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60" r:id="rId1"/>
  </p:sldMasterIdLst>
  <p:notesMasterIdLst>
    <p:notesMasterId r:id="rId49"/>
  </p:notesMasterIdLst>
  <p:sldIdLst>
    <p:sldId id="256" r:id="rId2"/>
    <p:sldId id="263" r:id="rId3"/>
    <p:sldId id="292" r:id="rId4"/>
    <p:sldId id="310" r:id="rId5"/>
    <p:sldId id="374" r:id="rId6"/>
    <p:sldId id="417" r:id="rId7"/>
    <p:sldId id="311" r:id="rId8"/>
    <p:sldId id="418" r:id="rId9"/>
    <p:sldId id="318" r:id="rId10"/>
    <p:sldId id="419" r:id="rId11"/>
    <p:sldId id="420" r:id="rId12"/>
    <p:sldId id="421" r:id="rId13"/>
    <p:sldId id="320" r:id="rId14"/>
    <p:sldId id="422" r:id="rId15"/>
    <p:sldId id="448" r:id="rId16"/>
    <p:sldId id="376" r:id="rId17"/>
    <p:sldId id="423" r:id="rId18"/>
    <p:sldId id="377" r:id="rId19"/>
    <p:sldId id="424" r:id="rId20"/>
    <p:sldId id="378" r:id="rId21"/>
    <p:sldId id="425" r:id="rId22"/>
    <p:sldId id="426" r:id="rId23"/>
    <p:sldId id="379" r:id="rId24"/>
    <p:sldId id="427" r:id="rId25"/>
    <p:sldId id="380" r:id="rId26"/>
    <p:sldId id="428" r:id="rId27"/>
    <p:sldId id="429" r:id="rId28"/>
    <p:sldId id="430" r:id="rId29"/>
    <p:sldId id="431" r:id="rId30"/>
    <p:sldId id="432" r:id="rId31"/>
    <p:sldId id="433" r:id="rId32"/>
    <p:sldId id="434" r:id="rId33"/>
    <p:sldId id="435" r:id="rId34"/>
    <p:sldId id="436" r:id="rId35"/>
    <p:sldId id="437" r:id="rId36"/>
    <p:sldId id="438" r:id="rId37"/>
    <p:sldId id="439" r:id="rId38"/>
    <p:sldId id="440" r:id="rId39"/>
    <p:sldId id="441" r:id="rId40"/>
    <p:sldId id="442" r:id="rId41"/>
    <p:sldId id="443" r:id="rId42"/>
    <p:sldId id="444" r:id="rId43"/>
    <p:sldId id="445" r:id="rId44"/>
    <p:sldId id="446" r:id="rId45"/>
    <p:sldId id="447" r:id="rId46"/>
    <p:sldId id="381" r:id="rId47"/>
    <p:sldId id="366" r:id="rId4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5B0A8"/>
    <a:srgbClr val="39626F"/>
    <a:srgbClr val="64868E"/>
    <a:srgbClr val="9DE0B3"/>
    <a:srgbClr val="E5FCC2"/>
    <a:srgbClr val="98B4A6"/>
    <a:srgbClr val="A2D3EC"/>
    <a:srgbClr val="DEEEF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116" autoAdjust="0"/>
    <p:restoredTop sz="87350" autoAdjust="0"/>
  </p:normalViewPr>
  <p:slideViewPr>
    <p:cSldViewPr snapToGrid="0">
      <p:cViewPr varScale="1">
        <p:scale>
          <a:sx n="96" d="100"/>
          <a:sy n="96" d="100"/>
        </p:scale>
        <p:origin x="-1350" y="-5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D4A6AF-A75D-4DCC-9251-C418134AAB5B}" type="datetimeFigureOut">
              <a:rPr lang="zh-CN" altLang="en-US" smtClean="0"/>
              <a:pPr/>
              <a:t>2017/2/9</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C761707-A107-4987-91D8-291246BBF75A}" type="slidenum">
              <a:rPr lang="zh-CN" altLang="en-US" smtClean="0"/>
              <a:pPr/>
              <a:t>‹#›</a:t>
            </a:fld>
            <a:endParaRPr lang="zh-CN" altLang="en-US"/>
          </a:p>
        </p:txBody>
      </p:sp>
    </p:spTree>
    <p:extLst>
      <p:ext uri="{BB962C8B-B14F-4D97-AF65-F5344CB8AC3E}">
        <p14:creationId xmlns:p14="http://schemas.microsoft.com/office/powerpoint/2010/main" val="27806491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C761707-A107-4987-91D8-291246BBF75A}" type="slidenum">
              <a:rPr lang="zh-CN" altLang="en-US" smtClean="0"/>
              <a:pPr/>
              <a:t>4</a:t>
            </a:fld>
            <a:endParaRPr lang="zh-CN" altLang="en-US"/>
          </a:p>
        </p:txBody>
      </p:sp>
    </p:spTree>
    <p:extLst>
      <p:ext uri="{BB962C8B-B14F-4D97-AF65-F5344CB8AC3E}">
        <p14:creationId xmlns:p14="http://schemas.microsoft.com/office/powerpoint/2010/main" val="1619855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C761707-A107-4987-91D8-291246BBF75A}" type="slidenum">
              <a:rPr lang="zh-CN" altLang="en-US" smtClean="0"/>
              <a:pPr/>
              <a:t>5</a:t>
            </a:fld>
            <a:endParaRPr lang="zh-CN" altLang="en-US"/>
          </a:p>
        </p:txBody>
      </p:sp>
    </p:spTree>
    <p:extLst>
      <p:ext uri="{BB962C8B-B14F-4D97-AF65-F5344CB8AC3E}">
        <p14:creationId xmlns:p14="http://schemas.microsoft.com/office/powerpoint/2010/main" val="20111775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C761707-A107-4987-91D8-291246BBF75A}" type="slidenum">
              <a:rPr lang="zh-CN" altLang="en-US" smtClean="0"/>
              <a:pPr/>
              <a:t>8</a:t>
            </a:fld>
            <a:endParaRPr lang="zh-CN" altLang="en-US"/>
          </a:p>
        </p:txBody>
      </p:sp>
    </p:spTree>
    <p:extLst>
      <p:ext uri="{BB962C8B-B14F-4D97-AF65-F5344CB8AC3E}">
        <p14:creationId xmlns:p14="http://schemas.microsoft.com/office/powerpoint/2010/main" val="19798392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C761707-A107-4987-91D8-291246BBF75A}" type="slidenum">
              <a:rPr lang="zh-CN" altLang="en-US" smtClean="0"/>
              <a:pPr/>
              <a:t>10</a:t>
            </a:fld>
            <a:endParaRPr lang="zh-CN" altLang="en-US"/>
          </a:p>
        </p:txBody>
      </p:sp>
    </p:spTree>
    <p:extLst>
      <p:ext uri="{BB962C8B-B14F-4D97-AF65-F5344CB8AC3E}">
        <p14:creationId xmlns:p14="http://schemas.microsoft.com/office/powerpoint/2010/main" val="38804451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C761707-A107-4987-91D8-291246BBF75A}" type="slidenum">
              <a:rPr lang="zh-CN" altLang="en-US" smtClean="0"/>
              <a:pPr/>
              <a:t>25</a:t>
            </a:fld>
            <a:endParaRPr lang="zh-CN" altLang="en-US"/>
          </a:p>
        </p:txBody>
      </p:sp>
    </p:spTree>
    <p:extLst>
      <p:ext uri="{BB962C8B-B14F-4D97-AF65-F5344CB8AC3E}">
        <p14:creationId xmlns:p14="http://schemas.microsoft.com/office/powerpoint/2010/main" val="9048030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和内容">
    <p:bg>
      <p:bgPr>
        <a:solidFill>
          <a:schemeClr val="bg1"/>
        </a:solidFill>
        <a:effectLst/>
      </p:bgPr>
    </p:bg>
    <p:spTree>
      <p:nvGrpSpPr>
        <p:cNvPr id="1" name=""/>
        <p:cNvGrpSpPr/>
        <p:nvPr/>
      </p:nvGrpSpPr>
      <p:grpSpPr>
        <a:xfrm>
          <a:off x="0" y="0"/>
          <a:ext cx="0" cy="0"/>
          <a:chOff x="0" y="0"/>
          <a:chExt cx="0" cy="0"/>
        </a:xfrm>
      </p:grpSpPr>
      <p:sp>
        <p:nvSpPr>
          <p:cNvPr id="7" name="矩形 6"/>
          <p:cNvSpPr/>
          <p:nvPr userDrawn="1"/>
        </p:nvSpPr>
        <p:spPr>
          <a:xfrm>
            <a:off x="1" y="1"/>
            <a:ext cx="685799" cy="832914"/>
          </a:xfrm>
          <a:prstGeom prst="rect">
            <a:avLst/>
          </a:prstGeom>
          <a:solidFill>
            <a:srgbClr val="3962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userDrawn="1"/>
        </p:nvSpPr>
        <p:spPr>
          <a:xfrm>
            <a:off x="2141804" y="0"/>
            <a:ext cx="7002197" cy="832915"/>
          </a:xfrm>
          <a:prstGeom prst="rect">
            <a:avLst/>
          </a:prstGeom>
          <a:solidFill>
            <a:srgbClr val="3962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userDrawn="1"/>
        </p:nvSpPr>
        <p:spPr>
          <a:xfrm>
            <a:off x="0" y="6412984"/>
            <a:ext cx="7797800" cy="445016"/>
          </a:xfrm>
          <a:prstGeom prst="rect">
            <a:avLst/>
          </a:prstGeom>
          <a:solidFill>
            <a:srgbClr val="3962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userDrawn="1"/>
        </p:nvSpPr>
        <p:spPr>
          <a:xfrm>
            <a:off x="7899400" y="6412984"/>
            <a:ext cx="1244600" cy="445016"/>
          </a:xfrm>
          <a:prstGeom prst="rect">
            <a:avLst/>
          </a:prstGeom>
          <a:solidFill>
            <a:srgbClr val="3962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userDrawn="1"/>
        </p:nvSpPr>
        <p:spPr>
          <a:xfrm>
            <a:off x="961814" y="248140"/>
            <a:ext cx="646269" cy="646331"/>
          </a:xfrm>
          <a:prstGeom prst="rect">
            <a:avLst/>
          </a:prstGeom>
          <a:noFill/>
        </p:spPr>
        <p:txBody>
          <a:bodyPr wrap="square" rtlCol="0">
            <a:spAutoFit/>
          </a:bodyPr>
          <a:lstStyle/>
          <a:p>
            <a:endParaRPr lang="zh-CN" altLang="en-US" sz="3600" b="1" dirty="0">
              <a:solidFill>
                <a:srgbClr val="39626F"/>
              </a:solidFill>
              <a:latin typeface="微软雅黑" panose="020B0503020204020204" pitchFamily="34" charset="-122"/>
              <a:ea typeface="微软雅黑" panose="020B0503020204020204" pitchFamily="34" charset="-122"/>
            </a:endParaRPr>
          </a:p>
        </p:txBody>
      </p:sp>
      <p:sp>
        <p:nvSpPr>
          <p:cNvPr id="12" name="文本框 11"/>
          <p:cNvSpPr txBox="1"/>
          <p:nvPr userDrawn="1"/>
        </p:nvSpPr>
        <p:spPr>
          <a:xfrm>
            <a:off x="3140958" y="248140"/>
            <a:ext cx="184731" cy="584775"/>
          </a:xfrm>
          <a:prstGeom prst="rect">
            <a:avLst/>
          </a:prstGeom>
          <a:noFill/>
        </p:spPr>
        <p:txBody>
          <a:bodyPr wrap="none" rtlCol="0">
            <a:spAutoFit/>
          </a:bodyPr>
          <a:lstStyle/>
          <a:p>
            <a:endParaRPr lang="zh-CN" altLang="en-US" sz="3200" b="1" dirty="0">
              <a:solidFill>
                <a:schemeClr val="bg1"/>
              </a:solidFill>
              <a:latin typeface="微软雅黑" panose="020B0503020204020204" pitchFamily="34" charset="-122"/>
              <a:ea typeface="微软雅黑" panose="020B0503020204020204" pitchFamily="34" charset="-122"/>
            </a:endParaRPr>
          </a:p>
        </p:txBody>
      </p:sp>
      <p:sp>
        <p:nvSpPr>
          <p:cNvPr id="15" name="文本框 14"/>
          <p:cNvSpPr txBox="1"/>
          <p:nvPr userDrawn="1"/>
        </p:nvSpPr>
        <p:spPr>
          <a:xfrm>
            <a:off x="8317084" y="6486554"/>
            <a:ext cx="502061" cy="369332"/>
          </a:xfrm>
          <a:prstGeom prst="rect">
            <a:avLst/>
          </a:prstGeom>
          <a:noFill/>
        </p:spPr>
        <p:txBody>
          <a:bodyPr wrap="none" rtlCol="0">
            <a:spAutoFit/>
          </a:bodyPr>
          <a:lstStyle/>
          <a:p>
            <a:fld id="{19C45B0D-623B-4473-964A-C207A9C99705}" type="slidenum">
              <a:rPr lang="zh-CN" altLang="en-US" sz="1800" b="1" smtClean="0">
                <a:solidFill>
                  <a:schemeClr val="bg1"/>
                </a:solidFill>
                <a:latin typeface="微软雅黑" panose="020B0503020204020204" pitchFamily="34" charset="-122"/>
                <a:ea typeface="微软雅黑" panose="020B0503020204020204" pitchFamily="34" charset="-122"/>
              </a:rPr>
              <a:pPr/>
              <a:t>‹#›</a:t>
            </a:fld>
            <a:endParaRPr lang="zh-CN" altLang="en-US" sz="1800" b="1" dirty="0">
              <a:solidFill>
                <a:schemeClr val="bg1"/>
              </a:solidFill>
              <a:latin typeface="微软雅黑" panose="020B0503020204020204" pitchFamily="34" charset="-122"/>
              <a:ea typeface="微软雅黑" panose="020B0503020204020204" pitchFamily="34" charset="-122"/>
            </a:endParaRPr>
          </a:p>
        </p:txBody>
      </p:sp>
      <p:sp>
        <p:nvSpPr>
          <p:cNvPr id="16" name="文本框 15"/>
          <p:cNvSpPr txBox="1"/>
          <p:nvPr userDrawn="1"/>
        </p:nvSpPr>
        <p:spPr>
          <a:xfrm>
            <a:off x="1994853" y="6486554"/>
            <a:ext cx="4209807" cy="307777"/>
          </a:xfrm>
          <a:prstGeom prst="rect">
            <a:avLst/>
          </a:prstGeom>
          <a:noFill/>
        </p:spPr>
        <p:txBody>
          <a:bodyPr wrap="none" rtlCol="0">
            <a:spAutoFit/>
          </a:bodyPr>
          <a:lstStyle/>
          <a:p>
            <a:r>
              <a:rPr lang="zh-CN" altLang="en-US" sz="1400" b="0" dirty="0">
                <a:solidFill>
                  <a:schemeClr val="bg1"/>
                </a:solidFill>
                <a:latin typeface="微软雅黑" panose="020B0503020204020204" pitchFamily="34" charset="-122"/>
                <a:ea typeface="微软雅黑" panose="020B0503020204020204" pitchFamily="34" charset="-122"/>
              </a:rPr>
              <a:t>华中科技大学信息学院平台课 </a:t>
            </a:r>
            <a:r>
              <a:rPr lang="en-US" altLang="zh-CN" sz="1400" b="0" dirty="0">
                <a:solidFill>
                  <a:schemeClr val="bg1"/>
                </a:solidFill>
                <a:latin typeface="微软雅黑" panose="020B0503020204020204" pitchFamily="34" charset="-122"/>
                <a:ea typeface="微软雅黑" panose="020B0503020204020204" pitchFamily="34" charset="-122"/>
              </a:rPr>
              <a:t>—— C</a:t>
            </a:r>
            <a:r>
              <a:rPr lang="zh-CN" altLang="en-US" sz="1400" b="0" dirty="0">
                <a:solidFill>
                  <a:schemeClr val="bg1"/>
                </a:solidFill>
                <a:latin typeface="微软雅黑" panose="020B0503020204020204" pitchFamily="34" charset="-122"/>
                <a:ea typeface="微软雅黑" panose="020B0503020204020204" pitchFamily="34" charset="-122"/>
              </a:rPr>
              <a:t>语言程序设计</a:t>
            </a:r>
          </a:p>
        </p:txBody>
      </p:sp>
      <p:sp>
        <p:nvSpPr>
          <p:cNvPr id="2" name="文本框 1"/>
          <p:cNvSpPr txBox="1"/>
          <p:nvPr userDrawn="1"/>
        </p:nvSpPr>
        <p:spPr>
          <a:xfrm>
            <a:off x="1608083" y="1145628"/>
            <a:ext cx="3142593" cy="369332"/>
          </a:xfrm>
          <a:prstGeom prst="rect">
            <a:avLst/>
          </a:prstGeom>
          <a:noFill/>
        </p:spPr>
        <p:txBody>
          <a:bodyPr wrap="square" rtlCol="0">
            <a:spAutoFit/>
          </a:bodyPr>
          <a:lstStyle/>
          <a:p>
            <a:endParaRPr lang="zh-CN" altLang="en-US" dirty="0"/>
          </a:p>
        </p:txBody>
      </p:sp>
    </p:spTree>
    <p:extLst>
      <p:ext uri="{BB962C8B-B14F-4D97-AF65-F5344CB8AC3E}">
        <p14:creationId xmlns:p14="http://schemas.microsoft.com/office/powerpoint/2010/main" val="10417772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21CFEDE0-A8EA-4A33-82B7-8029BE38CE4B}" type="datetimeFigureOut">
              <a:rPr lang="zh-CN" altLang="en-US" smtClean="0"/>
              <a:pPr/>
              <a:t>2017/2/9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D531900-5832-4703-932C-AA4849E5682F}" type="slidenum">
              <a:rPr lang="zh-CN" altLang="en-US" smtClean="0"/>
              <a:pPr/>
              <a:t>‹#›</a:t>
            </a:fld>
            <a:endParaRPr lang="zh-CN" altLang="en-US"/>
          </a:p>
        </p:txBody>
      </p:sp>
    </p:spTree>
    <p:extLst>
      <p:ext uri="{BB962C8B-B14F-4D97-AF65-F5344CB8AC3E}">
        <p14:creationId xmlns:p14="http://schemas.microsoft.com/office/powerpoint/2010/main" val="21610089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15298701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21CFEDE0-A8EA-4A33-82B7-8029BE38CE4B}" type="datetimeFigureOut">
              <a:rPr lang="zh-CN" altLang="en-US" smtClean="0"/>
              <a:pPr/>
              <a:t>2017/2/9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D531900-5832-4703-932C-AA4849E5682F}" type="slidenum">
              <a:rPr lang="zh-CN" altLang="en-US" smtClean="0"/>
              <a:pPr/>
              <a:t>‹#›</a:t>
            </a:fld>
            <a:endParaRPr lang="zh-CN" altLang="en-US"/>
          </a:p>
        </p:txBody>
      </p:sp>
    </p:spTree>
    <p:extLst>
      <p:ext uri="{BB962C8B-B14F-4D97-AF65-F5344CB8AC3E}">
        <p14:creationId xmlns:p14="http://schemas.microsoft.com/office/powerpoint/2010/main" val="9957569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21CFEDE0-A8EA-4A33-82B7-8029BE38CE4B}" type="datetimeFigureOut">
              <a:rPr lang="zh-CN" altLang="en-US" smtClean="0"/>
              <a:pPr/>
              <a:t>2017/2/9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D531900-5832-4703-932C-AA4849E5682F}" type="slidenum">
              <a:rPr lang="zh-CN" altLang="en-US" smtClean="0"/>
              <a:pPr/>
              <a:t>‹#›</a:t>
            </a:fld>
            <a:endParaRPr lang="zh-CN" altLang="en-US"/>
          </a:p>
        </p:txBody>
      </p:sp>
    </p:spTree>
    <p:extLst>
      <p:ext uri="{BB962C8B-B14F-4D97-AF65-F5344CB8AC3E}">
        <p14:creationId xmlns:p14="http://schemas.microsoft.com/office/powerpoint/2010/main" val="42342423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21CFEDE0-A8EA-4A33-82B7-8029BE38CE4B}" type="datetimeFigureOut">
              <a:rPr lang="zh-CN" altLang="en-US" smtClean="0"/>
              <a:pPr/>
              <a:t>2017/2/9</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AD531900-5832-4703-932C-AA4849E5682F}" type="slidenum">
              <a:rPr lang="zh-CN" altLang="en-US" smtClean="0"/>
              <a:pPr/>
              <a:t>‹#›</a:t>
            </a:fld>
            <a:endParaRPr lang="zh-CN" altLang="en-US"/>
          </a:p>
        </p:txBody>
      </p:sp>
    </p:spTree>
    <p:extLst>
      <p:ext uri="{BB962C8B-B14F-4D97-AF65-F5344CB8AC3E}">
        <p14:creationId xmlns:p14="http://schemas.microsoft.com/office/powerpoint/2010/main" val="1422306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21CFEDE0-A8EA-4A33-82B7-8029BE38CE4B}" type="datetimeFigureOut">
              <a:rPr lang="zh-CN" altLang="en-US" smtClean="0"/>
              <a:pPr/>
              <a:t>2017/2/9</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AD531900-5832-4703-932C-AA4849E5682F}" type="slidenum">
              <a:rPr lang="zh-CN" altLang="en-US" smtClean="0"/>
              <a:pPr/>
              <a:t>‹#›</a:t>
            </a:fld>
            <a:endParaRPr lang="zh-CN" altLang="en-US"/>
          </a:p>
        </p:txBody>
      </p:sp>
    </p:spTree>
    <p:extLst>
      <p:ext uri="{BB962C8B-B14F-4D97-AF65-F5344CB8AC3E}">
        <p14:creationId xmlns:p14="http://schemas.microsoft.com/office/powerpoint/2010/main" val="6918559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CFEDE0-A8EA-4A33-82B7-8029BE38CE4B}" type="datetimeFigureOut">
              <a:rPr lang="zh-CN" altLang="en-US" smtClean="0"/>
              <a:pPr/>
              <a:t>2017/2/9</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AD531900-5832-4703-932C-AA4849E5682F}" type="slidenum">
              <a:rPr lang="zh-CN" altLang="en-US" smtClean="0"/>
              <a:pPr/>
              <a:t>‹#›</a:t>
            </a:fld>
            <a:endParaRPr lang="zh-CN" altLang="en-US"/>
          </a:p>
        </p:txBody>
      </p:sp>
    </p:spTree>
    <p:extLst>
      <p:ext uri="{BB962C8B-B14F-4D97-AF65-F5344CB8AC3E}">
        <p14:creationId xmlns:p14="http://schemas.microsoft.com/office/powerpoint/2010/main" val="395505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21CFEDE0-A8EA-4A33-82B7-8029BE38CE4B}" type="datetimeFigureOut">
              <a:rPr lang="zh-CN" altLang="en-US" smtClean="0"/>
              <a:pPr/>
              <a:t>2017/2/9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D531900-5832-4703-932C-AA4849E5682F}" type="slidenum">
              <a:rPr lang="zh-CN" altLang="en-US" smtClean="0"/>
              <a:pPr/>
              <a:t>‹#›</a:t>
            </a:fld>
            <a:endParaRPr lang="zh-CN" altLang="en-US"/>
          </a:p>
        </p:txBody>
      </p:sp>
    </p:spTree>
    <p:extLst>
      <p:ext uri="{BB962C8B-B14F-4D97-AF65-F5344CB8AC3E}">
        <p14:creationId xmlns:p14="http://schemas.microsoft.com/office/powerpoint/2010/main" val="19177716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21CFEDE0-A8EA-4A33-82B7-8029BE38CE4B}" type="datetimeFigureOut">
              <a:rPr lang="zh-CN" altLang="en-US" smtClean="0"/>
              <a:pPr/>
              <a:t>2017/2/9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D531900-5832-4703-932C-AA4849E5682F}" type="slidenum">
              <a:rPr lang="zh-CN" altLang="en-US" smtClean="0"/>
              <a:pPr/>
              <a:t>‹#›</a:t>
            </a:fld>
            <a:endParaRPr lang="zh-CN" altLang="en-US"/>
          </a:p>
        </p:txBody>
      </p:sp>
    </p:spTree>
    <p:extLst>
      <p:ext uri="{BB962C8B-B14F-4D97-AF65-F5344CB8AC3E}">
        <p14:creationId xmlns:p14="http://schemas.microsoft.com/office/powerpoint/2010/main" val="30274738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21CFEDE0-A8EA-4A33-82B7-8029BE38CE4B}" type="datetimeFigureOut">
              <a:rPr lang="zh-CN" altLang="en-US" smtClean="0"/>
              <a:pPr/>
              <a:t>2017/2/9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D531900-5832-4703-932C-AA4849E5682F}" type="slidenum">
              <a:rPr lang="zh-CN" altLang="en-US" smtClean="0"/>
              <a:pPr/>
              <a:t>‹#›</a:t>
            </a:fld>
            <a:endParaRPr lang="zh-CN" altLang="en-US"/>
          </a:p>
        </p:txBody>
      </p:sp>
    </p:spTree>
    <p:extLst>
      <p:ext uri="{BB962C8B-B14F-4D97-AF65-F5344CB8AC3E}">
        <p14:creationId xmlns:p14="http://schemas.microsoft.com/office/powerpoint/2010/main" val="15334723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alpha val="7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CFEDE0-A8EA-4A33-82B7-8029BE38CE4B}" type="datetimeFigureOut">
              <a:rPr lang="zh-CN" altLang="en-US" smtClean="0"/>
              <a:pPr/>
              <a:t>2017/2/9</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531900-5832-4703-932C-AA4849E5682F}" type="slidenum">
              <a:rPr lang="zh-CN" altLang="en-US" smtClean="0"/>
              <a:pPr/>
              <a:t>‹#›</a:t>
            </a:fld>
            <a:endParaRPr lang="zh-CN" altLang="en-US"/>
          </a:p>
        </p:txBody>
      </p:sp>
    </p:spTree>
    <p:extLst>
      <p:ext uri="{BB962C8B-B14F-4D97-AF65-F5344CB8AC3E}">
        <p14:creationId xmlns:p14="http://schemas.microsoft.com/office/powerpoint/2010/main" val="6044555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xml"/><Relationship Id="rId1" Type="http://schemas.openxmlformats.org/officeDocument/2006/relationships/vmlDrawing" Target="../drawings/vmlDrawing1.vml"/><Relationship Id="rId4" Type="http://schemas.openxmlformats.org/officeDocument/2006/relationships/image" Target="../media/image2.emf"/></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xml"/><Relationship Id="rId1" Type="http://schemas.openxmlformats.org/officeDocument/2006/relationships/vmlDrawing" Target="../drawings/vmlDrawing2.vml"/><Relationship Id="rId4" Type="http://schemas.openxmlformats.org/officeDocument/2006/relationships/image" Target="../media/image3.emf"/></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8344" y="1462131"/>
            <a:ext cx="3308791" cy="3332291"/>
          </a:xfrm>
          <a:prstGeom prst="rect">
            <a:avLst/>
          </a:prstGeom>
        </p:spPr>
      </p:pic>
      <p:sp>
        <p:nvSpPr>
          <p:cNvPr id="3" name="文本框 2"/>
          <p:cNvSpPr txBox="1"/>
          <p:nvPr/>
        </p:nvSpPr>
        <p:spPr>
          <a:xfrm>
            <a:off x="3874781" y="3128276"/>
            <a:ext cx="4288353" cy="1323439"/>
          </a:xfrm>
          <a:prstGeom prst="rect">
            <a:avLst/>
          </a:prstGeom>
          <a:noFill/>
        </p:spPr>
        <p:txBody>
          <a:bodyPr wrap="none" rtlCol="0">
            <a:spAutoFit/>
          </a:bodyPr>
          <a:lstStyle/>
          <a:p>
            <a:r>
              <a:rPr lang="zh-CN" altLang="en-US" sz="8000" b="1" dirty="0">
                <a:solidFill>
                  <a:srgbClr val="39626F"/>
                </a:solidFill>
                <a:latin typeface="微软雅黑" panose="020B0503020204020204" pitchFamily="34" charset="-122"/>
                <a:ea typeface="微软雅黑" panose="020B0503020204020204" pitchFamily="34" charset="-122"/>
              </a:rPr>
              <a:t>类与对象</a:t>
            </a:r>
          </a:p>
        </p:txBody>
      </p:sp>
      <p:sp>
        <p:nvSpPr>
          <p:cNvPr id="4" name="文本框 3"/>
          <p:cNvSpPr txBox="1"/>
          <p:nvPr/>
        </p:nvSpPr>
        <p:spPr>
          <a:xfrm>
            <a:off x="3372586" y="1613955"/>
            <a:ext cx="3638047" cy="923330"/>
          </a:xfrm>
          <a:prstGeom prst="rect">
            <a:avLst/>
          </a:prstGeom>
          <a:noFill/>
        </p:spPr>
        <p:txBody>
          <a:bodyPr wrap="none" rtlCol="0">
            <a:spAutoFit/>
          </a:bodyPr>
          <a:lstStyle/>
          <a:p>
            <a:r>
              <a:rPr lang="en-US" altLang="zh-CN" sz="5400" b="1" dirty="0">
                <a:solidFill>
                  <a:srgbClr val="39626F"/>
                </a:solidFill>
                <a:latin typeface="Segoe UI" panose="020B0502040204020203" pitchFamily="34" charset="0"/>
                <a:ea typeface="Segoe UI" panose="020B0502040204020203" pitchFamily="34" charset="0"/>
                <a:cs typeface="Segoe UI" panose="020B0502040204020203" pitchFamily="34" charset="0"/>
              </a:rPr>
              <a:t>chapter 12</a:t>
            </a:r>
            <a:endParaRPr lang="zh-CN" altLang="en-US" sz="5400" b="1" dirty="0">
              <a:solidFill>
                <a:srgbClr val="39626F"/>
              </a:solidFill>
              <a:latin typeface="Segoe UI" panose="020B0502040204020203" pitchFamily="34" charset="0"/>
              <a:ea typeface="微软雅黑" panose="020B0503020204020204" pitchFamily="34" charset="-122"/>
              <a:cs typeface="Segoe UI" panose="020B0502040204020203" pitchFamily="34" charset="0"/>
            </a:endParaRPr>
          </a:p>
        </p:txBody>
      </p:sp>
      <p:cxnSp>
        <p:nvCxnSpPr>
          <p:cNvPr id="6" name="直接连接符 5"/>
          <p:cNvCxnSpPr/>
          <p:nvPr/>
        </p:nvCxnSpPr>
        <p:spPr>
          <a:xfrm>
            <a:off x="4210491" y="2737089"/>
            <a:ext cx="2254102" cy="0"/>
          </a:xfrm>
          <a:prstGeom prst="line">
            <a:avLst/>
          </a:prstGeom>
          <a:ln w="47625">
            <a:solidFill>
              <a:srgbClr val="39626F"/>
            </a:solidFill>
            <a:prstDash val="dashDot"/>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0" y="6337300"/>
            <a:ext cx="9144000" cy="520700"/>
          </a:xfrm>
          <a:prstGeom prst="rect">
            <a:avLst/>
          </a:prstGeom>
          <a:solidFill>
            <a:srgbClr val="3962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2179360" y="6399177"/>
            <a:ext cx="4785284" cy="338554"/>
          </a:xfrm>
          <a:prstGeom prst="rect">
            <a:avLst/>
          </a:prstGeom>
          <a:noFill/>
        </p:spPr>
        <p:txBody>
          <a:bodyPr wrap="none" rtlCol="0">
            <a:spAutoFit/>
          </a:bodyPr>
          <a:lstStyle/>
          <a:p>
            <a:pPr algn="ctr"/>
            <a:r>
              <a:rPr lang="zh-CN" altLang="en-US" sz="1600" dirty="0">
                <a:solidFill>
                  <a:schemeClr val="bg1"/>
                </a:solidFill>
                <a:latin typeface="微软雅黑" panose="020B0503020204020204" pitchFamily="34" charset="-122"/>
                <a:ea typeface="微软雅黑" panose="020B0503020204020204" pitchFamily="34" charset="-122"/>
              </a:rPr>
              <a:t>华中科技大学信息学院平台课 </a:t>
            </a:r>
            <a:r>
              <a:rPr lang="en-US" altLang="zh-CN" sz="1600" dirty="0">
                <a:solidFill>
                  <a:schemeClr val="bg1"/>
                </a:solidFill>
                <a:latin typeface="微软雅黑" panose="020B0503020204020204" pitchFamily="34" charset="-122"/>
                <a:ea typeface="微软雅黑" panose="020B0503020204020204" pitchFamily="34" charset="-122"/>
              </a:rPr>
              <a:t>—— C</a:t>
            </a:r>
            <a:r>
              <a:rPr lang="zh-CN" altLang="en-US" sz="1600" dirty="0">
                <a:solidFill>
                  <a:schemeClr val="bg1"/>
                </a:solidFill>
                <a:latin typeface="微软雅黑" panose="020B0503020204020204" pitchFamily="34" charset="-122"/>
                <a:ea typeface="微软雅黑" panose="020B0503020204020204" pitchFamily="34" charset="-122"/>
              </a:rPr>
              <a:t>语言程序设计</a:t>
            </a:r>
          </a:p>
        </p:txBody>
      </p:sp>
    </p:spTree>
    <p:extLst>
      <p:ext uri="{BB962C8B-B14F-4D97-AF65-F5344CB8AC3E}">
        <p14:creationId xmlns:p14="http://schemas.microsoft.com/office/powerpoint/2010/main" val="6617740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653040" y="120865"/>
            <a:ext cx="1499129" cy="646331"/>
          </a:xfrm>
          <a:prstGeom prst="rect">
            <a:avLst/>
          </a:prstGeom>
          <a:noFill/>
        </p:spPr>
        <p:txBody>
          <a:bodyPr wrap="none" rtlCol="0">
            <a:spAutoFit/>
          </a:bodyPr>
          <a:lstStyle/>
          <a:p>
            <a:pPr algn="ctr"/>
            <a:r>
              <a:rPr lang="en-US" altLang="zh-CN" sz="3600" b="1" dirty="0">
                <a:solidFill>
                  <a:srgbClr val="39626F"/>
                </a:solidFill>
                <a:latin typeface="Segoe UI" panose="020B0502040204020203" pitchFamily="34" charset="0"/>
                <a:ea typeface="Segoe UI" panose="020B0502040204020203" pitchFamily="34" charset="0"/>
                <a:cs typeface="Segoe UI" panose="020B0502040204020203" pitchFamily="34" charset="0"/>
              </a:rPr>
              <a:t>12.2.3</a:t>
            </a:r>
            <a:endParaRPr lang="zh-CN" altLang="en-US" sz="3600" b="1" dirty="0">
              <a:solidFill>
                <a:srgbClr val="39626F"/>
              </a:solidFill>
              <a:latin typeface="Segoe UI" panose="020B0502040204020203" pitchFamily="34" charset="0"/>
              <a:cs typeface="Segoe UI" panose="020B0502040204020203" pitchFamily="34" charset="0"/>
            </a:endParaRPr>
          </a:p>
        </p:txBody>
      </p:sp>
      <p:sp>
        <p:nvSpPr>
          <p:cNvPr id="4" name="文本框 3"/>
          <p:cNvSpPr txBox="1"/>
          <p:nvPr/>
        </p:nvSpPr>
        <p:spPr>
          <a:xfrm>
            <a:off x="2011681" y="163396"/>
            <a:ext cx="6766560" cy="584775"/>
          </a:xfrm>
          <a:prstGeom prst="rect">
            <a:avLst/>
          </a:prstGeom>
          <a:noFill/>
        </p:spPr>
        <p:txBody>
          <a:bodyPr wrap="square" rtlCol="0">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析构函数</a:t>
            </a:r>
          </a:p>
        </p:txBody>
      </p:sp>
      <p:sp>
        <p:nvSpPr>
          <p:cNvPr id="9" name="文本框 8"/>
          <p:cNvSpPr txBox="1"/>
          <p:nvPr/>
        </p:nvSpPr>
        <p:spPr>
          <a:xfrm>
            <a:off x="599875" y="914400"/>
            <a:ext cx="8544125" cy="581057"/>
          </a:xfrm>
          <a:prstGeom prst="rect">
            <a:avLst/>
          </a:prstGeom>
          <a:noFill/>
        </p:spPr>
        <p:txBody>
          <a:bodyPr wrap="square" rtlCol="0">
            <a:spAutoFit/>
          </a:bodyPr>
          <a:lstStyle/>
          <a:p>
            <a:pPr>
              <a:lnSpc>
                <a:spcPct val="150000"/>
              </a:lnSpc>
            </a:pPr>
            <a:r>
              <a:rPr lang="zh-CN" altLang="en-US" sz="2400" b="1" dirty="0">
                <a:latin typeface="微软雅黑" panose="020B0503020204020204" pitchFamily="34" charset="-122"/>
                <a:ea typeface="微软雅黑" panose="020B0503020204020204" pitchFamily="34" charset="-122"/>
              </a:rPr>
              <a:t>几点说明</a:t>
            </a:r>
            <a:r>
              <a:rPr lang="zh-CN" altLang="en-US" dirty="0"/>
              <a:t>：</a:t>
            </a:r>
            <a:endParaRPr lang="en-US" altLang="zh-CN" dirty="0"/>
          </a:p>
        </p:txBody>
      </p:sp>
      <p:sp>
        <p:nvSpPr>
          <p:cNvPr id="10" name="矩形 9"/>
          <p:cNvSpPr/>
          <p:nvPr/>
        </p:nvSpPr>
        <p:spPr>
          <a:xfrm>
            <a:off x="599874" y="1495457"/>
            <a:ext cx="8276839" cy="507831"/>
          </a:xfrm>
          <a:prstGeom prst="rect">
            <a:avLst/>
          </a:prstGeom>
        </p:spPr>
        <p:txBody>
          <a:bodyPr wrap="square">
            <a:spAutoFit/>
          </a:bodyPr>
          <a:lstStyle/>
          <a:p>
            <a:pPr>
              <a:lnSpc>
                <a:spcPct val="150000"/>
              </a:lnSpc>
            </a:pPr>
            <a:r>
              <a:rPr lang="zh-CN" altLang="zh-CN"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1</a:t>
            </a:r>
            <a:r>
              <a:rPr lang="zh-CN"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析构函数必须和类同名，并且在函数名前面加上一个</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字符；</a:t>
            </a:r>
            <a:endParaRPr lang="zh-CN" altLang="zh-CN" dirty="0">
              <a:latin typeface="微软雅黑" panose="020B0503020204020204" pitchFamily="34" charset="-122"/>
              <a:ea typeface="微软雅黑" panose="020B0503020204020204" pitchFamily="34" charset="-122"/>
            </a:endParaRPr>
          </a:p>
        </p:txBody>
      </p:sp>
      <p:sp>
        <p:nvSpPr>
          <p:cNvPr id="14" name="矩形 13"/>
          <p:cNvSpPr/>
          <p:nvPr/>
        </p:nvSpPr>
        <p:spPr>
          <a:xfrm>
            <a:off x="599870" y="2003288"/>
            <a:ext cx="8276840" cy="923330"/>
          </a:xfrm>
          <a:prstGeom prst="rect">
            <a:avLst/>
          </a:prstGeom>
        </p:spPr>
        <p:txBody>
          <a:bodyPr wrap="square">
            <a:spAutoFit/>
          </a:bodyPr>
          <a:lstStyle/>
          <a:p>
            <a:pPr>
              <a:lnSpc>
                <a:spcPct val="150000"/>
              </a:lnSpc>
            </a:pPr>
            <a:r>
              <a:rPr lang="zh-CN" altLang="zh-CN"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2</a:t>
            </a:r>
            <a:r>
              <a:rPr lang="zh-CN"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析构函数不能带任何参数，因此，不能对析构函数进行重载；也不能为析构函数指定任何返回类型，即使</a:t>
            </a:r>
            <a:r>
              <a:rPr lang="en-US" altLang="zh-CN" dirty="0">
                <a:latin typeface="微软雅黑" panose="020B0503020204020204" pitchFamily="34" charset="-122"/>
                <a:ea typeface="微软雅黑" panose="020B0503020204020204" pitchFamily="34" charset="-122"/>
              </a:rPr>
              <a:t>void</a:t>
            </a:r>
            <a:r>
              <a:rPr lang="zh-CN" altLang="en-US" dirty="0">
                <a:latin typeface="微软雅黑" panose="020B0503020204020204" pitchFamily="34" charset="-122"/>
                <a:ea typeface="微软雅黑" panose="020B0503020204020204" pitchFamily="34" charset="-122"/>
              </a:rPr>
              <a:t>也不行；</a:t>
            </a:r>
            <a:endParaRPr lang="zh-CN" altLang="zh-CN" dirty="0">
              <a:latin typeface="微软雅黑" panose="020B0503020204020204" pitchFamily="34" charset="-122"/>
              <a:ea typeface="微软雅黑" panose="020B0503020204020204" pitchFamily="34" charset="-122"/>
            </a:endParaRPr>
          </a:p>
        </p:txBody>
      </p:sp>
      <p:sp>
        <p:nvSpPr>
          <p:cNvPr id="15" name="矩形 14"/>
          <p:cNvSpPr/>
          <p:nvPr/>
        </p:nvSpPr>
        <p:spPr>
          <a:xfrm>
            <a:off x="599870" y="2926618"/>
            <a:ext cx="8276841" cy="923330"/>
          </a:xfrm>
          <a:prstGeom prst="rect">
            <a:avLst/>
          </a:prstGeom>
        </p:spPr>
        <p:txBody>
          <a:bodyPr wrap="square">
            <a:spAutoFit/>
          </a:bodyPr>
          <a:lstStyle/>
          <a:p>
            <a:pPr>
              <a:lnSpc>
                <a:spcPct val="150000"/>
              </a:lnSpc>
            </a:pPr>
            <a:r>
              <a:rPr lang="zh-CN" altLang="zh-CN"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3</a:t>
            </a:r>
            <a:r>
              <a:rPr lang="zh-CN"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每当对象撤销时，总要先自动执行析构函数。如果没有显式地定义类的析构函数，系统也会自动加上缺省析构函数，但函数体为空</a:t>
            </a:r>
            <a:endParaRPr lang="zh-CN" altLang="zh-CN"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2530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4" grpId="0"/>
      <p:bldP spid="1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653040" y="120865"/>
            <a:ext cx="1499129" cy="646331"/>
          </a:xfrm>
          <a:prstGeom prst="rect">
            <a:avLst/>
          </a:prstGeom>
          <a:noFill/>
        </p:spPr>
        <p:txBody>
          <a:bodyPr wrap="none" rtlCol="0">
            <a:spAutoFit/>
          </a:bodyPr>
          <a:lstStyle/>
          <a:p>
            <a:pPr algn="ctr"/>
            <a:r>
              <a:rPr lang="en-US" altLang="zh-CN" sz="3600" b="1" dirty="0">
                <a:solidFill>
                  <a:srgbClr val="39626F"/>
                </a:solidFill>
                <a:latin typeface="Segoe UI" panose="020B0502040204020203" pitchFamily="34" charset="0"/>
                <a:ea typeface="Segoe UI" panose="020B0502040204020203" pitchFamily="34" charset="0"/>
                <a:cs typeface="Segoe UI" panose="020B0502040204020203" pitchFamily="34" charset="0"/>
              </a:rPr>
              <a:t>12.2.3</a:t>
            </a:r>
            <a:endParaRPr lang="zh-CN" altLang="en-US" sz="3600" b="1" dirty="0">
              <a:solidFill>
                <a:srgbClr val="39626F"/>
              </a:solidFill>
              <a:latin typeface="Segoe UI" panose="020B0502040204020203" pitchFamily="34" charset="0"/>
              <a:cs typeface="Segoe UI" panose="020B0502040204020203" pitchFamily="34" charset="0"/>
            </a:endParaRPr>
          </a:p>
        </p:txBody>
      </p:sp>
      <p:sp>
        <p:nvSpPr>
          <p:cNvPr id="5" name="文本框 4"/>
          <p:cNvSpPr txBox="1"/>
          <p:nvPr/>
        </p:nvSpPr>
        <p:spPr>
          <a:xfrm>
            <a:off x="2705845" y="163396"/>
            <a:ext cx="4661907" cy="584775"/>
          </a:xfrm>
          <a:prstGeom prst="rect">
            <a:avLst/>
          </a:prstGeom>
          <a:noFill/>
        </p:spPr>
        <p:txBody>
          <a:bodyPr wrap="square" rtlCol="0">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析构函数</a:t>
            </a:r>
          </a:p>
        </p:txBody>
      </p:sp>
      <p:sp>
        <p:nvSpPr>
          <p:cNvPr id="13" name="矩形: 圆角 3"/>
          <p:cNvSpPr/>
          <p:nvPr/>
        </p:nvSpPr>
        <p:spPr>
          <a:xfrm>
            <a:off x="441226" y="1605202"/>
            <a:ext cx="7695827" cy="4524315"/>
          </a:xfrm>
          <a:prstGeom prst="roundRect">
            <a:avLst/>
          </a:prstGeom>
          <a:noFill/>
          <a:ln>
            <a:solidFill>
              <a:srgbClr val="39626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4" name="矩形: 圆角 12"/>
          <p:cNvSpPr/>
          <p:nvPr/>
        </p:nvSpPr>
        <p:spPr>
          <a:xfrm>
            <a:off x="653040" y="969156"/>
            <a:ext cx="8490960" cy="567223"/>
          </a:xfrm>
          <a:prstGeom prst="roundRect">
            <a:avLst/>
          </a:prstGeom>
          <a:solidFill>
            <a:srgbClr val="45B0A8"/>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solidFill>
                  <a:schemeClr val="bg1"/>
                </a:solidFill>
                <a:latin typeface="微软雅黑" panose="020B0503020204020204" pitchFamily="34" charset="-122"/>
                <a:ea typeface="微软雅黑" panose="020B0503020204020204" pitchFamily="34" charset="-122"/>
              </a:rPr>
              <a:t>例 类</a:t>
            </a:r>
            <a:r>
              <a:rPr lang="en-US" altLang="zh-CN" dirty="0">
                <a:solidFill>
                  <a:schemeClr val="bg1"/>
                </a:solidFill>
                <a:latin typeface="微软雅黑" panose="020B0503020204020204" pitchFamily="34" charset="-122"/>
                <a:ea typeface="微软雅黑" panose="020B0503020204020204" pitchFamily="34" charset="-122"/>
              </a:rPr>
              <a:t>Chunk</a:t>
            </a:r>
            <a:r>
              <a:rPr lang="zh-CN" altLang="en-US" dirty="0">
                <a:solidFill>
                  <a:schemeClr val="bg1"/>
                </a:solidFill>
                <a:latin typeface="微软雅黑" panose="020B0503020204020204" pitchFamily="34" charset="-122"/>
                <a:ea typeface="微软雅黑" panose="020B0503020204020204" pitchFamily="34" charset="-122"/>
              </a:rPr>
              <a:t>的构造函数</a:t>
            </a:r>
            <a:r>
              <a:rPr lang="en-US" altLang="zh-CN" dirty="0">
                <a:solidFill>
                  <a:schemeClr val="bg1"/>
                </a:solidFill>
                <a:latin typeface="微软雅黑" panose="020B0503020204020204" pitchFamily="34" charset="-122"/>
                <a:ea typeface="微软雅黑" panose="020B0503020204020204" pitchFamily="34" charset="-122"/>
              </a:rPr>
              <a:t>Chunk( )</a:t>
            </a:r>
            <a:r>
              <a:rPr lang="zh-CN" altLang="en-US" dirty="0">
                <a:solidFill>
                  <a:schemeClr val="bg1"/>
                </a:solidFill>
                <a:latin typeface="微软雅黑" panose="020B0503020204020204" pitchFamily="34" charset="-122"/>
                <a:ea typeface="微软雅黑" panose="020B0503020204020204" pitchFamily="34" charset="-122"/>
              </a:rPr>
              <a:t>动态分配一块大小为</a:t>
            </a:r>
            <a:r>
              <a:rPr lang="en-US" altLang="zh-CN" dirty="0">
                <a:solidFill>
                  <a:schemeClr val="bg1"/>
                </a:solidFill>
                <a:latin typeface="微软雅黑" panose="020B0503020204020204" pitchFamily="34" charset="-122"/>
                <a:ea typeface="微软雅黑" panose="020B0503020204020204" pitchFamily="34" charset="-122"/>
              </a:rPr>
              <a:t>size</a:t>
            </a:r>
            <a:r>
              <a:rPr lang="zh-CN" altLang="en-US" dirty="0">
                <a:solidFill>
                  <a:schemeClr val="bg1"/>
                </a:solidFill>
                <a:latin typeface="微软雅黑" panose="020B0503020204020204" pitchFamily="34" charset="-122"/>
                <a:ea typeface="微软雅黑" panose="020B0503020204020204" pitchFamily="34" charset="-122"/>
              </a:rPr>
              <a:t>的堆内存，析构函数负责释放这块堆内存</a:t>
            </a:r>
            <a:endParaRPr lang="zh-CN" altLang="en-US" sz="1600" dirty="0">
              <a:solidFill>
                <a:schemeClr val="tx1"/>
              </a:solidFill>
            </a:endParaRPr>
          </a:p>
        </p:txBody>
      </p:sp>
      <p:sp>
        <p:nvSpPr>
          <p:cNvPr id="2" name="矩形 1"/>
          <p:cNvSpPr/>
          <p:nvPr/>
        </p:nvSpPr>
        <p:spPr>
          <a:xfrm>
            <a:off x="653040" y="1605203"/>
            <a:ext cx="8772314" cy="4524315"/>
          </a:xfrm>
          <a:prstGeom prst="rect">
            <a:avLst/>
          </a:prstGeom>
        </p:spPr>
        <p:txBody>
          <a:bodyPr wrap="square">
            <a:spAutoFit/>
          </a:bodyPr>
          <a:lstStyle/>
          <a:p>
            <a:pPr lvl="0" algn="just">
              <a:spcAft>
                <a:spcPts val="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class Chunk </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private</a:t>
            </a:r>
            <a:r>
              <a:rPr lang="zh-CN" altLang="zh-CN" kern="100" dirty="0">
                <a:latin typeface="Calibri" panose="020F0502020204030204" pitchFamily="34" charset="0"/>
                <a:ea typeface="宋体" panose="02010600030101010101" pitchFamily="2" charset="-122"/>
                <a:cs typeface="Times New Roman" panose="02020603050405020304" pitchFamily="18" charset="0"/>
              </a:rPr>
              <a:t>：</a:t>
            </a:r>
          </a:p>
          <a:p>
            <a:pPr lvl="0" algn="just">
              <a:spcAft>
                <a:spcPts val="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void *p; </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public</a:t>
            </a:r>
            <a:r>
              <a:rPr lang="zh-CN" altLang="zh-CN" kern="100" dirty="0">
                <a:latin typeface="Calibri" panose="020F0502020204030204" pitchFamily="34" charset="0"/>
                <a:ea typeface="宋体" panose="02010600030101010101" pitchFamily="2" charset="-122"/>
                <a:cs typeface="Times New Roman" panose="02020603050405020304" pitchFamily="18" charset="0"/>
              </a:rPr>
              <a:t>：</a:t>
            </a:r>
          </a:p>
          <a:p>
            <a:pPr lvl="0" algn="just">
              <a:spcAft>
                <a:spcPts val="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Chunk(unsigned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int</a:t>
            </a:r>
            <a:r>
              <a:rPr lang="en-US" altLang="zh-CN" kern="100" dirty="0">
                <a:latin typeface="Calibri" panose="020F0502020204030204" pitchFamily="34" charset="0"/>
                <a:ea typeface="宋体" panose="02010600030101010101" pitchFamily="2" charset="-122"/>
                <a:cs typeface="Times New Roman" panose="02020603050405020304" pitchFamily="18" charset="0"/>
              </a:rPr>
              <a:t> size =0); </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~Chunk( ); </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Chunk</a:t>
            </a:r>
            <a:r>
              <a:rPr lang="zh-CN" altLang="zh-CN" kern="100" dirty="0">
                <a:latin typeface="Calibri" panose="020F0502020204030204" pitchFamily="34" charset="0"/>
                <a:ea typeface="宋体" panose="02010600030101010101" pitchFamily="2" charset="-122"/>
                <a:cs typeface="Times New Roman" panose="02020603050405020304" pitchFamily="18" charset="0"/>
              </a:rPr>
              <a:t>：：</a:t>
            </a:r>
            <a:r>
              <a:rPr lang="en-US" altLang="zh-CN" kern="100" dirty="0">
                <a:latin typeface="Calibri" panose="020F0502020204030204" pitchFamily="34" charset="0"/>
                <a:ea typeface="宋体" panose="02010600030101010101" pitchFamily="2" charset="-122"/>
                <a:cs typeface="Times New Roman" panose="02020603050405020304" pitchFamily="18" charset="0"/>
              </a:rPr>
              <a:t>Chunk(unsigned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int</a:t>
            </a:r>
            <a:r>
              <a:rPr lang="en-US" altLang="zh-CN" kern="100" dirty="0">
                <a:latin typeface="Calibri" panose="020F0502020204030204" pitchFamily="34" charset="0"/>
                <a:ea typeface="宋体" panose="02010600030101010101" pitchFamily="2" charset="-122"/>
                <a:cs typeface="Times New Roman" panose="02020603050405020304" pitchFamily="18" charset="0"/>
              </a:rPr>
              <a:t> size) </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p =new char[size];   // </a:t>
            </a:r>
            <a:r>
              <a:rPr lang="zh-CN" altLang="zh-CN" kern="100" dirty="0">
                <a:latin typeface="Calibri" panose="020F0502020204030204" pitchFamily="34" charset="0"/>
                <a:ea typeface="宋体" panose="02010600030101010101" pitchFamily="2" charset="-122"/>
                <a:cs typeface="Times New Roman" panose="02020603050405020304" pitchFamily="18" charset="0"/>
              </a:rPr>
              <a:t>分配一个</a:t>
            </a:r>
            <a:r>
              <a:rPr lang="en-US" altLang="zh-CN" kern="100" dirty="0">
                <a:latin typeface="Calibri" panose="020F0502020204030204" pitchFamily="34" charset="0"/>
                <a:ea typeface="宋体" panose="02010600030101010101" pitchFamily="2" charset="-122"/>
                <a:cs typeface="Times New Roman" panose="02020603050405020304" pitchFamily="18" charset="0"/>
              </a:rPr>
              <a:t>char</a:t>
            </a:r>
            <a:r>
              <a:rPr lang="zh-CN" altLang="zh-CN" kern="100" dirty="0">
                <a:latin typeface="Calibri" panose="020F0502020204030204" pitchFamily="34" charset="0"/>
                <a:ea typeface="宋体" panose="02010600030101010101" pitchFamily="2" charset="-122"/>
                <a:cs typeface="Times New Roman" panose="02020603050405020304" pitchFamily="18" charset="0"/>
              </a:rPr>
              <a:t>型的数组空间，该数组有</a:t>
            </a:r>
            <a:r>
              <a:rPr lang="en-US" altLang="zh-CN" kern="100" dirty="0">
                <a:latin typeface="Calibri" panose="020F0502020204030204" pitchFamily="34" charset="0"/>
                <a:ea typeface="宋体" panose="02010600030101010101" pitchFamily="2" charset="-122"/>
                <a:cs typeface="Times New Roman" panose="02020603050405020304" pitchFamily="18" charset="0"/>
              </a:rPr>
              <a:t>size</a:t>
            </a:r>
            <a:r>
              <a:rPr lang="zh-CN" altLang="zh-CN" kern="100" dirty="0">
                <a:latin typeface="Calibri" panose="020F0502020204030204" pitchFamily="34" charset="0"/>
                <a:ea typeface="宋体" panose="02010600030101010101" pitchFamily="2" charset="-122"/>
                <a:cs typeface="Times New Roman" panose="02020603050405020304" pitchFamily="18" charset="0"/>
              </a:rPr>
              <a:t>个元素</a:t>
            </a:r>
          </a:p>
          <a:p>
            <a:pPr lvl="0" algn="just">
              <a:spcAft>
                <a:spcPts val="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Chunk</a:t>
            </a:r>
            <a:r>
              <a:rPr lang="zh-CN" altLang="zh-CN" kern="100" dirty="0">
                <a:latin typeface="Calibri" panose="020F0502020204030204" pitchFamily="34" charset="0"/>
                <a:ea typeface="宋体" panose="02010600030101010101" pitchFamily="2" charset="-122"/>
                <a:cs typeface="Times New Roman" panose="02020603050405020304" pitchFamily="18" charset="0"/>
              </a:rPr>
              <a:t>：：</a:t>
            </a:r>
            <a:r>
              <a:rPr lang="en-US" altLang="zh-CN" kern="100" dirty="0">
                <a:latin typeface="Calibri" panose="020F0502020204030204" pitchFamily="34" charset="0"/>
                <a:ea typeface="宋体" panose="02010600030101010101" pitchFamily="2" charset="-122"/>
                <a:cs typeface="Times New Roman" panose="02020603050405020304" pitchFamily="18" charset="0"/>
              </a:rPr>
              <a:t>~Chunk( ) </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delete[ ] p ;       // </a:t>
            </a:r>
            <a:r>
              <a:rPr lang="zh-CN" altLang="zh-CN" kern="100" dirty="0">
                <a:latin typeface="Calibri" panose="020F0502020204030204" pitchFamily="34" charset="0"/>
                <a:ea typeface="宋体" panose="02010600030101010101" pitchFamily="2" charset="-122"/>
                <a:cs typeface="Times New Roman" panose="02020603050405020304" pitchFamily="18" charset="0"/>
              </a:rPr>
              <a:t>释放分配的</a:t>
            </a:r>
            <a:r>
              <a:rPr lang="en-US" altLang="zh-CN" kern="100" dirty="0">
                <a:latin typeface="Calibri" panose="020F0502020204030204" pitchFamily="34" charset="0"/>
                <a:ea typeface="宋体" panose="02010600030101010101" pitchFamily="2" charset="-122"/>
                <a:cs typeface="Times New Roman" panose="02020603050405020304" pitchFamily="18" charset="0"/>
              </a:rPr>
              <a:t>size</a:t>
            </a:r>
            <a:r>
              <a:rPr lang="zh-CN" altLang="zh-CN" kern="100" dirty="0">
                <a:latin typeface="Calibri" panose="020F0502020204030204" pitchFamily="34" charset="0"/>
                <a:ea typeface="宋体" panose="02010600030101010101" pitchFamily="2" charset="-122"/>
                <a:cs typeface="Times New Roman" panose="02020603050405020304" pitchFamily="18" charset="0"/>
              </a:rPr>
              <a:t>个</a:t>
            </a:r>
            <a:r>
              <a:rPr lang="en-US" altLang="zh-CN" kern="100" dirty="0">
                <a:latin typeface="Calibri" panose="020F0502020204030204" pitchFamily="34" charset="0"/>
                <a:ea typeface="宋体" panose="02010600030101010101" pitchFamily="2" charset="-122"/>
                <a:cs typeface="Times New Roman" panose="02020603050405020304" pitchFamily="18" charset="0"/>
              </a:rPr>
              <a:t>char</a:t>
            </a:r>
            <a:r>
              <a:rPr lang="zh-CN" altLang="zh-CN" kern="100" dirty="0">
                <a:latin typeface="Calibri" panose="020F0502020204030204" pitchFamily="34" charset="0"/>
                <a:ea typeface="宋体" panose="02010600030101010101" pitchFamily="2" charset="-122"/>
                <a:cs typeface="Times New Roman" panose="02020603050405020304" pitchFamily="18" charset="0"/>
              </a:rPr>
              <a:t>型元素空间</a:t>
            </a:r>
          </a:p>
          <a:p>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endParaRPr lang="zh-CN" altLang="en-US" dirty="0"/>
          </a:p>
        </p:txBody>
      </p:sp>
    </p:spTree>
    <p:extLst>
      <p:ext uri="{BB962C8B-B14F-4D97-AF65-F5344CB8AC3E}">
        <p14:creationId xmlns:p14="http://schemas.microsoft.com/office/powerpoint/2010/main" val="2590846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653040" y="120865"/>
            <a:ext cx="1499129" cy="646331"/>
          </a:xfrm>
          <a:prstGeom prst="rect">
            <a:avLst/>
          </a:prstGeom>
          <a:noFill/>
        </p:spPr>
        <p:txBody>
          <a:bodyPr wrap="none" rtlCol="0">
            <a:spAutoFit/>
          </a:bodyPr>
          <a:lstStyle/>
          <a:p>
            <a:pPr algn="ctr"/>
            <a:r>
              <a:rPr lang="en-US" altLang="zh-CN" sz="3600" b="1" dirty="0">
                <a:solidFill>
                  <a:srgbClr val="39626F"/>
                </a:solidFill>
                <a:latin typeface="Segoe UI" panose="020B0502040204020203" pitchFamily="34" charset="0"/>
                <a:ea typeface="Segoe UI" panose="020B0502040204020203" pitchFamily="34" charset="0"/>
                <a:cs typeface="Segoe UI" panose="020B0502040204020203" pitchFamily="34" charset="0"/>
              </a:rPr>
              <a:t>12.2.3</a:t>
            </a:r>
            <a:endParaRPr lang="zh-CN" altLang="en-US" sz="3600" b="1" dirty="0">
              <a:solidFill>
                <a:srgbClr val="39626F"/>
              </a:solidFill>
              <a:latin typeface="Segoe UI" panose="020B0502040204020203" pitchFamily="34" charset="0"/>
              <a:cs typeface="Segoe UI" panose="020B0502040204020203" pitchFamily="34" charset="0"/>
            </a:endParaRPr>
          </a:p>
        </p:txBody>
      </p:sp>
      <p:sp>
        <p:nvSpPr>
          <p:cNvPr id="4" name="文本框 3"/>
          <p:cNvSpPr txBox="1"/>
          <p:nvPr/>
        </p:nvSpPr>
        <p:spPr>
          <a:xfrm>
            <a:off x="2011681" y="163396"/>
            <a:ext cx="6766560" cy="584775"/>
          </a:xfrm>
          <a:prstGeom prst="rect">
            <a:avLst/>
          </a:prstGeom>
          <a:noFill/>
        </p:spPr>
        <p:txBody>
          <a:bodyPr wrap="square" rtlCol="0">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析构函数</a:t>
            </a:r>
          </a:p>
        </p:txBody>
      </p:sp>
      <p:sp>
        <p:nvSpPr>
          <p:cNvPr id="9" name="文本框 8"/>
          <p:cNvSpPr txBox="1"/>
          <p:nvPr/>
        </p:nvSpPr>
        <p:spPr>
          <a:xfrm>
            <a:off x="599875" y="914400"/>
            <a:ext cx="8544125" cy="581057"/>
          </a:xfrm>
          <a:prstGeom prst="rect">
            <a:avLst/>
          </a:prstGeom>
          <a:noFill/>
        </p:spPr>
        <p:txBody>
          <a:bodyPr wrap="square" rtlCol="0">
            <a:spAutoFit/>
          </a:bodyPr>
          <a:lstStyle/>
          <a:p>
            <a:pPr>
              <a:lnSpc>
                <a:spcPct val="150000"/>
              </a:lnSpc>
            </a:pPr>
            <a:r>
              <a:rPr lang="zh-CN" altLang="en-US" sz="2400" b="1" dirty="0">
                <a:latin typeface="微软雅黑" panose="020B0503020204020204" pitchFamily="34" charset="-122"/>
                <a:ea typeface="微软雅黑" panose="020B0503020204020204" pitchFamily="34" charset="-122"/>
              </a:rPr>
              <a:t>几点说明</a:t>
            </a:r>
            <a:r>
              <a:rPr lang="zh-CN" altLang="en-US" dirty="0"/>
              <a:t>：</a:t>
            </a:r>
            <a:endParaRPr lang="en-US" altLang="zh-CN" dirty="0"/>
          </a:p>
        </p:txBody>
      </p:sp>
      <p:sp>
        <p:nvSpPr>
          <p:cNvPr id="10" name="矩形 9"/>
          <p:cNvSpPr/>
          <p:nvPr/>
        </p:nvSpPr>
        <p:spPr>
          <a:xfrm>
            <a:off x="599874" y="1495457"/>
            <a:ext cx="8276839" cy="1705403"/>
          </a:xfrm>
          <a:prstGeom prst="rect">
            <a:avLst/>
          </a:prstGeom>
        </p:spPr>
        <p:txBody>
          <a:bodyPr wrap="square">
            <a:spAutoFit/>
          </a:bodyPr>
          <a:lstStyle/>
          <a:p>
            <a:pPr>
              <a:lnSpc>
                <a:spcPct val="150000"/>
              </a:lnSpc>
            </a:pPr>
            <a:r>
              <a:rPr lang="zh-CN" altLang="zh-CN"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1</a:t>
            </a:r>
            <a:r>
              <a:rPr lang="zh-CN"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析构函数只负责回收以前在创建对象时在构造函数中分配的动态堆内存，以及在对象生存期间通过对象的其它成员函数分配的动态堆内存。而不是指类对象本身所占的内存空间。因为，析构函数本身代码就是对象的一部分，其占据对象一部分内存空间，本身代码的执行不能回收自身所占的内存空间。</a:t>
            </a:r>
          </a:p>
        </p:txBody>
      </p:sp>
      <p:sp>
        <p:nvSpPr>
          <p:cNvPr id="15" name="矩形 14"/>
          <p:cNvSpPr/>
          <p:nvPr/>
        </p:nvSpPr>
        <p:spPr>
          <a:xfrm>
            <a:off x="599872" y="3200860"/>
            <a:ext cx="8276841" cy="2951898"/>
          </a:xfrm>
          <a:prstGeom prst="rect">
            <a:avLst/>
          </a:prstGeom>
        </p:spPr>
        <p:txBody>
          <a:bodyPr wrap="square">
            <a:spAutoFit/>
          </a:bodyPr>
          <a:lstStyle/>
          <a:p>
            <a:pPr>
              <a:lnSpc>
                <a:spcPct val="150000"/>
              </a:lnSpc>
            </a:pPr>
            <a:r>
              <a:rPr lang="zh-CN" altLang="zh-CN"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2</a:t>
            </a:r>
            <a:r>
              <a:rPr lang="zh-CN"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调用构造函数和析构函数的时机：</a:t>
            </a:r>
          </a:p>
          <a:p>
            <a:pPr>
              <a:lnSpc>
                <a:spcPct val="150000"/>
              </a:lnSpc>
            </a:pPr>
            <a:r>
              <a:rPr lang="zh-CN" altLang="en-US" dirty="0">
                <a:latin typeface="微软雅黑" panose="020B0503020204020204" pitchFamily="34" charset="-122"/>
                <a:ea typeface="微软雅黑" panose="020B0503020204020204" pitchFamily="34" charset="-122"/>
              </a:rPr>
              <a:t>局部对象在程序执行到它的定义语句时创建，调用构造函数；在退出它的作用域时撤销该对象，调用析构函数；</a:t>
            </a:r>
          </a:p>
          <a:p>
            <a:pPr>
              <a:lnSpc>
                <a:spcPct val="150000"/>
              </a:lnSpc>
            </a:pPr>
            <a:r>
              <a:rPr lang="zh-CN" altLang="en-US" dirty="0">
                <a:latin typeface="微软雅黑" panose="020B0503020204020204" pitchFamily="34" charset="-122"/>
                <a:ea typeface="微软雅黑" panose="020B0503020204020204" pitchFamily="34" charset="-122"/>
              </a:rPr>
              <a:t>全局对象在程序执行主函数</a:t>
            </a:r>
            <a:r>
              <a:rPr lang="en-US" altLang="zh-CN" dirty="0">
                <a:latin typeface="微软雅黑" panose="020B0503020204020204" pitchFamily="34" charset="-122"/>
                <a:ea typeface="微软雅黑" panose="020B0503020204020204" pitchFamily="34" charset="-122"/>
              </a:rPr>
              <a:t>main</a:t>
            </a:r>
            <a:r>
              <a:rPr lang="zh-CN" altLang="en-US" dirty="0">
                <a:latin typeface="微软雅黑" panose="020B0503020204020204" pitchFamily="34" charset="-122"/>
                <a:ea typeface="微软雅黑" panose="020B0503020204020204" pitchFamily="34" charset="-122"/>
              </a:rPr>
              <a:t>之前创建，在整个程序执行结束时撤销；</a:t>
            </a:r>
          </a:p>
          <a:p>
            <a:pPr>
              <a:lnSpc>
                <a:spcPct val="150000"/>
              </a:lnSpc>
            </a:pPr>
            <a:r>
              <a:rPr lang="zh-CN" altLang="en-US" dirty="0">
                <a:latin typeface="微软雅黑" panose="020B0503020204020204" pitchFamily="34" charset="-122"/>
                <a:ea typeface="微软雅黑" panose="020B0503020204020204" pitchFamily="34" charset="-122"/>
              </a:rPr>
              <a:t>对于用</a:t>
            </a:r>
            <a:r>
              <a:rPr lang="en-US" altLang="zh-CN" dirty="0">
                <a:latin typeface="微软雅黑" panose="020B0503020204020204" pitchFamily="34" charset="-122"/>
                <a:ea typeface="微软雅黑" panose="020B0503020204020204" pitchFamily="34" charset="-122"/>
              </a:rPr>
              <a:t>new</a:t>
            </a:r>
            <a:r>
              <a:rPr lang="zh-CN" altLang="en-US" dirty="0">
                <a:latin typeface="微软雅黑" panose="020B0503020204020204" pitchFamily="34" charset="-122"/>
                <a:ea typeface="微软雅黑" panose="020B0503020204020204" pitchFamily="34" charset="-122"/>
              </a:rPr>
              <a:t>运算符动态创建的对象，当创建时调用构造函数，使用</a:t>
            </a:r>
            <a:r>
              <a:rPr lang="en-US" altLang="zh-CN" dirty="0">
                <a:latin typeface="微软雅黑" panose="020B0503020204020204" pitchFamily="34" charset="-122"/>
                <a:ea typeface="微软雅黑" panose="020B0503020204020204" pitchFamily="34" charset="-122"/>
              </a:rPr>
              <a:t>delete</a:t>
            </a:r>
            <a:r>
              <a:rPr lang="zh-CN" altLang="en-US" dirty="0">
                <a:latin typeface="微软雅黑" panose="020B0503020204020204" pitchFamily="34" charset="-122"/>
                <a:ea typeface="微软雅黑" panose="020B0503020204020204" pitchFamily="34" charset="-122"/>
              </a:rPr>
              <a:t>运算符释放该对象时调用析构函数。若不通过</a:t>
            </a:r>
            <a:r>
              <a:rPr lang="en-US" altLang="zh-CN" dirty="0">
                <a:latin typeface="微软雅黑" panose="020B0503020204020204" pitchFamily="34" charset="-122"/>
                <a:ea typeface="微软雅黑" panose="020B0503020204020204" pitchFamily="34" charset="-122"/>
              </a:rPr>
              <a:t>delete</a:t>
            </a:r>
            <a:r>
              <a:rPr lang="zh-CN" altLang="en-US" dirty="0">
                <a:latin typeface="微软雅黑" panose="020B0503020204020204" pitchFamily="34" charset="-122"/>
                <a:ea typeface="微软雅黑" panose="020B0503020204020204" pitchFamily="34" charset="-122"/>
              </a:rPr>
              <a:t>显式地释放动态对象，那么程序将不会自动释放该对象。</a:t>
            </a:r>
          </a:p>
        </p:txBody>
      </p:sp>
    </p:spTree>
    <p:extLst>
      <p:ext uri="{BB962C8B-B14F-4D97-AF65-F5344CB8AC3E}">
        <p14:creationId xmlns:p14="http://schemas.microsoft.com/office/powerpoint/2010/main" val="865871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95441" y="131498"/>
            <a:ext cx="1107996" cy="646331"/>
          </a:xfrm>
          <a:prstGeom prst="rect">
            <a:avLst/>
          </a:prstGeom>
          <a:noFill/>
        </p:spPr>
        <p:txBody>
          <a:bodyPr wrap="none" rtlCol="0">
            <a:spAutoFit/>
          </a:bodyPr>
          <a:lstStyle/>
          <a:p>
            <a:pPr algn="ctr"/>
            <a:r>
              <a:rPr lang="en-US" altLang="zh-CN" sz="3600" b="1" dirty="0">
                <a:solidFill>
                  <a:srgbClr val="39626F"/>
                </a:solidFill>
                <a:latin typeface="Segoe UI" panose="020B0502040204020203" pitchFamily="34" charset="0"/>
                <a:ea typeface="Segoe UI" panose="020B0502040204020203" pitchFamily="34" charset="0"/>
                <a:cs typeface="Segoe UI" panose="020B0502040204020203" pitchFamily="34" charset="0"/>
              </a:rPr>
              <a:t>12.3</a:t>
            </a:r>
            <a:endParaRPr lang="zh-CN" altLang="en-US" sz="3600" b="1" dirty="0">
              <a:solidFill>
                <a:srgbClr val="39626F"/>
              </a:solidFill>
              <a:latin typeface="Segoe UI" panose="020B0502040204020203" pitchFamily="34" charset="0"/>
              <a:cs typeface="Segoe UI" panose="020B0502040204020203" pitchFamily="34" charset="0"/>
            </a:endParaRPr>
          </a:p>
        </p:txBody>
      </p:sp>
      <p:sp>
        <p:nvSpPr>
          <p:cNvPr id="3" name="文本框 2"/>
          <p:cNvSpPr txBox="1"/>
          <p:nvPr/>
        </p:nvSpPr>
        <p:spPr>
          <a:xfrm>
            <a:off x="2645124" y="131498"/>
            <a:ext cx="5945983" cy="584775"/>
          </a:xfrm>
          <a:prstGeom prst="rect">
            <a:avLst/>
          </a:prstGeom>
          <a:noFill/>
        </p:spPr>
        <p:txBody>
          <a:bodyPr wrap="square" rtlCol="0">
            <a:spAutoFit/>
          </a:bodyPr>
          <a:lstStyle/>
          <a:p>
            <a:pPr algn="ctr"/>
            <a:r>
              <a:rPr lang="en-US" altLang="zh-CN"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new</a:t>
            </a:r>
            <a:r>
              <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和</a:t>
            </a:r>
            <a:r>
              <a:rPr lang="en-US" altLang="zh-CN"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delete</a:t>
            </a:r>
            <a:endPar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endParaRPr>
          </a:p>
        </p:txBody>
      </p:sp>
      <p:sp>
        <p:nvSpPr>
          <p:cNvPr id="13" name="矩形: 圆角 12"/>
          <p:cNvSpPr/>
          <p:nvPr/>
        </p:nvSpPr>
        <p:spPr>
          <a:xfrm>
            <a:off x="165346" y="889635"/>
            <a:ext cx="500511" cy="390525"/>
          </a:xfrm>
          <a:prstGeom prst="roundRect">
            <a:avLst/>
          </a:prstGeom>
          <a:solidFill>
            <a:srgbClr val="45B0A8"/>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solidFill>
                  <a:schemeClr val="bg1"/>
                </a:solidFill>
                <a:latin typeface="微软雅黑" panose="020B0503020204020204" pitchFamily="34" charset="-122"/>
                <a:ea typeface="微软雅黑" panose="020B0503020204020204" pitchFamily="34" charset="-122"/>
              </a:rPr>
              <a:t>例</a:t>
            </a:r>
            <a:endParaRPr lang="zh-CN" altLang="en-US" sz="1600" dirty="0">
              <a:solidFill>
                <a:schemeClr val="tx1"/>
              </a:solidFill>
            </a:endParaRPr>
          </a:p>
        </p:txBody>
      </p:sp>
      <p:sp>
        <p:nvSpPr>
          <p:cNvPr id="14" name="矩形: 圆角 3"/>
          <p:cNvSpPr/>
          <p:nvPr/>
        </p:nvSpPr>
        <p:spPr>
          <a:xfrm>
            <a:off x="795442" y="889635"/>
            <a:ext cx="8236015" cy="4357614"/>
          </a:xfrm>
          <a:prstGeom prst="roundRect">
            <a:avLst/>
          </a:prstGeom>
          <a:noFill/>
          <a:ln>
            <a:solidFill>
              <a:srgbClr val="39626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p:cNvSpPr/>
          <p:nvPr/>
        </p:nvSpPr>
        <p:spPr>
          <a:xfrm>
            <a:off x="914398" y="889635"/>
            <a:ext cx="8117059" cy="4247317"/>
          </a:xfrm>
          <a:prstGeom prst="rect">
            <a:avLst/>
          </a:prstGeom>
        </p:spPr>
        <p:txBody>
          <a:bodyPr wrap="square">
            <a:spAutoFit/>
          </a:bodyPr>
          <a:lstStyle/>
          <a:p>
            <a:pPr lvl="0" algn="just">
              <a:spcAft>
                <a:spcPts val="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void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myfun</a:t>
            </a:r>
            <a:r>
              <a:rPr lang="en-US" altLang="zh-CN" kern="100" dirty="0">
                <a:latin typeface="Calibri" panose="020F0502020204030204" pitchFamily="34" charset="0"/>
                <a:ea typeface="宋体" panose="02010600030101010101" pitchFamily="2" charset="-122"/>
                <a:cs typeface="Times New Roman" panose="02020603050405020304" pitchFamily="18" charset="0"/>
              </a:rPr>
              <a:t>( ) </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 </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int</a:t>
            </a:r>
            <a:r>
              <a:rPr lang="en-US" altLang="zh-CN" kern="100" dirty="0">
                <a:latin typeface="Calibri" panose="020F0502020204030204" pitchFamily="34" charset="0"/>
                <a:ea typeface="宋体" panose="02010600030101010101" pitchFamily="2" charset="-122"/>
                <a:cs typeface="Times New Roman" panose="02020603050405020304" pitchFamily="18" charset="0"/>
              </a:rPr>
              <a:t> *pi=NULL ;        //</a:t>
            </a:r>
            <a:r>
              <a:rPr lang="zh-CN" altLang="zh-CN" kern="100" dirty="0">
                <a:latin typeface="Calibri" panose="020F0502020204030204" pitchFamily="34" charset="0"/>
                <a:ea typeface="宋体" panose="02010600030101010101" pitchFamily="2" charset="-122"/>
                <a:cs typeface="Times New Roman" panose="02020603050405020304" pitchFamily="18" charset="0"/>
              </a:rPr>
              <a:t>通常指针未明确建立指向前，赋值</a:t>
            </a:r>
            <a:r>
              <a:rPr lang="en-US" altLang="zh-CN" kern="100" dirty="0">
                <a:latin typeface="Calibri" panose="020F0502020204030204" pitchFamily="34" charset="0"/>
                <a:ea typeface="宋体" panose="02010600030101010101" pitchFamily="2" charset="-122"/>
                <a:cs typeface="Times New Roman" panose="02020603050405020304" pitchFamily="18" charset="0"/>
              </a:rPr>
              <a:t>NULL</a:t>
            </a:r>
            <a:r>
              <a:rPr lang="zh-CN" altLang="zh-CN" kern="100" dirty="0">
                <a:latin typeface="Calibri" panose="020F0502020204030204" pitchFamily="34" charset="0"/>
                <a:ea typeface="宋体" panose="02010600030101010101" pitchFamily="2" charset="-122"/>
                <a:cs typeface="Times New Roman" panose="02020603050405020304" pitchFamily="18" charset="0"/>
              </a:rPr>
              <a:t>，处于“休息”态</a:t>
            </a:r>
          </a:p>
          <a:p>
            <a:pPr lvl="0" algn="just">
              <a:spcAft>
                <a:spcPts val="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pi = new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int</a:t>
            </a:r>
            <a:r>
              <a:rPr lang="en-US" altLang="zh-CN" kern="100" dirty="0">
                <a:latin typeface="Calibri" panose="020F0502020204030204" pitchFamily="34" charset="0"/>
                <a:ea typeface="宋体" panose="02010600030101010101" pitchFamily="2" charset="-122"/>
                <a:cs typeface="Times New Roman" panose="02020603050405020304" pitchFamily="18" charset="0"/>
              </a:rPr>
              <a:t> ;         // </a:t>
            </a:r>
            <a:r>
              <a:rPr lang="zh-CN" altLang="zh-CN" kern="100" dirty="0">
                <a:latin typeface="Calibri" panose="020F0502020204030204" pitchFamily="34" charset="0"/>
                <a:ea typeface="宋体" panose="02010600030101010101" pitchFamily="2" charset="-122"/>
                <a:cs typeface="Times New Roman" panose="02020603050405020304" pitchFamily="18" charset="0"/>
              </a:rPr>
              <a:t>注意对比：</a:t>
            </a:r>
            <a:r>
              <a:rPr lang="en-US" altLang="zh-CN" kern="100" dirty="0">
                <a:latin typeface="Calibri" panose="020F0502020204030204" pitchFamily="34" charset="0"/>
                <a:ea typeface="宋体" panose="02010600030101010101" pitchFamily="2" charset="-122"/>
                <a:cs typeface="Times New Roman" panose="02020603050405020304" pitchFamily="18" charset="0"/>
              </a:rPr>
              <a:t>pi =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int</a:t>
            </a:r>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malloc</a:t>
            </a:r>
            <a:r>
              <a:rPr lang="en-US" altLang="zh-CN" kern="100" dirty="0">
                <a:latin typeface="Calibri" panose="020F0502020204030204" pitchFamily="34" charset="0"/>
                <a:ea typeface="宋体" panose="02010600030101010101" pitchFamily="2" charset="-122"/>
                <a:cs typeface="Times New Roman" panose="02020603050405020304" pitchFamily="18" charset="0"/>
              </a:rPr>
              <a:t>(</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sizeof</a:t>
            </a:r>
            <a:r>
              <a:rPr lang="en-US" altLang="zh-CN" kern="100" dirty="0">
                <a:latin typeface="Calibri" panose="020F0502020204030204" pitchFamily="34" charset="0"/>
                <a:ea typeface="宋体" panose="02010600030101010101" pitchFamily="2" charset="-122"/>
                <a:cs typeface="Times New Roman" panose="02020603050405020304" pitchFamily="18" charset="0"/>
              </a:rPr>
              <a:t>(</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int</a:t>
            </a:r>
            <a:r>
              <a:rPr lang="en-US" altLang="zh-CN" kern="100" dirty="0">
                <a:latin typeface="Calibri" panose="020F0502020204030204" pitchFamily="34" charset="0"/>
                <a:ea typeface="宋体" panose="02010600030101010101" pitchFamily="2" charset="-122"/>
                <a:cs typeface="Times New Roman" panose="02020603050405020304" pitchFamily="18" charset="0"/>
              </a:rPr>
              <a:t>));</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if(pi==NULL)         // </a:t>
            </a:r>
            <a:r>
              <a:rPr lang="zh-CN" altLang="zh-CN" kern="100" dirty="0">
                <a:latin typeface="Calibri" panose="020F0502020204030204" pitchFamily="34" charset="0"/>
                <a:ea typeface="宋体" panose="02010600030101010101" pitchFamily="2" charset="-122"/>
                <a:cs typeface="Times New Roman" panose="02020603050405020304" pitchFamily="18" charset="0"/>
              </a:rPr>
              <a:t>如果内存中没有足够的动态内存，则返回</a:t>
            </a:r>
            <a:r>
              <a:rPr lang="en-US" altLang="zh-CN" kern="100" dirty="0">
                <a:latin typeface="Calibri" panose="020F0502020204030204" pitchFamily="34" charset="0"/>
                <a:ea typeface="宋体" panose="02010600030101010101" pitchFamily="2" charset="-122"/>
                <a:cs typeface="Times New Roman" panose="02020603050405020304" pitchFamily="18" charset="0"/>
              </a:rPr>
              <a:t>NULL</a:t>
            </a:r>
            <a:r>
              <a:rPr lang="zh-CN" altLang="zh-CN" kern="100" dirty="0">
                <a:latin typeface="Calibri" panose="020F0502020204030204" pitchFamily="34" charset="0"/>
                <a:ea typeface="宋体" panose="02010600030101010101" pitchFamily="2" charset="-122"/>
                <a:cs typeface="Times New Roman" panose="02020603050405020304" pitchFamily="18" charset="0"/>
              </a:rPr>
              <a:t>指针</a:t>
            </a:r>
          </a:p>
          <a:p>
            <a:pPr lvl="0" algn="just">
              <a:spcAft>
                <a:spcPts val="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cout</a:t>
            </a:r>
            <a:r>
              <a:rPr lang="en-US" altLang="zh-CN" kern="100" dirty="0">
                <a:latin typeface="Calibri" panose="020F0502020204030204" pitchFamily="34" charset="0"/>
                <a:ea typeface="宋体" panose="02010600030101010101" pitchFamily="2" charset="-122"/>
                <a:cs typeface="Times New Roman" panose="02020603050405020304" pitchFamily="18" charset="0"/>
              </a:rPr>
              <a:t>&lt;&lt;“</a:t>
            </a:r>
            <a:r>
              <a:rPr lang="zh-CN" altLang="zh-CN" kern="100" dirty="0">
                <a:latin typeface="Calibri" panose="020F0502020204030204" pitchFamily="34" charset="0"/>
                <a:ea typeface="宋体" panose="02010600030101010101" pitchFamily="2" charset="-122"/>
                <a:cs typeface="Times New Roman" panose="02020603050405020304" pitchFamily="18" charset="0"/>
              </a:rPr>
              <a:t>内存不足</a:t>
            </a:r>
            <a:r>
              <a:rPr lang="en-US" altLang="zh-CN" kern="100" dirty="0">
                <a:latin typeface="Calibri" panose="020F0502020204030204" pitchFamily="34" charset="0"/>
                <a:ea typeface="宋体" panose="02010600030101010101" pitchFamily="2" charset="-122"/>
                <a:cs typeface="Times New Roman" panose="02020603050405020304" pitchFamily="18" charset="0"/>
              </a:rPr>
              <a:t>”&lt;&lt;</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endl</a:t>
            </a:r>
            <a:r>
              <a:rPr lang="en-US" altLang="zh-CN" kern="100" dirty="0">
                <a:latin typeface="Calibri" panose="020F0502020204030204" pitchFamily="34" charset="0"/>
                <a:ea typeface="宋体" panose="02010600030101010101" pitchFamily="2" charset="-122"/>
                <a:cs typeface="Times New Roman" panose="02020603050405020304" pitchFamily="18" charset="0"/>
              </a:rPr>
              <a:t>;</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exit(1);</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*pi = 10 ; </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cout</a:t>
            </a:r>
            <a:r>
              <a:rPr lang="en-US" altLang="zh-CN" kern="100" dirty="0">
                <a:latin typeface="Calibri" panose="020F0502020204030204" pitchFamily="34" charset="0"/>
                <a:ea typeface="宋体" panose="02010600030101010101" pitchFamily="2" charset="-122"/>
                <a:cs typeface="Times New Roman" panose="02020603050405020304" pitchFamily="18" charset="0"/>
              </a:rPr>
              <a:t>&lt;&lt; *pi&lt;&lt;</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endl</a:t>
            </a:r>
            <a:r>
              <a:rPr lang="en-US" altLang="zh-CN" kern="100" dirty="0">
                <a:latin typeface="Calibri" panose="020F0502020204030204" pitchFamily="34" charset="0"/>
                <a:ea typeface="宋体" panose="02010600030101010101" pitchFamily="2" charset="-122"/>
                <a:cs typeface="Times New Roman" panose="02020603050405020304" pitchFamily="18" charset="0"/>
              </a:rPr>
              <a:t> ; </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delete pi;           // </a:t>
            </a:r>
            <a:r>
              <a:rPr lang="zh-CN" altLang="zh-CN" kern="100" dirty="0">
                <a:latin typeface="Calibri" panose="020F0502020204030204" pitchFamily="34" charset="0"/>
                <a:ea typeface="宋体" panose="02010600030101010101" pitchFamily="2" charset="-122"/>
                <a:cs typeface="Times New Roman" panose="02020603050405020304" pitchFamily="18" charset="0"/>
              </a:rPr>
              <a:t>注意对比：</a:t>
            </a:r>
            <a:r>
              <a:rPr lang="en-US" altLang="zh-CN" kern="100" dirty="0">
                <a:latin typeface="Calibri" panose="020F0502020204030204" pitchFamily="34" charset="0"/>
                <a:ea typeface="宋体" panose="02010600030101010101" pitchFamily="2" charset="-122"/>
                <a:cs typeface="Times New Roman" panose="02020603050405020304" pitchFamily="18" charset="0"/>
              </a:rPr>
              <a:t>free(pi);</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pi =NULL;          //</a:t>
            </a:r>
            <a:r>
              <a:rPr lang="zh-CN" altLang="zh-CN" kern="100" dirty="0">
                <a:latin typeface="Calibri" panose="020F0502020204030204" pitchFamily="34" charset="0"/>
                <a:ea typeface="宋体" panose="02010600030101010101" pitchFamily="2" charset="-122"/>
                <a:cs typeface="Times New Roman" panose="02020603050405020304" pitchFamily="18" charset="0"/>
              </a:rPr>
              <a:t>一旦释放空间，使用权交回系统，但</a:t>
            </a:r>
            <a:r>
              <a:rPr lang="en-US" altLang="zh-CN" kern="100" dirty="0">
                <a:latin typeface="Calibri" panose="020F0502020204030204" pitchFamily="34" charset="0"/>
                <a:ea typeface="宋体" panose="02010600030101010101" pitchFamily="2" charset="-122"/>
                <a:cs typeface="Times New Roman" panose="02020603050405020304" pitchFamily="18" charset="0"/>
              </a:rPr>
              <a:t>pi</a:t>
            </a:r>
            <a:r>
              <a:rPr lang="zh-CN" altLang="zh-CN" kern="100" dirty="0">
                <a:latin typeface="Calibri" panose="020F0502020204030204" pitchFamily="34" charset="0"/>
                <a:ea typeface="宋体" panose="02010600030101010101" pitchFamily="2" charset="-122"/>
                <a:cs typeface="Times New Roman" panose="02020603050405020304" pitchFamily="18" charset="0"/>
              </a:rPr>
              <a:t>的指向不变，成为</a:t>
            </a:r>
          </a:p>
          <a:p>
            <a:pPr lvl="0" algn="just">
              <a:spcAft>
                <a:spcPts val="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zh-CN" altLang="zh-CN" kern="100" dirty="0">
                <a:latin typeface="Calibri" panose="020F0502020204030204" pitchFamily="34" charset="0"/>
                <a:ea typeface="宋体" panose="02010600030101010101" pitchFamily="2" charset="-122"/>
                <a:cs typeface="Times New Roman" panose="02020603050405020304" pitchFamily="18" charset="0"/>
              </a:rPr>
              <a:t>危险的“野指针”。为了安全，将赋值</a:t>
            </a:r>
            <a:r>
              <a:rPr lang="en-US" altLang="zh-CN" kern="100" dirty="0">
                <a:latin typeface="Calibri" panose="020F0502020204030204" pitchFamily="34" charset="0"/>
                <a:ea typeface="宋体" panose="02010600030101010101" pitchFamily="2" charset="-122"/>
                <a:cs typeface="Times New Roman" panose="02020603050405020304" pitchFamily="18" charset="0"/>
              </a:rPr>
              <a:t>NULL</a:t>
            </a:r>
            <a:r>
              <a:rPr lang="zh-CN" altLang="zh-CN" kern="100" dirty="0">
                <a:latin typeface="Calibri" panose="020F0502020204030204" pitchFamily="34" charset="0"/>
                <a:ea typeface="宋体" panose="02010600030101010101" pitchFamily="2" charset="-122"/>
                <a:cs typeface="Times New Roman" panose="02020603050405020304" pitchFamily="18" charset="0"/>
              </a:rPr>
              <a:t>，处于“休息”态</a:t>
            </a:r>
          </a:p>
          <a:p>
            <a:r>
              <a:rPr lang="en-US" altLang="zh-CN" kern="100" dirty="0">
                <a:latin typeface="Calibri" panose="020F0502020204030204" pitchFamily="34" charset="0"/>
                <a:ea typeface="宋体" panose="02010600030101010101" pitchFamily="2" charset="-122"/>
                <a:cs typeface="Times New Roman" panose="02020603050405020304" pitchFamily="18" charset="0"/>
              </a:rPr>
              <a:t>}</a:t>
            </a:r>
            <a:endParaRPr lang="zh-CN" altLang="en-US" dirty="0"/>
          </a:p>
        </p:txBody>
      </p:sp>
    </p:spTree>
    <p:extLst>
      <p:ext uri="{BB962C8B-B14F-4D97-AF65-F5344CB8AC3E}">
        <p14:creationId xmlns:p14="http://schemas.microsoft.com/office/powerpoint/2010/main" val="1452715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848606" y="120865"/>
            <a:ext cx="1107996" cy="646331"/>
          </a:xfrm>
          <a:prstGeom prst="rect">
            <a:avLst/>
          </a:prstGeom>
          <a:noFill/>
        </p:spPr>
        <p:txBody>
          <a:bodyPr wrap="none" rtlCol="0">
            <a:spAutoFit/>
          </a:bodyPr>
          <a:lstStyle/>
          <a:p>
            <a:pPr algn="ctr"/>
            <a:r>
              <a:rPr lang="en-US" altLang="zh-CN" sz="3600" b="1" dirty="0">
                <a:solidFill>
                  <a:srgbClr val="39626F"/>
                </a:solidFill>
                <a:latin typeface="Segoe UI" panose="020B0502040204020203" pitchFamily="34" charset="0"/>
                <a:ea typeface="Segoe UI" panose="020B0502040204020203" pitchFamily="34" charset="0"/>
                <a:cs typeface="Segoe UI" panose="020B0502040204020203" pitchFamily="34" charset="0"/>
              </a:rPr>
              <a:t>12.3</a:t>
            </a:r>
            <a:endParaRPr lang="zh-CN" altLang="en-US" sz="3600" b="1" dirty="0">
              <a:solidFill>
                <a:srgbClr val="39626F"/>
              </a:solidFill>
              <a:latin typeface="Segoe UI" panose="020B0502040204020203" pitchFamily="34" charset="0"/>
              <a:cs typeface="Segoe UI" panose="020B0502040204020203" pitchFamily="34" charset="0"/>
            </a:endParaRPr>
          </a:p>
        </p:txBody>
      </p:sp>
      <p:sp>
        <p:nvSpPr>
          <p:cNvPr id="4" name="文本框 3"/>
          <p:cNvSpPr txBox="1"/>
          <p:nvPr/>
        </p:nvSpPr>
        <p:spPr>
          <a:xfrm>
            <a:off x="2011681" y="163396"/>
            <a:ext cx="6766560" cy="584775"/>
          </a:xfrm>
          <a:prstGeom prst="rect">
            <a:avLst/>
          </a:prstGeom>
          <a:noFill/>
        </p:spPr>
        <p:txBody>
          <a:bodyPr wrap="square" rtlCol="0">
            <a:spAutoFit/>
          </a:bodyPr>
          <a:lstStyle/>
          <a:p>
            <a:pPr algn="ctr"/>
            <a:r>
              <a:rPr lang="en-US" altLang="zh-CN"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new</a:t>
            </a:r>
            <a:r>
              <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和</a:t>
            </a:r>
            <a:r>
              <a:rPr lang="en-US" altLang="zh-CN"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delete</a:t>
            </a:r>
            <a:endPar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endParaRPr>
          </a:p>
        </p:txBody>
      </p:sp>
      <p:sp>
        <p:nvSpPr>
          <p:cNvPr id="9" name="文本框 8"/>
          <p:cNvSpPr txBox="1"/>
          <p:nvPr/>
        </p:nvSpPr>
        <p:spPr>
          <a:xfrm>
            <a:off x="599875" y="914400"/>
            <a:ext cx="8544125" cy="581057"/>
          </a:xfrm>
          <a:prstGeom prst="rect">
            <a:avLst/>
          </a:prstGeom>
          <a:noFill/>
        </p:spPr>
        <p:txBody>
          <a:bodyPr wrap="square" rtlCol="0">
            <a:spAutoFit/>
          </a:bodyPr>
          <a:lstStyle/>
          <a:p>
            <a:pPr>
              <a:lnSpc>
                <a:spcPct val="150000"/>
              </a:lnSpc>
            </a:pPr>
            <a:r>
              <a:rPr lang="zh-CN" altLang="en-US" sz="2400" b="1" dirty="0">
                <a:latin typeface="微软雅黑" panose="020B0503020204020204" pitchFamily="34" charset="-122"/>
                <a:ea typeface="微软雅黑" panose="020B0503020204020204" pitchFamily="34" charset="-122"/>
              </a:rPr>
              <a:t>几点说明</a:t>
            </a:r>
            <a:r>
              <a:rPr lang="zh-CN" altLang="en-US" dirty="0"/>
              <a:t>：</a:t>
            </a:r>
            <a:endParaRPr lang="en-US" altLang="zh-CN" dirty="0"/>
          </a:p>
        </p:txBody>
      </p:sp>
      <p:sp>
        <p:nvSpPr>
          <p:cNvPr id="10" name="矩形 9"/>
          <p:cNvSpPr/>
          <p:nvPr/>
        </p:nvSpPr>
        <p:spPr>
          <a:xfrm>
            <a:off x="599874" y="1495457"/>
            <a:ext cx="8276839" cy="1338828"/>
          </a:xfrm>
          <a:prstGeom prst="rect">
            <a:avLst/>
          </a:prstGeom>
        </p:spPr>
        <p:txBody>
          <a:bodyPr wrap="square">
            <a:spAutoFit/>
          </a:bodyPr>
          <a:lstStyle/>
          <a:p>
            <a:pPr>
              <a:lnSpc>
                <a:spcPct val="150000"/>
              </a:lnSpc>
            </a:pPr>
            <a:r>
              <a:rPr lang="zh-CN" altLang="zh-CN"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1</a:t>
            </a:r>
            <a:r>
              <a:rPr lang="zh-CN" altLang="zh-CN"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new</a:t>
            </a:r>
            <a:r>
              <a:rPr lang="zh-CN" altLang="en-US" dirty="0">
                <a:latin typeface="微软雅黑" panose="020B0503020204020204" pitchFamily="34" charset="-122"/>
                <a:ea typeface="微软雅黑" panose="020B0503020204020204" pitchFamily="34" charset="-122"/>
              </a:rPr>
              <a:t>运算符可以动态分配一个数据空间，也可以动态分配数组空间。</a:t>
            </a:r>
            <a:r>
              <a:rPr lang="en-US" altLang="zh-CN" dirty="0">
                <a:latin typeface="微软雅黑" panose="020B0503020204020204" pitchFamily="34" charset="-122"/>
                <a:ea typeface="微软雅黑" panose="020B0503020204020204" pitchFamily="34" charset="-122"/>
              </a:rPr>
              <a:t>delete</a:t>
            </a:r>
            <a:r>
              <a:rPr lang="zh-CN" altLang="en-US" dirty="0">
                <a:latin typeface="微软雅黑" panose="020B0503020204020204" pitchFamily="34" charset="-122"/>
                <a:ea typeface="微软雅黑" panose="020B0503020204020204" pitchFamily="34" charset="-122"/>
              </a:rPr>
              <a:t>运算符与</a:t>
            </a:r>
            <a:r>
              <a:rPr lang="en-US" altLang="zh-CN" dirty="0">
                <a:latin typeface="微软雅黑" panose="020B0503020204020204" pitchFamily="34" charset="-122"/>
                <a:ea typeface="微软雅黑" panose="020B0503020204020204" pitchFamily="34" charset="-122"/>
              </a:rPr>
              <a:t>new</a:t>
            </a:r>
            <a:r>
              <a:rPr lang="zh-CN" altLang="en-US" dirty="0">
                <a:latin typeface="微软雅黑" panose="020B0503020204020204" pitchFamily="34" charset="-122"/>
                <a:ea typeface="微软雅黑" panose="020B0503020204020204" pitchFamily="34" charset="-122"/>
              </a:rPr>
              <a:t>运算符配合使用，用来释放已分配的内存空间。如果用</a:t>
            </a:r>
            <a:r>
              <a:rPr lang="en-US" altLang="zh-CN" dirty="0">
                <a:latin typeface="微软雅黑" panose="020B0503020204020204" pitchFamily="34" charset="-122"/>
                <a:ea typeface="微软雅黑" panose="020B0503020204020204" pitchFamily="34" charset="-122"/>
              </a:rPr>
              <a:t>new</a:t>
            </a:r>
            <a:r>
              <a:rPr lang="zh-CN" altLang="en-US" dirty="0">
                <a:latin typeface="微软雅黑" panose="020B0503020204020204" pitchFamily="34" charset="-122"/>
                <a:ea typeface="微软雅黑" panose="020B0503020204020204" pitchFamily="34" charset="-122"/>
              </a:rPr>
              <a:t>分配的是一个数组，那么最好用</a:t>
            </a:r>
            <a:r>
              <a:rPr lang="en-US" altLang="zh-CN" dirty="0">
                <a:latin typeface="微软雅黑" panose="020B0503020204020204" pitchFamily="34" charset="-122"/>
                <a:ea typeface="微软雅黑" panose="020B0503020204020204" pitchFamily="34" charset="-122"/>
              </a:rPr>
              <a:t>delete[ ]</a:t>
            </a:r>
            <a:r>
              <a:rPr lang="zh-CN" altLang="en-US" dirty="0">
                <a:latin typeface="微软雅黑" panose="020B0503020204020204" pitchFamily="34" charset="-122"/>
                <a:ea typeface="微软雅黑" panose="020B0503020204020204" pitchFamily="34" charset="-122"/>
              </a:rPr>
              <a:t>来释放；</a:t>
            </a:r>
          </a:p>
        </p:txBody>
      </p:sp>
    </p:spTree>
    <p:extLst>
      <p:ext uri="{BB962C8B-B14F-4D97-AF65-F5344CB8AC3E}">
        <p14:creationId xmlns:p14="http://schemas.microsoft.com/office/powerpoint/2010/main" val="1711540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9"/>
                                        </p:tgtEl>
                                        <p:attrNameLst>
                                          <p:attrName>style.visibility</p:attrName>
                                        </p:attrNameLst>
                                      </p:cBhvr>
                                      <p:to>
                                        <p:strVal val="hidden"/>
                                      </p:to>
                                    </p:set>
                                  </p:childTnLst>
                                </p:cTn>
                              </p:par>
                              <p:par>
                                <p:cTn id="15" presetID="1" presetClass="exit" presetSubtype="0" fill="hold" grpId="1" nodeType="withEffect">
                                  <p:stCondLst>
                                    <p:cond delay="0"/>
                                  </p:stCondLst>
                                  <p:childTnLst>
                                    <p:set>
                                      <p:cBhvr>
                                        <p:cTn id="16" dur="1" fill="hold">
                                          <p:stCondLst>
                                            <p:cond delay="0"/>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P spid="10" grpId="0"/>
      <p:bldP spid="10" grpId="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848606" y="120865"/>
            <a:ext cx="1107996" cy="646331"/>
          </a:xfrm>
          <a:prstGeom prst="rect">
            <a:avLst/>
          </a:prstGeom>
          <a:noFill/>
        </p:spPr>
        <p:txBody>
          <a:bodyPr wrap="none" rtlCol="0">
            <a:spAutoFit/>
          </a:bodyPr>
          <a:lstStyle/>
          <a:p>
            <a:pPr algn="ctr"/>
            <a:r>
              <a:rPr lang="en-US" altLang="zh-CN" sz="3600" b="1" dirty="0">
                <a:solidFill>
                  <a:srgbClr val="39626F"/>
                </a:solidFill>
                <a:latin typeface="Segoe UI" panose="020B0502040204020203" pitchFamily="34" charset="0"/>
                <a:ea typeface="Segoe UI" panose="020B0502040204020203" pitchFamily="34" charset="0"/>
                <a:cs typeface="Segoe UI" panose="020B0502040204020203" pitchFamily="34" charset="0"/>
              </a:rPr>
              <a:t>12.3</a:t>
            </a:r>
            <a:endParaRPr lang="zh-CN" altLang="en-US" sz="3600" b="1" dirty="0">
              <a:solidFill>
                <a:srgbClr val="39626F"/>
              </a:solidFill>
              <a:latin typeface="Segoe UI" panose="020B0502040204020203" pitchFamily="34" charset="0"/>
              <a:cs typeface="Segoe UI" panose="020B0502040204020203" pitchFamily="34" charset="0"/>
            </a:endParaRPr>
          </a:p>
        </p:txBody>
      </p:sp>
      <p:sp>
        <p:nvSpPr>
          <p:cNvPr id="4" name="文本框 3"/>
          <p:cNvSpPr txBox="1"/>
          <p:nvPr/>
        </p:nvSpPr>
        <p:spPr>
          <a:xfrm>
            <a:off x="2011681" y="163396"/>
            <a:ext cx="6766560" cy="584775"/>
          </a:xfrm>
          <a:prstGeom prst="rect">
            <a:avLst/>
          </a:prstGeom>
          <a:noFill/>
        </p:spPr>
        <p:txBody>
          <a:bodyPr wrap="square" rtlCol="0">
            <a:spAutoFit/>
          </a:bodyPr>
          <a:lstStyle/>
          <a:p>
            <a:pPr algn="ctr"/>
            <a:r>
              <a:rPr lang="en-US" altLang="zh-CN"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new</a:t>
            </a:r>
            <a:r>
              <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和</a:t>
            </a:r>
            <a:r>
              <a:rPr lang="en-US" altLang="zh-CN"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delete</a:t>
            </a:r>
            <a:endPar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endParaRPr>
          </a:p>
        </p:txBody>
      </p:sp>
      <p:sp>
        <p:nvSpPr>
          <p:cNvPr id="15" name="矩形 14"/>
          <p:cNvSpPr/>
          <p:nvPr/>
        </p:nvSpPr>
        <p:spPr>
          <a:xfrm>
            <a:off x="650671" y="914400"/>
            <a:ext cx="8276841" cy="5909310"/>
          </a:xfrm>
          <a:prstGeom prst="rect">
            <a:avLst/>
          </a:prstGeom>
        </p:spPr>
        <p:txBody>
          <a:bodyPr wrap="square">
            <a:spAutoFit/>
          </a:bodyPr>
          <a:lstStyle/>
          <a:p>
            <a:pPr>
              <a:lnSpc>
                <a:spcPct val="150000"/>
              </a:lnSpc>
            </a:pPr>
            <a:r>
              <a:rPr lang="zh-CN" altLang="zh-CN"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2</a:t>
            </a:r>
            <a:r>
              <a:rPr lang="zh-CN" altLang="zh-CN" dirty="0">
                <a:latin typeface="微软雅黑" panose="020B0503020204020204" pitchFamily="34" charset="-122"/>
                <a:ea typeface="微软雅黑" panose="020B0503020204020204" pitchFamily="34" charset="-122"/>
              </a:rPr>
              <a:t>）</a:t>
            </a:r>
            <a:r>
              <a:rPr lang="en-US" altLang="zh-CN" dirty="0" err="1">
                <a:latin typeface="微软雅黑" panose="020B0503020204020204" pitchFamily="34" charset="-122"/>
                <a:ea typeface="微软雅黑" panose="020B0503020204020204" pitchFamily="34" charset="-122"/>
              </a:rPr>
              <a:t>malloc</a:t>
            </a:r>
            <a:r>
              <a:rPr lang="zh-CN" altLang="en-US" dirty="0">
                <a:latin typeface="微软雅黑" panose="020B0503020204020204" pitchFamily="34" charset="-122"/>
                <a:ea typeface="微软雅黑" panose="020B0503020204020204" pitchFamily="34" charset="-122"/>
              </a:rPr>
              <a:t>和</a:t>
            </a:r>
            <a:r>
              <a:rPr lang="en-US" altLang="zh-CN" dirty="0">
                <a:latin typeface="微软雅黑" panose="020B0503020204020204" pitchFamily="34" charset="-122"/>
                <a:ea typeface="微软雅黑" panose="020B0503020204020204" pitchFamily="34" charset="-122"/>
              </a:rPr>
              <a:t>free</a:t>
            </a:r>
            <a:r>
              <a:rPr lang="zh-CN" altLang="en-US" dirty="0">
                <a:latin typeface="微软雅黑" panose="020B0503020204020204" pitchFamily="34" charset="-122"/>
                <a:ea typeface="微软雅黑" panose="020B0503020204020204" pitchFamily="34" charset="-122"/>
              </a:rPr>
              <a:t>等</a:t>
            </a:r>
            <a:r>
              <a:rPr lang="zh-CN" altLang="en-US" dirty="0">
                <a:solidFill>
                  <a:srgbClr val="FF0000"/>
                </a:solidFill>
                <a:latin typeface="微软雅黑" panose="020B0503020204020204" pitchFamily="34" charset="-122"/>
                <a:ea typeface="微软雅黑" panose="020B0503020204020204" pitchFamily="34" charset="-122"/>
              </a:rPr>
              <a:t>库函数</a:t>
            </a:r>
            <a:r>
              <a:rPr lang="zh-CN" altLang="en-US" dirty="0">
                <a:latin typeface="微软雅黑" panose="020B0503020204020204" pitchFamily="34" charset="-122"/>
                <a:ea typeface="微软雅黑" panose="020B0503020204020204" pitchFamily="34" charset="-122"/>
              </a:rPr>
              <a:t>和</a:t>
            </a:r>
            <a:r>
              <a:rPr lang="en-US" altLang="zh-CN" dirty="0">
                <a:latin typeface="微软雅黑" panose="020B0503020204020204" pitchFamily="34" charset="-122"/>
                <a:ea typeface="微软雅黑" panose="020B0503020204020204" pitchFamily="34" charset="-122"/>
              </a:rPr>
              <a:t>new</a:t>
            </a:r>
            <a:r>
              <a:rPr lang="zh-CN" altLang="en-US" dirty="0">
                <a:latin typeface="微软雅黑" panose="020B0503020204020204" pitchFamily="34" charset="-122"/>
                <a:ea typeface="微软雅黑" panose="020B0503020204020204" pitchFamily="34" charset="-122"/>
              </a:rPr>
              <a:t>和</a:t>
            </a:r>
            <a:r>
              <a:rPr lang="en-US" altLang="zh-CN" dirty="0">
                <a:latin typeface="微软雅黑" panose="020B0503020204020204" pitchFamily="34" charset="-122"/>
                <a:ea typeface="微软雅黑" panose="020B0503020204020204" pitchFamily="34" charset="-122"/>
              </a:rPr>
              <a:t>delete</a:t>
            </a:r>
            <a:r>
              <a:rPr lang="zh-CN" altLang="en-US" dirty="0">
                <a:solidFill>
                  <a:srgbClr val="FF0000"/>
                </a:solidFill>
                <a:latin typeface="微软雅黑" panose="020B0503020204020204" pitchFamily="34" charset="-122"/>
                <a:ea typeface="微软雅黑" panose="020B0503020204020204" pitchFamily="34" charset="-122"/>
              </a:rPr>
              <a:t>运算符</a:t>
            </a:r>
            <a:r>
              <a:rPr lang="zh-CN" altLang="en-US" dirty="0">
                <a:latin typeface="微软雅黑" panose="020B0503020204020204" pitchFamily="34" charset="-122"/>
                <a:ea typeface="微软雅黑" panose="020B0503020204020204" pitchFamily="34" charset="-122"/>
              </a:rPr>
              <a:t>的区别：</a:t>
            </a:r>
            <a:endParaRPr lang="en-US" altLang="zh-CN"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a) </a:t>
            </a:r>
            <a:r>
              <a:rPr lang="zh-CN" altLang="en-US" dirty="0">
                <a:latin typeface="微软雅黑" panose="020B0503020204020204" pitchFamily="34" charset="-122"/>
                <a:ea typeface="微软雅黑" panose="020B0503020204020204" pitchFamily="34" charset="-122"/>
              </a:rPr>
              <a:t>由于</a:t>
            </a:r>
            <a:r>
              <a:rPr lang="en-US" altLang="zh-CN" dirty="0" err="1">
                <a:latin typeface="微软雅黑" panose="020B0503020204020204" pitchFamily="34" charset="-122"/>
                <a:ea typeface="微软雅黑" panose="020B0503020204020204" pitchFamily="34" charset="-122"/>
              </a:rPr>
              <a:t>malloc</a:t>
            </a:r>
            <a:r>
              <a:rPr lang="en-US" altLang="zh-CN" dirty="0">
                <a:latin typeface="微软雅黑" panose="020B0503020204020204" pitchFamily="34" charset="-122"/>
                <a:ea typeface="微软雅黑" panose="020B0503020204020204" pitchFamily="34" charset="-122"/>
              </a:rPr>
              <a:t>/free</a:t>
            </a:r>
            <a:r>
              <a:rPr lang="zh-CN" altLang="en-US" dirty="0">
                <a:latin typeface="微软雅黑" panose="020B0503020204020204" pitchFamily="34" charset="-122"/>
                <a:ea typeface="微软雅黑" panose="020B0503020204020204" pitchFamily="34" charset="-122"/>
              </a:rPr>
              <a:t>是库函数而不是运算符，不在编译器控制权限之内，不能够把执行构造函数和析构函数的任务强加于</a:t>
            </a:r>
            <a:r>
              <a:rPr lang="en-US" altLang="zh-CN" dirty="0" err="1">
                <a:latin typeface="微软雅黑" panose="020B0503020204020204" pitchFamily="34" charset="-122"/>
                <a:ea typeface="微软雅黑" panose="020B0503020204020204" pitchFamily="34" charset="-122"/>
              </a:rPr>
              <a:t>malloc</a:t>
            </a:r>
            <a:r>
              <a:rPr lang="en-US" altLang="zh-CN" dirty="0">
                <a:latin typeface="微软雅黑" panose="020B0503020204020204" pitchFamily="34" charset="-122"/>
                <a:ea typeface="微软雅黑" panose="020B0503020204020204" pitchFamily="34" charset="-122"/>
              </a:rPr>
              <a:t>/free</a:t>
            </a:r>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b) </a:t>
            </a:r>
            <a:r>
              <a:rPr lang="zh-CN" altLang="en-US" dirty="0">
                <a:latin typeface="微软雅黑" panose="020B0503020204020204" pitchFamily="34" charset="-122"/>
                <a:ea typeface="微软雅黑" panose="020B0503020204020204" pitchFamily="34" charset="-122"/>
              </a:rPr>
              <a:t>对于内部数据类型（比如：</a:t>
            </a:r>
            <a:r>
              <a:rPr lang="en-US" altLang="zh-CN" dirty="0" err="1">
                <a:latin typeface="微软雅黑" panose="020B0503020204020204" pitchFamily="34" charset="-122"/>
                <a:ea typeface="微软雅黑" panose="020B0503020204020204" pitchFamily="34" charset="-122"/>
              </a:rPr>
              <a:t>int</a:t>
            </a:r>
            <a:r>
              <a:rPr lang="zh-CN" altLang="en-US" dirty="0">
                <a:latin typeface="微软雅黑" panose="020B0503020204020204" pitchFamily="34" charset="-122"/>
                <a:ea typeface="微软雅黑" panose="020B0503020204020204" pitchFamily="34" charset="-122"/>
              </a:rPr>
              <a:t>）的“对象”没有构造与析构的过程，对它们而言</a:t>
            </a:r>
            <a:r>
              <a:rPr lang="en-US" altLang="zh-CN" dirty="0" err="1">
                <a:latin typeface="微软雅黑" panose="020B0503020204020204" pitchFamily="34" charset="-122"/>
                <a:ea typeface="微软雅黑" panose="020B0503020204020204" pitchFamily="34" charset="-122"/>
              </a:rPr>
              <a:t>malloc</a:t>
            </a:r>
            <a:r>
              <a:rPr lang="en-US" altLang="zh-CN" dirty="0">
                <a:latin typeface="微软雅黑" panose="020B0503020204020204" pitchFamily="34" charset="-122"/>
                <a:ea typeface="微软雅黑" panose="020B0503020204020204" pitchFamily="34" charset="-122"/>
              </a:rPr>
              <a:t>/free</a:t>
            </a:r>
            <a:r>
              <a:rPr lang="zh-CN" altLang="en-US" dirty="0">
                <a:latin typeface="微软雅黑" panose="020B0503020204020204" pitchFamily="34" charset="-122"/>
                <a:ea typeface="微软雅黑" panose="020B0503020204020204" pitchFamily="34" charset="-122"/>
              </a:rPr>
              <a:t>和</a:t>
            </a:r>
            <a:r>
              <a:rPr lang="en-US" altLang="zh-CN" dirty="0">
                <a:latin typeface="微软雅黑" panose="020B0503020204020204" pitchFamily="34" charset="-122"/>
                <a:ea typeface="微软雅黑" panose="020B0503020204020204" pitchFamily="34" charset="-122"/>
              </a:rPr>
              <a:t>new/delete</a:t>
            </a:r>
            <a:r>
              <a:rPr lang="zh-CN" altLang="en-US" dirty="0">
                <a:latin typeface="微软雅黑" panose="020B0503020204020204" pitchFamily="34" charset="-122"/>
                <a:ea typeface="微软雅黑" panose="020B0503020204020204" pitchFamily="34" charset="-122"/>
              </a:rPr>
              <a:t>是等价的。</a:t>
            </a:r>
          </a:p>
          <a:p>
            <a:pPr>
              <a:lnSpc>
                <a:spcPct val="150000"/>
              </a:lnSpc>
            </a:pPr>
            <a:r>
              <a:rPr lang="en-US" altLang="zh-CN" dirty="0">
                <a:latin typeface="微软雅黑" panose="020B0503020204020204" pitchFamily="34" charset="-122"/>
                <a:ea typeface="微软雅黑" panose="020B0503020204020204" pitchFamily="34" charset="-122"/>
              </a:rPr>
              <a:t>c) </a:t>
            </a:r>
            <a:r>
              <a:rPr lang="zh-CN" altLang="en-US" dirty="0">
                <a:latin typeface="微软雅黑" panose="020B0503020204020204" pitchFamily="34" charset="-122"/>
                <a:ea typeface="微软雅黑" panose="020B0503020204020204" pitchFamily="34" charset="-122"/>
              </a:rPr>
              <a:t>为什么</a:t>
            </a:r>
            <a:r>
              <a:rPr lang="en-US" altLang="zh-CN" dirty="0">
                <a:latin typeface="微软雅黑" panose="020B0503020204020204" pitchFamily="34" charset="-122"/>
                <a:ea typeface="微软雅黑" panose="020B0503020204020204" pitchFamily="34" charset="-122"/>
              </a:rPr>
              <a:t>C++</a:t>
            </a:r>
            <a:r>
              <a:rPr lang="zh-CN" altLang="en-US" dirty="0">
                <a:latin typeface="微软雅黑" panose="020B0503020204020204" pitchFamily="34" charset="-122"/>
                <a:ea typeface="微软雅黑" panose="020B0503020204020204" pitchFamily="34" charset="-122"/>
              </a:rPr>
              <a:t>不把</a:t>
            </a:r>
            <a:r>
              <a:rPr lang="en-US" altLang="zh-CN" dirty="0" err="1">
                <a:latin typeface="微软雅黑" panose="020B0503020204020204" pitchFamily="34" charset="-122"/>
                <a:ea typeface="微软雅黑" panose="020B0503020204020204" pitchFamily="34" charset="-122"/>
              </a:rPr>
              <a:t>malloc</a:t>
            </a:r>
            <a:r>
              <a:rPr lang="en-US" altLang="zh-CN" dirty="0">
                <a:latin typeface="微软雅黑" panose="020B0503020204020204" pitchFamily="34" charset="-122"/>
                <a:ea typeface="微软雅黑" panose="020B0503020204020204" pitchFamily="34" charset="-122"/>
              </a:rPr>
              <a:t>/free</a:t>
            </a:r>
            <a:r>
              <a:rPr lang="zh-CN" altLang="en-US" dirty="0">
                <a:latin typeface="微软雅黑" panose="020B0503020204020204" pitchFamily="34" charset="-122"/>
                <a:ea typeface="微软雅黑" panose="020B0503020204020204" pitchFamily="34" charset="-122"/>
              </a:rPr>
              <a:t>淘汰出局呢？这是因为</a:t>
            </a:r>
            <a:r>
              <a:rPr lang="en-US" altLang="zh-CN" dirty="0">
                <a:latin typeface="微软雅黑" panose="020B0503020204020204" pitchFamily="34" charset="-122"/>
                <a:ea typeface="微软雅黑" panose="020B0503020204020204" pitchFamily="34" charset="-122"/>
              </a:rPr>
              <a:t>C++</a:t>
            </a:r>
            <a:r>
              <a:rPr lang="zh-CN" altLang="en-US" dirty="0">
                <a:latin typeface="微软雅黑" panose="020B0503020204020204" pitchFamily="34" charset="-122"/>
                <a:ea typeface="微软雅黑" panose="020B0503020204020204" pitchFamily="34" charset="-122"/>
              </a:rPr>
              <a:t>程序经常要调用</a:t>
            </a:r>
            <a:r>
              <a:rPr lang="en-US" altLang="zh-CN" dirty="0">
                <a:latin typeface="微软雅黑" panose="020B0503020204020204" pitchFamily="34" charset="-122"/>
                <a:ea typeface="微软雅黑" panose="020B0503020204020204" pitchFamily="34" charset="-122"/>
              </a:rPr>
              <a:t>C</a:t>
            </a:r>
            <a:r>
              <a:rPr lang="zh-CN" altLang="en-US" dirty="0">
                <a:latin typeface="微软雅黑" panose="020B0503020204020204" pitchFamily="34" charset="-122"/>
                <a:ea typeface="微软雅黑" panose="020B0503020204020204" pitchFamily="34" charset="-122"/>
              </a:rPr>
              <a:t>函数，而</a:t>
            </a:r>
            <a:r>
              <a:rPr lang="en-US" altLang="zh-CN" dirty="0">
                <a:latin typeface="微软雅黑" panose="020B0503020204020204" pitchFamily="34" charset="-122"/>
                <a:ea typeface="微软雅黑" panose="020B0503020204020204" pitchFamily="34" charset="-122"/>
              </a:rPr>
              <a:t>C</a:t>
            </a:r>
            <a:r>
              <a:rPr lang="zh-CN" altLang="en-US" dirty="0">
                <a:latin typeface="微软雅黑" panose="020B0503020204020204" pitchFamily="34" charset="-122"/>
                <a:ea typeface="微软雅黑" panose="020B0503020204020204" pitchFamily="34" charset="-122"/>
              </a:rPr>
              <a:t>程序只能用</a:t>
            </a:r>
            <a:r>
              <a:rPr lang="en-US" altLang="zh-CN" dirty="0" err="1">
                <a:latin typeface="微软雅黑" panose="020B0503020204020204" pitchFamily="34" charset="-122"/>
                <a:ea typeface="微软雅黑" panose="020B0503020204020204" pitchFamily="34" charset="-122"/>
              </a:rPr>
              <a:t>malloc</a:t>
            </a:r>
            <a:r>
              <a:rPr lang="en-US" altLang="zh-CN" dirty="0">
                <a:latin typeface="微软雅黑" panose="020B0503020204020204" pitchFamily="34" charset="-122"/>
                <a:ea typeface="微软雅黑" panose="020B0503020204020204" pitchFamily="34" charset="-122"/>
              </a:rPr>
              <a:t>/free</a:t>
            </a:r>
            <a:r>
              <a:rPr lang="zh-CN" altLang="en-US" dirty="0">
                <a:latin typeface="微软雅黑" panose="020B0503020204020204" pitchFamily="34" charset="-122"/>
                <a:ea typeface="微软雅黑" panose="020B0503020204020204" pitchFamily="34" charset="-122"/>
              </a:rPr>
              <a:t>管理动态内存。另外，</a:t>
            </a:r>
            <a:r>
              <a:rPr lang="en-US" altLang="zh-CN" dirty="0" err="1">
                <a:latin typeface="微软雅黑" panose="020B0503020204020204" pitchFamily="34" charset="-122"/>
                <a:ea typeface="微软雅黑" panose="020B0503020204020204" pitchFamily="34" charset="-122"/>
              </a:rPr>
              <a:t>malloc</a:t>
            </a:r>
            <a:r>
              <a:rPr lang="en-US" altLang="zh-CN" dirty="0">
                <a:latin typeface="微软雅黑" panose="020B0503020204020204" pitchFamily="34" charset="-122"/>
                <a:ea typeface="微软雅黑" panose="020B0503020204020204" pitchFamily="34" charset="-122"/>
              </a:rPr>
              <a:t>/free</a:t>
            </a:r>
            <a:r>
              <a:rPr lang="zh-CN" altLang="en-US" dirty="0">
                <a:latin typeface="微软雅黑" panose="020B0503020204020204" pitchFamily="34" charset="-122"/>
                <a:ea typeface="微软雅黑" panose="020B0503020204020204" pitchFamily="34" charset="-122"/>
              </a:rPr>
              <a:t>功能还有一好处，就是可以和</a:t>
            </a:r>
            <a:r>
              <a:rPr lang="en-US" altLang="zh-CN" dirty="0" err="1">
                <a:latin typeface="微软雅黑" panose="020B0503020204020204" pitchFamily="34" charset="-122"/>
                <a:ea typeface="微软雅黑" panose="020B0503020204020204" pitchFamily="34" charset="-122"/>
              </a:rPr>
              <a:t>realloc</a:t>
            </a:r>
            <a:r>
              <a:rPr lang="zh-CN" altLang="en-US" dirty="0">
                <a:latin typeface="微软雅黑" panose="020B0503020204020204" pitchFamily="34" charset="-122"/>
                <a:ea typeface="微软雅黑" panose="020B0503020204020204" pitchFamily="34" charset="-122"/>
              </a:rPr>
              <a:t>组合使用，在需要扩大内存块时不一定会导致内存移动；而用</a:t>
            </a:r>
            <a:r>
              <a:rPr lang="en-US" altLang="zh-CN" dirty="0">
                <a:latin typeface="微软雅黑" panose="020B0503020204020204" pitchFamily="34" charset="-122"/>
                <a:ea typeface="微软雅黑" panose="020B0503020204020204" pitchFamily="34" charset="-122"/>
              </a:rPr>
              <a:t>new/delete</a:t>
            </a:r>
            <a:r>
              <a:rPr lang="zh-CN" altLang="en-US" dirty="0">
                <a:latin typeface="微软雅黑" panose="020B0503020204020204" pitchFamily="34" charset="-122"/>
                <a:ea typeface="微软雅黑" panose="020B0503020204020204" pitchFamily="34" charset="-122"/>
              </a:rPr>
              <a:t>实现时只能用</a:t>
            </a:r>
            <a:r>
              <a:rPr lang="en-US" altLang="zh-CN" dirty="0">
                <a:latin typeface="微软雅黑" panose="020B0503020204020204" pitchFamily="34" charset="-122"/>
                <a:ea typeface="微软雅黑" panose="020B0503020204020204" pitchFamily="34" charset="-122"/>
              </a:rPr>
              <a:t>new[]-copy-delete[]</a:t>
            </a:r>
            <a:r>
              <a:rPr lang="zh-CN" altLang="en-US" dirty="0">
                <a:latin typeface="微软雅黑" panose="020B0503020204020204" pitchFamily="34" charset="-122"/>
                <a:ea typeface="微软雅黑" panose="020B0503020204020204" pitchFamily="34" charset="-122"/>
              </a:rPr>
              <a:t>操作序列完成，每次都会导致内存移动。</a:t>
            </a:r>
          </a:p>
          <a:p>
            <a:pPr>
              <a:lnSpc>
                <a:spcPct val="150000"/>
              </a:lnSpc>
            </a:pP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new/delete</a:t>
            </a:r>
            <a:r>
              <a:rPr lang="zh-CN" altLang="en-US" dirty="0">
                <a:latin typeface="微软雅黑" panose="020B0503020204020204" pitchFamily="34" charset="-122"/>
                <a:ea typeface="微软雅黑" panose="020B0503020204020204" pitchFamily="34" charset="-122"/>
              </a:rPr>
              <a:t>也可以用于创建和销毁对象。当使用</a:t>
            </a:r>
            <a:r>
              <a:rPr lang="en-US" altLang="zh-CN" dirty="0">
                <a:latin typeface="微软雅黑" panose="020B0503020204020204" pitchFamily="34" charset="-122"/>
                <a:ea typeface="微软雅黑" panose="020B0503020204020204" pitchFamily="34" charset="-122"/>
              </a:rPr>
              <a:t>new</a:t>
            </a:r>
            <a:r>
              <a:rPr lang="zh-CN" altLang="en-US" dirty="0">
                <a:latin typeface="微软雅黑" panose="020B0503020204020204" pitchFamily="34" charset="-122"/>
                <a:ea typeface="微软雅黑" panose="020B0503020204020204" pitchFamily="34" charset="-122"/>
              </a:rPr>
              <a:t>运算符创建动态对象后，使用</a:t>
            </a:r>
            <a:r>
              <a:rPr lang="en-US" altLang="zh-CN" dirty="0">
                <a:latin typeface="微软雅黑" panose="020B0503020204020204" pitchFamily="34" charset="-122"/>
                <a:ea typeface="微软雅黑" panose="020B0503020204020204" pitchFamily="34" charset="-122"/>
              </a:rPr>
              <a:t>delete</a:t>
            </a:r>
            <a:r>
              <a:rPr lang="zh-CN" altLang="en-US" dirty="0">
                <a:latin typeface="微软雅黑" panose="020B0503020204020204" pitchFamily="34" charset="-122"/>
                <a:ea typeface="微软雅黑" panose="020B0503020204020204" pitchFamily="34" charset="-122"/>
              </a:rPr>
              <a:t>运算符操作时会销毁对象，此时析构函数会自动调用。这是析构函数自动调用的第二种场景</a:t>
            </a:r>
          </a:p>
          <a:p>
            <a:pPr>
              <a:lnSpc>
                <a:spcPct val="150000"/>
              </a:lnSpc>
            </a:pP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11540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95441" y="131498"/>
            <a:ext cx="1107996" cy="646331"/>
          </a:xfrm>
          <a:prstGeom prst="rect">
            <a:avLst/>
          </a:prstGeom>
          <a:noFill/>
        </p:spPr>
        <p:txBody>
          <a:bodyPr wrap="none" rtlCol="0">
            <a:spAutoFit/>
          </a:bodyPr>
          <a:lstStyle/>
          <a:p>
            <a:pPr algn="ctr"/>
            <a:r>
              <a:rPr lang="en-US" altLang="zh-CN" sz="3600" b="1" dirty="0">
                <a:solidFill>
                  <a:srgbClr val="39626F"/>
                </a:solidFill>
                <a:latin typeface="Segoe UI" panose="020B0502040204020203" pitchFamily="34" charset="0"/>
                <a:ea typeface="Segoe UI" panose="020B0502040204020203" pitchFamily="34" charset="0"/>
                <a:cs typeface="Segoe UI" panose="020B0502040204020203" pitchFamily="34" charset="0"/>
              </a:rPr>
              <a:t>12.4</a:t>
            </a:r>
            <a:endParaRPr lang="zh-CN" altLang="en-US" sz="3600" b="1" dirty="0">
              <a:solidFill>
                <a:srgbClr val="39626F"/>
              </a:solidFill>
              <a:latin typeface="Segoe UI" panose="020B0502040204020203" pitchFamily="34" charset="0"/>
              <a:cs typeface="Segoe UI" panose="020B0502040204020203" pitchFamily="34" charset="0"/>
            </a:endParaRPr>
          </a:p>
        </p:txBody>
      </p:sp>
      <p:sp>
        <p:nvSpPr>
          <p:cNvPr id="3" name="文本框 2"/>
          <p:cNvSpPr txBox="1"/>
          <p:nvPr/>
        </p:nvSpPr>
        <p:spPr>
          <a:xfrm>
            <a:off x="2645124" y="131498"/>
            <a:ext cx="5945983" cy="584775"/>
          </a:xfrm>
          <a:prstGeom prst="rect">
            <a:avLst/>
          </a:prstGeom>
          <a:noFill/>
        </p:spPr>
        <p:txBody>
          <a:bodyPr wrap="square" rtlCol="0">
            <a:spAutoFit/>
          </a:bodyPr>
          <a:lstStyle/>
          <a:p>
            <a:pPr algn="ctr"/>
            <a:r>
              <a:rPr lang="en-US" altLang="zh-CN"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this</a:t>
            </a:r>
            <a:r>
              <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指针</a:t>
            </a:r>
          </a:p>
        </p:txBody>
      </p:sp>
      <p:sp>
        <p:nvSpPr>
          <p:cNvPr id="10" name="文本框 9"/>
          <p:cNvSpPr txBox="1"/>
          <p:nvPr/>
        </p:nvSpPr>
        <p:spPr>
          <a:xfrm>
            <a:off x="795440" y="1012874"/>
            <a:ext cx="8348559" cy="707886"/>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       当成员函数被调用时，会有一个隐含的参数自动传递给该函数，这个隐含的参数是一个指向调用该成员函数对象的指针，叫做</a:t>
            </a:r>
            <a:r>
              <a:rPr lang="en-US" altLang="zh-CN" sz="2000" dirty="0">
                <a:latin typeface="微软雅黑" panose="020B0503020204020204" pitchFamily="34" charset="-122"/>
                <a:ea typeface="微软雅黑" panose="020B0503020204020204" pitchFamily="34" charset="-122"/>
              </a:rPr>
              <a:t>this</a:t>
            </a:r>
            <a:r>
              <a:rPr lang="zh-CN" altLang="en-US" sz="2000" dirty="0">
                <a:latin typeface="微软雅黑" panose="020B0503020204020204" pitchFamily="34" charset="-122"/>
                <a:ea typeface="微软雅黑" panose="020B0503020204020204" pitchFamily="34" charset="-122"/>
              </a:rPr>
              <a:t>指针。</a:t>
            </a:r>
          </a:p>
        </p:txBody>
      </p:sp>
      <p:sp>
        <p:nvSpPr>
          <p:cNvPr id="12" name="矩形: 圆角 12"/>
          <p:cNvSpPr/>
          <p:nvPr/>
        </p:nvSpPr>
        <p:spPr>
          <a:xfrm>
            <a:off x="294929" y="1669039"/>
            <a:ext cx="500511" cy="390525"/>
          </a:xfrm>
          <a:prstGeom prst="roundRect">
            <a:avLst/>
          </a:prstGeom>
          <a:solidFill>
            <a:srgbClr val="45B0A8"/>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solidFill>
                  <a:schemeClr val="bg1"/>
                </a:solidFill>
                <a:latin typeface="微软雅黑" panose="020B0503020204020204" pitchFamily="34" charset="-122"/>
                <a:ea typeface="微软雅黑" panose="020B0503020204020204" pitchFamily="34" charset="-122"/>
              </a:rPr>
              <a:t>例</a:t>
            </a:r>
            <a:endParaRPr lang="zh-CN" altLang="en-US" sz="1600" dirty="0">
              <a:solidFill>
                <a:schemeClr val="tx1"/>
              </a:solidFill>
            </a:endParaRPr>
          </a:p>
        </p:txBody>
      </p:sp>
      <p:sp>
        <p:nvSpPr>
          <p:cNvPr id="13" name="矩形 12"/>
          <p:cNvSpPr/>
          <p:nvPr/>
        </p:nvSpPr>
        <p:spPr>
          <a:xfrm>
            <a:off x="795439" y="1777910"/>
            <a:ext cx="5549089" cy="4278094"/>
          </a:xfrm>
          <a:prstGeom prst="rect">
            <a:avLst/>
          </a:prstGeom>
        </p:spPr>
        <p:txBody>
          <a:bodyPr wrap="square">
            <a:spAutoFit/>
          </a:bodyPr>
          <a:lstStyle/>
          <a:p>
            <a:pPr lvl="0" algn="just">
              <a:spcAft>
                <a:spcPts val="0"/>
              </a:spcAf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class Complex </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private</a:t>
            </a:r>
            <a:r>
              <a:rPr lang="zh-CN" altLang="zh-CN" sz="1600" kern="100" dirty="0">
                <a:latin typeface="Calibri" panose="020F0502020204030204" pitchFamily="34" charset="0"/>
                <a:ea typeface="宋体" panose="02010600030101010101" pitchFamily="2" charset="-122"/>
                <a:cs typeface="Times New Roman" panose="02020603050405020304" pitchFamily="18" charset="0"/>
              </a:rPr>
              <a:t>：</a:t>
            </a:r>
          </a:p>
          <a:p>
            <a:pPr lvl="0" algn="just">
              <a:spcAft>
                <a:spcPts val="0"/>
              </a:spcAf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double real ,</a:t>
            </a:r>
            <a:r>
              <a:rPr lang="en-US" altLang="zh-CN" sz="1600" kern="100" dirty="0" err="1">
                <a:latin typeface="Calibri" panose="020F0502020204030204" pitchFamily="34" charset="0"/>
                <a:ea typeface="宋体" panose="02010600030101010101" pitchFamily="2" charset="-122"/>
                <a:cs typeface="Times New Roman" panose="02020603050405020304" pitchFamily="18" charset="0"/>
              </a:rPr>
              <a:t>imag</a:t>
            </a: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 </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public</a:t>
            </a:r>
            <a:r>
              <a:rPr lang="zh-CN" altLang="zh-CN" sz="1600" kern="100" dirty="0">
                <a:latin typeface="Calibri" panose="020F0502020204030204" pitchFamily="34" charset="0"/>
                <a:ea typeface="宋体" panose="02010600030101010101" pitchFamily="2" charset="-122"/>
                <a:cs typeface="Times New Roman" panose="02020603050405020304" pitchFamily="18" charset="0"/>
              </a:rPr>
              <a:t>：</a:t>
            </a:r>
          </a:p>
          <a:p>
            <a:pPr lvl="0" algn="just">
              <a:spcAft>
                <a:spcPts val="0"/>
              </a:spcAf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void set(double r ,double </a:t>
            </a:r>
            <a:r>
              <a:rPr lang="en-US" altLang="zh-CN" sz="1600" kern="100" dirty="0" err="1">
                <a:latin typeface="Calibri" panose="020F0502020204030204" pitchFamily="34" charset="0"/>
                <a:ea typeface="宋体" panose="02010600030101010101" pitchFamily="2" charset="-122"/>
                <a:cs typeface="Times New Roman" panose="02020603050405020304" pitchFamily="18" charset="0"/>
              </a:rPr>
              <a:t>i</a:t>
            </a: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void show( ); </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Complex add(Complex &amp;c); </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void Complex</a:t>
            </a:r>
            <a:r>
              <a:rPr lang="zh-CN" altLang="zh-CN" sz="1600" kern="100" dirty="0">
                <a:latin typeface="Calibri" panose="020F0502020204030204" pitchFamily="34" charset="0"/>
                <a:ea typeface="宋体" panose="02010600030101010101" pitchFamily="2" charset="-122"/>
                <a:cs typeface="Times New Roman" panose="02020603050405020304" pitchFamily="18" charset="0"/>
              </a:rPr>
              <a:t>：：</a:t>
            </a: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set(double r ,double </a:t>
            </a:r>
            <a:r>
              <a:rPr lang="en-US" altLang="zh-CN" sz="1600" kern="100" dirty="0" err="1">
                <a:latin typeface="Calibri" panose="020F0502020204030204" pitchFamily="34" charset="0"/>
                <a:ea typeface="宋体" panose="02010600030101010101" pitchFamily="2" charset="-122"/>
                <a:cs typeface="Times New Roman" panose="02020603050405020304" pitchFamily="18" charset="0"/>
              </a:rPr>
              <a:t>i</a:t>
            </a: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real=r , </a:t>
            </a:r>
            <a:r>
              <a:rPr lang="en-US" altLang="zh-CN" sz="1600" kern="100" dirty="0" err="1">
                <a:latin typeface="Calibri" panose="020F0502020204030204" pitchFamily="34" charset="0"/>
                <a:ea typeface="宋体" panose="02010600030101010101" pitchFamily="2" charset="-122"/>
                <a:cs typeface="Times New Roman" panose="02020603050405020304" pitchFamily="18" charset="0"/>
              </a:rPr>
              <a:t>imag</a:t>
            </a: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a:t>
            </a:r>
            <a:r>
              <a:rPr lang="en-US" altLang="zh-CN" sz="1600" kern="100" dirty="0" err="1">
                <a:latin typeface="Calibri" panose="020F0502020204030204" pitchFamily="34" charset="0"/>
                <a:ea typeface="宋体" panose="02010600030101010101" pitchFamily="2" charset="-122"/>
                <a:cs typeface="Times New Roman" panose="02020603050405020304" pitchFamily="18" charset="0"/>
              </a:rPr>
              <a:t>i</a:t>
            </a: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void Complex</a:t>
            </a:r>
            <a:r>
              <a:rPr lang="zh-CN" altLang="zh-CN" sz="1600" kern="100" dirty="0">
                <a:latin typeface="Calibri" panose="020F0502020204030204" pitchFamily="34" charset="0"/>
                <a:ea typeface="宋体" panose="02010600030101010101" pitchFamily="2" charset="-122"/>
                <a:cs typeface="Times New Roman" panose="02020603050405020304" pitchFamily="18" charset="0"/>
              </a:rPr>
              <a:t>：：</a:t>
            </a: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show( ) </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sz="1600" kern="100" dirty="0" err="1">
                <a:latin typeface="Calibri" panose="020F0502020204030204" pitchFamily="34" charset="0"/>
                <a:ea typeface="宋体" panose="02010600030101010101" pitchFamily="2" charset="-122"/>
                <a:cs typeface="Times New Roman" panose="02020603050405020304" pitchFamily="18" charset="0"/>
              </a:rPr>
              <a:t>cout</a:t>
            </a: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&lt;&lt; “real=”&lt;&lt;real&lt;&lt; ‘,’&lt;&lt; “</a:t>
            </a:r>
            <a:r>
              <a:rPr lang="en-US" altLang="zh-CN" sz="1600" kern="100" dirty="0" err="1">
                <a:latin typeface="Calibri" panose="020F0502020204030204" pitchFamily="34" charset="0"/>
                <a:ea typeface="宋体" panose="02010600030101010101" pitchFamily="2" charset="-122"/>
                <a:cs typeface="Times New Roman" panose="02020603050405020304" pitchFamily="18" charset="0"/>
              </a:rPr>
              <a:t>imag</a:t>
            </a: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=”&lt;&lt;</a:t>
            </a:r>
            <a:r>
              <a:rPr lang="en-US" altLang="zh-CN" sz="1600" kern="100" dirty="0" err="1">
                <a:latin typeface="Calibri" panose="020F0502020204030204" pitchFamily="34" charset="0"/>
                <a:ea typeface="宋体" panose="02010600030101010101" pitchFamily="2" charset="-122"/>
                <a:cs typeface="Times New Roman" panose="02020603050405020304" pitchFamily="18" charset="0"/>
              </a:rPr>
              <a:t>imag</a:t>
            </a: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&lt;&lt;</a:t>
            </a:r>
            <a:r>
              <a:rPr lang="en-US" altLang="zh-CN" sz="1600" kern="100" dirty="0" err="1">
                <a:latin typeface="Calibri" panose="020F0502020204030204" pitchFamily="34" charset="0"/>
                <a:ea typeface="宋体" panose="02010600030101010101" pitchFamily="2" charset="-122"/>
                <a:cs typeface="Times New Roman" panose="02020603050405020304" pitchFamily="18" charset="0"/>
              </a:rPr>
              <a:t>endl</a:t>
            </a: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 </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p:txBody>
      </p:sp>
      <p:sp>
        <p:nvSpPr>
          <p:cNvPr id="14" name="矩形 13"/>
          <p:cNvSpPr/>
          <p:nvPr/>
        </p:nvSpPr>
        <p:spPr>
          <a:xfrm>
            <a:off x="5254283" y="1777910"/>
            <a:ext cx="4572000" cy="4154984"/>
          </a:xfrm>
          <a:prstGeom prst="rect">
            <a:avLst/>
          </a:prstGeom>
        </p:spPr>
        <p:txBody>
          <a:bodyPr>
            <a:spAutoFit/>
          </a:bodyPr>
          <a:lstStyle/>
          <a:p>
            <a:pPr lvl="0" algn="just">
              <a:spcAft>
                <a:spcPts val="0"/>
              </a:spcAf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Complex </a:t>
            </a:r>
            <a:r>
              <a:rPr lang="en-US" altLang="zh-CN" sz="1600" kern="100" dirty="0" err="1">
                <a:latin typeface="Calibri" panose="020F0502020204030204" pitchFamily="34" charset="0"/>
                <a:ea typeface="宋体" panose="02010600030101010101" pitchFamily="2" charset="-122"/>
                <a:cs typeface="Times New Roman" panose="02020603050405020304" pitchFamily="18" charset="0"/>
              </a:rPr>
              <a:t>Complex</a:t>
            </a:r>
            <a:r>
              <a:rPr lang="zh-CN" altLang="zh-CN" sz="1600" kern="100" dirty="0">
                <a:latin typeface="Calibri" panose="020F0502020204030204" pitchFamily="34" charset="0"/>
                <a:ea typeface="宋体" panose="02010600030101010101" pitchFamily="2" charset="-122"/>
                <a:cs typeface="Times New Roman" panose="02020603050405020304" pitchFamily="18" charset="0"/>
              </a:rPr>
              <a:t>：：</a:t>
            </a: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add(Complex &amp;c) </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Complex  temp ; </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sz="1600" kern="100" dirty="0" err="1">
                <a:latin typeface="Calibri" panose="020F0502020204030204" pitchFamily="34" charset="0"/>
                <a:ea typeface="宋体" panose="02010600030101010101" pitchFamily="2" charset="-122"/>
                <a:cs typeface="Times New Roman" panose="02020603050405020304" pitchFamily="18" charset="0"/>
              </a:rPr>
              <a:t>temp.real</a:t>
            </a: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 real +</a:t>
            </a:r>
            <a:r>
              <a:rPr lang="en-US" altLang="zh-CN" sz="1600" kern="100" dirty="0" err="1">
                <a:latin typeface="Calibri" panose="020F0502020204030204" pitchFamily="34" charset="0"/>
                <a:ea typeface="宋体" panose="02010600030101010101" pitchFamily="2" charset="-122"/>
                <a:cs typeface="Times New Roman" panose="02020603050405020304" pitchFamily="18" charset="0"/>
              </a:rPr>
              <a:t>c.real</a:t>
            </a: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sz="1600" kern="100" dirty="0" err="1">
                <a:latin typeface="Calibri" panose="020F0502020204030204" pitchFamily="34" charset="0"/>
                <a:ea typeface="宋体" panose="02010600030101010101" pitchFamily="2" charset="-122"/>
                <a:cs typeface="Times New Roman" panose="02020603050405020304" pitchFamily="18" charset="0"/>
              </a:rPr>
              <a:t>temp.imag</a:t>
            </a: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a:t>
            </a:r>
            <a:r>
              <a:rPr lang="en-US" altLang="zh-CN" sz="1600" kern="100" dirty="0" err="1">
                <a:latin typeface="Calibri" panose="020F0502020204030204" pitchFamily="34" charset="0"/>
                <a:ea typeface="宋体" panose="02010600030101010101" pitchFamily="2" charset="-122"/>
                <a:cs typeface="Times New Roman" panose="02020603050405020304" pitchFamily="18" charset="0"/>
              </a:rPr>
              <a:t>imag+c.imag</a:t>
            </a: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return temp ; </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pPr>
            <a:r>
              <a:rPr lang="en-US" altLang="zh-CN" sz="1600" kern="100" dirty="0" err="1">
                <a:latin typeface="Calibri" panose="020F0502020204030204" pitchFamily="34" charset="0"/>
                <a:ea typeface="宋体" panose="02010600030101010101" pitchFamily="2" charset="-122"/>
                <a:cs typeface="Times New Roman" panose="02020603050405020304" pitchFamily="18" charset="0"/>
              </a:rPr>
              <a:t>int</a:t>
            </a: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main( ) </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Complex ob1 ,ob2 ,sum; </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ob1.set(1 ,3.5); </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ob2.set(10.5 , 4); </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sum =ob1.add(ob2); </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sz="1600" kern="100" dirty="0" err="1">
                <a:latin typeface="Calibri" panose="020F0502020204030204" pitchFamily="34" charset="0"/>
                <a:ea typeface="宋体" panose="02010600030101010101" pitchFamily="2" charset="-122"/>
                <a:cs typeface="Times New Roman" panose="02020603050405020304" pitchFamily="18" charset="0"/>
              </a:rPr>
              <a:t>sum.show</a:t>
            </a: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 </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return 0;</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a:t>
            </a:r>
            <a:endParaRPr lang="zh-CN" altLang="en-US" sz="1600" dirty="0"/>
          </a:p>
        </p:txBody>
      </p:sp>
      <p:sp>
        <p:nvSpPr>
          <p:cNvPr id="17" name="矩形: 圆角 3"/>
          <p:cNvSpPr/>
          <p:nvPr/>
        </p:nvSpPr>
        <p:spPr>
          <a:xfrm>
            <a:off x="545184" y="1669039"/>
            <a:ext cx="8598816" cy="4409335"/>
          </a:xfrm>
          <a:prstGeom prst="roundRect">
            <a:avLst/>
          </a:prstGeom>
          <a:noFill/>
          <a:ln>
            <a:solidFill>
              <a:srgbClr val="39626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8" name="对话气泡: 圆角矩形 16"/>
          <p:cNvSpPr/>
          <p:nvPr/>
        </p:nvSpPr>
        <p:spPr>
          <a:xfrm>
            <a:off x="658959" y="1648921"/>
            <a:ext cx="3135801" cy="2523029"/>
          </a:xfrm>
          <a:prstGeom prst="wedgeRoundRectCallout">
            <a:avLst>
              <a:gd name="adj1" fmla="val 99706"/>
              <a:gd name="adj2" fmla="val -37627"/>
              <a:gd name="adj3" fmla="val 16667"/>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dirty="0">
                <a:solidFill>
                  <a:schemeClr val="tx1"/>
                </a:solidFill>
                <a:latin typeface="微软雅黑" panose="020B0503020204020204" pitchFamily="34" charset="-122"/>
                <a:ea typeface="微软雅黑" panose="020B0503020204020204" pitchFamily="34" charset="-122"/>
                <a:sym typeface="+mn-ea"/>
              </a:rPr>
              <a:t>加法运算是在两个</a:t>
            </a:r>
            <a:r>
              <a:rPr lang="en-US" altLang="zh-CN" sz="1400" dirty="0">
                <a:solidFill>
                  <a:schemeClr val="tx1"/>
                </a:solidFill>
                <a:latin typeface="微软雅黑" panose="020B0503020204020204" pitchFamily="34" charset="-122"/>
                <a:ea typeface="微软雅黑" panose="020B0503020204020204" pitchFamily="34" charset="-122"/>
                <a:sym typeface="+mn-ea"/>
              </a:rPr>
              <a:t>Complex</a:t>
            </a:r>
            <a:r>
              <a:rPr lang="zh-CN" altLang="en-US" sz="1400" dirty="0">
                <a:solidFill>
                  <a:schemeClr val="tx1"/>
                </a:solidFill>
                <a:latin typeface="微软雅黑" panose="020B0503020204020204" pitchFamily="34" charset="-122"/>
                <a:ea typeface="微软雅黑" panose="020B0503020204020204" pitchFamily="34" charset="-122"/>
                <a:sym typeface="+mn-ea"/>
              </a:rPr>
              <a:t>对象之间进行，运算结果是第三个</a:t>
            </a:r>
            <a:r>
              <a:rPr lang="en-US" altLang="zh-CN" sz="1400" dirty="0">
                <a:solidFill>
                  <a:schemeClr val="tx1"/>
                </a:solidFill>
                <a:latin typeface="微软雅黑" panose="020B0503020204020204" pitchFamily="34" charset="-122"/>
                <a:ea typeface="微软雅黑" panose="020B0503020204020204" pitchFamily="34" charset="-122"/>
                <a:sym typeface="+mn-ea"/>
              </a:rPr>
              <a:t>Complex</a:t>
            </a:r>
            <a:r>
              <a:rPr lang="zh-CN" altLang="en-US" sz="1400" dirty="0">
                <a:solidFill>
                  <a:schemeClr val="tx1"/>
                </a:solidFill>
                <a:latin typeface="微软雅黑" panose="020B0503020204020204" pitchFamily="34" charset="-122"/>
                <a:ea typeface="微软雅黑" panose="020B0503020204020204" pitchFamily="34" charset="-122"/>
                <a:sym typeface="+mn-ea"/>
              </a:rPr>
              <a:t>对象。但是成员函数</a:t>
            </a:r>
            <a:r>
              <a:rPr lang="en-US" altLang="zh-CN" sz="1400" dirty="0">
                <a:solidFill>
                  <a:schemeClr val="tx1"/>
                </a:solidFill>
                <a:latin typeface="微软雅黑" panose="020B0503020204020204" pitchFamily="34" charset="-122"/>
                <a:ea typeface="微软雅黑" panose="020B0503020204020204" pitchFamily="34" charset="-122"/>
                <a:sym typeface="+mn-ea"/>
              </a:rPr>
              <a:t>add</a:t>
            </a:r>
            <a:r>
              <a:rPr lang="zh-CN" altLang="en-US" sz="1400" dirty="0">
                <a:solidFill>
                  <a:schemeClr val="tx1"/>
                </a:solidFill>
                <a:latin typeface="微软雅黑" panose="020B0503020204020204" pitchFamily="34" charset="-122"/>
                <a:ea typeface="微软雅黑" panose="020B0503020204020204" pitchFamily="34" charset="-122"/>
                <a:sym typeface="+mn-ea"/>
              </a:rPr>
              <a:t>却只有一个参数</a:t>
            </a:r>
            <a:r>
              <a:rPr lang="en-US" altLang="zh-CN" sz="1400" dirty="0">
                <a:solidFill>
                  <a:schemeClr val="tx1"/>
                </a:solidFill>
                <a:latin typeface="微软雅黑" panose="020B0503020204020204" pitchFamily="34" charset="-122"/>
                <a:ea typeface="微软雅黑" panose="020B0503020204020204" pitchFamily="34" charset="-122"/>
                <a:sym typeface="+mn-ea"/>
              </a:rPr>
              <a:t>c</a:t>
            </a:r>
            <a:r>
              <a:rPr lang="zh-CN" altLang="en-US" sz="1400" dirty="0">
                <a:solidFill>
                  <a:schemeClr val="tx1"/>
                </a:solidFill>
                <a:latin typeface="微软雅黑" panose="020B0503020204020204" pitchFamily="34" charset="-122"/>
                <a:ea typeface="微软雅黑" panose="020B0503020204020204" pitchFamily="34" charset="-122"/>
                <a:sym typeface="+mn-ea"/>
              </a:rPr>
              <a:t>，这是为什么呢？</a:t>
            </a:r>
          </a:p>
          <a:p>
            <a:r>
              <a:rPr lang="zh-CN" altLang="en-US" sz="1400" dirty="0">
                <a:solidFill>
                  <a:schemeClr val="tx1"/>
                </a:solidFill>
                <a:latin typeface="微软雅黑" panose="020B0503020204020204" pitchFamily="34" charset="-122"/>
                <a:ea typeface="微软雅黑" panose="020B0503020204020204" pitchFamily="34" charset="-122"/>
                <a:sym typeface="+mn-ea"/>
              </a:rPr>
              <a:t>原来，成员函数</a:t>
            </a:r>
            <a:r>
              <a:rPr lang="en-US" altLang="zh-CN" sz="1400" dirty="0">
                <a:solidFill>
                  <a:schemeClr val="tx1"/>
                </a:solidFill>
                <a:latin typeface="微软雅黑" panose="020B0503020204020204" pitchFamily="34" charset="-122"/>
                <a:ea typeface="微软雅黑" panose="020B0503020204020204" pitchFamily="34" charset="-122"/>
                <a:sym typeface="+mn-ea"/>
              </a:rPr>
              <a:t>add</a:t>
            </a:r>
            <a:r>
              <a:rPr lang="zh-CN" altLang="en-US" sz="1400" dirty="0">
                <a:solidFill>
                  <a:schemeClr val="tx1"/>
                </a:solidFill>
                <a:latin typeface="微软雅黑" panose="020B0503020204020204" pitchFamily="34" charset="-122"/>
                <a:ea typeface="微软雅黑" panose="020B0503020204020204" pitchFamily="34" charset="-122"/>
                <a:sym typeface="+mn-ea"/>
              </a:rPr>
              <a:t>还有一个隐含的参数</a:t>
            </a:r>
            <a:r>
              <a:rPr lang="en-US" altLang="zh-CN" sz="1400" dirty="0">
                <a:solidFill>
                  <a:schemeClr val="tx1"/>
                </a:solidFill>
                <a:latin typeface="微软雅黑" panose="020B0503020204020204" pitchFamily="34" charset="-122"/>
                <a:ea typeface="微软雅黑" panose="020B0503020204020204" pitchFamily="34" charset="-122"/>
                <a:sym typeface="+mn-ea"/>
              </a:rPr>
              <a:t>this</a:t>
            </a:r>
            <a:r>
              <a:rPr lang="zh-CN" altLang="en-US" sz="1400" dirty="0">
                <a:solidFill>
                  <a:schemeClr val="tx1"/>
                </a:solidFill>
                <a:latin typeface="微软雅黑" panose="020B0503020204020204" pitchFamily="34" charset="-122"/>
                <a:ea typeface="微软雅黑" panose="020B0503020204020204" pitchFamily="34" charset="-122"/>
                <a:sym typeface="+mn-ea"/>
              </a:rPr>
              <a:t>，它是被自动传递给</a:t>
            </a:r>
            <a:r>
              <a:rPr lang="en-US" altLang="zh-CN" sz="1400" dirty="0">
                <a:solidFill>
                  <a:schemeClr val="tx1"/>
                </a:solidFill>
                <a:latin typeface="微软雅黑" panose="020B0503020204020204" pitchFamily="34" charset="-122"/>
                <a:ea typeface="微软雅黑" panose="020B0503020204020204" pitchFamily="34" charset="-122"/>
                <a:sym typeface="+mn-ea"/>
              </a:rPr>
              <a:t>add</a:t>
            </a:r>
            <a:r>
              <a:rPr lang="zh-CN" altLang="en-US" sz="1400" dirty="0">
                <a:solidFill>
                  <a:schemeClr val="tx1"/>
                </a:solidFill>
                <a:latin typeface="微软雅黑" panose="020B0503020204020204" pitchFamily="34" charset="-122"/>
                <a:ea typeface="微软雅黑" panose="020B0503020204020204" pitchFamily="34" charset="-122"/>
                <a:sym typeface="+mn-ea"/>
              </a:rPr>
              <a:t>函数的。</a:t>
            </a:r>
            <a:r>
              <a:rPr lang="en-US" altLang="zh-CN" sz="1400" dirty="0">
                <a:solidFill>
                  <a:schemeClr val="tx1"/>
                </a:solidFill>
                <a:latin typeface="微软雅黑" panose="020B0503020204020204" pitchFamily="34" charset="-122"/>
                <a:ea typeface="微软雅黑" panose="020B0503020204020204" pitchFamily="34" charset="-122"/>
                <a:sym typeface="+mn-ea"/>
              </a:rPr>
              <a:t>this</a:t>
            </a:r>
            <a:r>
              <a:rPr lang="zh-CN" altLang="en-US" sz="1400" dirty="0">
                <a:solidFill>
                  <a:schemeClr val="tx1"/>
                </a:solidFill>
                <a:latin typeface="微软雅黑" panose="020B0503020204020204" pitchFamily="34" charset="-122"/>
                <a:ea typeface="微软雅黑" panose="020B0503020204020204" pitchFamily="34" charset="-122"/>
                <a:sym typeface="+mn-ea"/>
              </a:rPr>
              <a:t>指针指向当前调用</a:t>
            </a:r>
            <a:r>
              <a:rPr lang="en-US" altLang="zh-CN" sz="1400" dirty="0">
                <a:solidFill>
                  <a:schemeClr val="tx1"/>
                </a:solidFill>
                <a:latin typeface="微软雅黑" panose="020B0503020204020204" pitchFamily="34" charset="-122"/>
                <a:ea typeface="微软雅黑" panose="020B0503020204020204" pitchFamily="34" charset="-122"/>
                <a:sym typeface="+mn-ea"/>
              </a:rPr>
              <a:t>add</a:t>
            </a:r>
            <a:r>
              <a:rPr lang="zh-CN" altLang="en-US" sz="1400" dirty="0">
                <a:solidFill>
                  <a:schemeClr val="tx1"/>
                </a:solidFill>
                <a:latin typeface="微软雅黑" panose="020B0503020204020204" pitchFamily="34" charset="-122"/>
                <a:ea typeface="微软雅黑" panose="020B0503020204020204" pitchFamily="34" charset="-122"/>
                <a:sym typeface="+mn-ea"/>
              </a:rPr>
              <a:t>函数的对象。</a:t>
            </a:r>
          </a:p>
        </p:txBody>
      </p:sp>
      <p:sp>
        <p:nvSpPr>
          <p:cNvPr id="16" name="矩形: 圆角 4"/>
          <p:cNvSpPr/>
          <p:nvPr/>
        </p:nvSpPr>
        <p:spPr>
          <a:xfrm>
            <a:off x="2608365" y="3495328"/>
            <a:ext cx="6535636" cy="2644601"/>
          </a:xfrm>
          <a:prstGeom prst="roundRect">
            <a:avLst/>
          </a:prstGeom>
          <a:solidFill>
            <a:srgbClr val="E5FCC2"/>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zh-CN" altLang="en-US" sz="1600" dirty="0">
                <a:solidFill>
                  <a:schemeClr val="tx1"/>
                </a:solidFill>
                <a:latin typeface="微软雅黑" panose="020B0503020204020204" pitchFamily="34" charset="-122"/>
                <a:ea typeface="微软雅黑" panose="020B0503020204020204" pitchFamily="34" charset="-122"/>
              </a:rPr>
              <a:t>相当于：</a:t>
            </a:r>
            <a:endParaRPr lang="en-US" altLang="zh-CN" sz="1600" dirty="0">
              <a:solidFill>
                <a:schemeClr val="tx1"/>
              </a:solidFill>
              <a:latin typeface="微软雅黑" panose="020B0503020204020204" pitchFamily="34" charset="-122"/>
              <a:ea typeface="微软雅黑" panose="020B0503020204020204" pitchFamily="34" charset="-122"/>
            </a:endParaRPr>
          </a:p>
          <a:p>
            <a:pPr lvl="0"/>
            <a:r>
              <a:rPr lang="en-US" altLang="zh-CN" dirty="0">
                <a:solidFill>
                  <a:schemeClr val="tx1"/>
                </a:solidFill>
              </a:rPr>
              <a:t>Complex </a:t>
            </a:r>
            <a:r>
              <a:rPr lang="en-US" altLang="zh-CN" dirty="0" err="1">
                <a:solidFill>
                  <a:schemeClr val="tx1"/>
                </a:solidFill>
              </a:rPr>
              <a:t>Complex</a:t>
            </a:r>
            <a:r>
              <a:rPr lang="zh-CN" altLang="zh-CN" dirty="0">
                <a:solidFill>
                  <a:schemeClr val="tx1"/>
                </a:solidFill>
              </a:rPr>
              <a:t>：：</a:t>
            </a:r>
            <a:r>
              <a:rPr lang="en-US" altLang="zh-CN" dirty="0">
                <a:solidFill>
                  <a:schemeClr val="tx1"/>
                </a:solidFill>
              </a:rPr>
              <a:t>add(Complex  *</a:t>
            </a:r>
            <a:r>
              <a:rPr lang="en-US" altLang="zh-CN" dirty="0" err="1">
                <a:solidFill>
                  <a:schemeClr val="tx1"/>
                </a:solidFill>
              </a:rPr>
              <a:t>const</a:t>
            </a:r>
            <a:r>
              <a:rPr lang="en-US" altLang="zh-CN" dirty="0">
                <a:solidFill>
                  <a:schemeClr val="tx1"/>
                </a:solidFill>
              </a:rPr>
              <a:t> this, Complex &amp;c ) </a:t>
            </a:r>
            <a:endParaRPr lang="zh-CN" altLang="zh-CN" dirty="0">
              <a:solidFill>
                <a:schemeClr val="tx1"/>
              </a:solidFill>
            </a:endParaRPr>
          </a:p>
          <a:p>
            <a:pPr lvl="0"/>
            <a:r>
              <a:rPr lang="en-US" altLang="zh-CN" dirty="0">
                <a:solidFill>
                  <a:schemeClr val="tx1"/>
                </a:solidFill>
              </a:rPr>
              <a:t>{ </a:t>
            </a:r>
            <a:endParaRPr lang="zh-CN" altLang="zh-CN" dirty="0">
              <a:solidFill>
                <a:schemeClr val="tx1"/>
              </a:solidFill>
            </a:endParaRPr>
          </a:p>
          <a:p>
            <a:pPr lvl="0"/>
            <a:r>
              <a:rPr lang="en-US" altLang="zh-CN" dirty="0">
                <a:solidFill>
                  <a:schemeClr val="tx1"/>
                </a:solidFill>
              </a:rPr>
              <a:t>  Complex  temp ; </a:t>
            </a:r>
            <a:endParaRPr lang="zh-CN" altLang="zh-CN" dirty="0">
              <a:solidFill>
                <a:schemeClr val="tx1"/>
              </a:solidFill>
            </a:endParaRPr>
          </a:p>
          <a:p>
            <a:pPr lvl="0"/>
            <a:r>
              <a:rPr lang="en-US" altLang="zh-CN" dirty="0">
                <a:solidFill>
                  <a:schemeClr val="tx1"/>
                </a:solidFill>
              </a:rPr>
              <a:t>  </a:t>
            </a:r>
            <a:r>
              <a:rPr lang="en-US" altLang="zh-CN" dirty="0" err="1">
                <a:solidFill>
                  <a:schemeClr val="tx1"/>
                </a:solidFill>
              </a:rPr>
              <a:t>temp.real</a:t>
            </a:r>
            <a:r>
              <a:rPr lang="en-US" altLang="zh-CN" dirty="0">
                <a:solidFill>
                  <a:schemeClr val="tx1"/>
                </a:solidFill>
              </a:rPr>
              <a:t>   =this-&gt;real + </a:t>
            </a:r>
            <a:r>
              <a:rPr lang="en-US" altLang="zh-CN" dirty="0" err="1">
                <a:solidFill>
                  <a:schemeClr val="tx1"/>
                </a:solidFill>
              </a:rPr>
              <a:t>c.real</a:t>
            </a:r>
            <a:r>
              <a:rPr lang="en-US" altLang="zh-CN" dirty="0">
                <a:solidFill>
                  <a:schemeClr val="tx1"/>
                </a:solidFill>
              </a:rPr>
              <a:t> ; </a:t>
            </a:r>
            <a:endParaRPr lang="zh-CN" altLang="zh-CN" dirty="0">
              <a:solidFill>
                <a:schemeClr val="tx1"/>
              </a:solidFill>
            </a:endParaRPr>
          </a:p>
          <a:p>
            <a:pPr lvl="0"/>
            <a:r>
              <a:rPr lang="en-US" altLang="zh-CN" dirty="0">
                <a:solidFill>
                  <a:schemeClr val="tx1"/>
                </a:solidFill>
              </a:rPr>
              <a:t>  </a:t>
            </a:r>
            <a:r>
              <a:rPr lang="en-US" altLang="zh-CN" dirty="0" err="1">
                <a:solidFill>
                  <a:schemeClr val="tx1"/>
                </a:solidFill>
              </a:rPr>
              <a:t>temp.imag</a:t>
            </a:r>
            <a:r>
              <a:rPr lang="en-US" altLang="zh-CN" dirty="0">
                <a:solidFill>
                  <a:schemeClr val="tx1"/>
                </a:solidFill>
              </a:rPr>
              <a:t>  =this-&gt;</a:t>
            </a:r>
            <a:r>
              <a:rPr lang="en-US" altLang="zh-CN" dirty="0" err="1">
                <a:solidFill>
                  <a:schemeClr val="tx1"/>
                </a:solidFill>
              </a:rPr>
              <a:t>imag+c.imag</a:t>
            </a:r>
            <a:r>
              <a:rPr lang="en-US" altLang="zh-CN" dirty="0">
                <a:solidFill>
                  <a:schemeClr val="tx1"/>
                </a:solidFill>
              </a:rPr>
              <a:t>;</a:t>
            </a:r>
            <a:endParaRPr lang="zh-CN" altLang="zh-CN" dirty="0">
              <a:solidFill>
                <a:schemeClr val="tx1"/>
              </a:solidFill>
            </a:endParaRPr>
          </a:p>
          <a:p>
            <a:pPr lvl="0"/>
            <a:r>
              <a:rPr lang="en-US" altLang="zh-CN" dirty="0">
                <a:solidFill>
                  <a:schemeClr val="tx1"/>
                </a:solidFill>
              </a:rPr>
              <a:t>  return temp ; </a:t>
            </a:r>
            <a:endParaRPr lang="zh-CN" altLang="zh-CN" dirty="0">
              <a:solidFill>
                <a:schemeClr val="tx1"/>
              </a:solidFill>
            </a:endParaRPr>
          </a:p>
          <a:p>
            <a:r>
              <a:rPr lang="en-US" altLang="zh-CN" dirty="0">
                <a:solidFill>
                  <a:schemeClr val="tx1"/>
                </a:solidFill>
              </a:rPr>
              <a:t>} </a:t>
            </a:r>
            <a:endParaRPr lang="en-US" altLang="zh-CN" sz="1400" dirty="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126252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fade">
                                      <p:cBhvr>
                                        <p:cTn id="11" dur="500"/>
                                        <p:tgtEl>
                                          <p:spTgt spid="12"/>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fade">
                                      <p:cBhvr>
                                        <p:cTn id="14" dur="500"/>
                                        <p:tgtEl>
                                          <p:spTgt spid="13"/>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500"/>
                                        <p:tgtEl>
                                          <p:spTgt spid="14"/>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fade">
                                      <p:cBhvr>
                                        <p:cTn id="20" dur="500"/>
                                        <p:tgtEl>
                                          <p:spTgt spid="17"/>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animBg="1"/>
      <p:bldP spid="13" grpId="0"/>
      <p:bldP spid="14" grpId="0"/>
      <p:bldP spid="17" grpId="0" animBg="1"/>
      <p:bldP spid="18" grpId="0" animBg="1"/>
      <p:bldP spid="1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848606" y="120865"/>
            <a:ext cx="1107996" cy="646331"/>
          </a:xfrm>
          <a:prstGeom prst="rect">
            <a:avLst/>
          </a:prstGeom>
          <a:noFill/>
        </p:spPr>
        <p:txBody>
          <a:bodyPr wrap="none" rtlCol="0">
            <a:spAutoFit/>
          </a:bodyPr>
          <a:lstStyle/>
          <a:p>
            <a:pPr algn="ctr"/>
            <a:r>
              <a:rPr lang="en-US" altLang="zh-CN" sz="3600" b="1" dirty="0">
                <a:solidFill>
                  <a:srgbClr val="39626F"/>
                </a:solidFill>
                <a:latin typeface="Segoe UI" panose="020B0502040204020203" pitchFamily="34" charset="0"/>
                <a:ea typeface="Segoe UI" panose="020B0502040204020203" pitchFamily="34" charset="0"/>
                <a:cs typeface="Segoe UI" panose="020B0502040204020203" pitchFamily="34" charset="0"/>
              </a:rPr>
              <a:t>12.4</a:t>
            </a:r>
            <a:endParaRPr lang="zh-CN" altLang="en-US" sz="3600" b="1" dirty="0">
              <a:solidFill>
                <a:srgbClr val="39626F"/>
              </a:solidFill>
              <a:latin typeface="Segoe UI" panose="020B0502040204020203" pitchFamily="34" charset="0"/>
              <a:cs typeface="Segoe UI" panose="020B0502040204020203" pitchFamily="34" charset="0"/>
            </a:endParaRPr>
          </a:p>
        </p:txBody>
      </p:sp>
      <p:sp>
        <p:nvSpPr>
          <p:cNvPr id="4" name="文本框 3"/>
          <p:cNvSpPr txBox="1"/>
          <p:nvPr/>
        </p:nvSpPr>
        <p:spPr>
          <a:xfrm>
            <a:off x="2011681" y="163396"/>
            <a:ext cx="6766560" cy="584775"/>
          </a:xfrm>
          <a:prstGeom prst="rect">
            <a:avLst/>
          </a:prstGeom>
          <a:noFill/>
        </p:spPr>
        <p:txBody>
          <a:bodyPr wrap="square" rtlCol="0">
            <a:spAutoFit/>
          </a:bodyPr>
          <a:lstStyle/>
          <a:p>
            <a:pPr algn="ctr"/>
            <a:r>
              <a:rPr lang="en-US" altLang="zh-CN"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this</a:t>
            </a:r>
            <a:r>
              <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指针</a:t>
            </a:r>
          </a:p>
        </p:txBody>
      </p:sp>
      <p:sp>
        <p:nvSpPr>
          <p:cNvPr id="9" name="文本框 8"/>
          <p:cNvSpPr txBox="1"/>
          <p:nvPr/>
        </p:nvSpPr>
        <p:spPr>
          <a:xfrm>
            <a:off x="599875" y="914400"/>
            <a:ext cx="8544125" cy="581057"/>
          </a:xfrm>
          <a:prstGeom prst="rect">
            <a:avLst/>
          </a:prstGeom>
          <a:noFill/>
        </p:spPr>
        <p:txBody>
          <a:bodyPr wrap="square" rtlCol="0">
            <a:spAutoFit/>
          </a:bodyPr>
          <a:lstStyle/>
          <a:p>
            <a:pPr>
              <a:lnSpc>
                <a:spcPct val="150000"/>
              </a:lnSpc>
            </a:pPr>
            <a:r>
              <a:rPr lang="zh-CN" altLang="en-US" sz="2400" b="1" dirty="0">
                <a:latin typeface="微软雅黑" panose="020B0503020204020204" pitchFamily="34" charset="-122"/>
                <a:ea typeface="微软雅黑" panose="020B0503020204020204" pitchFamily="34" charset="-122"/>
              </a:rPr>
              <a:t>几点说明</a:t>
            </a:r>
            <a:r>
              <a:rPr lang="zh-CN" altLang="en-US" dirty="0"/>
              <a:t>：</a:t>
            </a:r>
            <a:endParaRPr lang="en-US" altLang="zh-CN" dirty="0"/>
          </a:p>
        </p:txBody>
      </p:sp>
      <p:sp>
        <p:nvSpPr>
          <p:cNvPr id="10" name="矩形 9"/>
          <p:cNvSpPr/>
          <p:nvPr/>
        </p:nvSpPr>
        <p:spPr>
          <a:xfrm>
            <a:off x="599874" y="1495457"/>
            <a:ext cx="8276839" cy="2120902"/>
          </a:xfrm>
          <a:prstGeom prst="rect">
            <a:avLst/>
          </a:prstGeom>
        </p:spPr>
        <p:txBody>
          <a:bodyPr wrap="square">
            <a:spAutoFit/>
          </a:bodyPr>
          <a:lstStyle/>
          <a:p>
            <a:pPr>
              <a:lnSpc>
                <a:spcPct val="150000"/>
              </a:lnSpc>
            </a:pPr>
            <a:r>
              <a:rPr lang="zh-CN" altLang="zh-CN"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1</a:t>
            </a:r>
            <a:r>
              <a:rPr lang="zh-CN" altLang="zh-CN"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this</a:t>
            </a:r>
            <a:r>
              <a:rPr lang="zh-CN" altLang="en-US" dirty="0">
                <a:latin typeface="微软雅黑" panose="020B0503020204020204" pitchFamily="34" charset="-122"/>
                <a:ea typeface="微软雅黑" panose="020B0503020204020204" pitchFamily="34" charset="-122"/>
              </a:rPr>
              <a:t>指针是指向调用成员函数的对象指针，它的类型是：</a:t>
            </a:r>
          </a:p>
          <a:p>
            <a:pPr>
              <a:lnSpc>
                <a:spcPct val="150000"/>
              </a:lnSpc>
            </a:pPr>
            <a:r>
              <a:rPr lang="zh-CN" altLang="en-US" dirty="0">
                <a:latin typeface="微软雅黑" panose="020B0503020204020204" pitchFamily="34" charset="-122"/>
                <a:ea typeface="微软雅黑" panose="020B0503020204020204" pitchFamily="34" charset="-122"/>
              </a:rPr>
              <a:t>类名  * </a:t>
            </a:r>
            <a:r>
              <a:rPr lang="en-US" altLang="zh-CN" dirty="0" err="1">
                <a:latin typeface="微软雅黑" panose="020B0503020204020204" pitchFamily="34" charset="-122"/>
                <a:ea typeface="微软雅黑" panose="020B0503020204020204" pitchFamily="34" charset="-122"/>
              </a:rPr>
              <a:t>const</a:t>
            </a:r>
            <a:r>
              <a:rPr lang="en-US" altLang="zh-CN" dirty="0">
                <a:latin typeface="微软雅黑" panose="020B0503020204020204" pitchFamily="34" charset="-122"/>
                <a:ea typeface="微软雅黑" panose="020B0503020204020204" pitchFamily="34" charset="-122"/>
              </a:rPr>
              <a:t>  this ; </a:t>
            </a:r>
          </a:p>
          <a:p>
            <a:pPr>
              <a:lnSpc>
                <a:spcPct val="150000"/>
              </a:lnSpc>
            </a:pPr>
            <a:r>
              <a:rPr lang="zh-CN" altLang="en-US" dirty="0">
                <a:latin typeface="微软雅黑" panose="020B0503020204020204" pitchFamily="34" charset="-122"/>
                <a:ea typeface="微软雅黑" panose="020B0503020204020204" pitchFamily="34" charset="-122"/>
              </a:rPr>
              <a:t>由此可见，</a:t>
            </a:r>
            <a:r>
              <a:rPr lang="en-US" altLang="zh-CN" dirty="0">
                <a:latin typeface="微软雅黑" panose="020B0503020204020204" pitchFamily="34" charset="-122"/>
                <a:ea typeface="微软雅黑" panose="020B0503020204020204" pitchFamily="34" charset="-122"/>
              </a:rPr>
              <a:t>this</a:t>
            </a:r>
            <a:r>
              <a:rPr lang="zh-CN" altLang="en-US" dirty="0">
                <a:latin typeface="微软雅黑" panose="020B0503020204020204" pitchFamily="34" charset="-122"/>
                <a:ea typeface="微软雅黑" panose="020B0503020204020204" pitchFamily="34" charset="-122"/>
              </a:rPr>
              <a:t>指针是常量指针，在程序里不能直接给</a:t>
            </a:r>
            <a:r>
              <a:rPr lang="en-US" altLang="zh-CN" dirty="0">
                <a:latin typeface="微软雅黑" panose="020B0503020204020204" pitchFamily="34" charset="-122"/>
                <a:ea typeface="微软雅黑" panose="020B0503020204020204" pitchFamily="34" charset="-122"/>
              </a:rPr>
              <a:t>this</a:t>
            </a:r>
            <a:r>
              <a:rPr lang="zh-CN" altLang="en-US" dirty="0">
                <a:latin typeface="微软雅黑" panose="020B0503020204020204" pitchFamily="34" charset="-122"/>
                <a:ea typeface="微软雅黑" panose="020B0503020204020204" pitchFamily="34" charset="-122"/>
              </a:rPr>
              <a:t>赋值，但是可以给</a:t>
            </a:r>
            <a:r>
              <a:rPr lang="en-US" altLang="zh-CN" dirty="0">
                <a:latin typeface="微软雅黑" panose="020B0503020204020204" pitchFamily="34" charset="-122"/>
                <a:ea typeface="微软雅黑" panose="020B0503020204020204" pitchFamily="34" charset="-122"/>
              </a:rPr>
              <a:t>this</a:t>
            </a:r>
            <a:r>
              <a:rPr lang="zh-CN" altLang="en-US" dirty="0">
                <a:latin typeface="微软雅黑" panose="020B0503020204020204" pitchFamily="34" charset="-122"/>
                <a:ea typeface="微软雅黑" panose="020B0503020204020204" pitchFamily="34" charset="-122"/>
              </a:rPr>
              <a:t>指向的对象赋值：</a:t>
            </a:r>
          </a:p>
          <a:p>
            <a:pPr>
              <a:lnSpc>
                <a:spcPct val="150000"/>
              </a:lnSpc>
            </a:pP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this </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a:t>
            </a:r>
          </a:p>
        </p:txBody>
      </p:sp>
      <p:sp>
        <p:nvSpPr>
          <p:cNvPr id="15" name="矩形 14"/>
          <p:cNvSpPr/>
          <p:nvPr/>
        </p:nvSpPr>
        <p:spPr>
          <a:xfrm>
            <a:off x="599872" y="3616359"/>
            <a:ext cx="8276841" cy="1338828"/>
          </a:xfrm>
          <a:prstGeom prst="rect">
            <a:avLst/>
          </a:prstGeom>
        </p:spPr>
        <p:txBody>
          <a:bodyPr wrap="square">
            <a:spAutoFit/>
          </a:bodyPr>
          <a:lstStyle/>
          <a:p>
            <a:pPr>
              <a:lnSpc>
                <a:spcPct val="150000"/>
              </a:lnSpc>
            </a:pPr>
            <a:r>
              <a:rPr lang="zh-CN" altLang="zh-CN"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2</a:t>
            </a:r>
            <a:r>
              <a:rPr lang="zh-CN"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在成员函数中可以显式引用</a:t>
            </a:r>
            <a:r>
              <a:rPr lang="en-US" altLang="zh-CN" dirty="0">
                <a:latin typeface="微软雅黑" panose="020B0503020204020204" pitchFamily="34" charset="-122"/>
                <a:ea typeface="微软雅黑" panose="020B0503020204020204" pitchFamily="34" charset="-122"/>
              </a:rPr>
              <a:t>this</a:t>
            </a:r>
            <a:r>
              <a:rPr lang="zh-CN" altLang="en-US" dirty="0">
                <a:latin typeface="微软雅黑" panose="020B0503020204020204" pitchFamily="34" charset="-122"/>
                <a:ea typeface="微软雅黑" panose="020B0503020204020204" pitchFamily="34" charset="-122"/>
              </a:rPr>
              <a:t>指针；当成员函数的形参标识符与类的数据成员同名时，需要使用</a:t>
            </a:r>
            <a:r>
              <a:rPr lang="en-US" altLang="zh-CN" dirty="0">
                <a:latin typeface="微软雅黑" panose="020B0503020204020204" pitchFamily="34" charset="-122"/>
                <a:ea typeface="微软雅黑" panose="020B0503020204020204" pitchFamily="34" charset="-122"/>
              </a:rPr>
              <a:t>this</a:t>
            </a:r>
            <a:r>
              <a:rPr lang="zh-CN" altLang="en-US" dirty="0">
                <a:latin typeface="微软雅黑" panose="020B0503020204020204" pitchFamily="34" charset="-122"/>
                <a:ea typeface="微软雅黑" panose="020B0503020204020204" pitchFamily="34" charset="-122"/>
              </a:rPr>
              <a:t>指针“显式”地指明数据成员以示区分。但这种情况应尽量避免，以提高程序的可读性。</a:t>
            </a:r>
          </a:p>
        </p:txBody>
      </p:sp>
    </p:spTree>
    <p:extLst>
      <p:ext uri="{BB962C8B-B14F-4D97-AF65-F5344CB8AC3E}">
        <p14:creationId xmlns:p14="http://schemas.microsoft.com/office/powerpoint/2010/main" val="3031792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95441" y="131498"/>
            <a:ext cx="1107996" cy="646331"/>
          </a:xfrm>
          <a:prstGeom prst="rect">
            <a:avLst/>
          </a:prstGeom>
          <a:noFill/>
        </p:spPr>
        <p:txBody>
          <a:bodyPr wrap="none" rtlCol="0">
            <a:spAutoFit/>
          </a:bodyPr>
          <a:lstStyle/>
          <a:p>
            <a:pPr algn="ctr"/>
            <a:r>
              <a:rPr lang="en-US" altLang="zh-CN" sz="3600" b="1" dirty="0">
                <a:solidFill>
                  <a:srgbClr val="39626F"/>
                </a:solidFill>
                <a:latin typeface="Segoe UI" panose="020B0502040204020203" pitchFamily="34" charset="0"/>
                <a:ea typeface="Segoe UI" panose="020B0502040204020203" pitchFamily="34" charset="0"/>
                <a:cs typeface="Segoe UI" panose="020B0502040204020203" pitchFamily="34" charset="0"/>
              </a:rPr>
              <a:t>12.5</a:t>
            </a:r>
            <a:endParaRPr lang="zh-CN" altLang="en-US" sz="3600" b="1" dirty="0">
              <a:solidFill>
                <a:srgbClr val="39626F"/>
              </a:solidFill>
              <a:latin typeface="Segoe UI" panose="020B0502040204020203" pitchFamily="34" charset="0"/>
              <a:cs typeface="Segoe UI" panose="020B0502040204020203" pitchFamily="34" charset="0"/>
            </a:endParaRPr>
          </a:p>
        </p:txBody>
      </p:sp>
      <p:sp>
        <p:nvSpPr>
          <p:cNvPr id="3" name="文本框 2"/>
          <p:cNvSpPr txBox="1"/>
          <p:nvPr/>
        </p:nvSpPr>
        <p:spPr>
          <a:xfrm>
            <a:off x="2645124" y="131498"/>
            <a:ext cx="5945983" cy="584775"/>
          </a:xfrm>
          <a:prstGeom prst="rect">
            <a:avLst/>
          </a:prstGeom>
          <a:noFill/>
        </p:spPr>
        <p:txBody>
          <a:bodyPr wrap="square" rtlCol="0">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拷贝构造函数</a:t>
            </a:r>
          </a:p>
        </p:txBody>
      </p:sp>
      <p:sp>
        <p:nvSpPr>
          <p:cNvPr id="5" name="文本框 4"/>
          <p:cNvSpPr txBox="1"/>
          <p:nvPr/>
        </p:nvSpPr>
        <p:spPr>
          <a:xfrm>
            <a:off x="795441" y="1058703"/>
            <a:ext cx="8285351" cy="707886"/>
          </a:xfrm>
          <a:prstGeom prst="rect">
            <a:avLst/>
          </a:prstGeom>
          <a:noFill/>
        </p:spPr>
        <p:txBody>
          <a:bodyPr wrap="square" rtlCol="0">
            <a:spAutoFit/>
          </a:bodyPr>
          <a:lstStyle/>
          <a:p>
            <a:r>
              <a:rPr lang="zh-CN" altLang="en-US" sz="2000" b="1" dirty="0">
                <a:latin typeface="微软雅黑" panose="020B0503020204020204" pitchFamily="34" charset="-122"/>
                <a:ea typeface="微软雅黑" panose="020B0503020204020204" pitchFamily="34" charset="-122"/>
              </a:rPr>
              <a:t>拷贝构造函数</a:t>
            </a:r>
            <a:r>
              <a:rPr lang="zh-CN" altLang="en-US" sz="2000" dirty="0">
                <a:latin typeface="微软雅黑" panose="020B0503020204020204" pitchFamily="34" charset="-122"/>
                <a:ea typeface="微软雅黑" panose="020B0503020204020204" pitchFamily="34" charset="-122"/>
              </a:rPr>
              <a:t>：对于同</a:t>
            </a:r>
            <a:r>
              <a:rPr lang="en-US" altLang="zh-CN" sz="2000" dirty="0">
                <a:latin typeface="微软雅黑" panose="020B0503020204020204" pitchFamily="34" charset="-122"/>
                <a:ea typeface="微软雅黑" panose="020B0503020204020204" pitchFamily="34" charset="-122"/>
              </a:rPr>
              <a:t>class</a:t>
            </a:r>
            <a:r>
              <a:rPr lang="zh-CN" altLang="en-US" sz="2000" dirty="0">
                <a:latin typeface="微软雅黑" panose="020B0503020204020204" pitchFamily="34" charset="-122"/>
                <a:ea typeface="微软雅黑" panose="020B0503020204020204" pitchFamily="34" charset="-122"/>
              </a:rPr>
              <a:t>类型的两个对象，可以他们之间使用拷贝构造函数相直接整体赋值</a:t>
            </a:r>
          </a:p>
        </p:txBody>
      </p:sp>
      <p:sp>
        <p:nvSpPr>
          <p:cNvPr id="15" name="矩形: 圆角 12"/>
          <p:cNvSpPr/>
          <p:nvPr/>
        </p:nvSpPr>
        <p:spPr>
          <a:xfrm>
            <a:off x="294929" y="1669039"/>
            <a:ext cx="500511" cy="390525"/>
          </a:xfrm>
          <a:prstGeom prst="roundRect">
            <a:avLst/>
          </a:prstGeom>
          <a:solidFill>
            <a:srgbClr val="45B0A8"/>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solidFill>
                  <a:schemeClr val="bg1"/>
                </a:solidFill>
                <a:latin typeface="微软雅黑" panose="020B0503020204020204" pitchFamily="34" charset="-122"/>
                <a:ea typeface="微软雅黑" panose="020B0503020204020204" pitchFamily="34" charset="-122"/>
              </a:rPr>
              <a:t>例</a:t>
            </a:r>
            <a:endParaRPr lang="zh-CN" altLang="en-US" sz="1600" dirty="0">
              <a:solidFill>
                <a:schemeClr val="tx1"/>
              </a:solidFill>
            </a:endParaRPr>
          </a:p>
        </p:txBody>
      </p:sp>
      <p:sp>
        <p:nvSpPr>
          <p:cNvPr id="4" name="矩形 3"/>
          <p:cNvSpPr/>
          <p:nvPr/>
        </p:nvSpPr>
        <p:spPr>
          <a:xfrm>
            <a:off x="795440" y="1669039"/>
            <a:ext cx="6111797" cy="4154984"/>
          </a:xfrm>
          <a:prstGeom prst="rect">
            <a:avLst/>
          </a:prstGeom>
        </p:spPr>
        <p:txBody>
          <a:bodyPr wrap="square">
            <a:spAutoFit/>
          </a:bodyPr>
          <a:lstStyle/>
          <a:p>
            <a:pPr lvl="0" algn="just">
              <a:spcAft>
                <a:spcPts val="0"/>
              </a:spcAf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class Complex </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private</a:t>
            </a:r>
            <a:r>
              <a:rPr lang="zh-CN" altLang="zh-CN" sz="1600" kern="100" dirty="0">
                <a:latin typeface="Calibri" panose="020F0502020204030204" pitchFamily="34" charset="0"/>
                <a:ea typeface="宋体" panose="02010600030101010101" pitchFamily="2" charset="-122"/>
                <a:cs typeface="Times New Roman" panose="02020603050405020304" pitchFamily="18" charset="0"/>
              </a:rPr>
              <a:t>：</a:t>
            </a:r>
          </a:p>
          <a:p>
            <a:pPr lvl="0" algn="just">
              <a:spcAft>
                <a:spcPts val="0"/>
              </a:spcAf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double real ,</a:t>
            </a:r>
            <a:r>
              <a:rPr lang="en-US" altLang="zh-CN" sz="1600" kern="100" dirty="0" err="1">
                <a:latin typeface="Calibri" panose="020F0502020204030204" pitchFamily="34" charset="0"/>
                <a:ea typeface="宋体" panose="02010600030101010101" pitchFamily="2" charset="-122"/>
                <a:cs typeface="Times New Roman" panose="02020603050405020304" pitchFamily="18" charset="0"/>
              </a:rPr>
              <a:t>imag</a:t>
            </a: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 </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public</a:t>
            </a:r>
            <a:r>
              <a:rPr lang="zh-CN" altLang="zh-CN" sz="1600" kern="100" dirty="0">
                <a:latin typeface="Calibri" panose="020F0502020204030204" pitchFamily="34" charset="0"/>
                <a:ea typeface="宋体" panose="02010600030101010101" pitchFamily="2" charset="-122"/>
                <a:cs typeface="Times New Roman" panose="02020603050405020304" pitchFamily="18" charset="0"/>
              </a:rPr>
              <a:t>：</a:t>
            </a:r>
          </a:p>
          <a:p>
            <a:pPr lvl="0" algn="just">
              <a:spcAft>
                <a:spcPts val="0"/>
              </a:spcAf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Complex ( </a:t>
            </a:r>
            <a:r>
              <a:rPr lang="en-US" altLang="zh-CN" sz="1600" kern="100" dirty="0" err="1">
                <a:latin typeface="Calibri" panose="020F0502020204030204" pitchFamily="34" charset="0"/>
                <a:ea typeface="宋体" panose="02010600030101010101" pitchFamily="2" charset="-122"/>
                <a:cs typeface="Times New Roman" panose="02020603050405020304" pitchFamily="18" charset="0"/>
              </a:rPr>
              <a:t>const</a:t>
            </a: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double r=0 ,  </a:t>
            </a:r>
            <a:r>
              <a:rPr lang="en-US" altLang="zh-CN" sz="1600" kern="100" dirty="0" err="1">
                <a:latin typeface="Calibri" panose="020F0502020204030204" pitchFamily="34" charset="0"/>
                <a:ea typeface="宋体" panose="02010600030101010101" pitchFamily="2" charset="-122"/>
                <a:cs typeface="Times New Roman" panose="02020603050405020304" pitchFamily="18" charset="0"/>
              </a:rPr>
              <a:t>const</a:t>
            </a: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double ii=0 ) ; </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void Show( ); </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Complex</a:t>
            </a:r>
            <a:r>
              <a:rPr lang="zh-CN" altLang="zh-CN" sz="1600" kern="100" dirty="0">
                <a:latin typeface="Calibri" panose="020F0502020204030204" pitchFamily="34" charset="0"/>
                <a:ea typeface="宋体" panose="02010600030101010101" pitchFamily="2" charset="-122"/>
                <a:cs typeface="Times New Roman" panose="02020603050405020304" pitchFamily="18" charset="0"/>
              </a:rPr>
              <a:t>：：</a:t>
            </a: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Complex(</a:t>
            </a:r>
            <a:r>
              <a:rPr lang="en-US" altLang="zh-CN" sz="1600" kern="100" dirty="0" err="1">
                <a:latin typeface="Calibri" panose="020F0502020204030204" pitchFamily="34" charset="0"/>
                <a:ea typeface="宋体" panose="02010600030101010101" pitchFamily="2" charset="-122"/>
                <a:cs typeface="Times New Roman" panose="02020603050405020304" pitchFamily="18" charset="0"/>
              </a:rPr>
              <a:t>const</a:t>
            </a: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double r ,</a:t>
            </a:r>
            <a:r>
              <a:rPr lang="en-US" altLang="zh-CN" sz="1600" kern="100" dirty="0" err="1">
                <a:latin typeface="Calibri" panose="020F0502020204030204" pitchFamily="34" charset="0"/>
                <a:ea typeface="宋体" panose="02010600030101010101" pitchFamily="2" charset="-122"/>
                <a:cs typeface="Times New Roman" panose="02020603050405020304" pitchFamily="18" charset="0"/>
              </a:rPr>
              <a:t>const</a:t>
            </a: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double ii) </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real =r ,</a:t>
            </a:r>
            <a:r>
              <a:rPr lang="en-US" altLang="zh-CN" sz="1600" kern="100" dirty="0" err="1">
                <a:latin typeface="Calibri" panose="020F0502020204030204" pitchFamily="34" charset="0"/>
                <a:ea typeface="宋体" panose="02010600030101010101" pitchFamily="2" charset="-122"/>
                <a:cs typeface="Times New Roman" panose="02020603050405020304" pitchFamily="18" charset="0"/>
              </a:rPr>
              <a:t>imag</a:t>
            </a: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=ii; </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void Complex</a:t>
            </a:r>
            <a:r>
              <a:rPr lang="zh-CN" altLang="zh-CN" sz="1600" kern="100" dirty="0">
                <a:latin typeface="Calibri" panose="020F0502020204030204" pitchFamily="34" charset="0"/>
                <a:ea typeface="宋体" panose="02010600030101010101" pitchFamily="2" charset="-122"/>
                <a:cs typeface="Times New Roman" panose="02020603050405020304" pitchFamily="18" charset="0"/>
              </a:rPr>
              <a:t>：：</a:t>
            </a: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Show( ) </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sz="1600" kern="100" dirty="0" err="1">
                <a:latin typeface="Calibri" panose="020F0502020204030204" pitchFamily="34" charset="0"/>
                <a:ea typeface="宋体" panose="02010600030101010101" pitchFamily="2" charset="-122"/>
                <a:cs typeface="Times New Roman" panose="02020603050405020304" pitchFamily="18" charset="0"/>
              </a:rPr>
              <a:t>cout</a:t>
            </a: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&lt;&lt; “</a:t>
            </a:r>
            <a:r>
              <a:rPr lang="zh-CN" altLang="zh-CN" sz="1600" kern="100" dirty="0">
                <a:latin typeface="Calibri" panose="020F0502020204030204" pitchFamily="34" charset="0"/>
                <a:ea typeface="宋体" panose="02010600030101010101" pitchFamily="2" charset="-122"/>
                <a:cs typeface="Times New Roman" panose="02020603050405020304" pitchFamily="18" charset="0"/>
              </a:rPr>
              <a:t>实部</a:t>
            </a: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=”&lt;real&lt;&lt; ‘ ’&lt;&lt; “</a:t>
            </a:r>
            <a:r>
              <a:rPr lang="zh-CN" altLang="zh-CN" sz="1600" kern="100" dirty="0">
                <a:latin typeface="Calibri" panose="020F0502020204030204" pitchFamily="34" charset="0"/>
                <a:ea typeface="宋体" panose="02010600030101010101" pitchFamily="2" charset="-122"/>
                <a:cs typeface="Times New Roman" panose="02020603050405020304" pitchFamily="18" charset="0"/>
              </a:rPr>
              <a:t>虚部</a:t>
            </a: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=”&lt;&lt;</a:t>
            </a:r>
            <a:r>
              <a:rPr lang="en-US" altLang="zh-CN" sz="1600" kern="100" dirty="0" err="1">
                <a:latin typeface="Calibri" panose="020F0502020204030204" pitchFamily="34" charset="0"/>
                <a:ea typeface="宋体" panose="02010600030101010101" pitchFamily="2" charset="-122"/>
                <a:cs typeface="Times New Roman" panose="02020603050405020304" pitchFamily="18" charset="0"/>
              </a:rPr>
              <a:t>imag</a:t>
            </a: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&lt;&lt;</a:t>
            </a:r>
            <a:r>
              <a:rPr lang="en-US" altLang="zh-CN" sz="1600" kern="100" dirty="0" err="1">
                <a:latin typeface="Calibri" panose="020F0502020204030204" pitchFamily="34" charset="0"/>
                <a:ea typeface="宋体" panose="02010600030101010101" pitchFamily="2" charset="-122"/>
                <a:cs typeface="Times New Roman" panose="02020603050405020304" pitchFamily="18" charset="0"/>
              </a:rPr>
              <a:t>endl</a:t>
            </a: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 </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p:txBody>
      </p:sp>
      <p:sp>
        <p:nvSpPr>
          <p:cNvPr id="7" name="矩形 6"/>
          <p:cNvSpPr/>
          <p:nvPr/>
        </p:nvSpPr>
        <p:spPr>
          <a:xfrm>
            <a:off x="5702521" y="1671648"/>
            <a:ext cx="3580226" cy="2308324"/>
          </a:xfrm>
          <a:prstGeom prst="rect">
            <a:avLst/>
          </a:prstGeom>
        </p:spPr>
        <p:txBody>
          <a:bodyPr wrap="square">
            <a:spAutoFit/>
          </a:bodyPr>
          <a:lstStyle/>
          <a:p>
            <a:pPr lvl="0" algn="just">
              <a:spcAft>
                <a:spcPts val="0"/>
              </a:spcAft>
            </a:pPr>
            <a:r>
              <a:rPr lang="en-US" altLang="zh-CN" sz="1600" kern="100" dirty="0" err="1">
                <a:latin typeface="Calibri" panose="020F0502020204030204" pitchFamily="34" charset="0"/>
                <a:ea typeface="宋体" panose="02010600030101010101" pitchFamily="2" charset="-122"/>
                <a:cs typeface="Times New Roman" panose="02020603050405020304" pitchFamily="18" charset="0"/>
              </a:rPr>
              <a:t>int</a:t>
            </a: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main( ) </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Complex ob1(5.8,10.5); </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Complex ob2(ob1);     	</a:t>
            </a:r>
          </a:p>
          <a:p>
            <a:pPr lvl="0" algn="just">
              <a:spcAft>
                <a:spcPts val="0"/>
              </a:spcAf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a:t>
            </a:r>
            <a:r>
              <a:rPr lang="zh-CN" altLang="zh-CN" sz="1600" kern="100" dirty="0">
                <a:latin typeface="Calibri" panose="020F0502020204030204" pitchFamily="34" charset="0"/>
                <a:ea typeface="宋体" panose="02010600030101010101" pitchFamily="2" charset="-122"/>
                <a:cs typeface="Times New Roman" panose="02020603050405020304" pitchFamily="18" charset="0"/>
              </a:rPr>
              <a:t>调用缺省拷贝构造函数</a:t>
            </a:r>
            <a:endParaRPr lang="en-US" altLang="zh-CN" sz="1600"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pP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ob2.Show( ); </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return 0;</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a:t>
            </a:r>
            <a:endParaRPr lang="zh-CN" altLang="en-US" sz="1600" dirty="0"/>
          </a:p>
        </p:txBody>
      </p:sp>
      <p:sp>
        <p:nvSpPr>
          <p:cNvPr id="16" name="矩形: 圆角 4"/>
          <p:cNvSpPr/>
          <p:nvPr/>
        </p:nvSpPr>
        <p:spPr>
          <a:xfrm>
            <a:off x="5702521" y="3979972"/>
            <a:ext cx="2495797" cy="1408059"/>
          </a:xfrm>
          <a:prstGeom prst="roundRect">
            <a:avLst/>
          </a:prstGeom>
          <a:solidFill>
            <a:srgbClr val="E5FCC2"/>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dirty="0">
                <a:solidFill>
                  <a:schemeClr val="tx1"/>
                </a:solidFill>
                <a:latin typeface="微软雅黑" panose="020B0503020204020204" pitchFamily="34" charset="-122"/>
                <a:ea typeface="微软雅黑" panose="020B0503020204020204" pitchFamily="34" charset="-122"/>
              </a:rPr>
              <a:t>程序运行结果：</a:t>
            </a:r>
          </a:p>
          <a:p>
            <a:r>
              <a:rPr lang="zh-CN" altLang="en-US" sz="1600" dirty="0">
                <a:solidFill>
                  <a:schemeClr val="tx1"/>
                </a:solidFill>
                <a:latin typeface="微软雅黑" panose="020B0503020204020204" pitchFamily="34" charset="-122"/>
                <a:ea typeface="微软雅黑" panose="020B0503020204020204" pitchFamily="34" charset="-122"/>
              </a:rPr>
              <a:t>实部</a:t>
            </a:r>
            <a:r>
              <a:rPr lang="en-US" altLang="zh-CN" sz="1600" dirty="0">
                <a:solidFill>
                  <a:schemeClr val="tx1"/>
                </a:solidFill>
                <a:latin typeface="微软雅黑" panose="020B0503020204020204" pitchFamily="34" charset="-122"/>
                <a:ea typeface="微软雅黑" panose="020B0503020204020204" pitchFamily="34" charset="-122"/>
              </a:rPr>
              <a:t>=5.8  </a:t>
            </a:r>
            <a:r>
              <a:rPr lang="zh-CN" altLang="en-US" sz="1600" dirty="0">
                <a:solidFill>
                  <a:schemeClr val="tx1"/>
                </a:solidFill>
                <a:latin typeface="微软雅黑" panose="020B0503020204020204" pitchFamily="34" charset="-122"/>
                <a:ea typeface="微软雅黑" panose="020B0503020204020204" pitchFamily="34" charset="-122"/>
              </a:rPr>
              <a:t>虚部</a:t>
            </a:r>
            <a:r>
              <a:rPr lang="en-US" altLang="zh-CN" sz="1600" dirty="0">
                <a:solidFill>
                  <a:schemeClr val="tx1"/>
                </a:solidFill>
                <a:latin typeface="微软雅黑" panose="020B0503020204020204" pitchFamily="34" charset="-122"/>
                <a:ea typeface="微软雅黑" panose="020B0503020204020204" pitchFamily="34" charset="-122"/>
              </a:rPr>
              <a:t>=10.5</a:t>
            </a:r>
          </a:p>
        </p:txBody>
      </p:sp>
      <p:sp>
        <p:nvSpPr>
          <p:cNvPr id="17" name="矩形: 圆角 3"/>
          <p:cNvSpPr/>
          <p:nvPr/>
        </p:nvSpPr>
        <p:spPr>
          <a:xfrm>
            <a:off x="604910" y="1669039"/>
            <a:ext cx="8539089" cy="4154984"/>
          </a:xfrm>
          <a:prstGeom prst="roundRect">
            <a:avLst/>
          </a:prstGeom>
          <a:noFill/>
          <a:ln>
            <a:solidFill>
              <a:srgbClr val="39626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8" name="对话气泡: 圆角矩形 16"/>
          <p:cNvSpPr/>
          <p:nvPr/>
        </p:nvSpPr>
        <p:spPr>
          <a:xfrm>
            <a:off x="2645124" y="1864301"/>
            <a:ext cx="2714084" cy="610336"/>
          </a:xfrm>
          <a:prstGeom prst="wedgeRoundRectCallout">
            <a:avLst>
              <a:gd name="adj1" fmla="val 67101"/>
              <a:gd name="adj2" fmla="val 78965"/>
              <a:gd name="adj3" fmla="val 16667"/>
            </a:avLst>
          </a:prstGeom>
          <a:solidFill>
            <a:srgbClr val="98B4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solidFill>
                  <a:schemeClr val="tx1"/>
                </a:solidFill>
                <a:latin typeface="微软雅黑" panose="020B0503020204020204" pitchFamily="34" charset="-122"/>
                <a:ea typeface="微软雅黑" panose="020B0503020204020204" pitchFamily="34" charset="-122"/>
                <a:sym typeface="+mn-ea"/>
              </a:rPr>
              <a:t> </a:t>
            </a:r>
            <a:r>
              <a:rPr lang="zh-CN" altLang="en-US" sz="1400" dirty="0">
                <a:solidFill>
                  <a:schemeClr val="tx1"/>
                </a:solidFill>
                <a:latin typeface="微软雅黑" panose="020B0503020204020204" pitchFamily="34" charset="-122"/>
                <a:ea typeface="微软雅黑" panose="020B0503020204020204" pitchFamily="34" charset="-122"/>
                <a:sym typeface="+mn-ea"/>
              </a:rPr>
              <a:t>也可以直接利用赋值运算符：</a:t>
            </a:r>
            <a:endParaRPr lang="en-US" altLang="zh-CN" sz="1400" dirty="0">
              <a:solidFill>
                <a:schemeClr val="tx1"/>
              </a:solidFill>
              <a:latin typeface="微软雅黑" panose="020B0503020204020204" pitchFamily="34" charset="-122"/>
              <a:ea typeface="微软雅黑" panose="020B0503020204020204" pitchFamily="34" charset="-122"/>
              <a:sym typeface="+mn-ea"/>
            </a:endParaRPr>
          </a:p>
          <a:p>
            <a:r>
              <a:rPr lang="en-US" altLang="zh-CN" sz="1400" dirty="0">
                <a:solidFill>
                  <a:schemeClr val="tx1"/>
                </a:solidFill>
                <a:latin typeface="微软雅黑" panose="020B0503020204020204" pitchFamily="34" charset="-122"/>
                <a:ea typeface="微软雅黑" panose="020B0503020204020204" pitchFamily="34" charset="-122"/>
              </a:rPr>
              <a:t>Complex ob2 = ob1;</a:t>
            </a:r>
            <a:endParaRPr lang="zh-CN" altLang="en-US" sz="1400" dirty="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797978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5" grpId="0" animBg="1"/>
      <p:bldP spid="4" grpId="0"/>
      <p:bldP spid="7" grpId="0"/>
      <p:bldP spid="16" grpId="0" animBg="1"/>
      <p:bldP spid="17" grpId="0" animBg="1"/>
      <p:bldP spid="18"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848606" y="120865"/>
            <a:ext cx="1107996" cy="646331"/>
          </a:xfrm>
          <a:prstGeom prst="rect">
            <a:avLst/>
          </a:prstGeom>
          <a:noFill/>
        </p:spPr>
        <p:txBody>
          <a:bodyPr wrap="none" rtlCol="0">
            <a:spAutoFit/>
          </a:bodyPr>
          <a:lstStyle/>
          <a:p>
            <a:pPr algn="ctr"/>
            <a:r>
              <a:rPr lang="en-US" altLang="zh-CN" sz="3600" b="1" dirty="0">
                <a:solidFill>
                  <a:srgbClr val="39626F"/>
                </a:solidFill>
                <a:latin typeface="Segoe UI" panose="020B0502040204020203" pitchFamily="34" charset="0"/>
                <a:ea typeface="Segoe UI" panose="020B0502040204020203" pitchFamily="34" charset="0"/>
                <a:cs typeface="Segoe UI" panose="020B0502040204020203" pitchFamily="34" charset="0"/>
              </a:rPr>
              <a:t>12.5</a:t>
            </a:r>
            <a:endParaRPr lang="zh-CN" altLang="en-US" sz="3600" b="1" dirty="0">
              <a:solidFill>
                <a:srgbClr val="39626F"/>
              </a:solidFill>
              <a:latin typeface="Segoe UI" panose="020B0502040204020203" pitchFamily="34" charset="0"/>
              <a:cs typeface="Segoe UI" panose="020B0502040204020203" pitchFamily="34" charset="0"/>
            </a:endParaRPr>
          </a:p>
        </p:txBody>
      </p:sp>
      <p:sp>
        <p:nvSpPr>
          <p:cNvPr id="4" name="文本框 3"/>
          <p:cNvSpPr txBox="1"/>
          <p:nvPr/>
        </p:nvSpPr>
        <p:spPr>
          <a:xfrm>
            <a:off x="2011681" y="163396"/>
            <a:ext cx="6766560" cy="584775"/>
          </a:xfrm>
          <a:prstGeom prst="rect">
            <a:avLst/>
          </a:prstGeom>
          <a:noFill/>
        </p:spPr>
        <p:txBody>
          <a:bodyPr wrap="square" rtlCol="0">
            <a:spAutoFit/>
          </a:bodyPr>
          <a:lstStyle/>
          <a:p>
            <a:pPr algn="ctr"/>
            <a:r>
              <a:rPr lang="en-US" altLang="zh-CN"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this</a:t>
            </a:r>
            <a:r>
              <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指针</a:t>
            </a:r>
          </a:p>
        </p:txBody>
      </p:sp>
      <p:sp>
        <p:nvSpPr>
          <p:cNvPr id="9" name="文本框 8"/>
          <p:cNvSpPr txBox="1"/>
          <p:nvPr/>
        </p:nvSpPr>
        <p:spPr>
          <a:xfrm>
            <a:off x="599875" y="914400"/>
            <a:ext cx="8544125" cy="581057"/>
          </a:xfrm>
          <a:prstGeom prst="rect">
            <a:avLst/>
          </a:prstGeom>
          <a:noFill/>
        </p:spPr>
        <p:txBody>
          <a:bodyPr wrap="square" rtlCol="0">
            <a:spAutoFit/>
          </a:bodyPr>
          <a:lstStyle/>
          <a:p>
            <a:pPr>
              <a:lnSpc>
                <a:spcPct val="150000"/>
              </a:lnSpc>
            </a:pPr>
            <a:r>
              <a:rPr lang="zh-CN" altLang="en-US" sz="2400" b="1" dirty="0">
                <a:latin typeface="微软雅黑" panose="020B0503020204020204" pitchFamily="34" charset="-122"/>
                <a:ea typeface="微软雅黑" panose="020B0503020204020204" pitchFamily="34" charset="-122"/>
              </a:rPr>
              <a:t>几点说明</a:t>
            </a:r>
            <a:r>
              <a:rPr lang="zh-CN" altLang="en-US" dirty="0"/>
              <a:t>：</a:t>
            </a:r>
            <a:endParaRPr lang="en-US" altLang="zh-CN" dirty="0"/>
          </a:p>
        </p:txBody>
      </p:sp>
      <p:sp>
        <p:nvSpPr>
          <p:cNvPr id="10" name="矩形 9"/>
          <p:cNvSpPr/>
          <p:nvPr/>
        </p:nvSpPr>
        <p:spPr>
          <a:xfrm>
            <a:off x="599874" y="1495457"/>
            <a:ext cx="8276839" cy="923330"/>
          </a:xfrm>
          <a:prstGeom prst="rect">
            <a:avLst/>
          </a:prstGeom>
        </p:spPr>
        <p:txBody>
          <a:bodyPr wrap="square">
            <a:spAutoFit/>
          </a:bodyPr>
          <a:lstStyle/>
          <a:p>
            <a:pPr>
              <a:lnSpc>
                <a:spcPct val="150000"/>
              </a:lnSpc>
            </a:pPr>
            <a:r>
              <a:rPr lang="zh-CN" altLang="zh-CN"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1</a:t>
            </a:r>
            <a:r>
              <a:rPr lang="zh-CN"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缺省拷贝构造函数是在类中没有拷贝构造函数时编译器自动加进类中，它负责实现“逐域”地拷贝对象的数据。</a:t>
            </a:r>
          </a:p>
        </p:txBody>
      </p:sp>
      <p:sp>
        <p:nvSpPr>
          <p:cNvPr id="15" name="矩形 14"/>
          <p:cNvSpPr/>
          <p:nvPr/>
        </p:nvSpPr>
        <p:spPr>
          <a:xfrm>
            <a:off x="599874" y="2418787"/>
            <a:ext cx="8276841" cy="1338828"/>
          </a:xfrm>
          <a:prstGeom prst="rect">
            <a:avLst/>
          </a:prstGeom>
        </p:spPr>
        <p:txBody>
          <a:bodyPr wrap="square">
            <a:spAutoFit/>
          </a:bodyPr>
          <a:lstStyle/>
          <a:p>
            <a:pPr>
              <a:lnSpc>
                <a:spcPct val="150000"/>
              </a:lnSpc>
            </a:pPr>
            <a:r>
              <a:rPr lang="zh-CN" altLang="zh-CN"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2</a:t>
            </a:r>
            <a:r>
              <a:rPr lang="zh-CN"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尽管拷贝构造函数和赋值运算符</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都是把一个对象的数据拷贝到另一个同类型对象，但二者是有区别的：拷贝构造函数用来创建新对象并完成对该对象数据成员的初始化；而赋值运算符则是用来改变一个已有对象的值。</a:t>
            </a:r>
          </a:p>
        </p:txBody>
      </p:sp>
    </p:spTree>
    <p:extLst>
      <p:ext uri="{BB962C8B-B14F-4D97-AF65-F5344CB8AC3E}">
        <p14:creationId xmlns:p14="http://schemas.microsoft.com/office/powerpoint/2010/main" val="3984676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70788" y="10630"/>
            <a:ext cx="1484894" cy="892552"/>
          </a:xfrm>
          <a:prstGeom prst="rect">
            <a:avLst/>
          </a:prstGeom>
          <a:noFill/>
        </p:spPr>
        <p:txBody>
          <a:bodyPr wrap="none" rtlCol="0">
            <a:spAutoFit/>
          </a:bodyPr>
          <a:lstStyle/>
          <a:p>
            <a:pPr algn="ctr"/>
            <a:r>
              <a:rPr lang="zh-CN" altLang="en-US" sz="2400" b="1" dirty="0">
                <a:solidFill>
                  <a:srgbClr val="39626F"/>
                </a:solidFill>
                <a:latin typeface="微软雅黑" panose="020B0503020204020204" pitchFamily="34" charset="-122"/>
                <a:ea typeface="微软雅黑" panose="020B0503020204020204" pitchFamily="34" charset="-122"/>
              </a:rPr>
              <a:t>目录</a:t>
            </a:r>
            <a:endParaRPr lang="en-US" altLang="zh-CN" sz="2400" b="1" dirty="0">
              <a:solidFill>
                <a:srgbClr val="39626F"/>
              </a:solidFill>
              <a:latin typeface="微软雅黑" panose="020B0503020204020204" pitchFamily="34" charset="-122"/>
              <a:ea typeface="微软雅黑" panose="020B0503020204020204" pitchFamily="34" charset="-122"/>
            </a:endParaRPr>
          </a:p>
          <a:p>
            <a:pPr algn="ctr"/>
            <a:r>
              <a:rPr lang="en-US" altLang="zh-CN" sz="2800" b="1" dirty="0">
                <a:solidFill>
                  <a:srgbClr val="39626F"/>
                </a:solidFill>
                <a:latin typeface="Segoe UI" panose="020B0502040204020203" pitchFamily="34" charset="0"/>
                <a:ea typeface="Segoe UI" panose="020B0502040204020203" pitchFamily="34" charset="0"/>
                <a:cs typeface="Segoe UI" panose="020B0502040204020203" pitchFamily="34" charset="0"/>
              </a:rPr>
              <a:t>content</a:t>
            </a:r>
            <a:endParaRPr lang="zh-CN" altLang="en-US" sz="2800" b="1" dirty="0">
              <a:solidFill>
                <a:srgbClr val="39626F"/>
              </a:solidFill>
              <a:latin typeface="Segoe UI" panose="020B0502040204020203" pitchFamily="34" charset="0"/>
              <a:cs typeface="Segoe UI" panose="020B0502040204020203" pitchFamily="34" charset="0"/>
            </a:endParaRPr>
          </a:p>
        </p:txBody>
      </p:sp>
      <p:sp>
        <p:nvSpPr>
          <p:cNvPr id="9" name="矩形: 圆角 8"/>
          <p:cNvSpPr/>
          <p:nvPr/>
        </p:nvSpPr>
        <p:spPr>
          <a:xfrm>
            <a:off x="858162" y="1517209"/>
            <a:ext cx="3108211" cy="563517"/>
          </a:xfrm>
          <a:prstGeom prst="roundRect">
            <a:avLst/>
          </a:prstGeom>
          <a:solidFill>
            <a:srgbClr val="3962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latin typeface="微软雅黑" panose="020B0503020204020204" pitchFamily="34" charset="-122"/>
                <a:ea typeface="微软雅黑" panose="020B0503020204020204" pitchFamily="34" charset="-122"/>
              </a:rPr>
              <a:t>类的实例化</a:t>
            </a:r>
            <a:r>
              <a:rPr lang="en-US" altLang="zh-CN" b="1" dirty="0">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rPr>
              <a:t>对象</a:t>
            </a:r>
          </a:p>
        </p:txBody>
      </p:sp>
      <p:sp>
        <p:nvSpPr>
          <p:cNvPr id="10" name="椭圆 9"/>
          <p:cNvSpPr/>
          <p:nvPr/>
        </p:nvSpPr>
        <p:spPr>
          <a:xfrm>
            <a:off x="670072" y="1517209"/>
            <a:ext cx="380707" cy="56351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rgbClr val="39626F"/>
                </a:solidFill>
                <a:latin typeface="Segoe UI" panose="020B0502040204020203" pitchFamily="34" charset="0"/>
                <a:ea typeface="Segoe UI" panose="020B0502040204020203" pitchFamily="34" charset="0"/>
                <a:cs typeface="Segoe UI" panose="020B0502040204020203" pitchFamily="34" charset="0"/>
              </a:rPr>
              <a:t>1</a:t>
            </a:r>
            <a:endParaRPr lang="zh-CN" altLang="en-US" sz="2400" b="1" dirty="0">
              <a:solidFill>
                <a:srgbClr val="39626F"/>
              </a:solidFill>
              <a:latin typeface="Segoe UI" panose="020B0502040204020203" pitchFamily="34" charset="0"/>
              <a:cs typeface="Segoe UI" panose="020B0502040204020203" pitchFamily="34" charset="0"/>
            </a:endParaRPr>
          </a:p>
        </p:txBody>
      </p:sp>
      <p:sp>
        <p:nvSpPr>
          <p:cNvPr id="11" name="矩形: 圆角 10"/>
          <p:cNvSpPr/>
          <p:nvPr/>
        </p:nvSpPr>
        <p:spPr>
          <a:xfrm>
            <a:off x="858162" y="2283333"/>
            <a:ext cx="3108211" cy="564202"/>
          </a:xfrm>
          <a:prstGeom prst="roundRect">
            <a:avLst/>
          </a:prstGeom>
          <a:solidFill>
            <a:srgbClr val="3962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latin typeface="微软雅黑" panose="020B0503020204020204" pitchFamily="34" charset="-122"/>
                <a:ea typeface="微软雅黑" panose="020B0503020204020204" pitchFamily="34" charset="-122"/>
              </a:rPr>
              <a:t>类的构造函数和析构函数</a:t>
            </a:r>
          </a:p>
        </p:txBody>
      </p:sp>
      <p:sp>
        <p:nvSpPr>
          <p:cNvPr id="12" name="椭圆 11"/>
          <p:cNvSpPr/>
          <p:nvPr/>
        </p:nvSpPr>
        <p:spPr>
          <a:xfrm>
            <a:off x="670072" y="2283332"/>
            <a:ext cx="394213" cy="56420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rgbClr val="39626F"/>
                </a:solidFill>
                <a:latin typeface="Segoe UI" panose="020B0502040204020203" pitchFamily="34" charset="0"/>
                <a:ea typeface="Segoe UI" panose="020B0502040204020203" pitchFamily="34" charset="0"/>
                <a:cs typeface="Segoe UI" panose="020B0502040204020203" pitchFamily="34" charset="0"/>
              </a:rPr>
              <a:t>2</a:t>
            </a:r>
            <a:endParaRPr lang="zh-CN" altLang="en-US" sz="2400" b="1" dirty="0">
              <a:solidFill>
                <a:srgbClr val="39626F"/>
              </a:solidFill>
              <a:latin typeface="Segoe UI" panose="020B0502040204020203" pitchFamily="34" charset="0"/>
              <a:cs typeface="Segoe UI" panose="020B0502040204020203" pitchFamily="34" charset="0"/>
            </a:endParaRPr>
          </a:p>
        </p:txBody>
      </p:sp>
      <p:sp>
        <p:nvSpPr>
          <p:cNvPr id="13" name="矩形: 圆角 12"/>
          <p:cNvSpPr/>
          <p:nvPr/>
        </p:nvSpPr>
        <p:spPr>
          <a:xfrm>
            <a:off x="858162" y="3046291"/>
            <a:ext cx="3108211" cy="564888"/>
          </a:xfrm>
          <a:prstGeom prst="roundRect">
            <a:avLst/>
          </a:prstGeom>
          <a:solidFill>
            <a:srgbClr val="3962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latin typeface="微软雅黑" panose="020B0503020204020204" pitchFamily="34" charset="-122"/>
                <a:ea typeface="微软雅黑" panose="020B0503020204020204" pitchFamily="34" charset="-122"/>
              </a:rPr>
              <a:t>new</a:t>
            </a:r>
            <a:r>
              <a:rPr lang="zh-CN" altLang="en-US" b="1" dirty="0">
                <a:latin typeface="微软雅黑" panose="020B0503020204020204" pitchFamily="34" charset="-122"/>
                <a:ea typeface="微软雅黑" panose="020B0503020204020204" pitchFamily="34" charset="-122"/>
              </a:rPr>
              <a:t>和</a:t>
            </a:r>
            <a:r>
              <a:rPr lang="en-US" altLang="zh-CN" b="1" dirty="0">
                <a:latin typeface="微软雅黑" panose="020B0503020204020204" pitchFamily="34" charset="-122"/>
                <a:ea typeface="微软雅黑" panose="020B0503020204020204" pitchFamily="34" charset="-122"/>
              </a:rPr>
              <a:t>delete</a:t>
            </a:r>
            <a:endParaRPr lang="zh-CN" altLang="en-US" b="1" dirty="0">
              <a:latin typeface="微软雅黑" panose="020B0503020204020204" pitchFamily="34" charset="-122"/>
              <a:ea typeface="微软雅黑" panose="020B0503020204020204" pitchFamily="34" charset="-122"/>
            </a:endParaRPr>
          </a:p>
        </p:txBody>
      </p:sp>
      <p:sp>
        <p:nvSpPr>
          <p:cNvPr id="14" name="椭圆 13"/>
          <p:cNvSpPr/>
          <p:nvPr/>
        </p:nvSpPr>
        <p:spPr>
          <a:xfrm>
            <a:off x="670072" y="3046290"/>
            <a:ext cx="394213" cy="56488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rgbClr val="39626F"/>
                </a:solidFill>
                <a:latin typeface="Segoe UI" panose="020B0502040204020203" pitchFamily="34" charset="0"/>
                <a:ea typeface="Segoe UI" panose="020B0502040204020203" pitchFamily="34" charset="0"/>
                <a:cs typeface="Segoe UI" panose="020B0502040204020203" pitchFamily="34" charset="0"/>
              </a:rPr>
              <a:t>3</a:t>
            </a:r>
            <a:endParaRPr lang="zh-CN" altLang="en-US" sz="2400" b="1" dirty="0">
              <a:solidFill>
                <a:srgbClr val="39626F"/>
              </a:solidFill>
              <a:latin typeface="Segoe UI" panose="020B0502040204020203" pitchFamily="34" charset="0"/>
              <a:cs typeface="Segoe UI" panose="020B0502040204020203" pitchFamily="34" charset="0"/>
            </a:endParaRPr>
          </a:p>
        </p:txBody>
      </p:sp>
      <p:sp>
        <p:nvSpPr>
          <p:cNvPr id="16" name="矩形: 圆角 12"/>
          <p:cNvSpPr/>
          <p:nvPr/>
        </p:nvSpPr>
        <p:spPr>
          <a:xfrm>
            <a:off x="858162" y="3809935"/>
            <a:ext cx="3108211" cy="564888"/>
          </a:xfrm>
          <a:prstGeom prst="roundRect">
            <a:avLst/>
          </a:prstGeom>
          <a:solidFill>
            <a:srgbClr val="3962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latin typeface="微软雅黑" panose="020B0503020204020204" pitchFamily="34" charset="-122"/>
                <a:ea typeface="微软雅黑" panose="020B0503020204020204" pitchFamily="34" charset="-122"/>
              </a:rPr>
              <a:t>this</a:t>
            </a:r>
            <a:r>
              <a:rPr lang="zh-CN" altLang="en-US" b="1" dirty="0">
                <a:latin typeface="微软雅黑" panose="020B0503020204020204" pitchFamily="34" charset="-122"/>
                <a:ea typeface="微软雅黑" panose="020B0503020204020204" pitchFamily="34" charset="-122"/>
              </a:rPr>
              <a:t>指针</a:t>
            </a:r>
          </a:p>
        </p:txBody>
      </p:sp>
      <p:sp>
        <p:nvSpPr>
          <p:cNvPr id="17" name="椭圆 16"/>
          <p:cNvSpPr/>
          <p:nvPr/>
        </p:nvSpPr>
        <p:spPr>
          <a:xfrm>
            <a:off x="670072" y="3809934"/>
            <a:ext cx="394213" cy="56488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rgbClr val="39626F"/>
                </a:solidFill>
                <a:latin typeface="Segoe UI" panose="020B0502040204020203" pitchFamily="34" charset="0"/>
                <a:ea typeface="Segoe UI" panose="020B0502040204020203" pitchFamily="34" charset="0"/>
                <a:cs typeface="Segoe UI" panose="020B0502040204020203" pitchFamily="34" charset="0"/>
              </a:rPr>
              <a:t>4</a:t>
            </a:r>
            <a:endParaRPr lang="zh-CN" altLang="en-US" sz="2400" b="1" dirty="0">
              <a:solidFill>
                <a:srgbClr val="39626F"/>
              </a:solidFill>
              <a:latin typeface="Segoe UI" panose="020B0502040204020203" pitchFamily="34" charset="0"/>
              <a:cs typeface="Segoe UI" panose="020B0502040204020203" pitchFamily="34" charset="0"/>
            </a:endParaRPr>
          </a:p>
        </p:txBody>
      </p:sp>
      <p:sp>
        <p:nvSpPr>
          <p:cNvPr id="18" name="矩形: 圆角 12"/>
          <p:cNvSpPr/>
          <p:nvPr/>
        </p:nvSpPr>
        <p:spPr>
          <a:xfrm>
            <a:off x="858162" y="4576276"/>
            <a:ext cx="3108211" cy="564888"/>
          </a:xfrm>
          <a:prstGeom prst="roundRect">
            <a:avLst/>
          </a:prstGeom>
          <a:solidFill>
            <a:srgbClr val="3962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latin typeface="微软雅黑" panose="020B0503020204020204" pitchFamily="34" charset="-122"/>
                <a:ea typeface="微软雅黑" panose="020B0503020204020204" pitchFamily="34" charset="-122"/>
              </a:rPr>
              <a:t>拷贝构造函数</a:t>
            </a:r>
          </a:p>
        </p:txBody>
      </p:sp>
      <p:sp>
        <p:nvSpPr>
          <p:cNvPr id="19" name="椭圆 18"/>
          <p:cNvSpPr/>
          <p:nvPr/>
        </p:nvSpPr>
        <p:spPr>
          <a:xfrm>
            <a:off x="670072" y="4576275"/>
            <a:ext cx="394213" cy="56488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rgbClr val="39626F"/>
                </a:solidFill>
                <a:latin typeface="Segoe UI" panose="020B0502040204020203" pitchFamily="34" charset="0"/>
                <a:ea typeface="Segoe UI" panose="020B0502040204020203" pitchFamily="34" charset="0"/>
                <a:cs typeface="Segoe UI" panose="020B0502040204020203" pitchFamily="34" charset="0"/>
              </a:rPr>
              <a:t>5</a:t>
            </a:r>
            <a:endParaRPr lang="zh-CN" altLang="en-US" sz="2400" b="1" dirty="0">
              <a:solidFill>
                <a:srgbClr val="39626F"/>
              </a:solidFill>
              <a:latin typeface="Segoe UI" panose="020B0502040204020203" pitchFamily="34" charset="0"/>
              <a:cs typeface="Segoe UI" panose="020B0502040204020203" pitchFamily="34" charset="0"/>
            </a:endParaRPr>
          </a:p>
        </p:txBody>
      </p:sp>
      <p:sp>
        <p:nvSpPr>
          <p:cNvPr id="15" name="矩形: 圆角 8"/>
          <p:cNvSpPr/>
          <p:nvPr/>
        </p:nvSpPr>
        <p:spPr>
          <a:xfrm>
            <a:off x="5206088" y="1517209"/>
            <a:ext cx="3108211" cy="563517"/>
          </a:xfrm>
          <a:prstGeom prst="roundRect">
            <a:avLst/>
          </a:prstGeom>
          <a:solidFill>
            <a:srgbClr val="3962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latin typeface="微软雅黑" panose="020B0503020204020204" pitchFamily="34" charset="-122"/>
                <a:ea typeface="微软雅黑" panose="020B0503020204020204" pitchFamily="34" charset="-122"/>
              </a:rPr>
              <a:t>运算符重载</a:t>
            </a:r>
          </a:p>
        </p:txBody>
      </p:sp>
      <p:sp>
        <p:nvSpPr>
          <p:cNvPr id="20" name="椭圆 19"/>
          <p:cNvSpPr/>
          <p:nvPr/>
        </p:nvSpPr>
        <p:spPr>
          <a:xfrm>
            <a:off x="5017998" y="1517209"/>
            <a:ext cx="380707" cy="56351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rgbClr val="39626F"/>
                </a:solidFill>
                <a:latin typeface="Segoe UI" panose="020B0502040204020203" pitchFamily="34" charset="0"/>
                <a:cs typeface="Segoe UI" panose="020B0502040204020203" pitchFamily="34" charset="0"/>
              </a:rPr>
              <a:t>6</a:t>
            </a:r>
            <a:endParaRPr lang="zh-CN" altLang="en-US" sz="2400" b="1" dirty="0">
              <a:solidFill>
                <a:srgbClr val="39626F"/>
              </a:solidFill>
              <a:latin typeface="Segoe UI" panose="020B0502040204020203" pitchFamily="34" charset="0"/>
              <a:cs typeface="Segoe UI" panose="020B0502040204020203" pitchFamily="34" charset="0"/>
            </a:endParaRPr>
          </a:p>
        </p:txBody>
      </p:sp>
      <p:sp>
        <p:nvSpPr>
          <p:cNvPr id="21" name="矩形: 圆角 10"/>
          <p:cNvSpPr/>
          <p:nvPr/>
        </p:nvSpPr>
        <p:spPr>
          <a:xfrm>
            <a:off x="5206088" y="2283333"/>
            <a:ext cx="3108211" cy="564202"/>
          </a:xfrm>
          <a:prstGeom prst="roundRect">
            <a:avLst/>
          </a:prstGeom>
          <a:solidFill>
            <a:srgbClr val="3962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latin typeface="微软雅黑" panose="020B0503020204020204" pitchFamily="34" charset="-122"/>
                <a:ea typeface="微软雅黑" panose="020B0503020204020204" pitchFamily="34" charset="-122"/>
              </a:rPr>
              <a:t>类的特殊成员</a:t>
            </a:r>
          </a:p>
        </p:txBody>
      </p:sp>
      <p:sp>
        <p:nvSpPr>
          <p:cNvPr id="22" name="椭圆 21"/>
          <p:cNvSpPr/>
          <p:nvPr/>
        </p:nvSpPr>
        <p:spPr>
          <a:xfrm>
            <a:off x="5017998" y="2283332"/>
            <a:ext cx="394213" cy="56420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rgbClr val="39626F"/>
                </a:solidFill>
                <a:latin typeface="Segoe UI" panose="020B0502040204020203" pitchFamily="34" charset="0"/>
                <a:ea typeface="Segoe UI" panose="020B0502040204020203" pitchFamily="34" charset="0"/>
                <a:cs typeface="Segoe UI" panose="020B0502040204020203" pitchFamily="34" charset="0"/>
              </a:rPr>
              <a:t>7</a:t>
            </a:r>
            <a:endParaRPr lang="zh-CN" altLang="en-US" sz="2400" b="1" dirty="0">
              <a:solidFill>
                <a:srgbClr val="39626F"/>
              </a:solidFill>
              <a:latin typeface="Segoe UI" panose="020B0502040204020203" pitchFamily="34" charset="0"/>
              <a:cs typeface="Segoe UI" panose="020B0502040204020203" pitchFamily="34" charset="0"/>
            </a:endParaRPr>
          </a:p>
        </p:txBody>
      </p:sp>
      <p:sp>
        <p:nvSpPr>
          <p:cNvPr id="23" name="矩形: 圆角 12"/>
          <p:cNvSpPr/>
          <p:nvPr/>
        </p:nvSpPr>
        <p:spPr>
          <a:xfrm>
            <a:off x="5206088" y="3046291"/>
            <a:ext cx="3108211" cy="564888"/>
          </a:xfrm>
          <a:prstGeom prst="roundRect">
            <a:avLst/>
          </a:prstGeom>
          <a:solidFill>
            <a:srgbClr val="3962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latin typeface="微软雅黑" panose="020B0503020204020204" pitchFamily="34" charset="-122"/>
                <a:ea typeface="微软雅黑" panose="020B0503020204020204" pitchFamily="34" charset="-122"/>
              </a:rPr>
              <a:t>对象成员</a:t>
            </a:r>
          </a:p>
        </p:txBody>
      </p:sp>
      <p:sp>
        <p:nvSpPr>
          <p:cNvPr id="24" name="椭圆 23"/>
          <p:cNvSpPr/>
          <p:nvPr/>
        </p:nvSpPr>
        <p:spPr>
          <a:xfrm>
            <a:off x="5017998" y="3046290"/>
            <a:ext cx="394213" cy="56488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rgbClr val="39626F"/>
                </a:solidFill>
                <a:latin typeface="Segoe UI" panose="020B0502040204020203" pitchFamily="34" charset="0"/>
                <a:ea typeface="Segoe UI" panose="020B0502040204020203" pitchFamily="34" charset="0"/>
                <a:cs typeface="Segoe UI" panose="020B0502040204020203" pitchFamily="34" charset="0"/>
              </a:rPr>
              <a:t>8</a:t>
            </a:r>
            <a:endParaRPr lang="zh-CN" altLang="en-US" sz="2400" b="1" dirty="0">
              <a:solidFill>
                <a:srgbClr val="39626F"/>
              </a:solidFill>
              <a:latin typeface="Segoe UI" panose="020B0502040204020203" pitchFamily="34" charset="0"/>
              <a:cs typeface="Segoe UI" panose="020B0502040204020203" pitchFamily="34" charset="0"/>
            </a:endParaRPr>
          </a:p>
        </p:txBody>
      </p:sp>
      <p:sp>
        <p:nvSpPr>
          <p:cNvPr id="25" name="矩形: 圆角 12"/>
          <p:cNvSpPr/>
          <p:nvPr/>
        </p:nvSpPr>
        <p:spPr>
          <a:xfrm>
            <a:off x="5206088" y="3809935"/>
            <a:ext cx="3108211" cy="564888"/>
          </a:xfrm>
          <a:prstGeom prst="roundRect">
            <a:avLst/>
          </a:prstGeom>
          <a:solidFill>
            <a:srgbClr val="3962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latin typeface="微软雅黑" panose="020B0503020204020204" pitchFamily="34" charset="-122"/>
                <a:ea typeface="微软雅黑" panose="020B0503020204020204" pitchFamily="34" charset="-122"/>
              </a:rPr>
              <a:t>对象数组与对象指针</a:t>
            </a:r>
          </a:p>
        </p:txBody>
      </p:sp>
      <p:sp>
        <p:nvSpPr>
          <p:cNvPr id="26" name="椭圆 25"/>
          <p:cNvSpPr/>
          <p:nvPr/>
        </p:nvSpPr>
        <p:spPr>
          <a:xfrm>
            <a:off x="5017998" y="3809934"/>
            <a:ext cx="394213" cy="56488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rgbClr val="39626F"/>
                </a:solidFill>
                <a:latin typeface="Segoe UI" panose="020B0502040204020203" pitchFamily="34" charset="0"/>
                <a:ea typeface="Segoe UI" panose="020B0502040204020203" pitchFamily="34" charset="0"/>
                <a:cs typeface="Segoe UI" panose="020B0502040204020203" pitchFamily="34" charset="0"/>
              </a:rPr>
              <a:t>9</a:t>
            </a:r>
            <a:endParaRPr lang="zh-CN" altLang="en-US" sz="2400" b="1" dirty="0">
              <a:solidFill>
                <a:srgbClr val="39626F"/>
              </a:solidFill>
              <a:latin typeface="Segoe UI" panose="020B0502040204020203" pitchFamily="34" charset="0"/>
              <a:cs typeface="Segoe UI" panose="020B0502040204020203" pitchFamily="34" charset="0"/>
            </a:endParaRPr>
          </a:p>
        </p:txBody>
      </p:sp>
      <p:sp>
        <p:nvSpPr>
          <p:cNvPr id="27" name="矩形: 圆角 12"/>
          <p:cNvSpPr/>
          <p:nvPr/>
        </p:nvSpPr>
        <p:spPr>
          <a:xfrm>
            <a:off x="5206088" y="4576276"/>
            <a:ext cx="3108211" cy="564888"/>
          </a:xfrm>
          <a:prstGeom prst="roundRect">
            <a:avLst/>
          </a:prstGeom>
          <a:solidFill>
            <a:srgbClr val="3962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latin typeface="微软雅黑" panose="020B0503020204020204" pitchFamily="34" charset="-122"/>
                <a:ea typeface="微软雅黑" panose="020B0503020204020204" pitchFamily="34" charset="-122"/>
              </a:rPr>
              <a:t>友元</a:t>
            </a:r>
          </a:p>
        </p:txBody>
      </p:sp>
      <p:grpSp>
        <p:nvGrpSpPr>
          <p:cNvPr id="4" name="组合 3"/>
          <p:cNvGrpSpPr/>
          <p:nvPr/>
        </p:nvGrpSpPr>
        <p:grpSpPr>
          <a:xfrm>
            <a:off x="4837500" y="4576275"/>
            <a:ext cx="574711" cy="564889"/>
            <a:chOff x="4837500" y="4576275"/>
            <a:chExt cx="574711" cy="564889"/>
          </a:xfrm>
        </p:grpSpPr>
        <p:sp>
          <p:nvSpPr>
            <p:cNvPr id="28" name="椭圆 27"/>
            <p:cNvSpPr/>
            <p:nvPr/>
          </p:nvSpPr>
          <p:spPr>
            <a:xfrm>
              <a:off x="5017998" y="4576275"/>
              <a:ext cx="394213" cy="56488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rgbClr val="39626F"/>
                  </a:solidFill>
                  <a:latin typeface="Segoe UI" panose="020B0502040204020203" pitchFamily="34" charset="0"/>
                  <a:ea typeface="Segoe UI" panose="020B0502040204020203" pitchFamily="34" charset="0"/>
                  <a:cs typeface="Segoe UI" panose="020B0502040204020203" pitchFamily="34" charset="0"/>
                </a:rPr>
                <a:t>0</a:t>
              </a:r>
              <a:endParaRPr lang="zh-CN" altLang="en-US" sz="2400" b="1" dirty="0">
                <a:solidFill>
                  <a:srgbClr val="39626F"/>
                </a:solidFill>
                <a:latin typeface="Segoe UI" panose="020B0502040204020203" pitchFamily="34" charset="0"/>
                <a:cs typeface="Segoe UI" panose="020B0502040204020203" pitchFamily="34" charset="0"/>
              </a:endParaRPr>
            </a:p>
          </p:txBody>
        </p:sp>
        <p:sp>
          <p:nvSpPr>
            <p:cNvPr id="3" name="文本框 2"/>
            <p:cNvSpPr txBox="1"/>
            <p:nvPr/>
          </p:nvSpPr>
          <p:spPr>
            <a:xfrm>
              <a:off x="4837500" y="4627886"/>
              <a:ext cx="360996" cy="461665"/>
            </a:xfrm>
            <a:prstGeom prst="rect">
              <a:avLst/>
            </a:prstGeom>
            <a:noFill/>
          </p:spPr>
          <p:txBody>
            <a:bodyPr wrap="none" rtlCol="0">
              <a:spAutoFit/>
            </a:bodyPr>
            <a:lstStyle/>
            <a:p>
              <a:r>
                <a:rPr lang="en-US" altLang="zh-CN" sz="2400" b="1" dirty="0">
                  <a:solidFill>
                    <a:srgbClr val="39626F"/>
                  </a:solidFill>
                  <a:latin typeface="Segoe UI" panose="020B0502040204020203" pitchFamily="34" charset="0"/>
                  <a:cs typeface="Segoe UI" panose="020B0502040204020203" pitchFamily="34" charset="0"/>
                </a:rPr>
                <a:t>1</a:t>
              </a:r>
              <a:endParaRPr lang="zh-CN" altLang="en-US" sz="2400" b="1" dirty="0">
                <a:solidFill>
                  <a:srgbClr val="39626F"/>
                </a:solidFill>
                <a:latin typeface="Segoe UI" panose="020B0502040204020203" pitchFamily="34" charset="0"/>
                <a:cs typeface="Segoe UI" panose="020B0502040204020203" pitchFamily="34" charset="0"/>
              </a:endParaRPr>
            </a:p>
          </p:txBody>
        </p:sp>
      </p:grpSp>
    </p:spTree>
    <p:extLst>
      <p:ext uri="{BB962C8B-B14F-4D97-AF65-F5344CB8AC3E}">
        <p14:creationId xmlns:p14="http://schemas.microsoft.com/office/powerpoint/2010/main" val="25535596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99875" y="131498"/>
            <a:ext cx="1499129" cy="646331"/>
          </a:xfrm>
          <a:prstGeom prst="rect">
            <a:avLst/>
          </a:prstGeom>
          <a:noFill/>
        </p:spPr>
        <p:txBody>
          <a:bodyPr wrap="none" rtlCol="0">
            <a:spAutoFit/>
          </a:bodyPr>
          <a:lstStyle/>
          <a:p>
            <a:pPr algn="ctr"/>
            <a:r>
              <a:rPr lang="en-US" altLang="zh-CN" sz="3600" b="1" dirty="0">
                <a:solidFill>
                  <a:srgbClr val="39626F"/>
                </a:solidFill>
                <a:latin typeface="Segoe UI" panose="020B0502040204020203" pitchFamily="34" charset="0"/>
                <a:ea typeface="Segoe UI" panose="020B0502040204020203" pitchFamily="34" charset="0"/>
                <a:cs typeface="Segoe UI" panose="020B0502040204020203" pitchFamily="34" charset="0"/>
              </a:rPr>
              <a:t>12.5.2</a:t>
            </a:r>
            <a:endParaRPr lang="zh-CN" altLang="en-US" sz="3600" b="1" dirty="0">
              <a:solidFill>
                <a:srgbClr val="39626F"/>
              </a:solidFill>
              <a:latin typeface="Segoe UI" panose="020B0502040204020203" pitchFamily="34" charset="0"/>
              <a:cs typeface="Segoe UI" panose="020B0502040204020203" pitchFamily="34" charset="0"/>
            </a:endParaRPr>
          </a:p>
        </p:txBody>
      </p:sp>
      <p:sp>
        <p:nvSpPr>
          <p:cNvPr id="3" name="文本框 2"/>
          <p:cNvSpPr txBox="1"/>
          <p:nvPr/>
        </p:nvSpPr>
        <p:spPr>
          <a:xfrm>
            <a:off x="2645124" y="131498"/>
            <a:ext cx="5945983" cy="584775"/>
          </a:xfrm>
          <a:prstGeom prst="rect">
            <a:avLst/>
          </a:prstGeom>
          <a:noFill/>
        </p:spPr>
        <p:txBody>
          <a:bodyPr wrap="square" rtlCol="0">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自定义拷贝构造函数</a:t>
            </a:r>
          </a:p>
        </p:txBody>
      </p:sp>
      <p:sp>
        <p:nvSpPr>
          <p:cNvPr id="15" name="矩形 14"/>
          <p:cNvSpPr/>
          <p:nvPr/>
        </p:nvSpPr>
        <p:spPr>
          <a:xfrm>
            <a:off x="2339400" y="991735"/>
            <a:ext cx="3569029" cy="369332"/>
          </a:xfrm>
          <a:prstGeom prst="rect">
            <a:avLst/>
          </a:prstGeom>
        </p:spPr>
        <p:txBody>
          <a:bodyPr wrap="square">
            <a:spAutoFit/>
          </a:bodyPr>
          <a:lstStyle/>
          <a:p>
            <a:pPr algn="just">
              <a:spcAft>
                <a:spcPts val="0"/>
              </a:spcAft>
            </a:pPr>
            <a:r>
              <a:rPr lang="zh-CN" altLang="en-US" kern="100" dirty="0">
                <a:latin typeface="微软雅黑" panose="020B0503020204020204" pitchFamily="34" charset="-122"/>
                <a:ea typeface="微软雅黑" panose="020B0503020204020204" pitchFamily="34" charset="-122"/>
                <a:cs typeface="Times New Roman" panose="02020603050405020304" pitchFamily="18" charset="0"/>
              </a:rPr>
              <a:t>类名（</a:t>
            </a:r>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kern="100" dirty="0" err="1">
                <a:latin typeface="微软雅黑" panose="020B0503020204020204" pitchFamily="34" charset="-122"/>
                <a:ea typeface="微软雅黑" panose="020B0503020204020204" pitchFamily="34" charset="-122"/>
                <a:cs typeface="Times New Roman" panose="02020603050405020304" pitchFamily="18" charset="0"/>
              </a:rPr>
              <a:t>const</a:t>
            </a:r>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 </a:t>
            </a:r>
            <a:r>
              <a:rPr lang="zh-CN" altLang="en-US" kern="100" dirty="0">
                <a:latin typeface="微软雅黑" panose="020B0503020204020204" pitchFamily="34" charset="-122"/>
                <a:ea typeface="微软雅黑" panose="020B0503020204020204" pitchFamily="34" charset="-122"/>
                <a:cs typeface="Times New Roman" panose="02020603050405020304" pitchFamily="18" charset="0"/>
              </a:rPr>
              <a:t>类名</a:t>
            </a:r>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&amp;</a:t>
            </a:r>
            <a:r>
              <a:rPr lang="zh-CN" altLang="en-US" kern="100" dirty="0">
                <a:latin typeface="微软雅黑" panose="020B0503020204020204" pitchFamily="34" charset="-122"/>
                <a:ea typeface="微软雅黑" panose="020B0503020204020204" pitchFamily="34" charset="-122"/>
                <a:cs typeface="Times New Roman" panose="02020603050405020304" pitchFamily="18" charset="0"/>
              </a:rPr>
              <a:t>参数名）；</a:t>
            </a:r>
            <a:endParaRPr lang="zh-CN" altLang="en-US" dirty="0">
              <a:latin typeface="微软雅黑" panose="020B0503020204020204" pitchFamily="34" charset="-122"/>
              <a:ea typeface="微软雅黑" panose="020B0503020204020204" pitchFamily="34" charset="-122"/>
            </a:endParaRPr>
          </a:p>
        </p:txBody>
      </p:sp>
      <p:sp>
        <p:nvSpPr>
          <p:cNvPr id="16" name="矩形: 圆角 12"/>
          <p:cNvSpPr/>
          <p:nvPr/>
        </p:nvSpPr>
        <p:spPr>
          <a:xfrm>
            <a:off x="599875" y="964690"/>
            <a:ext cx="1285196" cy="364050"/>
          </a:xfrm>
          <a:prstGeom prst="roundRect">
            <a:avLst/>
          </a:prstGeom>
          <a:solidFill>
            <a:srgbClr val="45B0A8"/>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1"/>
                </a:solidFill>
                <a:latin typeface="微软雅黑" panose="020B0503020204020204" pitchFamily="34" charset="-122"/>
                <a:ea typeface="微软雅黑" panose="020B0503020204020204" pitchFamily="34" charset="-122"/>
              </a:rPr>
              <a:t>一般形式</a:t>
            </a:r>
            <a:endParaRPr lang="zh-CN" altLang="en-US" sz="1600" dirty="0">
              <a:solidFill>
                <a:schemeClr val="bg1"/>
              </a:solidFill>
            </a:endParaRPr>
          </a:p>
        </p:txBody>
      </p:sp>
      <p:sp>
        <p:nvSpPr>
          <p:cNvPr id="17" name="矩形 16"/>
          <p:cNvSpPr/>
          <p:nvPr/>
        </p:nvSpPr>
        <p:spPr>
          <a:xfrm>
            <a:off x="2099003" y="964690"/>
            <a:ext cx="3879765" cy="438581"/>
          </a:xfrm>
          <a:prstGeom prst="rect">
            <a:avLst/>
          </a:prstGeom>
          <a:noFill/>
          <a:ln w="38100">
            <a:solidFill>
              <a:srgbClr val="00B0F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2000" kern="100" dirty="0">
              <a:solidFill>
                <a:schemeClr val="tx1"/>
              </a:solidFill>
              <a:latin typeface="Segoe UI" panose="020B0502040204020203" pitchFamily="34" charset="0"/>
              <a:ea typeface="Segoe UI" panose="020B0502040204020203" pitchFamily="34" charset="0"/>
              <a:cs typeface="Segoe UI" panose="020B0502040204020203" pitchFamily="34" charset="0"/>
            </a:endParaRPr>
          </a:p>
        </p:txBody>
      </p:sp>
      <p:sp>
        <p:nvSpPr>
          <p:cNvPr id="5" name="矩形 4"/>
          <p:cNvSpPr/>
          <p:nvPr/>
        </p:nvSpPr>
        <p:spPr>
          <a:xfrm>
            <a:off x="1046114" y="1430316"/>
            <a:ext cx="7999411" cy="4924425"/>
          </a:xfrm>
          <a:prstGeom prst="rect">
            <a:avLst/>
          </a:prstGeom>
        </p:spPr>
        <p:txBody>
          <a:bodyPr wrap="square">
            <a:spAutoFit/>
          </a:bodyPr>
          <a:lstStyle/>
          <a:p>
            <a:pPr lvl="0" algn="just">
              <a:spcAft>
                <a:spcPts val="0"/>
              </a:spcAf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class  Location </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public :</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Location ( </a:t>
            </a:r>
            <a:r>
              <a:rPr lang="en-US" altLang="zh-CN" sz="1600" kern="100" dirty="0" err="1">
                <a:latin typeface="Calibri" panose="020F0502020204030204" pitchFamily="34" charset="0"/>
                <a:ea typeface="宋体" panose="02010600030101010101" pitchFamily="2" charset="-122"/>
                <a:cs typeface="Times New Roman" panose="02020603050405020304" pitchFamily="18" charset="0"/>
              </a:rPr>
              <a:t>int</a:t>
            </a: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xx = 0 ,  </a:t>
            </a:r>
            <a:r>
              <a:rPr lang="en-US" altLang="zh-CN" sz="1600" kern="100" dirty="0" err="1">
                <a:latin typeface="Calibri" panose="020F0502020204030204" pitchFamily="34" charset="0"/>
                <a:ea typeface="宋体" panose="02010600030101010101" pitchFamily="2" charset="-122"/>
                <a:cs typeface="Times New Roman" panose="02020603050405020304" pitchFamily="18" charset="0"/>
              </a:rPr>
              <a:t>int</a:t>
            </a: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sz="1600" kern="100" dirty="0" err="1">
                <a:latin typeface="Calibri" panose="020F0502020204030204" pitchFamily="34" charset="0"/>
                <a:ea typeface="宋体" panose="02010600030101010101" pitchFamily="2" charset="-122"/>
                <a:cs typeface="Times New Roman" panose="02020603050405020304" pitchFamily="18" charset="0"/>
              </a:rPr>
              <a:t>yy</a:t>
            </a: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 0 ) </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 X=xx ; Y=</a:t>
            </a:r>
            <a:r>
              <a:rPr lang="en-US" altLang="zh-CN" sz="1600" kern="100" dirty="0" err="1">
                <a:latin typeface="Calibri" panose="020F0502020204030204" pitchFamily="34" charset="0"/>
                <a:ea typeface="宋体" panose="02010600030101010101" pitchFamily="2" charset="-122"/>
                <a:cs typeface="Times New Roman" panose="02020603050405020304" pitchFamily="18" charset="0"/>
              </a:rPr>
              <a:t>yy</a:t>
            </a: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sz="1600" kern="100" dirty="0" err="1">
                <a:latin typeface="Calibri" panose="020F0502020204030204" pitchFamily="34" charset="0"/>
                <a:ea typeface="宋体" panose="02010600030101010101" pitchFamily="2" charset="-122"/>
                <a:cs typeface="Times New Roman" panose="02020603050405020304" pitchFamily="18" charset="0"/>
              </a:rPr>
              <a:t>cout</a:t>
            </a: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&lt;&lt; “Object constructed.” &lt;&lt; </a:t>
            </a:r>
            <a:r>
              <a:rPr lang="en-US" altLang="zh-CN" sz="1600" kern="100" dirty="0" err="1">
                <a:latin typeface="Calibri" panose="020F0502020204030204" pitchFamily="34" charset="0"/>
                <a:ea typeface="宋体" panose="02010600030101010101" pitchFamily="2" charset="-122"/>
                <a:cs typeface="Times New Roman" panose="02020603050405020304" pitchFamily="18" charset="0"/>
              </a:rPr>
              <a:t>endl</a:t>
            </a: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 }</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pPr>
            <a:r>
              <a:rPr lang="en-US" altLang="zh-CN" sz="1600" b="1" kern="100" dirty="0">
                <a:latin typeface="Calibri" panose="020F0502020204030204" pitchFamily="34" charset="0"/>
                <a:ea typeface="宋体" panose="02010600030101010101" pitchFamily="2" charset="-122"/>
                <a:cs typeface="Times New Roman" panose="02020603050405020304" pitchFamily="18" charset="0"/>
              </a:rPr>
              <a:t>    Location ( Location  &amp; p ) ;</a:t>
            </a:r>
            <a:endParaRPr lang="zh-CN" altLang="zh-CN" sz="1600" b="1"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~Location ( )  { </a:t>
            </a:r>
            <a:r>
              <a:rPr lang="en-US" altLang="zh-CN" sz="1600" kern="100" dirty="0" err="1">
                <a:latin typeface="Calibri" panose="020F0502020204030204" pitchFamily="34" charset="0"/>
                <a:ea typeface="宋体" panose="02010600030101010101" pitchFamily="2" charset="-122"/>
                <a:cs typeface="Times New Roman" panose="02020603050405020304" pitchFamily="18" charset="0"/>
              </a:rPr>
              <a:t>cout</a:t>
            </a: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&lt;&lt; X &lt;&lt; “,” &lt;&lt; Y &lt;&lt; “ Object destroyed.” &lt;&lt; </a:t>
            </a:r>
            <a:r>
              <a:rPr lang="en-US" altLang="zh-CN" sz="1600" kern="100" dirty="0" err="1">
                <a:latin typeface="Calibri" panose="020F0502020204030204" pitchFamily="34" charset="0"/>
                <a:ea typeface="宋体" panose="02010600030101010101" pitchFamily="2" charset="-122"/>
                <a:cs typeface="Times New Roman" panose="02020603050405020304" pitchFamily="18" charset="0"/>
              </a:rPr>
              <a:t>endl</a:t>
            </a: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 }</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sz="1600" kern="100" dirty="0" err="1">
                <a:latin typeface="Calibri" panose="020F0502020204030204" pitchFamily="34" charset="0"/>
                <a:ea typeface="宋体" panose="02010600030101010101" pitchFamily="2" charset="-122"/>
                <a:cs typeface="Times New Roman" panose="02020603050405020304" pitchFamily="18" charset="0"/>
              </a:rPr>
              <a:t>int</a:t>
            </a: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sz="1600" kern="100" dirty="0" err="1">
                <a:latin typeface="Calibri" panose="020F0502020204030204" pitchFamily="34" charset="0"/>
                <a:ea typeface="宋体" panose="02010600030101010101" pitchFamily="2" charset="-122"/>
                <a:cs typeface="Times New Roman" panose="02020603050405020304" pitchFamily="18" charset="0"/>
              </a:rPr>
              <a:t>GetX</a:t>
            </a: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 ) { return  X ; }</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sz="1600" kern="100" dirty="0" err="1">
                <a:latin typeface="Calibri" panose="020F0502020204030204" pitchFamily="34" charset="0"/>
                <a:ea typeface="宋体" panose="02010600030101010101" pitchFamily="2" charset="-122"/>
                <a:cs typeface="Times New Roman" panose="02020603050405020304" pitchFamily="18" charset="0"/>
              </a:rPr>
              <a:t>int</a:t>
            </a: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sz="1600" kern="100" dirty="0" err="1">
                <a:latin typeface="Calibri" panose="020F0502020204030204" pitchFamily="34" charset="0"/>
                <a:ea typeface="宋体" panose="02010600030101010101" pitchFamily="2" charset="-122"/>
                <a:cs typeface="Times New Roman" panose="02020603050405020304" pitchFamily="18" charset="0"/>
              </a:rPr>
              <a:t>GetY</a:t>
            </a: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 ) { return  Y ; }</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private :   </a:t>
            </a:r>
            <a:r>
              <a:rPr lang="en-US" altLang="zh-CN" sz="1600" kern="100" dirty="0" err="1">
                <a:latin typeface="Calibri" panose="020F0502020204030204" pitchFamily="34" charset="0"/>
                <a:ea typeface="宋体" panose="02010600030101010101" pitchFamily="2" charset="-122"/>
                <a:cs typeface="Times New Roman" panose="02020603050405020304" pitchFamily="18" charset="0"/>
              </a:rPr>
              <a:t>int</a:t>
            </a: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X ,  Y ;</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Location :: Location ( Location &amp; p)</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X=</a:t>
            </a:r>
            <a:r>
              <a:rPr lang="en-US" altLang="zh-CN" sz="1600" kern="100" dirty="0" err="1">
                <a:latin typeface="Calibri" panose="020F0502020204030204" pitchFamily="34" charset="0"/>
                <a:ea typeface="宋体" panose="02010600030101010101" pitchFamily="2" charset="-122"/>
                <a:cs typeface="Times New Roman" panose="02020603050405020304" pitchFamily="18" charset="0"/>
              </a:rPr>
              <a:t>p.X</a:t>
            </a: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Y=</a:t>
            </a:r>
            <a:r>
              <a:rPr lang="en-US" altLang="zh-CN" sz="1600" kern="100" dirty="0" err="1">
                <a:latin typeface="Calibri" panose="020F0502020204030204" pitchFamily="34" charset="0"/>
                <a:ea typeface="宋体" panose="02010600030101010101" pitchFamily="2" charset="-122"/>
                <a:cs typeface="Times New Roman" panose="02020603050405020304" pitchFamily="18" charset="0"/>
              </a:rPr>
              <a:t>p.Y</a:t>
            </a: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sz="1600" kern="100" dirty="0" err="1">
                <a:latin typeface="Calibri" panose="020F0502020204030204" pitchFamily="34" charset="0"/>
                <a:ea typeface="宋体" panose="02010600030101010101" pitchFamily="2" charset="-122"/>
                <a:cs typeface="Times New Roman" panose="02020603050405020304" pitchFamily="18" charset="0"/>
              </a:rPr>
              <a:t>cout</a:t>
            </a: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&lt;&lt; “</a:t>
            </a:r>
            <a:r>
              <a:rPr lang="en-US" altLang="zh-CN" sz="1600" kern="100" dirty="0" err="1">
                <a:latin typeface="Calibri" panose="020F0502020204030204" pitchFamily="34" charset="0"/>
                <a:ea typeface="宋体" panose="02010600030101010101" pitchFamily="2" charset="-122"/>
                <a:cs typeface="Times New Roman" panose="02020603050405020304" pitchFamily="18" charset="0"/>
              </a:rPr>
              <a:t>Copy_constructor</a:t>
            </a: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called.” &lt;&lt; </a:t>
            </a:r>
            <a:r>
              <a:rPr lang="en-US" altLang="zh-CN" sz="1600" kern="100" dirty="0" err="1">
                <a:latin typeface="Calibri" panose="020F0502020204030204" pitchFamily="34" charset="0"/>
                <a:ea typeface="宋体" panose="02010600030101010101" pitchFamily="2" charset="-122"/>
                <a:cs typeface="Times New Roman" panose="02020603050405020304" pitchFamily="18" charset="0"/>
              </a:rPr>
              <a:t>endl</a:t>
            </a: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 }</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main ( ) </a:t>
            </a:r>
          </a:p>
          <a:p>
            <a:pPr lvl="0" algn="just">
              <a:spcAft>
                <a:spcPts val="0"/>
              </a:spcAf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Location  A ( 1 , 2 ) ;</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Location  B ( A ) ;	//  </a:t>
            </a:r>
            <a:r>
              <a:rPr lang="zh-CN" altLang="zh-CN" sz="1600" kern="100" dirty="0">
                <a:latin typeface="Calibri" panose="020F0502020204030204" pitchFamily="34" charset="0"/>
                <a:ea typeface="宋体" panose="02010600030101010101" pitchFamily="2" charset="-122"/>
                <a:cs typeface="Times New Roman" panose="02020603050405020304" pitchFamily="18" charset="0"/>
              </a:rPr>
              <a:t>自定义的拷贝构造函数被调用</a:t>
            </a:r>
          </a:p>
          <a:p>
            <a:pPr lvl="0" algn="just">
              <a:spcAft>
                <a:spcPts val="0"/>
              </a:spcAf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sz="1600" kern="100" dirty="0" err="1">
                <a:latin typeface="Calibri" panose="020F0502020204030204" pitchFamily="34" charset="0"/>
                <a:ea typeface="宋体" panose="02010600030101010101" pitchFamily="2" charset="-122"/>
                <a:cs typeface="Times New Roman" panose="02020603050405020304" pitchFamily="18" charset="0"/>
              </a:rPr>
              <a:t>cout</a:t>
            </a: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&lt;&lt; “B:” &lt;&lt; </a:t>
            </a:r>
            <a:r>
              <a:rPr lang="en-US" altLang="zh-CN" sz="1600" kern="100" dirty="0" err="1">
                <a:latin typeface="Calibri" panose="020F0502020204030204" pitchFamily="34" charset="0"/>
                <a:ea typeface="宋体" panose="02010600030101010101" pitchFamily="2" charset="-122"/>
                <a:cs typeface="Times New Roman" panose="02020603050405020304" pitchFamily="18" charset="0"/>
              </a:rPr>
              <a:t>B.GetX</a:t>
            </a: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 ) &lt;&lt; “,” &lt;&lt; </a:t>
            </a:r>
            <a:r>
              <a:rPr lang="en-US" altLang="zh-CN" sz="1600" kern="100" dirty="0" err="1">
                <a:latin typeface="Calibri" panose="020F0502020204030204" pitchFamily="34" charset="0"/>
                <a:ea typeface="宋体" panose="02010600030101010101" pitchFamily="2" charset="-122"/>
                <a:cs typeface="Times New Roman" panose="02020603050405020304" pitchFamily="18" charset="0"/>
              </a:rPr>
              <a:t>B.GetY</a:t>
            </a: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 ) &lt;&lt; </a:t>
            </a:r>
            <a:r>
              <a:rPr lang="en-US" altLang="zh-CN" sz="1600" kern="100" dirty="0" err="1">
                <a:latin typeface="Calibri" panose="020F0502020204030204" pitchFamily="34" charset="0"/>
                <a:ea typeface="宋体" panose="02010600030101010101" pitchFamily="2" charset="-122"/>
                <a:cs typeface="Times New Roman" panose="02020603050405020304" pitchFamily="18" charset="0"/>
              </a:rPr>
              <a:t>endl</a:t>
            </a: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a:t>
            </a:r>
            <a:endParaRPr lang="zh-CN" altLang="en-US" sz="1600" dirty="0"/>
          </a:p>
        </p:txBody>
      </p:sp>
      <p:sp>
        <p:nvSpPr>
          <p:cNvPr id="18" name="矩形: 圆角 12"/>
          <p:cNvSpPr/>
          <p:nvPr/>
        </p:nvSpPr>
        <p:spPr>
          <a:xfrm>
            <a:off x="336517" y="1403271"/>
            <a:ext cx="500511" cy="390525"/>
          </a:xfrm>
          <a:prstGeom prst="roundRect">
            <a:avLst/>
          </a:prstGeom>
          <a:solidFill>
            <a:srgbClr val="45B0A8"/>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solidFill>
                  <a:schemeClr val="bg1"/>
                </a:solidFill>
                <a:latin typeface="微软雅黑" panose="020B0503020204020204" pitchFamily="34" charset="-122"/>
                <a:ea typeface="微软雅黑" panose="020B0503020204020204" pitchFamily="34" charset="-122"/>
              </a:rPr>
              <a:t>例</a:t>
            </a:r>
            <a:endParaRPr lang="zh-CN" altLang="en-US" sz="1600" dirty="0">
              <a:solidFill>
                <a:schemeClr val="tx1"/>
              </a:solidFill>
            </a:endParaRPr>
          </a:p>
        </p:txBody>
      </p:sp>
      <p:sp>
        <p:nvSpPr>
          <p:cNvPr id="19" name="矩形: 圆角 3"/>
          <p:cNvSpPr/>
          <p:nvPr/>
        </p:nvSpPr>
        <p:spPr>
          <a:xfrm>
            <a:off x="837028" y="1462642"/>
            <a:ext cx="6253089" cy="4892099"/>
          </a:xfrm>
          <a:prstGeom prst="roundRect">
            <a:avLst/>
          </a:prstGeom>
          <a:noFill/>
          <a:ln>
            <a:solidFill>
              <a:srgbClr val="39626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2817715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animBg="1"/>
      <p:bldP spid="17" grpId="0" animBg="1"/>
      <p:bldP spid="5" grpId="0"/>
      <p:bldP spid="18" grpId="0" animBg="1"/>
      <p:bldP spid="19"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99875" y="131498"/>
            <a:ext cx="1499129" cy="646331"/>
          </a:xfrm>
          <a:prstGeom prst="rect">
            <a:avLst/>
          </a:prstGeom>
          <a:noFill/>
        </p:spPr>
        <p:txBody>
          <a:bodyPr wrap="none" rtlCol="0">
            <a:spAutoFit/>
          </a:bodyPr>
          <a:lstStyle/>
          <a:p>
            <a:pPr algn="ctr"/>
            <a:r>
              <a:rPr lang="en-US" altLang="zh-CN" sz="3600" b="1" dirty="0">
                <a:solidFill>
                  <a:srgbClr val="39626F"/>
                </a:solidFill>
                <a:latin typeface="Segoe UI" panose="020B0502040204020203" pitchFamily="34" charset="0"/>
                <a:ea typeface="Segoe UI" panose="020B0502040204020203" pitchFamily="34" charset="0"/>
                <a:cs typeface="Segoe UI" panose="020B0502040204020203" pitchFamily="34" charset="0"/>
              </a:rPr>
              <a:t>12.5.2</a:t>
            </a:r>
            <a:endParaRPr lang="zh-CN" altLang="en-US" sz="3600" b="1" dirty="0">
              <a:solidFill>
                <a:srgbClr val="39626F"/>
              </a:solidFill>
              <a:latin typeface="Segoe UI" panose="020B0502040204020203" pitchFamily="34" charset="0"/>
              <a:cs typeface="Segoe UI" panose="020B0502040204020203" pitchFamily="34" charset="0"/>
            </a:endParaRPr>
          </a:p>
        </p:txBody>
      </p:sp>
      <p:sp>
        <p:nvSpPr>
          <p:cNvPr id="3" name="文本框 2"/>
          <p:cNvSpPr txBox="1"/>
          <p:nvPr/>
        </p:nvSpPr>
        <p:spPr>
          <a:xfrm>
            <a:off x="2645124" y="131498"/>
            <a:ext cx="5945983" cy="584775"/>
          </a:xfrm>
          <a:prstGeom prst="rect">
            <a:avLst/>
          </a:prstGeom>
          <a:noFill/>
        </p:spPr>
        <p:txBody>
          <a:bodyPr wrap="square" rtlCol="0">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自定义拷贝构造函数</a:t>
            </a:r>
          </a:p>
        </p:txBody>
      </p:sp>
      <p:sp>
        <p:nvSpPr>
          <p:cNvPr id="18" name="矩形: 圆角 12"/>
          <p:cNvSpPr/>
          <p:nvPr/>
        </p:nvSpPr>
        <p:spPr>
          <a:xfrm>
            <a:off x="99363" y="1865865"/>
            <a:ext cx="500511" cy="390525"/>
          </a:xfrm>
          <a:prstGeom prst="roundRect">
            <a:avLst/>
          </a:prstGeom>
          <a:solidFill>
            <a:srgbClr val="45B0A8"/>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solidFill>
                  <a:schemeClr val="bg1"/>
                </a:solidFill>
                <a:latin typeface="微软雅黑" panose="020B0503020204020204" pitchFamily="34" charset="-122"/>
                <a:ea typeface="微软雅黑" panose="020B0503020204020204" pitchFamily="34" charset="-122"/>
              </a:rPr>
              <a:t>例</a:t>
            </a:r>
            <a:endParaRPr lang="zh-CN" altLang="en-US" sz="1600" dirty="0">
              <a:solidFill>
                <a:schemeClr val="tx1"/>
              </a:solidFill>
            </a:endParaRPr>
          </a:p>
        </p:txBody>
      </p:sp>
      <p:sp>
        <p:nvSpPr>
          <p:cNvPr id="19" name="矩形: 圆角 3"/>
          <p:cNvSpPr/>
          <p:nvPr/>
        </p:nvSpPr>
        <p:spPr>
          <a:xfrm>
            <a:off x="599874" y="1865865"/>
            <a:ext cx="8262772" cy="4524315"/>
          </a:xfrm>
          <a:prstGeom prst="roundRect">
            <a:avLst/>
          </a:prstGeom>
          <a:noFill/>
          <a:ln>
            <a:solidFill>
              <a:srgbClr val="39626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文本框 3"/>
          <p:cNvSpPr txBox="1"/>
          <p:nvPr/>
        </p:nvSpPr>
        <p:spPr>
          <a:xfrm>
            <a:off x="599874" y="942535"/>
            <a:ext cx="8544125" cy="923330"/>
          </a:xfrm>
          <a:prstGeom prst="rect">
            <a:avLst/>
          </a:prstGeom>
          <a:noFill/>
        </p:spPr>
        <p:txBody>
          <a:bodyPr wrap="square" rtlCol="0">
            <a:spAutoFit/>
          </a:bodyPr>
          <a:lstStyle/>
          <a:p>
            <a:r>
              <a:rPr lang="en-US" altLang="zh-CN" dirty="0">
                <a:latin typeface="微软雅黑" panose="020B0503020204020204" pitchFamily="34" charset="-122"/>
                <a:ea typeface="微软雅黑" panose="020B0503020204020204" pitchFamily="34" charset="-122"/>
              </a:rPr>
              <a:t>       </a:t>
            </a:r>
            <a:r>
              <a:rPr lang="zh-CN" altLang="zh-CN" dirty="0">
                <a:latin typeface="微软雅黑" panose="020B0503020204020204" pitchFamily="34" charset="-122"/>
                <a:ea typeface="微软雅黑" panose="020B0503020204020204" pitchFamily="34" charset="-122"/>
              </a:rPr>
              <a:t>如果类不含指针类型的数据成员，那么缺省拷贝构造函数“逐域”地拷贝已存在的对象来初始化被创建的新对象是不会出错的。但如果类中包含指针类型的数据成员，则会产生运行错误</a:t>
            </a:r>
            <a:r>
              <a:rPr lang="zh-CN" altLang="en-US" dirty="0">
                <a:latin typeface="微软雅黑" panose="020B0503020204020204" pitchFamily="34" charset="-122"/>
                <a:ea typeface="微软雅黑" panose="020B0503020204020204" pitchFamily="34" charset="-122"/>
              </a:rPr>
              <a:t>。</a:t>
            </a:r>
          </a:p>
        </p:txBody>
      </p:sp>
      <p:sp>
        <p:nvSpPr>
          <p:cNvPr id="6" name="矩形 5"/>
          <p:cNvSpPr/>
          <p:nvPr/>
        </p:nvSpPr>
        <p:spPr>
          <a:xfrm>
            <a:off x="1015458" y="1865865"/>
            <a:ext cx="5378895" cy="4524315"/>
          </a:xfrm>
          <a:prstGeom prst="rect">
            <a:avLst/>
          </a:prstGeom>
        </p:spPr>
        <p:txBody>
          <a:bodyPr wrap="square">
            <a:spAutoFit/>
          </a:bodyPr>
          <a:lstStyle/>
          <a:p>
            <a:pPr lvl="0" algn="just">
              <a:spcAft>
                <a:spcPts val="0"/>
              </a:spcAf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class Message      // </a:t>
            </a:r>
            <a:r>
              <a:rPr lang="zh-CN" altLang="zh-CN" sz="1600" kern="100" dirty="0">
                <a:latin typeface="Calibri" panose="020F0502020204030204" pitchFamily="34" charset="0"/>
                <a:ea typeface="宋体" panose="02010600030101010101" pitchFamily="2" charset="-122"/>
                <a:cs typeface="Times New Roman" panose="02020603050405020304" pitchFamily="18" charset="0"/>
              </a:rPr>
              <a:t>类</a:t>
            </a: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Message</a:t>
            </a:r>
            <a:r>
              <a:rPr lang="zh-CN" altLang="zh-CN" sz="1600" kern="100" dirty="0">
                <a:latin typeface="Calibri" panose="020F0502020204030204" pitchFamily="34" charset="0"/>
                <a:ea typeface="宋体" panose="02010600030101010101" pitchFamily="2" charset="-122"/>
                <a:cs typeface="Times New Roman" panose="02020603050405020304" pitchFamily="18" charset="0"/>
              </a:rPr>
              <a:t>用来保存一个消息串</a:t>
            </a:r>
          </a:p>
          <a:p>
            <a:pPr lvl="0" algn="just">
              <a:spcAft>
                <a:spcPts val="0"/>
              </a:spcAf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private</a:t>
            </a:r>
            <a:r>
              <a:rPr lang="zh-CN" altLang="zh-CN" sz="1600" kern="100" dirty="0">
                <a:latin typeface="Calibri" panose="020F0502020204030204" pitchFamily="34" charset="0"/>
                <a:ea typeface="宋体" panose="02010600030101010101" pitchFamily="2" charset="-122"/>
                <a:cs typeface="Times New Roman" panose="02020603050405020304" pitchFamily="18" charset="0"/>
              </a:rPr>
              <a:t>：</a:t>
            </a:r>
          </a:p>
          <a:p>
            <a:pPr lvl="0" algn="just">
              <a:spcAft>
                <a:spcPts val="0"/>
              </a:spcAf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char *buffer ;    // </a:t>
            </a:r>
            <a:r>
              <a:rPr lang="zh-CN" altLang="zh-CN" sz="1600" kern="100" dirty="0">
                <a:latin typeface="Calibri" panose="020F0502020204030204" pitchFamily="34" charset="0"/>
                <a:ea typeface="宋体" panose="02010600030101010101" pitchFamily="2" charset="-122"/>
                <a:cs typeface="Times New Roman" panose="02020603050405020304" pitchFamily="18" charset="0"/>
              </a:rPr>
              <a:t>数据成员</a:t>
            </a: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buffer</a:t>
            </a:r>
            <a:r>
              <a:rPr lang="zh-CN" altLang="zh-CN" sz="1600" kern="100" dirty="0">
                <a:latin typeface="Calibri" panose="020F0502020204030204" pitchFamily="34" charset="0"/>
                <a:ea typeface="宋体" panose="02010600030101010101" pitchFamily="2" charset="-122"/>
                <a:cs typeface="Times New Roman" panose="02020603050405020304" pitchFamily="18" charset="0"/>
              </a:rPr>
              <a:t>指向被保存的消息串</a:t>
            </a:r>
          </a:p>
          <a:p>
            <a:pPr lvl="0" algn="just">
              <a:spcAft>
                <a:spcPts val="0"/>
              </a:spcAf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public</a:t>
            </a:r>
            <a:r>
              <a:rPr lang="zh-CN" altLang="zh-CN" sz="1600" kern="100" dirty="0">
                <a:latin typeface="Calibri" panose="020F0502020204030204" pitchFamily="34" charset="0"/>
                <a:ea typeface="宋体" panose="02010600030101010101" pitchFamily="2" charset="-122"/>
                <a:cs typeface="Times New Roman" panose="02020603050405020304" pitchFamily="18" charset="0"/>
              </a:rPr>
              <a:t>：</a:t>
            </a:r>
          </a:p>
          <a:p>
            <a:pPr lvl="0" algn="just">
              <a:spcAft>
                <a:spcPts val="0"/>
              </a:spcAf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Message(</a:t>
            </a:r>
            <a:r>
              <a:rPr lang="en-US" altLang="zh-CN" sz="1600" kern="100" dirty="0" err="1">
                <a:latin typeface="Calibri" panose="020F0502020204030204" pitchFamily="34" charset="0"/>
                <a:ea typeface="宋体" panose="02010600030101010101" pitchFamily="2" charset="-122"/>
                <a:cs typeface="Times New Roman" panose="02020603050405020304" pitchFamily="18" charset="0"/>
              </a:rPr>
              <a:t>const</a:t>
            </a: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char *</a:t>
            </a:r>
            <a:r>
              <a:rPr lang="en-US" altLang="zh-CN" sz="1600" kern="100" dirty="0" err="1">
                <a:latin typeface="Calibri" panose="020F0502020204030204" pitchFamily="34" charset="0"/>
                <a:ea typeface="宋体" panose="02010600030101010101" pitchFamily="2" charset="-122"/>
                <a:cs typeface="Times New Roman" panose="02020603050405020304" pitchFamily="18" charset="0"/>
              </a:rPr>
              <a:t>str</a:t>
            </a: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~Message( ); </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void show( ); </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Message</a:t>
            </a:r>
            <a:r>
              <a:rPr lang="zh-CN" altLang="zh-CN" sz="1600" kern="100" dirty="0">
                <a:latin typeface="Calibri" panose="020F0502020204030204" pitchFamily="34" charset="0"/>
                <a:ea typeface="宋体" panose="02010600030101010101" pitchFamily="2" charset="-122"/>
                <a:cs typeface="Times New Roman" panose="02020603050405020304" pitchFamily="18" charset="0"/>
              </a:rPr>
              <a:t>：：</a:t>
            </a: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Message(</a:t>
            </a:r>
            <a:r>
              <a:rPr lang="en-US" altLang="zh-CN" sz="1600" kern="100" dirty="0" err="1">
                <a:latin typeface="Calibri" panose="020F0502020204030204" pitchFamily="34" charset="0"/>
                <a:ea typeface="宋体" panose="02010600030101010101" pitchFamily="2" charset="-122"/>
                <a:cs typeface="Times New Roman" panose="02020603050405020304" pitchFamily="18" charset="0"/>
              </a:rPr>
              <a:t>const</a:t>
            </a: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char *</a:t>
            </a:r>
            <a:r>
              <a:rPr lang="en-US" altLang="zh-CN" sz="1600" kern="100" dirty="0" err="1">
                <a:latin typeface="Calibri" panose="020F0502020204030204" pitchFamily="34" charset="0"/>
                <a:ea typeface="宋体" panose="02010600030101010101" pitchFamily="2" charset="-122"/>
                <a:cs typeface="Times New Roman" panose="02020603050405020304" pitchFamily="18" charset="0"/>
              </a:rPr>
              <a:t>str</a:t>
            </a: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buffer =new char[</a:t>
            </a:r>
            <a:r>
              <a:rPr lang="en-US" altLang="zh-CN" sz="1600" kern="100" dirty="0" err="1">
                <a:latin typeface="Calibri" panose="020F0502020204030204" pitchFamily="34" charset="0"/>
                <a:ea typeface="宋体" panose="02010600030101010101" pitchFamily="2" charset="-122"/>
                <a:cs typeface="Times New Roman" panose="02020603050405020304" pitchFamily="18" charset="0"/>
              </a:rPr>
              <a:t>strlen</a:t>
            </a: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a:t>
            </a:r>
            <a:r>
              <a:rPr lang="en-US" altLang="zh-CN" sz="1600" kern="100" dirty="0" err="1">
                <a:latin typeface="Calibri" panose="020F0502020204030204" pitchFamily="34" charset="0"/>
                <a:ea typeface="宋体" panose="02010600030101010101" pitchFamily="2" charset="-122"/>
                <a:cs typeface="Times New Roman" panose="02020603050405020304" pitchFamily="18" charset="0"/>
              </a:rPr>
              <a:t>str</a:t>
            </a: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)+1];     // </a:t>
            </a:r>
            <a:r>
              <a:rPr lang="zh-CN" altLang="zh-CN" sz="1600" kern="100" dirty="0">
                <a:latin typeface="Calibri" panose="020F0502020204030204" pitchFamily="34" charset="0"/>
                <a:ea typeface="宋体" panose="02010600030101010101" pitchFamily="2" charset="-122"/>
                <a:cs typeface="Times New Roman" panose="02020603050405020304" pitchFamily="18" charset="0"/>
              </a:rPr>
              <a:t>堆区内存的分配</a:t>
            </a:r>
          </a:p>
          <a:p>
            <a:pPr lvl="0" algn="just">
              <a:spcAft>
                <a:spcPts val="0"/>
              </a:spcAf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if ( buffer != 0 )  </a:t>
            </a:r>
            <a:r>
              <a:rPr lang="en-US" altLang="zh-CN" sz="1600" kern="100" dirty="0" err="1">
                <a:latin typeface="Calibri" panose="020F0502020204030204" pitchFamily="34" charset="0"/>
                <a:ea typeface="宋体" panose="02010600030101010101" pitchFamily="2" charset="-122"/>
                <a:cs typeface="Times New Roman" panose="02020603050405020304" pitchFamily="18" charset="0"/>
              </a:rPr>
              <a:t>strcpy</a:t>
            </a: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(buffer , </a:t>
            </a:r>
            <a:r>
              <a:rPr lang="en-US" altLang="zh-CN" sz="1600" kern="100" dirty="0" err="1">
                <a:latin typeface="Calibri" panose="020F0502020204030204" pitchFamily="34" charset="0"/>
                <a:ea typeface="宋体" panose="02010600030101010101" pitchFamily="2" charset="-122"/>
                <a:cs typeface="Times New Roman" panose="02020603050405020304" pitchFamily="18" charset="0"/>
              </a:rPr>
              <a:t>str</a:t>
            </a: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Message</a:t>
            </a:r>
            <a:r>
              <a:rPr lang="zh-CN" altLang="zh-CN" sz="1600" kern="100" dirty="0">
                <a:latin typeface="Calibri" panose="020F0502020204030204" pitchFamily="34" charset="0"/>
                <a:ea typeface="宋体" panose="02010600030101010101" pitchFamily="2" charset="-122"/>
                <a:cs typeface="Times New Roman" panose="02020603050405020304" pitchFamily="18" charset="0"/>
              </a:rPr>
              <a:t>：：</a:t>
            </a: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~Message( ) </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delete[ ] buffer ;                 // </a:t>
            </a:r>
            <a:r>
              <a:rPr lang="zh-CN" altLang="zh-CN" sz="1600" kern="100" dirty="0">
                <a:latin typeface="Calibri" panose="020F0502020204030204" pitchFamily="34" charset="0"/>
                <a:ea typeface="宋体" panose="02010600030101010101" pitchFamily="2" charset="-122"/>
                <a:cs typeface="Times New Roman" panose="02020603050405020304" pitchFamily="18" charset="0"/>
              </a:rPr>
              <a:t>堆区内存的回收</a:t>
            </a:r>
          </a:p>
          <a:p>
            <a:pPr lvl="0" algn="just">
              <a:spcAft>
                <a:spcPts val="0"/>
              </a:spcAf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p:txBody>
      </p:sp>
      <p:sp>
        <p:nvSpPr>
          <p:cNvPr id="7" name="矩形 6"/>
          <p:cNvSpPr/>
          <p:nvPr/>
        </p:nvSpPr>
        <p:spPr>
          <a:xfrm>
            <a:off x="5978769" y="1865865"/>
            <a:ext cx="4572000" cy="2123658"/>
          </a:xfrm>
          <a:prstGeom prst="rect">
            <a:avLst/>
          </a:prstGeom>
        </p:spPr>
        <p:txBody>
          <a:bodyPr>
            <a:spAutoFit/>
          </a:bodyPr>
          <a:lstStyle/>
          <a:p>
            <a:pPr lvl="0" algn="just">
              <a:spcAft>
                <a:spcPts val="0"/>
              </a:spcAft>
            </a:pPr>
            <a:r>
              <a:rPr lang="en-US" altLang="zh-CN" sz="1600" kern="100" dirty="0" err="1">
                <a:latin typeface="Calibri" panose="020F0502020204030204" pitchFamily="34" charset="0"/>
                <a:ea typeface="宋体" panose="02010600030101010101" pitchFamily="2" charset="-122"/>
                <a:cs typeface="Times New Roman" panose="02020603050405020304" pitchFamily="18" charset="0"/>
              </a:rPr>
              <a:t>int</a:t>
            </a: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main( )</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Message ob1(“Hello”);</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Message ob2(ob1);              </a:t>
            </a:r>
          </a:p>
          <a:p>
            <a:pPr lvl="0" algn="just">
              <a:spcAft>
                <a:spcPts val="0"/>
              </a:spcAf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a:t>
            </a:r>
            <a:r>
              <a:rPr lang="zh-CN" altLang="zh-CN" sz="1600" kern="100" dirty="0">
                <a:latin typeface="Calibri" panose="020F0502020204030204" pitchFamily="34" charset="0"/>
                <a:ea typeface="宋体" panose="02010600030101010101" pitchFamily="2" charset="-122"/>
                <a:cs typeface="Times New Roman" panose="02020603050405020304" pitchFamily="18" charset="0"/>
              </a:rPr>
              <a:t>产生运行错误</a:t>
            </a:r>
          </a:p>
          <a:p>
            <a:pPr lvl="0" algn="just">
              <a:spcAft>
                <a:spcPts val="0"/>
              </a:spcAft>
            </a:pPr>
            <a:endParaRPr lang="en-US" altLang="zh-CN" sz="1600"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return 0;</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a:t>
            </a:r>
            <a:endParaRPr lang="zh-CN" altLang="en-US" sz="1600" dirty="0"/>
          </a:p>
        </p:txBody>
      </p:sp>
    </p:spTree>
    <p:extLst>
      <p:ext uri="{BB962C8B-B14F-4D97-AF65-F5344CB8AC3E}">
        <p14:creationId xmlns:p14="http://schemas.microsoft.com/office/powerpoint/2010/main" val="19800252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4" grpId="0"/>
      <p:bldP spid="6" grpId="0"/>
      <p:bldP spid="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99875" y="131498"/>
            <a:ext cx="1499129" cy="646331"/>
          </a:xfrm>
          <a:prstGeom prst="rect">
            <a:avLst/>
          </a:prstGeom>
          <a:noFill/>
        </p:spPr>
        <p:txBody>
          <a:bodyPr wrap="none" rtlCol="0">
            <a:spAutoFit/>
          </a:bodyPr>
          <a:lstStyle/>
          <a:p>
            <a:pPr algn="ctr"/>
            <a:r>
              <a:rPr lang="en-US" altLang="zh-CN" sz="3600" b="1" dirty="0">
                <a:solidFill>
                  <a:srgbClr val="39626F"/>
                </a:solidFill>
                <a:latin typeface="Segoe UI" panose="020B0502040204020203" pitchFamily="34" charset="0"/>
                <a:ea typeface="Segoe UI" panose="020B0502040204020203" pitchFamily="34" charset="0"/>
                <a:cs typeface="Segoe UI" panose="020B0502040204020203" pitchFamily="34" charset="0"/>
              </a:rPr>
              <a:t>12.5.2</a:t>
            </a:r>
            <a:endParaRPr lang="zh-CN" altLang="en-US" sz="3600" b="1" dirty="0">
              <a:solidFill>
                <a:srgbClr val="39626F"/>
              </a:solidFill>
              <a:latin typeface="Segoe UI" panose="020B0502040204020203" pitchFamily="34" charset="0"/>
              <a:cs typeface="Segoe UI" panose="020B0502040204020203" pitchFamily="34" charset="0"/>
            </a:endParaRPr>
          </a:p>
        </p:txBody>
      </p:sp>
      <p:sp>
        <p:nvSpPr>
          <p:cNvPr id="3" name="文本框 2"/>
          <p:cNvSpPr txBox="1"/>
          <p:nvPr/>
        </p:nvSpPr>
        <p:spPr>
          <a:xfrm>
            <a:off x="2645124" y="131498"/>
            <a:ext cx="5945983" cy="584775"/>
          </a:xfrm>
          <a:prstGeom prst="rect">
            <a:avLst/>
          </a:prstGeom>
          <a:noFill/>
        </p:spPr>
        <p:txBody>
          <a:bodyPr wrap="square" rtlCol="0">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自定义拷贝构造函数</a:t>
            </a:r>
          </a:p>
        </p:txBody>
      </p:sp>
      <p:sp>
        <p:nvSpPr>
          <p:cNvPr id="4" name="文本框 3"/>
          <p:cNvSpPr txBox="1"/>
          <p:nvPr/>
        </p:nvSpPr>
        <p:spPr>
          <a:xfrm>
            <a:off x="599874" y="942535"/>
            <a:ext cx="8544125" cy="646331"/>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       由于这个缺省拷贝构造函数仅仅完成简单的“逐域”拷贝工作，这就是常说的“浅拷贝”。于是</a:t>
            </a:r>
            <a:r>
              <a:rPr lang="en-US" altLang="zh-CN" dirty="0">
                <a:latin typeface="微软雅黑" panose="020B0503020204020204" pitchFamily="34" charset="-122"/>
                <a:ea typeface="微软雅黑" panose="020B0503020204020204" pitchFamily="34" charset="-122"/>
              </a:rPr>
              <a:t>ob1.buffer </a:t>
            </a:r>
            <a:r>
              <a:rPr lang="zh-CN" altLang="en-US" dirty="0">
                <a:latin typeface="微软雅黑" panose="020B0503020204020204" pitchFamily="34" charset="-122"/>
                <a:ea typeface="微软雅黑" panose="020B0503020204020204" pitchFamily="34" charset="-122"/>
              </a:rPr>
              <a:t>和</a:t>
            </a:r>
            <a:r>
              <a:rPr lang="en-US" altLang="zh-CN" dirty="0">
                <a:latin typeface="微软雅黑" panose="020B0503020204020204" pitchFamily="34" charset="-122"/>
                <a:ea typeface="微软雅黑" panose="020B0503020204020204" pitchFamily="34" charset="-122"/>
              </a:rPr>
              <a:t>ob2.buffer</a:t>
            </a:r>
            <a:r>
              <a:rPr lang="zh-CN" altLang="en-US" dirty="0">
                <a:latin typeface="微软雅黑" panose="020B0503020204020204" pitchFamily="34" charset="-122"/>
                <a:ea typeface="微软雅黑" panose="020B0503020204020204" pitchFamily="34" charset="-122"/>
              </a:rPr>
              <a:t>指向同一块内存空间。</a:t>
            </a:r>
          </a:p>
        </p:txBody>
      </p:sp>
      <p:pic>
        <p:nvPicPr>
          <p:cNvPr id="5122" name="对象 11"/>
          <p:cNvPicPr>
            <a:picLocks noChangeAspect="1" noChangeArrowheads="1"/>
          </p:cNvPicPr>
          <p:nvPr/>
        </p:nvPicPr>
        <p:blipFill>
          <a:blip r:embed="rId2">
            <a:extLst>
              <a:ext uri="{28A0092B-C50C-407E-A947-70E740481C1C}">
                <a14:useLocalDpi xmlns:a14="http://schemas.microsoft.com/office/drawing/2010/main" val="0"/>
              </a:ext>
            </a:extLst>
          </a:blip>
          <a:srcRect l="-2626" t="-5650" b="-365"/>
          <a:stretch>
            <a:fillRect/>
          </a:stretch>
        </p:blipFill>
        <p:spPr bwMode="auto">
          <a:xfrm>
            <a:off x="2354018" y="1830965"/>
            <a:ext cx="5035836" cy="1922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文本框 4"/>
          <p:cNvSpPr txBox="1"/>
          <p:nvPr/>
        </p:nvSpPr>
        <p:spPr>
          <a:xfrm>
            <a:off x="698348" y="3995225"/>
            <a:ext cx="8544126" cy="1200329"/>
          </a:xfrm>
          <a:prstGeom prst="rect">
            <a:avLst/>
          </a:prstGeom>
          <a:noFill/>
        </p:spPr>
        <p:txBody>
          <a:bodyPr wrap="square" rtlCol="0">
            <a:spAutoFit/>
          </a:bodyPr>
          <a:lstStyle/>
          <a:p>
            <a:r>
              <a:rPr lang="en-US" altLang="zh-CN" dirty="0">
                <a:latin typeface="微软雅黑" panose="020B0503020204020204" pitchFamily="34" charset="-122"/>
                <a:ea typeface="微软雅黑" panose="020B0503020204020204" pitchFamily="34" charset="-122"/>
              </a:rPr>
              <a:t>       </a:t>
            </a:r>
            <a:r>
              <a:rPr lang="zh-CN" altLang="zh-CN" dirty="0">
                <a:latin typeface="微软雅黑" panose="020B0503020204020204" pitchFamily="34" charset="-122"/>
                <a:ea typeface="微软雅黑" panose="020B0503020204020204" pitchFamily="34" charset="-122"/>
              </a:rPr>
              <a:t>当撤销对象</a:t>
            </a:r>
            <a:r>
              <a:rPr lang="en-US" altLang="zh-CN" dirty="0">
                <a:latin typeface="微软雅黑" panose="020B0503020204020204" pitchFamily="34" charset="-122"/>
                <a:ea typeface="微软雅黑" panose="020B0503020204020204" pitchFamily="34" charset="-122"/>
              </a:rPr>
              <a:t>ob2</a:t>
            </a:r>
            <a:r>
              <a:rPr lang="zh-CN" altLang="zh-CN" dirty="0">
                <a:latin typeface="微软雅黑" panose="020B0503020204020204" pitchFamily="34" charset="-122"/>
                <a:ea typeface="微软雅黑" panose="020B0503020204020204" pitchFamily="34" charset="-122"/>
              </a:rPr>
              <a:t>时，执行析构函数，将释放</a:t>
            </a:r>
            <a:r>
              <a:rPr lang="en-US" altLang="zh-CN" dirty="0">
                <a:latin typeface="微软雅黑" panose="020B0503020204020204" pitchFamily="34" charset="-122"/>
                <a:ea typeface="微软雅黑" panose="020B0503020204020204" pitchFamily="34" charset="-122"/>
              </a:rPr>
              <a:t>ob2.buffer</a:t>
            </a:r>
            <a:r>
              <a:rPr lang="zh-CN" altLang="zh-CN" dirty="0">
                <a:latin typeface="微软雅黑" panose="020B0503020204020204" pitchFamily="34" charset="-122"/>
                <a:ea typeface="微软雅黑" panose="020B0503020204020204" pitchFamily="34" charset="-122"/>
              </a:rPr>
              <a:t>所指向的堆内存空间。接着系统又要撤销</a:t>
            </a:r>
            <a:r>
              <a:rPr lang="en-US" altLang="zh-CN" dirty="0">
                <a:latin typeface="微软雅黑" panose="020B0503020204020204" pitchFamily="34" charset="-122"/>
                <a:ea typeface="微软雅黑" panose="020B0503020204020204" pitchFamily="34" charset="-122"/>
              </a:rPr>
              <a:t>ob1</a:t>
            </a:r>
            <a:r>
              <a:rPr lang="zh-CN" altLang="zh-CN" dirty="0">
                <a:latin typeface="微软雅黑" panose="020B0503020204020204" pitchFamily="34" charset="-122"/>
                <a:ea typeface="微软雅黑" panose="020B0503020204020204" pitchFamily="34" charset="-122"/>
              </a:rPr>
              <a:t>，同样要执行一次析构函数，也要释放</a:t>
            </a:r>
            <a:r>
              <a:rPr lang="en-US" altLang="zh-CN" dirty="0">
                <a:latin typeface="微软雅黑" panose="020B0503020204020204" pitchFamily="34" charset="-122"/>
                <a:ea typeface="微软雅黑" panose="020B0503020204020204" pitchFamily="34" charset="-122"/>
              </a:rPr>
              <a:t>ob1.buffer</a:t>
            </a:r>
            <a:r>
              <a:rPr lang="zh-CN" altLang="zh-CN" dirty="0">
                <a:latin typeface="微软雅黑" panose="020B0503020204020204" pitchFamily="34" charset="-122"/>
                <a:ea typeface="微软雅黑" panose="020B0503020204020204" pitchFamily="34" charset="-122"/>
              </a:rPr>
              <a:t>所指向的堆内存空间。同一块内存空间被释放两次，导致运行错误。</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       针对上述情况，应该定义自己的拷贝构造函数来实现“深拷贝”。</a:t>
            </a:r>
          </a:p>
        </p:txBody>
      </p:sp>
    </p:spTree>
    <p:extLst>
      <p:ext uri="{BB962C8B-B14F-4D97-AF65-F5344CB8AC3E}">
        <p14:creationId xmlns:p14="http://schemas.microsoft.com/office/powerpoint/2010/main" val="957133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1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95441" y="131498"/>
            <a:ext cx="1107996" cy="646331"/>
          </a:xfrm>
          <a:prstGeom prst="rect">
            <a:avLst/>
          </a:prstGeom>
          <a:noFill/>
        </p:spPr>
        <p:txBody>
          <a:bodyPr wrap="none" rtlCol="0">
            <a:spAutoFit/>
          </a:bodyPr>
          <a:lstStyle/>
          <a:p>
            <a:pPr algn="ctr"/>
            <a:r>
              <a:rPr lang="en-US" altLang="zh-CN" sz="3600" b="1" dirty="0">
                <a:solidFill>
                  <a:srgbClr val="39626F"/>
                </a:solidFill>
                <a:latin typeface="Segoe UI" panose="020B0502040204020203" pitchFamily="34" charset="0"/>
                <a:ea typeface="Segoe UI" panose="020B0502040204020203" pitchFamily="34" charset="0"/>
                <a:cs typeface="Segoe UI" panose="020B0502040204020203" pitchFamily="34" charset="0"/>
              </a:rPr>
              <a:t>12.6</a:t>
            </a:r>
            <a:endParaRPr lang="zh-CN" altLang="en-US" sz="3600" b="1" dirty="0">
              <a:solidFill>
                <a:srgbClr val="39626F"/>
              </a:solidFill>
              <a:latin typeface="Segoe UI" panose="020B0502040204020203" pitchFamily="34" charset="0"/>
              <a:cs typeface="Segoe UI" panose="020B0502040204020203" pitchFamily="34" charset="0"/>
            </a:endParaRPr>
          </a:p>
        </p:txBody>
      </p:sp>
      <p:sp>
        <p:nvSpPr>
          <p:cNvPr id="3" name="文本框 2"/>
          <p:cNvSpPr txBox="1"/>
          <p:nvPr/>
        </p:nvSpPr>
        <p:spPr>
          <a:xfrm>
            <a:off x="2645124" y="131498"/>
            <a:ext cx="5945983" cy="584775"/>
          </a:xfrm>
          <a:prstGeom prst="rect">
            <a:avLst/>
          </a:prstGeom>
          <a:noFill/>
        </p:spPr>
        <p:txBody>
          <a:bodyPr wrap="square" rtlCol="0">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运算符重载</a:t>
            </a:r>
          </a:p>
        </p:txBody>
      </p:sp>
      <p:sp>
        <p:nvSpPr>
          <p:cNvPr id="5" name="矩形 4"/>
          <p:cNvSpPr/>
          <p:nvPr/>
        </p:nvSpPr>
        <p:spPr>
          <a:xfrm>
            <a:off x="401446" y="878467"/>
            <a:ext cx="8742554" cy="1338828"/>
          </a:xfrm>
          <a:prstGeom prst="rect">
            <a:avLst/>
          </a:prstGeom>
        </p:spPr>
        <p:txBody>
          <a:bodyPr wrap="square">
            <a:spAutoFit/>
          </a:bodyPr>
          <a:lstStyle/>
          <a:p>
            <a:pPr indent="266700" algn="just">
              <a:lnSpc>
                <a:spcPct val="150000"/>
              </a:lnSpc>
              <a:spcAft>
                <a:spcPts val="0"/>
              </a:spcAft>
            </a:pPr>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   C++</a:t>
            </a:r>
            <a:r>
              <a:rPr lang="zh-CN" altLang="en-US" kern="100" dirty="0">
                <a:latin typeface="微软雅黑" panose="020B0503020204020204" pitchFamily="34" charset="-122"/>
                <a:ea typeface="微软雅黑" panose="020B0503020204020204" pitchFamily="34" charset="-122"/>
                <a:cs typeface="Times New Roman" panose="02020603050405020304" pitchFamily="18" charset="0"/>
              </a:rPr>
              <a:t>中预定义的运算符操作对象只能是基本数据类型，对于许多用户自定义类型（例如类），也需要类似的运算操作。这时就必须在</a:t>
            </a:r>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C++</a:t>
            </a:r>
            <a:r>
              <a:rPr lang="zh-CN" altLang="en-US" kern="100" dirty="0">
                <a:latin typeface="微软雅黑" panose="020B0503020204020204" pitchFamily="34" charset="-122"/>
                <a:ea typeface="微软雅黑" panose="020B0503020204020204" pitchFamily="34" charset="-122"/>
                <a:cs typeface="Times New Roman" panose="02020603050405020304" pitchFamily="18" charset="0"/>
              </a:rPr>
              <a:t>中重新定义这些运算符，运算符重载的实质是函数重载。</a:t>
            </a:r>
            <a:endParaRPr lang="en-US" altLang="zh-CN" kern="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9" name="矩形 8"/>
          <p:cNvSpPr/>
          <p:nvPr/>
        </p:nvSpPr>
        <p:spPr>
          <a:xfrm>
            <a:off x="2339400" y="2271891"/>
            <a:ext cx="6129351" cy="646331"/>
          </a:xfrm>
          <a:prstGeom prst="rect">
            <a:avLst/>
          </a:prstGeom>
        </p:spPr>
        <p:txBody>
          <a:bodyPr wrap="square">
            <a:spAutoFit/>
          </a:bodyPr>
          <a:lstStyle/>
          <a:p>
            <a:pPr algn="just">
              <a:spcAft>
                <a:spcPts val="0"/>
              </a:spcAft>
            </a:pPr>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&lt;</a:t>
            </a:r>
            <a:r>
              <a:rPr lang="zh-CN" altLang="en-US" kern="100" dirty="0">
                <a:latin typeface="微软雅黑" panose="020B0503020204020204" pitchFamily="34" charset="-122"/>
                <a:ea typeface="微软雅黑" panose="020B0503020204020204" pitchFamily="34" charset="-122"/>
                <a:cs typeface="Times New Roman" panose="02020603050405020304" pitchFamily="18" charset="0"/>
              </a:rPr>
              <a:t>返回类型说明符</a:t>
            </a:r>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&gt; operator &lt;</a:t>
            </a:r>
            <a:r>
              <a:rPr lang="zh-CN" altLang="en-US" kern="100" dirty="0">
                <a:latin typeface="微软雅黑" panose="020B0503020204020204" pitchFamily="34" charset="-122"/>
                <a:ea typeface="微软雅黑" panose="020B0503020204020204" pitchFamily="34" charset="-122"/>
                <a:cs typeface="Times New Roman" panose="02020603050405020304" pitchFamily="18" charset="0"/>
              </a:rPr>
              <a:t>运算符符号</a:t>
            </a:r>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&gt;(&lt;</a:t>
            </a:r>
            <a:r>
              <a:rPr lang="zh-CN" altLang="en-US" kern="100" dirty="0">
                <a:latin typeface="微软雅黑" panose="020B0503020204020204" pitchFamily="34" charset="-122"/>
                <a:ea typeface="微软雅黑" panose="020B0503020204020204" pitchFamily="34" charset="-122"/>
                <a:cs typeface="Times New Roman" panose="02020603050405020304" pitchFamily="18" charset="0"/>
              </a:rPr>
              <a:t>参数表</a:t>
            </a:r>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&gt;)</a:t>
            </a:r>
          </a:p>
          <a:p>
            <a:pPr algn="just">
              <a:spcAft>
                <a:spcPts val="0"/>
              </a:spcAft>
            </a:pPr>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     &lt;</a:t>
            </a:r>
            <a:r>
              <a:rPr lang="zh-CN" altLang="en-US" kern="100" dirty="0">
                <a:latin typeface="微软雅黑" panose="020B0503020204020204" pitchFamily="34" charset="-122"/>
                <a:ea typeface="微软雅黑" panose="020B0503020204020204" pitchFamily="34" charset="-122"/>
                <a:cs typeface="Times New Roman" panose="02020603050405020304" pitchFamily="18" charset="0"/>
              </a:rPr>
              <a:t>函数体</a:t>
            </a:r>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&gt;     }</a:t>
            </a:r>
          </a:p>
        </p:txBody>
      </p:sp>
      <p:sp>
        <p:nvSpPr>
          <p:cNvPr id="10" name="矩形: 圆角 12"/>
          <p:cNvSpPr/>
          <p:nvPr/>
        </p:nvSpPr>
        <p:spPr>
          <a:xfrm>
            <a:off x="599875" y="2244846"/>
            <a:ext cx="1285196" cy="364050"/>
          </a:xfrm>
          <a:prstGeom prst="roundRect">
            <a:avLst/>
          </a:prstGeom>
          <a:solidFill>
            <a:srgbClr val="45B0A8"/>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1"/>
                </a:solidFill>
                <a:latin typeface="微软雅黑" panose="020B0503020204020204" pitchFamily="34" charset="-122"/>
                <a:ea typeface="微软雅黑" panose="020B0503020204020204" pitchFamily="34" charset="-122"/>
              </a:rPr>
              <a:t>一般形式</a:t>
            </a:r>
            <a:endParaRPr lang="zh-CN" altLang="en-US" sz="1600" dirty="0">
              <a:solidFill>
                <a:schemeClr val="bg1"/>
              </a:solidFill>
            </a:endParaRPr>
          </a:p>
        </p:txBody>
      </p:sp>
      <p:sp>
        <p:nvSpPr>
          <p:cNvPr id="11" name="矩形 10"/>
          <p:cNvSpPr/>
          <p:nvPr/>
        </p:nvSpPr>
        <p:spPr>
          <a:xfrm>
            <a:off x="2099003" y="2244846"/>
            <a:ext cx="6116529" cy="673376"/>
          </a:xfrm>
          <a:prstGeom prst="rect">
            <a:avLst/>
          </a:prstGeom>
          <a:noFill/>
          <a:ln w="38100">
            <a:solidFill>
              <a:srgbClr val="00B0F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2000" kern="100" dirty="0">
              <a:solidFill>
                <a:schemeClr val="tx1"/>
              </a:solidFill>
              <a:latin typeface="Segoe UI" panose="020B0502040204020203" pitchFamily="34" charset="0"/>
              <a:ea typeface="Segoe UI" panose="020B0502040204020203" pitchFamily="34" charset="0"/>
              <a:cs typeface="Segoe UI" panose="020B0502040204020203" pitchFamily="34" charset="0"/>
            </a:endParaRPr>
          </a:p>
        </p:txBody>
      </p:sp>
      <p:sp>
        <p:nvSpPr>
          <p:cNvPr id="12" name="矩形: 圆角 12"/>
          <p:cNvSpPr/>
          <p:nvPr/>
        </p:nvSpPr>
        <p:spPr>
          <a:xfrm>
            <a:off x="401446" y="3146025"/>
            <a:ext cx="4058012" cy="390525"/>
          </a:xfrm>
          <a:prstGeom prst="roundRect">
            <a:avLst/>
          </a:prstGeom>
          <a:solidFill>
            <a:srgbClr val="45B0A8"/>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solidFill>
                  <a:schemeClr val="bg1"/>
                </a:solidFill>
                <a:latin typeface="微软雅黑" panose="020B0503020204020204" pitchFamily="34" charset="-122"/>
                <a:ea typeface="微软雅黑" panose="020B0503020204020204" pitchFamily="34" charset="-122"/>
              </a:rPr>
              <a:t>例   创建对象常见的有下面几种方式</a:t>
            </a:r>
            <a:r>
              <a:rPr lang="en-US" altLang="zh-CN" dirty="0">
                <a:solidFill>
                  <a:schemeClr val="bg1"/>
                </a:solidFill>
                <a:latin typeface="微软雅黑" panose="020B0503020204020204" pitchFamily="34" charset="-122"/>
                <a:ea typeface="微软雅黑" panose="020B0503020204020204" pitchFamily="34" charset="-122"/>
              </a:rPr>
              <a:t>:</a:t>
            </a:r>
            <a:r>
              <a:rPr lang="zh-CN" altLang="en-US" dirty="0">
                <a:solidFill>
                  <a:schemeClr val="bg1"/>
                </a:solidFill>
                <a:latin typeface="微软雅黑" panose="020B0503020204020204" pitchFamily="34" charset="-122"/>
                <a:ea typeface="微软雅黑" panose="020B0503020204020204" pitchFamily="34" charset="-122"/>
              </a:rPr>
              <a:t> </a:t>
            </a:r>
            <a:endParaRPr lang="zh-CN" altLang="en-US" sz="1600" dirty="0">
              <a:solidFill>
                <a:schemeClr val="tx1"/>
              </a:solidFill>
            </a:endParaRPr>
          </a:p>
        </p:txBody>
      </p:sp>
      <p:sp>
        <p:nvSpPr>
          <p:cNvPr id="13" name="矩形 12"/>
          <p:cNvSpPr/>
          <p:nvPr/>
        </p:nvSpPr>
        <p:spPr>
          <a:xfrm>
            <a:off x="1079771" y="3764353"/>
            <a:ext cx="8064229" cy="2031325"/>
          </a:xfrm>
          <a:prstGeom prst="rect">
            <a:avLst/>
          </a:prstGeom>
        </p:spPr>
        <p:txBody>
          <a:bodyPr wrap="square">
            <a:spAutoFit/>
          </a:bodyPr>
          <a:lstStyle/>
          <a:p>
            <a:pPr marL="400050" algn="just">
              <a:spcAft>
                <a:spcPts val="0"/>
              </a:spcAft>
            </a:pPr>
            <a:r>
              <a:rPr lang="en-US" altLang="zh-CN" kern="100" dirty="0" err="1">
                <a:latin typeface="Calibri" panose="020F0502020204030204" pitchFamily="34" charset="0"/>
                <a:ea typeface="宋体" panose="02010600030101010101" pitchFamily="2" charset="-122"/>
                <a:cs typeface="Times New Roman" panose="02020603050405020304" pitchFamily="18" charset="0"/>
              </a:rPr>
              <a:t>myClass</a:t>
            </a:r>
            <a:r>
              <a:rPr lang="en-US" altLang="zh-CN" kern="100" dirty="0">
                <a:latin typeface="Calibri" panose="020F0502020204030204" pitchFamily="34" charset="0"/>
                <a:ea typeface="宋体" panose="02010600030101010101" pitchFamily="2" charset="-122"/>
                <a:cs typeface="Times New Roman" panose="02020603050405020304" pitchFamily="18" charset="0"/>
              </a:rPr>
              <a:t> ob1</a:t>
            </a:r>
            <a:r>
              <a:rPr lang="zh-CN" altLang="zh-CN"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kern="100" dirty="0">
                <a:latin typeface="Calibri" panose="020F0502020204030204" pitchFamily="34" charset="0"/>
                <a:ea typeface="宋体" panose="02010600030101010101" pitchFamily="2" charset="-122"/>
                <a:cs typeface="Times New Roman" panose="02020603050405020304" pitchFamily="18" charset="0"/>
              </a:rPr>
              <a:t>    // </a:t>
            </a:r>
            <a:r>
              <a:rPr lang="zh-CN" altLang="zh-CN" kern="100" dirty="0">
                <a:latin typeface="Calibri" panose="020F0502020204030204" pitchFamily="34" charset="0"/>
                <a:ea typeface="宋体" panose="02010600030101010101" pitchFamily="2" charset="-122"/>
                <a:cs typeface="Times New Roman" panose="02020603050405020304" pitchFamily="18" charset="0"/>
              </a:rPr>
              <a:t>调用不带参数的构造函数</a:t>
            </a:r>
          </a:p>
          <a:p>
            <a:pPr marL="400050" algn="just">
              <a:spcAft>
                <a:spcPts val="0"/>
              </a:spcAft>
            </a:pPr>
            <a:r>
              <a:rPr lang="en-US" altLang="zh-CN" kern="100" dirty="0" err="1">
                <a:latin typeface="Calibri" panose="020F0502020204030204" pitchFamily="34" charset="0"/>
                <a:ea typeface="宋体" panose="02010600030101010101" pitchFamily="2" charset="-122"/>
                <a:cs typeface="Times New Roman" panose="02020603050405020304" pitchFamily="18" charset="0"/>
              </a:rPr>
              <a:t>myClass</a:t>
            </a:r>
            <a:r>
              <a:rPr lang="en-US" altLang="zh-CN" kern="100" dirty="0">
                <a:latin typeface="Calibri" panose="020F0502020204030204" pitchFamily="34" charset="0"/>
                <a:ea typeface="宋体" panose="02010600030101010101" pitchFamily="2" charset="-122"/>
                <a:cs typeface="Times New Roman" panose="02020603050405020304" pitchFamily="18" charset="0"/>
              </a:rPr>
              <a:t> ob2(ob1);  // </a:t>
            </a:r>
            <a:r>
              <a:rPr lang="zh-CN" altLang="zh-CN" kern="100" dirty="0">
                <a:latin typeface="Calibri" panose="020F0502020204030204" pitchFamily="34" charset="0"/>
                <a:ea typeface="宋体" panose="02010600030101010101" pitchFamily="2" charset="-122"/>
                <a:cs typeface="Times New Roman" panose="02020603050405020304" pitchFamily="18" charset="0"/>
              </a:rPr>
              <a:t>调用缺省拷贝构造函数或用户自定义拷贝构造函数</a:t>
            </a:r>
          </a:p>
          <a:p>
            <a:pPr marL="400050" algn="just">
              <a:spcAft>
                <a:spcPts val="0"/>
              </a:spcAft>
            </a:pPr>
            <a:r>
              <a:rPr lang="en-US" altLang="zh-CN" kern="100" dirty="0" err="1">
                <a:latin typeface="Calibri" panose="020F0502020204030204" pitchFamily="34" charset="0"/>
                <a:ea typeface="宋体" panose="02010600030101010101" pitchFamily="2" charset="-122"/>
                <a:cs typeface="Times New Roman" panose="02020603050405020304" pitchFamily="18" charset="0"/>
              </a:rPr>
              <a:t>myClass</a:t>
            </a:r>
            <a:r>
              <a:rPr lang="en-US" altLang="zh-CN" kern="100" dirty="0">
                <a:latin typeface="Calibri" panose="020F0502020204030204" pitchFamily="34" charset="0"/>
                <a:ea typeface="宋体" panose="02010600030101010101" pitchFamily="2" charset="-122"/>
                <a:cs typeface="Times New Roman" panose="02020603050405020304" pitchFamily="18" charset="0"/>
              </a:rPr>
              <a:t> ob3(3);    // </a:t>
            </a:r>
            <a:r>
              <a:rPr lang="zh-CN" altLang="zh-CN" kern="100" dirty="0">
                <a:latin typeface="Calibri" panose="020F0502020204030204" pitchFamily="34" charset="0"/>
                <a:ea typeface="宋体" panose="02010600030101010101" pitchFamily="2" charset="-122"/>
                <a:cs typeface="Times New Roman" panose="02020603050405020304" pitchFamily="18" charset="0"/>
              </a:rPr>
              <a:t>调用带整数类参数的构造函数</a:t>
            </a:r>
          </a:p>
          <a:p>
            <a:pPr marL="400050" algn="just">
              <a:spcAft>
                <a:spcPts val="0"/>
              </a:spcAft>
            </a:pPr>
            <a:r>
              <a:rPr lang="en-US" altLang="zh-CN" kern="100" dirty="0" err="1">
                <a:latin typeface="Calibri" panose="020F0502020204030204" pitchFamily="34" charset="0"/>
                <a:ea typeface="宋体" panose="02010600030101010101" pitchFamily="2" charset="-122"/>
                <a:cs typeface="Times New Roman" panose="02020603050405020304" pitchFamily="18" charset="0"/>
              </a:rPr>
              <a:t>myClass</a:t>
            </a:r>
            <a:r>
              <a:rPr lang="en-US" altLang="zh-CN" kern="100" dirty="0">
                <a:latin typeface="Calibri" panose="020F0502020204030204" pitchFamily="34" charset="0"/>
                <a:ea typeface="宋体" panose="02010600030101010101" pitchFamily="2" charset="-122"/>
                <a:cs typeface="Times New Roman" panose="02020603050405020304" pitchFamily="18" charset="0"/>
              </a:rPr>
              <a:t> ob4 =ob1; //</a:t>
            </a:r>
            <a:r>
              <a:rPr lang="zh-CN" altLang="en-US" kern="100" dirty="0">
                <a:latin typeface="Calibri" panose="020F0502020204030204" pitchFamily="34" charset="0"/>
                <a:ea typeface="宋体" panose="02010600030101010101" pitchFamily="2" charset="-122"/>
                <a:cs typeface="Times New Roman" panose="02020603050405020304" pitchFamily="18" charset="0"/>
              </a:rPr>
              <a:t>调用拷贝构造函数</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marL="400050" algn="just">
              <a:spcAft>
                <a:spcPts val="0"/>
              </a:spcAft>
            </a:pPr>
            <a:r>
              <a:rPr lang="en-US" altLang="zh-CN" kern="100" dirty="0" err="1">
                <a:latin typeface="Calibri" panose="020F0502020204030204" pitchFamily="34" charset="0"/>
                <a:ea typeface="宋体" panose="02010600030101010101" pitchFamily="2" charset="-122"/>
                <a:cs typeface="Times New Roman" panose="02020603050405020304" pitchFamily="18" charset="0"/>
              </a:rPr>
              <a:t>myClass</a:t>
            </a:r>
            <a:r>
              <a:rPr lang="en-US" altLang="zh-CN" kern="100" dirty="0">
                <a:latin typeface="Calibri" panose="020F0502020204030204" pitchFamily="34" charset="0"/>
                <a:ea typeface="宋体" panose="02010600030101010101" pitchFamily="2" charset="-122"/>
                <a:cs typeface="Times New Roman" panose="02020603050405020304" pitchFamily="18" charset="0"/>
              </a:rPr>
              <a:t> ob5 ;</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marL="400050" algn="just">
              <a:spcAft>
                <a:spcPts val="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ob5=ob1;//</a:t>
            </a:r>
            <a:r>
              <a:rPr lang="zh-CN" altLang="en-US" kern="100" dirty="0">
                <a:latin typeface="Calibri" panose="020F0502020204030204" pitchFamily="34" charset="0"/>
                <a:ea typeface="宋体" panose="02010600030101010101" pitchFamily="2" charset="-122"/>
                <a:cs typeface="Times New Roman" panose="02020603050405020304" pitchFamily="18" charset="0"/>
              </a:rPr>
              <a:t>调用缺省赋值运算符函数或自定义成员函数</a:t>
            </a:r>
            <a:r>
              <a:rPr lang="en-US" altLang="zh-CN" kern="100" dirty="0">
                <a:latin typeface="Calibri" panose="020F0502020204030204" pitchFamily="34" charset="0"/>
                <a:ea typeface="宋体" panose="02010600030101010101" pitchFamily="2" charset="-122"/>
                <a:cs typeface="Times New Roman" panose="02020603050405020304" pitchFamily="18" charset="0"/>
              </a:rPr>
              <a:t>operator = </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myClass</a:t>
            </a:r>
            <a:r>
              <a:rPr lang="en-US" altLang="zh-CN" kern="100" dirty="0">
                <a:latin typeface="Calibri" panose="020F0502020204030204" pitchFamily="34" charset="0"/>
                <a:ea typeface="宋体" panose="02010600030101010101" pitchFamily="2" charset="-122"/>
                <a:cs typeface="Times New Roman" panose="02020603050405020304" pitchFamily="18" charset="0"/>
              </a:rPr>
              <a:t> ob6 =3 ;//</a:t>
            </a:r>
            <a:r>
              <a:rPr lang="zh-CN" altLang="en-US" kern="100" dirty="0">
                <a:latin typeface="Calibri" panose="020F0502020204030204" pitchFamily="34" charset="0"/>
                <a:ea typeface="宋体" panose="02010600030101010101" pitchFamily="2" charset="-122"/>
                <a:cs typeface="Times New Roman" panose="02020603050405020304" pitchFamily="18" charset="0"/>
              </a:rPr>
              <a:t>调用带整型参数的构造函数</a:t>
            </a:r>
            <a:endParaRPr lang="zh-CN" altLang="en-US" dirty="0"/>
          </a:p>
        </p:txBody>
      </p:sp>
      <p:sp>
        <p:nvSpPr>
          <p:cNvPr id="14" name="矩形: 圆角 3"/>
          <p:cNvSpPr/>
          <p:nvPr/>
        </p:nvSpPr>
        <p:spPr>
          <a:xfrm>
            <a:off x="1200150" y="3657600"/>
            <a:ext cx="7662496" cy="2228850"/>
          </a:xfrm>
          <a:prstGeom prst="roundRect">
            <a:avLst/>
          </a:prstGeom>
          <a:noFill/>
          <a:ln>
            <a:solidFill>
              <a:srgbClr val="39626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971048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9" grpId="0"/>
      <p:bldP spid="10" grpId="0" animBg="1"/>
      <p:bldP spid="11" grpId="0" animBg="1"/>
      <p:bldP spid="12" grpId="0" animBg="1"/>
      <p:bldP spid="13" grpId="0"/>
      <p:bldP spid="14"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圆角矩形 13"/>
          <p:cNvSpPr/>
          <p:nvPr/>
        </p:nvSpPr>
        <p:spPr>
          <a:xfrm>
            <a:off x="5097990" y="1941342"/>
            <a:ext cx="4046010" cy="4452130"/>
          </a:xfrm>
          <a:prstGeom prst="round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zh-CN" altLang="en-US" sz="1600" dirty="0">
                <a:solidFill>
                  <a:schemeClr val="tx1"/>
                </a:solidFill>
                <a:latin typeface="微软雅黑" panose="020B0503020204020204" pitchFamily="34" charset="-122"/>
                <a:ea typeface="微软雅黑" panose="020B0503020204020204" pitchFamily="34" charset="-122"/>
              </a:rPr>
              <a:t>（</a:t>
            </a:r>
            <a:r>
              <a:rPr lang="en-US" altLang="zh-CN" sz="1600" dirty="0">
                <a:solidFill>
                  <a:schemeClr val="tx1"/>
                </a:solidFill>
                <a:latin typeface="微软雅黑" panose="020B0503020204020204" pitchFamily="34" charset="-122"/>
                <a:ea typeface="微软雅黑" panose="020B0503020204020204" pitchFamily="34" charset="-122"/>
              </a:rPr>
              <a:t>1</a:t>
            </a:r>
            <a:r>
              <a:rPr lang="zh-CN" altLang="en-US" sz="1600" dirty="0">
                <a:solidFill>
                  <a:schemeClr val="tx1"/>
                </a:solidFill>
                <a:latin typeface="微软雅黑" panose="020B0503020204020204" pitchFamily="34" charset="-122"/>
                <a:ea typeface="微软雅黑" panose="020B0503020204020204" pitchFamily="34" charset="-122"/>
              </a:rPr>
              <a:t>）赋值操作是在对象被创建完毕以后的时间段完成的，完成对象状态的修改；而初始化针对一个新对象，是在对象创建的阶段，完成对其最初状态的设置。</a:t>
            </a:r>
          </a:p>
          <a:p>
            <a:pPr>
              <a:lnSpc>
                <a:spcPct val="150000"/>
              </a:lnSpc>
            </a:pPr>
            <a:r>
              <a:rPr lang="zh-CN" altLang="en-US" sz="1600" dirty="0">
                <a:solidFill>
                  <a:schemeClr val="tx1"/>
                </a:solidFill>
                <a:latin typeface="微软雅黑" panose="020B0503020204020204" pitchFamily="34" charset="-122"/>
                <a:ea typeface="微软雅黑" panose="020B0503020204020204" pitchFamily="34" charset="-122"/>
              </a:rPr>
              <a:t>（</a:t>
            </a:r>
            <a:r>
              <a:rPr lang="en-US" altLang="zh-CN" sz="1600" dirty="0">
                <a:solidFill>
                  <a:schemeClr val="tx1"/>
                </a:solidFill>
                <a:latin typeface="微软雅黑" panose="020B0503020204020204" pitchFamily="34" charset="-122"/>
                <a:ea typeface="微软雅黑" panose="020B0503020204020204" pitchFamily="34" charset="-122"/>
              </a:rPr>
              <a:t>2</a:t>
            </a:r>
            <a:r>
              <a:rPr lang="zh-CN" altLang="en-US" sz="1600" dirty="0">
                <a:solidFill>
                  <a:schemeClr val="tx1"/>
                </a:solidFill>
                <a:latin typeface="微软雅黑" panose="020B0503020204020204" pitchFamily="34" charset="-122"/>
                <a:ea typeface="微软雅黑" panose="020B0503020204020204" pitchFamily="34" charset="-122"/>
              </a:rPr>
              <a:t>）运算符重载后，可以按它的表达方式使用，但不能改变它们的优先级和要求的操作数数目。运算符被重载后，原有意义没有失去，只是定义了相对于一特定类的一个新运算符。运算符函数用成员函数重载时，必须是公有的。</a:t>
            </a:r>
          </a:p>
        </p:txBody>
      </p:sp>
      <p:sp>
        <p:nvSpPr>
          <p:cNvPr id="2" name="文本框 1"/>
          <p:cNvSpPr txBox="1"/>
          <p:nvPr/>
        </p:nvSpPr>
        <p:spPr>
          <a:xfrm>
            <a:off x="795441" y="131498"/>
            <a:ext cx="1107996" cy="646331"/>
          </a:xfrm>
          <a:prstGeom prst="rect">
            <a:avLst/>
          </a:prstGeom>
          <a:noFill/>
        </p:spPr>
        <p:txBody>
          <a:bodyPr wrap="none" rtlCol="0">
            <a:spAutoFit/>
          </a:bodyPr>
          <a:lstStyle/>
          <a:p>
            <a:pPr algn="ctr"/>
            <a:r>
              <a:rPr lang="en-US" altLang="zh-CN" sz="3600" b="1" dirty="0">
                <a:solidFill>
                  <a:srgbClr val="39626F"/>
                </a:solidFill>
                <a:latin typeface="Segoe UI" panose="020B0502040204020203" pitchFamily="34" charset="0"/>
                <a:ea typeface="Segoe UI" panose="020B0502040204020203" pitchFamily="34" charset="0"/>
                <a:cs typeface="Segoe UI" panose="020B0502040204020203" pitchFamily="34" charset="0"/>
              </a:rPr>
              <a:t>12.6</a:t>
            </a:r>
            <a:endParaRPr lang="zh-CN" altLang="en-US" sz="3600" b="1" dirty="0">
              <a:solidFill>
                <a:srgbClr val="39626F"/>
              </a:solidFill>
              <a:latin typeface="Segoe UI" panose="020B0502040204020203" pitchFamily="34" charset="0"/>
              <a:cs typeface="Segoe UI" panose="020B0502040204020203" pitchFamily="34" charset="0"/>
            </a:endParaRPr>
          </a:p>
        </p:txBody>
      </p:sp>
      <p:sp>
        <p:nvSpPr>
          <p:cNvPr id="3" name="文本框 2"/>
          <p:cNvSpPr txBox="1"/>
          <p:nvPr/>
        </p:nvSpPr>
        <p:spPr>
          <a:xfrm>
            <a:off x="2645124" y="131498"/>
            <a:ext cx="5945983" cy="584775"/>
          </a:xfrm>
          <a:prstGeom prst="rect">
            <a:avLst/>
          </a:prstGeom>
          <a:noFill/>
        </p:spPr>
        <p:txBody>
          <a:bodyPr wrap="square" rtlCol="0">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运算符重载</a:t>
            </a:r>
          </a:p>
        </p:txBody>
      </p:sp>
      <p:sp>
        <p:nvSpPr>
          <p:cNvPr id="5" name="矩形 4"/>
          <p:cNvSpPr/>
          <p:nvPr/>
        </p:nvSpPr>
        <p:spPr>
          <a:xfrm>
            <a:off x="401446" y="878467"/>
            <a:ext cx="8742554" cy="1338828"/>
          </a:xfrm>
          <a:prstGeom prst="rect">
            <a:avLst/>
          </a:prstGeom>
        </p:spPr>
        <p:txBody>
          <a:bodyPr wrap="square">
            <a:spAutoFit/>
          </a:bodyPr>
          <a:lstStyle/>
          <a:p>
            <a:pPr indent="266700" algn="just">
              <a:lnSpc>
                <a:spcPct val="150000"/>
              </a:lnSpc>
              <a:spcAft>
                <a:spcPts val="0"/>
              </a:spcAft>
            </a:pPr>
            <a:r>
              <a:rPr lang="zh-CN" altLang="en-US" kern="100" dirty="0">
                <a:latin typeface="微软雅黑" panose="020B0503020204020204" pitchFamily="34" charset="-122"/>
                <a:ea typeface="微软雅黑" panose="020B0503020204020204" pitchFamily="34" charset="-122"/>
                <a:cs typeface="Times New Roman" panose="02020603050405020304" pitchFamily="18" charset="0"/>
              </a:rPr>
              <a:t>   如果类没有自定义的重载赋值运算符函数，缺省赋值运算符函数和缺省拷贝构造函数一样，“逐域”拷贝对象中的每个数据成员，这样，当类中存在指针数据成员时就会存在和拷贝构造函数同样的弊端。</a:t>
            </a:r>
            <a:endParaRPr lang="en-US" altLang="zh-CN" kern="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2" name="矩形: 圆角 12"/>
          <p:cNvSpPr/>
          <p:nvPr/>
        </p:nvSpPr>
        <p:spPr>
          <a:xfrm>
            <a:off x="401446" y="2217295"/>
            <a:ext cx="4058012" cy="390525"/>
          </a:xfrm>
          <a:prstGeom prst="roundRect">
            <a:avLst/>
          </a:prstGeom>
          <a:solidFill>
            <a:srgbClr val="45B0A8"/>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solidFill>
                  <a:schemeClr val="bg1"/>
                </a:solidFill>
                <a:latin typeface="微软雅黑" panose="020B0503020204020204" pitchFamily="34" charset="-122"/>
                <a:ea typeface="微软雅黑" panose="020B0503020204020204" pitchFamily="34" charset="-122"/>
              </a:rPr>
              <a:t>例   运算符重载函数</a:t>
            </a:r>
            <a:endParaRPr lang="zh-CN" altLang="en-US" sz="1600" dirty="0">
              <a:solidFill>
                <a:schemeClr val="tx1"/>
              </a:solidFill>
            </a:endParaRPr>
          </a:p>
        </p:txBody>
      </p:sp>
      <p:sp>
        <p:nvSpPr>
          <p:cNvPr id="4" name="矩形 3"/>
          <p:cNvSpPr/>
          <p:nvPr/>
        </p:nvSpPr>
        <p:spPr>
          <a:xfrm>
            <a:off x="401446" y="2607820"/>
            <a:ext cx="4873939" cy="3785652"/>
          </a:xfrm>
          <a:prstGeom prst="rect">
            <a:avLst/>
          </a:prstGeom>
        </p:spPr>
        <p:txBody>
          <a:bodyPr wrap="square">
            <a:spAutoFit/>
          </a:bodyPr>
          <a:lstStyle/>
          <a:p>
            <a:pPr lvl="0" algn="just">
              <a:spcAft>
                <a:spcPts val="0"/>
              </a:spcAf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class Message</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public</a:t>
            </a:r>
            <a:r>
              <a:rPr lang="zh-CN" altLang="zh-CN" sz="1600" kern="100" dirty="0">
                <a:latin typeface="Calibri" panose="020F0502020204030204" pitchFamily="34" charset="0"/>
                <a:ea typeface="宋体" panose="02010600030101010101" pitchFamily="2" charset="-122"/>
                <a:cs typeface="Times New Roman" panose="02020603050405020304" pitchFamily="18" charset="0"/>
              </a:rPr>
              <a:t>：</a:t>
            </a:r>
          </a:p>
          <a:p>
            <a:pPr lvl="0" algn="just">
              <a:spcAft>
                <a:spcPts val="0"/>
              </a:spcAf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a:t>
            </a:r>
            <a:r>
              <a:rPr lang="zh-CN" altLang="zh-CN" sz="1600"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 </a:t>
            </a:r>
            <a:r>
              <a:rPr lang="zh-CN" altLang="zh-CN" sz="1600" kern="100" dirty="0">
                <a:latin typeface="Calibri" panose="020F0502020204030204" pitchFamily="34" charset="0"/>
                <a:ea typeface="宋体" panose="02010600030101010101" pitchFamily="2" charset="-122"/>
                <a:cs typeface="Times New Roman" panose="02020603050405020304" pitchFamily="18" charset="0"/>
              </a:rPr>
              <a:t>略</a:t>
            </a:r>
          </a:p>
          <a:p>
            <a:pPr lvl="0" algn="just">
              <a:spcAft>
                <a:spcPts val="0"/>
              </a:spcAf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Message &amp; operator = ( Message &amp;me) ;</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a:t>
            </a:r>
            <a:r>
              <a:rPr lang="zh-CN" altLang="zh-CN" sz="1600"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 </a:t>
            </a:r>
            <a:r>
              <a:rPr lang="zh-CN" altLang="zh-CN" sz="1600" kern="100" dirty="0">
                <a:latin typeface="Calibri" panose="020F0502020204030204" pitchFamily="34" charset="0"/>
                <a:ea typeface="宋体" panose="02010600030101010101" pitchFamily="2" charset="-122"/>
                <a:cs typeface="Times New Roman" panose="02020603050405020304" pitchFamily="18" charset="0"/>
              </a:rPr>
              <a:t>略</a:t>
            </a:r>
          </a:p>
          <a:p>
            <a:pPr lvl="0" algn="just">
              <a:spcAft>
                <a:spcPts val="0"/>
              </a:spcAf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Message &amp; Message::operator =(Message &amp;me) </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if(this==&amp;me)  return *this;      // </a:t>
            </a:r>
            <a:r>
              <a:rPr lang="zh-CN" altLang="zh-CN" sz="1600" kern="100" dirty="0">
                <a:latin typeface="Calibri" panose="020F0502020204030204" pitchFamily="34" charset="0"/>
                <a:ea typeface="宋体" panose="02010600030101010101" pitchFamily="2" charset="-122"/>
                <a:cs typeface="Times New Roman" panose="02020603050405020304" pitchFamily="18" charset="0"/>
              </a:rPr>
              <a:t>判断是否同一个对象</a:t>
            </a:r>
          </a:p>
          <a:p>
            <a:pPr lvl="0" algn="just">
              <a:spcAft>
                <a:spcPts val="0"/>
              </a:spcAf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delete[ ] buffer ;                </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buffer =new char[</a:t>
            </a:r>
            <a:r>
              <a:rPr lang="en-US" altLang="zh-CN" sz="1600" kern="100" dirty="0" err="1">
                <a:latin typeface="Calibri" panose="020F0502020204030204" pitchFamily="34" charset="0"/>
                <a:ea typeface="宋体" panose="02010600030101010101" pitchFamily="2" charset="-122"/>
                <a:cs typeface="Times New Roman" panose="02020603050405020304" pitchFamily="18" charset="0"/>
              </a:rPr>
              <a:t>strlen</a:t>
            </a: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a:t>
            </a:r>
            <a:r>
              <a:rPr lang="en-US" altLang="zh-CN" sz="1600" kern="100" dirty="0" err="1">
                <a:latin typeface="Calibri" panose="020F0502020204030204" pitchFamily="34" charset="0"/>
                <a:ea typeface="宋体" panose="02010600030101010101" pitchFamily="2" charset="-122"/>
                <a:cs typeface="Times New Roman" panose="02020603050405020304" pitchFamily="18" charset="0"/>
              </a:rPr>
              <a:t>me.buffer</a:t>
            </a: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)+1]; </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sz="1600" kern="100" dirty="0" err="1">
                <a:latin typeface="Calibri" panose="020F0502020204030204" pitchFamily="34" charset="0"/>
                <a:ea typeface="宋体" panose="02010600030101010101" pitchFamily="2" charset="-122"/>
                <a:cs typeface="Times New Roman" panose="02020603050405020304" pitchFamily="18" charset="0"/>
              </a:rPr>
              <a:t>strcpy</a:t>
            </a: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(buffer , </a:t>
            </a:r>
            <a:r>
              <a:rPr lang="en-US" altLang="zh-CN" sz="1600" kern="100" dirty="0" err="1">
                <a:latin typeface="Calibri" panose="020F0502020204030204" pitchFamily="34" charset="0"/>
                <a:ea typeface="宋体" panose="02010600030101010101" pitchFamily="2" charset="-122"/>
                <a:cs typeface="Times New Roman" panose="02020603050405020304" pitchFamily="18" charset="0"/>
              </a:rPr>
              <a:t>me.buffer</a:t>
            </a: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return *this;</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p:txBody>
      </p:sp>
      <p:sp>
        <p:nvSpPr>
          <p:cNvPr id="8" name="矩形: 圆角 3"/>
          <p:cNvSpPr/>
          <p:nvPr/>
        </p:nvSpPr>
        <p:spPr>
          <a:xfrm>
            <a:off x="194310" y="2674643"/>
            <a:ext cx="4903680" cy="3718830"/>
          </a:xfrm>
          <a:prstGeom prst="roundRect">
            <a:avLst/>
          </a:prstGeom>
          <a:noFill/>
          <a:ln>
            <a:solidFill>
              <a:srgbClr val="39626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3856637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5" grpId="0"/>
      <p:bldP spid="12" grpId="0" animBg="1"/>
      <p:bldP spid="4" grpId="0"/>
      <p:bldP spid="8"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95441" y="131498"/>
            <a:ext cx="1107996" cy="646331"/>
          </a:xfrm>
          <a:prstGeom prst="rect">
            <a:avLst/>
          </a:prstGeom>
          <a:noFill/>
        </p:spPr>
        <p:txBody>
          <a:bodyPr wrap="none" rtlCol="0">
            <a:spAutoFit/>
          </a:bodyPr>
          <a:lstStyle/>
          <a:p>
            <a:pPr algn="ctr"/>
            <a:r>
              <a:rPr lang="en-US" altLang="zh-CN" sz="3600" b="1" dirty="0">
                <a:solidFill>
                  <a:srgbClr val="39626F"/>
                </a:solidFill>
                <a:latin typeface="Segoe UI" panose="020B0502040204020203" pitchFamily="34" charset="0"/>
                <a:ea typeface="Segoe UI" panose="020B0502040204020203" pitchFamily="34" charset="0"/>
                <a:cs typeface="Segoe UI" panose="020B0502040204020203" pitchFamily="34" charset="0"/>
              </a:rPr>
              <a:t>12.7</a:t>
            </a:r>
            <a:endParaRPr lang="zh-CN" altLang="en-US" sz="3600" b="1" dirty="0">
              <a:solidFill>
                <a:srgbClr val="39626F"/>
              </a:solidFill>
              <a:latin typeface="Segoe UI" panose="020B0502040204020203" pitchFamily="34" charset="0"/>
              <a:cs typeface="Segoe UI" panose="020B0502040204020203" pitchFamily="34" charset="0"/>
            </a:endParaRPr>
          </a:p>
        </p:txBody>
      </p:sp>
      <p:sp>
        <p:nvSpPr>
          <p:cNvPr id="3" name="文本框 2"/>
          <p:cNvSpPr txBox="1"/>
          <p:nvPr/>
        </p:nvSpPr>
        <p:spPr>
          <a:xfrm>
            <a:off x="2645124" y="131498"/>
            <a:ext cx="5945983" cy="584775"/>
          </a:xfrm>
          <a:prstGeom prst="rect">
            <a:avLst/>
          </a:prstGeom>
          <a:noFill/>
        </p:spPr>
        <p:txBody>
          <a:bodyPr wrap="square" rtlCol="0">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类的特殊成员</a:t>
            </a:r>
          </a:p>
        </p:txBody>
      </p:sp>
      <p:sp>
        <p:nvSpPr>
          <p:cNvPr id="5" name="矩形 4"/>
          <p:cNvSpPr/>
          <p:nvPr/>
        </p:nvSpPr>
        <p:spPr>
          <a:xfrm>
            <a:off x="599874" y="1002715"/>
            <a:ext cx="8544125" cy="646331"/>
          </a:xfrm>
          <a:prstGeom prst="rect">
            <a:avLst/>
          </a:prstGeom>
        </p:spPr>
        <p:txBody>
          <a:bodyPr wrap="square">
            <a:spAutoFit/>
          </a:bodyPr>
          <a:lstStyle/>
          <a:p>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       </a:t>
            </a:r>
            <a:r>
              <a:rPr lang="en-US" altLang="zh-CN" kern="100" dirty="0" err="1">
                <a:latin typeface="微软雅黑" panose="020B0503020204020204" pitchFamily="34" charset="-122"/>
                <a:ea typeface="微软雅黑" panose="020B0503020204020204" pitchFamily="34" charset="-122"/>
                <a:cs typeface="Times New Roman" panose="02020603050405020304" pitchFamily="18" charset="0"/>
              </a:rPr>
              <a:t>const</a:t>
            </a: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可以修饰类的数据成员和成员函数，分别称作</a:t>
            </a:r>
            <a:r>
              <a:rPr lang="en-US" altLang="zh-CN" kern="100" dirty="0" err="1">
                <a:latin typeface="微软雅黑" panose="020B0503020204020204" pitchFamily="34" charset="-122"/>
                <a:ea typeface="微软雅黑" panose="020B0503020204020204" pitchFamily="34" charset="-122"/>
                <a:cs typeface="Times New Roman" panose="02020603050405020304" pitchFamily="18" charset="0"/>
              </a:rPr>
              <a:t>const</a:t>
            </a: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数据成员、</a:t>
            </a:r>
            <a:r>
              <a:rPr lang="en-US" altLang="zh-CN" kern="100" dirty="0" err="1">
                <a:latin typeface="微软雅黑" panose="020B0503020204020204" pitchFamily="34" charset="-122"/>
                <a:ea typeface="微软雅黑" panose="020B0503020204020204" pitchFamily="34" charset="-122"/>
                <a:cs typeface="Times New Roman" panose="02020603050405020304" pitchFamily="18" charset="0"/>
              </a:rPr>
              <a:t>const</a:t>
            </a: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成员函数。</a:t>
            </a:r>
            <a:endParaRPr lang="zh-CN" altLang="en-US" dirty="0">
              <a:latin typeface="微软雅黑" panose="020B0503020204020204" pitchFamily="34" charset="-122"/>
              <a:ea typeface="微软雅黑" panose="020B0503020204020204" pitchFamily="34" charset="-122"/>
            </a:endParaRPr>
          </a:p>
        </p:txBody>
      </p:sp>
      <p:sp>
        <p:nvSpPr>
          <p:cNvPr id="9" name="矩形 8"/>
          <p:cNvSpPr/>
          <p:nvPr/>
        </p:nvSpPr>
        <p:spPr>
          <a:xfrm>
            <a:off x="2028624" y="1751916"/>
            <a:ext cx="6018096" cy="4401205"/>
          </a:xfrm>
          <a:prstGeom prst="rect">
            <a:avLst/>
          </a:prstGeom>
        </p:spPr>
        <p:txBody>
          <a:bodyPr wrap="square">
            <a:spAutoFit/>
          </a:bodyPr>
          <a:lstStyle/>
          <a:p>
            <a:pPr lvl="0" algn="just">
              <a:spcAft>
                <a:spcPts val="0"/>
              </a:spcAft>
            </a:pPr>
            <a:r>
              <a:rPr lang="en-US" altLang="zh-CN" sz="1400" kern="100" dirty="0">
                <a:latin typeface="Calibri" panose="020F0502020204030204" pitchFamily="34" charset="0"/>
                <a:ea typeface="宋体" panose="02010600030101010101" pitchFamily="2" charset="-122"/>
                <a:cs typeface="Times New Roman" panose="02020603050405020304" pitchFamily="18" charset="0"/>
              </a:rPr>
              <a:t>#include &lt;</a:t>
            </a:r>
            <a:r>
              <a:rPr lang="en-US" altLang="zh-CN" sz="1400" kern="100" dirty="0" err="1">
                <a:latin typeface="Calibri" panose="020F0502020204030204" pitchFamily="34" charset="0"/>
                <a:ea typeface="宋体" panose="02010600030101010101" pitchFamily="2" charset="-122"/>
                <a:cs typeface="Times New Roman" panose="02020603050405020304" pitchFamily="18" charset="0"/>
              </a:rPr>
              <a:t>iostream.h</a:t>
            </a:r>
            <a:r>
              <a:rPr lang="en-US" altLang="zh-CN" sz="1400" kern="100" dirty="0">
                <a:latin typeface="Calibri" panose="020F0502020204030204" pitchFamily="34" charset="0"/>
                <a:ea typeface="宋体" panose="02010600030101010101" pitchFamily="2" charset="-122"/>
                <a:cs typeface="Times New Roman" panose="02020603050405020304" pitchFamily="18" charset="0"/>
              </a:rPr>
              <a:t>&gt; </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pPr>
            <a:r>
              <a:rPr lang="en-US" altLang="zh-CN" sz="1400" kern="100" dirty="0">
                <a:latin typeface="Calibri" panose="020F0502020204030204" pitchFamily="34" charset="0"/>
                <a:ea typeface="宋体" panose="02010600030101010101" pitchFamily="2" charset="-122"/>
                <a:cs typeface="Times New Roman" panose="02020603050405020304" pitchFamily="18" charset="0"/>
              </a:rPr>
              <a:t>class </a:t>
            </a:r>
            <a:r>
              <a:rPr lang="en-US" altLang="zh-CN" sz="1400" kern="100" dirty="0" err="1">
                <a:latin typeface="Calibri" panose="020F0502020204030204" pitchFamily="34" charset="0"/>
                <a:ea typeface="宋体" panose="02010600030101010101" pitchFamily="2" charset="-122"/>
                <a:cs typeface="Times New Roman" panose="02020603050405020304" pitchFamily="18" charset="0"/>
              </a:rPr>
              <a:t>myClass</a:t>
            </a:r>
            <a:r>
              <a:rPr lang="en-US" altLang="zh-CN" sz="1400" kern="100" dirty="0">
                <a:latin typeface="Calibri" panose="020F0502020204030204" pitchFamily="34" charset="0"/>
                <a:ea typeface="宋体" panose="02010600030101010101" pitchFamily="2" charset="-122"/>
                <a:cs typeface="Times New Roman" panose="02020603050405020304" pitchFamily="18" charset="0"/>
              </a:rPr>
              <a:t> </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pPr>
            <a:r>
              <a:rPr lang="en-US" altLang="zh-CN" sz="1400" kern="100" dirty="0">
                <a:latin typeface="Calibri" panose="020F0502020204030204" pitchFamily="34" charset="0"/>
                <a:ea typeface="宋体" panose="02010600030101010101" pitchFamily="2" charset="-122"/>
                <a:cs typeface="Times New Roman" panose="02020603050405020304" pitchFamily="18" charset="0"/>
              </a:rPr>
              <a:t>{ </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pPr>
            <a:r>
              <a:rPr lang="en-US" altLang="zh-CN" sz="1400" kern="100" dirty="0">
                <a:latin typeface="Calibri" panose="020F0502020204030204" pitchFamily="34" charset="0"/>
                <a:ea typeface="宋体" panose="02010600030101010101" pitchFamily="2" charset="-122"/>
                <a:cs typeface="Times New Roman" panose="02020603050405020304" pitchFamily="18" charset="0"/>
              </a:rPr>
              <a:t> private: </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pPr>
            <a:r>
              <a:rPr lang="en-US" altLang="zh-CN" sz="1400"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sz="1400" kern="100" dirty="0" err="1">
                <a:latin typeface="Calibri" panose="020F0502020204030204" pitchFamily="34" charset="0"/>
                <a:ea typeface="宋体" panose="02010600030101010101" pitchFamily="2" charset="-122"/>
                <a:cs typeface="Times New Roman" panose="02020603050405020304" pitchFamily="18" charset="0"/>
              </a:rPr>
              <a:t>const</a:t>
            </a:r>
            <a:r>
              <a:rPr lang="en-US" altLang="zh-CN" sz="1400"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sz="1400" kern="100" dirty="0" err="1">
                <a:latin typeface="Calibri" panose="020F0502020204030204" pitchFamily="34" charset="0"/>
                <a:ea typeface="宋体" panose="02010600030101010101" pitchFamily="2" charset="-122"/>
                <a:cs typeface="Times New Roman" panose="02020603050405020304" pitchFamily="18" charset="0"/>
              </a:rPr>
              <a:t>int</a:t>
            </a:r>
            <a:r>
              <a:rPr lang="en-US" altLang="zh-CN" sz="1400" kern="100" dirty="0">
                <a:latin typeface="Calibri" panose="020F0502020204030204" pitchFamily="34" charset="0"/>
                <a:ea typeface="宋体" panose="02010600030101010101" pitchFamily="2" charset="-122"/>
                <a:cs typeface="Times New Roman" panose="02020603050405020304" pitchFamily="18" charset="0"/>
              </a:rPr>
              <a:t> ci ; 	// </a:t>
            </a:r>
            <a:r>
              <a:rPr lang="zh-CN" altLang="zh-CN" sz="1400" kern="100" dirty="0">
                <a:latin typeface="Calibri" panose="020F0502020204030204" pitchFamily="34" charset="0"/>
                <a:ea typeface="宋体" panose="02010600030101010101" pitchFamily="2" charset="-122"/>
                <a:cs typeface="Times New Roman" panose="02020603050405020304" pitchFamily="18" charset="0"/>
              </a:rPr>
              <a:t>常量数据成员</a:t>
            </a:r>
          </a:p>
          <a:p>
            <a:pPr lvl="0" algn="just">
              <a:spcAft>
                <a:spcPts val="0"/>
              </a:spcAft>
            </a:pPr>
            <a:r>
              <a:rPr lang="en-US" altLang="zh-CN" sz="1400"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sz="1400" kern="100" dirty="0" err="1">
                <a:latin typeface="Calibri" panose="020F0502020204030204" pitchFamily="34" charset="0"/>
                <a:ea typeface="宋体" panose="02010600030101010101" pitchFamily="2" charset="-122"/>
                <a:cs typeface="Times New Roman" panose="02020603050405020304" pitchFamily="18" charset="0"/>
              </a:rPr>
              <a:t>int</a:t>
            </a:r>
            <a:r>
              <a:rPr lang="en-US" altLang="zh-CN" sz="1400" kern="100" dirty="0">
                <a:latin typeface="Calibri" panose="020F0502020204030204" pitchFamily="34" charset="0"/>
                <a:ea typeface="宋体" panose="02010600030101010101" pitchFamily="2" charset="-122"/>
                <a:cs typeface="Times New Roman" panose="02020603050405020304" pitchFamily="18" charset="0"/>
              </a:rPr>
              <a:t>  &amp; ref ;		// </a:t>
            </a:r>
            <a:r>
              <a:rPr lang="zh-CN" altLang="zh-CN" sz="1400" kern="100" dirty="0">
                <a:latin typeface="Calibri" panose="020F0502020204030204" pitchFamily="34" charset="0"/>
                <a:ea typeface="宋体" panose="02010600030101010101" pitchFamily="2" charset="-122"/>
                <a:cs typeface="Times New Roman" panose="02020603050405020304" pitchFamily="18" charset="0"/>
              </a:rPr>
              <a:t>引用数据成员</a:t>
            </a:r>
          </a:p>
          <a:p>
            <a:pPr lvl="0" algn="just">
              <a:spcAft>
                <a:spcPts val="0"/>
              </a:spcAft>
            </a:pPr>
            <a:r>
              <a:rPr lang="en-US" altLang="zh-CN" sz="1400" kern="100" dirty="0">
                <a:latin typeface="Calibri" panose="020F0502020204030204" pitchFamily="34" charset="0"/>
                <a:ea typeface="宋体" panose="02010600030101010101" pitchFamily="2" charset="-122"/>
                <a:cs typeface="Times New Roman" panose="02020603050405020304" pitchFamily="18" charset="0"/>
              </a:rPr>
              <a:t> public: </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pPr>
            <a:r>
              <a:rPr lang="en-US" altLang="zh-CN" sz="1400"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sz="1400" kern="100" dirty="0" err="1">
                <a:latin typeface="Calibri" panose="020F0502020204030204" pitchFamily="34" charset="0"/>
                <a:ea typeface="宋体" panose="02010600030101010101" pitchFamily="2" charset="-122"/>
                <a:cs typeface="Times New Roman" panose="02020603050405020304" pitchFamily="18" charset="0"/>
              </a:rPr>
              <a:t>myClass</a:t>
            </a:r>
            <a:r>
              <a:rPr lang="en-US" altLang="zh-CN" sz="1400" kern="100" dirty="0">
                <a:latin typeface="Calibri" panose="020F0502020204030204" pitchFamily="34" charset="0"/>
                <a:ea typeface="宋体" panose="02010600030101010101" pitchFamily="2" charset="-122"/>
                <a:cs typeface="Times New Roman" panose="02020603050405020304" pitchFamily="18" charset="0"/>
              </a:rPr>
              <a:t>(</a:t>
            </a:r>
            <a:r>
              <a:rPr lang="en-US" altLang="zh-CN" sz="1400" kern="100" dirty="0" err="1">
                <a:latin typeface="Calibri" panose="020F0502020204030204" pitchFamily="34" charset="0"/>
                <a:ea typeface="宋体" panose="02010600030101010101" pitchFamily="2" charset="-122"/>
                <a:cs typeface="Times New Roman" panose="02020603050405020304" pitchFamily="18" charset="0"/>
              </a:rPr>
              <a:t>int</a:t>
            </a:r>
            <a:r>
              <a:rPr lang="en-US" altLang="zh-CN" sz="1400" kern="100" dirty="0">
                <a:latin typeface="Calibri" panose="020F0502020204030204" pitchFamily="34" charset="0"/>
                <a:ea typeface="宋体" panose="02010600030101010101" pitchFamily="2" charset="-122"/>
                <a:cs typeface="Times New Roman" panose="02020603050405020304" pitchFamily="18" charset="0"/>
              </a:rPr>
              <a:t> &amp;</a:t>
            </a:r>
            <a:r>
              <a:rPr lang="en-US" altLang="zh-CN" sz="1400" kern="100" dirty="0" err="1">
                <a:latin typeface="Calibri" panose="020F0502020204030204" pitchFamily="34" charset="0"/>
                <a:ea typeface="宋体" panose="02010600030101010101" pitchFamily="2" charset="-122"/>
                <a:cs typeface="Times New Roman" panose="02020603050405020304" pitchFamily="18" charset="0"/>
              </a:rPr>
              <a:t>i</a:t>
            </a:r>
            <a:r>
              <a:rPr lang="en-US" altLang="zh-CN" sz="1400" kern="100" dirty="0">
                <a:latin typeface="Calibri" panose="020F0502020204030204" pitchFamily="34" charset="0"/>
                <a:ea typeface="宋体" panose="02010600030101010101" pitchFamily="2" charset="-122"/>
                <a:cs typeface="Times New Roman" panose="02020603050405020304" pitchFamily="18" charset="0"/>
              </a:rPr>
              <a:t>) : ci(10),ref(</a:t>
            </a:r>
            <a:r>
              <a:rPr lang="en-US" altLang="zh-CN" sz="1400" kern="100" dirty="0" err="1">
                <a:latin typeface="Calibri" panose="020F0502020204030204" pitchFamily="34" charset="0"/>
                <a:ea typeface="宋体" panose="02010600030101010101" pitchFamily="2" charset="-122"/>
                <a:cs typeface="Times New Roman" panose="02020603050405020304" pitchFamily="18" charset="0"/>
              </a:rPr>
              <a:t>i</a:t>
            </a:r>
            <a:r>
              <a:rPr lang="en-US" altLang="zh-CN" sz="1400" kern="100" dirty="0">
                <a:latin typeface="Calibri" panose="020F0502020204030204" pitchFamily="34" charset="0"/>
                <a:ea typeface="宋体" panose="02010600030101010101" pitchFamily="2" charset="-122"/>
                <a:cs typeface="Times New Roman" panose="02020603050405020304" pitchFamily="18" charset="0"/>
              </a:rPr>
              <a:t>)   //</a:t>
            </a:r>
            <a:r>
              <a:rPr lang="zh-CN" altLang="zh-CN" sz="1400" kern="100" dirty="0">
                <a:latin typeface="Calibri" panose="020F0502020204030204" pitchFamily="34" charset="0"/>
                <a:ea typeface="宋体" panose="02010600030101010101" pitchFamily="2" charset="-122"/>
                <a:cs typeface="Times New Roman" panose="02020603050405020304" pitchFamily="18" charset="0"/>
              </a:rPr>
              <a:t>冒号</a:t>
            </a:r>
            <a:r>
              <a:rPr lang="en-US" altLang="zh-CN" sz="1400" kern="100" dirty="0">
                <a:latin typeface="Calibri" panose="020F0502020204030204" pitchFamily="34" charset="0"/>
                <a:ea typeface="宋体" panose="02010600030101010101" pitchFamily="2" charset="-122"/>
                <a:cs typeface="Times New Roman" panose="02020603050405020304" pitchFamily="18" charset="0"/>
              </a:rPr>
              <a:t>(:)</a:t>
            </a:r>
            <a:r>
              <a:rPr lang="zh-CN" altLang="zh-CN" sz="1400" kern="100" dirty="0">
                <a:latin typeface="Calibri" panose="020F0502020204030204" pitchFamily="34" charset="0"/>
                <a:ea typeface="宋体" panose="02010600030101010101" pitchFamily="2" charset="-122"/>
                <a:cs typeface="Times New Roman" panose="02020603050405020304" pitchFamily="18" charset="0"/>
              </a:rPr>
              <a:t>后面的</a:t>
            </a:r>
            <a:r>
              <a:rPr lang="en-US" altLang="zh-CN" sz="1400" kern="100" dirty="0">
                <a:latin typeface="Calibri" panose="020F0502020204030204" pitchFamily="34" charset="0"/>
                <a:ea typeface="宋体" panose="02010600030101010101" pitchFamily="2" charset="-122"/>
                <a:cs typeface="Times New Roman" panose="02020603050405020304" pitchFamily="18" charset="0"/>
              </a:rPr>
              <a:t>ci(10),ref(</a:t>
            </a:r>
            <a:r>
              <a:rPr lang="en-US" altLang="zh-CN" sz="1400" kern="100" dirty="0" err="1">
                <a:latin typeface="Calibri" panose="020F0502020204030204" pitchFamily="34" charset="0"/>
                <a:ea typeface="宋体" panose="02010600030101010101" pitchFamily="2" charset="-122"/>
                <a:cs typeface="Times New Roman" panose="02020603050405020304" pitchFamily="18" charset="0"/>
              </a:rPr>
              <a:t>i</a:t>
            </a:r>
            <a:r>
              <a:rPr lang="en-US" altLang="zh-CN" sz="1400" kern="100" dirty="0">
                <a:latin typeface="Calibri" panose="020F0502020204030204" pitchFamily="34" charset="0"/>
                <a:ea typeface="宋体" panose="02010600030101010101" pitchFamily="2" charset="-122"/>
                <a:cs typeface="Times New Roman" panose="02020603050405020304" pitchFamily="18" charset="0"/>
              </a:rPr>
              <a:t>)</a:t>
            </a:r>
            <a:r>
              <a:rPr lang="zh-CN" altLang="zh-CN" sz="1400" kern="100" dirty="0">
                <a:latin typeface="Calibri" panose="020F0502020204030204" pitchFamily="34" charset="0"/>
                <a:ea typeface="宋体" panose="02010600030101010101" pitchFamily="2" charset="-122"/>
                <a:cs typeface="Times New Roman" panose="02020603050405020304" pitchFamily="18" charset="0"/>
              </a:rPr>
              <a:t>就是成员初始化列表</a:t>
            </a:r>
          </a:p>
          <a:p>
            <a:pPr lvl="0" algn="just">
              <a:spcAft>
                <a:spcPts val="0"/>
              </a:spcAft>
            </a:pPr>
            <a:r>
              <a:rPr lang="en-US" altLang="zh-CN" sz="1400" kern="100" dirty="0">
                <a:latin typeface="Calibri" panose="020F0502020204030204" pitchFamily="34" charset="0"/>
                <a:ea typeface="宋体" panose="02010600030101010101" pitchFamily="2" charset="-122"/>
                <a:cs typeface="Times New Roman" panose="02020603050405020304" pitchFamily="18" charset="0"/>
              </a:rPr>
              <a:t>  {	 } </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pPr>
            <a:r>
              <a:rPr lang="en-US" altLang="zh-CN" sz="1400" kern="100" dirty="0">
                <a:latin typeface="Calibri" panose="020F0502020204030204" pitchFamily="34" charset="0"/>
                <a:ea typeface="宋体" panose="02010600030101010101" pitchFamily="2" charset="-122"/>
                <a:cs typeface="Times New Roman" panose="02020603050405020304" pitchFamily="18" charset="0"/>
              </a:rPr>
              <a:t>  void Show( ) </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pPr>
            <a:r>
              <a:rPr lang="en-US" altLang="zh-CN" sz="1400" kern="100" dirty="0">
                <a:latin typeface="Calibri" panose="020F0502020204030204" pitchFamily="34" charset="0"/>
                <a:ea typeface="宋体" panose="02010600030101010101" pitchFamily="2" charset="-122"/>
                <a:cs typeface="Times New Roman" panose="02020603050405020304" pitchFamily="18" charset="0"/>
              </a:rPr>
              <a:t>  { </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pPr>
            <a:r>
              <a:rPr lang="en-US" altLang="zh-CN" sz="1400"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sz="1400" kern="100" dirty="0" err="1">
                <a:latin typeface="Calibri" panose="020F0502020204030204" pitchFamily="34" charset="0"/>
                <a:ea typeface="宋体" panose="02010600030101010101" pitchFamily="2" charset="-122"/>
                <a:cs typeface="Times New Roman" panose="02020603050405020304" pitchFamily="18" charset="0"/>
              </a:rPr>
              <a:t>cout</a:t>
            </a:r>
            <a:r>
              <a:rPr lang="en-US" altLang="zh-CN" sz="1400" kern="100" dirty="0">
                <a:latin typeface="Calibri" panose="020F0502020204030204" pitchFamily="34" charset="0"/>
                <a:ea typeface="宋体" panose="02010600030101010101" pitchFamily="2" charset="-122"/>
                <a:cs typeface="Times New Roman" panose="02020603050405020304" pitchFamily="18" charset="0"/>
              </a:rPr>
              <a:t>&lt;&lt;ci&lt;&lt;”,”&lt;&lt;ref&lt;&lt;</a:t>
            </a:r>
            <a:r>
              <a:rPr lang="en-US" altLang="zh-CN" sz="1400" kern="100" dirty="0" err="1">
                <a:latin typeface="Calibri" panose="020F0502020204030204" pitchFamily="34" charset="0"/>
                <a:ea typeface="宋体" panose="02010600030101010101" pitchFamily="2" charset="-122"/>
                <a:cs typeface="Times New Roman" panose="02020603050405020304" pitchFamily="18" charset="0"/>
              </a:rPr>
              <a:t>endl</a:t>
            </a:r>
            <a:r>
              <a:rPr lang="en-US" altLang="zh-CN" sz="1400" kern="100" dirty="0">
                <a:latin typeface="Calibri" panose="020F0502020204030204" pitchFamily="34" charset="0"/>
                <a:ea typeface="宋体" panose="02010600030101010101" pitchFamily="2" charset="-122"/>
                <a:cs typeface="Times New Roman" panose="02020603050405020304" pitchFamily="18" charset="0"/>
              </a:rPr>
              <a:t>;</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pPr>
            <a:r>
              <a:rPr lang="en-US" altLang="zh-CN" sz="1400" kern="100" dirty="0">
                <a:latin typeface="Calibri" panose="020F0502020204030204" pitchFamily="34" charset="0"/>
                <a:ea typeface="宋体" panose="02010600030101010101" pitchFamily="2" charset="-122"/>
                <a:cs typeface="Times New Roman" panose="02020603050405020304" pitchFamily="18" charset="0"/>
              </a:rPr>
              <a:t>  } </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pPr>
            <a:r>
              <a:rPr lang="en-US" altLang="zh-CN" sz="1400" kern="100" dirty="0">
                <a:latin typeface="Calibri" panose="020F0502020204030204" pitchFamily="34" charset="0"/>
                <a:ea typeface="宋体" panose="02010600030101010101" pitchFamily="2" charset="-122"/>
                <a:cs typeface="Times New Roman" panose="02020603050405020304" pitchFamily="18" charset="0"/>
              </a:rPr>
              <a:t>};</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pPr>
            <a:r>
              <a:rPr lang="en-US" altLang="zh-CN" sz="1400" kern="100" dirty="0">
                <a:latin typeface="Calibri" panose="020F0502020204030204" pitchFamily="34" charset="0"/>
                <a:ea typeface="宋体" panose="02010600030101010101" pitchFamily="2" charset="-122"/>
                <a:cs typeface="Times New Roman" panose="02020603050405020304" pitchFamily="18" charset="0"/>
              </a:rPr>
              <a:t>void main( ) </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pPr>
            <a:r>
              <a:rPr lang="en-US" altLang="zh-CN" sz="1400" kern="100" dirty="0">
                <a:latin typeface="Calibri" panose="020F0502020204030204" pitchFamily="34" charset="0"/>
                <a:ea typeface="宋体" panose="02010600030101010101" pitchFamily="2" charset="-122"/>
                <a:cs typeface="Times New Roman" panose="02020603050405020304" pitchFamily="18" charset="0"/>
              </a:rPr>
              <a:t>{</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pPr>
            <a:r>
              <a:rPr lang="en-US" altLang="zh-CN" sz="1400"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sz="1400" kern="100" dirty="0" err="1">
                <a:latin typeface="Calibri" panose="020F0502020204030204" pitchFamily="34" charset="0"/>
                <a:ea typeface="宋体" panose="02010600030101010101" pitchFamily="2" charset="-122"/>
                <a:cs typeface="Times New Roman" panose="02020603050405020304" pitchFamily="18" charset="0"/>
              </a:rPr>
              <a:t>int</a:t>
            </a:r>
            <a:r>
              <a:rPr lang="en-US" altLang="zh-CN" sz="1400" kern="100" dirty="0">
                <a:latin typeface="Calibri" panose="020F0502020204030204" pitchFamily="34" charset="0"/>
                <a:ea typeface="宋体" panose="02010600030101010101" pitchFamily="2" charset="-122"/>
                <a:cs typeface="Times New Roman" panose="02020603050405020304" pitchFamily="18" charset="0"/>
              </a:rPr>
              <a:t> a=10;</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pPr>
            <a:r>
              <a:rPr lang="en-US" altLang="zh-CN" sz="1400"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sz="1400" kern="100" dirty="0" err="1">
                <a:latin typeface="Calibri" panose="020F0502020204030204" pitchFamily="34" charset="0"/>
                <a:ea typeface="宋体" panose="02010600030101010101" pitchFamily="2" charset="-122"/>
                <a:cs typeface="Times New Roman" panose="02020603050405020304" pitchFamily="18" charset="0"/>
              </a:rPr>
              <a:t>myClass</a:t>
            </a:r>
            <a:r>
              <a:rPr lang="en-US" altLang="zh-CN" sz="1400"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sz="1400" kern="100" dirty="0" err="1">
                <a:latin typeface="Calibri" panose="020F0502020204030204" pitchFamily="34" charset="0"/>
                <a:ea typeface="宋体" panose="02010600030101010101" pitchFamily="2" charset="-122"/>
                <a:cs typeface="Times New Roman" panose="02020603050405020304" pitchFamily="18" charset="0"/>
              </a:rPr>
              <a:t>ob</a:t>
            </a:r>
            <a:r>
              <a:rPr lang="en-US" altLang="zh-CN" sz="1400" kern="100" dirty="0">
                <a:latin typeface="Calibri" panose="020F0502020204030204" pitchFamily="34" charset="0"/>
                <a:ea typeface="宋体" panose="02010600030101010101" pitchFamily="2" charset="-122"/>
                <a:cs typeface="Times New Roman" panose="02020603050405020304" pitchFamily="18" charset="0"/>
              </a:rPr>
              <a:t>(a); </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pPr>
            <a:r>
              <a:rPr lang="en-US" altLang="zh-CN" sz="1400"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sz="1400" kern="100" dirty="0" err="1">
                <a:latin typeface="Calibri" panose="020F0502020204030204" pitchFamily="34" charset="0"/>
                <a:ea typeface="宋体" panose="02010600030101010101" pitchFamily="2" charset="-122"/>
                <a:cs typeface="Times New Roman" panose="02020603050405020304" pitchFamily="18" charset="0"/>
              </a:rPr>
              <a:t>ob.Show</a:t>
            </a:r>
            <a:r>
              <a:rPr lang="en-US" altLang="zh-CN" sz="1400" kern="100" dirty="0">
                <a:latin typeface="Calibri" panose="020F0502020204030204" pitchFamily="34" charset="0"/>
                <a:ea typeface="宋体" panose="02010600030101010101" pitchFamily="2" charset="-122"/>
                <a:cs typeface="Times New Roman" panose="02020603050405020304" pitchFamily="18" charset="0"/>
              </a:rPr>
              <a:t>( ); </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r>
              <a:rPr lang="en-US" altLang="zh-CN" sz="1400" kern="100" dirty="0">
                <a:latin typeface="Calibri" panose="020F0502020204030204" pitchFamily="34" charset="0"/>
                <a:ea typeface="宋体" panose="02010600030101010101" pitchFamily="2" charset="-122"/>
                <a:cs typeface="Times New Roman" panose="02020603050405020304" pitchFamily="18" charset="0"/>
              </a:rPr>
              <a:t>}</a:t>
            </a:r>
            <a:endParaRPr lang="zh-CN" altLang="en-US" sz="1400" dirty="0"/>
          </a:p>
        </p:txBody>
      </p:sp>
      <p:sp>
        <p:nvSpPr>
          <p:cNvPr id="11" name="矩形: 圆角 3"/>
          <p:cNvSpPr/>
          <p:nvPr/>
        </p:nvSpPr>
        <p:spPr>
          <a:xfrm>
            <a:off x="1662864" y="1751916"/>
            <a:ext cx="6383856" cy="4524315"/>
          </a:xfrm>
          <a:prstGeom prst="roundRect">
            <a:avLst/>
          </a:prstGeom>
          <a:noFill/>
          <a:ln>
            <a:solidFill>
              <a:srgbClr val="39626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 name="对话气泡: 圆角矩形 16"/>
          <p:cNvSpPr/>
          <p:nvPr/>
        </p:nvSpPr>
        <p:spPr>
          <a:xfrm>
            <a:off x="5151972" y="1873932"/>
            <a:ext cx="2714084" cy="901759"/>
          </a:xfrm>
          <a:prstGeom prst="wedgeRoundRectCallout">
            <a:avLst>
              <a:gd name="adj1" fmla="val -85350"/>
              <a:gd name="adj2" fmla="val 39638"/>
              <a:gd name="adj3" fmla="val 16667"/>
            </a:avLst>
          </a:prstGeom>
          <a:solidFill>
            <a:srgbClr val="98B4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dirty="0">
                <a:solidFill>
                  <a:schemeClr val="tx1"/>
                </a:solidFill>
                <a:latin typeface="微软雅黑" panose="020B0503020204020204" pitchFamily="34" charset="-122"/>
                <a:ea typeface="微软雅黑" panose="020B0503020204020204" pitchFamily="34" charset="-122"/>
                <a:sym typeface="+mn-ea"/>
              </a:rPr>
              <a:t>定义</a:t>
            </a:r>
            <a:r>
              <a:rPr lang="en-US" altLang="zh-CN" sz="1400" dirty="0" err="1">
                <a:solidFill>
                  <a:schemeClr val="tx1"/>
                </a:solidFill>
                <a:latin typeface="微软雅黑" panose="020B0503020204020204" pitchFamily="34" charset="-122"/>
                <a:ea typeface="微软雅黑" panose="020B0503020204020204" pitchFamily="34" charset="-122"/>
                <a:sym typeface="+mn-ea"/>
              </a:rPr>
              <a:t>const</a:t>
            </a:r>
            <a:r>
              <a:rPr lang="zh-CN" altLang="en-US" sz="1400" dirty="0">
                <a:solidFill>
                  <a:schemeClr val="tx1"/>
                </a:solidFill>
                <a:latin typeface="微软雅黑" panose="020B0503020204020204" pitchFamily="34" charset="-122"/>
                <a:ea typeface="微软雅黑" panose="020B0503020204020204" pitchFamily="34" charset="-122"/>
                <a:sym typeface="+mn-ea"/>
              </a:rPr>
              <a:t>变量时必须给出初始值，但</a:t>
            </a:r>
            <a:r>
              <a:rPr lang="en-US" altLang="zh-CN" sz="1400" dirty="0">
                <a:solidFill>
                  <a:schemeClr val="tx1"/>
                </a:solidFill>
                <a:latin typeface="微软雅黑" panose="020B0503020204020204" pitchFamily="34" charset="-122"/>
                <a:ea typeface="微软雅黑" panose="020B0503020204020204" pitchFamily="34" charset="-122"/>
                <a:sym typeface="+mn-ea"/>
              </a:rPr>
              <a:t>C++</a:t>
            </a:r>
            <a:r>
              <a:rPr lang="zh-CN" altLang="en-US" sz="1400" dirty="0">
                <a:solidFill>
                  <a:schemeClr val="tx1"/>
                </a:solidFill>
                <a:latin typeface="微软雅黑" panose="020B0503020204020204" pitchFamily="34" charset="-122"/>
                <a:ea typeface="微软雅黑" panose="020B0503020204020204" pitchFamily="34" charset="-122"/>
                <a:sym typeface="+mn-ea"/>
              </a:rPr>
              <a:t>规定，不允许在类的声明中为类的常量和引用数据成员提供初始值</a:t>
            </a:r>
            <a:endParaRPr lang="zh-CN" altLang="en-US" sz="1400" dirty="0">
              <a:solidFill>
                <a:schemeClr val="tx1"/>
              </a:solidFill>
              <a:latin typeface="微软雅黑" panose="020B0503020204020204" pitchFamily="34" charset="-122"/>
              <a:ea typeface="微软雅黑" panose="020B0503020204020204" pitchFamily="34" charset="-122"/>
            </a:endParaRPr>
          </a:p>
        </p:txBody>
      </p:sp>
      <p:sp>
        <p:nvSpPr>
          <p:cNvPr id="13" name="对话气泡: 圆角矩形 16"/>
          <p:cNvSpPr/>
          <p:nvPr/>
        </p:nvSpPr>
        <p:spPr>
          <a:xfrm>
            <a:off x="5151972" y="3562646"/>
            <a:ext cx="2714084" cy="901759"/>
          </a:xfrm>
          <a:prstGeom prst="wedgeRoundRectCallout">
            <a:avLst>
              <a:gd name="adj1" fmla="val -105144"/>
              <a:gd name="adj2" fmla="val -57961"/>
              <a:gd name="adj3" fmla="val 16667"/>
            </a:avLst>
          </a:prstGeom>
          <a:solidFill>
            <a:srgbClr val="98B4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dirty="0">
                <a:solidFill>
                  <a:schemeClr val="tx1"/>
                </a:solidFill>
                <a:latin typeface="微软雅黑" panose="020B0503020204020204" pitchFamily="34" charset="-122"/>
                <a:ea typeface="微软雅黑" panose="020B0503020204020204" pitchFamily="34" charset="-122"/>
              </a:rPr>
              <a:t>初始化的方式：成员初始化列表</a:t>
            </a:r>
          </a:p>
        </p:txBody>
      </p:sp>
    </p:spTree>
    <p:extLst>
      <p:ext uri="{BB962C8B-B14F-4D97-AF65-F5344CB8AC3E}">
        <p14:creationId xmlns:p14="http://schemas.microsoft.com/office/powerpoint/2010/main" val="2715758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9" grpId="0"/>
      <p:bldP spid="11" grpId="0" animBg="1"/>
      <p:bldP spid="12" grpId="0" animBg="1"/>
      <p:bldP spid="13"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93463" y="165788"/>
            <a:ext cx="1511952" cy="523220"/>
          </a:xfrm>
          <a:prstGeom prst="rect">
            <a:avLst/>
          </a:prstGeom>
          <a:noFill/>
        </p:spPr>
        <p:txBody>
          <a:bodyPr wrap="none" rtlCol="0">
            <a:spAutoFit/>
          </a:bodyPr>
          <a:lstStyle/>
          <a:p>
            <a:pPr algn="ctr"/>
            <a:r>
              <a:rPr lang="en-US" altLang="zh-CN" sz="2800" b="1" dirty="0">
                <a:solidFill>
                  <a:srgbClr val="39626F"/>
                </a:solidFill>
                <a:latin typeface="Segoe UI" panose="020B0502040204020203" pitchFamily="34" charset="0"/>
                <a:ea typeface="Segoe UI" panose="020B0502040204020203" pitchFamily="34" charset="0"/>
                <a:cs typeface="Segoe UI" panose="020B0502040204020203" pitchFamily="34" charset="0"/>
              </a:rPr>
              <a:t>12.7.1.1</a:t>
            </a:r>
            <a:endParaRPr lang="zh-CN" altLang="en-US" sz="2800" b="1" dirty="0">
              <a:solidFill>
                <a:srgbClr val="39626F"/>
              </a:solidFill>
              <a:latin typeface="Segoe UI" panose="020B0502040204020203" pitchFamily="34" charset="0"/>
              <a:cs typeface="Segoe UI" panose="020B0502040204020203" pitchFamily="34" charset="0"/>
            </a:endParaRPr>
          </a:p>
        </p:txBody>
      </p:sp>
      <p:sp>
        <p:nvSpPr>
          <p:cNvPr id="3" name="文本框 2"/>
          <p:cNvSpPr txBox="1"/>
          <p:nvPr/>
        </p:nvSpPr>
        <p:spPr>
          <a:xfrm>
            <a:off x="2645124" y="131498"/>
            <a:ext cx="5945983" cy="584775"/>
          </a:xfrm>
          <a:prstGeom prst="rect">
            <a:avLst/>
          </a:prstGeom>
          <a:noFill/>
        </p:spPr>
        <p:txBody>
          <a:bodyPr wrap="square" rtlCol="0">
            <a:spAutoFit/>
          </a:bodyPr>
          <a:lstStyle/>
          <a:p>
            <a:pPr algn="ctr"/>
            <a:r>
              <a:rPr lang="en-US" altLang="zh-CN" sz="3200" b="1" dirty="0" err="1">
                <a:solidFill>
                  <a:schemeClr val="bg1"/>
                </a:solidFill>
                <a:latin typeface="微软雅黑" panose="020B0503020204020204" pitchFamily="34" charset="-122"/>
                <a:ea typeface="微软雅黑" panose="020B0503020204020204" pitchFamily="34" charset="-122"/>
                <a:cs typeface="Segoe UI" panose="020B0502040204020203" pitchFamily="34" charset="0"/>
              </a:rPr>
              <a:t>const</a:t>
            </a:r>
            <a:r>
              <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数据成员</a:t>
            </a:r>
          </a:p>
        </p:txBody>
      </p:sp>
      <p:sp>
        <p:nvSpPr>
          <p:cNvPr id="7" name="文本框 6"/>
          <p:cNvSpPr txBox="1"/>
          <p:nvPr/>
        </p:nvSpPr>
        <p:spPr>
          <a:xfrm>
            <a:off x="880110" y="1565910"/>
            <a:ext cx="7601761" cy="1200329"/>
          </a:xfrm>
          <a:prstGeom prst="rect">
            <a:avLst/>
          </a:prstGeom>
          <a:noFill/>
        </p:spPr>
        <p:txBody>
          <a:bodyPr wrap="none" rtlCol="0">
            <a:spAutoFit/>
          </a:bodyPr>
          <a:lstStyle/>
          <a:p>
            <a:r>
              <a:rPr lang="zh-CN" altLang="en-US" dirty="0"/>
              <a:t>类名</a:t>
            </a:r>
            <a:r>
              <a:rPr lang="en-US" altLang="zh-CN" dirty="0"/>
              <a:t>::</a:t>
            </a:r>
            <a:r>
              <a:rPr lang="zh-CN" altLang="en-US" dirty="0"/>
              <a:t>类名</a:t>
            </a:r>
            <a:r>
              <a:rPr lang="en-US" altLang="zh-CN" dirty="0"/>
              <a:t>(</a:t>
            </a:r>
            <a:r>
              <a:rPr lang="zh-CN" altLang="en-US" dirty="0"/>
              <a:t>参数表</a:t>
            </a:r>
            <a:r>
              <a:rPr lang="en-US" altLang="zh-CN" dirty="0"/>
              <a:t>)</a:t>
            </a:r>
            <a:r>
              <a:rPr lang="zh-CN" altLang="en-US" dirty="0"/>
              <a:t>： 数据成员名</a:t>
            </a:r>
            <a:r>
              <a:rPr lang="en-US" altLang="zh-CN" dirty="0"/>
              <a:t>(</a:t>
            </a:r>
            <a:r>
              <a:rPr lang="zh-CN" altLang="en-US" dirty="0"/>
              <a:t>值</a:t>
            </a:r>
            <a:r>
              <a:rPr lang="en-US" altLang="zh-CN" dirty="0"/>
              <a:t>)</a:t>
            </a:r>
            <a:r>
              <a:rPr lang="zh-CN" altLang="en-US" dirty="0"/>
              <a:t>，数据成员名</a:t>
            </a:r>
            <a:r>
              <a:rPr lang="en-US" altLang="zh-CN" dirty="0"/>
              <a:t>(</a:t>
            </a:r>
            <a:r>
              <a:rPr lang="zh-CN" altLang="en-US" dirty="0"/>
              <a:t>值</a:t>
            </a:r>
            <a:r>
              <a:rPr lang="en-US" altLang="zh-CN" dirty="0"/>
              <a:t>)</a:t>
            </a:r>
            <a:r>
              <a:rPr lang="zh-CN" altLang="en-US" dirty="0"/>
              <a:t>，</a:t>
            </a:r>
            <a:r>
              <a:rPr lang="en-US" altLang="zh-CN" dirty="0"/>
              <a:t>…</a:t>
            </a:r>
            <a:r>
              <a:rPr lang="zh-CN" altLang="en-US" dirty="0"/>
              <a:t>数据成员名</a:t>
            </a:r>
            <a:r>
              <a:rPr lang="en-US" altLang="zh-CN" dirty="0"/>
              <a:t>(</a:t>
            </a:r>
            <a:r>
              <a:rPr lang="zh-CN" altLang="en-US" dirty="0"/>
              <a:t>值</a:t>
            </a:r>
            <a:r>
              <a:rPr lang="en-US" altLang="zh-CN" dirty="0"/>
              <a:t>) </a:t>
            </a:r>
          </a:p>
          <a:p>
            <a:r>
              <a:rPr lang="en-US" altLang="zh-CN" dirty="0"/>
              <a:t>{ </a:t>
            </a:r>
          </a:p>
          <a:p>
            <a:r>
              <a:rPr lang="zh-CN" altLang="en-US" dirty="0"/>
              <a:t>函数体</a:t>
            </a:r>
          </a:p>
          <a:p>
            <a:r>
              <a:rPr lang="en-US" altLang="zh-CN" dirty="0"/>
              <a:t>}</a:t>
            </a:r>
          </a:p>
        </p:txBody>
      </p:sp>
      <p:sp>
        <p:nvSpPr>
          <p:cNvPr id="8" name="矩形 7"/>
          <p:cNvSpPr/>
          <p:nvPr/>
        </p:nvSpPr>
        <p:spPr>
          <a:xfrm>
            <a:off x="880111" y="1565910"/>
            <a:ext cx="7438292" cy="1180862"/>
          </a:xfrm>
          <a:prstGeom prst="rect">
            <a:avLst/>
          </a:prstGeom>
          <a:noFill/>
          <a:ln w="38100">
            <a:solidFill>
              <a:srgbClr val="00B0F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2000" kern="100" dirty="0">
              <a:solidFill>
                <a:schemeClr val="tx1"/>
              </a:solidFill>
              <a:latin typeface="Segoe UI" panose="020B0502040204020203" pitchFamily="34" charset="0"/>
              <a:ea typeface="Segoe UI" panose="020B0502040204020203" pitchFamily="34" charset="0"/>
              <a:cs typeface="Segoe UI" panose="020B0502040204020203" pitchFamily="34" charset="0"/>
            </a:endParaRPr>
          </a:p>
        </p:txBody>
      </p:sp>
      <p:sp>
        <p:nvSpPr>
          <p:cNvPr id="9" name="矩形: 圆角 12"/>
          <p:cNvSpPr/>
          <p:nvPr/>
        </p:nvSpPr>
        <p:spPr>
          <a:xfrm>
            <a:off x="593462" y="1044792"/>
            <a:ext cx="3189867" cy="364050"/>
          </a:xfrm>
          <a:prstGeom prst="roundRect">
            <a:avLst/>
          </a:prstGeom>
          <a:solidFill>
            <a:srgbClr val="45B0A8"/>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1"/>
                </a:solidFill>
                <a:latin typeface="微软雅黑" panose="020B0503020204020204" pitchFamily="34" charset="-122"/>
                <a:ea typeface="微软雅黑" panose="020B0503020204020204" pitchFamily="34" charset="-122"/>
              </a:rPr>
              <a:t>成员初始化列表的一般形式</a:t>
            </a:r>
            <a:endParaRPr lang="zh-CN" altLang="en-US" sz="1600" dirty="0">
              <a:solidFill>
                <a:schemeClr val="bg1"/>
              </a:solidFill>
            </a:endParaRPr>
          </a:p>
        </p:txBody>
      </p:sp>
      <p:sp>
        <p:nvSpPr>
          <p:cNvPr id="10" name="文本框 9"/>
          <p:cNvSpPr txBox="1"/>
          <p:nvPr/>
        </p:nvSpPr>
        <p:spPr>
          <a:xfrm>
            <a:off x="599875" y="2746772"/>
            <a:ext cx="8544125" cy="581057"/>
          </a:xfrm>
          <a:prstGeom prst="rect">
            <a:avLst/>
          </a:prstGeom>
          <a:noFill/>
        </p:spPr>
        <p:txBody>
          <a:bodyPr wrap="square" rtlCol="0">
            <a:spAutoFit/>
          </a:bodyPr>
          <a:lstStyle/>
          <a:p>
            <a:pPr>
              <a:lnSpc>
                <a:spcPct val="150000"/>
              </a:lnSpc>
            </a:pPr>
            <a:r>
              <a:rPr lang="zh-CN" altLang="en-US" sz="2400" b="1" dirty="0">
                <a:latin typeface="微软雅黑" panose="020B0503020204020204" pitchFamily="34" charset="-122"/>
                <a:ea typeface="微软雅黑" panose="020B0503020204020204" pitchFamily="34" charset="-122"/>
              </a:rPr>
              <a:t>几点说明</a:t>
            </a:r>
            <a:r>
              <a:rPr lang="zh-CN" altLang="en-US" dirty="0"/>
              <a:t>：</a:t>
            </a:r>
            <a:endParaRPr lang="en-US" altLang="zh-CN" dirty="0"/>
          </a:p>
        </p:txBody>
      </p:sp>
      <p:sp>
        <p:nvSpPr>
          <p:cNvPr id="11" name="文本框 10"/>
          <p:cNvSpPr txBox="1"/>
          <p:nvPr/>
        </p:nvSpPr>
        <p:spPr>
          <a:xfrm>
            <a:off x="599875" y="3335687"/>
            <a:ext cx="8550538" cy="1289905"/>
          </a:xfrm>
          <a:prstGeom prst="rect">
            <a:avLst/>
          </a:prstGeom>
          <a:noFill/>
        </p:spPr>
        <p:txBody>
          <a:bodyPr wrap="square" rtlCol="0">
            <a:spAutoFit/>
          </a:bodyPr>
          <a:lstStyle/>
          <a:p>
            <a:pPr>
              <a:lnSpc>
                <a:spcPct val="150000"/>
              </a:lnSpc>
            </a:pP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）成员初始化列表用于在创建对象的同时给对象数据成员赋初始值，成员初始化列表只能用在构造函数中。成员初始化列表必须写在构造函数的参数表和构造函数的函数体之间，且与参数表之间用冒号</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隔开。</a:t>
            </a:r>
          </a:p>
        </p:txBody>
      </p:sp>
      <p:sp>
        <p:nvSpPr>
          <p:cNvPr id="12" name="矩形 11"/>
          <p:cNvSpPr/>
          <p:nvPr/>
        </p:nvSpPr>
        <p:spPr>
          <a:xfrm>
            <a:off x="592549" y="4625592"/>
            <a:ext cx="8557864" cy="874407"/>
          </a:xfrm>
          <a:prstGeom prst="rect">
            <a:avLst/>
          </a:prstGeom>
        </p:spPr>
        <p:txBody>
          <a:bodyPr wrap="square">
            <a:spAutoFit/>
          </a:bodyPr>
          <a:lstStyle/>
          <a:p>
            <a:pPr>
              <a:lnSpc>
                <a:spcPct val="150000"/>
              </a:lnSpc>
            </a:pP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）如果构造函数定义在类的说明之外，成员初始化列表只能写在构造函数定义处的参数表和构造函数函数体之间。</a:t>
            </a:r>
          </a:p>
        </p:txBody>
      </p:sp>
      <p:sp>
        <p:nvSpPr>
          <p:cNvPr id="13" name="矩形 12"/>
          <p:cNvSpPr/>
          <p:nvPr/>
        </p:nvSpPr>
        <p:spPr>
          <a:xfrm>
            <a:off x="592548" y="5499999"/>
            <a:ext cx="8551451" cy="923330"/>
          </a:xfrm>
          <a:prstGeom prst="rect">
            <a:avLst/>
          </a:prstGeom>
        </p:spPr>
        <p:txBody>
          <a:bodyPr wrap="square">
            <a:spAutoFit/>
          </a:bodyPr>
          <a:lstStyle/>
          <a:p>
            <a:pPr>
              <a:lnSpc>
                <a:spcPct val="150000"/>
              </a:lnSpc>
            </a:pPr>
            <a:r>
              <a:rPr lang="en-US" altLang="zh-CN" dirty="0">
                <a:latin typeface="微软雅黑" panose="020B0503020204020204" pitchFamily="34" charset="-122"/>
                <a:ea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rPr>
              <a:t>）成员初始化列表的各项应用逗号隔开。成员初始化列表不仅可以给常量和引用数据成员初始化，而且可以给普通数据成员初始化。</a:t>
            </a:r>
          </a:p>
        </p:txBody>
      </p:sp>
    </p:spTree>
    <p:extLst>
      <p:ext uri="{BB962C8B-B14F-4D97-AF65-F5344CB8AC3E}">
        <p14:creationId xmlns:p14="http://schemas.microsoft.com/office/powerpoint/2010/main" val="3677211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P spid="9" grpId="0" animBg="1"/>
      <p:bldP spid="10" grpId="0"/>
      <p:bldP spid="11" grpId="0"/>
      <p:bldP spid="12" grpId="0"/>
      <p:bldP spid="13"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645124" y="131498"/>
            <a:ext cx="5945983" cy="584775"/>
          </a:xfrm>
          <a:prstGeom prst="rect">
            <a:avLst/>
          </a:prstGeom>
          <a:noFill/>
        </p:spPr>
        <p:txBody>
          <a:bodyPr wrap="square" rtlCol="0">
            <a:spAutoFit/>
          </a:bodyPr>
          <a:lstStyle/>
          <a:p>
            <a:pPr algn="ctr"/>
            <a:r>
              <a:rPr lang="en-US" altLang="zh-CN" sz="3200" b="1" dirty="0" err="1">
                <a:solidFill>
                  <a:schemeClr val="bg1"/>
                </a:solidFill>
                <a:latin typeface="微软雅黑" panose="020B0503020204020204" pitchFamily="34" charset="-122"/>
                <a:ea typeface="微软雅黑" panose="020B0503020204020204" pitchFamily="34" charset="-122"/>
                <a:cs typeface="Segoe UI" panose="020B0502040204020203" pitchFamily="34" charset="0"/>
              </a:rPr>
              <a:t>const</a:t>
            </a:r>
            <a:r>
              <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成员函数</a:t>
            </a:r>
          </a:p>
        </p:txBody>
      </p:sp>
      <p:sp>
        <p:nvSpPr>
          <p:cNvPr id="4" name="文本框 3"/>
          <p:cNvSpPr txBox="1"/>
          <p:nvPr/>
        </p:nvSpPr>
        <p:spPr>
          <a:xfrm>
            <a:off x="593463" y="165788"/>
            <a:ext cx="1511953" cy="523220"/>
          </a:xfrm>
          <a:prstGeom prst="rect">
            <a:avLst/>
          </a:prstGeom>
          <a:noFill/>
        </p:spPr>
        <p:txBody>
          <a:bodyPr wrap="none" rtlCol="0">
            <a:spAutoFit/>
          </a:bodyPr>
          <a:lstStyle/>
          <a:p>
            <a:pPr algn="ctr"/>
            <a:r>
              <a:rPr lang="en-US" altLang="zh-CN" sz="2800" b="1" dirty="0">
                <a:solidFill>
                  <a:srgbClr val="39626F"/>
                </a:solidFill>
                <a:latin typeface="Segoe UI" panose="020B0502040204020203" pitchFamily="34" charset="0"/>
                <a:ea typeface="Segoe UI" panose="020B0502040204020203" pitchFamily="34" charset="0"/>
                <a:cs typeface="Segoe UI" panose="020B0502040204020203" pitchFamily="34" charset="0"/>
              </a:rPr>
              <a:t>12.7.1.2</a:t>
            </a:r>
            <a:endParaRPr lang="zh-CN" altLang="en-US" sz="2800" b="1" dirty="0">
              <a:solidFill>
                <a:srgbClr val="39626F"/>
              </a:solidFill>
              <a:latin typeface="Segoe UI" panose="020B0502040204020203" pitchFamily="34" charset="0"/>
              <a:cs typeface="Segoe UI" panose="020B0502040204020203" pitchFamily="34" charset="0"/>
            </a:endParaRPr>
          </a:p>
        </p:txBody>
      </p:sp>
      <p:sp>
        <p:nvSpPr>
          <p:cNvPr id="5" name="矩形: 圆角 12"/>
          <p:cNvSpPr/>
          <p:nvPr/>
        </p:nvSpPr>
        <p:spPr>
          <a:xfrm>
            <a:off x="125731" y="964782"/>
            <a:ext cx="9018270" cy="364050"/>
          </a:xfrm>
          <a:prstGeom prst="roundRect">
            <a:avLst/>
          </a:prstGeom>
          <a:solidFill>
            <a:srgbClr val="45B0A8"/>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1"/>
                </a:solidFill>
                <a:latin typeface="微软雅黑" panose="020B0503020204020204" pitchFamily="34" charset="-122"/>
                <a:ea typeface="微软雅黑" panose="020B0503020204020204" pitchFamily="34" charset="-122"/>
              </a:rPr>
              <a:t>当我们不希望函数修改类的数据成员的值时，可以把该成员函数指定为</a:t>
            </a:r>
            <a:r>
              <a:rPr lang="en-US" altLang="zh-CN" dirty="0" err="1">
                <a:solidFill>
                  <a:schemeClr val="bg1"/>
                </a:solidFill>
                <a:latin typeface="微软雅黑" panose="020B0503020204020204" pitchFamily="34" charset="-122"/>
                <a:ea typeface="微软雅黑" panose="020B0503020204020204" pitchFamily="34" charset="-122"/>
              </a:rPr>
              <a:t>const</a:t>
            </a:r>
            <a:r>
              <a:rPr lang="zh-CN" altLang="en-US" dirty="0">
                <a:solidFill>
                  <a:schemeClr val="bg1"/>
                </a:solidFill>
                <a:latin typeface="微软雅黑" panose="020B0503020204020204" pitchFamily="34" charset="-122"/>
                <a:ea typeface="微软雅黑" panose="020B0503020204020204" pitchFamily="34" charset="-122"/>
              </a:rPr>
              <a:t>成员函数</a:t>
            </a:r>
            <a:endParaRPr lang="zh-CN" altLang="en-US" sz="1600" dirty="0">
              <a:solidFill>
                <a:schemeClr val="bg1"/>
              </a:solidFill>
            </a:endParaRPr>
          </a:p>
        </p:txBody>
      </p:sp>
      <p:sp>
        <p:nvSpPr>
          <p:cNvPr id="6" name="矩形 5"/>
          <p:cNvSpPr/>
          <p:nvPr/>
        </p:nvSpPr>
        <p:spPr>
          <a:xfrm>
            <a:off x="1044924" y="1363122"/>
            <a:ext cx="7218966" cy="4524315"/>
          </a:xfrm>
          <a:prstGeom prst="rect">
            <a:avLst/>
          </a:prstGeom>
        </p:spPr>
        <p:txBody>
          <a:bodyPr wrap="square">
            <a:spAutoFit/>
          </a:bodyPr>
          <a:lstStyle/>
          <a:p>
            <a:pPr lvl="0" algn="just">
              <a:spcAft>
                <a:spcPts val="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class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myClass</a:t>
            </a:r>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private:</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int</a:t>
            </a:r>
            <a:r>
              <a:rPr lang="en-US" altLang="zh-CN" kern="100" dirty="0">
                <a:latin typeface="Calibri" panose="020F0502020204030204" pitchFamily="34" charset="0"/>
                <a:ea typeface="宋体" panose="02010600030101010101" pitchFamily="2" charset="-122"/>
                <a:cs typeface="Times New Roman" panose="02020603050405020304" pitchFamily="18" charset="0"/>
              </a:rPr>
              <a:t> value; </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int</a:t>
            </a:r>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ptr</a:t>
            </a:r>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public:</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int</a:t>
            </a:r>
            <a:r>
              <a:rPr lang="en-US" altLang="zh-CN" kern="100" dirty="0">
                <a:latin typeface="Calibri" panose="020F0502020204030204" pitchFamily="34" charset="0"/>
                <a:ea typeface="宋体" panose="02010600030101010101" pitchFamily="2" charset="-122"/>
                <a:cs typeface="Times New Roman" panose="02020603050405020304" pitchFamily="18" charset="0"/>
              </a:rPr>
              <a:t> Get( )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const</a:t>
            </a:r>
            <a:r>
              <a:rPr lang="en-US" altLang="zh-CN" kern="100" dirty="0">
                <a:latin typeface="Calibri" panose="020F0502020204030204" pitchFamily="34" charset="0"/>
                <a:ea typeface="宋体" panose="02010600030101010101" pitchFamily="2" charset="-122"/>
                <a:cs typeface="Times New Roman" panose="02020603050405020304" pitchFamily="18" charset="0"/>
              </a:rPr>
              <a:t>   //Get</a:t>
            </a:r>
            <a:r>
              <a:rPr lang="zh-CN" altLang="zh-CN" kern="100" dirty="0">
                <a:latin typeface="Calibri" panose="020F0502020204030204" pitchFamily="34" charset="0"/>
                <a:ea typeface="宋体" panose="02010600030101010101" pitchFamily="2" charset="-122"/>
                <a:cs typeface="Times New Roman" panose="02020603050405020304" pitchFamily="18" charset="0"/>
              </a:rPr>
              <a:t>函数不能修改任何数据成员</a:t>
            </a:r>
          </a:p>
          <a:p>
            <a:pPr lvl="0" algn="just">
              <a:spcAft>
                <a:spcPts val="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return value; </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void Good(</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int</a:t>
            </a:r>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i</a:t>
            </a:r>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const</a:t>
            </a:r>
            <a:r>
              <a:rPr lang="en-US" altLang="zh-CN" kern="100" dirty="0">
                <a:latin typeface="Calibri" panose="020F0502020204030204" pitchFamily="34" charset="0"/>
                <a:ea typeface="宋体" panose="02010600030101010101" pitchFamily="2" charset="-122"/>
                <a:cs typeface="Times New Roman" panose="02020603050405020304" pitchFamily="18" charset="0"/>
              </a:rPr>
              <a:t>		 //Good</a:t>
            </a:r>
            <a:r>
              <a:rPr lang="zh-CN" altLang="zh-CN" kern="100" dirty="0">
                <a:latin typeface="Calibri" panose="020F0502020204030204" pitchFamily="34" charset="0"/>
                <a:ea typeface="宋体" panose="02010600030101010101" pitchFamily="2" charset="-122"/>
                <a:cs typeface="Times New Roman" panose="02020603050405020304" pitchFamily="18" charset="0"/>
              </a:rPr>
              <a:t>函数也不能修改任何数据成员</a:t>
            </a:r>
          </a:p>
          <a:p>
            <a:pPr lvl="0" algn="just">
              <a:spcAft>
                <a:spcPts val="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ptr</a:t>
            </a:r>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i</a:t>
            </a:r>
            <a:r>
              <a:rPr lang="en-US" altLang="zh-CN" kern="100" dirty="0">
                <a:latin typeface="Calibri" panose="020F0502020204030204" pitchFamily="34" charset="0"/>
                <a:ea typeface="宋体" panose="02010600030101010101" pitchFamily="2" charset="-122"/>
                <a:cs typeface="Times New Roman" panose="02020603050405020304" pitchFamily="18" charset="0"/>
              </a:rPr>
              <a:t>;      // </a:t>
            </a:r>
            <a:r>
              <a:rPr lang="zh-CN" altLang="zh-CN" kern="100" dirty="0">
                <a:latin typeface="Calibri" panose="020F0502020204030204" pitchFamily="34" charset="0"/>
                <a:ea typeface="宋体" panose="02010600030101010101" pitchFamily="2" charset="-122"/>
                <a:cs typeface="Times New Roman" panose="02020603050405020304" pitchFamily="18" charset="0"/>
              </a:rPr>
              <a:t>修改的是</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ptr</a:t>
            </a:r>
            <a:r>
              <a:rPr lang="zh-CN" altLang="zh-CN" kern="100" dirty="0">
                <a:latin typeface="Calibri" panose="020F0502020204030204" pitchFamily="34" charset="0"/>
                <a:ea typeface="宋体" panose="02010600030101010101" pitchFamily="2" charset="-122"/>
                <a:cs typeface="Times New Roman" panose="02020603050405020304" pitchFamily="18" charset="0"/>
              </a:rPr>
              <a:t>指向的数据空间，该空间不是类的数据成员</a:t>
            </a:r>
          </a:p>
          <a:p>
            <a:pPr lvl="0" algn="just">
              <a:spcAft>
                <a:spcPts val="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r>
              <a:rPr lang="en-US" altLang="zh-CN" kern="100" dirty="0">
                <a:latin typeface="Calibri" panose="020F0502020204030204" pitchFamily="34" charset="0"/>
                <a:ea typeface="宋体" panose="02010600030101010101" pitchFamily="2" charset="-122"/>
                <a:cs typeface="Times New Roman" panose="02020603050405020304" pitchFamily="18" charset="0"/>
              </a:rPr>
              <a:t>};</a:t>
            </a:r>
            <a:endParaRPr lang="zh-CN" altLang="en-US" dirty="0"/>
          </a:p>
        </p:txBody>
      </p:sp>
      <p:sp>
        <p:nvSpPr>
          <p:cNvPr id="7" name="矩形: 圆角 3"/>
          <p:cNvSpPr/>
          <p:nvPr/>
        </p:nvSpPr>
        <p:spPr>
          <a:xfrm>
            <a:off x="891540" y="1363122"/>
            <a:ext cx="7235189" cy="4671918"/>
          </a:xfrm>
          <a:prstGeom prst="roundRect">
            <a:avLst/>
          </a:prstGeom>
          <a:noFill/>
          <a:ln>
            <a:solidFill>
              <a:srgbClr val="39626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对话气泡: 圆角矩形 16"/>
          <p:cNvSpPr/>
          <p:nvPr/>
        </p:nvSpPr>
        <p:spPr>
          <a:xfrm>
            <a:off x="4800218" y="1825286"/>
            <a:ext cx="2903601" cy="1295104"/>
          </a:xfrm>
          <a:prstGeom prst="wedgeRoundRectCallout">
            <a:avLst>
              <a:gd name="adj1" fmla="val -95696"/>
              <a:gd name="adj2" fmla="val 62066"/>
              <a:gd name="adj3" fmla="val 16667"/>
            </a:avLst>
          </a:prstGeom>
          <a:solidFill>
            <a:srgbClr val="98B4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solidFill>
                  <a:schemeClr val="tx1"/>
                </a:solidFill>
                <a:latin typeface="微软雅黑" panose="020B0503020204020204" pitchFamily="34" charset="-122"/>
                <a:ea typeface="微软雅黑" panose="020B0503020204020204" pitchFamily="34" charset="-122"/>
              </a:rPr>
              <a:t>       </a:t>
            </a:r>
            <a:r>
              <a:rPr lang="en-US" altLang="zh-CN" sz="1400" dirty="0" err="1">
                <a:solidFill>
                  <a:schemeClr val="tx1"/>
                </a:solidFill>
                <a:latin typeface="微软雅黑" panose="020B0503020204020204" pitchFamily="34" charset="-122"/>
                <a:ea typeface="微软雅黑" panose="020B0503020204020204" pitchFamily="34" charset="-122"/>
              </a:rPr>
              <a:t>const</a:t>
            </a:r>
            <a:r>
              <a:rPr lang="zh-CN" altLang="en-US" sz="1400" dirty="0">
                <a:solidFill>
                  <a:schemeClr val="tx1"/>
                </a:solidFill>
                <a:latin typeface="微软雅黑" panose="020B0503020204020204" pitchFamily="34" charset="-122"/>
                <a:ea typeface="微软雅黑" panose="020B0503020204020204" pitchFamily="34" charset="-122"/>
              </a:rPr>
              <a:t>应该放在成员函数参数表和函数体之间。如果成员函数在类的说明体外定义，在类的说明中该成员函数原型说明后也应加上</a:t>
            </a:r>
            <a:r>
              <a:rPr lang="en-US" altLang="zh-CN" sz="1400" dirty="0" err="1">
                <a:solidFill>
                  <a:schemeClr val="tx1"/>
                </a:solidFill>
                <a:latin typeface="微软雅黑" panose="020B0503020204020204" pitchFamily="34" charset="-122"/>
                <a:ea typeface="微软雅黑" panose="020B0503020204020204" pitchFamily="34" charset="-122"/>
              </a:rPr>
              <a:t>const</a:t>
            </a:r>
            <a:endParaRPr lang="zh-CN" altLang="en-US" sz="1400" dirty="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33193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animBg="1"/>
      <p:bldP spid="8"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99875" y="849392"/>
            <a:ext cx="8544125" cy="581057"/>
          </a:xfrm>
          <a:prstGeom prst="rect">
            <a:avLst/>
          </a:prstGeom>
          <a:noFill/>
        </p:spPr>
        <p:txBody>
          <a:bodyPr wrap="square" rtlCol="0">
            <a:spAutoFit/>
          </a:bodyPr>
          <a:lstStyle/>
          <a:p>
            <a:pPr>
              <a:lnSpc>
                <a:spcPct val="150000"/>
              </a:lnSpc>
            </a:pPr>
            <a:r>
              <a:rPr lang="zh-CN" altLang="en-US" sz="2400" b="1" dirty="0">
                <a:latin typeface="微软雅黑" panose="020B0503020204020204" pitchFamily="34" charset="-122"/>
                <a:ea typeface="微软雅黑" panose="020B0503020204020204" pitchFamily="34" charset="-122"/>
              </a:rPr>
              <a:t>几点说明</a:t>
            </a:r>
            <a:r>
              <a:rPr lang="zh-CN" altLang="en-US" dirty="0"/>
              <a:t>：</a:t>
            </a:r>
            <a:endParaRPr lang="en-US" altLang="zh-CN" dirty="0"/>
          </a:p>
        </p:txBody>
      </p:sp>
      <p:sp>
        <p:nvSpPr>
          <p:cNvPr id="5" name="文本框 4"/>
          <p:cNvSpPr txBox="1"/>
          <p:nvPr/>
        </p:nvSpPr>
        <p:spPr>
          <a:xfrm>
            <a:off x="599875" y="1430449"/>
            <a:ext cx="8550538" cy="923330"/>
          </a:xfrm>
          <a:prstGeom prst="rect">
            <a:avLst/>
          </a:prstGeom>
          <a:noFill/>
        </p:spPr>
        <p:txBody>
          <a:bodyPr wrap="square" rtlCol="0">
            <a:spAutoFit/>
          </a:bodyPr>
          <a:lstStyle/>
          <a:p>
            <a:pPr>
              <a:lnSpc>
                <a:spcPct val="150000"/>
              </a:lnSpc>
            </a:pP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a:t>
            </a:r>
            <a:r>
              <a:rPr lang="en-US" altLang="zh-CN" dirty="0" err="1">
                <a:latin typeface="微软雅黑" panose="020B0503020204020204" pitchFamily="34" charset="-122"/>
                <a:ea typeface="微软雅黑" panose="020B0503020204020204" pitchFamily="34" charset="-122"/>
              </a:rPr>
              <a:t>const</a:t>
            </a:r>
            <a:r>
              <a:rPr lang="zh-CN" altLang="en-US" dirty="0">
                <a:latin typeface="微软雅黑" panose="020B0503020204020204" pitchFamily="34" charset="-122"/>
                <a:ea typeface="微软雅黑" panose="020B0503020204020204" pitchFamily="34" charset="-122"/>
              </a:rPr>
              <a:t>对象只能访问类的</a:t>
            </a:r>
            <a:r>
              <a:rPr lang="en-US" altLang="zh-CN" dirty="0" err="1">
                <a:latin typeface="微软雅黑" panose="020B0503020204020204" pitchFamily="34" charset="-122"/>
                <a:ea typeface="微软雅黑" panose="020B0503020204020204" pitchFamily="34" charset="-122"/>
              </a:rPr>
              <a:t>const</a:t>
            </a:r>
            <a:r>
              <a:rPr lang="zh-CN" altLang="en-US" dirty="0">
                <a:latin typeface="微软雅黑" panose="020B0503020204020204" pitchFamily="34" charset="-122"/>
                <a:ea typeface="微软雅黑" panose="020B0503020204020204" pitchFamily="34" charset="-122"/>
              </a:rPr>
              <a:t>成员函数，不能访问非</a:t>
            </a:r>
            <a:r>
              <a:rPr lang="en-US" altLang="zh-CN" dirty="0" err="1">
                <a:latin typeface="微软雅黑" panose="020B0503020204020204" pitchFamily="34" charset="-122"/>
                <a:ea typeface="微软雅黑" panose="020B0503020204020204" pitchFamily="34" charset="-122"/>
              </a:rPr>
              <a:t>const</a:t>
            </a:r>
            <a:r>
              <a:rPr lang="zh-CN" altLang="en-US" dirty="0">
                <a:latin typeface="微软雅黑" panose="020B0503020204020204" pitchFamily="34" charset="-122"/>
                <a:ea typeface="微软雅黑" panose="020B0503020204020204" pitchFamily="34" charset="-122"/>
              </a:rPr>
              <a:t>成员函数，对于</a:t>
            </a:r>
            <a:r>
              <a:rPr lang="en-US" altLang="zh-CN" dirty="0" err="1">
                <a:latin typeface="微软雅黑" panose="020B0503020204020204" pitchFamily="34" charset="-122"/>
                <a:ea typeface="微软雅黑" panose="020B0503020204020204" pitchFamily="34" charset="-122"/>
              </a:rPr>
              <a:t>const</a:t>
            </a:r>
            <a:r>
              <a:rPr lang="zh-CN" altLang="en-US" dirty="0">
                <a:latin typeface="微软雅黑" panose="020B0503020204020204" pitchFamily="34" charset="-122"/>
                <a:ea typeface="微软雅黑" panose="020B0503020204020204" pitchFamily="34" charset="-122"/>
              </a:rPr>
              <a:t>对象，程序不能修改它的任何数据成员。</a:t>
            </a:r>
          </a:p>
        </p:txBody>
      </p:sp>
      <p:sp>
        <p:nvSpPr>
          <p:cNvPr id="6" name="矩形 5"/>
          <p:cNvSpPr/>
          <p:nvPr/>
        </p:nvSpPr>
        <p:spPr>
          <a:xfrm>
            <a:off x="599875" y="2353779"/>
            <a:ext cx="8557864" cy="923330"/>
          </a:xfrm>
          <a:prstGeom prst="rect">
            <a:avLst/>
          </a:prstGeom>
        </p:spPr>
        <p:txBody>
          <a:bodyPr wrap="square">
            <a:spAutoFit/>
          </a:bodyPr>
          <a:lstStyle/>
          <a:p>
            <a:pPr>
              <a:lnSpc>
                <a:spcPct val="150000"/>
              </a:lnSpc>
            </a:pP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）编译器会自动检查</a:t>
            </a:r>
            <a:r>
              <a:rPr lang="en-US" altLang="zh-CN" dirty="0" err="1">
                <a:latin typeface="微软雅黑" panose="020B0503020204020204" pitchFamily="34" charset="-122"/>
                <a:ea typeface="微软雅黑" panose="020B0503020204020204" pitchFamily="34" charset="-122"/>
              </a:rPr>
              <a:t>const</a:t>
            </a:r>
            <a:r>
              <a:rPr lang="zh-CN" altLang="en-US" dirty="0">
                <a:latin typeface="微软雅黑" panose="020B0503020204020204" pitchFamily="34" charset="-122"/>
                <a:ea typeface="微软雅黑" panose="020B0503020204020204" pitchFamily="34" charset="-122"/>
              </a:rPr>
              <a:t>成员函数，看它有没有修改该类的数据成员，若修改了，则给出编译错误信息。但</a:t>
            </a:r>
            <a:r>
              <a:rPr lang="en-US" altLang="zh-CN" dirty="0" err="1">
                <a:latin typeface="微软雅黑" panose="020B0503020204020204" pitchFamily="34" charset="-122"/>
                <a:ea typeface="微软雅黑" panose="020B0503020204020204" pitchFamily="34" charset="-122"/>
              </a:rPr>
              <a:t>const</a:t>
            </a:r>
            <a:r>
              <a:rPr lang="zh-CN" altLang="en-US" dirty="0">
                <a:latin typeface="微软雅黑" panose="020B0503020204020204" pitchFamily="34" charset="-122"/>
                <a:ea typeface="微软雅黑" panose="020B0503020204020204" pitchFamily="34" charset="-122"/>
              </a:rPr>
              <a:t>成员函数可以修改被</a:t>
            </a:r>
            <a:r>
              <a:rPr lang="en-US" altLang="zh-CN" dirty="0">
                <a:latin typeface="微软雅黑" panose="020B0503020204020204" pitchFamily="34" charset="-122"/>
                <a:ea typeface="微软雅黑" panose="020B0503020204020204" pitchFamily="34" charset="-122"/>
              </a:rPr>
              <a:t>mutable</a:t>
            </a:r>
            <a:r>
              <a:rPr lang="zh-CN" altLang="en-US" dirty="0">
                <a:latin typeface="微软雅黑" panose="020B0503020204020204" pitchFamily="34" charset="-122"/>
                <a:ea typeface="微软雅黑" panose="020B0503020204020204" pitchFamily="34" charset="-122"/>
              </a:rPr>
              <a:t>修饰的数据成员</a:t>
            </a:r>
          </a:p>
        </p:txBody>
      </p:sp>
      <p:sp>
        <p:nvSpPr>
          <p:cNvPr id="8" name="文本框 7"/>
          <p:cNvSpPr txBox="1"/>
          <p:nvPr/>
        </p:nvSpPr>
        <p:spPr>
          <a:xfrm>
            <a:off x="593463" y="165788"/>
            <a:ext cx="1511953" cy="523220"/>
          </a:xfrm>
          <a:prstGeom prst="rect">
            <a:avLst/>
          </a:prstGeom>
          <a:noFill/>
        </p:spPr>
        <p:txBody>
          <a:bodyPr wrap="none" rtlCol="0">
            <a:spAutoFit/>
          </a:bodyPr>
          <a:lstStyle/>
          <a:p>
            <a:pPr algn="ctr"/>
            <a:r>
              <a:rPr lang="en-US" altLang="zh-CN" sz="2800" b="1" dirty="0">
                <a:solidFill>
                  <a:srgbClr val="39626F"/>
                </a:solidFill>
                <a:latin typeface="Segoe UI" panose="020B0502040204020203" pitchFamily="34" charset="0"/>
                <a:ea typeface="Segoe UI" panose="020B0502040204020203" pitchFamily="34" charset="0"/>
                <a:cs typeface="Segoe UI" panose="020B0502040204020203" pitchFamily="34" charset="0"/>
              </a:rPr>
              <a:t>12.7.1.2</a:t>
            </a:r>
            <a:endParaRPr lang="zh-CN" altLang="en-US" sz="2800" b="1" dirty="0">
              <a:solidFill>
                <a:srgbClr val="39626F"/>
              </a:solidFill>
              <a:latin typeface="Segoe UI" panose="020B0502040204020203" pitchFamily="34" charset="0"/>
              <a:cs typeface="Segoe UI" panose="020B0502040204020203" pitchFamily="34" charset="0"/>
            </a:endParaRPr>
          </a:p>
        </p:txBody>
      </p:sp>
      <p:sp>
        <p:nvSpPr>
          <p:cNvPr id="9" name="文本框 8"/>
          <p:cNvSpPr txBox="1"/>
          <p:nvPr/>
        </p:nvSpPr>
        <p:spPr>
          <a:xfrm>
            <a:off x="2645124" y="131498"/>
            <a:ext cx="5945983" cy="584775"/>
          </a:xfrm>
          <a:prstGeom prst="rect">
            <a:avLst/>
          </a:prstGeom>
          <a:noFill/>
        </p:spPr>
        <p:txBody>
          <a:bodyPr wrap="square" rtlCol="0">
            <a:spAutoFit/>
          </a:bodyPr>
          <a:lstStyle/>
          <a:p>
            <a:pPr algn="ctr"/>
            <a:r>
              <a:rPr lang="en-US" altLang="zh-CN" sz="3200" b="1" dirty="0" err="1">
                <a:solidFill>
                  <a:schemeClr val="bg1"/>
                </a:solidFill>
                <a:latin typeface="微软雅黑" panose="020B0503020204020204" pitchFamily="34" charset="-122"/>
                <a:ea typeface="微软雅黑" panose="020B0503020204020204" pitchFamily="34" charset="-122"/>
                <a:cs typeface="Segoe UI" panose="020B0502040204020203" pitchFamily="34" charset="0"/>
              </a:rPr>
              <a:t>const</a:t>
            </a:r>
            <a:r>
              <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成员函数</a:t>
            </a:r>
          </a:p>
        </p:txBody>
      </p:sp>
    </p:spTree>
    <p:extLst>
      <p:ext uri="{BB962C8B-B14F-4D97-AF65-F5344CB8AC3E}">
        <p14:creationId xmlns:p14="http://schemas.microsoft.com/office/powerpoint/2010/main" val="1427344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99875" y="131498"/>
            <a:ext cx="1499129" cy="646331"/>
          </a:xfrm>
          <a:prstGeom prst="rect">
            <a:avLst/>
          </a:prstGeom>
          <a:noFill/>
        </p:spPr>
        <p:txBody>
          <a:bodyPr wrap="none" rtlCol="0">
            <a:spAutoFit/>
          </a:bodyPr>
          <a:lstStyle/>
          <a:p>
            <a:pPr algn="ctr"/>
            <a:r>
              <a:rPr lang="en-US" altLang="zh-CN" sz="3600" b="1" dirty="0">
                <a:solidFill>
                  <a:srgbClr val="39626F"/>
                </a:solidFill>
                <a:latin typeface="Segoe UI" panose="020B0502040204020203" pitchFamily="34" charset="0"/>
                <a:ea typeface="Segoe UI" panose="020B0502040204020203" pitchFamily="34" charset="0"/>
                <a:cs typeface="Segoe UI" panose="020B0502040204020203" pitchFamily="34" charset="0"/>
              </a:rPr>
              <a:t>12.7.2</a:t>
            </a:r>
            <a:endParaRPr lang="zh-CN" altLang="en-US" sz="3600" b="1" dirty="0">
              <a:solidFill>
                <a:srgbClr val="39626F"/>
              </a:solidFill>
              <a:latin typeface="Segoe UI" panose="020B0502040204020203" pitchFamily="34" charset="0"/>
              <a:cs typeface="Segoe UI" panose="020B0502040204020203" pitchFamily="34" charset="0"/>
            </a:endParaRPr>
          </a:p>
        </p:txBody>
      </p:sp>
      <p:sp>
        <p:nvSpPr>
          <p:cNvPr id="3" name="文本框 2"/>
          <p:cNvSpPr txBox="1"/>
          <p:nvPr/>
        </p:nvSpPr>
        <p:spPr>
          <a:xfrm>
            <a:off x="2645124" y="131498"/>
            <a:ext cx="5945983" cy="584775"/>
          </a:xfrm>
          <a:prstGeom prst="rect">
            <a:avLst/>
          </a:prstGeom>
          <a:noFill/>
        </p:spPr>
        <p:txBody>
          <a:bodyPr wrap="square" rtlCol="0">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静态成员</a:t>
            </a:r>
          </a:p>
        </p:txBody>
      </p:sp>
      <p:sp>
        <p:nvSpPr>
          <p:cNvPr id="4" name="矩形 3"/>
          <p:cNvSpPr/>
          <p:nvPr/>
        </p:nvSpPr>
        <p:spPr>
          <a:xfrm>
            <a:off x="599874" y="920740"/>
            <a:ext cx="8544125" cy="923330"/>
          </a:xfrm>
          <a:prstGeom prst="rect">
            <a:avLst/>
          </a:prstGeom>
        </p:spPr>
        <p:txBody>
          <a:bodyPr wrap="square">
            <a:spAutoFit/>
          </a:bodyPr>
          <a:lstStyle/>
          <a:p>
            <a:pPr indent="266700" algn="just">
              <a:spcAft>
                <a:spcPts val="0"/>
              </a:spcAft>
            </a:pPr>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    </a:t>
            </a: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在数据成员或成员函数的前加</a:t>
            </a:r>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static</a:t>
            </a: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修饰符，</a:t>
            </a:r>
            <a:r>
              <a:rPr lang="zh-CN" altLang="en-US" kern="100" dirty="0">
                <a:latin typeface="微软雅黑" panose="020B0503020204020204" pitchFamily="34" charset="-122"/>
                <a:ea typeface="微软雅黑" panose="020B0503020204020204" pitchFamily="34" charset="-122"/>
                <a:cs typeface="Times New Roman" panose="02020603050405020304" pitchFamily="18" charset="0"/>
              </a:rPr>
              <a:t>称为</a:t>
            </a: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静态数据成员和静态成员函数。静态成员是属于整个类的而不是某个对象，不会随对象的消失而消失。静态成员变量只存储一份，为所有对象共用、共享</a:t>
            </a:r>
            <a:r>
              <a:rPr lang="zh-CN" altLang="en-US" kern="100" dirty="0">
                <a:latin typeface="微软雅黑" panose="020B0503020204020204" pitchFamily="34" charset="-122"/>
                <a:ea typeface="微软雅黑" panose="020B0503020204020204" pitchFamily="34" charset="-122"/>
                <a:cs typeface="Times New Roman" panose="02020603050405020304" pitchFamily="18" charset="0"/>
              </a:rPr>
              <a:t>。</a:t>
            </a:r>
            <a:endParaRPr lang="zh-CN" altLang="en-US" dirty="0">
              <a:latin typeface="微软雅黑" panose="020B0503020204020204" pitchFamily="34" charset="-122"/>
              <a:ea typeface="微软雅黑" panose="020B0503020204020204" pitchFamily="34" charset="-122"/>
            </a:endParaRPr>
          </a:p>
        </p:txBody>
      </p:sp>
      <p:sp>
        <p:nvSpPr>
          <p:cNvPr id="5" name="矩形 4"/>
          <p:cNvSpPr/>
          <p:nvPr/>
        </p:nvSpPr>
        <p:spPr>
          <a:xfrm>
            <a:off x="599874" y="1844070"/>
            <a:ext cx="1526078" cy="4154984"/>
          </a:xfrm>
          <a:prstGeom prst="rect">
            <a:avLst/>
          </a:prstGeom>
        </p:spPr>
        <p:txBody>
          <a:bodyPr wrap="square">
            <a:spAutoFit/>
          </a:bodyPr>
          <a:lstStyle/>
          <a:p>
            <a:pPr lvl="0" algn="just">
              <a:spcAft>
                <a:spcPts val="0"/>
              </a:spcAft>
            </a:pPr>
            <a:r>
              <a:rPr lang="en-US" altLang="zh-CN" sz="1600" kern="100" dirty="0" err="1">
                <a:latin typeface="Calibri" panose="020F0502020204030204" pitchFamily="34" charset="0"/>
                <a:ea typeface="宋体" panose="02010600030101010101" pitchFamily="2" charset="-122"/>
                <a:cs typeface="Times New Roman" panose="02020603050405020304" pitchFamily="18" charset="0"/>
              </a:rPr>
              <a:t>int</a:t>
            </a: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count =0; </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class </a:t>
            </a:r>
            <a:r>
              <a:rPr lang="en-US" altLang="zh-CN" sz="1600" kern="100" dirty="0" err="1">
                <a:latin typeface="Calibri" panose="020F0502020204030204" pitchFamily="34" charset="0"/>
                <a:ea typeface="宋体" panose="02010600030101010101" pitchFamily="2" charset="-122"/>
                <a:cs typeface="Times New Roman" panose="02020603050405020304" pitchFamily="18" charset="0"/>
              </a:rPr>
              <a:t>myClass</a:t>
            </a: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private: </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sz="1600" kern="100" dirty="0" err="1">
                <a:latin typeface="Calibri" panose="020F0502020204030204" pitchFamily="34" charset="0"/>
                <a:ea typeface="宋体" panose="02010600030101010101" pitchFamily="2" charset="-122"/>
                <a:cs typeface="Times New Roman" panose="02020603050405020304" pitchFamily="18" charset="0"/>
              </a:rPr>
              <a:t>int</a:t>
            </a: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value ; </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public: </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sz="1600" kern="100" dirty="0" err="1">
                <a:latin typeface="Calibri" panose="020F0502020204030204" pitchFamily="34" charset="0"/>
                <a:ea typeface="宋体" panose="02010600030101010101" pitchFamily="2" charset="-122"/>
                <a:cs typeface="Times New Roman" panose="02020603050405020304" pitchFamily="18" charset="0"/>
              </a:rPr>
              <a:t>myClass</a:t>
            </a: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 </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value =0; </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count++ ; </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 </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sz="1600" kern="100" dirty="0" err="1">
                <a:latin typeface="Calibri" panose="020F0502020204030204" pitchFamily="34" charset="0"/>
                <a:ea typeface="宋体" panose="02010600030101010101" pitchFamily="2" charset="-122"/>
                <a:cs typeface="Times New Roman" panose="02020603050405020304" pitchFamily="18" charset="0"/>
              </a:rPr>
              <a:t>myClass</a:t>
            </a: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 </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 </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count- -; </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 </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a:t>
            </a:r>
            <a:endParaRPr lang="zh-CN" altLang="en-US" sz="1600" dirty="0"/>
          </a:p>
        </p:txBody>
      </p:sp>
      <p:sp>
        <p:nvSpPr>
          <p:cNvPr id="6" name="矩形: 圆角 12"/>
          <p:cNvSpPr/>
          <p:nvPr/>
        </p:nvSpPr>
        <p:spPr>
          <a:xfrm>
            <a:off x="125731" y="1866512"/>
            <a:ext cx="474143" cy="364050"/>
          </a:xfrm>
          <a:prstGeom prst="roundRect">
            <a:avLst/>
          </a:prstGeom>
          <a:solidFill>
            <a:srgbClr val="45B0A8"/>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1"/>
                </a:solidFill>
                <a:latin typeface="微软雅黑" panose="020B0503020204020204" pitchFamily="34" charset="-122"/>
                <a:ea typeface="微软雅黑" panose="020B0503020204020204" pitchFamily="34" charset="-122"/>
              </a:rPr>
              <a:t>例</a:t>
            </a:r>
            <a:endParaRPr lang="zh-CN" altLang="en-US" sz="1600" dirty="0">
              <a:solidFill>
                <a:schemeClr val="bg1"/>
              </a:solidFill>
            </a:endParaRPr>
          </a:p>
        </p:txBody>
      </p:sp>
      <p:sp>
        <p:nvSpPr>
          <p:cNvPr id="7" name="矩形: 圆角 3"/>
          <p:cNvSpPr/>
          <p:nvPr/>
        </p:nvSpPr>
        <p:spPr>
          <a:xfrm>
            <a:off x="599875" y="1844070"/>
            <a:ext cx="1343226" cy="4190970"/>
          </a:xfrm>
          <a:prstGeom prst="roundRect">
            <a:avLst/>
          </a:prstGeom>
          <a:noFill/>
          <a:ln>
            <a:solidFill>
              <a:srgbClr val="39626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矩形 7"/>
          <p:cNvSpPr/>
          <p:nvPr/>
        </p:nvSpPr>
        <p:spPr>
          <a:xfrm>
            <a:off x="4960620" y="1844070"/>
            <a:ext cx="3371850" cy="3785652"/>
          </a:xfrm>
          <a:prstGeom prst="rect">
            <a:avLst/>
          </a:prstGeom>
        </p:spPr>
        <p:txBody>
          <a:bodyPr wrap="square">
            <a:spAutoFit/>
          </a:bodyPr>
          <a:lstStyle/>
          <a:p>
            <a:pPr lvl="0" algn="just">
              <a:spcAft>
                <a:spcPts val="0"/>
              </a:spcAf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#include &lt;</a:t>
            </a:r>
            <a:r>
              <a:rPr lang="en-US" altLang="zh-CN" sz="1600" kern="100" dirty="0" err="1">
                <a:latin typeface="Calibri" panose="020F0502020204030204" pitchFamily="34" charset="0"/>
                <a:ea typeface="宋体" panose="02010600030101010101" pitchFamily="2" charset="-122"/>
                <a:cs typeface="Times New Roman" panose="02020603050405020304" pitchFamily="18" charset="0"/>
              </a:rPr>
              <a:t>iostream.h</a:t>
            </a: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&gt; </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class </a:t>
            </a:r>
            <a:r>
              <a:rPr lang="en-US" altLang="zh-CN" sz="1600" kern="100" dirty="0" err="1">
                <a:latin typeface="Calibri" panose="020F0502020204030204" pitchFamily="34" charset="0"/>
                <a:ea typeface="宋体" panose="02010600030101010101" pitchFamily="2" charset="-122"/>
                <a:cs typeface="Times New Roman" panose="02020603050405020304" pitchFamily="18" charset="0"/>
              </a:rPr>
              <a:t>myClass</a:t>
            </a: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private: </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sz="1600" kern="100" dirty="0" err="1">
                <a:latin typeface="Calibri" panose="020F0502020204030204" pitchFamily="34" charset="0"/>
                <a:ea typeface="宋体" panose="02010600030101010101" pitchFamily="2" charset="-122"/>
                <a:cs typeface="Times New Roman" panose="02020603050405020304" pitchFamily="18" charset="0"/>
              </a:rPr>
              <a:t>int</a:t>
            </a: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value ; </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public: </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static </a:t>
            </a:r>
            <a:r>
              <a:rPr lang="en-US" altLang="zh-CN" sz="1600" kern="100" dirty="0" err="1">
                <a:latin typeface="Calibri" panose="020F0502020204030204" pitchFamily="34" charset="0"/>
                <a:ea typeface="宋体" panose="02010600030101010101" pitchFamily="2" charset="-122"/>
                <a:cs typeface="Times New Roman" panose="02020603050405020304" pitchFamily="18" charset="0"/>
              </a:rPr>
              <a:t>int</a:t>
            </a: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count;       // </a:t>
            </a:r>
            <a:r>
              <a:rPr lang="zh-CN" altLang="zh-CN" sz="1600" kern="100" dirty="0">
                <a:latin typeface="Calibri" panose="020F0502020204030204" pitchFamily="34" charset="0"/>
                <a:ea typeface="宋体" panose="02010600030101010101" pitchFamily="2" charset="-122"/>
                <a:cs typeface="Times New Roman" panose="02020603050405020304" pitchFamily="18" charset="0"/>
              </a:rPr>
              <a:t>静态数据成员</a:t>
            </a:r>
          </a:p>
          <a:p>
            <a:pPr lvl="0" algn="just">
              <a:spcAft>
                <a:spcPts val="0"/>
              </a:spcAf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sz="1600" kern="100" dirty="0" err="1">
                <a:latin typeface="Calibri" panose="020F0502020204030204" pitchFamily="34" charset="0"/>
                <a:ea typeface="宋体" panose="02010600030101010101" pitchFamily="2" charset="-122"/>
                <a:cs typeface="Times New Roman" panose="02020603050405020304" pitchFamily="18" charset="0"/>
              </a:rPr>
              <a:t>myClass</a:t>
            </a: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 </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value =0; </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count++;</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 </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sz="1600" kern="100" dirty="0" err="1">
                <a:latin typeface="Calibri" panose="020F0502020204030204" pitchFamily="34" charset="0"/>
                <a:ea typeface="宋体" panose="02010600030101010101" pitchFamily="2" charset="-122"/>
                <a:cs typeface="Times New Roman" panose="02020603050405020304" pitchFamily="18" charset="0"/>
              </a:rPr>
              <a:t>myClass</a:t>
            </a: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 </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    count- -;   } </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p:txBody>
      </p:sp>
      <p:sp>
        <p:nvSpPr>
          <p:cNvPr id="9" name="矩形: 圆角 3"/>
          <p:cNvSpPr/>
          <p:nvPr/>
        </p:nvSpPr>
        <p:spPr>
          <a:xfrm>
            <a:off x="4882007" y="1808084"/>
            <a:ext cx="3307385" cy="4190970"/>
          </a:xfrm>
          <a:prstGeom prst="roundRect">
            <a:avLst/>
          </a:prstGeom>
          <a:noFill/>
          <a:ln>
            <a:solidFill>
              <a:srgbClr val="39626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 name="右箭头 9"/>
          <p:cNvSpPr/>
          <p:nvPr/>
        </p:nvSpPr>
        <p:spPr>
          <a:xfrm>
            <a:off x="2546271" y="3555802"/>
            <a:ext cx="1732566" cy="3657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对话气泡: 圆角矩形 16"/>
          <p:cNvSpPr/>
          <p:nvPr/>
        </p:nvSpPr>
        <p:spPr>
          <a:xfrm>
            <a:off x="2493109" y="1866513"/>
            <a:ext cx="2021741" cy="1425328"/>
          </a:xfrm>
          <a:prstGeom prst="wedgeRoundRectCallout">
            <a:avLst>
              <a:gd name="adj1" fmla="val -86534"/>
              <a:gd name="adj2" fmla="val -23713"/>
              <a:gd name="adj3" fmla="val 16667"/>
            </a:avLst>
          </a:prstGeom>
          <a:solidFill>
            <a:srgbClr val="98B4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solidFill>
                  <a:schemeClr val="tx1"/>
                </a:solidFill>
                <a:latin typeface="微软雅黑" panose="020B0503020204020204" pitchFamily="34" charset="-122"/>
                <a:ea typeface="微软雅黑" panose="020B0503020204020204" pitchFamily="34" charset="-122"/>
              </a:rPr>
              <a:t>       </a:t>
            </a:r>
            <a:r>
              <a:rPr lang="en-US" altLang="zh-CN" sz="1400" dirty="0" err="1">
                <a:solidFill>
                  <a:schemeClr val="tx1"/>
                </a:solidFill>
                <a:latin typeface="微软雅黑" panose="020B0503020204020204" pitchFamily="34" charset="-122"/>
                <a:ea typeface="微软雅黑" panose="020B0503020204020204" pitchFamily="34" charset="-122"/>
              </a:rPr>
              <a:t>myClass</a:t>
            </a:r>
            <a:r>
              <a:rPr lang="zh-CN" altLang="en-US" sz="1400" dirty="0">
                <a:solidFill>
                  <a:schemeClr val="tx1"/>
                </a:solidFill>
                <a:latin typeface="微软雅黑" panose="020B0503020204020204" pitchFamily="34" charset="-122"/>
                <a:ea typeface="微软雅黑" panose="020B0503020204020204" pitchFamily="34" charset="-122"/>
              </a:rPr>
              <a:t>不再是一个独立的类，而是一个依赖于全局变量</a:t>
            </a:r>
            <a:r>
              <a:rPr lang="en-US" altLang="zh-CN" sz="1400" dirty="0">
                <a:solidFill>
                  <a:schemeClr val="tx1"/>
                </a:solidFill>
                <a:latin typeface="微软雅黑" panose="020B0503020204020204" pitchFamily="34" charset="-122"/>
                <a:ea typeface="微软雅黑" panose="020B0503020204020204" pitchFamily="34" charset="-122"/>
              </a:rPr>
              <a:t>count</a:t>
            </a:r>
            <a:r>
              <a:rPr lang="zh-CN" altLang="en-US" sz="1400" dirty="0">
                <a:solidFill>
                  <a:schemeClr val="tx1"/>
                </a:solidFill>
                <a:latin typeface="微软雅黑" panose="020B0503020204020204" pitchFamily="34" charset="-122"/>
                <a:ea typeface="微软雅黑" panose="020B0503020204020204" pitchFamily="34" charset="-122"/>
              </a:rPr>
              <a:t>的类。</a:t>
            </a:r>
          </a:p>
        </p:txBody>
      </p:sp>
    </p:spTree>
    <p:extLst>
      <p:ext uri="{BB962C8B-B14F-4D97-AF65-F5344CB8AC3E}">
        <p14:creationId xmlns:p14="http://schemas.microsoft.com/office/powerpoint/2010/main" val="1417653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animBg="1"/>
      <p:bldP spid="7" grpId="0" animBg="1"/>
      <p:bldP spid="8" grpId="0"/>
      <p:bldP spid="9" grpId="0" animBg="1"/>
      <p:bldP spid="10" grpId="0" animBg="1"/>
      <p:bldP spid="11"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795441" y="131498"/>
            <a:ext cx="1107996" cy="646331"/>
          </a:xfrm>
          <a:prstGeom prst="rect">
            <a:avLst/>
          </a:prstGeom>
          <a:noFill/>
        </p:spPr>
        <p:txBody>
          <a:bodyPr wrap="none" rtlCol="0">
            <a:spAutoFit/>
          </a:bodyPr>
          <a:lstStyle/>
          <a:p>
            <a:pPr algn="ctr"/>
            <a:r>
              <a:rPr lang="en-US" altLang="zh-CN" sz="3600" b="1" dirty="0">
                <a:solidFill>
                  <a:srgbClr val="39626F"/>
                </a:solidFill>
                <a:latin typeface="Segoe UI" panose="020B0502040204020203" pitchFamily="34" charset="0"/>
                <a:ea typeface="Segoe UI" panose="020B0502040204020203" pitchFamily="34" charset="0"/>
                <a:cs typeface="Segoe UI" panose="020B0502040204020203" pitchFamily="34" charset="0"/>
              </a:rPr>
              <a:t>12.1</a:t>
            </a:r>
            <a:endParaRPr lang="zh-CN" altLang="en-US" sz="3600" b="1" dirty="0">
              <a:solidFill>
                <a:srgbClr val="39626F"/>
              </a:solidFill>
              <a:latin typeface="Segoe UI" panose="020B0502040204020203" pitchFamily="34" charset="0"/>
              <a:cs typeface="Segoe UI" panose="020B0502040204020203" pitchFamily="34" charset="0"/>
            </a:endParaRPr>
          </a:p>
        </p:txBody>
      </p:sp>
      <p:sp>
        <p:nvSpPr>
          <p:cNvPr id="12" name="文本框 11"/>
          <p:cNvSpPr txBox="1"/>
          <p:nvPr/>
        </p:nvSpPr>
        <p:spPr>
          <a:xfrm>
            <a:off x="2889673" y="130712"/>
            <a:ext cx="5508093" cy="584775"/>
          </a:xfrm>
          <a:prstGeom prst="rect">
            <a:avLst/>
          </a:prstGeom>
          <a:noFill/>
        </p:spPr>
        <p:txBody>
          <a:bodyPr wrap="square" rtlCol="0">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类的实例化</a:t>
            </a:r>
            <a:r>
              <a:rPr lang="en-US" altLang="zh-CN"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a:t>
            </a:r>
            <a:r>
              <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对象</a:t>
            </a:r>
          </a:p>
        </p:txBody>
      </p:sp>
      <p:sp>
        <p:nvSpPr>
          <p:cNvPr id="10" name="Rectangle 3"/>
          <p:cNvSpPr txBox="1">
            <a:spLocks noChangeArrowheads="1"/>
          </p:cNvSpPr>
          <p:nvPr/>
        </p:nvSpPr>
        <p:spPr>
          <a:xfrm>
            <a:off x="795441" y="943751"/>
            <a:ext cx="8150683" cy="1616570"/>
          </a:xfrm>
          <a:prstGeom prst="rect">
            <a:avLst/>
          </a:prstGeom>
          <a:noFill/>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面向对象程序设计的基本单元是对象，通过对诸多同类型的对象进行抽象得到</a:t>
            </a:r>
            <a:r>
              <a:rPr lang="en-US" altLang="zh-CN" sz="2000" dirty="0">
                <a:latin typeface="微软雅黑" panose="020B0503020204020204" pitchFamily="34" charset="-122"/>
                <a:ea typeface="微软雅黑" panose="020B0503020204020204" pitchFamily="34" charset="-122"/>
              </a:rPr>
              <a:t>class</a:t>
            </a:r>
            <a:r>
              <a:rPr lang="zh-CN" altLang="en-US" sz="2000" dirty="0">
                <a:latin typeface="微软雅黑" panose="020B0503020204020204" pitchFamily="34" charset="-122"/>
                <a:ea typeface="微软雅黑" panose="020B0503020204020204" pitchFamily="34" charset="-122"/>
              </a:rPr>
              <a:t>类的声明，再使用该</a:t>
            </a:r>
            <a:r>
              <a:rPr lang="en-US" altLang="zh-CN" sz="2000" dirty="0">
                <a:latin typeface="微软雅黑" panose="020B0503020204020204" pitchFamily="34" charset="-122"/>
                <a:ea typeface="微软雅黑" panose="020B0503020204020204" pitchFamily="34" charset="-122"/>
              </a:rPr>
              <a:t>class</a:t>
            </a:r>
            <a:r>
              <a:rPr lang="zh-CN" altLang="en-US" sz="2000" dirty="0">
                <a:latin typeface="微软雅黑" panose="020B0503020204020204" pitchFamily="34" charset="-122"/>
                <a:ea typeface="微软雅黑" panose="020B0503020204020204" pitchFamily="34" charset="-122"/>
              </a:rPr>
              <a:t>类类型创建多个不同的对象，具有</a:t>
            </a:r>
            <a:r>
              <a:rPr lang="en-US" altLang="zh-CN" sz="2000" dirty="0">
                <a:latin typeface="微软雅黑" panose="020B0503020204020204" pitchFamily="34" charset="-122"/>
                <a:ea typeface="微软雅黑" panose="020B0503020204020204" pitchFamily="34" charset="-122"/>
              </a:rPr>
              <a:t>class</a:t>
            </a:r>
            <a:r>
              <a:rPr lang="zh-CN" altLang="en-US" sz="2000" dirty="0">
                <a:latin typeface="微软雅黑" panose="020B0503020204020204" pitchFamily="34" charset="-122"/>
                <a:ea typeface="微软雅黑" panose="020B0503020204020204" pitchFamily="34" charset="-122"/>
              </a:rPr>
              <a:t>类型的变量被称作该类的对象，又叫该类的实例。</a:t>
            </a:r>
            <a:endParaRPr lang="en-US" altLang="zh-CN" sz="2000" dirty="0"/>
          </a:p>
        </p:txBody>
      </p:sp>
      <p:sp>
        <p:nvSpPr>
          <p:cNvPr id="2" name="矩形 1"/>
          <p:cNvSpPr/>
          <p:nvPr/>
        </p:nvSpPr>
        <p:spPr>
          <a:xfrm>
            <a:off x="1506967" y="2474198"/>
            <a:ext cx="2114169" cy="369332"/>
          </a:xfrm>
          <a:prstGeom prst="rect">
            <a:avLst/>
          </a:prstGeom>
        </p:spPr>
        <p:txBody>
          <a:bodyPr wrap="none">
            <a:spAutoFit/>
          </a:bodyPr>
          <a:lstStyle/>
          <a:p>
            <a:r>
              <a:rPr lang="en-US" altLang="zh-CN" kern="100" dirty="0">
                <a:latin typeface="Calibri" panose="020F0502020204030204" pitchFamily="34" charset="0"/>
                <a:ea typeface="宋体" panose="02010600030101010101" pitchFamily="2" charset="-122"/>
                <a:cs typeface="Times New Roman" panose="02020603050405020304" pitchFamily="18" charset="0"/>
              </a:rPr>
              <a:t>Student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myStudent</a:t>
            </a:r>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endParaRPr lang="zh-CN" altLang="en-US" dirty="0"/>
          </a:p>
        </p:txBody>
      </p:sp>
      <p:sp>
        <p:nvSpPr>
          <p:cNvPr id="13" name="矩形: 圆角 12"/>
          <p:cNvSpPr/>
          <p:nvPr/>
        </p:nvSpPr>
        <p:spPr>
          <a:xfrm>
            <a:off x="795441" y="2394165"/>
            <a:ext cx="711526" cy="375911"/>
          </a:xfrm>
          <a:prstGeom prst="roundRect">
            <a:avLst/>
          </a:prstGeom>
          <a:solidFill>
            <a:srgbClr val="45B0A8"/>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solidFill>
                  <a:schemeClr val="bg1"/>
                </a:solidFill>
                <a:latin typeface="微软雅黑" panose="020B0503020204020204" pitchFamily="34" charset="-122"/>
                <a:ea typeface="微软雅黑" panose="020B0503020204020204" pitchFamily="34" charset="-122"/>
              </a:rPr>
              <a:t>例如</a:t>
            </a:r>
            <a:endParaRPr lang="zh-CN" altLang="en-US" sz="1600" dirty="0">
              <a:solidFill>
                <a:schemeClr val="tx1"/>
              </a:solidFill>
            </a:endParaRPr>
          </a:p>
        </p:txBody>
      </p:sp>
      <p:sp>
        <p:nvSpPr>
          <p:cNvPr id="14" name="矩形: 圆角 3"/>
          <p:cNvSpPr/>
          <p:nvPr/>
        </p:nvSpPr>
        <p:spPr>
          <a:xfrm>
            <a:off x="1506967" y="2394165"/>
            <a:ext cx="2114169" cy="449365"/>
          </a:xfrm>
          <a:prstGeom prst="roundRect">
            <a:avLst/>
          </a:prstGeom>
          <a:noFill/>
          <a:ln>
            <a:solidFill>
              <a:srgbClr val="39626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aphicFrame>
        <p:nvGraphicFramePr>
          <p:cNvPr id="5" name="对象 4"/>
          <p:cNvGraphicFramePr>
            <a:graphicFrameLocks noChangeAspect="1"/>
          </p:cNvGraphicFramePr>
          <p:nvPr>
            <p:extLst>
              <p:ext uri="{D42A27DB-BD31-4B8C-83A1-F6EECF244321}">
                <p14:modId xmlns:p14="http://schemas.microsoft.com/office/powerpoint/2010/main" val="3760002037"/>
              </p:ext>
            </p:extLst>
          </p:nvPr>
        </p:nvGraphicFramePr>
        <p:xfrm>
          <a:off x="2559543" y="3585403"/>
          <a:ext cx="4622475" cy="1424632"/>
        </p:xfrm>
        <a:graphic>
          <a:graphicData uri="http://schemas.openxmlformats.org/presentationml/2006/ole">
            <mc:AlternateContent xmlns:mc="http://schemas.openxmlformats.org/markup-compatibility/2006">
              <mc:Choice xmlns:v="urn:schemas-microsoft-com:vml" Requires="v">
                <p:oleObj spid="_x0000_s2093" name="Visio" r:id="rId3" imgW="2554632" imgH="790611" progId="">
                  <p:embed/>
                </p:oleObj>
              </mc:Choice>
              <mc:Fallback>
                <p:oleObj name="Visio" r:id="rId3" imgW="2554632" imgH="790611" progId="">
                  <p:embed/>
                  <p:pic>
                    <p:nvPicPr>
                      <p:cNvPr id="0" name="Picture 4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59543" y="3585403"/>
                        <a:ext cx="4622475" cy="142463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 name="矩形: 圆角 12"/>
          <p:cNvSpPr/>
          <p:nvPr/>
        </p:nvSpPr>
        <p:spPr>
          <a:xfrm>
            <a:off x="3097895" y="3055025"/>
            <a:ext cx="3545769" cy="375911"/>
          </a:xfrm>
          <a:prstGeom prst="roundRect">
            <a:avLst/>
          </a:prstGeom>
          <a:solidFill>
            <a:srgbClr val="45B0A8"/>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err="1">
                <a:solidFill>
                  <a:schemeClr val="bg1"/>
                </a:solidFill>
                <a:latin typeface="微软雅黑" panose="020B0503020204020204" pitchFamily="34" charset="-122"/>
                <a:ea typeface="微软雅黑" panose="020B0503020204020204" pitchFamily="34" charset="-122"/>
              </a:rPr>
              <a:t>myStudent</a:t>
            </a:r>
            <a:r>
              <a:rPr lang="zh-CN" altLang="en-US" dirty="0">
                <a:solidFill>
                  <a:schemeClr val="bg1"/>
                </a:solidFill>
                <a:latin typeface="微软雅黑" panose="020B0503020204020204" pitchFamily="34" charset="-122"/>
                <a:ea typeface="微软雅黑" panose="020B0503020204020204" pitchFamily="34" charset="-122"/>
              </a:rPr>
              <a:t>对象的内存映像</a:t>
            </a:r>
            <a:endParaRPr lang="zh-CN" altLang="en-US" sz="1600" dirty="0">
              <a:solidFill>
                <a:schemeClr val="tx1"/>
              </a:solidFill>
            </a:endParaRPr>
          </a:p>
        </p:txBody>
      </p:sp>
      <p:sp>
        <p:nvSpPr>
          <p:cNvPr id="17" name="对话气泡: 圆角矩形 16"/>
          <p:cNvSpPr/>
          <p:nvPr/>
        </p:nvSpPr>
        <p:spPr>
          <a:xfrm>
            <a:off x="1903437" y="5164502"/>
            <a:ext cx="1359201" cy="426085"/>
          </a:xfrm>
          <a:prstGeom prst="wedgeRoundRectCallout">
            <a:avLst>
              <a:gd name="adj1" fmla="val 74519"/>
              <a:gd name="adj2" fmla="val -89026"/>
              <a:gd name="adj3" fmla="val 16667"/>
            </a:avLst>
          </a:prstGeom>
          <a:solidFill>
            <a:srgbClr val="98B4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solidFill>
                  <a:schemeClr val="tx1"/>
                </a:solidFill>
                <a:latin typeface="微软雅黑" panose="020B0503020204020204" pitchFamily="34" charset="-122"/>
                <a:ea typeface="微软雅黑" panose="020B0503020204020204" pitchFamily="34" charset="-122"/>
                <a:sym typeface="+mn-ea"/>
              </a:rPr>
              <a:t> </a:t>
            </a:r>
            <a:r>
              <a:rPr lang="zh-CN" altLang="en-US" sz="1400" dirty="0">
                <a:solidFill>
                  <a:schemeClr val="tx1"/>
                </a:solidFill>
                <a:latin typeface="微软雅黑" panose="020B0503020204020204" pitchFamily="34" charset="-122"/>
                <a:ea typeface="微软雅黑" panose="020B0503020204020204" pitchFamily="34" charset="-122"/>
                <a:sym typeface="+mn-ea"/>
              </a:rPr>
              <a:t>数据空间</a:t>
            </a:r>
            <a:endParaRPr lang="zh-CN" altLang="en-US" sz="1400" dirty="0">
              <a:solidFill>
                <a:schemeClr val="tx1"/>
              </a:solidFill>
              <a:latin typeface="微软雅黑" panose="020B0503020204020204" pitchFamily="34" charset="-122"/>
              <a:ea typeface="微软雅黑" panose="020B0503020204020204" pitchFamily="34" charset="-122"/>
            </a:endParaRPr>
          </a:p>
        </p:txBody>
      </p:sp>
      <p:sp>
        <p:nvSpPr>
          <p:cNvPr id="18" name="对话气泡: 圆角矩形 16"/>
          <p:cNvSpPr/>
          <p:nvPr/>
        </p:nvSpPr>
        <p:spPr>
          <a:xfrm>
            <a:off x="6971586" y="5164501"/>
            <a:ext cx="1359200" cy="426085"/>
          </a:xfrm>
          <a:prstGeom prst="wedgeRoundRectCallout">
            <a:avLst>
              <a:gd name="adj1" fmla="val -93151"/>
              <a:gd name="adj2" fmla="val -118741"/>
              <a:gd name="adj3" fmla="val 16667"/>
            </a:avLst>
          </a:prstGeom>
          <a:solidFill>
            <a:srgbClr val="98B4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dirty="0">
                <a:solidFill>
                  <a:schemeClr val="tx1"/>
                </a:solidFill>
                <a:latin typeface="微软雅黑" panose="020B0503020204020204" pitchFamily="34" charset="-122"/>
                <a:ea typeface="微软雅黑" panose="020B0503020204020204" pitchFamily="34" charset="-122"/>
                <a:sym typeface="+mn-ea"/>
              </a:rPr>
              <a:t>代码空间</a:t>
            </a:r>
            <a:endParaRPr lang="zh-CN" altLang="en-US" sz="1400" dirty="0">
              <a:solidFill>
                <a:schemeClr val="tx1"/>
              </a:solidFill>
              <a:latin typeface="微软雅黑" panose="020B0503020204020204" pitchFamily="34" charset="-122"/>
              <a:ea typeface="微软雅黑" panose="020B0503020204020204" pitchFamily="34" charset="-122"/>
            </a:endParaRPr>
          </a:p>
        </p:txBody>
      </p:sp>
      <p:sp>
        <p:nvSpPr>
          <p:cNvPr id="19" name="圆角矩形 18"/>
          <p:cNvSpPr/>
          <p:nvPr/>
        </p:nvSpPr>
        <p:spPr>
          <a:xfrm>
            <a:off x="3621136" y="5164501"/>
            <a:ext cx="2610852" cy="870616"/>
          </a:xfrm>
          <a:prstGeom prst="round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zh-CN" altLang="en-US" sz="1600" dirty="0">
                <a:solidFill>
                  <a:schemeClr val="tx1"/>
                </a:solidFill>
                <a:latin typeface="微软雅黑" panose="020B0503020204020204" pitchFamily="34" charset="-122"/>
                <a:ea typeface="微软雅黑" panose="020B0503020204020204" pitchFamily="34" charset="-122"/>
              </a:rPr>
              <a:t>使用运算符“</a:t>
            </a:r>
            <a:r>
              <a:rPr lang="en-US" altLang="zh-CN" sz="1600" dirty="0">
                <a:solidFill>
                  <a:schemeClr val="tx1"/>
                </a:solidFill>
                <a:latin typeface="微软雅黑" panose="020B0503020204020204" pitchFamily="34" charset="-122"/>
                <a:ea typeface="微软雅黑" panose="020B0503020204020204" pitchFamily="34" charset="-122"/>
              </a:rPr>
              <a:t>.”</a:t>
            </a:r>
            <a:r>
              <a:rPr lang="zh-CN" altLang="en-US" sz="1600" dirty="0">
                <a:solidFill>
                  <a:schemeClr val="tx1"/>
                </a:solidFill>
                <a:latin typeface="微软雅黑" panose="020B0503020204020204" pitchFamily="34" charset="-122"/>
                <a:ea typeface="微软雅黑" panose="020B0503020204020204" pitchFamily="34" charset="-122"/>
              </a:rPr>
              <a:t>来访问对象的成员</a:t>
            </a:r>
          </a:p>
        </p:txBody>
      </p:sp>
    </p:spTree>
    <p:extLst>
      <p:ext uri="{BB962C8B-B14F-4D97-AF65-F5344CB8AC3E}">
        <p14:creationId xmlns:p14="http://schemas.microsoft.com/office/powerpoint/2010/main" val="2104917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2" grpId="0"/>
      <p:bldP spid="13" grpId="0" animBg="1"/>
      <p:bldP spid="14" grpId="0" animBg="1"/>
      <p:bldP spid="16" grpId="0" animBg="1"/>
      <p:bldP spid="17" grpId="0" animBg="1"/>
      <p:bldP spid="18" grpId="0" animBg="1"/>
      <p:bldP spid="19"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645124" y="131498"/>
            <a:ext cx="5945983" cy="584775"/>
          </a:xfrm>
          <a:prstGeom prst="rect">
            <a:avLst/>
          </a:prstGeom>
          <a:noFill/>
        </p:spPr>
        <p:txBody>
          <a:bodyPr wrap="square" rtlCol="0">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静态数据成员</a:t>
            </a:r>
          </a:p>
        </p:txBody>
      </p:sp>
      <p:sp>
        <p:nvSpPr>
          <p:cNvPr id="5" name="文本框 4"/>
          <p:cNvSpPr txBox="1"/>
          <p:nvPr/>
        </p:nvSpPr>
        <p:spPr>
          <a:xfrm>
            <a:off x="593463" y="165788"/>
            <a:ext cx="1511953" cy="523220"/>
          </a:xfrm>
          <a:prstGeom prst="rect">
            <a:avLst/>
          </a:prstGeom>
          <a:noFill/>
        </p:spPr>
        <p:txBody>
          <a:bodyPr wrap="none" rtlCol="0">
            <a:spAutoFit/>
          </a:bodyPr>
          <a:lstStyle/>
          <a:p>
            <a:pPr algn="ctr"/>
            <a:r>
              <a:rPr lang="en-US" altLang="zh-CN" sz="2800" b="1" dirty="0">
                <a:solidFill>
                  <a:srgbClr val="39626F"/>
                </a:solidFill>
                <a:latin typeface="Segoe UI" panose="020B0502040204020203" pitchFamily="34" charset="0"/>
                <a:ea typeface="Segoe UI" panose="020B0502040204020203" pitchFamily="34" charset="0"/>
                <a:cs typeface="Segoe UI" panose="020B0502040204020203" pitchFamily="34" charset="0"/>
              </a:rPr>
              <a:t>12.7.2.1</a:t>
            </a:r>
            <a:endParaRPr lang="zh-CN" altLang="en-US" sz="2800" b="1" dirty="0">
              <a:solidFill>
                <a:srgbClr val="39626F"/>
              </a:solidFill>
              <a:latin typeface="Segoe UI" panose="020B0502040204020203" pitchFamily="34" charset="0"/>
              <a:cs typeface="Segoe UI" panose="020B0502040204020203" pitchFamily="34" charset="0"/>
            </a:endParaRPr>
          </a:p>
        </p:txBody>
      </p:sp>
      <p:sp>
        <p:nvSpPr>
          <p:cNvPr id="6" name="文本框 5"/>
          <p:cNvSpPr txBox="1"/>
          <p:nvPr/>
        </p:nvSpPr>
        <p:spPr>
          <a:xfrm>
            <a:off x="599875" y="849392"/>
            <a:ext cx="8544125" cy="581057"/>
          </a:xfrm>
          <a:prstGeom prst="rect">
            <a:avLst/>
          </a:prstGeom>
          <a:noFill/>
        </p:spPr>
        <p:txBody>
          <a:bodyPr wrap="square" rtlCol="0">
            <a:spAutoFit/>
          </a:bodyPr>
          <a:lstStyle/>
          <a:p>
            <a:pPr>
              <a:lnSpc>
                <a:spcPct val="150000"/>
              </a:lnSpc>
            </a:pPr>
            <a:r>
              <a:rPr lang="zh-CN" altLang="en-US" sz="2400" b="1" dirty="0">
                <a:latin typeface="微软雅黑" panose="020B0503020204020204" pitchFamily="34" charset="-122"/>
                <a:ea typeface="微软雅黑" panose="020B0503020204020204" pitchFamily="34" charset="-122"/>
              </a:rPr>
              <a:t>几点说明</a:t>
            </a:r>
            <a:r>
              <a:rPr lang="zh-CN" altLang="en-US" dirty="0"/>
              <a:t>：</a:t>
            </a:r>
            <a:endParaRPr lang="en-US" altLang="zh-CN" dirty="0"/>
          </a:p>
        </p:txBody>
      </p:sp>
      <p:sp>
        <p:nvSpPr>
          <p:cNvPr id="7" name="文本框 6"/>
          <p:cNvSpPr txBox="1"/>
          <p:nvPr/>
        </p:nvSpPr>
        <p:spPr>
          <a:xfrm>
            <a:off x="599875" y="1430449"/>
            <a:ext cx="8550538" cy="507831"/>
          </a:xfrm>
          <a:prstGeom prst="rect">
            <a:avLst/>
          </a:prstGeom>
          <a:noFill/>
        </p:spPr>
        <p:txBody>
          <a:bodyPr wrap="square" rtlCol="0">
            <a:spAutoFit/>
          </a:bodyPr>
          <a:lstStyle/>
          <a:p>
            <a:pPr>
              <a:lnSpc>
                <a:spcPct val="150000"/>
              </a:lnSpc>
            </a:pP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）静态数据成员是类的成员，遵从一般类的成员访问规则。</a:t>
            </a:r>
          </a:p>
        </p:txBody>
      </p:sp>
      <p:sp>
        <p:nvSpPr>
          <p:cNvPr id="8" name="矩形 7"/>
          <p:cNvSpPr/>
          <p:nvPr/>
        </p:nvSpPr>
        <p:spPr>
          <a:xfrm>
            <a:off x="599875" y="1938280"/>
            <a:ext cx="8557864" cy="923330"/>
          </a:xfrm>
          <a:prstGeom prst="rect">
            <a:avLst/>
          </a:prstGeom>
        </p:spPr>
        <p:txBody>
          <a:bodyPr wrap="square">
            <a:spAutoFit/>
          </a:bodyPr>
          <a:lstStyle/>
          <a:p>
            <a:pPr>
              <a:lnSpc>
                <a:spcPct val="150000"/>
              </a:lnSpc>
            </a:pP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）当没有创建该类的任何对象时，静态数据成员仍然存在，在创建对象之前，我们通过类名</a:t>
            </a:r>
            <a:r>
              <a:rPr lang="en-US" altLang="zh-CN" dirty="0" err="1">
                <a:latin typeface="微软雅黑" panose="020B0503020204020204" pitchFamily="34" charset="-122"/>
                <a:ea typeface="微软雅黑" panose="020B0503020204020204" pitchFamily="34" charset="-122"/>
              </a:rPr>
              <a:t>myClass</a:t>
            </a:r>
            <a:r>
              <a:rPr lang="en-US" altLang="zh-CN" dirty="0">
                <a:latin typeface="微软雅黑" panose="020B0503020204020204" pitchFamily="34" charset="-122"/>
                <a:ea typeface="微软雅黑" panose="020B0503020204020204" pitchFamily="34" charset="-122"/>
              </a:rPr>
              <a:t>::count</a:t>
            </a:r>
            <a:r>
              <a:rPr lang="zh-CN" altLang="en-US" dirty="0">
                <a:latin typeface="微软雅黑" panose="020B0503020204020204" pitchFamily="34" charset="-122"/>
                <a:ea typeface="微软雅黑" panose="020B0503020204020204" pitchFamily="34" charset="-122"/>
              </a:rPr>
              <a:t>来访问静态数据成员。</a:t>
            </a:r>
          </a:p>
        </p:txBody>
      </p:sp>
      <p:sp>
        <p:nvSpPr>
          <p:cNvPr id="9" name="矩形 8"/>
          <p:cNvSpPr/>
          <p:nvPr/>
        </p:nvSpPr>
        <p:spPr>
          <a:xfrm>
            <a:off x="599875" y="2861610"/>
            <a:ext cx="8557864" cy="923330"/>
          </a:xfrm>
          <a:prstGeom prst="rect">
            <a:avLst/>
          </a:prstGeom>
        </p:spPr>
        <p:txBody>
          <a:bodyPr wrap="square">
            <a:spAutoFit/>
          </a:bodyPr>
          <a:lstStyle/>
          <a:p>
            <a:pPr>
              <a:lnSpc>
                <a:spcPct val="150000"/>
              </a:lnSpc>
            </a:pPr>
            <a:r>
              <a:rPr lang="en-US" altLang="zh-CN" dirty="0">
                <a:latin typeface="微软雅黑" panose="020B0503020204020204" pitchFamily="34" charset="-122"/>
                <a:ea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rPr>
              <a:t>）由于静态数据成员不属于特定的对象，因而不能使用构造函数和析构函数进行初始化和撤销。</a:t>
            </a:r>
          </a:p>
        </p:txBody>
      </p:sp>
      <p:sp>
        <p:nvSpPr>
          <p:cNvPr id="10" name="矩形 9"/>
          <p:cNvSpPr/>
          <p:nvPr/>
        </p:nvSpPr>
        <p:spPr>
          <a:xfrm>
            <a:off x="599875" y="3784940"/>
            <a:ext cx="8557864" cy="507831"/>
          </a:xfrm>
          <a:prstGeom prst="rect">
            <a:avLst/>
          </a:prstGeom>
        </p:spPr>
        <p:txBody>
          <a:bodyPr wrap="square">
            <a:spAutoFit/>
          </a:bodyPr>
          <a:lstStyle/>
          <a:p>
            <a:pPr>
              <a:lnSpc>
                <a:spcPct val="150000"/>
              </a:lnSpc>
            </a:pPr>
            <a:r>
              <a:rPr lang="en-US" altLang="zh-CN" dirty="0">
                <a:latin typeface="微软雅黑" panose="020B0503020204020204" pitchFamily="34" charset="-122"/>
                <a:ea typeface="微软雅黑" panose="020B0503020204020204" pitchFamily="34" charset="-122"/>
              </a:rPr>
              <a:t>4</a:t>
            </a:r>
            <a:r>
              <a:rPr lang="zh-CN" altLang="en-US" dirty="0">
                <a:latin typeface="微软雅黑" panose="020B0503020204020204" pitchFamily="34" charset="-122"/>
                <a:ea typeface="微软雅黑" panose="020B0503020204020204" pitchFamily="34" charset="-122"/>
              </a:rPr>
              <a:t>）静态数据成员必须在全局区定义，注意在定义时不要加上</a:t>
            </a:r>
            <a:r>
              <a:rPr lang="en-US" altLang="zh-CN" dirty="0">
                <a:latin typeface="微软雅黑" panose="020B0503020204020204" pitchFamily="34" charset="-122"/>
                <a:ea typeface="微软雅黑" panose="020B0503020204020204" pitchFamily="34" charset="-122"/>
              </a:rPr>
              <a:t>static</a:t>
            </a:r>
            <a:r>
              <a:rPr lang="zh-CN" altLang="en-US" dirty="0">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1227802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645124" y="131498"/>
            <a:ext cx="5945983" cy="584775"/>
          </a:xfrm>
          <a:prstGeom prst="rect">
            <a:avLst/>
          </a:prstGeom>
          <a:noFill/>
        </p:spPr>
        <p:txBody>
          <a:bodyPr wrap="square" rtlCol="0">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静态成员函数</a:t>
            </a:r>
          </a:p>
        </p:txBody>
      </p:sp>
      <p:sp>
        <p:nvSpPr>
          <p:cNvPr id="5" name="文本框 4"/>
          <p:cNvSpPr txBox="1"/>
          <p:nvPr/>
        </p:nvSpPr>
        <p:spPr>
          <a:xfrm>
            <a:off x="593463" y="165788"/>
            <a:ext cx="1511953" cy="523220"/>
          </a:xfrm>
          <a:prstGeom prst="rect">
            <a:avLst/>
          </a:prstGeom>
          <a:noFill/>
        </p:spPr>
        <p:txBody>
          <a:bodyPr wrap="none" rtlCol="0">
            <a:spAutoFit/>
          </a:bodyPr>
          <a:lstStyle/>
          <a:p>
            <a:pPr algn="ctr"/>
            <a:r>
              <a:rPr lang="en-US" altLang="zh-CN" sz="2800" b="1" dirty="0">
                <a:solidFill>
                  <a:srgbClr val="39626F"/>
                </a:solidFill>
                <a:latin typeface="Segoe UI" panose="020B0502040204020203" pitchFamily="34" charset="0"/>
                <a:ea typeface="Segoe UI" panose="020B0502040204020203" pitchFamily="34" charset="0"/>
                <a:cs typeface="Segoe UI" panose="020B0502040204020203" pitchFamily="34" charset="0"/>
              </a:rPr>
              <a:t>12.7.2.2</a:t>
            </a:r>
            <a:endParaRPr lang="zh-CN" altLang="en-US" sz="2800" b="1" dirty="0">
              <a:solidFill>
                <a:srgbClr val="39626F"/>
              </a:solidFill>
              <a:latin typeface="Segoe UI" panose="020B0502040204020203" pitchFamily="34" charset="0"/>
              <a:cs typeface="Segoe UI" panose="020B0502040204020203" pitchFamily="34" charset="0"/>
            </a:endParaRPr>
          </a:p>
        </p:txBody>
      </p:sp>
      <p:sp>
        <p:nvSpPr>
          <p:cNvPr id="6" name="矩形 5"/>
          <p:cNvSpPr/>
          <p:nvPr/>
        </p:nvSpPr>
        <p:spPr>
          <a:xfrm>
            <a:off x="593462" y="961103"/>
            <a:ext cx="8550537" cy="923330"/>
          </a:xfrm>
          <a:prstGeom prst="rect">
            <a:avLst/>
          </a:prstGeom>
        </p:spPr>
        <p:txBody>
          <a:bodyPr wrap="square">
            <a:spAutoFit/>
          </a:bodyPr>
          <a:lstStyle/>
          <a:p>
            <a:pPr indent="266700" algn="just">
              <a:spcAft>
                <a:spcPts val="0"/>
              </a:spcAft>
            </a:pPr>
            <a:r>
              <a:rPr lang="zh-CN" altLang="en-US" kern="100" dirty="0">
                <a:latin typeface="微软雅黑" panose="020B0503020204020204" pitchFamily="34" charset="-122"/>
                <a:ea typeface="微软雅黑" panose="020B0503020204020204" pitchFamily="34" charset="-122"/>
                <a:cs typeface="Times New Roman" panose="02020603050405020304" pitchFamily="18" charset="0"/>
              </a:rPr>
              <a:t>    在类之外能通过</a:t>
            </a:r>
            <a:r>
              <a:rPr lang="en-US" altLang="zh-CN" kern="100" dirty="0" err="1">
                <a:latin typeface="微软雅黑" panose="020B0503020204020204" pitchFamily="34" charset="-122"/>
                <a:ea typeface="微软雅黑" panose="020B0503020204020204" pitchFamily="34" charset="-122"/>
                <a:cs typeface="Times New Roman" panose="02020603050405020304" pitchFamily="18" charset="0"/>
              </a:rPr>
              <a:t>myClass</a:t>
            </a:r>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::count</a:t>
            </a:r>
            <a:r>
              <a:rPr lang="zh-CN" altLang="en-US" kern="100" dirty="0">
                <a:latin typeface="微软雅黑" panose="020B0503020204020204" pitchFamily="34" charset="-122"/>
                <a:ea typeface="微软雅黑" panose="020B0503020204020204" pitchFamily="34" charset="-122"/>
                <a:cs typeface="Times New Roman" panose="02020603050405020304" pitchFamily="18" charset="0"/>
              </a:rPr>
              <a:t>，访问</a:t>
            </a:r>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count</a:t>
            </a:r>
            <a:r>
              <a:rPr lang="zh-CN" altLang="en-US" kern="1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这不符合</a:t>
            </a:r>
            <a:r>
              <a:rPr lang="zh-CN" altLang="en-US" kern="100" dirty="0">
                <a:latin typeface="微软雅黑" panose="020B0503020204020204" pitchFamily="34" charset="-122"/>
                <a:ea typeface="微软雅黑" panose="020B0503020204020204" pitchFamily="34" charset="-122"/>
                <a:cs typeface="Times New Roman" panose="02020603050405020304" pitchFamily="18" charset="0"/>
              </a:rPr>
              <a:t>类的封装性，</a:t>
            </a: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应</a:t>
            </a:r>
            <a:r>
              <a:rPr lang="zh-CN" altLang="en-US" kern="100" dirty="0">
                <a:latin typeface="微软雅黑" panose="020B0503020204020204" pitchFamily="34" charset="-122"/>
                <a:ea typeface="微软雅黑" panose="020B0503020204020204" pitchFamily="34" charset="-122"/>
                <a:cs typeface="Times New Roman" panose="02020603050405020304" pitchFamily="18" charset="0"/>
              </a:rPr>
              <a:t>将</a:t>
            </a:r>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count</a:t>
            </a: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说明为静态私有数据成员，</a:t>
            </a:r>
            <a:r>
              <a:rPr lang="zh-CN" altLang="en-US" kern="100" dirty="0">
                <a:latin typeface="微软雅黑" panose="020B0503020204020204" pitchFamily="34" charset="-122"/>
                <a:ea typeface="微软雅黑" panose="020B0503020204020204" pitchFamily="34" charset="-122"/>
                <a:cs typeface="Times New Roman" panose="02020603050405020304" pitchFamily="18" charset="0"/>
              </a:rPr>
              <a:t>定义</a:t>
            </a: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静态成员函数</a:t>
            </a:r>
            <a:r>
              <a:rPr lang="en-US" altLang="zh-CN" kern="100" dirty="0" err="1">
                <a:latin typeface="微软雅黑" panose="020B0503020204020204" pitchFamily="34" charset="-122"/>
                <a:ea typeface="微软雅黑" panose="020B0503020204020204" pitchFamily="34" charset="-122"/>
                <a:cs typeface="Times New Roman" panose="02020603050405020304" pitchFamily="18" charset="0"/>
              </a:rPr>
              <a:t>GetCount</a:t>
            </a:r>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 )</a:t>
            </a:r>
            <a:r>
              <a:rPr lang="zh-CN" altLang="en-US" kern="100" dirty="0">
                <a:latin typeface="微软雅黑" panose="020B0503020204020204" pitchFamily="34" charset="-122"/>
                <a:ea typeface="微软雅黑" panose="020B0503020204020204" pitchFamily="34" charset="-122"/>
                <a:cs typeface="Times New Roman" panose="02020603050405020304" pitchFamily="18" charset="0"/>
              </a:rPr>
              <a:t>仅供类的对象</a:t>
            </a: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来访问</a:t>
            </a:r>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count</a:t>
            </a:r>
            <a:r>
              <a:rPr lang="zh-CN" altLang="en-US" kern="100" dirty="0">
                <a:latin typeface="微软雅黑" panose="020B0503020204020204" pitchFamily="34" charset="-122"/>
                <a:ea typeface="微软雅黑" panose="020B0503020204020204" pitchFamily="34" charset="-122"/>
                <a:cs typeface="Times New Roman" panose="02020603050405020304" pitchFamily="18" charset="0"/>
              </a:rPr>
              <a:t>，这样也能保持</a:t>
            </a: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静态成员不依赖于特定对象的存在而存在的本质。</a:t>
            </a:r>
            <a:endParaRPr lang="zh-CN" altLang="en-US" dirty="0">
              <a:latin typeface="微软雅黑" panose="020B0503020204020204" pitchFamily="34" charset="-122"/>
              <a:ea typeface="微软雅黑" panose="020B0503020204020204" pitchFamily="34" charset="-122"/>
            </a:endParaRPr>
          </a:p>
        </p:txBody>
      </p:sp>
      <p:sp>
        <p:nvSpPr>
          <p:cNvPr id="7" name="矩形 6"/>
          <p:cNvSpPr/>
          <p:nvPr/>
        </p:nvSpPr>
        <p:spPr>
          <a:xfrm>
            <a:off x="2742898" y="1884433"/>
            <a:ext cx="4298578" cy="4278094"/>
          </a:xfrm>
          <a:prstGeom prst="rect">
            <a:avLst/>
          </a:prstGeom>
        </p:spPr>
        <p:txBody>
          <a:bodyPr wrap="square">
            <a:spAutoFit/>
          </a:bodyPr>
          <a:lstStyle/>
          <a:p>
            <a:pPr lvl="0" algn="just">
              <a:spcAft>
                <a:spcPts val="0"/>
              </a:spcAf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#include &lt;</a:t>
            </a:r>
            <a:r>
              <a:rPr lang="en-US" altLang="zh-CN" sz="1600" kern="100" dirty="0" err="1">
                <a:latin typeface="Calibri" panose="020F0502020204030204" pitchFamily="34" charset="0"/>
                <a:ea typeface="宋体" panose="02010600030101010101" pitchFamily="2" charset="-122"/>
                <a:cs typeface="Times New Roman" panose="02020603050405020304" pitchFamily="18" charset="0"/>
              </a:rPr>
              <a:t>iostream.h</a:t>
            </a: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&gt; </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pPr>
            <a:r>
              <a:rPr lang="en-US" altLang="zh-CN" sz="1600" kern="100" dirty="0" err="1">
                <a:latin typeface="Calibri" panose="020F0502020204030204" pitchFamily="34" charset="0"/>
                <a:ea typeface="宋体" panose="02010600030101010101" pitchFamily="2" charset="-122"/>
                <a:cs typeface="Times New Roman" panose="02020603050405020304" pitchFamily="18" charset="0"/>
              </a:rPr>
              <a:t>calss</a:t>
            </a: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Point </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private:</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static </a:t>
            </a:r>
            <a:r>
              <a:rPr lang="en-US" altLang="zh-CN" sz="1600" kern="100" dirty="0" err="1">
                <a:latin typeface="Calibri" panose="020F0502020204030204" pitchFamily="34" charset="0"/>
                <a:ea typeface="宋体" panose="02010600030101010101" pitchFamily="2" charset="-122"/>
                <a:cs typeface="Times New Roman" panose="02020603050405020304" pitchFamily="18" charset="0"/>
              </a:rPr>
              <a:t>int</a:t>
            </a: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count; </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public:</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static </a:t>
            </a:r>
            <a:r>
              <a:rPr lang="en-US" altLang="zh-CN" sz="1600" kern="100" dirty="0" err="1">
                <a:latin typeface="Calibri" panose="020F0502020204030204" pitchFamily="34" charset="0"/>
                <a:ea typeface="宋体" panose="02010600030101010101" pitchFamily="2" charset="-122"/>
                <a:cs typeface="Times New Roman" panose="02020603050405020304" pitchFamily="18" charset="0"/>
              </a:rPr>
              <a:t>int</a:t>
            </a: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sz="1600" kern="100" dirty="0" err="1">
                <a:latin typeface="Calibri" panose="020F0502020204030204" pitchFamily="34" charset="0"/>
                <a:ea typeface="宋体" panose="02010600030101010101" pitchFamily="2" charset="-122"/>
                <a:cs typeface="Times New Roman" panose="02020603050405020304" pitchFamily="18" charset="0"/>
              </a:rPr>
              <a:t>GetCount</a:t>
            </a: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 </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return count;</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 </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pPr>
            <a:r>
              <a:rPr lang="en-US" altLang="zh-CN" sz="1600" kern="100" dirty="0" err="1">
                <a:latin typeface="Calibri" panose="020F0502020204030204" pitchFamily="34" charset="0"/>
                <a:ea typeface="宋体" panose="02010600030101010101" pitchFamily="2" charset="-122"/>
                <a:cs typeface="Times New Roman" panose="02020603050405020304" pitchFamily="18" charset="0"/>
              </a:rPr>
              <a:t>int</a:t>
            </a: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Point::count =0;     // </a:t>
            </a:r>
            <a:r>
              <a:rPr lang="zh-CN" altLang="zh-CN" sz="1600" kern="100" dirty="0">
                <a:latin typeface="Calibri" panose="020F0502020204030204" pitchFamily="34" charset="0"/>
                <a:ea typeface="宋体" panose="02010600030101010101" pitchFamily="2" charset="-122"/>
                <a:cs typeface="Times New Roman" panose="02020603050405020304" pitchFamily="18" charset="0"/>
              </a:rPr>
              <a:t>仍然需要在全局区定义</a:t>
            </a:r>
          </a:p>
          <a:p>
            <a:pPr lvl="0" algn="just">
              <a:spcAft>
                <a:spcPts val="0"/>
              </a:spcAft>
            </a:pPr>
            <a:r>
              <a:rPr lang="en-US" altLang="zh-CN" sz="1600" kern="100" dirty="0" err="1">
                <a:latin typeface="Calibri" panose="020F0502020204030204" pitchFamily="34" charset="0"/>
                <a:ea typeface="宋体" panose="02010600030101010101" pitchFamily="2" charset="-122"/>
                <a:cs typeface="Times New Roman" panose="02020603050405020304" pitchFamily="18" charset="0"/>
              </a:rPr>
              <a:t>int</a:t>
            </a: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main( ) </a:t>
            </a:r>
          </a:p>
          <a:p>
            <a:pPr lvl="0" algn="just">
              <a:spcAft>
                <a:spcPts val="0"/>
              </a:spcAf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a:t>
            </a:r>
          </a:p>
          <a:p>
            <a:pPr lvl="0" algn="just">
              <a:spcAft>
                <a:spcPts val="0"/>
              </a:spcAf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a:t>
            </a:r>
          </a:p>
          <a:p>
            <a:pPr lvl="0" algn="just">
              <a:spcAft>
                <a:spcPts val="0"/>
              </a:spcAf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p:txBody>
      </p:sp>
      <p:sp>
        <p:nvSpPr>
          <p:cNvPr id="8" name="矩形: 圆角 3"/>
          <p:cNvSpPr/>
          <p:nvPr/>
        </p:nvSpPr>
        <p:spPr>
          <a:xfrm>
            <a:off x="2601159" y="1884433"/>
            <a:ext cx="4314587" cy="4278094"/>
          </a:xfrm>
          <a:prstGeom prst="roundRect">
            <a:avLst/>
          </a:prstGeom>
          <a:noFill/>
          <a:ln>
            <a:solidFill>
              <a:srgbClr val="39626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矩形: 圆角 12"/>
          <p:cNvSpPr/>
          <p:nvPr/>
        </p:nvSpPr>
        <p:spPr>
          <a:xfrm>
            <a:off x="2275167" y="1866512"/>
            <a:ext cx="474143" cy="364050"/>
          </a:xfrm>
          <a:prstGeom prst="roundRect">
            <a:avLst/>
          </a:prstGeom>
          <a:solidFill>
            <a:srgbClr val="45B0A8"/>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1"/>
                </a:solidFill>
                <a:latin typeface="微软雅黑" panose="020B0503020204020204" pitchFamily="34" charset="-122"/>
                <a:ea typeface="微软雅黑" panose="020B0503020204020204" pitchFamily="34" charset="-122"/>
              </a:rPr>
              <a:t>例</a:t>
            </a:r>
            <a:endParaRPr lang="zh-CN" altLang="en-US" sz="1600" dirty="0">
              <a:solidFill>
                <a:schemeClr val="bg1"/>
              </a:solidFill>
            </a:endParaRPr>
          </a:p>
        </p:txBody>
      </p:sp>
    </p:spTree>
    <p:extLst>
      <p:ext uri="{BB962C8B-B14F-4D97-AF65-F5344CB8AC3E}">
        <p14:creationId xmlns:p14="http://schemas.microsoft.com/office/powerpoint/2010/main" val="1088431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animBg="1"/>
      <p:bldP spid="9"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93463" y="165788"/>
            <a:ext cx="1511953" cy="523220"/>
          </a:xfrm>
          <a:prstGeom prst="rect">
            <a:avLst/>
          </a:prstGeom>
          <a:noFill/>
        </p:spPr>
        <p:txBody>
          <a:bodyPr wrap="none" rtlCol="0">
            <a:spAutoFit/>
          </a:bodyPr>
          <a:lstStyle/>
          <a:p>
            <a:pPr algn="ctr"/>
            <a:r>
              <a:rPr lang="en-US" altLang="zh-CN" sz="2800" b="1" dirty="0">
                <a:solidFill>
                  <a:srgbClr val="39626F"/>
                </a:solidFill>
                <a:latin typeface="Segoe UI" panose="020B0502040204020203" pitchFamily="34" charset="0"/>
                <a:ea typeface="Segoe UI" panose="020B0502040204020203" pitchFamily="34" charset="0"/>
                <a:cs typeface="Segoe UI" panose="020B0502040204020203" pitchFamily="34" charset="0"/>
              </a:rPr>
              <a:t>12.7.2.2</a:t>
            </a:r>
            <a:endParaRPr lang="zh-CN" altLang="en-US" sz="2800" b="1" dirty="0">
              <a:solidFill>
                <a:srgbClr val="39626F"/>
              </a:solidFill>
              <a:latin typeface="Segoe UI" panose="020B0502040204020203" pitchFamily="34" charset="0"/>
              <a:cs typeface="Segoe UI" panose="020B0502040204020203" pitchFamily="34" charset="0"/>
            </a:endParaRPr>
          </a:p>
        </p:txBody>
      </p:sp>
      <p:sp>
        <p:nvSpPr>
          <p:cNvPr id="5" name="文本框 4"/>
          <p:cNvSpPr txBox="1"/>
          <p:nvPr/>
        </p:nvSpPr>
        <p:spPr>
          <a:xfrm>
            <a:off x="2645124" y="131498"/>
            <a:ext cx="5945983" cy="584775"/>
          </a:xfrm>
          <a:prstGeom prst="rect">
            <a:avLst/>
          </a:prstGeom>
          <a:noFill/>
        </p:spPr>
        <p:txBody>
          <a:bodyPr wrap="square" rtlCol="0">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静态成员函数</a:t>
            </a:r>
          </a:p>
        </p:txBody>
      </p:sp>
      <p:sp>
        <p:nvSpPr>
          <p:cNvPr id="6" name="文本框 5"/>
          <p:cNvSpPr txBox="1"/>
          <p:nvPr/>
        </p:nvSpPr>
        <p:spPr>
          <a:xfrm>
            <a:off x="599875" y="849392"/>
            <a:ext cx="8544125" cy="581057"/>
          </a:xfrm>
          <a:prstGeom prst="rect">
            <a:avLst/>
          </a:prstGeom>
          <a:noFill/>
        </p:spPr>
        <p:txBody>
          <a:bodyPr wrap="square" rtlCol="0">
            <a:spAutoFit/>
          </a:bodyPr>
          <a:lstStyle/>
          <a:p>
            <a:pPr>
              <a:lnSpc>
                <a:spcPct val="150000"/>
              </a:lnSpc>
            </a:pPr>
            <a:r>
              <a:rPr lang="zh-CN" altLang="en-US" sz="2400" b="1" dirty="0">
                <a:latin typeface="微软雅黑" panose="020B0503020204020204" pitchFamily="34" charset="-122"/>
                <a:ea typeface="微软雅黑" panose="020B0503020204020204" pitchFamily="34" charset="-122"/>
              </a:rPr>
              <a:t>几点说明</a:t>
            </a:r>
            <a:r>
              <a:rPr lang="zh-CN" altLang="en-US" dirty="0"/>
              <a:t>：</a:t>
            </a:r>
            <a:endParaRPr lang="en-US" altLang="zh-CN" dirty="0"/>
          </a:p>
        </p:txBody>
      </p:sp>
      <p:sp>
        <p:nvSpPr>
          <p:cNvPr id="7" name="文本框 6"/>
          <p:cNvSpPr txBox="1"/>
          <p:nvPr/>
        </p:nvSpPr>
        <p:spPr>
          <a:xfrm>
            <a:off x="599875" y="1430449"/>
            <a:ext cx="8550538" cy="923330"/>
          </a:xfrm>
          <a:prstGeom prst="rect">
            <a:avLst/>
          </a:prstGeom>
          <a:noFill/>
        </p:spPr>
        <p:txBody>
          <a:bodyPr wrap="square" rtlCol="0">
            <a:spAutoFit/>
          </a:bodyPr>
          <a:lstStyle/>
          <a:p>
            <a:pPr>
              <a:lnSpc>
                <a:spcPct val="150000"/>
              </a:lnSpc>
            </a:pP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）在类的说明中，对静态成员函数的原型，必须要有</a:t>
            </a:r>
            <a:r>
              <a:rPr lang="en-US" altLang="zh-CN" dirty="0">
                <a:latin typeface="微软雅黑" panose="020B0503020204020204" pitchFamily="34" charset="-122"/>
                <a:ea typeface="微软雅黑" panose="020B0503020204020204" pitchFamily="34" charset="-122"/>
              </a:rPr>
              <a:t>static</a:t>
            </a:r>
            <a:r>
              <a:rPr lang="zh-CN" altLang="en-US" dirty="0">
                <a:latin typeface="微软雅黑" panose="020B0503020204020204" pitchFamily="34" charset="-122"/>
                <a:ea typeface="微软雅黑" panose="020B0503020204020204" pitchFamily="34" charset="-122"/>
              </a:rPr>
              <a:t>，以表示为静态成员函数。静态成员函数也可以在类外定义，在定义时省略</a:t>
            </a:r>
            <a:r>
              <a:rPr lang="en-US" altLang="zh-CN" dirty="0">
                <a:latin typeface="微软雅黑" panose="020B0503020204020204" pitchFamily="34" charset="-122"/>
                <a:ea typeface="微软雅黑" panose="020B0503020204020204" pitchFamily="34" charset="-122"/>
              </a:rPr>
              <a:t>static</a:t>
            </a:r>
            <a:r>
              <a:rPr lang="zh-CN" altLang="en-US" dirty="0">
                <a:latin typeface="微软雅黑" panose="020B0503020204020204" pitchFamily="34" charset="-122"/>
                <a:ea typeface="微软雅黑" panose="020B0503020204020204" pitchFamily="34" charset="-122"/>
              </a:rPr>
              <a:t>关键字。</a:t>
            </a:r>
          </a:p>
        </p:txBody>
      </p:sp>
      <p:sp>
        <p:nvSpPr>
          <p:cNvPr id="8" name="矩形 7"/>
          <p:cNvSpPr/>
          <p:nvPr/>
        </p:nvSpPr>
        <p:spPr>
          <a:xfrm>
            <a:off x="599875" y="2353779"/>
            <a:ext cx="8557864" cy="923330"/>
          </a:xfrm>
          <a:prstGeom prst="rect">
            <a:avLst/>
          </a:prstGeom>
        </p:spPr>
        <p:txBody>
          <a:bodyPr wrap="square">
            <a:spAutoFit/>
          </a:bodyPr>
          <a:lstStyle/>
          <a:p>
            <a:pPr>
              <a:lnSpc>
                <a:spcPct val="150000"/>
              </a:lnSpc>
            </a:pP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）当对象被创建后，也可以通过对象名来访问静态成员函数，但要“显式”地传递对象指针，才能访问对象的成员（不推荐这种用法）。</a:t>
            </a:r>
          </a:p>
        </p:txBody>
      </p:sp>
      <p:sp>
        <p:nvSpPr>
          <p:cNvPr id="9" name="矩形 8"/>
          <p:cNvSpPr/>
          <p:nvPr/>
        </p:nvSpPr>
        <p:spPr>
          <a:xfrm>
            <a:off x="599875" y="3277109"/>
            <a:ext cx="8557864" cy="923330"/>
          </a:xfrm>
          <a:prstGeom prst="rect">
            <a:avLst/>
          </a:prstGeom>
        </p:spPr>
        <p:txBody>
          <a:bodyPr wrap="square">
            <a:spAutoFit/>
          </a:bodyPr>
          <a:lstStyle/>
          <a:p>
            <a:pPr>
              <a:lnSpc>
                <a:spcPct val="150000"/>
              </a:lnSpc>
            </a:pPr>
            <a:r>
              <a:rPr lang="en-US" altLang="zh-CN" dirty="0">
                <a:latin typeface="微软雅黑" panose="020B0503020204020204" pitchFamily="34" charset="-122"/>
                <a:ea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rPr>
              <a:t>）静态成员函数中只能直接访问类的静态数据成员，不能直接访问类的非静态数据成员。</a:t>
            </a:r>
          </a:p>
        </p:txBody>
      </p:sp>
      <p:sp>
        <p:nvSpPr>
          <p:cNvPr id="10" name="矩形 9"/>
          <p:cNvSpPr/>
          <p:nvPr/>
        </p:nvSpPr>
        <p:spPr>
          <a:xfrm>
            <a:off x="599875" y="4200439"/>
            <a:ext cx="8557864" cy="923330"/>
          </a:xfrm>
          <a:prstGeom prst="rect">
            <a:avLst/>
          </a:prstGeom>
        </p:spPr>
        <p:txBody>
          <a:bodyPr wrap="square">
            <a:spAutoFit/>
          </a:bodyPr>
          <a:lstStyle/>
          <a:p>
            <a:pPr>
              <a:lnSpc>
                <a:spcPct val="150000"/>
              </a:lnSpc>
            </a:pPr>
            <a:r>
              <a:rPr lang="en-US" altLang="zh-CN" dirty="0">
                <a:latin typeface="微软雅黑" panose="020B0503020204020204" pitchFamily="34" charset="-122"/>
                <a:ea typeface="微软雅黑" panose="020B0503020204020204" pitchFamily="34" charset="-122"/>
              </a:rPr>
              <a:t>4</a:t>
            </a:r>
            <a:r>
              <a:rPr lang="zh-CN" altLang="en-US" dirty="0">
                <a:latin typeface="微软雅黑" panose="020B0503020204020204" pitchFamily="34" charset="-122"/>
                <a:ea typeface="微软雅黑" panose="020B0503020204020204" pitchFamily="34" charset="-122"/>
              </a:rPr>
              <a:t>）由于不传递</a:t>
            </a:r>
            <a:r>
              <a:rPr lang="en-US" altLang="zh-CN" dirty="0">
                <a:latin typeface="微软雅黑" panose="020B0503020204020204" pitchFamily="34" charset="-122"/>
                <a:ea typeface="微软雅黑" panose="020B0503020204020204" pitchFamily="34" charset="-122"/>
              </a:rPr>
              <a:t>this</a:t>
            </a:r>
            <a:r>
              <a:rPr lang="zh-CN" altLang="en-US" dirty="0">
                <a:latin typeface="微软雅黑" panose="020B0503020204020204" pitchFamily="34" charset="-122"/>
                <a:ea typeface="微软雅黑" panose="020B0503020204020204" pitchFamily="34" charset="-122"/>
              </a:rPr>
              <a:t>指针，从本质上看，静态成员函数不能算是严格的类的成员函数。静态成员函数可以在没有声明类的任何实例（对象）之前就被执行。</a:t>
            </a:r>
          </a:p>
        </p:txBody>
      </p:sp>
    </p:spTree>
    <p:extLst>
      <p:ext uri="{BB962C8B-B14F-4D97-AF65-F5344CB8AC3E}">
        <p14:creationId xmlns:p14="http://schemas.microsoft.com/office/powerpoint/2010/main" val="384812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95441" y="131498"/>
            <a:ext cx="1107996" cy="646331"/>
          </a:xfrm>
          <a:prstGeom prst="rect">
            <a:avLst/>
          </a:prstGeom>
          <a:noFill/>
        </p:spPr>
        <p:txBody>
          <a:bodyPr wrap="none" rtlCol="0">
            <a:spAutoFit/>
          </a:bodyPr>
          <a:lstStyle/>
          <a:p>
            <a:pPr algn="ctr"/>
            <a:r>
              <a:rPr lang="en-US" altLang="zh-CN" sz="3600" b="1" dirty="0">
                <a:solidFill>
                  <a:srgbClr val="39626F"/>
                </a:solidFill>
                <a:latin typeface="Segoe UI" panose="020B0502040204020203" pitchFamily="34" charset="0"/>
                <a:ea typeface="Segoe UI" panose="020B0502040204020203" pitchFamily="34" charset="0"/>
                <a:cs typeface="Segoe UI" panose="020B0502040204020203" pitchFamily="34" charset="0"/>
              </a:rPr>
              <a:t>12.8</a:t>
            </a:r>
            <a:endParaRPr lang="zh-CN" altLang="en-US" sz="3600" b="1" dirty="0">
              <a:solidFill>
                <a:srgbClr val="39626F"/>
              </a:solidFill>
              <a:latin typeface="Segoe UI" panose="020B0502040204020203" pitchFamily="34" charset="0"/>
              <a:cs typeface="Segoe UI" panose="020B0502040204020203" pitchFamily="34" charset="0"/>
            </a:endParaRPr>
          </a:p>
        </p:txBody>
      </p:sp>
      <p:sp>
        <p:nvSpPr>
          <p:cNvPr id="3" name="文本框 2"/>
          <p:cNvSpPr txBox="1"/>
          <p:nvPr/>
        </p:nvSpPr>
        <p:spPr>
          <a:xfrm>
            <a:off x="2645124" y="131498"/>
            <a:ext cx="5945983" cy="584775"/>
          </a:xfrm>
          <a:prstGeom prst="rect">
            <a:avLst/>
          </a:prstGeom>
          <a:noFill/>
        </p:spPr>
        <p:txBody>
          <a:bodyPr wrap="square" rtlCol="0">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对象成员</a:t>
            </a:r>
          </a:p>
        </p:txBody>
      </p:sp>
      <p:sp>
        <p:nvSpPr>
          <p:cNvPr id="4" name="矩形: 圆角 12"/>
          <p:cNvSpPr/>
          <p:nvPr/>
        </p:nvSpPr>
        <p:spPr>
          <a:xfrm>
            <a:off x="321298" y="860672"/>
            <a:ext cx="5668022" cy="364050"/>
          </a:xfrm>
          <a:prstGeom prst="roundRect">
            <a:avLst/>
          </a:prstGeom>
          <a:solidFill>
            <a:srgbClr val="45B0A8"/>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1"/>
                </a:solidFill>
                <a:latin typeface="微软雅黑" panose="020B0503020204020204" pitchFamily="34" charset="-122"/>
                <a:ea typeface="微软雅黑" panose="020B0503020204020204" pitchFamily="34" charset="-122"/>
              </a:rPr>
              <a:t>在类中可以说明具有类类型的数据成员，即对象成员</a:t>
            </a:r>
            <a:endParaRPr lang="zh-CN" altLang="en-US" sz="1600" dirty="0">
              <a:solidFill>
                <a:schemeClr val="bg1"/>
              </a:solidFill>
            </a:endParaRPr>
          </a:p>
        </p:txBody>
      </p:sp>
      <p:sp>
        <p:nvSpPr>
          <p:cNvPr id="5" name="矩形 4"/>
          <p:cNvSpPr/>
          <p:nvPr/>
        </p:nvSpPr>
        <p:spPr>
          <a:xfrm>
            <a:off x="321298" y="1213292"/>
            <a:ext cx="5565152" cy="5262979"/>
          </a:xfrm>
          <a:prstGeom prst="rect">
            <a:avLst/>
          </a:prstGeom>
        </p:spPr>
        <p:txBody>
          <a:bodyPr wrap="square">
            <a:spAutoFit/>
          </a:bodyPr>
          <a:lstStyle/>
          <a:p>
            <a:pPr lvl="0" algn="just">
              <a:spcAft>
                <a:spcPts val="0"/>
              </a:spcAf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#include &lt;</a:t>
            </a:r>
            <a:r>
              <a:rPr lang="en-US" altLang="zh-CN" sz="1600" kern="100" dirty="0" err="1">
                <a:latin typeface="Calibri" panose="020F0502020204030204" pitchFamily="34" charset="0"/>
                <a:ea typeface="宋体" panose="02010600030101010101" pitchFamily="2" charset="-122"/>
                <a:cs typeface="Times New Roman" panose="02020603050405020304" pitchFamily="18" charset="0"/>
              </a:rPr>
              <a:t>iostream.h</a:t>
            </a: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&gt; </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#include &lt;</a:t>
            </a:r>
            <a:r>
              <a:rPr lang="en-US" altLang="zh-CN" sz="1600" kern="100" dirty="0" err="1">
                <a:latin typeface="Calibri" panose="020F0502020204030204" pitchFamily="34" charset="0"/>
                <a:ea typeface="宋体" panose="02010600030101010101" pitchFamily="2" charset="-122"/>
                <a:cs typeface="Times New Roman" panose="02020603050405020304" pitchFamily="18" charset="0"/>
              </a:rPr>
              <a:t>string.h</a:t>
            </a: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&gt;</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class   </a:t>
            </a:r>
            <a:r>
              <a:rPr lang="en-US" altLang="zh-CN" sz="1600" kern="100" dirty="0" err="1">
                <a:latin typeface="Calibri" panose="020F0502020204030204" pitchFamily="34" charset="0"/>
                <a:ea typeface="宋体" panose="02010600030101010101" pitchFamily="2" charset="-122"/>
                <a:cs typeface="Times New Roman" panose="02020603050405020304" pitchFamily="18" charset="0"/>
              </a:rPr>
              <a:t>studentID</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sz="1600" kern="100" dirty="0" err="1">
                <a:latin typeface="Calibri" panose="020F0502020204030204" pitchFamily="34" charset="0"/>
                <a:ea typeface="宋体" panose="02010600030101010101" pitchFamily="2" charset="-122"/>
                <a:cs typeface="Times New Roman" panose="02020603050405020304" pitchFamily="18" charset="0"/>
              </a:rPr>
              <a:t>int</a:t>
            </a: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value;</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public:</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sz="1600" kern="100" dirty="0" err="1">
                <a:latin typeface="Calibri" panose="020F0502020204030204" pitchFamily="34" charset="0"/>
                <a:ea typeface="宋体" panose="02010600030101010101" pitchFamily="2" charset="-122"/>
                <a:cs typeface="Times New Roman" panose="02020603050405020304" pitchFamily="18" charset="0"/>
              </a:rPr>
              <a:t>studentID</a:t>
            </a: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 </a:t>
            </a:r>
            <a:r>
              <a:rPr lang="en-US" altLang="zh-CN" sz="1600" kern="100" dirty="0" err="1">
                <a:latin typeface="Calibri" panose="020F0502020204030204" pitchFamily="34" charset="0"/>
                <a:ea typeface="宋体" panose="02010600030101010101" pitchFamily="2" charset="-122"/>
                <a:cs typeface="Times New Roman" panose="02020603050405020304" pitchFamily="18" charset="0"/>
              </a:rPr>
              <a:t>int</a:t>
            </a: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d =0)</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 value = d ;  </a:t>
            </a:r>
            <a:r>
              <a:rPr lang="en-US" altLang="zh-CN" sz="1600" kern="100" dirty="0" err="1">
                <a:latin typeface="Calibri" panose="020F0502020204030204" pitchFamily="34" charset="0"/>
                <a:ea typeface="宋体" panose="02010600030101010101" pitchFamily="2" charset="-122"/>
                <a:cs typeface="Times New Roman" panose="02020603050405020304" pitchFamily="18" charset="0"/>
              </a:rPr>
              <a:t>cout</a:t>
            </a: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&lt;&lt; "Assigning student id "&lt;&lt; value&lt;&lt; </a:t>
            </a:r>
            <a:r>
              <a:rPr lang="en-US" altLang="zh-CN" sz="1600" kern="100" dirty="0" err="1">
                <a:latin typeface="Calibri" panose="020F0502020204030204" pitchFamily="34" charset="0"/>
                <a:ea typeface="宋体" panose="02010600030101010101" pitchFamily="2" charset="-122"/>
                <a:cs typeface="Times New Roman" panose="02020603050405020304" pitchFamily="18" charset="0"/>
              </a:rPr>
              <a:t>endl</a:t>
            </a: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 } ;</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sz="1600" kern="100" dirty="0" err="1">
                <a:latin typeface="Calibri" panose="020F0502020204030204" pitchFamily="34" charset="0"/>
                <a:ea typeface="宋体" panose="02010600030101010101" pitchFamily="2" charset="-122"/>
                <a:cs typeface="Times New Roman" panose="02020603050405020304" pitchFamily="18" charset="0"/>
              </a:rPr>
              <a:t>studentID</a:t>
            </a: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    { </a:t>
            </a:r>
            <a:r>
              <a:rPr lang="en-US" altLang="zh-CN" sz="1600" kern="100" dirty="0" err="1">
                <a:latin typeface="Calibri" panose="020F0502020204030204" pitchFamily="34" charset="0"/>
                <a:ea typeface="宋体" panose="02010600030101010101" pitchFamily="2" charset="-122"/>
                <a:cs typeface="Times New Roman" panose="02020603050405020304" pitchFamily="18" charset="0"/>
              </a:rPr>
              <a:t>cout</a:t>
            </a: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&lt;&lt; "Destructing id " &lt;&lt; value &lt;&lt; </a:t>
            </a:r>
            <a:r>
              <a:rPr lang="en-US" altLang="zh-CN" sz="1600" kern="100" dirty="0" err="1">
                <a:latin typeface="Calibri" panose="020F0502020204030204" pitchFamily="34" charset="0"/>
                <a:ea typeface="宋体" panose="02010600030101010101" pitchFamily="2" charset="-122"/>
                <a:cs typeface="Times New Roman" panose="02020603050405020304" pitchFamily="18" charset="0"/>
              </a:rPr>
              <a:t>endl</a:t>
            </a: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 } ;</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class student</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char  name[20] ;</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sz="1600" kern="100" dirty="0" err="1">
                <a:latin typeface="Calibri" panose="020F0502020204030204" pitchFamily="34" charset="0"/>
                <a:ea typeface="宋体" panose="02010600030101010101" pitchFamily="2" charset="-122"/>
                <a:cs typeface="Times New Roman" panose="02020603050405020304" pitchFamily="18" charset="0"/>
              </a:rPr>
              <a:t>studentID</a:t>
            </a: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id ;</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public:</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student ( char *</a:t>
            </a:r>
            <a:r>
              <a:rPr lang="en-US" altLang="zh-CN" sz="1600" kern="100" dirty="0" err="1">
                <a:latin typeface="Calibri" panose="020F0502020204030204" pitchFamily="34" charset="0"/>
                <a:ea typeface="宋体" panose="02010600030101010101" pitchFamily="2" charset="-122"/>
                <a:cs typeface="Times New Roman" panose="02020603050405020304" pitchFamily="18" charset="0"/>
              </a:rPr>
              <a:t>pname</a:t>
            </a: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 no name ", </a:t>
            </a:r>
            <a:r>
              <a:rPr lang="en-US" altLang="zh-CN" sz="1600" kern="100" dirty="0" err="1">
                <a:latin typeface="Calibri" panose="020F0502020204030204" pitchFamily="34" charset="0"/>
                <a:ea typeface="宋体" panose="02010600030101010101" pitchFamily="2" charset="-122"/>
                <a:cs typeface="Times New Roman" panose="02020603050405020304" pitchFamily="18" charset="0"/>
              </a:rPr>
              <a:t>int</a:t>
            </a: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sz="1600" kern="100" dirty="0" err="1">
                <a:latin typeface="Calibri" panose="020F0502020204030204" pitchFamily="34" charset="0"/>
                <a:ea typeface="宋体" panose="02010600030101010101" pitchFamily="2" charset="-122"/>
                <a:cs typeface="Times New Roman" panose="02020603050405020304" pitchFamily="18" charset="0"/>
              </a:rPr>
              <a:t>ssID</a:t>
            </a: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 0 ) : id ( </a:t>
            </a:r>
            <a:r>
              <a:rPr lang="en-US" altLang="zh-CN" sz="1600" kern="100" dirty="0" err="1">
                <a:latin typeface="Calibri" panose="020F0502020204030204" pitchFamily="34" charset="0"/>
                <a:ea typeface="宋体" panose="02010600030101010101" pitchFamily="2" charset="-122"/>
                <a:cs typeface="Times New Roman" panose="02020603050405020304" pitchFamily="18" charset="0"/>
              </a:rPr>
              <a:t>ssID</a:t>
            </a: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 </a:t>
            </a:r>
            <a:r>
              <a:rPr lang="en-US" altLang="zh-CN" sz="1600" kern="100" dirty="0" err="1">
                <a:latin typeface="Calibri" panose="020F0502020204030204" pitchFamily="34" charset="0"/>
                <a:ea typeface="宋体" panose="02010600030101010101" pitchFamily="2" charset="-122"/>
                <a:cs typeface="Times New Roman" panose="02020603050405020304" pitchFamily="18" charset="0"/>
              </a:rPr>
              <a:t>cout</a:t>
            </a: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&lt;&lt; "Constructing student " &lt;&lt;</a:t>
            </a:r>
            <a:r>
              <a:rPr lang="en-US" altLang="zh-CN" sz="1600" kern="100" dirty="0" err="1">
                <a:latin typeface="Calibri" panose="020F0502020204030204" pitchFamily="34" charset="0"/>
                <a:ea typeface="宋体" panose="02010600030101010101" pitchFamily="2" charset="-122"/>
                <a:cs typeface="Times New Roman" panose="02020603050405020304" pitchFamily="18" charset="0"/>
              </a:rPr>
              <a:t>pname</a:t>
            </a: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&lt;&lt; </a:t>
            </a:r>
            <a:r>
              <a:rPr lang="en-US" altLang="zh-CN" sz="1600" kern="100" dirty="0" err="1">
                <a:latin typeface="Calibri" panose="020F0502020204030204" pitchFamily="34" charset="0"/>
                <a:ea typeface="宋体" panose="02010600030101010101" pitchFamily="2" charset="-122"/>
                <a:cs typeface="Times New Roman" panose="02020603050405020304" pitchFamily="18" charset="0"/>
              </a:rPr>
              <a:t>endl</a:t>
            </a: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sz="1600" kern="100" dirty="0" err="1">
                <a:latin typeface="Calibri" panose="020F0502020204030204" pitchFamily="34" charset="0"/>
                <a:ea typeface="宋体" panose="02010600030101010101" pitchFamily="2" charset="-122"/>
                <a:cs typeface="Times New Roman" panose="02020603050405020304" pitchFamily="18" charset="0"/>
              </a:rPr>
              <a:t>strncpy</a:t>
            </a: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 name , </a:t>
            </a:r>
            <a:r>
              <a:rPr lang="en-US" altLang="zh-CN" sz="1600" kern="100" dirty="0" err="1">
                <a:latin typeface="Calibri" panose="020F0502020204030204" pitchFamily="34" charset="0"/>
                <a:ea typeface="宋体" panose="02010600030101010101" pitchFamily="2" charset="-122"/>
                <a:cs typeface="Times New Roman" panose="02020603050405020304" pitchFamily="18" charset="0"/>
              </a:rPr>
              <a:t>pname</a:t>
            </a: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 </a:t>
            </a:r>
            <a:r>
              <a:rPr lang="en-US" altLang="zh-CN" sz="1600" kern="100" dirty="0" err="1">
                <a:latin typeface="Calibri" panose="020F0502020204030204" pitchFamily="34" charset="0"/>
                <a:ea typeface="宋体" panose="02010600030101010101" pitchFamily="2" charset="-122"/>
                <a:cs typeface="Times New Roman" panose="02020603050405020304" pitchFamily="18" charset="0"/>
              </a:rPr>
              <a:t>sizeof</a:t>
            </a: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 name ) ) ;</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 ;</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~student { </a:t>
            </a:r>
            <a:r>
              <a:rPr lang="en-US" altLang="zh-CN" sz="1600" kern="100" dirty="0" err="1">
                <a:latin typeface="Calibri" panose="020F0502020204030204" pitchFamily="34" charset="0"/>
                <a:ea typeface="宋体" panose="02010600030101010101" pitchFamily="2" charset="-122"/>
                <a:cs typeface="Times New Roman" panose="02020603050405020304" pitchFamily="18" charset="0"/>
              </a:rPr>
              <a:t>cout</a:t>
            </a: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&lt;&lt; "Destructing student " &lt;&lt; </a:t>
            </a:r>
            <a:r>
              <a:rPr lang="en-US" altLang="zh-CN" sz="1600" kern="100" dirty="0" err="1">
                <a:latin typeface="Calibri" panose="020F0502020204030204" pitchFamily="34" charset="0"/>
                <a:ea typeface="宋体" panose="02010600030101010101" pitchFamily="2" charset="-122"/>
                <a:cs typeface="Times New Roman" panose="02020603050405020304" pitchFamily="18" charset="0"/>
              </a:rPr>
              <a:t>pname</a:t>
            </a: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&lt;&lt; </a:t>
            </a:r>
            <a:r>
              <a:rPr lang="en-US" altLang="zh-CN" sz="1600" kern="100" dirty="0" err="1">
                <a:latin typeface="Calibri" panose="020F0502020204030204" pitchFamily="34" charset="0"/>
                <a:ea typeface="宋体" panose="02010600030101010101" pitchFamily="2" charset="-122"/>
                <a:cs typeface="Times New Roman" panose="02020603050405020304" pitchFamily="18" charset="0"/>
              </a:rPr>
              <a:t>endl</a:t>
            </a: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 };</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p:txBody>
      </p:sp>
      <p:sp>
        <p:nvSpPr>
          <p:cNvPr id="6" name="矩形 5"/>
          <p:cNvSpPr/>
          <p:nvPr/>
        </p:nvSpPr>
        <p:spPr>
          <a:xfrm>
            <a:off x="5989320" y="1307565"/>
            <a:ext cx="3154680" cy="1200329"/>
          </a:xfrm>
          <a:prstGeom prst="rect">
            <a:avLst/>
          </a:prstGeom>
        </p:spPr>
        <p:txBody>
          <a:bodyPr wrap="square">
            <a:spAutoFit/>
          </a:bodyPr>
          <a:lstStyle/>
          <a:p>
            <a:pPr lvl="0" algn="just">
              <a:spcAft>
                <a:spcPts val="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void  main( )</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student  s (“Tom",9818) ;</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r>
              <a:rPr lang="en-US" altLang="zh-CN" kern="100" dirty="0">
                <a:latin typeface="Calibri" panose="020F0502020204030204" pitchFamily="34" charset="0"/>
                <a:ea typeface="宋体" panose="02010600030101010101" pitchFamily="2" charset="-122"/>
                <a:cs typeface="Times New Roman" panose="02020603050405020304" pitchFamily="18" charset="0"/>
              </a:rPr>
              <a:t>}</a:t>
            </a:r>
            <a:endParaRPr lang="zh-CN" altLang="en-US" dirty="0"/>
          </a:p>
        </p:txBody>
      </p:sp>
      <p:sp>
        <p:nvSpPr>
          <p:cNvPr id="7" name="矩形: 圆角 3"/>
          <p:cNvSpPr/>
          <p:nvPr/>
        </p:nvSpPr>
        <p:spPr>
          <a:xfrm>
            <a:off x="97393" y="1202999"/>
            <a:ext cx="5789057" cy="5273271"/>
          </a:xfrm>
          <a:prstGeom prst="roundRect">
            <a:avLst/>
          </a:prstGeom>
          <a:noFill/>
          <a:ln>
            <a:solidFill>
              <a:srgbClr val="39626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矩形: 圆角 3"/>
          <p:cNvSpPr/>
          <p:nvPr/>
        </p:nvSpPr>
        <p:spPr>
          <a:xfrm>
            <a:off x="5886451" y="1224722"/>
            <a:ext cx="2960370" cy="1283172"/>
          </a:xfrm>
          <a:prstGeom prst="roundRect">
            <a:avLst/>
          </a:prstGeom>
          <a:noFill/>
          <a:ln>
            <a:solidFill>
              <a:srgbClr val="39626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矩形: 圆角 4"/>
          <p:cNvSpPr/>
          <p:nvPr/>
        </p:nvSpPr>
        <p:spPr>
          <a:xfrm>
            <a:off x="5886450" y="2529617"/>
            <a:ext cx="3048690" cy="2758503"/>
          </a:xfrm>
          <a:prstGeom prst="roundRect">
            <a:avLst/>
          </a:prstGeom>
          <a:solidFill>
            <a:srgbClr val="E5FCC2"/>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dirty="0">
                <a:solidFill>
                  <a:schemeClr val="tx1"/>
                </a:solidFill>
                <a:latin typeface="微软雅黑" panose="020B0503020204020204" pitchFamily="34" charset="-122"/>
                <a:ea typeface="微软雅黑" panose="020B0503020204020204" pitchFamily="34" charset="-122"/>
              </a:rPr>
              <a:t>程序运行结果：</a:t>
            </a:r>
          </a:p>
          <a:p>
            <a:r>
              <a:rPr lang="en-US" altLang="zh-CN" sz="1600" dirty="0">
                <a:solidFill>
                  <a:schemeClr val="tx1"/>
                </a:solidFill>
                <a:latin typeface="微软雅黑" panose="020B0503020204020204" pitchFamily="34" charset="-122"/>
                <a:ea typeface="微软雅黑" panose="020B0503020204020204" pitchFamily="34" charset="-122"/>
              </a:rPr>
              <a:t>Assigning student id 9818</a:t>
            </a:r>
          </a:p>
          <a:p>
            <a:r>
              <a:rPr lang="en-US" altLang="zh-CN" sz="1600" dirty="0">
                <a:solidFill>
                  <a:schemeClr val="tx1"/>
                </a:solidFill>
                <a:latin typeface="微软雅黑" panose="020B0503020204020204" pitchFamily="34" charset="-122"/>
                <a:ea typeface="微软雅黑" panose="020B0503020204020204" pitchFamily="34" charset="-122"/>
              </a:rPr>
              <a:t>Constructing student Tom</a:t>
            </a:r>
          </a:p>
          <a:p>
            <a:r>
              <a:rPr lang="en-US" altLang="zh-CN" sz="1600" dirty="0">
                <a:solidFill>
                  <a:schemeClr val="tx1"/>
                </a:solidFill>
                <a:latin typeface="微软雅黑" panose="020B0503020204020204" pitchFamily="34" charset="-122"/>
                <a:ea typeface="微软雅黑" panose="020B0503020204020204" pitchFamily="34" charset="-122"/>
              </a:rPr>
              <a:t>Destructing student Tom</a:t>
            </a:r>
          </a:p>
          <a:p>
            <a:r>
              <a:rPr lang="en-US" altLang="zh-CN" sz="1600" dirty="0">
                <a:solidFill>
                  <a:schemeClr val="tx1"/>
                </a:solidFill>
                <a:latin typeface="微软雅黑" panose="020B0503020204020204" pitchFamily="34" charset="-122"/>
                <a:ea typeface="微软雅黑" panose="020B0503020204020204" pitchFamily="34" charset="-122"/>
              </a:rPr>
              <a:t>Destructing id 9818</a:t>
            </a:r>
          </a:p>
        </p:txBody>
      </p:sp>
    </p:spTree>
    <p:extLst>
      <p:ext uri="{BB962C8B-B14F-4D97-AF65-F5344CB8AC3E}">
        <p14:creationId xmlns:p14="http://schemas.microsoft.com/office/powerpoint/2010/main" val="1651190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p:bldP spid="7" grpId="0" animBg="1"/>
      <p:bldP spid="8" grpId="0" animBg="1"/>
      <p:bldP spid="9"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95441" y="131498"/>
            <a:ext cx="1107996" cy="646331"/>
          </a:xfrm>
          <a:prstGeom prst="rect">
            <a:avLst/>
          </a:prstGeom>
          <a:noFill/>
        </p:spPr>
        <p:txBody>
          <a:bodyPr wrap="none" rtlCol="0">
            <a:spAutoFit/>
          </a:bodyPr>
          <a:lstStyle/>
          <a:p>
            <a:pPr algn="ctr"/>
            <a:r>
              <a:rPr lang="en-US" altLang="zh-CN" sz="3600" b="1" dirty="0">
                <a:solidFill>
                  <a:srgbClr val="39626F"/>
                </a:solidFill>
                <a:latin typeface="Segoe UI" panose="020B0502040204020203" pitchFamily="34" charset="0"/>
                <a:ea typeface="Segoe UI" panose="020B0502040204020203" pitchFamily="34" charset="0"/>
                <a:cs typeface="Segoe UI" panose="020B0502040204020203" pitchFamily="34" charset="0"/>
              </a:rPr>
              <a:t>12.8</a:t>
            </a:r>
            <a:endParaRPr lang="zh-CN" altLang="en-US" sz="3600" b="1" dirty="0">
              <a:solidFill>
                <a:srgbClr val="39626F"/>
              </a:solidFill>
              <a:latin typeface="Segoe UI" panose="020B0502040204020203" pitchFamily="34" charset="0"/>
              <a:cs typeface="Segoe UI" panose="020B0502040204020203" pitchFamily="34" charset="0"/>
            </a:endParaRPr>
          </a:p>
        </p:txBody>
      </p:sp>
      <p:sp>
        <p:nvSpPr>
          <p:cNvPr id="5" name="文本框 4"/>
          <p:cNvSpPr txBox="1"/>
          <p:nvPr/>
        </p:nvSpPr>
        <p:spPr>
          <a:xfrm>
            <a:off x="2645124" y="131498"/>
            <a:ext cx="5945983" cy="584775"/>
          </a:xfrm>
          <a:prstGeom prst="rect">
            <a:avLst/>
          </a:prstGeom>
          <a:noFill/>
        </p:spPr>
        <p:txBody>
          <a:bodyPr wrap="square" rtlCol="0">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对象成员</a:t>
            </a:r>
          </a:p>
        </p:txBody>
      </p:sp>
      <p:sp>
        <p:nvSpPr>
          <p:cNvPr id="6" name="文本框 5"/>
          <p:cNvSpPr txBox="1"/>
          <p:nvPr/>
        </p:nvSpPr>
        <p:spPr>
          <a:xfrm>
            <a:off x="599875" y="849392"/>
            <a:ext cx="8544125" cy="581057"/>
          </a:xfrm>
          <a:prstGeom prst="rect">
            <a:avLst/>
          </a:prstGeom>
          <a:noFill/>
        </p:spPr>
        <p:txBody>
          <a:bodyPr wrap="square" rtlCol="0">
            <a:spAutoFit/>
          </a:bodyPr>
          <a:lstStyle/>
          <a:p>
            <a:pPr>
              <a:lnSpc>
                <a:spcPct val="150000"/>
              </a:lnSpc>
            </a:pPr>
            <a:r>
              <a:rPr lang="zh-CN" altLang="en-US" sz="2400" b="1" dirty="0">
                <a:latin typeface="微软雅黑" panose="020B0503020204020204" pitchFamily="34" charset="-122"/>
                <a:ea typeface="微软雅黑" panose="020B0503020204020204" pitchFamily="34" charset="-122"/>
              </a:rPr>
              <a:t>几点说明</a:t>
            </a:r>
            <a:r>
              <a:rPr lang="zh-CN" altLang="en-US" dirty="0"/>
              <a:t>：</a:t>
            </a:r>
            <a:endParaRPr lang="en-US" altLang="zh-CN" dirty="0"/>
          </a:p>
        </p:txBody>
      </p:sp>
      <p:sp>
        <p:nvSpPr>
          <p:cNvPr id="7" name="文本框 6"/>
          <p:cNvSpPr txBox="1"/>
          <p:nvPr/>
        </p:nvSpPr>
        <p:spPr>
          <a:xfrm>
            <a:off x="599875" y="1430449"/>
            <a:ext cx="8550538" cy="923330"/>
          </a:xfrm>
          <a:prstGeom prst="rect">
            <a:avLst/>
          </a:prstGeom>
          <a:noFill/>
        </p:spPr>
        <p:txBody>
          <a:bodyPr wrap="square" rtlCol="0">
            <a:spAutoFit/>
          </a:bodyPr>
          <a:lstStyle/>
          <a:p>
            <a:pPr>
              <a:lnSpc>
                <a:spcPct val="150000"/>
              </a:lnSpc>
            </a:pP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）类的构造函数应在其初始化列表里调用对象成员类的构造函数。也就是说，要想初始化对象成员</a:t>
            </a:r>
            <a:r>
              <a:rPr lang="en-US" altLang="zh-CN" dirty="0">
                <a:latin typeface="微软雅黑" panose="020B0503020204020204" pitchFamily="34" charset="-122"/>
                <a:ea typeface="微软雅黑" panose="020B0503020204020204" pitchFamily="34" charset="-122"/>
              </a:rPr>
              <a:t>id</a:t>
            </a:r>
            <a:r>
              <a:rPr lang="zh-CN" altLang="en-US" dirty="0">
                <a:latin typeface="微软雅黑" panose="020B0503020204020204" pitchFamily="34" charset="-122"/>
                <a:ea typeface="微软雅黑" panose="020B0503020204020204" pitchFamily="34" charset="-122"/>
              </a:rPr>
              <a:t>，必须在类</a:t>
            </a:r>
            <a:r>
              <a:rPr lang="en-US" altLang="zh-CN" dirty="0">
                <a:latin typeface="微软雅黑" panose="020B0503020204020204" pitchFamily="34" charset="-122"/>
                <a:ea typeface="微软雅黑" panose="020B0503020204020204" pitchFamily="34" charset="-122"/>
              </a:rPr>
              <a:t>Student</a:t>
            </a:r>
            <a:r>
              <a:rPr lang="zh-CN" altLang="en-US" dirty="0">
                <a:latin typeface="微软雅黑" panose="020B0503020204020204" pitchFamily="34" charset="-122"/>
                <a:ea typeface="微软雅黑" panose="020B0503020204020204" pitchFamily="34" charset="-122"/>
              </a:rPr>
              <a:t>构造函数的成员初始化列表中进行。</a:t>
            </a:r>
          </a:p>
        </p:txBody>
      </p:sp>
      <p:sp>
        <p:nvSpPr>
          <p:cNvPr id="8" name="矩形 7"/>
          <p:cNvSpPr/>
          <p:nvPr/>
        </p:nvSpPr>
        <p:spPr>
          <a:xfrm>
            <a:off x="599875" y="2353779"/>
            <a:ext cx="8557864" cy="1338828"/>
          </a:xfrm>
          <a:prstGeom prst="rect">
            <a:avLst/>
          </a:prstGeom>
        </p:spPr>
        <p:txBody>
          <a:bodyPr wrap="square">
            <a:spAutoFit/>
          </a:bodyPr>
          <a:lstStyle/>
          <a:p>
            <a:pPr>
              <a:lnSpc>
                <a:spcPct val="150000"/>
              </a:lnSpc>
            </a:pP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如果有多个对象成员需要初始化，则用逗号隔开各项。对象成员的初始化顺序可以随意安排，但编译器对对象成员的构造函数的调用顺序取决于对象成员在类中说明的顺序，与它们在成员初始化列表中给出的顺序无关。</a:t>
            </a:r>
          </a:p>
        </p:txBody>
      </p:sp>
      <p:sp>
        <p:nvSpPr>
          <p:cNvPr id="9" name="矩形 8"/>
          <p:cNvSpPr/>
          <p:nvPr/>
        </p:nvSpPr>
        <p:spPr>
          <a:xfrm>
            <a:off x="599875" y="3692607"/>
            <a:ext cx="8557864" cy="507831"/>
          </a:xfrm>
          <a:prstGeom prst="rect">
            <a:avLst/>
          </a:prstGeom>
        </p:spPr>
        <p:txBody>
          <a:bodyPr wrap="square">
            <a:spAutoFit/>
          </a:bodyPr>
          <a:lstStyle/>
          <a:p>
            <a:pPr>
              <a:lnSpc>
                <a:spcPct val="150000"/>
              </a:lnSpc>
            </a:pPr>
            <a:r>
              <a:rPr lang="en-US" altLang="zh-CN" dirty="0">
                <a:latin typeface="微软雅黑" panose="020B0503020204020204" pitchFamily="34" charset="-122"/>
                <a:ea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rPr>
              <a:t>）析构函数的调用顺序恰好和构造函数的调用顺序相反，具有唯一性。</a:t>
            </a:r>
          </a:p>
        </p:txBody>
      </p:sp>
      <p:sp>
        <p:nvSpPr>
          <p:cNvPr id="10" name="矩形 9"/>
          <p:cNvSpPr/>
          <p:nvPr/>
        </p:nvSpPr>
        <p:spPr>
          <a:xfrm>
            <a:off x="586136" y="4198655"/>
            <a:ext cx="8557864" cy="1338828"/>
          </a:xfrm>
          <a:prstGeom prst="rect">
            <a:avLst/>
          </a:prstGeom>
        </p:spPr>
        <p:txBody>
          <a:bodyPr wrap="square">
            <a:spAutoFit/>
          </a:bodyPr>
          <a:lstStyle/>
          <a:p>
            <a:pPr>
              <a:lnSpc>
                <a:spcPct val="150000"/>
              </a:lnSpc>
            </a:pPr>
            <a:r>
              <a:rPr lang="en-US" altLang="zh-CN" dirty="0">
                <a:latin typeface="微软雅黑" panose="020B0503020204020204" pitchFamily="34" charset="-122"/>
                <a:ea typeface="微软雅黑" panose="020B0503020204020204" pitchFamily="34" charset="-122"/>
              </a:rPr>
              <a:t>4</a:t>
            </a:r>
            <a:r>
              <a:rPr lang="zh-CN" altLang="en-US" dirty="0">
                <a:latin typeface="微软雅黑" panose="020B0503020204020204" pitchFamily="34" charset="-122"/>
                <a:ea typeface="微软雅黑" panose="020B0503020204020204" pitchFamily="34" charset="-122"/>
              </a:rPr>
              <a:t>）创建对象</a:t>
            </a:r>
            <a:r>
              <a:rPr lang="en-US" altLang="zh-CN" dirty="0">
                <a:latin typeface="微软雅黑" panose="020B0503020204020204" pitchFamily="34" charset="-122"/>
                <a:ea typeface="微软雅黑" panose="020B0503020204020204" pitchFamily="34" charset="-122"/>
              </a:rPr>
              <a:t>s</a:t>
            </a:r>
            <a:r>
              <a:rPr lang="zh-CN" altLang="en-US" dirty="0">
                <a:latin typeface="微软雅黑" panose="020B0503020204020204" pitchFamily="34" charset="-122"/>
                <a:ea typeface="微软雅黑" panose="020B0503020204020204" pitchFamily="34" charset="-122"/>
              </a:rPr>
              <a:t>时，编译器先执行对象成员的构造函数体为对象进行初始化，创建完所有的对象成员之后，才执行这个拥有对象成员的对象的构造函数体，以初始化该对象的其他成员。</a:t>
            </a:r>
          </a:p>
        </p:txBody>
      </p:sp>
    </p:spTree>
    <p:extLst>
      <p:ext uri="{BB962C8B-B14F-4D97-AF65-F5344CB8AC3E}">
        <p14:creationId xmlns:p14="http://schemas.microsoft.com/office/powerpoint/2010/main" val="2470994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95441" y="131498"/>
            <a:ext cx="1107996" cy="646331"/>
          </a:xfrm>
          <a:prstGeom prst="rect">
            <a:avLst/>
          </a:prstGeom>
          <a:noFill/>
        </p:spPr>
        <p:txBody>
          <a:bodyPr wrap="none" rtlCol="0">
            <a:spAutoFit/>
          </a:bodyPr>
          <a:lstStyle/>
          <a:p>
            <a:pPr algn="ctr"/>
            <a:r>
              <a:rPr lang="en-US" altLang="zh-CN" sz="3600" b="1" dirty="0">
                <a:solidFill>
                  <a:srgbClr val="39626F"/>
                </a:solidFill>
                <a:latin typeface="Segoe UI" panose="020B0502040204020203" pitchFamily="34" charset="0"/>
                <a:ea typeface="Segoe UI" panose="020B0502040204020203" pitchFamily="34" charset="0"/>
                <a:cs typeface="Segoe UI" panose="020B0502040204020203" pitchFamily="34" charset="0"/>
              </a:rPr>
              <a:t>12.9</a:t>
            </a:r>
            <a:endParaRPr lang="zh-CN" altLang="en-US" sz="3600" b="1" dirty="0">
              <a:solidFill>
                <a:srgbClr val="39626F"/>
              </a:solidFill>
              <a:latin typeface="Segoe UI" panose="020B0502040204020203" pitchFamily="34" charset="0"/>
              <a:cs typeface="Segoe UI" panose="020B0502040204020203" pitchFamily="34" charset="0"/>
            </a:endParaRPr>
          </a:p>
        </p:txBody>
      </p:sp>
      <p:sp>
        <p:nvSpPr>
          <p:cNvPr id="3" name="文本框 2"/>
          <p:cNvSpPr txBox="1"/>
          <p:nvPr/>
        </p:nvSpPr>
        <p:spPr>
          <a:xfrm>
            <a:off x="2645124" y="131498"/>
            <a:ext cx="5945983" cy="584775"/>
          </a:xfrm>
          <a:prstGeom prst="rect">
            <a:avLst/>
          </a:prstGeom>
          <a:noFill/>
        </p:spPr>
        <p:txBody>
          <a:bodyPr wrap="square" rtlCol="0">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对象数组与对象指针</a:t>
            </a:r>
          </a:p>
        </p:txBody>
      </p:sp>
      <p:sp>
        <p:nvSpPr>
          <p:cNvPr id="4" name="矩形 3"/>
          <p:cNvSpPr/>
          <p:nvPr/>
        </p:nvSpPr>
        <p:spPr>
          <a:xfrm>
            <a:off x="2578521" y="860672"/>
            <a:ext cx="3719409" cy="5509200"/>
          </a:xfrm>
          <a:prstGeom prst="rect">
            <a:avLst/>
          </a:prstGeom>
        </p:spPr>
        <p:txBody>
          <a:bodyPr wrap="square">
            <a:spAutoFit/>
          </a:bodyPr>
          <a:lstStyle/>
          <a:p>
            <a:pPr lvl="0" algn="just">
              <a:spcAft>
                <a:spcPts val="0"/>
              </a:spcAf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#include &lt;</a:t>
            </a:r>
            <a:r>
              <a:rPr lang="en-US" altLang="zh-CN" sz="1600" kern="100" dirty="0" err="1">
                <a:latin typeface="Calibri" panose="020F0502020204030204" pitchFamily="34" charset="0"/>
                <a:ea typeface="宋体" panose="02010600030101010101" pitchFamily="2" charset="-122"/>
                <a:cs typeface="Times New Roman" panose="02020603050405020304" pitchFamily="18" charset="0"/>
              </a:rPr>
              <a:t>iostream.h</a:t>
            </a: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&gt; </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class </a:t>
            </a:r>
            <a:r>
              <a:rPr lang="en-US" altLang="zh-CN" sz="1600" kern="100" dirty="0" err="1">
                <a:latin typeface="Calibri" panose="020F0502020204030204" pitchFamily="34" charset="0"/>
                <a:ea typeface="宋体" panose="02010600030101010101" pitchFamily="2" charset="-122"/>
                <a:cs typeface="Times New Roman" panose="02020603050405020304" pitchFamily="18" charset="0"/>
              </a:rPr>
              <a:t>myClass</a:t>
            </a: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private: </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sz="1600" kern="100" dirty="0" err="1">
                <a:latin typeface="Calibri" panose="020F0502020204030204" pitchFamily="34" charset="0"/>
                <a:ea typeface="宋体" panose="02010600030101010101" pitchFamily="2" charset="-122"/>
                <a:cs typeface="Times New Roman" panose="02020603050405020304" pitchFamily="18" charset="0"/>
              </a:rPr>
              <a:t>int</a:t>
            </a: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value ; </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public: </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sz="1600" kern="100" dirty="0" err="1">
                <a:latin typeface="Calibri" panose="020F0502020204030204" pitchFamily="34" charset="0"/>
                <a:ea typeface="宋体" panose="02010600030101010101" pitchFamily="2" charset="-122"/>
                <a:cs typeface="Times New Roman" panose="02020603050405020304" pitchFamily="18" charset="0"/>
              </a:rPr>
              <a:t>myClass</a:t>
            </a: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       {   value =0 ;  }</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sz="1600" kern="100" dirty="0" err="1">
                <a:latin typeface="Calibri" panose="020F0502020204030204" pitchFamily="34" charset="0"/>
                <a:ea typeface="宋体" panose="02010600030101010101" pitchFamily="2" charset="-122"/>
                <a:cs typeface="Times New Roman" panose="02020603050405020304" pitchFamily="18" charset="0"/>
              </a:rPr>
              <a:t>myClass</a:t>
            </a: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sz="1600" kern="100" dirty="0" err="1">
                <a:latin typeface="Calibri" panose="020F0502020204030204" pitchFamily="34" charset="0"/>
                <a:ea typeface="宋体" panose="02010600030101010101" pitchFamily="2" charset="-122"/>
                <a:cs typeface="Times New Roman" panose="02020603050405020304" pitchFamily="18" charset="0"/>
              </a:rPr>
              <a:t>int</a:t>
            </a: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v )   {   value =v ;  }</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void Set(</a:t>
            </a:r>
            <a:r>
              <a:rPr lang="en-US" altLang="zh-CN" sz="1600" kern="100" dirty="0" err="1">
                <a:latin typeface="Calibri" panose="020F0502020204030204" pitchFamily="34" charset="0"/>
                <a:ea typeface="宋体" panose="02010600030101010101" pitchFamily="2" charset="-122"/>
                <a:cs typeface="Times New Roman" panose="02020603050405020304" pitchFamily="18" charset="0"/>
              </a:rPr>
              <a:t>int</a:t>
            </a: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v)    {   value = v ;  }</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void Show( )     {   </a:t>
            </a:r>
            <a:r>
              <a:rPr lang="en-US" altLang="zh-CN" sz="1600" kern="100" dirty="0" err="1">
                <a:latin typeface="Calibri" panose="020F0502020204030204" pitchFamily="34" charset="0"/>
                <a:ea typeface="宋体" panose="02010600030101010101" pitchFamily="2" charset="-122"/>
                <a:cs typeface="Times New Roman" panose="02020603050405020304" pitchFamily="18" charset="0"/>
              </a:rPr>
              <a:t>cout</a:t>
            </a: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&lt;&lt; value &lt;&lt;</a:t>
            </a:r>
            <a:r>
              <a:rPr lang="en-US" altLang="zh-CN" sz="1600" kern="100" dirty="0" err="1">
                <a:latin typeface="Calibri" panose="020F0502020204030204" pitchFamily="34" charset="0"/>
                <a:ea typeface="宋体" panose="02010600030101010101" pitchFamily="2" charset="-122"/>
                <a:cs typeface="Times New Roman" panose="02020603050405020304" pitchFamily="18" charset="0"/>
              </a:rPr>
              <a:t>endl</a:t>
            </a: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   }</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pPr>
            <a:r>
              <a:rPr lang="en-US" altLang="zh-CN" sz="1600" kern="100" dirty="0" err="1">
                <a:latin typeface="Calibri" panose="020F0502020204030204" pitchFamily="34" charset="0"/>
                <a:ea typeface="宋体" panose="02010600030101010101" pitchFamily="2" charset="-122"/>
                <a:cs typeface="Times New Roman" panose="02020603050405020304" pitchFamily="18" charset="0"/>
              </a:rPr>
              <a:t>int</a:t>
            </a: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main( ) </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sz="1600" kern="100" dirty="0" err="1">
                <a:latin typeface="Calibri" panose="020F0502020204030204" pitchFamily="34" charset="0"/>
                <a:ea typeface="宋体" panose="02010600030101010101" pitchFamily="2" charset="-122"/>
                <a:cs typeface="Times New Roman" panose="02020603050405020304" pitchFamily="18" charset="0"/>
              </a:rPr>
              <a:t>myClass</a:t>
            </a: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sz="1600" kern="100" dirty="0" err="1">
                <a:latin typeface="Calibri" panose="020F0502020204030204" pitchFamily="34" charset="0"/>
                <a:ea typeface="宋体" panose="02010600030101010101" pitchFamily="2" charset="-122"/>
                <a:cs typeface="Times New Roman" panose="02020603050405020304" pitchFamily="18" charset="0"/>
              </a:rPr>
              <a:t>arr</a:t>
            </a: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[3];</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sz="1600" kern="100" dirty="0" err="1">
                <a:latin typeface="Calibri" panose="020F0502020204030204" pitchFamily="34" charset="0"/>
                <a:ea typeface="宋体" panose="02010600030101010101" pitchFamily="2" charset="-122"/>
                <a:cs typeface="Times New Roman" panose="02020603050405020304" pitchFamily="18" charset="0"/>
              </a:rPr>
              <a:t>int</a:t>
            </a: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ii; </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for(ii=0;ii&lt;3;ii++)     </a:t>
            </a:r>
            <a:r>
              <a:rPr lang="en-US" altLang="zh-CN" sz="1600" kern="100" dirty="0" err="1">
                <a:latin typeface="Calibri" panose="020F0502020204030204" pitchFamily="34" charset="0"/>
                <a:ea typeface="宋体" panose="02010600030101010101" pitchFamily="2" charset="-122"/>
                <a:cs typeface="Times New Roman" panose="02020603050405020304" pitchFamily="18" charset="0"/>
              </a:rPr>
              <a:t>arr</a:t>
            </a: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[ii].Show( ); </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sz="1600" kern="100" dirty="0" err="1">
                <a:latin typeface="Calibri" panose="020F0502020204030204" pitchFamily="34" charset="0"/>
                <a:ea typeface="宋体" panose="02010600030101010101" pitchFamily="2" charset="-122"/>
                <a:cs typeface="Times New Roman" panose="02020603050405020304" pitchFamily="18" charset="0"/>
              </a:rPr>
              <a:t>cout</a:t>
            </a: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&lt;&lt;</a:t>
            </a:r>
            <a:r>
              <a:rPr lang="en-US" altLang="zh-CN" sz="1600" kern="100" dirty="0" err="1">
                <a:latin typeface="Calibri" panose="020F0502020204030204" pitchFamily="34" charset="0"/>
                <a:ea typeface="宋体" panose="02010600030101010101" pitchFamily="2" charset="-122"/>
                <a:cs typeface="Times New Roman" panose="02020603050405020304" pitchFamily="18" charset="0"/>
              </a:rPr>
              <a:t>endl</a:t>
            </a: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 </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for(ii=0;ii&lt;3;ii++)   </a:t>
            </a:r>
          </a:p>
          <a:p>
            <a:pPr lvl="0" algn="just">
              <a:spcAft>
                <a:spcPts val="0"/>
              </a:spcAf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sz="1600" kern="100" dirty="0" err="1">
                <a:latin typeface="Calibri" panose="020F0502020204030204" pitchFamily="34" charset="0"/>
                <a:ea typeface="宋体" panose="02010600030101010101" pitchFamily="2" charset="-122"/>
                <a:cs typeface="Times New Roman" panose="02020603050405020304" pitchFamily="18" charset="0"/>
              </a:rPr>
              <a:t>arr</a:t>
            </a: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[ii].Set(ii); </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sz="1600" kern="100" dirty="0" err="1">
                <a:latin typeface="Calibri" panose="020F0502020204030204" pitchFamily="34" charset="0"/>
                <a:ea typeface="宋体" panose="02010600030101010101" pitchFamily="2" charset="-122"/>
                <a:cs typeface="Times New Roman" panose="02020603050405020304" pitchFamily="18" charset="0"/>
              </a:rPr>
              <a:t>arr</a:t>
            </a: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[ii].Show( ); } </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return 0;</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a:t>
            </a:r>
            <a:endParaRPr lang="zh-CN" altLang="en-US" sz="1600" dirty="0"/>
          </a:p>
        </p:txBody>
      </p:sp>
      <p:sp>
        <p:nvSpPr>
          <p:cNvPr id="5" name="矩形: 圆角 12"/>
          <p:cNvSpPr/>
          <p:nvPr/>
        </p:nvSpPr>
        <p:spPr>
          <a:xfrm>
            <a:off x="321298" y="860672"/>
            <a:ext cx="1582139" cy="364050"/>
          </a:xfrm>
          <a:prstGeom prst="roundRect">
            <a:avLst/>
          </a:prstGeom>
          <a:solidFill>
            <a:srgbClr val="45B0A8"/>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1"/>
                </a:solidFill>
                <a:latin typeface="微软雅黑" panose="020B0503020204020204" pitchFamily="34" charset="-122"/>
                <a:ea typeface="微软雅黑" panose="020B0503020204020204" pitchFamily="34" charset="-122"/>
              </a:rPr>
              <a:t>对象数组</a:t>
            </a:r>
            <a:endParaRPr lang="zh-CN" altLang="en-US" sz="1600" dirty="0">
              <a:solidFill>
                <a:schemeClr val="bg1"/>
              </a:solidFill>
            </a:endParaRPr>
          </a:p>
        </p:txBody>
      </p:sp>
      <p:sp>
        <p:nvSpPr>
          <p:cNvPr id="6" name="矩形: 圆角 3"/>
          <p:cNvSpPr/>
          <p:nvPr/>
        </p:nvSpPr>
        <p:spPr>
          <a:xfrm>
            <a:off x="2338490" y="922228"/>
            <a:ext cx="3959440" cy="5447644"/>
          </a:xfrm>
          <a:prstGeom prst="roundRect">
            <a:avLst/>
          </a:prstGeom>
          <a:noFill/>
          <a:ln>
            <a:solidFill>
              <a:srgbClr val="39626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对话气泡: 圆角矩形 16"/>
          <p:cNvSpPr/>
          <p:nvPr/>
        </p:nvSpPr>
        <p:spPr>
          <a:xfrm>
            <a:off x="116039" y="3646050"/>
            <a:ext cx="2021741" cy="1371601"/>
          </a:xfrm>
          <a:prstGeom prst="wedgeRoundRectCallout">
            <a:avLst>
              <a:gd name="adj1" fmla="val 79115"/>
              <a:gd name="adj2" fmla="val -7880"/>
              <a:gd name="adj3" fmla="val 16667"/>
            </a:avLst>
          </a:prstGeom>
          <a:solidFill>
            <a:srgbClr val="98B4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dirty="0">
                <a:solidFill>
                  <a:schemeClr val="tx1"/>
                </a:solidFill>
                <a:latin typeface="微软雅黑" panose="020B0503020204020204" pitchFamily="34" charset="-122"/>
                <a:ea typeface="微软雅黑" panose="020B0503020204020204" pitchFamily="34" charset="-122"/>
              </a:rPr>
              <a:t>       程序将自动调用不带参数的构造函数</a:t>
            </a:r>
            <a:r>
              <a:rPr lang="en-US" altLang="zh-CN" sz="1400" dirty="0" err="1">
                <a:solidFill>
                  <a:schemeClr val="tx1"/>
                </a:solidFill>
                <a:latin typeface="微软雅黑" panose="020B0503020204020204" pitchFamily="34" charset="-122"/>
                <a:ea typeface="微软雅黑" panose="020B0503020204020204" pitchFamily="34" charset="-122"/>
              </a:rPr>
              <a:t>myClass</a:t>
            </a:r>
            <a:r>
              <a:rPr lang="en-US" altLang="zh-CN" sz="1400" dirty="0">
                <a:solidFill>
                  <a:schemeClr val="tx1"/>
                </a:solidFill>
                <a:latin typeface="微软雅黑" panose="020B0503020204020204" pitchFamily="34" charset="-122"/>
                <a:ea typeface="微软雅黑" panose="020B0503020204020204" pitchFamily="34" charset="-122"/>
              </a:rPr>
              <a:t>()</a:t>
            </a:r>
            <a:r>
              <a:rPr lang="zh-CN" altLang="en-US" sz="1400" dirty="0">
                <a:solidFill>
                  <a:schemeClr val="tx1"/>
                </a:solidFill>
                <a:latin typeface="微软雅黑" panose="020B0503020204020204" pitchFamily="34" charset="-122"/>
                <a:ea typeface="微软雅黑" panose="020B0503020204020204" pitchFamily="34" charset="-122"/>
              </a:rPr>
              <a:t>来创建三个数组元素，</a:t>
            </a:r>
          </a:p>
        </p:txBody>
      </p:sp>
      <p:sp>
        <p:nvSpPr>
          <p:cNvPr id="8" name="圆角矩形 7"/>
          <p:cNvSpPr/>
          <p:nvPr/>
        </p:nvSpPr>
        <p:spPr>
          <a:xfrm>
            <a:off x="6532042" y="992520"/>
            <a:ext cx="2492565" cy="5179680"/>
          </a:xfrm>
          <a:prstGeom prst="round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zh-CN" altLang="en-US" sz="1600" dirty="0">
                <a:solidFill>
                  <a:schemeClr val="tx1"/>
                </a:solidFill>
                <a:latin typeface="微软雅黑" panose="020B0503020204020204" pitchFamily="34" charset="-122"/>
                <a:ea typeface="微软雅黑" panose="020B0503020204020204" pitchFamily="34" charset="-122"/>
              </a:rPr>
              <a:t>对象数组的初始化</a:t>
            </a:r>
            <a:endParaRPr lang="en-US" altLang="zh-CN" sz="1600" dirty="0">
              <a:solidFill>
                <a:schemeClr val="tx1"/>
              </a:solidFill>
              <a:latin typeface="微软雅黑" panose="020B0503020204020204" pitchFamily="34" charset="-122"/>
              <a:ea typeface="微软雅黑" panose="020B0503020204020204" pitchFamily="34" charset="-122"/>
            </a:endParaRPr>
          </a:p>
          <a:p>
            <a:pPr>
              <a:lnSpc>
                <a:spcPct val="150000"/>
              </a:lnSpc>
            </a:pPr>
            <a:r>
              <a:rPr lang="en-US" altLang="zh-CN" sz="1600" dirty="0">
                <a:solidFill>
                  <a:schemeClr val="tx1"/>
                </a:solidFill>
                <a:latin typeface="微软雅黑" panose="020B0503020204020204" pitchFamily="34" charset="-122"/>
                <a:ea typeface="微软雅黑" panose="020B0503020204020204" pitchFamily="34" charset="-122"/>
              </a:rPr>
              <a:t>1</a:t>
            </a:r>
            <a:r>
              <a:rPr lang="zh-CN" altLang="en-US" sz="1600" dirty="0">
                <a:solidFill>
                  <a:schemeClr val="tx1"/>
                </a:solidFill>
                <a:latin typeface="微软雅黑" panose="020B0503020204020204" pitchFamily="34" charset="-122"/>
                <a:ea typeface="微软雅黑" panose="020B0503020204020204" pitchFamily="34" charset="-122"/>
              </a:rPr>
              <a:t>）</a:t>
            </a:r>
            <a:endParaRPr lang="en-US" altLang="zh-CN" sz="1600" dirty="0">
              <a:solidFill>
                <a:schemeClr val="tx1"/>
              </a:solidFill>
              <a:latin typeface="微软雅黑" panose="020B0503020204020204" pitchFamily="34" charset="-122"/>
              <a:ea typeface="微软雅黑" panose="020B0503020204020204" pitchFamily="34" charset="-122"/>
            </a:endParaRPr>
          </a:p>
          <a:p>
            <a:pPr>
              <a:lnSpc>
                <a:spcPct val="150000"/>
              </a:lnSpc>
            </a:pPr>
            <a:r>
              <a:rPr lang="en-US" altLang="zh-CN" sz="1600" dirty="0" err="1">
                <a:solidFill>
                  <a:schemeClr val="tx1"/>
                </a:solidFill>
                <a:latin typeface="微软雅黑" panose="020B0503020204020204" pitchFamily="34" charset="-122"/>
                <a:ea typeface="微软雅黑" panose="020B0503020204020204" pitchFamily="34" charset="-122"/>
              </a:rPr>
              <a:t>myClass</a:t>
            </a:r>
            <a:r>
              <a:rPr lang="en-US" altLang="zh-CN" sz="1600" dirty="0">
                <a:solidFill>
                  <a:schemeClr val="tx1"/>
                </a:solidFill>
                <a:latin typeface="微软雅黑" panose="020B0503020204020204" pitchFamily="34" charset="-122"/>
                <a:ea typeface="微软雅黑" panose="020B0503020204020204" pitchFamily="34" charset="-122"/>
              </a:rPr>
              <a:t> </a:t>
            </a:r>
            <a:r>
              <a:rPr lang="en-US" altLang="zh-CN" sz="1600" dirty="0" err="1">
                <a:solidFill>
                  <a:schemeClr val="tx1"/>
                </a:solidFill>
                <a:latin typeface="微软雅黑" panose="020B0503020204020204" pitchFamily="34" charset="-122"/>
                <a:ea typeface="微软雅黑" panose="020B0503020204020204" pitchFamily="34" charset="-122"/>
              </a:rPr>
              <a:t>arr</a:t>
            </a:r>
            <a:r>
              <a:rPr lang="en-US" altLang="zh-CN" sz="1600" dirty="0">
                <a:solidFill>
                  <a:schemeClr val="tx1"/>
                </a:solidFill>
                <a:latin typeface="微软雅黑" panose="020B0503020204020204" pitchFamily="34" charset="-122"/>
                <a:ea typeface="微软雅黑" panose="020B0503020204020204" pitchFamily="34" charset="-122"/>
              </a:rPr>
              <a:t>[3]={0,1,2}; </a:t>
            </a:r>
          </a:p>
          <a:p>
            <a:pPr>
              <a:lnSpc>
                <a:spcPct val="150000"/>
              </a:lnSpc>
            </a:pPr>
            <a:r>
              <a:rPr lang="zh-CN" altLang="en-US" sz="1600" dirty="0">
                <a:solidFill>
                  <a:schemeClr val="tx1"/>
                </a:solidFill>
                <a:latin typeface="微软雅黑" panose="020B0503020204020204" pitchFamily="34" charset="-122"/>
                <a:ea typeface="微软雅黑" panose="020B0503020204020204" pitchFamily="34" charset="-122"/>
              </a:rPr>
              <a:t>调用带一个整型参数的构造函数</a:t>
            </a:r>
            <a:r>
              <a:rPr lang="en-US" altLang="zh-CN" sz="1600" dirty="0" err="1">
                <a:solidFill>
                  <a:schemeClr val="tx1"/>
                </a:solidFill>
                <a:latin typeface="微软雅黑" panose="020B0503020204020204" pitchFamily="34" charset="-122"/>
                <a:ea typeface="微软雅黑" panose="020B0503020204020204" pitchFamily="34" charset="-122"/>
              </a:rPr>
              <a:t>myClass</a:t>
            </a:r>
            <a:r>
              <a:rPr lang="en-US" altLang="zh-CN" sz="1600" dirty="0">
                <a:solidFill>
                  <a:schemeClr val="tx1"/>
                </a:solidFill>
                <a:latin typeface="微软雅黑" panose="020B0503020204020204" pitchFamily="34" charset="-122"/>
                <a:ea typeface="微软雅黑" panose="020B0503020204020204" pitchFamily="34" charset="-122"/>
              </a:rPr>
              <a:t>(</a:t>
            </a:r>
            <a:r>
              <a:rPr lang="en-US" altLang="zh-CN" sz="1600" dirty="0" err="1">
                <a:solidFill>
                  <a:schemeClr val="tx1"/>
                </a:solidFill>
                <a:latin typeface="微软雅黑" panose="020B0503020204020204" pitchFamily="34" charset="-122"/>
                <a:ea typeface="微软雅黑" panose="020B0503020204020204" pitchFamily="34" charset="-122"/>
              </a:rPr>
              <a:t>int</a:t>
            </a:r>
            <a:r>
              <a:rPr lang="en-US" altLang="zh-CN" sz="1600" dirty="0">
                <a:solidFill>
                  <a:schemeClr val="tx1"/>
                </a:solidFill>
                <a:latin typeface="微软雅黑" panose="020B0503020204020204" pitchFamily="34" charset="-122"/>
                <a:ea typeface="微软雅黑" panose="020B0503020204020204" pitchFamily="34" charset="-122"/>
              </a:rPr>
              <a:t>)</a:t>
            </a:r>
          </a:p>
          <a:p>
            <a:pPr>
              <a:lnSpc>
                <a:spcPct val="150000"/>
              </a:lnSpc>
            </a:pPr>
            <a:r>
              <a:rPr lang="en-US" altLang="zh-CN" sz="1600" dirty="0">
                <a:solidFill>
                  <a:schemeClr val="tx1"/>
                </a:solidFill>
                <a:latin typeface="微软雅黑" panose="020B0503020204020204" pitchFamily="34" charset="-122"/>
                <a:ea typeface="微软雅黑" panose="020B0503020204020204" pitchFamily="34" charset="-122"/>
              </a:rPr>
              <a:t>2</a:t>
            </a:r>
            <a:r>
              <a:rPr lang="zh-CN" altLang="en-US" sz="1600" dirty="0">
                <a:solidFill>
                  <a:schemeClr val="tx1"/>
                </a:solidFill>
                <a:latin typeface="微软雅黑" panose="020B0503020204020204" pitchFamily="34" charset="-122"/>
                <a:ea typeface="微软雅黑" panose="020B0503020204020204" pitchFamily="34" charset="-122"/>
              </a:rPr>
              <a:t>）</a:t>
            </a:r>
            <a:endParaRPr lang="en-US" altLang="zh-CN" sz="1600" dirty="0">
              <a:solidFill>
                <a:schemeClr val="tx1"/>
              </a:solidFill>
              <a:latin typeface="微软雅黑" panose="020B0503020204020204" pitchFamily="34" charset="-122"/>
              <a:ea typeface="微软雅黑" panose="020B0503020204020204" pitchFamily="34" charset="-122"/>
            </a:endParaRPr>
          </a:p>
          <a:p>
            <a:pPr>
              <a:lnSpc>
                <a:spcPct val="150000"/>
              </a:lnSpc>
            </a:pPr>
            <a:r>
              <a:rPr lang="en-US" altLang="zh-CN" sz="1600" dirty="0" err="1">
                <a:solidFill>
                  <a:schemeClr val="tx1"/>
                </a:solidFill>
                <a:latin typeface="微软雅黑" panose="020B0503020204020204" pitchFamily="34" charset="-122"/>
                <a:ea typeface="微软雅黑" panose="020B0503020204020204" pitchFamily="34" charset="-122"/>
              </a:rPr>
              <a:t>myClass</a:t>
            </a:r>
            <a:r>
              <a:rPr lang="en-US" altLang="zh-CN" sz="1600" dirty="0">
                <a:solidFill>
                  <a:schemeClr val="tx1"/>
                </a:solidFill>
                <a:latin typeface="微软雅黑" panose="020B0503020204020204" pitchFamily="34" charset="-122"/>
                <a:ea typeface="微软雅黑" panose="020B0503020204020204" pitchFamily="34" charset="-122"/>
              </a:rPr>
              <a:t>  </a:t>
            </a:r>
            <a:r>
              <a:rPr lang="en-US" altLang="zh-CN" sz="1600" dirty="0" err="1">
                <a:solidFill>
                  <a:schemeClr val="tx1"/>
                </a:solidFill>
                <a:latin typeface="微软雅黑" panose="020B0503020204020204" pitchFamily="34" charset="-122"/>
                <a:ea typeface="微软雅黑" panose="020B0503020204020204" pitchFamily="34" charset="-122"/>
              </a:rPr>
              <a:t>arr</a:t>
            </a:r>
            <a:r>
              <a:rPr lang="en-US" altLang="zh-CN" sz="1600" dirty="0">
                <a:solidFill>
                  <a:schemeClr val="tx1"/>
                </a:solidFill>
                <a:latin typeface="微软雅黑" panose="020B0503020204020204" pitchFamily="34" charset="-122"/>
                <a:ea typeface="微软雅黑" panose="020B0503020204020204" pitchFamily="34" charset="-122"/>
              </a:rPr>
              <a:t>[3]={</a:t>
            </a:r>
            <a:r>
              <a:rPr lang="en-US" altLang="zh-CN" sz="1600" dirty="0" err="1">
                <a:solidFill>
                  <a:schemeClr val="tx1"/>
                </a:solidFill>
                <a:latin typeface="微软雅黑" panose="020B0503020204020204" pitchFamily="34" charset="-122"/>
                <a:ea typeface="微软雅黑" panose="020B0503020204020204" pitchFamily="34" charset="-122"/>
              </a:rPr>
              <a:t>myClass</a:t>
            </a:r>
            <a:r>
              <a:rPr lang="en-US" altLang="zh-CN" sz="1600" dirty="0">
                <a:solidFill>
                  <a:schemeClr val="tx1"/>
                </a:solidFill>
                <a:latin typeface="微软雅黑" panose="020B0503020204020204" pitchFamily="34" charset="-122"/>
                <a:ea typeface="微软雅黑" panose="020B0503020204020204" pitchFamily="34" charset="-122"/>
              </a:rPr>
              <a:t>(0),</a:t>
            </a:r>
            <a:r>
              <a:rPr lang="en-US" altLang="zh-CN" sz="1600" dirty="0" err="1">
                <a:solidFill>
                  <a:schemeClr val="tx1"/>
                </a:solidFill>
                <a:latin typeface="微软雅黑" panose="020B0503020204020204" pitchFamily="34" charset="-122"/>
                <a:ea typeface="微软雅黑" panose="020B0503020204020204" pitchFamily="34" charset="-122"/>
              </a:rPr>
              <a:t>myClass</a:t>
            </a:r>
            <a:r>
              <a:rPr lang="en-US" altLang="zh-CN" sz="1600" dirty="0">
                <a:solidFill>
                  <a:schemeClr val="tx1"/>
                </a:solidFill>
                <a:latin typeface="微软雅黑" panose="020B0503020204020204" pitchFamily="34" charset="-122"/>
                <a:ea typeface="微软雅黑" panose="020B0503020204020204" pitchFamily="34" charset="-122"/>
              </a:rPr>
              <a:t>(1),</a:t>
            </a:r>
            <a:r>
              <a:rPr lang="en-US" altLang="zh-CN" sz="1600" dirty="0" err="1">
                <a:solidFill>
                  <a:schemeClr val="tx1"/>
                </a:solidFill>
                <a:latin typeface="微软雅黑" panose="020B0503020204020204" pitchFamily="34" charset="-122"/>
                <a:ea typeface="微软雅黑" panose="020B0503020204020204" pitchFamily="34" charset="-122"/>
              </a:rPr>
              <a:t>myClass</a:t>
            </a:r>
            <a:r>
              <a:rPr lang="en-US" altLang="zh-CN" sz="1600" dirty="0">
                <a:solidFill>
                  <a:schemeClr val="tx1"/>
                </a:solidFill>
                <a:latin typeface="微软雅黑" panose="020B0503020204020204" pitchFamily="34" charset="-122"/>
                <a:ea typeface="微软雅黑" panose="020B0503020204020204" pitchFamily="34" charset="-122"/>
              </a:rPr>
              <a:t>(2)}; </a:t>
            </a:r>
            <a:endParaRPr lang="zh-CN" altLang="en-US" sz="1600" dirty="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60341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6" grpId="0" animBg="1"/>
      <p:bldP spid="7" grpId="0" animBg="1"/>
      <p:bldP spid="8"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99875" y="131498"/>
            <a:ext cx="1499129" cy="646331"/>
          </a:xfrm>
          <a:prstGeom prst="rect">
            <a:avLst/>
          </a:prstGeom>
          <a:noFill/>
        </p:spPr>
        <p:txBody>
          <a:bodyPr wrap="none" rtlCol="0">
            <a:spAutoFit/>
          </a:bodyPr>
          <a:lstStyle/>
          <a:p>
            <a:pPr algn="ctr"/>
            <a:r>
              <a:rPr lang="en-US" altLang="zh-CN" sz="3600" b="1" dirty="0">
                <a:solidFill>
                  <a:srgbClr val="39626F"/>
                </a:solidFill>
                <a:latin typeface="Segoe UI" panose="020B0502040204020203" pitchFamily="34" charset="0"/>
                <a:ea typeface="Segoe UI" panose="020B0502040204020203" pitchFamily="34" charset="0"/>
                <a:cs typeface="Segoe UI" panose="020B0502040204020203" pitchFamily="34" charset="0"/>
              </a:rPr>
              <a:t>12.9.1</a:t>
            </a:r>
            <a:endParaRPr lang="zh-CN" altLang="en-US" sz="3600" b="1" dirty="0">
              <a:solidFill>
                <a:srgbClr val="39626F"/>
              </a:solidFill>
              <a:latin typeface="Segoe UI" panose="020B0502040204020203" pitchFamily="34" charset="0"/>
              <a:cs typeface="Segoe UI" panose="020B0502040204020203" pitchFamily="34" charset="0"/>
            </a:endParaRPr>
          </a:p>
        </p:txBody>
      </p:sp>
      <p:sp>
        <p:nvSpPr>
          <p:cNvPr id="5" name="文本框 4"/>
          <p:cNvSpPr txBox="1"/>
          <p:nvPr/>
        </p:nvSpPr>
        <p:spPr>
          <a:xfrm>
            <a:off x="2645124" y="131498"/>
            <a:ext cx="5945983" cy="584775"/>
          </a:xfrm>
          <a:prstGeom prst="rect">
            <a:avLst/>
          </a:prstGeom>
          <a:noFill/>
        </p:spPr>
        <p:txBody>
          <a:bodyPr wrap="square" rtlCol="0">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对象数组</a:t>
            </a:r>
          </a:p>
        </p:txBody>
      </p:sp>
      <p:sp>
        <p:nvSpPr>
          <p:cNvPr id="6" name="文本框 5"/>
          <p:cNvSpPr txBox="1"/>
          <p:nvPr/>
        </p:nvSpPr>
        <p:spPr>
          <a:xfrm>
            <a:off x="599875" y="849392"/>
            <a:ext cx="8544125" cy="581057"/>
          </a:xfrm>
          <a:prstGeom prst="rect">
            <a:avLst/>
          </a:prstGeom>
          <a:noFill/>
        </p:spPr>
        <p:txBody>
          <a:bodyPr wrap="square" rtlCol="0">
            <a:spAutoFit/>
          </a:bodyPr>
          <a:lstStyle/>
          <a:p>
            <a:pPr>
              <a:lnSpc>
                <a:spcPct val="150000"/>
              </a:lnSpc>
            </a:pPr>
            <a:r>
              <a:rPr lang="zh-CN" altLang="en-US" sz="2400" b="1" dirty="0">
                <a:latin typeface="微软雅黑" panose="020B0503020204020204" pitchFamily="34" charset="-122"/>
                <a:ea typeface="微软雅黑" panose="020B0503020204020204" pitchFamily="34" charset="-122"/>
              </a:rPr>
              <a:t>几点说明</a:t>
            </a:r>
            <a:r>
              <a:rPr lang="zh-CN" altLang="en-US" dirty="0"/>
              <a:t>：</a:t>
            </a:r>
            <a:endParaRPr lang="en-US" altLang="zh-CN" dirty="0"/>
          </a:p>
        </p:txBody>
      </p:sp>
      <p:sp>
        <p:nvSpPr>
          <p:cNvPr id="7" name="文本框 6"/>
          <p:cNvSpPr txBox="1"/>
          <p:nvPr/>
        </p:nvSpPr>
        <p:spPr>
          <a:xfrm>
            <a:off x="599875" y="1430449"/>
            <a:ext cx="8550538" cy="1338828"/>
          </a:xfrm>
          <a:prstGeom prst="rect">
            <a:avLst/>
          </a:prstGeom>
          <a:noFill/>
        </p:spPr>
        <p:txBody>
          <a:bodyPr wrap="square" rtlCol="0">
            <a:spAutoFit/>
          </a:bodyPr>
          <a:lstStyle/>
          <a:p>
            <a:pPr>
              <a:lnSpc>
                <a:spcPct val="150000"/>
              </a:lnSpc>
            </a:pP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）基本类型的数组不提供初值，系统会给所有元素清</a:t>
            </a:r>
            <a:r>
              <a:rPr lang="en-US" altLang="zh-CN" dirty="0">
                <a:latin typeface="微软雅黑" panose="020B0503020204020204" pitchFamily="34" charset="-122"/>
                <a:ea typeface="微软雅黑" panose="020B0503020204020204" pitchFamily="34" charset="-122"/>
              </a:rPr>
              <a:t>0</a:t>
            </a:r>
            <a:r>
              <a:rPr lang="zh-CN" altLang="en-US" dirty="0">
                <a:latin typeface="微软雅黑" panose="020B0503020204020204" pitchFamily="34" charset="-122"/>
                <a:ea typeface="微软雅黑" panose="020B0503020204020204" pitchFamily="34" charset="-122"/>
              </a:rPr>
              <a:t>，但对象数组如果不给初始值，对象元素的数据成员不一定清</a:t>
            </a:r>
            <a:r>
              <a:rPr lang="en-US" altLang="zh-CN" dirty="0">
                <a:latin typeface="微软雅黑" panose="020B0503020204020204" pitchFamily="34" charset="-122"/>
                <a:ea typeface="微软雅黑" panose="020B0503020204020204" pitchFamily="34" charset="-122"/>
              </a:rPr>
              <a:t>0</a:t>
            </a:r>
            <a:r>
              <a:rPr lang="zh-CN" altLang="en-US" dirty="0">
                <a:latin typeface="微软雅黑" panose="020B0503020204020204" pitchFamily="34" charset="-122"/>
                <a:ea typeface="微软雅黑" panose="020B0503020204020204" pitchFamily="34" charset="-122"/>
              </a:rPr>
              <a:t>。系统会调用不带参数的构造函数（可能是缺省的，也可能是用户自定义的）来创建对象元素。</a:t>
            </a:r>
          </a:p>
        </p:txBody>
      </p:sp>
      <p:sp>
        <p:nvSpPr>
          <p:cNvPr id="8" name="矩形 7"/>
          <p:cNvSpPr/>
          <p:nvPr/>
        </p:nvSpPr>
        <p:spPr>
          <a:xfrm>
            <a:off x="599875" y="2769277"/>
            <a:ext cx="8557864" cy="507831"/>
          </a:xfrm>
          <a:prstGeom prst="rect">
            <a:avLst/>
          </a:prstGeom>
        </p:spPr>
        <p:txBody>
          <a:bodyPr wrap="square">
            <a:spAutoFit/>
          </a:bodyPr>
          <a:lstStyle/>
          <a:p>
            <a:pPr>
              <a:lnSpc>
                <a:spcPct val="150000"/>
              </a:lnSpc>
            </a:pP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）建议自定义不带参数的构造函数</a:t>
            </a:r>
          </a:p>
        </p:txBody>
      </p:sp>
    </p:spTree>
    <p:extLst>
      <p:ext uri="{BB962C8B-B14F-4D97-AF65-F5344CB8AC3E}">
        <p14:creationId xmlns:p14="http://schemas.microsoft.com/office/powerpoint/2010/main" val="2888657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99875" y="131498"/>
            <a:ext cx="1499129" cy="646331"/>
          </a:xfrm>
          <a:prstGeom prst="rect">
            <a:avLst/>
          </a:prstGeom>
          <a:noFill/>
        </p:spPr>
        <p:txBody>
          <a:bodyPr wrap="none" rtlCol="0">
            <a:spAutoFit/>
          </a:bodyPr>
          <a:lstStyle/>
          <a:p>
            <a:pPr algn="ctr"/>
            <a:r>
              <a:rPr lang="en-US" altLang="zh-CN" sz="3600" b="1" dirty="0">
                <a:solidFill>
                  <a:srgbClr val="39626F"/>
                </a:solidFill>
                <a:latin typeface="Segoe UI" panose="020B0502040204020203" pitchFamily="34" charset="0"/>
                <a:ea typeface="Segoe UI" panose="020B0502040204020203" pitchFamily="34" charset="0"/>
                <a:cs typeface="Segoe UI" panose="020B0502040204020203" pitchFamily="34" charset="0"/>
              </a:rPr>
              <a:t>12.9.2</a:t>
            </a:r>
            <a:endParaRPr lang="zh-CN" altLang="en-US" sz="3600" b="1" dirty="0">
              <a:solidFill>
                <a:srgbClr val="39626F"/>
              </a:solidFill>
              <a:latin typeface="Segoe UI" panose="020B0502040204020203" pitchFamily="34" charset="0"/>
              <a:cs typeface="Segoe UI" panose="020B0502040204020203" pitchFamily="34" charset="0"/>
            </a:endParaRPr>
          </a:p>
        </p:txBody>
      </p:sp>
      <p:sp>
        <p:nvSpPr>
          <p:cNvPr id="3" name="文本框 2"/>
          <p:cNvSpPr txBox="1"/>
          <p:nvPr/>
        </p:nvSpPr>
        <p:spPr>
          <a:xfrm>
            <a:off x="2645124" y="131498"/>
            <a:ext cx="5945983" cy="584775"/>
          </a:xfrm>
          <a:prstGeom prst="rect">
            <a:avLst/>
          </a:prstGeom>
          <a:noFill/>
        </p:spPr>
        <p:txBody>
          <a:bodyPr wrap="square" rtlCol="0">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对象与指针</a:t>
            </a:r>
          </a:p>
        </p:txBody>
      </p:sp>
      <p:sp>
        <p:nvSpPr>
          <p:cNvPr id="4" name="矩形 3"/>
          <p:cNvSpPr/>
          <p:nvPr/>
        </p:nvSpPr>
        <p:spPr>
          <a:xfrm>
            <a:off x="1903437" y="860672"/>
            <a:ext cx="6738185" cy="5509200"/>
          </a:xfrm>
          <a:prstGeom prst="rect">
            <a:avLst/>
          </a:prstGeom>
        </p:spPr>
        <p:txBody>
          <a:bodyPr wrap="square">
            <a:spAutoFit/>
          </a:bodyPr>
          <a:lstStyle/>
          <a:p>
            <a:pPr lvl="0" algn="just">
              <a:spcAft>
                <a:spcPts val="0"/>
              </a:spcAf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class </a:t>
            </a:r>
            <a:r>
              <a:rPr lang="en-US" altLang="zh-CN" sz="1600" kern="100" dirty="0" err="1">
                <a:latin typeface="Calibri" panose="020F0502020204030204" pitchFamily="34" charset="0"/>
                <a:ea typeface="宋体" panose="02010600030101010101" pitchFamily="2" charset="-122"/>
                <a:cs typeface="Times New Roman" panose="02020603050405020304" pitchFamily="18" charset="0"/>
              </a:rPr>
              <a:t>myClass</a:t>
            </a: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private:</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sz="1600" kern="100" dirty="0" err="1">
                <a:latin typeface="Calibri" panose="020F0502020204030204" pitchFamily="34" charset="0"/>
                <a:ea typeface="宋体" panose="02010600030101010101" pitchFamily="2" charset="-122"/>
                <a:cs typeface="Times New Roman" panose="02020603050405020304" pitchFamily="18" charset="0"/>
              </a:rPr>
              <a:t>int</a:t>
            </a: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value; </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public:</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sz="1600" kern="100" dirty="0" err="1">
                <a:latin typeface="Calibri" panose="020F0502020204030204" pitchFamily="34" charset="0"/>
                <a:ea typeface="宋体" panose="02010600030101010101" pitchFamily="2" charset="-122"/>
                <a:cs typeface="Times New Roman" panose="02020603050405020304" pitchFamily="18" charset="0"/>
              </a:rPr>
              <a:t>myClass</a:t>
            </a: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a:t>
            </a:r>
            <a:r>
              <a:rPr lang="en-US" altLang="zh-CN" sz="1600" kern="100" dirty="0" err="1">
                <a:latin typeface="Calibri" panose="020F0502020204030204" pitchFamily="34" charset="0"/>
                <a:ea typeface="宋体" panose="02010600030101010101" pitchFamily="2" charset="-122"/>
                <a:cs typeface="Times New Roman" panose="02020603050405020304" pitchFamily="18" charset="0"/>
              </a:rPr>
              <a:t>int</a:t>
            </a: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v)   {   value =v;   }</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void Show( )    {   </a:t>
            </a:r>
            <a:r>
              <a:rPr lang="en-US" altLang="zh-CN" sz="1600" kern="100" dirty="0" err="1">
                <a:latin typeface="Calibri" panose="020F0502020204030204" pitchFamily="34" charset="0"/>
                <a:ea typeface="宋体" panose="02010600030101010101" pitchFamily="2" charset="-122"/>
                <a:cs typeface="Times New Roman" panose="02020603050405020304" pitchFamily="18" charset="0"/>
              </a:rPr>
              <a:t>cout</a:t>
            </a: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&lt;&lt;value&lt;&lt;</a:t>
            </a:r>
            <a:r>
              <a:rPr lang="en-US" altLang="zh-CN" sz="1600" kern="100" dirty="0" err="1">
                <a:latin typeface="Calibri" panose="020F0502020204030204" pitchFamily="34" charset="0"/>
                <a:ea typeface="宋体" panose="02010600030101010101" pitchFamily="2" charset="-122"/>
                <a:cs typeface="Times New Roman" panose="02020603050405020304" pitchFamily="18" charset="0"/>
              </a:rPr>
              <a:t>endl</a:t>
            </a: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pPr>
            <a:r>
              <a:rPr lang="en-US" altLang="zh-CN" sz="1600" kern="100" dirty="0" err="1">
                <a:latin typeface="Calibri" panose="020F0502020204030204" pitchFamily="34" charset="0"/>
                <a:ea typeface="宋体" panose="02010600030101010101" pitchFamily="2" charset="-122"/>
                <a:cs typeface="Times New Roman" panose="02020603050405020304" pitchFamily="18" charset="0"/>
              </a:rPr>
              <a:t>int</a:t>
            </a: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main( ) </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sz="1600" kern="100" dirty="0" err="1">
                <a:latin typeface="Calibri" panose="020F0502020204030204" pitchFamily="34" charset="0"/>
                <a:ea typeface="宋体" panose="02010600030101010101" pitchFamily="2" charset="-122"/>
                <a:cs typeface="Times New Roman" panose="02020603050405020304" pitchFamily="18" charset="0"/>
              </a:rPr>
              <a:t>myClass</a:t>
            </a: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sz="1600" kern="100" dirty="0" err="1">
                <a:latin typeface="Calibri" panose="020F0502020204030204" pitchFamily="34" charset="0"/>
                <a:ea typeface="宋体" panose="02010600030101010101" pitchFamily="2" charset="-122"/>
                <a:cs typeface="Times New Roman" panose="02020603050405020304" pitchFamily="18" charset="0"/>
              </a:rPr>
              <a:t>ob</a:t>
            </a: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(10); </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sz="1600" kern="100" dirty="0" err="1">
                <a:latin typeface="Calibri" panose="020F0502020204030204" pitchFamily="34" charset="0"/>
                <a:ea typeface="宋体" panose="02010600030101010101" pitchFamily="2" charset="-122"/>
                <a:cs typeface="Times New Roman" panose="02020603050405020304" pitchFamily="18" charset="0"/>
              </a:rPr>
              <a:t>myClass</a:t>
            </a: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sz="1600" kern="100" dirty="0" err="1">
                <a:latin typeface="Calibri" panose="020F0502020204030204" pitchFamily="34" charset="0"/>
                <a:ea typeface="宋体" panose="02010600030101010101" pitchFamily="2" charset="-122"/>
                <a:cs typeface="Times New Roman" panose="02020603050405020304" pitchFamily="18" charset="0"/>
              </a:rPr>
              <a:t>ptr</a:t>
            </a: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 &amp;</a:t>
            </a:r>
            <a:r>
              <a:rPr lang="en-US" altLang="zh-CN" sz="1600" kern="100" dirty="0" err="1">
                <a:latin typeface="Calibri" panose="020F0502020204030204" pitchFamily="34" charset="0"/>
                <a:ea typeface="宋体" panose="02010600030101010101" pitchFamily="2" charset="-122"/>
                <a:cs typeface="Times New Roman" panose="02020603050405020304" pitchFamily="18" charset="0"/>
              </a:rPr>
              <a:t>ob</a:t>
            </a: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   // </a:t>
            </a:r>
            <a:r>
              <a:rPr lang="en-US" altLang="zh-CN" sz="1600" kern="100" dirty="0" err="1">
                <a:latin typeface="Calibri" panose="020F0502020204030204" pitchFamily="34" charset="0"/>
                <a:ea typeface="宋体" panose="02010600030101010101" pitchFamily="2" charset="-122"/>
                <a:cs typeface="Times New Roman" panose="02020603050405020304" pitchFamily="18" charset="0"/>
              </a:rPr>
              <a:t>ptr</a:t>
            </a:r>
            <a:r>
              <a:rPr lang="zh-CN" altLang="zh-CN" sz="1600" kern="100" dirty="0">
                <a:latin typeface="Calibri" panose="020F0502020204030204" pitchFamily="34" charset="0"/>
                <a:ea typeface="宋体" panose="02010600030101010101" pitchFamily="2" charset="-122"/>
                <a:cs typeface="Times New Roman" panose="02020603050405020304" pitchFamily="18" charset="0"/>
              </a:rPr>
              <a:t>指向对象</a:t>
            </a:r>
            <a:r>
              <a:rPr lang="en-US" altLang="zh-CN" sz="1600" kern="100" dirty="0" err="1">
                <a:latin typeface="Calibri" panose="020F0502020204030204" pitchFamily="34" charset="0"/>
                <a:ea typeface="宋体" panose="02010600030101010101" pitchFamily="2" charset="-122"/>
                <a:cs typeface="Times New Roman" panose="02020603050405020304" pitchFamily="18" charset="0"/>
              </a:rPr>
              <a:t>ob</a:t>
            </a: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sz="1600" kern="100" dirty="0" err="1">
                <a:latin typeface="Calibri" panose="020F0502020204030204" pitchFamily="34" charset="0"/>
                <a:ea typeface="宋体" panose="02010600030101010101" pitchFamily="2" charset="-122"/>
                <a:cs typeface="Times New Roman" panose="02020603050405020304" pitchFamily="18" charset="0"/>
              </a:rPr>
              <a:t>ptr</a:t>
            </a: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-&gt;Show( );           // </a:t>
            </a:r>
            <a:r>
              <a:rPr lang="zh-CN" altLang="zh-CN" sz="1600" kern="100" dirty="0">
                <a:latin typeface="Calibri" panose="020F0502020204030204" pitchFamily="34" charset="0"/>
                <a:ea typeface="宋体" panose="02010600030101010101" pitchFamily="2" charset="-122"/>
                <a:cs typeface="Times New Roman" panose="02020603050405020304" pitchFamily="18" charset="0"/>
              </a:rPr>
              <a:t>利用成员访问运算符‘</a:t>
            </a: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-&gt;</a:t>
            </a:r>
            <a:r>
              <a:rPr lang="zh-CN" altLang="zh-CN" sz="1600" kern="100" dirty="0">
                <a:latin typeface="Calibri" panose="020F0502020204030204" pitchFamily="34" charset="0"/>
                <a:ea typeface="宋体" panose="02010600030101010101" pitchFamily="2" charset="-122"/>
                <a:cs typeface="Times New Roman" panose="02020603050405020304" pitchFamily="18" charset="0"/>
              </a:rPr>
              <a:t>’访问所指对象的成员函数</a:t>
            </a:r>
          </a:p>
          <a:p>
            <a:pPr lvl="0" algn="just">
              <a:spcAft>
                <a:spcPts val="0"/>
              </a:spcAf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sz="1600" kern="100" dirty="0" err="1">
                <a:latin typeface="Calibri" panose="020F0502020204030204" pitchFamily="34" charset="0"/>
                <a:ea typeface="宋体" panose="02010600030101010101" pitchFamily="2" charset="-122"/>
                <a:cs typeface="Times New Roman" panose="02020603050405020304" pitchFamily="18" charset="0"/>
              </a:rPr>
              <a:t>myClass</a:t>
            </a: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sz="1600" kern="100" dirty="0" err="1">
                <a:latin typeface="Calibri" panose="020F0502020204030204" pitchFamily="34" charset="0"/>
                <a:ea typeface="宋体" panose="02010600030101010101" pitchFamily="2" charset="-122"/>
                <a:cs typeface="Times New Roman" panose="02020603050405020304" pitchFamily="18" charset="0"/>
              </a:rPr>
              <a:t>arr</a:t>
            </a: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[3] ={0,1,2}; </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sz="1600" kern="100" dirty="0" err="1">
                <a:latin typeface="Calibri" panose="020F0502020204030204" pitchFamily="34" charset="0"/>
                <a:ea typeface="宋体" panose="02010600030101010101" pitchFamily="2" charset="-122"/>
                <a:cs typeface="Times New Roman" panose="02020603050405020304" pitchFamily="18" charset="0"/>
              </a:rPr>
              <a:t>ptr</a:t>
            </a: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sz="1600" kern="100" dirty="0" err="1">
                <a:latin typeface="Calibri" panose="020F0502020204030204" pitchFamily="34" charset="0"/>
                <a:ea typeface="宋体" panose="02010600030101010101" pitchFamily="2" charset="-122"/>
                <a:cs typeface="Times New Roman" panose="02020603050405020304" pitchFamily="18" charset="0"/>
              </a:rPr>
              <a:t>arr</a:t>
            </a: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 </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for(</a:t>
            </a:r>
            <a:r>
              <a:rPr lang="en-US" altLang="zh-CN" sz="1600" kern="100" dirty="0" err="1">
                <a:latin typeface="Calibri" panose="020F0502020204030204" pitchFamily="34" charset="0"/>
                <a:ea typeface="宋体" panose="02010600030101010101" pitchFamily="2" charset="-122"/>
                <a:cs typeface="Times New Roman" panose="02020603050405020304" pitchFamily="18" charset="0"/>
              </a:rPr>
              <a:t>int</a:t>
            </a: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ii=0;ii&lt;3;ii++) </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sz="1600" kern="100" dirty="0" err="1">
                <a:latin typeface="Calibri" panose="020F0502020204030204" pitchFamily="34" charset="0"/>
                <a:ea typeface="宋体" panose="02010600030101010101" pitchFamily="2" charset="-122"/>
                <a:cs typeface="Times New Roman" panose="02020603050405020304" pitchFamily="18" charset="0"/>
              </a:rPr>
              <a:t>ptr</a:t>
            </a: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-&gt;Show( ); </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sz="1600" kern="100" dirty="0" err="1">
                <a:latin typeface="Calibri" panose="020F0502020204030204" pitchFamily="34" charset="0"/>
                <a:ea typeface="宋体" panose="02010600030101010101" pitchFamily="2" charset="-122"/>
                <a:cs typeface="Times New Roman" panose="02020603050405020304" pitchFamily="18" charset="0"/>
              </a:rPr>
              <a:t>ptr</a:t>
            </a: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 </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return 0;</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a:t>
            </a:r>
            <a:endParaRPr lang="zh-CN" altLang="en-US" sz="1600" dirty="0"/>
          </a:p>
        </p:txBody>
      </p:sp>
      <p:sp>
        <p:nvSpPr>
          <p:cNvPr id="5" name="矩形: 圆角 12"/>
          <p:cNvSpPr/>
          <p:nvPr/>
        </p:nvSpPr>
        <p:spPr>
          <a:xfrm>
            <a:off x="321298" y="860672"/>
            <a:ext cx="1582139" cy="364050"/>
          </a:xfrm>
          <a:prstGeom prst="roundRect">
            <a:avLst/>
          </a:prstGeom>
          <a:solidFill>
            <a:srgbClr val="45B0A8"/>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1"/>
                </a:solidFill>
                <a:latin typeface="微软雅黑" panose="020B0503020204020204" pitchFamily="34" charset="-122"/>
                <a:ea typeface="微软雅黑" panose="020B0503020204020204" pitchFamily="34" charset="-122"/>
              </a:rPr>
              <a:t>对象指针</a:t>
            </a:r>
            <a:endParaRPr lang="zh-CN" altLang="en-US" sz="1600" dirty="0">
              <a:solidFill>
                <a:schemeClr val="bg1"/>
              </a:solidFill>
            </a:endParaRPr>
          </a:p>
        </p:txBody>
      </p:sp>
      <p:sp>
        <p:nvSpPr>
          <p:cNvPr id="6" name="矩形: 圆角 3"/>
          <p:cNvSpPr/>
          <p:nvPr/>
        </p:nvSpPr>
        <p:spPr>
          <a:xfrm>
            <a:off x="1658675" y="891450"/>
            <a:ext cx="6932432" cy="5447644"/>
          </a:xfrm>
          <a:prstGeom prst="roundRect">
            <a:avLst/>
          </a:prstGeom>
          <a:noFill/>
          <a:ln>
            <a:solidFill>
              <a:srgbClr val="39626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圆角矩形 6"/>
          <p:cNvSpPr/>
          <p:nvPr/>
        </p:nvSpPr>
        <p:spPr>
          <a:xfrm>
            <a:off x="6532042" y="992520"/>
            <a:ext cx="2492565" cy="2745090"/>
          </a:xfrm>
          <a:prstGeom prst="round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zh-CN" altLang="en-US" sz="1600" dirty="0">
                <a:solidFill>
                  <a:schemeClr val="tx1"/>
                </a:solidFill>
                <a:latin typeface="微软雅黑" panose="020B0503020204020204" pitchFamily="34" charset="-122"/>
                <a:ea typeface="微软雅黑" panose="020B0503020204020204" pitchFamily="34" charset="-122"/>
              </a:rPr>
              <a:t>指向对象数组的指针</a:t>
            </a:r>
            <a:r>
              <a:rPr lang="en-US" altLang="zh-CN" sz="1600" dirty="0" err="1">
                <a:solidFill>
                  <a:schemeClr val="tx1"/>
                </a:solidFill>
                <a:latin typeface="微软雅黑" panose="020B0503020204020204" pitchFamily="34" charset="-122"/>
                <a:ea typeface="微软雅黑" panose="020B0503020204020204" pitchFamily="34" charset="-122"/>
              </a:rPr>
              <a:t>ptr</a:t>
            </a:r>
            <a:r>
              <a:rPr lang="zh-CN" altLang="en-US" sz="1600" dirty="0">
                <a:solidFill>
                  <a:schemeClr val="tx1"/>
                </a:solidFill>
                <a:latin typeface="微软雅黑" panose="020B0503020204020204" pitchFamily="34" charset="-122"/>
                <a:ea typeface="微软雅黑" panose="020B0503020204020204" pitchFamily="34" charset="-122"/>
              </a:rPr>
              <a:t>，如果通过</a:t>
            </a:r>
            <a:r>
              <a:rPr lang="en-US" altLang="zh-CN" sz="1600" dirty="0" err="1">
                <a:solidFill>
                  <a:schemeClr val="tx1"/>
                </a:solidFill>
                <a:latin typeface="微软雅黑" panose="020B0503020204020204" pitchFamily="34" charset="-122"/>
                <a:ea typeface="微软雅黑" panose="020B0503020204020204" pitchFamily="34" charset="-122"/>
              </a:rPr>
              <a:t>ptr</a:t>
            </a:r>
            <a:r>
              <a:rPr lang="en-US" altLang="zh-CN" sz="1600" dirty="0">
                <a:solidFill>
                  <a:schemeClr val="tx1"/>
                </a:solidFill>
                <a:latin typeface="微软雅黑" panose="020B0503020204020204" pitchFamily="34" charset="-122"/>
                <a:ea typeface="微软雅黑" panose="020B0503020204020204" pitchFamily="34" charset="-122"/>
              </a:rPr>
              <a:t>++</a:t>
            </a:r>
            <a:r>
              <a:rPr lang="zh-CN" altLang="en-US" sz="1600" dirty="0">
                <a:solidFill>
                  <a:schemeClr val="tx1"/>
                </a:solidFill>
                <a:latin typeface="微软雅黑" panose="020B0503020204020204" pitchFamily="34" charset="-122"/>
                <a:ea typeface="微软雅黑" panose="020B0503020204020204" pitchFamily="34" charset="-122"/>
              </a:rPr>
              <a:t>或</a:t>
            </a:r>
            <a:r>
              <a:rPr lang="en-US" altLang="zh-CN" sz="1600" dirty="0" err="1">
                <a:solidFill>
                  <a:schemeClr val="tx1"/>
                </a:solidFill>
                <a:latin typeface="微软雅黑" panose="020B0503020204020204" pitchFamily="34" charset="-122"/>
                <a:ea typeface="微软雅黑" panose="020B0503020204020204" pitchFamily="34" charset="-122"/>
              </a:rPr>
              <a:t>ptr</a:t>
            </a:r>
            <a:r>
              <a:rPr lang="en-US" altLang="zh-CN" sz="1600" dirty="0">
                <a:solidFill>
                  <a:schemeClr val="tx1"/>
                </a:solidFill>
                <a:latin typeface="微软雅黑" panose="020B0503020204020204" pitchFamily="34" charset="-122"/>
                <a:ea typeface="微软雅黑" panose="020B0503020204020204" pitchFamily="34" charset="-122"/>
              </a:rPr>
              <a:t>--</a:t>
            </a:r>
            <a:r>
              <a:rPr lang="zh-CN" altLang="en-US" sz="1600" dirty="0">
                <a:solidFill>
                  <a:schemeClr val="tx1"/>
                </a:solidFill>
                <a:latin typeface="微软雅黑" panose="020B0503020204020204" pitchFamily="34" charset="-122"/>
                <a:ea typeface="微软雅黑" panose="020B0503020204020204" pitchFamily="34" charset="-122"/>
              </a:rPr>
              <a:t>移动来改变指向关系，并不是指针值简单的增减</a:t>
            </a:r>
            <a:r>
              <a:rPr lang="en-US" altLang="zh-CN" sz="1600" dirty="0">
                <a:solidFill>
                  <a:schemeClr val="tx1"/>
                </a:solidFill>
                <a:latin typeface="微软雅黑" panose="020B0503020204020204" pitchFamily="34" charset="-122"/>
                <a:ea typeface="微软雅黑" panose="020B0503020204020204" pitchFamily="34" charset="-122"/>
              </a:rPr>
              <a:t>1</a:t>
            </a:r>
            <a:r>
              <a:rPr lang="zh-CN" altLang="en-US" sz="1600" dirty="0">
                <a:solidFill>
                  <a:schemeClr val="tx1"/>
                </a:solidFill>
                <a:latin typeface="微软雅黑" panose="020B0503020204020204" pitchFamily="34" charset="-122"/>
                <a:ea typeface="微软雅黑" panose="020B0503020204020204" pitchFamily="34" charset="-122"/>
              </a:rPr>
              <a:t>，而是增减一个对象所占的字节数。</a:t>
            </a:r>
          </a:p>
        </p:txBody>
      </p:sp>
    </p:spTree>
    <p:extLst>
      <p:ext uri="{BB962C8B-B14F-4D97-AF65-F5344CB8AC3E}">
        <p14:creationId xmlns:p14="http://schemas.microsoft.com/office/powerpoint/2010/main" val="381755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6" grpId="0" animBg="1"/>
      <p:bldP spid="7"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99875" y="131498"/>
            <a:ext cx="1499129" cy="646331"/>
          </a:xfrm>
          <a:prstGeom prst="rect">
            <a:avLst/>
          </a:prstGeom>
          <a:noFill/>
        </p:spPr>
        <p:txBody>
          <a:bodyPr wrap="none" rtlCol="0">
            <a:spAutoFit/>
          </a:bodyPr>
          <a:lstStyle/>
          <a:p>
            <a:pPr algn="ctr"/>
            <a:r>
              <a:rPr lang="en-US" altLang="zh-CN" sz="3600" b="1" dirty="0">
                <a:solidFill>
                  <a:srgbClr val="39626F"/>
                </a:solidFill>
                <a:latin typeface="Segoe UI" panose="020B0502040204020203" pitchFamily="34" charset="0"/>
                <a:ea typeface="Segoe UI" panose="020B0502040204020203" pitchFamily="34" charset="0"/>
                <a:cs typeface="Segoe UI" panose="020B0502040204020203" pitchFamily="34" charset="0"/>
              </a:rPr>
              <a:t>12.9.2</a:t>
            </a:r>
            <a:endParaRPr lang="zh-CN" altLang="en-US" sz="3600" b="1" dirty="0">
              <a:solidFill>
                <a:srgbClr val="39626F"/>
              </a:solidFill>
              <a:latin typeface="Segoe UI" panose="020B0502040204020203" pitchFamily="34" charset="0"/>
              <a:cs typeface="Segoe UI" panose="020B0502040204020203" pitchFamily="34" charset="0"/>
            </a:endParaRPr>
          </a:p>
        </p:txBody>
      </p:sp>
      <p:sp>
        <p:nvSpPr>
          <p:cNvPr id="5" name="文本框 4"/>
          <p:cNvSpPr txBox="1"/>
          <p:nvPr/>
        </p:nvSpPr>
        <p:spPr>
          <a:xfrm>
            <a:off x="2645124" y="131498"/>
            <a:ext cx="5945983" cy="584775"/>
          </a:xfrm>
          <a:prstGeom prst="rect">
            <a:avLst/>
          </a:prstGeom>
          <a:noFill/>
        </p:spPr>
        <p:txBody>
          <a:bodyPr wrap="square" rtlCol="0">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对象与指针</a:t>
            </a:r>
          </a:p>
        </p:txBody>
      </p:sp>
      <p:sp>
        <p:nvSpPr>
          <p:cNvPr id="6" name="矩形 5"/>
          <p:cNvSpPr/>
          <p:nvPr/>
        </p:nvSpPr>
        <p:spPr>
          <a:xfrm>
            <a:off x="2000560" y="917732"/>
            <a:ext cx="6738185" cy="5509200"/>
          </a:xfrm>
          <a:prstGeom prst="rect">
            <a:avLst/>
          </a:prstGeom>
        </p:spPr>
        <p:txBody>
          <a:bodyPr wrap="square">
            <a:spAutoFit/>
          </a:bodyPr>
          <a:lstStyle/>
          <a:p>
            <a:pPr lvl="0"/>
            <a:r>
              <a:rPr lang="en-US" altLang="zh-CN" sz="1600" dirty="0"/>
              <a:t>class </a:t>
            </a:r>
            <a:r>
              <a:rPr lang="en-US" altLang="zh-CN" sz="1600" dirty="0" err="1"/>
              <a:t>myClass</a:t>
            </a:r>
            <a:r>
              <a:rPr lang="en-US" altLang="zh-CN" sz="1600" dirty="0"/>
              <a:t> </a:t>
            </a:r>
            <a:endParaRPr lang="zh-CN" altLang="zh-CN" sz="1600" dirty="0"/>
          </a:p>
          <a:p>
            <a:pPr lvl="0"/>
            <a:r>
              <a:rPr lang="en-US" altLang="zh-CN" sz="1600" dirty="0"/>
              <a:t>{ </a:t>
            </a:r>
            <a:endParaRPr lang="zh-CN" altLang="zh-CN" sz="1600" dirty="0"/>
          </a:p>
          <a:p>
            <a:pPr lvl="0"/>
            <a:r>
              <a:rPr lang="en-US" altLang="zh-CN" sz="1600" dirty="0"/>
              <a:t> private:</a:t>
            </a:r>
            <a:endParaRPr lang="zh-CN" altLang="zh-CN" sz="1600" dirty="0"/>
          </a:p>
          <a:p>
            <a:pPr lvl="0"/>
            <a:r>
              <a:rPr lang="en-US" altLang="zh-CN" sz="1600" dirty="0"/>
              <a:t>  </a:t>
            </a:r>
            <a:r>
              <a:rPr lang="en-US" altLang="zh-CN" sz="1600" dirty="0" err="1"/>
              <a:t>int</a:t>
            </a:r>
            <a:r>
              <a:rPr lang="en-US" altLang="zh-CN" sz="1600" dirty="0"/>
              <a:t> value ; </a:t>
            </a:r>
            <a:endParaRPr lang="zh-CN" altLang="zh-CN" sz="1600" dirty="0"/>
          </a:p>
          <a:p>
            <a:pPr lvl="0"/>
            <a:r>
              <a:rPr lang="en-US" altLang="zh-CN" sz="1600" dirty="0"/>
              <a:t> public:</a:t>
            </a:r>
            <a:endParaRPr lang="zh-CN" altLang="zh-CN" sz="1600" dirty="0"/>
          </a:p>
          <a:p>
            <a:pPr lvl="0"/>
            <a:r>
              <a:rPr lang="en-US" altLang="zh-CN" sz="1600" dirty="0"/>
              <a:t>  </a:t>
            </a:r>
            <a:r>
              <a:rPr lang="en-US" altLang="zh-CN" sz="1600" dirty="0" err="1"/>
              <a:t>myClass</a:t>
            </a:r>
            <a:r>
              <a:rPr lang="en-US" altLang="zh-CN" sz="1600" dirty="0"/>
              <a:t>( </a:t>
            </a:r>
            <a:r>
              <a:rPr lang="en-US" altLang="zh-CN" sz="1600" dirty="0" err="1"/>
              <a:t>int</a:t>
            </a:r>
            <a:r>
              <a:rPr lang="en-US" altLang="zh-CN" sz="1600" dirty="0"/>
              <a:t> v )   {   value =v;   }</a:t>
            </a:r>
            <a:endParaRPr lang="zh-CN" altLang="zh-CN" sz="1600" dirty="0"/>
          </a:p>
          <a:p>
            <a:pPr lvl="0"/>
            <a:r>
              <a:rPr lang="en-US" altLang="zh-CN" sz="1600" dirty="0"/>
              <a:t>  </a:t>
            </a:r>
            <a:r>
              <a:rPr lang="en-US" altLang="zh-CN" sz="1600" dirty="0" err="1"/>
              <a:t>myClass</a:t>
            </a:r>
            <a:r>
              <a:rPr lang="en-US" altLang="zh-CN" sz="1600" dirty="0"/>
              <a:t>( )       {   value =0;   }</a:t>
            </a:r>
            <a:endParaRPr lang="zh-CN" altLang="zh-CN" sz="1600" dirty="0"/>
          </a:p>
          <a:p>
            <a:pPr lvl="0"/>
            <a:r>
              <a:rPr lang="en-US" altLang="zh-CN" sz="1600" dirty="0"/>
              <a:t>};</a:t>
            </a:r>
            <a:endParaRPr lang="zh-CN" altLang="zh-CN" sz="1600" dirty="0"/>
          </a:p>
          <a:p>
            <a:pPr lvl="0"/>
            <a:r>
              <a:rPr lang="en-US" altLang="zh-CN" sz="1600" dirty="0"/>
              <a:t>void main( ) </a:t>
            </a:r>
            <a:endParaRPr lang="zh-CN" altLang="zh-CN" sz="1600" dirty="0"/>
          </a:p>
          <a:p>
            <a:pPr lvl="0"/>
            <a:r>
              <a:rPr lang="en-US" altLang="zh-CN" sz="1600" dirty="0"/>
              <a:t>{ </a:t>
            </a:r>
            <a:r>
              <a:rPr lang="en-US" altLang="zh-CN" sz="1600" dirty="0" err="1"/>
              <a:t>myClass</a:t>
            </a:r>
            <a:r>
              <a:rPr lang="en-US" altLang="zh-CN" sz="1600" dirty="0"/>
              <a:t> * </a:t>
            </a:r>
            <a:r>
              <a:rPr lang="en-US" altLang="zh-CN" sz="1600" dirty="0" err="1"/>
              <a:t>ptr</a:t>
            </a:r>
            <a:r>
              <a:rPr lang="en-US" altLang="zh-CN" sz="1600" dirty="0"/>
              <a:t>=NULL ; </a:t>
            </a:r>
            <a:endParaRPr lang="zh-CN" altLang="zh-CN" sz="1600" dirty="0"/>
          </a:p>
          <a:p>
            <a:pPr lvl="0"/>
            <a:r>
              <a:rPr lang="en-US" altLang="zh-CN" sz="1600" dirty="0"/>
              <a:t>  </a:t>
            </a:r>
            <a:r>
              <a:rPr lang="en-US" altLang="zh-CN" sz="1600" dirty="0" err="1"/>
              <a:t>ptr</a:t>
            </a:r>
            <a:r>
              <a:rPr lang="en-US" altLang="zh-CN" sz="1600" dirty="0"/>
              <a:t> =new  </a:t>
            </a:r>
            <a:r>
              <a:rPr lang="en-US" altLang="zh-CN" sz="1600" dirty="0" err="1"/>
              <a:t>myClass</a:t>
            </a:r>
            <a:r>
              <a:rPr lang="en-US" altLang="zh-CN" sz="1600" dirty="0"/>
              <a:t>(1) ;      // </a:t>
            </a:r>
            <a:r>
              <a:rPr lang="zh-CN" altLang="zh-CN" sz="1600" dirty="0"/>
              <a:t>调用构造函数</a:t>
            </a:r>
            <a:r>
              <a:rPr lang="en-US" altLang="zh-CN" sz="1600" dirty="0" err="1"/>
              <a:t>myClass</a:t>
            </a:r>
            <a:r>
              <a:rPr lang="en-US" altLang="zh-CN" sz="1600" dirty="0"/>
              <a:t>(</a:t>
            </a:r>
            <a:r>
              <a:rPr lang="en-US" altLang="zh-CN" sz="1600" dirty="0" err="1"/>
              <a:t>int</a:t>
            </a:r>
            <a:r>
              <a:rPr lang="en-US" altLang="zh-CN" sz="1600" dirty="0"/>
              <a:t>)</a:t>
            </a:r>
            <a:r>
              <a:rPr lang="zh-CN" altLang="zh-CN" sz="1600" dirty="0"/>
              <a:t>创建动态对象</a:t>
            </a:r>
          </a:p>
          <a:p>
            <a:pPr lvl="0"/>
            <a:r>
              <a:rPr lang="en-US" altLang="zh-CN" sz="1600" dirty="0"/>
              <a:t>  if(</a:t>
            </a:r>
            <a:r>
              <a:rPr lang="en-US" altLang="zh-CN" sz="1600" dirty="0" err="1"/>
              <a:t>ptr</a:t>
            </a:r>
            <a:r>
              <a:rPr lang="en-US" altLang="zh-CN" sz="1600" dirty="0"/>
              <a:t>==NULL)</a:t>
            </a:r>
            <a:endParaRPr lang="zh-CN" altLang="zh-CN" sz="1600" dirty="0"/>
          </a:p>
          <a:p>
            <a:pPr lvl="0"/>
            <a:r>
              <a:rPr lang="en-US" altLang="zh-CN" sz="1600" dirty="0"/>
              <a:t>  { 	</a:t>
            </a:r>
            <a:r>
              <a:rPr lang="en-US" altLang="zh-CN" sz="1600" dirty="0" err="1"/>
              <a:t>cout</a:t>
            </a:r>
            <a:r>
              <a:rPr lang="en-US" altLang="zh-CN" sz="1600" dirty="0"/>
              <a:t>&lt;&lt;”</a:t>
            </a:r>
            <a:r>
              <a:rPr lang="zh-CN" altLang="zh-CN" sz="1600" dirty="0"/>
              <a:t>内存不足！</a:t>
            </a:r>
            <a:r>
              <a:rPr lang="en-US" altLang="zh-CN" sz="1600" dirty="0"/>
              <a:t>”&lt;&lt;</a:t>
            </a:r>
            <a:r>
              <a:rPr lang="en-US" altLang="zh-CN" sz="1600" dirty="0" err="1"/>
              <a:t>endl</a:t>
            </a:r>
            <a:r>
              <a:rPr lang="en-US" altLang="zh-CN" sz="1600" dirty="0"/>
              <a:t>;</a:t>
            </a:r>
            <a:endParaRPr lang="zh-CN" altLang="zh-CN" sz="1600" dirty="0"/>
          </a:p>
          <a:p>
            <a:pPr lvl="0"/>
            <a:r>
              <a:rPr lang="en-US" altLang="zh-CN" sz="1600" dirty="0"/>
              <a:t>  	exit(1); }</a:t>
            </a:r>
            <a:endParaRPr lang="zh-CN" altLang="zh-CN" sz="1600" dirty="0"/>
          </a:p>
          <a:p>
            <a:pPr lvl="0"/>
            <a:r>
              <a:rPr lang="en-US" altLang="zh-CN" sz="1600" dirty="0"/>
              <a:t>  </a:t>
            </a:r>
            <a:r>
              <a:rPr lang="en-US" altLang="zh-CN" sz="1600" dirty="0" err="1"/>
              <a:t>myClass</a:t>
            </a:r>
            <a:r>
              <a:rPr lang="en-US" altLang="zh-CN" sz="1600" dirty="0"/>
              <a:t>  *</a:t>
            </a:r>
            <a:r>
              <a:rPr lang="en-US" altLang="zh-CN" sz="1600" dirty="0" err="1"/>
              <a:t>arr</a:t>
            </a:r>
            <a:r>
              <a:rPr lang="en-US" altLang="zh-CN" sz="1600" dirty="0"/>
              <a:t>=NULL ; </a:t>
            </a:r>
            <a:endParaRPr lang="zh-CN" altLang="zh-CN" sz="1600" dirty="0"/>
          </a:p>
          <a:p>
            <a:pPr lvl="0"/>
            <a:r>
              <a:rPr lang="en-US" altLang="zh-CN" sz="1600" dirty="0"/>
              <a:t>  </a:t>
            </a:r>
            <a:r>
              <a:rPr lang="en-US" altLang="zh-CN" sz="1600" dirty="0" err="1"/>
              <a:t>arr</a:t>
            </a:r>
            <a:r>
              <a:rPr lang="en-US" altLang="zh-CN" sz="1600" dirty="0"/>
              <a:t> =new  </a:t>
            </a:r>
            <a:r>
              <a:rPr lang="en-US" altLang="zh-CN" sz="1600" dirty="0" err="1"/>
              <a:t>myClass</a:t>
            </a:r>
            <a:r>
              <a:rPr lang="en-US" altLang="zh-CN" sz="1600" dirty="0"/>
              <a:t>[5]; </a:t>
            </a:r>
            <a:endParaRPr lang="zh-CN" altLang="zh-CN" sz="1600" dirty="0"/>
          </a:p>
          <a:p>
            <a:pPr lvl="0"/>
            <a:r>
              <a:rPr lang="en-US" altLang="zh-CN" sz="1600" dirty="0"/>
              <a:t>  if(</a:t>
            </a:r>
            <a:r>
              <a:rPr lang="en-US" altLang="zh-CN" sz="1600" dirty="0" err="1"/>
              <a:t>arr</a:t>
            </a:r>
            <a:r>
              <a:rPr lang="en-US" altLang="zh-CN" sz="1600" dirty="0"/>
              <a:t>==NULL)</a:t>
            </a:r>
            <a:endParaRPr lang="zh-CN" altLang="zh-CN" sz="1600" dirty="0"/>
          </a:p>
          <a:p>
            <a:pPr lvl="0"/>
            <a:r>
              <a:rPr lang="en-US" altLang="zh-CN" sz="1600" dirty="0"/>
              <a:t>  {  </a:t>
            </a:r>
            <a:r>
              <a:rPr lang="en-US" altLang="zh-CN" sz="1600" dirty="0" err="1"/>
              <a:t>cout</a:t>
            </a:r>
            <a:r>
              <a:rPr lang="en-US" altLang="zh-CN" sz="1600" dirty="0"/>
              <a:t>&lt;&lt;”</a:t>
            </a:r>
            <a:r>
              <a:rPr lang="zh-CN" altLang="zh-CN" sz="1600" dirty="0"/>
              <a:t>内存不足！</a:t>
            </a:r>
            <a:r>
              <a:rPr lang="en-US" altLang="zh-CN" sz="1600" dirty="0"/>
              <a:t>”&lt;&lt;</a:t>
            </a:r>
            <a:r>
              <a:rPr lang="en-US" altLang="zh-CN" sz="1600" dirty="0" err="1"/>
              <a:t>endl</a:t>
            </a:r>
            <a:r>
              <a:rPr lang="en-US" altLang="zh-CN" sz="1600" dirty="0"/>
              <a:t>;</a:t>
            </a:r>
            <a:endParaRPr lang="zh-CN" altLang="zh-CN" sz="1600" dirty="0"/>
          </a:p>
          <a:p>
            <a:pPr lvl="0"/>
            <a:r>
              <a:rPr lang="en-US" altLang="zh-CN" sz="1600" dirty="0"/>
              <a:t>	    exit(1);}</a:t>
            </a:r>
            <a:endParaRPr lang="zh-CN" altLang="zh-CN" sz="1600" dirty="0"/>
          </a:p>
          <a:p>
            <a:pPr lvl="0"/>
            <a:r>
              <a:rPr lang="en-US" altLang="zh-CN" sz="1600" dirty="0"/>
              <a:t>  delete[ ]  </a:t>
            </a:r>
            <a:r>
              <a:rPr lang="en-US" altLang="zh-CN" sz="1600" dirty="0" err="1"/>
              <a:t>arr</a:t>
            </a:r>
            <a:r>
              <a:rPr lang="en-US" altLang="zh-CN" sz="1600" dirty="0"/>
              <a:t>; </a:t>
            </a:r>
            <a:endParaRPr lang="zh-CN" altLang="zh-CN" sz="1600" dirty="0"/>
          </a:p>
          <a:p>
            <a:pPr lvl="0"/>
            <a:r>
              <a:rPr lang="en-US" altLang="zh-CN" sz="1600" dirty="0"/>
              <a:t>  delete  </a:t>
            </a:r>
            <a:r>
              <a:rPr lang="en-US" altLang="zh-CN" sz="1600" dirty="0" err="1"/>
              <a:t>ptr</a:t>
            </a:r>
            <a:r>
              <a:rPr lang="en-US" altLang="zh-CN" sz="1600" dirty="0"/>
              <a:t> ; </a:t>
            </a:r>
            <a:endParaRPr lang="zh-CN" altLang="zh-CN" sz="1600" dirty="0"/>
          </a:p>
          <a:p>
            <a:r>
              <a:rPr lang="en-US" altLang="zh-CN" sz="1600" dirty="0"/>
              <a:t>} </a:t>
            </a:r>
            <a:endParaRPr lang="en-US" altLang="zh-CN" sz="1400" kern="100" dirty="0">
              <a:latin typeface="Calibri" panose="020F0502020204030204" pitchFamily="34" charset="0"/>
              <a:ea typeface="宋体" panose="02010600030101010101" pitchFamily="2" charset="-122"/>
              <a:cs typeface="Times New Roman" panose="02020603050405020304" pitchFamily="18" charset="0"/>
            </a:endParaRPr>
          </a:p>
        </p:txBody>
      </p:sp>
      <p:sp>
        <p:nvSpPr>
          <p:cNvPr id="7" name="矩形: 圆角 12"/>
          <p:cNvSpPr/>
          <p:nvPr/>
        </p:nvSpPr>
        <p:spPr>
          <a:xfrm>
            <a:off x="205740" y="860672"/>
            <a:ext cx="1697697" cy="364050"/>
          </a:xfrm>
          <a:prstGeom prst="roundRect">
            <a:avLst/>
          </a:prstGeom>
          <a:solidFill>
            <a:srgbClr val="45B0A8"/>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1"/>
                </a:solidFill>
                <a:latin typeface="微软雅黑" panose="020B0503020204020204" pitchFamily="34" charset="-122"/>
                <a:ea typeface="微软雅黑" panose="020B0503020204020204" pitchFamily="34" charset="-122"/>
              </a:rPr>
              <a:t>动态对象数组</a:t>
            </a:r>
            <a:endParaRPr lang="zh-CN" altLang="en-US" sz="1600" dirty="0">
              <a:solidFill>
                <a:schemeClr val="bg1"/>
              </a:solidFill>
            </a:endParaRPr>
          </a:p>
        </p:txBody>
      </p:sp>
      <p:sp>
        <p:nvSpPr>
          <p:cNvPr id="8" name="矩形: 圆角 3"/>
          <p:cNvSpPr/>
          <p:nvPr/>
        </p:nvSpPr>
        <p:spPr>
          <a:xfrm>
            <a:off x="1658675" y="891450"/>
            <a:ext cx="6273745" cy="5447644"/>
          </a:xfrm>
          <a:prstGeom prst="roundRect">
            <a:avLst/>
          </a:prstGeom>
          <a:noFill/>
          <a:ln>
            <a:solidFill>
              <a:srgbClr val="39626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334822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P spid="8"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99875" y="849392"/>
            <a:ext cx="8544125" cy="581057"/>
          </a:xfrm>
          <a:prstGeom prst="rect">
            <a:avLst/>
          </a:prstGeom>
          <a:noFill/>
        </p:spPr>
        <p:txBody>
          <a:bodyPr wrap="square" rtlCol="0">
            <a:spAutoFit/>
          </a:bodyPr>
          <a:lstStyle/>
          <a:p>
            <a:pPr>
              <a:lnSpc>
                <a:spcPct val="150000"/>
              </a:lnSpc>
            </a:pPr>
            <a:r>
              <a:rPr lang="zh-CN" altLang="en-US" sz="2400" b="1" dirty="0">
                <a:latin typeface="微软雅黑" panose="020B0503020204020204" pitchFamily="34" charset="-122"/>
                <a:ea typeface="微软雅黑" panose="020B0503020204020204" pitchFamily="34" charset="-122"/>
              </a:rPr>
              <a:t>几点说明</a:t>
            </a:r>
            <a:r>
              <a:rPr lang="zh-CN" altLang="en-US" dirty="0"/>
              <a:t>：</a:t>
            </a:r>
            <a:endParaRPr lang="en-US" altLang="zh-CN" dirty="0"/>
          </a:p>
        </p:txBody>
      </p:sp>
      <p:sp>
        <p:nvSpPr>
          <p:cNvPr id="5" name="文本框 4"/>
          <p:cNvSpPr txBox="1"/>
          <p:nvPr/>
        </p:nvSpPr>
        <p:spPr>
          <a:xfrm>
            <a:off x="599875" y="1430449"/>
            <a:ext cx="8550538" cy="1338828"/>
          </a:xfrm>
          <a:prstGeom prst="rect">
            <a:avLst/>
          </a:prstGeom>
          <a:noFill/>
        </p:spPr>
        <p:txBody>
          <a:bodyPr wrap="square" rtlCol="0">
            <a:spAutoFit/>
          </a:bodyPr>
          <a:lstStyle/>
          <a:p>
            <a:pPr>
              <a:lnSpc>
                <a:spcPct val="150000"/>
              </a:lnSpc>
            </a:pP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）动态对象数组与前面通过数组定义得到的对象数组的主要区别是：分配的内存空间不在同一个内存区，通过定义的对象数组是分配在栈空间或者全局数据区，而动态对象数组是在堆空间里分配内存；</a:t>
            </a:r>
          </a:p>
        </p:txBody>
      </p:sp>
      <p:sp>
        <p:nvSpPr>
          <p:cNvPr id="6" name="矩形 5"/>
          <p:cNvSpPr/>
          <p:nvPr/>
        </p:nvSpPr>
        <p:spPr>
          <a:xfrm>
            <a:off x="599875" y="2769277"/>
            <a:ext cx="8557864" cy="923330"/>
          </a:xfrm>
          <a:prstGeom prst="rect">
            <a:avLst/>
          </a:prstGeom>
        </p:spPr>
        <p:txBody>
          <a:bodyPr wrap="square">
            <a:spAutoFit/>
          </a:bodyPr>
          <a:lstStyle/>
          <a:p>
            <a:pPr>
              <a:lnSpc>
                <a:spcPct val="150000"/>
              </a:lnSpc>
            </a:pP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）不能丢失</a:t>
            </a:r>
            <a:r>
              <a:rPr lang="en-US" altLang="zh-CN" dirty="0" err="1">
                <a:latin typeface="微软雅黑" panose="020B0503020204020204" pitchFamily="34" charset="-122"/>
                <a:ea typeface="微软雅黑" panose="020B0503020204020204" pitchFamily="34" charset="-122"/>
              </a:rPr>
              <a:t>ptr</a:t>
            </a:r>
            <a:r>
              <a:rPr lang="zh-CN" altLang="en-US" dirty="0">
                <a:latin typeface="微软雅黑" panose="020B0503020204020204" pitchFamily="34" charset="-122"/>
                <a:ea typeface="微软雅黑" panose="020B0503020204020204" pitchFamily="34" charset="-122"/>
              </a:rPr>
              <a:t>指针，否则，将无法引用动态对象数组，更严重的是，将造成所谓的“内存泄漏”。</a:t>
            </a:r>
          </a:p>
        </p:txBody>
      </p:sp>
      <p:sp>
        <p:nvSpPr>
          <p:cNvPr id="7" name="矩形 6"/>
          <p:cNvSpPr/>
          <p:nvPr/>
        </p:nvSpPr>
        <p:spPr>
          <a:xfrm>
            <a:off x="599875" y="3692607"/>
            <a:ext cx="8557864" cy="1754326"/>
          </a:xfrm>
          <a:prstGeom prst="rect">
            <a:avLst/>
          </a:prstGeom>
        </p:spPr>
        <p:txBody>
          <a:bodyPr wrap="square">
            <a:spAutoFit/>
          </a:bodyPr>
          <a:lstStyle/>
          <a:p>
            <a:pPr>
              <a:lnSpc>
                <a:spcPct val="150000"/>
              </a:lnSpc>
            </a:pPr>
            <a:r>
              <a:rPr lang="en-US" altLang="zh-CN" dirty="0">
                <a:latin typeface="微软雅黑" panose="020B0503020204020204" pitchFamily="34" charset="-122"/>
                <a:ea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rPr>
              <a:t>）用</a:t>
            </a:r>
            <a:r>
              <a:rPr lang="en-US" altLang="zh-CN" dirty="0">
                <a:latin typeface="微软雅黑" panose="020B0503020204020204" pitchFamily="34" charset="-122"/>
                <a:ea typeface="微软雅黑" panose="020B0503020204020204" pitchFamily="34" charset="-122"/>
              </a:rPr>
              <a:t>new</a:t>
            </a:r>
            <a:r>
              <a:rPr lang="zh-CN" altLang="en-US" dirty="0">
                <a:latin typeface="微软雅黑" panose="020B0503020204020204" pitchFamily="34" charset="-122"/>
                <a:ea typeface="微软雅黑" panose="020B0503020204020204" pitchFamily="34" charset="-122"/>
              </a:rPr>
              <a:t>分配动态对象数组时，不能指定任何初始值。下面的语句存在语法错误：</a:t>
            </a:r>
          </a:p>
          <a:p>
            <a:pPr>
              <a:lnSpc>
                <a:spcPct val="150000"/>
              </a:lnSpc>
            </a:pPr>
            <a:r>
              <a:rPr lang="en-US" altLang="zh-CN" dirty="0" err="1">
                <a:latin typeface="微软雅黑" panose="020B0503020204020204" pitchFamily="34" charset="-122"/>
                <a:ea typeface="微软雅黑" panose="020B0503020204020204" pitchFamily="34" charset="-122"/>
              </a:rPr>
              <a:t>arr</a:t>
            </a:r>
            <a:r>
              <a:rPr lang="en-US" altLang="zh-CN" dirty="0">
                <a:latin typeface="微软雅黑" panose="020B0503020204020204" pitchFamily="34" charset="-122"/>
                <a:ea typeface="微软雅黑" panose="020B0503020204020204" pitchFamily="34" charset="-122"/>
              </a:rPr>
              <a:t> =new </a:t>
            </a:r>
            <a:r>
              <a:rPr lang="en-US" altLang="zh-CN" dirty="0" err="1">
                <a:latin typeface="微软雅黑" panose="020B0503020204020204" pitchFamily="34" charset="-122"/>
                <a:ea typeface="微软雅黑" panose="020B0503020204020204" pitchFamily="34" charset="-122"/>
              </a:rPr>
              <a:t>myClass</a:t>
            </a:r>
            <a:r>
              <a:rPr lang="en-US" altLang="zh-CN" dirty="0">
                <a:latin typeface="微软雅黑" panose="020B0503020204020204" pitchFamily="34" charset="-122"/>
                <a:ea typeface="微软雅黑" panose="020B0503020204020204" pitchFamily="34" charset="-122"/>
              </a:rPr>
              <a:t>[5](1); </a:t>
            </a:r>
          </a:p>
          <a:p>
            <a:pPr>
              <a:lnSpc>
                <a:spcPct val="150000"/>
              </a:lnSpc>
            </a:pPr>
            <a:r>
              <a:rPr lang="zh-CN" altLang="en-US" dirty="0">
                <a:latin typeface="微软雅黑" panose="020B0503020204020204" pitchFamily="34" charset="-122"/>
                <a:ea typeface="微软雅黑" panose="020B0503020204020204" pitchFamily="34" charset="-122"/>
              </a:rPr>
              <a:t>针对动态对象数组，只能调用不带参数的构造函数来创建每一个动态对象元素。因此，强烈建议在类的设计中一定要提供自定义的不带参数的构造函数。</a:t>
            </a:r>
          </a:p>
        </p:txBody>
      </p:sp>
      <p:sp>
        <p:nvSpPr>
          <p:cNvPr id="9" name="文本框 8"/>
          <p:cNvSpPr txBox="1"/>
          <p:nvPr/>
        </p:nvSpPr>
        <p:spPr>
          <a:xfrm>
            <a:off x="599875" y="131498"/>
            <a:ext cx="1499129" cy="646331"/>
          </a:xfrm>
          <a:prstGeom prst="rect">
            <a:avLst/>
          </a:prstGeom>
          <a:noFill/>
        </p:spPr>
        <p:txBody>
          <a:bodyPr wrap="none" rtlCol="0">
            <a:spAutoFit/>
          </a:bodyPr>
          <a:lstStyle/>
          <a:p>
            <a:pPr algn="ctr"/>
            <a:r>
              <a:rPr lang="en-US" altLang="zh-CN" sz="3600" b="1" dirty="0">
                <a:solidFill>
                  <a:srgbClr val="39626F"/>
                </a:solidFill>
                <a:latin typeface="Segoe UI" panose="020B0502040204020203" pitchFamily="34" charset="0"/>
                <a:ea typeface="Segoe UI" panose="020B0502040204020203" pitchFamily="34" charset="0"/>
                <a:cs typeface="Segoe UI" panose="020B0502040204020203" pitchFamily="34" charset="0"/>
              </a:rPr>
              <a:t>12.9.2</a:t>
            </a:r>
            <a:endParaRPr lang="zh-CN" altLang="en-US" sz="3600" b="1" dirty="0">
              <a:solidFill>
                <a:srgbClr val="39626F"/>
              </a:solidFill>
              <a:latin typeface="Segoe UI" panose="020B0502040204020203" pitchFamily="34" charset="0"/>
              <a:cs typeface="Segoe UI" panose="020B0502040204020203" pitchFamily="34" charset="0"/>
            </a:endParaRPr>
          </a:p>
        </p:txBody>
      </p:sp>
      <p:sp>
        <p:nvSpPr>
          <p:cNvPr id="10" name="文本框 9"/>
          <p:cNvSpPr txBox="1"/>
          <p:nvPr/>
        </p:nvSpPr>
        <p:spPr>
          <a:xfrm>
            <a:off x="2645124" y="131498"/>
            <a:ext cx="5945983" cy="584775"/>
          </a:xfrm>
          <a:prstGeom prst="rect">
            <a:avLst/>
          </a:prstGeom>
          <a:noFill/>
        </p:spPr>
        <p:txBody>
          <a:bodyPr wrap="square" rtlCol="0">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对象与指针</a:t>
            </a:r>
          </a:p>
        </p:txBody>
      </p:sp>
    </p:spTree>
    <p:extLst>
      <p:ext uri="{BB962C8B-B14F-4D97-AF65-F5344CB8AC3E}">
        <p14:creationId xmlns:p14="http://schemas.microsoft.com/office/powerpoint/2010/main" val="4017761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2049517" y="2039007"/>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文本框 4"/>
          <p:cNvSpPr txBox="1"/>
          <p:nvPr/>
        </p:nvSpPr>
        <p:spPr>
          <a:xfrm>
            <a:off x="848606" y="120865"/>
            <a:ext cx="1107996" cy="646331"/>
          </a:xfrm>
          <a:prstGeom prst="rect">
            <a:avLst/>
          </a:prstGeom>
          <a:noFill/>
        </p:spPr>
        <p:txBody>
          <a:bodyPr wrap="none" rtlCol="0">
            <a:spAutoFit/>
          </a:bodyPr>
          <a:lstStyle/>
          <a:p>
            <a:pPr algn="ctr"/>
            <a:r>
              <a:rPr lang="en-US" altLang="zh-CN" sz="3600" b="1" dirty="0">
                <a:solidFill>
                  <a:srgbClr val="39626F"/>
                </a:solidFill>
                <a:latin typeface="Segoe UI" panose="020B0502040204020203" pitchFamily="34" charset="0"/>
                <a:ea typeface="Segoe UI" panose="020B0502040204020203" pitchFamily="34" charset="0"/>
                <a:cs typeface="Segoe UI" panose="020B0502040204020203" pitchFamily="34" charset="0"/>
              </a:rPr>
              <a:t>12.1</a:t>
            </a:r>
            <a:endParaRPr lang="zh-CN" altLang="en-US" sz="3600" b="1" dirty="0">
              <a:solidFill>
                <a:srgbClr val="39626F"/>
              </a:solidFill>
              <a:latin typeface="Segoe UI" panose="020B0502040204020203" pitchFamily="34" charset="0"/>
              <a:cs typeface="Segoe UI" panose="020B0502040204020203" pitchFamily="34" charset="0"/>
            </a:endParaRPr>
          </a:p>
        </p:txBody>
      </p:sp>
      <p:sp>
        <p:nvSpPr>
          <p:cNvPr id="6" name="文本框 5"/>
          <p:cNvSpPr txBox="1"/>
          <p:nvPr/>
        </p:nvSpPr>
        <p:spPr>
          <a:xfrm>
            <a:off x="2705845" y="163396"/>
            <a:ext cx="4661907" cy="584775"/>
          </a:xfrm>
          <a:prstGeom prst="rect">
            <a:avLst/>
          </a:prstGeom>
          <a:noFill/>
        </p:spPr>
        <p:txBody>
          <a:bodyPr wrap="square" rtlCol="0">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类的实例化</a:t>
            </a:r>
            <a:r>
              <a:rPr lang="en-US" altLang="zh-CN"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a:t>
            </a:r>
            <a:r>
              <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对象</a:t>
            </a:r>
          </a:p>
        </p:txBody>
      </p:sp>
      <p:sp>
        <p:nvSpPr>
          <p:cNvPr id="12" name="矩形: 圆角 12"/>
          <p:cNvSpPr/>
          <p:nvPr/>
        </p:nvSpPr>
        <p:spPr>
          <a:xfrm>
            <a:off x="848606" y="1001463"/>
            <a:ext cx="586299" cy="375911"/>
          </a:xfrm>
          <a:prstGeom prst="roundRect">
            <a:avLst/>
          </a:prstGeom>
          <a:solidFill>
            <a:srgbClr val="45B0A8"/>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solidFill>
                  <a:schemeClr val="bg1"/>
                </a:solidFill>
                <a:latin typeface="微软雅黑" panose="020B0503020204020204" pitchFamily="34" charset="-122"/>
                <a:ea typeface="微软雅黑" panose="020B0503020204020204" pitchFamily="34" charset="-122"/>
              </a:rPr>
              <a:t>例</a:t>
            </a:r>
            <a:endParaRPr lang="zh-CN" altLang="en-US" sz="1600" dirty="0">
              <a:solidFill>
                <a:schemeClr val="tx1"/>
              </a:solidFill>
            </a:endParaRPr>
          </a:p>
        </p:txBody>
      </p:sp>
      <p:sp>
        <p:nvSpPr>
          <p:cNvPr id="7" name="矩形 6"/>
          <p:cNvSpPr/>
          <p:nvPr/>
        </p:nvSpPr>
        <p:spPr>
          <a:xfrm>
            <a:off x="1582616" y="1001463"/>
            <a:ext cx="4572000" cy="1477328"/>
          </a:xfrm>
          <a:prstGeom prst="rect">
            <a:avLst/>
          </a:prstGeom>
        </p:spPr>
        <p:txBody>
          <a:bodyPr>
            <a:spAutoFit/>
          </a:bodyPr>
          <a:lstStyle/>
          <a:p>
            <a:pPr lvl="0" algn="just">
              <a:spcAft>
                <a:spcPts val="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Student a ,b ; </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a .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registerStudent</a:t>
            </a:r>
            <a:r>
              <a:rPr lang="en-US" altLang="zh-CN" kern="100" dirty="0">
                <a:latin typeface="Calibri" panose="020F0502020204030204" pitchFamily="34" charset="0"/>
                <a:ea typeface="宋体" panose="02010600030101010101" pitchFamily="2" charset="-122"/>
                <a:cs typeface="Times New Roman" panose="02020603050405020304" pitchFamily="18" charset="0"/>
              </a:rPr>
              <a:t>(“Tom”,”123456”,20); </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b .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registerStudent</a:t>
            </a:r>
            <a:r>
              <a:rPr lang="en-US" altLang="zh-CN" kern="100" dirty="0">
                <a:latin typeface="Calibri" panose="020F0502020204030204" pitchFamily="34" charset="0"/>
                <a:ea typeface="宋体" panose="02010600030101010101" pitchFamily="2" charset="-122"/>
                <a:cs typeface="Times New Roman" panose="02020603050405020304" pitchFamily="18" charset="0"/>
              </a:rPr>
              <a:t>(“Jerry”,”123457”,20); </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a . show( ); </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r>
              <a:rPr lang="en-US" altLang="zh-CN" kern="100" dirty="0">
                <a:latin typeface="Calibri" panose="020F0502020204030204" pitchFamily="34" charset="0"/>
                <a:ea typeface="宋体" panose="02010600030101010101" pitchFamily="2" charset="-122"/>
                <a:cs typeface="Times New Roman" panose="02020603050405020304" pitchFamily="18" charset="0"/>
              </a:rPr>
              <a:t>b . show( );</a:t>
            </a:r>
            <a:endParaRPr lang="zh-CN" altLang="en-US" dirty="0"/>
          </a:p>
        </p:txBody>
      </p:sp>
      <p:sp>
        <p:nvSpPr>
          <p:cNvPr id="13" name="矩形: 圆角 3"/>
          <p:cNvSpPr/>
          <p:nvPr/>
        </p:nvSpPr>
        <p:spPr>
          <a:xfrm>
            <a:off x="1582616" y="982438"/>
            <a:ext cx="3861581" cy="1496353"/>
          </a:xfrm>
          <a:prstGeom prst="roundRect">
            <a:avLst/>
          </a:prstGeom>
          <a:noFill/>
          <a:ln>
            <a:solidFill>
              <a:srgbClr val="39626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aphicFrame>
        <p:nvGraphicFramePr>
          <p:cNvPr id="14" name="对象 13"/>
          <p:cNvGraphicFramePr>
            <a:graphicFrameLocks noChangeAspect="1"/>
          </p:cNvGraphicFramePr>
          <p:nvPr>
            <p:extLst>
              <p:ext uri="{D42A27DB-BD31-4B8C-83A1-F6EECF244321}">
                <p14:modId xmlns:p14="http://schemas.microsoft.com/office/powerpoint/2010/main" val="3010247382"/>
              </p:ext>
            </p:extLst>
          </p:nvPr>
        </p:nvGraphicFramePr>
        <p:xfrm>
          <a:off x="848606" y="2668210"/>
          <a:ext cx="5918312" cy="2866904"/>
        </p:xfrm>
        <a:graphic>
          <a:graphicData uri="http://schemas.openxmlformats.org/presentationml/2006/ole">
            <mc:AlternateContent xmlns:mc="http://schemas.openxmlformats.org/markup-compatibility/2006">
              <mc:Choice xmlns:v="urn:schemas-microsoft-com:vml" Requires="v">
                <p:oleObj spid="_x0000_s4113" name="Visio" r:id="rId3" imgW="3724704" imgH="1808528" progId="">
                  <p:embed/>
                </p:oleObj>
              </mc:Choice>
              <mc:Fallback>
                <p:oleObj name="Visio" r:id="rId3" imgW="3724704" imgH="1808528" progId="">
                  <p:embed/>
                  <p:pic>
                    <p:nvPicPr>
                      <p:cNvPr id="0" name="Picture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8606" y="2668210"/>
                        <a:ext cx="5918312" cy="286690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 name="圆角矩形 14"/>
          <p:cNvSpPr/>
          <p:nvPr/>
        </p:nvSpPr>
        <p:spPr>
          <a:xfrm>
            <a:off x="5602170" y="4379805"/>
            <a:ext cx="3204206" cy="1701628"/>
          </a:xfrm>
          <a:prstGeom prst="round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zh-CN" altLang="en-US" sz="1600" dirty="0">
                <a:solidFill>
                  <a:schemeClr val="tx1"/>
                </a:solidFill>
                <a:latin typeface="微软雅黑" panose="020B0503020204020204" pitchFamily="34" charset="-122"/>
                <a:ea typeface="微软雅黑" panose="020B0503020204020204" pitchFamily="34" charset="-122"/>
              </a:rPr>
              <a:t>既然所有对象共享同一个代码空间，系统是如何区分某个成员函数代码到底在处理哪个对象的数据呢？（</a:t>
            </a:r>
            <a:r>
              <a:rPr lang="en-US" altLang="zh-CN" sz="1600" dirty="0">
                <a:solidFill>
                  <a:schemeClr val="tx1"/>
                </a:solidFill>
                <a:latin typeface="微软雅黑" panose="020B0503020204020204" pitchFamily="34" charset="-122"/>
                <a:ea typeface="微软雅黑" panose="020B0503020204020204" pitchFamily="34" charset="-122"/>
              </a:rPr>
              <a:t>this</a:t>
            </a:r>
            <a:r>
              <a:rPr lang="zh-CN" altLang="en-US" sz="1600" dirty="0">
                <a:solidFill>
                  <a:schemeClr val="tx1"/>
                </a:solidFill>
                <a:latin typeface="微软雅黑" panose="020B0503020204020204" pitchFamily="34" charset="-122"/>
                <a:ea typeface="微软雅黑" panose="020B0503020204020204" pitchFamily="34" charset="-122"/>
              </a:rPr>
              <a:t>指针见</a:t>
            </a:r>
            <a:r>
              <a:rPr lang="en-US" altLang="zh-CN" sz="1600" dirty="0">
                <a:solidFill>
                  <a:schemeClr val="tx1"/>
                </a:solidFill>
                <a:latin typeface="微软雅黑" panose="020B0503020204020204" pitchFamily="34" charset="-122"/>
                <a:ea typeface="微软雅黑" panose="020B0503020204020204" pitchFamily="34" charset="-122"/>
              </a:rPr>
              <a:t>12.4</a:t>
            </a:r>
            <a:r>
              <a:rPr lang="zh-CN" altLang="en-US" sz="1600" dirty="0">
                <a:solidFill>
                  <a:schemeClr val="tx1"/>
                </a:solidFill>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2397501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7" grpId="0"/>
      <p:bldP spid="13" grpId="0" animBg="1"/>
      <p:bldP spid="15"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62392" y="131498"/>
            <a:ext cx="1374094" cy="646331"/>
          </a:xfrm>
          <a:prstGeom prst="rect">
            <a:avLst/>
          </a:prstGeom>
          <a:noFill/>
        </p:spPr>
        <p:txBody>
          <a:bodyPr wrap="none" rtlCol="0">
            <a:spAutoFit/>
          </a:bodyPr>
          <a:lstStyle/>
          <a:p>
            <a:pPr algn="ctr"/>
            <a:r>
              <a:rPr lang="en-US" altLang="zh-CN" sz="3600" b="1" dirty="0">
                <a:solidFill>
                  <a:srgbClr val="39626F"/>
                </a:solidFill>
                <a:latin typeface="Segoe UI" panose="020B0502040204020203" pitchFamily="34" charset="0"/>
                <a:ea typeface="Segoe UI" panose="020B0502040204020203" pitchFamily="34" charset="0"/>
                <a:cs typeface="Segoe UI" panose="020B0502040204020203" pitchFamily="34" charset="0"/>
              </a:rPr>
              <a:t>12.10</a:t>
            </a:r>
            <a:endParaRPr lang="zh-CN" altLang="en-US" sz="3600" b="1" dirty="0">
              <a:solidFill>
                <a:srgbClr val="39626F"/>
              </a:solidFill>
              <a:latin typeface="Segoe UI" panose="020B0502040204020203" pitchFamily="34" charset="0"/>
              <a:cs typeface="Segoe UI" panose="020B0502040204020203" pitchFamily="34" charset="0"/>
            </a:endParaRPr>
          </a:p>
        </p:txBody>
      </p:sp>
      <p:sp>
        <p:nvSpPr>
          <p:cNvPr id="3" name="文本框 2"/>
          <p:cNvSpPr txBox="1"/>
          <p:nvPr/>
        </p:nvSpPr>
        <p:spPr>
          <a:xfrm>
            <a:off x="2434590" y="131498"/>
            <a:ext cx="6156517" cy="584775"/>
          </a:xfrm>
          <a:prstGeom prst="rect">
            <a:avLst/>
          </a:prstGeom>
          <a:noFill/>
        </p:spPr>
        <p:txBody>
          <a:bodyPr wrap="square" rtlCol="0">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友元</a:t>
            </a:r>
          </a:p>
        </p:txBody>
      </p:sp>
      <p:sp>
        <p:nvSpPr>
          <p:cNvPr id="4" name="矩形 3"/>
          <p:cNvSpPr/>
          <p:nvPr/>
        </p:nvSpPr>
        <p:spPr>
          <a:xfrm>
            <a:off x="662392" y="1932259"/>
            <a:ext cx="8481608" cy="2536400"/>
          </a:xfrm>
          <a:prstGeom prst="rect">
            <a:avLst/>
          </a:prstGeom>
        </p:spPr>
        <p:txBody>
          <a:bodyPr wrap="square">
            <a:spAutoFit/>
          </a:bodyPr>
          <a:lstStyle/>
          <a:p>
            <a:pPr indent="266700" algn="just">
              <a:lnSpc>
                <a:spcPct val="150000"/>
              </a:lnSpc>
              <a:spcAft>
                <a:spcPts val="0"/>
              </a:spcAft>
            </a:pPr>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   </a:t>
            </a: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类具备封装和信息隐藏的特性，只有类的成员函数才能访问类的私有成员</a:t>
            </a:r>
            <a:r>
              <a:rPr lang="zh-CN" altLang="en-US" kern="1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在某些情况下，特别是在对成员函数多次调用时，由于参数传递，类型检查和安全性检查等都需要时间开销，而影响程序的运行效率。</a:t>
            </a:r>
            <a:r>
              <a:rPr lang="zh-CN" altLang="en-US" kern="100" dirty="0">
                <a:latin typeface="微软雅黑" panose="020B0503020204020204" pitchFamily="34" charset="-122"/>
                <a:ea typeface="微软雅黑" panose="020B0503020204020204" pitchFamily="34" charset="-122"/>
                <a:cs typeface="Times New Roman" panose="02020603050405020304" pitchFamily="18" charset="0"/>
              </a:rPr>
              <a:t>因此，</a:t>
            </a:r>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C++</a:t>
            </a: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中提出友元的</a:t>
            </a:r>
            <a:r>
              <a:rPr lang="zh-CN" altLang="en-US" kern="100" dirty="0">
                <a:latin typeface="微软雅黑" panose="020B0503020204020204" pitchFamily="34" charset="-122"/>
                <a:ea typeface="微软雅黑" panose="020B0503020204020204" pitchFamily="34" charset="-122"/>
                <a:cs typeface="Times New Roman" panose="02020603050405020304" pitchFamily="18" charset="0"/>
              </a:rPr>
              <a:t>概念</a:t>
            </a: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en-US" kern="100" dirty="0">
                <a:latin typeface="微软雅黑" panose="020B0503020204020204" pitchFamily="34" charset="-122"/>
                <a:ea typeface="微软雅黑" panose="020B0503020204020204" pitchFamily="34" charset="-122"/>
                <a:cs typeface="Times New Roman" panose="02020603050405020304" pitchFamily="18" charset="0"/>
              </a:rPr>
              <a:t>友元</a:t>
            </a: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能够扩大私有成员的访问范围到全局函数或其他类的某成员函数，甚至扩大到其他类整个域。友员给予别的类或非成员函数访问私有成员的权利，使用友员目的是基于程序的运行效率。类的友元分为友元函数和友元类。</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69059487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57396" y="131498"/>
            <a:ext cx="1584087" cy="584775"/>
          </a:xfrm>
          <a:prstGeom prst="rect">
            <a:avLst/>
          </a:prstGeom>
          <a:noFill/>
        </p:spPr>
        <p:txBody>
          <a:bodyPr wrap="none" rtlCol="0">
            <a:spAutoFit/>
          </a:bodyPr>
          <a:lstStyle/>
          <a:p>
            <a:pPr algn="ctr"/>
            <a:r>
              <a:rPr lang="en-US" altLang="zh-CN" sz="3200" b="1" dirty="0">
                <a:solidFill>
                  <a:srgbClr val="39626F"/>
                </a:solidFill>
                <a:latin typeface="Segoe UI" panose="020B0502040204020203" pitchFamily="34" charset="0"/>
                <a:ea typeface="Segoe UI" panose="020B0502040204020203" pitchFamily="34" charset="0"/>
                <a:cs typeface="Segoe UI" panose="020B0502040204020203" pitchFamily="34" charset="0"/>
              </a:rPr>
              <a:t>12.10.1</a:t>
            </a:r>
            <a:endParaRPr lang="zh-CN" altLang="en-US" sz="3200" b="1" dirty="0">
              <a:solidFill>
                <a:srgbClr val="39626F"/>
              </a:solidFill>
              <a:latin typeface="Segoe UI" panose="020B0502040204020203" pitchFamily="34" charset="0"/>
              <a:cs typeface="Segoe UI" panose="020B0502040204020203" pitchFamily="34" charset="0"/>
            </a:endParaRPr>
          </a:p>
        </p:txBody>
      </p:sp>
      <p:sp>
        <p:nvSpPr>
          <p:cNvPr id="3" name="文本框 2"/>
          <p:cNvSpPr txBox="1"/>
          <p:nvPr/>
        </p:nvSpPr>
        <p:spPr>
          <a:xfrm>
            <a:off x="2645124" y="131498"/>
            <a:ext cx="5945983" cy="584775"/>
          </a:xfrm>
          <a:prstGeom prst="rect">
            <a:avLst/>
          </a:prstGeom>
          <a:noFill/>
        </p:spPr>
        <p:txBody>
          <a:bodyPr wrap="square" rtlCol="0">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友元函数</a:t>
            </a:r>
          </a:p>
        </p:txBody>
      </p:sp>
      <p:sp>
        <p:nvSpPr>
          <p:cNvPr id="4" name="矩形 3"/>
          <p:cNvSpPr/>
          <p:nvPr/>
        </p:nvSpPr>
        <p:spPr>
          <a:xfrm>
            <a:off x="557396" y="926098"/>
            <a:ext cx="8586604" cy="923330"/>
          </a:xfrm>
          <a:prstGeom prst="rect">
            <a:avLst/>
          </a:prstGeom>
        </p:spPr>
        <p:txBody>
          <a:bodyPr wrap="square">
            <a:spAutoFit/>
          </a:bodyPr>
          <a:lstStyle/>
          <a:p>
            <a:pPr>
              <a:lnSpc>
                <a:spcPct val="150000"/>
              </a:lnSpc>
            </a:pPr>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       </a:t>
            </a: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友元函数是定义在类外部的普通函数，但需要在类内进行说明，在说明时前面加以关键字</a:t>
            </a:r>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friend</a:t>
            </a: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。友元函数不是成员函数，但是</a:t>
            </a:r>
            <a:r>
              <a:rPr lang="zh-CN" altLang="en-US" kern="100" dirty="0">
                <a:latin typeface="微软雅黑" panose="020B0503020204020204" pitchFamily="34" charset="-122"/>
                <a:ea typeface="微软雅黑" panose="020B0503020204020204" pitchFamily="34" charset="-122"/>
                <a:cs typeface="Times New Roman" panose="02020603050405020304" pitchFamily="18" charset="0"/>
              </a:rPr>
              <a:t>它</a:t>
            </a: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能够访问类中的私有成员。</a:t>
            </a:r>
            <a:endParaRPr lang="zh-CN" altLang="en-US" dirty="0">
              <a:latin typeface="微软雅黑" panose="020B0503020204020204" pitchFamily="34" charset="-122"/>
              <a:ea typeface="微软雅黑" panose="020B0503020204020204" pitchFamily="34" charset="-122"/>
            </a:endParaRPr>
          </a:p>
        </p:txBody>
      </p:sp>
      <p:sp>
        <p:nvSpPr>
          <p:cNvPr id="8" name="文本框 7"/>
          <p:cNvSpPr txBox="1"/>
          <p:nvPr/>
        </p:nvSpPr>
        <p:spPr>
          <a:xfrm>
            <a:off x="248787" y="2678419"/>
            <a:ext cx="3879588" cy="369332"/>
          </a:xfrm>
          <a:prstGeom prst="rect">
            <a:avLst/>
          </a:prstGeom>
          <a:noFill/>
        </p:spPr>
        <p:txBody>
          <a:bodyPr wrap="none" rtlCol="0">
            <a:spAutoFit/>
          </a:bodyPr>
          <a:lstStyle/>
          <a:p>
            <a:r>
              <a:rPr lang="en-US" altLang="zh-CN" dirty="0"/>
              <a:t>friend </a:t>
            </a:r>
            <a:r>
              <a:rPr lang="zh-CN" altLang="en-US" dirty="0"/>
              <a:t>返回类型 函数名</a:t>
            </a:r>
            <a:r>
              <a:rPr lang="en-US" altLang="zh-CN" dirty="0"/>
              <a:t>(</a:t>
            </a:r>
            <a:r>
              <a:rPr lang="zh-CN" altLang="en-US" dirty="0"/>
              <a:t>参数类型表</a:t>
            </a:r>
            <a:r>
              <a:rPr lang="en-US" altLang="zh-CN" dirty="0"/>
              <a:t>); </a:t>
            </a:r>
          </a:p>
        </p:txBody>
      </p:sp>
      <p:sp>
        <p:nvSpPr>
          <p:cNvPr id="9" name="矩形 8"/>
          <p:cNvSpPr/>
          <p:nvPr/>
        </p:nvSpPr>
        <p:spPr>
          <a:xfrm>
            <a:off x="248786" y="2457320"/>
            <a:ext cx="3879589" cy="777370"/>
          </a:xfrm>
          <a:prstGeom prst="rect">
            <a:avLst/>
          </a:prstGeom>
          <a:noFill/>
          <a:ln w="38100">
            <a:solidFill>
              <a:srgbClr val="00B0F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2000" kern="100" dirty="0">
              <a:solidFill>
                <a:schemeClr val="tx1"/>
              </a:solidFill>
              <a:latin typeface="Segoe UI" panose="020B0502040204020203" pitchFamily="34" charset="0"/>
              <a:ea typeface="Segoe UI" panose="020B0502040204020203" pitchFamily="34" charset="0"/>
              <a:cs typeface="Segoe UI" panose="020B0502040204020203" pitchFamily="34" charset="0"/>
            </a:endParaRPr>
          </a:p>
        </p:txBody>
      </p:sp>
      <p:sp>
        <p:nvSpPr>
          <p:cNvPr id="10" name="矩形: 圆角 12"/>
          <p:cNvSpPr/>
          <p:nvPr/>
        </p:nvSpPr>
        <p:spPr>
          <a:xfrm>
            <a:off x="557396" y="1902889"/>
            <a:ext cx="3189867" cy="364050"/>
          </a:xfrm>
          <a:prstGeom prst="roundRect">
            <a:avLst/>
          </a:prstGeom>
          <a:solidFill>
            <a:srgbClr val="45B0A8"/>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1"/>
                </a:solidFill>
                <a:latin typeface="微软雅黑" panose="020B0503020204020204" pitchFamily="34" charset="-122"/>
                <a:ea typeface="微软雅黑" panose="020B0503020204020204" pitchFamily="34" charset="-122"/>
              </a:rPr>
              <a:t>类中友元函数的原型说明</a:t>
            </a:r>
            <a:endParaRPr lang="zh-CN" altLang="en-US" sz="1600" dirty="0">
              <a:solidFill>
                <a:schemeClr val="bg1"/>
              </a:solidFill>
            </a:endParaRPr>
          </a:p>
        </p:txBody>
      </p:sp>
      <p:sp>
        <p:nvSpPr>
          <p:cNvPr id="11" name="矩形 10"/>
          <p:cNvSpPr/>
          <p:nvPr/>
        </p:nvSpPr>
        <p:spPr>
          <a:xfrm>
            <a:off x="4572000" y="1902889"/>
            <a:ext cx="4572000" cy="4431983"/>
          </a:xfrm>
          <a:prstGeom prst="rect">
            <a:avLst/>
          </a:prstGeom>
        </p:spPr>
        <p:txBody>
          <a:bodyPr>
            <a:spAutoFit/>
          </a:bodyPr>
          <a:lstStyle/>
          <a:p>
            <a:pPr lvl="0" algn="just">
              <a:spcAft>
                <a:spcPts val="0"/>
              </a:spcAf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class </a:t>
            </a:r>
            <a:r>
              <a:rPr lang="en-US" altLang="zh-CN" sz="1600" kern="100" dirty="0" err="1">
                <a:latin typeface="Calibri" panose="020F0502020204030204" pitchFamily="34" charset="0"/>
                <a:ea typeface="宋体" panose="02010600030101010101" pitchFamily="2" charset="-122"/>
                <a:cs typeface="Times New Roman" panose="02020603050405020304" pitchFamily="18" charset="0"/>
              </a:rPr>
              <a:t>myClass</a:t>
            </a: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private: </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sz="1600" kern="100" dirty="0" err="1">
                <a:latin typeface="Calibri" panose="020F0502020204030204" pitchFamily="34" charset="0"/>
                <a:ea typeface="宋体" panose="02010600030101010101" pitchFamily="2" charset="-122"/>
                <a:cs typeface="Times New Roman" panose="02020603050405020304" pitchFamily="18" charset="0"/>
              </a:rPr>
              <a:t>int</a:t>
            </a: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value; </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public: </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friend void </a:t>
            </a:r>
            <a:r>
              <a:rPr lang="en-US" altLang="zh-CN" sz="1600" kern="100" dirty="0" err="1">
                <a:latin typeface="Calibri" panose="020F0502020204030204" pitchFamily="34" charset="0"/>
                <a:ea typeface="宋体" panose="02010600030101010101" pitchFamily="2" charset="-122"/>
                <a:cs typeface="Times New Roman" panose="02020603050405020304" pitchFamily="18" charset="0"/>
              </a:rPr>
              <a:t>FriendSet</a:t>
            </a: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a:t>
            </a:r>
            <a:r>
              <a:rPr lang="en-US" altLang="zh-CN" sz="1600" kern="100" dirty="0" err="1">
                <a:latin typeface="Calibri" panose="020F0502020204030204" pitchFamily="34" charset="0"/>
                <a:ea typeface="宋体" panose="02010600030101010101" pitchFamily="2" charset="-122"/>
                <a:cs typeface="Times New Roman" panose="02020603050405020304" pitchFamily="18" charset="0"/>
              </a:rPr>
              <a:t>myClass</a:t>
            </a: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&amp;</a:t>
            </a:r>
            <a:r>
              <a:rPr lang="en-US" altLang="zh-CN" sz="1600" kern="100" dirty="0" err="1">
                <a:latin typeface="Calibri" panose="020F0502020204030204" pitchFamily="34" charset="0"/>
                <a:ea typeface="宋体" panose="02010600030101010101" pitchFamily="2" charset="-122"/>
                <a:cs typeface="Times New Roman" panose="02020603050405020304" pitchFamily="18" charset="0"/>
              </a:rPr>
              <a:t>ob,int</a:t>
            </a: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v); </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a:t>
            </a:r>
          </a:p>
          <a:p>
            <a:pPr lvl="0"/>
            <a:r>
              <a:rPr lang="en-US" altLang="zh-CN" sz="1600" dirty="0"/>
              <a:t>void </a:t>
            </a:r>
            <a:r>
              <a:rPr lang="en-US" altLang="zh-CN" sz="1600" dirty="0" err="1"/>
              <a:t>FriendSet</a:t>
            </a:r>
            <a:r>
              <a:rPr lang="en-US" altLang="zh-CN" sz="1600" dirty="0"/>
              <a:t>(</a:t>
            </a:r>
            <a:r>
              <a:rPr lang="en-US" altLang="zh-CN" sz="1600" dirty="0" err="1"/>
              <a:t>myClass</a:t>
            </a:r>
            <a:r>
              <a:rPr lang="en-US" altLang="zh-CN" sz="1600" dirty="0"/>
              <a:t> &amp;</a:t>
            </a:r>
            <a:r>
              <a:rPr lang="en-US" altLang="zh-CN" sz="1600" dirty="0" err="1"/>
              <a:t>ob,int</a:t>
            </a:r>
            <a:r>
              <a:rPr lang="en-US" altLang="zh-CN" sz="1600" dirty="0"/>
              <a:t> v)    // </a:t>
            </a:r>
            <a:r>
              <a:rPr lang="zh-CN" altLang="zh-CN" sz="1600" dirty="0"/>
              <a:t>友元函数的定义中不能加</a:t>
            </a:r>
            <a:r>
              <a:rPr lang="en-US" altLang="zh-CN" sz="1600" dirty="0"/>
              <a:t>friend</a:t>
            </a:r>
            <a:r>
              <a:rPr lang="zh-CN" altLang="zh-CN" sz="1600" dirty="0"/>
              <a:t>关键字</a:t>
            </a:r>
          </a:p>
          <a:p>
            <a:pPr lvl="0"/>
            <a:r>
              <a:rPr lang="en-US" altLang="zh-CN" sz="1600" dirty="0"/>
              <a:t>{</a:t>
            </a:r>
            <a:endParaRPr lang="zh-CN" altLang="zh-CN" sz="1600" dirty="0"/>
          </a:p>
          <a:p>
            <a:pPr lvl="0"/>
            <a:r>
              <a:rPr lang="en-US" altLang="zh-CN" sz="1600" dirty="0"/>
              <a:t>   </a:t>
            </a:r>
            <a:r>
              <a:rPr lang="en-US" altLang="zh-CN" sz="1600" dirty="0" err="1"/>
              <a:t>ob.value</a:t>
            </a:r>
            <a:r>
              <a:rPr lang="en-US" altLang="zh-CN" sz="1600" dirty="0"/>
              <a:t> =v; </a:t>
            </a:r>
            <a:endParaRPr lang="zh-CN" altLang="zh-CN" sz="1600" dirty="0"/>
          </a:p>
          <a:p>
            <a:r>
              <a:rPr lang="en-US" altLang="zh-CN" sz="1600" dirty="0"/>
              <a:t>} </a:t>
            </a:r>
          </a:p>
          <a:p>
            <a:pPr lvl="0"/>
            <a:r>
              <a:rPr lang="en-US" altLang="zh-CN" sz="1600" dirty="0"/>
              <a:t>void main( )</a:t>
            </a:r>
            <a:endParaRPr lang="zh-CN" altLang="zh-CN" sz="1600" dirty="0"/>
          </a:p>
          <a:p>
            <a:pPr lvl="0"/>
            <a:r>
              <a:rPr lang="en-US" altLang="zh-CN" sz="1600" dirty="0"/>
              <a:t>{</a:t>
            </a:r>
            <a:endParaRPr lang="zh-CN" altLang="zh-CN" sz="1600" dirty="0"/>
          </a:p>
          <a:p>
            <a:pPr lvl="0"/>
            <a:r>
              <a:rPr lang="en-US" altLang="zh-CN" sz="1600" dirty="0"/>
              <a:t>  </a:t>
            </a:r>
            <a:r>
              <a:rPr lang="en-US" altLang="zh-CN" sz="1600" dirty="0" err="1"/>
              <a:t>myClass</a:t>
            </a:r>
            <a:r>
              <a:rPr lang="en-US" altLang="zh-CN" sz="1600" dirty="0"/>
              <a:t> </a:t>
            </a:r>
            <a:r>
              <a:rPr lang="en-US" altLang="zh-CN" sz="1600" dirty="0" err="1"/>
              <a:t>fri</a:t>
            </a:r>
            <a:r>
              <a:rPr lang="en-US" altLang="zh-CN" sz="1600" dirty="0"/>
              <a:t>;</a:t>
            </a:r>
            <a:endParaRPr lang="zh-CN" altLang="zh-CN" sz="1600" dirty="0"/>
          </a:p>
          <a:p>
            <a:pPr lvl="0"/>
            <a:r>
              <a:rPr lang="en-US" altLang="zh-CN" sz="1600" dirty="0"/>
              <a:t>  </a:t>
            </a:r>
            <a:r>
              <a:rPr lang="en-US" altLang="zh-CN" sz="1600" dirty="0" err="1"/>
              <a:t>FriendSet</a:t>
            </a:r>
            <a:r>
              <a:rPr lang="en-US" altLang="zh-CN" sz="1600" dirty="0"/>
              <a:t>(fri,10);</a:t>
            </a:r>
            <a:endParaRPr lang="zh-CN" altLang="zh-CN" sz="1600" dirty="0"/>
          </a:p>
          <a:p>
            <a:r>
              <a:rPr lang="en-US" altLang="zh-CN" sz="1600" dirty="0"/>
              <a:t>}</a:t>
            </a:r>
            <a:endParaRPr lang="zh-CN" altLang="en-US" sz="1600" dirty="0"/>
          </a:p>
        </p:txBody>
      </p:sp>
      <p:sp>
        <p:nvSpPr>
          <p:cNvPr id="12" name="矩形: 圆角 3"/>
          <p:cNvSpPr/>
          <p:nvPr/>
        </p:nvSpPr>
        <p:spPr>
          <a:xfrm>
            <a:off x="4377691" y="1902889"/>
            <a:ext cx="4674870" cy="4269311"/>
          </a:xfrm>
          <a:prstGeom prst="roundRect">
            <a:avLst/>
          </a:prstGeom>
          <a:noFill/>
          <a:ln>
            <a:solidFill>
              <a:srgbClr val="39626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443576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p:bldP spid="9" grpId="0" animBg="1"/>
      <p:bldP spid="10" grpId="0" animBg="1"/>
      <p:bldP spid="11" grpId="0"/>
      <p:bldP spid="12"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57396" y="131498"/>
            <a:ext cx="1584087" cy="584775"/>
          </a:xfrm>
          <a:prstGeom prst="rect">
            <a:avLst/>
          </a:prstGeom>
          <a:noFill/>
        </p:spPr>
        <p:txBody>
          <a:bodyPr wrap="none" rtlCol="0">
            <a:spAutoFit/>
          </a:bodyPr>
          <a:lstStyle/>
          <a:p>
            <a:pPr algn="ctr"/>
            <a:r>
              <a:rPr lang="en-US" altLang="zh-CN" sz="3200" b="1" dirty="0">
                <a:solidFill>
                  <a:srgbClr val="39626F"/>
                </a:solidFill>
                <a:latin typeface="Segoe UI" panose="020B0502040204020203" pitchFamily="34" charset="0"/>
                <a:ea typeface="Segoe UI" panose="020B0502040204020203" pitchFamily="34" charset="0"/>
                <a:cs typeface="Segoe UI" panose="020B0502040204020203" pitchFamily="34" charset="0"/>
              </a:rPr>
              <a:t>12.10.1</a:t>
            </a:r>
            <a:endParaRPr lang="zh-CN" altLang="en-US" sz="3200" b="1" dirty="0">
              <a:solidFill>
                <a:srgbClr val="39626F"/>
              </a:solidFill>
              <a:latin typeface="Segoe UI" panose="020B0502040204020203" pitchFamily="34" charset="0"/>
              <a:cs typeface="Segoe UI" panose="020B0502040204020203" pitchFamily="34" charset="0"/>
            </a:endParaRPr>
          </a:p>
        </p:txBody>
      </p:sp>
      <p:sp>
        <p:nvSpPr>
          <p:cNvPr id="3" name="文本框 2"/>
          <p:cNvSpPr txBox="1"/>
          <p:nvPr/>
        </p:nvSpPr>
        <p:spPr>
          <a:xfrm>
            <a:off x="2645124" y="131498"/>
            <a:ext cx="5945983" cy="584775"/>
          </a:xfrm>
          <a:prstGeom prst="rect">
            <a:avLst/>
          </a:prstGeom>
          <a:noFill/>
        </p:spPr>
        <p:txBody>
          <a:bodyPr wrap="square" rtlCol="0">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友元函数</a:t>
            </a:r>
          </a:p>
        </p:txBody>
      </p:sp>
      <p:sp>
        <p:nvSpPr>
          <p:cNvPr id="4" name="文本框 3"/>
          <p:cNvSpPr txBox="1"/>
          <p:nvPr/>
        </p:nvSpPr>
        <p:spPr>
          <a:xfrm>
            <a:off x="599875" y="849392"/>
            <a:ext cx="8544125" cy="581057"/>
          </a:xfrm>
          <a:prstGeom prst="rect">
            <a:avLst/>
          </a:prstGeom>
          <a:noFill/>
        </p:spPr>
        <p:txBody>
          <a:bodyPr wrap="square" rtlCol="0">
            <a:spAutoFit/>
          </a:bodyPr>
          <a:lstStyle/>
          <a:p>
            <a:pPr>
              <a:lnSpc>
                <a:spcPct val="150000"/>
              </a:lnSpc>
            </a:pPr>
            <a:r>
              <a:rPr lang="zh-CN" altLang="en-US" sz="2400" b="1" dirty="0">
                <a:latin typeface="微软雅黑" panose="020B0503020204020204" pitchFamily="34" charset="-122"/>
                <a:ea typeface="微软雅黑" panose="020B0503020204020204" pitchFamily="34" charset="-122"/>
              </a:rPr>
              <a:t>几点说明</a:t>
            </a:r>
            <a:r>
              <a:rPr lang="zh-CN" altLang="en-US" dirty="0"/>
              <a:t>：</a:t>
            </a:r>
            <a:endParaRPr lang="en-US" altLang="zh-CN" dirty="0"/>
          </a:p>
        </p:txBody>
      </p:sp>
      <p:sp>
        <p:nvSpPr>
          <p:cNvPr id="5" name="文本框 4"/>
          <p:cNvSpPr txBox="1"/>
          <p:nvPr/>
        </p:nvSpPr>
        <p:spPr>
          <a:xfrm>
            <a:off x="599875" y="1430449"/>
            <a:ext cx="8550538" cy="2120902"/>
          </a:xfrm>
          <a:prstGeom prst="rect">
            <a:avLst/>
          </a:prstGeom>
          <a:noFill/>
        </p:spPr>
        <p:txBody>
          <a:bodyPr wrap="square" rtlCol="0">
            <a:spAutoFit/>
          </a:bodyPr>
          <a:lstStyle/>
          <a:p>
            <a:pPr>
              <a:lnSpc>
                <a:spcPct val="150000"/>
              </a:lnSpc>
            </a:pP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）友元函数与成员函数的区别：</a:t>
            </a:r>
            <a:r>
              <a:rPr lang="en-US" altLang="zh-CN" dirty="0">
                <a:latin typeface="微软雅黑" panose="020B0503020204020204" pitchFamily="34" charset="-122"/>
                <a:ea typeface="微软雅黑" panose="020B0503020204020204" pitchFamily="34" charset="-122"/>
              </a:rPr>
              <a:t>Set( )</a:t>
            </a:r>
            <a:r>
              <a:rPr lang="zh-CN" altLang="en-US" dirty="0">
                <a:latin typeface="微软雅黑" panose="020B0503020204020204" pitchFamily="34" charset="-122"/>
                <a:ea typeface="微软雅黑" panose="020B0503020204020204" pitchFamily="34" charset="-122"/>
              </a:rPr>
              <a:t>是类的成员函数，编译器调用</a:t>
            </a:r>
            <a:r>
              <a:rPr lang="en-US" altLang="zh-CN" dirty="0">
                <a:latin typeface="微软雅黑" panose="020B0503020204020204" pitchFamily="34" charset="-122"/>
                <a:ea typeface="微软雅黑" panose="020B0503020204020204" pitchFamily="34" charset="-122"/>
              </a:rPr>
              <a:t>Set</a:t>
            </a:r>
            <a:r>
              <a:rPr lang="zh-CN" altLang="en-US" dirty="0">
                <a:latin typeface="微软雅黑" panose="020B0503020204020204" pitchFamily="34" charset="-122"/>
                <a:ea typeface="微软雅黑" panose="020B0503020204020204" pitchFamily="34" charset="-122"/>
              </a:rPr>
              <a:t>函数时，会把</a:t>
            </a:r>
            <a:r>
              <a:rPr lang="en-US" altLang="zh-CN" dirty="0">
                <a:latin typeface="微软雅黑" panose="020B0503020204020204" pitchFamily="34" charset="-122"/>
                <a:ea typeface="微软雅黑" panose="020B0503020204020204" pitchFamily="34" charset="-122"/>
              </a:rPr>
              <a:t>this</a:t>
            </a:r>
            <a:r>
              <a:rPr lang="zh-CN" altLang="en-US" dirty="0">
                <a:latin typeface="微软雅黑" panose="020B0503020204020204" pitchFamily="34" charset="-122"/>
                <a:ea typeface="微软雅黑" panose="020B0503020204020204" pitchFamily="34" charset="-122"/>
              </a:rPr>
              <a:t>指针作为隐含参数传递给它。</a:t>
            </a:r>
            <a:r>
              <a:rPr lang="en-US" altLang="zh-CN" dirty="0" err="1">
                <a:latin typeface="微软雅黑" panose="020B0503020204020204" pitchFamily="34" charset="-122"/>
                <a:ea typeface="微软雅黑" panose="020B0503020204020204" pitchFamily="34" charset="-122"/>
              </a:rPr>
              <a:t>FriendSet</a:t>
            </a:r>
            <a:r>
              <a:rPr lang="zh-CN" altLang="en-US" dirty="0">
                <a:latin typeface="微软雅黑" panose="020B0503020204020204" pitchFamily="34" charset="-122"/>
                <a:ea typeface="微软雅黑" panose="020B0503020204020204" pitchFamily="34" charset="-122"/>
              </a:rPr>
              <a:t>是类的友元函数，不属于</a:t>
            </a:r>
            <a:r>
              <a:rPr lang="en-US" altLang="zh-CN" dirty="0" err="1">
                <a:latin typeface="微软雅黑" panose="020B0503020204020204" pitchFamily="34" charset="-122"/>
                <a:ea typeface="微软雅黑" panose="020B0503020204020204" pitchFamily="34" charset="-122"/>
              </a:rPr>
              <a:t>myClass</a:t>
            </a:r>
            <a:r>
              <a:rPr lang="zh-CN" altLang="en-US" dirty="0">
                <a:latin typeface="微软雅黑" panose="020B0503020204020204" pitchFamily="34" charset="-122"/>
                <a:ea typeface="微软雅黑" panose="020B0503020204020204" pitchFamily="34" charset="-122"/>
              </a:rPr>
              <a:t>类的成员函数。编译器调用它时，没有</a:t>
            </a:r>
            <a:r>
              <a:rPr lang="en-US" altLang="zh-CN" dirty="0">
                <a:latin typeface="微软雅黑" panose="020B0503020204020204" pitchFamily="34" charset="-122"/>
                <a:ea typeface="微软雅黑" panose="020B0503020204020204" pitchFamily="34" charset="-122"/>
              </a:rPr>
              <a:t>this</a:t>
            </a:r>
            <a:r>
              <a:rPr lang="zh-CN" altLang="en-US" dirty="0">
                <a:latin typeface="微软雅黑" panose="020B0503020204020204" pitchFamily="34" charset="-122"/>
                <a:ea typeface="微软雅黑" panose="020B0503020204020204" pitchFamily="34" charset="-122"/>
              </a:rPr>
              <a:t>指针传递给它。因此，在友元函数的参数中都必须明确、“显式”地指明要访问的对象，以表明它究竟访问的是哪个对象的成员。</a:t>
            </a:r>
          </a:p>
        </p:txBody>
      </p:sp>
      <p:sp>
        <p:nvSpPr>
          <p:cNvPr id="6" name="矩形 5"/>
          <p:cNvSpPr/>
          <p:nvPr/>
        </p:nvSpPr>
        <p:spPr>
          <a:xfrm>
            <a:off x="586136" y="3551351"/>
            <a:ext cx="8557864" cy="923330"/>
          </a:xfrm>
          <a:prstGeom prst="rect">
            <a:avLst/>
          </a:prstGeom>
        </p:spPr>
        <p:txBody>
          <a:bodyPr wrap="square">
            <a:spAutoFit/>
          </a:bodyPr>
          <a:lstStyle/>
          <a:p>
            <a:pPr>
              <a:lnSpc>
                <a:spcPct val="150000"/>
              </a:lnSpc>
            </a:pP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）如果在类中说明友元函数时，给出了该函数的函数体代码，则该友元函数也是内联的。</a:t>
            </a:r>
          </a:p>
        </p:txBody>
      </p:sp>
      <p:sp>
        <p:nvSpPr>
          <p:cNvPr id="7" name="矩形 6"/>
          <p:cNvSpPr/>
          <p:nvPr/>
        </p:nvSpPr>
        <p:spPr>
          <a:xfrm>
            <a:off x="586136" y="4474681"/>
            <a:ext cx="8557864" cy="458908"/>
          </a:xfrm>
          <a:prstGeom prst="rect">
            <a:avLst/>
          </a:prstGeom>
        </p:spPr>
        <p:txBody>
          <a:bodyPr wrap="square">
            <a:spAutoFit/>
          </a:bodyPr>
          <a:lstStyle/>
          <a:p>
            <a:pPr>
              <a:lnSpc>
                <a:spcPct val="150000"/>
              </a:lnSpc>
            </a:pPr>
            <a:r>
              <a:rPr lang="en-US" altLang="zh-CN" dirty="0">
                <a:latin typeface="微软雅黑" panose="020B0503020204020204" pitchFamily="34" charset="-122"/>
                <a:ea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rPr>
              <a:t>）类的成员函数可以用作其他类的友元。</a:t>
            </a:r>
            <a:endParaRPr lang="en-US" altLang="zh-CN" dirty="0">
              <a:latin typeface="微软雅黑" panose="020B0503020204020204" pitchFamily="34" charset="-122"/>
              <a:ea typeface="微软雅黑" panose="020B0503020204020204" pitchFamily="34" charset="-122"/>
            </a:endParaRPr>
          </a:p>
        </p:txBody>
      </p:sp>
      <p:sp>
        <p:nvSpPr>
          <p:cNvPr id="8" name="矩形 7"/>
          <p:cNvSpPr/>
          <p:nvPr/>
        </p:nvSpPr>
        <p:spPr>
          <a:xfrm>
            <a:off x="599875" y="4933589"/>
            <a:ext cx="4474302" cy="507831"/>
          </a:xfrm>
          <a:prstGeom prst="rect">
            <a:avLst/>
          </a:prstGeom>
        </p:spPr>
        <p:txBody>
          <a:bodyPr wrap="none">
            <a:spAutoFit/>
          </a:bodyPr>
          <a:lstStyle/>
          <a:p>
            <a:pPr>
              <a:lnSpc>
                <a:spcPct val="150000"/>
              </a:lnSpc>
            </a:pPr>
            <a:r>
              <a:rPr lang="en-US" altLang="zh-CN" dirty="0">
                <a:latin typeface="微软雅黑" panose="020B0503020204020204" pitchFamily="34" charset="-122"/>
                <a:ea typeface="微软雅黑" panose="020B0503020204020204" pitchFamily="34" charset="-122"/>
              </a:rPr>
              <a:t>4</a:t>
            </a:r>
            <a:r>
              <a:rPr lang="zh-CN" altLang="en-US" dirty="0">
                <a:latin typeface="微软雅黑" panose="020B0503020204020204" pitchFamily="34" charset="-122"/>
                <a:ea typeface="微软雅黑" panose="020B0503020204020204" pitchFamily="34" charset="-122"/>
              </a:rPr>
              <a:t>）友元函数可以同时用作多个类的友元。</a:t>
            </a:r>
          </a:p>
        </p:txBody>
      </p:sp>
    </p:spTree>
    <p:extLst>
      <p:ext uri="{BB962C8B-B14F-4D97-AF65-F5344CB8AC3E}">
        <p14:creationId xmlns:p14="http://schemas.microsoft.com/office/powerpoint/2010/main" val="1083079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60420" y="922973"/>
            <a:ext cx="5726430" cy="5478423"/>
          </a:xfrm>
          <a:prstGeom prst="rect">
            <a:avLst/>
          </a:prstGeom>
        </p:spPr>
        <p:txBody>
          <a:bodyPr wrap="square">
            <a:spAutoFit/>
          </a:bodyPr>
          <a:lstStyle/>
          <a:p>
            <a:pPr lvl="0" algn="just">
              <a:spcAft>
                <a:spcPts val="0"/>
              </a:spcAft>
            </a:pPr>
            <a:r>
              <a:rPr lang="en-US" altLang="zh-CN" sz="1400" kern="100" dirty="0">
                <a:latin typeface="Calibri" panose="020F0502020204030204" pitchFamily="34" charset="0"/>
                <a:ea typeface="宋体" panose="02010600030101010101" pitchFamily="2" charset="-122"/>
                <a:cs typeface="Times New Roman" panose="02020603050405020304" pitchFamily="18" charset="0"/>
              </a:rPr>
              <a:t>class Complex</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pPr>
            <a:r>
              <a:rPr lang="en-US" altLang="zh-CN" sz="1400" kern="100" dirty="0">
                <a:latin typeface="Calibri" panose="020F0502020204030204" pitchFamily="34" charset="0"/>
                <a:ea typeface="宋体" panose="02010600030101010101" pitchFamily="2" charset="-122"/>
                <a:cs typeface="Times New Roman" panose="02020603050405020304" pitchFamily="18" charset="0"/>
              </a:rPr>
              <a:t>{ </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pPr>
            <a:r>
              <a:rPr lang="en-US" altLang="zh-CN" sz="1400" kern="100" dirty="0">
                <a:latin typeface="Calibri" panose="020F0502020204030204" pitchFamily="34" charset="0"/>
                <a:ea typeface="宋体" panose="02010600030101010101" pitchFamily="2" charset="-122"/>
                <a:cs typeface="Times New Roman" panose="02020603050405020304" pitchFamily="18" charset="0"/>
              </a:rPr>
              <a:t>  private :   </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pPr>
            <a:r>
              <a:rPr lang="en-US" altLang="zh-CN" sz="1400" kern="100" dirty="0">
                <a:latin typeface="Calibri" panose="020F0502020204030204" pitchFamily="34" charset="0"/>
                <a:ea typeface="宋体" panose="02010600030101010101" pitchFamily="2" charset="-122"/>
                <a:cs typeface="Times New Roman" panose="02020603050405020304" pitchFamily="18" charset="0"/>
              </a:rPr>
              <a:t>    double   real ,  </a:t>
            </a:r>
            <a:r>
              <a:rPr lang="en-US" altLang="zh-CN" sz="1400" kern="100" dirty="0" err="1">
                <a:latin typeface="Calibri" panose="020F0502020204030204" pitchFamily="34" charset="0"/>
                <a:ea typeface="宋体" panose="02010600030101010101" pitchFamily="2" charset="-122"/>
                <a:cs typeface="Times New Roman" panose="02020603050405020304" pitchFamily="18" charset="0"/>
              </a:rPr>
              <a:t>imag</a:t>
            </a:r>
            <a:r>
              <a:rPr lang="en-US" altLang="zh-CN" sz="1400" kern="100" dirty="0">
                <a:latin typeface="Calibri" panose="020F0502020204030204" pitchFamily="34" charset="0"/>
                <a:ea typeface="宋体" panose="02010600030101010101" pitchFamily="2" charset="-122"/>
                <a:cs typeface="Times New Roman" panose="02020603050405020304" pitchFamily="18" charset="0"/>
              </a:rPr>
              <a:t> ;</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pPr>
            <a:r>
              <a:rPr lang="en-US" altLang="zh-CN" sz="1400" kern="100" dirty="0">
                <a:latin typeface="Calibri" panose="020F0502020204030204" pitchFamily="34" charset="0"/>
                <a:ea typeface="宋体" panose="02010600030101010101" pitchFamily="2" charset="-122"/>
                <a:cs typeface="Times New Roman" panose="02020603050405020304" pitchFamily="18" charset="0"/>
              </a:rPr>
              <a:t>  public :</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pPr>
            <a:r>
              <a:rPr lang="en-US" altLang="zh-CN" sz="1400" kern="100" dirty="0">
                <a:latin typeface="Calibri" panose="020F0502020204030204" pitchFamily="34" charset="0"/>
                <a:ea typeface="宋体" panose="02010600030101010101" pitchFamily="2" charset="-122"/>
                <a:cs typeface="Times New Roman" panose="02020603050405020304" pitchFamily="18" charset="0"/>
              </a:rPr>
              <a:t>    Complex ( double  r =0 ,  double  </a:t>
            </a:r>
            <a:r>
              <a:rPr lang="en-US" altLang="zh-CN" sz="1400" kern="100" dirty="0" err="1">
                <a:latin typeface="Calibri" panose="020F0502020204030204" pitchFamily="34" charset="0"/>
                <a:ea typeface="宋体" panose="02010600030101010101" pitchFamily="2" charset="-122"/>
                <a:cs typeface="Times New Roman" panose="02020603050405020304" pitchFamily="18" charset="0"/>
              </a:rPr>
              <a:t>i</a:t>
            </a:r>
            <a:r>
              <a:rPr lang="en-US" altLang="zh-CN" sz="1400" kern="100" dirty="0">
                <a:latin typeface="Calibri" panose="020F0502020204030204" pitchFamily="34" charset="0"/>
                <a:ea typeface="宋体" panose="02010600030101010101" pitchFamily="2" charset="-122"/>
                <a:cs typeface="Times New Roman" panose="02020603050405020304" pitchFamily="18" charset="0"/>
              </a:rPr>
              <a:t> = 0 ) ;</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pPr>
            <a:r>
              <a:rPr lang="en-US" altLang="zh-CN" sz="1400" kern="100" dirty="0">
                <a:latin typeface="Calibri" panose="020F0502020204030204" pitchFamily="34" charset="0"/>
                <a:ea typeface="宋体" panose="02010600030101010101" pitchFamily="2" charset="-122"/>
                <a:cs typeface="Times New Roman" panose="02020603050405020304" pitchFamily="18" charset="0"/>
              </a:rPr>
              <a:t>    void  print ( )  </a:t>
            </a:r>
            <a:r>
              <a:rPr lang="en-US" altLang="zh-CN" sz="1400" kern="100" dirty="0" err="1">
                <a:latin typeface="Calibri" panose="020F0502020204030204" pitchFamily="34" charset="0"/>
                <a:ea typeface="宋体" panose="02010600030101010101" pitchFamily="2" charset="-122"/>
                <a:cs typeface="Times New Roman" panose="02020603050405020304" pitchFamily="18" charset="0"/>
              </a:rPr>
              <a:t>const</a:t>
            </a:r>
            <a:r>
              <a:rPr lang="en-US" altLang="zh-CN" sz="1400" kern="100" dirty="0">
                <a:latin typeface="Calibri" panose="020F0502020204030204" pitchFamily="34" charset="0"/>
                <a:ea typeface="宋体" panose="02010600030101010101" pitchFamily="2" charset="-122"/>
                <a:cs typeface="Times New Roman" panose="02020603050405020304" pitchFamily="18" charset="0"/>
              </a:rPr>
              <a:t> ;</a:t>
            </a:r>
          </a:p>
          <a:p>
            <a:pPr lvl="0" algn="just">
              <a:spcAft>
                <a:spcPts val="0"/>
              </a:spcAft>
            </a:pPr>
            <a:endParaRPr lang="en-US" altLang="zh-CN" sz="1400"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pPr>
            <a:r>
              <a:rPr lang="en-US" altLang="zh-CN" sz="1400" kern="100" dirty="0">
                <a:latin typeface="Calibri" panose="020F0502020204030204" pitchFamily="34" charset="0"/>
                <a:ea typeface="宋体" panose="02010600030101010101" pitchFamily="2" charset="-122"/>
                <a:cs typeface="Times New Roman" panose="02020603050405020304" pitchFamily="18" charset="0"/>
              </a:rPr>
              <a:t>//</a:t>
            </a:r>
            <a:r>
              <a:rPr lang="zh-CN" altLang="en-US" sz="1400" dirty="0"/>
              <a:t>复数运算</a:t>
            </a:r>
            <a:endParaRPr lang="zh-CN" altLang="zh-CN" sz="1400" dirty="0"/>
          </a:p>
          <a:p>
            <a:pPr lvl="0" algn="just">
              <a:spcAft>
                <a:spcPts val="0"/>
              </a:spcAft>
            </a:pPr>
            <a:r>
              <a:rPr lang="en-US" altLang="zh-CN" sz="1400" kern="100" dirty="0">
                <a:latin typeface="Calibri" panose="020F0502020204030204" pitchFamily="34" charset="0"/>
                <a:ea typeface="宋体" panose="02010600030101010101" pitchFamily="2" charset="-122"/>
                <a:cs typeface="Times New Roman" panose="02020603050405020304" pitchFamily="18" charset="0"/>
              </a:rPr>
              <a:t>    friend  Complex  operator + ( </a:t>
            </a:r>
            <a:r>
              <a:rPr lang="en-US" altLang="zh-CN" sz="1400" kern="100" dirty="0" err="1">
                <a:latin typeface="Calibri" panose="020F0502020204030204" pitchFamily="34" charset="0"/>
                <a:ea typeface="宋体" panose="02010600030101010101" pitchFamily="2" charset="-122"/>
                <a:cs typeface="Times New Roman" panose="02020603050405020304" pitchFamily="18" charset="0"/>
              </a:rPr>
              <a:t>const</a:t>
            </a:r>
            <a:r>
              <a:rPr lang="en-US" altLang="zh-CN" sz="1400" kern="100" dirty="0">
                <a:latin typeface="Calibri" panose="020F0502020204030204" pitchFamily="34" charset="0"/>
                <a:ea typeface="宋体" panose="02010600030101010101" pitchFamily="2" charset="-122"/>
                <a:cs typeface="Times New Roman" panose="02020603050405020304" pitchFamily="18" charset="0"/>
              </a:rPr>
              <a:t>  Complex &amp; c1 ,  </a:t>
            </a:r>
            <a:r>
              <a:rPr lang="en-US" altLang="zh-CN" sz="1400" kern="100" dirty="0" err="1">
                <a:latin typeface="Calibri" panose="020F0502020204030204" pitchFamily="34" charset="0"/>
                <a:ea typeface="宋体" panose="02010600030101010101" pitchFamily="2" charset="-122"/>
                <a:cs typeface="Times New Roman" panose="02020603050405020304" pitchFamily="18" charset="0"/>
              </a:rPr>
              <a:t>const</a:t>
            </a:r>
            <a:r>
              <a:rPr lang="en-US" altLang="zh-CN" sz="1400" kern="100" dirty="0">
                <a:latin typeface="Calibri" panose="020F0502020204030204" pitchFamily="34" charset="0"/>
                <a:ea typeface="宋体" panose="02010600030101010101" pitchFamily="2" charset="-122"/>
                <a:cs typeface="Times New Roman" panose="02020603050405020304" pitchFamily="18" charset="0"/>
              </a:rPr>
              <a:t>  Complex &amp; c2 ) ;</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pPr>
            <a:r>
              <a:rPr lang="en-US" altLang="zh-CN" sz="1400" kern="100" dirty="0">
                <a:latin typeface="Calibri" panose="020F0502020204030204" pitchFamily="34" charset="0"/>
                <a:ea typeface="宋体" panose="02010600030101010101" pitchFamily="2" charset="-122"/>
                <a:cs typeface="Times New Roman" panose="02020603050405020304" pitchFamily="18" charset="0"/>
              </a:rPr>
              <a:t>    friend  Complex  operator -  ( </a:t>
            </a:r>
            <a:r>
              <a:rPr lang="en-US" altLang="zh-CN" sz="1400" kern="100" dirty="0" err="1">
                <a:latin typeface="Calibri" panose="020F0502020204030204" pitchFamily="34" charset="0"/>
                <a:ea typeface="宋体" panose="02010600030101010101" pitchFamily="2" charset="-122"/>
                <a:cs typeface="Times New Roman" panose="02020603050405020304" pitchFamily="18" charset="0"/>
              </a:rPr>
              <a:t>const</a:t>
            </a:r>
            <a:r>
              <a:rPr lang="en-US" altLang="zh-CN" sz="1400" kern="100" dirty="0">
                <a:latin typeface="Calibri" panose="020F0502020204030204" pitchFamily="34" charset="0"/>
                <a:ea typeface="宋体" panose="02010600030101010101" pitchFamily="2" charset="-122"/>
                <a:cs typeface="Times New Roman" panose="02020603050405020304" pitchFamily="18" charset="0"/>
              </a:rPr>
              <a:t>  Complex &amp; c1 ,  </a:t>
            </a:r>
            <a:r>
              <a:rPr lang="en-US" altLang="zh-CN" sz="1400" kern="100" dirty="0" err="1">
                <a:latin typeface="Calibri" panose="020F0502020204030204" pitchFamily="34" charset="0"/>
                <a:ea typeface="宋体" panose="02010600030101010101" pitchFamily="2" charset="-122"/>
                <a:cs typeface="Times New Roman" panose="02020603050405020304" pitchFamily="18" charset="0"/>
              </a:rPr>
              <a:t>const</a:t>
            </a:r>
            <a:r>
              <a:rPr lang="en-US" altLang="zh-CN" sz="1400" kern="100" dirty="0">
                <a:latin typeface="Calibri" panose="020F0502020204030204" pitchFamily="34" charset="0"/>
                <a:ea typeface="宋体" panose="02010600030101010101" pitchFamily="2" charset="-122"/>
                <a:cs typeface="Times New Roman" panose="02020603050405020304" pitchFamily="18" charset="0"/>
              </a:rPr>
              <a:t>  Complex &amp; c2 ) ;</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pPr>
            <a:r>
              <a:rPr lang="en-US" altLang="zh-CN" sz="1400" kern="100" dirty="0">
                <a:latin typeface="Calibri" panose="020F0502020204030204" pitchFamily="34" charset="0"/>
                <a:ea typeface="宋体" panose="02010600030101010101" pitchFamily="2" charset="-122"/>
                <a:cs typeface="Times New Roman" panose="02020603050405020304" pitchFamily="18" charset="0"/>
              </a:rPr>
              <a:t>    friend  Complex  operator -  ( </a:t>
            </a:r>
            <a:r>
              <a:rPr lang="en-US" altLang="zh-CN" sz="1400" kern="100" dirty="0" err="1">
                <a:latin typeface="Calibri" panose="020F0502020204030204" pitchFamily="34" charset="0"/>
                <a:ea typeface="宋体" panose="02010600030101010101" pitchFamily="2" charset="-122"/>
                <a:cs typeface="Times New Roman" panose="02020603050405020304" pitchFamily="18" charset="0"/>
              </a:rPr>
              <a:t>const</a:t>
            </a:r>
            <a:r>
              <a:rPr lang="en-US" altLang="zh-CN" sz="1400" kern="100" dirty="0">
                <a:latin typeface="Calibri" panose="020F0502020204030204" pitchFamily="34" charset="0"/>
                <a:ea typeface="宋体" panose="02010600030101010101" pitchFamily="2" charset="-122"/>
                <a:cs typeface="Times New Roman" panose="02020603050405020304" pitchFamily="18" charset="0"/>
              </a:rPr>
              <a:t>  Complex &amp; c ) ;</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pPr>
            <a:r>
              <a:rPr lang="en-US" altLang="zh-CN" sz="1400" kern="100" dirty="0">
                <a:latin typeface="Calibri" panose="020F0502020204030204" pitchFamily="34" charset="0"/>
                <a:ea typeface="宋体" panose="02010600030101010101" pitchFamily="2" charset="-122"/>
                <a:cs typeface="Times New Roman" panose="02020603050405020304" pitchFamily="18" charset="0"/>
              </a:rPr>
              <a:t>};</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pPr>
            <a:r>
              <a:rPr lang="en-US" altLang="zh-CN" sz="1400" kern="100" dirty="0">
                <a:latin typeface="Calibri" panose="020F0502020204030204" pitchFamily="34" charset="0"/>
                <a:ea typeface="宋体" panose="02010600030101010101" pitchFamily="2" charset="-122"/>
                <a:cs typeface="Times New Roman" panose="02020603050405020304" pitchFamily="18" charset="0"/>
              </a:rPr>
              <a:t>  </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pPr>
            <a:r>
              <a:rPr lang="en-US" altLang="zh-CN" sz="1400" kern="100" dirty="0" err="1">
                <a:latin typeface="Calibri" panose="020F0502020204030204" pitchFamily="34" charset="0"/>
                <a:ea typeface="宋体" panose="02010600030101010101" pitchFamily="2" charset="-122"/>
                <a:cs typeface="Times New Roman" panose="02020603050405020304" pitchFamily="18" charset="0"/>
              </a:rPr>
              <a:t>int</a:t>
            </a:r>
            <a:r>
              <a:rPr lang="en-US" altLang="zh-CN" sz="1400" kern="100" dirty="0">
                <a:latin typeface="Calibri" panose="020F0502020204030204" pitchFamily="34" charset="0"/>
                <a:ea typeface="宋体" panose="02010600030101010101" pitchFamily="2" charset="-122"/>
                <a:cs typeface="Times New Roman" panose="02020603050405020304" pitchFamily="18" charset="0"/>
              </a:rPr>
              <a:t> main ( )</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pPr>
            <a:r>
              <a:rPr lang="en-US" altLang="zh-CN" sz="1400" kern="100" dirty="0">
                <a:latin typeface="Calibri" panose="020F0502020204030204" pitchFamily="34" charset="0"/>
                <a:ea typeface="宋体" panose="02010600030101010101" pitchFamily="2" charset="-122"/>
                <a:cs typeface="Times New Roman" panose="02020603050405020304" pitchFamily="18" charset="0"/>
              </a:rPr>
              <a:t>{ </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pPr>
            <a:r>
              <a:rPr lang="en-US" altLang="zh-CN" sz="1400" kern="100" dirty="0">
                <a:latin typeface="Calibri" panose="020F0502020204030204" pitchFamily="34" charset="0"/>
                <a:ea typeface="宋体" panose="02010600030101010101" pitchFamily="2" charset="-122"/>
                <a:cs typeface="Times New Roman" panose="02020603050405020304" pitchFamily="18" charset="0"/>
              </a:rPr>
              <a:t>  Complex  c1 ( 2.5 ,  3.7 ) ,  c2 ( 4.2 ,  6.5 ) ;</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pPr>
            <a:r>
              <a:rPr lang="en-US" altLang="zh-CN" sz="1400" kern="100" dirty="0">
                <a:latin typeface="Calibri" panose="020F0502020204030204" pitchFamily="34" charset="0"/>
                <a:ea typeface="宋体" panose="02010600030101010101" pitchFamily="2" charset="-122"/>
                <a:cs typeface="Times New Roman" panose="02020603050405020304" pitchFamily="18" charset="0"/>
              </a:rPr>
              <a:t>  Complex  c ;</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pPr>
            <a:r>
              <a:rPr lang="en-US" altLang="zh-CN" sz="1400" kern="100" dirty="0">
                <a:latin typeface="Calibri" panose="020F0502020204030204" pitchFamily="34" charset="0"/>
                <a:ea typeface="宋体" panose="02010600030101010101" pitchFamily="2" charset="-122"/>
                <a:cs typeface="Times New Roman" panose="02020603050405020304" pitchFamily="18" charset="0"/>
              </a:rPr>
              <a:t>  c = c1 - c2 ;   	// c = operator - ( c1, c2 )</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pPr>
            <a:r>
              <a:rPr lang="en-US" altLang="zh-CN" sz="1400" kern="100" dirty="0">
                <a:latin typeface="Calibri" panose="020F0502020204030204" pitchFamily="34" charset="0"/>
                <a:ea typeface="宋体" panose="02010600030101010101" pitchFamily="2" charset="-122"/>
                <a:cs typeface="Times New Roman" panose="02020603050405020304" pitchFamily="18" charset="0"/>
              </a:rPr>
              <a:t>  c . print ( ) ;</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pPr>
            <a:r>
              <a:rPr lang="en-US" altLang="zh-CN" sz="1400" kern="100" dirty="0">
                <a:latin typeface="Calibri" panose="020F0502020204030204" pitchFamily="34" charset="0"/>
                <a:ea typeface="宋体" panose="02010600030101010101" pitchFamily="2" charset="-122"/>
                <a:cs typeface="Times New Roman" panose="02020603050405020304" pitchFamily="18" charset="0"/>
              </a:rPr>
              <a:t>  c = c1 + c2 ;      // c = operator + ( c1, c2 )</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pPr>
            <a:r>
              <a:rPr lang="en-US" altLang="zh-CN" sz="1400" kern="100" dirty="0">
                <a:latin typeface="Calibri" panose="020F0502020204030204" pitchFamily="34" charset="0"/>
                <a:ea typeface="宋体" panose="02010600030101010101" pitchFamily="2" charset="-122"/>
                <a:cs typeface="Times New Roman" panose="02020603050405020304" pitchFamily="18" charset="0"/>
              </a:rPr>
              <a:t>  c . print ( ) ;</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pPr>
            <a:r>
              <a:rPr lang="en-US" altLang="zh-CN" sz="1400" kern="100" dirty="0">
                <a:latin typeface="Calibri" panose="020F0502020204030204" pitchFamily="34" charset="0"/>
                <a:ea typeface="宋体" panose="02010600030101010101" pitchFamily="2" charset="-122"/>
                <a:cs typeface="Times New Roman" panose="02020603050405020304" pitchFamily="18" charset="0"/>
              </a:rPr>
              <a:t>  c = - c1 ;	    // c = operator - (c1)</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pPr>
            <a:r>
              <a:rPr lang="en-US" altLang="zh-CN" sz="1400" kern="100" dirty="0">
                <a:latin typeface="Calibri" panose="020F0502020204030204" pitchFamily="34" charset="0"/>
                <a:ea typeface="宋体" panose="02010600030101010101" pitchFamily="2" charset="-122"/>
                <a:cs typeface="Times New Roman" panose="02020603050405020304" pitchFamily="18" charset="0"/>
              </a:rPr>
              <a:t>  c . print ( ) ;</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r>
              <a:rPr lang="en-US" altLang="zh-CN" sz="1400" kern="100" dirty="0">
                <a:latin typeface="Calibri" panose="020F0502020204030204" pitchFamily="34" charset="0"/>
                <a:ea typeface="宋体" panose="02010600030101010101" pitchFamily="2" charset="-122"/>
                <a:cs typeface="Times New Roman" panose="02020603050405020304" pitchFamily="18" charset="0"/>
              </a:rPr>
              <a:t>}</a:t>
            </a:r>
            <a:endParaRPr lang="zh-CN" altLang="en-US" sz="1400" dirty="0"/>
          </a:p>
        </p:txBody>
      </p:sp>
      <p:sp>
        <p:nvSpPr>
          <p:cNvPr id="5" name="文本框 4"/>
          <p:cNvSpPr txBox="1"/>
          <p:nvPr/>
        </p:nvSpPr>
        <p:spPr>
          <a:xfrm>
            <a:off x="557396" y="131498"/>
            <a:ext cx="1584087" cy="584775"/>
          </a:xfrm>
          <a:prstGeom prst="rect">
            <a:avLst/>
          </a:prstGeom>
          <a:noFill/>
        </p:spPr>
        <p:txBody>
          <a:bodyPr wrap="none" rtlCol="0">
            <a:spAutoFit/>
          </a:bodyPr>
          <a:lstStyle/>
          <a:p>
            <a:pPr algn="ctr"/>
            <a:r>
              <a:rPr lang="en-US" altLang="zh-CN" sz="3200" b="1" dirty="0">
                <a:solidFill>
                  <a:srgbClr val="39626F"/>
                </a:solidFill>
                <a:latin typeface="Segoe UI" panose="020B0502040204020203" pitchFamily="34" charset="0"/>
                <a:ea typeface="Segoe UI" panose="020B0502040204020203" pitchFamily="34" charset="0"/>
                <a:cs typeface="Segoe UI" panose="020B0502040204020203" pitchFamily="34" charset="0"/>
              </a:rPr>
              <a:t>12.10.1</a:t>
            </a:r>
            <a:endParaRPr lang="zh-CN" altLang="en-US" sz="3200" b="1" dirty="0">
              <a:solidFill>
                <a:srgbClr val="39626F"/>
              </a:solidFill>
              <a:latin typeface="Segoe UI" panose="020B0502040204020203" pitchFamily="34" charset="0"/>
              <a:cs typeface="Segoe UI" panose="020B0502040204020203" pitchFamily="34" charset="0"/>
            </a:endParaRPr>
          </a:p>
        </p:txBody>
      </p:sp>
      <p:sp>
        <p:nvSpPr>
          <p:cNvPr id="6" name="文本框 5"/>
          <p:cNvSpPr txBox="1"/>
          <p:nvPr/>
        </p:nvSpPr>
        <p:spPr>
          <a:xfrm>
            <a:off x="2645124" y="131498"/>
            <a:ext cx="5945983" cy="584775"/>
          </a:xfrm>
          <a:prstGeom prst="rect">
            <a:avLst/>
          </a:prstGeom>
          <a:noFill/>
        </p:spPr>
        <p:txBody>
          <a:bodyPr wrap="square" rtlCol="0">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友元函数</a:t>
            </a:r>
          </a:p>
        </p:txBody>
      </p:sp>
      <p:sp>
        <p:nvSpPr>
          <p:cNvPr id="7" name="矩形: 圆角 3"/>
          <p:cNvSpPr/>
          <p:nvPr/>
        </p:nvSpPr>
        <p:spPr>
          <a:xfrm>
            <a:off x="2994660" y="822960"/>
            <a:ext cx="6057901" cy="5578435"/>
          </a:xfrm>
          <a:prstGeom prst="roundRect">
            <a:avLst/>
          </a:prstGeom>
          <a:noFill/>
          <a:ln>
            <a:solidFill>
              <a:srgbClr val="39626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矩形: 圆角 12"/>
          <p:cNvSpPr/>
          <p:nvPr/>
        </p:nvSpPr>
        <p:spPr>
          <a:xfrm>
            <a:off x="136264" y="922972"/>
            <a:ext cx="2824107" cy="642937"/>
          </a:xfrm>
          <a:prstGeom prst="roundRect">
            <a:avLst/>
          </a:prstGeom>
          <a:solidFill>
            <a:srgbClr val="45B0A8"/>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latin typeface="微软雅黑" panose="020B0503020204020204" pitchFamily="34" charset="-122"/>
                <a:ea typeface="微软雅黑" panose="020B0503020204020204" pitchFamily="34" charset="-122"/>
              </a:rPr>
              <a:t>Complex</a:t>
            </a:r>
            <a:r>
              <a:rPr lang="zh-CN" altLang="en-US" dirty="0">
                <a:solidFill>
                  <a:schemeClr val="bg1"/>
                </a:solidFill>
                <a:latin typeface="微软雅黑" panose="020B0503020204020204" pitchFamily="34" charset="-122"/>
                <a:ea typeface="微软雅黑" panose="020B0503020204020204" pitchFamily="34" charset="-122"/>
              </a:rPr>
              <a:t>类中利用友元函数实现运算符重载</a:t>
            </a:r>
            <a:endParaRPr lang="zh-CN" altLang="en-US" sz="1600" dirty="0">
              <a:solidFill>
                <a:schemeClr val="bg1"/>
              </a:solidFill>
            </a:endParaRPr>
          </a:p>
        </p:txBody>
      </p:sp>
      <p:sp>
        <p:nvSpPr>
          <p:cNvPr id="9" name="圆角矩形 8"/>
          <p:cNvSpPr/>
          <p:nvPr/>
        </p:nvSpPr>
        <p:spPr>
          <a:xfrm>
            <a:off x="369999" y="2085638"/>
            <a:ext cx="2356635" cy="3053077"/>
          </a:xfrm>
          <a:prstGeom prst="round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zh-CN" altLang="en-US" sz="1600" dirty="0">
                <a:solidFill>
                  <a:schemeClr val="tx1"/>
                </a:solidFill>
                <a:latin typeface="微软雅黑" panose="020B0503020204020204" pitchFamily="34" charset="-122"/>
                <a:ea typeface="微软雅黑" panose="020B0503020204020204" pitchFamily="34" charset="-122"/>
              </a:rPr>
              <a:t>加法运算符重载函数不是</a:t>
            </a:r>
            <a:r>
              <a:rPr lang="en-US" altLang="zh-CN" sz="1600" dirty="0">
                <a:solidFill>
                  <a:schemeClr val="tx1"/>
                </a:solidFill>
                <a:latin typeface="微软雅黑" panose="020B0503020204020204" pitchFamily="34" charset="-122"/>
                <a:ea typeface="微软雅黑" panose="020B0503020204020204" pitchFamily="34" charset="-122"/>
              </a:rPr>
              <a:t>Complex</a:t>
            </a:r>
            <a:r>
              <a:rPr lang="zh-CN" altLang="en-US" sz="1600" dirty="0">
                <a:solidFill>
                  <a:schemeClr val="tx1"/>
                </a:solidFill>
                <a:latin typeface="微软雅黑" panose="020B0503020204020204" pitchFamily="34" charset="-122"/>
                <a:ea typeface="微软雅黑" panose="020B0503020204020204" pitchFamily="34" charset="-122"/>
              </a:rPr>
              <a:t>类的成员函数，所以为了提供对私有数据的访问权限，在</a:t>
            </a:r>
            <a:r>
              <a:rPr lang="en-US" altLang="zh-CN" sz="1600" dirty="0">
                <a:solidFill>
                  <a:schemeClr val="tx1"/>
                </a:solidFill>
                <a:latin typeface="微软雅黑" panose="020B0503020204020204" pitchFamily="34" charset="-122"/>
                <a:ea typeface="微软雅黑" panose="020B0503020204020204" pitchFamily="34" charset="-122"/>
              </a:rPr>
              <a:t>Complex</a:t>
            </a:r>
            <a:r>
              <a:rPr lang="zh-CN" altLang="en-US" sz="1600" dirty="0">
                <a:solidFill>
                  <a:schemeClr val="tx1"/>
                </a:solidFill>
                <a:latin typeface="微软雅黑" panose="020B0503020204020204" pitchFamily="34" charset="-122"/>
                <a:ea typeface="微软雅黑" panose="020B0503020204020204" pitchFamily="34" charset="-122"/>
              </a:rPr>
              <a:t>中应将加法运算符重载函数声明为友元。</a:t>
            </a:r>
          </a:p>
        </p:txBody>
      </p:sp>
    </p:spTree>
    <p:extLst>
      <p:ext uri="{BB962C8B-B14F-4D97-AF65-F5344CB8AC3E}">
        <p14:creationId xmlns:p14="http://schemas.microsoft.com/office/powerpoint/2010/main" val="852342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animBg="1"/>
      <p:bldP spid="8" grpId="0" animBg="1"/>
      <p:bldP spid="9"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60420" y="922973"/>
            <a:ext cx="5726430" cy="5355312"/>
          </a:xfrm>
          <a:prstGeom prst="rect">
            <a:avLst/>
          </a:prstGeom>
        </p:spPr>
        <p:txBody>
          <a:bodyPr wrap="square">
            <a:spAutoFit/>
          </a:bodyPr>
          <a:lstStyle/>
          <a:p>
            <a:pPr lvl="0"/>
            <a:r>
              <a:rPr lang="en-US" altLang="zh-CN" dirty="0"/>
              <a:t>class   Complex</a:t>
            </a:r>
            <a:endParaRPr lang="zh-CN" altLang="zh-CN" dirty="0"/>
          </a:p>
          <a:p>
            <a:pPr lvl="0"/>
            <a:r>
              <a:rPr lang="en-US" altLang="zh-CN" dirty="0"/>
              <a:t>{</a:t>
            </a:r>
            <a:endParaRPr lang="zh-CN" altLang="zh-CN" dirty="0"/>
          </a:p>
          <a:p>
            <a:pPr lvl="0"/>
            <a:r>
              <a:rPr lang="en-US" altLang="zh-CN" dirty="0"/>
              <a:t>  private :   </a:t>
            </a:r>
            <a:endParaRPr lang="zh-CN" altLang="zh-CN" dirty="0"/>
          </a:p>
          <a:p>
            <a:pPr lvl="0"/>
            <a:r>
              <a:rPr lang="en-US" altLang="zh-CN" dirty="0"/>
              <a:t>    double   real ,  </a:t>
            </a:r>
            <a:r>
              <a:rPr lang="en-US" altLang="zh-CN" dirty="0" err="1"/>
              <a:t>imag</a:t>
            </a:r>
            <a:r>
              <a:rPr lang="en-US" altLang="zh-CN" dirty="0"/>
              <a:t> ;</a:t>
            </a:r>
            <a:endParaRPr lang="zh-CN" altLang="zh-CN" dirty="0"/>
          </a:p>
          <a:p>
            <a:pPr lvl="0"/>
            <a:r>
              <a:rPr lang="en-US" altLang="zh-CN" dirty="0"/>
              <a:t>  public :</a:t>
            </a:r>
            <a:endParaRPr lang="zh-CN" altLang="zh-CN" dirty="0"/>
          </a:p>
          <a:p>
            <a:pPr lvl="0"/>
            <a:r>
              <a:rPr lang="en-US" altLang="zh-CN" b="1" dirty="0"/>
              <a:t>    </a:t>
            </a:r>
            <a:r>
              <a:rPr lang="en-US" altLang="zh-CN" dirty="0"/>
              <a:t>Complex ( </a:t>
            </a:r>
            <a:r>
              <a:rPr lang="en-US" altLang="zh-CN" dirty="0" err="1"/>
              <a:t>int</a:t>
            </a:r>
            <a:r>
              <a:rPr lang="en-US" altLang="zh-CN" dirty="0"/>
              <a:t> a ) </a:t>
            </a:r>
            <a:endParaRPr lang="zh-CN" altLang="zh-CN" dirty="0"/>
          </a:p>
          <a:p>
            <a:pPr lvl="0"/>
            <a:r>
              <a:rPr lang="en-US" altLang="zh-CN" dirty="0"/>
              <a:t>    {   Real = a ;   </a:t>
            </a:r>
            <a:r>
              <a:rPr lang="en-US" altLang="zh-CN" dirty="0" err="1"/>
              <a:t>Imag</a:t>
            </a:r>
            <a:r>
              <a:rPr lang="en-US" altLang="zh-CN" dirty="0"/>
              <a:t> = 0 ;    } </a:t>
            </a:r>
            <a:endParaRPr lang="zh-CN" altLang="zh-CN" dirty="0"/>
          </a:p>
          <a:p>
            <a:pPr lvl="0"/>
            <a:r>
              <a:rPr lang="en-US" altLang="zh-CN" dirty="0"/>
              <a:t>    Complex ( double  r =0 ,  double  </a:t>
            </a:r>
            <a:r>
              <a:rPr lang="en-US" altLang="zh-CN" dirty="0" err="1"/>
              <a:t>i</a:t>
            </a:r>
            <a:r>
              <a:rPr lang="en-US" altLang="zh-CN" dirty="0"/>
              <a:t> = 0 ) ;</a:t>
            </a:r>
            <a:endParaRPr lang="zh-CN" altLang="zh-CN" dirty="0"/>
          </a:p>
          <a:p>
            <a:pPr lvl="0"/>
            <a:r>
              <a:rPr lang="en-US" altLang="zh-CN" dirty="0"/>
              <a:t>    Complex  operator + (</a:t>
            </a:r>
            <a:r>
              <a:rPr lang="en-US" altLang="zh-CN" dirty="0" err="1"/>
              <a:t>const</a:t>
            </a:r>
            <a:r>
              <a:rPr lang="en-US" altLang="zh-CN" dirty="0"/>
              <a:t> Complex &amp;c1) ;</a:t>
            </a:r>
            <a:endParaRPr lang="zh-CN" altLang="zh-CN" dirty="0"/>
          </a:p>
          <a:p>
            <a:pPr lvl="0"/>
            <a:r>
              <a:rPr lang="en-US" altLang="zh-CN" dirty="0"/>
              <a:t>	   …...        // </a:t>
            </a:r>
            <a:r>
              <a:rPr lang="zh-CN" altLang="zh-CN" dirty="0"/>
              <a:t>略</a:t>
            </a:r>
          </a:p>
          <a:p>
            <a:pPr lvl="0"/>
            <a:r>
              <a:rPr lang="en-US" altLang="zh-CN" dirty="0"/>
              <a:t>} ;   </a:t>
            </a:r>
            <a:endParaRPr lang="zh-CN" altLang="zh-CN" dirty="0"/>
          </a:p>
          <a:p>
            <a:pPr lvl="0"/>
            <a:r>
              <a:rPr lang="en-US" altLang="zh-CN" dirty="0"/>
              <a:t> …...           // </a:t>
            </a:r>
            <a:r>
              <a:rPr lang="zh-CN" altLang="zh-CN" dirty="0"/>
              <a:t>略</a:t>
            </a:r>
          </a:p>
          <a:p>
            <a:pPr lvl="0"/>
            <a:r>
              <a:rPr lang="en-US" altLang="zh-CN" dirty="0"/>
              <a:t>}</a:t>
            </a:r>
            <a:endParaRPr lang="zh-CN" altLang="zh-CN" dirty="0"/>
          </a:p>
          <a:p>
            <a:pPr lvl="0"/>
            <a:r>
              <a:rPr lang="en-US" altLang="zh-CN" dirty="0"/>
              <a:t>void main( )</a:t>
            </a:r>
            <a:endParaRPr lang="zh-CN" altLang="zh-CN" dirty="0"/>
          </a:p>
          <a:p>
            <a:pPr lvl="0"/>
            <a:r>
              <a:rPr lang="en-US" altLang="zh-CN" dirty="0"/>
              <a:t>{</a:t>
            </a:r>
            <a:endParaRPr lang="zh-CN" altLang="zh-CN" dirty="0"/>
          </a:p>
          <a:p>
            <a:pPr lvl="0"/>
            <a:r>
              <a:rPr lang="en-US" altLang="zh-CN" dirty="0"/>
              <a:t>   Complex  z (2, 3);</a:t>
            </a:r>
            <a:endParaRPr lang="zh-CN" altLang="zh-CN" dirty="0"/>
          </a:p>
          <a:p>
            <a:pPr lvl="0"/>
            <a:r>
              <a:rPr lang="en-US" altLang="zh-CN" dirty="0"/>
              <a:t>   z = z + 27 ;   // </a:t>
            </a:r>
            <a:r>
              <a:rPr lang="zh-CN" altLang="zh-CN" dirty="0"/>
              <a:t>正确</a:t>
            </a:r>
          </a:p>
          <a:p>
            <a:pPr lvl="0"/>
            <a:r>
              <a:rPr lang="en-US" altLang="zh-CN" dirty="0"/>
              <a:t>   z = 27 + z ;   // </a:t>
            </a:r>
            <a:r>
              <a:rPr lang="zh-CN" altLang="zh-CN" dirty="0"/>
              <a:t>错误</a:t>
            </a:r>
          </a:p>
          <a:p>
            <a:r>
              <a:rPr lang="en-US" altLang="zh-CN" dirty="0"/>
              <a:t>}</a:t>
            </a:r>
            <a:endParaRPr lang="zh-CN" altLang="en-US" sz="1400" dirty="0"/>
          </a:p>
        </p:txBody>
      </p:sp>
      <p:sp>
        <p:nvSpPr>
          <p:cNvPr id="5" name="文本框 4"/>
          <p:cNvSpPr txBox="1"/>
          <p:nvPr/>
        </p:nvSpPr>
        <p:spPr>
          <a:xfrm>
            <a:off x="557396" y="131498"/>
            <a:ext cx="1584087" cy="584775"/>
          </a:xfrm>
          <a:prstGeom prst="rect">
            <a:avLst/>
          </a:prstGeom>
          <a:noFill/>
        </p:spPr>
        <p:txBody>
          <a:bodyPr wrap="none" rtlCol="0">
            <a:spAutoFit/>
          </a:bodyPr>
          <a:lstStyle/>
          <a:p>
            <a:pPr algn="ctr"/>
            <a:r>
              <a:rPr lang="en-US" altLang="zh-CN" sz="3200" b="1" dirty="0">
                <a:solidFill>
                  <a:srgbClr val="39626F"/>
                </a:solidFill>
                <a:latin typeface="Segoe UI" panose="020B0502040204020203" pitchFamily="34" charset="0"/>
                <a:ea typeface="Segoe UI" panose="020B0502040204020203" pitchFamily="34" charset="0"/>
                <a:cs typeface="Segoe UI" panose="020B0502040204020203" pitchFamily="34" charset="0"/>
              </a:rPr>
              <a:t>12.10.1</a:t>
            </a:r>
            <a:endParaRPr lang="zh-CN" altLang="en-US" sz="3200" b="1" dirty="0">
              <a:solidFill>
                <a:srgbClr val="39626F"/>
              </a:solidFill>
              <a:latin typeface="Segoe UI" panose="020B0502040204020203" pitchFamily="34" charset="0"/>
              <a:cs typeface="Segoe UI" panose="020B0502040204020203" pitchFamily="34" charset="0"/>
            </a:endParaRPr>
          </a:p>
        </p:txBody>
      </p:sp>
      <p:sp>
        <p:nvSpPr>
          <p:cNvPr id="6" name="文本框 5"/>
          <p:cNvSpPr txBox="1"/>
          <p:nvPr/>
        </p:nvSpPr>
        <p:spPr>
          <a:xfrm>
            <a:off x="2645124" y="131498"/>
            <a:ext cx="5945983" cy="584775"/>
          </a:xfrm>
          <a:prstGeom prst="rect">
            <a:avLst/>
          </a:prstGeom>
          <a:noFill/>
        </p:spPr>
        <p:txBody>
          <a:bodyPr wrap="square" rtlCol="0">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友元函数</a:t>
            </a:r>
          </a:p>
        </p:txBody>
      </p:sp>
      <p:sp>
        <p:nvSpPr>
          <p:cNvPr id="7" name="矩形: 圆角 3"/>
          <p:cNvSpPr/>
          <p:nvPr/>
        </p:nvSpPr>
        <p:spPr>
          <a:xfrm>
            <a:off x="2994660" y="822960"/>
            <a:ext cx="6057901" cy="5578435"/>
          </a:xfrm>
          <a:prstGeom prst="roundRect">
            <a:avLst/>
          </a:prstGeom>
          <a:noFill/>
          <a:ln>
            <a:solidFill>
              <a:srgbClr val="39626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矩形: 圆角 12"/>
          <p:cNvSpPr/>
          <p:nvPr/>
        </p:nvSpPr>
        <p:spPr>
          <a:xfrm>
            <a:off x="136264" y="922972"/>
            <a:ext cx="2824107" cy="642937"/>
          </a:xfrm>
          <a:prstGeom prst="roundRect">
            <a:avLst/>
          </a:prstGeom>
          <a:solidFill>
            <a:srgbClr val="45B0A8"/>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latin typeface="微软雅黑" panose="020B0503020204020204" pitchFamily="34" charset="-122"/>
                <a:ea typeface="微软雅黑" panose="020B0503020204020204" pitchFamily="34" charset="-122"/>
              </a:rPr>
              <a:t>Complex</a:t>
            </a:r>
            <a:r>
              <a:rPr lang="zh-CN" altLang="en-US" dirty="0">
                <a:solidFill>
                  <a:schemeClr val="bg1"/>
                </a:solidFill>
                <a:latin typeface="微软雅黑" panose="020B0503020204020204" pitchFamily="34" charset="-122"/>
                <a:ea typeface="微软雅黑" panose="020B0503020204020204" pitchFamily="34" charset="-122"/>
              </a:rPr>
              <a:t>类中利用成员函数实现运算符重载</a:t>
            </a:r>
            <a:endParaRPr lang="zh-CN" altLang="en-US" sz="1600" dirty="0">
              <a:solidFill>
                <a:schemeClr val="bg1"/>
              </a:solidFill>
            </a:endParaRPr>
          </a:p>
        </p:txBody>
      </p:sp>
      <p:sp>
        <p:nvSpPr>
          <p:cNvPr id="9" name="圆角矩形 8"/>
          <p:cNvSpPr/>
          <p:nvPr/>
        </p:nvSpPr>
        <p:spPr>
          <a:xfrm>
            <a:off x="184552" y="2254578"/>
            <a:ext cx="2727530" cy="2692102"/>
          </a:xfrm>
          <a:prstGeom prst="round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zh-CN" altLang="en-US" sz="1600" dirty="0">
                <a:solidFill>
                  <a:schemeClr val="tx1"/>
                </a:solidFill>
                <a:latin typeface="微软雅黑" panose="020B0503020204020204" pitchFamily="34" charset="-122"/>
                <a:ea typeface="微软雅黑" panose="020B0503020204020204" pitchFamily="34" charset="-122"/>
              </a:rPr>
              <a:t>表达式</a:t>
            </a:r>
            <a:r>
              <a:rPr lang="en-US" altLang="zh-CN" sz="1600" dirty="0">
                <a:solidFill>
                  <a:schemeClr val="tx1"/>
                </a:solidFill>
                <a:latin typeface="微软雅黑" panose="020B0503020204020204" pitchFamily="34" charset="-122"/>
                <a:ea typeface="微软雅黑" panose="020B0503020204020204" pitchFamily="34" charset="-122"/>
              </a:rPr>
              <a:t>z + 27</a:t>
            </a:r>
            <a:r>
              <a:rPr lang="zh-CN" altLang="en-US" sz="1600" dirty="0">
                <a:solidFill>
                  <a:schemeClr val="tx1"/>
                </a:solidFill>
                <a:latin typeface="微软雅黑" panose="020B0503020204020204" pitchFamily="34" charset="-122"/>
                <a:ea typeface="微软雅黑" panose="020B0503020204020204" pitchFamily="34" charset="-122"/>
              </a:rPr>
              <a:t>可被解释为</a:t>
            </a:r>
            <a:endParaRPr lang="en-US" altLang="zh-CN" sz="1600" dirty="0">
              <a:solidFill>
                <a:schemeClr val="tx1"/>
              </a:solidFill>
              <a:latin typeface="微软雅黑" panose="020B0503020204020204" pitchFamily="34" charset="-122"/>
              <a:ea typeface="微软雅黑" panose="020B0503020204020204" pitchFamily="34" charset="-122"/>
            </a:endParaRPr>
          </a:p>
          <a:p>
            <a:pPr>
              <a:lnSpc>
                <a:spcPct val="150000"/>
              </a:lnSpc>
            </a:pPr>
            <a:r>
              <a:rPr lang="en-US" altLang="zh-CN" sz="1600" dirty="0">
                <a:solidFill>
                  <a:schemeClr val="tx1"/>
                </a:solidFill>
                <a:latin typeface="微软雅黑" panose="020B0503020204020204" pitchFamily="34" charset="-122"/>
                <a:ea typeface="微软雅黑" panose="020B0503020204020204" pitchFamily="34" charset="-122"/>
              </a:rPr>
              <a:t>z . operator + ( 27 )</a:t>
            </a:r>
          </a:p>
          <a:p>
            <a:pPr>
              <a:lnSpc>
                <a:spcPct val="150000"/>
              </a:lnSpc>
            </a:pPr>
            <a:r>
              <a:rPr lang="zh-CN" altLang="en-US" sz="1600" dirty="0">
                <a:solidFill>
                  <a:schemeClr val="tx1"/>
                </a:solidFill>
                <a:latin typeface="微软雅黑" panose="020B0503020204020204" pitchFamily="34" charset="-122"/>
                <a:ea typeface="微软雅黑" panose="020B0503020204020204" pitchFamily="34" charset="-122"/>
              </a:rPr>
              <a:t>但是，表达式</a:t>
            </a:r>
            <a:r>
              <a:rPr lang="en-US" altLang="zh-CN" sz="1600" dirty="0">
                <a:solidFill>
                  <a:schemeClr val="tx1"/>
                </a:solidFill>
                <a:latin typeface="微软雅黑" panose="020B0503020204020204" pitchFamily="34" charset="-122"/>
                <a:ea typeface="微软雅黑" panose="020B0503020204020204" pitchFamily="34" charset="-122"/>
              </a:rPr>
              <a:t>27 + z</a:t>
            </a:r>
            <a:r>
              <a:rPr lang="zh-CN" altLang="en-US" sz="1600" dirty="0">
                <a:solidFill>
                  <a:schemeClr val="tx1"/>
                </a:solidFill>
                <a:latin typeface="微软雅黑" panose="020B0503020204020204" pitchFamily="34" charset="-122"/>
                <a:ea typeface="微软雅黑" panose="020B0503020204020204" pitchFamily="34" charset="-122"/>
              </a:rPr>
              <a:t>可被解释为</a:t>
            </a:r>
            <a:endParaRPr lang="en-US" altLang="zh-CN" sz="1600" dirty="0">
              <a:solidFill>
                <a:schemeClr val="tx1"/>
              </a:solidFill>
              <a:latin typeface="微软雅黑" panose="020B0503020204020204" pitchFamily="34" charset="-122"/>
              <a:ea typeface="微软雅黑" panose="020B0503020204020204" pitchFamily="34" charset="-122"/>
            </a:endParaRPr>
          </a:p>
          <a:p>
            <a:pPr>
              <a:lnSpc>
                <a:spcPct val="150000"/>
              </a:lnSpc>
            </a:pPr>
            <a:r>
              <a:rPr lang="en-US" altLang="zh-CN" sz="1600" dirty="0">
                <a:solidFill>
                  <a:schemeClr val="tx1"/>
                </a:solidFill>
                <a:latin typeface="微软雅黑" panose="020B0503020204020204" pitchFamily="34" charset="-122"/>
                <a:ea typeface="微软雅黑" panose="020B0503020204020204" pitchFamily="34" charset="-122"/>
              </a:rPr>
              <a:t>27 . operator + ( z )</a:t>
            </a:r>
            <a:r>
              <a:rPr lang="zh-CN" altLang="en-US" sz="1600" dirty="0">
                <a:solidFill>
                  <a:schemeClr val="tx1"/>
                </a:solidFill>
                <a:latin typeface="微软雅黑" panose="020B0503020204020204" pitchFamily="34" charset="-122"/>
                <a:ea typeface="微软雅黑" panose="020B0503020204020204" pitchFamily="34" charset="-122"/>
              </a:rPr>
              <a:t>，该式子毫无意义</a:t>
            </a:r>
          </a:p>
        </p:txBody>
      </p:sp>
    </p:spTree>
    <p:extLst>
      <p:ext uri="{BB962C8B-B14F-4D97-AF65-F5344CB8AC3E}">
        <p14:creationId xmlns:p14="http://schemas.microsoft.com/office/powerpoint/2010/main" val="3499287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animBg="1"/>
      <p:bldP spid="8" grpId="0" animBg="1"/>
      <p:bldP spid="9"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57396" y="131498"/>
            <a:ext cx="1584087" cy="584775"/>
          </a:xfrm>
          <a:prstGeom prst="rect">
            <a:avLst/>
          </a:prstGeom>
          <a:noFill/>
        </p:spPr>
        <p:txBody>
          <a:bodyPr wrap="none" rtlCol="0">
            <a:spAutoFit/>
          </a:bodyPr>
          <a:lstStyle/>
          <a:p>
            <a:pPr algn="ctr"/>
            <a:r>
              <a:rPr lang="en-US" altLang="zh-CN" sz="3200" b="1" dirty="0">
                <a:solidFill>
                  <a:srgbClr val="39626F"/>
                </a:solidFill>
                <a:latin typeface="Segoe UI" panose="020B0502040204020203" pitchFamily="34" charset="0"/>
                <a:ea typeface="Segoe UI" panose="020B0502040204020203" pitchFamily="34" charset="0"/>
                <a:cs typeface="Segoe UI" panose="020B0502040204020203" pitchFamily="34" charset="0"/>
              </a:rPr>
              <a:t>12.10.2</a:t>
            </a:r>
            <a:endParaRPr lang="zh-CN" altLang="en-US" sz="3200" b="1" dirty="0">
              <a:solidFill>
                <a:srgbClr val="39626F"/>
              </a:solidFill>
              <a:latin typeface="Segoe UI" panose="020B0502040204020203" pitchFamily="34" charset="0"/>
              <a:cs typeface="Segoe UI" panose="020B0502040204020203" pitchFamily="34" charset="0"/>
            </a:endParaRPr>
          </a:p>
        </p:txBody>
      </p:sp>
      <p:sp>
        <p:nvSpPr>
          <p:cNvPr id="3" name="文本框 2"/>
          <p:cNvSpPr txBox="1"/>
          <p:nvPr/>
        </p:nvSpPr>
        <p:spPr>
          <a:xfrm>
            <a:off x="2645124" y="131498"/>
            <a:ext cx="5945983" cy="584775"/>
          </a:xfrm>
          <a:prstGeom prst="rect">
            <a:avLst/>
          </a:prstGeom>
          <a:noFill/>
        </p:spPr>
        <p:txBody>
          <a:bodyPr wrap="square" rtlCol="0">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友元类</a:t>
            </a:r>
          </a:p>
        </p:txBody>
      </p:sp>
      <p:sp>
        <p:nvSpPr>
          <p:cNvPr id="4" name="矩形 3"/>
          <p:cNvSpPr/>
          <p:nvPr/>
        </p:nvSpPr>
        <p:spPr>
          <a:xfrm>
            <a:off x="557396" y="829925"/>
            <a:ext cx="8586604" cy="646331"/>
          </a:xfrm>
          <a:prstGeom prst="rect">
            <a:avLst/>
          </a:prstGeom>
        </p:spPr>
        <p:txBody>
          <a:bodyPr wrap="square">
            <a:spAutoFit/>
          </a:bodyPr>
          <a:lstStyle/>
          <a:p>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         </a:t>
            </a: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友元也可以是一个类，即一个类是另一个类的友元，可以这样理解，类中的所有成员函数都是另一个类的友元。</a:t>
            </a:r>
            <a:endParaRPr lang="zh-CN" altLang="en-US" dirty="0">
              <a:latin typeface="微软雅黑" panose="020B0503020204020204" pitchFamily="34" charset="-122"/>
              <a:ea typeface="微软雅黑" panose="020B0503020204020204" pitchFamily="34" charset="-122"/>
            </a:endParaRPr>
          </a:p>
        </p:txBody>
      </p:sp>
      <p:sp>
        <p:nvSpPr>
          <p:cNvPr id="5" name="矩形 4"/>
          <p:cNvSpPr/>
          <p:nvPr/>
        </p:nvSpPr>
        <p:spPr>
          <a:xfrm>
            <a:off x="960120" y="1478042"/>
            <a:ext cx="4754880" cy="5047536"/>
          </a:xfrm>
          <a:prstGeom prst="rect">
            <a:avLst/>
          </a:prstGeom>
        </p:spPr>
        <p:txBody>
          <a:bodyPr wrap="square">
            <a:spAutoFit/>
          </a:bodyPr>
          <a:lstStyle/>
          <a:p>
            <a:pPr lvl="0" algn="just">
              <a:spcAft>
                <a:spcPts val="0"/>
              </a:spcAft>
            </a:pPr>
            <a:r>
              <a:rPr lang="en-US" altLang="zh-CN" sz="1400" kern="100" dirty="0">
                <a:latin typeface="Calibri" panose="020F0502020204030204" pitchFamily="34" charset="0"/>
                <a:ea typeface="宋体" panose="02010600030101010101" pitchFamily="2" charset="-122"/>
                <a:cs typeface="Times New Roman" panose="02020603050405020304" pitchFamily="18" charset="0"/>
              </a:rPr>
              <a:t>#include &lt;</a:t>
            </a:r>
            <a:r>
              <a:rPr lang="en-US" altLang="zh-CN" sz="1400" kern="100" dirty="0" err="1">
                <a:latin typeface="Calibri" panose="020F0502020204030204" pitchFamily="34" charset="0"/>
                <a:ea typeface="宋体" panose="02010600030101010101" pitchFamily="2" charset="-122"/>
                <a:cs typeface="Times New Roman" panose="02020603050405020304" pitchFamily="18" charset="0"/>
              </a:rPr>
              <a:t>iostream.h</a:t>
            </a:r>
            <a:r>
              <a:rPr lang="en-US" altLang="zh-CN" sz="1400" kern="100" dirty="0">
                <a:latin typeface="Calibri" panose="020F0502020204030204" pitchFamily="34" charset="0"/>
                <a:ea typeface="宋体" panose="02010600030101010101" pitchFamily="2" charset="-122"/>
                <a:cs typeface="Times New Roman" panose="02020603050405020304" pitchFamily="18" charset="0"/>
              </a:rPr>
              <a:t>&gt; </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pPr>
            <a:r>
              <a:rPr lang="en-US" altLang="zh-CN" sz="1400" kern="100" dirty="0">
                <a:latin typeface="Calibri" panose="020F0502020204030204" pitchFamily="34" charset="0"/>
                <a:ea typeface="宋体" panose="02010600030101010101" pitchFamily="2" charset="-122"/>
                <a:cs typeface="Times New Roman" panose="02020603050405020304" pitchFamily="18" charset="0"/>
              </a:rPr>
              <a:t>class Two </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pPr>
            <a:r>
              <a:rPr lang="en-US" altLang="zh-CN" sz="1400" kern="100" dirty="0">
                <a:latin typeface="Calibri" panose="020F0502020204030204" pitchFamily="34" charset="0"/>
                <a:ea typeface="宋体" panose="02010600030101010101" pitchFamily="2" charset="-122"/>
                <a:cs typeface="Times New Roman" panose="02020603050405020304" pitchFamily="18" charset="0"/>
              </a:rPr>
              <a:t>{ </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pPr>
            <a:r>
              <a:rPr lang="en-US" altLang="zh-CN" sz="1400" kern="100" dirty="0">
                <a:latin typeface="Calibri" panose="020F0502020204030204" pitchFamily="34" charset="0"/>
                <a:ea typeface="宋体" panose="02010600030101010101" pitchFamily="2" charset="-122"/>
                <a:cs typeface="Times New Roman" panose="02020603050405020304" pitchFamily="18" charset="0"/>
              </a:rPr>
              <a:t> private: </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pPr>
            <a:r>
              <a:rPr lang="en-US" altLang="zh-CN" sz="1400"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sz="1400" kern="100" dirty="0" err="1">
                <a:latin typeface="Calibri" panose="020F0502020204030204" pitchFamily="34" charset="0"/>
                <a:ea typeface="宋体" panose="02010600030101010101" pitchFamily="2" charset="-122"/>
                <a:cs typeface="Times New Roman" panose="02020603050405020304" pitchFamily="18" charset="0"/>
              </a:rPr>
              <a:t>int</a:t>
            </a:r>
            <a:r>
              <a:rPr lang="en-US" altLang="zh-CN" sz="1400" kern="100" dirty="0">
                <a:latin typeface="Calibri" panose="020F0502020204030204" pitchFamily="34" charset="0"/>
                <a:ea typeface="宋体" panose="02010600030101010101" pitchFamily="2" charset="-122"/>
                <a:cs typeface="Times New Roman" panose="02020603050405020304" pitchFamily="18" charset="0"/>
              </a:rPr>
              <a:t> value; </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pPr>
            <a:r>
              <a:rPr lang="en-US" altLang="zh-CN" sz="1400" kern="100" dirty="0">
                <a:latin typeface="Calibri" panose="020F0502020204030204" pitchFamily="34" charset="0"/>
                <a:ea typeface="宋体" panose="02010600030101010101" pitchFamily="2" charset="-122"/>
                <a:cs typeface="Times New Roman" panose="02020603050405020304" pitchFamily="18" charset="0"/>
              </a:rPr>
              <a:t> public: </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pPr>
            <a:r>
              <a:rPr lang="en-US" altLang="zh-CN" sz="1400" kern="100" dirty="0">
                <a:latin typeface="Calibri" panose="020F0502020204030204" pitchFamily="34" charset="0"/>
                <a:ea typeface="宋体" panose="02010600030101010101" pitchFamily="2" charset="-122"/>
                <a:cs typeface="Times New Roman" panose="02020603050405020304" pitchFamily="18" charset="0"/>
              </a:rPr>
              <a:t>  void Show( ) {  </a:t>
            </a:r>
            <a:r>
              <a:rPr lang="en-US" altLang="zh-CN" sz="1400" kern="100" dirty="0" err="1">
                <a:latin typeface="Calibri" panose="020F0502020204030204" pitchFamily="34" charset="0"/>
                <a:ea typeface="宋体" panose="02010600030101010101" pitchFamily="2" charset="-122"/>
                <a:cs typeface="Times New Roman" panose="02020603050405020304" pitchFamily="18" charset="0"/>
              </a:rPr>
              <a:t>cout</a:t>
            </a:r>
            <a:r>
              <a:rPr lang="en-US" altLang="zh-CN" sz="1400" kern="100" dirty="0">
                <a:latin typeface="Calibri" panose="020F0502020204030204" pitchFamily="34" charset="0"/>
                <a:ea typeface="宋体" panose="02010600030101010101" pitchFamily="2" charset="-122"/>
                <a:cs typeface="Times New Roman" panose="02020603050405020304" pitchFamily="18" charset="0"/>
              </a:rPr>
              <a:t>&lt;&lt;value&lt;&lt;</a:t>
            </a:r>
            <a:r>
              <a:rPr lang="en-US" altLang="zh-CN" sz="1400" kern="100" dirty="0" err="1">
                <a:latin typeface="Calibri" panose="020F0502020204030204" pitchFamily="34" charset="0"/>
                <a:ea typeface="宋体" panose="02010600030101010101" pitchFamily="2" charset="-122"/>
                <a:cs typeface="Times New Roman" panose="02020603050405020304" pitchFamily="18" charset="0"/>
              </a:rPr>
              <a:t>endl</a:t>
            </a:r>
            <a:r>
              <a:rPr lang="en-US" altLang="zh-CN" sz="1400" kern="100" dirty="0">
                <a:latin typeface="Calibri" panose="020F0502020204030204" pitchFamily="34" charset="0"/>
                <a:ea typeface="宋体" panose="02010600030101010101" pitchFamily="2" charset="-122"/>
                <a:cs typeface="Times New Roman" panose="02020603050405020304" pitchFamily="18" charset="0"/>
              </a:rPr>
              <a:t>;  }</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pPr>
            <a:r>
              <a:rPr lang="en-US" altLang="zh-CN" sz="1400" kern="100" dirty="0">
                <a:latin typeface="Calibri" panose="020F0502020204030204" pitchFamily="34" charset="0"/>
                <a:ea typeface="宋体" panose="02010600030101010101" pitchFamily="2" charset="-122"/>
                <a:cs typeface="Times New Roman" panose="02020603050405020304" pitchFamily="18" charset="0"/>
              </a:rPr>
              <a:t>  friend class One; </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pPr>
            <a:r>
              <a:rPr lang="en-US" altLang="zh-CN" sz="1400" kern="100" dirty="0">
                <a:latin typeface="Calibri" panose="020F0502020204030204" pitchFamily="34" charset="0"/>
                <a:ea typeface="宋体" panose="02010600030101010101" pitchFamily="2" charset="-122"/>
                <a:cs typeface="Times New Roman" panose="02020603050405020304" pitchFamily="18" charset="0"/>
              </a:rPr>
              <a:t>};</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pPr>
            <a:r>
              <a:rPr lang="en-US" altLang="zh-CN" sz="1400" kern="100" dirty="0">
                <a:latin typeface="Calibri" panose="020F0502020204030204" pitchFamily="34" charset="0"/>
                <a:ea typeface="宋体" panose="02010600030101010101" pitchFamily="2" charset="-122"/>
                <a:cs typeface="Times New Roman" panose="02020603050405020304" pitchFamily="18" charset="0"/>
              </a:rPr>
              <a:t>class One </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pPr>
            <a:r>
              <a:rPr lang="en-US" altLang="zh-CN" sz="1400" kern="100" dirty="0">
                <a:latin typeface="Calibri" panose="020F0502020204030204" pitchFamily="34" charset="0"/>
                <a:ea typeface="宋体" panose="02010600030101010101" pitchFamily="2" charset="-122"/>
                <a:cs typeface="Times New Roman" panose="02020603050405020304" pitchFamily="18" charset="0"/>
              </a:rPr>
              <a:t>{ </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pPr>
            <a:r>
              <a:rPr lang="en-US" altLang="zh-CN" sz="1400" kern="100" dirty="0">
                <a:latin typeface="Calibri" panose="020F0502020204030204" pitchFamily="34" charset="0"/>
                <a:ea typeface="宋体" panose="02010600030101010101" pitchFamily="2" charset="-122"/>
                <a:cs typeface="Times New Roman" panose="02020603050405020304" pitchFamily="18" charset="0"/>
              </a:rPr>
              <a:t> private: </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pPr>
            <a:r>
              <a:rPr lang="en-US" altLang="zh-CN" sz="1400"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sz="1400" kern="100" dirty="0" err="1">
                <a:latin typeface="Calibri" panose="020F0502020204030204" pitchFamily="34" charset="0"/>
                <a:ea typeface="宋体" panose="02010600030101010101" pitchFamily="2" charset="-122"/>
                <a:cs typeface="Times New Roman" panose="02020603050405020304" pitchFamily="18" charset="0"/>
              </a:rPr>
              <a:t>int</a:t>
            </a:r>
            <a:r>
              <a:rPr lang="en-US" altLang="zh-CN" sz="1400" kern="100" dirty="0">
                <a:latin typeface="Calibri" panose="020F0502020204030204" pitchFamily="34" charset="0"/>
                <a:ea typeface="宋体" panose="02010600030101010101" pitchFamily="2" charset="-122"/>
                <a:cs typeface="Times New Roman" panose="02020603050405020304" pitchFamily="18" charset="0"/>
              </a:rPr>
              <a:t> value; </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pPr>
            <a:r>
              <a:rPr lang="en-US" altLang="zh-CN" sz="1400" kern="100" dirty="0">
                <a:latin typeface="Calibri" panose="020F0502020204030204" pitchFamily="34" charset="0"/>
                <a:ea typeface="宋体" panose="02010600030101010101" pitchFamily="2" charset="-122"/>
                <a:cs typeface="Times New Roman" panose="02020603050405020304" pitchFamily="18" charset="0"/>
              </a:rPr>
              <a:t> public: </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pPr>
            <a:r>
              <a:rPr lang="en-US" altLang="zh-CN" sz="1400" kern="100" dirty="0">
                <a:latin typeface="Calibri" panose="020F0502020204030204" pitchFamily="34" charset="0"/>
                <a:ea typeface="宋体" panose="02010600030101010101" pitchFamily="2" charset="-122"/>
                <a:cs typeface="Times New Roman" panose="02020603050405020304" pitchFamily="18" charset="0"/>
              </a:rPr>
              <a:t>  one(</a:t>
            </a:r>
            <a:r>
              <a:rPr lang="en-US" altLang="zh-CN" sz="1400" kern="100" dirty="0" err="1">
                <a:latin typeface="Calibri" panose="020F0502020204030204" pitchFamily="34" charset="0"/>
                <a:ea typeface="宋体" panose="02010600030101010101" pitchFamily="2" charset="-122"/>
                <a:cs typeface="Times New Roman" panose="02020603050405020304" pitchFamily="18" charset="0"/>
              </a:rPr>
              <a:t>int</a:t>
            </a:r>
            <a:r>
              <a:rPr lang="en-US" altLang="zh-CN" sz="1400" kern="100" dirty="0">
                <a:latin typeface="Calibri" panose="020F0502020204030204" pitchFamily="34" charset="0"/>
                <a:ea typeface="宋体" panose="02010600030101010101" pitchFamily="2" charset="-122"/>
                <a:cs typeface="Times New Roman" panose="02020603050405020304" pitchFamily="18" charset="0"/>
              </a:rPr>
              <a:t> v) { value =v; }</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pPr>
            <a:r>
              <a:rPr lang="en-US" altLang="zh-CN" sz="1400" kern="100" dirty="0">
                <a:latin typeface="Calibri" panose="020F0502020204030204" pitchFamily="34" charset="0"/>
                <a:ea typeface="宋体" panose="02010600030101010101" pitchFamily="2" charset="-122"/>
                <a:cs typeface="Times New Roman" panose="02020603050405020304" pitchFamily="18" charset="0"/>
              </a:rPr>
              <a:t>  void </a:t>
            </a:r>
            <a:r>
              <a:rPr lang="en-US" altLang="zh-CN" sz="1400" kern="100" dirty="0" err="1">
                <a:latin typeface="Calibri" panose="020F0502020204030204" pitchFamily="34" charset="0"/>
                <a:ea typeface="宋体" panose="02010600030101010101" pitchFamily="2" charset="-122"/>
                <a:cs typeface="Times New Roman" panose="02020603050405020304" pitchFamily="18" charset="0"/>
              </a:rPr>
              <a:t>SetTwo</a:t>
            </a:r>
            <a:r>
              <a:rPr lang="en-US" altLang="zh-CN" sz="1400" kern="100" dirty="0">
                <a:latin typeface="Calibri" panose="020F0502020204030204" pitchFamily="34" charset="0"/>
                <a:ea typeface="宋体" panose="02010600030101010101" pitchFamily="2" charset="-122"/>
                <a:cs typeface="Times New Roman" panose="02020603050405020304" pitchFamily="18" charset="0"/>
              </a:rPr>
              <a:t>(Two &amp;</a:t>
            </a:r>
            <a:r>
              <a:rPr lang="en-US" altLang="zh-CN" sz="1400" kern="100" dirty="0" err="1">
                <a:latin typeface="Calibri" panose="020F0502020204030204" pitchFamily="34" charset="0"/>
                <a:ea typeface="宋体" panose="02010600030101010101" pitchFamily="2" charset="-122"/>
                <a:cs typeface="Times New Roman" panose="02020603050405020304" pitchFamily="18" charset="0"/>
              </a:rPr>
              <a:t>ob</a:t>
            </a:r>
            <a:r>
              <a:rPr lang="en-US" altLang="zh-CN" sz="1400" kern="100" dirty="0">
                <a:latin typeface="Calibri" panose="020F0502020204030204" pitchFamily="34" charset="0"/>
                <a:ea typeface="宋体" panose="02010600030101010101" pitchFamily="2" charset="-122"/>
                <a:cs typeface="Times New Roman" panose="02020603050405020304" pitchFamily="18" charset="0"/>
              </a:rPr>
              <a:t>) { </a:t>
            </a:r>
            <a:r>
              <a:rPr lang="en-US" altLang="zh-CN" sz="1400" kern="100" dirty="0" err="1">
                <a:latin typeface="Calibri" panose="020F0502020204030204" pitchFamily="34" charset="0"/>
                <a:ea typeface="宋体" panose="02010600030101010101" pitchFamily="2" charset="-122"/>
                <a:cs typeface="Times New Roman" panose="02020603050405020304" pitchFamily="18" charset="0"/>
              </a:rPr>
              <a:t>ob.value</a:t>
            </a:r>
            <a:r>
              <a:rPr lang="en-US" altLang="zh-CN" sz="1400" kern="100" dirty="0">
                <a:latin typeface="Calibri" panose="020F0502020204030204" pitchFamily="34" charset="0"/>
                <a:ea typeface="宋体" panose="02010600030101010101" pitchFamily="2" charset="-122"/>
                <a:cs typeface="Times New Roman" panose="02020603050405020304" pitchFamily="18" charset="0"/>
              </a:rPr>
              <a:t> =value; } </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pPr>
            <a:r>
              <a:rPr lang="en-US" altLang="zh-CN" sz="1400" kern="100" dirty="0">
                <a:latin typeface="Calibri" panose="020F0502020204030204" pitchFamily="34" charset="0"/>
                <a:ea typeface="宋体" panose="02010600030101010101" pitchFamily="2" charset="-122"/>
                <a:cs typeface="Times New Roman" panose="02020603050405020304" pitchFamily="18" charset="0"/>
              </a:rPr>
              <a:t>};</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pPr>
            <a:r>
              <a:rPr lang="en-US" altLang="zh-CN" sz="1400" kern="100" dirty="0" err="1">
                <a:latin typeface="Calibri" panose="020F0502020204030204" pitchFamily="34" charset="0"/>
                <a:ea typeface="宋体" panose="02010600030101010101" pitchFamily="2" charset="-122"/>
                <a:cs typeface="Times New Roman" panose="02020603050405020304" pitchFamily="18" charset="0"/>
              </a:rPr>
              <a:t>int</a:t>
            </a:r>
            <a:r>
              <a:rPr lang="en-US" altLang="zh-CN" sz="1400" kern="100" dirty="0">
                <a:latin typeface="Calibri" panose="020F0502020204030204" pitchFamily="34" charset="0"/>
                <a:ea typeface="宋体" panose="02010600030101010101" pitchFamily="2" charset="-122"/>
                <a:cs typeface="Times New Roman" panose="02020603050405020304" pitchFamily="18" charset="0"/>
              </a:rPr>
              <a:t>  main( ) </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pPr>
            <a:r>
              <a:rPr lang="en-US" altLang="zh-CN" sz="1400" kern="100" dirty="0">
                <a:latin typeface="Calibri" panose="020F0502020204030204" pitchFamily="34" charset="0"/>
                <a:ea typeface="宋体" panose="02010600030101010101" pitchFamily="2" charset="-122"/>
                <a:cs typeface="Times New Roman" panose="02020603050405020304" pitchFamily="18" charset="0"/>
              </a:rPr>
              <a:t>{ One ob1(8); </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pPr>
            <a:r>
              <a:rPr lang="en-US" altLang="zh-CN" sz="1400" kern="100" dirty="0">
                <a:latin typeface="Calibri" panose="020F0502020204030204" pitchFamily="34" charset="0"/>
                <a:ea typeface="宋体" panose="02010600030101010101" pitchFamily="2" charset="-122"/>
                <a:cs typeface="Times New Roman" panose="02020603050405020304" pitchFamily="18" charset="0"/>
              </a:rPr>
              <a:t>  Two ob2; </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pPr>
            <a:r>
              <a:rPr lang="en-US" altLang="zh-CN" sz="1400" kern="100" dirty="0">
                <a:latin typeface="Calibri" panose="020F0502020204030204" pitchFamily="34" charset="0"/>
                <a:ea typeface="宋体" panose="02010600030101010101" pitchFamily="2" charset="-122"/>
                <a:cs typeface="Times New Roman" panose="02020603050405020304" pitchFamily="18" charset="0"/>
              </a:rPr>
              <a:t>  ob1.SetTwo(ob2); </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pPr>
            <a:r>
              <a:rPr lang="en-US" altLang="zh-CN" sz="1400" kern="100" dirty="0">
                <a:latin typeface="Calibri" panose="020F0502020204030204" pitchFamily="34" charset="0"/>
                <a:ea typeface="宋体" panose="02010600030101010101" pitchFamily="2" charset="-122"/>
                <a:cs typeface="Times New Roman" panose="02020603050405020304" pitchFamily="18" charset="0"/>
              </a:rPr>
              <a:t>  ob2.Show( ); </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pPr>
            <a:r>
              <a:rPr lang="en-US" altLang="zh-CN" sz="1400" kern="100" dirty="0">
                <a:latin typeface="Calibri" panose="020F0502020204030204" pitchFamily="34" charset="0"/>
                <a:ea typeface="宋体" panose="02010600030101010101" pitchFamily="2" charset="-122"/>
                <a:cs typeface="Times New Roman" panose="02020603050405020304" pitchFamily="18" charset="0"/>
              </a:rPr>
              <a:t>  return 0;} </a:t>
            </a:r>
            <a:endParaRPr lang="zh-CN" altLang="en-US" sz="1400" dirty="0"/>
          </a:p>
        </p:txBody>
      </p:sp>
      <p:sp>
        <p:nvSpPr>
          <p:cNvPr id="6" name="矩形: 圆角 12"/>
          <p:cNvSpPr/>
          <p:nvPr/>
        </p:nvSpPr>
        <p:spPr>
          <a:xfrm>
            <a:off x="136264" y="1476256"/>
            <a:ext cx="549536" cy="334328"/>
          </a:xfrm>
          <a:prstGeom prst="roundRect">
            <a:avLst/>
          </a:prstGeom>
          <a:solidFill>
            <a:srgbClr val="45B0A8"/>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1"/>
                </a:solidFill>
                <a:latin typeface="微软雅黑" panose="020B0503020204020204" pitchFamily="34" charset="-122"/>
                <a:ea typeface="微软雅黑" panose="020B0503020204020204" pitchFamily="34" charset="-122"/>
              </a:rPr>
              <a:t>例</a:t>
            </a:r>
            <a:endParaRPr lang="zh-CN" altLang="en-US" sz="1600" dirty="0">
              <a:solidFill>
                <a:schemeClr val="bg1"/>
              </a:solidFill>
            </a:endParaRPr>
          </a:p>
        </p:txBody>
      </p:sp>
      <p:sp>
        <p:nvSpPr>
          <p:cNvPr id="7" name="矩形: 圆角 3"/>
          <p:cNvSpPr/>
          <p:nvPr/>
        </p:nvSpPr>
        <p:spPr>
          <a:xfrm>
            <a:off x="685799" y="1476257"/>
            <a:ext cx="3589021" cy="4913114"/>
          </a:xfrm>
          <a:prstGeom prst="roundRect">
            <a:avLst/>
          </a:prstGeom>
          <a:noFill/>
          <a:ln>
            <a:solidFill>
              <a:srgbClr val="39626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对话气泡: 圆角矩形 16"/>
          <p:cNvSpPr/>
          <p:nvPr/>
        </p:nvSpPr>
        <p:spPr>
          <a:xfrm>
            <a:off x="4396888" y="2240160"/>
            <a:ext cx="2021741" cy="1371601"/>
          </a:xfrm>
          <a:prstGeom prst="wedgeRoundRectCallout">
            <a:avLst>
              <a:gd name="adj1" fmla="val -151549"/>
              <a:gd name="adj2" fmla="val 14620"/>
              <a:gd name="adj3" fmla="val 16667"/>
            </a:avLst>
          </a:prstGeom>
          <a:solidFill>
            <a:srgbClr val="98B4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dirty="0">
                <a:solidFill>
                  <a:schemeClr val="tx1"/>
                </a:solidFill>
                <a:latin typeface="微软雅黑" panose="020B0503020204020204" pitchFamily="34" charset="-122"/>
                <a:ea typeface="微软雅黑" panose="020B0503020204020204" pitchFamily="34" charset="-122"/>
              </a:rPr>
              <a:t>       类</a:t>
            </a:r>
            <a:r>
              <a:rPr lang="en-US" altLang="zh-CN" sz="1400" dirty="0">
                <a:solidFill>
                  <a:schemeClr val="tx1"/>
                </a:solidFill>
                <a:latin typeface="微软雅黑" panose="020B0503020204020204" pitchFamily="34" charset="-122"/>
                <a:ea typeface="微软雅黑" panose="020B0503020204020204" pitchFamily="34" charset="-122"/>
              </a:rPr>
              <a:t>One</a:t>
            </a:r>
            <a:r>
              <a:rPr lang="zh-CN" altLang="en-US" sz="1400" dirty="0">
                <a:solidFill>
                  <a:schemeClr val="tx1"/>
                </a:solidFill>
                <a:latin typeface="微软雅黑" panose="020B0503020204020204" pitchFamily="34" charset="-122"/>
                <a:ea typeface="微软雅黑" panose="020B0503020204020204" pitchFamily="34" charset="-122"/>
              </a:rPr>
              <a:t>的成员函数中可以访问类</a:t>
            </a:r>
            <a:r>
              <a:rPr lang="en-US" altLang="zh-CN" sz="1400" dirty="0">
                <a:solidFill>
                  <a:schemeClr val="tx1"/>
                </a:solidFill>
                <a:latin typeface="微软雅黑" panose="020B0503020204020204" pitchFamily="34" charset="-122"/>
                <a:ea typeface="微软雅黑" panose="020B0503020204020204" pitchFamily="34" charset="-122"/>
              </a:rPr>
              <a:t>Two</a:t>
            </a:r>
            <a:r>
              <a:rPr lang="zh-CN" altLang="en-US" sz="1400" dirty="0">
                <a:solidFill>
                  <a:schemeClr val="tx1"/>
                </a:solidFill>
                <a:latin typeface="微软雅黑" panose="020B0503020204020204" pitchFamily="34" charset="-122"/>
                <a:ea typeface="微软雅黑" panose="020B0503020204020204" pitchFamily="34" charset="-122"/>
              </a:rPr>
              <a:t>的对象私有成员。</a:t>
            </a:r>
          </a:p>
        </p:txBody>
      </p:sp>
      <p:sp>
        <p:nvSpPr>
          <p:cNvPr id="9" name="圆角矩形 8"/>
          <p:cNvSpPr/>
          <p:nvPr/>
        </p:nvSpPr>
        <p:spPr>
          <a:xfrm>
            <a:off x="4549140" y="3932814"/>
            <a:ext cx="3944175" cy="1857439"/>
          </a:xfrm>
          <a:prstGeom prst="round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zh-CN" altLang="en-US" sz="1600" dirty="0">
                <a:solidFill>
                  <a:schemeClr val="tx1"/>
                </a:solidFill>
                <a:latin typeface="微软雅黑" panose="020B0503020204020204" pitchFamily="34" charset="-122"/>
                <a:ea typeface="微软雅黑" panose="020B0503020204020204" pitchFamily="34" charset="-122"/>
              </a:rPr>
              <a:t>友元关系不具备传递性和交换性。如果类</a:t>
            </a:r>
            <a:r>
              <a:rPr lang="en-US" altLang="zh-CN" sz="1600" dirty="0">
                <a:solidFill>
                  <a:schemeClr val="tx1"/>
                </a:solidFill>
                <a:latin typeface="微软雅黑" panose="020B0503020204020204" pitchFamily="34" charset="-122"/>
                <a:ea typeface="微软雅黑" panose="020B0503020204020204" pitchFamily="34" charset="-122"/>
              </a:rPr>
              <a:t>A</a:t>
            </a:r>
            <a:r>
              <a:rPr lang="zh-CN" altLang="en-US" sz="1600" dirty="0">
                <a:solidFill>
                  <a:schemeClr val="tx1"/>
                </a:solidFill>
                <a:latin typeface="微软雅黑" panose="020B0503020204020204" pitchFamily="34" charset="-122"/>
                <a:ea typeface="微软雅黑" panose="020B0503020204020204" pitchFamily="34" charset="-122"/>
              </a:rPr>
              <a:t>是类</a:t>
            </a:r>
            <a:r>
              <a:rPr lang="en-US" altLang="zh-CN" sz="1600" dirty="0">
                <a:solidFill>
                  <a:schemeClr val="tx1"/>
                </a:solidFill>
                <a:latin typeface="微软雅黑" panose="020B0503020204020204" pitchFamily="34" charset="-122"/>
                <a:ea typeface="微软雅黑" panose="020B0503020204020204" pitchFamily="34" charset="-122"/>
              </a:rPr>
              <a:t>B</a:t>
            </a:r>
            <a:r>
              <a:rPr lang="zh-CN" altLang="en-US" sz="1600" dirty="0">
                <a:solidFill>
                  <a:schemeClr val="tx1"/>
                </a:solidFill>
                <a:latin typeface="微软雅黑" panose="020B0503020204020204" pitchFamily="34" charset="-122"/>
                <a:ea typeface="微软雅黑" panose="020B0503020204020204" pitchFamily="34" charset="-122"/>
              </a:rPr>
              <a:t>的友元，类</a:t>
            </a:r>
            <a:r>
              <a:rPr lang="en-US" altLang="zh-CN" sz="1600" dirty="0">
                <a:solidFill>
                  <a:schemeClr val="tx1"/>
                </a:solidFill>
                <a:latin typeface="微软雅黑" panose="020B0503020204020204" pitchFamily="34" charset="-122"/>
                <a:ea typeface="微软雅黑" panose="020B0503020204020204" pitchFamily="34" charset="-122"/>
              </a:rPr>
              <a:t>B</a:t>
            </a:r>
            <a:r>
              <a:rPr lang="zh-CN" altLang="en-US" sz="1600" dirty="0">
                <a:solidFill>
                  <a:schemeClr val="tx1"/>
                </a:solidFill>
                <a:latin typeface="微软雅黑" panose="020B0503020204020204" pitchFamily="34" charset="-122"/>
                <a:ea typeface="微软雅黑" panose="020B0503020204020204" pitchFamily="34" charset="-122"/>
              </a:rPr>
              <a:t>是类</a:t>
            </a:r>
            <a:r>
              <a:rPr lang="en-US" altLang="zh-CN" sz="1600" dirty="0">
                <a:solidFill>
                  <a:schemeClr val="tx1"/>
                </a:solidFill>
                <a:latin typeface="微软雅黑" panose="020B0503020204020204" pitchFamily="34" charset="-122"/>
                <a:ea typeface="微软雅黑" panose="020B0503020204020204" pitchFamily="34" charset="-122"/>
              </a:rPr>
              <a:t>C</a:t>
            </a:r>
            <a:r>
              <a:rPr lang="zh-CN" altLang="en-US" sz="1600" dirty="0">
                <a:solidFill>
                  <a:schemeClr val="tx1"/>
                </a:solidFill>
                <a:latin typeface="微软雅黑" panose="020B0503020204020204" pitchFamily="34" charset="-122"/>
                <a:ea typeface="微软雅黑" panose="020B0503020204020204" pitchFamily="34" charset="-122"/>
              </a:rPr>
              <a:t>的友元，但类</a:t>
            </a:r>
            <a:r>
              <a:rPr lang="en-US" altLang="zh-CN" sz="1600" dirty="0">
                <a:solidFill>
                  <a:schemeClr val="tx1"/>
                </a:solidFill>
                <a:latin typeface="微软雅黑" panose="020B0503020204020204" pitchFamily="34" charset="-122"/>
                <a:ea typeface="微软雅黑" panose="020B0503020204020204" pitchFamily="34" charset="-122"/>
              </a:rPr>
              <a:t>A</a:t>
            </a:r>
            <a:r>
              <a:rPr lang="zh-CN" altLang="en-US" sz="1600" dirty="0">
                <a:solidFill>
                  <a:schemeClr val="tx1"/>
                </a:solidFill>
                <a:latin typeface="微软雅黑" panose="020B0503020204020204" pitchFamily="34" charset="-122"/>
                <a:ea typeface="微软雅黑" panose="020B0503020204020204" pitchFamily="34" charset="-122"/>
              </a:rPr>
              <a:t>不一定是类</a:t>
            </a:r>
            <a:r>
              <a:rPr lang="en-US" altLang="zh-CN" sz="1600" dirty="0">
                <a:solidFill>
                  <a:schemeClr val="tx1"/>
                </a:solidFill>
                <a:latin typeface="微软雅黑" panose="020B0503020204020204" pitchFamily="34" charset="-122"/>
                <a:ea typeface="微软雅黑" panose="020B0503020204020204" pitchFamily="34" charset="-122"/>
              </a:rPr>
              <a:t>C</a:t>
            </a:r>
            <a:r>
              <a:rPr lang="zh-CN" altLang="en-US" sz="1600" dirty="0">
                <a:solidFill>
                  <a:schemeClr val="tx1"/>
                </a:solidFill>
                <a:latin typeface="微软雅黑" panose="020B0503020204020204" pitchFamily="34" charset="-122"/>
                <a:ea typeface="微软雅黑" panose="020B0503020204020204" pitchFamily="34" charset="-122"/>
              </a:rPr>
              <a:t>的友元。如果类</a:t>
            </a:r>
            <a:r>
              <a:rPr lang="en-US" altLang="zh-CN" sz="1600" dirty="0">
                <a:solidFill>
                  <a:schemeClr val="tx1"/>
                </a:solidFill>
                <a:latin typeface="微软雅黑" panose="020B0503020204020204" pitchFamily="34" charset="-122"/>
                <a:ea typeface="微软雅黑" panose="020B0503020204020204" pitchFamily="34" charset="-122"/>
              </a:rPr>
              <a:t>A</a:t>
            </a:r>
            <a:r>
              <a:rPr lang="zh-CN" altLang="en-US" sz="1600" dirty="0">
                <a:solidFill>
                  <a:schemeClr val="tx1"/>
                </a:solidFill>
                <a:latin typeface="微软雅黑" panose="020B0503020204020204" pitchFamily="34" charset="-122"/>
                <a:ea typeface="微软雅黑" panose="020B0503020204020204" pitchFamily="34" charset="-122"/>
              </a:rPr>
              <a:t>是类</a:t>
            </a:r>
            <a:r>
              <a:rPr lang="en-US" altLang="zh-CN" sz="1600" dirty="0">
                <a:solidFill>
                  <a:schemeClr val="tx1"/>
                </a:solidFill>
                <a:latin typeface="微软雅黑" panose="020B0503020204020204" pitchFamily="34" charset="-122"/>
                <a:ea typeface="微软雅黑" panose="020B0503020204020204" pitchFamily="34" charset="-122"/>
              </a:rPr>
              <a:t>B</a:t>
            </a:r>
            <a:r>
              <a:rPr lang="zh-CN" altLang="en-US" sz="1600" dirty="0">
                <a:solidFill>
                  <a:schemeClr val="tx1"/>
                </a:solidFill>
                <a:latin typeface="微软雅黑" panose="020B0503020204020204" pitchFamily="34" charset="-122"/>
                <a:ea typeface="微软雅黑" panose="020B0503020204020204" pitchFamily="34" charset="-122"/>
              </a:rPr>
              <a:t>的友元，类</a:t>
            </a:r>
            <a:r>
              <a:rPr lang="en-US" altLang="zh-CN" sz="1600" dirty="0">
                <a:solidFill>
                  <a:schemeClr val="tx1"/>
                </a:solidFill>
                <a:latin typeface="微软雅黑" panose="020B0503020204020204" pitchFamily="34" charset="-122"/>
                <a:ea typeface="微软雅黑" panose="020B0503020204020204" pitchFamily="34" charset="-122"/>
              </a:rPr>
              <a:t>B</a:t>
            </a:r>
            <a:r>
              <a:rPr lang="zh-CN" altLang="en-US" sz="1600" dirty="0">
                <a:solidFill>
                  <a:schemeClr val="tx1"/>
                </a:solidFill>
                <a:latin typeface="微软雅黑" panose="020B0503020204020204" pitchFamily="34" charset="-122"/>
                <a:ea typeface="微软雅黑" panose="020B0503020204020204" pitchFamily="34" charset="-122"/>
              </a:rPr>
              <a:t>不一定是类</a:t>
            </a:r>
            <a:r>
              <a:rPr lang="en-US" altLang="zh-CN" sz="1600" dirty="0">
                <a:solidFill>
                  <a:schemeClr val="tx1"/>
                </a:solidFill>
                <a:latin typeface="微软雅黑" panose="020B0503020204020204" pitchFamily="34" charset="-122"/>
                <a:ea typeface="微软雅黑" panose="020B0503020204020204" pitchFamily="34" charset="-122"/>
              </a:rPr>
              <a:t>A</a:t>
            </a:r>
            <a:r>
              <a:rPr lang="zh-CN" altLang="en-US" sz="1600" dirty="0">
                <a:solidFill>
                  <a:schemeClr val="tx1"/>
                </a:solidFill>
                <a:latin typeface="微软雅黑" panose="020B0503020204020204" pitchFamily="34" charset="-122"/>
                <a:ea typeface="微软雅黑" panose="020B0503020204020204" pitchFamily="34" charset="-122"/>
              </a:rPr>
              <a:t>的友元。</a:t>
            </a:r>
          </a:p>
        </p:txBody>
      </p:sp>
    </p:spTree>
    <p:extLst>
      <p:ext uri="{BB962C8B-B14F-4D97-AF65-F5344CB8AC3E}">
        <p14:creationId xmlns:p14="http://schemas.microsoft.com/office/powerpoint/2010/main" val="2199104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animBg="1"/>
      <p:bldP spid="7" grpId="0" animBg="1"/>
      <p:bldP spid="8" grpId="0" animBg="1"/>
      <p:bldP spid="9"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991008" y="131498"/>
            <a:ext cx="716863" cy="646331"/>
          </a:xfrm>
          <a:prstGeom prst="rect">
            <a:avLst/>
          </a:prstGeom>
          <a:noFill/>
        </p:spPr>
        <p:txBody>
          <a:bodyPr wrap="none" rtlCol="0">
            <a:spAutoFit/>
          </a:bodyPr>
          <a:lstStyle/>
          <a:p>
            <a:pPr algn="ctr"/>
            <a:r>
              <a:rPr lang="en-US" altLang="zh-CN" sz="3600" b="1" dirty="0">
                <a:solidFill>
                  <a:srgbClr val="39626F"/>
                </a:solidFill>
                <a:latin typeface="Segoe UI" panose="020B0502040204020203" pitchFamily="34" charset="0"/>
                <a:ea typeface="Segoe UI" panose="020B0502040204020203" pitchFamily="34" charset="0"/>
                <a:cs typeface="Segoe UI" panose="020B0502040204020203" pitchFamily="34" charset="0"/>
              </a:rPr>
              <a:t>12</a:t>
            </a:r>
            <a:endParaRPr lang="zh-CN" altLang="en-US" sz="3600" b="1" dirty="0">
              <a:solidFill>
                <a:srgbClr val="39626F"/>
              </a:solidFill>
              <a:latin typeface="Segoe UI" panose="020B0502040204020203" pitchFamily="34" charset="0"/>
              <a:cs typeface="Segoe UI" panose="020B0502040204020203" pitchFamily="34" charset="0"/>
            </a:endParaRPr>
          </a:p>
        </p:txBody>
      </p:sp>
      <p:sp>
        <p:nvSpPr>
          <p:cNvPr id="3" name="文本框 2"/>
          <p:cNvSpPr txBox="1"/>
          <p:nvPr/>
        </p:nvSpPr>
        <p:spPr>
          <a:xfrm>
            <a:off x="2645124" y="131498"/>
            <a:ext cx="5945983" cy="584775"/>
          </a:xfrm>
          <a:prstGeom prst="rect">
            <a:avLst/>
          </a:prstGeom>
          <a:noFill/>
        </p:spPr>
        <p:txBody>
          <a:bodyPr wrap="square" rtlCol="0">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本章小结</a:t>
            </a:r>
            <a:endPar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endParaRPr>
          </a:p>
        </p:txBody>
      </p:sp>
      <p:sp>
        <p:nvSpPr>
          <p:cNvPr id="9" name="矩形 8"/>
          <p:cNvSpPr/>
          <p:nvPr/>
        </p:nvSpPr>
        <p:spPr>
          <a:xfrm>
            <a:off x="519144" y="873056"/>
            <a:ext cx="8624856" cy="5446363"/>
          </a:xfrm>
          <a:prstGeom prst="rect">
            <a:avLst/>
          </a:prstGeom>
        </p:spPr>
        <p:txBody>
          <a:bodyPr wrap="square">
            <a:spAutoFit/>
          </a:bodyPr>
          <a:lstStyle/>
          <a:p>
            <a:pPr algn="just">
              <a:lnSpc>
                <a:spcPct val="150000"/>
              </a:lnSpc>
              <a:spcAft>
                <a:spcPts val="0"/>
              </a:spcAft>
            </a:pPr>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1</a:t>
            </a: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）类的实现是面向对象程序设计的基础，类定义体现了数据与操作的封装。一个类包含数据成员和成员函数。类是一种类型，类类型的变量称为对象。</a:t>
            </a:r>
          </a:p>
          <a:p>
            <a:pPr algn="just">
              <a:lnSpc>
                <a:spcPct val="150000"/>
              </a:lnSpc>
              <a:spcAft>
                <a:spcPts val="0"/>
              </a:spcAft>
            </a:pPr>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2</a:t>
            </a: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）类成员根据访问特性可以分为公有、私有和保护成员。</a:t>
            </a:r>
          </a:p>
          <a:p>
            <a:pPr algn="just">
              <a:lnSpc>
                <a:spcPct val="150000"/>
              </a:lnSpc>
              <a:spcAft>
                <a:spcPts val="0"/>
              </a:spcAft>
            </a:pPr>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3</a:t>
            </a: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）程序可以使用点（</a:t>
            </a:r>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）操作符和对象指针的箭头（</a:t>
            </a:r>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-&gt;</a:t>
            </a: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）操作符访问对象的公有成员。</a:t>
            </a:r>
          </a:p>
          <a:p>
            <a:pPr algn="just">
              <a:lnSpc>
                <a:spcPct val="150000"/>
              </a:lnSpc>
              <a:spcAft>
                <a:spcPts val="0"/>
              </a:spcAft>
            </a:pPr>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4</a:t>
            </a: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C++</a:t>
            </a: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把类中定义的成员函数默认为内联函数。</a:t>
            </a:r>
          </a:p>
          <a:p>
            <a:pPr algn="just">
              <a:lnSpc>
                <a:spcPct val="150000"/>
              </a:lnSpc>
              <a:spcAft>
                <a:spcPts val="0"/>
              </a:spcAft>
            </a:pPr>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5</a:t>
            </a: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）在类外定义的成员函数必须使用作用域区分符（</a:t>
            </a:r>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）指定函数的属性。</a:t>
            </a:r>
          </a:p>
          <a:p>
            <a:pPr algn="just">
              <a:lnSpc>
                <a:spcPct val="150000"/>
              </a:lnSpc>
              <a:spcAft>
                <a:spcPts val="0"/>
              </a:spcAft>
            </a:pPr>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6</a:t>
            </a: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）当创建对象时，</a:t>
            </a:r>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C++</a:t>
            </a: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自动定义一个指向对象的隐含的</a:t>
            </a:r>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 this </a:t>
            </a: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指针。</a:t>
            </a:r>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this </a:t>
            </a: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指针是局部于对象的常指针。</a:t>
            </a:r>
          </a:p>
          <a:p>
            <a:pPr>
              <a:lnSpc>
                <a:spcPct val="150000"/>
              </a:lnSpc>
            </a:pPr>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7</a:t>
            </a: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）在</a:t>
            </a:r>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C++</a:t>
            </a: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中，结构也是一种类，与类的区别是默认访问权限为</a:t>
            </a:r>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public</a:t>
            </a: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（为了与</a:t>
            </a:r>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C</a:t>
            </a: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兼容）； 在</a:t>
            </a:r>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C++</a:t>
            </a: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中，联合也是一种类，联合也可以包含构造函数和析构函数，成员函数与友元函数。联合的所有成员只能为公有成员。关键字</a:t>
            </a:r>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 private</a:t>
            </a:r>
            <a:r>
              <a:rPr lang="zh-CN" altLang="en-US" kern="100"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protected</a:t>
            </a: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不能用于联合。</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1526459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977118" y="2237352"/>
            <a:ext cx="3222357" cy="1862048"/>
          </a:xfrm>
          <a:prstGeom prst="rect">
            <a:avLst/>
          </a:prstGeom>
          <a:noFill/>
        </p:spPr>
        <p:txBody>
          <a:bodyPr wrap="none" rtlCol="0">
            <a:spAutoFit/>
          </a:bodyPr>
          <a:lstStyle/>
          <a:p>
            <a:pPr algn="ctr"/>
            <a:r>
              <a:rPr lang="en-US" altLang="zh-CN" sz="11500" b="1" dirty="0">
                <a:solidFill>
                  <a:srgbClr val="39626F"/>
                </a:solidFill>
                <a:latin typeface="Segoe UI" panose="020B0502040204020203" pitchFamily="34" charset="0"/>
                <a:ea typeface="Segoe UI" panose="020B0502040204020203" pitchFamily="34" charset="0"/>
                <a:cs typeface="Segoe UI" panose="020B0502040204020203" pitchFamily="34" charset="0"/>
              </a:rPr>
              <a:t>END</a:t>
            </a:r>
            <a:endParaRPr lang="zh-CN" altLang="en-US" sz="11500" b="1" dirty="0">
              <a:solidFill>
                <a:srgbClr val="39626F"/>
              </a:solidFill>
              <a:latin typeface="Segoe UI" panose="020B0502040204020203" pitchFamily="34" charset="0"/>
              <a:ea typeface="微软雅黑" panose="020B0503020204020204" pitchFamily="34" charset="-122"/>
              <a:cs typeface="Segoe UI" panose="020B0502040204020203" pitchFamily="34" charset="0"/>
            </a:endParaRPr>
          </a:p>
        </p:txBody>
      </p:sp>
      <p:sp>
        <p:nvSpPr>
          <p:cNvPr id="3" name="文本框 2"/>
          <p:cNvSpPr txBox="1"/>
          <p:nvPr/>
        </p:nvSpPr>
        <p:spPr>
          <a:xfrm>
            <a:off x="732471" y="74428"/>
            <a:ext cx="1361527" cy="892552"/>
          </a:xfrm>
          <a:prstGeom prst="rect">
            <a:avLst/>
          </a:prstGeom>
          <a:noFill/>
        </p:spPr>
        <p:txBody>
          <a:bodyPr wrap="none" rtlCol="0">
            <a:spAutoFit/>
          </a:bodyPr>
          <a:lstStyle/>
          <a:p>
            <a:pPr algn="ctr"/>
            <a:r>
              <a:rPr lang="en-US" altLang="zh-CN" sz="2400" b="1" dirty="0">
                <a:solidFill>
                  <a:srgbClr val="39626F"/>
                </a:solidFill>
                <a:latin typeface="微软雅黑" panose="020B0503020204020204" pitchFamily="34" charset="-122"/>
                <a:ea typeface="微软雅黑" panose="020B0503020204020204" pitchFamily="34" charset="-122"/>
              </a:rPr>
              <a:t>chapter</a:t>
            </a:r>
          </a:p>
          <a:p>
            <a:pPr algn="ctr"/>
            <a:r>
              <a:rPr lang="en-US" altLang="zh-CN" sz="2800" b="1" dirty="0">
                <a:solidFill>
                  <a:srgbClr val="39626F"/>
                </a:solidFill>
                <a:latin typeface="Segoe UI" panose="020B0502040204020203" pitchFamily="34" charset="0"/>
                <a:cs typeface="Segoe UI" panose="020B0502040204020203" pitchFamily="34" charset="0"/>
              </a:rPr>
              <a:t>12</a:t>
            </a:r>
            <a:endParaRPr lang="zh-CN" altLang="en-US" sz="2800" b="1" dirty="0">
              <a:solidFill>
                <a:srgbClr val="39626F"/>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1133479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848606" y="120865"/>
            <a:ext cx="1107996" cy="646331"/>
          </a:xfrm>
          <a:prstGeom prst="rect">
            <a:avLst/>
          </a:prstGeom>
          <a:noFill/>
        </p:spPr>
        <p:txBody>
          <a:bodyPr wrap="none" rtlCol="0">
            <a:spAutoFit/>
          </a:bodyPr>
          <a:lstStyle/>
          <a:p>
            <a:pPr algn="ctr"/>
            <a:r>
              <a:rPr lang="en-US" altLang="zh-CN" sz="3600" b="1" dirty="0">
                <a:solidFill>
                  <a:srgbClr val="39626F"/>
                </a:solidFill>
                <a:latin typeface="Segoe UI" panose="020B0502040204020203" pitchFamily="34" charset="0"/>
                <a:ea typeface="Segoe UI" panose="020B0502040204020203" pitchFamily="34" charset="0"/>
                <a:cs typeface="Segoe UI" panose="020B0502040204020203" pitchFamily="34" charset="0"/>
              </a:rPr>
              <a:t>12.2</a:t>
            </a:r>
            <a:endParaRPr lang="zh-CN" altLang="en-US" sz="3600" b="1" dirty="0">
              <a:solidFill>
                <a:srgbClr val="39626F"/>
              </a:solidFill>
              <a:latin typeface="Segoe UI" panose="020B0502040204020203" pitchFamily="34" charset="0"/>
              <a:cs typeface="Segoe UI" panose="020B0502040204020203" pitchFamily="34" charset="0"/>
            </a:endParaRPr>
          </a:p>
        </p:txBody>
      </p:sp>
      <p:sp>
        <p:nvSpPr>
          <p:cNvPr id="6" name="文本框 5"/>
          <p:cNvSpPr txBox="1"/>
          <p:nvPr/>
        </p:nvSpPr>
        <p:spPr>
          <a:xfrm>
            <a:off x="2705845" y="163396"/>
            <a:ext cx="5523755" cy="584775"/>
          </a:xfrm>
          <a:prstGeom prst="rect">
            <a:avLst/>
          </a:prstGeom>
          <a:noFill/>
        </p:spPr>
        <p:txBody>
          <a:bodyPr wrap="square" rtlCol="0">
            <a:spAutoFit/>
          </a:bodyPr>
          <a:lstStyle/>
          <a:p>
            <a:pPr algn="ctr"/>
            <a:r>
              <a:rPr lang="en-US" altLang="zh-CN"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	</a:t>
            </a:r>
            <a:r>
              <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类的构造函数和析构函数</a:t>
            </a:r>
          </a:p>
        </p:txBody>
      </p:sp>
      <p:sp>
        <p:nvSpPr>
          <p:cNvPr id="4" name="文本框 3"/>
          <p:cNvSpPr txBox="1"/>
          <p:nvPr/>
        </p:nvSpPr>
        <p:spPr>
          <a:xfrm>
            <a:off x="653040" y="1720437"/>
            <a:ext cx="8350283" cy="769441"/>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构造函数</a:t>
            </a:r>
            <a:r>
              <a:rPr lang="zh-CN" altLang="en-US" sz="2000" dirty="0">
                <a:latin typeface="微软雅黑" panose="020B0503020204020204" pitchFamily="34" charset="-122"/>
                <a:ea typeface="微软雅黑" panose="020B0503020204020204" pitchFamily="34" charset="-122"/>
              </a:rPr>
              <a:t>：在创建对象时，编译器自动调用类的构造函数，自动地进行数据成员的初始化。</a:t>
            </a:r>
            <a:endParaRPr lang="en-US" altLang="zh-CN" sz="2000" dirty="0">
              <a:latin typeface="微软雅黑" panose="020B0503020204020204" pitchFamily="34" charset="-122"/>
              <a:ea typeface="微软雅黑" panose="020B0503020204020204" pitchFamily="34" charset="-122"/>
            </a:endParaRPr>
          </a:p>
        </p:txBody>
      </p:sp>
      <p:sp>
        <p:nvSpPr>
          <p:cNvPr id="2" name="矩形 1"/>
          <p:cNvSpPr/>
          <p:nvPr/>
        </p:nvSpPr>
        <p:spPr>
          <a:xfrm>
            <a:off x="667108" y="2922620"/>
            <a:ext cx="8350283" cy="677108"/>
          </a:xfrm>
          <a:prstGeom prst="rect">
            <a:avLst/>
          </a:prstGeom>
        </p:spPr>
        <p:txBody>
          <a:bodyPr wrap="square">
            <a:spAutoFit/>
          </a:bodyPr>
          <a:lstStyle/>
          <a:p>
            <a:r>
              <a:rPr lang="zh-CN" altLang="en-US" sz="2000" b="1" dirty="0">
                <a:latin typeface="微软雅黑" panose="020B0503020204020204" pitchFamily="34" charset="-122"/>
                <a:ea typeface="微软雅黑" panose="020B0503020204020204" pitchFamily="34" charset="-122"/>
              </a:rPr>
              <a:t>析构函数</a:t>
            </a:r>
            <a:r>
              <a:rPr lang="zh-CN" altLang="en-US" dirty="0">
                <a:latin typeface="微软雅黑" panose="020B0503020204020204" pitchFamily="34" charset="-122"/>
                <a:ea typeface="微软雅黑" panose="020B0503020204020204" pitchFamily="34" charset="-122"/>
              </a:rPr>
              <a:t>：类对象退出它的作用域时，编译器会自动调用析构函数来处理善后工作。</a:t>
            </a:r>
          </a:p>
        </p:txBody>
      </p:sp>
      <p:sp>
        <p:nvSpPr>
          <p:cNvPr id="13" name="矩形 12"/>
          <p:cNvSpPr/>
          <p:nvPr/>
        </p:nvSpPr>
        <p:spPr>
          <a:xfrm>
            <a:off x="653039" y="4087892"/>
            <a:ext cx="8350283" cy="677108"/>
          </a:xfrm>
          <a:prstGeom prst="rect">
            <a:avLst/>
          </a:prstGeom>
        </p:spPr>
        <p:txBody>
          <a:bodyPr wrap="square">
            <a:spAutoFit/>
          </a:bodyPr>
          <a:lstStyle/>
          <a:p>
            <a:r>
              <a:rPr lang="zh-CN" altLang="en-US" sz="2000" b="1" dirty="0">
                <a:latin typeface="微软雅黑" panose="020B0503020204020204" pitchFamily="34" charset="-122"/>
                <a:ea typeface="微软雅黑" panose="020B0503020204020204" pitchFamily="34" charset="-122"/>
              </a:rPr>
              <a:t>优点</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）简化对象的初始化</a:t>
            </a:r>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           2</a:t>
            </a:r>
            <a:r>
              <a:rPr lang="zh-CN" altLang="en-US" dirty="0">
                <a:latin typeface="微软雅黑" panose="020B0503020204020204" pitchFamily="34" charset="-122"/>
                <a:ea typeface="微软雅黑" panose="020B0503020204020204" pitchFamily="34" charset="-122"/>
              </a:rPr>
              <a:t>）减少人为失误造成的设计漏洞，如：内存泄漏</a:t>
            </a:r>
          </a:p>
        </p:txBody>
      </p:sp>
    </p:spTree>
    <p:extLst>
      <p:ext uri="{BB962C8B-B14F-4D97-AF65-F5344CB8AC3E}">
        <p14:creationId xmlns:p14="http://schemas.microsoft.com/office/powerpoint/2010/main" val="3742449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P spid="1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53039" y="1464143"/>
            <a:ext cx="8998961" cy="4524315"/>
          </a:xfrm>
          <a:prstGeom prst="rect">
            <a:avLst/>
          </a:prstGeom>
        </p:spPr>
        <p:txBody>
          <a:bodyPr wrap="square">
            <a:spAutoFit/>
          </a:bodyPr>
          <a:lstStyle/>
          <a:p>
            <a:pPr lvl="0" algn="just">
              <a:spcAft>
                <a:spcPts val="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class Student </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private</a:t>
            </a:r>
            <a:r>
              <a:rPr lang="zh-CN" altLang="zh-CN" kern="100" dirty="0">
                <a:latin typeface="Calibri" panose="020F0502020204030204" pitchFamily="34" charset="0"/>
                <a:ea typeface="宋体" panose="02010600030101010101" pitchFamily="2" charset="-122"/>
                <a:cs typeface="Times New Roman" panose="02020603050405020304" pitchFamily="18" charset="0"/>
              </a:rPr>
              <a:t>：</a:t>
            </a:r>
          </a:p>
          <a:p>
            <a:pPr lvl="0" algn="just">
              <a:spcAft>
                <a:spcPts val="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char name[20];</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char id[15]; </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int</a:t>
            </a:r>
            <a:r>
              <a:rPr lang="en-US" altLang="zh-CN" kern="100" dirty="0">
                <a:latin typeface="Calibri" panose="020F0502020204030204" pitchFamily="34" charset="0"/>
                <a:ea typeface="宋体" panose="02010600030101010101" pitchFamily="2" charset="-122"/>
                <a:cs typeface="Times New Roman" panose="02020603050405020304" pitchFamily="18" charset="0"/>
              </a:rPr>
              <a:t> age;</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public</a:t>
            </a:r>
            <a:r>
              <a:rPr lang="zh-CN" altLang="zh-CN" kern="100" dirty="0">
                <a:latin typeface="Calibri" panose="020F0502020204030204" pitchFamily="34" charset="0"/>
                <a:ea typeface="宋体" panose="02010600030101010101" pitchFamily="2" charset="-122"/>
                <a:cs typeface="Times New Roman" panose="02020603050405020304" pitchFamily="18" charset="0"/>
              </a:rPr>
              <a:t>：</a:t>
            </a:r>
          </a:p>
          <a:p>
            <a:pPr lvl="0" algn="just">
              <a:spcAft>
                <a:spcPts val="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Student(</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const</a:t>
            </a:r>
            <a:r>
              <a:rPr lang="en-US" altLang="zh-CN" kern="100" dirty="0">
                <a:latin typeface="Calibri" panose="020F0502020204030204" pitchFamily="34" charset="0"/>
                <a:ea typeface="宋体" panose="02010600030101010101" pitchFamily="2" charset="-122"/>
                <a:cs typeface="Times New Roman" panose="02020603050405020304" pitchFamily="18" charset="0"/>
              </a:rPr>
              <a:t> char *n,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const</a:t>
            </a:r>
            <a:r>
              <a:rPr lang="en-US" altLang="zh-CN" kern="100" dirty="0">
                <a:latin typeface="Calibri" panose="020F0502020204030204" pitchFamily="34" charset="0"/>
                <a:ea typeface="宋体" panose="02010600030101010101" pitchFamily="2" charset="-122"/>
                <a:cs typeface="Times New Roman" panose="02020603050405020304" pitchFamily="18" charset="0"/>
              </a:rPr>
              <a:t> char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i</a:t>
            </a:r>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int</a:t>
            </a:r>
            <a:r>
              <a:rPr lang="en-US" altLang="zh-CN" kern="100" dirty="0">
                <a:latin typeface="Calibri" panose="020F0502020204030204" pitchFamily="34" charset="0"/>
                <a:ea typeface="宋体" panose="02010600030101010101" pitchFamily="2" charset="-122"/>
                <a:cs typeface="Times New Roman" panose="02020603050405020304" pitchFamily="18" charset="0"/>
              </a:rPr>
              <a:t> a); </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void show() ; </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Student::Student(</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const</a:t>
            </a:r>
            <a:r>
              <a:rPr lang="en-US" altLang="zh-CN" kern="100" dirty="0">
                <a:latin typeface="Calibri" panose="020F0502020204030204" pitchFamily="34" charset="0"/>
                <a:ea typeface="宋体" panose="02010600030101010101" pitchFamily="2" charset="-122"/>
                <a:cs typeface="Times New Roman" panose="02020603050405020304" pitchFamily="18" charset="0"/>
              </a:rPr>
              <a:t> char *n,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const</a:t>
            </a:r>
            <a:r>
              <a:rPr lang="en-US" altLang="zh-CN" kern="100" dirty="0">
                <a:latin typeface="Calibri" panose="020F0502020204030204" pitchFamily="34" charset="0"/>
                <a:ea typeface="宋体" panose="02010600030101010101" pitchFamily="2" charset="-122"/>
                <a:cs typeface="Times New Roman" panose="02020603050405020304" pitchFamily="18" charset="0"/>
              </a:rPr>
              <a:t> char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i</a:t>
            </a:r>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int</a:t>
            </a:r>
            <a:r>
              <a:rPr lang="en-US" altLang="zh-CN" kern="100" dirty="0">
                <a:latin typeface="Calibri" panose="020F0502020204030204" pitchFamily="34" charset="0"/>
                <a:ea typeface="宋体" panose="02010600030101010101" pitchFamily="2" charset="-122"/>
                <a:cs typeface="Times New Roman" panose="02020603050405020304" pitchFamily="18" charset="0"/>
              </a:rPr>
              <a:t> a) </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strcpy</a:t>
            </a:r>
            <a:r>
              <a:rPr lang="en-US" altLang="zh-CN" kern="100" dirty="0">
                <a:latin typeface="Calibri" panose="020F0502020204030204" pitchFamily="34" charset="0"/>
                <a:ea typeface="宋体" panose="02010600030101010101" pitchFamily="2" charset="-122"/>
                <a:cs typeface="Times New Roman" panose="02020603050405020304" pitchFamily="18" charset="0"/>
              </a:rPr>
              <a:t>(name, n);</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strcpy</a:t>
            </a:r>
            <a:r>
              <a:rPr lang="en-US" altLang="zh-CN" kern="100" dirty="0">
                <a:latin typeface="Calibri" panose="020F0502020204030204" pitchFamily="34" charset="0"/>
                <a:ea typeface="宋体" panose="02010600030101010101" pitchFamily="2" charset="-122"/>
                <a:cs typeface="Times New Roman" panose="02020603050405020304" pitchFamily="18" charset="0"/>
              </a:rPr>
              <a:t>(id,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i</a:t>
            </a:r>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age = a; </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p:txBody>
      </p:sp>
      <p:sp>
        <p:nvSpPr>
          <p:cNvPr id="2" name="Rectangle 2"/>
          <p:cNvSpPr>
            <a:spLocks noChangeArrowheads="1"/>
          </p:cNvSpPr>
          <p:nvPr/>
        </p:nvSpPr>
        <p:spPr bwMode="auto">
          <a:xfrm>
            <a:off x="2049517" y="2039007"/>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文本框 4"/>
          <p:cNvSpPr txBox="1"/>
          <p:nvPr/>
        </p:nvSpPr>
        <p:spPr>
          <a:xfrm>
            <a:off x="653040" y="120865"/>
            <a:ext cx="1499129" cy="646331"/>
          </a:xfrm>
          <a:prstGeom prst="rect">
            <a:avLst/>
          </a:prstGeom>
          <a:noFill/>
        </p:spPr>
        <p:txBody>
          <a:bodyPr wrap="none" rtlCol="0">
            <a:spAutoFit/>
          </a:bodyPr>
          <a:lstStyle/>
          <a:p>
            <a:pPr algn="ctr"/>
            <a:r>
              <a:rPr lang="en-US" altLang="zh-CN" sz="3600" b="1" dirty="0">
                <a:solidFill>
                  <a:srgbClr val="39626F"/>
                </a:solidFill>
                <a:latin typeface="Segoe UI" panose="020B0502040204020203" pitchFamily="34" charset="0"/>
                <a:ea typeface="Segoe UI" panose="020B0502040204020203" pitchFamily="34" charset="0"/>
                <a:cs typeface="Segoe UI" panose="020B0502040204020203" pitchFamily="34" charset="0"/>
              </a:rPr>
              <a:t>12.2.1</a:t>
            </a:r>
            <a:endParaRPr lang="zh-CN" altLang="en-US" sz="3600" b="1" dirty="0">
              <a:solidFill>
                <a:srgbClr val="39626F"/>
              </a:solidFill>
              <a:latin typeface="Segoe UI" panose="020B0502040204020203" pitchFamily="34" charset="0"/>
              <a:cs typeface="Segoe UI" panose="020B0502040204020203" pitchFamily="34" charset="0"/>
            </a:endParaRPr>
          </a:p>
        </p:txBody>
      </p:sp>
      <p:sp>
        <p:nvSpPr>
          <p:cNvPr id="6" name="文本框 5"/>
          <p:cNvSpPr txBox="1"/>
          <p:nvPr/>
        </p:nvSpPr>
        <p:spPr>
          <a:xfrm>
            <a:off x="2705845" y="163396"/>
            <a:ext cx="4661907" cy="584775"/>
          </a:xfrm>
          <a:prstGeom prst="rect">
            <a:avLst/>
          </a:prstGeom>
          <a:noFill/>
        </p:spPr>
        <p:txBody>
          <a:bodyPr wrap="square" rtlCol="0">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构造函数</a:t>
            </a:r>
          </a:p>
        </p:txBody>
      </p:sp>
      <p:sp>
        <p:nvSpPr>
          <p:cNvPr id="9" name="矩形: 圆角 12"/>
          <p:cNvSpPr/>
          <p:nvPr/>
        </p:nvSpPr>
        <p:spPr>
          <a:xfrm>
            <a:off x="653039" y="995102"/>
            <a:ext cx="7604695" cy="375911"/>
          </a:xfrm>
          <a:prstGeom prst="roundRect">
            <a:avLst/>
          </a:prstGeom>
          <a:solidFill>
            <a:srgbClr val="45B0A8"/>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solidFill>
                  <a:schemeClr val="bg1"/>
                </a:solidFill>
                <a:latin typeface="微软雅黑" panose="020B0503020204020204" pitchFamily="34" charset="-122"/>
                <a:ea typeface="微软雅黑" panose="020B0503020204020204" pitchFamily="34" charset="-122"/>
              </a:rPr>
              <a:t>下面为</a:t>
            </a:r>
            <a:r>
              <a:rPr lang="en-US" altLang="zh-CN" dirty="0">
                <a:solidFill>
                  <a:schemeClr val="bg1"/>
                </a:solidFill>
                <a:latin typeface="微软雅黑" panose="020B0503020204020204" pitchFamily="34" charset="-122"/>
                <a:ea typeface="微软雅黑" panose="020B0503020204020204" pitchFamily="34" charset="-122"/>
              </a:rPr>
              <a:t>Student</a:t>
            </a:r>
            <a:r>
              <a:rPr lang="zh-CN" altLang="en-US" dirty="0">
                <a:solidFill>
                  <a:schemeClr val="bg1"/>
                </a:solidFill>
                <a:latin typeface="微软雅黑" panose="020B0503020204020204" pitchFamily="34" charset="-122"/>
                <a:ea typeface="微软雅黑" panose="020B0503020204020204" pitchFamily="34" charset="-122"/>
              </a:rPr>
              <a:t>类定义一个构造函数</a:t>
            </a:r>
            <a:r>
              <a:rPr lang="en-US" altLang="zh-CN" dirty="0">
                <a:solidFill>
                  <a:schemeClr val="bg1"/>
                </a:solidFill>
                <a:latin typeface="微软雅黑" panose="020B0503020204020204" pitchFamily="34" charset="-122"/>
                <a:ea typeface="微软雅黑" panose="020B0503020204020204" pitchFamily="34" charset="-122"/>
              </a:rPr>
              <a:t>Student( ) </a:t>
            </a:r>
            <a:r>
              <a:rPr lang="zh-CN" altLang="en-US" dirty="0">
                <a:solidFill>
                  <a:schemeClr val="bg1"/>
                </a:solidFill>
                <a:latin typeface="微软雅黑" panose="020B0503020204020204" pitchFamily="34" charset="-122"/>
                <a:ea typeface="微软雅黑" panose="020B0503020204020204" pitchFamily="34" charset="-122"/>
              </a:rPr>
              <a:t>，用它来初始化数据成员。</a:t>
            </a:r>
            <a:endParaRPr lang="zh-CN" altLang="en-US" sz="1600" dirty="0">
              <a:solidFill>
                <a:schemeClr val="tx1"/>
              </a:solidFill>
            </a:endParaRPr>
          </a:p>
        </p:txBody>
      </p:sp>
      <p:sp>
        <p:nvSpPr>
          <p:cNvPr id="16" name="圆角矩形 15"/>
          <p:cNvSpPr/>
          <p:nvPr/>
        </p:nvSpPr>
        <p:spPr>
          <a:xfrm>
            <a:off x="5620133" y="3012073"/>
            <a:ext cx="3258408" cy="2779988"/>
          </a:xfrm>
          <a:prstGeom prst="round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altLang="zh-CN" sz="1600" dirty="0">
                <a:solidFill>
                  <a:schemeClr val="tx1"/>
                </a:solidFill>
                <a:latin typeface="微软雅黑" panose="020B0503020204020204" pitchFamily="34" charset="-122"/>
                <a:ea typeface="微软雅黑" panose="020B0503020204020204" pitchFamily="34" charset="-122"/>
              </a:rPr>
              <a:t>1</a:t>
            </a:r>
            <a:r>
              <a:rPr lang="zh-CN" altLang="en-US" sz="1600" dirty="0">
                <a:solidFill>
                  <a:schemeClr val="tx1"/>
                </a:solidFill>
                <a:latin typeface="微软雅黑" panose="020B0503020204020204" pitchFamily="34" charset="-122"/>
                <a:ea typeface="微软雅黑" panose="020B0503020204020204" pitchFamily="34" charset="-122"/>
              </a:rPr>
              <a:t>）构造函数与类同名，不能为其制定任何返回类型</a:t>
            </a:r>
            <a:endParaRPr lang="en-US" altLang="zh-CN" sz="1600" dirty="0">
              <a:solidFill>
                <a:schemeClr val="tx1"/>
              </a:solidFill>
              <a:latin typeface="微软雅黑" panose="020B0503020204020204" pitchFamily="34" charset="-122"/>
              <a:ea typeface="微软雅黑" panose="020B0503020204020204" pitchFamily="34" charset="-122"/>
            </a:endParaRPr>
          </a:p>
          <a:p>
            <a:pPr>
              <a:lnSpc>
                <a:spcPct val="150000"/>
              </a:lnSpc>
            </a:pPr>
            <a:r>
              <a:rPr lang="en-US" altLang="zh-CN" sz="1600" dirty="0">
                <a:solidFill>
                  <a:schemeClr val="tx1"/>
                </a:solidFill>
                <a:latin typeface="微软雅黑" panose="020B0503020204020204" pitchFamily="34" charset="-122"/>
                <a:ea typeface="微软雅黑" panose="020B0503020204020204" pitchFamily="34" charset="-122"/>
              </a:rPr>
              <a:t>2</a:t>
            </a:r>
            <a:r>
              <a:rPr lang="zh-CN" altLang="en-US" sz="1600" dirty="0">
                <a:solidFill>
                  <a:schemeClr val="tx1"/>
                </a:solidFill>
                <a:latin typeface="微软雅黑" panose="020B0503020204020204" pitchFamily="34" charset="-122"/>
                <a:ea typeface="微软雅黑" panose="020B0503020204020204" pitchFamily="34" charset="-122"/>
              </a:rPr>
              <a:t>）当对象被创建时，构造函数被自动调用。</a:t>
            </a:r>
          </a:p>
        </p:txBody>
      </p:sp>
      <p:sp>
        <p:nvSpPr>
          <p:cNvPr id="17" name="矩形: 圆角 3"/>
          <p:cNvSpPr/>
          <p:nvPr/>
        </p:nvSpPr>
        <p:spPr>
          <a:xfrm>
            <a:off x="459171" y="1418924"/>
            <a:ext cx="8568715" cy="4778676"/>
          </a:xfrm>
          <a:prstGeom prst="roundRect">
            <a:avLst/>
          </a:prstGeom>
          <a:noFill/>
          <a:ln>
            <a:solidFill>
              <a:srgbClr val="39626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矩形 3"/>
          <p:cNvSpPr/>
          <p:nvPr/>
        </p:nvSpPr>
        <p:spPr>
          <a:xfrm>
            <a:off x="4558361" y="1481773"/>
            <a:ext cx="4126312" cy="1754326"/>
          </a:xfrm>
          <a:prstGeom prst="rect">
            <a:avLst/>
          </a:prstGeom>
        </p:spPr>
        <p:txBody>
          <a:bodyPr wrap="square">
            <a:spAutoFit/>
          </a:bodyPr>
          <a:lstStyle/>
          <a:p>
            <a:pPr lvl="0" algn="just">
              <a:spcAft>
                <a:spcPts val="0"/>
              </a:spcAft>
            </a:pPr>
            <a:r>
              <a:rPr lang="en-US" altLang="zh-CN" kern="100" dirty="0" err="1">
                <a:latin typeface="Calibri" panose="020F0502020204030204" pitchFamily="34" charset="0"/>
                <a:ea typeface="宋体" panose="02010600030101010101" pitchFamily="2" charset="-122"/>
                <a:cs typeface="Times New Roman" panose="02020603050405020304" pitchFamily="18" charset="0"/>
              </a:rPr>
              <a:t>int</a:t>
            </a:r>
            <a:r>
              <a:rPr lang="en-US" altLang="zh-CN" kern="100" dirty="0">
                <a:latin typeface="Calibri" panose="020F0502020204030204" pitchFamily="34" charset="0"/>
                <a:ea typeface="宋体" panose="02010600030101010101" pitchFamily="2" charset="-122"/>
                <a:cs typeface="Times New Roman" panose="02020603050405020304" pitchFamily="18" charset="0"/>
              </a:rPr>
              <a:t> main()</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Student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myStudent</a:t>
            </a:r>
            <a:r>
              <a:rPr lang="en-US" altLang="zh-CN" kern="100" dirty="0">
                <a:latin typeface="Calibri" panose="020F0502020204030204" pitchFamily="34" charset="0"/>
                <a:ea typeface="宋体" panose="02010600030101010101" pitchFamily="2" charset="-122"/>
                <a:cs typeface="Times New Roman" panose="02020603050405020304" pitchFamily="18" charset="0"/>
              </a:rPr>
              <a:t>(“Tom”, “123456”, 20);   </a:t>
            </a:r>
          </a:p>
          <a:p>
            <a:pPr lvl="0" algn="just">
              <a:spcAft>
                <a:spcPts val="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zh-CN" altLang="zh-CN" kern="100" dirty="0">
                <a:latin typeface="Calibri" panose="020F0502020204030204" pitchFamily="34" charset="0"/>
                <a:ea typeface="宋体" panose="02010600030101010101" pitchFamily="2" charset="-122"/>
                <a:cs typeface="Times New Roman" panose="02020603050405020304" pitchFamily="18" charset="0"/>
              </a:rPr>
              <a:t>创建</a:t>
            </a:r>
            <a:r>
              <a:rPr lang="en-US" altLang="zh-CN" kern="100" dirty="0">
                <a:latin typeface="Calibri" panose="020F0502020204030204" pitchFamily="34" charset="0"/>
                <a:ea typeface="宋体" panose="02010600030101010101" pitchFamily="2" charset="-122"/>
                <a:cs typeface="Times New Roman" panose="02020603050405020304" pitchFamily="18" charset="0"/>
              </a:rPr>
              <a:t>Student</a:t>
            </a:r>
            <a:r>
              <a:rPr lang="zh-CN" altLang="zh-CN" kern="100" dirty="0">
                <a:latin typeface="Calibri" panose="020F0502020204030204" pitchFamily="34" charset="0"/>
                <a:ea typeface="宋体" panose="02010600030101010101" pitchFamily="2" charset="-122"/>
                <a:cs typeface="Times New Roman" panose="02020603050405020304" pitchFamily="18" charset="0"/>
              </a:rPr>
              <a:t>类的对象</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myStudent</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return 0;</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r>
              <a:rPr lang="en-US" altLang="zh-CN" kern="100" dirty="0">
                <a:latin typeface="Calibri" panose="020F0502020204030204" pitchFamily="34" charset="0"/>
                <a:ea typeface="宋体" panose="02010600030101010101" pitchFamily="2" charset="-122"/>
                <a:cs typeface="Times New Roman" panose="02020603050405020304" pitchFamily="18" charset="0"/>
              </a:rPr>
              <a:t>}</a:t>
            </a:r>
            <a:endParaRPr lang="zh-CN" altLang="en-US" dirty="0"/>
          </a:p>
        </p:txBody>
      </p:sp>
    </p:spTree>
    <p:extLst>
      <p:ext uri="{BB962C8B-B14F-4D97-AF65-F5344CB8AC3E}">
        <p14:creationId xmlns:p14="http://schemas.microsoft.com/office/powerpoint/2010/main" val="3741736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9" grpId="0" animBg="1"/>
      <p:bldP spid="16" grpId="0" animBg="1"/>
      <p:bldP spid="17" grpId="0" animBg="1"/>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653040" y="120865"/>
            <a:ext cx="1499129" cy="646331"/>
          </a:xfrm>
          <a:prstGeom prst="rect">
            <a:avLst/>
          </a:prstGeom>
          <a:noFill/>
        </p:spPr>
        <p:txBody>
          <a:bodyPr wrap="none" rtlCol="0">
            <a:spAutoFit/>
          </a:bodyPr>
          <a:lstStyle/>
          <a:p>
            <a:pPr algn="ctr"/>
            <a:r>
              <a:rPr lang="en-US" altLang="zh-CN" sz="3600" b="1" dirty="0">
                <a:solidFill>
                  <a:srgbClr val="39626F"/>
                </a:solidFill>
                <a:latin typeface="Segoe UI" panose="020B0502040204020203" pitchFamily="34" charset="0"/>
                <a:ea typeface="Segoe UI" panose="020B0502040204020203" pitchFamily="34" charset="0"/>
                <a:cs typeface="Segoe UI" panose="020B0502040204020203" pitchFamily="34" charset="0"/>
              </a:rPr>
              <a:t>12.2.2</a:t>
            </a:r>
            <a:endParaRPr lang="zh-CN" altLang="en-US" sz="3600" b="1" dirty="0">
              <a:solidFill>
                <a:srgbClr val="39626F"/>
              </a:solidFill>
              <a:latin typeface="Segoe UI" panose="020B0502040204020203" pitchFamily="34" charset="0"/>
              <a:cs typeface="Segoe UI" panose="020B0502040204020203" pitchFamily="34" charset="0"/>
            </a:endParaRPr>
          </a:p>
        </p:txBody>
      </p:sp>
      <p:sp>
        <p:nvSpPr>
          <p:cNvPr id="4" name="文本框 3"/>
          <p:cNvSpPr txBox="1"/>
          <p:nvPr/>
        </p:nvSpPr>
        <p:spPr>
          <a:xfrm>
            <a:off x="2011681" y="163396"/>
            <a:ext cx="6766560" cy="584775"/>
          </a:xfrm>
          <a:prstGeom prst="rect">
            <a:avLst/>
          </a:prstGeom>
          <a:noFill/>
        </p:spPr>
        <p:txBody>
          <a:bodyPr wrap="square" rtlCol="0">
            <a:spAutoFit/>
          </a:bodyPr>
          <a:lstStyle/>
          <a:p>
            <a:pPr algn="ctr"/>
            <a:r>
              <a:rPr lang="en-US" altLang="zh-CN"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	</a:t>
            </a:r>
            <a:r>
              <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重载构造函数和缺省构造函数</a:t>
            </a:r>
          </a:p>
        </p:txBody>
      </p:sp>
      <p:sp>
        <p:nvSpPr>
          <p:cNvPr id="11" name="矩形: 圆角 12"/>
          <p:cNvSpPr/>
          <p:nvPr/>
        </p:nvSpPr>
        <p:spPr>
          <a:xfrm>
            <a:off x="653040" y="995102"/>
            <a:ext cx="486444" cy="375911"/>
          </a:xfrm>
          <a:prstGeom prst="roundRect">
            <a:avLst/>
          </a:prstGeom>
          <a:solidFill>
            <a:srgbClr val="45B0A8"/>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solidFill>
                  <a:schemeClr val="bg1"/>
                </a:solidFill>
                <a:latin typeface="微软雅黑" panose="020B0503020204020204" pitchFamily="34" charset="-122"/>
                <a:ea typeface="微软雅黑" panose="020B0503020204020204" pitchFamily="34" charset="-122"/>
              </a:rPr>
              <a:t>例</a:t>
            </a:r>
            <a:endParaRPr lang="zh-CN" altLang="en-US" sz="1600" dirty="0">
              <a:solidFill>
                <a:schemeClr val="tx1"/>
              </a:solidFill>
            </a:endParaRPr>
          </a:p>
        </p:txBody>
      </p:sp>
      <p:sp>
        <p:nvSpPr>
          <p:cNvPr id="2" name="矩形 1"/>
          <p:cNvSpPr/>
          <p:nvPr/>
        </p:nvSpPr>
        <p:spPr>
          <a:xfrm>
            <a:off x="1244992" y="995102"/>
            <a:ext cx="3917851" cy="5355312"/>
          </a:xfrm>
          <a:prstGeom prst="rect">
            <a:avLst/>
          </a:prstGeom>
        </p:spPr>
        <p:txBody>
          <a:bodyPr wrap="square">
            <a:spAutoFit/>
          </a:bodyPr>
          <a:lstStyle/>
          <a:p>
            <a:pPr lvl="0" algn="just">
              <a:spcAft>
                <a:spcPts val="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class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myClass</a:t>
            </a:r>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private</a:t>
            </a:r>
            <a:r>
              <a:rPr lang="zh-CN" altLang="zh-CN" kern="100" dirty="0">
                <a:latin typeface="Calibri" panose="020F0502020204030204" pitchFamily="34" charset="0"/>
                <a:ea typeface="宋体" panose="02010600030101010101" pitchFamily="2" charset="-122"/>
                <a:cs typeface="Times New Roman" panose="02020603050405020304" pitchFamily="18" charset="0"/>
              </a:rPr>
              <a:t>：</a:t>
            </a:r>
          </a:p>
          <a:p>
            <a:pPr lvl="0" algn="just">
              <a:spcAft>
                <a:spcPts val="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int</a:t>
            </a:r>
            <a:r>
              <a:rPr lang="en-US" altLang="zh-CN" kern="100" dirty="0">
                <a:latin typeface="Calibri" panose="020F0502020204030204" pitchFamily="34" charset="0"/>
                <a:ea typeface="宋体" panose="02010600030101010101" pitchFamily="2" charset="-122"/>
                <a:cs typeface="Times New Roman" panose="02020603050405020304" pitchFamily="18" charset="0"/>
              </a:rPr>
              <a:t> a ,b; </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public</a:t>
            </a:r>
            <a:r>
              <a:rPr lang="zh-CN" altLang="zh-CN" kern="100" dirty="0">
                <a:latin typeface="Calibri" panose="020F0502020204030204" pitchFamily="34" charset="0"/>
                <a:ea typeface="宋体" panose="02010600030101010101" pitchFamily="2" charset="-122"/>
                <a:cs typeface="Times New Roman" panose="02020603050405020304" pitchFamily="18" charset="0"/>
              </a:rPr>
              <a:t>：</a:t>
            </a:r>
          </a:p>
          <a:p>
            <a:pPr lvl="0" algn="just">
              <a:spcAft>
                <a:spcPts val="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myClass</a:t>
            </a:r>
            <a:r>
              <a:rPr lang="en-US" altLang="zh-CN" kern="100" dirty="0">
                <a:latin typeface="Calibri" panose="020F0502020204030204" pitchFamily="34" charset="0"/>
                <a:ea typeface="宋体" panose="02010600030101010101" pitchFamily="2" charset="-122"/>
                <a:cs typeface="Times New Roman" panose="02020603050405020304" pitchFamily="18" charset="0"/>
              </a:rPr>
              <a:t>( ) ; </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myClass</a:t>
            </a:r>
            <a:r>
              <a:rPr lang="en-US" altLang="zh-CN" kern="100" dirty="0">
                <a:latin typeface="Calibri" panose="020F0502020204030204" pitchFamily="34" charset="0"/>
                <a:ea typeface="宋体" panose="02010600030101010101" pitchFamily="2" charset="-122"/>
                <a:cs typeface="Times New Roman" panose="02020603050405020304" pitchFamily="18" charset="0"/>
              </a:rPr>
              <a:t>(</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int</a:t>
            </a:r>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i</a:t>
            </a:r>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int</a:t>
            </a:r>
            <a:r>
              <a:rPr lang="en-US" altLang="zh-CN" kern="100" dirty="0">
                <a:latin typeface="Calibri" panose="020F0502020204030204" pitchFamily="34" charset="0"/>
                <a:ea typeface="宋体" panose="02010600030101010101" pitchFamily="2" charset="-122"/>
                <a:cs typeface="Times New Roman" panose="02020603050405020304" pitchFamily="18" charset="0"/>
              </a:rPr>
              <a:t> j); </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void show( ) ; </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pPr>
            <a:r>
              <a:rPr lang="en-US" altLang="zh-CN" kern="100" dirty="0" err="1">
                <a:latin typeface="Calibri" panose="020F0502020204030204" pitchFamily="34" charset="0"/>
                <a:ea typeface="宋体" panose="02010600030101010101" pitchFamily="2" charset="-122"/>
                <a:cs typeface="Times New Roman" panose="02020603050405020304" pitchFamily="18" charset="0"/>
              </a:rPr>
              <a:t>myClass</a:t>
            </a:r>
            <a:r>
              <a:rPr lang="zh-CN" altLang="zh-CN" kern="100" dirty="0">
                <a:latin typeface="Calibri" panose="020F0502020204030204" pitchFamily="34" charset="0"/>
                <a:ea typeface="宋体" panose="02010600030101010101" pitchFamily="2" charset="-122"/>
                <a:cs typeface="Times New Roman" panose="02020603050405020304" pitchFamily="18" charset="0"/>
              </a:rPr>
              <a:t>：：</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myClass</a:t>
            </a:r>
            <a:r>
              <a:rPr lang="en-US" altLang="zh-CN" kern="100" dirty="0">
                <a:latin typeface="Calibri" panose="020F0502020204030204" pitchFamily="34" charset="0"/>
                <a:ea typeface="宋体" panose="02010600030101010101" pitchFamily="2" charset="-122"/>
                <a:cs typeface="Times New Roman" panose="02020603050405020304" pitchFamily="18" charset="0"/>
              </a:rPr>
              <a:t>( ) </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cout</a:t>
            </a:r>
            <a:r>
              <a:rPr lang="en-US" altLang="zh-CN" kern="100" dirty="0">
                <a:latin typeface="Calibri" panose="020F0502020204030204" pitchFamily="34" charset="0"/>
                <a:ea typeface="宋体" panose="02010600030101010101" pitchFamily="2" charset="-122"/>
                <a:cs typeface="Times New Roman" panose="02020603050405020304" pitchFamily="18" charset="0"/>
              </a:rPr>
              <a:t>&lt;&lt; “</a:t>
            </a:r>
            <a:r>
              <a:rPr lang="zh-CN" altLang="zh-CN" kern="100" dirty="0">
                <a:latin typeface="Calibri" panose="020F0502020204030204" pitchFamily="34" charset="0"/>
                <a:ea typeface="宋体" panose="02010600030101010101" pitchFamily="2" charset="-122"/>
                <a:cs typeface="Times New Roman" panose="02020603050405020304" pitchFamily="18" charset="0"/>
              </a:rPr>
              <a:t>执行</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myClass</a:t>
            </a:r>
            <a:r>
              <a:rPr lang="en-US" altLang="zh-CN" kern="100" dirty="0">
                <a:latin typeface="Calibri" panose="020F0502020204030204" pitchFamily="34" charset="0"/>
                <a:ea typeface="宋体" panose="02010600030101010101" pitchFamily="2" charset="-122"/>
                <a:cs typeface="Times New Roman" panose="02020603050405020304" pitchFamily="18" charset="0"/>
              </a:rPr>
              <a:t>( )”&lt;&lt;</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endl</a:t>
            </a:r>
            <a:r>
              <a:rPr lang="en-US" altLang="zh-CN" kern="100" dirty="0">
                <a:latin typeface="Calibri" panose="020F0502020204030204" pitchFamily="34" charset="0"/>
                <a:ea typeface="宋体" panose="02010600030101010101" pitchFamily="2" charset="-122"/>
                <a:cs typeface="Times New Roman" panose="02020603050405020304" pitchFamily="18" charset="0"/>
              </a:rPr>
              <a:t> ; </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a =0 , b =0 ; </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pPr>
            <a:r>
              <a:rPr lang="en-US" altLang="zh-CN" kern="100" dirty="0" err="1">
                <a:latin typeface="Calibri" panose="020F0502020204030204" pitchFamily="34" charset="0"/>
                <a:ea typeface="宋体" panose="02010600030101010101" pitchFamily="2" charset="-122"/>
                <a:cs typeface="Times New Roman" panose="02020603050405020304" pitchFamily="18" charset="0"/>
              </a:rPr>
              <a:t>myClass</a:t>
            </a:r>
            <a:r>
              <a:rPr lang="zh-CN" altLang="zh-CN" kern="100" dirty="0">
                <a:latin typeface="Calibri" panose="020F0502020204030204" pitchFamily="34" charset="0"/>
                <a:ea typeface="宋体" panose="02010600030101010101" pitchFamily="2" charset="-122"/>
                <a:cs typeface="Times New Roman" panose="02020603050405020304" pitchFamily="18" charset="0"/>
              </a:rPr>
              <a:t>：：</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myClass</a:t>
            </a:r>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int</a:t>
            </a:r>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i</a:t>
            </a:r>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int</a:t>
            </a:r>
            <a:r>
              <a:rPr lang="en-US" altLang="zh-CN" kern="100" dirty="0">
                <a:latin typeface="Calibri" panose="020F0502020204030204" pitchFamily="34" charset="0"/>
                <a:ea typeface="宋体" panose="02010600030101010101" pitchFamily="2" charset="-122"/>
                <a:cs typeface="Times New Roman" panose="02020603050405020304" pitchFamily="18" charset="0"/>
              </a:rPr>
              <a:t> j) </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cout</a:t>
            </a:r>
            <a:r>
              <a:rPr lang="en-US" altLang="zh-CN" kern="100" dirty="0">
                <a:latin typeface="Calibri" panose="020F0502020204030204" pitchFamily="34" charset="0"/>
                <a:ea typeface="宋体" panose="02010600030101010101" pitchFamily="2" charset="-122"/>
                <a:cs typeface="Times New Roman" panose="02020603050405020304" pitchFamily="18" charset="0"/>
              </a:rPr>
              <a:t>&lt;&lt; “</a:t>
            </a:r>
            <a:r>
              <a:rPr lang="zh-CN" altLang="zh-CN" kern="100" dirty="0">
                <a:latin typeface="Calibri" panose="020F0502020204030204" pitchFamily="34" charset="0"/>
                <a:ea typeface="宋体" panose="02010600030101010101" pitchFamily="2" charset="-122"/>
                <a:cs typeface="Times New Roman" panose="02020603050405020304" pitchFamily="18" charset="0"/>
              </a:rPr>
              <a:t>执行</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myClass</a:t>
            </a:r>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int</a:t>
            </a:r>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int</a:t>
            </a:r>
            <a:r>
              <a:rPr lang="en-US" altLang="zh-CN" kern="100" dirty="0">
                <a:latin typeface="Calibri" panose="020F0502020204030204" pitchFamily="34" charset="0"/>
                <a:ea typeface="宋体" panose="02010600030101010101" pitchFamily="2" charset="-122"/>
                <a:cs typeface="Times New Roman" panose="02020603050405020304" pitchFamily="18" charset="0"/>
              </a:rPr>
              <a:t> )”&lt;&lt;</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endl</a:t>
            </a:r>
            <a:r>
              <a:rPr lang="en-US" altLang="zh-CN" kern="100" dirty="0">
                <a:latin typeface="Calibri" panose="020F0502020204030204" pitchFamily="34" charset="0"/>
                <a:ea typeface="宋体" panose="02010600030101010101" pitchFamily="2" charset="-122"/>
                <a:cs typeface="Times New Roman" panose="02020603050405020304" pitchFamily="18" charset="0"/>
              </a:rPr>
              <a:t> ; </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a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i</a:t>
            </a:r>
            <a:r>
              <a:rPr lang="en-US" altLang="zh-CN" kern="100" dirty="0">
                <a:latin typeface="Calibri" panose="020F0502020204030204" pitchFamily="34" charset="0"/>
                <a:ea typeface="宋体" panose="02010600030101010101" pitchFamily="2" charset="-122"/>
                <a:cs typeface="Times New Roman" panose="02020603050405020304" pitchFamily="18" charset="0"/>
              </a:rPr>
              <a:t> ,b =j; </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p:txBody>
      </p:sp>
      <p:sp>
        <p:nvSpPr>
          <p:cNvPr id="5" name="矩形 4"/>
          <p:cNvSpPr/>
          <p:nvPr/>
        </p:nvSpPr>
        <p:spPr>
          <a:xfrm>
            <a:off x="4761914" y="995102"/>
            <a:ext cx="4572000" cy="1754326"/>
          </a:xfrm>
          <a:prstGeom prst="rect">
            <a:avLst/>
          </a:prstGeom>
        </p:spPr>
        <p:txBody>
          <a:bodyPr>
            <a:spAutoFit/>
          </a:bodyPr>
          <a:lstStyle/>
          <a:p>
            <a:pPr lvl="0" algn="just">
              <a:spcAft>
                <a:spcPts val="0"/>
              </a:spcAft>
            </a:pPr>
            <a:r>
              <a:rPr lang="en-US" altLang="zh-CN" kern="100" dirty="0" err="1">
                <a:latin typeface="Calibri" panose="020F0502020204030204" pitchFamily="34" charset="0"/>
                <a:ea typeface="宋体" panose="02010600030101010101" pitchFamily="2" charset="-122"/>
                <a:cs typeface="Times New Roman" panose="02020603050405020304" pitchFamily="18" charset="0"/>
              </a:rPr>
              <a:t>int</a:t>
            </a:r>
            <a:r>
              <a:rPr lang="en-US" altLang="zh-CN" kern="100" dirty="0">
                <a:latin typeface="Calibri" panose="020F0502020204030204" pitchFamily="34" charset="0"/>
                <a:ea typeface="宋体" panose="02010600030101010101" pitchFamily="2" charset="-122"/>
                <a:cs typeface="Times New Roman" panose="02020603050405020304" pitchFamily="18" charset="0"/>
              </a:rPr>
              <a:t>  main( ) </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myClass</a:t>
            </a:r>
            <a:r>
              <a:rPr lang="en-US" altLang="zh-CN" kern="100" dirty="0">
                <a:latin typeface="Calibri" panose="020F0502020204030204" pitchFamily="34" charset="0"/>
                <a:ea typeface="宋体" panose="02010600030101010101" pitchFamily="2" charset="-122"/>
                <a:cs typeface="Times New Roman" panose="02020603050405020304" pitchFamily="18" charset="0"/>
              </a:rPr>
              <a:t> ob1; </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myClass</a:t>
            </a:r>
            <a:r>
              <a:rPr lang="en-US" altLang="zh-CN" kern="100" dirty="0">
                <a:latin typeface="Calibri" panose="020F0502020204030204" pitchFamily="34" charset="0"/>
                <a:ea typeface="宋体" panose="02010600030101010101" pitchFamily="2" charset="-122"/>
                <a:cs typeface="Times New Roman" panose="02020603050405020304" pitchFamily="18" charset="0"/>
              </a:rPr>
              <a:t> ob2(10 ,5); </a:t>
            </a:r>
          </a:p>
          <a:p>
            <a:pPr lvl="0" algn="just">
              <a:spcAft>
                <a:spcPts val="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return 0;</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endParaRPr lang="zh-CN" altLang="en-US" dirty="0"/>
          </a:p>
        </p:txBody>
      </p:sp>
      <p:sp>
        <p:nvSpPr>
          <p:cNvPr id="12" name="矩形: 圆角 3"/>
          <p:cNvSpPr/>
          <p:nvPr/>
        </p:nvSpPr>
        <p:spPr>
          <a:xfrm>
            <a:off x="900332" y="1014126"/>
            <a:ext cx="6246056" cy="5336287"/>
          </a:xfrm>
          <a:prstGeom prst="roundRect">
            <a:avLst/>
          </a:prstGeom>
          <a:noFill/>
          <a:ln>
            <a:solidFill>
              <a:srgbClr val="39626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3" name="圆角矩形 12"/>
          <p:cNvSpPr/>
          <p:nvPr/>
        </p:nvSpPr>
        <p:spPr>
          <a:xfrm>
            <a:off x="5576104" y="2749428"/>
            <a:ext cx="3258408" cy="2779988"/>
          </a:xfrm>
          <a:prstGeom prst="round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zh-CN" altLang="en-US" sz="1600" dirty="0">
                <a:solidFill>
                  <a:schemeClr val="tx1"/>
                </a:solidFill>
                <a:latin typeface="微软雅黑" panose="020B0503020204020204" pitchFamily="34" charset="-122"/>
                <a:ea typeface="微软雅黑" panose="020B0503020204020204" pitchFamily="34" charset="-122"/>
              </a:rPr>
              <a:t>当执行语句</a:t>
            </a:r>
            <a:r>
              <a:rPr lang="en-US" altLang="zh-CN" sz="1600" dirty="0" err="1">
                <a:solidFill>
                  <a:schemeClr val="tx1"/>
                </a:solidFill>
                <a:latin typeface="微软雅黑" panose="020B0503020204020204" pitchFamily="34" charset="-122"/>
                <a:ea typeface="微软雅黑" panose="020B0503020204020204" pitchFamily="34" charset="-122"/>
              </a:rPr>
              <a:t>myClass</a:t>
            </a:r>
            <a:r>
              <a:rPr lang="en-US" altLang="zh-CN" sz="1600" dirty="0">
                <a:solidFill>
                  <a:schemeClr val="tx1"/>
                </a:solidFill>
                <a:latin typeface="微软雅黑" panose="020B0503020204020204" pitchFamily="34" charset="-122"/>
                <a:ea typeface="微软雅黑" panose="020B0503020204020204" pitchFamily="34" charset="-122"/>
              </a:rPr>
              <a:t>  ob1</a:t>
            </a:r>
            <a:r>
              <a:rPr lang="zh-CN" altLang="en-US" sz="1600" dirty="0">
                <a:solidFill>
                  <a:schemeClr val="tx1"/>
                </a:solidFill>
                <a:latin typeface="微软雅黑" panose="020B0503020204020204" pitchFamily="34" charset="-122"/>
                <a:ea typeface="微软雅黑" panose="020B0503020204020204" pitchFamily="34" charset="-122"/>
              </a:rPr>
              <a:t>时，调用第一种不带参数的缺省构造函数，而当执行语句</a:t>
            </a:r>
            <a:r>
              <a:rPr lang="en-US" altLang="zh-CN" sz="1600" dirty="0" err="1">
                <a:solidFill>
                  <a:schemeClr val="tx1"/>
                </a:solidFill>
                <a:latin typeface="微软雅黑" panose="020B0503020204020204" pitchFamily="34" charset="-122"/>
                <a:ea typeface="微软雅黑" panose="020B0503020204020204" pitchFamily="34" charset="-122"/>
              </a:rPr>
              <a:t>myClass</a:t>
            </a:r>
            <a:r>
              <a:rPr lang="en-US" altLang="zh-CN" sz="1600" dirty="0">
                <a:solidFill>
                  <a:schemeClr val="tx1"/>
                </a:solidFill>
                <a:latin typeface="微软雅黑" panose="020B0503020204020204" pitchFamily="34" charset="-122"/>
                <a:ea typeface="微软雅黑" panose="020B0503020204020204" pitchFamily="34" charset="-122"/>
              </a:rPr>
              <a:t> ob2(10 , 5)</a:t>
            </a:r>
            <a:r>
              <a:rPr lang="zh-CN" altLang="en-US" sz="1600" dirty="0">
                <a:solidFill>
                  <a:schemeClr val="tx1"/>
                </a:solidFill>
                <a:latin typeface="微软雅黑" panose="020B0503020204020204" pitchFamily="34" charset="-122"/>
                <a:ea typeface="微软雅黑" panose="020B0503020204020204" pitchFamily="34" charset="-122"/>
              </a:rPr>
              <a:t>时，调用第二种带</a:t>
            </a:r>
            <a:r>
              <a:rPr lang="en-US" altLang="zh-CN" sz="1600" dirty="0">
                <a:solidFill>
                  <a:schemeClr val="tx1"/>
                </a:solidFill>
                <a:latin typeface="微软雅黑" panose="020B0503020204020204" pitchFamily="34" charset="-122"/>
                <a:ea typeface="微软雅黑" panose="020B0503020204020204" pitchFamily="34" charset="-122"/>
              </a:rPr>
              <a:t>2</a:t>
            </a:r>
            <a:r>
              <a:rPr lang="zh-CN" altLang="en-US" sz="1600" dirty="0">
                <a:solidFill>
                  <a:schemeClr val="tx1"/>
                </a:solidFill>
                <a:latin typeface="微软雅黑" panose="020B0503020204020204" pitchFamily="34" charset="-122"/>
                <a:ea typeface="微软雅黑" panose="020B0503020204020204" pitchFamily="34" charset="-122"/>
              </a:rPr>
              <a:t>个整型参数的重载构造函数</a:t>
            </a:r>
          </a:p>
        </p:txBody>
      </p:sp>
    </p:spTree>
    <p:extLst>
      <p:ext uri="{BB962C8B-B14F-4D97-AF65-F5344CB8AC3E}">
        <p14:creationId xmlns:p14="http://schemas.microsoft.com/office/powerpoint/2010/main" val="2843380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2" grpId="0"/>
      <p:bldP spid="5" grpId="0"/>
      <p:bldP spid="12" grpId="0" animBg="1"/>
      <p:bldP spid="1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653040" y="120865"/>
            <a:ext cx="1499129" cy="646331"/>
          </a:xfrm>
          <a:prstGeom prst="rect">
            <a:avLst/>
          </a:prstGeom>
          <a:noFill/>
        </p:spPr>
        <p:txBody>
          <a:bodyPr wrap="none" rtlCol="0">
            <a:spAutoFit/>
          </a:bodyPr>
          <a:lstStyle/>
          <a:p>
            <a:pPr algn="ctr"/>
            <a:r>
              <a:rPr lang="en-US" altLang="zh-CN" sz="3600" b="1" dirty="0">
                <a:solidFill>
                  <a:srgbClr val="39626F"/>
                </a:solidFill>
                <a:latin typeface="Segoe UI" panose="020B0502040204020203" pitchFamily="34" charset="0"/>
                <a:ea typeface="Segoe UI" panose="020B0502040204020203" pitchFamily="34" charset="0"/>
                <a:cs typeface="Segoe UI" panose="020B0502040204020203" pitchFamily="34" charset="0"/>
              </a:rPr>
              <a:t>12.2.2</a:t>
            </a:r>
            <a:endParaRPr lang="zh-CN" altLang="en-US" sz="3600" b="1" dirty="0">
              <a:solidFill>
                <a:srgbClr val="39626F"/>
              </a:solidFill>
              <a:latin typeface="Segoe UI" panose="020B0502040204020203" pitchFamily="34" charset="0"/>
              <a:cs typeface="Segoe UI" panose="020B0502040204020203" pitchFamily="34" charset="0"/>
            </a:endParaRPr>
          </a:p>
        </p:txBody>
      </p:sp>
      <p:sp>
        <p:nvSpPr>
          <p:cNvPr id="4" name="文本框 3"/>
          <p:cNvSpPr txBox="1"/>
          <p:nvPr/>
        </p:nvSpPr>
        <p:spPr>
          <a:xfrm>
            <a:off x="2011681" y="163396"/>
            <a:ext cx="6766560" cy="584775"/>
          </a:xfrm>
          <a:prstGeom prst="rect">
            <a:avLst/>
          </a:prstGeom>
          <a:noFill/>
        </p:spPr>
        <p:txBody>
          <a:bodyPr wrap="square" rtlCol="0">
            <a:spAutoFit/>
          </a:bodyPr>
          <a:lstStyle/>
          <a:p>
            <a:pPr algn="ctr"/>
            <a:r>
              <a:rPr lang="en-US" altLang="zh-CN"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	</a:t>
            </a:r>
            <a:r>
              <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重载构造函数和缺省构造函数</a:t>
            </a:r>
          </a:p>
        </p:txBody>
      </p:sp>
      <p:sp>
        <p:nvSpPr>
          <p:cNvPr id="9" name="文本框 8"/>
          <p:cNvSpPr txBox="1"/>
          <p:nvPr/>
        </p:nvSpPr>
        <p:spPr>
          <a:xfrm>
            <a:off x="599875" y="914400"/>
            <a:ext cx="8544125" cy="581057"/>
          </a:xfrm>
          <a:prstGeom prst="rect">
            <a:avLst/>
          </a:prstGeom>
          <a:noFill/>
        </p:spPr>
        <p:txBody>
          <a:bodyPr wrap="square" rtlCol="0">
            <a:spAutoFit/>
          </a:bodyPr>
          <a:lstStyle/>
          <a:p>
            <a:pPr>
              <a:lnSpc>
                <a:spcPct val="150000"/>
              </a:lnSpc>
            </a:pPr>
            <a:r>
              <a:rPr lang="zh-CN" altLang="en-US" sz="2400" b="1" dirty="0">
                <a:latin typeface="微软雅黑" panose="020B0503020204020204" pitchFamily="34" charset="-122"/>
                <a:ea typeface="微软雅黑" panose="020B0503020204020204" pitchFamily="34" charset="-122"/>
              </a:rPr>
              <a:t>几点说明</a:t>
            </a:r>
            <a:r>
              <a:rPr lang="zh-CN" altLang="en-US" dirty="0"/>
              <a:t>：</a:t>
            </a:r>
            <a:endParaRPr lang="en-US" altLang="zh-CN" dirty="0"/>
          </a:p>
        </p:txBody>
      </p:sp>
      <p:sp>
        <p:nvSpPr>
          <p:cNvPr id="10" name="矩形 9"/>
          <p:cNvSpPr/>
          <p:nvPr/>
        </p:nvSpPr>
        <p:spPr>
          <a:xfrm>
            <a:off x="599874" y="1495457"/>
            <a:ext cx="8276839" cy="507831"/>
          </a:xfrm>
          <a:prstGeom prst="rect">
            <a:avLst/>
          </a:prstGeom>
        </p:spPr>
        <p:txBody>
          <a:bodyPr wrap="square">
            <a:spAutoFit/>
          </a:bodyPr>
          <a:lstStyle/>
          <a:p>
            <a:pPr>
              <a:lnSpc>
                <a:spcPct val="150000"/>
              </a:lnSpc>
            </a:pPr>
            <a:r>
              <a:rPr lang="zh-CN" altLang="zh-CN"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1</a:t>
            </a:r>
            <a:r>
              <a:rPr lang="zh-CN"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定义对象</a:t>
            </a:r>
            <a:r>
              <a:rPr lang="en-US" altLang="zh-CN" dirty="0">
                <a:latin typeface="微软雅黑" panose="020B0503020204020204" pitchFamily="34" charset="-122"/>
                <a:ea typeface="微软雅黑" panose="020B0503020204020204" pitchFamily="34" charset="-122"/>
              </a:rPr>
              <a:t>ob1</a:t>
            </a:r>
            <a:r>
              <a:rPr lang="zh-CN" altLang="en-US" dirty="0">
                <a:latin typeface="微软雅黑" panose="020B0503020204020204" pitchFamily="34" charset="-122"/>
                <a:ea typeface="微软雅黑" panose="020B0503020204020204" pitchFamily="34" charset="-122"/>
              </a:rPr>
              <a:t>时语句为</a:t>
            </a:r>
            <a:r>
              <a:rPr lang="en-US" altLang="zh-CN" dirty="0" err="1">
                <a:latin typeface="微软雅黑" panose="020B0503020204020204" pitchFamily="34" charset="-122"/>
                <a:ea typeface="微软雅黑" panose="020B0503020204020204" pitchFamily="34" charset="-122"/>
              </a:rPr>
              <a:t>myClass</a:t>
            </a:r>
            <a:r>
              <a:rPr lang="en-US" altLang="zh-CN" dirty="0">
                <a:latin typeface="微软雅黑" panose="020B0503020204020204" pitchFamily="34" charset="-122"/>
                <a:ea typeface="微软雅黑" panose="020B0503020204020204" pitchFamily="34" charset="-122"/>
              </a:rPr>
              <a:t>  ob1</a:t>
            </a:r>
            <a:r>
              <a:rPr lang="zh-CN" altLang="en-US" dirty="0">
                <a:latin typeface="微软雅黑" panose="020B0503020204020204" pitchFamily="34" charset="-122"/>
                <a:ea typeface="微软雅黑" panose="020B0503020204020204" pitchFamily="34" charset="-122"/>
              </a:rPr>
              <a:t>；不能写成：</a:t>
            </a:r>
            <a:r>
              <a:rPr lang="en-US" altLang="zh-CN" dirty="0" err="1">
                <a:latin typeface="微软雅黑" panose="020B0503020204020204" pitchFamily="34" charset="-122"/>
                <a:ea typeface="微软雅黑" panose="020B0503020204020204" pitchFamily="34" charset="-122"/>
              </a:rPr>
              <a:t>myClass</a:t>
            </a:r>
            <a:r>
              <a:rPr lang="en-US" altLang="zh-CN" dirty="0">
                <a:latin typeface="微软雅黑" panose="020B0503020204020204" pitchFamily="34" charset="-122"/>
                <a:ea typeface="微软雅黑" panose="020B0503020204020204" pitchFamily="34" charset="-122"/>
              </a:rPr>
              <a:t>  ob1( );</a:t>
            </a:r>
            <a:endParaRPr lang="zh-CN" altLang="zh-CN" dirty="0">
              <a:latin typeface="微软雅黑" panose="020B0503020204020204" pitchFamily="34" charset="-122"/>
              <a:ea typeface="微软雅黑" panose="020B0503020204020204" pitchFamily="34" charset="-122"/>
            </a:endParaRPr>
          </a:p>
        </p:txBody>
      </p:sp>
      <p:sp>
        <p:nvSpPr>
          <p:cNvPr id="14" name="矩形 13"/>
          <p:cNvSpPr/>
          <p:nvPr/>
        </p:nvSpPr>
        <p:spPr>
          <a:xfrm>
            <a:off x="599870" y="2003288"/>
            <a:ext cx="8276840" cy="1338828"/>
          </a:xfrm>
          <a:prstGeom prst="rect">
            <a:avLst/>
          </a:prstGeom>
        </p:spPr>
        <p:txBody>
          <a:bodyPr wrap="square">
            <a:spAutoFit/>
          </a:bodyPr>
          <a:lstStyle/>
          <a:p>
            <a:pPr>
              <a:lnSpc>
                <a:spcPct val="150000"/>
              </a:lnSpc>
            </a:pPr>
            <a:r>
              <a:rPr lang="zh-CN" altLang="zh-CN"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2</a:t>
            </a:r>
            <a:r>
              <a:rPr lang="zh-CN"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当我们没有为</a:t>
            </a:r>
            <a:r>
              <a:rPr lang="en-US" altLang="zh-CN" dirty="0">
                <a:latin typeface="微软雅黑" panose="020B0503020204020204" pitchFamily="34" charset="-122"/>
                <a:ea typeface="微软雅黑" panose="020B0503020204020204" pitchFamily="34" charset="-122"/>
              </a:rPr>
              <a:t>Student</a:t>
            </a:r>
            <a:r>
              <a:rPr lang="zh-CN" altLang="en-US" dirty="0">
                <a:latin typeface="微软雅黑" panose="020B0503020204020204" pitchFamily="34" charset="-122"/>
                <a:ea typeface="微软雅黑" panose="020B0503020204020204" pitchFamily="34" charset="-122"/>
              </a:rPr>
              <a:t>类定义任何构造函数时，编译器会自动为该类创建一个不带参数的构造函数，即缺省构造函数。且只能这样定义该类的对象：</a:t>
            </a:r>
            <a:endParaRPr lang="en-US" altLang="zh-CN"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Student </a:t>
            </a:r>
            <a:r>
              <a:rPr lang="en-US" altLang="zh-CN" dirty="0" err="1">
                <a:latin typeface="微软雅黑" panose="020B0503020204020204" pitchFamily="34" charset="-122"/>
                <a:ea typeface="微软雅黑" panose="020B0503020204020204" pitchFamily="34" charset="-122"/>
              </a:rPr>
              <a:t>myStudent</a:t>
            </a:r>
            <a:r>
              <a:rPr lang="zh-CN" altLang="en-US" dirty="0">
                <a:latin typeface="微软雅黑" panose="020B0503020204020204" pitchFamily="34" charset="-122"/>
                <a:ea typeface="微软雅黑" panose="020B0503020204020204" pitchFamily="34" charset="-122"/>
              </a:rPr>
              <a:t>；</a:t>
            </a:r>
            <a:endParaRPr lang="zh-CN" altLang="zh-CN" dirty="0">
              <a:latin typeface="微软雅黑" panose="020B0503020204020204" pitchFamily="34" charset="-122"/>
              <a:ea typeface="微软雅黑" panose="020B0503020204020204" pitchFamily="34" charset="-122"/>
            </a:endParaRPr>
          </a:p>
        </p:txBody>
      </p:sp>
      <p:sp>
        <p:nvSpPr>
          <p:cNvPr id="15" name="矩形 14"/>
          <p:cNvSpPr/>
          <p:nvPr/>
        </p:nvSpPr>
        <p:spPr>
          <a:xfrm>
            <a:off x="599871" y="3244271"/>
            <a:ext cx="8276841" cy="923330"/>
          </a:xfrm>
          <a:prstGeom prst="rect">
            <a:avLst/>
          </a:prstGeom>
        </p:spPr>
        <p:txBody>
          <a:bodyPr wrap="square">
            <a:spAutoFit/>
          </a:bodyPr>
          <a:lstStyle/>
          <a:p>
            <a:pPr>
              <a:lnSpc>
                <a:spcPct val="150000"/>
              </a:lnSpc>
            </a:pPr>
            <a:r>
              <a:rPr lang="zh-CN" altLang="zh-CN"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3</a:t>
            </a:r>
            <a:r>
              <a:rPr lang="zh-CN"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强烈建议让每个类都拥有一个不带参数的构造函数，即使这个构造函数为空。这样在使用对象数组和创建派生类对象时不会发生不必要的麻烦。</a:t>
            </a:r>
            <a:endParaRPr lang="zh-CN" altLang="zh-CN" dirty="0">
              <a:latin typeface="微软雅黑" panose="020B0503020204020204" pitchFamily="34" charset="-122"/>
              <a:ea typeface="微软雅黑" panose="020B0503020204020204" pitchFamily="34" charset="-122"/>
            </a:endParaRPr>
          </a:p>
        </p:txBody>
      </p:sp>
      <p:sp>
        <p:nvSpPr>
          <p:cNvPr id="16" name="矩形 15"/>
          <p:cNvSpPr/>
          <p:nvPr/>
        </p:nvSpPr>
        <p:spPr>
          <a:xfrm>
            <a:off x="599870" y="4167601"/>
            <a:ext cx="8276842" cy="2169825"/>
          </a:xfrm>
          <a:prstGeom prst="rect">
            <a:avLst/>
          </a:prstGeom>
        </p:spPr>
        <p:txBody>
          <a:bodyPr wrap="square">
            <a:spAutoFit/>
          </a:bodyPr>
          <a:lstStyle/>
          <a:p>
            <a:pPr>
              <a:lnSpc>
                <a:spcPct val="150000"/>
              </a:lnSpc>
            </a:pPr>
            <a:r>
              <a:rPr lang="zh-CN" altLang="zh-CN"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4</a:t>
            </a:r>
            <a:r>
              <a:rPr lang="zh-CN"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如果一个构造函数的所有参数均带有缺省值，那么这个构造函数本质上和缺省构造函数有等同的作用，原因在于调用它时可以不必传递任何参数。此时当然还可以再定义不带参数的构造函数了，但是如果在创建对象时采用了不传递任何参数的方式，因为会产生歧义，编译器将无法确定是调用定义了缺省值的构造函数，还是调用不带任何参数的构造函数，此时编译器将提示出错</a:t>
            </a:r>
            <a:endParaRPr lang="en-US" altLang="zh-CN"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3012651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4" grpId="0"/>
      <p:bldP spid="15" grpId="0"/>
      <p:bldP spid="1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653040" y="120865"/>
            <a:ext cx="1499129" cy="646331"/>
          </a:xfrm>
          <a:prstGeom prst="rect">
            <a:avLst/>
          </a:prstGeom>
          <a:noFill/>
        </p:spPr>
        <p:txBody>
          <a:bodyPr wrap="none" rtlCol="0">
            <a:spAutoFit/>
          </a:bodyPr>
          <a:lstStyle/>
          <a:p>
            <a:pPr algn="ctr"/>
            <a:r>
              <a:rPr lang="en-US" altLang="zh-CN" sz="3600" b="1" dirty="0">
                <a:solidFill>
                  <a:srgbClr val="39626F"/>
                </a:solidFill>
                <a:latin typeface="Segoe UI" panose="020B0502040204020203" pitchFamily="34" charset="0"/>
                <a:ea typeface="Segoe UI" panose="020B0502040204020203" pitchFamily="34" charset="0"/>
                <a:cs typeface="Segoe UI" panose="020B0502040204020203" pitchFamily="34" charset="0"/>
              </a:rPr>
              <a:t>12.2.3</a:t>
            </a:r>
            <a:endParaRPr lang="zh-CN" altLang="en-US" sz="3600" b="1" dirty="0">
              <a:solidFill>
                <a:srgbClr val="39626F"/>
              </a:solidFill>
              <a:latin typeface="Segoe UI" panose="020B0502040204020203" pitchFamily="34" charset="0"/>
              <a:cs typeface="Segoe UI" panose="020B0502040204020203" pitchFamily="34" charset="0"/>
            </a:endParaRPr>
          </a:p>
        </p:txBody>
      </p:sp>
      <p:sp>
        <p:nvSpPr>
          <p:cNvPr id="5" name="文本框 4"/>
          <p:cNvSpPr txBox="1"/>
          <p:nvPr/>
        </p:nvSpPr>
        <p:spPr>
          <a:xfrm>
            <a:off x="2705845" y="163396"/>
            <a:ext cx="4661907" cy="584775"/>
          </a:xfrm>
          <a:prstGeom prst="rect">
            <a:avLst/>
          </a:prstGeom>
          <a:noFill/>
        </p:spPr>
        <p:txBody>
          <a:bodyPr wrap="square" rtlCol="0">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析构函数</a:t>
            </a:r>
          </a:p>
        </p:txBody>
      </p:sp>
      <p:sp>
        <p:nvSpPr>
          <p:cNvPr id="7" name="文本框 6"/>
          <p:cNvSpPr txBox="1"/>
          <p:nvPr/>
        </p:nvSpPr>
        <p:spPr>
          <a:xfrm>
            <a:off x="653040" y="1055948"/>
            <a:ext cx="8256182" cy="1015663"/>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       每当撤销一个对象时，析构函数就会自动调用。撤销对象分为两种场景：对象在离开其作用域时，以及用</a:t>
            </a:r>
            <a:r>
              <a:rPr lang="en-US" altLang="zh-CN" sz="2000" dirty="0">
                <a:latin typeface="微软雅黑" panose="020B0503020204020204" pitchFamily="34" charset="-122"/>
                <a:ea typeface="微软雅黑" panose="020B0503020204020204" pitchFamily="34" charset="-122"/>
              </a:rPr>
              <a:t>new</a:t>
            </a:r>
            <a:r>
              <a:rPr lang="zh-CN" altLang="en-US" sz="2000" dirty="0">
                <a:latin typeface="微软雅黑" panose="020B0503020204020204" pitchFamily="34" charset="-122"/>
                <a:ea typeface="微软雅黑" panose="020B0503020204020204" pitchFamily="34" charset="-122"/>
              </a:rPr>
              <a:t>运算符创建的动态对象在使用</a:t>
            </a:r>
            <a:r>
              <a:rPr lang="en-US" altLang="zh-CN" sz="2000" dirty="0">
                <a:latin typeface="微软雅黑" panose="020B0503020204020204" pitchFamily="34" charset="-122"/>
                <a:ea typeface="微软雅黑" panose="020B0503020204020204" pitchFamily="34" charset="-122"/>
              </a:rPr>
              <a:t>delete</a:t>
            </a:r>
            <a:r>
              <a:rPr lang="zh-CN" altLang="en-US" sz="2000" dirty="0">
                <a:latin typeface="微软雅黑" panose="020B0503020204020204" pitchFamily="34" charset="-122"/>
                <a:ea typeface="微软雅黑" panose="020B0503020204020204" pitchFamily="34" charset="-122"/>
              </a:rPr>
              <a:t>运算符操作时。</a:t>
            </a:r>
          </a:p>
        </p:txBody>
      </p:sp>
      <p:sp>
        <p:nvSpPr>
          <p:cNvPr id="13" name="矩形: 圆角 3"/>
          <p:cNvSpPr/>
          <p:nvPr/>
        </p:nvSpPr>
        <p:spPr>
          <a:xfrm>
            <a:off x="1266092" y="2071611"/>
            <a:ext cx="7695827" cy="3979208"/>
          </a:xfrm>
          <a:prstGeom prst="roundRect">
            <a:avLst/>
          </a:prstGeom>
          <a:noFill/>
          <a:ln>
            <a:solidFill>
              <a:srgbClr val="39626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4" name="矩形: 圆角 12"/>
          <p:cNvSpPr/>
          <p:nvPr/>
        </p:nvSpPr>
        <p:spPr>
          <a:xfrm>
            <a:off x="653040" y="2080501"/>
            <a:ext cx="711526" cy="375911"/>
          </a:xfrm>
          <a:prstGeom prst="roundRect">
            <a:avLst/>
          </a:prstGeom>
          <a:solidFill>
            <a:srgbClr val="45B0A8"/>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solidFill>
                  <a:schemeClr val="bg1"/>
                </a:solidFill>
                <a:latin typeface="微软雅黑" panose="020B0503020204020204" pitchFamily="34" charset="-122"/>
                <a:ea typeface="微软雅黑" panose="020B0503020204020204" pitchFamily="34" charset="-122"/>
              </a:rPr>
              <a:t>例如</a:t>
            </a:r>
            <a:endParaRPr lang="zh-CN" altLang="en-US" sz="1600" dirty="0">
              <a:solidFill>
                <a:schemeClr val="tx1"/>
              </a:solidFill>
            </a:endParaRPr>
          </a:p>
        </p:txBody>
      </p:sp>
      <p:sp>
        <p:nvSpPr>
          <p:cNvPr id="3" name="矩形 2"/>
          <p:cNvSpPr/>
          <p:nvPr/>
        </p:nvSpPr>
        <p:spPr>
          <a:xfrm>
            <a:off x="1556146" y="2080501"/>
            <a:ext cx="5956002" cy="3970318"/>
          </a:xfrm>
          <a:prstGeom prst="rect">
            <a:avLst/>
          </a:prstGeom>
        </p:spPr>
        <p:txBody>
          <a:bodyPr wrap="square">
            <a:spAutoFit/>
          </a:bodyPr>
          <a:lstStyle/>
          <a:p>
            <a:pPr lvl="0" algn="just">
              <a:spcAft>
                <a:spcPts val="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class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myClass</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private</a:t>
            </a:r>
            <a:r>
              <a:rPr lang="zh-CN" altLang="zh-CN" kern="100" dirty="0">
                <a:latin typeface="Calibri" panose="020F0502020204030204" pitchFamily="34" charset="0"/>
                <a:ea typeface="宋体" panose="02010600030101010101" pitchFamily="2" charset="-122"/>
                <a:cs typeface="Times New Roman" panose="02020603050405020304" pitchFamily="18" charset="0"/>
              </a:rPr>
              <a:t>：</a:t>
            </a:r>
          </a:p>
          <a:p>
            <a:pPr lvl="0" algn="just">
              <a:spcAft>
                <a:spcPts val="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int</a:t>
            </a:r>
            <a:r>
              <a:rPr lang="en-US" altLang="zh-CN" kern="100" dirty="0">
                <a:latin typeface="Calibri" panose="020F0502020204030204" pitchFamily="34" charset="0"/>
                <a:ea typeface="宋体" panose="02010600030101010101" pitchFamily="2" charset="-122"/>
                <a:cs typeface="Times New Roman" panose="02020603050405020304" pitchFamily="18" charset="0"/>
              </a:rPr>
              <a:t> a, b ; </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public</a:t>
            </a:r>
            <a:r>
              <a:rPr lang="zh-CN" altLang="zh-CN" kern="100" dirty="0">
                <a:latin typeface="Calibri" panose="020F0502020204030204" pitchFamily="34" charset="0"/>
                <a:ea typeface="宋体" panose="02010600030101010101" pitchFamily="2" charset="-122"/>
                <a:cs typeface="Times New Roman" panose="02020603050405020304" pitchFamily="18" charset="0"/>
              </a:rPr>
              <a:t>：</a:t>
            </a:r>
          </a:p>
          <a:p>
            <a:pPr lvl="0" algn="just">
              <a:spcAft>
                <a:spcPts val="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myClass</a:t>
            </a:r>
            <a:r>
              <a:rPr lang="en-US" altLang="zh-CN" kern="100" dirty="0">
                <a:latin typeface="Calibri" panose="020F0502020204030204" pitchFamily="34" charset="0"/>
                <a:ea typeface="宋体" panose="02010600030101010101" pitchFamily="2" charset="-122"/>
                <a:cs typeface="Times New Roman" panose="02020603050405020304" pitchFamily="18" charset="0"/>
              </a:rPr>
              <a:t>( ) ; </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myClass</a:t>
            </a:r>
            <a:r>
              <a:rPr lang="en-US" altLang="zh-CN" kern="100" dirty="0">
                <a:latin typeface="Calibri" panose="020F0502020204030204" pitchFamily="34" charset="0"/>
                <a:ea typeface="宋体" panose="02010600030101010101" pitchFamily="2" charset="-122"/>
                <a:cs typeface="Times New Roman" panose="02020603050405020304" pitchFamily="18" charset="0"/>
              </a:rPr>
              <a:t>( ) ; </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zh-CN" altLang="zh-CN" kern="100" dirty="0">
                <a:latin typeface="Calibri" panose="020F0502020204030204" pitchFamily="34" charset="0"/>
                <a:ea typeface="宋体" panose="02010600030101010101" pitchFamily="2" charset="-122"/>
                <a:cs typeface="Times New Roman" panose="02020603050405020304" pitchFamily="18" charset="0"/>
              </a:rPr>
              <a:t>… </a:t>
            </a:r>
          </a:p>
          <a:p>
            <a:pPr lvl="0" algn="just">
              <a:spcAft>
                <a:spcPts val="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p>
          <a:p>
            <a:pPr lvl="0" algn="just">
              <a:spcAft>
                <a:spcPts val="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zh-CN" altLang="zh-CN" kern="100" dirty="0">
                <a:latin typeface="Calibri" panose="020F0502020204030204" pitchFamily="34" charset="0"/>
                <a:ea typeface="宋体" panose="02010600030101010101" pitchFamily="2" charset="-122"/>
                <a:cs typeface="Times New Roman" panose="02020603050405020304" pitchFamily="18" charset="0"/>
              </a:rPr>
              <a:t>… </a:t>
            </a:r>
          </a:p>
          <a:p>
            <a:pPr lvl="0" algn="just">
              <a:spcAft>
                <a:spcPts val="0"/>
              </a:spcAft>
            </a:pPr>
            <a:r>
              <a:rPr lang="en-US" altLang="zh-CN" kern="100" dirty="0" err="1">
                <a:latin typeface="Calibri" panose="020F0502020204030204" pitchFamily="34" charset="0"/>
                <a:ea typeface="宋体" panose="02010600030101010101" pitchFamily="2" charset="-122"/>
                <a:cs typeface="Times New Roman" panose="02020603050405020304" pitchFamily="18" charset="0"/>
              </a:rPr>
              <a:t>myClass</a:t>
            </a:r>
            <a:r>
              <a:rPr lang="zh-CN" altLang="en-US" kern="100" dirty="0">
                <a:latin typeface="Calibri" panose="020F0502020204030204" pitchFamily="34" charset="0"/>
                <a:ea typeface="宋体" panose="02010600030101010101" pitchFamily="2" charset="-122"/>
                <a:cs typeface="Times New Roman" panose="02020603050405020304" pitchFamily="18" charset="0"/>
              </a:rPr>
              <a:t>：</a:t>
            </a:r>
            <a:r>
              <a:rPr lang="en-US" altLang="zh-CN" kern="100" dirty="0">
                <a:latin typeface="Calibri" panose="020F0502020204030204" pitchFamily="34" charset="0"/>
                <a:ea typeface="宋体" panose="02010600030101010101" pitchFamily="2" charset="-122"/>
                <a:cs typeface="Times New Roman" panose="02020603050405020304" pitchFamily="18" charset="0"/>
              </a:rPr>
              <a:t>~</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myClass</a:t>
            </a:r>
            <a:r>
              <a:rPr lang="en-US" altLang="zh-CN" kern="100" dirty="0">
                <a:latin typeface="Calibri" panose="020F0502020204030204" pitchFamily="34" charset="0"/>
                <a:ea typeface="宋体" panose="02010600030101010101" pitchFamily="2" charset="-122"/>
                <a:cs typeface="Times New Roman" panose="02020603050405020304" pitchFamily="18" charset="0"/>
              </a:rPr>
              <a:t>( ) </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cout</a:t>
            </a:r>
            <a:r>
              <a:rPr lang="en-US" altLang="zh-CN" kern="100" dirty="0">
                <a:latin typeface="Calibri" panose="020F0502020204030204" pitchFamily="34" charset="0"/>
                <a:ea typeface="宋体" panose="02010600030101010101" pitchFamily="2" charset="-122"/>
                <a:cs typeface="Times New Roman" panose="02020603050405020304" pitchFamily="18" charset="0"/>
              </a:rPr>
              <a:t>&lt;&lt; “</a:t>
            </a:r>
            <a:r>
              <a:rPr lang="zh-CN" altLang="zh-CN" kern="100" dirty="0">
                <a:latin typeface="Calibri" panose="020F0502020204030204" pitchFamily="34" charset="0"/>
                <a:ea typeface="宋体" panose="02010600030101010101" pitchFamily="2" charset="-122"/>
                <a:cs typeface="Times New Roman" panose="02020603050405020304" pitchFamily="18" charset="0"/>
              </a:rPr>
              <a:t>执行析构函数</a:t>
            </a:r>
            <a:r>
              <a:rPr lang="en-US" altLang="zh-CN" kern="100" dirty="0">
                <a:latin typeface="Calibri" panose="020F0502020204030204" pitchFamily="34" charset="0"/>
                <a:ea typeface="宋体" panose="02010600030101010101" pitchFamily="2" charset="-122"/>
                <a:cs typeface="Times New Roman" panose="02020603050405020304" pitchFamily="18" charset="0"/>
              </a:rPr>
              <a:t>”&lt;&lt;</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endl</a:t>
            </a:r>
            <a:r>
              <a:rPr lang="en-US" altLang="zh-CN" kern="100" dirty="0">
                <a:latin typeface="Calibri" panose="020F0502020204030204" pitchFamily="34" charset="0"/>
                <a:ea typeface="宋体" panose="02010600030101010101" pitchFamily="2" charset="-122"/>
                <a:cs typeface="Times New Roman" panose="02020603050405020304" pitchFamily="18" charset="0"/>
              </a:rPr>
              <a:t> ; </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p:txBody>
      </p:sp>
      <p:sp>
        <p:nvSpPr>
          <p:cNvPr id="16" name="对话气泡: 圆角矩形 16"/>
          <p:cNvSpPr/>
          <p:nvPr/>
        </p:nvSpPr>
        <p:spPr>
          <a:xfrm>
            <a:off x="3106276" y="4158833"/>
            <a:ext cx="1359200" cy="426085"/>
          </a:xfrm>
          <a:prstGeom prst="wedgeRoundRectCallout">
            <a:avLst>
              <a:gd name="adj1" fmla="val -63136"/>
              <a:gd name="adj2" fmla="val -108836"/>
              <a:gd name="adj3" fmla="val 16667"/>
            </a:avLst>
          </a:prstGeom>
          <a:solidFill>
            <a:srgbClr val="98B4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dirty="0">
                <a:solidFill>
                  <a:schemeClr val="tx1"/>
                </a:solidFill>
                <a:latin typeface="微软雅黑" panose="020B0503020204020204" pitchFamily="34" charset="-122"/>
                <a:ea typeface="微软雅黑" panose="020B0503020204020204" pitchFamily="34" charset="-122"/>
                <a:sym typeface="+mn-ea"/>
              </a:rPr>
              <a:t>析构函数</a:t>
            </a:r>
            <a:endParaRPr lang="zh-CN" altLang="en-US" sz="1400" dirty="0">
              <a:solidFill>
                <a:schemeClr val="tx1"/>
              </a:solidFill>
              <a:latin typeface="微软雅黑" panose="020B0503020204020204" pitchFamily="34" charset="-122"/>
              <a:ea typeface="微软雅黑" panose="020B0503020204020204" pitchFamily="34" charset="-122"/>
            </a:endParaRPr>
          </a:p>
        </p:txBody>
      </p:sp>
      <p:sp>
        <p:nvSpPr>
          <p:cNvPr id="9" name="矩形 8"/>
          <p:cNvSpPr/>
          <p:nvPr/>
        </p:nvSpPr>
        <p:spPr>
          <a:xfrm>
            <a:off x="4337222" y="2083398"/>
            <a:ext cx="4572000" cy="1477328"/>
          </a:xfrm>
          <a:prstGeom prst="rect">
            <a:avLst/>
          </a:prstGeom>
        </p:spPr>
        <p:txBody>
          <a:bodyPr>
            <a:spAutoFit/>
          </a:bodyPr>
          <a:lstStyle/>
          <a:p>
            <a:pPr lvl="0" algn="just">
              <a:spcAft>
                <a:spcPts val="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void main( ) </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myClass</a:t>
            </a:r>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ob</a:t>
            </a:r>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lvl="0" algn="just">
              <a:spcAft>
                <a:spcPts val="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cout</a:t>
            </a:r>
            <a:r>
              <a:rPr lang="en-US" altLang="zh-CN" kern="100" dirty="0">
                <a:latin typeface="Calibri" panose="020F0502020204030204" pitchFamily="34" charset="0"/>
                <a:ea typeface="宋体" panose="02010600030101010101" pitchFamily="2" charset="-122"/>
                <a:cs typeface="Times New Roman" panose="02020603050405020304" pitchFamily="18" charset="0"/>
              </a:rPr>
              <a:t>&lt;&lt;”main( )</a:t>
            </a:r>
            <a:r>
              <a:rPr lang="zh-CN" altLang="zh-CN" kern="100" dirty="0">
                <a:latin typeface="Calibri" panose="020F0502020204030204" pitchFamily="34" charset="0"/>
                <a:ea typeface="宋体" panose="02010600030101010101" pitchFamily="2" charset="-122"/>
                <a:cs typeface="Times New Roman" panose="02020603050405020304" pitchFamily="18" charset="0"/>
              </a:rPr>
              <a:t>函数运行结束！</a:t>
            </a:r>
            <a:r>
              <a:rPr lang="en-US" altLang="zh-CN" kern="100" dirty="0">
                <a:latin typeface="Calibri" panose="020F0502020204030204" pitchFamily="34" charset="0"/>
                <a:ea typeface="宋体" panose="02010600030101010101" pitchFamily="2" charset="-122"/>
                <a:cs typeface="Times New Roman" panose="02020603050405020304" pitchFamily="18" charset="0"/>
              </a:rPr>
              <a:t>” &lt;&lt;</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endl</a:t>
            </a:r>
            <a:r>
              <a:rPr lang="en-US" altLang="zh-CN" kern="100" dirty="0">
                <a:latin typeface="Calibri" panose="020F0502020204030204" pitchFamily="34" charset="0"/>
                <a:ea typeface="宋体" panose="02010600030101010101" pitchFamily="2" charset="-122"/>
                <a:cs typeface="Times New Roman" panose="02020603050405020304" pitchFamily="18" charset="0"/>
              </a:rPr>
              <a:t> ; </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r>
              <a:rPr lang="en-US" altLang="zh-CN" kern="100" dirty="0">
                <a:latin typeface="Calibri" panose="020F0502020204030204" pitchFamily="34" charset="0"/>
                <a:ea typeface="宋体" panose="02010600030101010101" pitchFamily="2" charset="-122"/>
                <a:cs typeface="Times New Roman" panose="02020603050405020304" pitchFamily="18" charset="0"/>
              </a:rPr>
              <a:t>}</a:t>
            </a:r>
            <a:endParaRPr lang="zh-CN" altLang="en-US" dirty="0"/>
          </a:p>
        </p:txBody>
      </p:sp>
      <p:sp>
        <p:nvSpPr>
          <p:cNvPr id="17" name="矩形: 圆角 4"/>
          <p:cNvSpPr/>
          <p:nvPr/>
        </p:nvSpPr>
        <p:spPr>
          <a:xfrm>
            <a:off x="5102999" y="3702801"/>
            <a:ext cx="3040445" cy="1002715"/>
          </a:xfrm>
          <a:prstGeom prst="roundRect">
            <a:avLst/>
          </a:prstGeom>
          <a:solidFill>
            <a:srgbClr val="E5FCC2"/>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dirty="0">
                <a:solidFill>
                  <a:schemeClr val="tx1"/>
                </a:solidFill>
                <a:latin typeface="微软雅黑" panose="020B0503020204020204" pitchFamily="34" charset="-122"/>
                <a:ea typeface="微软雅黑" panose="020B0503020204020204" pitchFamily="34" charset="-122"/>
              </a:rPr>
              <a:t>运行情况如下：</a:t>
            </a:r>
          </a:p>
          <a:p>
            <a:r>
              <a:rPr lang="en-US" altLang="zh-CN" sz="1600" dirty="0">
                <a:solidFill>
                  <a:schemeClr val="tx1"/>
                </a:solidFill>
                <a:latin typeface="微软雅黑" panose="020B0503020204020204" pitchFamily="34" charset="-122"/>
                <a:ea typeface="微软雅黑" panose="020B0503020204020204" pitchFamily="34" charset="-122"/>
              </a:rPr>
              <a:t>main( )</a:t>
            </a:r>
            <a:r>
              <a:rPr lang="zh-CN" altLang="en-US" sz="1600" dirty="0">
                <a:solidFill>
                  <a:schemeClr val="tx1"/>
                </a:solidFill>
                <a:latin typeface="微软雅黑" panose="020B0503020204020204" pitchFamily="34" charset="-122"/>
                <a:ea typeface="微软雅黑" panose="020B0503020204020204" pitchFamily="34" charset="-122"/>
              </a:rPr>
              <a:t>函数运行结束</a:t>
            </a:r>
          </a:p>
          <a:p>
            <a:r>
              <a:rPr lang="zh-CN" altLang="en-US" sz="1600" dirty="0">
                <a:solidFill>
                  <a:schemeClr val="tx1"/>
                </a:solidFill>
                <a:latin typeface="微软雅黑" panose="020B0503020204020204" pitchFamily="34" charset="-122"/>
                <a:ea typeface="微软雅黑" panose="020B0503020204020204" pitchFamily="34" charset="-122"/>
              </a:rPr>
              <a:t>执行析构函数</a:t>
            </a:r>
          </a:p>
        </p:txBody>
      </p:sp>
    </p:spTree>
    <p:extLst>
      <p:ext uri="{BB962C8B-B14F-4D97-AF65-F5344CB8AC3E}">
        <p14:creationId xmlns:p14="http://schemas.microsoft.com/office/powerpoint/2010/main" val="3724867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3" grpId="0" animBg="1"/>
      <p:bldP spid="14" grpId="0" animBg="1"/>
      <p:bldP spid="3" grpId="0"/>
      <p:bldP spid="16" grpId="0" animBg="1"/>
      <p:bldP spid="9" grpId="0"/>
      <p:bldP spid="17" grpId="0" animBg="1"/>
    </p:bld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4797</TotalTime>
  <Words>6452</Words>
  <Application>Microsoft Office PowerPoint</Application>
  <PresentationFormat>全屏显示(4:3)</PresentationFormat>
  <Paragraphs>790</Paragraphs>
  <Slides>47</Slides>
  <Notes>5</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47</vt:i4>
      </vt:variant>
    </vt:vector>
  </HeadingPairs>
  <TitlesOfParts>
    <vt:vector size="49" baseType="lpstr">
      <vt:lpstr>Office 主题​​</vt:lpstr>
      <vt:lpstr>Visio</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opc_user</dc:creator>
  <cp:lastModifiedBy>ZCJ</cp:lastModifiedBy>
  <cp:revision>607</cp:revision>
  <dcterms:created xsi:type="dcterms:W3CDTF">2016-08-18T14:34:40Z</dcterms:created>
  <dcterms:modified xsi:type="dcterms:W3CDTF">2017-02-09T13:18:39Z</dcterms:modified>
</cp:coreProperties>
</file>