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42"/>
  </p:notesMasterIdLst>
  <p:sldIdLst>
    <p:sldId id="256" r:id="rId2"/>
    <p:sldId id="263" r:id="rId3"/>
    <p:sldId id="292" r:id="rId4"/>
    <p:sldId id="448" r:id="rId5"/>
    <p:sldId id="449" r:id="rId6"/>
    <p:sldId id="450" r:id="rId7"/>
    <p:sldId id="451" r:id="rId8"/>
    <p:sldId id="452" r:id="rId9"/>
    <p:sldId id="453" r:id="rId10"/>
    <p:sldId id="454" r:id="rId11"/>
    <p:sldId id="455" r:id="rId12"/>
    <p:sldId id="456" r:id="rId13"/>
    <p:sldId id="458" r:id="rId14"/>
    <p:sldId id="457" r:id="rId15"/>
    <p:sldId id="459" r:id="rId16"/>
    <p:sldId id="460" r:id="rId17"/>
    <p:sldId id="461" r:id="rId18"/>
    <p:sldId id="462" r:id="rId19"/>
    <p:sldId id="463" r:id="rId20"/>
    <p:sldId id="464" r:id="rId21"/>
    <p:sldId id="465" r:id="rId22"/>
    <p:sldId id="466" r:id="rId23"/>
    <p:sldId id="467" r:id="rId24"/>
    <p:sldId id="468" r:id="rId25"/>
    <p:sldId id="469" r:id="rId26"/>
    <p:sldId id="470" r:id="rId27"/>
    <p:sldId id="471" r:id="rId28"/>
    <p:sldId id="472" r:id="rId29"/>
    <p:sldId id="473" r:id="rId30"/>
    <p:sldId id="474" r:id="rId31"/>
    <p:sldId id="476" r:id="rId32"/>
    <p:sldId id="475" r:id="rId33"/>
    <p:sldId id="477" r:id="rId34"/>
    <p:sldId id="478" r:id="rId35"/>
    <p:sldId id="479" r:id="rId36"/>
    <p:sldId id="480" r:id="rId37"/>
    <p:sldId id="481" r:id="rId38"/>
    <p:sldId id="482" r:id="rId39"/>
    <p:sldId id="483" r:id="rId40"/>
    <p:sldId id="366"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EEF"/>
    <a:srgbClr val="5B9BD5"/>
    <a:srgbClr val="45B0A8"/>
    <a:srgbClr val="39626F"/>
    <a:srgbClr val="64868E"/>
    <a:srgbClr val="9DE0B3"/>
    <a:srgbClr val="E5FCC2"/>
    <a:srgbClr val="98B4A6"/>
    <a:srgbClr val="A2D3EC"/>
    <a:srgbClr val="DEE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6" autoAdjust="0"/>
    <p:restoredTop sz="94359" autoAdjust="0"/>
  </p:normalViewPr>
  <p:slideViewPr>
    <p:cSldViewPr snapToGrid="0">
      <p:cViewPr varScale="1">
        <p:scale>
          <a:sx n="104" d="100"/>
          <a:sy n="104" d="100"/>
        </p:scale>
        <p:origin x="-111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4A6AF-A75D-4DCC-9251-C418134AAB5B}" type="datetimeFigureOut">
              <a:rPr lang="zh-CN" altLang="en-US" smtClean="0"/>
              <a:t>2017/2/9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61707-A107-4987-91D8-291246BBF75A}" type="slidenum">
              <a:rPr lang="zh-CN" altLang="en-US" smtClean="0"/>
              <a:t>‹#›</a:t>
            </a:fld>
            <a:endParaRPr lang="zh-CN" altLang="en-US"/>
          </a:p>
        </p:txBody>
      </p:sp>
    </p:spTree>
    <p:extLst>
      <p:ext uri="{BB962C8B-B14F-4D97-AF65-F5344CB8AC3E}">
        <p14:creationId xmlns:p14="http://schemas.microsoft.com/office/powerpoint/2010/main" val="2780649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961814" y="248140"/>
            <a:ext cx="646269" cy="646331"/>
          </a:xfrm>
          <a:prstGeom prst="rect">
            <a:avLst/>
          </a:prstGeom>
          <a:noFill/>
        </p:spPr>
        <p:txBody>
          <a:bodyPr wrap="square" rtlCol="0">
            <a:spAutoFit/>
          </a:bodyPr>
          <a:lstStyle/>
          <a:p>
            <a:endParaRPr lang="zh-CN" altLang="en-US" sz="3600" b="1" dirty="0">
              <a:solidFill>
                <a:srgbClr val="39626F"/>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3140958" y="248140"/>
            <a:ext cx="184731" cy="584775"/>
          </a:xfrm>
          <a:prstGeom prst="rect">
            <a:avLst/>
          </a:prstGeom>
          <a:noFill/>
        </p:spPr>
        <p:txBody>
          <a:bodyPr wrap="none" rtlCol="0">
            <a:spAutoFit/>
          </a:bodyPr>
          <a:lstStyle/>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1994853" y="6486554"/>
            <a:ext cx="4209807" cy="307777"/>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华中科技大学信息学院平台课 </a:t>
            </a:r>
            <a:r>
              <a:rPr lang="en-US" altLang="zh-CN" sz="1400" b="0" dirty="0">
                <a:solidFill>
                  <a:schemeClr val="bg1"/>
                </a:solidFill>
                <a:latin typeface="微软雅黑" panose="020B0503020204020204" pitchFamily="34" charset="-122"/>
                <a:ea typeface="微软雅黑" panose="020B0503020204020204" pitchFamily="34" charset="-122"/>
              </a:rPr>
              <a:t>—— 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p:txBody>
      </p:sp>
      <p:sp>
        <p:nvSpPr>
          <p:cNvPr id="2" name="文本框 1"/>
          <p:cNvSpPr txBox="1"/>
          <p:nvPr userDrawn="1"/>
        </p:nvSpPr>
        <p:spPr>
          <a:xfrm>
            <a:off x="1608083" y="1145628"/>
            <a:ext cx="3142593"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4177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216100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99575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423424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42230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918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95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9177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02747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53347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3" name="文本框 2"/>
          <p:cNvSpPr txBox="1"/>
          <p:nvPr/>
        </p:nvSpPr>
        <p:spPr>
          <a:xfrm>
            <a:off x="3874781" y="3128276"/>
            <a:ext cx="5269219" cy="1323439"/>
          </a:xfrm>
          <a:prstGeom prst="rect">
            <a:avLst/>
          </a:prstGeom>
          <a:noFill/>
        </p:spPr>
        <p:txBody>
          <a:bodyPr wrap="square" rtlCol="0">
            <a:spAutoFit/>
          </a:bodyPr>
          <a:lstStyle/>
          <a:p>
            <a:r>
              <a:rPr lang="zh-CN" altLang="en-US" sz="8000" b="1" dirty="0">
                <a:solidFill>
                  <a:srgbClr val="39626F"/>
                </a:solidFill>
                <a:latin typeface="微软雅黑" panose="020B0503020204020204" pitchFamily="34" charset="-122"/>
                <a:ea typeface="微软雅黑" panose="020B0503020204020204" pitchFamily="34" charset="-122"/>
              </a:rPr>
              <a:t>继承与多态</a:t>
            </a:r>
          </a:p>
        </p:txBody>
      </p:sp>
      <p:sp>
        <p:nvSpPr>
          <p:cNvPr id="4" name="文本框 3"/>
          <p:cNvSpPr txBox="1"/>
          <p:nvPr/>
        </p:nvSpPr>
        <p:spPr>
          <a:xfrm>
            <a:off x="3372586" y="1613955"/>
            <a:ext cx="3638047"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13</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6" name="直接连接符 5"/>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179359" y="6399177"/>
            <a:ext cx="4785285"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华中科技大学信息学院平台课 </a:t>
            </a:r>
            <a:r>
              <a:rPr lang="en-US" altLang="zh-CN" sz="1600" dirty="0">
                <a:solidFill>
                  <a:schemeClr val="bg1"/>
                </a:solidFill>
                <a:latin typeface="微软雅黑" panose="020B0503020204020204" pitchFamily="34" charset="-122"/>
                <a:ea typeface="微软雅黑" panose="020B0503020204020204" pitchFamily="34" charset="-122"/>
              </a:rPr>
              <a:t>—— C</a:t>
            </a:r>
            <a:r>
              <a:rPr lang="zh-CN" altLang="en-US" sz="1600" dirty="0">
                <a:solidFill>
                  <a:schemeClr val="bg1"/>
                </a:solidFill>
                <a:latin typeface="微软雅黑" panose="020B0503020204020204" pitchFamily="34" charset="-122"/>
                <a:ea typeface="微软雅黑" panose="020B0503020204020204" pitchFamily="34" charset="-122"/>
              </a:rPr>
              <a:t>语言程序设计</a:t>
            </a:r>
          </a:p>
        </p:txBody>
      </p:sp>
    </p:spTree>
    <p:extLst>
      <p:ext uri="{BB962C8B-B14F-4D97-AF65-F5344CB8AC3E}">
        <p14:creationId xmlns:p14="http://schemas.microsoft.com/office/powerpoint/2010/main" val="66177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13.1.4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访问控制相关分析</a:t>
            </a:r>
          </a:p>
        </p:txBody>
      </p:sp>
      <p:graphicFrame>
        <p:nvGraphicFramePr>
          <p:cNvPr id="3" name="对象 2"/>
          <p:cNvGraphicFramePr>
            <a:graphicFrameLocks noChangeAspect="1"/>
          </p:cNvGraphicFramePr>
          <p:nvPr>
            <p:extLst>
              <p:ext uri="{D42A27DB-BD31-4B8C-83A1-F6EECF244321}">
                <p14:modId xmlns:p14="http://schemas.microsoft.com/office/powerpoint/2010/main" val="2597658125"/>
              </p:ext>
            </p:extLst>
          </p:nvPr>
        </p:nvGraphicFramePr>
        <p:xfrm>
          <a:off x="1153551" y="1134183"/>
          <a:ext cx="6639951" cy="2144973"/>
        </p:xfrm>
        <a:graphic>
          <a:graphicData uri="http://schemas.openxmlformats.org/presentationml/2006/ole">
            <mc:AlternateContent xmlns:mc="http://schemas.openxmlformats.org/markup-compatibility/2006">
              <mc:Choice xmlns:v="urn:schemas-microsoft-com:vml" Requires="v">
                <p:oleObj spid="_x0000_s7182" name="Visio" r:id="rId3" imgW="3562653" imgH="1150674" progId="Visio.Drawing.11">
                  <p:embed/>
                </p:oleObj>
              </mc:Choice>
              <mc:Fallback>
                <p:oleObj name="Visio" r:id="rId3" imgW="3562653" imgH="11506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551" y="1134183"/>
                        <a:ext cx="6639951" cy="2144973"/>
                      </a:xfrm>
                      <a:prstGeom prst="rect">
                        <a:avLst/>
                      </a:prstGeom>
                      <a:noFill/>
                    </p:spPr>
                  </p:pic>
                </p:oleObj>
              </mc:Fallback>
            </mc:AlternateContent>
          </a:graphicData>
        </a:graphic>
      </p:graphicFrame>
      <p:sp>
        <p:nvSpPr>
          <p:cNvPr id="4" name="矩形 3"/>
          <p:cNvSpPr/>
          <p:nvPr/>
        </p:nvSpPr>
        <p:spPr>
          <a:xfrm>
            <a:off x="1153551" y="3675762"/>
            <a:ext cx="7990449" cy="2169825"/>
          </a:xfrm>
          <a:prstGeom prst="rect">
            <a:avLst/>
          </a:prstGeom>
        </p:spPr>
        <p:txBody>
          <a:bodyPr wrap="square">
            <a:spAutoFit/>
          </a:bodyPr>
          <a:lstStyle/>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分析图</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13.1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中不同模块对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的访问特性</a:t>
            </a:r>
          </a:p>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类中可以对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直接进行访问</a:t>
            </a:r>
          </a:p>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类中可以对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直接进行访问，不能对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直接进行访问</a:t>
            </a:r>
          </a:p>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类中可以对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直接进行访问，不能对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直接进行访问</a:t>
            </a:r>
          </a:p>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平行模块中可以对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直接进行访问，不能对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进行访问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108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5440" y="1110400"/>
            <a:ext cx="8348559" cy="1422954"/>
          </a:xfrm>
          <a:prstGeom prst="rect">
            <a:avLst/>
          </a:prstGeom>
        </p:spPr>
        <p:txBody>
          <a:bodyPr wrap="square">
            <a:spAutoFit/>
          </a:bodyPr>
          <a:lstStyle/>
          <a:p>
            <a:pPr>
              <a:lnSpc>
                <a:spcPct val="150000"/>
              </a:lnSpc>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对不允许客户直接操作的成员变量应设置为私有，并提供接口即公有成员函数来访问该变量。</a:t>
            </a:r>
            <a:r>
              <a:rPr lang="zh-CN" altLang="zh-CN" sz="2000" dirty="0">
                <a:latin typeface="微软雅黑" panose="020B0503020204020204" pitchFamily="34" charset="-122"/>
                <a:ea typeface="微软雅黑" panose="020B0503020204020204" pitchFamily="34" charset="-122"/>
              </a:rPr>
              <a:t>在子类中除了继承的成员，自己添加的新成员也应该遵循这种设计思想。</a:t>
            </a:r>
            <a:endParaRPr lang="zh-CN" altLang="en-US" sz="2000" dirty="0">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318761414"/>
              </p:ext>
            </p:extLst>
          </p:nvPr>
        </p:nvGraphicFramePr>
        <p:xfrm>
          <a:off x="1401433" y="2533354"/>
          <a:ext cx="6996333" cy="3572024"/>
        </p:xfrm>
        <a:graphic>
          <a:graphicData uri="http://schemas.openxmlformats.org/presentationml/2006/ole">
            <mc:AlternateContent xmlns:mc="http://schemas.openxmlformats.org/markup-compatibility/2006">
              <mc:Choice xmlns:v="urn:schemas-microsoft-com:vml" Requires="v">
                <p:oleObj spid="_x0000_s6158" name="Visio" r:id="rId3" imgW="4709565" imgH="2410730" progId="Visio.Drawing.11">
                  <p:embed/>
                </p:oleObj>
              </mc:Choice>
              <mc:Fallback>
                <p:oleObj name="Visio" r:id="rId3" imgW="4709565" imgH="241073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433" y="2533354"/>
                        <a:ext cx="6996333" cy="3572024"/>
                      </a:xfrm>
                      <a:prstGeom prst="rect">
                        <a:avLst/>
                      </a:prstGeom>
                      <a:noFill/>
                    </p:spPr>
                  </p:pic>
                </p:oleObj>
              </mc:Fallback>
            </mc:AlternateContent>
          </a:graphicData>
        </a:graphic>
      </p:graphicFrame>
      <p:sp>
        <p:nvSpPr>
          <p:cNvPr id="7" name="文本框 6"/>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13.1.4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文本框 7"/>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访问控制相关分析</a:t>
            </a:r>
          </a:p>
        </p:txBody>
      </p:sp>
    </p:spTree>
    <p:extLst>
      <p:ext uri="{BB962C8B-B14F-4D97-AF65-F5344CB8AC3E}">
        <p14:creationId xmlns:p14="http://schemas.microsoft.com/office/powerpoint/2010/main" val="350802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子类的构造函数的顺序</a:t>
            </a:r>
          </a:p>
        </p:txBody>
      </p:sp>
      <p:sp>
        <p:nvSpPr>
          <p:cNvPr id="2" name="矩形 1"/>
          <p:cNvSpPr/>
          <p:nvPr/>
        </p:nvSpPr>
        <p:spPr>
          <a:xfrm>
            <a:off x="653040" y="1476821"/>
            <a:ext cx="5212080" cy="3785652"/>
          </a:xfrm>
          <a:prstGeom prst="rect">
            <a:avLst/>
          </a:prstGeom>
        </p:spPr>
        <p:txBody>
          <a:bodyPr wrap="square">
            <a:spAutoFit/>
          </a:bodyPr>
          <a:lstStyle/>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animal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animal(</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height,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weight)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"animal construct"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~animal()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"animal destruct"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eat()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"animal eat"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sleep()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"animal sleep"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breathe()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"animal breathe"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p:cNvSpPr/>
          <p:nvPr/>
        </p:nvSpPr>
        <p:spPr>
          <a:xfrm>
            <a:off x="5324622" y="2897732"/>
            <a:ext cx="3819378" cy="3293209"/>
          </a:xfrm>
          <a:prstGeom prst="rect">
            <a:avLst/>
          </a:prstGeom>
        </p:spPr>
        <p:txBody>
          <a:bodyPr wrap="square">
            <a:spAutoFit/>
          </a:bodyPr>
          <a:lstStyle/>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fish: public animal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fish()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"fish construct"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~fish()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"fish destruct"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main()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fish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fh</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8" name="矩形: 圆角 12"/>
          <p:cNvSpPr/>
          <p:nvPr/>
        </p:nvSpPr>
        <p:spPr>
          <a:xfrm>
            <a:off x="653040" y="995102"/>
            <a:ext cx="4671582"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示例</a:t>
            </a:r>
            <a:r>
              <a:rPr lang="en-US" altLang="zh-CN" dirty="0">
                <a:solidFill>
                  <a:schemeClr val="bg1"/>
                </a:solidFill>
                <a:latin typeface="微软雅黑" panose="020B0503020204020204" pitchFamily="34" charset="-122"/>
                <a:ea typeface="微软雅黑" panose="020B0503020204020204" pitchFamily="34" charset="-122"/>
              </a:rPr>
              <a:t>13-4</a:t>
            </a:r>
            <a:r>
              <a:rPr lang="zh-CN" altLang="en-US" dirty="0">
                <a:solidFill>
                  <a:schemeClr val="bg1"/>
                </a:solidFill>
                <a:latin typeface="微软雅黑" panose="020B0503020204020204" pitchFamily="34" charset="-122"/>
                <a:ea typeface="微软雅黑" panose="020B0503020204020204" pitchFamily="34" charset="-122"/>
              </a:rPr>
              <a:t>子类构造函数顺序示例</a:t>
            </a:r>
            <a:r>
              <a:rPr lang="en-US" altLang="zh-CN" dirty="0">
                <a:solidFill>
                  <a:schemeClr val="bg1"/>
                </a:solidFill>
                <a:latin typeface="微软雅黑" panose="020B0503020204020204" pitchFamily="34" charset="-122"/>
                <a:ea typeface="微软雅黑" panose="020B0503020204020204" pitchFamily="34" charset="-122"/>
              </a:rPr>
              <a:t> </a:t>
            </a:r>
          </a:p>
        </p:txBody>
      </p:sp>
      <p:sp>
        <p:nvSpPr>
          <p:cNvPr id="9" name="矩形: 圆角 3"/>
          <p:cNvSpPr/>
          <p:nvPr/>
        </p:nvSpPr>
        <p:spPr>
          <a:xfrm>
            <a:off x="478298" y="1476821"/>
            <a:ext cx="4220311" cy="378565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3"/>
          <p:cNvSpPr/>
          <p:nvPr/>
        </p:nvSpPr>
        <p:spPr>
          <a:xfrm>
            <a:off x="5219110" y="2897731"/>
            <a:ext cx="3924890" cy="329320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2412609" y="5267611"/>
            <a:ext cx="4572000" cy="369332"/>
          </a:xfrm>
          <a:prstGeom prst="rect">
            <a:avLst/>
          </a:prstGeom>
        </p:spPr>
        <p:txBody>
          <a:bodyPr>
            <a:spAutoFit/>
          </a:bodyPr>
          <a:lstStyle/>
          <a:p>
            <a:endParaRPr lang="zh-CN" altLang="en-US" dirty="0"/>
          </a:p>
        </p:txBody>
      </p:sp>
      <p:sp>
        <p:nvSpPr>
          <p:cNvPr id="13" name="对话气泡: 圆角矩形 16"/>
          <p:cNvSpPr/>
          <p:nvPr/>
        </p:nvSpPr>
        <p:spPr>
          <a:xfrm>
            <a:off x="5444197" y="995103"/>
            <a:ext cx="3699803" cy="1426876"/>
          </a:xfrm>
          <a:prstGeom prst="wedgeRoundRectCallout">
            <a:avLst>
              <a:gd name="adj1" fmla="val -55835"/>
              <a:gd name="adj2" fmla="val 8461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sym typeface="+mn-ea"/>
              </a:rPr>
              <a:t>当构造</a:t>
            </a:r>
            <a:r>
              <a:rPr lang="en-US" altLang="zh-CN" sz="1600" dirty="0">
                <a:solidFill>
                  <a:schemeClr val="tx1"/>
                </a:solidFill>
                <a:latin typeface="微软雅黑" panose="020B0503020204020204" pitchFamily="34" charset="-122"/>
                <a:ea typeface="微软雅黑" panose="020B0503020204020204" pitchFamily="34" charset="-122"/>
                <a:sym typeface="+mn-ea"/>
              </a:rPr>
              <a:t>fish</a:t>
            </a:r>
            <a:r>
              <a:rPr lang="zh-CN" altLang="en-US" sz="1600" dirty="0">
                <a:solidFill>
                  <a:schemeClr val="tx1"/>
                </a:solidFill>
                <a:latin typeface="微软雅黑" panose="020B0503020204020204" pitchFamily="34" charset="-122"/>
                <a:ea typeface="微软雅黑" panose="020B0503020204020204" pitchFamily="34" charset="-122"/>
                <a:sym typeface="+mn-ea"/>
              </a:rPr>
              <a:t>子类的对象</a:t>
            </a:r>
            <a:r>
              <a:rPr lang="en-US" altLang="zh-CN" sz="1600" dirty="0" err="1">
                <a:solidFill>
                  <a:schemeClr val="tx1"/>
                </a:solidFill>
                <a:latin typeface="微软雅黑" panose="020B0503020204020204" pitchFamily="34" charset="-122"/>
                <a:ea typeface="微软雅黑" panose="020B0503020204020204" pitchFamily="34" charset="-122"/>
                <a:sym typeface="+mn-ea"/>
              </a:rPr>
              <a:t>fh</a:t>
            </a:r>
            <a:r>
              <a:rPr lang="zh-CN" altLang="en-US" sz="1600" dirty="0">
                <a:solidFill>
                  <a:schemeClr val="tx1"/>
                </a:solidFill>
                <a:latin typeface="微软雅黑" panose="020B0503020204020204" pitchFamily="34" charset="-122"/>
                <a:ea typeface="微软雅黑" panose="020B0503020204020204" pitchFamily="34" charset="-122"/>
                <a:sym typeface="+mn-ea"/>
              </a:rPr>
              <a:t>时，它需要先构造</a:t>
            </a:r>
            <a:r>
              <a:rPr lang="en-US" altLang="zh-CN" sz="1600" dirty="0">
                <a:solidFill>
                  <a:schemeClr val="tx1"/>
                </a:solidFill>
                <a:latin typeface="微软雅黑" panose="020B0503020204020204" pitchFamily="34" charset="-122"/>
                <a:ea typeface="微软雅黑" panose="020B0503020204020204" pitchFamily="34" charset="-122"/>
                <a:sym typeface="+mn-ea"/>
              </a:rPr>
              <a:t>animal</a:t>
            </a:r>
            <a:r>
              <a:rPr lang="zh-CN" altLang="en-US" sz="1600" dirty="0">
                <a:solidFill>
                  <a:schemeClr val="tx1"/>
                </a:solidFill>
                <a:latin typeface="微软雅黑" panose="020B0503020204020204" pitchFamily="34" charset="-122"/>
                <a:ea typeface="微软雅黑" panose="020B0503020204020204" pitchFamily="34" charset="-122"/>
                <a:sym typeface="+mn-ea"/>
              </a:rPr>
              <a:t>父类的对象，调用</a:t>
            </a:r>
            <a:r>
              <a:rPr lang="en-US" altLang="zh-CN" sz="1600" dirty="0">
                <a:solidFill>
                  <a:schemeClr val="tx1"/>
                </a:solidFill>
                <a:latin typeface="微软雅黑" panose="020B0503020204020204" pitchFamily="34" charset="-122"/>
                <a:ea typeface="微软雅黑" panose="020B0503020204020204" pitchFamily="34" charset="-122"/>
                <a:sym typeface="+mn-ea"/>
              </a:rPr>
              <a:t>animal</a:t>
            </a:r>
            <a:r>
              <a:rPr lang="zh-CN" altLang="en-US" sz="1600" dirty="0">
                <a:solidFill>
                  <a:schemeClr val="tx1"/>
                </a:solidFill>
                <a:latin typeface="微软雅黑" panose="020B0503020204020204" pitchFamily="34" charset="-122"/>
                <a:ea typeface="微软雅黑" panose="020B0503020204020204" pitchFamily="34" charset="-122"/>
                <a:sym typeface="+mn-ea"/>
              </a:rPr>
              <a:t>父类的默认构造函数（即不带参数的构造函数）</a:t>
            </a:r>
          </a:p>
        </p:txBody>
      </p:sp>
    </p:spTree>
    <p:extLst>
      <p:ext uri="{BB962C8B-B14F-4D97-AF65-F5344CB8AC3E}">
        <p14:creationId xmlns:p14="http://schemas.microsoft.com/office/powerpoint/2010/main" val="153489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animBg="1"/>
      <p:bldP spid="9" grpId="0" animBg="1"/>
      <p:bldP spid="10"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子类的构造函数的顺序</a:t>
            </a:r>
          </a:p>
        </p:txBody>
      </p:sp>
      <p:sp>
        <p:nvSpPr>
          <p:cNvPr id="2" name="矩形 1"/>
          <p:cNvSpPr/>
          <p:nvPr/>
        </p:nvSpPr>
        <p:spPr>
          <a:xfrm>
            <a:off x="795441" y="1818838"/>
            <a:ext cx="8348559" cy="1338828"/>
          </a:xfrm>
          <a:prstGeom prst="rect">
            <a:avLst/>
          </a:prstGeom>
        </p:spPr>
        <p:txBody>
          <a:bodyPr wrap="square">
            <a:spAutoFit/>
          </a:bodyPr>
          <a:lstStyle/>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子类构造函数中想要调用父类有参数的构造函数（或子类要向父类的构造函数传递参数）时，可以在成员初始化列表中指明</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格式为：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子类名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子类名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参数</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父类名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参数</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587328" y="2672644"/>
            <a:ext cx="3678546" cy="48502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944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子类的构造函数的顺序</a:t>
            </a:r>
          </a:p>
        </p:txBody>
      </p:sp>
      <p:sp>
        <p:nvSpPr>
          <p:cNvPr id="2" name="矩形 1"/>
          <p:cNvSpPr/>
          <p:nvPr/>
        </p:nvSpPr>
        <p:spPr>
          <a:xfrm>
            <a:off x="478301" y="1877763"/>
            <a:ext cx="4572000" cy="3416320"/>
          </a:xfrm>
          <a:prstGeom prst="rect">
            <a:avLst/>
          </a:prstGeom>
        </p:spPr>
        <p:txBody>
          <a:bodyPr>
            <a:spAutoFit/>
          </a:bodyPr>
          <a:lstStyle/>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string.h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Person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protected: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pname</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Person(char *p)</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pname</a:t>
            </a:r>
            <a:r>
              <a:rPr lang="en-US" altLang="zh-CN" kern="100" dirty="0">
                <a:latin typeface="Calibri" panose="020F0502020204030204" pitchFamily="34" charset="0"/>
                <a:ea typeface="宋体" panose="02010600030101010101" pitchFamily="2" charset="-122"/>
                <a:cs typeface="Times New Roman" panose="02020603050405020304" pitchFamily="18" charset="0"/>
              </a:rPr>
              <a:t>=new char[</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kern="100" dirty="0">
                <a:latin typeface="Calibri" panose="020F0502020204030204" pitchFamily="34" charset="0"/>
                <a:ea typeface="宋体" panose="02010600030101010101" pitchFamily="2" charset="-122"/>
                <a:cs typeface="Times New Roman" panose="02020603050405020304" pitchFamily="18" charset="0"/>
              </a:rPr>
              <a:t>(p)+1];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strcpy</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pname,p</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p:cNvSpPr/>
          <p:nvPr/>
        </p:nvSpPr>
        <p:spPr>
          <a:xfrm>
            <a:off x="3988190" y="1185266"/>
            <a:ext cx="5155810" cy="4801314"/>
          </a:xfrm>
          <a:prstGeom prst="rect">
            <a:avLst/>
          </a:prstGeom>
        </p:spPr>
        <p:txBody>
          <a:bodyPr wrap="square">
            <a:spAutoFit/>
          </a:bodyPr>
          <a:lstStyle/>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Student:public</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Person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protected: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score;</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ID;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&amp;QQ;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public:</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Student(char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Student::Student(char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:Person(p),ID(1),QQ(t)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score=</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main()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Student s("tom",98);</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6" name="矩形: 圆角 3"/>
          <p:cNvSpPr/>
          <p:nvPr/>
        </p:nvSpPr>
        <p:spPr>
          <a:xfrm>
            <a:off x="351690" y="1693097"/>
            <a:ext cx="3509892" cy="378565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3"/>
          <p:cNvSpPr/>
          <p:nvPr/>
        </p:nvSpPr>
        <p:spPr>
          <a:xfrm>
            <a:off x="3861582" y="1055077"/>
            <a:ext cx="5155809" cy="507843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12"/>
          <p:cNvSpPr/>
          <p:nvPr/>
        </p:nvSpPr>
        <p:spPr>
          <a:xfrm>
            <a:off x="257515" y="1064136"/>
            <a:ext cx="3730675"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示例</a:t>
            </a:r>
            <a:r>
              <a:rPr lang="en-US" altLang="zh-CN" dirty="0">
                <a:solidFill>
                  <a:schemeClr val="bg1"/>
                </a:solidFill>
                <a:latin typeface="微软雅黑" panose="020B0503020204020204" pitchFamily="34" charset="-122"/>
                <a:ea typeface="微软雅黑" panose="020B0503020204020204" pitchFamily="34" charset="-122"/>
              </a:rPr>
              <a:t>13-5</a:t>
            </a:r>
            <a:r>
              <a:rPr lang="zh-CN" altLang="en-US" dirty="0">
                <a:solidFill>
                  <a:schemeClr val="bg1"/>
                </a:solidFill>
                <a:latin typeface="微软雅黑" panose="020B0503020204020204" pitchFamily="34" charset="-122"/>
                <a:ea typeface="微软雅黑" panose="020B0503020204020204" pitchFamily="34" charset="-122"/>
              </a:rPr>
              <a:t>子类调用父类构造函数</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768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子类的构造函数的顺序</a:t>
            </a:r>
          </a:p>
        </p:txBody>
      </p:sp>
      <p:sp>
        <p:nvSpPr>
          <p:cNvPr id="2" name="矩形 1"/>
          <p:cNvSpPr/>
          <p:nvPr/>
        </p:nvSpPr>
        <p:spPr>
          <a:xfrm>
            <a:off x="3903785" y="1282300"/>
            <a:ext cx="4930727" cy="4524315"/>
          </a:xfrm>
          <a:prstGeom prst="rect">
            <a:avLst/>
          </a:prstGeom>
        </p:spPr>
        <p:txBody>
          <a:bodyPr wrap="square">
            <a:spAutoFit/>
          </a:bodyPr>
          <a:lstStyle/>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animal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animal(</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height,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weight)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"animal construct"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fish: public animal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fish()  {        this-&gt;animal::animal(400, 300);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main()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fish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fh</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6" name="矩形: 圆角 3"/>
          <p:cNvSpPr/>
          <p:nvPr/>
        </p:nvSpPr>
        <p:spPr>
          <a:xfrm>
            <a:off x="3538026" y="1256304"/>
            <a:ext cx="5155809" cy="465212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圆角矩形 6"/>
          <p:cNvSpPr/>
          <p:nvPr/>
        </p:nvSpPr>
        <p:spPr>
          <a:xfrm>
            <a:off x="485952" y="3109149"/>
            <a:ext cx="2791821" cy="125183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此外还可以使用</a:t>
            </a:r>
            <a:r>
              <a:rPr lang="en-US" altLang="zh-CN" sz="1600" dirty="0">
                <a:solidFill>
                  <a:schemeClr val="tx1"/>
                </a:solidFill>
                <a:latin typeface="微软雅黑" panose="020B0503020204020204" pitchFamily="34" charset="-122"/>
                <a:ea typeface="微软雅黑" panose="020B0503020204020204" pitchFamily="34" charset="-122"/>
              </a:rPr>
              <a:t>this</a:t>
            </a:r>
            <a:r>
              <a:rPr lang="zh-CN" altLang="en-US" sz="1600" dirty="0">
                <a:solidFill>
                  <a:schemeClr val="tx1"/>
                </a:solidFill>
                <a:latin typeface="微软雅黑" panose="020B0503020204020204" pitchFamily="34" charset="-122"/>
                <a:ea typeface="微软雅黑" panose="020B0503020204020204" pitchFamily="34" charset="-122"/>
              </a:rPr>
              <a:t>指针来调用父类有参数的构造函数</a:t>
            </a:r>
          </a:p>
        </p:txBody>
      </p:sp>
    </p:spTree>
    <p:extLst>
      <p:ext uri="{BB962C8B-B14F-4D97-AF65-F5344CB8AC3E}">
        <p14:creationId xmlns:p14="http://schemas.microsoft.com/office/powerpoint/2010/main" val="368780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子类的构造函数的顺序</a:t>
            </a:r>
          </a:p>
        </p:txBody>
      </p:sp>
      <p:sp>
        <p:nvSpPr>
          <p:cNvPr id="3" name="矩形 2"/>
          <p:cNvSpPr/>
          <p:nvPr/>
        </p:nvSpPr>
        <p:spPr>
          <a:xfrm>
            <a:off x="154546" y="971682"/>
            <a:ext cx="4417454" cy="5262979"/>
          </a:xfrm>
          <a:prstGeom prst="rect">
            <a:avLst/>
          </a:prstGeom>
        </p:spPr>
        <p:txBody>
          <a:bodyPr wrap="square">
            <a:spAutoFit/>
          </a:bodyPr>
          <a:lstStyle/>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Person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*name;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age;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sex;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Person()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name = NULL;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Person(</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*n,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 char s): age(a), sex(s)</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name = new char[</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(n) + 1];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strcpy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(name, 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"Person construct"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~Person()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delete name;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矩形 3"/>
          <p:cNvSpPr/>
          <p:nvPr/>
        </p:nvSpPr>
        <p:spPr>
          <a:xfrm>
            <a:off x="4443212" y="2153887"/>
            <a:ext cx="4726546" cy="4031873"/>
          </a:xfrm>
          <a:prstGeom prst="rect">
            <a:avLst/>
          </a:prstGeom>
        </p:spPr>
        <p:txBody>
          <a:bodyPr wrap="square">
            <a:spAutoFit/>
          </a:bodyPr>
          <a:lstStyle/>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Student: public Person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Person contacts;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score;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Student(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*n,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 char s, Person &amp;p,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):contacts(n, a, s),   score(</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"Student construct"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main()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Person dad("Tom", 40, 'M');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Student son("Jerry", 15, 'M', dad, 100);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7" name="矩形: 圆角 3"/>
          <p:cNvSpPr/>
          <p:nvPr/>
        </p:nvSpPr>
        <p:spPr>
          <a:xfrm>
            <a:off x="1" y="875763"/>
            <a:ext cx="4417453" cy="552503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3"/>
          <p:cNvSpPr/>
          <p:nvPr/>
        </p:nvSpPr>
        <p:spPr>
          <a:xfrm>
            <a:off x="4417454" y="1944711"/>
            <a:ext cx="4623515" cy="445022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4571999" y="832279"/>
            <a:ext cx="4108363" cy="125183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当子类的新增成员中有父类的对象成员时，也是遵循先执行父类构造函数，再执行子类构造函数</a:t>
            </a:r>
          </a:p>
        </p:txBody>
      </p:sp>
    </p:spTree>
    <p:extLst>
      <p:ext uri="{BB962C8B-B14F-4D97-AF65-F5344CB8AC3E}">
        <p14:creationId xmlns:p14="http://schemas.microsoft.com/office/powerpoint/2010/main" val="121218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多继承</a:t>
            </a:r>
          </a:p>
        </p:txBody>
      </p:sp>
      <p:sp>
        <p:nvSpPr>
          <p:cNvPr id="2" name="矩形 1"/>
          <p:cNvSpPr/>
          <p:nvPr/>
        </p:nvSpPr>
        <p:spPr>
          <a:xfrm>
            <a:off x="603672" y="880958"/>
            <a:ext cx="8540327" cy="1338828"/>
          </a:xfrm>
          <a:prstGeom prst="rect">
            <a:avLst/>
          </a:prstGeom>
        </p:spPr>
        <p:txBody>
          <a:bodyPr wrap="square">
            <a:spAutoFit/>
          </a:bodyPr>
          <a:lstStyle/>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多继承是单继承的扩展，所谓的多继承指的是一个派生类可以有多个基类，派生类与每个基类之间的关系仍然可以看成是单继承。</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dirty="0">
                <a:latin typeface="微软雅黑" panose="020B0503020204020204" pitchFamily="34" charset="-122"/>
                <a:ea typeface="微软雅黑" panose="020B0503020204020204" pitchFamily="34" charset="-122"/>
              </a:rPr>
              <a:t>多继承下派生类的定义格式如下：</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362113" y="2250164"/>
            <a:ext cx="6919004" cy="1077218"/>
          </a:xfrm>
          <a:prstGeom prst="rect">
            <a:avLst/>
          </a:prstGeom>
        </p:spPr>
        <p:txBody>
          <a:bodyPr wrap="square">
            <a:spAutoFit/>
          </a:bodyPr>
          <a:lstStyle/>
          <a:p>
            <a:pPr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class &lt;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派生类名</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&gt;:&lt;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继承方式</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1&gt;&lt;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基类名</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1&gt;,&lt;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继承方式</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2&gt;&lt;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基类名</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2&gt;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派生类类体</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1362114" y="2208253"/>
            <a:ext cx="6919004" cy="1159993"/>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矩形 3"/>
          <p:cNvSpPr/>
          <p:nvPr/>
        </p:nvSpPr>
        <p:spPr>
          <a:xfrm>
            <a:off x="4338546" y="3407877"/>
            <a:ext cx="2286001" cy="3108543"/>
          </a:xfrm>
          <a:prstGeom prst="rect">
            <a:avLst/>
          </a:prstGeom>
        </p:spPr>
        <p:txBody>
          <a:bodyPr wrap="square">
            <a:spAutoFit/>
          </a:bodyPr>
          <a:lstStyle/>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B</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C : public A, public B</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8" name="矩形: 圆角 3"/>
          <p:cNvSpPr/>
          <p:nvPr/>
        </p:nvSpPr>
        <p:spPr>
          <a:xfrm>
            <a:off x="4159878" y="3407877"/>
            <a:ext cx="2464669" cy="298706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12"/>
          <p:cNvSpPr/>
          <p:nvPr/>
        </p:nvSpPr>
        <p:spPr>
          <a:xfrm>
            <a:off x="2864443" y="4719382"/>
            <a:ext cx="1285196"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bg1"/>
              </a:solidFill>
            </a:endParaRPr>
          </a:p>
        </p:txBody>
      </p:sp>
    </p:spTree>
    <p:extLst>
      <p:ext uri="{BB962C8B-B14F-4D97-AF65-F5344CB8AC3E}">
        <p14:creationId xmlns:p14="http://schemas.microsoft.com/office/powerpoint/2010/main" val="106499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4" grpId="0"/>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多继承的构造函数</a:t>
            </a:r>
          </a:p>
        </p:txBody>
      </p:sp>
      <p:sp>
        <p:nvSpPr>
          <p:cNvPr id="2" name="矩形 1"/>
          <p:cNvSpPr/>
          <p:nvPr/>
        </p:nvSpPr>
        <p:spPr>
          <a:xfrm>
            <a:off x="1349439" y="1598801"/>
            <a:ext cx="7521261" cy="1477328"/>
          </a:xfrm>
          <a:prstGeom prst="rect">
            <a:avLst/>
          </a:prstGeom>
        </p:spPr>
        <p:txBody>
          <a:bodyPr wrap="square">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派生类名</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总参数表</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基类名</a:t>
            </a:r>
            <a:r>
              <a:rPr lang="en-US" altLang="zh-CN" kern="100" dirty="0">
                <a:latin typeface="Calibri" panose="020F0502020204030204" pitchFamily="34" charset="0"/>
                <a:ea typeface="宋体" panose="02010600030101010101" pitchFamily="2" charset="-122"/>
                <a:cs typeface="Times New Roman" panose="02020603050405020304" pitchFamily="18" charset="0"/>
              </a:rPr>
              <a:t>1&gt;(&lt;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参数表</a:t>
            </a:r>
            <a:r>
              <a:rPr lang="en-US" altLang="zh-CN" kern="100" dirty="0">
                <a:latin typeface="Calibri" panose="020F0502020204030204" pitchFamily="34" charset="0"/>
                <a:ea typeface="宋体" panose="02010600030101010101" pitchFamily="2" charset="-122"/>
                <a:cs typeface="Times New Roman" panose="02020603050405020304" pitchFamily="18" charset="0"/>
              </a:rPr>
              <a:t>1&gt;),&lt;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基类名</a:t>
            </a:r>
            <a:r>
              <a:rPr lang="en-US" altLang="zh-CN" kern="100" dirty="0">
                <a:latin typeface="Calibri" panose="020F0502020204030204" pitchFamily="34" charset="0"/>
                <a:ea typeface="宋体" panose="02010600030101010101" pitchFamily="2" charset="-122"/>
                <a:cs typeface="Times New Roman" panose="02020603050405020304" pitchFamily="18" charset="0"/>
              </a:rPr>
              <a:t>2&gt;(&lt;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参数表</a:t>
            </a:r>
            <a:r>
              <a:rPr lang="en-US" altLang="zh-CN" kern="100" dirty="0">
                <a:latin typeface="Calibri" panose="020F0502020204030204" pitchFamily="34" charset="0"/>
                <a:ea typeface="宋体" panose="02010600030101010101" pitchFamily="2" charset="-122"/>
                <a:cs typeface="Times New Roman" panose="02020603050405020304" pitchFamily="18" charset="0"/>
              </a:rPr>
              <a:t>2&gt;),…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子对象名</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参数表</a:t>
            </a:r>
            <a:r>
              <a:rPr lang="en-US" altLang="zh-CN" kern="100" dirty="0">
                <a:latin typeface="Calibri" panose="020F0502020204030204" pitchFamily="34" charset="0"/>
                <a:ea typeface="宋体" panose="02010600030101010101" pitchFamily="2" charset="-122"/>
                <a:cs typeface="Times New Roman" panose="02020603050405020304" pitchFamily="18" charset="0"/>
              </a:rPr>
              <a:t>n+1&gt;),…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派生类构造函数体</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3" name="矩形 2"/>
          <p:cNvSpPr/>
          <p:nvPr/>
        </p:nvSpPr>
        <p:spPr>
          <a:xfrm>
            <a:off x="603672" y="952470"/>
            <a:ext cx="8540327" cy="369332"/>
          </a:xfrm>
          <a:prstGeom prst="rect">
            <a:avLst/>
          </a:prstGeom>
        </p:spPr>
        <p:txBody>
          <a:bodyPr wrap="square">
            <a:spAutoFit/>
          </a:bodyPr>
          <a:lstStyle/>
          <a:p>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在多继承的情况下，派生类的构造函数格式如下：</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62114" y="1496444"/>
            <a:ext cx="7305368" cy="1579686"/>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矩形 3"/>
          <p:cNvSpPr/>
          <p:nvPr/>
        </p:nvSpPr>
        <p:spPr>
          <a:xfrm>
            <a:off x="603673" y="3353128"/>
            <a:ext cx="8540326" cy="2585323"/>
          </a:xfrm>
          <a:prstGeom prst="rect">
            <a:avLst/>
          </a:prstGeom>
        </p:spPr>
        <p:txBody>
          <a:bodyPr wrap="square">
            <a:spAutoFit/>
          </a:bodyPr>
          <a:lstStyle/>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总参数表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中各个参数包含了其后的各个分参数表。</a:t>
            </a:r>
          </a:p>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多继承下派生类的构造函数与单继承下派生类构造函数相似，它必须同时负责该派生类所有基类构造函数的调用。</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派生类构造函数执行顺序是先执行所属基类的构造函数，再执行派生类本身构造函数，处于同一层次的各基类构造函数的执行顺序取决于定义派生类时所指定的各基类顺序，与派生类构造函数中所定义的成员初始化列表的各项顺序无关。</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86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2" name="矩形 1"/>
          <p:cNvSpPr/>
          <p:nvPr/>
        </p:nvSpPr>
        <p:spPr>
          <a:xfrm>
            <a:off x="2226411" y="1421772"/>
            <a:ext cx="2178164" cy="4278094"/>
          </a:xfrm>
          <a:prstGeom prst="rect">
            <a:avLst/>
          </a:prstGeom>
        </p:spPr>
        <p:txBody>
          <a:bodyPr wrap="square">
            <a:spAutoFit/>
          </a:bodyPr>
          <a:lstStyle/>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B1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B1(</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B2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B2(</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B3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B3(</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p:cNvSpPr/>
          <p:nvPr/>
        </p:nvSpPr>
        <p:spPr>
          <a:xfrm>
            <a:off x="4797380" y="1890638"/>
            <a:ext cx="4192073" cy="3693319"/>
          </a:xfrm>
          <a:prstGeom prst="rect">
            <a:avLst/>
          </a:prstGeom>
        </p:spPr>
        <p:txBody>
          <a:bodyPr wrap="square">
            <a:spAutoFit/>
          </a:bodyPr>
          <a:lstStyle/>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A: public B2, public B1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j,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k,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 B1(</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B2(j), bb(k)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 = 1;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构造函数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 &lt;&lt; a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  </a:t>
            </a: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B3 bb;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圆角 3"/>
          <p:cNvSpPr/>
          <p:nvPr/>
        </p:nvSpPr>
        <p:spPr>
          <a:xfrm>
            <a:off x="1939906" y="1421772"/>
            <a:ext cx="2464669" cy="427809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3"/>
          <p:cNvSpPr/>
          <p:nvPr/>
        </p:nvSpPr>
        <p:spPr>
          <a:xfrm>
            <a:off x="4691080" y="1751527"/>
            <a:ext cx="4298373" cy="394833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12"/>
          <p:cNvSpPr/>
          <p:nvPr/>
        </p:nvSpPr>
        <p:spPr>
          <a:xfrm>
            <a:off x="368205" y="1421772"/>
            <a:ext cx="1285196"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bg1"/>
              </a:solidFill>
            </a:endParaRPr>
          </a:p>
        </p:txBody>
      </p:sp>
      <p:sp>
        <p:nvSpPr>
          <p:cNvPr id="10" name="文本框 9"/>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多继承的构造函数</a:t>
            </a:r>
          </a:p>
        </p:txBody>
      </p:sp>
    </p:spTree>
    <p:extLst>
      <p:ext uri="{BB962C8B-B14F-4D97-AF65-F5344CB8AC3E}">
        <p14:creationId xmlns:p14="http://schemas.microsoft.com/office/powerpoint/2010/main" val="387522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892552"/>
          </a:xfrm>
          <a:prstGeom prst="rect">
            <a:avLst/>
          </a:prstGeom>
          <a:noFill/>
        </p:spPr>
        <p:txBody>
          <a:bodyPr wrap="none" rtlCol="0">
            <a:spAutoFit/>
          </a:bodyPr>
          <a:lstStyle/>
          <a:p>
            <a:pPr algn="ctr"/>
            <a:r>
              <a:rPr lang="zh-CN" altLang="en-US" sz="2400" b="1" dirty="0">
                <a:solidFill>
                  <a:srgbClr val="39626F"/>
                </a:solidFill>
                <a:latin typeface="微软雅黑" panose="020B0503020204020204" pitchFamily="34" charset="-122"/>
                <a:ea typeface="微软雅黑" panose="020B0503020204020204" pitchFamily="34" charset="-122"/>
              </a:rPr>
              <a:t>目录</a:t>
            </a:r>
            <a:endParaRPr lang="en-US" altLang="zh-CN" sz="24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3408179" y="1362662"/>
            <a:ext cx="3108211"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继承的实现方式</a:t>
            </a:r>
          </a:p>
        </p:txBody>
      </p:sp>
      <p:sp>
        <p:nvSpPr>
          <p:cNvPr id="10" name="椭圆 9"/>
          <p:cNvSpPr/>
          <p:nvPr/>
        </p:nvSpPr>
        <p:spPr>
          <a:xfrm>
            <a:off x="3220089" y="1362662"/>
            <a:ext cx="380707"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3408179" y="2128786"/>
            <a:ext cx="3108211"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子类的构造函数顺序</a:t>
            </a:r>
          </a:p>
        </p:txBody>
      </p:sp>
      <p:sp>
        <p:nvSpPr>
          <p:cNvPr id="12" name="椭圆 11"/>
          <p:cNvSpPr/>
          <p:nvPr/>
        </p:nvSpPr>
        <p:spPr>
          <a:xfrm>
            <a:off x="3220089" y="2128785"/>
            <a:ext cx="394213"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3408179" y="2891744"/>
            <a:ext cx="3108211"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多继承</a:t>
            </a:r>
          </a:p>
        </p:txBody>
      </p:sp>
      <p:sp>
        <p:nvSpPr>
          <p:cNvPr id="14" name="椭圆 13"/>
          <p:cNvSpPr/>
          <p:nvPr/>
        </p:nvSpPr>
        <p:spPr>
          <a:xfrm>
            <a:off x="3220089" y="2891743"/>
            <a:ext cx="394213"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6" name="矩形: 圆角 12"/>
          <p:cNvSpPr/>
          <p:nvPr/>
        </p:nvSpPr>
        <p:spPr>
          <a:xfrm>
            <a:off x="3408179" y="3655388"/>
            <a:ext cx="3108211"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多态的实现方式</a:t>
            </a:r>
          </a:p>
        </p:txBody>
      </p:sp>
      <p:sp>
        <p:nvSpPr>
          <p:cNvPr id="17" name="椭圆 16"/>
          <p:cNvSpPr/>
          <p:nvPr/>
        </p:nvSpPr>
        <p:spPr>
          <a:xfrm>
            <a:off x="3220089" y="3655387"/>
            <a:ext cx="394213"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8" name="矩形: 圆角 12"/>
          <p:cNvSpPr/>
          <p:nvPr/>
        </p:nvSpPr>
        <p:spPr>
          <a:xfrm>
            <a:off x="3408179" y="4421729"/>
            <a:ext cx="3108211"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虚函数表</a:t>
            </a:r>
          </a:p>
        </p:txBody>
      </p:sp>
      <p:sp>
        <p:nvSpPr>
          <p:cNvPr id="19" name="椭圆 18"/>
          <p:cNvSpPr/>
          <p:nvPr/>
        </p:nvSpPr>
        <p:spPr>
          <a:xfrm>
            <a:off x="3220089" y="4421728"/>
            <a:ext cx="394213"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5</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5" name="矩形: 圆角 8"/>
          <p:cNvSpPr/>
          <p:nvPr/>
        </p:nvSpPr>
        <p:spPr>
          <a:xfrm>
            <a:off x="3408179" y="5188069"/>
            <a:ext cx="3108211"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重载、隐藏和覆盖的区别</a:t>
            </a:r>
          </a:p>
        </p:txBody>
      </p:sp>
      <p:sp>
        <p:nvSpPr>
          <p:cNvPr id="20" name="椭圆 19"/>
          <p:cNvSpPr/>
          <p:nvPr/>
        </p:nvSpPr>
        <p:spPr>
          <a:xfrm>
            <a:off x="3220089" y="5188069"/>
            <a:ext cx="380707"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cs typeface="Segoe UI" panose="020B0502040204020203" pitchFamily="34" charset="0"/>
              </a:rPr>
              <a:t>6</a:t>
            </a:r>
            <a:endParaRPr lang="zh-CN" altLang="en-US" sz="24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3559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13.3.3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多继承的二义性问题</a:t>
            </a:r>
          </a:p>
        </p:txBody>
      </p:sp>
      <p:sp>
        <p:nvSpPr>
          <p:cNvPr id="2" name="矩形 1"/>
          <p:cNvSpPr/>
          <p:nvPr/>
        </p:nvSpPr>
        <p:spPr>
          <a:xfrm>
            <a:off x="599875" y="951688"/>
            <a:ext cx="8540327" cy="1338828"/>
          </a:xfrm>
          <a:prstGeom prst="rect">
            <a:avLst/>
          </a:prstGeom>
        </p:spPr>
        <p:txBody>
          <a:bodyPr wrap="square">
            <a:spAutoFit/>
          </a:bodyPr>
          <a:lstStyle/>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一般说来，在派生类中对基类成员的访问应该是唯一的，但是，由于多继承情况下，可能造成对基类中某成员的访问出现了不唯一的情况，则称为对基类成员访问的二义性问题。</a:t>
            </a:r>
            <a:r>
              <a:rPr lang="zh-CN" altLang="en-US" dirty="0">
                <a:latin typeface="微软雅黑" panose="020B0503020204020204" pitchFamily="34" charset="-122"/>
                <a:ea typeface="微软雅黑" panose="020B0503020204020204" pitchFamily="34" charset="-122"/>
              </a:rPr>
              <a:t>解决办法是通过作用域运算符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进行限定。</a:t>
            </a:r>
          </a:p>
        </p:txBody>
      </p:sp>
      <p:sp>
        <p:nvSpPr>
          <p:cNvPr id="3" name="矩形 2"/>
          <p:cNvSpPr/>
          <p:nvPr/>
        </p:nvSpPr>
        <p:spPr>
          <a:xfrm>
            <a:off x="2211847" y="2200300"/>
            <a:ext cx="2678806" cy="4431983"/>
          </a:xfrm>
          <a:prstGeom prst="rect">
            <a:avLst/>
          </a:prstGeom>
        </p:spPr>
        <p:txBody>
          <a:bodyPr wrap="square">
            <a:spAutoFit/>
          </a:bodyPr>
          <a:lstStyle/>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f();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B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f();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g();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C: public A, public B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g();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h();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sz="1600" dirty="0"/>
          </a:p>
        </p:txBody>
      </p:sp>
      <p:sp>
        <p:nvSpPr>
          <p:cNvPr id="6" name="矩形: 圆角 3"/>
          <p:cNvSpPr/>
          <p:nvPr/>
        </p:nvSpPr>
        <p:spPr>
          <a:xfrm>
            <a:off x="2026739" y="2198377"/>
            <a:ext cx="2722246" cy="427809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12"/>
          <p:cNvSpPr/>
          <p:nvPr/>
        </p:nvSpPr>
        <p:spPr>
          <a:xfrm>
            <a:off x="599875" y="2282350"/>
            <a:ext cx="1285196"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bg1"/>
              </a:solidFill>
            </a:endParaRPr>
          </a:p>
        </p:txBody>
      </p:sp>
      <p:sp>
        <p:nvSpPr>
          <p:cNvPr id="9" name="圆角矩形 8"/>
          <p:cNvSpPr/>
          <p:nvPr/>
        </p:nvSpPr>
        <p:spPr>
          <a:xfrm>
            <a:off x="5019944" y="2811277"/>
            <a:ext cx="3849299" cy="30522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对函数</a:t>
            </a:r>
            <a:r>
              <a:rPr lang="en-US" altLang="zh-CN" sz="1600" dirty="0">
                <a:solidFill>
                  <a:schemeClr val="tx1"/>
                </a:solidFill>
                <a:latin typeface="微软雅黑" panose="020B0503020204020204" pitchFamily="34" charset="-122"/>
                <a:ea typeface="微软雅黑" panose="020B0503020204020204" pitchFamily="34" charset="-122"/>
              </a:rPr>
              <a:t>f()</a:t>
            </a:r>
            <a:r>
              <a:rPr lang="zh-CN" altLang="en-US" sz="1600" dirty="0">
                <a:solidFill>
                  <a:schemeClr val="tx1"/>
                </a:solidFill>
                <a:latin typeface="微软雅黑" panose="020B0503020204020204" pitchFamily="34" charset="-122"/>
                <a:ea typeface="微软雅黑" panose="020B0503020204020204" pitchFamily="34" charset="-122"/>
              </a:rPr>
              <a:t>的访问</a:t>
            </a:r>
            <a:r>
              <a:rPr lang="en-US" altLang="zh-CN" sz="1600" dirty="0">
                <a:solidFill>
                  <a:schemeClr val="tx1"/>
                </a:solidFill>
                <a:latin typeface="微软雅黑" panose="020B0503020204020204" pitchFamily="34" charset="-122"/>
                <a:ea typeface="微软雅黑" panose="020B0503020204020204" pitchFamily="34" charset="-122"/>
              </a:rPr>
              <a:t>c1.f();</a:t>
            </a:r>
            <a:r>
              <a:rPr lang="zh-CN" altLang="en-US" sz="1600" dirty="0">
                <a:solidFill>
                  <a:schemeClr val="tx1"/>
                </a:solidFill>
                <a:latin typeface="微软雅黑" panose="020B0503020204020204" pitchFamily="34" charset="-122"/>
                <a:ea typeface="微软雅黑" panose="020B0503020204020204" pitchFamily="34" charset="-122"/>
              </a:rPr>
              <a:t>便具有二义性，解决办法</a:t>
            </a:r>
            <a:r>
              <a:rPr lang="en-US" altLang="zh-CN" sz="1600" dirty="0">
                <a:solidFill>
                  <a:schemeClr val="tx1"/>
                </a:solidFill>
                <a:latin typeface="微软雅黑" panose="020B0503020204020204" pitchFamily="34" charset="-122"/>
                <a:ea typeface="微软雅黑" panose="020B0503020204020204" pitchFamily="34" charset="-122"/>
              </a:rPr>
              <a:t>c1.A::f()</a:t>
            </a:r>
            <a:r>
              <a:rPr lang="zh-CN" altLang="en-US" sz="1600" dirty="0">
                <a:solidFill>
                  <a:schemeClr val="tx1"/>
                </a:solidFill>
                <a:latin typeface="微软雅黑" panose="020B0503020204020204" pitchFamily="34" charset="-122"/>
                <a:ea typeface="微软雅黑" panose="020B0503020204020204" pitchFamily="34" charset="-122"/>
              </a:rPr>
              <a:t>或者</a:t>
            </a:r>
            <a:r>
              <a:rPr lang="en-US" altLang="zh-CN" sz="1600" dirty="0">
                <a:solidFill>
                  <a:schemeClr val="tx1"/>
                </a:solidFill>
                <a:latin typeface="微软雅黑" panose="020B0503020204020204" pitchFamily="34" charset="-122"/>
                <a:ea typeface="微软雅黑" panose="020B0503020204020204" pitchFamily="34" charset="-122"/>
              </a:rPr>
              <a:t>c1.B::f()</a:t>
            </a:r>
            <a:r>
              <a:rPr lang="zh-CN" altLang="en-US" sz="1600" dirty="0">
                <a:solidFill>
                  <a:schemeClr val="tx1"/>
                </a:solidFill>
                <a:latin typeface="微软雅黑" panose="020B0503020204020204" pitchFamily="34" charset="-122"/>
                <a:ea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2) c1.g()</a:t>
            </a:r>
            <a:r>
              <a:rPr lang="zh-CN" altLang="en-US" sz="1600" dirty="0">
                <a:solidFill>
                  <a:schemeClr val="tx1"/>
                </a:solidFill>
                <a:latin typeface="微软雅黑" panose="020B0503020204020204" pitchFamily="34" charset="-122"/>
                <a:ea typeface="微软雅黑" panose="020B0503020204020204" pitchFamily="34" charset="-122"/>
              </a:rPr>
              <a:t>不存在二义性，它是指</a:t>
            </a:r>
            <a:r>
              <a:rPr lang="en-US" altLang="zh-CN" sz="1600" dirty="0">
                <a:solidFill>
                  <a:schemeClr val="tx1"/>
                </a:solidFill>
                <a:latin typeface="微软雅黑" panose="020B0503020204020204" pitchFamily="34" charset="-122"/>
                <a:ea typeface="微软雅黑" panose="020B0503020204020204" pitchFamily="34" charset="-122"/>
              </a:rPr>
              <a:t>C::g()</a:t>
            </a:r>
            <a:r>
              <a:rPr lang="zh-CN" altLang="en-US" sz="1600" dirty="0">
                <a:solidFill>
                  <a:schemeClr val="tx1"/>
                </a:solidFill>
                <a:latin typeface="微软雅黑" panose="020B0503020204020204" pitchFamily="34" charset="-122"/>
                <a:ea typeface="微软雅黑" panose="020B0503020204020204" pitchFamily="34" charset="-122"/>
              </a:rPr>
              <a:t>，而不是指</a:t>
            </a:r>
            <a:r>
              <a:rPr lang="en-US" altLang="zh-CN" sz="1600" dirty="0">
                <a:solidFill>
                  <a:schemeClr val="tx1"/>
                </a:solidFill>
                <a:latin typeface="微软雅黑" panose="020B0503020204020204" pitchFamily="34" charset="-122"/>
                <a:ea typeface="微软雅黑" panose="020B0503020204020204" pitchFamily="34" charset="-122"/>
              </a:rPr>
              <a:t>B::g()</a:t>
            </a:r>
            <a:r>
              <a:rPr lang="zh-CN" altLang="en-US" sz="1600" dirty="0">
                <a:solidFill>
                  <a:schemeClr val="tx1"/>
                </a:solidFill>
                <a:latin typeface="微软雅黑" panose="020B0503020204020204" pitchFamily="34" charset="-122"/>
                <a:ea typeface="微软雅黑" panose="020B0503020204020204" pitchFamily="34" charset="-122"/>
              </a:rPr>
              <a:t>。因为规定派生类的成员将支配基类中的同名成员。</a:t>
            </a:r>
          </a:p>
        </p:txBody>
      </p:sp>
    </p:spTree>
    <p:extLst>
      <p:ext uri="{BB962C8B-B14F-4D97-AF65-F5344CB8AC3E}">
        <p14:creationId xmlns:p14="http://schemas.microsoft.com/office/powerpoint/2010/main" val="44071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7"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45025" y="893738"/>
            <a:ext cx="2949263" cy="5509200"/>
          </a:xfrm>
          <a:prstGeom prst="rect">
            <a:avLst/>
          </a:prstGeom>
        </p:spPr>
        <p:txBody>
          <a:bodyPr wrap="square">
            <a:spAutoFit/>
          </a:bodyPr>
          <a:lstStyle/>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B1: public A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b1;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B2: public A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b2;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C: public B1, public B2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f();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6" name="圆角矩形 5"/>
          <p:cNvSpPr/>
          <p:nvPr/>
        </p:nvSpPr>
        <p:spPr>
          <a:xfrm>
            <a:off x="941642" y="1124079"/>
            <a:ext cx="4248545" cy="504851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当一个派生类从多个基类派生而来，而这些基类又有一个共同的基类，则对该基类中声明的成员进行访问时，也可能会出现二义性。</a:t>
            </a:r>
            <a:endParaRPr lang="en-US" altLang="zh-CN" sz="140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　　已知：</a:t>
            </a:r>
            <a:r>
              <a:rPr lang="en-US" altLang="zh-CN" sz="1400" dirty="0">
                <a:solidFill>
                  <a:schemeClr val="tx1"/>
                </a:solidFill>
                <a:latin typeface="微软雅黑" panose="020B0503020204020204" pitchFamily="34" charset="-122"/>
                <a:ea typeface="微软雅黑" panose="020B0503020204020204" pitchFamily="34" charset="-122"/>
              </a:rPr>
              <a:t>C c1;</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　　下面的两个访问都有二义性：</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　　</a:t>
            </a:r>
            <a:r>
              <a:rPr lang="en-US" altLang="zh-CN" sz="1400" dirty="0">
                <a:solidFill>
                  <a:schemeClr val="tx1"/>
                </a:solidFill>
                <a:latin typeface="微软雅黑" panose="020B0503020204020204" pitchFamily="34" charset="-122"/>
                <a:ea typeface="微软雅黑" panose="020B0503020204020204" pitchFamily="34" charset="-122"/>
              </a:rPr>
              <a:t>c1.a;</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　　</a:t>
            </a:r>
            <a:r>
              <a:rPr lang="en-US" altLang="zh-CN" sz="1400" dirty="0">
                <a:solidFill>
                  <a:schemeClr val="tx1"/>
                </a:solidFill>
                <a:latin typeface="微软雅黑" panose="020B0503020204020204" pitchFamily="34" charset="-122"/>
                <a:ea typeface="微软雅黑" panose="020B0503020204020204" pitchFamily="34" charset="-122"/>
              </a:rPr>
              <a:t>c1.A::a;</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　　而下面的两个访问是正确的：</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　　</a:t>
            </a:r>
            <a:r>
              <a:rPr lang="en-US" altLang="zh-CN" sz="1400" dirty="0">
                <a:solidFill>
                  <a:schemeClr val="tx1"/>
                </a:solidFill>
                <a:latin typeface="微软雅黑" panose="020B0503020204020204" pitchFamily="34" charset="-122"/>
                <a:ea typeface="微软雅黑" panose="020B0503020204020204" pitchFamily="34" charset="-122"/>
              </a:rPr>
              <a:t>c1.B1::a;</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　　</a:t>
            </a:r>
            <a:r>
              <a:rPr lang="en-US" altLang="zh-CN" sz="1400" dirty="0">
                <a:solidFill>
                  <a:schemeClr val="tx1"/>
                </a:solidFill>
                <a:latin typeface="微软雅黑" panose="020B0503020204020204" pitchFamily="34" charset="-122"/>
                <a:ea typeface="微软雅黑" panose="020B0503020204020204" pitchFamily="34" charset="-122"/>
              </a:rPr>
              <a:t>c1.B2::a;</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　　由于二义性的原因，一个类不可以从同一个类中直接继承一次以上，例如：</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　　</a:t>
            </a:r>
            <a:r>
              <a:rPr lang="en-US" altLang="zh-CN" sz="1400" dirty="0">
                <a:solidFill>
                  <a:schemeClr val="tx1"/>
                </a:solidFill>
                <a:latin typeface="微软雅黑" panose="020B0503020204020204" pitchFamily="34" charset="-122"/>
                <a:ea typeface="微软雅黑" panose="020B0503020204020204" pitchFamily="34" charset="-122"/>
              </a:rPr>
              <a:t>class A : public B, public B</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这是错误的。</a:t>
            </a:r>
          </a:p>
          <a:p>
            <a:pPr>
              <a:lnSpc>
                <a:spcPct val="150000"/>
              </a:lnSpc>
            </a:pP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7" name="矩形: 圆角 3"/>
          <p:cNvSpPr/>
          <p:nvPr/>
        </p:nvSpPr>
        <p:spPr>
          <a:xfrm>
            <a:off x="5643719" y="893738"/>
            <a:ext cx="2983143" cy="550920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13.3.3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9" name="文本框 8"/>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多继承的二义性问题</a:t>
            </a:r>
          </a:p>
        </p:txBody>
      </p:sp>
    </p:spTree>
    <p:extLst>
      <p:ext uri="{BB962C8B-B14F-4D97-AF65-F5344CB8AC3E}">
        <p14:creationId xmlns:p14="http://schemas.microsoft.com/office/powerpoint/2010/main" val="218601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0276" y="973661"/>
            <a:ext cx="6867490" cy="5029390"/>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【学习提示】</a:t>
            </a:r>
          </a:p>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）派生类对基类成员可以有不同的访问方式：</a:t>
            </a: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派生类可以覆盖基类成员</a:t>
            </a: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派生类不能访问基类私有成员</a:t>
            </a: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公有继承基类的公有段和保护段成员访问权对派生类保持不变</a:t>
            </a: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私有继承基类的公有段和保护段成员成为派生类的私有成员</a:t>
            </a:r>
          </a:p>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）派生类构造函数声明为</a:t>
            </a:r>
          </a:p>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派生类构造函数</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参数表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基类</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参数表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对象成员</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参数表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66675"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执行顺序：</a:t>
            </a:r>
          </a:p>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先长辈</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基类</a:t>
            </a:r>
          </a:p>
          <a:p>
            <a:pPr indent="200025"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再客人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对象成员</a:t>
            </a:r>
          </a:p>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后自己</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派生类</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13.3.3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多继承的二义性问题</a:t>
            </a:r>
          </a:p>
        </p:txBody>
      </p:sp>
    </p:spTree>
    <p:extLst>
      <p:ext uri="{BB962C8B-B14F-4D97-AF65-F5344CB8AC3E}">
        <p14:creationId xmlns:p14="http://schemas.microsoft.com/office/powerpoint/2010/main" val="172073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多态的实现方式</a:t>
            </a:r>
          </a:p>
        </p:txBody>
      </p:sp>
      <p:sp>
        <p:nvSpPr>
          <p:cNvPr id="2" name="矩形 1"/>
          <p:cNvSpPr/>
          <p:nvPr/>
        </p:nvSpPr>
        <p:spPr>
          <a:xfrm>
            <a:off x="795441" y="1590196"/>
            <a:ext cx="8348559" cy="1289905"/>
          </a:xfrm>
          <a:prstGeom prst="rect">
            <a:avLst/>
          </a:prstGeom>
        </p:spPr>
        <p:txBody>
          <a:bodyPr wrap="square">
            <a:spAutoFit/>
          </a:bodyPr>
          <a:lstStyle/>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多态性是通过虚函数来实现的，虚函数允许子类重新定义成员函数，而子类重新定义父类的做法称为覆盖（</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override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）。而重载（</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overload</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）并没有体现多态性。</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795440" y="2880101"/>
            <a:ext cx="8348559" cy="874407"/>
          </a:xfrm>
          <a:prstGeom prst="rect">
            <a:avLst/>
          </a:prstGeom>
        </p:spPr>
        <p:txBody>
          <a:bodyPr wrap="square">
            <a:spAutoFit/>
          </a:bodyPr>
          <a:lstStyle/>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多态实现的途径是声明基类的指针，利用该指针指向任意一个子类对象，调用相应的虚函数。</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795438" y="3754508"/>
            <a:ext cx="8348561" cy="458908"/>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　　多态与非多态的实质区别就是函数地址是早绑定还是晚绑定。</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795437" y="4213416"/>
            <a:ext cx="8348561" cy="923330"/>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　　封装可以使得代码模块化，继承可以扩展已存在的代码，他们的目的都是为了代码重用。而多态的目的则是为了接口重用。</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6502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虚函数的声明</a:t>
            </a:r>
          </a:p>
        </p:txBody>
      </p:sp>
      <p:sp>
        <p:nvSpPr>
          <p:cNvPr id="3" name="矩形 2"/>
          <p:cNvSpPr/>
          <p:nvPr/>
        </p:nvSpPr>
        <p:spPr>
          <a:xfrm>
            <a:off x="599875" y="2143083"/>
            <a:ext cx="8544125" cy="923330"/>
          </a:xfrm>
          <a:prstGeom prst="rect">
            <a:avLst/>
          </a:prstGeom>
        </p:spPr>
        <p:txBody>
          <a:bodyPr wrap="square">
            <a:spAutoFit/>
          </a:bodyPr>
          <a:lstStyle/>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虚函数是基类的公有部分或保护部分的某成员函数，在函数头前加上关键字“</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virtual”</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，其格式为：</a:t>
            </a:r>
          </a:p>
        </p:txBody>
      </p:sp>
      <p:sp>
        <p:nvSpPr>
          <p:cNvPr id="4" name="矩形 3"/>
          <p:cNvSpPr/>
          <p:nvPr/>
        </p:nvSpPr>
        <p:spPr>
          <a:xfrm>
            <a:off x="2414789" y="2989775"/>
            <a:ext cx="4411014" cy="1477328"/>
          </a:xfrm>
          <a:prstGeom prst="rect">
            <a:avLst/>
          </a:prstGeom>
        </p:spPr>
        <p:txBody>
          <a:bodyPr wrap="square">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A</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public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或</a:t>
            </a:r>
            <a:r>
              <a:rPr lang="en-US" altLang="zh-CN" kern="100" dirty="0">
                <a:latin typeface="Calibri" panose="020F0502020204030204" pitchFamily="34" charset="0"/>
                <a:ea typeface="宋体" panose="02010600030101010101" pitchFamily="2" charset="-122"/>
                <a:cs typeface="Times New Roman" panose="02020603050405020304" pitchFamily="18" charset="0"/>
              </a:rPr>
              <a:t>protected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virtual &lt;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返回类型</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成员函数名</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参数表</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7" name="矩形 6"/>
          <p:cNvSpPr/>
          <p:nvPr/>
        </p:nvSpPr>
        <p:spPr>
          <a:xfrm>
            <a:off x="2414789" y="3078645"/>
            <a:ext cx="4269346" cy="1388458"/>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0856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虚函数在派生类中的重新定义</a:t>
            </a:r>
          </a:p>
        </p:txBody>
      </p:sp>
      <p:sp>
        <p:nvSpPr>
          <p:cNvPr id="2" name="矩形 1"/>
          <p:cNvSpPr/>
          <p:nvPr/>
        </p:nvSpPr>
        <p:spPr>
          <a:xfrm>
            <a:off x="682611" y="1721187"/>
            <a:ext cx="2910599" cy="4031873"/>
          </a:xfrm>
          <a:prstGeom prst="rect">
            <a:avLst/>
          </a:prstGeom>
        </p:spPr>
        <p:txBody>
          <a:bodyPr wrap="square">
            <a:spAutoFit/>
          </a:bodyPr>
          <a:lstStyle/>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virtual void print()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"This is A"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B: public A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print()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"This is B"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圆角 12"/>
          <p:cNvSpPr/>
          <p:nvPr/>
        </p:nvSpPr>
        <p:spPr>
          <a:xfrm>
            <a:off x="618240" y="889157"/>
            <a:ext cx="8293939" cy="60479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虚函数在派生类重新定义时，可以不再添加关键字</a:t>
            </a:r>
            <a:r>
              <a:rPr lang="en-US" altLang="zh-CN" dirty="0">
                <a:solidFill>
                  <a:schemeClr val="bg1"/>
                </a:solidFill>
                <a:latin typeface="微软雅黑" panose="020B0503020204020204" pitchFamily="34" charset="-122"/>
                <a:ea typeface="微软雅黑" panose="020B0503020204020204" pitchFamily="34" charset="-122"/>
              </a:rPr>
              <a:t>virtual</a:t>
            </a:r>
            <a:r>
              <a:rPr lang="zh-CN" altLang="en-US" dirty="0">
                <a:solidFill>
                  <a:schemeClr val="bg1"/>
                </a:solidFill>
                <a:latin typeface="微软雅黑" panose="020B0503020204020204" pitchFamily="34" charset="-122"/>
                <a:ea typeface="微软雅黑" panose="020B0503020204020204" pitchFamily="34" charset="-122"/>
              </a:rPr>
              <a:t>，定义格式与普通成员函数一样</a:t>
            </a:r>
          </a:p>
        </p:txBody>
      </p:sp>
      <p:sp>
        <p:nvSpPr>
          <p:cNvPr id="4" name="矩形 3"/>
          <p:cNvSpPr/>
          <p:nvPr/>
        </p:nvSpPr>
        <p:spPr>
          <a:xfrm>
            <a:off x="3593210" y="1783529"/>
            <a:ext cx="1518966" cy="2862322"/>
          </a:xfrm>
          <a:prstGeom prst="rect">
            <a:avLst/>
          </a:prstGeom>
        </p:spPr>
        <p:txBody>
          <a:bodyPr wrap="square">
            <a:spAutoFit/>
          </a:bodyPr>
          <a:lstStyle/>
          <a:p>
            <a:pPr lvl="0" algn="just">
              <a:spcAft>
                <a:spcPts val="0"/>
              </a:spcAft>
              <a:tabLst>
                <a:tab pos="457200" algn="l"/>
              </a:tabLs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main()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B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b</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 *p1 = &amp;a;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 *p2 = &amp;b;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p1-&gt;print();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p2-&gt;print();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0;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dirty="0"/>
          </a:p>
        </p:txBody>
      </p:sp>
      <p:sp>
        <p:nvSpPr>
          <p:cNvPr id="8" name="矩形: 圆角 3"/>
          <p:cNvSpPr/>
          <p:nvPr/>
        </p:nvSpPr>
        <p:spPr>
          <a:xfrm>
            <a:off x="610067" y="1609859"/>
            <a:ext cx="4296789" cy="428866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4"/>
          <p:cNvSpPr/>
          <p:nvPr/>
        </p:nvSpPr>
        <p:spPr>
          <a:xfrm>
            <a:off x="5038579" y="2413338"/>
            <a:ext cx="3294767" cy="2413077"/>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输出结果</a:t>
            </a:r>
          </a:p>
          <a:p>
            <a:r>
              <a:rPr lang="en-US" altLang="zh-CN" sz="1600" dirty="0" err="1">
                <a:solidFill>
                  <a:schemeClr val="tx1"/>
                </a:solidFill>
                <a:latin typeface="微软雅黑" panose="020B0503020204020204" pitchFamily="34" charset="-122"/>
                <a:ea typeface="微软雅黑" panose="020B0503020204020204" pitchFamily="34" charset="-122"/>
              </a:rPr>
              <a:t>ThisisA</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err="1">
                <a:solidFill>
                  <a:schemeClr val="tx1"/>
                </a:solidFill>
                <a:latin typeface="微软雅黑" panose="020B0503020204020204" pitchFamily="34" charset="-122"/>
                <a:ea typeface="微软雅黑" panose="020B0503020204020204" pitchFamily="34" charset="-122"/>
              </a:rPr>
              <a:t>ThisisB</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如果把基类中</a:t>
            </a:r>
            <a:r>
              <a:rPr lang="en-US" altLang="zh-CN" sz="1600" dirty="0">
                <a:solidFill>
                  <a:schemeClr val="tx1"/>
                </a:solidFill>
                <a:latin typeface="微软雅黑" panose="020B0503020204020204" pitchFamily="34" charset="-122"/>
                <a:ea typeface="微软雅黑" panose="020B0503020204020204" pitchFamily="34" charset="-122"/>
              </a:rPr>
              <a:t>virtual</a:t>
            </a:r>
            <a:r>
              <a:rPr lang="zh-CN" altLang="en-US" sz="1600" dirty="0">
                <a:solidFill>
                  <a:schemeClr val="tx1"/>
                </a:solidFill>
                <a:latin typeface="微软雅黑" panose="020B0503020204020204" pitchFamily="34" charset="-122"/>
                <a:ea typeface="微软雅黑" panose="020B0503020204020204" pitchFamily="34" charset="-122"/>
              </a:rPr>
              <a:t>关键字去掉，输出结果便成了</a:t>
            </a:r>
          </a:p>
          <a:p>
            <a:r>
              <a:rPr lang="en-US" altLang="zh-CN" sz="1600" dirty="0" err="1">
                <a:solidFill>
                  <a:schemeClr val="tx1"/>
                </a:solidFill>
                <a:latin typeface="微软雅黑" panose="020B0503020204020204" pitchFamily="34" charset="-122"/>
                <a:ea typeface="微软雅黑" panose="020B0503020204020204" pitchFamily="34" charset="-122"/>
              </a:rPr>
              <a:t>ThisisA</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err="1">
                <a:solidFill>
                  <a:schemeClr val="tx1"/>
                </a:solidFill>
                <a:latin typeface="微软雅黑" panose="020B0503020204020204" pitchFamily="34" charset="-122"/>
                <a:ea typeface="微软雅黑" panose="020B0503020204020204" pitchFamily="34" charset="-122"/>
              </a:rPr>
              <a:t>ThisisA</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853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4" grpId="0"/>
      <p:bldP spid="8"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3672" y="948690"/>
            <a:ext cx="8540327" cy="458908"/>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【几点说明】</a:t>
            </a:r>
          </a:p>
        </p:txBody>
      </p:sp>
      <p:sp>
        <p:nvSpPr>
          <p:cNvPr id="5" name="文本框 4"/>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虚函数在派生类中的重新定义</a:t>
            </a:r>
          </a:p>
        </p:txBody>
      </p:sp>
      <p:sp>
        <p:nvSpPr>
          <p:cNvPr id="3" name="矩形 2"/>
          <p:cNvSpPr/>
          <p:nvPr/>
        </p:nvSpPr>
        <p:spPr>
          <a:xfrm>
            <a:off x="603672" y="1407598"/>
            <a:ext cx="8540327" cy="1754326"/>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）既然虚函数使用的目的是为了在多态的实现过程中，派生类可以重新实现基类函数的定义，那么虚函数可以在基类中没有定义，要求任何派生类都定义自己的版本。这种虚函数称为纯虚函数，其说明形式为：</a:t>
            </a: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virtual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类型</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函数名（参数表）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4" name="矩形 3"/>
          <p:cNvSpPr/>
          <p:nvPr/>
        </p:nvSpPr>
        <p:spPr>
          <a:xfrm>
            <a:off x="603672" y="3161924"/>
            <a:ext cx="8540327" cy="1338828"/>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）如果一个类中至少有一个纯虚函数，则该类称为抽象类。抽象类只能用作其他类的基类，</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抽象类不能建立对象</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，也不能用作参数类型、函数返回类型或显式转换的类型。但可以声明抽象类的指针和引用</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603673" y="4451829"/>
            <a:ext cx="8540326" cy="1338828"/>
          </a:xfrm>
          <a:prstGeom prst="rect">
            <a:avLst/>
          </a:prstGeom>
        </p:spPr>
        <p:txBody>
          <a:bodyPr wrap="square">
            <a:spAutoFit/>
          </a:bodyPr>
          <a:lstStyle/>
          <a:p>
            <a:pPr>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由于纯虚函数是没有定义函数语句的基类虚函数，派生类必须为每一个基类纯虚函数提供相应的函数定义。因此，如果从基类继承来的纯虚函数，在派生类中没有定义，该虚函数仍为纯虚函数，派生类仍为抽象类。</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6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13.4.3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基类的析构函数是</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virtual</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的</a:t>
            </a:r>
          </a:p>
        </p:txBody>
      </p:sp>
      <p:sp>
        <p:nvSpPr>
          <p:cNvPr id="2" name="矩形 1"/>
          <p:cNvSpPr/>
          <p:nvPr/>
        </p:nvSpPr>
        <p:spPr>
          <a:xfrm>
            <a:off x="599875" y="1308510"/>
            <a:ext cx="8544125" cy="874407"/>
          </a:xfrm>
          <a:prstGeom prst="rect">
            <a:avLst/>
          </a:prstGeom>
        </p:spPr>
        <p:txBody>
          <a:bodyPr wrap="square">
            <a:spAutoFit/>
          </a:bodyPr>
          <a:lstStyle/>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虚析构函数是为了解决基类的指针指向派生类对象，并用基类的指针删除派生类对象。</a:t>
            </a:r>
          </a:p>
        </p:txBody>
      </p:sp>
      <p:sp>
        <p:nvSpPr>
          <p:cNvPr id="3" name="矩形 2"/>
          <p:cNvSpPr/>
          <p:nvPr/>
        </p:nvSpPr>
        <p:spPr>
          <a:xfrm>
            <a:off x="603672" y="2182917"/>
            <a:ext cx="8540327" cy="1289905"/>
          </a:xfrm>
          <a:prstGeom prst="rect">
            <a:avLst/>
          </a:prstGeom>
        </p:spPr>
        <p:txBody>
          <a:bodyPr wrap="square">
            <a:spAutoFit/>
          </a:bodyPr>
          <a:lstStyle/>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如果某个类不包含虚函数，那一般是表示它将不作为一个基类来使用。当一个类不准备作为基类使用时，使析构函数为虚一般是个坏主意。因为它会为类增加一个虚函数表，使得对象的体积翻倍，还有可能降低其可移植性。</a:t>
            </a:r>
          </a:p>
        </p:txBody>
      </p:sp>
      <p:sp>
        <p:nvSpPr>
          <p:cNvPr id="4" name="矩形 3"/>
          <p:cNvSpPr/>
          <p:nvPr/>
        </p:nvSpPr>
        <p:spPr>
          <a:xfrm>
            <a:off x="603673" y="3472822"/>
            <a:ext cx="8540326" cy="1289905"/>
          </a:xfrm>
          <a:prstGeom prst="rect">
            <a:avLst/>
          </a:prstGeom>
        </p:spPr>
        <p:txBody>
          <a:bodyPr wrap="square">
            <a:spAutoFit/>
          </a:bodyPr>
          <a:lstStyle/>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所以基本的一条是：无故的声明虚析构函数和永远不去声明一样是错误的。实际上，很多人这样总结：当且仅当类里包含至少一个虚函数的时候才去声明虚析构函数。</a:t>
            </a:r>
          </a:p>
        </p:txBody>
      </p:sp>
      <p:sp>
        <p:nvSpPr>
          <p:cNvPr id="5" name="矩形 4"/>
          <p:cNvSpPr/>
          <p:nvPr/>
        </p:nvSpPr>
        <p:spPr>
          <a:xfrm>
            <a:off x="603672" y="4762727"/>
            <a:ext cx="8540327" cy="923330"/>
          </a:xfrm>
          <a:prstGeom prst="rect">
            <a:avLst/>
          </a:prstGeom>
        </p:spPr>
        <p:txBody>
          <a:bodyPr wrap="square">
            <a:spAutoFit/>
          </a:bodyPr>
          <a:lstStyle/>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抽象类是准备被用做基类的，基类必须要有一个虚析构函数，纯虚函数会产生抽象类，所以方法很简单：在想要成为抽象类的类里声明一个纯虚析构函数。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115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986" y="998591"/>
            <a:ext cx="4720108" cy="5262979"/>
          </a:xfrm>
          <a:prstGeom prst="rect">
            <a:avLst/>
          </a:prstGeom>
        </p:spPr>
        <p:txBody>
          <a:bodyPr wrap="square">
            <a:spAutoFit/>
          </a:bodyPr>
          <a:lstStyle/>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ClxBase</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ClxBase</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virtual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ClxBase</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virtual void DoSomething()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&lt;&lt; "Do something in class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ClxBase</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ClxDerived</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public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ClxBase</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ClxDerived</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ClxDerived</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&lt;&lt; "Output from the destructor of class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ClxDerived</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void DoSomething()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&lt;&lt; "Do something in class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ClxDerived</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p:cNvSpPr/>
          <p:nvPr/>
        </p:nvSpPr>
        <p:spPr>
          <a:xfrm>
            <a:off x="4881094" y="998591"/>
            <a:ext cx="4262906" cy="1569660"/>
          </a:xfrm>
          <a:prstGeom prst="rect">
            <a:avLst/>
          </a:prstGeom>
        </p:spPr>
        <p:txBody>
          <a:bodyPr wrap="square">
            <a:spAutoFit/>
          </a:bodyPr>
          <a:lstStyle/>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main()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ClxBase</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pTest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new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ClxDerived</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pTest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-&gt;DoSomething();</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delete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pTest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7" name="文本框 6"/>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13.4.3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文本框 7"/>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基类的析构函数是</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virtual</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的</a:t>
            </a:r>
          </a:p>
        </p:txBody>
      </p:sp>
      <p:sp>
        <p:nvSpPr>
          <p:cNvPr id="9" name="矩形: 圆角 3"/>
          <p:cNvSpPr/>
          <p:nvPr/>
        </p:nvSpPr>
        <p:spPr>
          <a:xfrm>
            <a:off x="31102" y="849141"/>
            <a:ext cx="4734081" cy="551302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3"/>
          <p:cNvSpPr/>
          <p:nvPr/>
        </p:nvSpPr>
        <p:spPr>
          <a:xfrm>
            <a:off x="4788271" y="849141"/>
            <a:ext cx="3029206" cy="171911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4"/>
          <p:cNvSpPr/>
          <p:nvPr/>
        </p:nvSpPr>
        <p:spPr>
          <a:xfrm>
            <a:off x="4788271" y="2568251"/>
            <a:ext cx="4339084" cy="2977678"/>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代码的输出结果是：</a:t>
            </a:r>
          </a:p>
          <a:p>
            <a:r>
              <a:rPr lang="en-US" altLang="zh-CN" sz="1600" dirty="0">
                <a:solidFill>
                  <a:schemeClr val="tx1"/>
                </a:solidFill>
                <a:latin typeface="微软雅黑" panose="020B0503020204020204" pitchFamily="34" charset="-122"/>
                <a:ea typeface="微软雅黑" panose="020B0503020204020204" pitchFamily="34" charset="-122"/>
              </a:rPr>
              <a:t>Do something in class </a:t>
            </a:r>
            <a:r>
              <a:rPr lang="en-US" altLang="zh-CN" sz="1600" dirty="0" err="1">
                <a:solidFill>
                  <a:schemeClr val="tx1"/>
                </a:solidFill>
                <a:latin typeface="微软雅黑" panose="020B0503020204020204" pitchFamily="34" charset="-122"/>
                <a:ea typeface="微软雅黑" panose="020B0503020204020204" pitchFamily="34" charset="-122"/>
              </a:rPr>
              <a:t>ClxDerived</a:t>
            </a:r>
            <a:r>
              <a:rPr lang="en-US" altLang="zh-CN" sz="1600" dirty="0">
                <a:solidFill>
                  <a:schemeClr val="tx1"/>
                </a:solidFill>
                <a:latin typeface="微软雅黑" panose="020B0503020204020204" pitchFamily="34" charset="-122"/>
                <a:ea typeface="微软雅黑" panose="020B0503020204020204" pitchFamily="34" charset="-122"/>
              </a:rPr>
              <a:t>!</a:t>
            </a:r>
          </a:p>
          <a:p>
            <a:r>
              <a:rPr lang="en-US" altLang="zh-CN" sz="1600" dirty="0">
                <a:solidFill>
                  <a:schemeClr val="tx1"/>
                </a:solidFill>
                <a:latin typeface="微软雅黑" panose="020B0503020204020204" pitchFamily="34" charset="-122"/>
                <a:ea typeface="微软雅黑" panose="020B0503020204020204" pitchFamily="34" charset="-122"/>
              </a:rPr>
              <a:t>Output from the destructor of class </a:t>
            </a:r>
            <a:r>
              <a:rPr lang="en-US" altLang="zh-CN" sz="1600" dirty="0" err="1">
                <a:solidFill>
                  <a:schemeClr val="tx1"/>
                </a:solidFill>
                <a:latin typeface="微软雅黑" panose="020B0503020204020204" pitchFamily="34" charset="-122"/>
                <a:ea typeface="微软雅黑" panose="020B0503020204020204" pitchFamily="34" charset="-122"/>
              </a:rPr>
              <a:t>ClxDerived</a:t>
            </a:r>
            <a:r>
              <a:rPr lang="en-US" altLang="zh-CN" sz="1600" dirty="0">
                <a:solidFill>
                  <a:schemeClr val="tx1"/>
                </a:solidFill>
                <a:latin typeface="微软雅黑" panose="020B0503020204020204" pitchFamily="34" charset="-122"/>
                <a:ea typeface="微软雅黑" panose="020B0503020204020204" pitchFamily="34" charset="-122"/>
              </a:rPr>
              <a:t>!</a:t>
            </a:r>
          </a:p>
          <a:p>
            <a:r>
              <a:rPr lang="zh-CN" altLang="en-US" sz="1600" dirty="0">
                <a:solidFill>
                  <a:schemeClr val="tx1"/>
                </a:solidFill>
                <a:latin typeface="微软雅黑" panose="020B0503020204020204" pitchFamily="34" charset="-122"/>
                <a:ea typeface="微软雅黑" panose="020B0503020204020204" pitchFamily="34" charset="-122"/>
              </a:rPr>
              <a:t>但是，如果把类</a:t>
            </a:r>
            <a:r>
              <a:rPr lang="en-US" altLang="zh-CN" sz="1600" dirty="0" err="1">
                <a:solidFill>
                  <a:schemeClr val="tx1"/>
                </a:solidFill>
                <a:latin typeface="微软雅黑" panose="020B0503020204020204" pitchFamily="34" charset="-122"/>
                <a:ea typeface="微软雅黑" panose="020B0503020204020204" pitchFamily="34" charset="-122"/>
              </a:rPr>
              <a:t>ClxBase</a:t>
            </a:r>
            <a:r>
              <a:rPr lang="zh-CN" altLang="en-US" sz="1600" dirty="0">
                <a:solidFill>
                  <a:schemeClr val="tx1"/>
                </a:solidFill>
                <a:latin typeface="微软雅黑" panose="020B0503020204020204" pitchFamily="34" charset="-122"/>
                <a:ea typeface="微软雅黑" panose="020B0503020204020204" pitchFamily="34" charset="-122"/>
              </a:rPr>
              <a:t>析构函数前的</a:t>
            </a:r>
            <a:r>
              <a:rPr lang="en-US" altLang="zh-CN" sz="1600" dirty="0">
                <a:solidFill>
                  <a:schemeClr val="tx1"/>
                </a:solidFill>
                <a:latin typeface="微软雅黑" panose="020B0503020204020204" pitchFamily="34" charset="-122"/>
                <a:ea typeface="微软雅黑" panose="020B0503020204020204" pitchFamily="34" charset="-122"/>
              </a:rPr>
              <a:t>virtual</a:t>
            </a:r>
            <a:r>
              <a:rPr lang="zh-CN" altLang="en-US" sz="1600" dirty="0">
                <a:solidFill>
                  <a:schemeClr val="tx1"/>
                </a:solidFill>
                <a:latin typeface="微软雅黑" panose="020B0503020204020204" pitchFamily="34" charset="-122"/>
                <a:ea typeface="微软雅黑" panose="020B0503020204020204" pitchFamily="34" charset="-122"/>
              </a:rPr>
              <a:t>去掉，那输出结果就是下面的样子了：</a:t>
            </a:r>
          </a:p>
          <a:p>
            <a:r>
              <a:rPr lang="en-US" altLang="zh-CN" sz="1600" dirty="0">
                <a:solidFill>
                  <a:schemeClr val="tx1"/>
                </a:solidFill>
                <a:latin typeface="微软雅黑" panose="020B0503020204020204" pitchFamily="34" charset="-122"/>
                <a:ea typeface="微软雅黑" panose="020B0503020204020204" pitchFamily="34" charset="-122"/>
              </a:rPr>
              <a:t>Do something in class </a:t>
            </a:r>
            <a:r>
              <a:rPr lang="en-US" altLang="zh-CN" sz="1600" dirty="0" err="1">
                <a:solidFill>
                  <a:schemeClr val="tx1"/>
                </a:solidFill>
                <a:latin typeface="微软雅黑" panose="020B0503020204020204" pitchFamily="34" charset="-122"/>
                <a:ea typeface="微软雅黑" panose="020B0503020204020204" pitchFamily="34" charset="-122"/>
              </a:rPr>
              <a:t>ClxDerived</a:t>
            </a:r>
            <a:r>
              <a:rPr lang="en-US" altLang="zh-CN" sz="1600" dirty="0">
                <a:solidFill>
                  <a:schemeClr val="tx1"/>
                </a:solidFill>
                <a:latin typeface="微软雅黑" panose="020B0503020204020204" pitchFamily="34" charset="-122"/>
                <a:ea typeface="微软雅黑" panose="020B0503020204020204" pitchFamily="34" charset="-122"/>
              </a:rPr>
              <a:t>!</a:t>
            </a:r>
          </a:p>
          <a:p>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析构函数不被调用的话就会造成内存泄漏！</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11" name="矩形: 圆角 12"/>
          <p:cNvSpPr/>
          <p:nvPr/>
        </p:nvSpPr>
        <p:spPr>
          <a:xfrm>
            <a:off x="1755543" y="849141"/>
            <a:ext cx="1889177"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虚析构函数示例</a:t>
            </a:r>
            <a:endParaRPr lang="zh-CN" altLang="en-US" sz="1600" dirty="0">
              <a:solidFill>
                <a:schemeClr val="bg1"/>
              </a:solidFill>
            </a:endParaRPr>
          </a:p>
        </p:txBody>
      </p:sp>
    </p:spTree>
    <p:extLst>
      <p:ext uri="{BB962C8B-B14F-4D97-AF65-F5344CB8AC3E}">
        <p14:creationId xmlns:p14="http://schemas.microsoft.com/office/powerpoint/2010/main" val="331509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animBg="1"/>
      <p:bldP spid="10" grpId="0" animBg="1"/>
      <p:bldP spid="13"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虚函数表</a:t>
            </a:r>
          </a:p>
        </p:txBody>
      </p:sp>
      <p:sp>
        <p:nvSpPr>
          <p:cNvPr id="2" name="矩形 1"/>
          <p:cNvSpPr/>
          <p:nvPr/>
        </p:nvSpPr>
        <p:spPr>
          <a:xfrm>
            <a:off x="603673" y="1865469"/>
            <a:ext cx="8540327" cy="1289905"/>
          </a:xfrm>
          <a:prstGeom prst="rect">
            <a:avLst/>
          </a:prstGeom>
        </p:spPr>
        <p:txBody>
          <a:bodyPr wrap="square">
            <a:spAutoFit/>
          </a:bodyPr>
          <a:lstStyle/>
          <a:p>
            <a:pPr indent="266700"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虚函数（</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Virtual Function</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）是通过一张虚函数表（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Virtual Table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）来实现的。简称为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V-Table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。表中是一个类的虚函数的地址表，用父类的指针来操作一个子类的时候，指明了实际所应该调用的函数。</a:t>
            </a:r>
          </a:p>
        </p:txBody>
      </p:sp>
      <p:sp>
        <p:nvSpPr>
          <p:cNvPr id="3" name="矩形 2"/>
          <p:cNvSpPr/>
          <p:nvPr/>
        </p:nvSpPr>
        <p:spPr>
          <a:xfrm>
            <a:off x="603672" y="3155374"/>
            <a:ext cx="8540327" cy="1754326"/>
          </a:xfrm>
          <a:prstGeom prst="rect">
            <a:avLst/>
          </a:prstGeom>
        </p:spPr>
        <p:txBody>
          <a:bodyPr wrap="square">
            <a:spAutoFit/>
          </a:bodyPr>
          <a:lstStyle/>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的编译器保证虚函数表的指针存在于对象实例中最前面的位置（这是为了保证取到的虚函数表有最高的性能</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如果有多层继承或是多重继承的情况下）。这意味着通过对象实例的地址得到虚函数表，然后就可以遍历其中的函数指针，并调用相应的函数。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567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继承的实现方式</a:t>
            </a:r>
          </a:p>
        </p:txBody>
      </p:sp>
      <p:sp>
        <p:nvSpPr>
          <p:cNvPr id="10" name="Rectangle 3"/>
          <p:cNvSpPr txBox="1">
            <a:spLocks noChangeArrowheads="1"/>
          </p:cNvSpPr>
          <p:nvPr/>
        </p:nvSpPr>
        <p:spPr>
          <a:xfrm>
            <a:off x="795441" y="943750"/>
            <a:ext cx="8150683" cy="1956807"/>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latin typeface="微软雅黑" panose="020B0503020204020204" pitchFamily="34" charset="-122"/>
                <a:ea typeface="微软雅黑" panose="020B0503020204020204" pitchFamily="34" charset="-122"/>
              </a:rPr>
              <a:t>       继承机制允许类自动从一个或更多的类中继承其特性、行为和数据结构，允许根据需要进行更具体的定义来建立新类，即派生类。派生类对于基类的继承提供了代码的重用性，而派生类的增加部分提供了对原有代码扩充和改进的能力。</a:t>
            </a:r>
            <a:endParaRPr lang="en-US" altLang="zh-CN" sz="2000" dirty="0"/>
          </a:p>
        </p:txBody>
      </p:sp>
      <p:sp>
        <p:nvSpPr>
          <p:cNvPr id="15" name="矩形 14"/>
          <p:cNvSpPr/>
          <p:nvPr/>
        </p:nvSpPr>
        <p:spPr>
          <a:xfrm>
            <a:off x="3802439" y="3013100"/>
            <a:ext cx="4483431" cy="1200329"/>
          </a:xfrm>
          <a:prstGeom prst="rect">
            <a:avLst/>
          </a:prstGeom>
        </p:spPr>
        <p:txBody>
          <a:bodyPr wrap="square">
            <a:spAutoFit/>
          </a:bodyPr>
          <a:lstStyle/>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class &lt;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派生类名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继承方式</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基类名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派生新类定义成员</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0" name="矩形: 圆角 12"/>
          <p:cNvSpPr/>
          <p:nvPr/>
        </p:nvSpPr>
        <p:spPr>
          <a:xfrm>
            <a:off x="884145" y="3024034"/>
            <a:ext cx="256244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单继承定义的格式为</a:t>
            </a:r>
            <a:endParaRPr lang="zh-CN" altLang="en-US" sz="1600" dirty="0">
              <a:solidFill>
                <a:schemeClr val="bg1"/>
              </a:solidFill>
            </a:endParaRPr>
          </a:p>
        </p:txBody>
      </p:sp>
      <p:sp>
        <p:nvSpPr>
          <p:cNvPr id="21" name="矩形 20"/>
          <p:cNvSpPr/>
          <p:nvPr/>
        </p:nvSpPr>
        <p:spPr>
          <a:xfrm>
            <a:off x="3802439" y="3024033"/>
            <a:ext cx="4483431" cy="1189395"/>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矩形 2"/>
          <p:cNvSpPr/>
          <p:nvPr/>
        </p:nvSpPr>
        <p:spPr>
          <a:xfrm>
            <a:off x="795440" y="4448798"/>
            <a:ext cx="8348559" cy="1477328"/>
          </a:xfrm>
          <a:prstGeom prst="rect">
            <a:avLst/>
          </a:prstGeom>
        </p:spPr>
        <p:txBody>
          <a:bodyPr wrap="square">
            <a:spAutoFit/>
          </a:bodyPr>
          <a:lstStyle/>
          <a:p>
            <a:pPr defTabSz="914400">
              <a:lnSpc>
                <a:spcPct val="150000"/>
              </a:lnSpc>
              <a:spcBef>
                <a:spcPts val="1000"/>
              </a:spcBef>
            </a:pPr>
            <a:r>
              <a:rPr lang="en-US" altLang="zh-CN" sz="2000" dirty="0">
                <a:latin typeface="微软雅黑" panose="020B0503020204020204" pitchFamily="34" charset="-122"/>
                <a:ea typeface="微软雅黑" panose="020B0503020204020204" pitchFamily="34" charset="-122"/>
              </a:rPr>
              <a:t>       class</a:t>
            </a:r>
            <a:r>
              <a:rPr lang="zh-CN" altLang="zh-CN" sz="2000" dirty="0">
                <a:latin typeface="微软雅黑" panose="020B0503020204020204" pitchFamily="34" charset="-122"/>
                <a:ea typeface="微软雅黑" panose="020B0503020204020204" pitchFamily="34" charset="-122"/>
              </a:rPr>
              <a:t>是关键字，</a:t>
            </a:r>
            <a:r>
              <a:rPr lang="en-US" altLang="zh-CN" sz="2000" dirty="0">
                <a:latin typeface="微软雅黑" panose="020B0503020204020204" pitchFamily="34" charset="-122"/>
                <a:ea typeface="微软雅黑" panose="020B0503020204020204" pitchFamily="34" charset="-122"/>
              </a:rPr>
              <a:t>&lt;</a:t>
            </a:r>
            <a:r>
              <a:rPr lang="zh-CN" altLang="zh-CN" sz="2000" dirty="0">
                <a:latin typeface="微软雅黑" panose="020B0503020204020204" pitchFamily="34" charset="-122"/>
                <a:ea typeface="微软雅黑" panose="020B0503020204020204" pitchFamily="34" charset="-122"/>
              </a:rPr>
              <a:t>派生类名</a:t>
            </a:r>
            <a:r>
              <a:rPr lang="en-US" altLang="zh-CN" sz="2000" dirty="0">
                <a:latin typeface="微软雅黑" panose="020B0503020204020204" pitchFamily="34" charset="-122"/>
                <a:ea typeface="微软雅黑" panose="020B0503020204020204" pitchFamily="34" charset="-122"/>
              </a:rPr>
              <a:t>&gt;</a:t>
            </a:r>
            <a:r>
              <a:rPr lang="zh-CN" altLang="zh-CN" sz="2000" dirty="0">
                <a:latin typeface="微软雅黑" panose="020B0503020204020204" pitchFamily="34" charset="-122"/>
                <a:ea typeface="微软雅黑" panose="020B0503020204020204" pitchFamily="34" charset="-122"/>
              </a:rPr>
              <a:t>是新定义的一个类的名字，它是从</a:t>
            </a:r>
            <a:r>
              <a:rPr lang="en-US" altLang="zh-CN" sz="2000" dirty="0">
                <a:latin typeface="微软雅黑" panose="020B0503020204020204" pitchFamily="34" charset="-122"/>
                <a:ea typeface="微软雅黑" panose="020B0503020204020204" pitchFamily="34" charset="-122"/>
              </a:rPr>
              <a:t>&lt;</a:t>
            </a:r>
            <a:r>
              <a:rPr lang="zh-CN" altLang="zh-CN" sz="2000" dirty="0">
                <a:latin typeface="微软雅黑" panose="020B0503020204020204" pitchFamily="34" charset="-122"/>
                <a:ea typeface="微软雅黑" panose="020B0503020204020204" pitchFamily="34" charset="-122"/>
              </a:rPr>
              <a:t>基类名</a:t>
            </a:r>
            <a:r>
              <a:rPr lang="en-US" altLang="zh-CN" sz="2000" dirty="0">
                <a:latin typeface="微软雅黑" panose="020B0503020204020204" pitchFamily="34" charset="-122"/>
                <a:ea typeface="微软雅黑" panose="020B0503020204020204" pitchFamily="34" charset="-122"/>
              </a:rPr>
              <a:t>&gt;</a:t>
            </a:r>
            <a:r>
              <a:rPr lang="zh-CN" altLang="zh-CN" sz="2000" dirty="0">
                <a:latin typeface="微软雅黑" panose="020B0503020204020204" pitchFamily="34" charset="-122"/>
                <a:ea typeface="微软雅黑" panose="020B0503020204020204" pitchFamily="34" charset="-122"/>
              </a:rPr>
              <a:t>中派生的，并且是按指定的</a:t>
            </a:r>
            <a:r>
              <a:rPr lang="en-US" altLang="zh-CN" sz="2000" dirty="0">
                <a:latin typeface="微软雅黑" panose="020B0503020204020204" pitchFamily="34" charset="-122"/>
                <a:ea typeface="微软雅黑" panose="020B0503020204020204" pitchFamily="34" charset="-122"/>
              </a:rPr>
              <a:t>&lt;</a:t>
            </a:r>
            <a:r>
              <a:rPr lang="zh-CN" altLang="zh-CN" sz="2000" dirty="0">
                <a:latin typeface="微软雅黑" panose="020B0503020204020204" pitchFamily="34" charset="-122"/>
                <a:ea typeface="微软雅黑" panose="020B0503020204020204" pitchFamily="34" charset="-122"/>
              </a:rPr>
              <a:t>继承方式</a:t>
            </a:r>
            <a:r>
              <a:rPr lang="en-US" altLang="zh-CN" sz="2000" dirty="0">
                <a:latin typeface="微软雅黑" panose="020B0503020204020204" pitchFamily="34" charset="-122"/>
                <a:ea typeface="微软雅黑" panose="020B0503020204020204" pitchFamily="34" charset="-122"/>
              </a:rPr>
              <a:t>&gt;</a:t>
            </a:r>
            <a:r>
              <a:rPr lang="zh-CN" altLang="zh-CN" sz="2000" dirty="0">
                <a:latin typeface="微软雅黑" panose="020B0503020204020204" pitchFamily="34" charset="-122"/>
                <a:ea typeface="微软雅黑" panose="020B0503020204020204" pitchFamily="34" charset="-122"/>
              </a:rPr>
              <a:t>派生的。冒号“</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”将派生类与基类的名字分开，用于建立派生类和基类之间的层次关系。</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49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20" grpId="0" animBg="1"/>
      <p:bldP spid="21"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8240" y="1227366"/>
            <a:ext cx="4572000" cy="1754326"/>
          </a:xfrm>
          <a:prstGeom prst="rect">
            <a:avLst/>
          </a:prstGeom>
        </p:spPr>
        <p:txBody>
          <a:bodyPr>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Base</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{public:</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virtual void f()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"Base::f"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virtual void g()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"Base::g"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virtual void h()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"Base::h"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3" name="矩形 2"/>
          <p:cNvSpPr/>
          <p:nvPr/>
        </p:nvSpPr>
        <p:spPr>
          <a:xfrm>
            <a:off x="618237" y="3313694"/>
            <a:ext cx="6799993" cy="2308324"/>
          </a:xfrm>
          <a:prstGeom prst="rect">
            <a:avLst/>
          </a:prstGeom>
        </p:spPr>
        <p:txBody>
          <a:bodyPr wrap="square">
            <a:spAutoFit/>
          </a:bodyPr>
          <a:lstStyle/>
          <a:p>
            <a:pPr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typedef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void(*Fun)(void);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Base b;</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Fun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pFun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NULL;</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虚函数表地址：</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*)(&amp;b)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虚函数表</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第一个函数地址：</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*)(&amp;b)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Invoke the first virtual function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pFun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(Fun)*((</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*)(&amp;b));</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err="1">
                <a:latin typeface="Calibri" panose="020F0502020204030204" pitchFamily="34" charset="0"/>
                <a:ea typeface="宋体" panose="02010600030101010101" pitchFamily="2" charset="-122"/>
                <a:cs typeface="Times New Roman" panose="02020603050405020304" pitchFamily="18" charset="0"/>
              </a:rPr>
              <a:t>pFun</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7" name="矩形: 圆角 12"/>
          <p:cNvSpPr/>
          <p:nvPr/>
        </p:nvSpPr>
        <p:spPr>
          <a:xfrm>
            <a:off x="618240" y="889157"/>
            <a:ext cx="2459811" cy="338209"/>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假设有这样的一个类</a:t>
            </a:r>
          </a:p>
        </p:txBody>
      </p:sp>
      <p:sp>
        <p:nvSpPr>
          <p:cNvPr id="8" name="矩形: 圆角 12"/>
          <p:cNvSpPr/>
          <p:nvPr/>
        </p:nvSpPr>
        <p:spPr>
          <a:xfrm>
            <a:off x="618239" y="2975485"/>
            <a:ext cx="4572001" cy="338209"/>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可以通过</a:t>
            </a:r>
            <a:r>
              <a:rPr lang="en-US" altLang="zh-CN" dirty="0">
                <a:solidFill>
                  <a:schemeClr val="bg1"/>
                </a:solidFill>
                <a:latin typeface="微软雅黑" panose="020B0503020204020204" pitchFamily="34" charset="-122"/>
                <a:ea typeface="微软雅黑" panose="020B0503020204020204" pitchFamily="34" charset="-122"/>
              </a:rPr>
              <a:t>Base</a:t>
            </a:r>
            <a:r>
              <a:rPr lang="zh-CN" altLang="en-US" dirty="0">
                <a:solidFill>
                  <a:schemeClr val="bg1"/>
                </a:solidFill>
                <a:latin typeface="微软雅黑" panose="020B0503020204020204" pitchFamily="34" charset="-122"/>
                <a:ea typeface="微软雅黑" panose="020B0503020204020204" pitchFamily="34" charset="-122"/>
              </a:rPr>
              <a:t>的实例来得到虚函数表</a:t>
            </a:r>
          </a:p>
        </p:txBody>
      </p:sp>
      <p:sp>
        <p:nvSpPr>
          <p:cNvPr id="9" name="矩形: 圆角 3"/>
          <p:cNvSpPr/>
          <p:nvPr/>
        </p:nvSpPr>
        <p:spPr>
          <a:xfrm>
            <a:off x="618236" y="1227366"/>
            <a:ext cx="4572003" cy="171911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3"/>
          <p:cNvSpPr/>
          <p:nvPr/>
        </p:nvSpPr>
        <p:spPr>
          <a:xfrm>
            <a:off x="618236" y="3313694"/>
            <a:ext cx="6799994" cy="230832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4"/>
          <p:cNvSpPr/>
          <p:nvPr/>
        </p:nvSpPr>
        <p:spPr>
          <a:xfrm>
            <a:off x="5643719" y="863654"/>
            <a:ext cx="3444550" cy="2481749"/>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实际运行经果如下：</a:t>
            </a:r>
          </a:p>
          <a:p>
            <a:r>
              <a:rPr lang="zh-CN" altLang="en-US" sz="1600" dirty="0">
                <a:solidFill>
                  <a:schemeClr val="tx1"/>
                </a:solidFill>
                <a:latin typeface="微软雅黑" panose="020B0503020204020204" pitchFamily="34" charset="-122"/>
                <a:ea typeface="微软雅黑" panose="020B0503020204020204" pitchFamily="34" charset="-122"/>
              </a:rPr>
              <a:t>虚函数表地址：</a:t>
            </a:r>
            <a:r>
              <a:rPr lang="en-US" altLang="zh-CN" sz="1600" dirty="0">
                <a:solidFill>
                  <a:schemeClr val="tx1"/>
                </a:solidFill>
                <a:latin typeface="微软雅黑" panose="020B0503020204020204" pitchFamily="34" charset="-122"/>
                <a:ea typeface="微软雅黑" panose="020B0503020204020204" pitchFamily="34" charset="-122"/>
              </a:rPr>
              <a:t>0012FED4</a:t>
            </a:r>
          </a:p>
          <a:p>
            <a:r>
              <a:rPr lang="zh-CN" altLang="en-US" sz="1600" dirty="0">
                <a:solidFill>
                  <a:schemeClr val="tx1"/>
                </a:solidFill>
                <a:latin typeface="微软雅黑" panose="020B0503020204020204" pitchFamily="34" charset="-122"/>
                <a:ea typeface="微软雅黑" panose="020B0503020204020204" pitchFamily="34" charset="-122"/>
              </a:rPr>
              <a:t>虚函数表 </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第一个函数地址：</a:t>
            </a:r>
            <a:r>
              <a:rPr lang="en-US" altLang="zh-CN" sz="1600" dirty="0">
                <a:solidFill>
                  <a:schemeClr val="tx1"/>
                </a:solidFill>
                <a:latin typeface="微软雅黑" panose="020B0503020204020204" pitchFamily="34" charset="-122"/>
                <a:ea typeface="微软雅黑" panose="020B0503020204020204" pitchFamily="34" charset="-122"/>
              </a:rPr>
              <a:t>0044F148</a:t>
            </a:r>
          </a:p>
          <a:p>
            <a:r>
              <a:rPr lang="en-US" altLang="zh-CN" sz="1600" dirty="0">
                <a:solidFill>
                  <a:schemeClr val="tx1"/>
                </a:solidFill>
                <a:latin typeface="微软雅黑" panose="020B0503020204020204" pitchFamily="34" charset="-122"/>
                <a:ea typeface="微软雅黑" panose="020B0503020204020204" pitchFamily="34" charset="-122"/>
              </a:rPr>
              <a:t>Base::f</a:t>
            </a:r>
          </a:p>
        </p:txBody>
      </p:sp>
      <p:sp>
        <p:nvSpPr>
          <p:cNvPr id="14" name="文本框 13"/>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5" name="文本框 14"/>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虚函数表</a:t>
            </a:r>
          </a:p>
        </p:txBody>
      </p:sp>
    </p:spTree>
    <p:extLst>
      <p:ext uri="{BB962C8B-B14F-4D97-AF65-F5344CB8AC3E}">
        <p14:creationId xmlns:p14="http://schemas.microsoft.com/office/powerpoint/2010/main" val="10601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P spid="8" grpId="0" animBg="1"/>
      <p:bldP spid="9" grpId="0" animBg="1"/>
      <p:bldP spid="10"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虚函数表</a:t>
            </a:r>
          </a:p>
        </p:txBody>
      </p:sp>
      <p:sp>
        <p:nvSpPr>
          <p:cNvPr id="6" name="矩形 5"/>
          <p:cNvSpPr/>
          <p:nvPr/>
        </p:nvSpPr>
        <p:spPr>
          <a:xfrm>
            <a:off x="795443" y="1048384"/>
            <a:ext cx="4264541" cy="923330"/>
          </a:xfrm>
          <a:prstGeom prst="rect">
            <a:avLst/>
          </a:prstGeom>
        </p:spPr>
        <p:txBody>
          <a:bodyPr wrap="square">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(Fun)*((</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*)(&amp;b)+0);  // Base::f()</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(Fun)*((</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*)(&amp;b)+1);  // Base::g()</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(Fun)*((</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*)(&amp;b)+2);  // Base::h()</a:t>
            </a:r>
            <a:endParaRPr lang="zh-CN" altLang="en-US" dirty="0"/>
          </a:p>
        </p:txBody>
      </p:sp>
      <p:sp>
        <p:nvSpPr>
          <p:cNvPr id="7" name="矩形: 圆角 3"/>
          <p:cNvSpPr/>
          <p:nvPr/>
        </p:nvSpPr>
        <p:spPr>
          <a:xfrm>
            <a:off x="795441" y="1048384"/>
            <a:ext cx="3942571" cy="92333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795441" y="1971714"/>
            <a:ext cx="8348559" cy="1754326"/>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       通过强行把</a:t>
            </a:r>
            <a:r>
              <a:rPr lang="en-US" altLang="zh-CN" dirty="0">
                <a:latin typeface="微软雅黑" panose="020B0503020204020204" pitchFamily="34" charset="-122"/>
                <a:ea typeface="微软雅黑" panose="020B0503020204020204" pitchFamily="34" charset="-122"/>
              </a:rPr>
              <a:t>&amp;b</a:t>
            </a:r>
            <a:r>
              <a:rPr lang="zh-CN" altLang="en-US" dirty="0">
                <a:latin typeface="微软雅黑" panose="020B0503020204020204" pitchFamily="34" charset="-122"/>
                <a:ea typeface="微软雅黑" panose="020B0503020204020204" pitchFamily="34" charset="-122"/>
              </a:rPr>
              <a:t>转成</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，取得虚函数表的地址，然后，再次取址就可以得到第一个虚函数的地址了，也就是</a:t>
            </a:r>
            <a:r>
              <a:rPr lang="en-US" altLang="zh-CN" dirty="0">
                <a:latin typeface="微软雅黑" panose="020B0503020204020204" pitchFamily="34" charset="-122"/>
                <a:ea typeface="微软雅黑" panose="020B0503020204020204" pitchFamily="34" charset="-122"/>
              </a:rPr>
              <a:t>Base::f()</a:t>
            </a:r>
            <a:r>
              <a:rPr lang="zh-CN" altLang="en-US" dirty="0">
                <a:latin typeface="微软雅黑" panose="020B0503020204020204" pitchFamily="34" charset="-122"/>
                <a:ea typeface="微软雅黑" panose="020B0503020204020204" pitchFamily="34" charset="-122"/>
              </a:rPr>
              <a:t>，这在上面的程序中得到了验证（把</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强制转成了函数指针）。</a:t>
            </a:r>
          </a:p>
          <a:p>
            <a:pPr>
              <a:lnSpc>
                <a:spcPct val="150000"/>
              </a:lnSpc>
            </a:pPr>
            <a:endParaRPr lang="zh-CN" altLang="en-US" dirty="0"/>
          </a:p>
        </p:txBody>
      </p:sp>
      <p:pic>
        <p:nvPicPr>
          <p:cNvPr id="9" name="图片 8" descr="01"/>
          <p:cNvPicPr/>
          <p:nvPr/>
        </p:nvPicPr>
        <p:blipFill>
          <a:blip r:embed="rId2"/>
          <a:srcRect/>
          <a:stretch>
            <a:fillRect/>
          </a:stretch>
        </p:blipFill>
        <p:spPr bwMode="auto">
          <a:xfrm>
            <a:off x="795441" y="3520076"/>
            <a:ext cx="5093272" cy="2258588"/>
          </a:xfrm>
          <a:prstGeom prst="rect">
            <a:avLst/>
          </a:prstGeom>
          <a:noFill/>
          <a:ln w="9525">
            <a:noFill/>
            <a:miter lim="800000"/>
            <a:headEnd/>
            <a:tailEnd/>
          </a:ln>
        </p:spPr>
      </p:pic>
      <p:sp>
        <p:nvSpPr>
          <p:cNvPr id="10" name="圆角矩形 9"/>
          <p:cNvSpPr/>
          <p:nvPr/>
        </p:nvSpPr>
        <p:spPr>
          <a:xfrm>
            <a:off x="5888713" y="3279090"/>
            <a:ext cx="2959073" cy="259367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注意：虚函数表最后有一个结点，这是虚函数表的结束结点，就像字符串的结束符“</a:t>
            </a:r>
            <a:r>
              <a:rPr lang="en-US" altLang="zh-CN" sz="1400" dirty="0">
                <a:solidFill>
                  <a:schemeClr val="tx1"/>
                </a:solidFill>
                <a:latin typeface="微软雅黑" panose="020B0503020204020204" pitchFamily="34" charset="-122"/>
                <a:ea typeface="微软雅黑" panose="020B0503020204020204" pitchFamily="34" charset="-122"/>
              </a:rPr>
              <a:t>/0”</a:t>
            </a:r>
            <a:r>
              <a:rPr lang="zh-CN" altLang="en-US" sz="1400" dirty="0">
                <a:solidFill>
                  <a:schemeClr val="tx1"/>
                </a:solidFill>
                <a:latin typeface="微软雅黑" panose="020B0503020204020204" pitchFamily="34" charset="-122"/>
                <a:ea typeface="微软雅黑" panose="020B0503020204020204" pitchFamily="34" charset="-122"/>
              </a:rPr>
              <a:t>一样，其标志了虚函数表的结束。这个结束标志的值在不同的编译器下是不同的。</a:t>
            </a:r>
          </a:p>
        </p:txBody>
      </p:sp>
    </p:spTree>
    <p:extLst>
      <p:ext uri="{BB962C8B-B14F-4D97-AF65-F5344CB8AC3E}">
        <p14:creationId xmlns:p14="http://schemas.microsoft.com/office/powerpoint/2010/main" val="86293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2" grpId="0"/>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虚函数表</a:t>
            </a:r>
          </a:p>
        </p:txBody>
      </p:sp>
      <p:sp>
        <p:nvSpPr>
          <p:cNvPr id="6" name="矩形 5"/>
          <p:cNvSpPr/>
          <p:nvPr/>
        </p:nvSpPr>
        <p:spPr>
          <a:xfrm>
            <a:off x="795441" y="1093562"/>
            <a:ext cx="2741456" cy="369332"/>
          </a:xfrm>
          <a:prstGeom prst="rect">
            <a:avLst/>
          </a:prstGeom>
        </p:spPr>
        <p:txBody>
          <a:bodyPr wrap="none">
            <a:spAutoFit/>
          </a:bodyPr>
          <a:lstStyle/>
          <a:p>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一般继承：无虚函数覆盖</a:t>
            </a:r>
            <a:endParaRPr lang="zh-CN" altLang="en-US" dirty="0">
              <a:latin typeface="微软雅黑" panose="020B0503020204020204" pitchFamily="34" charset="-122"/>
              <a:ea typeface="微软雅黑" panose="020B0503020204020204" pitchFamily="34" charset="-122"/>
            </a:endParaRPr>
          </a:p>
        </p:txBody>
      </p:sp>
      <p:pic>
        <p:nvPicPr>
          <p:cNvPr id="13" name="图片 12" descr="02"/>
          <p:cNvPicPr/>
          <p:nvPr/>
        </p:nvPicPr>
        <p:blipFill>
          <a:blip r:embed="rId2"/>
          <a:srcRect/>
          <a:stretch>
            <a:fillRect/>
          </a:stretch>
        </p:blipFill>
        <p:spPr bwMode="auto">
          <a:xfrm>
            <a:off x="1349439" y="1611121"/>
            <a:ext cx="1146113" cy="3414044"/>
          </a:xfrm>
          <a:prstGeom prst="rect">
            <a:avLst/>
          </a:prstGeom>
          <a:noFill/>
          <a:ln w="9525">
            <a:noFill/>
            <a:miter lim="800000"/>
            <a:headEnd/>
            <a:tailEnd/>
          </a:ln>
        </p:spPr>
      </p:pic>
      <p:sp>
        <p:nvSpPr>
          <p:cNvPr id="14" name="圆角矩形 13"/>
          <p:cNvSpPr/>
          <p:nvPr/>
        </p:nvSpPr>
        <p:spPr>
          <a:xfrm>
            <a:off x="3160129" y="3940446"/>
            <a:ext cx="5404322" cy="144292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）虚函数按照其声明顺序放于表中。</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2</a:t>
            </a:r>
            <a:r>
              <a:rPr lang="zh-CN" altLang="en-US" sz="1400" dirty="0">
                <a:solidFill>
                  <a:schemeClr val="tx1"/>
                </a:solidFill>
                <a:latin typeface="微软雅黑" panose="020B0503020204020204" pitchFamily="34" charset="-122"/>
                <a:ea typeface="微软雅黑" panose="020B0503020204020204" pitchFamily="34" charset="-122"/>
              </a:rPr>
              <a:t>）父类的虚函数在子类的虚函数前面。</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请注意，在这个继承关系中，子类没有覆盖任何父类的函数。</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160129" y="1499995"/>
            <a:ext cx="3418052" cy="369332"/>
          </a:xfrm>
          <a:prstGeom prst="rect">
            <a:avLst/>
          </a:prstGeom>
        </p:spPr>
        <p:txBody>
          <a:bodyPr wrap="none">
            <a:spAutoFit/>
          </a:bodyP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对于实例</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Derive d</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的虚函数表</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pic>
        <p:nvPicPr>
          <p:cNvPr id="15" name="图片 14" descr="03"/>
          <p:cNvPicPr/>
          <p:nvPr/>
        </p:nvPicPr>
        <p:blipFill>
          <a:blip r:embed="rId3"/>
          <a:srcRect/>
          <a:stretch>
            <a:fillRect/>
          </a:stretch>
        </p:blipFill>
        <p:spPr bwMode="auto">
          <a:xfrm>
            <a:off x="3160129" y="1906428"/>
            <a:ext cx="5983871" cy="1893905"/>
          </a:xfrm>
          <a:prstGeom prst="rect">
            <a:avLst/>
          </a:prstGeom>
          <a:noFill/>
          <a:ln w="9525">
            <a:noFill/>
            <a:miter lim="800000"/>
            <a:headEnd/>
            <a:tailEnd/>
          </a:ln>
        </p:spPr>
      </p:pic>
    </p:spTree>
    <p:extLst>
      <p:ext uri="{BB962C8B-B14F-4D97-AF65-F5344CB8AC3E}">
        <p14:creationId xmlns:p14="http://schemas.microsoft.com/office/powerpoint/2010/main" val="14944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虚函数表</a:t>
            </a:r>
          </a:p>
        </p:txBody>
      </p:sp>
      <p:sp>
        <p:nvSpPr>
          <p:cNvPr id="2" name="矩形 1"/>
          <p:cNvSpPr/>
          <p:nvPr/>
        </p:nvSpPr>
        <p:spPr>
          <a:xfrm>
            <a:off x="795441" y="1048227"/>
            <a:ext cx="2741456" cy="369332"/>
          </a:xfrm>
          <a:prstGeom prst="rect">
            <a:avLst/>
          </a:prstGeom>
        </p:spPr>
        <p:txBody>
          <a:bodyPr wrap="none">
            <a:spAutoFit/>
          </a:bodyPr>
          <a:lstStyle/>
          <a:p>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一般继承：有虚函数覆盖</a:t>
            </a:r>
            <a:endParaRPr lang="zh-CN" altLang="en-US" dirty="0">
              <a:latin typeface="微软雅黑" panose="020B0503020204020204" pitchFamily="34" charset="-122"/>
              <a:ea typeface="微软雅黑" panose="020B0503020204020204" pitchFamily="34" charset="-122"/>
            </a:endParaRPr>
          </a:p>
        </p:txBody>
      </p:sp>
      <p:pic>
        <p:nvPicPr>
          <p:cNvPr id="6" name="图片 5" descr="04"/>
          <p:cNvPicPr/>
          <p:nvPr/>
        </p:nvPicPr>
        <p:blipFill>
          <a:blip r:embed="rId2"/>
          <a:srcRect/>
          <a:stretch>
            <a:fillRect/>
          </a:stretch>
        </p:blipFill>
        <p:spPr bwMode="auto">
          <a:xfrm>
            <a:off x="1246667" y="1527289"/>
            <a:ext cx="1313539" cy="3464416"/>
          </a:xfrm>
          <a:prstGeom prst="rect">
            <a:avLst/>
          </a:prstGeom>
          <a:noFill/>
          <a:ln w="9525">
            <a:noFill/>
            <a:miter lim="800000"/>
            <a:headEnd/>
            <a:tailEnd/>
          </a:ln>
        </p:spPr>
      </p:pic>
      <p:pic>
        <p:nvPicPr>
          <p:cNvPr id="7" name="图片 6" descr="05"/>
          <p:cNvPicPr/>
          <p:nvPr/>
        </p:nvPicPr>
        <p:blipFill>
          <a:blip r:embed="rId3"/>
          <a:srcRect/>
          <a:stretch>
            <a:fillRect/>
          </a:stretch>
        </p:blipFill>
        <p:spPr bwMode="auto">
          <a:xfrm>
            <a:off x="3160129" y="1969759"/>
            <a:ext cx="5613847" cy="1860957"/>
          </a:xfrm>
          <a:prstGeom prst="rect">
            <a:avLst/>
          </a:prstGeom>
          <a:noFill/>
          <a:ln w="9525">
            <a:noFill/>
            <a:miter lim="800000"/>
            <a:headEnd/>
            <a:tailEnd/>
          </a:ln>
        </p:spPr>
      </p:pic>
      <p:sp>
        <p:nvSpPr>
          <p:cNvPr id="8" name="矩形 7"/>
          <p:cNvSpPr/>
          <p:nvPr/>
        </p:nvSpPr>
        <p:spPr>
          <a:xfrm>
            <a:off x="3160129" y="1499995"/>
            <a:ext cx="3418052" cy="369332"/>
          </a:xfrm>
          <a:prstGeom prst="rect">
            <a:avLst/>
          </a:prstGeom>
        </p:spPr>
        <p:txBody>
          <a:bodyPr wrap="none">
            <a:spAutoFit/>
          </a:bodyP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对于实例</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Derive d</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的虚函数表</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sp>
        <p:nvSpPr>
          <p:cNvPr id="9" name="圆角矩形 8"/>
          <p:cNvSpPr/>
          <p:nvPr/>
        </p:nvSpPr>
        <p:spPr>
          <a:xfrm>
            <a:off x="3160128" y="3940446"/>
            <a:ext cx="5613848" cy="204823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覆盖父类的虚函数是很显然的事情，不然，虚函数就变得毫无意义。在这个类的设计中，只覆盖了父类的一个函数：</a:t>
            </a:r>
            <a:r>
              <a:rPr lang="en-US" altLang="zh-CN" sz="1400" dirty="0">
                <a:solidFill>
                  <a:schemeClr val="tx1"/>
                </a:solidFill>
                <a:latin typeface="微软雅黑" panose="020B0503020204020204" pitchFamily="34" charset="-122"/>
                <a:ea typeface="微软雅黑" panose="020B0503020204020204" pitchFamily="34" charset="-122"/>
              </a:rPr>
              <a:t>f()</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）覆盖的</a:t>
            </a:r>
            <a:r>
              <a:rPr lang="en-US" altLang="zh-CN" sz="1400" dirty="0">
                <a:solidFill>
                  <a:schemeClr val="tx1"/>
                </a:solidFill>
                <a:latin typeface="微软雅黑" panose="020B0503020204020204" pitchFamily="34" charset="-122"/>
                <a:ea typeface="微软雅黑" panose="020B0503020204020204" pitchFamily="34" charset="-122"/>
              </a:rPr>
              <a:t>f()</a:t>
            </a:r>
            <a:r>
              <a:rPr lang="zh-CN" altLang="en-US" sz="1400" dirty="0">
                <a:solidFill>
                  <a:schemeClr val="tx1"/>
                </a:solidFill>
                <a:latin typeface="微软雅黑" panose="020B0503020204020204" pitchFamily="34" charset="-122"/>
                <a:ea typeface="微软雅黑" panose="020B0503020204020204" pitchFamily="34" charset="-122"/>
              </a:rPr>
              <a:t>函数被放到了虚表中原来父类虚函数的位置。</a:t>
            </a: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2</a:t>
            </a:r>
            <a:r>
              <a:rPr lang="zh-CN" altLang="en-US" sz="1400" dirty="0">
                <a:solidFill>
                  <a:schemeClr val="tx1"/>
                </a:solidFill>
                <a:latin typeface="微软雅黑" panose="020B0503020204020204" pitchFamily="34" charset="-122"/>
                <a:ea typeface="微软雅黑" panose="020B0503020204020204" pitchFamily="34" charset="-122"/>
              </a:rPr>
              <a:t>）没有被覆盖的函数依旧。</a:t>
            </a:r>
            <a:endParaRPr lang="en-US" altLang="zh-CN" sz="140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这就实现了多态。</a:t>
            </a:r>
          </a:p>
          <a:p>
            <a:pPr>
              <a:lnSpc>
                <a:spcPct val="150000"/>
              </a:lnSpc>
            </a:pPr>
            <a:endParaRPr lang="en-US" altLang="zh-CN"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25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虚函数表</a:t>
            </a:r>
          </a:p>
        </p:txBody>
      </p:sp>
      <p:sp>
        <p:nvSpPr>
          <p:cNvPr id="6" name="矩形: 圆角 12"/>
          <p:cNvSpPr/>
          <p:nvPr/>
        </p:nvSpPr>
        <p:spPr>
          <a:xfrm>
            <a:off x="618240" y="889157"/>
            <a:ext cx="489343" cy="338209"/>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例</a:t>
            </a:r>
          </a:p>
        </p:txBody>
      </p:sp>
      <p:sp>
        <p:nvSpPr>
          <p:cNvPr id="2" name="矩形 1"/>
          <p:cNvSpPr/>
          <p:nvPr/>
        </p:nvSpPr>
        <p:spPr>
          <a:xfrm>
            <a:off x="1107583" y="889157"/>
            <a:ext cx="3142445" cy="4278094"/>
          </a:xfrm>
          <a:prstGeom prst="rect">
            <a:avLst/>
          </a:prstGeom>
        </p:spPr>
        <p:txBody>
          <a:bodyPr wrap="square">
            <a:spAutoFit/>
          </a:bodyPr>
          <a:lstStyle/>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iostream</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using namespace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std</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Base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virtual void f()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"Base::f"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virtual void g()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"Base::g"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virtual void h()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"Base::h"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p:cNvSpPr/>
          <p:nvPr/>
        </p:nvSpPr>
        <p:spPr>
          <a:xfrm>
            <a:off x="4136891" y="889157"/>
            <a:ext cx="3013656" cy="5262979"/>
          </a:xfrm>
          <a:prstGeom prst="rect">
            <a:avLst/>
          </a:prstGeom>
        </p:spPr>
        <p:txBody>
          <a:bodyPr wrap="square">
            <a:spAutoFit/>
          </a:bodyPr>
          <a:lstStyle/>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class Derive1: public Base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virtual void f()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&lt;&lt; "Derive1::f" &lt;&lt;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class Derive2: public Base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virtual void f()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&lt;&lt; "Derive2::f" &lt;&lt;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void main()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Base *d;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Derive1 d1;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Derive2 d2;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d = &amp;d1;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d-&gt;f(); //</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断点</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1  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d = &amp;d2;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d-&gt;f(); //</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断点</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2  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sz="1400" dirty="0"/>
          </a:p>
        </p:txBody>
      </p:sp>
      <p:sp>
        <p:nvSpPr>
          <p:cNvPr id="9" name="矩形: 圆角 3"/>
          <p:cNvSpPr/>
          <p:nvPr/>
        </p:nvSpPr>
        <p:spPr>
          <a:xfrm>
            <a:off x="1071716" y="966319"/>
            <a:ext cx="2637399" cy="446856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3"/>
          <p:cNvSpPr/>
          <p:nvPr/>
        </p:nvSpPr>
        <p:spPr>
          <a:xfrm>
            <a:off x="4018258" y="931666"/>
            <a:ext cx="2720165" cy="539413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5031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3" grpId="0"/>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虚函数表</a:t>
            </a:r>
          </a:p>
        </p:txBody>
      </p:sp>
      <p:pic>
        <p:nvPicPr>
          <p:cNvPr id="6" name="图片 5"/>
          <p:cNvPicPr>
            <a:picLocks noChangeAspect="1"/>
          </p:cNvPicPr>
          <p:nvPr/>
        </p:nvPicPr>
        <p:blipFill>
          <a:blip r:embed="rId2"/>
          <a:srcRect/>
          <a:stretch>
            <a:fillRect/>
          </a:stretch>
        </p:blipFill>
        <p:spPr bwMode="auto">
          <a:xfrm>
            <a:off x="795441" y="1885181"/>
            <a:ext cx="7840197" cy="1775621"/>
          </a:xfrm>
          <a:prstGeom prst="rect">
            <a:avLst/>
          </a:prstGeom>
          <a:noFill/>
          <a:ln w="9525">
            <a:noFill/>
            <a:miter lim="800000"/>
            <a:headEnd/>
            <a:tailEnd/>
          </a:ln>
        </p:spPr>
      </p:pic>
      <p:pic>
        <p:nvPicPr>
          <p:cNvPr id="7" name="图片 6"/>
          <p:cNvPicPr>
            <a:picLocks noChangeAspect="1"/>
          </p:cNvPicPr>
          <p:nvPr/>
        </p:nvPicPr>
        <p:blipFill>
          <a:blip r:embed="rId2"/>
          <a:srcRect/>
          <a:stretch>
            <a:fillRect/>
          </a:stretch>
        </p:blipFill>
        <p:spPr bwMode="auto">
          <a:xfrm>
            <a:off x="795441" y="3852446"/>
            <a:ext cx="7840193" cy="1775620"/>
          </a:xfrm>
          <a:prstGeom prst="rect">
            <a:avLst/>
          </a:prstGeom>
          <a:noFill/>
          <a:ln w="9525">
            <a:noFill/>
            <a:miter lim="800000"/>
            <a:headEnd/>
            <a:tailEnd/>
          </a:ln>
        </p:spPr>
      </p:pic>
      <p:sp>
        <p:nvSpPr>
          <p:cNvPr id="2" name="矩形 1"/>
          <p:cNvSpPr/>
          <p:nvPr/>
        </p:nvSpPr>
        <p:spPr>
          <a:xfrm>
            <a:off x="795441" y="961851"/>
            <a:ext cx="8348559" cy="923330"/>
          </a:xfrm>
          <a:prstGeom prst="rect">
            <a:avLst/>
          </a:prstGeom>
        </p:spPr>
        <p:txBody>
          <a:bodyPr wrap="square">
            <a:spAutoFit/>
          </a:bodyPr>
          <a:lstStyle/>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通过对上面例程的调试，可以看到虚函数表里相应位置已被替换为子类重写的虚函数，这正是多态的实现过程</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642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重载、隐藏和覆盖的区别</a:t>
            </a:r>
          </a:p>
        </p:txBody>
      </p:sp>
      <p:sp>
        <p:nvSpPr>
          <p:cNvPr id="2" name="矩形 1"/>
          <p:cNvSpPr/>
          <p:nvPr/>
        </p:nvSpPr>
        <p:spPr>
          <a:xfrm>
            <a:off x="603673" y="1205480"/>
            <a:ext cx="8540327" cy="874407"/>
          </a:xfrm>
          <a:prstGeom prst="rect">
            <a:avLst/>
          </a:prstGeom>
        </p:spPr>
        <p:txBody>
          <a:bodyPr wrap="square">
            <a:spAutoFit/>
          </a:bodyPr>
          <a:lstStyle/>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成员函数的重载、覆盖（</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override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）与隐藏很容易混淆，必须要搞清楚概念，否则错误将防不胜防。</a:t>
            </a:r>
          </a:p>
        </p:txBody>
      </p:sp>
      <p:sp>
        <p:nvSpPr>
          <p:cNvPr id="3" name="矩形 2"/>
          <p:cNvSpPr/>
          <p:nvPr/>
        </p:nvSpPr>
        <p:spPr>
          <a:xfrm>
            <a:off x="603672" y="2079887"/>
            <a:ext cx="8540327" cy="3416320"/>
          </a:xfrm>
          <a:prstGeom prst="rect">
            <a:avLst/>
          </a:prstGeom>
        </p:spPr>
        <p:txBody>
          <a:bodyPr wrap="square">
            <a:spAutoFit/>
          </a:bodyPr>
          <a:lstStyle/>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重载的特征：</a:t>
            </a:r>
          </a:p>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处在相同的空间中，即相同的范围内。</a:t>
            </a:r>
          </a:p>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函数名相同。</a:t>
            </a:r>
          </a:p>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参数不同，即参数个数不同，或相同位置的参数类型不同。</a:t>
            </a:r>
          </a:p>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(4)virtual</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　关键字对是否够成重载无任何影响。</a:t>
            </a:r>
          </a:p>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每个类维护一个自己的名字空间，即类域，所以派生类跟基类处于不同的空间之中，因此，虽然派生类自动继承了基类的成员变量及成员函数，但基类的函数跟派生类的函数不可能直接够成函数重载，因为它们处于两个不同的域。</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252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重载、隐藏和覆盖的区别</a:t>
            </a:r>
          </a:p>
        </p:txBody>
      </p:sp>
      <p:sp>
        <p:nvSpPr>
          <p:cNvPr id="3" name="矩形 2"/>
          <p:cNvSpPr/>
          <p:nvPr/>
        </p:nvSpPr>
        <p:spPr>
          <a:xfrm>
            <a:off x="603672" y="970904"/>
            <a:ext cx="8540327" cy="2169825"/>
          </a:xfrm>
          <a:prstGeom prst="rect">
            <a:avLst/>
          </a:prstGeom>
        </p:spPr>
        <p:txBody>
          <a:bodyPr wrap="square">
            <a:spAutoFit/>
          </a:bodyPr>
          <a:lstStyle/>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隐藏规则：</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派生类的函数跟基类的函数同名，但是参数不同，此时，不论有没有</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virtual</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关键字，基类函数将被隐藏。</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派生类的函数跟基类的函数同名，且参数也一样，但基类没有</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virtual</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关键字，此时基类函数也将被隐藏。</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603672" y="3093280"/>
            <a:ext cx="8540327" cy="3000821"/>
          </a:xfrm>
          <a:prstGeom prst="rect">
            <a:avLst/>
          </a:prstGeom>
        </p:spPr>
        <p:txBody>
          <a:bodyPr wrap="square">
            <a:spAutoFit/>
          </a:bodyPr>
          <a:lstStyle/>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隐藏规则的底层原因其实是Ｃ</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的名字解析过程。</a:t>
            </a:r>
            <a:r>
              <a:rPr lang="zh-CN" altLang="zh-CN" dirty="0">
                <a:latin typeface="微软雅黑" panose="020B0503020204020204" pitchFamily="34" charset="-122"/>
                <a:ea typeface="微软雅黑" panose="020B0503020204020204" pitchFamily="34" charset="-122"/>
              </a:rPr>
              <a:t>在继承机制下，派生类的类域被嵌套在基类的类域中。派生类的名字解析过程如下：</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）首先在派生类类域中查找该名字。</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）如果第一步中没有成功查找到该名字，即在派生类的类域中无法对该名字进行解析，则编译器在外围基类类域对查找该名字的定义。</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所以，准确来说，当基类跟派生类共享一个名字时，派生类成员是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隐藏了对基类成员的直接访问</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，只要加上作用域限定，还是可以访问到基类成员的。</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438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重载、隐藏和覆盖的区别</a:t>
            </a:r>
          </a:p>
        </p:txBody>
      </p:sp>
      <p:sp>
        <p:nvSpPr>
          <p:cNvPr id="2" name="矩形 1"/>
          <p:cNvSpPr/>
          <p:nvPr/>
        </p:nvSpPr>
        <p:spPr>
          <a:xfrm>
            <a:off x="795441" y="1743636"/>
            <a:ext cx="8348559" cy="2169825"/>
          </a:xfrm>
          <a:prstGeom prst="rect">
            <a:avLst/>
          </a:prstGeom>
        </p:spPr>
        <p:txBody>
          <a:bodyPr wrap="square">
            <a:spAutoFit/>
          </a:bodyPr>
          <a:lstStyle/>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覆盖是指派生类函数覆盖基类函数，覆盖规则的定义如下：</a:t>
            </a:r>
          </a:p>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）不同的范围（分别位于派生类与基类）</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）函数名字相同</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）参数相同</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）基类函数必须有</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virtual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关键字</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399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1007" y="131498"/>
            <a:ext cx="716863"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矩形 1"/>
          <p:cNvSpPr/>
          <p:nvPr/>
        </p:nvSpPr>
        <p:spPr>
          <a:xfrm>
            <a:off x="795440" y="1182890"/>
            <a:ext cx="8348559" cy="3416320"/>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）可以用一个指向基类的指针指向其公有派生类的对象。但却不能用指向派生类的指针指向一个基类对象。一个指向基类的指针可用来指向从基类公有派生的任何对象，这一事实非常重要，它是</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实现运行时多态的关键途径。</a:t>
            </a:r>
          </a:p>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）如果基类中的函数是虚函数，当使用基类指针或引用访问派生类对象时，将基于实际运行时基类指针所指向的派生类对象类型来调用派生类的函数。</a:t>
            </a:r>
          </a:p>
          <a:p>
            <a:pPr>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纯虚函数是没有定义函数语句的基类虚函数，派生类必须为每一个基类纯虚函数提供相应的函数定义。如果一个类中至少有一个纯虚函数，则该类称为抽象类。抽象类只能用作其他类的基类，抽象类不能建立对象。</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156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公有继承</a:t>
            </a:r>
          </a:p>
        </p:txBody>
      </p:sp>
      <p:sp>
        <p:nvSpPr>
          <p:cNvPr id="5" name="矩形 4"/>
          <p:cNvSpPr/>
          <p:nvPr/>
        </p:nvSpPr>
        <p:spPr>
          <a:xfrm>
            <a:off x="3518169" y="973284"/>
            <a:ext cx="4483431" cy="1200329"/>
          </a:xfrm>
          <a:prstGeom prst="rect">
            <a:avLst/>
          </a:prstGeom>
        </p:spPr>
        <p:txBody>
          <a:bodyPr wrap="square">
            <a:spAutoFit/>
          </a:bodyPr>
          <a:lstStyle/>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class &lt;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派生类名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&gt;:public &lt;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基类名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派生新类定义成员</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6" name="矩形: 圆角 12"/>
          <p:cNvSpPr/>
          <p:nvPr/>
        </p:nvSpPr>
        <p:spPr>
          <a:xfrm>
            <a:off x="599875" y="984218"/>
            <a:ext cx="256244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继承方式为</a:t>
            </a:r>
            <a:r>
              <a:rPr lang="en-US" altLang="zh-CN" dirty="0">
                <a:solidFill>
                  <a:schemeClr val="bg1"/>
                </a:solidFill>
                <a:latin typeface="微软雅黑" panose="020B0503020204020204" pitchFamily="34" charset="-122"/>
                <a:ea typeface="微软雅黑" panose="020B0503020204020204" pitchFamily="34" charset="-122"/>
              </a:rPr>
              <a:t>public</a:t>
            </a:r>
            <a:endParaRPr lang="zh-CN" altLang="en-US" sz="1600" dirty="0">
              <a:solidFill>
                <a:schemeClr val="bg1"/>
              </a:solidFill>
            </a:endParaRPr>
          </a:p>
        </p:txBody>
      </p:sp>
      <p:sp>
        <p:nvSpPr>
          <p:cNvPr id="7" name="矩形 6"/>
          <p:cNvSpPr/>
          <p:nvPr/>
        </p:nvSpPr>
        <p:spPr>
          <a:xfrm>
            <a:off x="3518169" y="984217"/>
            <a:ext cx="4483431" cy="1189395"/>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矩形 1"/>
          <p:cNvSpPr/>
          <p:nvPr/>
        </p:nvSpPr>
        <p:spPr>
          <a:xfrm>
            <a:off x="599874" y="2380001"/>
            <a:ext cx="8544125" cy="961289"/>
          </a:xfrm>
          <a:prstGeom prst="rect">
            <a:avLst/>
          </a:prstGeom>
        </p:spPr>
        <p:txBody>
          <a:bodyPr wrap="square">
            <a:spAutoFit/>
          </a:bodyPr>
          <a:lstStyle/>
          <a:p>
            <a:pPr defTabSz="914400">
              <a:lnSpc>
                <a:spcPct val="150000"/>
              </a:lnSpc>
              <a:spcBef>
                <a:spcPts val="1000"/>
              </a:spcBef>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基类的公有成员和保护成员的访问属性在派生类中不变，而基类的私有成员不可直接访问。</a:t>
            </a:r>
            <a:endParaRPr lang="zh-CN" altLang="en-US" sz="20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688199966"/>
              </p:ext>
            </p:extLst>
          </p:nvPr>
        </p:nvGraphicFramePr>
        <p:xfrm>
          <a:off x="1557537" y="3571297"/>
          <a:ext cx="5870204" cy="1603451"/>
        </p:xfrm>
        <a:graphic>
          <a:graphicData uri="http://schemas.openxmlformats.org/drawingml/2006/table">
            <a:tbl>
              <a:tblPr firstRow="1" firstCol="1" bandRow="1">
                <a:tableStyleId>{5C22544A-7EE6-4342-B048-85BDC9FD1C3A}</a:tableStyleId>
              </a:tblPr>
              <a:tblGrid>
                <a:gridCol w="1467551">
                  <a:extLst>
                    <a:ext uri="{9D8B030D-6E8A-4147-A177-3AD203B41FA5}">
                      <a16:colId xmlns:a16="http://schemas.microsoft.com/office/drawing/2014/main" xmlns="" val="2447585719"/>
                    </a:ext>
                  </a:extLst>
                </a:gridCol>
                <a:gridCol w="1467551">
                  <a:extLst>
                    <a:ext uri="{9D8B030D-6E8A-4147-A177-3AD203B41FA5}">
                      <a16:colId xmlns:a16="http://schemas.microsoft.com/office/drawing/2014/main" xmlns="" val="3266680693"/>
                    </a:ext>
                  </a:extLst>
                </a:gridCol>
                <a:gridCol w="1467551">
                  <a:extLst>
                    <a:ext uri="{9D8B030D-6E8A-4147-A177-3AD203B41FA5}">
                      <a16:colId xmlns:a16="http://schemas.microsoft.com/office/drawing/2014/main" xmlns="" val="2446461352"/>
                    </a:ext>
                  </a:extLst>
                </a:gridCol>
                <a:gridCol w="1467551">
                  <a:extLst>
                    <a:ext uri="{9D8B030D-6E8A-4147-A177-3AD203B41FA5}">
                      <a16:colId xmlns:a16="http://schemas.microsoft.com/office/drawing/2014/main" xmlns="" val="2567378716"/>
                    </a:ext>
                  </a:extLst>
                </a:gridCol>
              </a:tblGrid>
              <a:tr h="788136">
                <a:tc>
                  <a:txBody>
                    <a:bodyPr/>
                    <a:lstStyle/>
                    <a:p>
                      <a:pPr algn="just">
                        <a:spcAft>
                          <a:spcPts val="0"/>
                        </a:spcAft>
                      </a:pPr>
                      <a:r>
                        <a:rPr lang="zh-CN" sz="2400" b="0" kern="100" dirty="0">
                          <a:solidFill>
                            <a:schemeClr val="tx1"/>
                          </a:solidFill>
                          <a:effectLst/>
                          <a:latin typeface="微软雅黑" panose="020B0503020204020204" pitchFamily="34" charset="-122"/>
                          <a:ea typeface="微软雅黑" panose="020B0503020204020204" pitchFamily="34" charset="-122"/>
                        </a:rPr>
                        <a:t>基类</a:t>
                      </a:r>
                      <a:endParaRPr lang="zh-CN" sz="24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marL="0" algn="just" defTabSz="914400" rtl="0" eaLnBrk="1" latinLnBrk="0" hangingPunct="1">
                        <a:spcAft>
                          <a:spcPts val="0"/>
                        </a:spcAft>
                      </a:pPr>
                      <a:r>
                        <a:rPr lang="en-US" sz="2400" b="1" kern="100" dirty="0">
                          <a:solidFill>
                            <a:schemeClr val="dk1"/>
                          </a:solidFill>
                          <a:effectLst/>
                          <a:latin typeface="微软雅黑" panose="020B0503020204020204" pitchFamily="34" charset="-122"/>
                          <a:ea typeface="微软雅黑" panose="020B0503020204020204" pitchFamily="34" charset="-122"/>
                          <a:cs typeface="+mn-cs"/>
                        </a:rPr>
                        <a:t>public</a:t>
                      </a:r>
                      <a:endParaRPr lang="zh-CN" sz="24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just" defTabSz="914400" rtl="0" eaLnBrk="1" latinLnBrk="0" hangingPunct="1">
                        <a:spcAft>
                          <a:spcPts val="0"/>
                        </a:spcAft>
                      </a:pPr>
                      <a:r>
                        <a:rPr lang="en-US" sz="2400" b="1" kern="100" dirty="0">
                          <a:solidFill>
                            <a:schemeClr val="dk1"/>
                          </a:solidFill>
                          <a:effectLst/>
                          <a:latin typeface="微软雅黑" panose="020B0503020204020204" pitchFamily="34" charset="-122"/>
                          <a:ea typeface="微软雅黑" panose="020B0503020204020204" pitchFamily="34" charset="-122"/>
                          <a:cs typeface="+mn-cs"/>
                        </a:rPr>
                        <a:t>protected</a:t>
                      </a:r>
                      <a:endParaRPr lang="zh-CN" sz="24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just" defTabSz="914400" rtl="0" eaLnBrk="1" latinLnBrk="0" hangingPunct="1">
                        <a:spcAft>
                          <a:spcPts val="0"/>
                        </a:spcAft>
                      </a:pPr>
                      <a:r>
                        <a:rPr lang="en-US" sz="2400" b="1" kern="100" dirty="0">
                          <a:solidFill>
                            <a:schemeClr val="dk1"/>
                          </a:solidFill>
                          <a:effectLst/>
                          <a:latin typeface="微软雅黑" panose="020B0503020204020204" pitchFamily="34" charset="-122"/>
                          <a:ea typeface="微软雅黑" panose="020B0503020204020204" pitchFamily="34" charset="-122"/>
                          <a:cs typeface="+mn-cs"/>
                        </a:rPr>
                        <a:t>private</a:t>
                      </a:r>
                      <a:endParaRPr lang="zh-CN" sz="24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xmlns="" val="1220761724"/>
                  </a:ext>
                </a:extLst>
              </a:tr>
              <a:tr h="815315">
                <a:tc>
                  <a:txBody>
                    <a:bodyPr/>
                    <a:lstStyle/>
                    <a:p>
                      <a:pPr algn="just">
                        <a:spcAft>
                          <a:spcPts val="0"/>
                        </a:spcAft>
                      </a:pPr>
                      <a:r>
                        <a:rPr lang="zh-CN" sz="2400" b="0" kern="100" dirty="0">
                          <a:solidFill>
                            <a:schemeClr val="tx1"/>
                          </a:solidFill>
                          <a:effectLst/>
                          <a:latin typeface="微软雅黑" panose="020B0503020204020204" pitchFamily="34" charset="-122"/>
                          <a:ea typeface="微软雅黑" panose="020B0503020204020204" pitchFamily="34" charset="-122"/>
                        </a:rPr>
                        <a:t>子类</a:t>
                      </a:r>
                      <a:endParaRPr lang="zh-CN" sz="24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rgbClr val="D2DEEF"/>
                    </a:solidFill>
                  </a:tcPr>
                </a:tc>
                <a:tc>
                  <a:txBody>
                    <a:bodyPr/>
                    <a:lstStyle/>
                    <a:p>
                      <a:pPr algn="just">
                        <a:spcAft>
                          <a:spcPts val="0"/>
                        </a:spcAft>
                      </a:pPr>
                      <a:r>
                        <a:rPr lang="en-US" sz="2400" b="1" kern="100">
                          <a:effectLst/>
                          <a:latin typeface="微软雅黑" panose="020B0503020204020204" pitchFamily="34" charset="-122"/>
                          <a:ea typeface="微软雅黑" panose="020B0503020204020204" pitchFamily="34" charset="-122"/>
                        </a:rPr>
                        <a:t>public</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latin typeface="微软雅黑" panose="020B0503020204020204" pitchFamily="34" charset="-122"/>
                          <a:ea typeface="微软雅黑" panose="020B0503020204020204" pitchFamily="34" charset="-122"/>
                        </a:rPr>
                        <a:t>protected</a:t>
                      </a:r>
                      <a:endParaRPr lang="zh-CN" sz="2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400" b="1" kern="100" dirty="0">
                          <a:effectLst/>
                          <a:latin typeface="微软雅黑" panose="020B0503020204020204" pitchFamily="34" charset="-122"/>
                          <a:ea typeface="微软雅黑" panose="020B0503020204020204" pitchFamily="34" charset="-122"/>
                        </a:rPr>
                        <a:t>不可见</a:t>
                      </a:r>
                      <a:endParaRPr 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xmlns="" val="3052200141"/>
                  </a:ext>
                </a:extLst>
              </a:tr>
            </a:tbl>
          </a:graphicData>
        </a:graphic>
      </p:graphicFrame>
    </p:spTree>
    <p:extLst>
      <p:ext uri="{BB962C8B-B14F-4D97-AF65-F5344CB8AC3E}">
        <p14:creationId xmlns:p14="http://schemas.microsoft.com/office/powerpoint/2010/main" val="193219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7118" y="2237352"/>
            <a:ext cx="3222357" cy="1862048"/>
          </a:xfrm>
          <a:prstGeom prst="rect">
            <a:avLst/>
          </a:prstGeom>
          <a:noFill/>
        </p:spPr>
        <p:txBody>
          <a:bodyPr wrap="none" rtlCol="0">
            <a:spAutoFit/>
          </a:bodyPr>
          <a:lstStyle/>
          <a:p>
            <a:pPr algn="ctr"/>
            <a:r>
              <a:rPr lang="en-US" altLang="zh-CN" sz="11500" b="1" dirty="0">
                <a:solidFill>
                  <a:srgbClr val="39626F"/>
                </a:solidFill>
                <a:latin typeface="Segoe UI" panose="020B0502040204020203" pitchFamily="34" charset="0"/>
                <a:ea typeface="Segoe UI" panose="020B0502040204020203" pitchFamily="34" charset="0"/>
                <a:cs typeface="Segoe UI" panose="020B0502040204020203" pitchFamily="34" charset="0"/>
              </a:rPr>
              <a:t>END</a:t>
            </a:r>
            <a:endParaRPr lang="zh-CN" altLang="en-US" sz="115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3" name="文本框 2"/>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a:solidFill>
                  <a:srgbClr val="39626F"/>
                </a:solidFill>
                <a:latin typeface="Segoe UI" panose="020B0502040204020203" pitchFamily="34" charset="0"/>
                <a:cs typeface="Segoe UI" panose="020B0502040204020203" pitchFamily="34" charset="0"/>
              </a:rPr>
              <a:t>13</a:t>
            </a:r>
            <a:endParaRPr lang="zh-CN" altLang="en-US" sz="28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334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公有继承</a:t>
            </a:r>
          </a:p>
        </p:txBody>
      </p:sp>
      <p:sp>
        <p:nvSpPr>
          <p:cNvPr id="3" name="矩形 2"/>
          <p:cNvSpPr/>
          <p:nvPr/>
        </p:nvSpPr>
        <p:spPr>
          <a:xfrm>
            <a:off x="309488" y="936313"/>
            <a:ext cx="3924887" cy="5632311"/>
          </a:xfrm>
          <a:prstGeom prst="rect">
            <a:avLst/>
          </a:prstGeom>
        </p:spPr>
        <p:txBody>
          <a:bodyPr wrap="square">
            <a:spAutoFit/>
          </a:bodyPr>
          <a:lstStyle/>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Student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声明基类</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num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string name;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sex;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void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get_value</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cin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&gt;&gt;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num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&gt;&gt; name &gt;&gt; sex;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void display()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num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num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"name: " &lt;&lt; name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"sex: " &lt;&lt; sex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矩形 3"/>
          <p:cNvSpPr/>
          <p:nvPr/>
        </p:nvSpPr>
        <p:spPr>
          <a:xfrm>
            <a:off x="4234375" y="936313"/>
            <a:ext cx="4909626" cy="5355312"/>
          </a:xfrm>
          <a:prstGeom prst="rect">
            <a:avLst/>
          </a:prstGeom>
        </p:spPr>
        <p:txBody>
          <a:bodyPr wrap="square">
            <a:spAutoFit/>
          </a:bodyPr>
          <a:lstStyle/>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Student1: public Student  //</a:t>
            </a:r>
            <a:r>
              <a:rPr lang="zh-CN" altLang="en-US" kern="100" dirty="0">
                <a:latin typeface="Calibri" panose="020F0502020204030204" pitchFamily="34" charset="0"/>
                <a:ea typeface="宋体" panose="02010600030101010101" pitchFamily="2" charset="-122"/>
                <a:cs typeface="Times New Roman" panose="02020603050405020304" pitchFamily="18" charset="0"/>
              </a:rPr>
              <a:t>派生类</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age;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string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addr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void get_value_1()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cin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&gt;&gt; age &gt;&gt;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addr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void display_1()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num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num</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&lt;&lt;"name: "&lt;&lt;name&lt;&lt;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&lt;&lt;"sex: "&lt;&lt;sex&lt;&lt;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"age: " &lt;&lt; age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正确</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"address: "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addr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正确</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圆角 3"/>
          <p:cNvSpPr/>
          <p:nvPr/>
        </p:nvSpPr>
        <p:spPr>
          <a:xfrm>
            <a:off x="1" y="936314"/>
            <a:ext cx="9144000" cy="535531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70911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私有继承</a:t>
            </a:r>
          </a:p>
        </p:txBody>
      </p:sp>
      <p:sp>
        <p:nvSpPr>
          <p:cNvPr id="4" name="矩形 3"/>
          <p:cNvSpPr/>
          <p:nvPr/>
        </p:nvSpPr>
        <p:spPr>
          <a:xfrm>
            <a:off x="3518169" y="973284"/>
            <a:ext cx="4483431" cy="1200329"/>
          </a:xfrm>
          <a:prstGeom prst="rect">
            <a:avLst/>
          </a:prstGeom>
        </p:spPr>
        <p:txBody>
          <a:bodyPr wrap="square">
            <a:spAutoFit/>
          </a:bodyPr>
          <a:lstStyle/>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class &lt;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派生类名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&gt;:private &lt;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基类名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派生新类定义成员</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5" name="矩形: 圆角 12"/>
          <p:cNvSpPr/>
          <p:nvPr/>
        </p:nvSpPr>
        <p:spPr>
          <a:xfrm>
            <a:off x="599875" y="984218"/>
            <a:ext cx="256244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继承方式为</a:t>
            </a:r>
            <a:r>
              <a:rPr lang="en-US" altLang="zh-CN" dirty="0">
                <a:solidFill>
                  <a:schemeClr val="bg1"/>
                </a:solidFill>
                <a:latin typeface="微软雅黑" panose="020B0503020204020204" pitchFamily="34" charset="-122"/>
                <a:ea typeface="微软雅黑" panose="020B0503020204020204" pitchFamily="34" charset="-122"/>
              </a:rPr>
              <a:t>private</a:t>
            </a:r>
            <a:endParaRPr lang="zh-CN" altLang="en-US" sz="1600" dirty="0">
              <a:solidFill>
                <a:schemeClr val="bg1"/>
              </a:solidFill>
            </a:endParaRPr>
          </a:p>
        </p:txBody>
      </p:sp>
      <p:sp>
        <p:nvSpPr>
          <p:cNvPr id="6" name="矩形 5"/>
          <p:cNvSpPr/>
          <p:nvPr/>
        </p:nvSpPr>
        <p:spPr>
          <a:xfrm>
            <a:off x="3518169" y="984217"/>
            <a:ext cx="4483431" cy="1189395"/>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矩形 7"/>
          <p:cNvSpPr/>
          <p:nvPr/>
        </p:nvSpPr>
        <p:spPr>
          <a:xfrm>
            <a:off x="599874" y="2380001"/>
            <a:ext cx="8544125" cy="961289"/>
          </a:xfrm>
          <a:prstGeom prst="rect">
            <a:avLst/>
          </a:prstGeom>
        </p:spPr>
        <p:txBody>
          <a:bodyPr wrap="square">
            <a:spAutoFit/>
          </a:bodyPr>
          <a:lstStyle/>
          <a:p>
            <a:pPr defTabSz="914400">
              <a:lnSpc>
                <a:spcPct val="150000"/>
              </a:lnSpc>
              <a:spcBef>
                <a:spcPts val="1000"/>
              </a:spcBef>
            </a:pPr>
            <a:r>
              <a:rPr lang="zh-CN" altLang="en-US" sz="2000" dirty="0">
                <a:latin typeface="微软雅黑" panose="020B0503020204020204" pitchFamily="34" charset="-122"/>
                <a:ea typeface="微软雅黑" panose="020B0503020204020204" pitchFamily="34" charset="-122"/>
              </a:rPr>
              <a:t>       基类中的公有成员和保护成员都以私有成员的身份出现在派生类中，而基类的私有成员在派生类中不可直接访问。</a:t>
            </a:r>
          </a:p>
        </p:txBody>
      </p:sp>
      <p:graphicFrame>
        <p:nvGraphicFramePr>
          <p:cNvPr id="3" name="表格 2"/>
          <p:cNvGraphicFramePr>
            <a:graphicFrameLocks noGrp="1"/>
          </p:cNvGraphicFramePr>
          <p:nvPr>
            <p:extLst>
              <p:ext uri="{D42A27DB-BD31-4B8C-83A1-F6EECF244321}">
                <p14:modId xmlns:p14="http://schemas.microsoft.com/office/powerpoint/2010/main" val="2036986110"/>
              </p:ext>
            </p:extLst>
          </p:nvPr>
        </p:nvGraphicFramePr>
        <p:xfrm>
          <a:off x="1859853" y="3536230"/>
          <a:ext cx="5581956" cy="1657102"/>
        </p:xfrm>
        <a:graphic>
          <a:graphicData uri="http://schemas.openxmlformats.org/drawingml/2006/table">
            <a:tbl>
              <a:tblPr firstRow="1" firstCol="1" bandRow="1">
                <a:tableStyleId>{5C22544A-7EE6-4342-B048-85BDC9FD1C3A}</a:tableStyleId>
              </a:tblPr>
              <a:tblGrid>
                <a:gridCol w="1395489">
                  <a:extLst>
                    <a:ext uri="{9D8B030D-6E8A-4147-A177-3AD203B41FA5}">
                      <a16:colId xmlns:a16="http://schemas.microsoft.com/office/drawing/2014/main" xmlns="" val="4174789090"/>
                    </a:ext>
                  </a:extLst>
                </a:gridCol>
                <a:gridCol w="1395489">
                  <a:extLst>
                    <a:ext uri="{9D8B030D-6E8A-4147-A177-3AD203B41FA5}">
                      <a16:colId xmlns:a16="http://schemas.microsoft.com/office/drawing/2014/main" xmlns="" val="510522111"/>
                    </a:ext>
                  </a:extLst>
                </a:gridCol>
                <a:gridCol w="1395489">
                  <a:extLst>
                    <a:ext uri="{9D8B030D-6E8A-4147-A177-3AD203B41FA5}">
                      <a16:colId xmlns:a16="http://schemas.microsoft.com/office/drawing/2014/main" xmlns="" val="2341043312"/>
                    </a:ext>
                  </a:extLst>
                </a:gridCol>
                <a:gridCol w="1395489">
                  <a:extLst>
                    <a:ext uri="{9D8B030D-6E8A-4147-A177-3AD203B41FA5}">
                      <a16:colId xmlns:a16="http://schemas.microsoft.com/office/drawing/2014/main" xmlns="" val="3697742684"/>
                    </a:ext>
                  </a:extLst>
                </a:gridCol>
              </a:tblGrid>
              <a:tr h="840385">
                <a:tc>
                  <a:txBody>
                    <a:bodyPr/>
                    <a:lstStyle/>
                    <a:p>
                      <a:pPr marL="0" algn="just" defTabSz="914400" rtl="0" eaLnBrk="1" latinLnBrk="0" hangingPunct="1">
                        <a:spcAft>
                          <a:spcPts val="0"/>
                        </a:spcAft>
                      </a:pPr>
                      <a:r>
                        <a:rPr lang="zh-CN" sz="2400" b="0" kern="100" dirty="0">
                          <a:solidFill>
                            <a:schemeClr val="dk1"/>
                          </a:solidFill>
                          <a:effectLst/>
                          <a:latin typeface="微软雅黑" panose="020B0503020204020204" pitchFamily="34" charset="-122"/>
                          <a:ea typeface="微软雅黑" panose="020B0503020204020204" pitchFamily="34" charset="-122"/>
                          <a:cs typeface="+mn-cs"/>
                        </a:rPr>
                        <a:t>基类</a:t>
                      </a:r>
                    </a:p>
                  </a:txBody>
                  <a:tcPr marL="68580" marR="68580" marT="0" marB="0"/>
                </a:tc>
                <a:tc>
                  <a:txBody>
                    <a:bodyPr/>
                    <a:lstStyle/>
                    <a:p>
                      <a:pPr marL="0" algn="just" defTabSz="914400" rtl="0" eaLnBrk="1" latinLnBrk="0" hangingPunct="1">
                        <a:spcAft>
                          <a:spcPts val="0"/>
                        </a:spcAft>
                      </a:pPr>
                      <a:r>
                        <a:rPr lang="en-US" sz="2400" b="1" kern="100" dirty="0">
                          <a:solidFill>
                            <a:schemeClr val="dk1"/>
                          </a:solidFill>
                          <a:effectLst/>
                          <a:latin typeface="微软雅黑" panose="020B0503020204020204" pitchFamily="34" charset="-122"/>
                          <a:ea typeface="微软雅黑" panose="020B0503020204020204" pitchFamily="34" charset="-122"/>
                          <a:cs typeface="+mn-cs"/>
                        </a:rPr>
                        <a:t>public</a:t>
                      </a:r>
                      <a:endParaRPr lang="zh-CN" sz="24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just" defTabSz="914400" rtl="0" eaLnBrk="1" latinLnBrk="0" hangingPunct="1">
                        <a:spcAft>
                          <a:spcPts val="0"/>
                        </a:spcAft>
                      </a:pPr>
                      <a:r>
                        <a:rPr lang="en-US" sz="2400" b="1" kern="100">
                          <a:solidFill>
                            <a:schemeClr val="dk1"/>
                          </a:solidFill>
                          <a:effectLst/>
                          <a:latin typeface="微软雅黑" panose="020B0503020204020204" pitchFamily="34" charset="-122"/>
                          <a:ea typeface="微软雅黑" panose="020B0503020204020204" pitchFamily="34" charset="-122"/>
                          <a:cs typeface="+mn-cs"/>
                        </a:rPr>
                        <a:t>protected</a:t>
                      </a:r>
                      <a:endParaRPr lang="zh-CN" sz="24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just" defTabSz="914400" rtl="0" eaLnBrk="1" latinLnBrk="0" hangingPunct="1">
                        <a:spcAft>
                          <a:spcPts val="0"/>
                        </a:spcAft>
                      </a:pPr>
                      <a:r>
                        <a:rPr lang="en-US" sz="2400" b="1" kern="100">
                          <a:solidFill>
                            <a:schemeClr val="dk1"/>
                          </a:solidFill>
                          <a:effectLst/>
                          <a:latin typeface="微软雅黑" panose="020B0503020204020204" pitchFamily="34" charset="-122"/>
                          <a:ea typeface="微软雅黑" panose="020B0503020204020204" pitchFamily="34" charset="-122"/>
                          <a:cs typeface="+mn-cs"/>
                        </a:rPr>
                        <a:t>private</a:t>
                      </a:r>
                      <a:endParaRPr lang="zh-CN" sz="24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xmlns="" val="483939548"/>
                  </a:ext>
                </a:extLst>
              </a:tr>
              <a:tr h="816717">
                <a:tc>
                  <a:txBody>
                    <a:bodyPr/>
                    <a:lstStyle/>
                    <a:p>
                      <a:pPr marL="0" algn="just" defTabSz="914400" rtl="0" eaLnBrk="1" latinLnBrk="0" hangingPunct="1">
                        <a:spcAft>
                          <a:spcPts val="0"/>
                        </a:spcAft>
                      </a:pPr>
                      <a:r>
                        <a:rPr lang="zh-CN" sz="2400" b="0" kern="100" dirty="0">
                          <a:solidFill>
                            <a:schemeClr val="dk1"/>
                          </a:solidFill>
                          <a:effectLst/>
                          <a:latin typeface="微软雅黑" panose="020B0503020204020204" pitchFamily="34" charset="-122"/>
                          <a:ea typeface="微软雅黑" panose="020B0503020204020204" pitchFamily="34" charset="-122"/>
                          <a:cs typeface="+mn-cs"/>
                        </a:rPr>
                        <a:t>子类</a:t>
                      </a:r>
                    </a:p>
                  </a:txBody>
                  <a:tcPr marL="68580" marR="68580" marT="0" marB="0">
                    <a:solidFill>
                      <a:srgbClr val="D2DEEF"/>
                    </a:solidFill>
                  </a:tcPr>
                </a:tc>
                <a:tc>
                  <a:txBody>
                    <a:bodyPr/>
                    <a:lstStyle/>
                    <a:p>
                      <a:pPr marL="0" algn="just" defTabSz="914400" rtl="0" eaLnBrk="1" latinLnBrk="0" hangingPunct="1">
                        <a:spcAft>
                          <a:spcPts val="0"/>
                        </a:spcAft>
                      </a:pPr>
                      <a:r>
                        <a:rPr lang="en-US" sz="2400" b="1" kern="100" dirty="0">
                          <a:solidFill>
                            <a:schemeClr val="dk1"/>
                          </a:solidFill>
                          <a:effectLst/>
                          <a:latin typeface="微软雅黑" panose="020B0503020204020204" pitchFamily="34" charset="-122"/>
                          <a:ea typeface="微软雅黑" panose="020B0503020204020204" pitchFamily="34" charset="-122"/>
                          <a:cs typeface="+mn-cs"/>
                        </a:rPr>
                        <a:t>private</a:t>
                      </a:r>
                      <a:endParaRPr lang="zh-CN" sz="24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just" defTabSz="914400" rtl="0" eaLnBrk="1" latinLnBrk="0" hangingPunct="1">
                        <a:spcAft>
                          <a:spcPts val="0"/>
                        </a:spcAft>
                      </a:pPr>
                      <a:r>
                        <a:rPr lang="en-US" sz="2400" b="1" kern="100">
                          <a:solidFill>
                            <a:schemeClr val="dk1"/>
                          </a:solidFill>
                          <a:effectLst/>
                          <a:latin typeface="微软雅黑" panose="020B0503020204020204" pitchFamily="34" charset="-122"/>
                          <a:ea typeface="微软雅黑" panose="020B0503020204020204" pitchFamily="34" charset="-122"/>
                          <a:cs typeface="+mn-cs"/>
                        </a:rPr>
                        <a:t>private</a:t>
                      </a:r>
                      <a:endParaRPr lang="zh-CN" sz="24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just" defTabSz="914400" rtl="0" eaLnBrk="1" latinLnBrk="0" hangingPunct="1">
                        <a:spcAft>
                          <a:spcPts val="0"/>
                        </a:spcAft>
                      </a:pPr>
                      <a:r>
                        <a:rPr lang="zh-CN" sz="2400" b="1" kern="100" dirty="0">
                          <a:solidFill>
                            <a:schemeClr val="dk1"/>
                          </a:solidFill>
                          <a:effectLst/>
                          <a:latin typeface="微软雅黑" panose="020B0503020204020204" pitchFamily="34" charset="-122"/>
                          <a:ea typeface="微软雅黑" panose="020B0503020204020204" pitchFamily="34" charset="-122"/>
                          <a:cs typeface="+mn-cs"/>
                        </a:rPr>
                        <a:t>不可见</a:t>
                      </a:r>
                    </a:p>
                  </a:txBody>
                  <a:tcPr marL="68580" marR="68580" marT="0" marB="0"/>
                </a:tc>
                <a:extLst>
                  <a:ext uri="{0D108BD9-81ED-4DB2-BD59-A6C34878D82A}">
                    <a16:rowId xmlns:a16="http://schemas.microsoft.com/office/drawing/2014/main" xmlns="" val="534219408"/>
                  </a:ext>
                </a:extLst>
              </a:tr>
            </a:tbl>
          </a:graphicData>
        </a:graphic>
      </p:graphicFrame>
    </p:spTree>
    <p:extLst>
      <p:ext uri="{BB962C8B-B14F-4D97-AF65-F5344CB8AC3E}">
        <p14:creationId xmlns:p14="http://schemas.microsoft.com/office/powerpoint/2010/main" val="283895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0948" y="1059181"/>
            <a:ext cx="4544807" cy="4770537"/>
          </a:xfrm>
          <a:prstGeom prst="rect">
            <a:avLst/>
          </a:prstGeom>
        </p:spPr>
        <p:txBody>
          <a:bodyPr wrap="square">
            <a:spAutoFit/>
          </a:bodyPr>
          <a:lstStyle/>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Student1: private Student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age;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string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addr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display_1()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display();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"age: " &lt;&lt; age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正确</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"address: "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addr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正确</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main()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Student1 stud1;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stud1.display_1();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0;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5" name="矩形: 圆角 3"/>
          <p:cNvSpPr/>
          <p:nvPr/>
        </p:nvSpPr>
        <p:spPr>
          <a:xfrm>
            <a:off x="2843460" y="1059181"/>
            <a:ext cx="4797083" cy="507769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7" name="文本框 6"/>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私有继承</a:t>
            </a:r>
          </a:p>
        </p:txBody>
      </p:sp>
      <p:sp>
        <p:nvSpPr>
          <p:cNvPr id="8" name="矩形: 圆角 12"/>
          <p:cNvSpPr/>
          <p:nvPr/>
        </p:nvSpPr>
        <p:spPr>
          <a:xfrm>
            <a:off x="200622" y="1059181"/>
            <a:ext cx="256244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示例</a:t>
            </a:r>
            <a:r>
              <a:rPr lang="en-US" altLang="zh-CN" dirty="0">
                <a:solidFill>
                  <a:schemeClr val="bg1"/>
                </a:solidFill>
                <a:latin typeface="微软雅黑" panose="020B0503020204020204" pitchFamily="34" charset="-122"/>
                <a:ea typeface="微软雅黑" panose="020B0503020204020204" pitchFamily="34" charset="-122"/>
              </a:rPr>
              <a:t>13-2</a:t>
            </a:r>
            <a:r>
              <a:rPr lang="zh-CN" altLang="en-US" dirty="0">
                <a:solidFill>
                  <a:schemeClr val="bg1"/>
                </a:solidFill>
                <a:latin typeface="微软雅黑" panose="020B0503020204020204" pitchFamily="34" charset="-122"/>
                <a:ea typeface="微软雅黑" panose="020B0503020204020204" pitchFamily="34" charset="-122"/>
              </a:rPr>
              <a:t>私有继承</a:t>
            </a:r>
            <a:r>
              <a:rPr lang="en-US" altLang="zh-CN" dirty="0">
                <a:solidFill>
                  <a:schemeClr val="bg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76086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保护继承</a:t>
            </a:r>
          </a:p>
        </p:txBody>
      </p:sp>
      <p:sp>
        <p:nvSpPr>
          <p:cNvPr id="4" name="矩形 3"/>
          <p:cNvSpPr/>
          <p:nvPr/>
        </p:nvSpPr>
        <p:spPr>
          <a:xfrm>
            <a:off x="3518169" y="973284"/>
            <a:ext cx="4483431" cy="1200329"/>
          </a:xfrm>
          <a:prstGeom prst="rect">
            <a:avLst/>
          </a:prstGeom>
        </p:spPr>
        <p:txBody>
          <a:bodyPr wrap="square">
            <a:spAutoFit/>
          </a:bodyPr>
          <a:lstStyle/>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class &lt;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派生类名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&gt;:protected &lt;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基类名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派生新类定义成员</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5" name="矩形: 圆角 12"/>
          <p:cNvSpPr/>
          <p:nvPr/>
        </p:nvSpPr>
        <p:spPr>
          <a:xfrm>
            <a:off x="599875" y="984218"/>
            <a:ext cx="256244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继承方式为</a:t>
            </a:r>
            <a:r>
              <a:rPr lang="en-US" altLang="zh-CN" dirty="0">
                <a:solidFill>
                  <a:schemeClr val="bg1"/>
                </a:solidFill>
                <a:latin typeface="微软雅黑" panose="020B0503020204020204" pitchFamily="34" charset="-122"/>
                <a:ea typeface="微软雅黑" panose="020B0503020204020204" pitchFamily="34" charset="-122"/>
              </a:rPr>
              <a:t>protected</a:t>
            </a:r>
            <a:endParaRPr lang="zh-CN" altLang="en-US" sz="1600" dirty="0">
              <a:solidFill>
                <a:schemeClr val="bg1"/>
              </a:solidFill>
            </a:endParaRPr>
          </a:p>
        </p:txBody>
      </p:sp>
      <p:sp>
        <p:nvSpPr>
          <p:cNvPr id="6" name="矩形 5"/>
          <p:cNvSpPr/>
          <p:nvPr/>
        </p:nvSpPr>
        <p:spPr>
          <a:xfrm>
            <a:off x="599874" y="2380001"/>
            <a:ext cx="8544125" cy="961289"/>
          </a:xfrm>
          <a:prstGeom prst="rect">
            <a:avLst/>
          </a:prstGeom>
        </p:spPr>
        <p:txBody>
          <a:bodyPr wrap="square">
            <a:spAutoFit/>
          </a:bodyPr>
          <a:lstStyle/>
          <a:p>
            <a:pPr defTabSz="914400">
              <a:lnSpc>
                <a:spcPct val="150000"/>
              </a:lnSpc>
              <a:spcBef>
                <a:spcPts val="1000"/>
              </a:spcBef>
            </a:pPr>
            <a:r>
              <a:rPr lang="zh-CN" altLang="en-US" sz="2000" dirty="0">
                <a:latin typeface="微软雅黑" panose="020B0503020204020204" pitchFamily="34" charset="-122"/>
                <a:ea typeface="微软雅黑" panose="020B0503020204020204" pitchFamily="34" charset="-122"/>
              </a:rPr>
              <a:t>       基类的公有成员和保护成员都以保护成员的身份出现在派生类中，而基类的私有成员变量不可直接访问。</a:t>
            </a:r>
          </a:p>
        </p:txBody>
      </p:sp>
      <p:sp>
        <p:nvSpPr>
          <p:cNvPr id="7" name="矩形 6"/>
          <p:cNvSpPr/>
          <p:nvPr/>
        </p:nvSpPr>
        <p:spPr>
          <a:xfrm>
            <a:off x="3518169" y="984217"/>
            <a:ext cx="4483431" cy="1189395"/>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045846853"/>
              </p:ext>
            </p:extLst>
          </p:nvPr>
        </p:nvGraphicFramePr>
        <p:xfrm>
          <a:off x="2088502" y="3547678"/>
          <a:ext cx="5566868" cy="1671436"/>
        </p:xfrm>
        <a:graphic>
          <a:graphicData uri="http://schemas.openxmlformats.org/drawingml/2006/table">
            <a:tbl>
              <a:tblPr firstRow="1" firstCol="1" bandRow="1">
                <a:tableStyleId>{5C22544A-7EE6-4342-B048-85BDC9FD1C3A}</a:tableStyleId>
              </a:tblPr>
              <a:tblGrid>
                <a:gridCol w="1391717">
                  <a:extLst>
                    <a:ext uri="{9D8B030D-6E8A-4147-A177-3AD203B41FA5}">
                      <a16:colId xmlns:a16="http://schemas.microsoft.com/office/drawing/2014/main" xmlns="" val="3916401353"/>
                    </a:ext>
                  </a:extLst>
                </a:gridCol>
                <a:gridCol w="1391717">
                  <a:extLst>
                    <a:ext uri="{9D8B030D-6E8A-4147-A177-3AD203B41FA5}">
                      <a16:colId xmlns:a16="http://schemas.microsoft.com/office/drawing/2014/main" xmlns="" val="4115684987"/>
                    </a:ext>
                  </a:extLst>
                </a:gridCol>
                <a:gridCol w="1391717">
                  <a:extLst>
                    <a:ext uri="{9D8B030D-6E8A-4147-A177-3AD203B41FA5}">
                      <a16:colId xmlns:a16="http://schemas.microsoft.com/office/drawing/2014/main" xmlns="" val="3699658320"/>
                    </a:ext>
                  </a:extLst>
                </a:gridCol>
                <a:gridCol w="1391717">
                  <a:extLst>
                    <a:ext uri="{9D8B030D-6E8A-4147-A177-3AD203B41FA5}">
                      <a16:colId xmlns:a16="http://schemas.microsoft.com/office/drawing/2014/main" xmlns="" val="1123876582"/>
                    </a:ext>
                  </a:extLst>
                </a:gridCol>
              </a:tblGrid>
              <a:tr h="835718">
                <a:tc>
                  <a:txBody>
                    <a:bodyPr/>
                    <a:lstStyle/>
                    <a:p>
                      <a:pPr algn="just">
                        <a:spcAft>
                          <a:spcPts val="0"/>
                        </a:spcAft>
                      </a:pPr>
                      <a:r>
                        <a:rPr lang="zh-CN" sz="2400" b="0" kern="100">
                          <a:solidFill>
                            <a:schemeClr val="tx1"/>
                          </a:solidFill>
                          <a:effectLst/>
                          <a:latin typeface="微软雅黑" panose="020B0503020204020204" pitchFamily="34" charset="-122"/>
                          <a:ea typeface="微软雅黑" panose="020B0503020204020204" pitchFamily="34" charset="-122"/>
                        </a:rPr>
                        <a:t>基类</a:t>
                      </a:r>
                      <a:endParaRPr lang="zh-CN" sz="2400" b="0"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400" b="1" kern="100">
                          <a:solidFill>
                            <a:schemeClr val="tx1"/>
                          </a:solidFill>
                          <a:effectLst/>
                        </a:rPr>
                        <a:t>public</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solidFill>
                            <a:schemeClr val="tx1"/>
                          </a:solidFill>
                          <a:effectLst/>
                        </a:rPr>
                        <a:t>protected</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solidFill>
                            <a:schemeClr val="tx1"/>
                          </a:solidFill>
                          <a:effectLst/>
                        </a:rPr>
                        <a:t>private</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92361464"/>
                  </a:ext>
                </a:extLst>
              </a:tr>
              <a:tr h="835718">
                <a:tc>
                  <a:txBody>
                    <a:bodyPr/>
                    <a:lstStyle/>
                    <a:p>
                      <a:pPr algn="just">
                        <a:spcAft>
                          <a:spcPts val="0"/>
                        </a:spcAft>
                      </a:pPr>
                      <a:r>
                        <a:rPr lang="zh-CN" sz="2400" b="0" kern="100" dirty="0">
                          <a:solidFill>
                            <a:schemeClr val="tx1"/>
                          </a:solidFill>
                          <a:effectLst/>
                          <a:latin typeface="微软雅黑" panose="020B0503020204020204" pitchFamily="34" charset="-122"/>
                          <a:ea typeface="微软雅黑" panose="020B0503020204020204" pitchFamily="34" charset="-122"/>
                        </a:rPr>
                        <a:t>子类</a:t>
                      </a:r>
                      <a:endParaRPr lang="zh-CN" sz="24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rgbClr val="D2DEEF"/>
                    </a:solidFill>
                  </a:tcPr>
                </a:tc>
                <a:tc>
                  <a:txBody>
                    <a:bodyPr/>
                    <a:lstStyle/>
                    <a:p>
                      <a:pPr algn="just">
                        <a:spcAft>
                          <a:spcPts val="0"/>
                        </a:spcAft>
                      </a:pPr>
                      <a:r>
                        <a:rPr lang="en-US" sz="2400" b="1" kern="100" dirty="0">
                          <a:solidFill>
                            <a:schemeClr val="tx1"/>
                          </a:solidFill>
                          <a:effectLst/>
                        </a:rPr>
                        <a:t>protected</a:t>
                      </a:r>
                      <a:endParaRPr lang="zh-CN" sz="2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solidFill>
                            <a:schemeClr val="tx1"/>
                          </a:solidFill>
                          <a:effectLst/>
                        </a:rPr>
                        <a:t>protected</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b="1" kern="100" dirty="0">
                          <a:solidFill>
                            <a:schemeClr val="tx1"/>
                          </a:solidFill>
                          <a:effectLst/>
                        </a:rPr>
                        <a:t>不可见</a:t>
                      </a:r>
                      <a:endParaRPr lang="zh-CN" sz="2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82135044"/>
                  </a:ext>
                </a:extLst>
              </a:tr>
            </a:tbl>
          </a:graphicData>
        </a:graphic>
      </p:graphicFrame>
    </p:spTree>
    <p:extLst>
      <p:ext uri="{BB962C8B-B14F-4D97-AF65-F5344CB8AC3E}">
        <p14:creationId xmlns:p14="http://schemas.microsoft.com/office/powerpoint/2010/main" val="304271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4412" y="2217738"/>
            <a:ext cx="3551476" cy="2554545"/>
          </a:xfrm>
          <a:prstGeom prst="rect">
            <a:avLst/>
          </a:prstGeom>
        </p:spPr>
        <p:txBody>
          <a:bodyPr wrap="square">
            <a:spAutoFit/>
          </a:bodyPr>
          <a:lstStyle/>
          <a:p>
            <a:pPr marL="2286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Student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声明基类</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protected: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基类保护成员</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num</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string name;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sex;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基类公用成员</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display();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p:cNvSpPr/>
          <p:nvPr/>
        </p:nvSpPr>
        <p:spPr>
          <a:xfrm>
            <a:off x="4076419" y="1479073"/>
            <a:ext cx="5092505" cy="4031873"/>
          </a:xfrm>
          <a:prstGeom prst="rect">
            <a:avLst/>
          </a:prstGeom>
        </p:spPr>
        <p:txBody>
          <a:bodyPr wrap="square">
            <a:spAutoFit/>
          </a:bodyPr>
          <a:lstStyle/>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Student1: protected Student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age;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string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addr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display1();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Student1::display1()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num</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num</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引用基类的保护成员</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"name: " &lt;&lt; name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"sex: " &lt;&lt; sex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"age: " &lt;&lt; age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tabLst>
                <a:tab pos="457200" algn="l"/>
              </a:tabLs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"address: "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addr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sz="1600" dirty="0"/>
          </a:p>
        </p:txBody>
      </p:sp>
      <p:sp>
        <p:nvSpPr>
          <p:cNvPr id="6" name="矩形: 圆角 3"/>
          <p:cNvSpPr/>
          <p:nvPr/>
        </p:nvSpPr>
        <p:spPr>
          <a:xfrm>
            <a:off x="239147" y="2049925"/>
            <a:ext cx="3742007" cy="289017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3"/>
          <p:cNvSpPr/>
          <p:nvPr/>
        </p:nvSpPr>
        <p:spPr>
          <a:xfrm>
            <a:off x="4076420" y="1237959"/>
            <a:ext cx="4926900" cy="464233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9" name="文本框 8"/>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保护继承</a:t>
            </a:r>
          </a:p>
        </p:txBody>
      </p:sp>
      <p:sp>
        <p:nvSpPr>
          <p:cNvPr id="10" name="矩形: 圆角 12"/>
          <p:cNvSpPr/>
          <p:nvPr/>
        </p:nvSpPr>
        <p:spPr>
          <a:xfrm>
            <a:off x="599875" y="1297048"/>
            <a:ext cx="256244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示例</a:t>
            </a:r>
            <a:r>
              <a:rPr lang="en-US" altLang="zh-CN" dirty="0">
                <a:solidFill>
                  <a:schemeClr val="bg1"/>
                </a:solidFill>
                <a:latin typeface="微软雅黑" panose="020B0503020204020204" pitchFamily="34" charset="-122"/>
                <a:ea typeface="微软雅黑" panose="020B0503020204020204" pitchFamily="34" charset="-122"/>
              </a:rPr>
              <a:t>13-3</a:t>
            </a:r>
            <a:r>
              <a:rPr lang="zh-CN" altLang="en-US" dirty="0">
                <a:solidFill>
                  <a:schemeClr val="bg1"/>
                </a:solidFill>
                <a:latin typeface="微软雅黑" panose="020B0503020204020204" pitchFamily="34" charset="-122"/>
                <a:ea typeface="微软雅黑" panose="020B0503020204020204" pitchFamily="34" charset="-122"/>
              </a:rPr>
              <a:t>保护继承</a:t>
            </a:r>
            <a:r>
              <a:rPr lang="en-US" altLang="zh-CN" dirty="0">
                <a:solidFill>
                  <a:schemeClr val="bg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7933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7" grpId="0" animBg="1"/>
      <p:bldP spid="1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5086</TotalTime>
  <Words>2630</Words>
  <Application>Microsoft Office PowerPoint</Application>
  <PresentationFormat>全屏显示(4:3)</PresentationFormat>
  <Paragraphs>665</Paragraphs>
  <Slides>40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2"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opc_user</dc:creator>
  <cp:lastModifiedBy>ZCJ</cp:lastModifiedBy>
  <cp:revision>635</cp:revision>
  <dcterms:created xsi:type="dcterms:W3CDTF">2016-08-18T14:34:40Z</dcterms:created>
  <dcterms:modified xsi:type="dcterms:W3CDTF">2017-02-09T13:19:03Z</dcterms:modified>
</cp:coreProperties>
</file>