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56" r:id="rId2"/>
    <p:sldId id="263" r:id="rId3"/>
    <p:sldId id="292" r:id="rId4"/>
    <p:sldId id="309" r:id="rId5"/>
    <p:sldId id="293" r:id="rId6"/>
    <p:sldId id="294" r:id="rId7"/>
    <p:sldId id="300" r:id="rId8"/>
    <p:sldId id="301" r:id="rId9"/>
    <p:sldId id="295" r:id="rId10"/>
    <p:sldId id="296" r:id="rId11"/>
    <p:sldId id="303" r:id="rId12"/>
    <p:sldId id="304" r:id="rId13"/>
    <p:sldId id="297" r:id="rId14"/>
    <p:sldId id="299" r:id="rId15"/>
    <p:sldId id="259" r:id="rId16"/>
    <p:sldId id="264" r:id="rId17"/>
    <p:sldId id="265" r:id="rId18"/>
    <p:sldId id="266" r:id="rId19"/>
    <p:sldId id="267" r:id="rId20"/>
    <p:sldId id="268" r:id="rId21"/>
    <p:sldId id="306" r:id="rId22"/>
    <p:sldId id="270" r:id="rId23"/>
    <p:sldId id="271" r:id="rId24"/>
    <p:sldId id="272" r:id="rId25"/>
    <p:sldId id="274" r:id="rId26"/>
    <p:sldId id="307" r:id="rId27"/>
    <p:sldId id="273" r:id="rId28"/>
    <p:sldId id="275" r:id="rId29"/>
    <p:sldId id="278" r:id="rId30"/>
    <p:sldId id="279" r:id="rId31"/>
    <p:sldId id="280" r:id="rId32"/>
    <p:sldId id="326" r:id="rId33"/>
    <p:sldId id="327" r:id="rId34"/>
    <p:sldId id="284" r:id="rId35"/>
    <p:sldId id="285" r:id="rId36"/>
    <p:sldId id="286" r:id="rId37"/>
    <p:sldId id="287" r:id="rId38"/>
    <p:sldId id="328" r:id="rId39"/>
    <p:sldId id="289" r:id="rId40"/>
    <p:sldId id="288" r:id="rId41"/>
    <p:sldId id="290" r:id="rId42"/>
    <p:sldId id="276" r:id="rId43"/>
    <p:sldId id="291" r:id="rId44"/>
    <p:sldId id="310" r:id="rId45"/>
    <p:sldId id="323" r:id="rId46"/>
    <p:sldId id="311" r:id="rId47"/>
    <p:sldId id="315" r:id="rId48"/>
    <p:sldId id="316" r:id="rId49"/>
    <p:sldId id="312" r:id="rId50"/>
    <p:sldId id="324" r:id="rId51"/>
    <p:sldId id="317" r:id="rId52"/>
    <p:sldId id="318" r:id="rId53"/>
    <p:sldId id="319" r:id="rId54"/>
    <p:sldId id="313" r:id="rId55"/>
    <p:sldId id="325" r:id="rId56"/>
    <p:sldId id="320" r:id="rId57"/>
    <p:sldId id="321" r:id="rId58"/>
    <p:sldId id="27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26F"/>
    <a:srgbClr val="9DE0B3"/>
    <a:srgbClr val="45B0A8"/>
    <a:srgbClr val="64868E"/>
    <a:srgbClr val="E5FCC2"/>
    <a:srgbClr val="98B4A6"/>
    <a:srgbClr val="A2D3EC"/>
    <a:srgbClr val="DEE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5" autoAdjust="0"/>
    <p:restoredTop sz="94660"/>
  </p:normalViewPr>
  <p:slideViewPr>
    <p:cSldViewPr snapToGrid="0">
      <p:cViewPr>
        <p:scale>
          <a:sx n="119" d="100"/>
          <a:sy n="119" d="100"/>
        </p:scale>
        <p:origin x="-69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 y="1"/>
            <a:ext cx="685799" cy="832914"/>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41804" y="0"/>
            <a:ext cx="7002197" cy="832915"/>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6412984"/>
            <a:ext cx="77978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899400" y="6412984"/>
            <a:ext cx="1244600" cy="445016"/>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61814" y="248140"/>
            <a:ext cx="646269" cy="646331"/>
          </a:xfrm>
          <a:prstGeom prst="rect">
            <a:avLst/>
          </a:prstGeom>
          <a:noFill/>
        </p:spPr>
        <p:txBody>
          <a:bodyPr wrap="square" rtlCol="0">
            <a:spAutoFit/>
          </a:bodyPr>
          <a:lstStyle/>
          <a:p>
            <a:endParaRPr lang="zh-CN" altLang="en-US" sz="3600" b="1" dirty="0">
              <a:solidFill>
                <a:srgbClr val="39626F"/>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140958" y="248140"/>
            <a:ext cx="184731" cy="584775"/>
          </a:xfrm>
          <a:prstGeom prst="rect">
            <a:avLst/>
          </a:prstGeom>
          <a:noFill/>
        </p:spPr>
        <p:txBody>
          <a:bodyPr wrap="none" rtlCol="0">
            <a:spAutoFit/>
          </a:bodyPr>
          <a:lstStyle/>
          <a:p>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8317084" y="6486554"/>
            <a:ext cx="502061" cy="369332"/>
          </a:xfrm>
          <a:prstGeom prst="rect">
            <a:avLst/>
          </a:prstGeom>
          <a:noFill/>
        </p:spPr>
        <p:txBody>
          <a:bodyPr wrap="none" rtlCol="0">
            <a:spAutoFit/>
          </a:bodyPr>
          <a:lstStyle/>
          <a:p>
            <a:fld id="{19C45B0D-623B-4473-964A-C207A9C99705}" type="slidenum">
              <a:rPr lang="zh-CN" altLang="en-US" sz="1800" b="1" smtClean="0">
                <a:solidFill>
                  <a:schemeClr val="bg1"/>
                </a:solidFill>
                <a:latin typeface="微软雅黑" panose="020B0503020204020204" pitchFamily="34" charset="-122"/>
                <a:ea typeface="微软雅黑" panose="020B0503020204020204" pitchFamily="34" charset="-122"/>
              </a:rPr>
              <a:t>‹#›</a:t>
            </a:fld>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2141804" y="6486554"/>
            <a:ext cx="3910045" cy="307777"/>
          </a:xfrm>
          <a:prstGeom prst="rect">
            <a:avLst/>
          </a:prstGeom>
          <a:noFill/>
        </p:spPr>
        <p:txBody>
          <a:bodyPr wrap="none" rtlCol="0">
            <a:spAutoFit/>
          </a:bodyPr>
          <a:lstStyle/>
          <a:p>
            <a:r>
              <a:rPr lang="zh-CN" altLang="en-US" sz="1400" b="0" dirty="0">
                <a:solidFill>
                  <a:schemeClr val="bg1"/>
                </a:solidFill>
                <a:latin typeface="微软雅黑" panose="020B0503020204020204" pitchFamily="34" charset="-122"/>
                <a:ea typeface="微软雅黑" panose="020B0503020204020204" pitchFamily="34" charset="-122"/>
              </a:rPr>
              <a:t>华中科技</a:t>
            </a:r>
            <a:r>
              <a:rPr lang="zh-CN" altLang="en-US" sz="1400" b="0" dirty="0" smtClean="0">
                <a:solidFill>
                  <a:schemeClr val="bg1"/>
                </a:solidFill>
                <a:latin typeface="微软雅黑" panose="020B0503020204020204" pitchFamily="34" charset="-122"/>
                <a:ea typeface="微软雅黑" panose="020B0503020204020204" pitchFamily="34" charset="-122"/>
              </a:rPr>
              <a:t>大学信息</a:t>
            </a:r>
            <a:r>
              <a:rPr lang="zh-CN" altLang="en-US" sz="1400" dirty="0" smtClean="0">
                <a:solidFill>
                  <a:schemeClr val="bg1"/>
                </a:solidFill>
                <a:latin typeface="微软雅黑" panose="020B0503020204020204" pitchFamily="34" charset="-122"/>
                <a:ea typeface="微软雅黑" panose="020B0503020204020204" pitchFamily="34" charset="-122"/>
              </a:rPr>
              <a:t>学院平台课</a:t>
            </a:r>
            <a:r>
              <a:rPr lang="en-US" altLang="zh-CN" sz="1400" b="0" dirty="0" smtClean="0">
                <a:solidFill>
                  <a:schemeClr val="bg1"/>
                </a:solidFill>
                <a:latin typeface="微软雅黑" panose="020B0503020204020204" pitchFamily="34" charset="-122"/>
                <a:ea typeface="微软雅黑" panose="020B0503020204020204" pitchFamily="34" charset="-122"/>
              </a:rPr>
              <a:t>—</a:t>
            </a:r>
            <a:r>
              <a:rPr lang="en-US" altLang="zh-CN" sz="1400" b="0" dirty="0">
                <a:solidFill>
                  <a:schemeClr val="bg1"/>
                </a:solidFill>
                <a:latin typeface="微软雅黑" panose="020B0503020204020204" pitchFamily="34" charset="-122"/>
                <a:ea typeface="微软雅黑" panose="020B0503020204020204" pitchFamily="34" charset="-122"/>
              </a:rPr>
              <a:t>C</a:t>
            </a:r>
            <a:r>
              <a:rPr lang="zh-CN" altLang="en-US" sz="1400" b="0" dirty="0">
                <a:solidFill>
                  <a:schemeClr val="bg1"/>
                </a:solidFill>
                <a:latin typeface="微软雅黑" panose="020B0503020204020204" pitchFamily="34" charset="-122"/>
                <a:ea typeface="微软雅黑" panose="020B0503020204020204" pitchFamily="34" charset="-122"/>
              </a:rPr>
              <a:t>语言程序设计</a:t>
            </a:r>
          </a:p>
        </p:txBody>
      </p:sp>
      <p:sp>
        <p:nvSpPr>
          <p:cNvPr id="2" name="文本框 1"/>
          <p:cNvSpPr txBox="1"/>
          <p:nvPr userDrawn="1"/>
        </p:nvSpPr>
        <p:spPr>
          <a:xfrm>
            <a:off x="1608083" y="1145628"/>
            <a:ext cx="3142593"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4177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216100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99575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423424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4223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9185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95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9177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302747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153347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FEDE0-A8EA-4A33-82B7-8029BE38CE4B}" type="datetimeFigureOut">
              <a:rPr lang="zh-CN" altLang="en-US" smtClean="0"/>
              <a:t>2017/2/9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1900-5832-4703-932C-AA4849E5682F}" type="slidenum">
              <a:rPr lang="zh-CN" altLang="en-US" smtClean="0"/>
              <a:t>‹#›</a:t>
            </a:fld>
            <a:endParaRPr lang="zh-CN" altLang="en-US"/>
          </a:p>
        </p:txBody>
      </p:sp>
    </p:spTree>
    <p:extLst>
      <p:ext uri="{BB962C8B-B14F-4D97-AF65-F5344CB8AC3E}">
        <p14:creationId xmlns:p14="http://schemas.microsoft.com/office/powerpoint/2010/main" val="604455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4" y="1462131"/>
            <a:ext cx="3308791" cy="3332291"/>
          </a:xfrm>
          <a:prstGeom prst="rect">
            <a:avLst/>
          </a:prstGeom>
        </p:spPr>
      </p:pic>
      <p:sp>
        <p:nvSpPr>
          <p:cNvPr id="3" name="文本框 2"/>
          <p:cNvSpPr txBox="1"/>
          <p:nvPr/>
        </p:nvSpPr>
        <p:spPr>
          <a:xfrm>
            <a:off x="3617135" y="3013950"/>
            <a:ext cx="5314275" cy="1323439"/>
          </a:xfrm>
          <a:prstGeom prst="rect">
            <a:avLst/>
          </a:prstGeom>
          <a:noFill/>
        </p:spPr>
        <p:txBody>
          <a:bodyPr wrap="none" rtlCol="0">
            <a:spAutoFit/>
          </a:bodyPr>
          <a:lstStyle/>
          <a:p>
            <a:r>
              <a:rPr lang="zh-CN" altLang="en-US" sz="8000" b="1" dirty="0">
                <a:solidFill>
                  <a:srgbClr val="39626F"/>
                </a:solidFill>
                <a:latin typeface="微软雅黑" panose="020B0503020204020204" pitchFamily="34" charset="-122"/>
                <a:ea typeface="微软雅黑" panose="020B0503020204020204" pitchFamily="34" charset="-122"/>
              </a:rPr>
              <a:t>文件与</a:t>
            </a:r>
            <a:r>
              <a:rPr lang="zh-CN" altLang="en-US" sz="8000" b="1" dirty="0" smtClean="0">
                <a:solidFill>
                  <a:srgbClr val="39626F"/>
                </a:solidFill>
                <a:latin typeface="微软雅黑" panose="020B0503020204020204" pitchFamily="34" charset="-122"/>
                <a:ea typeface="微软雅黑" panose="020B0503020204020204" pitchFamily="34" charset="-122"/>
              </a:rPr>
              <a:t>图形</a:t>
            </a:r>
            <a:endParaRPr lang="zh-CN" altLang="en-US" sz="8000" b="1" dirty="0">
              <a:solidFill>
                <a:srgbClr val="39626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372586" y="1613955"/>
            <a:ext cx="3240502" cy="923330"/>
          </a:xfrm>
          <a:prstGeom prst="rect">
            <a:avLst/>
          </a:prstGeom>
          <a:noFill/>
        </p:spPr>
        <p:txBody>
          <a:bodyPr wrap="none" rtlCol="0">
            <a:spAutoFit/>
          </a:bodyPr>
          <a:lstStyle/>
          <a:p>
            <a:r>
              <a:rPr lang="en-US" altLang="zh-CN" sz="5400" b="1" dirty="0">
                <a:solidFill>
                  <a:srgbClr val="39626F"/>
                </a:solidFill>
                <a:latin typeface="Segoe UI" panose="020B0502040204020203" pitchFamily="34" charset="0"/>
                <a:ea typeface="Segoe UI" panose="020B0502040204020203" pitchFamily="34" charset="0"/>
                <a:cs typeface="Segoe UI" panose="020B0502040204020203" pitchFamily="34" charset="0"/>
              </a:rPr>
              <a:t>chapter </a:t>
            </a:r>
            <a:r>
              <a:rPr lang="en-US" altLang="zh-CN" sz="54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a:t>
            </a:r>
            <a:endParaRPr lang="zh-CN" altLang="en-US" sz="5400" b="1" dirty="0">
              <a:solidFill>
                <a:srgbClr val="39626F"/>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6" name="直接连接符 5"/>
          <p:cNvCxnSpPr/>
          <p:nvPr/>
        </p:nvCxnSpPr>
        <p:spPr>
          <a:xfrm>
            <a:off x="4210491" y="2737089"/>
            <a:ext cx="2254102"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118096" y="6424302"/>
            <a:ext cx="4907807" cy="338554"/>
          </a:xfrm>
          <a:prstGeom prst="rect">
            <a:avLst/>
          </a:prstGeom>
        </p:spPr>
        <p:txBody>
          <a:bodyPr wrap="square">
            <a:spAutoFit/>
          </a:bodyPr>
          <a:lstStyle/>
          <a:p>
            <a:pPr lvl="0" algn="ctr"/>
            <a:r>
              <a:rPr lang="zh-CN" altLang="en-US" sz="1600" dirty="0">
                <a:solidFill>
                  <a:prstClr val="white"/>
                </a:solidFill>
                <a:latin typeface="微软雅黑" panose="020B0503020204020204" pitchFamily="34" charset="-122"/>
                <a:ea typeface="微软雅黑" panose="020B0503020204020204" pitchFamily="34" charset="-122"/>
              </a:rPr>
              <a:t>华中科技</a:t>
            </a:r>
            <a:r>
              <a:rPr lang="zh-CN" altLang="en-US" sz="1600" dirty="0" smtClean="0">
                <a:solidFill>
                  <a:prstClr val="white"/>
                </a:solidFill>
                <a:latin typeface="微软雅黑" panose="020B0503020204020204" pitchFamily="34" charset="-122"/>
                <a:ea typeface="微软雅黑" panose="020B0503020204020204" pitchFamily="34" charset="-122"/>
              </a:rPr>
              <a:t>大学</a:t>
            </a:r>
            <a:r>
              <a:rPr lang="zh-CN" altLang="en-US" sz="1600" dirty="0">
                <a:solidFill>
                  <a:schemeClr val="bg1"/>
                </a:solidFill>
                <a:latin typeface="微软雅黑" panose="020B0503020204020204" pitchFamily="34" charset="-122"/>
                <a:ea typeface="微软雅黑" panose="020B0503020204020204" pitchFamily="34" charset="-122"/>
              </a:rPr>
              <a:t>信息学院平台</a:t>
            </a:r>
            <a:r>
              <a:rPr lang="zh-CN" altLang="en-US" sz="1600" dirty="0" smtClean="0">
                <a:solidFill>
                  <a:schemeClr val="bg1"/>
                </a:solidFill>
                <a:latin typeface="微软雅黑" panose="020B0503020204020204" pitchFamily="34" charset="-122"/>
                <a:ea typeface="微软雅黑" panose="020B0503020204020204" pitchFamily="34" charset="-122"/>
              </a:rPr>
              <a:t>课</a:t>
            </a:r>
            <a:r>
              <a:rPr lang="en-US" altLang="zh-CN" sz="1600" dirty="0" smtClean="0">
                <a:solidFill>
                  <a:prstClr val="white"/>
                </a:solidFill>
                <a:latin typeface="微软雅黑" panose="020B0503020204020204" pitchFamily="34" charset="-122"/>
                <a:ea typeface="微软雅黑" panose="020B0503020204020204" pitchFamily="34" charset="-122"/>
              </a:rPr>
              <a:t>—C</a:t>
            </a:r>
            <a:r>
              <a:rPr lang="zh-CN" altLang="en-US" sz="1600" dirty="0">
                <a:solidFill>
                  <a:prstClr val="white"/>
                </a:solidFill>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661774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90" y="184663"/>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248646" y="174032"/>
            <a:ext cx="677839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的打开（</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fopen</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en-US" altLang="zh-CN" sz="3200" b="1"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sp>
        <p:nvSpPr>
          <p:cNvPr id="8" name="矩形 7"/>
          <p:cNvSpPr/>
          <p:nvPr/>
        </p:nvSpPr>
        <p:spPr>
          <a:xfrm>
            <a:off x="7275470" y="5350647"/>
            <a:ext cx="184731" cy="461665"/>
          </a:xfrm>
          <a:prstGeom prst="rect">
            <a:avLst/>
          </a:prstGeom>
        </p:spPr>
        <p:txBody>
          <a:bodyPr wrap="none">
            <a:spAutoFit/>
          </a:bodyPr>
          <a:lstStyle/>
          <a:p>
            <a:endParaRPr lang="zh-CN" altLang="en-US" sz="2400" b="1" dirty="0">
              <a:latin typeface="微软雅黑" panose="020B0503020204020204" pitchFamily="34" charset="-122"/>
              <a:ea typeface="微软雅黑" panose="020B0503020204020204" pitchFamily="34" charset="-122"/>
            </a:endParaRPr>
          </a:p>
        </p:txBody>
      </p:sp>
      <p:sp>
        <p:nvSpPr>
          <p:cNvPr id="13" name="矩形 12"/>
          <p:cNvSpPr/>
          <p:nvPr/>
        </p:nvSpPr>
        <p:spPr>
          <a:xfrm>
            <a:off x="786089" y="1604579"/>
            <a:ext cx="7698692" cy="3721019"/>
          </a:xfrm>
          <a:prstGeom prst="rect">
            <a:avLst/>
          </a:prstGeom>
        </p:spPr>
        <p:txBody>
          <a:bodyPr wrap="square">
            <a:spAutoFit/>
          </a:bodyPr>
          <a:lstStyle/>
          <a:p>
            <a:r>
              <a:rPr lang="en-US" altLang="zh-CN" b="1" dirty="0" err="1">
                <a:solidFill>
                  <a:srgbClr val="39626F"/>
                </a:solidFill>
                <a:latin typeface="微软雅黑" panose="020B0503020204020204" pitchFamily="34" charset="-122"/>
                <a:ea typeface="微软雅黑" panose="020B0503020204020204" pitchFamily="34" charset="-122"/>
              </a:rPr>
              <a:t>fopen</a:t>
            </a:r>
            <a:r>
              <a:rPr lang="zh-CN" altLang="en-US" dirty="0">
                <a:latin typeface="微软雅黑" panose="020B0503020204020204" pitchFamily="34" charset="-122"/>
                <a:ea typeface="微软雅黑" panose="020B0503020204020204" pitchFamily="34" charset="-122"/>
              </a:rPr>
              <a:t>函数用来打开一个文件，其函数原形为：</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a:lnSpc>
                <a:spcPct val="80000"/>
              </a:lnSpc>
              <a:buSzTx/>
            </a:pPr>
            <a:endParaRPr lang="en-US" altLang="zh-CN" dirty="0" smtClean="0">
              <a:latin typeface="微软雅黑" panose="020B0503020204020204" pitchFamily="34" charset="-122"/>
              <a:ea typeface="微软雅黑" panose="020B0503020204020204" pitchFamily="34" charset="-122"/>
            </a:endParaRPr>
          </a:p>
          <a:p>
            <a:pPr>
              <a:lnSpc>
                <a:spcPct val="80000"/>
              </a:lnSpc>
              <a:buSzTx/>
            </a:pPr>
            <a:r>
              <a:rPr lang="zh-CN" altLang="en-US" dirty="0" smtClean="0">
                <a:latin typeface="微软雅黑" panose="020B0503020204020204" pitchFamily="34" charset="-122"/>
                <a:ea typeface="微软雅黑" panose="020B0503020204020204" pitchFamily="34" charset="-122"/>
              </a:rPr>
              <a:t>其</a:t>
            </a:r>
            <a:r>
              <a:rPr lang="zh-CN" altLang="en-US" dirty="0">
                <a:latin typeface="微软雅黑" panose="020B0503020204020204" pitchFamily="34" charset="-122"/>
                <a:ea typeface="微软雅黑" panose="020B0503020204020204" pitchFamily="34" charset="-122"/>
              </a:rPr>
              <a:t>调用的一般形式为：  </a:t>
            </a:r>
          </a:p>
          <a:p>
            <a:endParaRPr lang="zh-CN" altLang="en-US" dirty="0">
              <a:latin typeface="微软雅黑" panose="020B0503020204020204" pitchFamily="34" charset="-122"/>
              <a:ea typeface="微软雅黑" panose="020B0503020204020204" pitchFamily="34" charset="-122"/>
            </a:endParaRPr>
          </a:p>
          <a:p>
            <a:pPr>
              <a:lnSpc>
                <a:spcPct val="150000"/>
              </a:lnSpc>
              <a:buSzTx/>
            </a:pPr>
            <a:endParaRPr lang="en-US" altLang="zh-CN" dirty="0" smtClean="0">
              <a:latin typeface="微软雅黑" panose="020B0503020204020204" pitchFamily="34" charset="-122"/>
              <a:ea typeface="微软雅黑" panose="020B0503020204020204" pitchFamily="34" charset="-122"/>
            </a:endParaRPr>
          </a:p>
          <a:p>
            <a:pPr>
              <a:lnSpc>
                <a:spcPct val="150000"/>
              </a:lnSpc>
              <a:buSzTx/>
            </a:pPr>
            <a:r>
              <a:rPr lang="zh-CN" altLang="en-US" dirty="0" smtClean="0">
                <a:latin typeface="微软雅黑" panose="020B0503020204020204" pitchFamily="34" charset="-122"/>
                <a:ea typeface="微软雅黑" panose="020B0503020204020204" pitchFamily="34" charset="-122"/>
              </a:rPr>
              <a:t>其中</a:t>
            </a:r>
            <a:r>
              <a:rPr lang="zh-CN" altLang="en-US" dirty="0">
                <a:latin typeface="微软雅黑" panose="020B0503020204020204" pitchFamily="34" charset="-122"/>
                <a:ea typeface="微软雅黑" panose="020B0503020204020204" pitchFamily="34" charset="-122"/>
              </a:rPr>
              <a:t>，</a:t>
            </a:r>
          </a:p>
          <a:p>
            <a:pPr>
              <a:lnSpc>
                <a:spcPct val="150000"/>
              </a:lnSpc>
            </a:pPr>
            <a:r>
              <a:rPr lang="zh-CN" altLang="en-US" dirty="0">
                <a:latin typeface="微软雅黑" panose="020B0503020204020204" pitchFamily="34" charset="-122"/>
                <a:ea typeface="微软雅黑" panose="020B0503020204020204" pitchFamily="34" charset="-122"/>
              </a:rPr>
              <a:t>“</a:t>
            </a:r>
            <a:r>
              <a:rPr lang="zh-CN" altLang="en-US" b="1" dirty="0">
                <a:solidFill>
                  <a:srgbClr val="39626F"/>
                </a:solidFill>
                <a:latin typeface="微软雅黑" panose="020B0503020204020204" pitchFamily="34" charset="-122"/>
                <a:ea typeface="微软雅黑" panose="020B0503020204020204" pitchFamily="34" charset="-122"/>
              </a:rPr>
              <a:t>文件指针名</a:t>
            </a:r>
            <a:r>
              <a:rPr lang="zh-CN" altLang="en-US" dirty="0">
                <a:latin typeface="微软雅黑" panose="020B0503020204020204" pitchFamily="34" charset="-122"/>
                <a:ea typeface="微软雅黑" panose="020B0503020204020204" pitchFamily="34" charset="-122"/>
              </a:rPr>
              <a:t>”必须是被说明为</a:t>
            </a:r>
            <a:r>
              <a:rPr lang="en-US" altLang="zh-CN" dirty="0">
                <a:latin typeface="微软雅黑" panose="020B0503020204020204" pitchFamily="34" charset="-122"/>
                <a:ea typeface="微软雅黑" panose="020B0503020204020204" pitchFamily="34" charset="-122"/>
              </a:rPr>
              <a:t>FILE </a:t>
            </a:r>
            <a:r>
              <a:rPr lang="zh-CN" altLang="en-US" dirty="0">
                <a:latin typeface="微软雅黑" panose="020B0503020204020204" pitchFamily="34" charset="-122"/>
                <a:ea typeface="微软雅黑" panose="020B0503020204020204" pitchFamily="34" charset="-122"/>
              </a:rPr>
              <a:t>类型的指针变量；</a:t>
            </a:r>
          </a:p>
          <a:p>
            <a:pPr>
              <a:lnSpc>
                <a:spcPct val="150000"/>
              </a:lnSpc>
            </a:pPr>
            <a:r>
              <a:rPr lang="zh-CN" altLang="en-US" dirty="0">
                <a:latin typeface="微软雅黑" panose="020B0503020204020204" pitchFamily="34" charset="-122"/>
                <a:ea typeface="微软雅黑" panose="020B0503020204020204" pitchFamily="34" charset="-122"/>
              </a:rPr>
              <a:t>“</a:t>
            </a:r>
            <a:r>
              <a:rPr lang="zh-CN" altLang="en-US" b="1" dirty="0">
                <a:solidFill>
                  <a:srgbClr val="39626F"/>
                </a:solidFill>
                <a:latin typeface="微软雅黑" panose="020B0503020204020204" pitchFamily="34" charset="-122"/>
                <a:ea typeface="微软雅黑" panose="020B0503020204020204" pitchFamily="34" charset="-122"/>
              </a:rPr>
              <a:t>文件名</a:t>
            </a:r>
            <a:r>
              <a:rPr lang="zh-CN" altLang="en-US" dirty="0">
                <a:latin typeface="微软雅黑" panose="020B0503020204020204" pitchFamily="34" charset="-122"/>
                <a:ea typeface="微软雅黑" panose="020B0503020204020204" pitchFamily="34" charset="-122"/>
              </a:rPr>
              <a:t>”是被打开文件的文件名</a:t>
            </a:r>
            <a:r>
              <a:rPr lang="zh-CN" altLang="en-US" dirty="0" smtClean="0">
                <a:latin typeface="微软雅黑" panose="020B0503020204020204" pitchFamily="34" charset="-122"/>
                <a:ea typeface="微软雅黑" panose="020B0503020204020204" pitchFamily="34" charset="-122"/>
              </a:rPr>
              <a:t>，为字符串</a:t>
            </a:r>
            <a:r>
              <a:rPr lang="zh-CN" altLang="en-US" dirty="0">
                <a:latin typeface="微软雅黑" panose="020B0503020204020204" pitchFamily="34" charset="-122"/>
                <a:ea typeface="微软雅黑" panose="020B0503020204020204" pitchFamily="34" charset="-122"/>
              </a:rPr>
              <a:t>常量或字符串数组；</a:t>
            </a:r>
          </a:p>
          <a:p>
            <a:pPr>
              <a:lnSpc>
                <a:spcPct val="150000"/>
              </a:lnSpc>
            </a:pPr>
            <a:r>
              <a:rPr lang="zh-CN" altLang="en-US" dirty="0">
                <a:latin typeface="微软雅黑" panose="020B0503020204020204" pitchFamily="34" charset="-122"/>
                <a:ea typeface="微软雅黑" panose="020B0503020204020204" pitchFamily="34" charset="-122"/>
              </a:rPr>
              <a:t>“</a:t>
            </a:r>
            <a:r>
              <a:rPr lang="zh-CN" altLang="en-US" b="1" dirty="0">
                <a:solidFill>
                  <a:srgbClr val="39626F"/>
                </a:solidFill>
                <a:latin typeface="微软雅黑" panose="020B0503020204020204" pitchFamily="34" charset="-122"/>
                <a:ea typeface="微软雅黑" panose="020B0503020204020204" pitchFamily="34" charset="-122"/>
              </a:rPr>
              <a:t>使用文件方式</a:t>
            </a:r>
            <a:r>
              <a:rPr lang="zh-CN" altLang="en-US" dirty="0">
                <a:latin typeface="微软雅黑" panose="020B0503020204020204" pitchFamily="34" charset="-122"/>
                <a:ea typeface="微软雅黑" panose="020B0503020204020204" pitchFamily="34" charset="-122"/>
              </a:rPr>
              <a:t>”是指文件的类型和操作要求</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ltGray">
          <a:xfrm>
            <a:off x="1210340" y="2079627"/>
            <a:ext cx="6553200" cy="441325"/>
          </a:xfrm>
          <a:prstGeom prst="roundRect">
            <a:avLst>
              <a:gd name="adj" fmla="val 6449"/>
            </a:avLst>
          </a:prstGeom>
          <a:no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spcBef>
                <a:spcPct val="20000"/>
              </a:spcBef>
            </a:pPr>
            <a:r>
              <a:rPr lang="en-US" altLang="zh-CN" sz="2000" dirty="0"/>
              <a:t>FILE* </a:t>
            </a:r>
            <a:r>
              <a:rPr lang="en-US" altLang="zh-CN" sz="2000" dirty="0" err="1"/>
              <a:t>fopen</a:t>
            </a:r>
            <a:r>
              <a:rPr lang="en-US" altLang="zh-CN" sz="2000" dirty="0"/>
              <a:t>(</a:t>
            </a:r>
            <a:r>
              <a:rPr lang="en-US" altLang="zh-CN" sz="2000" dirty="0" err="1"/>
              <a:t>const</a:t>
            </a:r>
            <a:r>
              <a:rPr lang="en-US" altLang="zh-CN" sz="2000" dirty="0"/>
              <a:t> char *filename, </a:t>
            </a:r>
            <a:r>
              <a:rPr lang="en-US" altLang="zh-CN" sz="2000" dirty="0" err="1"/>
              <a:t>const</a:t>
            </a:r>
            <a:r>
              <a:rPr lang="en-US" altLang="zh-CN" sz="2000" dirty="0"/>
              <a:t> char *mode); </a:t>
            </a:r>
          </a:p>
        </p:txBody>
      </p:sp>
      <p:sp>
        <p:nvSpPr>
          <p:cNvPr id="15" name="AutoShape 5"/>
          <p:cNvSpPr>
            <a:spLocks noChangeArrowheads="1"/>
          </p:cNvSpPr>
          <p:nvPr/>
        </p:nvSpPr>
        <p:spPr bwMode="ltGray">
          <a:xfrm>
            <a:off x="1283365" y="3125050"/>
            <a:ext cx="6480175" cy="441325"/>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spcBef>
                <a:spcPct val="20000"/>
              </a:spcBef>
            </a:pPr>
            <a:r>
              <a:rPr lang="en-US" altLang="zh-CN" sz="2000"/>
              <a:t>if((</a:t>
            </a:r>
            <a:r>
              <a:rPr lang="zh-CN" altLang="en-US" sz="2000"/>
              <a:t>文件指针名</a:t>
            </a:r>
            <a:r>
              <a:rPr lang="en-US" altLang="zh-CN" sz="2000"/>
              <a:t>=fopen(</a:t>
            </a:r>
            <a:r>
              <a:rPr lang="zh-CN" altLang="en-US" sz="2000"/>
              <a:t>文件名</a:t>
            </a:r>
            <a:r>
              <a:rPr lang="en-US" altLang="zh-CN" sz="2000"/>
              <a:t>,</a:t>
            </a:r>
            <a:r>
              <a:rPr lang="zh-CN" altLang="en-US" sz="2000"/>
              <a:t>使用文件方式</a:t>
            </a:r>
            <a:r>
              <a:rPr lang="en-US" altLang="zh-CN" sz="2000"/>
              <a:t>))==NULL) </a:t>
            </a:r>
          </a:p>
        </p:txBody>
      </p:sp>
    </p:spTree>
    <p:extLst>
      <p:ext uri="{BB962C8B-B14F-4D97-AF65-F5344CB8AC3E}">
        <p14:creationId xmlns:p14="http://schemas.microsoft.com/office/powerpoint/2010/main" val="765337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6339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6" name="矩形: 圆角 12"/>
          <p:cNvSpPr/>
          <p:nvPr/>
        </p:nvSpPr>
        <p:spPr>
          <a:xfrm>
            <a:off x="786089" y="988692"/>
            <a:ext cx="321103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9.1 </a:t>
            </a:r>
            <a:r>
              <a:rPr lang="zh-CN" altLang="en-US" dirty="0" smtClean="0">
                <a:solidFill>
                  <a:schemeClr val="bg1"/>
                </a:solidFill>
                <a:latin typeface="微软雅黑" panose="020B0503020204020204" pitchFamily="34" charset="-122"/>
                <a:ea typeface="微软雅黑" panose="020B0503020204020204" pitchFamily="34" charset="-122"/>
              </a:rPr>
              <a:t>文件的打开</a:t>
            </a:r>
            <a:r>
              <a:rPr lang="en-US" altLang="zh-CN" dirty="0" smtClean="0">
                <a:solidFill>
                  <a:schemeClr val="bg1"/>
                </a:solidFill>
                <a:latin typeface="微软雅黑" panose="020B0503020204020204" pitchFamily="34" charset="-122"/>
                <a:ea typeface="微软雅黑" panose="020B0503020204020204" pitchFamily="34" charset="-122"/>
              </a:rPr>
              <a:t>1</a:t>
            </a:r>
            <a:endParaRPr lang="zh-CN" altLang="en-US" sz="1600" dirty="0">
              <a:solidFill>
                <a:schemeClr val="tx1"/>
              </a:solidFill>
            </a:endParaRPr>
          </a:p>
        </p:txBody>
      </p:sp>
      <p:sp>
        <p:nvSpPr>
          <p:cNvPr id="17" name="AutoShape 5"/>
          <p:cNvSpPr>
            <a:spLocks noChangeArrowheads="1"/>
          </p:cNvSpPr>
          <p:nvPr/>
        </p:nvSpPr>
        <p:spPr bwMode="ltGray">
          <a:xfrm>
            <a:off x="1243116" y="1379147"/>
            <a:ext cx="5992812" cy="1053022"/>
          </a:xfrm>
          <a:prstGeom prst="roundRect">
            <a:avLst>
              <a:gd name="adj" fmla="val 6449"/>
            </a:avLst>
          </a:prstGeom>
          <a:noFill/>
          <a:ln w="31750">
            <a:solidFill>
              <a:srgbClr val="9DE0B3"/>
            </a:solidFill>
            <a:prstDash val="dash"/>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nSpc>
                <a:spcPct val="130000"/>
              </a:lnSpc>
            </a:pPr>
            <a:r>
              <a:rPr kumimoji="0" lang="en-US" altLang="zh-CN" dirty="0">
                <a:latin typeface="+mn-lt"/>
              </a:rPr>
              <a:t>FILE *</a:t>
            </a:r>
            <a:r>
              <a:rPr kumimoji="0" lang="en-US" altLang="zh-CN" dirty="0" err="1">
                <a:latin typeface="+mn-lt"/>
              </a:rPr>
              <a:t>fp</a:t>
            </a:r>
            <a:r>
              <a:rPr kumimoji="0" lang="zh-CN" altLang="en-US" dirty="0">
                <a:latin typeface="+mn-lt"/>
              </a:rPr>
              <a:t>；</a:t>
            </a:r>
          </a:p>
          <a:p>
            <a:pPr>
              <a:lnSpc>
                <a:spcPct val="130000"/>
              </a:lnSpc>
            </a:pPr>
            <a:r>
              <a:rPr kumimoji="0" lang="en-US" altLang="zh-CN" dirty="0">
                <a:latin typeface="+mn-lt"/>
              </a:rPr>
              <a:t>if((</a:t>
            </a:r>
            <a:r>
              <a:rPr kumimoji="0" lang="en-US" altLang="zh-CN" dirty="0" err="1">
                <a:latin typeface="+mn-lt"/>
              </a:rPr>
              <a:t>fp</a:t>
            </a:r>
            <a:r>
              <a:rPr kumimoji="0" lang="en-US" altLang="zh-CN" dirty="0">
                <a:latin typeface="+mn-lt"/>
              </a:rPr>
              <a:t>=("c:\\config.sys","r"))==NULL); </a:t>
            </a:r>
            <a:endParaRPr lang="en-US" altLang="zh-CN" sz="2000" dirty="0">
              <a:latin typeface="+mn-lt"/>
            </a:endParaRPr>
          </a:p>
        </p:txBody>
      </p:sp>
      <p:sp>
        <p:nvSpPr>
          <p:cNvPr id="5" name="矩形 4"/>
          <p:cNvSpPr/>
          <p:nvPr/>
        </p:nvSpPr>
        <p:spPr>
          <a:xfrm>
            <a:off x="680483" y="2458574"/>
            <a:ext cx="7538483" cy="1034129"/>
          </a:xfrm>
          <a:prstGeom prst="rect">
            <a:avLst/>
          </a:prstGeom>
        </p:spPr>
        <p:txBody>
          <a:bodyPr wrap="square">
            <a:spAutoFit/>
          </a:bodyPr>
          <a:lstStyle/>
          <a:p>
            <a:pPr>
              <a:lnSpc>
                <a:spcPct val="170000"/>
              </a:lnSpc>
              <a:buSzTx/>
            </a:pPr>
            <a:r>
              <a:rPr lang="zh-CN" altLang="en-US" dirty="0" smtClean="0">
                <a:latin typeface="微软雅黑" panose="020B0503020204020204" pitchFamily="34" charset="-122"/>
                <a:ea typeface="微软雅黑" panose="020B0503020204020204" pitchFamily="34" charset="-122"/>
              </a:rPr>
              <a:t>       其</a:t>
            </a:r>
            <a:r>
              <a:rPr lang="zh-CN" altLang="en-US" dirty="0">
                <a:latin typeface="微软雅黑" panose="020B0503020204020204" pitchFamily="34" charset="-122"/>
                <a:ea typeface="微软雅黑" panose="020B0503020204020204" pitchFamily="34" charset="-122"/>
              </a:rPr>
              <a:t>意义是检查文件指针</a:t>
            </a:r>
            <a:r>
              <a:rPr lang="en-US" altLang="zh-CN" b="1" dirty="0" err="1">
                <a:solidFill>
                  <a:srgbClr val="39626F"/>
                </a:solidFill>
                <a:latin typeface="微软雅黑" panose="020B0503020204020204" pitchFamily="34" charset="-122"/>
                <a:ea typeface="微软雅黑" panose="020B0503020204020204" pitchFamily="34" charset="-122"/>
              </a:rPr>
              <a:t>fp</a:t>
            </a:r>
            <a:r>
              <a:rPr lang="zh-CN" altLang="en-US" dirty="0">
                <a:latin typeface="微软雅黑" panose="020B0503020204020204" pitchFamily="34" charset="-122"/>
                <a:ea typeface="微软雅黑" panose="020B0503020204020204" pitchFamily="34" charset="-122"/>
              </a:rPr>
              <a:t>所指向的文件存在否，如果存在，则打开</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盘目录下的</a:t>
            </a:r>
            <a:r>
              <a:rPr lang="en-US" altLang="zh-CN" dirty="0">
                <a:latin typeface="微软雅黑" panose="020B0503020204020204" pitchFamily="34" charset="-122"/>
                <a:ea typeface="微软雅黑" panose="020B0503020204020204" pitchFamily="34" charset="-122"/>
              </a:rPr>
              <a:t>config.sys</a:t>
            </a:r>
            <a:r>
              <a:rPr lang="zh-CN" altLang="en-US" dirty="0">
                <a:latin typeface="微软雅黑" panose="020B0503020204020204" pitchFamily="34" charset="-122"/>
                <a:ea typeface="微软雅黑" panose="020B0503020204020204" pitchFamily="34" charset="-122"/>
              </a:rPr>
              <a:t>文件，只允许进行“读”操作，并使</a:t>
            </a:r>
            <a:r>
              <a:rPr lang="en-US" altLang="zh-CN" b="1" dirty="0" err="1">
                <a:solidFill>
                  <a:srgbClr val="39626F"/>
                </a:solidFill>
                <a:latin typeface="微软雅黑" panose="020B0503020204020204" pitchFamily="34" charset="-122"/>
                <a:ea typeface="微软雅黑" panose="020B0503020204020204" pitchFamily="34" charset="-122"/>
              </a:rPr>
              <a:t>fp</a:t>
            </a:r>
            <a:r>
              <a:rPr lang="zh-CN" altLang="en-US" dirty="0">
                <a:latin typeface="微软雅黑" panose="020B0503020204020204" pitchFamily="34" charset="-122"/>
                <a:ea typeface="微软雅黑" panose="020B0503020204020204" pitchFamily="34" charset="-122"/>
              </a:rPr>
              <a:t>指向该文件。</a:t>
            </a:r>
          </a:p>
        </p:txBody>
      </p:sp>
      <p:sp>
        <p:nvSpPr>
          <p:cNvPr id="18" name="矩形: 圆角 12"/>
          <p:cNvSpPr/>
          <p:nvPr/>
        </p:nvSpPr>
        <p:spPr>
          <a:xfrm>
            <a:off x="643129" y="3591736"/>
            <a:ext cx="321103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9.2 </a:t>
            </a:r>
            <a:r>
              <a:rPr lang="zh-CN" altLang="en-US" dirty="0" smtClean="0">
                <a:solidFill>
                  <a:schemeClr val="bg1"/>
                </a:solidFill>
                <a:latin typeface="微软雅黑" panose="020B0503020204020204" pitchFamily="34" charset="-122"/>
                <a:ea typeface="微软雅黑" panose="020B0503020204020204" pitchFamily="34" charset="-122"/>
              </a:rPr>
              <a:t>文件的打开</a:t>
            </a: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sz="1600" dirty="0">
              <a:solidFill>
                <a:schemeClr val="tx1"/>
              </a:solidFill>
            </a:endParaRPr>
          </a:p>
        </p:txBody>
      </p:sp>
      <p:sp>
        <p:nvSpPr>
          <p:cNvPr id="19" name="AutoShape 4"/>
          <p:cNvSpPr>
            <a:spLocks noChangeArrowheads="1"/>
          </p:cNvSpPr>
          <p:nvPr/>
        </p:nvSpPr>
        <p:spPr bwMode="ltGray">
          <a:xfrm>
            <a:off x="1395516" y="4051878"/>
            <a:ext cx="5688012" cy="1093315"/>
          </a:xfrm>
          <a:prstGeom prst="roundRect">
            <a:avLst>
              <a:gd name="adj" fmla="val 6449"/>
            </a:avLst>
          </a:prstGeom>
          <a:noFill/>
          <a:ln w="31750">
            <a:solidFill>
              <a:srgbClr val="9DE0B3"/>
            </a:solidFill>
            <a:prstDash val="dash"/>
            <a:round/>
            <a:headEnd/>
            <a:tailEnd/>
          </a:ln>
          <a:effectLst/>
          <a:extLst/>
        </p:spPr>
        <p:txBody>
          <a:bodyPr anchor="ctr">
            <a:spAutoFit/>
          </a:bodyPr>
          <a:lstStyle/>
          <a:p>
            <a:pPr eaLnBrk="0" fontAlgn="base" hangingPunct="0">
              <a:lnSpc>
                <a:spcPct val="130000"/>
              </a:lnSpc>
              <a:spcBef>
                <a:spcPct val="0"/>
              </a:spcBef>
              <a:spcAft>
                <a:spcPct val="0"/>
              </a:spcAft>
            </a:pPr>
            <a:r>
              <a:rPr lang="en-US" altLang="zh-CN" sz="2400" b="1" dirty="0">
                <a:ea typeface="华文新魏" panose="02010800040101010101" pitchFamily="2" charset="-122"/>
              </a:rPr>
              <a:t>FILE *</a:t>
            </a:r>
            <a:r>
              <a:rPr lang="en-US" altLang="zh-CN" sz="2400" b="1" dirty="0" err="1">
                <a:ea typeface="华文新魏" panose="02010800040101010101" pitchFamily="2" charset="-122"/>
              </a:rPr>
              <a:t>fphzk</a:t>
            </a:r>
            <a:r>
              <a:rPr lang="zh-CN" altLang="en-US" sz="2400" b="1" dirty="0">
                <a:ea typeface="华文新魏" panose="02010800040101010101" pitchFamily="2" charset="-122"/>
              </a:rPr>
              <a:t>；</a:t>
            </a:r>
          </a:p>
          <a:p>
            <a:pPr eaLnBrk="0" fontAlgn="base" hangingPunct="0">
              <a:lnSpc>
                <a:spcPct val="130000"/>
              </a:lnSpc>
              <a:spcBef>
                <a:spcPct val="0"/>
              </a:spcBef>
              <a:spcAft>
                <a:spcPct val="0"/>
              </a:spcAft>
            </a:pPr>
            <a:r>
              <a:rPr lang="en-US" altLang="zh-CN" sz="2400" b="1" dirty="0">
                <a:ea typeface="华文新魏" panose="02010800040101010101" pitchFamily="2" charset="-122"/>
              </a:rPr>
              <a:t>If((</a:t>
            </a:r>
            <a:r>
              <a:rPr lang="en-US" altLang="zh-CN" sz="2400" b="1" dirty="0" err="1">
                <a:ea typeface="华文新魏" panose="02010800040101010101" pitchFamily="2" charset="-122"/>
              </a:rPr>
              <a:t>fphzk</a:t>
            </a:r>
            <a:r>
              <a:rPr lang="en-US" altLang="zh-CN" sz="2400" b="1" dirty="0">
                <a:ea typeface="华文新魏" panose="02010800040101010101" pitchFamily="2" charset="-122"/>
              </a:rPr>
              <a:t>=("ccbp.</a:t>
            </a:r>
            <a:r>
              <a:rPr lang="en-US" altLang="zh-CN" sz="2400" b="1" dirty="0" err="1">
                <a:ea typeface="华文新魏" panose="02010800040101010101" pitchFamily="2" charset="-122"/>
              </a:rPr>
              <a:t>dat</a:t>
            </a:r>
            <a:r>
              <a:rPr lang="en-US" altLang="zh-CN" sz="2400" b="1" dirty="0">
                <a:ea typeface="华文新魏" panose="02010800040101010101" pitchFamily="2" charset="-122"/>
              </a:rPr>
              <a:t>","</a:t>
            </a:r>
            <a:r>
              <a:rPr lang="en-US" altLang="zh-CN" sz="2400" b="1" dirty="0" err="1">
                <a:ea typeface="华文新魏" panose="02010800040101010101" pitchFamily="2" charset="-122"/>
              </a:rPr>
              <a:t>rb</a:t>
            </a:r>
            <a:r>
              <a:rPr lang="en-US" altLang="zh-CN" sz="2400" b="1" dirty="0">
                <a:ea typeface="华文新魏" panose="02010800040101010101" pitchFamily="2" charset="-122"/>
              </a:rPr>
              <a:t>"))==NULL);</a:t>
            </a:r>
          </a:p>
        </p:txBody>
      </p:sp>
      <p:sp>
        <p:nvSpPr>
          <p:cNvPr id="6" name="矩形 5"/>
          <p:cNvSpPr/>
          <p:nvPr/>
        </p:nvSpPr>
        <p:spPr>
          <a:xfrm>
            <a:off x="494272" y="5192470"/>
            <a:ext cx="8086201" cy="1034129"/>
          </a:xfrm>
          <a:prstGeom prst="rect">
            <a:avLst/>
          </a:prstGeom>
        </p:spPr>
        <p:txBody>
          <a:bodyPr wrap="square">
            <a:spAutoFit/>
          </a:bodyPr>
          <a:lstStyle/>
          <a:p>
            <a:pPr>
              <a:lnSpc>
                <a:spcPct val="170000"/>
              </a:lnSpc>
            </a:pPr>
            <a:r>
              <a:rPr lang="zh-CN" altLang="en-US" dirty="0" smtClean="0">
                <a:latin typeface="微软雅黑" panose="020B0503020204020204" pitchFamily="34" charset="-122"/>
                <a:ea typeface="微软雅黑" panose="020B0503020204020204" pitchFamily="34" charset="-122"/>
              </a:rPr>
              <a:t>      其</a:t>
            </a:r>
            <a:r>
              <a:rPr lang="zh-CN" altLang="en-US" dirty="0">
                <a:latin typeface="微软雅黑" panose="020B0503020204020204" pitchFamily="34" charset="-122"/>
                <a:ea typeface="微软雅黑" panose="020B0503020204020204" pitchFamily="34" charset="-122"/>
              </a:rPr>
              <a:t>意义是先检查文件</a:t>
            </a:r>
            <a:r>
              <a:rPr lang="en-US" altLang="zh-CN" dirty="0">
                <a:latin typeface="微软雅黑" panose="020B0503020204020204" pitchFamily="34" charset="-122"/>
                <a:ea typeface="微软雅黑" panose="020B0503020204020204" pitchFamily="34" charset="-122"/>
              </a:rPr>
              <a:t>ccbp.dat</a:t>
            </a:r>
            <a:r>
              <a:rPr lang="zh-CN" altLang="en-US" dirty="0">
                <a:latin typeface="微软雅黑" panose="020B0503020204020204" pitchFamily="34" charset="-122"/>
                <a:ea typeface="微软雅黑" panose="020B0503020204020204" pitchFamily="34" charset="-122"/>
              </a:rPr>
              <a:t>文件是否存在，如果存在，则打开当前目录下的文件</a:t>
            </a:r>
            <a:r>
              <a:rPr lang="en-US" altLang="zh-CN" dirty="0">
                <a:latin typeface="微软雅黑" panose="020B0503020204020204" pitchFamily="34" charset="-122"/>
                <a:ea typeface="微软雅黑" panose="020B0503020204020204" pitchFamily="34" charset="-122"/>
              </a:rPr>
              <a:t>ccbp.dat</a:t>
            </a:r>
            <a:r>
              <a:rPr lang="zh-CN" altLang="en-US" dirty="0">
                <a:latin typeface="微软雅黑" panose="020B0503020204020204" pitchFamily="34" charset="-122"/>
                <a:ea typeface="微软雅黑" panose="020B0503020204020204" pitchFamily="34" charset="-122"/>
              </a:rPr>
              <a:t>，这是一个二进制文件，只允许按二进制方式进行读操作。 </a:t>
            </a:r>
          </a:p>
        </p:txBody>
      </p:sp>
      <p:sp>
        <p:nvSpPr>
          <p:cNvPr id="22" name="文本框 21"/>
          <p:cNvSpPr txBox="1"/>
          <p:nvPr/>
        </p:nvSpPr>
        <p:spPr>
          <a:xfrm>
            <a:off x="2248646" y="174032"/>
            <a:ext cx="677839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的打开（</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fopen</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en-US" altLang="zh-CN" sz="3200" b="1"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705" y="2432169"/>
            <a:ext cx="654768" cy="654768"/>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745" y="5131637"/>
            <a:ext cx="654768" cy="654768"/>
          </a:xfrm>
          <a:prstGeom prst="rect">
            <a:avLst/>
          </a:prstGeom>
        </p:spPr>
      </p:pic>
    </p:spTree>
    <p:extLst>
      <p:ext uri="{BB962C8B-B14F-4D97-AF65-F5344CB8AC3E}">
        <p14:creationId xmlns:p14="http://schemas.microsoft.com/office/powerpoint/2010/main" val="385069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74030"/>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矩形 11"/>
          <p:cNvSpPr/>
          <p:nvPr/>
        </p:nvSpPr>
        <p:spPr>
          <a:xfrm>
            <a:off x="446735" y="1025159"/>
            <a:ext cx="6198613" cy="400110"/>
          </a:xfrm>
          <a:prstGeom prst="rect">
            <a:avLst/>
          </a:prstGeom>
        </p:spPr>
        <p:txBody>
          <a:bodyPr wrap="square">
            <a:spAutoFit/>
          </a:bodyPr>
          <a:lstStyle/>
          <a:p>
            <a:pPr algn="ct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文件的方式共有</a:t>
            </a:r>
            <a:r>
              <a:rPr lang="en-US" altLang="zh-CN" sz="2000" b="1" dirty="0">
                <a:latin typeface="微软雅黑" panose="020B0503020204020204" pitchFamily="34" charset="-122"/>
                <a:ea typeface="微软雅黑" panose="020B0503020204020204" pitchFamily="34" charset="-122"/>
              </a:rPr>
              <a:t>12</a:t>
            </a:r>
            <a:r>
              <a:rPr lang="zh-CN" altLang="en-US" sz="2000" b="1" dirty="0" smtClean="0">
                <a:latin typeface="微软雅黑" panose="020B0503020204020204" pitchFamily="34" charset="-122"/>
                <a:ea typeface="微软雅黑" panose="020B0503020204020204" pitchFamily="34" charset="-122"/>
              </a:rPr>
              <a:t>种，符号和意义如下：</a:t>
            </a:r>
            <a:endParaRPr lang="en-US" altLang="zh-CN" sz="20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165720998"/>
              </p:ext>
            </p:extLst>
          </p:nvPr>
        </p:nvGraphicFramePr>
        <p:xfrm>
          <a:off x="446736" y="1463040"/>
          <a:ext cx="8335756" cy="4754880"/>
        </p:xfrm>
        <a:graphic>
          <a:graphicData uri="http://schemas.openxmlformats.org/drawingml/2006/table">
            <a:tbl>
              <a:tblPr firstRow="1" bandRow="1">
                <a:tableStyleId>{5940675A-B579-460E-94D1-54222C63F5DA}</a:tableStyleId>
              </a:tblPr>
              <a:tblGrid>
                <a:gridCol w="1754204">
                  <a:extLst>
                    <a:ext uri="{9D8B030D-6E8A-4147-A177-3AD203B41FA5}">
                      <a16:colId xmlns:a16="http://schemas.microsoft.com/office/drawing/2014/main" xmlns="" val="2187597906"/>
                    </a:ext>
                  </a:extLst>
                </a:gridCol>
                <a:gridCol w="6581552">
                  <a:extLst>
                    <a:ext uri="{9D8B030D-6E8A-4147-A177-3AD203B41FA5}">
                      <a16:colId xmlns:a16="http://schemas.microsoft.com/office/drawing/2014/main" xmlns="" val="1876939863"/>
                    </a:ext>
                  </a:extLst>
                </a:gridCol>
              </a:tblGrid>
              <a:tr h="348177">
                <a:tc>
                  <a:txBody>
                    <a:bodyPr/>
                    <a:lstStyle/>
                    <a:p>
                      <a:pPr algn="ctr"/>
                      <a:r>
                        <a:rPr lang="zh-CN" altLang="en-US" b="1" dirty="0" smtClean="0">
                          <a:latin typeface="微软雅黑" panose="020B0503020204020204" pitchFamily="34" charset="-122"/>
                          <a:ea typeface="微软雅黑" panose="020B0503020204020204" pitchFamily="34" charset="-122"/>
                        </a:rPr>
                        <a:t>文件使用方式</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意义</a:t>
                      </a:r>
                      <a:endParaRPr lang="zh-CN" altLang="en-US"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636021414"/>
                  </a:ext>
                </a:extLst>
              </a:tr>
              <a:tr h="348177">
                <a:tc>
                  <a:txBody>
                    <a:bodyPr/>
                    <a:lstStyle/>
                    <a:p>
                      <a:pPr algn="ctr"/>
                      <a:r>
                        <a:rPr kumimoji="0" lang="en-US" altLang="zh-CN" dirty="0" smtClean="0"/>
                        <a:t>“</a:t>
                      </a:r>
                      <a:r>
                        <a:rPr kumimoji="0" lang="en-US" altLang="zh-CN" b="1" dirty="0" err="1" smtClean="0"/>
                        <a:t>rt</a:t>
                      </a:r>
                      <a:r>
                        <a:rPr kumimoji="0" lang="en-US" altLang="zh-CN" dirty="0" smtClean="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只读打开一个文本文件，只允许读数据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1752684814"/>
                  </a:ext>
                </a:extLst>
              </a:tr>
              <a:tr h="348177">
                <a:tc>
                  <a:txBody>
                    <a:bodyPr/>
                    <a:lstStyle/>
                    <a:p>
                      <a:pPr algn="ctr"/>
                      <a:r>
                        <a:rPr kumimoji="0" lang="en-US" altLang="zh-CN" dirty="0" smtClean="0"/>
                        <a:t>“</a:t>
                      </a:r>
                      <a:r>
                        <a:rPr kumimoji="0" lang="en-US" altLang="zh-CN" b="1" dirty="0" err="1" smtClean="0"/>
                        <a:t>wt</a:t>
                      </a:r>
                      <a:r>
                        <a:rPr kumimoji="0" lang="en-US" altLang="zh-CN" dirty="0" smtClean="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只写打开或建立一个文本文件，只允许写数据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1019831430"/>
                  </a:ext>
                </a:extLst>
              </a:tr>
              <a:tr h="348177">
                <a:tc>
                  <a:txBody>
                    <a:bodyPr/>
                    <a:lstStyle/>
                    <a:p>
                      <a:pPr algn="ctr"/>
                      <a:r>
                        <a:rPr kumimoji="0" lang="en-US" altLang="zh-CN" dirty="0" smtClean="0"/>
                        <a:t>“</a:t>
                      </a:r>
                      <a:r>
                        <a:rPr kumimoji="0" lang="en-US" altLang="zh-CN" b="1" dirty="0" smtClean="0"/>
                        <a:t>at</a:t>
                      </a:r>
                      <a:r>
                        <a:rPr kumimoji="0" lang="en-US" altLang="zh-CN" dirty="0" smtClean="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追加打开一个文本文件，并在文件末尾写数据</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4241117469"/>
                  </a:ext>
                </a:extLst>
              </a:tr>
              <a:tr h="348177">
                <a:tc>
                  <a:txBody>
                    <a:bodyPr/>
                    <a:lstStyle/>
                    <a:p>
                      <a:pPr algn="ctr"/>
                      <a:r>
                        <a:rPr kumimoji="0" lang="en-US" altLang="zh-CN" dirty="0" smtClean="0"/>
                        <a:t>“</a:t>
                      </a:r>
                      <a:r>
                        <a:rPr kumimoji="0" lang="en-US" altLang="zh-CN" b="1" dirty="0" err="1" smtClean="0"/>
                        <a:t>rb</a:t>
                      </a:r>
                      <a:r>
                        <a:rPr kumimoji="0" lang="en-US" altLang="zh-CN" dirty="0" smtClean="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只读打开一个二进制文件，只允许读数据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3957504914"/>
                  </a:ext>
                </a:extLst>
              </a:tr>
              <a:tr h="348177">
                <a:tc>
                  <a:txBody>
                    <a:bodyPr/>
                    <a:lstStyle/>
                    <a:p>
                      <a:pPr algn="ctr"/>
                      <a:r>
                        <a:rPr kumimoji="0" lang="en-US" altLang="zh-CN" dirty="0" smtClean="0"/>
                        <a:t>“</a:t>
                      </a:r>
                      <a:r>
                        <a:rPr kumimoji="0" lang="en-US" altLang="zh-CN" b="1" dirty="0" err="1" smtClean="0"/>
                        <a:t>wb</a:t>
                      </a:r>
                      <a:r>
                        <a:rPr kumimoji="0" lang="en-US" altLang="zh-CN" dirty="0" smtClean="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只写打开或建立一个二进制文件，只允许写数据</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3070984883"/>
                  </a:ext>
                </a:extLst>
              </a:tr>
              <a:tr h="348177">
                <a:tc>
                  <a:txBody>
                    <a:bodyPr/>
                    <a:lstStyle/>
                    <a:p>
                      <a:pPr algn="ctr"/>
                      <a:r>
                        <a:rPr kumimoji="0" lang="en-US" altLang="zh-CN" dirty="0" smtClean="0"/>
                        <a:t>“</a:t>
                      </a:r>
                      <a:r>
                        <a:rPr kumimoji="0" lang="en-US" altLang="zh-CN" b="1" dirty="0" smtClean="0"/>
                        <a:t>ab</a:t>
                      </a:r>
                      <a:r>
                        <a:rPr kumimoji="0" lang="en-US" altLang="zh-CN" dirty="0" smtClean="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追加打开一个二进制文件，并在文件末尾写数据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3182047073"/>
                  </a:ext>
                </a:extLst>
              </a:tr>
              <a:tr h="348177">
                <a:tc>
                  <a:txBody>
                    <a:bodyPr/>
                    <a:lstStyle/>
                    <a:p>
                      <a:pPr algn="ctr"/>
                      <a:r>
                        <a:rPr kumimoji="0" lang="en-US" altLang="zh-CN" dirty="0" smtClean="0"/>
                        <a:t>“</a:t>
                      </a:r>
                      <a:r>
                        <a:rPr kumimoji="0" lang="en-US" altLang="zh-CN" b="1" dirty="0" err="1" smtClean="0"/>
                        <a:t>rt</a:t>
                      </a:r>
                      <a:r>
                        <a:rPr kumimoji="0" lang="en-US" altLang="zh-CN" b="1" dirty="0" smtClean="0"/>
                        <a:t>+</a:t>
                      </a:r>
                      <a:r>
                        <a:rPr kumimoji="0" lang="en-US" altLang="zh-CN" dirty="0" smtClean="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读写打开一个文本文件，允许读和写</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2190383100"/>
                  </a:ext>
                </a:extLst>
              </a:tr>
              <a:tr h="348177">
                <a:tc>
                  <a:txBody>
                    <a:bodyPr/>
                    <a:lstStyle/>
                    <a:p>
                      <a:pPr algn="ctr"/>
                      <a:r>
                        <a:rPr kumimoji="0" lang="en-US" altLang="zh-CN" dirty="0" smtClean="0"/>
                        <a:t>“</a:t>
                      </a:r>
                      <a:r>
                        <a:rPr kumimoji="0" lang="en-US" altLang="zh-CN" b="1" dirty="0" err="1" smtClean="0"/>
                        <a:t>wt</a:t>
                      </a:r>
                      <a:r>
                        <a:rPr kumimoji="0" lang="en-US" altLang="zh-CN" b="1" dirty="0" smtClean="0"/>
                        <a:t>+</a:t>
                      </a:r>
                      <a:r>
                        <a:rPr kumimoji="0" lang="en-US" altLang="zh-CN" dirty="0" smtClean="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读写打开或建立一个文本文件，允许读写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936945704"/>
                  </a:ext>
                </a:extLst>
              </a:tr>
              <a:tr h="348177">
                <a:tc>
                  <a:txBody>
                    <a:bodyPr/>
                    <a:lstStyle/>
                    <a:p>
                      <a:pPr algn="ctr"/>
                      <a:r>
                        <a:rPr kumimoji="0" lang="en-US" altLang="zh-CN" dirty="0" smtClean="0"/>
                        <a:t>“</a:t>
                      </a:r>
                      <a:r>
                        <a:rPr kumimoji="0" lang="en-US" altLang="zh-CN" b="1" dirty="0" smtClean="0"/>
                        <a:t>at+</a:t>
                      </a:r>
                      <a:r>
                        <a:rPr kumimoji="0" lang="en-US" altLang="zh-CN" dirty="0" smtClean="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读写打开一个文本文件，允许读，或在文件末追加数据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272386230"/>
                  </a:ext>
                </a:extLst>
              </a:tr>
              <a:tr h="348177">
                <a:tc>
                  <a:txBody>
                    <a:bodyPr/>
                    <a:lstStyle/>
                    <a:p>
                      <a:pPr algn="ctr"/>
                      <a:r>
                        <a:rPr kumimoji="0" lang="en-US" altLang="zh-CN" dirty="0" smtClean="0"/>
                        <a:t>“</a:t>
                      </a:r>
                      <a:r>
                        <a:rPr kumimoji="0" lang="en-US" altLang="zh-CN" b="1" dirty="0" err="1" smtClean="0"/>
                        <a:t>rb</a:t>
                      </a:r>
                      <a:r>
                        <a:rPr kumimoji="0" lang="en-US" altLang="zh-CN" dirty="0" smtClean="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读写打开一个二进制文件，允许读和写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597064617"/>
                  </a:ext>
                </a:extLst>
              </a:tr>
              <a:tr h="348177">
                <a:tc>
                  <a:txBody>
                    <a:bodyPr/>
                    <a:lstStyle/>
                    <a:p>
                      <a:pPr algn="ctr"/>
                      <a:r>
                        <a:rPr kumimoji="0" lang="en-US" altLang="zh-CN" dirty="0" smtClean="0"/>
                        <a:t>“</a:t>
                      </a:r>
                      <a:r>
                        <a:rPr kumimoji="0" lang="en-US" altLang="zh-CN" b="1" dirty="0" err="1" smtClean="0"/>
                        <a:t>wb</a:t>
                      </a:r>
                      <a:r>
                        <a:rPr kumimoji="0" lang="en-US" altLang="zh-CN" b="1" dirty="0" smtClean="0"/>
                        <a:t>+</a:t>
                      </a:r>
                      <a:r>
                        <a:rPr kumimoji="0" lang="en-US" altLang="zh-CN" dirty="0" smtClean="0"/>
                        <a: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读写打开或建立一个二进制文件，允许读和写</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1639114596"/>
                  </a:ext>
                </a:extLst>
              </a:tr>
              <a:tr h="348177">
                <a:tc>
                  <a:txBody>
                    <a:bodyPr/>
                    <a:lstStyle/>
                    <a:p>
                      <a:pPr algn="ctr"/>
                      <a:r>
                        <a:rPr kumimoji="0" lang="en-US" altLang="zh-CN" dirty="0" smtClean="0"/>
                        <a:t>“</a:t>
                      </a:r>
                      <a:r>
                        <a:rPr kumimoji="0" lang="en-US" altLang="zh-CN" b="1" dirty="0" smtClean="0"/>
                        <a:t>ab+</a:t>
                      </a:r>
                      <a:r>
                        <a:rPr kumimoji="0" lang="en-US" altLang="zh-CN" dirty="0" smtClean="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t>读写打开一个二进制文件，允许读，或在文件末追加数据 </a:t>
                      </a:r>
                      <a:endParaRPr lang="zh-CN" altLang="en-US" sz="18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xmlns="" val="2129956377"/>
                  </a:ext>
                </a:extLst>
              </a:tr>
            </a:tbl>
          </a:graphicData>
        </a:graphic>
      </p:graphicFrame>
      <p:sp>
        <p:nvSpPr>
          <p:cNvPr id="18" name="文本框 17"/>
          <p:cNvSpPr txBox="1"/>
          <p:nvPr/>
        </p:nvSpPr>
        <p:spPr>
          <a:xfrm>
            <a:off x="2248646" y="174032"/>
            <a:ext cx="677839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的打开（</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fopen</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en-US" altLang="zh-CN" sz="3200" b="1"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3171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6339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248646" y="174032"/>
            <a:ext cx="677839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的打开（</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fopen</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en-US" altLang="zh-CN" sz="3200" b="1"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722" y="1084564"/>
            <a:ext cx="654768" cy="654768"/>
          </a:xfrm>
          <a:prstGeom prst="rect">
            <a:avLst/>
          </a:prstGeom>
        </p:spPr>
      </p:pic>
      <p:sp>
        <p:nvSpPr>
          <p:cNvPr id="7" name="文本框 6"/>
          <p:cNvSpPr txBox="1"/>
          <p:nvPr/>
        </p:nvSpPr>
        <p:spPr>
          <a:xfrm>
            <a:off x="1201480" y="1227282"/>
            <a:ext cx="763417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文件使用方式由</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w</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六</a:t>
            </a:r>
            <a:r>
              <a:rPr lang="zh-CN" altLang="en-US" dirty="0">
                <a:latin typeface="微软雅黑" panose="020B0503020204020204" pitchFamily="34" charset="-122"/>
                <a:ea typeface="微软雅黑" panose="020B0503020204020204" pitchFamily="34" charset="-122"/>
              </a:rPr>
              <a:t>个字符拼成，各字符的含义是</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ltGray">
          <a:xfrm>
            <a:off x="899319" y="1798489"/>
            <a:ext cx="3022600" cy="479524"/>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r>
              <a:rPr lang="en-US" altLang="zh-CN" b="0" dirty="0">
                <a:latin typeface="+mn-lt"/>
              </a:rPr>
              <a:t>r(read):        </a:t>
            </a:r>
            <a:r>
              <a:rPr lang="zh-CN" altLang="en-US" sz="2000" b="0" dirty="0">
                <a:latin typeface="微软雅黑" panose="020B0503020204020204" pitchFamily="34" charset="-122"/>
                <a:ea typeface="微软雅黑" panose="020B0503020204020204" pitchFamily="34" charset="-122"/>
              </a:rPr>
              <a:t>读</a:t>
            </a:r>
          </a:p>
        </p:txBody>
      </p:sp>
      <p:sp>
        <p:nvSpPr>
          <p:cNvPr id="15" name="AutoShape 5"/>
          <p:cNvSpPr>
            <a:spLocks noChangeArrowheads="1"/>
          </p:cNvSpPr>
          <p:nvPr/>
        </p:nvSpPr>
        <p:spPr bwMode="ltGray">
          <a:xfrm>
            <a:off x="4067969" y="1798489"/>
            <a:ext cx="4176713" cy="479524"/>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0"/>
              </a:spcBef>
              <a:spcAft>
                <a:spcPct val="0"/>
              </a:spcAft>
            </a:pPr>
            <a:r>
              <a:rPr kumimoji="1" lang="en-US" altLang="zh-CN" sz="2400" dirty="0">
                <a:ea typeface="华文新魏" panose="02010800040101010101" pitchFamily="2" charset="-122"/>
              </a:rPr>
              <a:t>w(write):       </a:t>
            </a:r>
            <a:r>
              <a:rPr kumimoji="1" lang="zh-CN" altLang="en-US" sz="2000" dirty="0">
                <a:latin typeface="微软雅黑" panose="020B0503020204020204" pitchFamily="34" charset="-122"/>
                <a:ea typeface="微软雅黑" panose="020B0503020204020204" pitchFamily="34" charset="-122"/>
              </a:rPr>
              <a:t>写</a:t>
            </a:r>
          </a:p>
        </p:txBody>
      </p:sp>
      <p:sp>
        <p:nvSpPr>
          <p:cNvPr id="16" name="AutoShape 7"/>
          <p:cNvSpPr>
            <a:spLocks noChangeArrowheads="1"/>
          </p:cNvSpPr>
          <p:nvPr/>
        </p:nvSpPr>
        <p:spPr bwMode="ltGray">
          <a:xfrm>
            <a:off x="899319" y="2476473"/>
            <a:ext cx="3022600" cy="479524"/>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r>
              <a:rPr lang="en-US" altLang="zh-CN" b="0" dirty="0">
                <a:latin typeface="+mn-lt"/>
              </a:rPr>
              <a:t>a(append):      </a:t>
            </a:r>
            <a:r>
              <a:rPr lang="zh-CN" altLang="en-US" sz="2000" b="0" dirty="0">
                <a:latin typeface="微软雅黑" panose="020B0503020204020204" pitchFamily="34" charset="-122"/>
                <a:ea typeface="微软雅黑" panose="020B0503020204020204" pitchFamily="34" charset="-122"/>
              </a:rPr>
              <a:t>追加</a:t>
            </a:r>
          </a:p>
        </p:txBody>
      </p:sp>
      <p:sp>
        <p:nvSpPr>
          <p:cNvPr id="17" name="AutoShape 8"/>
          <p:cNvSpPr>
            <a:spLocks noChangeArrowheads="1"/>
          </p:cNvSpPr>
          <p:nvPr/>
        </p:nvSpPr>
        <p:spPr bwMode="ltGray">
          <a:xfrm>
            <a:off x="4067970" y="2497519"/>
            <a:ext cx="4176713" cy="479524"/>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r>
              <a:rPr lang="en-US" altLang="zh-CN" b="0" dirty="0">
                <a:latin typeface="+mn-lt"/>
              </a:rPr>
              <a:t>t(text):</a:t>
            </a:r>
            <a:r>
              <a:rPr lang="zh-CN" altLang="en-US" sz="2000" b="0" dirty="0">
                <a:latin typeface="微软雅黑" panose="020B0503020204020204" pitchFamily="34" charset="-122"/>
                <a:ea typeface="微软雅黑" panose="020B0503020204020204" pitchFamily="34" charset="-122"/>
              </a:rPr>
              <a:t>文本文件，可省略不写</a:t>
            </a:r>
          </a:p>
        </p:txBody>
      </p:sp>
      <p:sp>
        <p:nvSpPr>
          <p:cNvPr id="18" name="AutoShape 9"/>
          <p:cNvSpPr>
            <a:spLocks noChangeArrowheads="1"/>
          </p:cNvSpPr>
          <p:nvPr/>
        </p:nvSpPr>
        <p:spPr bwMode="ltGray">
          <a:xfrm>
            <a:off x="4067969" y="3133336"/>
            <a:ext cx="4176713" cy="479524"/>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r>
              <a:rPr lang="en-US" altLang="zh-CN" b="0" dirty="0">
                <a:latin typeface="+mn-lt"/>
              </a:rPr>
              <a:t>b(</a:t>
            </a:r>
            <a:r>
              <a:rPr lang="en-US" altLang="zh-CN" b="0" dirty="0" err="1">
                <a:latin typeface="+mn-lt"/>
              </a:rPr>
              <a:t>banary</a:t>
            </a:r>
            <a:r>
              <a:rPr lang="en-US" altLang="zh-CN" b="0" dirty="0"/>
              <a:t>):      </a:t>
            </a:r>
            <a:r>
              <a:rPr lang="zh-CN" altLang="en-US" sz="2000" b="0" dirty="0">
                <a:latin typeface="微软雅黑" panose="020B0503020204020204" pitchFamily="34" charset="-122"/>
                <a:ea typeface="微软雅黑" panose="020B0503020204020204" pitchFamily="34" charset="-122"/>
              </a:rPr>
              <a:t>二进制文件</a:t>
            </a:r>
          </a:p>
        </p:txBody>
      </p:sp>
      <p:sp>
        <p:nvSpPr>
          <p:cNvPr id="19" name="AutoShape 10"/>
          <p:cNvSpPr>
            <a:spLocks noChangeArrowheads="1"/>
          </p:cNvSpPr>
          <p:nvPr/>
        </p:nvSpPr>
        <p:spPr bwMode="ltGray">
          <a:xfrm>
            <a:off x="899319" y="3154458"/>
            <a:ext cx="3024188" cy="479524"/>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spcBef>
                <a:spcPct val="20000"/>
              </a:spcBef>
            </a:pPr>
            <a:r>
              <a:rPr lang="en-US" altLang="zh-CN" b="0" dirty="0">
                <a:latin typeface="+mn-lt"/>
              </a:rPr>
              <a:t>+</a:t>
            </a:r>
            <a:r>
              <a:rPr lang="en-US" altLang="zh-CN" b="0" dirty="0"/>
              <a:t>:              </a:t>
            </a:r>
            <a:r>
              <a:rPr lang="zh-CN" altLang="en-US" sz="2000" b="0" dirty="0">
                <a:latin typeface="微软雅黑" panose="020B0503020204020204" pitchFamily="34" charset="-122"/>
                <a:ea typeface="微软雅黑" panose="020B0503020204020204" pitchFamily="34" charset="-122"/>
              </a:rPr>
              <a:t>读和写</a:t>
            </a:r>
          </a:p>
        </p:txBody>
      </p:sp>
      <p:sp>
        <p:nvSpPr>
          <p:cNvPr id="8" name="矩形 7"/>
          <p:cNvSpPr/>
          <p:nvPr/>
        </p:nvSpPr>
        <p:spPr>
          <a:xfrm>
            <a:off x="899319" y="3963039"/>
            <a:ext cx="7936337" cy="535531"/>
          </a:xfrm>
          <a:prstGeom prst="rect">
            <a:avLst/>
          </a:prstGeom>
        </p:spPr>
        <p:txBody>
          <a:bodyPr wrap="square">
            <a:spAutoFit/>
          </a:bodyPr>
          <a:lstStyle/>
          <a:p>
            <a:pPr>
              <a:lnSpc>
                <a:spcPct val="160000"/>
              </a:lnSpc>
              <a:buSzTx/>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凡用“</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打开一个文件时，该文件必须已经存在，且只能从该文件读出。 </a:t>
            </a:r>
          </a:p>
        </p:txBody>
      </p:sp>
      <p:sp>
        <p:nvSpPr>
          <p:cNvPr id="20" name="矩形 19"/>
          <p:cNvSpPr/>
          <p:nvPr/>
        </p:nvSpPr>
        <p:spPr>
          <a:xfrm>
            <a:off x="831223" y="4480862"/>
            <a:ext cx="7821539" cy="1421928"/>
          </a:xfrm>
          <a:prstGeom prst="rect">
            <a:avLst/>
          </a:prstGeom>
        </p:spPr>
        <p:txBody>
          <a:bodyPr wrap="square">
            <a:spAutoFit/>
          </a:bodyPr>
          <a:lstStyle/>
          <a:p>
            <a:pPr>
              <a:lnSpc>
                <a:spcPct val="160000"/>
              </a:lnSpc>
            </a:pPr>
            <a:r>
              <a:rPr lang="en-US" altLang="zh-CN" dirty="0" smtClean="0">
                <a:latin typeface="微软雅黑" panose="020B0503020204020204" pitchFamily="34" charset="-122"/>
                <a:ea typeface="微软雅黑" panose="020B0503020204020204" pitchFamily="34" charset="-122"/>
              </a:rPr>
              <a:t> 3)  </a:t>
            </a:r>
            <a:r>
              <a:rPr lang="zh-CN" altLang="en-US" dirty="0" smtClean="0">
                <a:latin typeface="微软雅黑" panose="020B0503020204020204" pitchFamily="34" charset="-122"/>
                <a:ea typeface="微软雅黑" panose="020B0503020204020204" pitchFamily="34" charset="-122"/>
              </a:rPr>
              <a:t>用</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打开的文件只能向该文件写入。若打开的文件不存在，则以指定的文件名建立该文件，若打开的文件已经存在，则将该文件删去，重建一个新文件。 </a:t>
            </a:r>
          </a:p>
        </p:txBody>
      </p:sp>
    </p:spTree>
    <p:extLst>
      <p:ext uri="{BB962C8B-B14F-4D97-AF65-F5344CB8AC3E}">
        <p14:creationId xmlns:p14="http://schemas.microsoft.com/office/powerpoint/2010/main" val="12901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84663"/>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5" name="文本框 14"/>
          <p:cNvSpPr txBox="1"/>
          <p:nvPr/>
        </p:nvSpPr>
        <p:spPr>
          <a:xfrm>
            <a:off x="2248646" y="174032"/>
            <a:ext cx="677839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的打开（</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fopen</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a:t>
            </a:r>
            <a:r>
              <a:rPr lang="en-US" altLang="zh-CN" sz="3200" b="1"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sp>
        <p:nvSpPr>
          <p:cNvPr id="8" name="矩形 7"/>
          <p:cNvSpPr/>
          <p:nvPr/>
        </p:nvSpPr>
        <p:spPr>
          <a:xfrm>
            <a:off x="594703" y="1048723"/>
            <a:ext cx="8102730" cy="1809278"/>
          </a:xfrm>
          <a:prstGeom prst="rect">
            <a:avLst/>
          </a:prstGeom>
        </p:spPr>
        <p:txBody>
          <a:bodyPr wrap="square">
            <a:spAutoFit/>
          </a:bodyPr>
          <a:lstStyle/>
          <a:p>
            <a:pPr marL="342900" indent="-342900">
              <a:lnSpc>
                <a:spcPct val="160000"/>
              </a:lnSpc>
              <a:buAutoNum type="arabicParenR" startAt="4"/>
            </a:pPr>
            <a:r>
              <a:rPr lang="zh-CN" altLang="en-US" dirty="0" smtClean="0">
                <a:latin typeface="微软雅黑" panose="020B0503020204020204" pitchFamily="34" charset="-122"/>
                <a:ea typeface="微软雅黑" panose="020B0503020204020204" pitchFamily="34" charset="-122"/>
              </a:rPr>
              <a:t>若要</a:t>
            </a:r>
            <a:r>
              <a:rPr lang="zh-CN" altLang="en-US" dirty="0">
                <a:latin typeface="微软雅黑" panose="020B0503020204020204" pitchFamily="34" charset="-122"/>
                <a:ea typeface="微软雅黑" panose="020B0503020204020204" pitchFamily="34" charset="-122"/>
              </a:rPr>
              <a:t>向一个已存在的文件追加新的信息，只能用“</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方式打开文件。但此时该文件必须是存在的，否则将会出错</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342900" indent="-342900">
              <a:lnSpc>
                <a:spcPct val="160000"/>
              </a:lnSpc>
              <a:buAutoNum type="arabicParenR" startAt="4"/>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打开一个文件时，如果出错，</a:t>
            </a:r>
            <a:r>
              <a:rPr lang="en-US" altLang="zh-CN" dirty="0" err="1">
                <a:latin typeface="微软雅黑" panose="020B0503020204020204" pitchFamily="34" charset="-122"/>
                <a:ea typeface="微软雅黑" panose="020B0503020204020204" pitchFamily="34" charset="-122"/>
              </a:rPr>
              <a:t>fopen</a:t>
            </a:r>
            <a:r>
              <a:rPr lang="zh-CN" altLang="en-US" dirty="0">
                <a:latin typeface="微软雅黑" panose="020B0503020204020204" pitchFamily="34" charset="-122"/>
                <a:ea typeface="微软雅黑" panose="020B0503020204020204" pitchFamily="34" charset="-122"/>
              </a:rPr>
              <a:t>将返回一个空指针值</a:t>
            </a:r>
            <a:r>
              <a:rPr lang="en-US" altLang="zh-CN" dirty="0">
                <a:latin typeface="微软雅黑" panose="020B0503020204020204" pitchFamily="34" charset="-122"/>
                <a:ea typeface="微软雅黑" panose="020B0503020204020204" pitchFamily="34" charset="-122"/>
              </a:rPr>
              <a:t>NULL</a:t>
            </a:r>
            <a:r>
              <a:rPr lang="zh-CN" altLang="en-US" dirty="0">
                <a:latin typeface="微软雅黑" panose="020B0503020204020204" pitchFamily="34" charset="-122"/>
                <a:ea typeface="微软雅黑" panose="020B0503020204020204" pitchFamily="34" charset="-122"/>
              </a:rPr>
              <a:t>。在程序中可以用这一信息来判别是否完成打开文件的工作，并作相应的处理。 </a:t>
            </a:r>
          </a:p>
        </p:txBody>
      </p:sp>
      <p:sp>
        <p:nvSpPr>
          <p:cNvPr id="16" name="圆角矩形 15"/>
          <p:cNvSpPr/>
          <p:nvPr/>
        </p:nvSpPr>
        <p:spPr>
          <a:xfrm>
            <a:off x="594704" y="3510020"/>
            <a:ext cx="4721576" cy="1940957"/>
          </a:xfrm>
          <a:prstGeom prst="roundRect">
            <a:avLst/>
          </a:prstGeom>
          <a:ln>
            <a:solidFill>
              <a:srgbClr val="39626F"/>
            </a:solidFill>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t>if((</a:t>
            </a:r>
            <a:r>
              <a:rPr lang="en-US" altLang="zh-CN" dirty="0" err="1"/>
              <a:t>fp</a:t>
            </a:r>
            <a:r>
              <a:rPr lang="en-US" altLang="zh-CN" dirty="0"/>
              <a:t>=</a:t>
            </a:r>
            <a:r>
              <a:rPr lang="en-US" altLang="zh-CN" dirty="0" err="1"/>
              <a:t>fopen</a:t>
            </a:r>
            <a:r>
              <a:rPr lang="en-US" altLang="zh-CN" dirty="0"/>
              <a:t>("c:\\hzk16","rb")==NULL)</a:t>
            </a:r>
          </a:p>
          <a:p>
            <a:r>
              <a:rPr lang="en-US" altLang="zh-CN" dirty="0"/>
              <a:t>{</a:t>
            </a:r>
          </a:p>
          <a:p>
            <a:r>
              <a:rPr lang="en-US" altLang="zh-CN" dirty="0"/>
              <a:t>          </a:t>
            </a:r>
            <a:r>
              <a:rPr lang="en-US" altLang="zh-CN" dirty="0" err="1"/>
              <a:t>printf</a:t>
            </a:r>
            <a:r>
              <a:rPr lang="en-US" altLang="zh-CN" dirty="0"/>
              <a:t>("\</a:t>
            </a:r>
            <a:r>
              <a:rPr lang="en-US" altLang="zh-CN" dirty="0" err="1"/>
              <a:t>nerror</a:t>
            </a:r>
            <a:r>
              <a:rPr lang="en-US" altLang="zh-CN" dirty="0"/>
              <a:t> on open c:\\hzk16 file!");</a:t>
            </a:r>
          </a:p>
          <a:p>
            <a:r>
              <a:rPr lang="en-US" altLang="zh-CN" dirty="0"/>
              <a:t>          </a:t>
            </a:r>
            <a:r>
              <a:rPr lang="en-US" altLang="zh-CN" dirty="0" err="1"/>
              <a:t>getch</a:t>
            </a:r>
            <a:r>
              <a:rPr lang="en-US" altLang="zh-CN" dirty="0"/>
              <a:t>();</a:t>
            </a:r>
          </a:p>
          <a:p>
            <a:r>
              <a:rPr lang="en-US" altLang="zh-CN" dirty="0"/>
              <a:t>          exit(1);</a:t>
            </a:r>
          </a:p>
          <a:p>
            <a:r>
              <a:rPr lang="en-US" altLang="zh-CN" dirty="0"/>
              <a:t>}</a:t>
            </a:r>
          </a:p>
        </p:txBody>
      </p:sp>
      <p:sp>
        <p:nvSpPr>
          <p:cNvPr id="17" name="矩形: 圆角 12"/>
          <p:cNvSpPr/>
          <p:nvPr/>
        </p:nvSpPr>
        <p:spPr>
          <a:xfrm>
            <a:off x="594703" y="2965892"/>
            <a:ext cx="3211033"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9.3 </a:t>
            </a:r>
            <a:r>
              <a:rPr lang="zh-CN" altLang="en-US" dirty="0" smtClean="0">
                <a:solidFill>
                  <a:schemeClr val="bg1"/>
                </a:solidFill>
                <a:latin typeface="微软雅黑" panose="020B0503020204020204" pitchFamily="34" charset="-122"/>
                <a:ea typeface="微软雅黑" panose="020B0503020204020204" pitchFamily="34" charset="-122"/>
              </a:rPr>
              <a:t>文件打开</a:t>
            </a:r>
            <a:r>
              <a:rPr lang="zh-CN" altLang="en-US" dirty="0">
                <a:solidFill>
                  <a:schemeClr val="bg1"/>
                </a:solidFill>
                <a:latin typeface="微软雅黑" panose="020B0503020204020204" pitchFamily="34" charset="-122"/>
                <a:ea typeface="微软雅黑" panose="020B0503020204020204" pitchFamily="34" charset="-122"/>
              </a:rPr>
              <a:t>错误</a:t>
            </a:r>
            <a:endParaRPr lang="zh-CN" altLang="en-US" sz="1600" dirty="0">
              <a:solidFill>
                <a:schemeClr val="tx1"/>
              </a:solidFill>
            </a:endParaRPr>
          </a:p>
        </p:txBody>
      </p:sp>
      <p:sp>
        <p:nvSpPr>
          <p:cNvPr id="19" name="对话气泡: 圆角矩形 16"/>
          <p:cNvSpPr/>
          <p:nvPr/>
        </p:nvSpPr>
        <p:spPr>
          <a:xfrm>
            <a:off x="5637844" y="3451123"/>
            <a:ext cx="3389198" cy="1423970"/>
          </a:xfrm>
          <a:prstGeom prst="wedgeRoundRectCallout">
            <a:avLst>
              <a:gd name="adj1" fmla="val -74495"/>
              <a:gd name="adj2" fmla="val -8991"/>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微软雅黑" panose="020B0503020204020204" pitchFamily="34" charset="-122"/>
                <a:ea typeface="微软雅黑" panose="020B0503020204020204" pitchFamily="34" charset="-122"/>
              </a:rPr>
              <a:t>如果</a:t>
            </a:r>
            <a:r>
              <a:rPr lang="zh-CN" altLang="en-US" sz="1600" dirty="0">
                <a:solidFill>
                  <a:schemeClr val="tx1"/>
                </a:solidFill>
                <a:latin typeface="微软雅黑" panose="020B0503020204020204" pitchFamily="34" charset="-122"/>
                <a:ea typeface="微软雅黑" panose="020B0503020204020204" pitchFamily="34" charset="-122"/>
              </a:rPr>
              <a:t>返回的指针为空，表示不能打开</a:t>
            </a:r>
            <a:r>
              <a:rPr lang="en-US" altLang="zh-CN" sz="1600" dirty="0">
                <a:solidFill>
                  <a:schemeClr val="tx1"/>
                </a:solidFill>
                <a:latin typeface="微软雅黑" panose="020B0503020204020204" pitchFamily="34" charset="-122"/>
                <a:ea typeface="微软雅黑" panose="020B0503020204020204" pitchFamily="34" charset="-122"/>
              </a:rPr>
              <a:t>C</a:t>
            </a:r>
            <a:r>
              <a:rPr lang="zh-CN" altLang="en-US" sz="1600" dirty="0">
                <a:solidFill>
                  <a:schemeClr val="tx1"/>
                </a:solidFill>
                <a:latin typeface="微软雅黑" panose="020B0503020204020204" pitchFamily="34" charset="-122"/>
                <a:ea typeface="微软雅黑" panose="020B0503020204020204" pitchFamily="34" charset="-122"/>
              </a:rPr>
              <a:t>盘根目录下的</a:t>
            </a:r>
            <a:r>
              <a:rPr lang="en-US" altLang="zh-CN" sz="1600" dirty="0">
                <a:solidFill>
                  <a:schemeClr val="tx1"/>
                </a:solidFill>
                <a:latin typeface="微软雅黑" panose="020B0503020204020204" pitchFamily="34" charset="-122"/>
                <a:ea typeface="微软雅黑" panose="020B0503020204020204" pitchFamily="34" charset="-122"/>
              </a:rPr>
              <a:t>hzk16</a:t>
            </a:r>
            <a:r>
              <a:rPr lang="zh-CN" altLang="en-US" sz="1600" dirty="0">
                <a:solidFill>
                  <a:schemeClr val="tx1"/>
                </a:solidFill>
                <a:latin typeface="微软雅黑" panose="020B0503020204020204" pitchFamily="34" charset="-122"/>
                <a:ea typeface="微软雅黑" panose="020B0503020204020204" pitchFamily="34" charset="-122"/>
              </a:rPr>
              <a:t>文件，则给</a:t>
            </a:r>
            <a:r>
              <a:rPr lang="zh-CN" altLang="en-US" sz="1600" dirty="0" smtClean="0">
                <a:solidFill>
                  <a:schemeClr val="tx1"/>
                </a:solidFill>
                <a:latin typeface="微软雅黑" panose="020B0503020204020204" pitchFamily="34" charset="-122"/>
                <a:ea typeface="微软雅黑" panose="020B0503020204020204" pitchFamily="34" charset="-122"/>
              </a:rPr>
              <a:t>出</a:t>
            </a:r>
            <a:r>
              <a:rPr lang="zh-CN" altLang="en-US" sz="1600" dirty="0">
                <a:solidFill>
                  <a:schemeClr val="tx1"/>
                </a:solidFill>
                <a:latin typeface="微软雅黑" panose="020B0503020204020204" pitchFamily="34" charset="-122"/>
                <a:ea typeface="微软雅黑" panose="020B0503020204020204" pitchFamily="34" charset="-122"/>
              </a:rPr>
              <a:t>错误</a:t>
            </a:r>
            <a:r>
              <a:rPr lang="zh-CN" altLang="en-US" sz="1600" dirty="0" smtClean="0">
                <a:solidFill>
                  <a:schemeClr val="tx1"/>
                </a:solidFill>
                <a:latin typeface="微软雅黑" panose="020B0503020204020204" pitchFamily="34" charset="-122"/>
                <a:ea typeface="微软雅黑" panose="020B0503020204020204" pitchFamily="34" charset="-122"/>
              </a:rPr>
              <a:t>提示信息。敲</a:t>
            </a:r>
            <a:r>
              <a:rPr lang="zh-CN" altLang="en-US" sz="1600" dirty="0">
                <a:solidFill>
                  <a:schemeClr val="tx1"/>
                </a:solidFill>
                <a:latin typeface="微软雅黑" panose="020B0503020204020204" pitchFamily="34" charset="-122"/>
                <a:ea typeface="微软雅黑" panose="020B0503020204020204" pitchFamily="34" charset="-122"/>
              </a:rPr>
              <a:t>键后执行</a:t>
            </a:r>
            <a:r>
              <a:rPr lang="en-US" altLang="zh-CN" sz="1600" dirty="0">
                <a:solidFill>
                  <a:schemeClr val="tx1"/>
                </a:solidFill>
                <a:latin typeface="微软雅黑" panose="020B0503020204020204" pitchFamily="34" charset="-122"/>
                <a:ea typeface="微软雅黑" panose="020B0503020204020204" pitchFamily="34" charset="-122"/>
              </a:rPr>
              <a:t>exit(1)</a:t>
            </a:r>
            <a:r>
              <a:rPr lang="zh-CN" altLang="en-US" sz="1600" dirty="0">
                <a:solidFill>
                  <a:schemeClr val="tx1"/>
                </a:solidFill>
                <a:latin typeface="微软雅黑" panose="020B0503020204020204" pitchFamily="34" charset="-122"/>
                <a:ea typeface="微软雅黑" panose="020B0503020204020204" pitchFamily="34" charset="-122"/>
              </a:rPr>
              <a:t>退出程序。 </a:t>
            </a:r>
          </a:p>
        </p:txBody>
      </p:sp>
      <p:sp>
        <p:nvSpPr>
          <p:cNvPr id="20" name="矩形 19"/>
          <p:cNvSpPr/>
          <p:nvPr/>
        </p:nvSpPr>
        <p:spPr>
          <a:xfrm>
            <a:off x="594703" y="5347033"/>
            <a:ext cx="8460050" cy="922881"/>
          </a:xfrm>
          <a:prstGeom prst="rect">
            <a:avLst/>
          </a:prstGeom>
        </p:spPr>
        <p:txBody>
          <a:bodyPr wrap="square">
            <a:spAutoFit/>
          </a:bodyPr>
          <a:lstStyle/>
          <a:p>
            <a:pPr>
              <a:lnSpc>
                <a:spcPct val="160000"/>
              </a:lnSpc>
              <a:buSzTx/>
            </a:pP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标准输入文件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键盘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，标准输出文件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显示器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，标准出错输出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出错信息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是由系统打开的，可直接使用。 </a:t>
            </a: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75195"/>
            <a:ext cx="654768" cy="654768"/>
          </a:xfrm>
          <a:prstGeom prst="rect">
            <a:avLst/>
          </a:prstGeom>
        </p:spPr>
      </p:pic>
    </p:spTree>
    <p:extLst>
      <p:ext uri="{BB962C8B-B14F-4D97-AF65-F5344CB8AC3E}">
        <p14:creationId xmlns:p14="http://schemas.microsoft.com/office/powerpoint/2010/main" val="157859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2924" y="184663"/>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2705845" y="184662"/>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关闭函数（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fclose</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 </a:t>
            </a:r>
          </a:p>
        </p:txBody>
      </p:sp>
      <p:sp>
        <p:nvSpPr>
          <p:cNvPr id="6" name="Rectangle 3"/>
          <p:cNvSpPr>
            <a:spLocks noGrp="1" noChangeArrowheads="1"/>
          </p:cNvSpPr>
          <p:nvPr/>
        </p:nvSpPr>
        <p:spPr bwMode="auto">
          <a:xfrm>
            <a:off x="849883" y="1435395"/>
            <a:ext cx="7226801" cy="4505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00000"/>
              <a:buFont typeface="Wingdings 3" panose="05040102010807070707" pitchFamily="18" charset="2"/>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100000"/>
              <a:buFont typeface="Wingdings 2" panose="05020102010507070707" pitchFamily="18" charset="2"/>
              <a:buChar char="¡"/>
              <a:defRPr kumimoji="1" sz="2000" kern="1200">
                <a:solidFill>
                  <a:schemeClr val="tx1"/>
                </a:solidFill>
                <a:latin typeface="+mn-lt"/>
                <a:ea typeface="+mn-ea"/>
                <a:cs typeface="+mn-cs"/>
              </a:defRPr>
            </a:lvl2pPr>
            <a:lvl3pPr marL="1085850" indent="-228600" algn="l" rtl="0" eaLnBrk="0" fontAlgn="base" hangingPunct="0">
              <a:spcBef>
                <a:spcPct val="20000"/>
              </a:spcBef>
              <a:spcAft>
                <a:spcPct val="0"/>
              </a:spcAft>
              <a:buClr>
                <a:schemeClr val="folHlink"/>
              </a:buClr>
              <a:buSzPct val="100000"/>
              <a:buFont typeface="Wingdings 2" panose="05020102010507070707" pitchFamily="18" charset="2"/>
              <a:buChar char="—"/>
              <a:defRPr kumimoji="1" kern="1200">
                <a:solidFill>
                  <a:schemeClr val="tx1"/>
                </a:solidFill>
                <a:latin typeface="+mn-lt"/>
                <a:ea typeface="+mn-ea"/>
                <a:cs typeface="+mn-cs"/>
              </a:defRPr>
            </a:lvl3pPr>
            <a:lvl4pPr marL="1428750" indent="-228600" algn="l" rtl="0" eaLnBrk="0" fontAlgn="base" hangingPunct="0">
              <a:spcBef>
                <a:spcPct val="20000"/>
              </a:spcBef>
              <a:spcAft>
                <a:spcPct val="0"/>
              </a:spcAft>
              <a:buClr>
                <a:schemeClr val="folHlink"/>
              </a:buClr>
              <a:buSzPct val="95000"/>
              <a:buFont typeface="Wingdings 2" panose="05020102010507070707" pitchFamily="18" charset="2"/>
              <a:buChar char="¡"/>
              <a:defRPr kumimoji="1" sz="1600" kern="1200">
                <a:solidFill>
                  <a:schemeClr val="tx1"/>
                </a:solidFill>
                <a:latin typeface="+mn-lt"/>
                <a:ea typeface="+mn-ea"/>
                <a:cs typeface="+mn-cs"/>
              </a:defRPr>
            </a:lvl4pPr>
            <a:lvl5pPr marL="1771650" indent="-228600" algn="l" rtl="0" eaLnBrk="0" fontAlgn="base" hangingPunct="0">
              <a:spcBef>
                <a:spcPct val="20000"/>
              </a:spcBef>
              <a:spcAft>
                <a:spcPct val="0"/>
              </a:spcAft>
              <a:buClr>
                <a:srgbClr val="330099"/>
              </a:buClr>
              <a:buSzPct val="95000"/>
              <a:buFont typeface="Wingdings 2" panose="050201020105070707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buSzTx/>
              <a:buNone/>
            </a:pPr>
            <a:r>
              <a:rPr lang="zh-CN" altLang="en-US" sz="1800" dirty="0" smtClean="0">
                <a:latin typeface="微软雅黑" panose="020B0503020204020204" pitchFamily="34" charset="-122"/>
                <a:ea typeface="微软雅黑" panose="020B0503020204020204" pitchFamily="34" charset="-122"/>
              </a:rPr>
              <a:t>       文件</a:t>
            </a:r>
            <a:r>
              <a:rPr lang="zh-CN" altLang="en-US" sz="1800" dirty="0">
                <a:latin typeface="微软雅黑" panose="020B0503020204020204" pitchFamily="34" charset="-122"/>
                <a:ea typeface="微软雅黑" panose="020B0503020204020204" pitchFamily="34" charset="-122"/>
              </a:rPr>
              <a:t>一旦使用完毕，应用关闭文件函数把文件关闭，以避免文件的数据丢失等错误。</a:t>
            </a:r>
          </a:p>
          <a:p>
            <a:pPr marL="0" indent="0" eaLnBrk="1" hangingPunct="1">
              <a:lnSpc>
                <a:spcPct val="150000"/>
              </a:lnSpc>
              <a:buSzTx/>
              <a:buNone/>
            </a:pPr>
            <a:r>
              <a:rPr lang="en-US" altLang="zh-CN" sz="1800" dirty="0" smtClean="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fclose</a:t>
            </a:r>
            <a:r>
              <a:rPr lang="zh-CN" altLang="en-US" sz="1800" dirty="0">
                <a:latin typeface="微软雅黑" panose="020B0503020204020204" pitchFamily="34" charset="-122"/>
                <a:ea typeface="微软雅黑" panose="020B0503020204020204" pitchFamily="34" charset="-122"/>
              </a:rPr>
              <a:t>函数调用的一般形式是：</a:t>
            </a:r>
          </a:p>
          <a:p>
            <a:pPr marL="0" eaLnBrk="1" hangingPunct="1">
              <a:lnSpc>
                <a:spcPct val="150000"/>
              </a:lnSpc>
              <a:buSzTx/>
              <a:buFont typeface="Wingdings 3" panose="05040102010807070707" pitchFamily="18" charset="2"/>
              <a:buNone/>
            </a:pPr>
            <a:r>
              <a:rPr lang="zh-CN" altLang="en-US" sz="1800" dirty="0">
                <a:latin typeface="微软雅黑" panose="020B0503020204020204" pitchFamily="34" charset="-122"/>
                <a:ea typeface="微软雅黑" panose="020B0503020204020204" pitchFamily="34" charset="-122"/>
              </a:rPr>
              <a:t>                 </a:t>
            </a:r>
          </a:p>
          <a:p>
            <a:pPr marL="0" indent="0" eaLnBrk="1" hangingPunct="1">
              <a:lnSpc>
                <a:spcPct val="150000"/>
              </a:lnSpc>
              <a:buSzTx/>
              <a:buNone/>
            </a:pPr>
            <a:r>
              <a:rPr lang="zh-CN" altLang="en-US" sz="1800" dirty="0" smtClean="0">
                <a:latin typeface="微软雅黑" panose="020B0503020204020204" pitchFamily="34" charset="-122"/>
                <a:ea typeface="微软雅黑" panose="020B0503020204020204" pitchFamily="34" charset="-122"/>
              </a:rPr>
              <a:t>       </a:t>
            </a:r>
            <a:endParaRPr lang="en-US" altLang="zh-CN" sz="1800" dirty="0" smtClean="0">
              <a:latin typeface="微软雅黑" panose="020B0503020204020204" pitchFamily="34" charset="-122"/>
              <a:ea typeface="微软雅黑" panose="020B0503020204020204" pitchFamily="34" charset="-122"/>
            </a:endParaRPr>
          </a:p>
          <a:p>
            <a:pPr marL="0" indent="0" eaLnBrk="1" hangingPunct="1">
              <a:lnSpc>
                <a:spcPct val="150000"/>
              </a:lnSpc>
              <a:buSzTx/>
              <a:buNone/>
            </a:pP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正常</a:t>
            </a:r>
            <a:r>
              <a:rPr lang="zh-CN" altLang="en-US" sz="1800" dirty="0">
                <a:latin typeface="微软雅黑" panose="020B0503020204020204" pitchFamily="34" charset="-122"/>
                <a:ea typeface="微软雅黑" panose="020B0503020204020204" pitchFamily="34" charset="-122"/>
              </a:rPr>
              <a:t>完成关闭文件操作时，</a:t>
            </a:r>
            <a:r>
              <a:rPr lang="en-US" altLang="zh-CN" sz="1800" dirty="0" err="1">
                <a:latin typeface="微软雅黑" panose="020B0503020204020204" pitchFamily="34" charset="-122"/>
                <a:ea typeface="微软雅黑" panose="020B0503020204020204" pitchFamily="34" charset="-122"/>
              </a:rPr>
              <a:t>fclose</a:t>
            </a:r>
            <a:r>
              <a:rPr lang="zh-CN" altLang="en-US" sz="1800" dirty="0">
                <a:latin typeface="微软雅黑" panose="020B0503020204020204" pitchFamily="34" charset="-122"/>
                <a:ea typeface="微软雅黑" panose="020B0503020204020204" pitchFamily="34" charset="-122"/>
              </a:rPr>
              <a:t>函数返回值为</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。如返回非零值则表示有错误发生。</a:t>
            </a:r>
          </a:p>
        </p:txBody>
      </p:sp>
      <p:sp>
        <p:nvSpPr>
          <p:cNvPr id="7" name="AutoShape 5"/>
          <p:cNvSpPr>
            <a:spLocks noChangeArrowheads="1"/>
          </p:cNvSpPr>
          <p:nvPr/>
        </p:nvSpPr>
        <p:spPr bwMode="ltGray">
          <a:xfrm>
            <a:off x="2625875" y="3082983"/>
            <a:ext cx="3022600" cy="415588"/>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r>
              <a:rPr lang="en-US" altLang="zh-CN" sz="2000" b="0" dirty="0" err="1">
                <a:latin typeface="微软雅黑" panose="020B0503020204020204" pitchFamily="34" charset="-122"/>
                <a:ea typeface="微软雅黑" panose="020B0503020204020204" pitchFamily="34" charset="-122"/>
              </a:rPr>
              <a:t>fclose</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文件指针</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10123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9125" y="174029"/>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649581" y="193430"/>
            <a:ext cx="6111647"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数据</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块读写函数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fread</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fwtrite</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759412" y="1025752"/>
            <a:ext cx="7729492" cy="1394228"/>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Ｃ</a:t>
            </a:r>
            <a:r>
              <a:rPr kumimoji="1" lang="zh-CN" altLang="en-US" dirty="0">
                <a:latin typeface="微软雅黑" panose="020B0503020204020204" pitchFamily="34" charset="-122"/>
                <a:ea typeface="微软雅黑" panose="020B0503020204020204" pitchFamily="34" charset="-122"/>
              </a:rPr>
              <a:t>语言提供了用于整块数据的读写函数。可用来读写一组数据，如一个数组元素，一个结构变量的值等。</a:t>
            </a:r>
          </a:p>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函数</a:t>
            </a:r>
            <a:r>
              <a:rPr kumimoji="1" lang="en-US" altLang="zh-CN" dirty="0" err="1">
                <a:latin typeface="微软雅黑" panose="020B0503020204020204" pitchFamily="34" charset="-122"/>
                <a:ea typeface="微软雅黑" panose="020B0503020204020204" pitchFamily="34" charset="-122"/>
              </a:rPr>
              <a:t>fread</a:t>
            </a:r>
            <a:r>
              <a:rPr kumimoji="1" lang="zh-CN" altLang="en-US" dirty="0">
                <a:latin typeface="微软雅黑" panose="020B0503020204020204" pitchFamily="34" charset="-122"/>
                <a:ea typeface="微软雅黑" panose="020B0503020204020204" pitchFamily="34" charset="-122"/>
              </a:rPr>
              <a:t>和</a:t>
            </a:r>
            <a:r>
              <a:rPr kumimoji="1" lang="en-US" altLang="zh-CN" dirty="0" err="1">
                <a:latin typeface="微软雅黑" panose="020B0503020204020204" pitchFamily="34" charset="-122"/>
                <a:ea typeface="微软雅黑" panose="020B0503020204020204" pitchFamily="34" charset="-122"/>
              </a:rPr>
              <a:t>fwrite</a:t>
            </a:r>
            <a:r>
              <a:rPr kumimoji="1" lang="zh-CN" altLang="en-US" dirty="0">
                <a:latin typeface="微软雅黑" panose="020B0503020204020204" pitchFamily="34" charset="-122"/>
                <a:ea typeface="微软雅黑" panose="020B0503020204020204" pitchFamily="34" charset="-122"/>
              </a:rPr>
              <a:t>的原形分别如下：</a:t>
            </a:r>
          </a:p>
        </p:txBody>
      </p:sp>
      <p:sp>
        <p:nvSpPr>
          <p:cNvPr id="14" name="AutoShape 4"/>
          <p:cNvSpPr>
            <a:spLocks noChangeArrowheads="1"/>
          </p:cNvSpPr>
          <p:nvPr/>
        </p:nvSpPr>
        <p:spPr bwMode="ltGray">
          <a:xfrm>
            <a:off x="963262" y="2583218"/>
            <a:ext cx="7408862" cy="415588"/>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spcBef>
                <a:spcPct val="20000"/>
              </a:spcBef>
            </a:pPr>
            <a:r>
              <a:rPr lang="en-US" altLang="zh-CN" sz="2000" dirty="0" err="1">
                <a:latin typeface="+mn-lt"/>
              </a:rPr>
              <a:t>size_t</a:t>
            </a:r>
            <a:r>
              <a:rPr lang="en-US" altLang="zh-CN" sz="2000" dirty="0">
                <a:latin typeface="+mn-lt"/>
              </a:rPr>
              <a:t> </a:t>
            </a:r>
            <a:r>
              <a:rPr lang="en-US" altLang="zh-CN" sz="2000" dirty="0" err="1">
                <a:latin typeface="+mn-lt"/>
              </a:rPr>
              <a:t>fread</a:t>
            </a:r>
            <a:r>
              <a:rPr lang="en-US" altLang="zh-CN" sz="2000" dirty="0">
                <a:latin typeface="+mn-lt"/>
              </a:rPr>
              <a:t>(void *</a:t>
            </a:r>
            <a:r>
              <a:rPr lang="en-US" altLang="zh-CN" sz="2000" dirty="0" err="1">
                <a:latin typeface="+mn-lt"/>
              </a:rPr>
              <a:t>ptr</a:t>
            </a:r>
            <a:r>
              <a:rPr lang="en-US" altLang="zh-CN" sz="2000" dirty="0">
                <a:latin typeface="+mn-lt"/>
              </a:rPr>
              <a:t>, </a:t>
            </a:r>
            <a:r>
              <a:rPr lang="en-US" altLang="zh-CN" sz="2000" dirty="0" err="1">
                <a:latin typeface="+mn-lt"/>
              </a:rPr>
              <a:t>size_t</a:t>
            </a:r>
            <a:r>
              <a:rPr lang="en-US" altLang="zh-CN" sz="2000" dirty="0">
                <a:latin typeface="+mn-lt"/>
              </a:rPr>
              <a:t> size, </a:t>
            </a:r>
            <a:r>
              <a:rPr lang="en-US" altLang="zh-CN" sz="2000" dirty="0" err="1">
                <a:latin typeface="+mn-lt"/>
              </a:rPr>
              <a:t>size_t</a:t>
            </a:r>
            <a:r>
              <a:rPr lang="en-US" altLang="zh-CN" sz="2000" dirty="0">
                <a:latin typeface="+mn-lt"/>
              </a:rPr>
              <a:t> n, FILE *stream);</a:t>
            </a:r>
          </a:p>
        </p:txBody>
      </p:sp>
      <p:sp>
        <p:nvSpPr>
          <p:cNvPr id="15" name="AutoShape 5"/>
          <p:cNvSpPr>
            <a:spLocks noChangeArrowheads="1"/>
          </p:cNvSpPr>
          <p:nvPr/>
        </p:nvSpPr>
        <p:spPr bwMode="ltGray">
          <a:xfrm>
            <a:off x="985487" y="3447166"/>
            <a:ext cx="7386637"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b="1">
                <a:ea typeface="华文新魏" panose="02010800040101010101" pitchFamily="2" charset="-122"/>
              </a:rPr>
              <a:t>size_t fwrite(const void *ptr, size_t size, size_t n, FILE *stream);</a:t>
            </a:r>
          </a:p>
        </p:txBody>
      </p:sp>
      <p:sp>
        <p:nvSpPr>
          <p:cNvPr id="16" name="矩形 15"/>
          <p:cNvSpPr/>
          <p:nvPr/>
        </p:nvSpPr>
        <p:spPr>
          <a:xfrm>
            <a:off x="876192" y="4298246"/>
            <a:ext cx="7495932" cy="1754326"/>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zh-CN" altLang="en-US" dirty="0" smtClean="0">
                <a:latin typeface="微软雅黑" panose="020B0503020204020204" pitchFamily="34" charset="-122"/>
                <a:ea typeface="微软雅黑" panose="020B0503020204020204" pitchFamily="34" charset="-122"/>
              </a:rPr>
              <a:t>       对于</a:t>
            </a:r>
            <a:r>
              <a:rPr kumimoji="1" lang="zh-CN" altLang="en-US" dirty="0">
                <a:latin typeface="微软雅黑" panose="020B0503020204020204" pitchFamily="34" charset="-122"/>
                <a:ea typeface="微软雅黑" panose="020B0503020204020204" pitchFamily="34" charset="-122"/>
              </a:rPr>
              <a:t>函数</a:t>
            </a:r>
            <a:r>
              <a:rPr kumimoji="1" lang="en-US" altLang="zh-CN" dirty="0" err="1">
                <a:latin typeface="微软雅黑" panose="020B0503020204020204" pitchFamily="34" charset="-122"/>
                <a:ea typeface="微软雅黑" panose="020B0503020204020204" pitchFamily="34" charset="-122"/>
              </a:rPr>
              <a:t>fread</a:t>
            </a:r>
            <a:r>
              <a:rPr kumimoji="1" lang="zh-CN" altLang="en-US" dirty="0">
                <a:latin typeface="微软雅黑" panose="020B0503020204020204" pitchFamily="34" charset="-122"/>
                <a:ea typeface="微软雅黑" panose="020B0503020204020204" pitchFamily="34" charset="-122"/>
              </a:rPr>
              <a:t>而言，</a:t>
            </a:r>
            <a:r>
              <a:rPr kumimoji="1" lang="en-US" altLang="zh-CN" dirty="0" err="1">
                <a:latin typeface="微软雅黑" panose="020B0503020204020204" pitchFamily="34" charset="-122"/>
                <a:ea typeface="微软雅黑" panose="020B0503020204020204" pitchFamily="34" charset="-122"/>
              </a:rPr>
              <a:t>ptr</a:t>
            </a:r>
            <a:r>
              <a:rPr kumimoji="1" lang="zh-CN" altLang="en-US" dirty="0">
                <a:latin typeface="微软雅黑" panose="020B0503020204020204" pitchFamily="34" charset="-122"/>
                <a:ea typeface="微软雅黑" panose="020B0503020204020204" pitchFamily="34" charset="-122"/>
              </a:rPr>
              <a:t>是存放所读入数据的内存区域的指针，而对于函数</a:t>
            </a:r>
            <a:r>
              <a:rPr kumimoji="1" lang="en-US" altLang="zh-CN" dirty="0" err="1">
                <a:latin typeface="微软雅黑" panose="020B0503020204020204" pitchFamily="34" charset="-122"/>
                <a:ea typeface="微软雅黑" panose="020B0503020204020204" pitchFamily="34" charset="-122"/>
              </a:rPr>
              <a:t>fwrite</a:t>
            </a:r>
            <a:r>
              <a:rPr kumimoji="1" lang="zh-CN" altLang="en-US" dirty="0">
                <a:latin typeface="微软雅黑" panose="020B0503020204020204" pitchFamily="34" charset="-122"/>
                <a:ea typeface="微软雅黑" panose="020B0503020204020204" pitchFamily="34" charset="-122"/>
              </a:rPr>
              <a:t>而言，</a:t>
            </a:r>
            <a:r>
              <a:rPr kumimoji="1" lang="en-US" altLang="zh-CN" dirty="0" err="1">
                <a:latin typeface="微软雅黑" panose="020B0503020204020204" pitchFamily="34" charset="-122"/>
                <a:ea typeface="微软雅黑" panose="020B0503020204020204" pitchFamily="34" charset="-122"/>
              </a:rPr>
              <a:t>prt</a:t>
            </a:r>
            <a:r>
              <a:rPr kumimoji="1" lang="zh-CN" altLang="en-US" dirty="0">
                <a:latin typeface="微软雅黑" panose="020B0503020204020204" pitchFamily="34" charset="-122"/>
                <a:ea typeface="微软雅黑" panose="020B0503020204020204" pitchFamily="34" charset="-122"/>
              </a:rPr>
              <a:t>是写入到那个文件的信息的指针。变量</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的值确定将读</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写多少项，而每项的长度是由</a:t>
            </a:r>
            <a:r>
              <a:rPr kumimoji="1" lang="en-US" altLang="zh-CN" dirty="0">
                <a:latin typeface="微软雅黑" panose="020B0503020204020204" pitchFamily="34" charset="-122"/>
                <a:ea typeface="微软雅黑" panose="020B0503020204020204" pitchFamily="34" charset="-122"/>
              </a:rPr>
              <a:t>size</a:t>
            </a:r>
            <a:r>
              <a:rPr kumimoji="1" lang="zh-CN" altLang="en-US" dirty="0">
                <a:latin typeface="微软雅黑" panose="020B0503020204020204" pitchFamily="34" charset="-122"/>
                <a:ea typeface="微软雅黑" panose="020B0503020204020204" pitchFamily="34" charset="-122"/>
              </a:rPr>
              <a:t>决定的，</a:t>
            </a:r>
            <a:r>
              <a:rPr kumimoji="1" lang="en-US" altLang="zh-CN" dirty="0">
                <a:latin typeface="微软雅黑" panose="020B0503020204020204" pitchFamily="34" charset="-122"/>
                <a:ea typeface="微软雅黑" panose="020B0503020204020204" pitchFamily="34" charset="-122"/>
              </a:rPr>
              <a:t>size</a:t>
            </a:r>
            <a:r>
              <a:rPr kumimoji="1" lang="zh-CN" altLang="en-US" dirty="0">
                <a:latin typeface="微软雅黑" panose="020B0503020204020204" pitchFamily="34" charset="-122"/>
                <a:ea typeface="微软雅黑" panose="020B0503020204020204" pitchFamily="34" charset="-122"/>
              </a:rPr>
              <a:t>的类型为</a:t>
            </a:r>
            <a:r>
              <a:rPr kumimoji="1" lang="en-US" altLang="zh-CN" dirty="0" err="1">
                <a:latin typeface="微软雅黑" panose="020B0503020204020204" pitchFamily="34" charset="-122"/>
                <a:ea typeface="微软雅黑" panose="020B0503020204020204" pitchFamily="34" charset="-122"/>
              </a:rPr>
              <a:t>size_t</a:t>
            </a:r>
            <a:r>
              <a:rPr kumimoji="1" lang="zh-CN" altLang="en-US" dirty="0">
                <a:latin typeface="微软雅黑" panose="020B0503020204020204" pitchFamily="34" charset="-122"/>
                <a:ea typeface="微软雅黑" panose="020B0503020204020204" pitchFamily="34" charset="-122"/>
              </a:rPr>
              <a:t>，一般代表无符号整数。形参</a:t>
            </a:r>
            <a:r>
              <a:rPr kumimoji="1" lang="en-US" altLang="zh-CN" dirty="0">
                <a:latin typeface="微软雅黑" panose="020B0503020204020204" pitchFamily="34" charset="-122"/>
                <a:ea typeface="微软雅黑" panose="020B0503020204020204" pitchFamily="34" charset="-122"/>
              </a:rPr>
              <a:t>stream</a:t>
            </a:r>
            <a:r>
              <a:rPr kumimoji="1" lang="zh-CN" altLang="en-US" dirty="0">
                <a:latin typeface="微软雅黑" panose="020B0503020204020204" pitchFamily="34" charset="-122"/>
                <a:ea typeface="微软雅黑" panose="020B0503020204020204" pitchFamily="34" charset="-122"/>
              </a:rPr>
              <a:t>是指针变量，是指向原先打开的文件。</a:t>
            </a: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494" y="4200976"/>
            <a:ext cx="654768" cy="654768"/>
          </a:xfrm>
          <a:prstGeom prst="rect">
            <a:avLst/>
          </a:prstGeom>
        </p:spPr>
      </p:pic>
    </p:spTree>
    <p:extLst>
      <p:ext uri="{BB962C8B-B14F-4D97-AF65-F5344CB8AC3E}">
        <p14:creationId xmlns:p14="http://schemas.microsoft.com/office/powerpoint/2010/main" val="107590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par>
                                <p:cTn id="16" presetID="1" presetClass="entr" presetSubtype="0" fill="hold" nodeType="with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0550" y="163401"/>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649581" y="193430"/>
            <a:ext cx="6111647"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数据</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块读写函数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fread</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fwtrite</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4" name="矩形 13"/>
          <p:cNvSpPr/>
          <p:nvPr/>
        </p:nvSpPr>
        <p:spPr>
          <a:xfrm>
            <a:off x="350874" y="1594884"/>
            <a:ext cx="8176438" cy="3637919"/>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zh-CN" altLang="en-US" dirty="0" smtClean="0">
                <a:latin typeface="微软雅黑" panose="020B0503020204020204" pitchFamily="34" charset="-122"/>
                <a:ea typeface="微软雅黑" panose="020B0503020204020204" pitchFamily="34" charset="-122"/>
              </a:rPr>
              <a:t>      函数</a:t>
            </a:r>
            <a:r>
              <a:rPr kumimoji="1" lang="en-US" altLang="zh-CN" dirty="0" err="1">
                <a:latin typeface="微软雅黑" panose="020B0503020204020204" pitchFamily="34" charset="-122"/>
                <a:ea typeface="微软雅黑" panose="020B0503020204020204" pitchFamily="34" charset="-122"/>
              </a:rPr>
              <a:t>fread</a:t>
            </a:r>
            <a:r>
              <a:rPr kumimoji="1" lang="zh-CN" altLang="en-US" dirty="0">
                <a:latin typeface="微软雅黑" panose="020B0503020204020204" pitchFamily="34" charset="-122"/>
                <a:ea typeface="微软雅黑" panose="020B0503020204020204" pitchFamily="34" charset="-122"/>
              </a:rPr>
              <a:t>和</a:t>
            </a:r>
            <a:r>
              <a:rPr kumimoji="1" lang="en-US" altLang="zh-CN" dirty="0" err="1">
                <a:latin typeface="微软雅黑" panose="020B0503020204020204" pitchFamily="34" charset="-122"/>
                <a:ea typeface="微软雅黑" panose="020B0503020204020204" pitchFamily="34" charset="-122"/>
              </a:rPr>
              <a:t>fwrite</a:t>
            </a:r>
            <a:r>
              <a:rPr kumimoji="1" lang="zh-CN" altLang="en-US" dirty="0">
                <a:latin typeface="微软雅黑" panose="020B0503020204020204" pitchFamily="34" charset="-122"/>
                <a:ea typeface="微软雅黑" panose="020B0503020204020204" pitchFamily="34" charset="-122"/>
              </a:rPr>
              <a:t>都有返回值。函数</a:t>
            </a:r>
            <a:r>
              <a:rPr kumimoji="1" lang="en-US" altLang="zh-CN" dirty="0" err="1">
                <a:latin typeface="微软雅黑" panose="020B0503020204020204" pitchFamily="34" charset="-122"/>
                <a:ea typeface="微软雅黑" panose="020B0503020204020204" pitchFamily="34" charset="-122"/>
              </a:rPr>
              <a:t>fread</a:t>
            </a:r>
            <a:r>
              <a:rPr kumimoji="1" lang="zh-CN" altLang="en-US" dirty="0">
                <a:latin typeface="微软雅黑" panose="020B0503020204020204" pitchFamily="34" charset="-122"/>
                <a:ea typeface="微软雅黑" panose="020B0503020204020204" pitchFamily="34" charset="-122"/>
              </a:rPr>
              <a:t>返回读入的项数，如果出错或者达到文件的尾部，则返回值可能会小于</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；函数</a:t>
            </a:r>
            <a:r>
              <a:rPr kumimoji="1" lang="en-US" altLang="zh-CN" dirty="0" err="1">
                <a:latin typeface="微软雅黑" panose="020B0503020204020204" pitchFamily="34" charset="-122"/>
                <a:ea typeface="微软雅黑" panose="020B0503020204020204" pitchFamily="34" charset="-122"/>
              </a:rPr>
              <a:t>fwrite</a:t>
            </a:r>
            <a:r>
              <a:rPr kumimoji="1" lang="zh-CN" altLang="en-US" dirty="0">
                <a:latin typeface="微软雅黑" panose="020B0503020204020204" pitchFamily="34" charset="-122"/>
                <a:ea typeface="微软雅黑" panose="020B0503020204020204" pitchFamily="34" charset="-122"/>
              </a:rPr>
              <a:t>返回写入的项数，如果出错，则该值将等于</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 </a:t>
            </a:r>
          </a:p>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例如</a:t>
            </a:r>
            <a:r>
              <a:rPr kumimoji="1" lang="zh-CN" altLang="en-US" dirty="0">
                <a:latin typeface="微软雅黑" panose="020B0503020204020204" pitchFamily="34" charset="-122"/>
                <a:ea typeface="微软雅黑" panose="020B0503020204020204" pitchFamily="34" charset="-122"/>
              </a:rPr>
              <a:t>：</a:t>
            </a:r>
          </a:p>
          <a:p>
            <a:pPr fontAlgn="base">
              <a:lnSpc>
                <a:spcPct val="150000"/>
              </a:lnSpc>
              <a:spcBef>
                <a:spcPct val="20000"/>
              </a:spcBef>
              <a:spcAft>
                <a:spcPct val="0"/>
              </a:spcAft>
              <a:buClr>
                <a:schemeClr val="folHlink"/>
              </a:buClr>
              <a:buSzTx/>
            </a:pPr>
            <a:endParaRPr kumimoji="1" lang="zh-CN" altLang="en-US" dirty="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buSzTx/>
            </a:pPr>
            <a:r>
              <a:rPr kumimoji="1" lang="zh-CN" altLang="en-US" dirty="0" smtClean="0">
                <a:latin typeface="微软雅黑" panose="020B0503020204020204" pitchFamily="34" charset="-122"/>
                <a:ea typeface="微软雅黑" panose="020B0503020204020204" pitchFamily="34" charset="-122"/>
              </a:rPr>
              <a:t>       </a:t>
            </a:r>
            <a:endParaRPr kumimoji="1" lang="en-US" altLang="zh-CN" dirty="0" smtClean="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buSzTx/>
            </a:pPr>
            <a:r>
              <a:rPr kumimoji="1" lang="en-US" altLang="zh-CN" dirty="0">
                <a:latin typeface="微软雅黑" panose="020B0503020204020204" pitchFamily="34" charset="-122"/>
                <a:ea typeface="微软雅黑" panose="020B0503020204020204" pitchFamily="34" charset="-122"/>
              </a:rPr>
              <a:t> </a:t>
            </a:r>
            <a:r>
              <a:rPr kumimoji="1" lang="en-US" altLang="zh-CN" dirty="0" smtClean="0">
                <a:latin typeface="微软雅黑" panose="020B0503020204020204" pitchFamily="34" charset="-122"/>
                <a:ea typeface="微软雅黑" panose="020B0503020204020204" pitchFamily="34" charset="-122"/>
              </a:rPr>
              <a:t>     </a:t>
            </a:r>
            <a:r>
              <a:rPr kumimoji="1" lang="zh-CN" altLang="en-US" dirty="0" smtClean="0">
                <a:latin typeface="微软雅黑" panose="020B0503020204020204" pitchFamily="34" charset="-122"/>
                <a:ea typeface="微软雅黑" panose="020B0503020204020204" pitchFamily="34" charset="-122"/>
              </a:rPr>
              <a:t>其</a:t>
            </a:r>
            <a:r>
              <a:rPr kumimoji="1" lang="zh-CN" altLang="en-US" dirty="0">
                <a:latin typeface="微软雅黑" panose="020B0503020204020204" pitchFamily="34" charset="-122"/>
                <a:ea typeface="微软雅黑" panose="020B0503020204020204" pitchFamily="34" charset="-122"/>
              </a:rPr>
              <a:t>意义是从</a:t>
            </a:r>
            <a:r>
              <a:rPr kumimoji="1" lang="en-US" altLang="zh-CN" dirty="0" err="1">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所指的文件中，每次读</a:t>
            </a:r>
            <a:r>
              <a:rPr kumimoji="1" lang="en-US" altLang="zh-CN" dirty="0">
                <a:latin typeface="微软雅黑" panose="020B0503020204020204" pitchFamily="34" charset="-122"/>
                <a:ea typeface="微软雅黑" panose="020B0503020204020204" pitchFamily="34" charset="-122"/>
              </a:rPr>
              <a:t>4</a:t>
            </a:r>
            <a:r>
              <a:rPr kumimoji="1" lang="zh-CN" altLang="en-US" dirty="0">
                <a:latin typeface="微软雅黑" panose="020B0503020204020204" pitchFamily="34" charset="-122"/>
                <a:ea typeface="微软雅黑" panose="020B0503020204020204" pitchFamily="34" charset="-122"/>
              </a:rPr>
              <a:t>个字节</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一个实数</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送入实数组</a:t>
            </a:r>
            <a:r>
              <a:rPr kumimoji="1" lang="en-US" altLang="zh-CN" dirty="0">
                <a:latin typeface="微软雅黑" panose="020B0503020204020204" pitchFamily="34" charset="-122"/>
                <a:ea typeface="微软雅黑" panose="020B0503020204020204" pitchFamily="34" charset="-122"/>
              </a:rPr>
              <a:t>fa</a:t>
            </a:r>
            <a:r>
              <a:rPr kumimoji="1" lang="zh-CN" altLang="en-US" dirty="0">
                <a:latin typeface="微软雅黑" panose="020B0503020204020204" pitchFamily="34" charset="-122"/>
                <a:ea typeface="微软雅黑" panose="020B0503020204020204" pitchFamily="34" charset="-122"/>
              </a:rPr>
              <a:t>中，连续读</a:t>
            </a:r>
            <a:r>
              <a:rPr kumimoji="1" lang="en-US" altLang="zh-CN" dirty="0">
                <a:latin typeface="微软雅黑" panose="020B0503020204020204" pitchFamily="34" charset="-122"/>
                <a:ea typeface="微软雅黑" panose="020B0503020204020204" pitchFamily="34" charset="-122"/>
              </a:rPr>
              <a:t>5</a:t>
            </a:r>
            <a:r>
              <a:rPr kumimoji="1" lang="zh-CN" altLang="en-US" dirty="0">
                <a:latin typeface="微软雅黑" panose="020B0503020204020204" pitchFamily="34" charset="-122"/>
                <a:ea typeface="微软雅黑" panose="020B0503020204020204" pitchFamily="34" charset="-122"/>
              </a:rPr>
              <a:t>次，即读</a:t>
            </a:r>
            <a:r>
              <a:rPr kumimoji="1" lang="en-US" altLang="zh-CN" dirty="0">
                <a:latin typeface="微软雅黑" panose="020B0503020204020204" pitchFamily="34" charset="-122"/>
                <a:ea typeface="微软雅黑" panose="020B0503020204020204" pitchFamily="34" charset="-122"/>
              </a:rPr>
              <a:t>5</a:t>
            </a:r>
            <a:r>
              <a:rPr kumimoji="1" lang="zh-CN" altLang="en-US" dirty="0">
                <a:latin typeface="微软雅黑" panose="020B0503020204020204" pitchFamily="34" charset="-122"/>
                <a:ea typeface="微软雅黑" panose="020B0503020204020204" pitchFamily="34" charset="-122"/>
              </a:rPr>
              <a:t>个实数到</a:t>
            </a:r>
            <a:r>
              <a:rPr kumimoji="1" lang="en-US" altLang="zh-CN" dirty="0">
                <a:latin typeface="微软雅黑" panose="020B0503020204020204" pitchFamily="34" charset="-122"/>
                <a:ea typeface="微软雅黑" panose="020B0503020204020204" pitchFamily="34" charset="-122"/>
              </a:rPr>
              <a:t>fa</a:t>
            </a:r>
            <a:r>
              <a:rPr kumimoji="1" lang="zh-CN" altLang="en-US" dirty="0">
                <a:latin typeface="微软雅黑" panose="020B0503020204020204" pitchFamily="34" charset="-122"/>
                <a:ea typeface="微软雅黑" panose="020B0503020204020204" pitchFamily="34" charset="-122"/>
              </a:rPr>
              <a:t>中。 </a:t>
            </a:r>
          </a:p>
        </p:txBody>
      </p:sp>
      <p:sp>
        <p:nvSpPr>
          <p:cNvPr id="15" name="AutoShape 6"/>
          <p:cNvSpPr>
            <a:spLocks noChangeArrowheads="1"/>
          </p:cNvSpPr>
          <p:nvPr/>
        </p:nvSpPr>
        <p:spPr bwMode="ltGray">
          <a:xfrm>
            <a:off x="2415826" y="3533912"/>
            <a:ext cx="2439988" cy="441162"/>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lnSpc>
                <a:spcPct val="90000"/>
              </a:lnSpc>
              <a:spcBef>
                <a:spcPct val="20000"/>
              </a:spcBef>
            </a:pPr>
            <a:r>
              <a:rPr lang="en-US" altLang="zh-CN" b="0" dirty="0">
                <a:latin typeface="+mn-lt"/>
              </a:rPr>
              <a:t>read(fa,4,5,fp);</a:t>
            </a:r>
          </a:p>
        </p:txBody>
      </p:sp>
    </p:spTree>
    <p:extLst>
      <p:ext uri="{BB962C8B-B14F-4D97-AF65-F5344CB8AC3E}">
        <p14:creationId xmlns:p14="http://schemas.microsoft.com/office/powerpoint/2010/main" val="1040877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9125" y="10895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546356" y="131174"/>
            <a:ext cx="610854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格式化</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fscanf</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fprintf</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0" name="矩形 9"/>
          <p:cNvSpPr/>
          <p:nvPr/>
        </p:nvSpPr>
        <p:spPr>
          <a:xfrm>
            <a:off x="318977" y="904043"/>
            <a:ext cx="8229600" cy="1770165"/>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smtClean="0">
                <a:latin typeface="微软雅黑" panose="020B0503020204020204" pitchFamily="34" charset="-122"/>
                <a:ea typeface="微软雅黑" panose="020B0503020204020204" pitchFamily="34" charset="-122"/>
              </a:rPr>
              <a:t>       </a:t>
            </a:r>
            <a:r>
              <a:rPr kumimoji="1" lang="en-US" altLang="zh-CN" dirty="0" err="1" smtClean="0">
                <a:latin typeface="微软雅黑" panose="020B0503020204020204" pitchFamily="34" charset="-122"/>
                <a:ea typeface="微软雅黑" panose="020B0503020204020204" pitchFamily="34" charset="-122"/>
              </a:rPr>
              <a:t>fscanf</a:t>
            </a:r>
            <a:r>
              <a:rPr kumimoji="1" lang="zh-CN" altLang="en-US" dirty="0">
                <a:latin typeface="微软雅黑" panose="020B0503020204020204" pitchFamily="34" charset="-122"/>
                <a:ea typeface="微软雅黑" panose="020B0503020204020204" pitchFamily="34" charset="-122"/>
              </a:rPr>
              <a:t>函数，</a:t>
            </a:r>
            <a:r>
              <a:rPr kumimoji="1" lang="en-US" altLang="zh-CN" dirty="0" err="1">
                <a:latin typeface="微软雅黑" panose="020B0503020204020204" pitchFamily="34" charset="-122"/>
                <a:ea typeface="微软雅黑" panose="020B0503020204020204" pitchFamily="34" charset="-122"/>
              </a:rPr>
              <a:t>fprintf</a:t>
            </a:r>
            <a:r>
              <a:rPr kumimoji="1" lang="zh-CN" altLang="en-US" dirty="0">
                <a:latin typeface="微软雅黑" panose="020B0503020204020204" pitchFamily="34" charset="-122"/>
                <a:ea typeface="微软雅黑" panose="020B0503020204020204" pitchFamily="34" charset="-122"/>
              </a:rPr>
              <a:t>函数与前面使用的</a:t>
            </a:r>
            <a:r>
              <a:rPr kumimoji="1" lang="en-US" altLang="zh-CN" dirty="0" err="1">
                <a:latin typeface="微软雅黑" panose="020B0503020204020204" pitchFamily="34" charset="-122"/>
                <a:ea typeface="微软雅黑" panose="020B0503020204020204" pitchFamily="34" charset="-122"/>
              </a:rPr>
              <a:t>scanf</a:t>
            </a:r>
            <a:r>
              <a:rPr kumimoji="1" lang="zh-CN" altLang="en-US" dirty="0">
                <a:latin typeface="微软雅黑" panose="020B0503020204020204" pitchFamily="34" charset="-122"/>
                <a:ea typeface="微软雅黑" panose="020B0503020204020204" pitchFamily="34" charset="-122"/>
              </a:rPr>
              <a:t>和</a:t>
            </a:r>
            <a:r>
              <a:rPr kumimoji="1" lang="en-US" altLang="zh-CN" dirty="0" err="1">
                <a:latin typeface="微软雅黑" panose="020B0503020204020204" pitchFamily="34" charset="-122"/>
                <a:ea typeface="微软雅黑" panose="020B0503020204020204" pitchFamily="34" charset="-122"/>
              </a:rPr>
              <a:t>printf</a:t>
            </a: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函数的功能相似，都是格式化读写函数。两者的区别在于</a:t>
            </a:r>
            <a:r>
              <a:rPr kumimoji="1" lang="en-US" altLang="zh-CN" dirty="0" err="1">
                <a:latin typeface="微软雅黑" panose="020B0503020204020204" pitchFamily="34" charset="-122"/>
                <a:ea typeface="微软雅黑" panose="020B0503020204020204" pitchFamily="34" charset="-122"/>
              </a:rPr>
              <a:t>fscanf</a:t>
            </a:r>
            <a:r>
              <a:rPr kumimoji="1" lang="zh-CN" altLang="en-US" dirty="0">
                <a:latin typeface="微软雅黑" panose="020B0503020204020204" pitchFamily="34" charset="-122"/>
                <a:ea typeface="微软雅黑" panose="020B0503020204020204" pitchFamily="34" charset="-122"/>
              </a:rPr>
              <a:t>函数和</a:t>
            </a:r>
            <a:r>
              <a:rPr kumimoji="1" lang="en-US" altLang="zh-CN" dirty="0" err="1">
                <a:latin typeface="微软雅黑" panose="020B0503020204020204" pitchFamily="34" charset="-122"/>
                <a:ea typeface="微软雅黑" panose="020B0503020204020204" pitchFamily="34" charset="-122"/>
              </a:rPr>
              <a:t>fprintf</a:t>
            </a:r>
            <a:r>
              <a:rPr kumimoji="1" lang="zh-CN" altLang="en-US" dirty="0">
                <a:latin typeface="微软雅黑" panose="020B0503020204020204" pitchFamily="34" charset="-122"/>
                <a:ea typeface="微软雅黑" panose="020B0503020204020204" pitchFamily="34" charset="-122"/>
              </a:rPr>
              <a:t>函数的读写对象不是键盘和显示器，而是磁盘文件。</a:t>
            </a:r>
          </a:p>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函数</a:t>
            </a:r>
            <a:r>
              <a:rPr kumimoji="1" lang="en-US" altLang="zh-CN" dirty="0" err="1">
                <a:latin typeface="微软雅黑" panose="020B0503020204020204" pitchFamily="34" charset="-122"/>
                <a:ea typeface="微软雅黑" panose="020B0503020204020204" pitchFamily="34" charset="-122"/>
              </a:rPr>
              <a:t>fscanf</a:t>
            </a:r>
            <a:r>
              <a:rPr kumimoji="1" lang="zh-CN" altLang="en-US" dirty="0">
                <a:latin typeface="微软雅黑" panose="020B0503020204020204" pitchFamily="34" charset="-122"/>
                <a:ea typeface="微软雅黑" panose="020B0503020204020204" pitchFamily="34" charset="-122"/>
              </a:rPr>
              <a:t>和</a:t>
            </a:r>
            <a:r>
              <a:rPr kumimoji="1" lang="en-US" altLang="zh-CN" dirty="0" err="1">
                <a:latin typeface="微软雅黑" panose="020B0503020204020204" pitchFamily="34" charset="-122"/>
                <a:ea typeface="微软雅黑" panose="020B0503020204020204" pitchFamily="34" charset="-122"/>
              </a:rPr>
              <a:t>fprintf</a:t>
            </a:r>
            <a:r>
              <a:rPr kumimoji="1" lang="zh-CN" altLang="en-US" dirty="0">
                <a:latin typeface="微软雅黑" panose="020B0503020204020204" pitchFamily="34" charset="-122"/>
                <a:ea typeface="微软雅黑" panose="020B0503020204020204" pitchFamily="34" charset="-122"/>
              </a:rPr>
              <a:t>的原型分别如下：</a:t>
            </a:r>
          </a:p>
        </p:txBody>
      </p:sp>
      <p:sp>
        <p:nvSpPr>
          <p:cNvPr id="24" name="AutoShape 6"/>
          <p:cNvSpPr>
            <a:spLocks noChangeArrowheads="1"/>
          </p:cNvSpPr>
          <p:nvPr/>
        </p:nvSpPr>
        <p:spPr bwMode="ltGray">
          <a:xfrm>
            <a:off x="785121" y="2718033"/>
            <a:ext cx="7469187"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b="1" dirty="0" err="1">
                <a:ea typeface="华文新魏" panose="02010800040101010101" pitchFamily="2" charset="-122"/>
              </a:rPr>
              <a:t>int</a:t>
            </a:r>
            <a:r>
              <a:rPr kumimoji="1" lang="en-US" altLang="zh-CN" sz="2000" b="1" dirty="0">
                <a:ea typeface="华文新魏" panose="02010800040101010101" pitchFamily="2" charset="-122"/>
              </a:rPr>
              <a:t> </a:t>
            </a:r>
            <a:r>
              <a:rPr kumimoji="1" lang="en-US" altLang="zh-CN" sz="2000" b="1" dirty="0" err="1">
                <a:ea typeface="华文新魏" panose="02010800040101010101" pitchFamily="2" charset="-122"/>
              </a:rPr>
              <a:t>fscanf</a:t>
            </a:r>
            <a:r>
              <a:rPr kumimoji="1" lang="en-US" altLang="zh-CN" sz="2000" b="1" dirty="0">
                <a:ea typeface="华文新魏" panose="02010800040101010101" pitchFamily="2" charset="-122"/>
              </a:rPr>
              <a:t>(FILE *</a:t>
            </a:r>
            <a:r>
              <a:rPr kumimoji="1" lang="en-US" altLang="zh-CN" sz="2000" b="1" dirty="0" err="1">
                <a:ea typeface="华文新魏" panose="02010800040101010101" pitchFamily="2" charset="-122"/>
              </a:rPr>
              <a:t>fp,const</a:t>
            </a:r>
            <a:r>
              <a:rPr kumimoji="1" lang="en-US" altLang="zh-CN" sz="2000" b="1" dirty="0">
                <a:ea typeface="华文新魏" panose="02010800040101010101" pitchFamily="2" charset="-122"/>
              </a:rPr>
              <a:t> char *format[,address,…]);</a:t>
            </a:r>
          </a:p>
        </p:txBody>
      </p:sp>
      <p:sp>
        <p:nvSpPr>
          <p:cNvPr id="25" name="AutoShape 7"/>
          <p:cNvSpPr>
            <a:spLocks noChangeArrowheads="1"/>
          </p:cNvSpPr>
          <p:nvPr/>
        </p:nvSpPr>
        <p:spPr bwMode="ltGray">
          <a:xfrm>
            <a:off x="809125" y="3437171"/>
            <a:ext cx="7467600"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b="1">
                <a:ea typeface="华文新魏" panose="02010800040101010101" pitchFamily="2" charset="-122"/>
              </a:rPr>
              <a:t>int fprintf(FILE *fp,const char *format[,address,…]); </a:t>
            </a:r>
          </a:p>
        </p:txBody>
      </p:sp>
      <p:sp>
        <p:nvSpPr>
          <p:cNvPr id="26" name="文本框 25"/>
          <p:cNvSpPr txBox="1"/>
          <p:nvPr/>
        </p:nvSpPr>
        <p:spPr>
          <a:xfrm>
            <a:off x="435935" y="3978526"/>
            <a:ext cx="8088638" cy="923330"/>
          </a:xfrm>
          <a:prstGeom prst="rect">
            <a:avLst/>
          </a:prstGeom>
          <a:noFill/>
        </p:spPr>
        <p:txBody>
          <a:bodyPr wrap="square" rtlCol="0">
            <a:spAutoFit/>
          </a:bodyPr>
          <a:lstStyle/>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变</a:t>
            </a:r>
            <a:r>
              <a:rPr kumimoji="1" lang="zh-CN" altLang="en-US" dirty="0">
                <a:latin typeface="微软雅黑" panose="020B0503020204020204" pitchFamily="34" charset="-122"/>
                <a:ea typeface="微软雅黑" panose="020B0503020204020204" pitchFamily="34" charset="-122"/>
              </a:rPr>
              <a:t>元</a:t>
            </a:r>
            <a:r>
              <a:rPr kumimoji="1" lang="en-US" altLang="zh-CN" dirty="0" err="1" smtClean="0">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是函数</a:t>
            </a:r>
            <a:r>
              <a:rPr kumimoji="1" lang="en-US" altLang="zh-CN" dirty="0" err="1">
                <a:latin typeface="微软雅黑" panose="020B0503020204020204" pitchFamily="34" charset="-122"/>
                <a:ea typeface="微软雅黑" panose="020B0503020204020204" pitchFamily="34" charset="-122"/>
              </a:rPr>
              <a:t>fopen</a:t>
            </a:r>
            <a:r>
              <a:rPr kumimoji="1" lang="zh-CN" altLang="en-US" dirty="0">
                <a:latin typeface="微软雅黑" panose="020B0503020204020204" pitchFamily="34" charset="-122"/>
                <a:ea typeface="微软雅黑" panose="020B0503020204020204" pitchFamily="34" charset="-122"/>
              </a:rPr>
              <a:t>（）返回的文件指针，而函数</a:t>
            </a:r>
            <a:r>
              <a:rPr kumimoji="1" lang="en-US" altLang="zh-CN" dirty="0" err="1">
                <a:latin typeface="微软雅黑" panose="020B0503020204020204" pitchFamily="34" charset="-122"/>
                <a:ea typeface="微软雅黑" panose="020B0503020204020204" pitchFamily="34" charset="-122"/>
              </a:rPr>
              <a:t>fprintf</a:t>
            </a:r>
            <a:r>
              <a:rPr kumimoji="1" lang="zh-CN" altLang="en-US" dirty="0">
                <a:latin typeface="微软雅黑" panose="020B0503020204020204" pitchFamily="34" charset="-122"/>
                <a:ea typeface="微软雅黑" panose="020B0503020204020204" pitchFamily="34" charset="-122"/>
              </a:rPr>
              <a:t>（）和</a:t>
            </a:r>
            <a:r>
              <a:rPr kumimoji="1" lang="en-US" altLang="zh-CN" dirty="0" err="1">
                <a:latin typeface="微软雅黑" panose="020B0503020204020204" pitchFamily="34" charset="-122"/>
                <a:ea typeface="微软雅黑" panose="020B0503020204020204" pitchFamily="34" charset="-122"/>
              </a:rPr>
              <a:t>fscanf</a:t>
            </a:r>
            <a:r>
              <a:rPr kumimoji="1" lang="zh-CN" altLang="en-US" dirty="0">
                <a:latin typeface="微软雅黑" panose="020B0503020204020204" pitchFamily="34" charset="-122"/>
                <a:ea typeface="微软雅黑" panose="020B0503020204020204" pitchFamily="34" charset="-122"/>
              </a:rPr>
              <a:t>（）是把</a:t>
            </a:r>
            <a:r>
              <a:rPr kumimoji="1" lang="en-US" altLang="zh-CN" dirty="0">
                <a:latin typeface="微软雅黑" panose="020B0503020204020204" pitchFamily="34" charset="-122"/>
                <a:ea typeface="微软雅黑" panose="020B0503020204020204" pitchFamily="34" charset="-122"/>
              </a:rPr>
              <a:t>I/O</a:t>
            </a:r>
            <a:r>
              <a:rPr kumimoji="1" lang="zh-CN" altLang="en-US" dirty="0">
                <a:latin typeface="微软雅黑" panose="020B0503020204020204" pitchFamily="34" charset="-122"/>
                <a:ea typeface="微软雅黑" panose="020B0503020204020204" pitchFamily="34" charset="-122"/>
              </a:rPr>
              <a:t>操作导向指明的文件。这两个函数的调用格式为：</a:t>
            </a:r>
          </a:p>
        </p:txBody>
      </p:sp>
      <p:sp>
        <p:nvSpPr>
          <p:cNvPr id="27" name="AutoShape 6"/>
          <p:cNvSpPr>
            <a:spLocks noChangeArrowheads="1"/>
          </p:cNvSpPr>
          <p:nvPr/>
        </p:nvSpPr>
        <p:spPr bwMode="ltGray">
          <a:xfrm>
            <a:off x="785121" y="4993107"/>
            <a:ext cx="7469187"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b="1" dirty="0" err="1">
                <a:ea typeface="华文新魏" panose="02010800040101010101" pitchFamily="2" charset="-122"/>
              </a:rPr>
              <a:t>fscanf</a:t>
            </a:r>
            <a:r>
              <a:rPr kumimoji="1" lang="en-US" altLang="zh-CN" sz="2000" b="1" dirty="0">
                <a:ea typeface="华文新魏" panose="02010800040101010101" pitchFamily="2" charset="-122"/>
              </a:rPr>
              <a:t>(</a:t>
            </a:r>
            <a:r>
              <a:rPr kumimoji="1" lang="zh-CN" altLang="en-US" sz="2000" b="1" dirty="0">
                <a:ea typeface="华文新魏" panose="02010800040101010101" pitchFamily="2" charset="-122"/>
              </a:rPr>
              <a:t>文件指针</a:t>
            </a:r>
            <a:r>
              <a:rPr kumimoji="1" lang="en-US" altLang="zh-CN" sz="2000" b="1" dirty="0">
                <a:ea typeface="华文新魏" panose="02010800040101010101" pitchFamily="2" charset="-122"/>
              </a:rPr>
              <a:t>,</a:t>
            </a:r>
            <a:r>
              <a:rPr kumimoji="1" lang="zh-CN" altLang="en-US" sz="2000" b="1" dirty="0">
                <a:ea typeface="华文新魏" panose="02010800040101010101" pitchFamily="2" charset="-122"/>
              </a:rPr>
              <a:t>格式字符串，输入列表</a:t>
            </a:r>
            <a:r>
              <a:rPr kumimoji="1" lang="en-US" altLang="zh-CN" sz="2000" b="1" dirty="0">
                <a:ea typeface="华文新魏" panose="02010800040101010101" pitchFamily="2" charset="-122"/>
              </a:rPr>
              <a:t>);</a:t>
            </a:r>
          </a:p>
        </p:txBody>
      </p:sp>
      <p:sp>
        <p:nvSpPr>
          <p:cNvPr id="28" name="AutoShape 7"/>
          <p:cNvSpPr>
            <a:spLocks noChangeArrowheads="1"/>
          </p:cNvSpPr>
          <p:nvPr/>
        </p:nvSpPr>
        <p:spPr bwMode="ltGray">
          <a:xfrm>
            <a:off x="809125" y="5746761"/>
            <a:ext cx="7467600"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b="1" dirty="0" err="1">
                <a:ea typeface="华文新魏" panose="02010800040101010101" pitchFamily="2" charset="-122"/>
              </a:rPr>
              <a:t>fprintf</a:t>
            </a:r>
            <a:r>
              <a:rPr kumimoji="1" lang="en-US" altLang="zh-CN" sz="2000" b="1" dirty="0">
                <a:ea typeface="华文新魏" panose="02010800040101010101" pitchFamily="2" charset="-122"/>
              </a:rPr>
              <a:t>(</a:t>
            </a:r>
            <a:r>
              <a:rPr kumimoji="1" lang="zh-CN" altLang="en-US" sz="2000" b="1" dirty="0">
                <a:ea typeface="华文新魏" panose="02010800040101010101" pitchFamily="2" charset="-122"/>
              </a:rPr>
              <a:t>文件指针</a:t>
            </a:r>
            <a:r>
              <a:rPr kumimoji="1" lang="en-US" altLang="zh-CN" sz="2000" b="1" dirty="0">
                <a:ea typeface="华文新魏" panose="02010800040101010101" pitchFamily="2" charset="-122"/>
              </a:rPr>
              <a:t>,</a:t>
            </a:r>
            <a:r>
              <a:rPr kumimoji="1" lang="zh-CN" altLang="en-US" sz="2000" b="1" dirty="0">
                <a:ea typeface="华文新魏" panose="02010800040101010101" pitchFamily="2" charset="-122"/>
              </a:rPr>
              <a:t>格式字符串，输出列表</a:t>
            </a:r>
            <a:r>
              <a:rPr kumimoji="1" lang="en-US" altLang="zh-CN" sz="2000" b="1" dirty="0">
                <a:ea typeface="华文新魏" panose="02010800040101010101" pitchFamily="2" charset="-122"/>
              </a:rPr>
              <a:t>); </a:t>
            </a:r>
          </a:p>
        </p:txBody>
      </p:sp>
    </p:spTree>
    <p:extLst>
      <p:ext uri="{BB962C8B-B14F-4D97-AF65-F5344CB8AC3E}">
        <p14:creationId xmlns:p14="http://schemas.microsoft.com/office/powerpoint/2010/main" val="185403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0550" y="137432"/>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2"/>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字符</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fgetc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fputc</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248705" y="1045734"/>
            <a:ext cx="8494042" cy="923330"/>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zh-CN" altLang="en-US" dirty="0">
                <a:latin typeface="微软雅黑" panose="020B0503020204020204" pitchFamily="34" charset="-122"/>
                <a:ea typeface="微软雅黑" panose="020B0503020204020204" pitchFamily="34" charset="-122"/>
              </a:rPr>
              <a:t>字符读写函数是以字符</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字节</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为单位的读写函数。 每次可从文件读出或向文件写入一个字符。</a:t>
            </a:r>
          </a:p>
        </p:txBody>
      </p:sp>
      <p:sp>
        <p:nvSpPr>
          <p:cNvPr id="9" name="矩形 8"/>
          <p:cNvSpPr/>
          <p:nvPr/>
        </p:nvSpPr>
        <p:spPr>
          <a:xfrm>
            <a:off x="187694" y="2075339"/>
            <a:ext cx="2807307"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读字符函数</a:t>
            </a:r>
            <a:r>
              <a:rPr lang="en-US" altLang="zh-CN" sz="2400" b="1" dirty="0" err="1">
                <a:latin typeface="微软雅黑" panose="020B0503020204020204" pitchFamily="34" charset="-122"/>
                <a:ea typeface="微软雅黑" panose="020B0503020204020204" pitchFamily="34" charset="-122"/>
              </a:rPr>
              <a:t>fgetc</a:t>
            </a:r>
            <a:endParaRPr lang="zh-CN" altLang="en-US" sz="2400" b="1" dirty="0">
              <a:latin typeface="微软雅黑" panose="020B0503020204020204" pitchFamily="34" charset="-122"/>
              <a:ea typeface="微软雅黑" panose="020B0503020204020204" pitchFamily="34" charset="-122"/>
            </a:endParaRPr>
          </a:p>
        </p:txBody>
      </p:sp>
      <p:sp>
        <p:nvSpPr>
          <p:cNvPr id="11" name="矩形 10"/>
          <p:cNvSpPr/>
          <p:nvPr/>
        </p:nvSpPr>
        <p:spPr>
          <a:xfrm>
            <a:off x="187694" y="2749555"/>
            <a:ext cx="8616064" cy="2862322"/>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err="1">
                <a:latin typeface="微软雅黑" panose="020B0503020204020204" pitchFamily="34" charset="-122"/>
                <a:ea typeface="微软雅黑" panose="020B0503020204020204" pitchFamily="34" charset="-122"/>
              </a:rPr>
              <a:t>fgetc</a:t>
            </a:r>
            <a:r>
              <a:rPr kumimoji="1" lang="zh-CN" altLang="en-US" dirty="0">
                <a:latin typeface="微软雅黑" panose="020B0503020204020204" pitchFamily="34" charset="-122"/>
                <a:ea typeface="微软雅黑" panose="020B0503020204020204" pitchFamily="34" charset="-122"/>
              </a:rPr>
              <a:t>函数的功能是从指定的文件中读一个字符，函数调用的形式为：</a:t>
            </a:r>
          </a:p>
          <a:p>
            <a:pPr fontAlgn="base">
              <a:lnSpc>
                <a:spcPct val="150000"/>
              </a:lnSpc>
              <a:spcBef>
                <a:spcPct val="20000"/>
              </a:spcBef>
              <a:spcAft>
                <a:spcPct val="0"/>
              </a:spcAft>
              <a:buClr>
                <a:schemeClr val="folHlink"/>
              </a:buClr>
              <a:buFont typeface="Wingdings 3" panose="05040102010807070707" pitchFamily="18" charset="2"/>
              <a:buNone/>
            </a:pPr>
            <a:endParaRPr kumimoji="1" lang="zh-CN" altLang="en-US" dirty="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pPr>
            <a:endParaRPr kumimoji="1" lang="en-US" altLang="zh-CN" dirty="0" smtClean="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例如</a:t>
            </a:r>
            <a:r>
              <a:rPr kumimoji="1" lang="zh-CN" altLang="en-US" dirty="0">
                <a:latin typeface="微软雅黑" panose="020B0503020204020204" pitchFamily="34" charset="-122"/>
                <a:ea typeface="微软雅黑" panose="020B0503020204020204" pitchFamily="34" charset="-122"/>
              </a:rPr>
              <a:t>：</a:t>
            </a:r>
          </a:p>
          <a:p>
            <a:pPr fontAlgn="base">
              <a:lnSpc>
                <a:spcPct val="150000"/>
              </a:lnSpc>
              <a:spcBef>
                <a:spcPct val="20000"/>
              </a:spcBef>
              <a:spcAft>
                <a:spcPct val="0"/>
              </a:spcAft>
              <a:buClr>
                <a:schemeClr val="folHlink"/>
              </a:buClr>
              <a:buFont typeface="Wingdings 3" panose="05040102010807070707" pitchFamily="18" charset="2"/>
              <a:buNone/>
            </a:pPr>
            <a:endParaRPr kumimoji="1" lang="zh-CN" altLang="en-US" dirty="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其意义是从打开的文件</a:t>
            </a:r>
            <a:r>
              <a:rPr kumimoji="1" lang="en-US" altLang="zh-CN" dirty="0" err="1">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中读取一个字符并送入</a:t>
            </a:r>
            <a:r>
              <a:rPr kumimoji="1" lang="en-US" altLang="zh-CN" dirty="0" err="1">
                <a:latin typeface="微软雅黑" panose="020B0503020204020204" pitchFamily="34" charset="-122"/>
                <a:ea typeface="微软雅黑" panose="020B0503020204020204" pitchFamily="34" charset="-122"/>
              </a:rPr>
              <a:t>ch</a:t>
            </a:r>
            <a:r>
              <a:rPr kumimoji="1" lang="zh-CN" altLang="en-US" dirty="0">
                <a:latin typeface="微软雅黑" panose="020B0503020204020204" pitchFamily="34" charset="-122"/>
                <a:ea typeface="微软雅黑" panose="020B0503020204020204" pitchFamily="34" charset="-122"/>
              </a:rPr>
              <a:t>中。 </a:t>
            </a:r>
          </a:p>
        </p:txBody>
      </p:sp>
      <p:sp>
        <p:nvSpPr>
          <p:cNvPr id="12" name="AutoShape 5"/>
          <p:cNvSpPr>
            <a:spLocks noChangeArrowheads="1"/>
          </p:cNvSpPr>
          <p:nvPr/>
        </p:nvSpPr>
        <p:spPr bwMode="ltGray">
          <a:xfrm>
            <a:off x="1880596" y="3455739"/>
            <a:ext cx="3986249"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zh-CN" altLang="en-US" sz="2000" dirty="0">
                <a:latin typeface="微软雅黑" panose="020B0503020204020204" pitchFamily="34" charset="-122"/>
                <a:ea typeface="微软雅黑" panose="020B0503020204020204" pitchFamily="34" charset="-122"/>
              </a:rPr>
              <a:t>字符变量</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fgetc</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文件指针</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a:t>
            </a:r>
          </a:p>
        </p:txBody>
      </p:sp>
      <p:sp>
        <p:nvSpPr>
          <p:cNvPr id="13" name="AutoShape 9"/>
          <p:cNvSpPr>
            <a:spLocks noChangeArrowheads="1"/>
          </p:cNvSpPr>
          <p:nvPr/>
        </p:nvSpPr>
        <p:spPr bwMode="ltGray">
          <a:xfrm>
            <a:off x="1867638" y="4565379"/>
            <a:ext cx="3999207"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ch</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fgetc</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fp</a:t>
            </a:r>
            <a:r>
              <a:rPr kumimoji="1"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672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1000"/>
                                        <p:tgtEl>
                                          <p:spTgt spid="11">
                                            <p:txEl>
                                              <p:pRg st="3" end="3"/>
                                            </p:txEl>
                                          </p:spTgt>
                                        </p:tgtEl>
                                      </p:cBhvr>
                                    </p:animEffect>
                                    <p:anim calcmode="lin" valueType="num">
                                      <p:cBhvr>
                                        <p:cTn id="2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1000"/>
                                        <p:tgtEl>
                                          <p:spTgt spid="11">
                                            <p:txEl>
                                              <p:pRg st="5" end="5"/>
                                            </p:txEl>
                                          </p:spTgt>
                                        </p:tgtEl>
                                      </p:cBhvr>
                                    </p:animEffect>
                                    <p:anim calcmode="lin" valueType="num">
                                      <p:cBhvr>
                                        <p:cTn id="28"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1">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0788" y="10630"/>
            <a:ext cx="1484894" cy="892552"/>
          </a:xfrm>
          <a:prstGeom prst="rect">
            <a:avLst/>
          </a:prstGeom>
          <a:noFill/>
        </p:spPr>
        <p:txBody>
          <a:bodyPr wrap="none" rtlCol="0">
            <a:spAutoFit/>
          </a:bodyPr>
          <a:lstStyle/>
          <a:p>
            <a:pPr algn="ctr"/>
            <a:r>
              <a:rPr lang="zh-CN" altLang="en-US" sz="2400" b="1" dirty="0">
                <a:solidFill>
                  <a:srgbClr val="39626F"/>
                </a:solidFill>
                <a:latin typeface="微软雅黑" panose="020B0503020204020204" pitchFamily="34" charset="-122"/>
                <a:ea typeface="微软雅黑" panose="020B0503020204020204" pitchFamily="34" charset="-122"/>
              </a:rPr>
              <a:t>目录</a:t>
            </a:r>
            <a:endParaRPr lang="en-US" altLang="zh-CN" sz="2400" b="1" dirty="0">
              <a:solidFill>
                <a:srgbClr val="39626F"/>
              </a:solidFill>
              <a:latin typeface="微软雅黑" panose="020B0503020204020204" pitchFamily="34" charset="-122"/>
              <a:ea typeface="微软雅黑" panose="020B0503020204020204" pitchFamily="34" charset="-122"/>
            </a:endParaRPr>
          </a:p>
          <a:p>
            <a:pPr algn="ctr"/>
            <a:r>
              <a:rPr lang="en-US" altLang="zh-CN" sz="2800" b="1" dirty="0">
                <a:solidFill>
                  <a:srgbClr val="39626F"/>
                </a:solidFill>
                <a:latin typeface="Segoe UI" panose="020B0502040204020203" pitchFamily="34" charset="0"/>
                <a:ea typeface="Segoe UI" panose="020B0502040204020203" pitchFamily="34" charset="0"/>
                <a:cs typeface="Segoe UI" panose="020B0502040204020203" pitchFamily="34" charset="0"/>
              </a:rPr>
              <a:t>content</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9" name="矩形: 圆角 8"/>
          <p:cNvSpPr/>
          <p:nvPr/>
        </p:nvSpPr>
        <p:spPr>
          <a:xfrm>
            <a:off x="2155112" y="957941"/>
            <a:ext cx="4894273" cy="563517"/>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文件的</a:t>
            </a:r>
            <a:r>
              <a:rPr lang="zh-CN" altLang="en-US" b="1" dirty="0">
                <a:latin typeface="微软雅黑" panose="020B0503020204020204" pitchFamily="34" charset="-122"/>
                <a:ea typeface="微软雅黑" panose="020B0503020204020204" pitchFamily="34" charset="-122"/>
              </a:rPr>
              <a:t>基本概念</a:t>
            </a:r>
          </a:p>
        </p:txBody>
      </p:sp>
      <p:sp>
        <p:nvSpPr>
          <p:cNvPr id="10" name="椭圆 9"/>
          <p:cNvSpPr/>
          <p:nvPr/>
        </p:nvSpPr>
        <p:spPr>
          <a:xfrm>
            <a:off x="1967022" y="957941"/>
            <a:ext cx="599472" cy="5635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112" y="1636977"/>
            <a:ext cx="4894273" cy="564202"/>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文件类型指针</a:t>
            </a:r>
            <a:endParaRPr lang="zh-CN" altLang="en-US" b="1" dirty="0">
              <a:latin typeface="微软雅黑" panose="020B0503020204020204" pitchFamily="34" charset="-122"/>
              <a:ea typeface="微软雅黑" panose="020B0503020204020204" pitchFamily="34" charset="-122"/>
            </a:endParaRPr>
          </a:p>
        </p:txBody>
      </p:sp>
      <p:sp>
        <p:nvSpPr>
          <p:cNvPr id="12" name="椭圆 11"/>
          <p:cNvSpPr/>
          <p:nvPr/>
        </p:nvSpPr>
        <p:spPr>
          <a:xfrm>
            <a:off x="1967022" y="1636976"/>
            <a:ext cx="620738" cy="5642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112" y="2312847"/>
            <a:ext cx="4894273" cy="56488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文件操作与相关函数</a:t>
            </a:r>
            <a:endParaRPr lang="zh-CN" altLang="en-US" b="1" dirty="0">
              <a:latin typeface="微软雅黑" panose="020B0503020204020204" pitchFamily="34" charset="-122"/>
              <a:ea typeface="微软雅黑" panose="020B0503020204020204" pitchFamily="34" charset="-122"/>
            </a:endParaRPr>
          </a:p>
        </p:txBody>
      </p:sp>
      <p:sp>
        <p:nvSpPr>
          <p:cNvPr id="14" name="椭圆 13"/>
          <p:cNvSpPr/>
          <p:nvPr/>
        </p:nvSpPr>
        <p:spPr>
          <a:xfrm>
            <a:off x="1967022" y="2312846"/>
            <a:ext cx="620738" cy="564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112" y="2978516"/>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文件函数应用综合举例</a:t>
            </a:r>
            <a:endParaRPr lang="zh-CN" altLang="en-US" b="1" dirty="0">
              <a:latin typeface="微软雅黑" panose="020B0503020204020204" pitchFamily="34" charset="-122"/>
              <a:ea typeface="微软雅黑" panose="020B0503020204020204" pitchFamily="34" charset="-122"/>
            </a:endParaRPr>
          </a:p>
        </p:txBody>
      </p:sp>
      <p:sp>
        <p:nvSpPr>
          <p:cNvPr id="16" name="椭圆 15"/>
          <p:cNvSpPr/>
          <p:nvPr/>
        </p:nvSpPr>
        <p:spPr>
          <a:xfrm>
            <a:off x="1967022" y="2978516"/>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112" y="3677530"/>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C</a:t>
            </a:r>
            <a:r>
              <a:rPr lang="zh-CN" altLang="en-US" b="1" dirty="0" smtClean="0">
                <a:latin typeface="微软雅黑" panose="020B0503020204020204" pitchFamily="34" charset="-122"/>
                <a:ea typeface="微软雅黑" panose="020B0503020204020204" pitchFamily="34" charset="-122"/>
              </a:rPr>
              <a:t>语言图形程序设计基本概念</a:t>
            </a:r>
            <a:endParaRPr lang="zh-CN" altLang="en-US" b="1" dirty="0">
              <a:latin typeface="微软雅黑" panose="020B0503020204020204" pitchFamily="34" charset="-122"/>
              <a:ea typeface="微软雅黑" panose="020B0503020204020204" pitchFamily="34" charset="-122"/>
            </a:endParaRPr>
          </a:p>
        </p:txBody>
      </p:sp>
      <p:sp>
        <p:nvSpPr>
          <p:cNvPr id="20" name="椭圆 19"/>
          <p:cNvSpPr/>
          <p:nvPr/>
        </p:nvSpPr>
        <p:spPr>
          <a:xfrm>
            <a:off x="1967022" y="3677530"/>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1" name="矩形: 圆角 14"/>
          <p:cNvSpPr/>
          <p:nvPr/>
        </p:nvSpPr>
        <p:spPr>
          <a:xfrm>
            <a:off x="2155112" y="4376544"/>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C</a:t>
            </a:r>
            <a:r>
              <a:rPr lang="zh-CN" altLang="en-US" b="1" dirty="0" smtClean="0">
                <a:latin typeface="微软雅黑" panose="020B0503020204020204" pitchFamily="34" charset="-122"/>
                <a:ea typeface="微软雅黑" panose="020B0503020204020204" pitchFamily="34" charset="-122"/>
              </a:rPr>
              <a:t>语言中的图形函数</a:t>
            </a:r>
            <a:endParaRPr lang="zh-CN" altLang="en-US" b="1" dirty="0">
              <a:latin typeface="微软雅黑" panose="020B0503020204020204" pitchFamily="34" charset="-122"/>
              <a:ea typeface="微软雅黑" panose="020B0503020204020204" pitchFamily="34" charset="-122"/>
            </a:endParaRPr>
          </a:p>
        </p:txBody>
      </p:sp>
      <p:sp>
        <p:nvSpPr>
          <p:cNvPr id="22" name="椭圆 21"/>
          <p:cNvSpPr/>
          <p:nvPr/>
        </p:nvSpPr>
        <p:spPr>
          <a:xfrm>
            <a:off x="1967022" y="4376544"/>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6</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7" name="矩形: 圆角 14"/>
          <p:cNvSpPr/>
          <p:nvPr/>
        </p:nvSpPr>
        <p:spPr>
          <a:xfrm>
            <a:off x="2165994" y="5051472"/>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图形方式下的文本常见操作函数</a:t>
            </a:r>
            <a:endParaRPr lang="zh-CN" altLang="en-US" b="1" dirty="0">
              <a:latin typeface="微软雅黑" panose="020B0503020204020204" pitchFamily="34" charset="-122"/>
              <a:ea typeface="微软雅黑" panose="020B0503020204020204" pitchFamily="34" charset="-122"/>
            </a:endParaRPr>
          </a:p>
        </p:txBody>
      </p:sp>
      <p:sp>
        <p:nvSpPr>
          <p:cNvPr id="18" name="椭圆 17"/>
          <p:cNvSpPr/>
          <p:nvPr/>
        </p:nvSpPr>
        <p:spPr>
          <a:xfrm>
            <a:off x="1977904" y="5051472"/>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cs typeface="Segoe UI" panose="020B0502040204020203" pitchFamily="34" charset="0"/>
              </a:rPr>
              <a:t>7</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23" name="矩形: 圆角 14"/>
          <p:cNvSpPr/>
          <p:nvPr/>
        </p:nvSpPr>
        <p:spPr>
          <a:xfrm>
            <a:off x="2198648" y="5748163"/>
            <a:ext cx="4894273" cy="565575"/>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C</a:t>
            </a:r>
            <a:r>
              <a:rPr lang="zh-CN" altLang="en-US" b="1" dirty="0" smtClean="0">
                <a:latin typeface="微软雅黑" panose="020B0503020204020204" pitchFamily="34" charset="-122"/>
                <a:ea typeface="微软雅黑" panose="020B0503020204020204" pitchFamily="34" charset="-122"/>
              </a:rPr>
              <a:t>语言图形操作综合应用举例</a:t>
            </a:r>
            <a:endParaRPr lang="zh-CN" altLang="en-US" b="1" dirty="0">
              <a:latin typeface="微软雅黑" panose="020B0503020204020204" pitchFamily="34" charset="-122"/>
              <a:ea typeface="微软雅黑" panose="020B0503020204020204" pitchFamily="34" charset="-122"/>
            </a:endParaRPr>
          </a:p>
        </p:txBody>
      </p:sp>
      <p:sp>
        <p:nvSpPr>
          <p:cNvPr id="24" name="椭圆 23"/>
          <p:cNvSpPr/>
          <p:nvPr/>
        </p:nvSpPr>
        <p:spPr>
          <a:xfrm>
            <a:off x="2010558" y="5748163"/>
            <a:ext cx="620738" cy="565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39626F"/>
                </a:solidFill>
                <a:latin typeface="Segoe UI" panose="020B0502040204020203" pitchFamily="34" charset="0"/>
                <a:cs typeface="Segoe UI" panose="020B0502040204020203" pitchFamily="34" charset="0"/>
              </a:rPr>
              <a:t>8</a:t>
            </a:r>
            <a:endParaRPr lang="zh-CN" altLang="en-US" sz="2400" b="1" dirty="0">
              <a:solidFill>
                <a:srgbClr val="39626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3559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8650" y="9387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p:cNvSpPr txBox="1"/>
          <p:nvPr/>
        </p:nvSpPr>
        <p:spPr>
          <a:xfrm>
            <a:off x="2705845" y="142132"/>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字符</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fgetc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fputc</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691115" y="1137431"/>
            <a:ext cx="8197703" cy="2391424"/>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a:latin typeface="微软雅黑" panose="020B0503020204020204" pitchFamily="34" charset="-122"/>
                <a:ea typeface="微软雅黑" panose="020B0503020204020204" pitchFamily="34" charset="-122"/>
              </a:rPr>
              <a:t>1)	</a:t>
            </a:r>
            <a:r>
              <a:rPr kumimoji="1" lang="zh-CN" altLang="en-US" dirty="0">
                <a:latin typeface="微软雅黑" panose="020B0503020204020204" pitchFamily="34" charset="-122"/>
                <a:ea typeface="微软雅黑" panose="020B0503020204020204" pitchFamily="34" charset="-122"/>
              </a:rPr>
              <a:t>在</a:t>
            </a:r>
            <a:r>
              <a:rPr kumimoji="1" lang="en-US" altLang="zh-CN" dirty="0" err="1">
                <a:latin typeface="微软雅黑" panose="020B0503020204020204" pitchFamily="34" charset="-122"/>
                <a:ea typeface="微软雅黑" panose="020B0503020204020204" pitchFamily="34" charset="-122"/>
              </a:rPr>
              <a:t>fgetc</a:t>
            </a:r>
            <a:r>
              <a:rPr kumimoji="1" lang="zh-CN" altLang="en-US" dirty="0">
                <a:latin typeface="微软雅黑" panose="020B0503020204020204" pitchFamily="34" charset="-122"/>
                <a:ea typeface="微软雅黑" panose="020B0503020204020204" pitchFamily="34" charset="-122"/>
              </a:rPr>
              <a:t>函数调用中，读取的文件必须是以读或读写方式打开的。</a:t>
            </a:r>
          </a:p>
          <a:p>
            <a:pPr fontAlgn="base">
              <a:lnSpc>
                <a:spcPct val="150000"/>
              </a:lnSpc>
              <a:spcBef>
                <a:spcPct val="20000"/>
              </a:spcBef>
              <a:spcAft>
                <a:spcPct val="0"/>
              </a:spcAft>
              <a:buClr>
                <a:schemeClr val="folHlink"/>
              </a:buClr>
            </a:pPr>
            <a:r>
              <a:rPr kumimoji="1" lang="en-US" altLang="zh-CN" dirty="0">
                <a:latin typeface="微软雅黑" panose="020B0503020204020204" pitchFamily="34" charset="-122"/>
                <a:ea typeface="微软雅黑" panose="020B0503020204020204" pitchFamily="34" charset="-122"/>
              </a:rPr>
              <a:t>2)	</a:t>
            </a:r>
            <a:r>
              <a:rPr kumimoji="1" lang="zh-CN" altLang="en-US" dirty="0">
                <a:latin typeface="微软雅黑" panose="020B0503020204020204" pitchFamily="34" charset="-122"/>
                <a:ea typeface="微软雅黑" panose="020B0503020204020204" pitchFamily="34" charset="-122"/>
              </a:rPr>
              <a:t>读取字符的结果也可以不向字符变量赋值，</a:t>
            </a:r>
          </a:p>
          <a:p>
            <a:pPr fontAlgn="base">
              <a:lnSpc>
                <a:spcPct val="150000"/>
              </a:lnSpc>
              <a:spcBef>
                <a:spcPct val="20000"/>
              </a:spcBef>
              <a:spcAft>
                <a:spcPct val="0"/>
              </a:spcAft>
              <a:buClr>
                <a:schemeClr val="folHlink"/>
              </a:buClr>
              <a:buFont typeface="Wingdings 3" panose="05040102010807070707" pitchFamily="18" charset="2"/>
              <a:buNone/>
            </a:pPr>
            <a:r>
              <a:rPr kumimoji="1" lang="zh-CN" altLang="en-US" dirty="0">
                <a:latin typeface="微软雅黑" panose="020B0503020204020204" pitchFamily="34" charset="-122"/>
                <a:ea typeface="微软雅黑" panose="020B0503020204020204" pitchFamily="34" charset="-122"/>
              </a:rPr>
              <a:t>    例如：</a:t>
            </a:r>
          </a:p>
          <a:p>
            <a:pPr fontAlgn="base">
              <a:lnSpc>
                <a:spcPct val="150000"/>
              </a:lnSpc>
              <a:spcBef>
                <a:spcPct val="20000"/>
              </a:spcBef>
              <a:spcAft>
                <a:spcPct val="0"/>
              </a:spcAft>
              <a:buClr>
                <a:schemeClr val="folHlink"/>
              </a:buClr>
              <a:buFont typeface="Wingdings 3" panose="05040102010807070707" pitchFamily="18" charset="2"/>
              <a:buNone/>
            </a:pPr>
            <a:r>
              <a:rPr kumimoji="1" lang="zh-CN" altLang="en-US" dirty="0">
                <a:latin typeface="微软雅黑" panose="020B0503020204020204" pitchFamily="34" charset="-122"/>
                <a:ea typeface="微软雅黑" panose="020B0503020204020204" pitchFamily="34" charset="-122"/>
              </a:rPr>
              <a:t>			</a:t>
            </a:r>
            <a:r>
              <a:rPr kumimoji="1" lang="en-US" altLang="zh-CN" dirty="0" err="1">
                <a:latin typeface="微软雅黑" panose="020B0503020204020204" pitchFamily="34" charset="-122"/>
                <a:ea typeface="微软雅黑" panose="020B0503020204020204" pitchFamily="34" charset="-122"/>
              </a:rPr>
              <a:t>fgetc</a:t>
            </a:r>
            <a:r>
              <a:rPr kumimoji="1" lang="en-US" altLang="zh-CN" dirty="0">
                <a:latin typeface="微软雅黑" panose="020B0503020204020204" pitchFamily="34" charset="-122"/>
                <a:ea typeface="微软雅黑" panose="020B0503020204020204" pitchFamily="34" charset="-122"/>
              </a:rPr>
              <a:t>(</a:t>
            </a:r>
            <a:r>
              <a:rPr kumimoji="1" lang="en-US" altLang="zh-CN" dirty="0" err="1">
                <a:latin typeface="微软雅黑" panose="020B0503020204020204" pitchFamily="34" charset="-122"/>
                <a:ea typeface="微软雅黑" panose="020B0503020204020204" pitchFamily="34" charset="-122"/>
              </a:rPr>
              <a:t>fp</a:t>
            </a:r>
            <a:r>
              <a:rPr kumimoji="1" lang="en-US" altLang="zh-CN" dirty="0">
                <a:latin typeface="微软雅黑" panose="020B0503020204020204" pitchFamily="34" charset="-122"/>
                <a:ea typeface="微软雅黑" panose="020B0503020204020204" pitchFamily="34" charset="-122"/>
              </a:rPr>
              <a:t>);</a:t>
            </a:r>
          </a:p>
          <a:p>
            <a:pPr fontAlgn="base">
              <a:lnSpc>
                <a:spcPct val="150000"/>
              </a:lnSpc>
              <a:spcBef>
                <a:spcPct val="20000"/>
              </a:spcBef>
              <a:spcAft>
                <a:spcPct val="0"/>
              </a:spcAft>
              <a:buClr>
                <a:schemeClr val="folHlink"/>
              </a:buClr>
              <a:buFont typeface="Wingdings 3" panose="05040102010807070707" pitchFamily="18" charset="2"/>
              <a:buNone/>
            </a:pP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但是读出的字符不能保存。 </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8990"/>
            <a:ext cx="654768" cy="654768"/>
          </a:xfrm>
          <a:prstGeom prst="rect">
            <a:avLst/>
          </a:prstGeom>
        </p:spPr>
      </p:pic>
      <p:sp>
        <p:nvSpPr>
          <p:cNvPr id="14" name="矩形 13"/>
          <p:cNvSpPr/>
          <p:nvPr/>
        </p:nvSpPr>
        <p:spPr>
          <a:xfrm>
            <a:off x="654768" y="3415535"/>
            <a:ext cx="8197704" cy="2961260"/>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en-US" altLang="zh-CN" dirty="0">
                <a:latin typeface="微软雅黑" panose="020B0503020204020204" pitchFamily="34" charset="-122"/>
                <a:ea typeface="微软雅黑" panose="020B0503020204020204" pitchFamily="34" charset="-122"/>
              </a:rPr>
              <a:t>3)	</a:t>
            </a:r>
            <a:r>
              <a:rPr kumimoji="1" lang="en-US" altLang="zh-CN" dirty="0" smtClean="0">
                <a:latin typeface="微软雅黑" panose="020B0503020204020204" pitchFamily="34" charset="-122"/>
                <a:ea typeface="微软雅黑" panose="020B0503020204020204" pitchFamily="34" charset="-122"/>
              </a:rPr>
              <a:t> </a:t>
            </a:r>
            <a:r>
              <a:rPr kumimoji="1" lang="zh-CN" altLang="en-US" dirty="0" smtClean="0">
                <a:latin typeface="微软雅黑" panose="020B0503020204020204" pitchFamily="34" charset="-122"/>
                <a:ea typeface="微软雅黑" panose="020B0503020204020204" pitchFamily="34" charset="-122"/>
              </a:rPr>
              <a:t>在</a:t>
            </a:r>
            <a:r>
              <a:rPr kumimoji="1" lang="zh-CN" altLang="en-US" dirty="0">
                <a:latin typeface="微软雅黑" panose="020B0503020204020204" pitchFamily="34" charset="-122"/>
                <a:ea typeface="微软雅黑" panose="020B0503020204020204" pitchFamily="34" charset="-122"/>
              </a:rPr>
              <a:t>文件内部有一个位置指针。用来指向文件的当前读写字节。在文件打开时，该指针总是指向文件的第一个字节。使用</a:t>
            </a:r>
            <a:r>
              <a:rPr kumimoji="1" lang="en-US" altLang="zh-CN" dirty="0" err="1">
                <a:latin typeface="微软雅黑" panose="020B0503020204020204" pitchFamily="34" charset="-122"/>
                <a:ea typeface="微软雅黑" panose="020B0503020204020204" pitchFamily="34" charset="-122"/>
              </a:rPr>
              <a:t>fgetc</a:t>
            </a: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函数后，该位置指针将向后移动一个字节。 因此可连续多次使用</a:t>
            </a:r>
            <a:r>
              <a:rPr kumimoji="1" lang="en-US" altLang="zh-CN" dirty="0" err="1">
                <a:latin typeface="微软雅黑" panose="020B0503020204020204" pitchFamily="34" charset="-122"/>
                <a:ea typeface="微软雅黑" panose="020B0503020204020204" pitchFamily="34" charset="-122"/>
              </a:rPr>
              <a:t>fgetc</a:t>
            </a:r>
            <a:r>
              <a:rPr kumimoji="1" lang="zh-CN" altLang="en-US" dirty="0">
                <a:latin typeface="微软雅黑" panose="020B0503020204020204" pitchFamily="34" charset="-122"/>
                <a:ea typeface="微软雅黑" panose="020B0503020204020204" pitchFamily="34" charset="-122"/>
              </a:rPr>
              <a:t>函数，读取多个字符。应注意文件指针和文件内部的位置指针不是一回事。文件指针是指向整个文件的，须在程序中定义说明，只要不重新赋值，文件指针的值是不变的。文件内部的位置指针用以指示文件内部的当前读写位置，每读写一次，该指针均向后移动，它不需在程序中定义说明，而是由系统自动设置的。 </a:t>
            </a:r>
          </a:p>
        </p:txBody>
      </p:sp>
    </p:spTree>
    <p:extLst>
      <p:ext uri="{BB962C8B-B14F-4D97-AF65-F5344CB8AC3E}">
        <p14:creationId xmlns:p14="http://schemas.microsoft.com/office/powerpoint/2010/main" val="294346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 calcmode="lin" valueType="num">
                                      <p:cBhvr additive="base">
                                        <p:cTn id="31"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0550" y="15869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5" name="文本框 4"/>
          <p:cNvSpPr txBox="1"/>
          <p:nvPr/>
        </p:nvSpPr>
        <p:spPr>
          <a:xfrm>
            <a:off x="62192" y="921566"/>
            <a:ext cx="2917915"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写字符函数</a:t>
            </a:r>
            <a:r>
              <a:rPr lang="en-US" altLang="zh-CN" sz="2400" b="1" dirty="0" err="1">
                <a:latin typeface="微软雅黑" panose="020B0503020204020204" pitchFamily="34" charset="-122"/>
                <a:ea typeface="微软雅黑" panose="020B0503020204020204" pitchFamily="34" charset="-122"/>
              </a:rPr>
              <a:t>fputc</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sp>
        <p:nvSpPr>
          <p:cNvPr id="4" name="矩形 3"/>
          <p:cNvSpPr/>
          <p:nvPr/>
        </p:nvSpPr>
        <p:spPr>
          <a:xfrm>
            <a:off x="715121" y="1314691"/>
            <a:ext cx="7964301" cy="2391424"/>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smtClean="0">
                <a:latin typeface="微软雅黑" panose="020B0503020204020204" pitchFamily="34" charset="-122"/>
                <a:ea typeface="微软雅黑" panose="020B0503020204020204" pitchFamily="34" charset="-122"/>
              </a:rPr>
              <a:t>    </a:t>
            </a:r>
            <a:r>
              <a:rPr kumimoji="1" lang="en-US" altLang="zh-CN" dirty="0" err="1" smtClean="0">
                <a:latin typeface="微软雅黑" panose="020B0503020204020204" pitchFamily="34" charset="-122"/>
                <a:ea typeface="微软雅黑" panose="020B0503020204020204" pitchFamily="34" charset="-122"/>
              </a:rPr>
              <a:t>fputc</a:t>
            </a:r>
            <a:r>
              <a:rPr kumimoji="1" lang="zh-CN" altLang="en-US" dirty="0">
                <a:latin typeface="微软雅黑" panose="020B0503020204020204" pitchFamily="34" charset="-122"/>
                <a:ea typeface="微软雅黑" panose="020B0503020204020204" pitchFamily="34" charset="-122"/>
              </a:rPr>
              <a:t>函数的功能是把一个字符写入指定的文件中，函数调用的形式为：</a:t>
            </a: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    </a:t>
            </a: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其中，待写入的字符量可以是字符常量或变量，例如：</a:t>
            </a:r>
          </a:p>
          <a:p>
            <a:pPr fontAlgn="base">
              <a:lnSpc>
                <a:spcPct val="150000"/>
              </a:lnSpc>
              <a:spcBef>
                <a:spcPct val="20000"/>
              </a:spcBef>
              <a:spcAft>
                <a:spcPct val="0"/>
              </a:spcAft>
              <a:buClr>
                <a:schemeClr val="folHlink"/>
              </a:buClr>
            </a:pPr>
            <a:endParaRPr kumimoji="1" lang="zh-CN" altLang="en-US" dirty="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其意义是把字符</a:t>
            </a:r>
            <a:r>
              <a:rPr kumimoji="1" lang="en-US" altLang="zh-CN" dirty="0">
                <a:latin typeface="微软雅黑" panose="020B0503020204020204" pitchFamily="34" charset="-122"/>
                <a:ea typeface="微软雅黑" panose="020B0503020204020204" pitchFamily="34" charset="-122"/>
              </a:rPr>
              <a:t>a</a:t>
            </a:r>
            <a:r>
              <a:rPr kumimoji="1" lang="zh-CN" altLang="en-US" dirty="0">
                <a:latin typeface="微软雅黑" panose="020B0503020204020204" pitchFamily="34" charset="-122"/>
                <a:ea typeface="微软雅黑" panose="020B0503020204020204" pitchFamily="34" charset="-122"/>
              </a:rPr>
              <a:t>写入</a:t>
            </a:r>
            <a:r>
              <a:rPr kumimoji="1" lang="en-US" altLang="zh-CN" dirty="0" err="1">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所指向的文件中。 </a:t>
            </a:r>
          </a:p>
        </p:txBody>
      </p:sp>
      <p:sp>
        <p:nvSpPr>
          <p:cNvPr id="10" name="AutoShape 4"/>
          <p:cNvSpPr>
            <a:spLocks noChangeArrowheads="1"/>
          </p:cNvSpPr>
          <p:nvPr/>
        </p:nvSpPr>
        <p:spPr bwMode="ltGray">
          <a:xfrm>
            <a:off x="2625585" y="1847536"/>
            <a:ext cx="4143375"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fputc</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字符量，文件指针</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a:t>
            </a:r>
          </a:p>
        </p:txBody>
      </p:sp>
      <p:sp>
        <p:nvSpPr>
          <p:cNvPr id="12" name="AutoShape 5"/>
          <p:cNvSpPr>
            <a:spLocks noChangeArrowheads="1"/>
          </p:cNvSpPr>
          <p:nvPr/>
        </p:nvSpPr>
        <p:spPr bwMode="ltGray">
          <a:xfrm>
            <a:off x="2625583" y="2744240"/>
            <a:ext cx="4143375"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fputc</a:t>
            </a:r>
            <a:r>
              <a:rPr kumimoji="1" lang="en-US" altLang="zh-CN" sz="2000" dirty="0">
                <a:latin typeface="微软雅黑" panose="020B0503020204020204" pitchFamily="34" charset="-122"/>
                <a:ea typeface="微软雅黑" panose="020B0503020204020204" pitchFamily="34" charset="-122"/>
              </a:rPr>
              <a:t>('a',</a:t>
            </a:r>
            <a:r>
              <a:rPr kumimoji="1" lang="en-US" altLang="zh-CN" sz="2000" dirty="0" err="1">
                <a:latin typeface="微软雅黑" panose="020B0503020204020204" pitchFamily="34" charset="-122"/>
                <a:ea typeface="微软雅黑" panose="020B0503020204020204" pitchFamily="34" charset="-122"/>
              </a:rPr>
              <a:t>fp</a:t>
            </a:r>
            <a:r>
              <a:rPr kumimoji="1" lang="en-US" altLang="zh-CN" sz="2000" dirty="0">
                <a:latin typeface="微软雅黑" panose="020B0503020204020204" pitchFamily="34" charset="-122"/>
                <a:ea typeface="微软雅黑" panose="020B0503020204020204" pitchFamily="34" charset="-122"/>
              </a:rPr>
              <a:t>);</a:t>
            </a:r>
          </a:p>
        </p:txBody>
      </p:sp>
      <p:sp>
        <p:nvSpPr>
          <p:cNvPr id="13" name="文本框 12"/>
          <p:cNvSpPr txBox="1"/>
          <p:nvPr/>
        </p:nvSpPr>
        <p:spPr>
          <a:xfrm>
            <a:off x="2705845" y="142132"/>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字符</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fgetc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fputc</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11" y="3668500"/>
            <a:ext cx="698893" cy="654768"/>
          </a:xfrm>
          <a:prstGeom prst="rect">
            <a:avLst/>
          </a:prstGeom>
        </p:spPr>
      </p:pic>
      <p:sp>
        <p:nvSpPr>
          <p:cNvPr id="9" name="矩形 8"/>
          <p:cNvSpPr/>
          <p:nvPr/>
        </p:nvSpPr>
        <p:spPr>
          <a:xfrm>
            <a:off x="617582" y="3747253"/>
            <a:ext cx="8476864" cy="1497654"/>
          </a:xfrm>
          <a:prstGeom prst="rect">
            <a:avLst/>
          </a:prstGeom>
        </p:spPr>
        <p:txBody>
          <a:bodyPr wrap="square">
            <a:spAutoFit/>
          </a:bodyPr>
          <a:lstStyle/>
          <a:p>
            <a:pPr fontAlgn="base">
              <a:lnSpc>
                <a:spcPct val="130000"/>
              </a:lnSpc>
              <a:spcBef>
                <a:spcPct val="20000"/>
              </a:spcBef>
              <a:spcAft>
                <a:spcPct val="0"/>
              </a:spcAft>
              <a:buClr>
                <a:schemeClr val="folHlink"/>
              </a:buClr>
            </a:pPr>
            <a:r>
              <a:rPr kumimoji="1" lang="en-US" altLang="zh-CN" dirty="0">
                <a:latin typeface="微软雅黑" panose="020B0503020204020204" pitchFamily="34" charset="-122"/>
                <a:ea typeface="微软雅黑" panose="020B0503020204020204" pitchFamily="34" charset="-122"/>
              </a:rPr>
              <a:t>1)	</a:t>
            </a:r>
            <a:r>
              <a:rPr kumimoji="1" lang="zh-CN" altLang="en-US" dirty="0">
                <a:latin typeface="微软雅黑" panose="020B0503020204020204" pitchFamily="34" charset="-122"/>
                <a:ea typeface="微软雅黑" panose="020B0503020204020204" pitchFamily="34" charset="-122"/>
              </a:rPr>
              <a:t>被写入的文件可以用写、读写、追加方式打开，用写或读写方式打开一个已存在的文件时将清除原有的文件内容，写入字符从文件首开始。如需保留原有文件内容，希望写入的字符以文件末开始存放，必须以追加方式打开文件。被写入的文件若不存在，则创建该文件。 </a:t>
            </a:r>
          </a:p>
        </p:txBody>
      </p:sp>
      <p:sp>
        <p:nvSpPr>
          <p:cNvPr id="11" name="矩形 10"/>
          <p:cNvSpPr/>
          <p:nvPr/>
        </p:nvSpPr>
        <p:spPr>
          <a:xfrm>
            <a:off x="578646" y="5191181"/>
            <a:ext cx="7916144" cy="507831"/>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en-US" altLang="zh-CN" dirty="0">
                <a:latin typeface="微软雅黑" panose="020B0503020204020204" pitchFamily="34" charset="-122"/>
                <a:ea typeface="微软雅黑" panose="020B0503020204020204" pitchFamily="34" charset="-122"/>
              </a:rPr>
              <a:t>2)	</a:t>
            </a:r>
            <a:r>
              <a:rPr kumimoji="1" lang="zh-CN" altLang="en-US" dirty="0">
                <a:latin typeface="微软雅黑" panose="020B0503020204020204" pitchFamily="34" charset="-122"/>
                <a:ea typeface="微软雅黑" panose="020B0503020204020204" pitchFamily="34" charset="-122"/>
              </a:rPr>
              <a:t>每写入一个字符，文件内部位置指针向后移动一个字节。 </a:t>
            </a:r>
          </a:p>
        </p:txBody>
      </p:sp>
      <p:sp>
        <p:nvSpPr>
          <p:cNvPr id="14" name="矩形 13"/>
          <p:cNvSpPr/>
          <p:nvPr/>
        </p:nvSpPr>
        <p:spPr>
          <a:xfrm>
            <a:off x="578646" y="5566856"/>
            <a:ext cx="8476864" cy="867930"/>
          </a:xfrm>
          <a:prstGeom prst="rect">
            <a:avLst/>
          </a:prstGeom>
        </p:spPr>
        <p:txBody>
          <a:bodyPr wrap="square">
            <a:spAutoFit/>
          </a:bodyPr>
          <a:lstStyle/>
          <a:p>
            <a:pPr>
              <a:lnSpc>
                <a:spcPct val="140000"/>
              </a:lnSpc>
              <a:buSzTx/>
            </a:pPr>
            <a:r>
              <a:rPr lang="en-US" altLang="zh-CN" dirty="0">
                <a:latin typeface="微软雅黑" panose="020B0503020204020204" pitchFamily="34" charset="-122"/>
                <a:ea typeface="微软雅黑" panose="020B0503020204020204" pitchFamily="34" charset="-122"/>
              </a:rPr>
              <a:t>3)	</a:t>
            </a:r>
            <a:r>
              <a:rPr lang="en-US" altLang="zh-CN" dirty="0" err="1">
                <a:latin typeface="微软雅黑" panose="020B0503020204020204" pitchFamily="34" charset="-122"/>
                <a:ea typeface="微软雅黑" panose="020B0503020204020204" pitchFamily="34" charset="-122"/>
              </a:rPr>
              <a:t>fputc</a:t>
            </a:r>
            <a:r>
              <a:rPr lang="zh-CN" altLang="en-US" dirty="0">
                <a:latin typeface="微软雅黑" panose="020B0503020204020204" pitchFamily="34" charset="-122"/>
                <a:ea typeface="微软雅黑" panose="020B0503020204020204" pitchFamily="34" charset="-122"/>
              </a:rPr>
              <a:t>函数有一个返回值，如写入成功则返回写入的字符，否则返回一个</a:t>
            </a:r>
            <a:r>
              <a:rPr lang="en-US" altLang="zh-CN" b="1" dirty="0">
                <a:solidFill>
                  <a:srgbClr val="39626F"/>
                </a:solidFill>
                <a:latin typeface="微软雅黑" panose="020B0503020204020204" pitchFamily="34" charset="-122"/>
                <a:ea typeface="微软雅黑" panose="020B0503020204020204" pitchFamily="34" charset="-122"/>
              </a:rPr>
              <a:t>EOF</a:t>
            </a:r>
            <a:r>
              <a:rPr lang="zh-CN" altLang="en-US" dirty="0">
                <a:latin typeface="微软雅黑" panose="020B0503020204020204" pitchFamily="34" charset="-122"/>
                <a:ea typeface="微软雅黑" panose="020B0503020204020204" pitchFamily="34" charset="-122"/>
              </a:rPr>
              <a:t>。可用此来判断写入是否成功。 </a:t>
            </a:r>
          </a:p>
        </p:txBody>
      </p:sp>
    </p:spTree>
    <p:extLst>
      <p:ext uri="{BB962C8B-B14F-4D97-AF65-F5344CB8AC3E}">
        <p14:creationId xmlns:p14="http://schemas.microsoft.com/office/powerpoint/2010/main" val="261184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Effect transition="in" filter="fade">
                                      <p:cBhvr>
                                        <p:cTn id="28" dur="1000"/>
                                        <p:tgtEl>
                                          <p:spTgt spid="14">
                                            <p:txEl>
                                              <p:pRg st="0" end="0"/>
                                            </p:txEl>
                                          </p:spTgt>
                                        </p:tgtEl>
                                      </p:cBhvr>
                                    </p:animEffect>
                                    <p:anim calcmode="lin" valueType="num">
                                      <p:cBhvr>
                                        <p:cTn id="29"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9125" y="152765"/>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字符串</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fgets</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fputs</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文本框 3"/>
          <p:cNvSpPr txBox="1"/>
          <p:nvPr/>
        </p:nvSpPr>
        <p:spPr>
          <a:xfrm>
            <a:off x="487081" y="1029953"/>
            <a:ext cx="3110147"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读字符串函数</a:t>
            </a:r>
            <a:r>
              <a:rPr lang="en-US" altLang="zh-CN" sz="2400" b="1" dirty="0" err="1">
                <a:latin typeface="微软雅黑" panose="020B0503020204020204" pitchFamily="34" charset="-122"/>
                <a:ea typeface="微软雅黑" panose="020B0503020204020204" pitchFamily="34" charset="-122"/>
              </a:rPr>
              <a:t>fgets</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577705" y="1470856"/>
            <a:ext cx="7822015" cy="2280624"/>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函数</a:t>
            </a:r>
            <a:r>
              <a:rPr kumimoji="1" lang="zh-CN" altLang="en-US" dirty="0">
                <a:latin typeface="微软雅黑" panose="020B0503020204020204" pitchFamily="34" charset="-122"/>
                <a:ea typeface="微软雅黑" panose="020B0503020204020204" pitchFamily="34" charset="-122"/>
              </a:rPr>
              <a:t>的功能是从指定的文件中读一个字符串到字符数组中，函数调用的形式为：</a:t>
            </a: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    </a:t>
            </a:r>
          </a:p>
          <a:p>
            <a:pPr fontAlgn="base">
              <a:lnSpc>
                <a:spcPct val="150000"/>
              </a:lnSpc>
              <a:spcBef>
                <a:spcPct val="20000"/>
              </a:spcBef>
              <a:spcAft>
                <a:spcPct val="0"/>
              </a:spcAft>
              <a:buClr>
                <a:schemeClr val="folHlink"/>
              </a:buClr>
              <a:buSzTx/>
            </a:pPr>
            <a:r>
              <a:rPr kumimoji="1" lang="zh-CN" altLang="en-US" dirty="0" smtClean="0">
                <a:latin typeface="微软雅黑" panose="020B0503020204020204" pitchFamily="34" charset="-122"/>
                <a:ea typeface="微软雅黑" panose="020B0503020204020204" pitchFamily="34" charset="-122"/>
              </a:rPr>
              <a:t>      其中</a:t>
            </a:r>
            <a:r>
              <a:rPr kumimoji="1" lang="zh-CN" altLang="en-US" dirty="0">
                <a:latin typeface="微软雅黑" panose="020B0503020204020204" pitchFamily="34" charset="-122"/>
                <a:ea typeface="微软雅黑" panose="020B0503020204020204" pitchFamily="34" charset="-122"/>
              </a:rPr>
              <a:t>的</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是一个正整数。表示从文件中读出的字符串不超过 </a:t>
            </a:r>
            <a:r>
              <a:rPr kumimoji="1" lang="en-US" altLang="zh-CN" dirty="0">
                <a:latin typeface="微软雅黑" panose="020B0503020204020204" pitchFamily="34" charset="-122"/>
                <a:ea typeface="微软雅黑" panose="020B0503020204020204" pitchFamily="34" charset="-122"/>
              </a:rPr>
              <a:t>n-1</a:t>
            </a:r>
            <a:r>
              <a:rPr kumimoji="1" lang="zh-CN" altLang="en-US" dirty="0">
                <a:latin typeface="微软雅黑" panose="020B0503020204020204" pitchFamily="34" charset="-122"/>
                <a:ea typeface="微软雅黑" panose="020B0503020204020204" pitchFamily="34" charset="-122"/>
              </a:rPr>
              <a:t>个字符。在读入的最后一个字符后加上串结束标志</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 </a:t>
            </a:r>
          </a:p>
        </p:txBody>
      </p:sp>
      <p:sp>
        <p:nvSpPr>
          <p:cNvPr id="10" name="AutoShape 4"/>
          <p:cNvSpPr>
            <a:spLocks noChangeArrowheads="1"/>
          </p:cNvSpPr>
          <p:nvPr/>
        </p:nvSpPr>
        <p:spPr bwMode="ltGray">
          <a:xfrm>
            <a:off x="1680980" y="2249238"/>
            <a:ext cx="5335587"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fgets</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字符数组名</a:t>
            </a:r>
            <a:r>
              <a:rPr kumimoji="1" lang="en-US" altLang="zh-CN" sz="2000" dirty="0">
                <a:latin typeface="微软雅黑" panose="020B0503020204020204" pitchFamily="34" charset="-122"/>
                <a:ea typeface="微软雅黑" panose="020B0503020204020204" pitchFamily="34" charset="-122"/>
              </a:rPr>
              <a:t>,n,</a:t>
            </a:r>
            <a:r>
              <a:rPr kumimoji="1" lang="zh-CN" altLang="en-US" sz="2000" dirty="0">
                <a:latin typeface="微软雅黑" panose="020B0503020204020204" pitchFamily="34" charset="-122"/>
                <a:ea typeface="微软雅黑" panose="020B0503020204020204" pitchFamily="34" charset="-122"/>
              </a:rPr>
              <a:t>文件指针</a:t>
            </a:r>
            <a:r>
              <a:rPr kumimoji="1" lang="en-US" altLang="zh-CN" sz="2000" dirty="0">
                <a:latin typeface="微软雅黑" panose="020B0503020204020204" pitchFamily="34" charset="-122"/>
                <a:ea typeface="微软雅黑" panose="020B0503020204020204" pitchFamily="34" charset="-122"/>
              </a:rPr>
              <a:t>);</a:t>
            </a:r>
          </a:p>
        </p:txBody>
      </p:sp>
      <p:sp>
        <p:nvSpPr>
          <p:cNvPr id="8" name="矩形 7"/>
          <p:cNvSpPr/>
          <p:nvPr/>
        </p:nvSpPr>
        <p:spPr>
          <a:xfrm>
            <a:off x="617739" y="3688577"/>
            <a:ext cx="7673159" cy="1449628"/>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例如：</a:t>
            </a:r>
          </a:p>
          <a:p>
            <a:pPr fontAlgn="base">
              <a:lnSpc>
                <a:spcPct val="150000"/>
              </a:lnSpc>
              <a:spcBef>
                <a:spcPct val="20000"/>
              </a:spcBef>
              <a:spcAft>
                <a:spcPct val="0"/>
              </a:spcAft>
              <a:buClr>
                <a:schemeClr val="folHlink"/>
              </a:buClr>
            </a:pPr>
            <a:endParaRPr kumimoji="1" lang="en-US" altLang="zh-CN" dirty="0" smtClean="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的</a:t>
            </a:r>
            <a:r>
              <a:rPr kumimoji="1" lang="zh-CN" altLang="en-US" dirty="0">
                <a:latin typeface="微软雅黑" panose="020B0503020204020204" pitchFamily="34" charset="-122"/>
                <a:ea typeface="微软雅黑" panose="020B0503020204020204" pitchFamily="34" charset="-122"/>
              </a:rPr>
              <a:t>意义是从</a:t>
            </a:r>
            <a:r>
              <a:rPr kumimoji="1" lang="en-US" altLang="zh-CN" dirty="0" err="1">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所指的文件中读出</a:t>
            </a:r>
            <a:r>
              <a:rPr kumimoji="1" lang="en-US" altLang="zh-CN" dirty="0">
                <a:latin typeface="微软雅黑" panose="020B0503020204020204" pitchFamily="34" charset="-122"/>
                <a:ea typeface="微软雅黑" panose="020B0503020204020204" pitchFamily="34" charset="-122"/>
              </a:rPr>
              <a:t>n-1</a:t>
            </a:r>
            <a:r>
              <a:rPr kumimoji="1" lang="zh-CN" altLang="en-US" dirty="0">
                <a:latin typeface="微软雅黑" panose="020B0503020204020204" pitchFamily="34" charset="-122"/>
                <a:ea typeface="微软雅黑" panose="020B0503020204020204" pitchFamily="34" charset="-122"/>
              </a:rPr>
              <a:t>个字符送入字符数组</a:t>
            </a:r>
            <a:r>
              <a:rPr kumimoji="1" lang="en-US" altLang="zh-CN" dirty="0" err="1">
                <a:latin typeface="微软雅黑" panose="020B0503020204020204" pitchFamily="34" charset="-122"/>
                <a:ea typeface="微软雅黑" panose="020B0503020204020204" pitchFamily="34" charset="-122"/>
              </a:rPr>
              <a:t>str</a:t>
            </a:r>
            <a:r>
              <a:rPr kumimoji="1" lang="zh-CN" altLang="en-US" dirty="0">
                <a:latin typeface="微软雅黑" panose="020B0503020204020204" pitchFamily="34" charset="-122"/>
                <a:ea typeface="微软雅黑" panose="020B0503020204020204" pitchFamily="34" charset="-122"/>
              </a:rPr>
              <a:t>中。</a:t>
            </a:r>
          </a:p>
        </p:txBody>
      </p:sp>
      <p:sp>
        <p:nvSpPr>
          <p:cNvPr id="14" name="AutoShape 5"/>
          <p:cNvSpPr>
            <a:spLocks noChangeArrowheads="1"/>
          </p:cNvSpPr>
          <p:nvPr/>
        </p:nvSpPr>
        <p:spPr bwMode="ltGray">
          <a:xfrm>
            <a:off x="3332484" y="4074346"/>
            <a:ext cx="2735263"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fgets</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str,n,fp</a:t>
            </a:r>
            <a:r>
              <a:rPr kumimoji="1" lang="en-US" altLang="zh-CN" sz="2000" dirty="0">
                <a:latin typeface="微软雅黑" panose="020B0503020204020204" pitchFamily="34" charset="-122"/>
                <a:ea typeface="微软雅黑" panose="020B0503020204020204" pitchFamily="34" charset="-122"/>
              </a:rPr>
              <a:t>);</a:t>
            </a:r>
          </a:p>
        </p:txBody>
      </p:sp>
      <p:sp>
        <p:nvSpPr>
          <p:cNvPr id="9" name="矩形 8"/>
          <p:cNvSpPr/>
          <p:nvPr/>
        </p:nvSpPr>
        <p:spPr>
          <a:xfrm>
            <a:off x="665517" y="5259620"/>
            <a:ext cx="8164754" cy="978729"/>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a:latin typeface="微软雅黑" panose="020B0503020204020204" pitchFamily="34" charset="-122"/>
                <a:ea typeface="微软雅黑" panose="020B0503020204020204" pitchFamily="34" charset="-122"/>
              </a:rPr>
              <a:t>1)	</a:t>
            </a:r>
            <a:r>
              <a:rPr kumimoji="1" lang="zh-CN" altLang="en-US" dirty="0">
                <a:latin typeface="微软雅黑" panose="020B0503020204020204" pitchFamily="34" charset="-122"/>
                <a:ea typeface="微软雅黑" panose="020B0503020204020204" pitchFamily="34" charset="-122"/>
              </a:rPr>
              <a:t>在读出</a:t>
            </a:r>
            <a:r>
              <a:rPr kumimoji="1" lang="en-US" altLang="zh-CN" dirty="0">
                <a:latin typeface="微软雅黑" panose="020B0503020204020204" pitchFamily="34" charset="-122"/>
                <a:ea typeface="微软雅黑" panose="020B0503020204020204" pitchFamily="34" charset="-122"/>
              </a:rPr>
              <a:t>n-1</a:t>
            </a:r>
            <a:r>
              <a:rPr kumimoji="1" lang="zh-CN" altLang="en-US" dirty="0">
                <a:latin typeface="微软雅黑" panose="020B0503020204020204" pitchFamily="34" charset="-122"/>
                <a:ea typeface="微软雅黑" panose="020B0503020204020204" pitchFamily="34" charset="-122"/>
              </a:rPr>
              <a:t>个字符之前，如遇到了换行符或</a:t>
            </a:r>
            <a:r>
              <a:rPr kumimoji="1" lang="en-US" altLang="zh-CN" dirty="0">
                <a:latin typeface="微软雅黑" panose="020B0503020204020204" pitchFamily="34" charset="-122"/>
                <a:ea typeface="微软雅黑" panose="020B0503020204020204" pitchFamily="34" charset="-122"/>
              </a:rPr>
              <a:t>EOF</a:t>
            </a:r>
            <a:r>
              <a:rPr kumimoji="1" lang="zh-CN" altLang="en-US" dirty="0">
                <a:latin typeface="微软雅黑" panose="020B0503020204020204" pitchFamily="34" charset="-122"/>
                <a:ea typeface="微软雅黑" panose="020B0503020204020204" pitchFamily="34" charset="-122"/>
              </a:rPr>
              <a:t>，则读出结束。</a:t>
            </a:r>
          </a:p>
          <a:p>
            <a:pPr fontAlgn="base">
              <a:lnSpc>
                <a:spcPct val="150000"/>
              </a:lnSpc>
              <a:spcBef>
                <a:spcPct val="20000"/>
              </a:spcBef>
              <a:spcAft>
                <a:spcPct val="0"/>
              </a:spcAft>
              <a:buClr>
                <a:schemeClr val="folHlink"/>
              </a:buClr>
            </a:pPr>
            <a:r>
              <a:rPr kumimoji="1" lang="en-US" altLang="zh-CN" dirty="0">
                <a:latin typeface="微软雅黑" panose="020B0503020204020204" pitchFamily="34" charset="-122"/>
                <a:ea typeface="微软雅黑" panose="020B0503020204020204" pitchFamily="34" charset="-122"/>
              </a:rPr>
              <a:t>2)	</a:t>
            </a:r>
            <a:r>
              <a:rPr kumimoji="1" lang="en-US" altLang="zh-CN" dirty="0" err="1">
                <a:latin typeface="微软雅黑" panose="020B0503020204020204" pitchFamily="34" charset="-122"/>
                <a:ea typeface="微软雅黑" panose="020B0503020204020204" pitchFamily="34" charset="-122"/>
              </a:rPr>
              <a:t>fgets</a:t>
            </a:r>
            <a:r>
              <a:rPr kumimoji="1" lang="zh-CN" altLang="en-US" dirty="0">
                <a:latin typeface="微软雅黑" panose="020B0503020204020204" pitchFamily="34" charset="-122"/>
                <a:ea typeface="微软雅黑" panose="020B0503020204020204" pitchFamily="34" charset="-122"/>
              </a:rPr>
              <a:t>函数也有返回值，其返回值是字符数组的首地址。</a:t>
            </a: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9" y="5259620"/>
            <a:ext cx="654768" cy="654768"/>
          </a:xfrm>
          <a:prstGeom prst="rect">
            <a:avLst/>
          </a:prstGeom>
        </p:spPr>
      </p:pic>
    </p:spTree>
    <p:extLst>
      <p:ext uri="{BB962C8B-B14F-4D97-AF65-F5344CB8AC3E}">
        <p14:creationId xmlns:p14="http://schemas.microsoft.com/office/powerpoint/2010/main" val="25661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9600" y="180162"/>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0" name="文本框 9"/>
          <p:cNvSpPr txBox="1"/>
          <p:nvPr/>
        </p:nvSpPr>
        <p:spPr>
          <a:xfrm>
            <a:off x="2705845" y="152765"/>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字符串</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读写函数</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fgets</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和</a:t>
            </a:r>
            <a:r>
              <a:rPr lang="en-US" altLang="zh-CN" sz="3200" b="1" dirty="0" err="1">
                <a:solidFill>
                  <a:schemeClr val="bg1"/>
                </a:solidFill>
                <a:latin typeface="微软雅黑" panose="020B0503020204020204" pitchFamily="34" charset="-122"/>
                <a:ea typeface="微软雅黑" panose="020B0503020204020204" pitchFamily="34" charset="-122"/>
                <a:cs typeface="Segoe UI" panose="020B0502040204020203" pitchFamily="34" charset="0"/>
              </a:rPr>
              <a:t>fputs</a:t>
            </a:r>
            <a:r>
              <a:rPr lang="en-US" altLang="zh-CN"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1" name="文本框 10"/>
          <p:cNvSpPr txBox="1"/>
          <p:nvPr/>
        </p:nvSpPr>
        <p:spPr>
          <a:xfrm>
            <a:off x="487081" y="1029953"/>
            <a:ext cx="3211007"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写</a:t>
            </a:r>
            <a:r>
              <a:rPr lang="zh-CN" altLang="en-US" sz="2400" b="1" dirty="0" smtClean="0">
                <a:latin typeface="微软雅黑" panose="020B0503020204020204" pitchFamily="34" charset="-122"/>
                <a:ea typeface="微软雅黑" panose="020B0503020204020204" pitchFamily="34" charset="-122"/>
              </a:rPr>
              <a:t>字符串</a:t>
            </a:r>
            <a:r>
              <a:rPr lang="zh-CN" altLang="en-US" sz="2400" b="1" dirty="0">
                <a:latin typeface="微软雅黑" panose="020B0503020204020204" pitchFamily="34" charset="-122"/>
                <a:ea typeface="微软雅黑" panose="020B0503020204020204" pitchFamily="34" charset="-122"/>
              </a:rPr>
              <a:t>函数</a:t>
            </a:r>
            <a:r>
              <a:rPr lang="en-US" altLang="zh-CN" sz="2400" b="1" dirty="0" err="1" smtClean="0">
                <a:latin typeface="微软雅黑" panose="020B0503020204020204" pitchFamily="34" charset="-122"/>
                <a:ea typeface="微软雅黑" panose="020B0503020204020204" pitchFamily="34" charset="-122"/>
              </a:rPr>
              <a:t>fputs</a:t>
            </a:r>
            <a:endParaRPr lang="en-US" altLang="zh-CN"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616689" y="1784031"/>
            <a:ext cx="8123274" cy="2391424"/>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err="1">
                <a:latin typeface="微软雅黑" panose="020B0503020204020204" pitchFamily="34" charset="-122"/>
                <a:ea typeface="微软雅黑" panose="020B0503020204020204" pitchFamily="34" charset="-122"/>
              </a:rPr>
              <a:t>fputs</a:t>
            </a:r>
            <a:r>
              <a:rPr kumimoji="1" lang="zh-CN" altLang="en-US" dirty="0">
                <a:latin typeface="微软雅黑" panose="020B0503020204020204" pitchFamily="34" charset="-122"/>
                <a:ea typeface="微软雅黑" panose="020B0503020204020204" pitchFamily="34" charset="-122"/>
              </a:rPr>
              <a:t>函数的功能是向指定的文件写入一个字符串，其调用形式为：</a:t>
            </a:r>
          </a:p>
          <a:p>
            <a:pPr fontAlgn="base">
              <a:lnSpc>
                <a:spcPct val="150000"/>
              </a:lnSpc>
              <a:spcBef>
                <a:spcPct val="20000"/>
              </a:spcBef>
              <a:spcAft>
                <a:spcPct val="0"/>
              </a:spcAft>
              <a:buClr>
                <a:schemeClr val="folHlink"/>
              </a:buClr>
              <a:buSzTx/>
              <a:buFont typeface="Wingdings 3" panose="05040102010807070707" pitchFamily="18" charset="2"/>
              <a:buNone/>
            </a:pPr>
            <a:r>
              <a:rPr kumimoji="1" lang="zh-CN" altLang="en-US" dirty="0">
                <a:latin typeface="微软雅黑" panose="020B0503020204020204" pitchFamily="34" charset="-122"/>
                <a:ea typeface="微软雅黑" panose="020B0503020204020204" pitchFamily="34" charset="-122"/>
              </a:rPr>
              <a:t>    </a:t>
            </a: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其中字符串可以是字符串常量，也可以是字符数组名，或指针变量，例如：</a:t>
            </a:r>
          </a:p>
          <a:p>
            <a:pPr fontAlgn="base">
              <a:lnSpc>
                <a:spcPct val="150000"/>
              </a:lnSpc>
              <a:spcBef>
                <a:spcPct val="20000"/>
              </a:spcBef>
              <a:spcAft>
                <a:spcPct val="0"/>
              </a:spcAft>
              <a:buClr>
                <a:schemeClr val="folHlink"/>
              </a:buClr>
              <a:buSzTx/>
              <a:buFont typeface="Wingdings 3" panose="05040102010807070707" pitchFamily="18" charset="2"/>
              <a:buNone/>
            </a:pPr>
            <a:endParaRPr kumimoji="1" lang="zh-CN" altLang="en-US" dirty="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其意义是把字符串“</a:t>
            </a:r>
            <a:r>
              <a:rPr kumimoji="1" lang="en-US" altLang="zh-CN" dirty="0" err="1">
                <a:latin typeface="微软雅黑" panose="020B0503020204020204" pitchFamily="34" charset="-122"/>
                <a:ea typeface="微软雅黑" panose="020B0503020204020204" pitchFamily="34" charset="-122"/>
              </a:rPr>
              <a:t>abcd</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写入</a:t>
            </a:r>
            <a:r>
              <a:rPr kumimoji="1" lang="en-US" altLang="zh-CN" dirty="0" err="1">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所指的文件之中。 </a:t>
            </a:r>
          </a:p>
        </p:txBody>
      </p:sp>
      <p:sp>
        <p:nvSpPr>
          <p:cNvPr id="13" name="AutoShape 5"/>
          <p:cNvSpPr>
            <a:spLocks noChangeArrowheads="1"/>
          </p:cNvSpPr>
          <p:nvPr/>
        </p:nvSpPr>
        <p:spPr bwMode="ltGray">
          <a:xfrm>
            <a:off x="2705845" y="2330315"/>
            <a:ext cx="3663950"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fputs</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字符串</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文件指针</a:t>
            </a:r>
            <a:r>
              <a:rPr kumimoji="1" lang="en-US" altLang="zh-CN" sz="2000" dirty="0">
                <a:latin typeface="微软雅黑" panose="020B0503020204020204" pitchFamily="34" charset="-122"/>
                <a:ea typeface="微软雅黑" panose="020B0503020204020204" pitchFamily="34" charset="-122"/>
              </a:rPr>
              <a:t>);</a:t>
            </a:r>
          </a:p>
        </p:txBody>
      </p:sp>
      <p:sp>
        <p:nvSpPr>
          <p:cNvPr id="14" name="AutoShape 7"/>
          <p:cNvSpPr>
            <a:spLocks noChangeArrowheads="1"/>
          </p:cNvSpPr>
          <p:nvPr/>
        </p:nvSpPr>
        <p:spPr bwMode="ltGray">
          <a:xfrm>
            <a:off x="2740025" y="3221206"/>
            <a:ext cx="3663950"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fputs</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abcd</a:t>
            </a:r>
            <a:r>
              <a:rPr kumimoji="1" lang="en-US" altLang="zh-CN" sz="2000" dirty="0">
                <a:latin typeface="微软雅黑" panose="020B0503020204020204" pitchFamily="34" charset="-122"/>
                <a:ea typeface="微软雅黑" panose="020B0503020204020204" pitchFamily="34" charset="-122"/>
              </a:rPr>
              <a:t>“,</a:t>
            </a:r>
            <a:r>
              <a:rPr kumimoji="1" lang="en-US" altLang="zh-CN" sz="2000" dirty="0" err="1">
                <a:latin typeface="微软雅黑" panose="020B0503020204020204" pitchFamily="34" charset="-122"/>
                <a:ea typeface="微软雅黑" panose="020B0503020204020204" pitchFamily="34" charset="-122"/>
              </a:rPr>
              <a:t>fp</a:t>
            </a:r>
            <a:r>
              <a:rPr kumimoji="1"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1422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8650" y="16339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文件定位</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矩形 7"/>
          <p:cNvSpPr/>
          <p:nvPr/>
        </p:nvSpPr>
        <p:spPr>
          <a:xfrm>
            <a:off x="584790" y="1495299"/>
            <a:ext cx="8133906" cy="2225225"/>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前面</a:t>
            </a:r>
            <a:r>
              <a:rPr kumimoji="1" lang="zh-CN" altLang="en-US" dirty="0">
                <a:latin typeface="微软雅黑" panose="020B0503020204020204" pitchFamily="34" charset="-122"/>
                <a:ea typeface="微软雅黑" panose="020B0503020204020204" pitchFamily="34" charset="-122"/>
              </a:rPr>
              <a:t>介绍的对文件的读写方式都是顺序读写，即读写文件只能从头开始，顺序读写各个数据。但在实际问题中常要求只读写文件中某一指定的部分。为了解决这个问题可移动文件内部的位置指针到需要读写的位置，再进行读写，这种读写称为随机读写。</a:t>
            </a:r>
          </a:p>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实现</a:t>
            </a:r>
            <a:r>
              <a:rPr kumimoji="1" lang="zh-CN" altLang="en-US" dirty="0">
                <a:latin typeface="微软雅黑" panose="020B0503020204020204" pitchFamily="34" charset="-122"/>
                <a:ea typeface="微软雅黑" panose="020B0503020204020204" pitchFamily="34" charset="-122"/>
              </a:rPr>
              <a:t>随机读写的关键是要按要求移动位置指针，这称为文件的定位。 </a:t>
            </a:r>
          </a:p>
        </p:txBody>
      </p:sp>
      <p:sp>
        <p:nvSpPr>
          <p:cNvPr id="9" name="矩形 8"/>
          <p:cNvSpPr/>
          <p:nvPr/>
        </p:nvSpPr>
        <p:spPr>
          <a:xfrm>
            <a:off x="818650" y="4030448"/>
            <a:ext cx="8006315" cy="92333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移动文件内部位置指针的函数主要有两个</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即 </a:t>
            </a:r>
            <a:r>
              <a:rPr lang="en-US" altLang="zh-CN" b="1" dirty="0">
                <a:solidFill>
                  <a:srgbClr val="39626F"/>
                </a:solidFill>
                <a:latin typeface="微软雅黑" panose="020B0503020204020204" pitchFamily="34" charset="-122"/>
                <a:ea typeface="微软雅黑" panose="020B0503020204020204" pitchFamily="34" charset="-122"/>
              </a:rPr>
              <a:t>rewind</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函数和</a:t>
            </a:r>
            <a:r>
              <a:rPr lang="en-US" altLang="zh-CN" b="1" dirty="0" err="1">
                <a:solidFill>
                  <a:srgbClr val="39626F"/>
                </a:solidFill>
                <a:latin typeface="微软雅黑" panose="020B0503020204020204" pitchFamily="34" charset="-122"/>
                <a:ea typeface="微软雅黑" panose="020B0503020204020204" pitchFamily="34" charset="-122"/>
              </a:rPr>
              <a:t>fseek</a:t>
            </a:r>
            <a:r>
              <a:rPr lang="zh-CN" altLang="en-US" dirty="0">
                <a:latin typeface="微软雅黑" panose="020B0503020204020204" pitchFamily="34" charset="-122"/>
                <a:ea typeface="微软雅黑" panose="020B0503020204020204" pitchFamily="34" charset="-122"/>
              </a:rPr>
              <a:t>函数。</a:t>
            </a:r>
          </a:p>
        </p:txBody>
      </p:sp>
    </p:spTree>
    <p:extLst>
      <p:ext uri="{BB962C8B-B14F-4D97-AF65-F5344CB8AC3E}">
        <p14:creationId xmlns:p14="http://schemas.microsoft.com/office/powerpoint/2010/main" val="3960372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8650" y="152103"/>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74029"/>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文件定位</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683911" y="1569672"/>
            <a:ext cx="7549117" cy="1449628"/>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a:latin typeface="微软雅黑" panose="020B0503020204020204" pitchFamily="34" charset="-122"/>
                <a:ea typeface="微软雅黑" panose="020B0503020204020204" pitchFamily="34" charset="-122"/>
              </a:rPr>
              <a:t>rewind</a:t>
            </a:r>
            <a:r>
              <a:rPr kumimoji="1" lang="zh-CN" altLang="en-US" dirty="0">
                <a:latin typeface="微软雅黑" panose="020B0503020204020204" pitchFamily="34" charset="-122"/>
                <a:ea typeface="微软雅黑" panose="020B0503020204020204" pitchFamily="34" charset="-122"/>
              </a:rPr>
              <a:t>函数前面已多次使用过，其调用形式为：</a:t>
            </a:r>
          </a:p>
          <a:p>
            <a:pPr fontAlgn="base">
              <a:lnSpc>
                <a:spcPct val="150000"/>
              </a:lnSpc>
              <a:spcBef>
                <a:spcPct val="20000"/>
              </a:spcBef>
              <a:spcAft>
                <a:spcPct val="0"/>
              </a:spcAft>
              <a:buClr>
                <a:schemeClr val="folHlink"/>
              </a:buClr>
              <a:buSzTx/>
              <a:buFont typeface="Wingdings 3" panose="05040102010807070707" pitchFamily="18" charset="2"/>
              <a:buNone/>
            </a:pPr>
            <a:endParaRPr kumimoji="1" lang="zh-CN" altLang="en-US" dirty="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pPr>
            <a:r>
              <a:rPr kumimoji="1" lang="zh-CN" altLang="en-US" b="1" dirty="0" smtClean="0">
                <a:solidFill>
                  <a:srgbClr val="39626F"/>
                </a:solidFill>
                <a:latin typeface="微软雅黑" panose="020B0503020204020204" pitchFamily="34" charset="-122"/>
                <a:ea typeface="微软雅黑" panose="020B0503020204020204" pitchFamily="34" charset="-122"/>
              </a:rPr>
              <a:t>功能</a:t>
            </a:r>
            <a:r>
              <a:rPr kumimoji="1" lang="en-US" altLang="zh-CN" dirty="0" smtClean="0">
                <a:latin typeface="微软雅黑" panose="020B0503020204020204" pitchFamily="34" charset="-122"/>
                <a:ea typeface="微软雅黑" panose="020B0503020204020204" pitchFamily="34" charset="-122"/>
              </a:rPr>
              <a:t>: </a:t>
            </a:r>
            <a:r>
              <a:rPr kumimoji="1" lang="zh-CN" altLang="en-US" dirty="0" smtClean="0">
                <a:latin typeface="微软雅黑" panose="020B0503020204020204" pitchFamily="34" charset="-122"/>
                <a:ea typeface="微软雅黑" panose="020B0503020204020204" pitchFamily="34" charset="-122"/>
              </a:rPr>
              <a:t>把</a:t>
            </a:r>
            <a:r>
              <a:rPr kumimoji="1" lang="zh-CN" altLang="en-US" dirty="0">
                <a:latin typeface="微软雅黑" panose="020B0503020204020204" pitchFamily="34" charset="-122"/>
                <a:ea typeface="微软雅黑" panose="020B0503020204020204" pitchFamily="34" charset="-122"/>
              </a:rPr>
              <a:t>文件内部的位置指针移到文件首。 </a:t>
            </a:r>
          </a:p>
        </p:txBody>
      </p:sp>
      <p:sp>
        <p:nvSpPr>
          <p:cNvPr id="11" name="AutoShape 5"/>
          <p:cNvSpPr>
            <a:spLocks noChangeArrowheads="1"/>
          </p:cNvSpPr>
          <p:nvPr/>
        </p:nvSpPr>
        <p:spPr bwMode="ltGray">
          <a:xfrm>
            <a:off x="2243722" y="2066911"/>
            <a:ext cx="3663950"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a:latin typeface="微软雅黑" panose="020B0503020204020204" pitchFamily="34" charset="-122"/>
                <a:ea typeface="微软雅黑" panose="020B0503020204020204" pitchFamily="34" charset="-122"/>
              </a:rPr>
              <a:t>rewind(</a:t>
            </a:r>
            <a:r>
              <a:rPr kumimoji="1" lang="zh-CN" altLang="en-US" sz="2000" dirty="0">
                <a:latin typeface="微软雅黑" panose="020B0503020204020204" pitchFamily="34" charset="-122"/>
                <a:ea typeface="微软雅黑" panose="020B0503020204020204" pitchFamily="34" charset="-122"/>
              </a:rPr>
              <a:t>文件指针</a:t>
            </a:r>
            <a:r>
              <a:rPr kumimoji="1" lang="en-US" altLang="zh-CN" sz="2000" dirty="0">
                <a:latin typeface="微软雅黑" panose="020B0503020204020204" pitchFamily="34" charset="-122"/>
                <a:ea typeface="微软雅黑" panose="020B0503020204020204" pitchFamily="34" charset="-122"/>
              </a:rPr>
              <a:t>);</a:t>
            </a:r>
          </a:p>
        </p:txBody>
      </p:sp>
      <p:sp>
        <p:nvSpPr>
          <p:cNvPr id="12" name="文本框 11"/>
          <p:cNvSpPr txBox="1"/>
          <p:nvPr/>
        </p:nvSpPr>
        <p:spPr>
          <a:xfrm>
            <a:off x="639672" y="1103882"/>
            <a:ext cx="4309321"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文件首位置定位</a:t>
            </a:r>
            <a:r>
              <a:rPr lang="en-US" altLang="zh-CN" sz="2400" b="1" dirty="0" smtClean="0">
                <a:latin typeface="微软雅黑" panose="020B0503020204020204" pitchFamily="34" charset="-122"/>
                <a:ea typeface="微软雅黑" panose="020B0503020204020204" pitchFamily="34" charset="-122"/>
              </a:rPr>
              <a:t>rewind</a:t>
            </a:r>
            <a:r>
              <a:rPr lang="zh-CN" altLang="en-US" sz="2400" b="1" dirty="0" smtClean="0">
                <a:latin typeface="微软雅黑" panose="020B0503020204020204" pitchFamily="34" charset="-122"/>
                <a:ea typeface="微软雅黑" panose="020B0503020204020204" pitchFamily="34" charset="-122"/>
              </a:rPr>
              <a:t>函数</a:t>
            </a:r>
            <a:endParaRPr lang="en-US" altLang="zh-CN" sz="24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70037" y="3092139"/>
            <a:ext cx="4448590" cy="461665"/>
          </a:xfrm>
          <a:prstGeom prst="rect">
            <a:avLst/>
          </a:prstGeom>
          <a:noFill/>
        </p:spPr>
        <p:txBody>
          <a:bodyPr wrap="none" rtlCol="0">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文件任意位置定位</a:t>
            </a:r>
            <a:r>
              <a:rPr lang="en-US" altLang="zh-CN" sz="2400" b="1" dirty="0" err="1" smtClean="0">
                <a:latin typeface="微软雅黑" panose="020B0503020204020204" pitchFamily="34" charset="-122"/>
                <a:ea typeface="微软雅黑" panose="020B0503020204020204" pitchFamily="34" charset="-122"/>
              </a:rPr>
              <a:t>fseek</a:t>
            </a:r>
            <a:r>
              <a:rPr lang="zh-CN" altLang="en-US" sz="2400" b="1" dirty="0" smtClean="0">
                <a:latin typeface="微软雅黑" panose="020B0503020204020204" pitchFamily="34" charset="-122"/>
                <a:ea typeface="微软雅黑" panose="020B0503020204020204" pitchFamily="34" charset="-122"/>
              </a:rPr>
              <a:t>函数</a:t>
            </a:r>
            <a:endParaRPr lang="en-US" altLang="zh-CN" sz="2400" b="1" dirty="0">
              <a:latin typeface="微软雅黑" panose="020B0503020204020204" pitchFamily="34" charset="-122"/>
              <a:ea typeface="微软雅黑" panose="020B0503020204020204" pitchFamily="34" charset="-122"/>
            </a:endParaRPr>
          </a:p>
        </p:txBody>
      </p:sp>
      <p:sp>
        <p:nvSpPr>
          <p:cNvPr id="5" name="矩形 4"/>
          <p:cNvSpPr/>
          <p:nvPr/>
        </p:nvSpPr>
        <p:spPr>
          <a:xfrm>
            <a:off x="683911" y="3694703"/>
            <a:ext cx="8176437" cy="2336024"/>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err="1">
                <a:latin typeface="微软雅黑" panose="020B0503020204020204" pitchFamily="34" charset="-122"/>
                <a:ea typeface="微软雅黑" panose="020B0503020204020204" pitchFamily="34" charset="-122"/>
              </a:rPr>
              <a:t>fseek</a:t>
            </a:r>
            <a:r>
              <a:rPr kumimoji="1" lang="zh-CN" altLang="en-US" dirty="0">
                <a:latin typeface="微软雅黑" panose="020B0503020204020204" pitchFamily="34" charset="-122"/>
                <a:ea typeface="微软雅黑" panose="020B0503020204020204" pitchFamily="34" charset="-122"/>
              </a:rPr>
              <a:t>函数用来移动文件内部位置指针，其调用形式为：</a:t>
            </a:r>
          </a:p>
          <a:p>
            <a:pPr fontAlgn="base">
              <a:lnSpc>
                <a:spcPct val="150000"/>
              </a:lnSpc>
              <a:spcBef>
                <a:spcPct val="20000"/>
              </a:spcBef>
              <a:spcAft>
                <a:spcPct val="0"/>
              </a:spcAft>
              <a:buClr>
                <a:schemeClr val="folHlink"/>
              </a:buClr>
              <a:buSzTx/>
              <a:buFont typeface="Wingdings 3" panose="05040102010807070707" pitchFamily="18" charset="2"/>
              <a:buNone/>
            </a:pPr>
            <a:endParaRPr kumimoji="1" lang="zh-CN" altLang="en-US" dirty="0">
              <a:latin typeface="微软雅黑" panose="020B0503020204020204" pitchFamily="34" charset="-122"/>
              <a:ea typeface="微软雅黑" panose="020B0503020204020204" pitchFamily="34" charset="-122"/>
            </a:endParaRPr>
          </a:p>
          <a:p>
            <a:pPr fontAlgn="base">
              <a:lnSpc>
                <a:spcPct val="150000"/>
              </a:lnSpc>
              <a:spcBef>
                <a:spcPct val="20000"/>
              </a:spcBef>
              <a:spcAft>
                <a:spcPct val="0"/>
              </a:spcAft>
              <a:buClr>
                <a:schemeClr val="folHlink"/>
              </a:buClr>
              <a:buSzTx/>
            </a:pPr>
            <a:r>
              <a:rPr kumimoji="1" lang="zh-CN" altLang="en-US" dirty="0">
                <a:latin typeface="微软雅黑" panose="020B0503020204020204" pitchFamily="34" charset="-122"/>
                <a:ea typeface="微软雅黑" panose="020B0503020204020204" pitchFamily="34" charset="-122"/>
              </a:rPr>
              <a:t>其中：“文件指针”指向被移动的文件。</a:t>
            </a: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 “位移量”表示移动的字节数，要求位移量是</a:t>
            </a:r>
            <a:r>
              <a:rPr kumimoji="1" lang="en-US" altLang="zh-CN" dirty="0">
                <a:latin typeface="微软雅黑" panose="020B0503020204020204" pitchFamily="34" charset="-122"/>
                <a:ea typeface="微软雅黑" panose="020B0503020204020204" pitchFamily="34" charset="-122"/>
              </a:rPr>
              <a:t>long</a:t>
            </a:r>
            <a:r>
              <a:rPr kumimoji="1" lang="zh-CN" altLang="en-US" dirty="0">
                <a:latin typeface="微软雅黑" panose="020B0503020204020204" pitchFamily="34" charset="-122"/>
                <a:ea typeface="微软雅黑" panose="020B0503020204020204" pitchFamily="34" charset="-122"/>
              </a:rPr>
              <a:t>型数据，以便在文件长度大于</a:t>
            </a:r>
            <a:r>
              <a:rPr kumimoji="1" lang="en-US" altLang="zh-CN" dirty="0">
                <a:latin typeface="微软雅黑" panose="020B0503020204020204" pitchFamily="34" charset="-122"/>
                <a:ea typeface="微软雅黑" panose="020B0503020204020204" pitchFamily="34" charset="-122"/>
              </a:rPr>
              <a:t>64KB </a:t>
            </a:r>
            <a:r>
              <a:rPr kumimoji="1" lang="zh-CN" altLang="en-US" dirty="0">
                <a:latin typeface="微软雅黑" panose="020B0503020204020204" pitchFamily="34" charset="-122"/>
                <a:ea typeface="微软雅黑" panose="020B0503020204020204" pitchFamily="34" charset="-122"/>
              </a:rPr>
              <a:t>时不会出错。当用常量表示位移量时，要求加后缀“</a:t>
            </a:r>
            <a:r>
              <a:rPr kumimoji="1" lang="en-US" altLang="zh-CN" dirty="0">
                <a:latin typeface="微软雅黑" panose="020B0503020204020204" pitchFamily="34" charset="-122"/>
                <a:ea typeface="微软雅黑" panose="020B0503020204020204" pitchFamily="34" charset="-122"/>
              </a:rPr>
              <a:t>L”</a:t>
            </a:r>
            <a:r>
              <a:rPr kumimoji="1" lang="zh-CN" altLang="en-US" dirty="0" smtClean="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ltGray">
          <a:xfrm>
            <a:off x="1850816" y="4212538"/>
            <a:ext cx="4449762"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fseek</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文件指针</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位移量</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起始点</a:t>
            </a:r>
            <a:r>
              <a:rPr kumimoji="1"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684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4" grpId="0"/>
      <p:bldP spid="5"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8650" y="152763"/>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3"/>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文件定位</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207334" y="919125"/>
            <a:ext cx="8261498" cy="923330"/>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“起始点”</a:t>
            </a:r>
            <a:r>
              <a:rPr kumimoji="1" lang="zh-CN" altLang="en-US" dirty="0">
                <a:latin typeface="微软雅黑" panose="020B0503020204020204" pitchFamily="34" charset="-122"/>
                <a:ea typeface="微软雅黑" panose="020B0503020204020204" pitchFamily="34" charset="-122"/>
              </a:rPr>
              <a:t>表示从何处开始计算位移量，规定的起始点有三种：文件首，当前位置和文件尾。 </a:t>
            </a:r>
          </a:p>
        </p:txBody>
      </p:sp>
      <p:graphicFrame>
        <p:nvGraphicFramePr>
          <p:cNvPr id="5" name="表格 4"/>
          <p:cNvGraphicFramePr>
            <a:graphicFrameLocks noGrp="1"/>
          </p:cNvGraphicFramePr>
          <p:nvPr>
            <p:extLst>
              <p:ext uri="{D42A27DB-BD31-4B8C-83A1-F6EECF244321}">
                <p14:modId xmlns:p14="http://schemas.microsoft.com/office/powerpoint/2010/main" val="259597284"/>
              </p:ext>
            </p:extLst>
          </p:nvPr>
        </p:nvGraphicFramePr>
        <p:xfrm>
          <a:off x="1290083" y="1842455"/>
          <a:ext cx="6096000" cy="14782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1938659689"/>
                    </a:ext>
                  </a:extLst>
                </a:gridCol>
                <a:gridCol w="2032000">
                  <a:extLst>
                    <a:ext uri="{9D8B030D-6E8A-4147-A177-3AD203B41FA5}">
                      <a16:colId xmlns:a16="http://schemas.microsoft.com/office/drawing/2014/main" xmlns="" val="4186139708"/>
                    </a:ext>
                  </a:extLst>
                </a:gridCol>
                <a:gridCol w="2032000">
                  <a:extLst>
                    <a:ext uri="{9D8B030D-6E8A-4147-A177-3AD203B41FA5}">
                      <a16:colId xmlns:a16="http://schemas.microsoft.com/office/drawing/2014/main" xmlns="" val="4270208720"/>
                    </a:ext>
                  </a:extLst>
                </a:gridCol>
              </a:tblGrid>
              <a:tr h="0">
                <a:tc>
                  <a:txBody>
                    <a:bodyPr/>
                    <a:lstStyle/>
                    <a:p>
                      <a:pPr algn="ctr"/>
                      <a:r>
                        <a:rPr lang="zh-CN" altLang="en-US" b="1" dirty="0" smtClean="0">
                          <a:latin typeface="微软雅黑" panose="020B0503020204020204" pitchFamily="34" charset="-122"/>
                          <a:ea typeface="微软雅黑" panose="020B0503020204020204" pitchFamily="34" charset="-122"/>
                        </a:rPr>
                        <a:t>起始点</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表示符号</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数字表示</a:t>
                      </a:r>
                      <a:endParaRPr lang="zh-CN" altLang="en-US"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584983222"/>
                  </a:ext>
                </a:extLst>
              </a:tr>
              <a:tr h="370840">
                <a:tc>
                  <a:txBody>
                    <a:bodyPr/>
                    <a:lstStyle/>
                    <a:p>
                      <a:pPr algn="ctr"/>
                      <a:r>
                        <a:rPr lang="zh-CN" altLang="en-US" dirty="0" smtClean="0">
                          <a:latin typeface="微软雅黑" panose="020B0503020204020204" pitchFamily="34" charset="-122"/>
                          <a:ea typeface="微软雅黑" panose="020B0503020204020204" pitchFamily="34" charset="-122"/>
                        </a:rPr>
                        <a:t>文件首</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SEEK_SET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345102974"/>
                  </a:ext>
                </a:extLst>
              </a:tr>
              <a:tr h="370840">
                <a:tc>
                  <a:txBody>
                    <a:bodyPr/>
                    <a:lstStyle/>
                    <a:p>
                      <a:pPr algn="ctr"/>
                      <a:r>
                        <a:rPr lang="zh-CN" altLang="en-US" dirty="0" smtClean="0">
                          <a:latin typeface="微软雅黑" panose="020B0503020204020204" pitchFamily="34" charset="-122"/>
                          <a:ea typeface="微软雅黑" panose="020B0503020204020204" pitchFamily="34" charset="-122"/>
                        </a:rPr>
                        <a:t>当前位置</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SEEK_CUR</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498633079"/>
                  </a:ext>
                </a:extLst>
              </a:tr>
              <a:tr h="370840">
                <a:tc>
                  <a:txBody>
                    <a:bodyPr/>
                    <a:lstStyle/>
                    <a:p>
                      <a:pPr algn="ctr"/>
                      <a:r>
                        <a:rPr lang="zh-CN" altLang="en-US" dirty="0" smtClean="0">
                          <a:latin typeface="微软雅黑" panose="020B0503020204020204" pitchFamily="34" charset="-122"/>
                          <a:ea typeface="微软雅黑" panose="020B0503020204020204" pitchFamily="34" charset="-122"/>
                        </a:rPr>
                        <a:t>文件末尾</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SEEK_END</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900082233"/>
                  </a:ext>
                </a:extLst>
              </a:tr>
            </a:tbl>
          </a:graphicData>
        </a:graphic>
      </p:graphicFrame>
      <p:sp>
        <p:nvSpPr>
          <p:cNvPr id="6" name="矩形 5"/>
          <p:cNvSpPr/>
          <p:nvPr/>
        </p:nvSpPr>
        <p:spPr>
          <a:xfrm>
            <a:off x="297710" y="3320735"/>
            <a:ext cx="8514451" cy="2945422"/>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zh-CN" altLang="en-US" dirty="0">
                <a:latin typeface="微软雅黑" panose="020B0503020204020204" pitchFamily="34" charset="-122"/>
                <a:ea typeface="微软雅黑" panose="020B0503020204020204" pitchFamily="34" charset="-122"/>
              </a:rPr>
              <a:t>例如：</a:t>
            </a:r>
          </a:p>
          <a:p>
            <a:pPr fontAlgn="base">
              <a:lnSpc>
                <a:spcPct val="150000"/>
              </a:lnSpc>
              <a:spcBef>
                <a:spcPct val="20000"/>
              </a:spcBef>
              <a:spcAft>
                <a:spcPct val="0"/>
              </a:spcAft>
              <a:buClr>
                <a:schemeClr val="folHlink"/>
              </a:buClr>
              <a:buSzTx/>
            </a:pPr>
            <a:endParaRPr kumimoji="1" lang="zh-CN" altLang="en-US" dirty="0">
              <a:latin typeface="微软雅黑" panose="020B0503020204020204" pitchFamily="34" charset="-122"/>
              <a:ea typeface="微软雅黑" panose="020B0503020204020204" pitchFamily="34" charset="-122"/>
            </a:endParaRPr>
          </a:p>
          <a:p>
            <a:pPr fontAlgn="base">
              <a:lnSpc>
                <a:spcPct val="130000"/>
              </a:lnSpc>
              <a:spcBef>
                <a:spcPct val="20000"/>
              </a:spcBef>
              <a:spcAft>
                <a:spcPct val="0"/>
              </a:spcAft>
              <a:buClr>
                <a:schemeClr val="folHlink"/>
              </a:buClr>
              <a:buSzTx/>
            </a:pPr>
            <a:r>
              <a:rPr kumimoji="1" lang="zh-CN" altLang="en-US" dirty="0" smtClean="0">
                <a:latin typeface="微软雅黑" panose="020B0503020204020204" pitchFamily="34" charset="-122"/>
                <a:ea typeface="微软雅黑" panose="020B0503020204020204" pitchFamily="34" charset="-122"/>
              </a:rPr>
              <a:t>       其</a:t>
            </a:r>
            <a:r>
              <a:rPr kumimoji="1" lang="zh-CN" altLang="en-US" dirty="0">
                <a:latin typeface="微软雅黑" panose="020B0503020204020204" pitchFamily="34" charset="-122"/>
                <a:ea typeface="微软雅黑" panose="020B0503020204020204" pitchFamily="34" charset="-122"/>
              </a:rPr>
              <a:t>意义是把位置指针移到离文件首</a:t>
            </a:r>
            <a:r>
              <a:rPr kumimoji="1" lang="en-US" altLang="zh-CN" dirty="0">
                <a:latin typeface="微软雅黑" panose="020B0503020204020204" pitchFamily="34" charset="-122"/>
                <a:ea typeface="微软雅黑" panose="020B0503020204020204" pitchFamily="34" charset="-122"/>
              </a:rPr>
              <a:t>100</a:t>
            </a:r>
            <a:r>
              <a:rPr kumimoji="1" lang="zh-CN" altLang="en-US" dirty="0">
                <a:latin typeface="微软雅黑" panose="020B0503020204020204" pitchFamily="34" charset="-122"/>
                <a:ea typeface="微软雅黑" panose="020B0503020204020204" pitchFamily="34" charset="-122"/>
              </a:rPr>
              <a:t>个字节处。</a:t>
            </a:r>
          </a:p>
          <a:p>
            <a:pPr fontAlgn="base">
              <a:lnSpc>
                <a:spcPct val="130000"/>
              </a:lnSpc>
              <a:spcBef>
                <a:spcPct val="20000"/>
              </a:spcBef>
              <a:spcAft>
                <a:spcPct val="0"/>
              </a:spcAft>
              <a:buClr>
                <a:schemeClr val="folHlink"/>
              </a:buClr>
              <a:buSzTx/>
            </a:pPr>
            <a:r>
              <a:rPr kumimoji="1" lang="zh-CN" altLang="en-US" dirty="0" smtClean="0">
                <a:latin typeface="微软雅黑" panose="020B0503020204020204" pitchFamily="34" charset="-122"/>
                <a:ea typeface="微软雅黑" panose="020B0503020204020204" pitchFamily="34" charset="-122"/>
              </a:rPr>
              <a:t>       还要</a:t>
            </a:r>
            <a:r>
              <a:rPr kumimoji="1" lang="zh-CN" altLang="en-US" dirty="0">
                <a:latin typeface="微软雅黑" panose="020B0503020204020204" pitchFamily="34" charset="-122"/>
                <a:ea typeface="微软雅黑" panose="020B0503020204020204" pitchFamily="34" charset="-122"/>
              </a:rPr>
              <a:t>说明的是</a:t>
            </a:r>
            <a:r>
              <a:rPr kumimoji="1" lang="en-US" altLang="zh-CN" dirty="0" err="1">
                <a:latin typeface="微软雅黑" panose="020B0503020204020204" pitchFamily="34" charset="-122"/>
                <a:ea typeface="微软雅黑" panose="020B0503020204020204" pitchFamily="34" charset="-122"/>
              </a:rPr>
              <a:t>fseek</a:t>
            </a:r>
            <a:r>
              <a:rPr kumimoji="1" lang="zh-CN" altLang="en-US" dirty="0">
                <a:latin typeface="微软雅黑" panose="020B0503020204020204" pitchFamily="34" charset="-122"/>
                <a:ea typeface="微软雅黑" panose="020B0503020204020204" pitchFamily="34" charset="-122"/>
              </a:rPr>
              <a:t>函数一般用于二进制文件。在文本文件中由于要进行转换，故往往计算的位置会出现错误。</a:t>
            </a:r>
          </a:p>
          <a:p>
            <a:pPr fontAlgn="base">
              <a:lnSpc>
                <a:spcPct val="130000"/>
              </a:lnSpc>
              <a:spcBef>
                <a:spcPct val="20000"/>
              </a:spcBef>
              <a:spcAft>
                <a:spcPct val="0"/>
              </a:spcAft>
              <a:buClr>
                <a:schemeClr val="folHlink"/>
              </a:buClr>
              <a:buSzTx/>
            </a:pPr>
            <a:r>
              <a:rPr kumimoji="1" lang="zh-CN" altLang="en-US" dirty="0" smtClean="0">
                <a:latin typeface="微软雅黑" panose="020B0503020204020204" pitchFamily="34" charset="-122"/>
                <a:ea typeface="微软雅黑" panose="020B0503020204020204" pitchFamily="34" charset="-122"/>
              </a:rPr>
              <a:t>       在</a:t>
            </a:r>
            <a:r>
              <a:rPr kumimoji="1" lang="zh-CN" altLang="en-US" dirty="0">
                <a:latin typeface="微软雅黑" panose="020B0503020204020204" pitchFamily="34" charset="-122"/>
                <a:ea typeface="微软雅黑" panose="020B0503020204020204" pitchFamily="34" charset="-122"/>
              </a:rPr>
              <a:t>移动位置指针之后，即可用前面介绍的任一种读写函数进行读写。由于一般是读写一个数据据块，因此常用</a:t>
            </a:r>
            <a:r>
              <a:rPr kumimoji="1" lang="en-US" altLang="zh-CN" dirty="0" err="1">
                <a:latin typeface="微软雅黑" panose="020B0503020204020204" pitchFamily="34" charset="-122"/>
                <a:ea typeface="微软雅黑" panose="020B0503020204020204" pitchFamily="34" charset="-122"/>
              </a:rPr>
              <a:t>fread</a:t>
            </a:r>
            <a:r>
              <a:rPr kumimoji="1" lang="zh-CN" altLang="en-US" dirty="0">
                <a:latin typeface="微软雅黑" panose="020B0503020204020204" pitchFamily="34" charset="-122"/>
                <a:ea typeface="微软雅黑" panose="020B0503020204020204" pitchFamily="34" charset="-122"/>
              </a:rPr>
              <a:t>和</a:t>
            </a:r>
            <a:r>
              <a:rPr kumimoji="1" lang="en-US" altLang="zh-CN" dirty="0" err="1">
                <a:latin typeface="微软雅黑" panose="020B0503020204020204" pitchFamily="34" charset="-122"/>
                <a:ea typeface="微软雅黑" panose="020B0503020204020204" pitchFamily="34" charset="-122"/>
              </a:rPr>
              <a:t>fwrite</a:t>
            </a:r>
            <a:r>
              <a:rPr kumimoji="1" lang="zh-CN" altLang="en-US" dirty="0">
                <a:latin typeface="微软雅黑" panose="020B0503020204020204" pitchFamily="34" charset="-122"/>
                <a:ea typeface="微软雅黑" panose="020B0503020204020204" pitchFamily="34" charset="-122"/>
              </a:rPr>
              <a:t>函数。 </a:t>
            </a:r>
          </a:p>
        </p:txBody>
      </p:sp>
      <p:sp>
        <p:nvSpPr>
          <p:cNvPr id="11" name="AutoShape 5"/>
          <p:cNvSpPr>
            <a:spLocks noChangeArrowheads="1"/>
          </p:cNvSpPr>
          <p:nvPr/>
        </p:nvSpPr>
        <p:spPr bwMode="ltGray">
          <a:xfrm>
            <a:off x="2970452" y="3777150"/>
            <a:ext cx="2735262" cy="415588"/>
          </a:xfrm>
          <a:prstGeom prst="roundRect">
            <a:avLst>
              <a:gd name="adj" fmla="val 6449"/>
            </a:avLst>
          </a:prstGeom>
          <a:solidFill>
            <a:srgbClr val="9DE0B3"/>
          </a:solidFill>
          <a:ln w="31750">
            <a:noFill/>
            <a:round/>
            <a:headEnd/>
            <a:tailEnd/>
          </a:ln>
          <a:effectLst/>
          <a:extLst/>
        </p:spPr>
        <p:txBody>
          <a:bodyPr anchor="ctr">
            <a:spAutoFit/>
          </a:bodyPr>
          <a:lstStyle/>
          <a:p>
            <a:pPr algn="ctr" eaLnBrk="0" fontAlgn="base" hangingPunct="0">
              <a:spcBef>
                <a:spcPct val="20000"/>
              </a:spcBef>
              <a:spcAft>
                <a:spcPct val="0"/>
              </a:spcAft>
            </a:pPr>
            <a:r>
              <a:rPr kumimoji="1" lang="en-US" altLang="zh-CN" sz="2000" dirty="0" err="1">
                <a:latin typeface="微软雅黑" panose="020B0503020204020204" pitchFamily="34" charset="-122"/>
                <a:ea typeface="微软雅黑" panose="020B0503020204020204" pitchFamily="34" charset="-122"/>
              </a:rPr>
              <a:t>fseek</a:t>
            </a:r>
            <a:r>
              <a:rPr kumimoji="1" lang="en-US" altLang="zh-CN" sz="2000" dirty="0">
                <a:latin typeface="微软雅黑" panose="020B0503020204020204" pitchFamily="34" charset="-122"/>
                <a:ea typeface="微软雅黑" panose="020B0503020204020204" pitchFamily="34" charset="-122"/>
              </a:rPr>
              <a:t>(fp,100L,0);</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865" y="4538193"/>
            <a:ext cx="654768" cy="654768"/>
          </a:xfrm>
          <a:prstGeom prst="rect">
            <a:avLst/>
          </a:prstGeom>
        </p:spPr>
      </p:pic>
    </p:spTree>
    <p:extLst>
      <p:ext uri="{BB962C8B-B14F-4D97-AF65-F5344CB8AC3E}">
        <p14:creationId xmlns:p14="http://schemas.microsoft.com/office/powerpoint/2010/main" val="913926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306" y="142130"/>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1"/>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文件检测函数</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矩形 4"/>
          <p:cNvSpPr/>
          <p:nvPr/>
        </p:nvSpPr>
        <p:spPr>
          <a:xfrm>
            <a:off x="419845" y="1184713"/>
            <a:ext cx="8054304" cy="1920526"/>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zh-CN" altLang="en-US" dirty="0">
                <a:latin typeface="微软雅黑" panose="020B0503020204020204" pitchFamily="34" charset="-122"/>
                <a:ea typeface="微软雅黑" panose="020B0503020204020204" pitchFamily="34" charset="-122"/>
              </a:rPr>
              <a:t>Ｃ语言中常用的文件检测函数有以下几</a:t>
            </a:r>
            <a:r>
              <a:rPr kumimoji="1" lang="zh-CN" altLang="en-US" dirty="0" smtClean="0">
                <a:latin typeface="微软雅黑" panose="020B0503020204020204" pitchFamily="34" charset="-122"/>
                <a:ea typeface="微软雅黑" panose="020B0503020204020204" pitchFamily="34" charset="-122"/>
              </a:rPr>
              <a:t>个： </a:t>
            </a:r>
            <a:endParaRPr kumimoji="1" lang="zh-CN" altLang="en-US" dirty="0">
              <a:latin typeface="微软雅黑" panose="020B0503020204020204" pitchFamily="34" charset="-122"/>
              <a:ea typeface="微软雅黑" panose="020B0503020204020204" pitchFamily="34" charset="-122"/>
            </a:endParaRPr>
          </a:p>
          <a:p>
            <a:pPr marL="285750" indent="-285750" fontAlgn="base">
              <a:lnSpc>
                <a:spcPct val="150000"/>
              </a:lnSpc>
              <a:spcBef>
                <a:spcPct val="20000"/>
              </a:spcBef>
              <a:spcAft>
                <a:spcPct val="0"/>
              </a:spcAft>
              <a:buClr>
                <a:schemeClr val="folHlink"/>
              </a:buClr>
              <a:buSzTx/>
              <a:buFont typeface="Wingdings" panose="05000000000000000000" pitchFamily="2" charset="2"/>
              <a:buChar char="l"/>
            </a:pPr>
            <a:r>
              <a:rPr kumimoji="1" lang="zh-CN" altLang="en-US" dirty="0" smtClean="0">
                <a:latin typeface="微软雅黑" panose="020B0503020204020204" pitchFamily="34" charset="-122"/>
                <a:ea typeface="微软雅黑" panose="020B0503020204020204" pitchFamily="34" charset="-122"/>
              </a:rPr>
              <a:t>文件结束检测函数</a:t>
            </a:r>
            <a:r>
              <a:rPr kumimoji="1" lang="en-US" altLang="zh-CN" dirty="0" err="1" smtClean="0">
                <a:latin typeface="微软雅黑" panose="020B0503020204020204" pitchFamily="34" charset="-122"/>
                <a:ea typeface="微软雅黑" panose="020B0503020204020204" pitchFamily="34" charset="-122"/>
              </a:rPr>
              <a:t>feof</a:t>
            </a:r>
            <a:r>
              <a:rPr kumimoji="1" lang="en-US" altLang="zh-CN" dirty="0" smtClean="0">
                <a:latin typeface="微软雅黑" panose="020B0503020204020204" pitchFamily="34" charset="-122"/>
                <a:ea typeface="微软雅黑" panose="020B0503020204020204" pitchFamily="34" charset="-122"/>
              </a:rPr>
              <a:t> </a:t>
            </a:r>
            <a:endParaRPr kumimoji="1" lang="en-US" altLang="zh-CN" dirty="0">
              <a:latin typeface="微软雅黑" panose="020B0503020204020204" pitchFamily="34" charset="-122"/>
              <a:ea typeface="微软雅黑" panose="020B0503020204020204" pitchFamily="34" charset="-122"/>
            </a:endParaRPr>
          </a:p>
          <a:p>
            <a:pPr marL="285750" indent="-285750" fontAlgn="base">
              <a:lnSpc>
                <a:spcPct val="150000"/>
              </a:lnSpc>
              <a:spcBef>
                <a:spcPct val="20000"/>
              </a:spcBef>
              <a:spcAft>
                <a:spcPct val="0"/>
              </a:spcAft>
              <a:buClr>
                <a:schemeClr val="folHlink"/>
              </a:buClr>
              <a:buSzTx/>
              <a:buFont typeface="Wingdings" panose="05000000000000000000" pitchFamily="2" charset="2"/>
              <a:buChar char="l"/>
            </a:pPr>
            <a:r>
              <a:rPr kumimoji="1" lang="zh-CN" altLang="en-US" dirty="0" smtClean="0">
                <a:latin typeface="微软雅黑" panose="020B0503020204020204" pitchFamily="34" charset="-122"/>
                <a:ea typeface="微软雅黑" panose="020B0503020204020204" pitchFamily="34" charset="-122"/>
              </a:rPr>
              <a:t>读写文件错误检测函数</a:t>
            </a:r>
            <a:r>
              <a:rPr kumimoji="1" lang="en-US" altLang="zh-CN" dirty="0" err="1" smtClean="0">
                <a:latin typeface="微软雅黑" panose="020B0503020204020204" pitchFamily="34" charset="-122"/>
                <a:ea typeface="微软雅黑" panose="020B0503020204020204" pitchFamily="34" charset="-122"/>
              </a:rPr>
              <a:t>ferror</a:t>
            </a:r>
            <a:r>
              <a:rPr kumimoji="1" lang="en-US" altLang="zh-CN" dirty="0" smtClean="0">
                <a:latin typeface="微软雅黑" panose="020B0503020204020204" pitchFamily="34" charset="-122"/>
                <a:ea typeface="微软雅黑" panose="020B0503020204020204" pitchFamily="34" charset="-122"/>
              </a:rPr>
              <a:t> </a:t>
            </a:r>
            <a:endParaRPr kumimoji="1" lang="en-US" altLang="zh-CN" dirty="0">
              <a:latin typeface="微软雅黑" panose="020B0503020204020204" pitchFamily="34" charset="-122"/>
              <a:ea typeface="微软雅黑" panose="020B0503020204020204" pitchFamily="34" charset="-122"/>
            </a:endParaRPr>
          </a:p>
          <a:p>
            <a:pPr marL="285750" indent="-285750" fontAlgn="base">
              <a:lnSpc>
                <a:spcPct val="150000"/>
              </a:lnSpc>
              <a:spcBef>
                <a:spcPct val="20000"/>
              </a:spcBef>
              <a:spcAft>
                <a:spcPct val="0"/>
              </a:spcAft>
              <a:buClr>
                <a:schemeClr val="folHlink"/>
              </a:buClr>
              <a:buSzTx/>
              <a:buFont typeface="Wingdings" panose="05000000000000000000" pitchFamily="2" charset="2"/>
              <a:buChar char="l"/>
            </a:pPr>
            <a:r>
              <a:rPr kumimoji="1" lang="zh-CN" altLang="en-US" dirty="0" smtClean="0">
                <a:latin typeface="微软雅黑" panose="020B0503020204020204" pitchFamily="34" charset="-122"/>
                <a:ea typeface="微软雅黑" panose="020B0503020204020204" pitchFamily="34" charset="-122"/>
              </a:rPr>
              <a:t>文件出错标志和文件结束标志置零函数</a:t>
            </a:r>
            <a:r>
              <a:rPr kumimoji="1" lang="en-US" altLang="zh-CN" dirty="0" err="1" smtClean="0">
                <a:latin typeface="微软雅黑" panose="020B0503020204020204" pitchFamily="34" charset="-122"/>
                <a:ea typeface="微软雅黑" panose="020B0503020204020204" pitchFamily="34" charset="-122"/>
              </a:rPr>
              <a:t>clearerr</a:t>
            </a:r>
            <a:r>
              <a:rPr kumimoji="1" lang="en-US" altLang="zh-CN" dirty="0" smtClean="0">
                <a:latin typeface="微软雅黑" panose="020B0503020204020204" pitchFamily="34" charset="-122"/>
                <a:ea typeface="微软雅黑" panose="020B0503020204020204" pitchFamily="34" charset="-122"/>
              </a:rPr>
              <a:t> </a:t>
            </a:r>
            <a:endParaRPr kumimoji="1" lang="en-US" altLang="zh-CN" dirty="0">
              <a:latin typeface="微软雅黑" panose="020B0503020204020204" pitchFamily="34" charset="-122"/>
              <a:ea typeface="微软雅黑" panose="020B0503020204020204" pitchFamily="34" charset="-122"/>
            </a:endParaRPr>
          </a:p>
        </p:txBody>
      </p:sp>
      <p:sp>
        <p:nvSpPr>
          <p:cNvPr id="6" name="矩形 5"/>
          <p:cNvSpPr/>
          <p:nvPr/>
        </p:nvSpPr>
        <p:spPr>
          <a:xfrm>
            <a:off x="178200" y="3501491"/>
            <a:ext cx="4268797"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文件结束检测函数</a:t>
            </a:r>
            <a:r>
              <a:rPr lang="en-US" altLang="zh-CN" sz="2400" b="1" dirty="0" err="1">
                <a:latin typeface="微软雅黑" panose="020B0503020204020204" pitchFamily="34" charset="-122"/>
                <a:ea typeface="微软雅黑" panose="020B0503020204020204" pitchFamily="34" charset="-122"/>
              </a:rPr>
              <a:t>feof</a:t>
            </a:r>
            <a:r>
              <a:rPr lang="zh-CN" altLang="en-US" sz="2400" b="1" dirty="0">
                <a:latin typeface="微软雅黑" panose="020B0503020204020204" pitchFamily="34" charset="-122"/>
                <a:ea typeface="微软雅黑" panose="020B0503020204020204" pitchFamily="34" charset="-122"/>
              </a:rPr>
              <a:t>函数 </a:t>
            </a:r>
          </a:p>
        </p:txBody>
      </p:sp>
      <p:sp>
        <p:nvSpPr>
          <p:cNvPr id="7" name="矩形 6"/>
          <p:cNvSpPr/>
          <p:nvPr/>
        </p:nvSpPr>
        <p:spPr>
          <a:xfrm>
            <a:off x="419845" y="4046592"/>
            <a:ext cx="8421813" cy="1449628"/>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调用格式：</a:t>
            </a:r>
          </a:p>
          <a:p>
            <a:pPr fontAlgn="base">
              <a:lnSpc>
                <a:spcPct val="150000"/>
              </a:lnSpc>
              <a:spcBef>
                <a:spcPct val="20000"/>
              </a:spcBef>
              <a:spcAft>
                <a:spcPct val="0"/>
              </a:spcAft>
              <a:buClr>
                <a:schemeClr val="folHlink"/>
              </a:buClr>
              <a:buFont typeface="Wingdings 3" panose="05040102010807070707" pitchFamily="18" charset="2"/>
              <a:buNone/>
            </a:pPr>
            <a:r>
              <a:rPr kumimoji="1" lang="en-US" altLang="zh-CN" dirty="0" smtClean="0">
                <a:latin typeface="微软雅黑" panose="020B0503020204020204" pitchFamily="34" charset="-122"/>
                <a:ea typeface="微软雅黑" panose="020B0503020204020204" pitchFamily="34" charset="-122"/>
              </a:rPr>
              <a:t>              </a:t>
            </a:r>
            <a:r>
              <a:rPr kumimoji="1" lang="en-US" altLang="zh-CN" dirty="0" err="1" smtClean="0">
                <a:latin typeface="微软雅黑" panose="020B0503020204020204" pitchFamily="34" charset="-122"/>
                <a:ea typeface="微软雅黑" panose="020B0503020204020204" pitchFamily="34" charset="-122"/>
              </a:rPr>
              <a:t>feof</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文件指针</a:t>
            </a:r>
            <a:r>
              <a:rPr kumimoji="1" lang="en-US" altLang="zh-CN" dirty="0">
                <a:latin typeface="微软雅黑" panose="020B0503020204020204" pitchFamily="34" charset="-122"/>
                <a:ea typeface="微软雅黑" panose="020B0503020204020204" pitchFamily="34" charset="-122"/>
              </a:rPr>
              <a:t>);</a:t>
            </a: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功能：判断文件是否处于文件结束位置，如文件结束，则返回值为</a:t>
            </a: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，否则为</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6393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42131"/>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23" name="文本框 22"/>
          <p:cNvSpPr txBox="1"/>
          <p:nvPr/>
        </p:nvSpPr>
        <p:spPr>
          <a:xfrm>
            <a:off x="2705845" y="142131"/>
            <a:ext cx="588526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文件检测函数</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9" name="矩形 8"/>
          <p:cNvSpPr/>
          <p:nvPr/>
        </p:nvSpPr>
        <p:spPr>
          <a:xfrm>
            <a:off x="144783" y="1234780"/>
            <a:ext cx="3642344"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读写文件出错检测函数 </a:t>
            </a:r>
          </a:p>
        </p:txBody>
      </p:sp>
      <p:sp>
        <p:nvSpPr>
          <p:cNvPr id="11" name="矩形 10"/>
          <p:cNvSpPr/>
          <p:nvPr/>
        </p:nvSpPr>
        <p:spPr>
          <a:xfrm>
            <a:off x="419844" y="1812735"/>
            <a:ext cx="8171261" cy="1865126"/>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en-US" altLang="zh-CN" dirty="0" err="1">
                <a:latin typeface="微软雅黑" panose="020B0503020204020204" pitchFamily="34" charset="-122"/>
                <a:ea typeface="微软雅黑" panose="020B0503020204020204" pitchFamily="34" charset="-122"/>
              </a:rPr>
              <a:t>ferror</a:t>
            </a:r>
            <a:r>
              <a:rPr kumimoji="1" lang="zh-CN" altLang="en-US" dirty="0">
                <a:latin typeface="微软雅黑" panose="020B0503020204020204" pitchFamily="34" charset="-122"/>
                <a:ea typeface="微软雅黑" panose="020B0503020204020204" pitchFamily="34" charset="-122"/>
              </a:rPr>
              <a:t>函数调用格式：</a:t>
            </a:r>
          </a:p>
          <a:p>
            <a:pPr fontAlgn="base">
              <a:lnSpc>
                <a:spcPct val="150000"/>
              </a:lnSpc>
              <a:spcBef>
                <a:spcPct val="20000"/>
              </a:spcBef>
              <a:spcAft>
                <a:spcPct val="0"/>
              </a:spcAft>
              <a:buClr>
                <a:schemeClr val="folHlink"/>
              </a:buClr>
              <a:buFont typeface="Wingdings 3" panose="05040102010807070707" pitchFamily="18" charset="2"/>
              <a:buNone/>
            </a:pPr>
            <a:r>
              <a:rPr kumimoji="1" lang="en-US" altLang="zh-CN" dirty="0" smtClean="0">
                <a:latin typeface="微软雅黑" panose="020B0503020204020204" pitchFamily="34" charset="-122"/>
                <a:ea typeface="微软雅黑" panose="020B0503020204020204" pitchFamily="34" charset="-122"/>
              </a:rPr>
              <a:t>                 </a:t>
            </a:r>
            <a:r>
              <a:rPr kumimoji="1" lang="en-US" altLang="zh-CN" dirty="0" err="1" smtClean="0">
                <a:latin typeface="微软雅黑" panose="020B0503020204020204" pitchFamily="34" charset="-122"/>
                <a:ea typeface="微软雅黑" panose="020B0503020204020204" pitchFamily="34" charset="-122"/>
              </a:rPr>
              <a:t>ferror</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文件指针</a:t>
            </a:r>
            <a:r>
              <a:rPr kumimoji="1" lang="en-US" altLang="zh-CN" dirty="0">
                <a:latin typeface="微软雅黑" panose="020B0503020204020204" pitchFamily="34" charset="-122"/>
                <a:ea typeface="微软雅黑" panose="020B0503020204020204" pitchFamily="34" charset="-122"/>
              </a:rPr>
              <a:t>);  </a:t>
            </a:r>
          </a:p>
          <a:p>
            <a:pPr fontAlgn="base">
              <a:lnSpc>
                <a:spcPct val="150000"/>
              </a:lnSpc>
              <a:spcBef>
                <a:spcPct val="20000"/>
              </a:spcBef>
              <a:spcAft>
                <a:spcPct val="0"/>
              </a:spcAft>
              <a:buClr>
                <a:schemeClr val="folHlink"/>
              </a:buClr>
            </a:pPr>
            <a:r>
              <a:rPr kumimoji="1" lang="zh-CN" altLang="en-US" dirty="0">
                <a:latin typeface="微软雅黑" panose="020B0503020204020204" pitchFamily="34" charset="-122"/>
                <a:ea typeface="微软雅黑" panose="020B0503020204020204" pitchFamily="34" charset="-122"/>
              </a:rPr>
              <a:t>功能：检查文件在用各种输入输出函数进行读写时是否出错。如</a:t>
            </a:r>
            <a:r>
              <a:rPr kumimoji="1" lang="en-US" altLang="zh-CN" dirty="0" err="1">
                <a:latin typeface="微软雅黑" panose="020B0503020204020204" pitchFamily="34" charset="-122"/>
                <a:ea typeface="微软雅黑" panose="020B0503020204020204" pitchFamily="34" charset="-122"/>
              </a:rPr>
              <a:t>ferror</a:t>
            </a:r>
            <a:r>
              <a:rPr kumimoji="1" lang="zh-CN" altLang="en-US" dirty="0">
                <a:latin typeface="微软雅黑" panose="020B0503020204020204" pitchFamily="34" charset="-122"/>
                <a:ea typeface="微软雅黑" panose="020B0503020204020204" pitchFamily="34" charset="-122"/>
              </a:rPr>
              <a:t>返回值为</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表示未出错，否则表示有错。 </a:t>
            </a:r>
            <a:endParaRPr kumimoji="1" lang="zh-CN" altLang="en-US" i="1" dirty="0">
              <a:latin typeface="微软雅黑" panose="020B0503020204020204" pitchFamily="34" charset="-122"/>
              <a:ea typeface="微软雅黑" panose="020B0503020204020204" pitchFamily="34" charset="-122"/>
            </a:endParaRPr>
          </a:p>
        </p:txBody>
      </p:sp>
      <p:sp>
        <p:nvSpPr>
          <p:cNvPr id="12" name="矩形 11"/>
          <p:cNvSpPr/>
          <p:nvPr/>
        </p:nvSpPr>
        <p:spPr>
          <a:xfrm>
            <a:off x="92692" y="3794151"/>
            <a:ext cx="5586786"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文件出错标志和文件结束标志置</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函数</a:t>
            </a:r>
          </a:p>
        </p:txBody>
      </p:sp>
      <p:sp>
        <p:nvSpPr>
          <p:cNvPr id="13" name="矩形 12"/>
          <p:cNvSpPr/>
          <p:nvPr/>
        </p:nvSpPr>
        <p:spPr>
          <a:xfrm>
            <a:off x="499729" y="4372106"/>
            <a:ext cx="8091375" cy="1410066"/>
          </a:xfrm>
          <a:prstGeom prst="rect">
            <a:avLst/>
          </a:prstGeom>
        </p:spPr>
        <p:txBody>
          <a:bodyPr wrap="square">
            <a:spAutoFit/>
          </a:bodyPr>
          <a:lstStyle/>
          <a:p>
            <a:pPr fontAlgn="base">
              <a:lnSpc>
                <a:spcPct val="150000"/>
              </a:lnSpc>
              <a:spcBef>
                <a:spcPct val="20000"/>
              </a:spcBef>
              <a:spcAft>
                <a:spcPct val="0"/>
              </a:spcAft>
              <a:buClr>
                <a:schemeClr val="folHlink"/>
              </a:buClr>
              <a:buSzTx/>
            </a:pPr>
            <a:r>
              <a:rPr kumimoji="1" lang="en-US" altLang="zh-CN" dirty="0" err="1">
                <a:latin typeface="微软雅黑" panose="020B0503020204020204" pitchFamily="34" charset="-122"/>
                <a:ea typeface="微软雅黑" panose="020B0503020204020204" pitchFamily="34" charset="-122"/>
              </a:rPr>
              <a:t>clearerr</a:t>
            </a:r>
            <a:r>
              <a:rPr kumimoji="1" lang="zh-CN" altLang="en-US" dirty="0">
                <a:latin typeface="微软雅黑" panose="020B0503020204020204" pitchFamily="34" charset="-122"/>
                <a:ea typeface="微软雅黑" panose="020B0503020204020204" pitchFamily="34" charset="-122"/>
              </a:rPr>
              <a:t>函数调用格式：</a:t>
            </a:r>
          </a:p>
          <a:p>
            <a:pPr fontAlgn="base">
              <a:lnSpc>
                <a:spcPct val="150000"/>
              </a:lnSpc>
              <a:spcBef>
                <a:spcPct val="20000"/>
              </a:spcBef>
              <a:spcAft>
                <a:spcPct val="0"/>
              </a:spcAft>
              <a:buClr>
                <a:schemeClr val="folHlink"/>
              </a:buClr>
              <a:buSzTx/>
              <a:buFont typeface="Wingdings 3" panose="05040102010807070707" pitchFamily="18" charset="2"/>
              <a:buNone/>
            </a:pPr>
            <a:r>
              <a:rPr kumimoji="1" lang="en-US" altLang="zh-CN" dirty="0" smtClean="0">
                <a:latin typeface="微软雅黑" panose="020B0503020204020204" pitchFamily="34" charset="-122"/>
                <a:ea typeface="微软雅黑" panose="020B0503020204020204" pitchFamily="34" charset="-122"/>
              </a:rPr>
              <a:t>                </a:t>
            </a:r>
            <a:r>
              <a:rPr kumimoji="1" lang="en-US" altLang="zh-CN" dirty="0" err="1" smtClean="0">
                <a:latin typeface="微软雅黑" panose="020B0503020204020204" pitchFamily="34" charset="-122"/>
                <a:ea typeface="微软雅黑" panose="020B0503020204020204" pitchFamily="34" charset="-122"/>
              </a:rPr>
              <a:t>clearerr</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文件指针</a:t>
            </a:r>
            <a:r>
              <a:rPr kumimoji="1" lang="en-US" altLang="zh-CN" dirty="0">
                <a:latin typeface="微软雅黑" panose="020B0503020204020204" pitchFamily="34" charset="-122"/>
                <a:ea typeface="微软雅黑" panose="020B0503020204020204" pitchFamily="34" charset="-122"/>
              </a:rPr>
              <a:t>);  </a:t>
            </a:r>
          </a:p>
          <a:p>
            <a:pPr fontAlgn="base">
              <a:lnSpc>
                <a:spcPct val="150000"/>
              </a:lnSpc>
              <a:spcBef>
                <a:spcPct val="20000"/>
              </a:spcBef>
              <a:spcAft>
                <a:spcPct val="0"/>
              </a:spcAft>
              <a:buClr>
                <a:schemeClr val="folHlink"/>
              </a:buClr>
              <a:buSzTx/>
            </a:pPr>
            <a:r>
              <a:rPr kumimoji="1" lang="zh-CN" altLang="en-US" dirty="0">
                <a:latin typeface="微软雅黑" panose="020B0503020204020204" pitchFamily="34" charset="-122"/>
                <a:ea typeface="微软雅黑" panose="020B0503020204020204" pitchFamily="34" charset="-122"/>
              </a:rPr>
              <a:t>功能：本函数用于清除出错标志和文件结束标志，使它们为</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值。 </a:t>
            </a:r>
          </a:p>
        </p:txBody>
      </p:sp>
    </p:spTree>
    <p:extLst>
      <p:ext uri="{BB962C8B-B14F-4D97-AF65-F5344CB8AC3E}">
        <p14:creationId xmlns:p14="http://schemas.microsoft.com/office/powerpoint/2010/main" val="22336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9756" y="131498"/>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486025" y="150680"/>
            <a:ext cx="6657975"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a:t>
            </a:r>
            <a:r>
              <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函数应用综合</a:t>
            </a:r>
            <a:r>
              <a:rPr lang="zh-CN" altLang="en-US" sz="28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举例</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0" name="AutoShape 5"/>
          <p:cNvSpPr>
            <a:spLocks noChangeArrowheads="1"/>
          </p:cNvSpPr>
          <p:nvPr/>
        </p:nvSpPr>
        <p:spPr bwMode="ltGray">
          <a:xfrm>
            <a:off x="372141" y="1220220"/>
            <a:ext cx="3451225" cy="5176540"/>
          </a:xfrm>
          <a:prstGeom prst="roundRect">
            <a:avLst>
              <a:gd name="adj" fmla="val 6449"/>
            </a:avLst>
          </a:prstGeom>
          <a:noFill/>
          <a:ln w="12700">
            <a:solidFill>
              <a:srgbClr val="0072EA"/>
            </a:solidFill>
            <a:prstDash val="lgDash"/>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r>
              <a:rPr kumimoji="0" lang="en-US" altLang="zh-CN" sz="1200" dirty="0">
                <a:latin typeface="+mn-lt"/>
              </a:rPr>
              <a:t>#include &lt;</a:t>
            </a:r>
            <a:r>
              <a:rPr kumimoji="0" lang="en-US" altLang="zh-CN" sz="1200" dirty="0" err="1">
                <a:latin typeface="+mn-lt"/>
              </a:rPr>
              <a:t>stdio.h</a:t>
            </a:r>
            <a:r>
              <a:rPr kumimoji="0" lang="en-US" altLang="zh-CN" sz="1200" dirty="0">
                <a:latin typeface="+mn-lt"/>
              </a:rPr>
              <a:t>&gt;</a:t>
            </a:r>
          </a:p>
          <a:p>
            <a:r>
              <a:rPr kumimoji="0" lang="en-US" altLang="zh-CN" sz="1200" dirty="0">
                <a:latin typeface="+mn-lt"/>
              </a:rPr>
              <a:t>#include &lt;</a:t>
            </a:r>
            <a:r>
              <a:rPr kumimoji="0" lang="en-US" altLang="zh-CN" sz="1200" dirty="0" err="1">
                <a:latin typeface="+mn-lt"/>
              </a:rPr>
              <a:t>stdlib.h</a:t>
            </a:r>
            <a:r>
              <a:rPr kumimoji="0" lang="en-US" altLang="zh-CN" sz="1200" dirty="0">
                <a:latin typeface="+mn-lt"/>
              </a:rPr>
              <a:t>&gt;</a:t>
            </a:r>
          </a:p>
          <a:p>
            <a:r>
              <a:rPr kumimoji="0" lang="en-US" altLang="zh-CN" sz="1200" dirty="0">
                <a:latin typeface="+mn-lt"/>
              </a:rPr>
              <a:t>#include &lt;</a:t>
            </a:r>
            <a:r>
              <a:rPr kumimoji="0" lang="en-US" altLang="zh-CN" sz="1200" dirty="0" err="1">
                <a:latin typeface="+mn-lt"/>
              </a:rPr>
              <a:t>conio.h</a:t>
            </a:r>
            <a:r>
              <a:rPr kumimoji="0" lang="en-US" altLang="zh-CN" sz="1200" dirty="0">
                <a:latin typeface="+mn-lt"/>
              </a:rPr>
              <a:t>&gt;</a:t>
            </a:r>
          </a:p>
          <a:p>
            <a:r>
              <a:rPr kumimoji="0" lang="en-US" altLang="zh-CN" sz="1200" dirty="0" err="1">
                <a:latin typeface="+mn-lt"/>
              </a:rPr>
              <a:t>struct</a:t>
            </a:r>
            <a:r>
              <a:rPr kumimoji="0" lang="en-US" altLang="zh-CN" sz="1200" dirty="0">
                <a:latin typeface="+mn-lt"/>
              </a:rPr>
              <a:t> </a:t>
            </a:r>
            <a:r>
              <a:rPr kumimoji="0" lang="en-US" altLang="zh-CN" sz="1200" dirty="0" err="1">
                <a:latin typeface="+mn-lt"/>
              </a:rPr>
              <a:t>stu</a:t>
            </a:r>
            <a:endParaRPr kumimoji="0" lang="en-US" altLang="zh-CN" sz="1200" dirty="0">
              <a:latin typeface="+mn-lt"/>
            </a:endParaRPr>
          </a:p>
          <a:p>
            <a:r>
              <a:rPr kumimoji="0" lang="en-US" altLang="zh-CN" sz="1200" dirty="0">
                <a:latin typeface="+mn-lt"/>
              </a:rPr>
              <a:t>{</a:t>
            </a:r>
          </a:p>
          <a:p>
            <a:r>
              <a:rPr kumimoji="0" lang="en-US" altLang="zh-CN" sz="1200" dirty="0">
                <a:latin typeface="+mn-lt"/>
              </a:rPr>
              <a:t>    char name[10];</a:t>
            </a:r>
          </a:p>
          <a:p>
            <a:r>
              <a:rPr kumimoji="0" lang="en-US" altLang="zh-CN" sz="1200" dirty="0">
                <a:latin typeface="+mn-lt"/>
              </a:rPr>
              <a:t>    </a:t>
            </a:r>
            <a:r>
              <a:rPr kumimoji="0" lang="en-US" altLang="zh-CN" sz="1200" dirty="0" err="1">
                <a:latin typeface="+mn-lt"/>
              </a:rPr>
              <a:t>int</a:t>
            </a:r>
            <a:r>
              <a:rPr kumimoji="0" lang="en-US" altLang="zh-CN" sz="1200" dirty="0">
                <a:latin typeface="+mn-lt"/>
              </a:rPr>
              <a:t> </a:t>
            </a:r>
            <a:r>
              <a:rPr kumimoji="0" lang="en-US" altLang="zh-CN" sz="1200" dirty="0" err="1">
                <a:latin typeface="+mn-lt"/>
              </a:rPr>
              <a:t>num</a:t>
            </a:r>
            <a:r>
              <a:rPr kumimoji="0" lang="en-US" altLang="zh-CN" sz="1200" dirty="0">
                <a:latin typeface="+mn-lt"/>
              </a:rPr>
              <a:t>;</a:t>
            </a:r>
          </a:p>
          <a:p>
            <a:r>
              <a:rPr kumimoji="0" lang="en-US" altLang="zh-CN" sz="1200" dirty="0">
                <a:latin typeface="+mn-lt"/>
              </a:rPr>
              <a:t>    </a:t>
            </a:r>
            <a:r>
              <a:rPr kumimoji="0" lang="en-US" altLang="zh-CN" sz="1200" dirty="0" err="1">
                <a:latin typeface="+mn-lt"/>
              </a:rPr>
              <a:t>int</a:t>
            </a:r>
            <a:r>
              <a:rPr kumimoji="0" lang="en-US" altLang="zh-CN" sz="1200" dirty="0">
                <a:latin typeface="+mn-lt"/>
              </a:rPr>
              <a:t> age;</a:t>
            </a:r>
          </a:p>
          <a:p>
            <a:r>
              <a:rPr kumimoji="0" lang="en-US" altLang="zh-CN" sz="1200" dirty="0">
                <a:latin typeface="+mn-lt"/>
              </a:rPr>
              <a:t>    char </a:t>
            </a:r>
            <a:r>
              <a:rPr kumimoji="0" lang="en-US" altLang="zh-CN" sz="1200" dirty="0" err="1">
                <a:latin typeface="+mn-lt"/>
              </a:rPr>
              <a:t>addr</a:t>
            </a:r>
            <a:r>
              <a:rPr kumimoji="0" lang="en-US" altLang="zh-CN" sz="1200" dirty="0">
                <a:latin typeface="+mn-lt"/>
              </a:rPr>
              <a:t>[15];</a:t>
            </a:r>
          </a:p>
          <a:p>
            <a:r>
              <a:rPr kumimoji="0" lang="en-US" altLang="zh-CN" sz="1200" dirty="0">
                <a:latin typeface="+mn-lt"/>
              </a:rPr>
              <a:t>};</a:t>
            </a:r>
          </a:p>
          <a:p>
            <a:r>
              <a:rPr kumimoji="0" lang="en-US" altLang="zh-CN" sz="1200" dirty="0">
                <a:latin typeface="+mn-lt"/>
              </a:rPr>
              <a:t>main()</a:t>
            </a:r>
          </a:p>
          <a:p>
            <a:r>
              <a:rPr kumimoji="0" lang="en-US" altLang="zh-CN" sz="1200" dirty="0" smtClean="0">
                <a:latin typeface="+mn-lt"/>
              </a:rPr>
              <a:t>{</a:t>
            </a:r>
          </a:p>
          <a:p>
            <a:r>
              <a:rPr kumimoji="0" lang="en-US" altLang="zh-CN" sz="1200" dirty="0" smtClean="0">
                <a:latin typeface="+mn-lt"/>
              </a:rPr>
              <a:t>    </a:t>
            </a:r>
            <a:r>
              <a:rPr kumimoji="0" lang="en-US" altLang="zh-CN" sz="1200" dirty="0">
                <a:latin typeface="+mn-lt"/>
              </a:rPr>
              <a:t>char </a:t>
            </a:r>
            <a:r>
              <a:rPr kumimoji="0" lang="en-US" altLang="zh-CN" sz="1200" dirty="0" err="1">
                <a:latin typeface="+mn-lt"/>
              </a:rPr>
              <a:t>ch</a:t>
            </a:r>
            <a:r>
              <a:rPr kumimoji="0" lang="en-US" altLang="zh-CN" sz="1200" dirty="0">
                <a:latin typeface="+mn-lt"/>
              </a:rPr>
              <a:t>;</a:t>
            </a:r>
          </a:p>
          <a:p>
            <a:r>
              <a:rPr kumimoji="0" lang="en-US" altLang="zh-CN" sz="1200" dirty="0">
                <a:latin typeface="+mn-lt"/>
              </a:rPr>
              <a:t>    </a:t>
            </a:r>
            <a:r>
              <a:rPr kumimoji="0" lang="en-US" altLang="zh-CN" sz="1200" dirty="0" err="1">
                <a:latin typeface="+mn-lt"/>
              </a:rPr>
              <a:t>int</a:t>
            </a:r>
            <a:r>
              <a:rPr kumimoji="0" lang="en-US" altLang="zh-CN" sz="1200" dirty="0">
                <a:latin typeface="+mn-lt"/>
              </a:rPr>
              <a:t> </a:t>
            </a:r>
            <a:r>
              <a:rPr kumimoji="0" lang="en-US" altLang="zh-CN" sz="1200" dirty="0" err="1">
                <a:latin typeface="+mn-lt"/>
              </a:rPr>
              <a:t>i</a:t>
            </a:r>
            <a:r>
              <a:rPr kumimoji="0" lang="en-US" altLang="zh-CN" sz="1200" dirty="0" smtClean="0">
                <a:latin typeface="+mn-lt"/>
              </a:rPr>
              <a:t>;</a:t>
            </a:r>
          </a:p>
          <a:p>
            <a:endParaRPr kumimoji="0" lang="en-US" altLang="zh-CN" sz="1200" dirty="0">
              <a:latin typeface="+mn-lt"/>
            </a:endParaRPr>
          </a:p>
          <a:p>
            <a:r>
              <a:rPr kumimoji="0" lang="en-US" altLang="zh-CN" sz="1200" dirty="0">
                <a:latin typeface="+mn-lt"/>
              </a:rPr>
              <a:t>    FILE *</a:t>
            </a:r>
            <a:r>
              <a:rPr kumimoji="0" lang="en-US" altLang="zh-CN" sz="1200" dirty="0" err="1">
                <a:latin typeface="+mn-lt"/>
              </a:rPr>
              <a:t>fp</a:t>
            </a:r>
            <a:r>
              <a:rPr kumimoji="0" lang="en-US" altLang="zh-CN" sz="1200" dirty="0">
                <a:latin typeface="+mn-lt"/>
              </a:rPr>
              <a:t>;</a:t>
            </a:r>
          </a:p>
          <a:p>
            <a:r>
              <a:rPr kumimoji="0" lang="en-US" altLang="zh-CN" sz="1200" dirty="0">
                <a:latin typeface="+mn-lt"/>
              </a:rPr>
              <a:t>    </a:t>
            </a:r>
            <a:r>
              <a:rPr kumimoji="0" lang="en-US" altLang="zh-CN" sz="1200" dirty="0" err="1">
                <a:latin typeface="+mn-lt"/>
              </a:rPr>
              <a:t>Struct</a:t>
            </a:r>
            <a:r>
              <a:rPr kumimoji="0" lang="en-US" altLang="zh-CN" sz="1200" dirty="0">
                <a:latin typeface="+mn-lt"/>
              </a:rPr>
              <a:t> </a:t>
            </a:r>
            <a:r>
              <a:rPr kumimoji="0" lang="en-US" altLang="zh-CN" sz="1200" dirty="0" err="1">
                <a:latin typeface="+mn-lt"/>
              </a:rPr>
              <a:t>stu</a:t>
            </a:r>
            <a:r>
              <a:rPr kumimoji="0" lang="en-US" altLang="zh-CN" sz="1200" dirty="0">
                <a:latin typeface="+mn-lt"/>
              </a:rPr>
              <a:t> </a:t>
            </a:r>
            <a:r>
              <a:rPr kumimoji="0" lang="en-US" altLang="zh-CN" sz="1200" dirty="0" err="1">
                <a:latin typeface="+mn-lt"/>
              </a:rPr>
              <a:t>boya</a:t>
            </a:r>
            <a:r>
              <a:rPr kumimoji="0" lang="en-US" altLang="zh-CN" sz="1200" dirty="0">
                <a:latin typeface="+mn-lt"/>
              </a:rPr>
              <a:t>[2],</a:t>
            </a:r>
            <a:r>
              <a:rPr kumimoji="0" lang="en-US" altLang="zh-CN" sz="1200" dirty="0" err="1">
                <a:latin typeface="+mn-lt"/>
              </a:rPr>
              <a:t>boyb</a:t>
            </a:r>
            <a:r>
              <a:rPr kumimoji="0" lang="en-US" altLang="zh-CN" sz="1200" dirty="0">
                <a:latin typeface="+mn-lt"/>
              </a:rPr>
              <a:t>[2],*pp,*</a:t>
            </a:r>
            <a:r>
              <a:rPr kumimoji="0" lang="en-US" altLang="zh-CN" sz="1200" dirty="0" err="1" smtClean="0">
                <a:latin typeface="+mn-lt"/>
              </a:rPr>
              <a:t>qq;</a:t>
            </a:r>
            <a:r>
              <a:rPr kumimoji="0" lang="en-US" altLang="zh-CN" sz="1200" dirty="0" err="1" smtClean="0">
                <a:solidFill>
                  <a:srgbClr val="FFFFFF"/>
                </a:solidFill>
                <a:latin typeface="+mn-lt"/>
              </a:rPr>
              <a:t>pp</a:t>
            </a:r>
            <a:r>
              <a:rPr kumimoji="0" lang="zh-CN" altLang="en-US" sz="1200" dirty="0">
                <a:solidFill>
                  <a:srgbClr val="FFFFFF"/>
                </a:solidFill>
                <a:latin typeface="+mn-lt"/>
              </a:rPr>
              <a:t>指向</a:t>
            </a:r>
            <a:r>
              <a:rPr kumimoji="0" lang="en-US" altLang="zh-CN" sz="1200" dirty="0" err="1">
                <a:solidFill>
                  <a:srgbClr val="FFFFFF"/>
                </a:solidFill>
                <a:latin typeface="+mn-lt"/>
              </a:rPr>
              <a:t>boya</a:t>
            </a:r>
            <a:r>
              <a:rPr kumimoji="0" lang="zh-CN" altLang="en-US" sz="1200" dirty="0">
                <a:solidFill>
                  <a:srgbClr val="FFFFFF"/>
                </a:solidFill>
                <a:latin typeface="+mn-lt"/>
              </a:rPr>
              <a:t>，</a:t>
            </a:r>
            <a:r>
              <a:rPr kumimoji="0" lang="en-US" altLang="zh-CN" sz="1200" dirty="0" err="1" smtClean="0">
                <a:solidFill>
                  <a:srgbClr val="FFFFFF"/>
                </a:solidFill>
                <a:latin typeface="+mn-lt"/>
              </a:rPr>
              <a:t>qq</a:t>
            </a:r>
            <a:r>
              <a:rPr kumimoji="0" lang="en-US" altLang="zh-CN" sz="1200" dirty="0" err="1" smtClean="0">
                <a:latin typeface="+mn-lt"/>
              </a:rPr>
              <a:t>pp</a:t>
            </a:r>
            <a:r>
              <a:rPr kumimoji="0" lang="en-US" altLang="zh-CN" sz="1200" dirty="0" smtClean="0">
                <a:latin typeface="+mn-lt"/>
              </a:rPr>
              <a:t>=</a:t>
            </a:r>
            <a:r>
              <a:rPr kumimoji="0" lang="en-US" altLang="zh-CN" sz="1200" dirty="0" err="1" smtClean="0">
                <a:latin typeface="+mn-lt"/>
              </a:rPr>
              <a:t>boya</a:t>
            </a:r>
            <a:r>
              <a:rPr kumimoji="0" lang="en-US" altLang="zh-CN" sz="1200" dirty="0">
                <a:latin typeface="+mn-lt"/>
              </a:rPr>
              <a:t>;</a:t>
            </a:r>
          </a:p>
          <a:p>
            <a:r>
              <a:rPr kumimoji="0" lang="en-US" altLang="zh-CN" sz="1200" dirty="0">
                <a:latin typeface="+mn-lt"/>
              </a:rPr>
              <a:t>    </a:t>
            </a:r>
            <a:r>
              <a:rPr kumimoji="0" lang="en-US" altLang="zh-CN" sz="1200" dirty="0" err="1">
                <a:latin typeface="+mn-lt"/>
              </a:rPr>
              <a:t>qq</a:t>
            </a:r>
            <a:r>
              <a:rPr kumimoji="0" lang="en-US" altLang="zh-CN" sz="1200" dirty="0">
                <a:latin typeface="+mn-lt"/>
              </a:rPr>
              <a:t>=</a:t>
            </a:r>
            <a:r>
              <a:rPr kumimoji="0" lang="en-US" altLang="zh-CN" sz="1200" dirty="0" err="1">
                <a:latin typeface="+mn-lt"/>
              </a:rPr>
              <a:t>boyb</a:t>
            </a:r>
            <a:r>
              <a:rPr kumimoji="0" lang="en-US" altLang="zh-CN" sz="1200" dirty="0">
                <a:latin typeface="+mn-lt"/>
              </a:rPr>
              <a:t>;</a:t>
            </a:r>
          </a:p>
          <a:p>
            <a:r>
              <a:rPr kumimoji="0" lang="en-US" altLang="zh-CN" sz="1200" dirty="0">
                <a:latin typeface="+mn-lt"/>
              </a:rPr>
              <a:t>    </a:t>
            </a:r>
            <a:r>
              <a:rPr kumimoji="0" lang="en-US" altLang="zh-CN" sz="1200" dirty="0">
                <a:solidFill>
                  <a:srgbClr val="FFFFFF"/>
                </a:solidFill>
                <a:latin typeface="+mn-lt"/>
              </a:rPr>
              <a:t>//</a:t>
            </a:r>
            <a:r>
              <a:rPr kumimoji="0" lang="zh-CN" altLang="en-US" sz="1200" dirty="0">
                <a:solidFill>
                  <a:srgbClr val="FFFFFF"/>
                </a:solidFill>
                <a:latin typeface="+mn-lt"/>
              </a:rPr>
              <a:t>以读</a:t>
            </a:r>
            <a:r>
              <a:rPr kumimoji="0" lang="en-US" altLang="zh-CN" sz="1200" dirty="0">
                <a:solidFill>
                  <a:srgbClr val="FFFFFF"/>
                </a:solidFill>
                <a:latin typeface="+mn-lt"/>
              </a:rPr>
              <a:t>/</a:t>
            </a:r>
            <a:r>
              <a:rPr kumimoji="0" lang="zh-CN" altLang="en-US" sz="1200" dirty="0">
                <a:solidFill>
                  <a:srgbClr val="FFFFFF"/>
                </a:solidFill>
                <a:latin typeface="+mn-lt"/>
              </a:rPr>
              <a:t>写方式打开二进制文件“</a:t>
            </a:r>
            <a:r>
              <a:rPr kumimoji="0" lang="en-US" altLang="zh-CN" sz="1200" dirty="0">
                <a:solidFill>
                  <a:srgbClr val="FFFFFF"/>
                </a:solidFill>
                <a:latin typeface="+mn-lt"/>
              </a:rPr>
              <a:t>stu_list.txt”</a:t>
            </a:r>
          </a:p>
          <a:p>
            <a:r>
              <a:rPr kumimoji="0" lang="en-US" altLang="zh-CN" sz="1200" dirty="0">
                <a:latin typeface="+mn-lt"/>
              </a:rPr>
              <a:t>    if((</a:t>
            </a:r>
            <a:r>
              <a:rPr kumimoji="0" lang="en-US" altLang="zh-CN" sz="1200" dirty="0" err="1">
                <a:latin typeface="+mn-lt"/>
              </a:rPr>
              <a:t>fp</a:t>
            </a:r>
            <a:r>
              <a:rPr kumimoji="0" lang="en-US" altLang="zh-CN" sz="1200" dirty="0">
                <a:latin typeface="+mn-lt"/>
              </a:rPr>
              <a:t>=</a:t>
            </a:r>
            <a:r>
              <a:rPr kumimoji="0" lang="en-US" altLang="zh-CN" sz="1200" dirty="0" err="1">
                <a:latin typeface="+mn-lt"/>
              </a:rPr>
              <a:t>fopen</a:t>
            </a:r>
            <a:r>
              <a:rPr kumimoji="0" lang="en-US" altLang="zh-CN" sz="1200" dirty="0">
                <a:latin typeface="+mn-lt"/>
              </a:rPr>
              <a:t>("stu_list.txt","</a:t>
            </a:r>
            <a:r>
              <a:rPr kumimoji="0" lang="en-US" altLang="zh-CN" sz="1200" dirty="0" err="1">
                <a:latin typeface="+mn-lt"/>
              </a:rPr>
              <a:t>wb</a:t>
            </a:r>
            <a:r>
              <a:rPr kumimoji="0" lang="en-US" altLang="zh-CN" sz="1200" dirty="0">
                <a:latin typeface="+mn-lt"/>
              </a:rPr>
              <a:t>+"))==NULL)</a:t>
            </a:r>
          </a:p>
          <a:p>
            <a:r>
              <a:rPr kumimoji="0" lang="en-US" altLang="zh-CN" sz="1200" dirty="0">
                <a:latin typeface="+mn-lt"/>
              </a:rPr>
              <a:t>    {</a:t>
            </a:r>
          </a:p>
          <a:p>
            <a:r>
              <a:rPr kumimoji="0" lang="en-US" altLang="zh-CN" sz="1200" dirty="0">
                <a:latin typeface="+mn-lt"/>
              </a:rPr>
              <a:t>        </a:t>
            </a:r>
            <a:r>
              <a:rPr kumimoji="0" lang="en-US" altLang="zh-CN" sz="1200" dirty="0" err="1">
                <a:latin typeface="+mn-lt"/>
              </a:rPr>
              <a:t>printf</a:t>
            </a:r>
            <a:r>
              <a:rPr kumimoji="0" lang="en-US" altLang="zh-CN" sz="1200" dirty="0">
                <a:latin typeface="+mn-lt"/>
              </a:rPr>
              <a:t>("</a:t>
            </a:r>
            <a:r>
              <a:rPr kumimoji="0" lang="zh-CN" altLang="en-US" sz="1200" dirty="0">
                <a:latin typeface="+mn-lt"/>
              </a:rPr>
              <a:t>不能打开文件，任意键退出</a:t>
            </a:r>
            <a:r>
              <a:rPr kumimoji="0" lang="en-US" altLang="zh-CN" sz="1200" dirty="0">
                <a:latin typeface="+mn-lt"/>
              </a:rPr>
              <a:t>!");</a:t>
            </a:r>
          </a:p>
          <a:p>
            <a:r>
              <a:rPr kumimoji="0" lang="en-US" altLang="zh-CN" sz="1200" dirty="0">
                <a:latin typeface="+mn-lt"/>
              </a:rPr>
              <a:t>        </a:t>
            </a:r>
            <a:r>
              <a:rPr kumimoji="0" lang="en-US" altLang="zh-CN" sz="1200" dirty="0" err="1">
                <a:latin typeface="+mn-lt"/>
              </a:rPr>
              <a:t>getch</a:t>
            </a:r>
            <a:r>
              <a:rPr kumimoji="0" lang="en-US" altLang="zh-CN" sz="1200" dirty="0">
                <a:latin typeface="+mn-lt"/>
              </a:rPr>
              <a:t>();</a:t>
            </a:r>
          </a:p>
          <a:p>
            <a:r>
              <a:rPr kumimoji="0" lang="en-US" altLang="zh-CN" sz="1200" dirty="0">
                <a:latin typeface="+mn-lt"/>
              </a:rPr>
              <a:t>        exit(1);</a:t>
            </a:r>
          </a:p>
          <a:p>
            <a:r>
              <a:rPr kumimoji="0" lang="en-US" altLang="zh-CN" sz="1200" dirty="0">
                <a:latin typeface="+mn-lt"/>
              </a:rPr>
              <a:t>    } </a:t>
            </a:r>
          </a:p>
          <a:p>
            <a:r>
              <a:rPr kumimoji="0" lang="en-US" altLang="zh-CN" sz="1200" dirty="0">
                <a:latin typeface="+mn-lt"/>
              </a:rPr>
              <a:t>    </a:t>
            </a:r>
            <a:r>
              <a:rPr kumimoji="0" lang="en-US" altLang="zh-CN" sz="1200" dirty="0">
                <a:solidFill>
                  <a:srgbClr val="FFFFFF"/>
                </a:solidFill>
                <a:latin typeface="+mn-lt"/>
              </a:rPr>
              <a:t>//</a:t>
            </a:r>
            <a:r>
              <a:rPr kumimoji="0" lang="zh-CN" altLang="en-US" sz="1200" dirty="0">
                <a:solidFill>
                  <a:srgbClr val="FFFFFF"/>
                </a:solidFill>
                <a:latin typeface="+mn-lt"/>
              </a:rPr>
              <a:t>输入两个学生</a:t>
            </a:r>
            <a:r>
              <a:rPr kumimoji="0" lang="zh-CN" altLang="en-US" sz="1200" dirty="0" smtClean="0">
                <a:solidFill>
                  <a:srgbClr val="FFFFFF"/>
                </a:solidFill>
                <a:latin typeface="+mn-lt"/>
              </a:rPr>
              <a:t>数据</a:t>
            </a:r>
            <a:endParaRPr kumimoji="0" lang="zh-CN" altLang="en-US" sz="1200" dirty="0">
              <a:solidFill>
                <a:srgbClr val="FFFFFF"/>
              </a:solidFill>
              <a:latin typeface="+mn-lt"/>
            </a:endParaRPr>
          </a:p>
        </p:txBody>
      </p:sp>
      <p:sp>
        <p:nvSpPr>
          <p:cNvPr id="27" name="AutoShape 6"/>
          <p:cNvSpPr>
            <a:spLocks noChangeArrowheads="1"/>
          </p:cNvSpPr>
          <p:nvPr/>
        </p:nvSpPr>
        <p:spPr bwMode="ltGray">
          <a:xfrm>
            <a:off x="3846739" y="777829"/>
            <a:ext cx="5282515" cy="5795724"/>
          </a:xfrm>
          <a:prstGeom prst="roundRect">
            <a:avLst>
              <a:gd name="adj" fmla="val 6449"/>
            </a:avLst>
          </a:prstGeom>
          <a:noFill/>
          <a:ln w="12700">
            <a:solidFill>
              <a:srgbClr val="0072EA"/>
            </a:solidFill>
            <a:prstDash val="lgDash"/>
            <a:round/>
            <a:headEnd/>
            <a:tailEnd/>
          </a:ln>
          <a:effectLst/>
          <a:extLst/>
        </p:spPr>
        <p:txBody>
          <a:bodyPr wrap="square"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r>
              <a:rPr kumimoji="0" lang="en-US" altLang="zh-CN" sz="1100" dirty="0" smtClean="0">
                <a:latin typeface="+mn-lt"/>
              </a:rPr>
              <a:t>    </a:t>
            </a:r>
            <a:r>
              <a:rPr kumimoji="0" lang="zh-CN" altLang="en-US" sz="1100" dirty="0"/>
              <a:t> </a:t>
            </a:r>
            <a:r>
              <a:rPr kumimoji="0" lang="en-US" altLang="zh-CN" sz="1200" dirty="0" err="1"/>
              <a:t>printf</a:t>
            </a:r>
            <a:r>
              <a:rPr kumimoji="0" lang="en-US" altLang="zh-CN" sz="1200" dirty="0"/>
              <a:t>("\</a:t>
            </a:r>
            <a:r>
              <a:rPr kumimoji="0" lang="en-US" altLang="zh-CN" sz="1200" dirty="0" err="1"/>
              <a:t>ninput</a:t>
            </a:r>
            <a:r>
              <a:rPr kumimoji="0" lang="en-US" altLang="zh-CN" sz="1200" dirty="0"/>
              <a:t> data\n");</a:t>
            </a:r>
          </a:p>
          <a:p>
            <a:r>
              <a:rPr kumimoji="0" lang="en-US" altLang="zh-CN" sz="1200" dirty="0"/>
              <a:t>    for(</a:t>
            </a:r>
            <a:r>
              <a:rPr kumimoji="0" lang="en-US" altLang="zh-CN" sz="1200" dirty="0" err="1"/>
              <a:t>i</a:t>
            </a:r>
            <a:r>
              <a:rPr kumimoji="0" lang="en-US" altLang="zh-CN" sz="1200" dirty="0"/>
              <a:t>=0;i&lt;2;i++,pp++)</a:t>
            </a:r>
          </a:p>
          <a:p>
            <a:r>
              <a:rPr kumimoji="0" lang="en-US" altLang="zh-CN" sz="1200" dirty="0"/>
              <a:t>    </a:t>
            </a:r>
            <a:r>
              <a:rPr kumimoji="0" lang="en-US" altLang="zh-CN" sz="1200" dirty="0" err="1"/>
              <a:t>scanf</a:t>
            </a:r>
            <a:r>
              <a:rPr kumimoji="0" lang="en-US" altLang="zh-CN" sz="1200" dirty="0"/>
              <a:t>("%</a:t>
            </a:r>
            <a:r>
              <a:rPr kumimoji="0" lang="en-US" altLang="zh-CN" sz="1200" dirty="0" err="1"/>
              <a:t>s%d%d%s</a:t>
            </a:r>
            <a:r>
              <a:rPr kumimoji="0" lang="en-US" altLang="zh-CN" sz="1200" dirty="0"/>
              <a:t>",pp-&gt;</a:t>
            </a:r>
            <a:r>
              <a:rPr kumimoji="0" lang="en-US" altLang="zh-CN" sz="1200" dirty="0" err="1"/>
              <a:t>name,&amp;pp</a:t>
            </a:r>
            <a:r>
              <a:rPr kumimoji="0" lang="en-US" altLang="zh-CN" sz="1200" dirty="0"/>
              <a:t>-&gt;</a:t>
            </a:r>
            <a:r>
              <a:rPr kumimoji="0" lang="en-US" altLang="zh-CN" sz="1200" dirty="0" err="1"/>
              <a:t>num</a:t>
            </a:r>
            <a:r>
              <a:rPr kumimoji="0" lang="en-US" altLang="zh-CN" sz="1200" dirty="0" smtClean="0"/>
              <a:t>,&amp;</a:t>
            </a:r>
            <a:r>
              <a:rPr kumimoji="0" lang="en-US" altLang="zh-CN" sz="1200" dirty="0"/>
              <a:t>pp-&gt;</a:t>
            </a:r>
            <a:r>
              <a:rPr kumimoji="0" lang="en-US" altLang="zh-CN" sz="1200" dirty="0" err="1"/>
              <a:t>age,pp</a:t>
            </a:r>
            <a:r>
              <a:rPr kumimoji="0" lang="en-US" altLang="zh-CN" sz="1200" dirty="0"/>
              <a:t>-&gt;</a:t>
            </a:r>
            <a:r>
              <a:rPr kumimoji="0" lang="en-US" altLang="zh-CN" sz="1200" dirty="0" err="1"/>
              <a:t>addr</a:t>
            </a:r>
            <a:r>
              <a:rPr kumimoji="0" lang="en-US" altLang="zh-CN" sz="1200" dirty="0"/>
              <a:t>);</a:t>
            </a:r>
            <a:endParaRPr kumimoji="0" lang="en-US" altLang="zh-CN" sz="1200" dirty="0" smtClean="0">
              <a:latin typeface="+mn-lt"/>
            </a:endParaRPr>
          </a:p>
          <a:p>
            <a:r>
              <a:rPr kumimoji="0" lang="en-US" altLang="zh-CN" sz="1200" dirty="0">
                <a:latin typeface="+mn-lt"/>
              </a:rPr>
              <a:t> </a:t>
            </a:r>
            <a:r>
              <a:rPr kumimoji="0" lang="en-US" altLang="zh-CN" sz="1200" dirty="0" smtClean="0">
                <a:latin typeface="+mn-lt"/>
              </a:rPr>
              <a:t>   pp=</a:t>
            </a:r>
            <a:r>
              <a:rPr kumimoji="0" lang="en-US" altLang="zh-CN" sz="1200" dirty="0" err="1" smtClean="0">
                <a:latin typeface="+mn-lt"/>
              </a:rPr>
              <a:t>boya</a:t>
            </a:r>
            <a:r>
              <a:rPr kumimoji="0" lang="en-US" altLang="zh-CN" sz="1200" dirty="0">
                <a:latin typeface="+mn-lt"/>
              </a:rPr>
              <a:t>;    </a:t>
            </a:r>
          </a:p>
          <a:p>
            <a:r>
              <a:rPr kumimoji="0" lang="en-US" altLang="zh-CN" sz="1200" dirty="0">
                <a:latin typeface="+mn-lt"/>
              </a:rPr>
              <a:t>    for(</a:t>
            </a:r>
            <a:r>
              <a:rPr kumimoji="0" lang="en-US" altLang="zh-CN" sz="1200" dirty="0" err="1">
                <a:latin typeface="+mn-lt"/>
              </a:rPr>
              <a:t>i</a:t>
            </a:r>
            <a:r>
              <a:rPr kumimoji="0" lang="en-US" altLang="zh-CN" sz="1200" dirty="0">
                <a:latin typeface="+mn-lt"/>
              </a:rPr>
              <a:t>=0;i&lt;2;i++,pp++)</a:t>
            </a:r>
          </a:p>
          <a:p>
            <a:r>
              <a:rPr kumimoji="0" lang="en-US" altLang="zh-CN" sz="1200" dirty="0">
                <a:latin typeface="+mn-lt"/>
              </a:rPr>
              <a:t>    {</a:t>
            </a:r>
          </a:p>
          <a:p>
            <a:r>
              <a:rPr kumimoji="0" lang="en-US" altLang="zh-CN" sz="1200" dirty="0">
                <a:latin typeface="+mn-lt"/>
              </a:rPr>
              <a:t>        </a:t>
            </a:r>
            <a:r>
              <a:rPr kumimoji="0" lang="en-US" altLang="zh-CN" sz="1200" dirty="0" err="1">
                <a:latin typeface="+mn-lt"/>
              </a:rPr>
              <a:t>fprintf</a:t>
            </a:r>
            <a:r>
              <a:rPr kumimoji="0" lang="en-US" altLang="zh-CN" sz="1200" dirty="0">
                <a:latin typeface="+mn-lt"/>
              </a:rPr>
              <a:t>(</a:t>
            </a:r>
            <a:r>
              <a:rPr kumimoji="0" lang="en-US" altLang="zh-CN" sz="1200" dirty="0" err="1">
                <a:latin typeface="+mn-lt"/>
              </a:rPr>
              <a:t>fp</a:t>
            </a:r>
            <a:r>
              <a:rPr kumimoji="0" lang="en-US" altLang="zh-CN" sz="1200" dirty="0">
                <a:latin typeface="+mn-lt"/>
              </a:rPr>
              <a:t>,"%s %d %d %s\</a:t>
            </a:r>
            <a:r>
              <a:rPr kumimoji="0" lang="en-US" altLang="zh-CN" sz="1200" dirty="0" err="1">
                <a:latin typeface="+mn-lt"/>
              </a:rPr>
              <a:t>n",pp</a:t>
            </a:r>
            <a:r>
              <a:rPr kumimoji="0" lang="en-US" altLang="zh-CN" sz="1200" dirty="0">
                <a:latin typeface="+mn-lt"/>
              </a:rPr>
              <a:t>-&gt;</a:t>
            </a:r>
            <a:r>
              <a:rPr kumimoji="0" lang="en-US" altLang="zh-CN" sz="1200" dirty="0" err="1" smtClean="0">
                <a:latin typeface="+mn-lt"/>
              </a:rPr>
              <a:t>name,pp</a:t>
            </a:r>
            <a:r>
              <a:rPr kumimoji="0" lang="en-US" altLang="zh-CN" sz="1200" dirty="0" smtClean="0">
                <a:latin typeface="+mn-lt"/>
              </a:rPr>
              <a:t>-</a:t>
            </a:r>
            <a:r>
              <a:rPr kumimoji="0" lang="en-US" altLang="zh-CN" sz="1200" dirty="0">
                <a:latin typeface="+mn-lt"/>
              </a:rPr>
              <a:t>&gt;</a:t>
            </a:r>
            <a:r>
              <a:rPr kumimoji="0" lang="en-US" altLang="zh-CN" sz="1200" dirty="0" err="1">
                <a:latin typeface="+mn-lt"/>
              </a:rPr>
              <a:t>num,pp</a:t>
            </a:r>
            <a:r>
              <a:rPr kumimoji="0" lang="en-US" altLang="zh-CN" sz="1200" dirty="0">
                <a:latin typeface="+mn-lt"/>
              </a:rPr>
              <a:t>-&gt;</a:t>
            </a:r>
            <a:r>
              <a:rPr kumimoji="0" lang="en-US" altLang="zh-CN" sz="1200" dirty="0" err="1">
                <a:latin typeface="+mn-lt"/>
              </a:rPr>
              <a:t>age,pp</a:t>
            </a:r>
            <a:r>
              <a:rPr kumimoji="0" lang="en-US" altLang="zh-CN" sz="1200" dirty="0">
                <a:latin typeface="+mn-lt"/>
              </a:rPr>
              <a:t>-&gt; </a:t>
            </a:r>
            <a:r>
              <a:rPr kumimoji="0" lang="en-US" altLang="zh-CN" sz="1200" dirty="0" err="1">
                <a:latin typeface="+mn-lt"/>
              </a:rPr>
              <a:t>addr</a:t>
            </a:r>
            <a:r>
              <a:rPr kumimoji="0" lang="en-US" altLang="zh-CN" sz="1200" dirty="0">
                <a:latin typeface="+mn-lt"/>
              </a:rPr>
              <a:t>);</a:t>
            </a:r>
          </a:p>
          <a:p>
            <a:r>
              <a:rPr kumimoji="0" lang="en-US" altLang="zh-CN" sz="1200" dirty="0">
                <a:latin typeface="+mn-lt"/>
              </a:rPr>
              <a:t>    </a:t>
            </a:r>
            <a:r>
              <a:rPr kumimoji="0" lang="en-US" altLang="zh-CN" sz="1200" dirty="0" smtClean="0">
                <a:latin typeface="+mn-lt"/>
              </a:rPr>
              <a:t>}</a:t>
            </a:r>
            <a:r>
              <a:rPr kumimoji="0" lang="zh-CN" altLang="en-US" sz="1200" dirty="0" smtClean="0">
                <a:solidFill>
                  <a:srgbClr val="FFFFFF"/>
                </a:solidFill>
                <a:latin typeface="+mn-lt"/>
              </a:rPr>
              <a:t>关闭</a:t>
            </a:r>
            <a:r>
              <a:rPr kumimoji="0" lang="zh-CN" altLang="en-US" sz="1200" dirty="0">
                <a:solidFill>
                  <a:srgbClr val="FFFFFF"/>
                </a:solidFill>
                <a:latin typeface="+mn-lt"/>
              </a:rPr>
              <a:t>文件，保证缓冲区的信息写入到文件中</a:t>
            </a:r>
          </a:p>
          <a:p>
            <a:r>
              <a:rPr kumimoji="0" lang="zh-CN" altLang="en-US" sz="1200" dirty="0">
                <a:latin typeface="+mn-lt"/>
              </a:rPr>
              <a:t>    </a:t>
            </a:r>
            <a:r>
              <a:rPr kumimoji="0" lang="en-US" altLang="zh-CN" sz="1200" dirty="0" err="1">
                <a:latin typeface="+mn-lt"/>
              </a:rPr>
              <a:t>fclose</a:t>
            </a:r>
            <a:r>
              <a:rPr kumimoji="0" lang="en-US" altLang="zh-CN" sz="1200" dirty="0">
                <a:latin typeface="+mn-lt"/>
              </a:rPr>
              <a:t>(</a:t>
            </a:r>
            <a:r>
              <a:rPr kumimoji="0" lang="en-US" altLang="zh-CN" sz="1200" dirty="0" err="1">
                <a:latin typeface="+mn-lt"/>
              </a:rPr>
              <a:t>fp</a:t>
            </a:r>
            <a:r>
              <a:rPr kumimoji="0" lang="en-US" altLang="zh-CN" sz="1200" dirty="0">
                <a:latin typeface="+mn-lt"/>
              </a:rPr>
              <a:t>);</a:t>
            </a:r>
          </a:p>
          <a:p>
            <a:r>
              <a:rPr kumimoji="0" lang="en-US" altLang="zh-CN" sz="1200" dirty="0">
                <a:latin typeface="+mn-lt"/>
              </a:rPr>
              <a:t>    </a:t>
            </a:r>
            <a:r>
              <a:rPr kumimoji="0" lang="en-US" altLang="zh-CN" sz="1200" dirty="0">
                <a:solidFill>
                  <a:srgbClr val="FFFFFF"/>
                </a:solidFill>
                <a:latin typeface="+mn-lt"/>
              </a:rPr>
              <a:t>//</a:t>
            </a:r>
            <a:r>
              <a:rPr kumimoji="0" lang="zh-CN" altLang="en-US" sz="1200" dirty="0">
                <a:solidFill>
                  <a:srgbClr val="FFFFFF"/>
                </a:solidFill>
                <a:latin typeface="+mn-lt"/>
              </a:rPr>
              <a:t>再次以只读形式打开文件</a:t>
            </a:r>
          </a:p>
          <a:p>
            <a:r>
              <a:rPr kumimoji="0" lang="zh-CN" altLang="en-US" sz="1200" dirty="0">
                <a:latin typeface="+mn-lt"/>
              </a:rPr>
              <a:t>    </a:t>
            </a:r>
            <a:r>
              <a:rPr kumimoji="0" lang="en-US" altLang="zh-CN" sz="1200" dirty="0">
                <a:latin typeface="+mn-lt"/>
              </a:rPr>
              <a:t>if((</a:t>
            </a:r>
            <a:r>
              <a:rPr kumimoji="0" lang="en-US" altLang="zh-CN" sz="1200" dirty="0" err="1">
                <a:latin typeface="+mn-lt"/>
              </a:rPr>
              <a:t>fp</a:t>
            </a:r>
            <a:r>
              <a:rPr kumimoji="0" lang="en-US" altLang="zh-CN" sz="1200" dirty="0">
                <a:latin typeface="+mn-lt"/>
              </a:rPr>
              <a:t>=</a:t>
            </a:r>
            <a:r>
              <a:rPr kumimoji="0" lang="en-US" altLang="zh-CN" sz="1200" dirty="0" err="1">
                <a:latin typeface="+mn-lt"/>
              </a:rPr>
              <a:t>fopen</a:t>
            </a:r>
            <a:r>
              <a:rPr kumimoji="0" lang="en-US" altLang="zh-CN" sz="1200" dirty="0">
                <a:latin typeface="+mn-lt"/>
              </a:rPr>
              <a:t>(“</a:t>
            </a:r>
            <a:r>
              <a:rPr kumimoji="0" lang="en-US" altLang="zh-CN" sz="1200" dirty="0" err="1">
                <a:latin typeface="+mn-lt"/>
              </a:rPr>
              <a:t>stu_list.txt”,”r</a:t>
            </a:r>
            <a:r>
              <a:rPr kumimoji="0" lang="en-US" altLang="zh-CN" sz="1200" dirty="0">
                <a:latin typeface="+mn-lt"/>
              </a:rPr>
              <a:t>”))==NULL)</a:t>
            </a:r>
          </a:p>
          <a:p>
            <a:r>
              <a:rPr kumimoji="0" lang="en-US" altLang="zh-CN" sz="1200" dirty="0">
                <a:latin typeface="+mn-lt"/>
              </a:rPr>
              <a:t>    {</a:t>
            </a:r>
          </a:p>
          <a:p>
            <a:r>
              <a:rPr kumimoji="0" lang="en-US" altLang="zh-CN" sz="1200" dirty="0">
                <a:latin typeface="+mn-lt"/>
              </a:rPr>
              <a:t>        </a:t>
            </a:r>
            <a:r>
              <a:rPr kumimoji="0" lang="en-US" altLang="zh-CN" sz="1200" dirty="0" err="1">
                <a:latin typeface="+mn-lt"/>
              </a:rPr>
              <a:t>printf</a:t>
            </a:r>
            <a:r>
              <a:rPr kumimoji="0" lang="en-US" altLang="zh-CN" sz="1200" dirty="0">
                <a:latin typeface="+mn-lt"/>
              </a:rPr>
              <a:t>(“</a:t>
            </a:r>
            <a:r>
              <a:rPr kumimoji="0" lang="zh-CN" altLang="en-US" sz="1200" dirty="0">
                <a:latin typeface="+mn-lt"/>
              </a:rPr>
              <a:t>不能打开文件，任意键退出”</a:t>
            </a:r>
            <a:r>
              <a:rPr kumimoji="0" lang="en-US" altLang="zh-CN" sz="1200" dirty="0">
                <a:latin typeface="+mn-lt"/>
              </a:rPr>
              <a:t>);</a:t>
            </a:r>
          </a:p>
          <a:p>
            <a:r>
              <a:rPr kumimoji="0" lang="en-US" altLang="zh-CN" sz="1200" dirty="0">
                <a:latin typeface="+mn-lt"/>
              </a:rPr>
              <a:t>        </a:t>
            </a:r>
            <a:r>
              <a:rPr kumimoji="0" lang="en-US" altLang="zh-CN" sz="1200" dirty="0" err="1">
                <a:latin typeface="+mn-lt"/>
              </a:rPr>
              <a:t>getch</a:t>
            </a:r>
            <a:r>
              <a:rPr kumimoji="0" lang="en-US" altLang="zh-CN" sz="1200" dirty="0">
                <a:latin typeface="+mn-lt"/>
              </a:rPr>
              <a:t>();</a:t>
            </a:r>
          </a:p>
          <a:p>
            <a:r>
              <a:rPr kumimoji="0" lang="en-US" altLang="zh-CN" sz="1200" dirty="0">
                <a:latin typeface="+mn-lt"/>
              </a:rPr>
              <a:t>        exit(1);</a:t>
            </a:r>
          </a:p>
          <a:p>
            <a:r>
              <a:rPr kumimoji="0" lang="en-US" altLang="zh-CN" sz="1200" dirty="0">
                <a:latin typeface="+mn-lt"/>
              </a:rPr>
              <a:t>    </a:t>
            </a:r>
            <a:r>
              <a:rPr kumimoji="0" lang="en-US" altLang="zh-CN" sz="1200" dirty="0" smtClean="0">
                <a:latin typeface="+mn-lt"/>
              </a:rPr>
              <a:t>}</a:t>
            </a:r>
            <a:r>
              <a:rPr kumimoji="0" lang="zh-CN" altLang="en-US" sz="1200" dirty="0" smtClean="0">
                <a:solidFill>
                  <a:srgbClr val="FFFFFF"/>
                </a:solidFill>
                <a:latin typeface="+mn-lt"/>
              </a:rPr>
              <a:t>把</a:t>
            </a:r>
            <a:r>
              <a:rPr kumimoji="0" lang="zh-CN" altLang="en-US" sz="1200" dirty="0">
                <a:solidFill>
                  <a:srgbClr val="FFFFFF"/>
                </a:solidFill>
                <a:latin typeface="+mn-lt"/>
              </a:rPr>
              <a:t>文件内部</a:t>
            </a:r>
            <a:r>
              <a:rPr kumimoji="0" lang="zh-CN" altLang="en-US" sz="1200" dirty="0" smtClean="0">
                <a:solidFill>
                  <a:srgbClr val="FFFFFF"/>
                </a:solidFill>
                <a:latin typeface="+mn-lt"/>
              </a:rPr>
              <a:t>位置出</a:t>
            </a:r>
            <a:r>
              <a:rPr kumimoji="0" lang="zh-CN" altLang="en-US" sz="1200" dirty="0">
                <a:solidFill>
                  <a:srgbClr val="FFFFFF"/>
                </a:solidFill>
                <a:latin typeface="+mn-lt"/>
              </a:rPr>
              <a:t>两个学生数据后，在屏幕上显示</a:t>
            </a:r>
          </a:p>
          <a:p>
            <a:r>
              <a:rPr kumimoji="0" lang="zh-CN" altLang="en-US" sz="1200" dirty="0">
                <a:latin typeface="+mn-lt"/>
              </a:rPr>
              <a:t>    </a:t>
            </a:r>
            <a:r>
              <a:rPr kumimoji="0" lang="en-US" altLang="zh-CN" sz="1200" dirty="0">
                <a:latin typeface="+mn-lt"/>
              </a:rPr>
              <a:t>rewind(</a:t>
            </a:r>
            <a:r>
              <a:rPr kumimoji="0" lang="en-US" altLang="zh-CN" sz="1200" dirty="0" err="1">
                <a:latin typeface="+mn-lt"/>
              </a:rPr>
              <a:t>fp</a:t>
            </a:r>
            <a:r>
              <a:rPr kumimoji="0" lang="en-US" altLang="zh-CN" sz="1200" dirty="0">
                <a:latin typeface="+mn-lt"/>
              </a:rPr>
              <a:t>);</a:t>
            </a:r>
          </a:p>
          <a:p>
            <a:r>
              <a:rPr kumimoji="0" lang="en-US" altLang="zh-CN" sz="1200" dirty="0">
                <a:latin typeface="+mn-lt"/>
              </a:rPr>
              <a:t>    for(</a:t>
            </a:r>
            <a:r>
              <a:rPr kumimoji="0" lang="en-US" altLang="zh-CN" sz="1200" dirty="0" err="1">
                <a:latin typeface="+mn-lt"/>
              </a:rPr>
              <a:t>i</a:t>
            </a:r>
            <a:r>
              <a:rPr kumimoji="0" lang="en-US" altLang="zh-CN" sz="1200" dirty="0">
                <a:latin typeface="+mn-lt"/>
              </a:rPr>
              <a:t>=0;i&lt;2;i++,</a:t>
            </a:r>
            <a:r>
              <a:rPr kumimoji="0" lang="en-US" altLang="zh-CN" sz="1200" dirty="0" err="1">
                <a:latin typeface="+mn-lt"/>
              </a:rPr>
              <a:t>qq</a:t>
            </a:r>
            <a:r>
              <a:rPr kumimoji="0" lang="en-US" altLang="zh-CN" sz="1200" dirty="0">
                <a:latin typeface="+mn-lt"/>
              </a:rPr>
              <a:t>++)</a:t>
            </a:r>
          </a:p>
          <a:p>
            <a:r>
              <a:rPr kumimoji="0" lang="en-US" altLang="zh-CN" sz="1200" dirty="0">
                <a:latin typeface="+mn-lt"/>
              </a:rPr>
              <a:t>    {</a:t>
            </a:r>
          </a:p>
          <a:p>
            <a:r>
              <a:rPr kumimoji="0" lang="en-US" altLang="zh-CN" sz="1200" dirty="0">
                <a:latin typeface="+mn-lt"/>
              </a:rPr>
              <a:t>        </a:t>
            </a:r>
            <a:r>
              <a:rPr kumimoji="0" lang="en-US" altLang="zh-CN" sz="1200" dirty="0" err="1">
                <a:latin typeface="+mn-lt"/>
              </a:rPr>
              <a:t>fscanf</a:t>
            </a:r>
            <a:r>
              <a:rPr kumimoji="0" lang="en-US" altLang="zh-CN" sz="1200" dirty="0">
                <a:latin typeface="+mn-lt"/>
              </a:rPr>
              <a:t>(</a:t>
            </a:r>
            <a:r>
              <a:rPr kumimoji="0" lang="en-US" altLang="zh-CN" sz="1200" dirty="0" err="1">
                <a:latin typeface="+mn-lt"/>
              </a:rPr>
              <a:t>fp</a:t>
            </a:r>
            <a:r>
              <a:rPr kumimoji="0" lang="en-US" altLang="zh-CN" sz="1200" dirty="0">
                <a:latin typeface="+mn-lt"/>
              </a:rPr>
              <a:t>,"%s %d %d %s\n",</a:t>
            </a:r>
            <a:r>
              <a:rPr kumimoji="0" lang="en-US" altLang="zh-CN" sz="1200" dirty="0" err="1">
                <a:latin typeface="+mn-lt"/>
              </a:rPr>
              <a:t>qq</a:t>
            </a:r>
            <a:r>
              <a:rPr kumimoji="0" lang="en-US" altLang="zh-CN" sz="1200" dirty="0">
                <a:latin typeface="+mn-lt"/>
              </a:rPr>
              <a:t>-&gt;name</a:t>
            </a:r>
            <a:r>
              <a:rPr kumimoji="0" lang="en-US" altLang="zh-CN" sz="1200" dirty="0" smtClean="0">
                <a:latin typeface="+mn-lt"/>
              </a:rPr>
              <a:t>,&amp;</a:t>
            </a:r>
            <a:r>
              <a:rPr kumimoji="0" lang="en-US" altLang="zh-CN" sz="1200" dirty="0" err="1">
                <a:latin typeface="+mn-lt"/>
              </a:rPr>
              <a:t>qq</a:t>
            </a:r>
            <a:r>
              <a:rPr kumimoji="0" lang="en-US" altLang="zh-CN" sz="1200" dirty="0">
                <a:latin typeface="+mn-lt"/>
              </a:rPr>
              <a:t>-&gt;</a:t>
            </a:r>
            <a:r>
              <a:rPr kumimoji="0" lang="en-US" altLang="zh-CN" sz="1200" dirty="0" err="1">
                <a:latin typeface="+mn-lt"/>
              </a:rPr>
              <a:t>num</a:t>
            </a:r>
            <a:r>
              <a:rPr kumimoji="0" lang="en-US" altLang="zh-CN" sz="1200" dirty="0">
                <a:latin typeface="+mn-lt"/>
              </a:rPr>
              <a:t>,&amp;</a:t>
            </a:r>
            <a:r>
              <a:rPr kumimoji="0" lang="en-US" altLang="zh-CN" sz="1200" dirty="0" err="1">
                <a:latin typeface="+mn-lt"/>
              </a:rPr>
              <a:t>qq</a:t>
            </a:r>
            <a:r>
              <a:rPr kumimoji="0" lang="en-US" altLang="zh-CN" sz="1200" dirty="0">
                <a:latin typeface="+mn-lt"/>
              </a:rPr>
              <a:t>-&gt;</a:t>
            </a:r>
            <a:r>
              <a:rPr kumimoji="0" lang="en-US" altLang="zh-CN" sz="1200" dirty="0" err="1">
                <a:latin typeface="+mn-lt"/>
              </a:rPr>
              <a:t>age,qq</a:t>
            </a:r>
            <a:r>
              <a:rPr kumimoji="0" lang="en-US" altLang="zh-CN" sz="1200" dirty="0">
                <a:latin typeface="+mn-lt"/>
              </a:rPr>
              <a:t>-&gt;</a:t>
            </a:r>
            <a:r>
              <a:rPr kumimoji="0" lang="en-US" altLang="zh-CN" sz="1200" dirty="0" err="1">
                <a:latin typeface="+mn-lt"/>
              </a:rPr>
              <a:t>addr</a:t>
            </a:r>
            <a:r>
              <a:rPr kumimoji="0" lang="en-US" altLang="zh-CN" sz="1200" dirty="0">
                <a:latin typeface="+mn-lt"/>
              </a:rPr>
              <a:t>);</a:t>
            </a:r>
          </a:p>
          <a:p>
            <a:r>
              <a:rPr kumimoji="0" lang="en-US" altLang="zh-CN" sz="1200" dirty="0">
                <a:latin typeface="+mn-lt"/>
              </a:rPr>
              <a:t>    }</a:t>
            </a:r>
          </a:p>
          <a:p>
            <a:r>
              <a:rPr kumimoji="0" lang="en-US" altLang="zh-CN" sz="1200" dirty="0">
                <a:latin typeface="+mn-lt"/>
              </a:rPr>
              <a:t>    </a:t>
            </a:r>
            <a:r>
              <a:rPr kumimoji="0" lang="en-US" altLang="zh-CN" sz="1200" dirty="0" err="1">
                <a:latin typeface="+mn-lt"/>
              </a:rPr>
              <a:t>printf</a:t>
            </a:r>
            <a:r>
              <a:rPr kumimoji="0" lang="en-US" altLang="zh-CN" sz="1200" dirty="0">
                <a:latin typeface="+mn-lt"/>
              </a:rPr>
              <a:t>("\n\</a:t>
            </a:r>
            <a:r>
              <a:rPr kumimoji="0" lang="en-US" altLang="zh-CN" sz="1200" dirty="0" err="1">
                <a:latin typeface="+mn-lt"/>
              </a:rPr>
              <a:t>nname</a:t>
            </a:r>
            <a:r>
              <a:rPr kumimoji="0" lang="en-US" altLang="zh-CN" sz="1200" dirty="0">
                <a:latin typeface="+mn-lt"/>
              </a:rPr>
              <a:t>\</a:t>
            </a:r>
            <a:r>
              <a:rPr kumimoji="0" lang="en-US" altLang="zh-CN" sz="1200" dirty="0" err="1">
                <a:latin typeface="+mn-lt"/>
              </a:rPr>
              <a:t>tnumber</a:t>
            </a:r>
            <a:r>
              <a:rPr kumimoji="0" lang="en-US" altLang="zh-CN" sz="1200" dirty="0">
                <a:latin typeface="+mn-lt"/>
              </a:rPr>
              <a:t> age </a:t>
            </a:r>
            <a:r>
              <a:rPr kumimoji="0" lang="en-US" altLang="zh-CN" sz="1200" dirty="0" err="1">
                <a:latin typeface="+mn-lt"/>
              </a:rPr>
              <a:t>addr</a:t>
            </a:r>
            <a:r>
              <a:rPr kumimoji="0" lang="en-US" altLang="zh-CN" sz="1200" dirty="0">
                <a:latin typeface="+mn-lt"/>
              </a:rPr>
              <a:t>\n");</a:t>
            </a:r>
          </a:p>
          <a:p>
            <a:r>
              <a:rPr kumimoji="0" lang="en-US" altLang="zh-CN" sz="1200" dirty="0">
                <a:latin typeface="+mn-lt"/>
              </a:rPr>
              <a:t>    </a:t>
            </a:r>
            <a:r>
              <a:rPr kumimoji="0" lang="en-US" altLang="zh-CN" sz="1200" dirty="0" err="1">
                <a:latin typeface="+mn-lt"/>
              </a:rPr>
              <a:t>qq</a:t>
            </a:r>
            <a:r>
              <a:rPr kumimoji="0" lang="en-US" altLang="zh-CN" sz="1200" dirty="0">
                <a:latin typeface="+mn-lt"/>
              </a:rPr>
              <a:t>=</a:t>
            </a:r>
            <a:r>
              <a:rPr kumimoji="0" lang="en-US" altLang="zh-CN" sz="1200" dirty="0" err="1">
                <a:latin typeface="+mn-lt"/>
              </a:rPr>
              <a:t>boyb</a:t>
            </a:r>
            <a:r>
              <a:rPr kumimoji="0" lang="en-US" altLang="zh-CN" sz="1200" dirty="0">
                <a:latin typeface="+mn-lt"/>
              </a:rPr>
              <a:t>;</a:t>
            </a:r>
          </a:p>
          <a:p>
            <a:r>
              <a:rPr kumimoji="0" lang="en-US" altLang="zh-CN" sz="1200" dirty="0">
                <a:latin typeface="+mn-lt"/>
              </a:rPr>
              <a:t>    for(</a:t>
            </a:r>
            <a:r>
              <a:rPr kumimoji="0" lang="en-US" altLang="zh-CN" sz="1200" dirty="0" err="1">
                <a:latin typeface="+mn-lt"/>
              </a:rPr>
              <a:t>i</a:t>
            </a:r>
            <a:r>
              <a:rPr kumimoji="0" lang="en-US" altLang="zh-CN" sz="1200" dirty="0">
                <a:latin typeface="+mn-lt"/>
              </a:rPr>
              <a:t>=0;i&lt;2;i++,</a:t>
            </a:r>
            <a:r>
              <a:rPr kumimoji="0" lang="en-US" altLang="zh-CN" sz="1200" dirty="0" err="1">
                <a:latin typeface="+mn-lt"/>
              </a:rPr>
              <a:t>qq</a:t>
            </a:r>
            <a:r>
              <a:rPr kumimoji="0" lang="en-US" altLang="zh-CN" sz="1200" dirty="0">
                <a:latin typeface="+mn-lt"/>
              </a:rPr>
              <a:t>++)</a:t>
            </a:r>
          </a:p>
          <a:p>
            <a:r>
              <a:rPr kumimoji="0" lang="en-US" altLang="zh-CN" sz="1200" dirty="0">
                <a:latin typeface="+mn-lt"/>
              </a:rPr>
              <a:t>    {</a:t>
            </a:r>
          </a:p>
          <a:p>
            <a:r>
              <a:rPr kumimoji="0" lang="en-US" altLang="zh-CN" sz="1200" dirty="0">
                <a:latin typeface="+mn-lt"/>
              </a:rPr>
              <a:t>    </a:t>
            </a:r>
            <a:r>
              <a:rPr kumimoji="0" lang="en-US" altLang="zh-CN" sz="1200" dirty="0" err="1">
                <a:latin typeface="+mn-lt"/>
              </a:rPr>
              <a:t>printf</a:t>
            </a:r>
            <a:r>
              <a:rPr kumimoji="0" lang="en-US" altLang="zh-CN" sz="1200" dirty="0">
                <a:latin typeface="+mn-lt"/>
              </a:rPr>
              <a:t>("%s\t%5d %7d %s\n",</a:t>
            </a:r>
            <a:r>
              <a:rPr kumimoji="0" lang="en-US" altLang="zh-CN" sz="1200" dirty="0" err="1">
                <a:latin typeface="+mn-lt"/>
              </a:rPr>
              <a:t>qq</a:t>
            </a:r>
            <a:r>
              <a:rPr kumimoji="0" lang="en-US" altLang="zh-CN" sz="1200" dirty="0">
                <a:latin typeface="+mn-lt"/>
              </a:rPr>
              <a:t>-&gt;name,\</a:t>
            </a:r>
          </a:p>
          <a:p>
            <a:r>
              <a:rPr kumimoji="0" lang="en-US" altLang="zh-CN" sz="1200" dirty="0">
                <a:latin typeface="+mn-lt"/>
              </a:rPr>
              <a:t>                     </a:t>
            </a:r>
            <a:r>
              <a:rPr kumimoji="0" lang="en-US" altLang="zh-CN" sz="1200" dirty="0" err="1">
                <a:latin typeface="+mn-lt"/>
              </a:rPr>
              <a:t>qq</a:t>
            </a:r>
            <a:r>
              <a:rPr kumimoji="0" lang="en-US" altLang="zh-CN" sz="1200" dirty="0">
                <a:latin typeface="+mn-lt"/>
              </a:rPr>
              <a:t>-&gt;</a:t>
            </a:r>
            <a:r>
              <a:rPr kumimoji="0" lang="en-US" altLang="zh-CN" sz="1200" dirty="0" err="1">
                <a:latin typeface="+mn-lt"/>
              </a:rPr>
              <a:t>num</a:t>
            </a:r>
            <a:r>
              <a:rPr kumimoji="0" lang="en-US" altLang="zh-CN" sz="1200" dirty="0">
                <a:latin typeface="+mn-lt"/>
              </a:rPr>
              <a:t>, </a:t>
            </a:r>
            <a:r>
              <a:rPr kumimoji="0" lang="en-US" altLang="zh-CN" sz="1200" dirty="0" err="1">
                <a:latin typeface="+mn-lt"/>
              </a:rPr>
              <a:t>qq</a:t>
            </a:r>
            <a:r>
              <a:rPr kumimoji="0" lang="en-US" altLang="zh-CN" sz="1200" dirty="0">
                <a:latin typeface="+mn-lt"/>
              </a:rPr>
              <a:t>-&gt;</a:t>
            </a:r>
            <a:r>
              <a:rPr kumimoji="0" lang="en-US" altLang="zh-CN" sz="1200" dirty="0" err="1">
                <a:latin typeface="+mn-lt"/>
              </a:rPr>
              <a:t>age,qq</a:t>
            </a:r>
            <a:r>
              <a:rPr kumimoji="0" lang="en-US" altLang="zh-CN" sz="1200" dirty="0">
                <a:latin typeface="+mn-lt"/>
              </a:rPr>
              <a:t>-&gt;</a:t>
            </a:r>
            <a:r>
              <a:rPr kumimoji="0" lang="en-US" altLang="zh-CN" sz="1200" dirty="0" err="1">
                <a:latin typeface="+mn-lt"/>
              </a:rPr>
              <a:t>addr</a:t>
            </a:r>
            <a:r>
              <a:rPr kumimoji="0" lang="en-US" altLang="zh-CN" sz="1200" dirty="0">
                <a:latin typeface="+mn-lt"/>
              </a:rPr>
              <a:t>);</a:t>
            </a:r>
          </a:p>
          <a:p>
            <a:r>
              <a:rPr kumimoji="0" lang="en-US" altLang="zh-CN" sz="1200" dirty="0">
                <a:latin typeface="+mn-lt"/>
              </a:rPr>
              <a:t>    }</a:t>
            </a:r>
          </a:p>
          <a:p>
            <a:r>
              <a:rPr kumimoji="0" lang="en-US" altLang="zh-CN" sz="1200" dirty="0">
                <a:latin typeface="+mn-lt"/>
              </a:rPr>
              <a:t>    </a:t>
            </a:r>
            <a:r>
              <a:rPr kumimoji="0" lang="en-US" altLang="zh-CN" sz="1200" dirty="0" err="1">
                <a:latin typeface="+mn-lt"/>
              </a:rPr>
              <a:t>fclose</a:t>
            </a:r>
            <a:r>
              <a:rPr kumimoji="0" lang="en-US" altLang="zh-CN" sz="1200" dirty="0">
                <a:latin typeface="+mn-lt"/>
              </a:rPr>
              <a:t>(</a:t>
            </a:r>
            <a:r>
              <a:rPr kumimoji="0" lang="en-US" altLang="zh-CN" sz="1200" dirty="0" err="1">
                <a:latin typeface="+mn-lt"/>
              </a:rPr>
              <a:t>fp</a:t>
            </a:r>
            <a:r>
              <a:rPr kumimoji="0" lang="en-US" altLang="zh-CN" sz="1200" dirty="0">
                <a:latin typeface="+mn-lt"/>
              </a:rPr>
              <a:t>);</a:t>
            </a:r>
          </a:p>
          <a:p>
            <a:r>
              <a:rPr kumimoji="0" lang="en-US" altLang="zh-CN" sz="1200" dirty="0">
                <a:latin typeface="+mn-lt"/>
              </a:rPr>
              <a:t>} </a:t>
            </a:r>
          </a:p>
        </p:txBody>
      </p:sp>
      <p:sp>
        <p:nvSpPr>
          <p:cNvPr id="29" name="椭圆 28"/>
          <p:cNvSpPr/>
          <p:nvPr/>
        </p:nvSpPr>
        <p:spPr>
          <a:xfrm>
            <a:off x="445881" y="503168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47464" y="206476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45364" y="2420955"/>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954838" y="277457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948478" y="3884422"/>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950576" y="4430250"/>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941101" y="6076545"/>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2"/>
          <p:cNvSpPr/>
          <p:nvPr/>
        </p:nvSpPr>
        <p:spPr>
          <a:xfrm>
            <a:off x="204055" y="829688"/>
            <a:ext cx="3753294"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9.4</a:t>
            </a:r>
            <a:r>
              <a:rPr lang="zh-CN" altLang="en-US" dirty="0" smtClean="0">
                <a:solidFill>
                  <a:schemeClr val="bg1"/>
                </a:solidFill>
                <a:latin typeface="微软雅黑" panose="020B0503020204020204" pitchFamily="34" charset="-122"/>
                <a:ea typeface="微软雅黑" panose="020B0503020204020204" pitchFamily="34" charset="-122"/>
              </a:rPr>
              <a:t>文件函数应用综合应用</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76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xEl>
                                              <p:pRg st="29" end="2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xEl>
                                              <p:pRg st="23" end="2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xEl>
                                              <p:pRg st="24" end="2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 presetClass="entr" presetSubtype="0" fill="hold" nodeType="withEffect">
                                  <p:stCondLst>
                                    <p:cond delay="0"/>
                                  </p:stCondLst>
                                  <p:childTnLst>
                                    <p:set>
                                      <p:cBhvr>
                                        <p:cTn id="75" dur="1" fill="hold">
                                          <p:stCondLst>
                                            <p:cond delay="0"/>
                                          </p:stCondLst>
                                        </p:cTn>
                                        <p:tgtEl>
                                          <p:spTgt spid="27">
                                            <p:txEl>
                                              <p:pRg st="0" end="0"/>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7">
                                            <p:txEl>
                                              <p:pRg st="1" end="1"/>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7">
                                            <p:txEl>
                                              <p:pRg st="2" end="2"/>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7">
                                            <p:txEl>
                                              <p:pRg st="3" end="3"/>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7">
                                            <p:txEl>
                                              <p:pRg st="4" end="4"/>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7">
                                            <p:txEl>
                                              <p:pRg st="5" end="5"/>
                                            </p:txEl>
                                          </p:spTgt>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7">
                                            <p:txEl>
                                              <p:pRg st="6" end="6"/>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7">
                                            <p:txEl>
                                              <p:pRg st="8" end="8"/>
                                            </p:txEl>
                                          </p:spTgt>
                                        </p:tgtEl>
                                        <p:attrNameLst>
                                          <p:attrName>style.visibility</p:attrName>
                                        </p:attrNameLst>
                                      </p:cBhvr>
                                      <p:to>
                                        <p:strVal val="visible"/>
                                      </p:to>
                                    </p:set>
                                  </p:childTnLst>
                                </p:cTn>
                              </p:par>
                              <p:par>
                                <p:cTn id="94" presetID="10"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500"/>
                                        <p:tgtEl>
                                          <p:spTgt spid="3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 presetClass="entr" presetSubtype="0" fill="hold" nodeType="withEffect">
                                  <p:stCondLst>
                                    <p:cond delay="0"/>
                                  </p:stCondLst>
                                  <p:childTnLst>
                                    <p:set>
                                      <p:cBhvr>
                                        <p:cTn id="103" dur="1" fill="hold">
                                          <p:stCondLst>
                                            <p:cond delay="0"/>
                                          </p:stCondLst>
                                        </p:cTn>
                                        <p:tgtEl>
                                          <p:spTgt spid="27">
                                            <p:txEl>
                                              <p:pRg st="10" end="10"/>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27">
                                            <p:txEl>
                                              <p:pRg st="11" end="11"/>
                                            </p:txEl>
                                          </p:spTgt>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27">
                                            <p:txEl>
                                              <p:pRg st="12" end="12"/>
                                            </p:txEl>
                                          </p:spTgt>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7">
                                            <p:txEl>
                                              <p:pRg st="13" end="13"/>
                                            </p:txEl>
                                          </p:spTgt>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27">
                                            <p:txEl>
                                              <p:pRg st="14" end="14"/>
                                            </p:txEl>
                                          </p:spTgt>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27">
                                            <p:txEl>
                                              <p:pRg st="15" end="1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par>
                                <p:cTn id="119" presetID="1" presetClass="entr" presetSubtype="0" fill="hold" nodeType="withEffect">
                                  <p:stCondLst>
                                    <p:cond delay="0"/>
                                  </p:stCondLst>
                                  <p:childTnLst>
                                    <p:set>
                                      <p:cBhvr>
                                        <p:cTn id="120" dur="1" fill="hold">
                                          <p:stCondLst>
                                            <p:cond delay="0"/>
                                          </p:stCondLst>
                                        </p:cTn>
                                        <p:tgtEl>
                                          <p:spTgt spid="27">
                                            <p:txEl>
                                              <p:pRg st="16" end="16"/>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7">
                                            <p:txEl>
                                              <p:pRg st="17" end="17"/>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7">
                                            <p:txEl>
                                              <p:pRg st="18" end="18"/>
                                            </p:txEl>
                                          </p:spTgt>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7">
                                            <p:txEl>
                                              <p:pRg st="19" end="19"/>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7">
                                            <p:txEl>
                                              <p:pRg st="20" end="20"/>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7">
                                            <p:txEl>
                                              <p:pRg st="21" end="21"/>
                                            </p:txEl>
                                          </p:spTgt>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7">
                                            <p:txEl>
                                              <p:pRg st="22" end="22"/>
                                            </p:txEl>
                                          </p:spTgt>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7">
                                            <p:txEl>
                                              <p:pRg st="23" end="23"/>
                                            </p:txEl>
                                          </p:spTgt>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7">
                                            <p:txEl>
                                              <p:pRg st="24" end="24"/>
                                            </p:txEl>
                                          </p:spTgt>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7">
                                            <p:txEl>
                                              <p:pRg st="25" end="25"/>
                                            </p:txEl>
                                          </p:spTgt>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7">
                                            <p:txEl>
                                              <p:pRg st="26" end="26"/>
                                            </p:txEl>
                                          </p:spTgt>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7">
                                            <p:txEl>
                                              <p:pRg st="27" end="27"/>
                                            </p:txEl>
                                          </p:spTgt>
                                        </p:tgtEl>
                                        <p:attrNameLst>
                                          <p:attrName>style.visibility</p:attrName>
                                        </p:attrNameLst>
                                      </p:cBhvr>
                                      <p:to>
                                        <p:strVal val="visible"/>
                                      </p:to>
                                    </p:set>
                                  </p:childTnLst>
                                </p:cTn>
                              </p:par>
                              <p:par>
                                <p:cTn id="145" presetID="10" presetClass="entr" presetSubtype="0" fill="hold" grpId="0"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7">
                                            <p:txEl>
                                              <p:pRg st="28" end="28"/>
                                            </p:txEl>
                                          </p:spTgt>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animBg="1"/>
      <p:bldP spid="34" grpId="0" animBg="1"/>
      <p:bldP spid="35" grpId="0" animBg="1"/>
      <p:bldP spid="3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3302" y="4188069"/>
            <a:ext cx="1289267" cy="499624"/>
          </a:xfrm>
          <a:prstGeom prst="rect">
            <a:avLst/>
          </a:prstGeom>
          <a:noFill/>
        </p:spPr>
        <p:txBody>
          <a:bodyPr wrap="square" rtlCol="0">
            <a:spAutoFit/>
          </a:bodyPr>
          <a:lstStyle/>
          <a:p>
            <a:pPr algn="ctr">
              <a:lnSpc>
                <a:spcPct val="150000"/>
              </a:lnSpc>
            </a:pPr>
            <a:r>
              <a:rPr lang="zh-CN" altLang="en-US" sz="2000" b="1" dirty="0" smtClean="0">
                <a:latin typeface="微软雅黑" panose="020B0503020204020204" pitchFamily="34" charset="-122"/>
                <a:ea typeface="微软雅黑" panose="020B0503020204020204" pitchFamily="34" charset="-122"/>
              </a:rPr>
              <a:t>文件</a:t>
            </a:r>
            <a:endParaRPr lang="en-US" altLang="zh-CN" sz="2000" b="1" dirty="0">
              <a:latin typeface="微软雅黑" panose="020B0503020204020204" pitchFamily="34" charset="-122"/>
              <a:ea typeface="微软雅黑" panose="020B0503020204020204" pitchFamily="34" charset="-122"/>
            </a:endParaRPr>
          </a:p>
        </p:txBody>
      </p:sp>
      <p:sp>
        <p:nvSpPr>
          <p:cNvPr id="7" name="左大括号 6"/>
          <p:cNvSpPr/>
          <p:nvPr/>
        </p:nvSpPr>
        <p:spPr>
          <a:xfrm>
            <a:off x="1786364" y="3453151"/>
            <a:ext cx="329279" cy="1969460"/>
          </a:xfrm>
          <a:prstGeom prst="leftBrace">
            <a:avLst>
              <a:gd name="adj1" fmla="val 57716"/>
              <a:gd name="adj2" fmla="val 5149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2115644" y="3463783"/>
            <a:ext cx="6831875" cy="2077492"/>
          </a:xfrm>
          <a:prstGeom prst="rect">
            <a:avLst/>
          </a:prstGeom>
        </p:spPr>
        <p:txBody>
          <a:bodyPr wrap="square">
            <a:spAutoFit/>
          </a:bodyPr>
          <a:lstStyle/>
          <a:p>
            <a:pPr>
              <a:lnSpc>
                <a:spcPct val="150000"/>
              </a:lnSpc>
              <a:spcAft>
                <a:spcPts val="0"/>
              </a:spcAft>
            </a:pPr>
            <a:r>
              <a:rPr lang="zh-CN" altLang="en-US" b="1" dirty="0">
                <a:latin typeface="微软雅黑" panose="020B0503020204020204" pitchFamily="34" charset="-122"/>
                <a:ea typeface="微软雅黑" panose="020B0503020204020204" pitchFamily="34" charset="-122"/>
              </a:rPr>
              <a:t>文件编码的</a:t>
            </a:r>
            <a:r>
              <a:rPr lang="zh-CN" altLang="en-US" b="1" dirty="0" smtClean="0">
                <a:latin typeface="微软雅黑" panose="020B0503020204020204" pitchFamily="34" charset="-122"/>
                <a:ea typeface="微软雅黑" panose="020B0503020204020204" pitchFamily="34" charset="-122"/>
              </a:rPr>
              <a:t>方式</a:t>
            </a:r>
            <a:endParaRPr lang="zh-CN" altLang="zh-CN" dirty="0">
              <a:latin typeface="微软雅黑" panose="020B0503020204020204" pitchFamily="34" charset="-122"/>
              <a:ea typeface="微软雅黑" panose="020B0503020204020204" pitchFamily="34" charset="-122"/>
            </a:endParaRPr>
          </a:p>
          <a:p>
            <a:pPr>
              <a:lnSpc>
                <a:spcPct val="150000"/>
              </a:lnSpc>
              <a:spcAft>
                <a:spcPts val="0"/>
              </a:spcAft>
            </a:pP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spcAft>
                <a:spcPts val="0"/>
              </a:spcAft>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a:lnSpc>
                <a:spcPct val="150000"/>
              </a:lnSpc>
              <a:spcAft>
                <a:spcPts val="0"/>
              </a:spcAft>
            </a:pPr>
            <a:endParaRPr lang="en-US" altLang="zh-CN" b="1" dirty="0" smtClean="0">
              <a:latin typeface="微软雅黑" panose="020B0503020204020204" pitchFamily="34" charset="-122"/>
              <a:ea typeface="微软雅黑" panose="020B0503020204020204" pitchFamily="34" charset="-122"/>
            </a:endParaRPr>
          </a:p>
          <a:p>
            <a:pPr>
              <a:lnSpc>
                <a:spcPct val="150000"/>
              </a:lnSpc>
              <a:spcAft>
                <a:spcPts val="0"/>
              </a:spcAft>
            </a:pPr>
            <a:r>
              <a:rPr lang="zh-CN" altLang="en-US" b="1" dirty="0" smtClean="0">
                <a:latin typeface="微软雅黑" panose="020B0503020204020204" pitchFamily="34" charset="-122"/>
                <a:ea typeface="微软雅黑" panose="020B0503020204020204" pitchFamily="34" charset="-122"/>
              </a:rPr>
              <a:t>文件缓冲类型</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811592" y="1180147"/>
            <a:ext cx="8138194" cy="46166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文件</a:t>
            </a:r>
            <a:r>
              <a:rPr lang="zh-CN" altLang="en-US" dirty="0" smtClean="0">
                <a:latin typeface="微软雅黑" panose="020B0503020204020204" pitchFamily="34" charset="-122"/>
                <a:ea typeface="微软雅黑" panose="020B0503020204020204" pitchFamily="34" charset="-122"/>
              </a:rPr>
              <a:t>：指</a:t>
            </a:r>
            <a:r>
              <a:rPr lang="zh-CN" altLang="en-US" dirty="0">
                <a:latin typeface="微软雅黑" panose="020B0503020204020204" pitchFamily="34" charset="-122"/>
                <a:ea typeface="微软雅黑" panose="020B0503020204020204" pitchFamily="34" charset="-122"/>
              </a:rPr>
              <a:t>存放在外部介质上的一组相关数据的有序集合</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928490" y="131498"/>
            <a:ext cx="841898"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9</a:t>
            </a: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889673" y="130712"/>
            <a:ext cx="3982033"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文件的基本概念</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p:cNvSpPr txBox="1"/>
          <p:nvPr/>
        </p:nvSpPr>
        <p:spPr>
          <a:xfrm>
            <a:off x="594078" y="1975061"/>
            <a:ext cx="7674429"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这个</a:t>
            </a:r>
            <a:r>
              <a:rPr lang="zh-CN" altLang="en-US" dirty="0">
                <a:latin typeface="微软雅黑" panose="020B0503020204020204" pitchFamily="34" charset="-122"/>
                <a:ea typeface="微软雅黑" panose="020B0503020204020204" pitchFamily="34" charset="-122"/>
              </a:rPr>
              <a:t>数据集有一个名称，叫做文件名。实际上在前面的各章中我们已经多次使用了文件，例如源程序文件、目标文件、可执行文件、库文件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头文件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a:t>
            </a:r>
            <a:r>
              <a:rPr lang="zh-CN" altLang="en-US" dirty="0">
                <a:latin typeface="华文新魏" panose="02010800040101010101" pitchFamily="2" charset="-122"/>
                <a:ea typeface="华文新魏" panose="02010800040101010101" pitchFamily="2" charset="-122"/>
              </a:rPr>
              <a:t> </a:t>
            </a:r>
            <a:endParaRPr lang="zh-CN" altLang="en-US" dirty="0"/>
          </a:p>
        </p:txBody>
      </p:sp>
      <p:sp>
        <p:nvSpPr>
          <p:cNvPr id="13" name="左大括号 12"/>
          <p:cNvSpPr/>
          <p:nvPr/>
        </p:nvSpPr>
        <p:spPr>
          <a:xfrm>
            <a:off x="3969583" y="4589869"/>
            <a:ext cx="329278" cy="1191391"/>
          </a:xfrm>
          <a:prstGeom prst="leftBrace">
            <a:avLst>
              <a:gd name="adj1" fmla="val 57716"/>
              <a:gd name="adj2" fmla="val 5149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左大括号 13"/>
          <p:cNvSpPr/>
          <p:nvPr/>
        </p:nvSpPr>
        <p:spPr>
          <a:xfrm>
            <a:off x="3969583" y="3086855"/>
            <a:ext cx="329278" cy="1191391"/>
          </a:xfrm>
          <a:prstGeom prst="leftBrace">
            <a:avLst>
              <a:gd name="adj1" fmla="val 57716"/>
              <a:gd name="adj2" fmla="val 5149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4431293" y="2903051"/>
            <a:ext cx="1396536" cy="507831"/>
          </a:xfrm>
          <a:prstGeom prst="rect">
            <a:avLst/>
          </a:prstGeom>
        </p:spPr>
        <p:txBody>
          <a:bodyPr wrap="none">
            <a:spAutoFit/>
          </a:bodyPr>
          <a:lstStyle/>
          <a:p>
            <a:pPr marL="285750" indent="-285750">
              <a:lnSpc>
                <a:spcPct val="150000"/>
              </a:lnSpc>
              <a:spcAft>
                <a:spcPts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文本文件</a:t>
            </a:r>
            <a:endParaRPr lang="en-US" altLang="zh-CN" dirty="0">
              <a:latin typeface="微软雅黑" panose="020B0503020204020204" pitchFamily="34" charset="-122"/>
              <a:ea typeface="微软雅黑" panose="020B0503020204020204" pitchFamily="34" charset="-122"/>
            </a:endParaRPr>
          </a:p>
        </p:txBody>
      </p:sp>
      <p:sp>
        <p:nvSpPr>
          <p:cNvPr id="15" name="矩形 14"/>
          <p:cNvSpPr/>
          <p:nvPr/>
        </p:nvSpPr>
        <p:spPr>
          <a:xfrm>
            <a:off x="4445165" y="3839047"/>
            <a:ext cx="1627369" cy="458908"/>
          </a:xfrm>
          <a:prstGeom prst="rect">
            <a:avLst/>
          </a:prstGeom>
        </p:spPr>
        <p:txBody>
          <a:bodyPr wrap="none">
            <a:spAutoFit/>
          </a:bodyPr>
          <a:lstStyle/>
          <a:p>
            <a:pPr marL="285750" indent="-285750">
              <a:lnSpc>
                <a:spcPct val="150000"/>
              </a:lnSpc>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二进制文件</a:t>
            </a:r>
            <a:endParaRPr lang="en-US" altLang="zh-CN" dirty="0">
              <a:latin typeface="微软雅黑" panose="020B0503020204020204" pitchFamily="34" charset="-122"/>
              <a:ea typeface="微软雅黑" panose="020B0503020204020204" pitchFamily="34" charset="-122"/>
            </a:endParaRPr>
          </a:p>
        </p:txBody>
      </p:sp>
      <p:sp>
        <p:nvSpPr>
          <p:cNvPr id="16" name="矩形 15"/>
          <p:cNvSpPr/>
          <p:nvPr/>
        </p:nvSpPr>
        <p:spPr>
          <a:xfrm>
            <a:off x="4583693" y="4360415"/>
            <a:ext cx="1627369" cy="458908"/>
          </a:xfrm>
          <a:prstGeom prst="rect">
            <a:avLst/>
          </a:prstGeom>
        </p:spPr>
        <p:txBody>
          <a:bodyPr wrap="none">
            <a:spAutoFit/>
          </a:bodyPr>
          <a:lstStyle/>
          <a:p>
            <a:pPr marL="285750" indent="-285750">
              <a:lnSpc>
                <a:spcPct val="150000"/>
              </a:lnSpc>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缓冲型文件</a:t>
            </a:r>
            <a:endParaRPr lang="en-US" altLang="zh-CN" dirty="0">
              <a:latin typeface="微软雅黑" panose="020B0503020204020204" pitchFamily="34" charset="-122"/>
              <a:ea typeface="微软雅黑" panose="020B0503020204020204" pitchFamily="34" charset="-122"/>
            </a:endParaRPr>
          </a:p>
        </p:txBody>
      </p:sp>
      <p:sp>
        <p:nvSpPr>
          <p:cNvPr id="17" name="矩形 16"/>
          <p:cNvSpPr/>
          <p:nvPr/>
        </p:nvSpPr>
        <p:spPr>
          <a:xfrm>
            <a:off x="4583693" y="5374522"/>
            <a:ext cx="1858201" cy="507831"/>
          </a:xfrm>
          <a:prstGeom prst="rect">
            <a:avLst/>
          </a:prstGeom>
        </p:spPr>
        <p:txBody>
          <a:bodyPr wrap="none">
            <a:spAutoFit/>
          </a:bodyPr>
          <a:lstStyle/>
          <a:p>
            <a:pPr marL="285750" indent="-285750">
              <a:lnSpc>
                <a:spcPct val="150000"/>
              </a:lnSpc>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非缓冲型文件</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49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500"/>
                                        <p:tgtEl>
                                          <p:spTgt spid="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p:bldP spid="2" grpId="0"/>
      <p:bldP spid="13" grpId="0" animBg="1"/>
      <p:bldP spid="14" grpId="0" animBg="1"/>
      <p:bldP spid="10"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42134"/>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486025" y="150683"/>
            <a:ext cx="6657975"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语言图形程序设计基本</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概念</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414670" y="1371899"/>
            <a:ext cx="8399721" cy="1338828"/>
          </a:xfrm>
          <a:prstGeom prst="rect">
            <a:avLst/>
          </a:prstGeom>
        </p:spPr>
        <p:txBody>
          <a:bodyPr wrap="square">
            <a:spAutoFit/>
          </a:bodyPr>
          <a:lstStyle/>
          <a:p>
            <a:pPr fontAlgn="base">
              <a:lnSpc>
                <a:spcPct val="150000"/>
              </a:lnSpc>
              <a:spcBef>
                <a:spcPct val="20000"/>
              </a:spcBef>
              <a:spcAft>
                <a:spcPct val="0"/>
              </a:spcAft>
              <a:buClr>
                <a:schemeClr val="folHlink"/>
              </a:buClr>
            </a:pPr>
            <a:r>
              <a:rPr kumimoji="1" lang="zh-CN" altLang="en-US" dirty="0" smtClean="0">
                <a:latin typeface="微软雅黑" panose="020B0503020204020204" pitchFamily="34" charset="-122"/>
                <a:ea typeface="微软雅黑" panose="020B0503020204020204" pitchFamily="34" charset="-122"/>
              </a:rPr>
              <a:t>       图形化</a:t>
            </a:r>
            <a:r>
              <a:rPr kumimoji="1" lang="zh-CN" altLang="en-US" dirty="0">
                <a:latin typeface="微软雅黑" panose="020B0503020204020204" pitchFamily="34" charset="-122"/>
                <a:ea typeface="微软雅黑" panose="020B0503020204020204" pitchFamily="34" charset="-122"/>
              </a:rPr>
              <a:t>界面是软件的趋势，图形化界面具有界面友好、交互性强的特点，但图形界面的开发相对来说会麻烦一些，因此难度也就大一些，一般来说，图形界面的开发，经常与屏幕的分辨率有关。 </a:t>
            </a:r>
          </a:p>
        </p:txBody>
      </p:sp>
      <p:sp>
        <p:nvSpPr>
          <p:cNvPr id="27" name="Rectangle 3"/>
          <p:cNvSpPr txBox="1">
            <a:spLocks noRot="1" noChangeArrowheads="1"/>
          </p:cNvSpPr>
          <p:nvPr/>
        </p:nvSpPr>
        <p:spPr>
          <a:xfrm>
            <a:off x="563525" y="3198469"/>
            <a:ext cx="7772400" cy="23764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1800" dirty="0">
                <a:latin typeface="微软雅黑" panose="020B0503020204020204" pitchFamily="34" charset="-122"/>
                <a:ea typeface="微软雅黑" panose="020B0503020204020204" pitchFamily="34" charset="-122"/>
              </a:rPr>
              <a:t>在屏幕上进行绘制图形，一般要按以下几个步骤执行：</a:t>
            </a:r>
          </a:p>
          <a:p>
            <a:pPr>
              <a:buFont typeface="Wingdings" panose="05000000000000000000" pitchFamily="2" charset="2"/>
              <a:buNone/>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1</a:t>
            </a:r>
            <a:r>
              <a:rPr kumimoji="1" lang="zh-CN" altLang="en-US" sz="1800" dirty="0">
                <a:latin typeface="微软雅黑" panose="020B0503020204020204" pitchFamily="34" charset="-122"/>
                <a:ea typeface="微软雅黑" panose="020B0503020204020204" pitchFamily="34" charset="-122"/>
              </a:rPr>
              <a:t>）把屏幕设置为图形模式；</a:t>
            </a:r>
          </a:p>
          <a:p>
            <a:pPr>
              <a:buFont typeface="Wingdings" panose="05000000000000000000" pitchFamily="2" charset="2"/>
              <a:buNone/>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2</a:t>
            </a:r>
            <a:r>
              <a:rPr kumimoji="1" lang="zh-CN" altLang="en-US" sz="1800" dirty="0">
                <a:latin typeface="微软雅黑" panose="020B0503020204020204" pitchFamily="34" charset="-122"/>
                <a:ea typeface="微软雅黑" panose="020B0503020204020204" pitchFamily="34" charset="-122"/>
              </a:rPr>
              <a:t>）选择背景与显示实体的颜色；</a:t>
            </a:r>
          </a:p>
          <a:p>
            <a:pPr>
              <a:buFont typeface="Wingdings" panose="05000000000000000000" pitchFamily="2" charset="2"/>
              <a:buNone/>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3</a:t>
            </a:r>
            <a:r>
              <a:rPr kumimoji="1" lang="zh-CN" altLang="en-US" sz="1800" dirty="0">
                <a:latin typeface="微软雅黑" panose="020B0503020204020204" pitchFamily="34" charset="-122"/>
                <a:ea typeface="微软雅黑" panose="020B0503020204020204" pitchFamily="34" charset="-122"/>
              </a:rPr>
              <a:t>）计算图形显示坐标；</a:t>
            </a:r>
          </a:p>
          <a:p>
            <a:pPr>
              <a:buFont typeface="Wingdings" panose="05000000000000000000" pitchFamily="2" charset="2"/>
              <a:buNone/>
            </a:pPr>
            <a:r>
              <a:rPr kumimoji="1" lang="zh-CN" altLang="en-US" sz="1800" dirty="0">
                <a:latin typeface="微软雅黑" panose="020B0503020204020204" pitchFamily="34" charset="-122"/>
                <a:ea typeface="微软雅黑" panose="020B0503020204020204" pitchFamily="34" charset="-122"/>
              </a:rPr>
              <a:t>    （</a:t>
            </a:r>
            <a:r>
              <a:rPr kumimoji="1" lang="en-US" altLang="zh-CN" sz="1800" dirty="0">
                <a:latin typeface="微软雅黑" panose="020B0503020204020204" pitchFamily="34" charset="-122"/>
                <a:ea typeface="微软雅黑" panose="020B0503020204020204" pitchFamily="34" charset="-122"/>
              </a:rPr>
              <a:t>4</a:t>
            </a:r>
            <a:r>
              <a:rPr kumimoji="1" lang="zh-CN" altLang="en-US" sz="1800" dirty="0">
                <a:latin typeface="微软雅黑" panose="020B0503020204020204" pitchFamily="34" charset="-122"/>
                <a:ea typeface="微软雅黑" panose="020B0503020204020204" pitchFamily="34" charset="-122"/>
              </a:rPr>
              <a:t>）调用绘图语句绘制实体</a:t>
            </a:r>
            <a:endParaRPr kumimoji="1"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9486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84663"/>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4" name="文本框 13"/>
          <p:cNvSpPr txBox="1"/>
          <p:nvPr/>
        </p:nvSpPr>
        <p:spPr>
          <a:xfrm>
            <a:off x="2486025" y="150683"/>
            <a:ext cx="6657975"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语言图形程序设计基本</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概念</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 name="Text Box 2"/>
          <p:cNvSpPr txBox="1">
            <a:spLocks noChangeArrowheads="1"/>
          </p:cNvSpPr>
          <p:nvPr/>
        </p:nvSpPr>
        <p:spPr bwMode="auto">
          <a:xfrm>
            <a:off x="122277" y="2983752"/>
            <a:ext cx="77263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微软雅黑" panose="020B0503020204020204" pitchFamily="34" charset="-122"/>
                <a:ea typeface="微软雅黑" panose="020B0503020204020204" pitchFamily="34" charset="-122"/>
              </a:rPr>
              <a:t>显示器的工作方式</a:t>
            </a:r>
          </a:p>
        </p:txBody>
      </p:sp>
      <p:sp>
        <p:nvSpPr>
          <p:cNvPr id="17" name="Text Box 6"/>
          <p:cNvSpPr txBox="1">
            <a:spLocks noChangeArrowheads="1"/>
          </p:cNvSpPr>
          <p:nvPr/>
        </p:nvSpPr>
        <p:spPr bwMode="auto">
          <a:xfrm>
            <a:off x="1407931" y="4419992"/>
            <a:ext cx="15594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微软雅黑" panose="020B0503020204020204" pitchFamily="34" charset="-122"/>
                <a:ea typeface="微软雅黑" panose="020B0503020204020204" pitchFamily="34" charset="-122"/>
              </a:rPr>
              <a:t>文本方式</a:t>
            </a:r>
            <a:r>
              <a:rPr lang="zh-CN" altLang="en-US" sz="2000" b="1" dirty="0">
                <a:solidFill>
                  <a:srgbClr val="FFFF00"/>
                </a:solidFill>
              </a:rPr>
              <a:t> </a:t>
            </a:r>
          </a:p>
        </p:txBody>
      </p:sp>
      <p:sp>
        <p:nvSpPr>
          <p:cNvPr id="18" name="Text Box 7"/>
          <p:cNvSpPr txBox="1">
            <a:spLocks noChangeArrowheads="1"/>
          </p:cNvSpPr>
          <p:nvPr/>
        </p:nvSpPr>
        <p:spPr bwMode="auto">
          <a:xfrm>
            <a:off x="1238696" y="2343106"/>
            <a:ext cx="15222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latin typeface="微软雅黑" panose="020B0503020204020204" pitchFamily="34" charset="-122"/>
                <a:ea typeface="微软雅黑" panose="020B0503020204020204" pitchFamily="34" charset="-122"/>
              </a:rPr>
              <a:t>图形方式</a:t>
            </a:r>
          </a:p>
        </p:txBody>
      </p:sp>
      <p:sp>
        <p:nvSpPr>
          <p:cNvPr id="19" name="AutoShape 8"/>
          <p:cNvSpPr>
            <a:spLocks/>
          </p:cNvSpPr>
          <p:nvPr/>
        </p:nvSpPr>
        <p:spPr bwMode="auto">
          <a:xfrm>
            <a:off x="894910" y="2573939"/>
            <a:ext cx="304800" cy="2143067"/>
          </a:xfrm>
          <a:prstGeom prst="leftBrace">
            <a:avLst>
              <a:gd name="adj1" fmla="val 52083"/>
              <a:gd name="adj2" fmla="val 50000"/>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a:ln w="0"/>
              <a:effectLst>
                <a:outerShdw blurRad="38100" dist="19050" dir="2700000" algn="tl" rotWithShape="0">
                  <a:schemeClr val="dk1">
                    <a:alpha val="40000"/>
                  </a:schemeClr>
                </a:outerShdw>
              </a:effectLst>
            </a:endParaRPr>
          </a:p>
        </p:txBody>
      </p:sp>
      <p:sp>
        <p:nvSpPr>
          <p:cNvPr id="20" name="AutoShape 9"/>
          <p:cNvSpPr>
            <a:spLocks noChangeArrowheads="1"/>
          </p:cNvSpPr>
          <p:nvPr/>
        </p:nvSpPr>
        <p:spPr bwMode="auto">
          <a:xfrm>
            <a:off x="4149248" y="3625903"/>
            <a:ext cx="4611984" cy="1194199"/>
          </a:xfrm>
          <a:prstGeom prst="wedgeRoundRectCallout">
            <a:avLst>
              <a:gd name="adj1" fmla="val -84599"/>
              <a:gd name="adj2" fmla="val 3375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dirty="0">
                <a:latin typeface="微软雅黑" panose="020B0503020204020204" pitchFamily="34" charset="-122"/>
                <a:ea typeface="微软雅黑" panose="020B0503020204020204" pitchFamily="34" charset="-122"/>
              </a:rPr>
              <a:t>屏幕上显示的最小单位是字符。不同的文本方式对应相应的行数、列数和颜色</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1" name="AutoShape 10"/>
          <p:cNvSpPr>
            <a:spLocks noChangeArrowheads="1"/>
          </p:cNvSpPr>
          <p:nvPr/>
        </p:nvSpPr>
        <p:spPr bwMode="auto">
          <a:xfrm>
            <a:off x="3845445" y="1896113"/>
            <a:ext cx="5043377" cy="1355651"/>
          </a:xfrm>
          <a:prstGeom prst="wedgeRoundRectCallout">
            <a:avLst>
              <a:gd name="adj1" fmla="val -76573"/>
              <a:gd name="adj2" fmla="val -160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lang="zh-CN" altLang="en-US" dirty="0">
                <a:latin typeface="微软雅黑" panose="020B0503020204020204" pitchFamily="34" charset="-122"/>
                <a:ea typeface="微软雅黑" panose="020B0503020204020204" pitchFamily="34" charset="-122"/>
              </a:rPr>
              <a:t>一像素作为屏幕上的最小单元，以屏幕的左上角为原点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位置为</a:t>
            </a:r>
            <a:r>
              <a:rPr lang="en-US" altLang="zh-CN" dirty="0">
                <a:latin typeface="微软雅黑" panose="020B0503020204020204" pitchFamily="34" charset="-122"/>
                <a:ea typeface="微软雅黑" panose="020B0503020204020204" pitchFamily="34" charset="-122"/>
              </a:rPr>
              <a:t>(0,0)</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89811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84663"/>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4" name="文本框 13"/>
          <p:cNvSpPr txBox="1"/>
          <p:nvPr/>
        </p:nvSpPr>
        <p:spPr>
          <a:xfrm>
            <a:off x="2486025" y="150683"/>
            <a:ext cx="6657975"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语言图形程序设计基本</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概念</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矩形 2"/>
          <p:cNvSpPr/>
          <p:nvPr/>
        </p:nvSpPr>
        <p:spPr>
          <a:xfrm>
            <a:off x="329609" y="1308381"/>
            <a:ext cx="8293396" cy="923330"/>
          </a:xfrm>
          <a:prstGeom prst="rect">
            <a:avLst/>
          </a:prstGeom>
        </p:spPr>
        <p:txBody>
          <a:bodyPr wrap="square">
            <a:spAutoFit/>
          </a:bodyPr>
          <a:lstStyle/>
          <a:p>
            <a:pPr fontAlgn="base">
              <a:lnSpc>
                <a:spcPct val="150000"/>
              </a:lnSpc>
              <a:spcBef>
                <a:spcPct val="20000"/>
              </a:spcBef>
              <a:spcAft>
                <a:spcPct val="0"/>
              </a:spcAft>
              <a:buClr>
                <a:schemeClr val="folHlink"/>
              </a:buClr>
              <a:buSzTx/>
              <a:buFontTx/>
              <a:buNone/>
            </a:pPr>
            <a:r>
              <a:rPr kumimoji="1" lang="zh-CN" altLang="en-US" dirty="0">
                <a:latin typeface="微软雅黑" panose="020B0503020204020204" pitchFamily="34" charset="-122"/>
                <a:ea typeface="微软雅黑" panose="020B0503020204020204" pitchFamily="34" charset="-122"/>
              </a:rPr>
              <a:t> </a:t>
            </a:r>
            <a:r>
              <a:rPr kumimoji="1" lang="zh-CN" altLang="en-US" dirty="0" smtClean="0">
                <a:latin typeface="微软雅黑" panose="020B0503020204020204" pitchFamily="34" charset="-122"/>
                <a:ea typeface="微软雅黑" panose="020B0503020204020204" pitchFamily="34" charset="-122"/>
              </a:rPr>
              <a:t>       </a:t>
            </a:r>
            <a:r>
              <a:rPr kumimoji="1" lang="zh-CN" altLang="en-US" u="sng" dirty="0" smtClean="0">
                <a:latin typeface="微软雅黑" panose="020B0503020204020204" pitchFamily="34" charset="-122"/>
                <a:ea typeface="微软雅黑" panose="020B0503020204020204" pitchFamily="34" charset="-122"/>
              </a:rPr>
              <a:t>在</a:t>
            </a:r>
            <a:r>
              <a:rPr kumimoji="1" lang="zh-CN" altLang="en-US" u="sng" dirty="0">
                <a:latin typeface="微软雅黑" panose="020B0503020204020204" pitchFamily="34" charset="-122"/>
                <a:ea typeface="微软雅黑" panose="020B0503020204020204" pitchFamily="34" charset="-122"/>
              </a:rPr>
              <a:t>屏幕上显示图形的方式称为图形模式</a:t>
            </a:r>
            <a:r>
              <a:rPr kumimoji="1" lang="zh-CN" altLang="en-US" dirty="0">
                <a:latin typeface="微软雅黑" panose="020B0503020204020204" pitchFamily="34" charset="-122"/>
                <a:ea typeface="微软雅黑" panose="020B0503020204020204" pitchFamily="34" charset="-122"/>
              </a:rPr>
              <a:t>。在图形模式下</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屏幕是由像素点组成的</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像素点的多少决定了屏幕的分辨率。分辨率越高</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显示图形越细致</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质量越好。</a:t>
            </a:r>
            <a:r>
              <a:rPr kumimoji="1" lang="en-US" altLang="zh-CN" dirty="0">
                <a:latin typeface="微软雅黑" panose="020B0503020204020204" pitchFamily="34" charset="-122"/>
                <a:ea typeface="微软雅黑" panose="020B0503020204020204" pitchFamily="34" charset="-122"/>
              </a:rPr>
              <a:t> </a:t>
            </a:r>
          </a:p>
        </p:txBody>
      </p:sp>
      <p:sp>
        <p:nvSpPr>
          <p:cNvPr id="4" name="矩形 3"/>
          <p:cNvSpPr/>
          <p:nvPr/>
        </p:nvSpPr>
        <p:spPr>
          <a:xfrm>
            <a:off x="928490" y="2896544"/>
            <a:ext cx="3381154" cy="1705403"/>
          </a:xfrm>
          <a:prstGeom prst="rect">
            <a:avLst/>
          </a:prstGeom>
        </p:spPr>
        <p:txBody>
          <a:bodyPr wrap="square">
            <a:spAutoFit/>
          </a:bodyPr>
          <a:lstStyle/>
          <a:p>
            <a:pPr>
              <a:lnSpc>
                <a:spcPct val="150000"/>
              </a:lnSpc>
            </a:pPr>
            <a:r>
              <a:rPr kumimoji="1" lang="zh-CN" altLang="en-US" dirty="0">
                <a:latin typeface="微软雅黑" panose="020B0503020204020204" pitchFamily="34" charset="-122"/>
                <a:ea typeface="微软雅黑" panose="020B0503020204020204" pitchFamily="34" charset="-122"/>
              </a:rPr>
              <a:t>如右图所示</a:t>
            </a:r>
          </a:p>
          <a:p>
            <a:pPr>
              <a:lnSpc>
                <a:spcPct val="150000"/>
              </a:lnSpc>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屏幕由许多像素点组成；</a:t>
            </a:r>
          </a:p>
          <a:p>
            <a:pPr>
              <a:lnSpc>
                <a:spcPct val="150000"/>
              </a:lnSpc>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图形的显示效果取决于分辨率的高低；</a:t>
            </a:r>
          </a:p>
        </p:txBody>
      </p:sp>
      <p:pic>
        <p:nvPicPr>
          <p:cNvPr id="12" name="Picture 10" descr="tianco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644" y="2609186"/>
            <a:ext cx="4319588"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6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84663"/>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4" name="文本框 13"/>
          <p:cNvSpPr txBox="1"/>
          <p:nvPr/>
        </p:nvSpPr>
        <p:spPr>
          <a:xfrm>
            <a:off x="2486025" y="150683"/>
            <a:ext cx="6657975" cy="584775"/>
          </a:xfrm>
          <a:prstGeom prst="rect">
            <a:avLst/>
          </a:prstGeom>
          <a:noFill/>
        </p:spPr>
        <p:txBody>
          <a:bodyPr wrap="squar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语言图形程序设计基本</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概念</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cxnSp>
        <p:nvCxnSpPr>
          <p:cNvPr id="7" name="直接箭头连接符 6"/>
          <p:cNvCxnSpPr/>
          <p:nvPr/>
        </p:nvCxnSpPr>
        <p:spPr>
          <a:xfrm>
            <a:off x="2669195" y="3280376"/>
            <a:ext cx="26789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669195" y="3280376"/>
            <a:ext cx="0" cy="189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669195" y="3280376"/>
            <a:ext cx="2022312" cy="1238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351214" y="3034156"/>
            <a:ext cx="572741" cy="246221"/>
          </a:xfrm>
          <a:prstGeom prst="rect">
            <a:avLst/>
          </a:prstGeom>
          <a:noFill/>
        </p:spPr>
        <p:txBody>
          <a:bodyPr wrap="square" rtlCol="0">
            <a:spAutoFit/>
          </a:bodyPr>
          <a:lstStyle/>
          <a:p>
            <a:r>
              <a:rPr lang="zh-CN" altLang="en-US" sz="1000" dirty="0" smtClean="0"/>
              <a:t>（</a:t>
            </a:r>
            <a:r>
              <a:rPr lang="en-US" altLang="zh-CN" sz="1000" dirty="0" smtClean="0"/>
              <a:t>0</a:t>
            </a:r>
            <a:r>
              <a:rPr lang="zh-CN" altLang="en-US" sz="1000" dirty="0" smtClean="0"/>
              <a:t>，</a:t>
            </a:r>
            <a:r>
              <a:rPr lang="en-US" altLang="zh-CN" sz="1000" dirty="0" smtClean="0"/>
              <a:t>0</a:t>
            </a:r>
            <a:r>
              <a:rPr lang="zh-CN" altLang="en-US" sz="1000" dirty="0" smtClean="0"/>
              <a:t>）</a:t>
            </a:r>
            <a:endParaRPr lang="zh-CN" altLang="en-US" sz="1000" dirty="0"/>
          </a:p>
        </p:txBody>
      </p:sp>
      <p:sp>
        <p:nvSpPr>
          <p:cNvPr id="11" name="文本框 10"/>
          <p:cNvSpPr txBox="1"/>
          <p:nvPr/>
        </p:nvSpPr>
        <p:spPr>
          <a:xfrm>
            <a:off x="4447101" y="3034156"/>
            <a:ext cx="762854" cy="246221"/>
          </a:xfrm>
          <a:prstGeom prst="rect">
            <a:avLst/>
          </a:prstGeom>
          <a:noFill/>
        </p:spPr>
        <p:txBody>
          <a:bodyPr wrap="square" rtlCol="0">
            <a:spAutoFit/>
          </a:bodyPr>
          <a:lstStyle/>
          <a:p>
            <a:r>
              <a:rPr lang="zh-CN" altLang="en-US" sz="1000" dirty="0" smtClean="0"/>
              <a:t>（</a:t>
            </a:r>
            <a:r>
              <a:rPr lang="en-US" altLang="zh-CN" sz="1000" dirty="0" smtClean="0"/>
              <a:t>1023</a:t>
            </a:r>
            <a:r>
              <a:rPr lang="zh-CN" altLang="en-US" sz="1000" dirty="0" smtClean="0"/>
              <a:t>，</a:t>
            </a:r>
            <a:r>
              <a:rPr lang="en-US" altLang="zh-CN" sz="1000" dirty="0" smtClean="0"/>
              <a:t>0</a:t>
            </a:r>
            <a:r>
              <a:rPr lang="zh-CN" altLang="en-US" sz="1000" dirty="0" smtClean="0"/>
              <a:t>）</a:t>
            </a:r>
            <a:endParaRPr lang="zh-CN" altLang="en-US" sz="1000" dirty="0"/>
          </a:p>
        </p:txBody>
      </p:sp>
      <p:sp>
        <p:nvSpPr>
          <p:cNvPr id="13" name="文本框 12"/>
          <p:cNvSpPr txBox="1"/>
          <p:nvPr/>
        </p:nvSpPr>
        <p:spPr>
          <a:xfrm>
            <a:off x="1853251" y="4518841"/>
            <a:ext cx="762854" cy="246221"/>
          </a:xfrm>
          <a:prstGeom prst="rect">
            <a:avLst/>
          </a:prstGeom>
          <a:noFill/>
        </p:spPr>
        <p:txBody>
          <a:bodyPr wrap="square" rtlCol="0">
            <a:spAutoFit/>
          </a:bodyPr>
          <a:lstStyle/>
          <a:p>
            <a:r>
              <a:rPr lang="zh-CN" altLang="en-US" sz="1000" dirty="0" smtClean="0"/>
              <a:t>（</a:t>
            </a:r>
            <a:r>
              <a:rPr lang="en-US" altLang="zh-CN" sz="1000" dirty="0"/>
              <a:t>0</a:t>
            </a:r>
            <a:r>
              <a:rPr lang="zh-CN" altLang="en-US" sz="1000" dirty="0" smtClean="0"/>
              <a:t>，</a:t>
            </a:r>
            <a:r>
              <a:rPr lang="en-US" altLang="zh-CN" sz="1000" dirty="0" smtClean="0"/>
              <a:t>767</a:t>
            </a:r>
            <a:r>
              <a:rPr lang="zh-CN" altLang="en-US" sz="1000" dirty="0" smtClean="0"/>
              <a:t>）</a:t>
            </a:r>
            <a:endParaRPr lang="zh-CN" altLang="en-US" sz="1000" dirty="0"/>
          </a:p>
        </p:txBody>
      </p:sp>
      <p:sp>
        <p:nvSpPr>
          <p:cNvPr id="15" name="文本框 14"/>
          <p:cNvSpPr txBox="1"/>
          <p:nvPr/>
        </p:nvSpPr>
        <p:spPr>
          <a:xfrm>
            <a:off x="4387704" y="4572257"/>
            <a:ext cx="1167034" cy="246221"/>
          </a:xfrm>
          <a:prstGeom prst="rect">
            <a:avLst/>
          </a:prstGeom>
          <a:noFill/>
        </p:spPr>
        <p:txBody>
          <a:bodyPr wrap="square" rtlCol="0">
            <a:spAutoFit/>
          </a:bodyPr>
          <a:lstStyle/>
          <a:p>
            <a:r>
              <a:rPr lang="zh-CN" altLang="en-US" sz="1000" dirty="0" smtClean="0"/>
              <a:t>（</a:t>
            </a:r>
            <a:r>
              <a:rPr lang="en-US" altLang="zh-CN" sz="1000" dirty="0" smtClean="0"/>
              <a:t>1023</a:t>
            </a:r>
            <a:r>
              <a:rPr lang="zh-CN" altLang="en-US" sz="1000" dirty="0" smtClean="0"/>
              <a:t>，</a:t>
            </a:r>
            <a:r>
              <a:rPr lang="en-US" altLang="zh-CN" sz="1000" dirty="0" smtClean="0"/>
              <a:t>767</a:t>
            </a:r>
            <a:r>
              <a:rPr lang="zh-CN" altLang="en-US" sz="1000" dirty="0" smtClean="0"/>
              <a:t>）</a:t>
            </a:r>
            <a:endParaRPr lang="zh-CN" altLang="en-US" sz="1000" dirty="0"/>
          </a:p>
        </p:txBody>
      </p:sp>
      <p:sp>
        <p:nvSpPr>
          <p:cNvPr id="16" name="文本框 15"/>
          <p:cNvSpPr txBox="1"/>
          <p:nvPr/>
        </p:nvSpPr>
        <p:spPr>
          <a:xfrm>
            <a:off x="3303183" y="5007939"/>
            <a:ext cx="3320902" cy="369332"/>
          </a:xfrm>
          <a:prstGeom prst="rect">
            <a:avLst/>
          </a:prstGeom>
          <a:noFill/>
        </p:spPr>
        <p:txBody>
          <a:bodyPr wrap="square" rtlCol="0">
            <a:spAutoFit/>
          </a:bodyPr>
          <a:lstStyle/>
          <a:p>
            <a:r>
              <a:rPr lang="en-US" altLang="zh-CN" dirty="0" smtClean="0"/>
              <a:t>1024×768</a:t>
            </a:r>
            <a:r>
              <a:rPr lang="zh-CN" altLang="en-US" dirty="0" smtClean="0"/>
              <a:t>分辨率像素坐标</a:t>
            </a:r>
            <a:endParaRPr lang="zh-CN" altLang="en-US" dirty="0"/>
          </a:p>
        </p:txBody>
      </p:sp>
      <p:sp>
        <p:nvSpPr>
          <p:cNvPr id="17" name="矩形 16"/>
          <p:cNvSpPr/>
          <p:nvPr/>
        </p:nvSpPr>
        <p:spPr>
          <a:xfrm>
            <a:off x="269856" y="1445290"/>
            <a:ext cx="8169349" cy="1289905"/>
          </a:xfrm>
          <a:prstGeom prst="rect">
            <a:avLst/>
          </a:prstGeom>
        </p:spPr>
        <p:txBody>
          <a:bodyPr wrap="square">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在</a:t>
            </a:r>
            <a:r>
              <a:rPr lang="zh-CN" altLang="en-US" dirty="0">
                <a:latin typeface="微软雅黑" panose="020B0503020204020204" pitchFamily="34" charset="-122"/>
                <a:ea typeface="微软雅黑" panose="020B0503020204020204" pitchFamily="34" charset="-122"/>
              </a:rPr>
              <a:t>图形模式下，屏幕上每个像素的显示位置用点   坐标来描述的。点坐标系</a:t>
            </a:r>
            <a:r>
              <a:rPr lang="zh-CN" altLang="en-US" u="sng" dirty="0">
                <a:latin typeface="微软雅黑" panose="020B0503020204020204" pitchFamily="34" charset="-122"/>
                <a:ea typeface="微软雅黑" panose="020B0503020204020204" pitchFamily="34" charset="-122"/>
              </a:rPr>
              <a:t>是以屏幕左上角为坐标原点（</a:t>
            </a:r>
            <a:r>
              <a:rPr lang="en-US" altLang="zh-CN" u="sng" dirty="0">
                <a:latin typeface="微软雅黑" panose="020B0503020204020204" pitchFamily="34" charset="-122"/>
                <a:ea typeface="微软雅黑" panose="020B0503020204020204" pitchFamily="34" charset="-122"/>
              </a:rPr>
              <a:t>0</a:t>
            </a:r>
            <a:r>
              <a:rPr lang="zh-CN" altLang="en-US" u="sng" dirty="0">
                <a:latin typeface="微软雅黑" panose="020B0503020204020204" pitchFamily="34" charset="-122"/>
                <a:ea typeface="微软雅黑" panose="020B0503020204020204" pitchFamily="34" charset="-122"/>
              </a:rPr>
              <a:t>，</a:t>
            </a:r>
            <a:r>
              <a:rPr lang="en-US" altLang="zh-CN" u="sng" dirty="0">
                <a:latin typeface="微软雅黑" panose="020B0503020204020204" pitchFamily="34" charset="-122"/>
                <a:ea typeface="微软雅黑" panose="020B0503020204020204" pitchFamily="34" charset="-122"/>
              </a:rPr>
              <a:t>0</a:t>
            </a:r>
            <a:r>
              <a:rPr lang="zh-CN" altLang="en-US" u="sng" dirty="0">
                <a:latin typeface="微软雅黑" panose="020B0503020204020204" pitchFamily="34" charset="-122"/>
                <a:ea typeface="微软雅黑" panose="020B0503020204020204" pitchFamily="34" charset="-122"/>
              </a:rPr>
              <a:t>），水平方向为</a:t>
            </a:r>
            <a:r>
              <a:rPr lang="en-US" altLang="zh-CN" u="sng" dirty="0">
                <a:latin typeface="微软雅黑" panose="020B0503020204020204" pitchFamily="34" charset="-122"/>
                <a:ea typeface="微软雅黑" panose="020B0503020204020204" pitchFamily="34" charset="-122"/>
              </a:rPr>
              <a:t>X</a:t>
            </a:r>
            <a:r>
              <a:rPr lang="zh-CN" altLang="en-US" u="sng" dirty="0">
                <a:latin typeface="微软雅黑" panose="020B0503020204020204" pitchFamily="34" charset="-122"/>
                <a:ea typeface="微软雅黑" panose="020B0503020204020204" pitchFamily="34" charset="-122"/>
              </a:rPr>
              <a:t>轴，自左向右；垂直方向为</a:t>
            </a:r>
            <a:r>
              <a:rPr lang="en-US" altLang="zh-CN" u="sng" dirty="0">
                <a:latin typeface="微软雅黑" panose="020B0503020204020204" pitchFamily="34" charset="-122"/>
                <a:ea typeface="微软雅黑" panose="020B0503020204020204" pitchFamily="34" charset="-122"/>
              </a:rPr>
              <a:t>Y</a:t>
            </a:r>
            <a:r>
              <a:rPr lang="zh-CN" altLang="en-US" u="sng" dirty="0">
                <a:latin typeface="微软雅黑" panose="020B0503020204020204" pitchFamily="34" charset="-122"/>
                <a:ea typeface="微软雅黑" panose="020B0503020204020204" pitchFamily="34" charset="-122"/>
              </a:rPr>
              <a:t>轴，自上向下</a:t>
            </a:r>
            <a:r>
              <a:rPr lang="zh-CN" altLang="en-US" dirty="0">
                <a:latin typeface="微软雅黑" panose="020B0503020204020204" pitchFamily="34" charset="-122"/>
                <a:ea typeface="微软雅黑" panose="020B0503020204020204" pitchFamily="34" charset="-122"/>
              </a:rPr>
              <a:t>。如下图所示：</a:t>
            </a:r>
          </a:p>
        </p:txBody>
      </p:sp>
    </p:spTree>
    <p:extLst>
      <p:ext uri="{BB962C8B-B14F-4D97-AF65-F5344CB8AC3E}">
        <p14:creationId xmlns:p14="http://schemas.microsoft.com/office/powerpoint/2010/main" val="37769687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63397"/>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486025" y="171946"/>
            <a:ext cx="6657975" cy="523220"/>
          </a:xfrm>
          <a:prstGeom prst="rect">
            <a:avLst/>
          </a:prstGeom>
          <a:noFill/>
        </p:spPr>
        <p:txBody>
          <a:bodyPr wrap="square" rtlCol="0">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C</a:t>
            </a:r>
            <a:r>
              <a:rPr lang="zh-CN" altLang="en-US" sz="28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语言中的图形函数</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353961" y="1910430"/>
            <a:ext cx="8421329" cy="2862322"/>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提供了十分丰富的图形库函数，共有</a:t>
            </a:r>
            <a:r>
              <a:rPr lang="en-US" altLang="zh-CN" sz="2000" dirty="0">
                <a:latin typeface="微软雅黑" panose="020B0503020204020204" pitchFamily="34" charset="-122"/>
                <a:ea typeface="微软雅黑" panose="020B0503020204020204" pitchFamily="34" charset="-122"/>
              </a:rPr>
              <a:t>70</a:t>
            </a:r>
            <a:r>
              <a:rPr lang="zh-CN" altLang="en-US" sz="2000" dirty="0">
                <a:latin typeface="微软雅黑" panose="020B0503020204020204" pitchFamily="34" charset="-122"/>
                <a:ea typeface="微软雅黑" panose="020B0503020204020204" pitchFamily="34" charset="-122"/>
              </a:rPr>
              <a:t>多个，所有图形函数的原型均在头文件“</a:t>
            </a:r>
            <a:r>
              <a:rPr lang="en-US" altLang="zh-CN" sz="2000" dirty="0" err="1">
                <a:latin typeface="微软雅黑" panose="020B0503020204020204" pitchFamily="34" charset="-122"/>
                <a:ea typeface="微软雅黑" panose="020B0503020204020204" pitchFamily="34" charset="-122"/>
              </a:rPr>
              <a:t>graphics.h</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中定义。所以，在任何使用图形函数的程序中，都要求其头部包含文件</a:t>
            </a:r>
            <a:r>
              <a:rPr lang="en-US" altLang="zh-CN" sz="2000" dirty="0" err="1">
                <a:latin typeface="微软雅黑" panose="020B0503020204020204" pitchFamily="34" charset="-122"/>
                <a:ea typeface="微软雅黑" panose="020B0503020204020204" pitchFamily="34" charset="-122"/>
              </a:rPr>
              <a:t>graphics.h</a:t>
            </a:r>
            <a:r>
              <a:rPr lang="zh-CN" altLang="en-US" sz="2000" dirty="0">
                <a:latin typeface="微软雅黑" panose="020B0503020204020204" pitchFamily="34" charset="-122"/>
                <a:ea typeface="微软雅黑" panose="020B0503020204020204" pitchFamily="34" charset="-122"/>
              </a:rPr>
              <a:t>，即在程序文件的开头写上文件包含命令：</a:t>
            </a:r>
          </a:p>
          <a:p>
            <a:pPr>
              <a:lnSpc>
                <a:spcPct val="150000"/>
              </a:lnSpc>
              <a:buFont typeface="Wingdings" panose="05000000000000000000" pitchFamily="2" charset="2"/>
              <a:buNone/>
            </a:pPr>
            <a:r>
              <a:rPr lang="zh-CN" altLang="en-US" sz="2000" b="1" dirty="0">
                <a:solidFill>
                  <a:srgbClr val="39626F"/>
                </a:solidFill>
                <a:latin typeface="微软雅黑" panose="020B0503020204020204" pitchFamily="34" charset="-122"/>
                <a:ea typeface="微软雅黑" panose="020B0503020204020204" pitchFamily="34" charset="-122"/>
              </a:rPr>
              <a:t>                       </a:t>
            </a:r>
            <a:r>
              <a:rPr lang="en-US" altLang="zh-CN" sz="2000" b="1" dirty="0">
                <a:solidFill>
                  <a:srgbClr val="39626F"/>
                </a:solidFill>
                <a:latin typeface="微软雅黑" panose="020B0503020204020204" pitchFamily="34" charset="-122"/>
                <a:ea typeface="微软雅黑" panose="020B0503020204020204" pitchFamily="34" charset="-122"/>
              </a:rPr>
              <a:t>#include &lt;</a:t>
            </a:r>
            <a:r>
              <a:rPr lang="en-US" altLang="zh-CN" sz="2000" b="1" dirty="0" err="1">
                <a:solidFill>
                  <a:srgbClr val="39626F"/>
                </a:solidFill>
                <a:latin typeface="微软雅黑" panose="020B0503020204020204" pitchFamily="34" charset="-122"/>
                <a:ea typeface="微软雅黑" panose="020B0503020204020204" pitchFamily="34" charset="-122"/>
              </a:rPr>
              <a:t>graphics.h</a:t>
            </a:r>
            <a:r>
              <a:rPr lang="en-US" altLang="zh-CN" sz="2000" b="1" dirty="0">
                <a:solidFill>
                  <a:srgbClr val="39626F"/>
                </a:solidFill>
                <a:latin typeface="微软雅黑" panose="020B0503020204020204" pitchFamily="34" charset="-122"/>
                <a:ea typeface="微软雅黑" panose="020B0503020204020204" pitchFamily="34" charset="-122"/>
              </a:rPr>
              <a:t>&gt;</a:t>
            </a:r>
          </a:p>
          <a:p>
            <a:pPr>
              <a:lnSpc>
                <a:spcPct val="150000"/>
              </a:lnSpc>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同时将集成开发环境</a:t>
            </a:r>
            <a:r>
              <a:rPr lang="en-US" altLang="zh-CN" sz="2000" dirty="0">
                <a:latin typeface="微软雅黑" panose="020B0503020204020204" pitchFamily="34" charset="-122"/>
                <a:ea typeface="微软雅黑" panose="020B0503020204020204" pitchFamily="34" charset="-122"/>
              </a:rPr>
              <a:t>option/Linker</a:t>
            </a:r>
            <a:r>
              <a:rPr lang="zh-CN" altLang="en-US" sz="2000" dirty="0">
                <a:latin typeface="微软雅黑" panose="020B0503020204020204" pitchFamily="34" charset="-122"/>
                <a:ea typeface="微软雅黑" panose="020B0503020204020204" pitchFamily="34" charset="-122"/>
              </a:rPr>
              <a:t>中的</a:t>
            </a:r>
            <a:r>
              <a:rPr lang="en-US" altLang="zh-CN" sz="2000" dirty="0">
                <a:latin typeface="微软雅黑" panose="020B0503020204020204" pitchFamily="34" charset="-122"/>
                <a:ea typeface="微软雅黑" panose="020B0503020204020204" pitchFamily="34" charset="-122"/>
              </a:rPr>
              <a:t>graphics.lib</a:t>
            </a:r>
            <a:r>
              <a:rPr lang="zh-CN" altLang="en-US" sz="2000" dirty="0">
                <a:latin typeface="微软雅黑" panose="020B0503020204020204" pitchFamily="34" charset="-122"/>
                <a:ea typeface="微软雅黑" panose="020B0503020204020204" pitchFamily="34" charset="-122"/>
              </a:rPr>
              <a:t>选项设置为</a:t>
            </a:r>
            <a:r>
              <a:rPr lang="en-US" altLang="zh-CN" sz="2000" dirty="0">
                <a:latin typeface="微软雅黑" panose="020B0503020204020204" pitchFamily="34" charset="-122"/>
                <a:ea typeface="微软雅黑" panose="020B0503020204020204" pitchFamily="34" charset="-122"/>
              </a:rPr>
              <a:t>”on”</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6289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987199" y="150683"/>
            <a:ext cx="591225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初始化图形系统函数</a:t>
            </a:r>
            <a:r>
              <a:rPr lang="en-US" altLang="zh-CN" sz="3200" b="1" dirty="0" err="1"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initgraph</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74091" y="1168430"/>
            <a:ext cx="3243196"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初始化图形系统函数</a:t>
            </a:r>
            <a:endParaRPr lang="en-US" altLang="zh-CN" sz="24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69254" y="1693735"/>
            <a:ext cx="6667172" cy="369332"/>
          </a:xfrm>
          <a:prstGeom prst="rect">
            <a:avLst/>
          </a:prstGeom>
          <a:noFill/>
        </p:spPr>
        <p:txBody>
          <a:bodyPr wrap="square" rtlCol="0">
            <a:spAutoFit/>
          </a:bodyPr>
          <a:lstStyle/>
          <a:p>
            <a:r>
              <a:rPr lang="en-US" altLang="zh-CN" b="1" dirty="0" smtClean="0"/>
              <a:t>void  </a:t>
            </a:r>
            <a:r>
              <a:rPr lang="en-US" altLang="zh-CN" b="1" dirty="0" err="1" smtClean="0"/>
              <a:t>initgraph</a:t>
            </a:r>
            <a:r>
              <a:rPr lang="zh-CN" altLang="en-US" b="1" dirty="0" smtClean="0"/>
              <a:t>（</a:t>
            </a:r>
            <a:r>
              <a:rPr lang="en-US" altLang="zh-CN" b="1" dirty="0" err="1" smtClean="0"/>
              <a:t>int</a:t>
            </a:r>
            <a:r>
              <a:rPr lang="zh-CN" altLang="en-US" b="1" dirty="0" smtClean="0"/>
              <a:t>* </a:t>
            </a:r>
            <a:r>
              <a:rPr lang="en-US" altLang="zh-CN" b="1" dirty="0" err="1" smtClean="0"/>
              <a:t>graphdriver</a:t>
            </a:r>
            <a:r>
              <a:rPr lang="en-US" altLang="zh-CN" b="1" dirty="0" err="1"/>
              <a:t>,</a:t>
            </a:r>
            <a:r>
              <a:rPr lang="en-US" altLang="zh-CN" b="1" dirty="0" err="1" smtClean="0"/>
              <a:t>int</a:t>
            </a:r>
            <a:r>
              <a:rPr lang="zh-CN" altLang="en-US" b="1" dirty="0" smtClean="0"/>
              <a:t>* </a:t>
            </a:r>
            <a:r>
              <a:rPr lang="en-US" altLang="zh-CN" b="1" dirty="0" err="1" smtClean="0"/>
              <a:t>graphmode,char</a:t>
            </a:r>
            <a:r>
              <a:rPr lang="en-US" altLang="zh-CN" b="1" dirty="0" smtClean="0"/>
              <a:t>*</a:t>
            </a:r>
            <a:r>
              <a:rPr lang="en-US" altLang="zh-CN" b="1" dirty="0" err="1" smtClean="0"/>
              <a:t>pathtodriver</a:t>
            </a:r>
            <a:r>
              <a:rPr lang="zh-CN" altLang="en-US" b="1" dirty="0" smtClean="0"/>
              <a:t>）</a:t>
            </a:r>
            <a:endParaRPr lang="zh-CN" altLang="en-US" b="1" dirty="0"/>
          </a:p>
        </p:txBody>
      </p:sp>
      <p:sp>
        <p:nvSpPr>
          <p:cNvPr id="19" name="文本框 18"/>
          <p:cNvSpPr txBox="1"/>
          <p:nvPr/>
        </p:nvSpPr>
        <p:spPr>
          <a:xfrm>
            <a:off x="212651" y="2261539"/>
            <a:ext cx="8686799"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图形</a:t>
            </a:r>
            <a:r>
              <a:rPr lang="zh-CN" altLang="en-US" dirty="0" smtClean="0">
                <a:latin typeface="微软雅黑" panose="020B0503020204020204" pitchFamily="34" charset="-122"/>
                <a:ea typeface="微软雅黑" panose="020B0503020204020204" pitchFamily="34" charset="-122"/>
              </a:rPr>
              <a:t>驱动</a:t>
            </a:r>
            <a:r>
              <a:rPr lang="zh-CN" altLang="en-US" dirty="0">
                <a:latin typeface="微软雅黑" panose="020B0503020204020204" pitchFamily="34" charset="-122"/>
                <a:ea typeface="微软雅黑" panose="020B0503020204020204" pitchFamily="34" charset="-122"/>
              </a:rPr>
              <a:t>程序</a:t>
            </a:r>
            <a:r>
              <a:rPr lang="zh-CN" altLang="en-US" dirty="0" smtClean="0">
                <a:latin typeface="微软雅黑" panose="020B0503020204020204" pitchFamily="34" charset="-122"/>
                <a:ea typeface="微软雅黑" panose="020B0503020204020204" pitchFamily="34" charset="-122"/>
              </a:rPr>
              <a:t>装入</a:t>
            </a:r>
            <a:r>
              <a:rPr lang="zh-CN" altLang="en-US" dirty="0">
                <a:latin typeface="微软雅黑" panose="020B0503020204020204" pitchFamily="34" charset="-122"/>
                <a:ea typeface="微软雅黑" panose="020B0503020204020204" pitchFamily="34" charset="-122"/>
              </a:rPr>
              <a:t>内存，使屏幕显示适配器设置为图形模式，即图形系统初始化</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参数说明</a:t>
            </a:r>
            <a:r>
              <a:rPr lang="zh-CN" altLang="en-US" dirty="0" smtClean="0">
                <a:latin typeface="微软雅黑" panose="020B0503020204020204" pitchFamily="34" charset="-122"/>
                <a:ea typeface="微软雅黑" panose="020B0503020204020204" pitchFamily="34" charset="-122"/>
              </a:rPr>
              <a:t>：</a:t>
            </a:r>
            <a:r>
              <a:rPr lang="en-US" altLang="zh-CN" dirty="0"/>
              <a:t>1. </a:t>
            </a:r>
            <a:r>
              <a:rPr lang="en-US" altLang="zh-CN" b="1" dirty="0" err="1" smtClean="0"/>
              <a:t>graphdriver</a:t>
            </a:r>
            <a:r>
              <a:rPr lang="zh-CN" altLang="en-US" dirty="0"/>
              <a:t>是一个整型值</a:t>
            </a:r>
            <a:r>
              <a:rPr lang="en-US" altLang="zh-CN" dirty="0"/>
              <a:t>,</a:t>
            </a:r>
            <a:r>
              <a:rPr lang="zh-CN" altLang="en-US" dirty="0"/>
              <a:t>用来指定要装入的图形</a:t>
            </a:r>
            <a:r>
              <a:rPr lang="zh-CN" altLang="en-US" dirty="0" smtClean="0"/>
              <a:t>驱动程序，指向存有显卡类型编号（整数）的整型变量</a:t>
            </a:r>
            <a:r>
              <a:rPr lang="en-US" altLang="zh-CN" dirty="0" smtClean="0"/>
              <a:t>;</a:t>
            </a:r>
            <a:r>
              <a:rPr lang="zh-CN" altLang="en-US" dirty="0"/>
              <a:t>该值在头文件</a:t>
            </a:r>
            <a:r>
              <a:rPr lang="en-US" altLang="zh-CN" b="1" dirty="0" err="1"/>
              <a:t>graphics.h</a:t>
            </a:r>
            <a:r>
              <a:rPr lang="zh-CN" altLang="en-US" dirty="0"/>
              <a:t>中以枚举的形式定义；</a:t>
            </a:r>
            <a:endParaRPr lang="en-US" altLang="zh-CN" dirty="0"/>
          </a:p>
          <a:p>
            <a:pPr>
              <a:lnSpc>
                <a:spcPct val="150000"/>
              </a:lnSpc>
              <a:buFont typeface="Wingdings" panose="05000000000000000000" pitchFamily="2" charset="2"/>
              <a:buNone/>
            </a:pPr>
            <a:r>
              <a:rPr lang="en-US" altLang="zh-CN" dirty="0"/>
              <a:t>          2. </a:t>
            </a:r>
            <a:r>
              <a:rPr lang="en-US" altLang="zh-CN" b="1" dirty="0" err="1" smtClean="0"/>
              <a:t>graphmode</a:t>
            </a:r>
            <a:r>
              <a:rPr lang="zh-CN" altLang="en-US" dirty="0"/>
              <a:t>是一个整型值</a:t>
            </a:r>
            <a:r>
              <a:rPr lang="en-US" altLang="zh-CN" dirty="0"/>
              <a:t>,</a:t>
            </a:r>
            <a:r>
              <a:rPr lang="zh-CN" altLang="en-US" dirty="0"/>
              <a:t>用来设置图形显示模式。图形显示模式决定了显示的分辨率和显示的颜色的多少等；</a:t>
            </a:r>
          </a:p>
          <a:p>
            <a:pPr>
              <a:lnSpc>
                <a:spcPct val="150000"/>
              </a:lnSpc>
              <a:buFont typeface="Wingdings" panose="05000000000000000000" pitchFamily="2" charset="2"/>
              <a:buNone/>
            </a:pPr>
            <a:r>
              <a:rPr lang="en-US" altLang="zh-CN" dirty="0"/>
              <a:t>          3. </a:t>
            </a:r>
            <a:r>
              <a:rPr lang="en-US" altLang="zh-CN" b="1" dirty="0" err="1" smtClean="0"/>
              <a:t>pathtodriver</a:t>
            </a:r>
            <a:r>
              <a:rPr lang="zh-CN" altLang="en-US" dirty="0" smtClean="0"/>
              <a:t>是</a:t>
            </a:r>
            <a:r>
              <a:rPr lang="zh-CN" altLang="en-US" dirty="0"/>
              <a:t>一个字符串，用来指明图形</a:t>
            </a:r>
            <a:r>
              <a:rPr lang="zh-CN" altLang="en-US" dirty="0" smtClean="0"/>
              <a:t>驱动程序文件所在</a:t>
            </a:r>
            <a:r>
              <a:rPr lang="zh-CN" altLang="en-US" dirty="0"/>
              <a:t>的</a:t>
            </a:r>
            <a:r>
              <a:rPr lang="zh-CN" altLang="en-US" dirty="0" smtClean="0"/>
              <a:t>路径，图形驱动程序文件以</a:t>
            </a:r>
            <a:r>
              <a:rPr lang="en-US" altLang="zh-CN" dirty="0" err="1" smtClean="0"/>
              <a:t>bgi</a:t>
            </a:r>
            <a:r>
              <a:rPr lang="zh-CN" altLang="en-US" dirty="0" smtClean="0"/>
              <a:t>为扩展名。</a:t>
            </a:r>
            <a:endParaRPr lang="en-US" altLang="zh-CN" dirty="0"/>
          </a:p>
          <a:p>
            <a:pPr marL="285750" indent="-28575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254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cs typeface="Segoe UI" panose="020B0502040204020203" pitchFamily="34" charset="0"/>
              </a:rPr>
              <a:t>9.6.1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6" name="文本框 15"/>
          <p:cNvSpPr txBox="1"/>
          <p:nvPr/>
        </p:nvSpPr>
        <p:spPr>
          <a:xfrm>
            <a:off x="2987199" y="150683"/>
            <a:ext cx="591225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初始化图形系统函数</a:t>
            </a:r>
            <a:r>
              <a:rPr lang="en-US" altLang="zh-CN" sz="3200" b="1" dirty="0" err="1"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initgraph</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圆角矩形 4"/>
          <p:cNvSpPr/>
          <p:nvPr/>
        </p:nvSpPr>
        <p:spPr>
          <a:xfrm>
            <a:off x="205732" y="1063255"/>
            <a:ext cx="4329397" cy="3115340"/>
          </a:xfrm>
          <a:prstGeom prst="roundRect">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chemeClr val="tx1"/>
                </a:solidFill>
              </a:rPr>
              <a:t>e</a:t>
            </a:r>
            <a:r>
              <a:rPr lang="en-US" altLang="zh-CN" b="1" dirty="0" err="1" smtClean="0">
                <a:solidFill>
                  <a:schemeClr val="tx1"/>
                </a:solidFill>
              </a:rPr>
              <a:t>num</a:t>
            </a:r>
            <a:r>
              <a:rPr lang="en-US" altLang="zh-CN" b="1" dirty="0" smtClean="0">
                <a:solidFill>
                  <a:schemeClr val="tx1"/>
                </a:solidFill>
              </a:rPr>
              <a:t> </a:t>
            </a:r>
            <a:r>
              <a:rPr lang="en-US" altLang="zh-CN" b="1" dirty="0" err="1" smtClean="0">
                <a:solidFill>
                  <a:schemeClr val="tx1"/>
                </a:solidFill>
              </a:rPr>
              <a:t>graphics_drivers</a:t>
            </a:r>
            <a:endParaRPr lang="en-US" altLang="zh-CN" b="1" dirty="0" smtClean="0">
              <a:solidFill>
                <a:schemeClr val="tx1"/>
              </a:solidFill>
            </a:endParaRPr>
          </a:p>
          <a:p>
            <a:r>
              <a:rPr lang="en-US" altLang="zh-CN" dirty="0" smtClean="0">
                <a:solidFill>
                  <a:schemeClr val="tx1"/>
                </a:solidFill>
              </a:rPr>
              <a:t>{</a:t>
            </a:r>
          </a:p>
          <a:p>
            <a:r>
              <a:rPr lang="en-US" altLang="zh-CN" dirty="0" smtClean="0">
                <a:solidFill>
                  <a:schemeClr val="tx1"/>
                </a:solidFill>
              </a:rPr>
              <a:t>DETECT,     </a:t>
            </a:r>
            <a:r>
              <a:rPr lang="en-US" altLang="zh-CN" b="1" dirty="0" smtClean="0">
                <a:solidFill>
                  <a:srgbClr val="39626F"/>
                </a:solidFill>
              </a:rPr>
              <a:t>//</a:t>
            </a:r>
            <a:r>
              <a:rPr lang="zh-CN" altLang="en-US" b="1" dirty="0" smtClean="0">
                <a:solidFill>
                  <a:srgbClr val="39626F"/>
                </a:solidFill>
              </a:rPr>
              <a:t>自动检测</a:t>
            </a:r>
            <a:endParaRPr lang="en-US" altLang="zh-CN" b="1" dirty="0" smtClean="0">
              <a:solidFill>
                <a:srgbClr val="39626F"/>
              </a:solidFill>
            </a:endParaRPr>
          </a:p>
          <a:p>
            <a:r>
              <a:rPr lang="en-US" altLang="zh-CN" dirty="0" smtClean="0">
                <a:solidFill>
                  <a:schemeClr val="tx1"/>
                </a:solidFill>
              </a:rPr>
              <a:t>CGA,MCGA,EGA,EGA64,EGAMONO,IBM8514,  </a:t>
            </a:r>
            <a:r>
              <a:rPr lang="en-US" altLang="zh-CN" b="1" dirty="0" smtClean="0">
                <a:solidFill>
                  <a:srgbClr val="39626F"/>
                </a:solidFill>
              </a:rPr>
              <a:t>//1-6</a:t>
            </a:r>
          </a:p>
          <a:p>
            <a:r>
              <a:rPr lang="en-US" altLang="zh-CN" dirty="0" smtClean="0">
                <a:solidFill>
                  <a:schemeClr val="tx1"/>
                </a:solidFill>
              </a:rPr>
              <a:t>HERCMONO,ATT400,VGA,PC3270</a:t>
            </a:r>
            <a:r>
              <a:rPr lang="en-US" altLang="zh-CN" b="1" dirty="0" smtClean="0">
                <a:solidFill>
                  <a:srgbClr val="39626F"/>
                </a:solidFill>
              </a:rPr>
              <a:t>,//</a:t>
            </a:r>
            <a:r>
              <a:rPr lang="en-US" altLang="zh-CN" dirty="0" smtClean="0">
                <a:solidFill>
                  <a:srgbClr val="39626F"/>
                </a:solidFill>
              </a:rPr>
              <a:t>7-10</a:t>
            </a:r>
          </a:p>
          <a:p>
            <a:r>
              <a:rPr lang="en-US" altLang="zh-CN" dirty="0" smtClean="0">
                <a:solidFill>
                  <a:schemeClr val="tx1"/>
                </a:solidFill>
              </a:rPr>
              <a:t>CURRENT_DRAIVER=-1</a:t>
            </a:r>
          </a:p>
          <a:p>
            <a:r>
              <a:rPr lang="en-US" altLang="zh-CN" dirty="0" smtClean="0">
                <a:solidFill>
                  <a:schemeClr val="tx1"/>
                </a:solidFill>
              </a:rPr>
              <a:t>};</a:t>
            </a:r>
            <a:endParaRPr lang="zh-CN" altLang="en-US" dirty="0">
              <a:solidFill>
                <a:schemeClr val="tx1"/>
              </a:solidFill>
            </a:endParaRPr>
          </a:p>
        </p:txBody>
      </p:sp>
      <p:sp>
        <p:nvSpPr>
          <p:cNvPr id="21" name="圆角矩形 20"/>
          <p:cNvSpPr/>
          <p:nvPr/>
        </p:nvSpPr>
        <p:spPr>
          <a:xfrm>
            <a:off x="4694531" y="1063255"/>
            <a:ext cx="4312934" cy="3115340"/>
          </a:xfrm>
          <a:prstGeom prst="roundRect">
            <a:avLst/>
          </a:prstGeom>
          <a:noFill/>
          <a:ln w="127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err="1">
                <a:solidFill>
                  <a:schemeClr val="tx1"/>
                </a:solidFill>
              </a:rPr>
              <a:t>e</a:t>
            </a:r>
            <a:r>
              <a:rPr lang="en-US" altLang="zh-CN" b="1" dirty="0" err="1" smtClean="0">
                <a:solidFill>
                  <a:schemeClr val="tx1"/>
                </a:solidFill>
              </a:rPr>
              <a:t>num</a:t>
            </a:r>
            <a:r>
              <a:rPr lang="en-US" altLang="zh-CN" b="1" dirty="0" smtClean="0">
                <a:solidFill>
                  <a:schemeClr val="tx1"/>
                </a:solidFill>
              </a:rPr>
              <a:t> </a:t>
            </a:r>
            <a:r>
              <a:rPr lang="en-US" altLang="zh-CN" b="1" dirty="0" err="1" smtClean="0">
                <a:solidFill>
                  <a:schemeClr val="tx1"/>
                </a:solidFill>
              </a:rPr>
              <a:t>graphics_modes</a:t>
            </a:r>
            <a:endParaRPr lang="en-US" altLang="zh-CN" b="1" dirty="0" smtClean="0">
              <a:solidFill>
                <a:schemeClr val="tx1"/>
              </a:solidFill>
            </a:endParaRPr>
          </a:p>
          <a:p>
            <a:r>
              <a:rPr lang="en-US" altLang="zh-CN" dirty="0" smtClean="0">
                <a:solidFill>
                  <a:schemeClr val="tx1"/>
                </a:solidFill>
              </a:rPr>
              <a:t>{</a:t>
            </a:r>
          </a:p>
          <a:p>
            <a:r>
              <a:rPr lang="en-US" altLang="zh-CN" dirty="0" smtClean="0">
                <a:solidFill>
                  <a:schemeClr val="tx1"/>
                </a:solidFill>
              </a:rPr>
              <a:t>…    //</a:t>
            </a:r>
            <a:r>
              <a:rPr lang="zh-CN" altLang="en-US" dirty="0" smtClean="0">
                <a:solidFill>
                  <a:schemeClr val="tx1"/>
                </a:solidFill>
              </a:rPr>
              <a:t>省略</a:t>
            </a:r>
            <a:r>
              <a:rPr lang="en-US" altLang="zh-CN" dirty="0" smtClean="0">
                <a:solidFill>
                  <a:schemeClr val="tx1"/>
                </a:solidFill>
              </a:rPr>
              <a:t>CGA</a:t>
            </a:r>
            <a:r>
              <a:rPr lang="zh-CN" altLang="en-US" dirty="0" smtClean="0">
                <a:solidFill>
                  <a:schemeClr val="tx1"/>
                </a:solidFill>
              </a:rPr>
              <a:t>，</a:t>
            </a:r>
            <a:r>
              <a:rPr lang="en-US" altLang="zh-CN" dirty="0" smtClean="0">
                <a:solidFill>
                  <a:schemeClr val="tx1"/>
                </a:solidFill>
              </a:rPr>
              <a:t>VGA</a:t>
            </a:r>
            <a:r>
              <a:rPr lang="zh-CN" altLang="en-US" dirty="0" smtClean="0">
                <a:solidFill>
                  <a:schemeClr val="tx1"/>
                </a:solidFill>
              </a:rPr>
              <a:t>等显示模式</a:t>
            </a:r>
            <a:endParaRPr lang="en-US" altLang="zh-CN" dirty="0" smtClean="0">
              <a:solidFill>
                <a:schemeClr val="tx1"/>
              </a:solidFill>
            </a:endParaRPr>
          </a:p>
          <a:p>
            <a:r>
              <a:rPr lang="en-US" altLang="zh-CN" dirty="0" smtClean="0">
                <a:solidFill>
                  <a:schemeClr val="tx1"/>
                </a:solidFill>
              </a:rPr>
              <a:t>VGALO = 0,   </a:t>
            </a:r>
            <a:r>
              <a:rPr lang="en-US" altLang="zh-CN" b="1" dirty="0" smtClean="0">
                <a:solidFill>
                  <a:srgbClr val="39626F"/>
                </a:solidFill>
              </a:rPr>
              <a:t>//640×200 16color 4pages</a:t>
            </a:r>
          </a:p>
          <a:p>
            <a:r>
              <a:rPr lang="en-US" altLang="zh-CN" dirty="0" smtClean="0">
                <a:solidFill>
                  <a:schemeClr val="tx1"/>
                </a:solidFill>
              </a:rPr>
              <a:t>VGAMED = 1</a:t>
            </a:r>
            <a:r>
              <a:rPr lang="en-US" altLang="zh-CN" b="1" dirty="0">
                <a:solidFill>
                  <a:srgbClr val="39626F"/>
                </a:solidFill>
              </a:rPr>
              <a:t>,// 640×350 16color 2pages</a:t>
            </a:r>
          </a:p>
          <a:p>
            <a:r>
              <a:rPr lang="en-US" altLang="zh-CN" dirty="0" smtClean="0">
                <a:solidFill>
                  <a:schemeClr val="tx1"/>
                </a:solidFill>
              </a:rPr>
              <a:t>VGAHI = 2,  </a:t>
            </a:r>
            <a:r>
              <a:rPr lang="en-US" altLang="zh-CN" b="1" dirty="0">
                <a:solidFill>
                  <a:srgbClr val="39626F"/>
                </a:solidFill>
              </a:rPr>
              <a:t>// 640×480 16color 1pages</a:t>
            </a:r>
          </a:p>
          <a:p>
            <a:r>
              <a:rPr lang="en-US" altLang="zh-CN" dirty="0" smtClean="0">
                <a:solidFill>
                  <a:schemeClr val="tx1"/>
                </a:solidFill>
              </a:rPr>
              <a:t>PC3270HI = 0, </a:t>
            </a:r>
            <a:r>
              <a:rPr lang="en-US" altLang="zh-CN" b="1" dirty="0" smtClean="0">
                <a:solidFill>
                  <a:srgbClr val="39626F"/>
                </a:solidFill>
              </a:rPr>
              <a:t>// </a:t>
            </a:r>
            <a:r>
              <a:rPr lang="en-US" altLang="zh-CN" b="1" dirty="0">
                <a:solidFill>
                  <a:srgbClr val="39626F"/>
                </a:solidFill>
              </a:rPr>
              <a:t>720×350 1pages</a:t>
            </a:r>
          </a:p>
          <a:p>
            <a:r>
              <a:rPr lang="en-US" altLang="zh-CN" dirty="0" smtClean="0">
                <a:solidFill>
                  <a:schemeClr val="tx1"/>
                </a:solidFill>
              </a:rPr>
              <a:t>IBM8514LO = 0,</a:t>
            </a:r>
            <a:r>
              <a:rPr lang="en-US" altLang="zh-CN" dirty="0">
                <a:solidFill>
                  <a:schemeClr val="tx1"/>
                </a:solidFill>
              </a:rPr>
              <a:t> </a:t>
            </a:r>
            <a:r>
              <a:rPr lang="en-US" altLang="zh-CN" b="1" dirty="0">
                <a:solidFill>
                  <a:srgbClr val="39626F"/>
                </a:solidFill>
              </a:rPr>
              <a:t>// 640×480 256color</a:t>
            </a:r>
          </a:p>
          <a:p>
            <a:r>
              <a:rPr lang="en-US" altLang="zh-CN" dirty="0" smtClean="0">
                <a:solidFill>
                  <a:schemeClr val="tx1"/>
                </a:solidFill>
              </a:rPr>
              <a:t>IBM8514HI </a:t>
            </a:r>
            <a:r>
              <a:rPr lang="en-US" altLang="zh-CN" dirty="0">
                <a:solidFill>
                  <a:schemeClr val="tx1"/>
                </a:solidFill>
              </a:rPr>
              <a:t>= </a:t>
            </a:r>
            <a:r>
              <a:rPr lang="en-US" altLang="zh-CN" dirty="0" smtClean="0">
                <a:solidFill>
                  <a:schemeClr val="tx1"/>
                </a:solidFill>
              </a:rPr>
              <a:t>1, </a:t>
            </a:r>
            <a:r>
              <a:rPr lang="en-US" altLang="zh-CN" b="1" dirty="0" smtClean="0">
                <a:solidFill>
                  <a:srgbClr val="39626F"/>
                </a:solidFill>
              </a:rPr>
              <a:t>// </a:t>
            </a:r>
            <a:r>
              <a:rPr lang="en-US" altLang="zh-CN" b="1" dirty="0">
                <a:solidFill>
                  <a:srgbClr val="39626F"/>
                </a:solidFill>
              </a:rPr>
              <a:t>1024×768 256color</a:t>
            </a:r>
          </a:p>
          <a:p>
            <a:r>
              <a:rPr lang="en-US" altLang="zh-CN" dirty="0">
                <a:solidFill>
                  <a:schemeClr val="tx1"/>
                </a:solidFill>
              </a:rPr>
              <a:t>};</a:t>
            </a:r>
            <a:endParaRPr lang="zh-CN" altLang="en-US" dirty="0">
              <a:solidFill>
                <a:schemeClr val="tx1"/>
              </a:solidFill>
            </a:endParaRPr>
          </a:p>
        </p:txBody>
      </p:sp>
      <p:sp>
        <p:nvSpPr>
          <p:cNvPr id="22" name="Rectangle 7"/>
          <p:cNvSpPr>
            <a:spLocks noChangeArrowheads="1"/>
          </p:cNvSpPr>
          <p:nvPr/>
        </p:nvSpPr>
        <p:spPr bwMode="auto">
          <a:xfrm>
            <a:off x="732924" y="4442752"/>
            <a:ext cx="81665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buClr>
                <a:schemeClr val="accent2"/>
              </a:buClr>
              <a:buSzTx/>
              <a:buFont typeface="Wingdings" panose="05000000000000000000" pitchFamily="2" charset="2"/>
              <a:buChar char="ü"/>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若驱动程序就在用户当前目录下，则</a:t>
            </a:r>
            <a:r>
              <a:rPr lang="en-US" altLang="zh-CN" dirty="0">
                <a:latin typeface="微软雅黑" panose="020B0503020204020204" pitchFamily="34" charset="-122"/>
                <a:ea typeface="微软雅黑" panose="020B0503020204020204" pitchFamily="34" charset="-122"/>
              </a:rPr>
              <a:t>path</a:t>
            </a:r>
            <a:r>
              <a:rPr lang="zh-CN" altLang="en-US" dirty="0">
                <a:latin typeface="微软雅黑" panose="020B0503020204020204" pitchFamily="34" charset="-122"/>
                <a:ea typeface="微软雅黑" panose="020B0503020204020204" pitchFamily="34" charset="-122"/>
              </a:rPr>
              <a:t>可为空字符串，否则应给出具体路径名</a:t>
            </a:r>
            <a:r>
              <a:rPr lang="zh-CN" altLang="en-US" b="0" dirty="0" smtClean="0">
                <a:latin typeface="微软雅黑" panose="020B0503020204020204" pitchFamily="34" charset="-122"/>
                <a:ea typeface="微软雅黑" panose="020B0503020204020204" pitchFamily="34" charset="-122"/>
              </a:rPr>
              <a:t>。以</a:t>
            </a:r>
            <a:r>
              <a:rPr lang="en-US" altLang="zh-CN" b="0" dirty="0" smtClean="0">
                <a:latin typeface="微软雅黑" panose="020B0503020204020204" pitchFamily="34" charset="-122"/>
                <a:ea typeface="微软雅黑" panose="020B0503020204020204" pitchFamily="34" charset="-122"/>
              </a:rPr>
              <a:t>BC</a:t>
            </a:r>
            <a:r>
              <a:rPr lang="zh-CN" altLang="en-US" b="0" dirty="0" smtClean="0">
                <a:latin typeface="微软雅黑" panose="020B0503020204020204" pitchFamily="34" charset="-122"/>
                <a:ea typeface="微软雅黑" panose="020B0503020204020204" pitchFamily="34" charset="-122"/>
              </a:rPr>
              <a:t>为例，</a:t>
            </a:r>
            <a:r>
              <a:rPr lang="zh-CN" altLang="en-US" dirty="0" smtClean="0">
                <a:latin typeface="微软雅黑" panose="020B0503020204020204" pitchFamily="34" charset="-122"/>
                <a:ea typeface="微软雅黑" panose="020B0503020204020204" pitchFamily="34" charset="-122"/>
              </a:rPr>
              <a:t>一般</a:t>
            </a:r>
            <a:r>
              <a:rPr lang="zh-CN" altLang="en-US" dirty="0">
                <a:latin typeface="微软雅黑" panose="020B0503020204020204" pitchFamily="34" charset="-122"/>
                <a:ea typeface="微软雅黑" panose="020B0503020204020204" pitchFamily="34" charset="-122"/>
              </a:rPr>
              <a:t>情况下</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BC</a:t>
            </a:r>
            <a:r>
              <a:rPr lang="zh-CN" altLang="en-US" dirty="0" smtClean="0">
                <a:latin typeface="微软雅黑" panose="020B0503020204020204" pitchFamily="34" charset="-122"/>
                <a:ea typeface="微软雅黑" panose="020B0503020204020204" pitchFamily="34" charset="-122"/>
              </a:rPr>
              <a:t>安装目录（假设暗转在</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盘），</a:t>
            </a:r>
            <a:r>
              <a:rPr lang="zh-CN" altLang="en-US" dirty="0">
                <a:latin typeface="微软雅黑" panose="020B0503020204020204" pitchFamily="34" charset="-122"/>
                <a:ea typeface="微软雅黑" panose="020B0503020204020204" pitchFamily="34" charset="-122"/>
              </a:rPr>
              <a:t>则该路径为：</a:t>
            </a:r>
            <a:r>
              <a:rPr lang="en-US" altLang="zh-CN" dirty="0" smtClean="0">
                <a:latin typeface="微软雅黑" panose="020B0503020204020204" pitchFamily="34" charset="-122"/>
                <a:ea typeface="微软雅黑" panose="020B0503020204020204" pitchFamily="34" charset="-122"/>
              </a:rPr>
              <a:t>C:\BC31,</a:t>
            </a:r>
            <a:r>
              <a:rPr lang="zh-CN" altLang="en-US" dirty="0">
                <a:latin typeface="微软雅黑" panose="020B0503020204020204" pitchFamily="34" charset="-122"/>
                <a:ea typeface="微软雅黑" panose="020B0503020204020204" pitchFamily="34" charset="-122"/>
              </a:rPr>
              <a:t>若写在参数中则为“</a:t>
            </a:r>
            <a:r>
              <a:rPr lang="en-US" altLang="zh-CN" dirty="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:\\BC31</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p>
          <a:p>
            <a:pPr>
              <a:lnSpc>
                <a:spcPct val="150000"/>
              </a:lnSpc>
              <a:spcBef>
                <a:spcPct val="0"/>
              </a:spcBef>
              <a:buClr>
                <a:schemeClr val="accent2"/>
              </a:buClr>
              <a:buSzTx/>
              <a:buFont typeface="Wingdings" panose="05000000000000000000" pitchFamily="2" charset="2"/>
              <a:buChar char="ü"/>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前两个参数实际上是整型指针，调用时应加上地址运算符“</a:t>
            </a:r>
            <a:r>
              <a:rPr lang="en-US" altLang="zh-CN" dirty="0">
                <a:latin typeface="微软雅黑" panose="020B0503020204020204" pitchFamily="34" charset="-122"/>
                <a:ea typeface="微软雅黑" panose="020B0503020204020204" pitchFamily="34" charset="-122"/>
              </a:rPr>
              <a:t>&amp;”;</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52" y="4442752"/>
            <a:ext cx="654768" cy="654768"/>
          </a:xfrm>
          <a:prstGeom prst="rect">
            <a:avLst/>
          </a:prstGeom>
        </p:spPr>
      </p:pic>
    </p:spTree>
    <p:extLst>
      <p:ext uri="{BB962C8B-B14F-4D97-AF65-F5344CB8AC3E}">
        <p14:creationId xmlns:p14="http://schemas.microsoft.com/office/powerpoint/2010/main" val="250272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84663"/>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4" name="矩形: 圆角 3"/>
          <p:cNvSpPr/>
          <p:nvPr/>
        </p:nvSpPr>
        <p:spPr>
          <a:xfrm>
            <a:off x="212651" y="1733101"/>
            <a:ext cx="3805563" cy="455074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2"/>
          <p:cNvSpPr/>
          <p:nvPr/>
        </p:nvSpPr>
        <p:spPr>
          <a:xfrm>
            <a:off x="100406" y="1066244"/>
            <a:ext cx="434070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9.5 </a:t>
            </a:r>
            <a:r>
              <a:rPr lang="zh-CN" altLang="en-US" dirty="0" smtClean="0">
                <a:solidFill>
                  <a:schemeClr val="bg1"/>
                </a:solidFill>
                <a:latin typeface="微软雅黑" panose="020B0503020204020204" pitchFamily="34" charset="-122"/>
                <a:ea typeface="微软雅黑" panose="020B0503020204020204" pitchFamily="34" charset="-122"/>
              </a:rPr>
              <a:t>已知</a:t>
            </a:r>
            <a:r>
              <a:rPr lang="zh-CN" altLang="en-US" dirty="0">
                <a:solidFill>
                  <a:schemeClr val="bg1"/>
                </a:solidFill>
                <a:latin typeface="微软雅黑" panose="020B0503020204020204" pitchFamily="34" charset="-122"/>
                <a:ea typeface="微软雅黑" panose="020B0503020204020204" pitchFamily="34" charset="-122"/>
              </a:rPr>
              <a:t>显示器类型的图形系统初始化</a:t>
            </a:r>
          </a:p>
        </p:txBody>
      </p:sp>
      <p:sp>
        <p:nvSpPr>
          <p:cNvPr id="17" name="矩形: 圆角 3"/>
          <p:cNvSpPr/>
          <p:nvPr/>
        </p:nvSpPr>
        <p:spPr>
          <a:xfrm>
            <a:off x="4243876" y="1545138"/>
            <a:ext cx="4707250" cy="4738704"/>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531626" y="1839832"/>
            <a:ext cx="2914213" cy="323165"/>
          </a:xfrm>
          <a:prstGeom prst="rect">
            <a:avLst/>
          </a:prstGeom>
        </p:spPr>
        <p:txBody>
          <a:bodyPr wrap="square">
            <a:spAutoFit/>
          </a:bodyPr>
          <a:lstStyle/>
          <a:p>
            <a:pPr lvl="0"/>
            <a:r>
              <a:rPr lang="en-US" altLang="zh-CN" sz="1500" dirty="0"/>
              <a:t>      </a:t>
            </a:r>
            <a:endParaRPr lang="zh-CN" altLang="en-US" sz="1500" dirty="0"/>
          </a:p>
        </p:txBody>
      </p:sp>
      <p:sp>
        <p:nvSpPr>
          <p:cNvPr id="6" name="矩形 5"/>
          <p:cNvSpPr/>
          <p:nvPr/>
        </p:nvSpPr>
        <p:spPr>
          <a:xfrm>
            <a:off x="4433777" y="1665544"/>
            <a:ext cx="4327451" cy="4721292"/>
          </a:xfrm>
          <a:prstGeom prst="rect">
            <a:avLst/>
          </a:prstGeom>
        </p:spPr>
        <p:txBody>
          <a:bodyPr wrap="square">
            <a:spAutoFit/>
          </a:bodyPr>
          <a:lstStyle/>
          <a:p>
            <a:pPr>
              <a:buFont typeface="Wingdings" panose="05000000000000000000" pitchFamily="2" charset="2"/>
              <a:buNone/>
            </a:pPr>
            <a:r>
              <a:rPr lang="en-US" altLang="zh-CN" sz="1500" dirty="0"/>
              <a:t>    </a:t>
            </a:r>
            <a:r>
              <a:rPr lang="en-US" altLang="zh-CN" sz="1600" dirty="0" smtClean="0"/>
              <a:t>#</a:t>
            </a:r>
            <a:r>
              <a:rPr lang="en-US" altLang="zh-CN" sz="1600" dirty="0" err="1"/>
              <a:t>include"graphics.h</a:t>
            </a:r>
            <a:r>
              <a:rPr lang="en-US" altLang="zh-CN" sz="1600" dirty="0"/>
              <a:t>"</a:t>
            </a:r>
          </a:p>
          <a:p>
            <a:pPr>
              <a:buFont typeface="Wingdings" panose="05000000000000000000" pitchFamily="2" charset="2"/>
              <a:buNone/>
            </a:pPr>
            <a:r>
              <a:rPr lang="en-US" altLang="zh-CN" sz="1600" dirty="0"/>
              <a:t>    main()</a:t>
            </a:r>
          </a:p>
          <a:p>
            <a:pPr>
              <a:buFont typeface="Wingdings" panose="05000000000000000000" pitchFamily="2" charset="2"/>
              <a:buNone/>
            </a:pPr>
            <a:r>
              <a:rPr lang="en-US" altLang="zh-CN" sz="1600" dirty="0"/>
              <a:t>   { </a:t>
            </a:r>
          </a:p>
          <a:p>
            <a:pPr>
              <a:buFont typeface="Wingdings" panose="05000000000000000000" pitchFamily="2" charset="2"/>
              <a:buNone/>
            </a:pPr>
            <a:r>
              <a:rPr lang="en-US" altLang="zh-CN" sz="1600" dirty="0"/>
              <a:t>        </a:t>
            </a:r>
            <a:r>
              <a:rPr lang="en-US" altLang="zh-CN" sz="1600" dirty="0" err="1"/>
              <a:t>int</a:t>
            </a:r>
            <a:r>
              <a:rPr lang="en-US" altLang="zh-CN" sz="1600" dirty="0"/>
              <a:t> </a:t>
            </a:r>
            <a:r>
              <a:rPr lang="en-US" altLang="zh-CN" sz="1600" dirty="0" err="1"/>
              <a:t>gdriver,gmode</a:t>
            </a:r>
            <a:r>
              <a:rPr lang="en-US" altLang="zh-CN" sz="1600" dirty="0"/>
              <a:t>;</a:t>
            </a:r>
          </a:p>
          <a:p>
            <a:r>
              <a:rPr lang="en-US" altLang="zh-CN" sz="1600" dirty="0"/>
              <a:t> </a:t>
            </a:r>
            <a:r>
              <a:rPr lang="en-US" altLang="zh-CN" sz="1600" dirty="0" smtClean="0"/>
              <a:t>      </a:t>
            </a:r>
            <a:r>
              <a:rPr lang="en-US" altLang="zh-CN" sz="1600" dirty="0" err="1"/>
              <a:t>detectgraph</a:t>
            </a:r>
            <a:r>
              <a:rPr lang="en-US" altLang="zh-CN" sz="1600" dirty="0"/>
              <a:t>(&amp;</a:t>
            </a:r>
            <a:r>
              <a:rPr lang="en-US" altLang="zh-CN" sz="1600" dirty="0" err="1"/>
              <a:t>gdriver</a:t>
            </a:r>
            <a:r>
              <a:rPr lang="en-US" altLang="zh-CN" sz="1600" dirty="0"/>
              <a:t>,&amp;</a:t>
            </a:r>
            <a:r>
              <a:rPr lang="en-US" altLang="zh-CN" sz="1600" dirty="0" err="1"/>
              <a:t>gmode</a:t>
            </a:r>
            <a:r>
              <a:rPr lang="en-US" altLang="zh-CN" sz="1600" dirty="0"/>
              <a:t>); </a:t>
            </a:r>
            <a:r>
              <a:rPr lang="en-US" altLang="zh-CN" sz="1600" b="1" dirty="0" smtClean="0">
                <a:solidFill>
                  <a:srgbClr val="39626F"/>
                </a:solidFill>
              </a:rPr>
              <a:t>//</a:t>
            </a:r>
            <a:r>
              <a:rPr lang="zh-CN" altLang="en-US" sz="1600" b="1" dirty="0">
                <a:solidFill>
                  <a:srgbClr val="39626F"/>
                </a:solidFill>
              </a:rPr>
              <a:t>测试结果</a:t>
            </a:r>
            <a:r>
              <a:rPr lang="zh-CN" altLang="en-US" sz="1600" b="1" dirty="0" smtClean="0">
                <a:solidFill>
                  <a:srgbClr val="39626F"/>
                </a:solidFill>
              </a:rPr>
              <a:t>存放于  </a:t>
            </a:r>
            <a:r>
              <a:rPr lang="en-US" altLang="zh-CN" sz="1600" b="1" dirty="0" err="1">
                <a:solidFill>
                  <a:srgbClr val="39626F"/>
                </a:solidFill>
              </a:rPr>
              <a:t>gdriver,gmode</a:t>
            </a:r>
            <a:r>
              <a:rPr lang="zh-CN" altLang="en-US" sz="1600" b="1" dirty="0" smtClean="0">
                <a:solidFill>
                  <a:srgbClr val="39626F"/>
                </a:solidFill>
              </a:rPr>
              <a:t>中</a:t>
            </a:r>
            <a:endParaRPr lang="en-US" altLang="zh-CN" sz="1600" b="1" dirty="0" smtClean="0">
              <a:solidFill>
                <a:srgbClr val="39626F"/>
              </a:solidFill>
            </a:endParaRPr>
          </a:p>
          <a:p>
            <a:pPr>
              <a:lnSpc>
                <a:spcPct val="80000"/>
              </a:lnSpc>
              <a:buFont typeface="Wingdings" panose="05000000000000000000" pitchFamily="2" charset="2"/>
              <a:buNone/>
            </a:pPr>
            <a:r>
              <a:rPr lang="en-US" altLang="zh-CN" sz="1600" dirty="0"/>
              <a:t>if(</a:t>
            </a:r>
            <a:r>
              <a:rPr lang="en-US" altLang="zh-CN" sz="1600" dirty="0" err="1"/>
              <a:t>gdriver</a:t>
            </a:r>
            <a:r>
              <a:rPr lang="en-US" altLang="zh-CN" sz="1600" dirty="0"/>
              <a:t>&lt;0)</a:t>
            </a:r>
          </a:p>
          <a:p>
            <a:pPr>
              <a:lnSpc>
                <a:spcPct val="80000"/>
              </a:lnSpc>
              <a:buFont typeface="Wingdings" panose="05000000000000000000" pitchFamily="2" charset="2"/>
              <a:buNone/>
            </a:pPr>
            <a:r>
              <a:rPr lang="en-US" altLang="zh-CN" sz="1600" dirty="0"/>
              <a:t>  { </a:t>
            </a:r>
            <a:endParaRPr lang="en-US" altLang="zh-CN" sz="1600" dirty="0" smtClean="0"/>
          </a:p>
          <a:p>
            <a:pPr>
              <a:lnSpc>
                <a:spcPct val="80000"/>
              </a:lnSpc>
              <a:buFont typeface="Wingdings" panose="05000000000000000000" pitchFamily="2" charset="2"/>
              <a:buNone/>
            </a:pPr>
            <a:r>
              <a:rPr lang="en-US" altLang="zh-CN" sz="1600" dirty="0" smtClean="0"/>
              <a:t>      </a:t>
            </a:r>
            <a:r>
              <a:rPr lang="en-US" altLang="zh-CN" sz="1600" dirty="0" err="1" smtClean="0"/>
              <a:t>printf</a:t>
            </a:r>
            <a:r>
              <a:rPr lang="en-US" altLang="zh-CN" sz="1600" dirty="0"/>
              <a:t>("there is not graphics displayer\n");    </a:t>
            </a:r>
          </a:p>
          <a:p>
            <a:pPr>
              <a:lnSpc>
                <a:spcPct val="80000"/>
              </a:lnSpc>
              <a:buFont typeface="Wingdings" panose="05000000000000000000" pitchFamily="2" charset="2"/>
              <a:buNone/>
            </a:pPr>
            <a:r>
              <a:rPr lang="en-US" altLang="zh-CN" sz="1600" dirty="0"/>
              <a:t>     exit(1); </a:t>
            </a:r>
            <a:endParaRPr lang="en-US" altLang="zh-CN" sz="1600" dirty="0" smtClean="0"/>
          </a:p>
          <a:p>
            <a:pPr>
              <a:lnSpc>
                <a:spcPct val="80000"/>
              </a:lnSpc>
              <a:buFont typeface="Wingdings" panose="05000000000000000000" pitchFamily="2" charset="2"/>
              <a:buNone/>
            </a:pPr>
            <a:r>
              <a:rPr lang="en-US" altLang="zh-CN" sz="1600" dirty="0"/>
              <a:t> </a:t>
            </a:r>
            <a:r>
              <a:rPr lang="en-US" altLang="zh-CN" sz="1600" dirty="0" smtClean="0"/>
              <a:t> }   </a:t>
            </a:r>
            <a:r>
              <a:rPr lang="en-US" altLang="zh-CN" sz="1600" b="1" dirty="0" smtClean="0">
                <a:solidFill>
                  <a:srgbClr val="39626F"/>
                </a:solidFill>
              </a:rPr>
              <a:t>//</a:t>
            </a:r>
            <a:r>
              <a:rPr lang="zh-CN" altLang="en-US" sz="1600" b="1" dirty="0" smtClean="0">
                <a:solidFill>
                  <a:srgbClr val="39626F"/>
                </a:solidFill>
              </a:rPr>
              <a:t>无</a:t>
            </a:r>
            <a:r>
              <a:rPr lang="zh-CN" altLang="en-US" sz="1600" b="1" dirty="0">
                <a:solidFill>
                  <a:srgbClr val="39626F"/>
                </a:solidFill>
              </a:rPr>
              <a:t>图形显示模式时，显示信息，停止</a:t>
            </a:r>
            <a:r>
              <a:rPr lang="zh-CN" altLang="en-US" sz="1600" b="1" dirty="0" smtClean="0">
                <a:solidFill>
                  <a:srgbClr val="39626F"/>
                </a:solidFill>
              </a:rPr>
              <a:t>程序</a:t>
            </a:r>
            <a:endParaRPr lang="en-US" altLang="zh-CN" sz="1600" b="1" dirty="0">
              <a:solidFill>
                <a:srgbClr val="39626F"/>
              </a:solidFill>
            </a:endParaRPr>
          </a:p>
          <a:p>
            <a:pPr>
              <a:lnSpc>
                <a:spcPct val="80000"/>
              </a:lnSpc>
              <a:buFont typeface="Wingdings" panose="05000000000000000000" pitchFamily="2" charset="2"/>
              <a:buNone/>
            </a:pPr>
            <a:r>
              <a:rPr lang="en-US" altLang="zh-CN" sz="1600" dirty="0"/>
              <a:t>  </a:t>
            </a:r>
          </a:p>
          <a:p>
            <a:pPr>
              <a:lnSpc>
                <a:spcPct val="80000"/>
              </a:lnSpc>
              <a:buFont typeface="Wingdings" panose="05000000000000000000" pitchFamily="2" charset="2"/>
              <a:buNone/>
            </a:pPr>
            <a:r>
              <a:rPr lang="en-US" altLang="zh-CN" sz="1600" dirty="0" err="1"/>
              <a:t>printf</a:t>
            </a:r>
            <a:r>
              <a:rPr lang="en-US" altLang="zh-CN" sz="1600" dirty="0"/>
              <a:t>("detect graphics driver is # %</a:t>
            </a:r>
            <a:r>
              <a:rPr lang="en-US" altLang="zh-CN" sz="1600" dirty="0" err="1"/>
              <a:t>d,mode</a:t>
            </a:r>
            <a:r>
              <a:rPr lang="en-US" altLang="zh-CN" sz="1600" dirty="0"/>
              <a:t> is # %d \n",</a:t>
            </a:r>
            <a:r>
              <a:rPr lang="en-US" altLang="zh-CN" sz="1600" dirty="0" err="1"/>
              <a:t>gdriver,gmode</a:t>
            </a:r>
            <a:r>
              <a:rPr lang="en-US" altLang="zh-CN" sz="1600" dirty="0"/>
              <a:t>);        </a:t>
            </a:r>
            <a:r>
              <a:rPr lang="en-US" altLang="zh-CN" sz="1600" b="1" dirty="0" smtClean="0">
                <a:solidFill>
                  <a:srgbClr val="39626F"/>
                </a:solidFill>
              </a:rPr>
              <a:t>//</a:t>
            </a:r>
            <a:r>
              <a:rPr lang="zh-CN" altLang="en-US" sz="1600" b="1" dirty="0" smtClean="0">
                <a:solidFill>
                  <a:srgbClr val="39626F"/>
                </a:solidFill>
              </a:rPr>
              <a:t>显示</a:t>
            </a:r>
            <a:r>
              <a:rPr lang="zh-CN" altLang="en-US" sz="1600" b="1" dirty="0">
                <a:solidFill>
                  <a:srgbClr val="39626F"/>
                </a:solidFill>
              </a:rPr>
              <a:t>硬件测试</a:t>
            </a:r>
            <a:r>
              <a:rPr lang="zh-CN" altLang="en-US" sz="1600" b="1" dirty="0" smtClean="0">
                <a:solidFill>
                  <a:srgbClr val="39626F"/>
                </a:solidFill>
              </a:rPr>
              <a:t>结果</a:t>
            </a:r>
            <a:endParaRPr lang="en-US" altLang="zh-CN" sz="1600" b="1" dirty="0">
              <a:solidFill>
                <a:srgbClr val="39626F"/>
              </a:solidFill>
            </a:endParaRPr>
          </a:p>
          <a:p>
            <a:pPr>
              <a:lnSpc>
                <a:spcPct val="80000"/>
              </a:lnSpc>
              <a:buFont typeface="Wingdings" panose="05000000000000000000" pitchFamily="2" charset="2"/>
              <a:buNone/>
            </a:pPr>
            <a:r>
              <a:rPr lang="en-US" altLang="zh-CN" sz="1600" dirty="0"/>
              <a:t>      </a:t>
            </a:r>
            <a:r>
              <a:rPr lang="en-US" altLang="zh-CN" sz="1600" dirty="0" err="1"/>
              <a:t>getch</a:t>
            </a:r>
            <a:r>
              <a:rPr lang="en-US" altLang="zh-CN" sz="1600" dirty="0"/>
              <a:t>();                         </a:t>
            </a:r>
            <a:r>
              <a:rPr lang="en-US" altLang="zh-CN" sz="1600" b="1" dirty="0" smtClean="0">
                <a:solidFill>
                  <a:srgbClr val="39626F"/>
                </a:solidFill>
              </a:rPr>
              <a:t>//</a:t>
            </a:r>
            <a:r>
              <a:rPr lang="zh-CN" altLang="en-US" sz="1600" b="1" dirty="0" smtClean="0">
                <a:solidFill>
                  <a:srgbClr val="39626F"/>
                </a:solidFill>
              </a:rPr>
              <a:t>等待</a:t>
            </a:r>
            <a:r>
              <a:rPr lang="zh-CN" altLang="en-US" sz="1600" b="1" dirty="0">
                <a:solidFill>
                  <a:srgbClr val="39626F"/>
                </a:solidFill>
              </a:rPr>
              <a:t>按一键</a:t>
            </a:r>
            <a:r>
              <a:rPr lang="zh-CN" altLang="en-US" sz="1600" b="1" dirty="0" smtClean="0">
                <a:solidFill>
                  <a:srgbClr val="39626F"/>
                </a:solidFill>
              </a:rPr>
              <a:t>结束</a:t>
            </a:r>
            <a:endParaRPr lang="en-US" altLang="zh-CN" sz="1600" b="1" dirty="0">
              <a:solidFill>
                <a:srgbClr val="39626F"/>
              </a:solidFill>
            </a:endParaRPr>
          </a:p>
          <a:p>
            <a:r>
              <a:rPr lang="en-US" altLang="zh-CN" sz="1600" dirty="0" smtClean="0"/>
              <a:t>      </a:t>
            </a:r>
            <a:r>
              <a:rPr lang="en-US" altLang="zh-CN" sz="1600" dirty="0" err="1" smtClean="0"/>
              <a:t>initgraph</a:t>
            </a:r>
            <a:r>
              <a:rPr lang="en-US" altLang="zh-CN" sz="1600" dirty="0"/>
              <a:t>(&amp;</a:t>
            </a:r>
            <a:r>
              <a:rPr lang="en-US" altLang="zh-CN" sz="1600" dirty="0" err="1"/>
              <a:t>gdriver</a:t>
            </a:r>
            <a:r>
              <a:rPr lang="en-US" altLang="zh-CN" sz="1600" dirty="0"/>
              <a:t>,&amp;</a:t>
            </a:r>
            <a:r>
              <a:rPr lang="en-US" altLang="zh-CN" sz="1600" dirty="0" err="1"/>
              <a:t>gmode</a:t>
            </a:r>
            <a:r>
              <a:rPr lang="en-US" altLang="zh-CN" sz="1600" dirty="0"/>
              <a:t>,“D:\\TC");</a:t>
            </a:r>
          </a:p>
          <a:p>
            <a:r>
              <a:rPr lang="en-US" altLang="zh-CN" sz="1600" b="1" dirty="0">
                <a:solidFill>
                  <a:srgbClr val="39626F"/>
                </a:solidFill>
              </a:rPr>
              <a:t>                                        //</a:t>
            </a:r>
            <a:r>
              <a:rPr lang="zh-CN" altLang="en-US" sz="1600" b="1" dirty="0">
                <a:solidFill>
                  <a:srgbClr val="39626F"/>
                </a:solidFill>
              </a:rPr>
              <a:t>初始化图形系统</a:t>
            </a:r>
            <a:endParaRPr lang="en-US" altLang="zh-CN" sz="1600" b="1" dirty="0">
              <a:solidFill>
                <a:srgbClr val="39626F"/>
              </a:solidFill>
            </a:endParaRPr>
          </a:p>
          <a:p>
            <a:pPr>
              <a:lnSpc>
                <a:spcPct val="90000"/>
              </a:lnSpc>
            </a:pPr>
            <a:r>
              <a:rPr lang="en-US" altLang="zh-CN" sz="1600" dirty="0"/>
              <a:t>       bar3d(10,20,50,80,0,0); </a:t>
            </a:r>
            <a:r>
              <a:rPr lang="en-US" altLang="zh-CN" sz="1600" b="1" dirty="0">
                <a:solidFill>
                  <a:srgbClr val="39626F"/>
                </a:solidFill>
              </a:rPr>
              <a:t>//</a:t>
            </a:r>
            <a:r>
              <a:rPr lang="zh-CN" altLang="en-US" sz="1600" b="1" dirty="0">
                <a:solidFill>
                  <a:srgbClr val="39626F"/>
                </a:solidFill>
              </a:rPr>
              <a:t>画一条形图</a:t>
            </a:r>
            <a:endParaRPr lang="en-US" altLang="zh-CN" sz="1600" b="1" dirty="0">
              <a:solidFill>
                <a:srgbClr val="39626F"/>
              </a:solidFill>
            </a:endParaRPr>
          </a:p>
          <a:p>
            <a:pPr>
              <a:lnSpc>
                <a:spcPct val="90000"/>
              </a:lnSpc>
            </a:pPr>
            <a:r>
              <a:rPr lang="en-US" altLang="zh-CN" sz="1600" dirty="0"/>
              <a:t>      </a:t>
            </a:r>
            <a:r>
              <a:rPr lang="en-US" altLang="zh-CN" sz="1600" dirty="0" smtClean="0"/>
              <a:t> </a:t>
            </a:r>
            <a:r>
              <a:rPr lang="en-US" altLang="zh-CN" sz="1600" dirty="0" err="1" smtClean="0"/>
              <a:t>getch</a:t>
            </a:r>
            <a:r>
              <a:rPr lang="en-US" altLang="zh-CN" sz="1600" dirty="0"/>
              <a:t>();                     </a:t>
            </a:r>
            <a:r>
              <a:rPr lang="en-US" altLang="zh-CN" sz="1600" b="1" dirty="0">
                <a:solidFill>
                  <a:srgbClr val="39626F"/>
                </a:solidFill>
              </a:rPr>
              <a:t>//</a:t>
            </a:r>
            <a:r>
              <a:rPr lang="zh-CN" altLang="en-US" sz="1600" b="1" dirty="0">
                <a:solidFill>
                  <a:srgbClr val="39626F"/>
                </a:solidFill>
              </a:rPr>
              <a:t>等待按一键结束</a:t>
            </a:r>
            <a:endParaRPr lang="en-US" altLang="zh-CN" sz="1600" b="1" dirty="0">
              <a:solidFill>
                <a:srgbClr val="39626F"/>
              </a:solidFill>
            </a:endParaRPr>
          </a:p>
          <a:p>
            <a:pPr>
              <a:lnSpc>
                <a:spcPct val="90000"/>
              </a:lnSpc>
            </a:pPr>
            <a:r>
              <a:rPr lang="en-US" altLang="zh-CN" sz="1600" dirty="0"/>
              <a:t>      </a:t>
            </a:r>
            <a:r>
              <a:rPr lang="en-US" altLang="zh-CN" sz="1600" dirty="0" smtClean="0"/>
              <a:t> </a:t>
            </a:r>
            <a:r>
              <a:rPr lang="en-US" altLang="zh-CN" sz="1600" dirty="0" err="1" smtClean="0"/>
              <a:t>closegraph</a:t>
            </a:r>
            <a:r>
              <a:rPr lang="en-US" altLang="zh-CN" sz="1600" dirty="0"/>
              <a:t>();  </a:t>
            </a:r>
            <a:r>
              <a:rPr lang="en-US" altLang="zh-CN" sz="1600" b="1" dirty="0">
                <a:solidFill>
                  <a:srgbClr val="39626F"/>
                </a:solidFill>
              </a:rPr>
              <a:t>//</a:t>
            </a:r>
            <a:r>
              <a:rPr lang="zh-CN" altLang="en-US" sz="1600" b="1" dirty="0">
                <a:solidFill>
                  <a:srgbClr val="39626F"/>
                </a:solidFill>
              </a:rPr>
              <a:t>关闭图形系统，</a:t>
            </a:r>
            <a:r>
              <a:rPr lang="zh-CN" altLang="en-US" sz="1600" b="1" dirty="0" smtClean="0">
                <a:solidFill>
                  <a:srgbClr val="39626F"/>
                </a:solidFill>
              </a:rPr>
              <a:t>回文本模式</a:t>
            </a:r>
            <a:endParaRPr lang="en-US" altLang="zh-CN" sz="1600" b="1" dirty="0">
              <a:solidFill>
                <a:srgbClr val="39626F"/>
              </a:solidFill>
            </a:endParaRPr>
          </a:p>
          <a:p>
            <a:pPr>
              <a:lnSpc>
                <a:spcPct val="90000"/>
              </a:lnSpc>
              <a:buFont typeface="Wingdings" panose="05000000000000000000" pitchFamily="2" charset="2"/>
              <a:buNone/>
            </a:pPr>
            <a:r>
              <a:rPr lang="en-US" altLang="zh-CN" sz="1600" dirty="0"/>
              <a:t>      }</a:t>
            </a:r>
          </a:p>
        </p:txBody>
      </p:sp>
      <p:sp>
        <p:nvSpPr>
          <p:cNvPr id="19" name="文本框 18"/>
          <p:cNvSpPr txBox="1"/>
          <p:nvPr/>
        </p:nvSpPr>
        <p:spPr>
          <a:xfrm>
            <a:off x="2657298" y="151413"/>
            <a:ext cx="591225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初始化图形系统函数</a:t>
            </a:r>
            <a:r>
              <a:rPr lang="en-US" altLang="zh-CN" sz="3200" b="1" dirty="0" err="1"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initgraph</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0" name="矩形: 圆角 12"/>
          <p:cNvSpPr/>
          <p:nvPr/>
        </p:nvSpPr>
        <p:spPr>
          <a:xfrm>
            <a:off x="4565509" y="1066244"/>
            <a:ext cx="434070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9.6 </a:t>
            </a:r>
            <a:r>
              <a:rPr lang="zh-CN" altLang="en-US" dirty="0">
                <a:solidFill>
                  <a:schemeClr val="bg1"/>
                </a:solidFill>
                <a:latin typeface="微软雅黑" panose="020B0503020204020204" pitchFamily="34" charset="-122"/>
                <a:ea typeface="微软雅黑" panose="020B0503020204020204" pitchFamily="34" charset="-122"/>
              </a:rPr>
              <a:t>未</a:t>
            </a:r>
            <a:r>
              <a:rPr lang="zh-CN" altLang="en-US" dirty="0" smtClean="0">
                <a:solidFill>
                  <a:schemeClr val="bg1"/>
                </a:solidFill>
                <a:latin typeface="微软雅黑" panose="020B0503020204020204" pitchFamily="34" charset="-122"/>
                <a:ea typeface="微软雅黑" panose="020B0503020204020204" pitchFamily="34" charset="-122"/>
              </a:rPr>
              <a:t>知</a:t>
            </a:r>
            <a:r>
              <a:rPr lang="zh-CN" altLang="en-US" dirty="0">
                <a:solidFill>
                  <a:schemeClr val="bg1"/>
                </a:solidFill>
                <a:latin typeface="微软雅黑" panose="020B0503020204020204" pitchFamily="34" charset="-122"/>
                <a:ea typeface="微软雅黑" panose="020B0503020204020204" pitchFamily="34" charset="-122"/>
              </a:rPr>
              <a:t>显示器类型的图形系统初始化</a:t>
            </a:r>
          </a:p>
        </p:txBody>
      </p:sp>
      <p:sp>
        <p:nvSpPr>
          <p:cNvPr id="4" name="文本框 3"/>
          <p:cNvSpPr txBox="1"/>
          <p:nvPr/>
        </p:nvSpPr>
        <p:spPr>
          <a:xfrm>
            <a:off x="276446" y="2218406"/>
            <a:ext cx="3677971" cy="4391972"/>
          </a:xfrm>
          <a:prstGeom prst="rect">
            <a:avLst/>
          </a:prstGeom>
          <a:noFill/>
        </p:spPr>
        <p:txBody>
          <a:bodyPr wrap="square" rtlCol="0">
            <a:spAutoFit/>
          </a:bodyPr>
          <a:lstStyle/>
          <a:p>
            <a:pPr>
              <a:buFont typeface="Wingdings" panose="05000000000000000000" pitchFamily="2" charset="2"/>
              <a:buNone/>
            </a:pPr>
            <a:r>
              <a:rPr lang="en-US" altLang="zh-CN" sz="1600" dirty="0"/>
              <a:t>#</a:t>
            </a:r>
            <a:r>
              <a:rPr lang="en-US" altLang="zh-CN" sz="1600" dirty="0" err="1"/>
              <a:t>include"graphics.h</a:t>
            </a:r>
            <a:r>
              <a:rPr lang="en-US" altLang="zh-CN" sz="1600" dirty="0"/>
              <a:t>"</a:t>
            </a:r>
          </a:p>
          <a:p>
            <a:pPr>
              <a:buFont typeface="Wingdings" panose="05000000000000000000" pitchFamily="2" charset="2"/>
              <a:buNone/>
            </a:pPr>
            <a:r>
              <a:rPr lang="en-US" altLang="zh-CN" sz="1600" dirty="0"/>
              <a:t>    main()</a:t>
            </a:r>
          </a:p>
          <a:p>
            <a:pPr>
              <a:buFont typeface="Wingdings" panose="05000000000000000000" pitchFamily="2" charset="2"/>
              <a:buNone/>
            </a:pPr>
            <a:r>
              <a:rPr lang="en-US" altLang="zh-CN" sz="1600" dirty="0"/>
              <a:t>   { </a:t>
            </a:r>
            <a:endParaRPr lang="en-US" altLang="zh-CN" sz="1600" dirty="0" smtClean="0"/>
          </a:p>
          <a:p>
            <a:pPr>
              <a:buFont typeface="Wingdings" panose="05000000000000000000" pitchFamily="2" charset="2"/>
              <a:buNone/>
            </a:pPr>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err="1"/>
              <a:t>gdriver,gmode</a:t>
            </a:r>
            <a:r>
              <a:rPr lang="en-US" altLang="zh-CN" sz="1600" dirty="0"/>
              <a:t>;</a:t>
            </a:r>
          </a:p>
          <a:p>
            <a:r>
              <a:rPr lang="en-US" altLang="zh-CN" sz="1600" dirty="0"/>
              <a:t>  </a:t>
            </a:r>
            <a:r>
              <a:rPr lang="en-US" altLang="zh-CN" sz="1600" dirty="0" smtClean="0"/>
              <a:t>      </a:t>
            </a:r>
            <a:r>
              <a:rPr lang="en-US" altLang="zh-CN" sz="1600" dirty="0" err="1" smtClean="0"/>
              <a:t>gdriver</a:t>
            </a:r>
            <a:r>
              <a:rPr lang="en-US" altLang="zh-CN" sz="1600" dirty="0" smtClean="0"/>
              <a:t>=CGA</a:t>
            </a:r>
            <a:r>
              <a:rPr lang="en-US" altLang="zh-CN" sz="1600" dirty="0"/>
              <a:t>;     </a:t>
            </a:r>
            <a:r>
              <a:rPr lang="en-US" altLang="zh-CN" sz="1600" b="1" dirty="0" smtClean="0">
                <a:solidFill>
                  <a:srgbClr val="39626F"/>
                </a:solidFill>
              </a:rPr>
              <a:t>//</a:t>
            </a:r>
            <a:r>
              <a:rPr lang="zh-CN" altLang="en-US" sz="1600" b="1" dirty="0" smtClean="0">
                <a:solidFill>
                  <a:srgbClr val="39626F"/>
                </a:solidFill>
              </a:rPr>
              <a:t>设置</a:t>
            </a:r>
            <a:r>
              <a:rPr lang="zh-CN" altLang="en-US" sz="1600" b="1" dirty="0">
                <a:solidFill>
                  <a:srgbClr val="39626F"/>
                </a:solidFill>
              </a:rPr>
              <a:t>显示模式</a:t>
            </a:r>
            <a:r>
              <a:rPr lang="en-US" altLang="zh-CN" sz="1600" b="1" dirty="0" smtClean="0">
                <a:solidFill>
                  <a:srgbClr val="39626F"/>
                </a:solidFill>
              </a:rPr>
              <a:t>CGA</a:t>
            </a:r>
            <a:endParaRPr lang="en-US" altLang="zh-CN" sz="1600" b="1" dirty="0">
              <a:solidFill>
                <a:srgbClr val="39626F"/>
              </a:solidFill>
            </a:endParaRPr>
          </a:p>
          <a:p>
            <a:r>
              <a:rPr lang="en-US" altLang="zh-CN" sz="1600" dirty="0"/>
              <a:t> </a:t>
            </a:r>
            <a:r>
              <a:rPr lang="en-US" altLang="zh-CN" sz="1600" dirty="0" smtClean="0"/>
              <a:t>      </a:t>
            </a:r>
            <a:r>
              <a:rPr lang="en-US" altLang="zh-CN" sz="1600" dirty="0" err="1"/>
              <a:t>gmode</a:t>
            </a:r>
            <a:r>
              <a:rPr lang="en-US" altLang="zh-CN" sz="1600" dirty="0"/>
              <a:t>=CGAC0;  </a:t>
            </a:r>
            <a:r>
              <a:rPr lang="en-US" altLang="zh-CN" sz="1600" b="1" dirty="0">
                <a:solidFill>
                  <a:srgbClr val="39626F"/>
                </a:solidFill>
              </a:rPr>
              <a:t>//</a:t>
            </a:r>
            <a:r>
              <a:rPr lang="zh-CN" altLang="en-US" sz="1600" b="1" dirty="0">
                <a:solidFill>
                  <a:srgbClr val="39626F"/>
                </a:solidFill>
              </a:rPr>
              <a:t>选用</a:t>
            </a:r>
            <a:r>
              <a:rPr lang="en-US" altLang="zh-CN" sz="1600" b="1" dirty="0">
                <a:solidFill>
                  <a:srgbClr val="39626F"/>
                </a:solidFill>
              </a:rPr>
              <a:t>CGA</a:t>
            </a:r>
            <a:r>
              <a:rPr lang="zh-CN" altLang="en-US" sz="1600" b="1" dirty="0">
                <a:solidFill>
                  <a:srgbClr val="39626F"/>
                </a:solidFill>
              </a:rPr>
              <a:t>图形模式</a:t>
            </a:r>
            <a:endParaRPr lang="en-US" altLang="zh-CN" sz="1600" b="1" dirty="0">
              <a:solidFill>
                <a:srgbClr val="39626F"/>
              </a:solidFill>
            </a:endParaRPr>
          </a:p>
          <a:p>
            <a:r>
              <a:rPr lang="en-US" altLang="zh-CN" sz="1600" dirty="0"/>
              <a:t>  </a:t>
            </a:r>
            <a:r>
              <a:rPr lang="en-US" altLang="zh-CN" sz="1600" dirty="0" smtClean="0"/>
              <a:t>        </a:t>
            </a:r>
            <a:r>
              <a:rPr lang="en-US" altLang="zh-CN" sz="1600" dirty="0" err="1" smtClean="0"/>
              <a:t>initgraph</a:t>
            </a:r>
            <a:r>
              <a:rPr lang="en-US" altLang="zh-CN" sz="1600" dirty="0"/>
              <a:t>(&amp;</a:t>
            </a:r>
            <a:r>
              <a:rPr lang="en-US" altLang="zh-CN" sz="1600" dirty="0" err="1"/>
              <a:t>gdriver</a:t>
            </a:r>
            <a:r>
              <a:rPr lang="en-US" altLang="zh-CN" sz="1600" dirty="0"/>
              <a:t>,&amp;</a:t>
            </a:r>
            <a:r>
              <a:rPr lang="en-US" altLang="zh-CN" sz="1600" dirty="0" err="1"/>
              <a:t>gmode</a:t>
            </a:r>
            <a:r>
              <a:rPr lang="en-US" altLang="zh-CN" sz="1600" dirty="0" smtClean="0"/>
              <a:t>,“c:\\bc31\\</a:t>
            </a:r>
            <a:r>
              <a:rPr lang="en-US" altLang="zh-CN" sz="1600" dirty="0" err="1" smtClean="0"/>
              <a:t>bgi</a:t>
            </a:r>
            <a:r>
              <a:rPr lang="en-US" altLang="zh-CN" sz="1600" dirty="0" smtClean="0"/>
              <a:t>");</a:t>
            </a:r>
            <a:endParaRPr lang="en-US" altLang="zh-CN" sz="1600" dirty="0"/>
          </a:p>
          <a:p>
            <a:r>
              <a:rPr lang="en-US" altLang="zh-CN" sz="1600" dirty="0"/>
              <a:t>                                        </a:t>
            </a:r>
            <a:r>
              <a:rPr lang="en-US" altLang="zh-CN" sz="1600" b="1" dirty="0">
                <a:solidFill>
                  <a:srgbClr val="39626F"/>
                </a:solidFill>
              </a:rPr>
              <a:t>//</a:t>
            </a:r>
            <a:r>
              <a:rPr lang="zh-CN" altLang="en-US" sz="1600" b="1" dirty="0">
                <a:solidFill>
                  <a:srgbClr val="39626F"/>
                </a:solidFill>
              </a:rPr>
              <a:t>初始化图形系统</a:t>
            </a:r>
            <a:endParaRPr lang="en-US" altLang="zh-CN" sz="1600" b="1" dirty="0">
              <a:solidFill>
                <a:srgbClr val="39626F"/>
              </a:solidFill>
            </a:endParaRPr>
          </a:p>
          <a:p>
            <a:pPr>
              <a:lnSpc>
                <a:spcPct val="90000"/>
              </a:lnSpc>
            </a:pPr>
            <a:r>
              <a:rPr lang="en-US" altLang="zh-CN" sz="1600" dirty="0" smtClean="0"/>
              <a:t>       bar3d(10,20,50,80,0,0</a:t>
            </a:r>
            <a:r>
              <a:rPr lang="en-US" altLang="zh-CN" sz="1600" dirty="0"/>
              <a:t>); </a:t>
            </a:r>
            <a:r>
              <a:rPr lang="en-US" altLang="zh-CN" sz="1600" b="1" dirty="0">
                <a:solidFill>
                  <a:srgbClr val="39626F"/>
                </a:solidFill>
              </a:rPr>
              <a:t>//</a:t>
            </a:r>
            <a:r>
              <a:rPr lang="zh-CN" altLang="en-US" sz="1600" b="1" dirty="0">
                <a:solidFill>
                  <a:srgbClr val="39626F"/>
                </a:solidFill>
              </a:rPr>
              <a:t>画一条形图</a:t>
            </a:r>
            <a:endParaRPr lang="en-US" altLang="zh-CN" sz="1600" b="1" dirty="0">
              <a:solidFill>
                <a:srgbClr val="39626F"/>
              </a:solidFill>
            </a:endParaRPr>
          </a:p>
          <a:p>
            <a:pPr>
              <a:lnSpc>
                <a:spcPct val="90000"/>
              </a:lnSpc>
            </a:pPr>
            <a:r>
              <a:rPr lang="en-US" altLang="zh-CN" sz="1600" dirty="0"/>
              <a:t>  </a:t>
            </a:r>
            <a:r>
              <a:rPr lang="en-US" altLang="zh-CN" sz="1600" dirty="0" smtClean="0"/>
              <a:t>    </a:t>
            </a:r>
            <a:r>
              <a:rPr lang="en-US" altLang="zh-CN" sz="1600" dirty="0" err="1" smtClean="0"/>
              <a:t>getch</a:t>
            </a:r>
            <a:r>
              <a:rPr lang="en-US" altLang="zh-CN" sz="1600" dirty="0"/>
              <a:t>();                     </a:t>
            </a:r>
            <a:r>
              <a:rPr lang="en-US" altLang="zh-CN" sz="1600" b="1" dirty="0">
                <a:solidFill>
                  <a:srgbClr val="39626F"/>
                </a:solidFill>
              </a:rPr>
              <a:t>//</a:t>
            </a:r>
            <a:r>
              <a:rPr lang="zh-CN" altLang="en-US" sz="1600" b="1" dirty="0">
                <a:solidFill>
                  <a:srgbClr val="39626F"/>
                </a:solidFill>
              </a:rPr>
              <a:t>等待按一键结束</a:t>
            </a:r>
            <a:endParaRPr lang="en-US" altLang="zh-CN" sz="1600" b="1" dirty="0">
              <a:solidFill>
                <a:srgbClr val="39626F"/>
              </a:solidFill>
            </a:endParaRPr>
          </a:p>
          <a:p>
            <a:pPr>
              <a:lnSpc>
                <a:spcPct val="90000"/>
              </a:lnSpc>
            </a:pPr>
            <a:r>
              <a:rPr lang="en-US" altLang="zh-CN" sz="1600" dirty="0"/>
              <a:t>  </a:t>
            </a:r>
            <a:r>
              <a:rPr lang="en-US" altLang="zh-CN" sz="1600" dirty="0" smtClean="0"/>
              <a:t>    </a:t>
            </a:r>
            <a:r>
              <a:rPr lang="en-US" altLang="zh-CN" sz="1600" dirty="0" err="1" smtClean="0"/>
              <a:t>closegraph</a:t>
            </a:r>
            <a:r>
              <a:rPr lang="en-US" altLang="zh-CN" sz="1600" dirty="0"/>
              <a:t>(); </a:t>
            </a:r>
            <a:r>
              <a:rPr lang="en-US" altLang="zh-CN" sz="1600" dirty="0" smtClean="0"/>
              <a:t> </a:t>
            </a:r>
            <a:r>
              <a:rPr lang="en-US" altLang="zh-CN" sz="1600" b="1" dirty="0">
                <a:solidFill>
                  <a:srgbClr val="39626F"/>
                </a:solidFill>
              </a:rPr>
              <a:t>//</a:t>
            </a:r>
            <a:r>
              <a:rPr lang="zh-CN" altLang="en-US" sz="1600" b="1" dirty="0">
                <a:solidFill>
                  <a:srgbClr val="39626F"/>
                </a:solidFill>
              </a:rPr>
              <a:t>关闭图形系统，回到文本模式</a:t>
            </a:r>
            <a:endParaRPr lang="en-US" altLang="zh-CN" sz="1600" b="1" dirty="0">
              <a:solidFill>
                <a:srgbClr val="39626F"/>
              </a:solidFill>
            </a:endParaRPr>
          </a:p>
          <a:p>
            <a:pPr>
              <a:lnSpc>
                <a:spcPct val="90000"/>
              </a:lnSpc>
              <a:buFont typeface="Wingdings" panose="05000000000000000000" pitchFamily="2" charset="2"/>
              <a:buNone/>
            </a:pPr>
            <a:r>
              <a:rPr lang="en-US" altLang="zh-CN" sz="1600" dirty="0"/>
              <a:t>      }</a:t>
            </a:r>
          </a:p>
          <a:p>
            <a:endParaRPr lang="en-US" altLang="zh-CN" sz="1500" dirty="0"/>
          </a:p>
          <a:p>
            <a:endParaRPr lang="zh-CN" altLang="en-US" dirty="0"/>
          </a:p>
        </p:txBody>
      </p:sp>
    </p:spTree>
    <p:extLst>
      <p:ext uri="{BB962C8B-B14F-4D97-AF65-F5344CB8AC3E}">
        <p14:creationId xmlns:p14="http://schemas.microsoft.com/office/powerpoint/2010/main" val="231070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6" grpId="0"/>
      <p:bldP spid="20" grpId="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84663"/>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4" name="矩形: 圆角 3"/>
          <p:cNvSpPr/>
          <p:nvPr/>
        </p:nvSpPr>
        <p:spPr>
          <a:xfrm>
            <a:off x="2523877" y="1637408"/>
            <a:ext cx="4688084" cy="4550741"/>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2"/>
          <p:cNvSpPr/>
          <p:nvPr/>
        </p:nvSpPr>
        <p:spPr>
          <a:xfrm>
            <a:off x="2657298" y="1030127"/>
            <a:ext cx="4340708" cy="364050"/>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9.7 </a:t>
            </a:r>
            <a:r>
              <a:rPr lang="zh-CN" altLang="en-US" dirty="0" smtClean="0"/>
              <a:t>自动</a:t>
            </a:r>
            <a:r>
              <a:rPr lang="zh-CN" altLang="en-US" dirty="0"/>
              <a:t>初始化图形系统</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31626" y="1839832"/>
            <a:ext cx="2914213" cy="323165"/>
          </a:xfrm>
          <a:prstGeom prst="rect">
            <a:avLst/>
          </a:prstGeom>
        </p:spPr>
        <p:txBody>
          <a:bodyPr wrap="square">
            <a:spAutoFit/>
          </a:bodyPr>
          <a:lstStyle/>
          <a:p>
            <a:pPr lvl="0"/>
            <a:r>
              <a:rPr lang="en-US" altLang="zh-CN" sz="1500" dirty="0"/>
              <a:t>      </a:t>
            </a:r>
            <a:endParaRPr lang="zh-CN" altLang="en-US" sz="1500" dirty="0"/>
          </a:p>
        </p:txBody>
      </p:sp>
      <p:sp>
        <p:nvSpPr>
          <p:cNvPr id="19" name="文本框 18"/>
          <p:cNvSpPr txBox="1"/>
          <p:nvPr/>
        </p:nvSpPr>
        <p:spPr>
          <a:xfrm>
            <a:off x="2657298" y="151413"/>
            <a:ext cx="5912251"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初始化图形系统函数</a:t>
            </a:r>
            <a:r>
              <a:rPr lang="en-US" altLang="zh-CN" sz="3200" b="1" dirty="0" err="1"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initgraph</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 </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文本框 3"/>
          <p:cNvSpPr txBox="1"/>
          <p:nvPr/>
        </p:nvSpPr>
        <p:spPr>
          <a:xfrm>
            <a:off x="2692211" y="2285409"/>
            <a:ext cx="4446008" cy="3225498"/>
          </a:xfrm>
          <a:prstGeom prst="rect">
            <a:avLst/>
          </a:prstGeom>
          <a:noFill/>
        </p:spPr>
        <p:txBody>
          <a:bodyPr wrap="square" rtlCol="0">
            <a:spAutoFit/>
          </a:bodyPr>
          <a:lstStyle/>
          <a:p>
            <a:pPr>
              <a:buFont typeface="Wingdings" panose="05000000000000000000" pitchFamily="2" charset="2"/>
              <a:buNone/>
            </a:pPr>
            <a:r>
              <a:rPr lang="en-US" altLang="zh-CN" sz="1600" dirty="0"/>
              <a:t>#</a:t>
            </a:r>
            <a:r>
              <a:rPr lang="en-US" altLang="zh-CN" sz="1600" dirty="0" err="1"/>
              <a:t>include"graphics.h</a:t>
            </a:r>
            <a:r>
              <a:rPr lang="en-US" altLang="zh-CN" sz="1600" dirty="0"/>
              <a:t>"</a:t>
            </a:r>
          </a:p>
          <a:p>
            <a:pPr>
              <a:buFont typeface="Wingdings" panose="05000000000000000000" pitchFamily="2" charset="2"/>
              <a:buNone/>
            </a:pPr>
            <a:r>
              <a:rPr lang="en-US" altLang="zh-CN" sz="1600" dirty="0"/>
              <a:t>    main()</a:t>
            </a:r>
          </a:p>
          <a:p>
            <a:pPr>
              <a:buFont typeface="Wingdings" panose="05000000000000000000" pitchFamily="2" charset="2"/>
              <a:buNone/>
            </a:pPr>
            <a:r>
              <a:rPr lang="en-US" altLang="zh-CN" sz="1600" dirty="0"/>
              <a:t>   { </a:t>
            </a:r>
            <a:endParaRPr lang="en-US" altLang="zh-CN" sz="1600" dirty="0" smtClean="0"/>
          </a:p>
          <a:p>
            <a:pPr>
              <a:buFont typeface="Wingdings" panose="05000000000000000000" pitchFamily="2" charset="2"/>
              <a:buNone/>
            </a:pPr>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err="1"/>
              <a:t>gdriver,gmode</a:t>
            </a:r>
            <a:r>
              <a:rPr lang="en-US" altLang="zh-CN" sz="1600" dirty="0"/>
              <a:t>;</a:t>
            </a:r>
          </a:p>
          <a:p>
            <a:r>
              <a:rPr lang="en-US" altLang="zh-CN" sz="1600" dirty="0"/>
              <a:t>  </a:t>
            </a:r>
            <a:r>
              <a:rPr lang="en-US" altLang="zh-CN" sz="1600" dirty="0" smtClean="0"/>
              <a:t>      </a:t>
            </a:r>
            <a:r>
              <a:rPr lang="en-US" altLang="zh-CN" sz="1600" dirty="0" err="1" smtClean="0"/>
              <a:t>gdriver</a:t>
            </a:r>
            <a:r>
              <a:rPr lang="en-US" altLang="zh-CN" sz="1600" dirty="0" smtClean="0"/>
              <a:t>=DETECT;    </a:t>
            </a:r>
            <a:endParaRPr lang="en-US" altLang="zh-CN" sz="1600" dirty="0"/>
          </a:p>
          <a:p>
            <a:r>
              <a:rPr lang="en-US" altLang="zh-CN" sz="1600" dirty="0"/>
              <a:t>  </a:t>
            </a:r>
            <a:r>
              <a:rPr lang="en-US" altLang="zh-CN" sz="1600" dirty="0" smtClean="0"/>
              <a:t>     </a:t>
            </a:r>
            <a:r>
              <a:rPr lang="en-US" altLang="zh-CN" sz="1600" dirty="0" err="1" smtClean="0"/>
              <a:t>initgraph</a:t>
            </a:r>
            <a:r>
              <a:rPr lang="en-US" altLang="zh-CN" sz="1600" dirty="0"/>
              <a:t>(&amp;</a:t>
            </a:r>
            <a:r>
              <a:rPr lang="en-US" altLang="zh-CN" sz="1600" dirty="0" err="1"/>
              <a:t>gdriver</a:t>
            </a:r>
            <a:r>
              <a:rPr lang="en-US" altLang="zh-CN" sz="1600" dirty="0"/>
              <a:t>,&amp;</a:t>
            </a:r>
            <a:r>
              <a:rPr lang="en-US" altLang="zh-CN" sz="1600" dirty="0" err="1"/>
              <a:t>gmode</a:t>
            </a:r>
            <a:r>
              <a:rPr lang="en-US" altLang="zh-CN" sz="1600" dirty="0" smtClean="0"/>
              <a:t>,“ ");</a:t>
            </a:r>
            <a:endParaRPr lang="en-US" altLang="zh-CN" sz="1600" dirty="0"/>
          </a:p>
          <a:p>
            <a:r>
              <a:rPr lang="en-US" altLang="zh-CN" sz="1600" dirty="0"/>
              <a:t>                                        </a:t>
            </a:r>
            <a:r>
              <a:rPr lang="en-US" altLang="zh-CN" sz="1600" b="1" dirty="0" smtClean="0">
                <a:solidFill>
                  <a:srgbClr val="39626F"/>
                </a:solidFill>
              </a:rPr>
              <a:t>//</a:t>
            </a:r>
            <a:r>
              <a:rPr lang="zh-CN" altLang="en-US" sz="1600" b="1" dirty="0" smtClean="0">
                <a:solidFill>
                  <a:srgbClr val="39626F"/>
                </a:solidFill>
              </a:rPr>
              <a:t>初始化图形系统</a:t>
            </a:r>
            <a:endParaRPr lang="en-US" altLang="zh-CN" sz="1600" b="1" dirty="0" smtClean="0">
              <a:solidFill>
                <a:srgbClr val="39626F"/>
              </a:solidFill>
            </a:endParaRPr>
          </a:p>
          <a:p>
            <a:pPr>
              <a:lnSpc>
                <a:spcPct val="90000"/>
              </a:lnSpc>
            </a:pPr>
            <a:r>
              <a:rPr lang="en-US" altLang="zh-CN" sz="1600" dirty="0" smtClean="0"/>
              <a:t>       bar3d(10,20,50,80,0,0</a:t>
            </a:r>
            <a:r>
              <a:rPr lang="en-US" altLang="zh-CN" sz="1600" dirty="0"/>
              <a:t>); </a:t>
            </a:r>
            <a:r>
              <a:rPr lang="en-US" altLang="zh-CN" sz="1600" b="1" dirty="0">
                <a:solidFill>
                  <a:srgbClr val="39626F"/>
                </a:solidFill>
              </a:rPr>
              <a:t>//</a:t>
            </a:r>
            <a:r>
              <a:rPr lang="zh-CN" altLang="en-US" sz="1600" b="1" dirty="0">
                <a:solidFill>
                  <a:srgbClr val="39626F"/>
                </a:solidFill>
              </a:rPr>
              <a:t>画一条形图</a:t>
            </a:r>
            <a:endParaRPr lang="en-US" altLang="zh-CN" sz="1600" b="1" dirty="0">
              <a:solidFill>
                <a:srgbClr val="39626F"/>
              </a:solidFill>
            </a:endParaRPr>
          </a:p>
          <a:p>
            <a:pPr>
              <a:lnSpc>
                <a:spcPct val="90000"/>
              </a:lnSpc>
            </a:pPr>
            <a:r>
              <a:rPr lang="en-US" altLang="zh-CN" sz="1600" dirty="0"/>
              <a:t>  </a:t>
            </a:r>
            <a:r>
              <a:rPr lang="en-US" altLang="zh-CN" sz="1600" dirty="0" smtClean="0"/>
              <a:t>    </a:t>
            </a:r>
            <a:r>
              <a:rPr lang="en-US" altLang="zh-CN" sz="1600" dirty="0" err="1" smtClean="0"/>
              <a:t>getch</a:t>
            </a:r>
            <a:r>
              <a:rPr lang="en-US" altLang="zh-CN" sz="1600" dirty="0"/>
              <a:t>();                     </a:t>
            </a:r>
            <a:r>
              <a:rPr lang="en-US" altLang="zh-CN" sz="1600" b="1" dirty="0">
                <a:solidFill>
                  <a:srgbClr val="39626F"/>
                </a:solidFill>
              </a:rPr>
              <a:t>//</a:t>
            </a:r>
            <a:r>
              <a:rPr lang="zh-CN" altLang="en-US" sz="1600" b="1" dirty="0">
                <a:solidFill>
                  <a:srgbClr val="39626F"/>
                </a:solidFill>
              </a:rPr>
              <a:t>等待按一键结束</a:t>
            </a:r>
            <a:endParaRPr lang="en-US" altLang="zh-CN" sz="1600" b="1" dirty="0">
              <a:solidFill>
                <a:srgbClr val="39626F"/>
              </a:solidFill>
            </a:endParaRPr>
          </a:p>
          <a:p>
            <a:pPr>
              <a:lnSpc>
                <a:spcPct val="90000"/>
              </a:lnSpc>
            </a:pPr>
            <a:r>
              <a:rPr lang="en-US" altLang="zh-CN" sz="1600" dirty="0"/>
              <a:t>  </a:t>
            </a:r>
            <a:r>
              <a:rPr lang="en-US" altLang="zh-CN" sz="1600" dirty="0" smtClean="0"/>
              <a:t>    </a:t>
            </a:r>
            <a:r>
              <a:rPr lang="en-US" altLang="zh-CN" sz="1600" dirty="0" err="1" smtClean="0"/>
              <a:t>closegraph</a:t>
            </a:r>
            <a:r>
              <a:rPr lang="en-US" altLang="zh-CN" sz="1600" dirty="0"/>
              <a:t>(); </a:t>
            </a:r>
            <a:r>
              <a:rPr lang="en-US" altLang="zh-CN" sz="1600" dirty="0" smtClean="0"/>
              <a:t> </a:t>
            </a:r>
            <a:r>
              <a:rPr lang="en-US" altLang="zh-CN" sz="1600" b="1" dirty="0" smtClean="0">
                <a:solidFill>
                  <a:srgbClr val="39626F"/>
                </a:solidFill>
              </a:rPr>
              <a:t>//</a:t>
            </a:r>
            <a:r>
              <a:rPr lang="zh-CN" altLang="en-US" sz="1600" b="1" dirty="0" smtClean="0">
                <a:solidFill>
                  <a:srgbClr val="39626F"/>
                </a:solidFill>
              </a:rPr>
              <a:t>关闭</a:t>
            </a:r>
            <a:r>
              <a:rPr lang="zh-CN" altLang="en-US" sz="1600" b="1" dirty="0">
                <a:solidFill>
                  <a:srgbClr val="39626F"/>
                </a:solidFill>
              </a:rPr>
              <a:t>图形系统，回到</a:t>
            </a:r>
            <a:r>
              <a:rPr lang="zh-CN" altLang="en-US" sz="1600" b="1" dirty="0" smtClean="0">
                <a:solidFill>
                  <a:srgbClr val="39626F"/>
                </a:solidFill>
              </a:rPr>
              <a:t>文本模式</a:t>
            </a:r>
            <a:endParaRPr lang="en-US" altLang="zh-CN" sz="1600" b="1" dirty="0">
              <a:solidFill>
                <a:srgbClr val="39626F"/>
              </a:solidFill>
            </a:endParaRPr>
          </a:p>
          <a:p>
            <a:pPr>
              <a:lnSpc>
                <a:spcPct val="90000"/>
              </a:lnSpc>
              <a:buFont typeface="Wingdings" panose="05000000000000000000" pitchFamily="2" charset="2"/>
              <a:buNone/>
            </a:pPr>
            <a:r>
              <a:rPr lang="en-US" altLang="zh-CN" sz="1600" dirty="0"/>
              <a:t>      }</a:t>
            </a:r>
          </a:p>
          <a:p>
            <a:endParaRPr lang="en-US" altLang="zh-CN" sz="1600" dirty="0"/>
          </a:p>
          <a:p>
            <a:endParaRPr lang="zh-CN" altLang="en-US" dirty="0"/>
          </a:p>
        </p:txBody>
      </p:sp>
    </p:spTree>
    <p:extLst>
      <p:ext uri="{BB962C8B-B14F-4D97-AF65-F5344CB8AC3E}">
        <p14:creationId xmlns:p14="http://schemas.microsoft.com/office/powerpoint/2010/main" val="236483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6" y="19529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503965" y="150121"/>
            <a:ext cx="6501812"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关闭图形系统函数</a:t>
            </a:r>
            <a:r>
              <a:rPr lang="en-US" altLang="zh-CN" sz="2800" b="1" dirty="0" err="1"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closegraph</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0" y="1419178"/>
            <a:ext cx="2935419"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关闭</a:t>
            </a:r>
            <a:r>
              <a:rPr lang="zh-CN" altLang="en-US" sz="2400" b="1" dirty="0" smtClean="0">
                <a:latin typeface="微软雅黑" panose="020B0503020204020204" pitchFamily="34" charset="-122"/>
                <a:ea typeface="微软雅黑" panose="020B0503020204020204" pitchFamily="34" charset="-122"/>
              </a:rPr>
              <a:t>图形系统函数</a:t>
            </a:r>
            <a:endParaRPr lang="en-US" altLang="zh-CN" sz="2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413485" y="2273727"/>
            <a:ext cx="3264753" cy="400110"/>
          </a:xfrm>
          <a:prstGeom prst="rect">
            <a:avLst/>
          </a:prstGeom>
          <a:noFill/>
        </p:spPr>
        <p:txBody>
          <a:bodyPr wrap="square" rtlCol="0">
            <a:spAutoFit/>
          </a:bodyPr>
          <a:lstStyle/>
          <a:p>
            <a:r>
              <a:rPr lang="en-US" altLang="zh-CN" sz="2000" dirty="0" smtClean="0"/>
              <a:t>void  </a:t>
            </a:r>
            <a:r>
              <a:rPr lang="en-US" altLang="zh-CN" sz="2000" dirty="0" err="1"/>
              <a:t>close</a:t>
            </a:r>
            <a:r>
              <a:rPr lang="en-US" altLang="zh-CN" sz="2000" dirty="0" err="1" smtClean="0"/>
              <a:t>graph</a:t>
            </a:r>
            <a:r>
              <a:rPr lang="zh-CN" altLang="en-US" sz="2000" dirty="0" smtClean="0"/>
              <a:t>（</a:t>
            </a:r>
            <a:r>
              <a:rPr lang="en-US" altLang="zh-CN" sz="2000" dirty="0" smtClean="0"/>
              <a:t>void</a:t>
            </a:r>
            <a:r>
              <a:rPr lang="zh-CN" altLang="en-US" sz="2000" dirty="0" smtClean="0"/>
              <a:t>）</a:t>
            </a:r>
            <a:endParaRPr lang="zh-CN" altLang="en-US" sz="2000" dirty="0"/>
          </a:p>
        </p:txBody>
      </p:sp>
      <p:sp>
        <p:nvSpPr>
          <p:cNvPr id="9" name="文本框 8"/>
          <p:cNvSpPr txBox="1"/>
          <p:nvPr/>
        </p:nvSpPr>
        <p:spPr>
          <a:xfrm>
            <a:off x="98094" y="2966889"/>
            <a:ext cx="8686799"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：关闭图形系统，释放图形系统所占的内存空间，并返回调用</a:t>
            </a:r>
            <a:r>
              <a:rPr lang="en-US" altLang="zh-CN" dirty="0" err="1" smtClean="0">
                <a:latin typeface="微软雅黑" panose="020B0503020204020204" pitchFamily="34" charset="-122"/>
                <a:ea typeface="微软雅黑" panose="020B0503020204020204" pitchFamily="34" charset="-122"/>
              </a:rPr>
              <a:t>initgraph</a:t>
            </a:r>
            <a:r>
              <a:rPr lang="zh-CN" altLang="en-US" dirty="0" smtClean="0">
                <a:latin typeface="微软雅黑" panose="020B0503020204020204" pitchFamily="34" charset="-122"/>
                <a:ea typeface="微软雅黑" panose="020B0503020204020204" pitchFamily="34" charset="-122"/>
              </a:rPr>
              <a:t>函数之前的显示模式（通常是文本模式）；</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另外，将系统从图形方式切换到文本方式的函数还有：</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void far </a:t>
            </a:r>
            <a:r>
              <a:rPr lang="en-US" altLang="zh-CN" dirty="0" err="1" smtClean="0">
                <a:latin typeface="微软雅黑" panose="020B0503020204020204" pitchFamily="34" charset="-122"/>
                <a:ea typeface="微软雅黑" panose="020B0503020204020204" pitchFamily="34" charset="-122"/>
              </a:rPr>
              <a:t>restorecrtmode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void</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57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20865"/>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9</a:t>
            </a: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63396"/>
            <a:ext cx="5491857"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文本文件与二进制文件</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Rectangle 3"/>
          <p:cNvSpPr>
            <a:spLocks noGrp="1" noChangeArrowheads="1"/>
          </p:cNvSpPr>
          <p:nvPr/>
        </p:nvSpPr>
        <p:spPr bwMode="auto">
          <a:xfrm>
            <a:off x="786089" y="1433939"/>
            <a:ext cx="7548614" cy="402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00000"/>
              <a:buFont typeface="Wingdings 3" panose="05040102010807070707" pitchFamily="18" charset="2"/>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100000"/>
              <a:buFont typeface="Wingdings 2" panose="05020102010507070707" pitchFamily="18" charset="2"/>
              <a:buChar char="¡"/>
              <a:defRPr kumimoji="1" sz="2000" kern="1200">
                <a:solidFill>
                  <a:schemeClr val="tx1"/>
                </a:solidFill>
                <a:latin typeface="+mn-lt"/>
                <a:ea typeface="+mn-ea"/>
                <a:cs typeface="+mn-cs"/>
              </a:defRPr>
            </a:lvl2pPr>
            <a:lvl3pPr marL="1085850" indent="-228600" algn="l" rtl="0" eaLnBrk="0" fontAlgn="base" hangingPunct="0">
              <a:spcBef>
                <a:spcPct val="20000"/>
              </a:spcBef>
              <a:spcAft>
                <a:spcPct val="0"/>
              </a:spcAft>
              <a:buClr>
                <a:schemeClr val="folHlink"/>
              </a:buClr>
              <a:buSzPct val="100000"/>
              <a:buFont typeface="Wingdings 2" panose="05020102010507070707" pitchFamily="18" charset="2"/>
              <a:buChar char="—"/>
              <a:defRPr kumimoji="1" kern="1200">
                <a:solidFill>
                  <a:schemeClr val="tx1"/>
                </a:solidFill>
                <a:latin typeface="+mn-lt"/>
                <a:ea typeface="+mn-ea"/>
                <a:cs typeface="+mn-cs"/>
              </a:defRPr>
            </a:lvl3pPr>
            <a:lvl4pPr marL="1428750" indent="-228600" algn="l" rtl="0" eaLnBrk="0" fontAlgn="base" hangingPunct="0">
              <a:spcBef>
                <a:spcPct val="20000"/>
              </a:spcBef>
              <a:spcAft>
                <a:spcPct val="0"/>
              </a:spcAft>
              <a:buClr>
                <a:schemeClr val="folHlink"/>
              </a:buClr>
              <a:buSzPct val="95000"/>
              <a:buFont typeface="Wingdings 2" panose="05020102010507070707" pitchFamily="18" charset="2"/>
              <a:buChar char="¡"/>
              <a:defRPr kumimoji="1" sz="1600" kern="1200">
                <a:solidFill>
                  <a:schemeClr val="tx1"/>
                </a:solidFill>
                <a:latin typeface="+mn-lt"/>
                <a:ea typeface="+mn-ea"/>
                <a:cs typeface="+mn-cs"/>
              </a:defRPr>
            </a:lvl4pPr>
            <a:lvl5pPr marL="1771650" indent="-228600" algn="l" rtl="0" eaLnBrk="0" fontAlgn="base" hangingPunct="0">
              <a:spcBef>
                <a:spcPct val="20000"/>
              </a:spcBef>
              <a:spcAft>
                <a:spcPct val="0"/>
              </a:spcAft>
              <a:buClr>
                <a:srgbClr val="330099"/>
              </a:buClr>
              <a:buSzPct val="95000"/>
              <a:buFont typeface="Wingdings 2" panose="050201020105070707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buSzTx/>
              <a:buNone/>
            </a:pPr>
            <a:r>
              <a:rPr lang="zh-CN" altLang="en-US" sz="1800" dirty="0" smtClean="0">
                <a:latin typeface="微软雅黑" panose="020B0503020204020204" pitchFamily="34" charset="-122"/>
                <a:ea typeface="微软雅黑" panose="020B0503020204020204" pitchFamily="34" charset="-122"/>
              </a:rPr>
              <a:t>       文本文件</a:t>
            </a:r>
            <a:r>
              <a:rPr lang="zh-CN" altLang="en-US" sz="1800" dirty="0">
                <a:latin typeface="微软雅黑" panose="020B0503020204020204" pitchFamily="34" charset="-122"/>
                <a:ea typeface="微软雅黑" panose="020B0503020204020204" pitchFamily="34" charset="-122"/>
              </a:rPr>
              <a:t>在磁盘中存放时每个字符对应一个字节，用于存放对应的</a:t>
            </a:r>
            <a:r>
              <a:rPr lang="en-US" altLang="zh-CN" sz="1800" dirty="0">
                <a:latin typeface="微软雅黑" panose="020B0503020204020204" pitchFamily="34" charset="-122"/>
                <a:ea typeface="微软雅黑" panose="020B0503020204020204" pitchFamily="34" charset="-122"/>
              </a:rPr>
              <a:t>ASCII</a:t>
            </a:r>
            <a:r>
              <a:rPr lang="zh-CN" altLang="en-US" sz="1800" dirty="0">
                <a:latin typeface="微软雅黑" panose="020B0503020204020204" pitchFamily="34" charset="-122"/>
                <a:ea typeface="微软雅黑" panose="020B0503020204020204" pitchFamily="34" charset="-122"/>
              </a:rPr>
              <a:t>码。</a:t>
            </a:r>
          </a:p>
          <a:p>
            <a:pPr marL="0" indent="0" eaLnBrk="1" hangingPunct="1">
              <a:lnSpc>
                <a:spcPct val="150000"/>
              </a:lnSpc>
              <a:buSzTx/>
              <a:buNone/>
            </a:pPr>
            <a:r>
              <a:rPr lang="zh-CN" altLang="en-US" sz="1800" dirty="0" smtClean="0">
                <a:latin typeface="微软雅黑" panose="020B0503020204020204" pitchFamily="34" charset="-122"/>
                <a:ea typeface="微软雅黑" panose="020B0503020204020204" pitchFamily="34" charset="-122"/>
              </a:rPr>
              <a:t>       例如</a:t>
            </a:r>
            <a:r>
              <a:rPr lang="zh-CN" altLang="en-US" sz="1800" dirty="0">
                <a:latin typeface="微软雅黑" panose="020B0503020204020204" pitchFamily="34" charset="-122"/>
                <a:ea typeface="微软雅黑" panose="020B0503020204020204" pitchFamily="34" charset="-122"/>
              </a:rPr>
              <a:t>，数</a:t>
            </a:r>
            <a:r>
              <a:rPr lang="en-US" altLang="zh-CN" sz="1800" dirty="0">
                <a:latin typeface="微软雅黑" panose="020B0503020204020204" pitchFamily="34" charset="-122"/>
                <a:ea typeface="微软雅黑" panose="020B0503020204020204" pitchFamily="34" charset="-122"/>
              </a:rPr>
              <a:t>1357</a:t>
            </a:r>
            <a:r>
              <a:rPr lang="zh-CN" altLang="en-US" sz="1800" dirty="0">
                <a:latin typeface="微软雅黑" panose="020B0503020204020204" pitchFamily="34" charset="-122"/>
                <a:ea typeface="微软雅黑" panose="020B0503020204020204" pitchFamily="34" charset="-122"/>
              </a:rPr>
              <a:t>在内存中的存储形式为：</a:t>
            </a:r>
          </a:p>
          <a:p>
            <a:pPr marL="0" eaLnBrk="1" hangingPunct="1">
              <a:lnSpc>
                <a:spcPct val="150000"/>
              </a:lnSpc>
              <a:buSzTx/>
            </a:pPr>
            <a:endParaRPr lang="zh-CN" altLang="en-US" sz="1800" dirty="0">
              <a:latin typeface="微软雅黑" panose="020B0503020204020204" pitchFamily="34" charset="-122"/>
              <a:ea typeface="微软雅黑" panose="020B0503020204020204" pitchFamily="34" charset="-122"/>
            </a:endParaRPr>
          </a:p>
          <a:p>
            <a:pPr marL="0" indent="0" eaLnBrk="1" hangingPunct="1">
              <a:lnSpc>
                <a:spcPct val="150000"/>
              </a:lnSpc>
              <a:buSzTx/>
              <a:buNone/>
            </a:pPr>
            <a:r>
              <a:rPr lang="zh-CN" altLang="en-US" sz="1800" dirty="0" smtClean="0">
                <a:latin typeface="微软雅黑" panose="020B0503020204020204" pitchFamily="34" charset="-122"/>
                <a:ea typeface="微软雅黑" panose="020B0503020204020204" pitchFamily="34" charset="-122"/>
              </a:rPr>
              <a:t>      在</a:t>
            </a:r>
            <a:r>
              <a:rPr lang="zh-CN" altLang="en-US" sz="1800" dirty="0">
                <a:latin typeface="微软雅黑" panose="020B0503020204020204" pitchFamily="34" charset="-122"/>
                <a:ea typeface="微软雅黑" panose="020B0503020204020204" pitchFamily="34" charset="-122"/>
              </a:rPr>
              <a:t>文本文件中的保存形式为：</a:t>
            </a:r>
          </a:p>
          <a:p>
            <a:pPr marL="0" indent="0" eaLnBrk="1" hangingPunct="1">
              <a:lnSpc>
                <a:spcPct val="150000"/>
              </a:lnSpc>
              <a:buSzTx/>
              <a:buNone/>
            </a:pPr>
            <a:endParaRPr lang="zh-CN" altLang="en-US" sz="1800" dirty="0">
              <a:latin typeface="微软雅黑" panose="020B0503020204020204" pitchFamily="34" charset="-122"/>
              <a:ea typeface="微软雅黑" panose="020B0503020204020204" pitchFamily="34" charset="-122"/>
            </a:endParaRPr>
          </a:p>
          <a:p>
            <a:pPr marL="0" eaLnBrk="1" hangingPunct="1">
              <a:lnSpc>
                <a:spcPct val="150000"/>
              </a:lnSpc>
              <a:buSzTx/>
            </a:pPr>
            <a:endParaRPr lang="zh-CN" altLang="en-US" sz="1800" dirty="0">
              <a:latin typeface="微软雅黑" panose="020B0503020204020204" pitchFamily="34" charset="-122"/>
              <a:ea typeface="微软雅黑" panose="020B0503020204020204" pitchFamily="34" charset="-122"/>
            </a:endParaRPr>
          </a:p>
          <a:p>
            <a:pPr marL="0" eaLnBrk="1" hangingPunct="1">
              <a:lnSpc>
                <a:spcPct val="150000"/>
              </a:lnSpc>
              <a:buSzTx/>
            </a:pPr>
            <a:endParaRPr lang="zh-CN" altLang="en-US" sz="1800" dirty="0">
              <a:latin typeface="微软雅黑" panose="020B0503020204020204" pitchFamily="34" charset="-122"/>
              <a:ea typeface="微软雅黑" panose="020B0503020204020204" pitchFamily="34" charset="-122"/>
            </a:endParaRPr>
          </a:p>
          <a:p>
            <a:pPr marL="0" indent="0" eaLnBrk="1" hangingPunct="1">
              <a:lnSpc>
                <a:spcPct val="150000"/>
              </a:lnSpc>
              <a:buSzTx/>
              <a:buNone/>
            </a:pPr>
            <a:r>
              <a:rPr lang="zh-CN" altLang="en-US" sz="1800" dirty="0" smtClean="0">
                <a:latin typeface="微软雅黑" panose="020B0503020204020204" pitchFamily="34" charset="-122"/>
                <a:ea typeface="微软雅黑" panose="020B0503020204020204" pitchFamily="34" charset="-122"/>
              </a:rPr>
              <a:t> 共</a:t>
            </a:r>
            <a:r>
              <a:rPr lang="zh-CN" altLang="en-US" sz="1800" dirty="0">
                <a:latin typeface="微软雅黑" panose="020B0503020204020204" pitchFamily="34" charset="-122"/>
                <a:ea typeface="微软雅黑" panose="020B0503020204020204" pitchFamily="34" charset="-122"/>
              </a:rPr>
              <a:t>占用</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个字节。 </a:t>
            </a:r>
          </a:p>
        </p:txBody>
      </p:sp>
      <p:sp>
        <p:nvSpPr>
          <p:cNvPr id="6" name="AutoShape 4"/>
          <p:cNvSpPr>
            <a:spLocks noChangeArrowheads="1"/>
          </p:cNvSpPr>
          <p:nvPr/>
        </p:nvSpPr>
        <p:spPr bwMode="ltGray">
          <a:xfrm>
            <a:off x="2019119" y="2842184"/>
            <a:ext cx="4610100" cy="427038"/>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lnSpc>
                <a:spcPct val="80000"/>
              </a:lnSpc>
              <a:spcBef>
                <a:spcPct val="20000"/>
              </a:spcBef>
            </a:pPr>
            <a:r>
              <a:rPr lang="en-US" altLang="zh-CN" b="0" dirty="0"/>
              <a:t>00000101	01001101</a:t>
            </a:r>
          </a:p>
        </p:txBody>
      </p:sp>
      <p:sp>
        <p:nvSpPr>
          <p:cNvPr id="7" name="AutoShape 5"/>
          <p:cNvSpPr>
            <a:spLocks noChangeArrowheads="1"/>
          </p:cNvSpPr>
          <p:nvPr/>
        </p:nvSpPr>
        <p:spPr bwMode="ltGray">
          <a:xfrm>
            <a:off x="1230039" y="3737303"/>
            <a:ext cx="7705725" cy="1262063"/>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r>
              <a:rPr lang="en-US" altLang="zh-CN" b="0" dirty="0"/>
              <a:t>ASCII: 00110001   00110011   00110101   00110111</a:t>
            </a:r>
          </a:p>
          <a:p>
            <a:r>
              <a:rPr lang="zh-CN" altLang="en-US" b="0" dirty="0"/>
              <a:t>对应的             ↓               ↓               ↓               ↓	</a:t>
            </a:r>
          </a:p>
          <a:p>
            <a:r>
              <a:rPr lang="zh-CN" altLang="en-US" b="0" dirty="0"/>
              <a:t>十进制码：     </a:t>
            </a:r>
            <a:r>
              <a:rPr lang="en-US" altLang="zh-CN" b="0" dirty="0"/>
              <a:t>1                  3                 5                 7</a:t>
            </a:r>
          </a:p>
        </p:txBody>
      </p:sp>
      <p:sp>
        <p:nvSpPr>
          <p:cNvPr id="4" name="矩形 3"/>
          <p:cNvSpPr/>
          <p:nvPr/>
        </p:nvSpPr>
        <p:spPr>
          <a:xfrm>
            <a:off x="376637" y="1099531"/>
            <a:ext cx="133882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文本文件</a:t>
            </a:r>
            <a:r>
              <a:rPr lang="zh-CN" altLang="en-US" dirty="0">
                <a:latin typeface="微软雅黑" panose="020B0503020204020204" pitchFamily="34" charset="-122"/>
                <a:ea typeface="微软雅黑" panose="020B0503020204020204" pitchFamily="34" charset="-122"/>
              </a:rPr>
              <a:t>：</a:t>
            </a:r>
            <a:endParaRPr lang="zh-CN" altLang="en-US" dirty="0"/>
          </a:p>
        </p:txBody>
      </p:sp>
      <p:sp>
        <p:nvSpPr>
          <p:cNvPr id="8" name="文本框 7"/>
          <p:cNvSpPr txBox="1"/>
          <p:nvPr/>
        </p:nvSpPr>
        <p:spPr>
          <a:xfrm>
            <a:off x="439464" y="5678605"/>
            <a:ext cx="8704536" cy="923330"/>
          </a:xfrm>
          <a:prstGeom prst="rect">
            <a:avLst/>
          </a:prstGeom>
          <a:noFill/>
        </p:spPr>
        <p:txBody>
          <a:bodyPr wrap="square" rtlCol="0">
            <a:spAutoFit/>
          </a:bodyPr>
          <a:lstStyle/>
          <a:p>
            <a:r>
              <a:rPr kumimoji="1" lang="zh-CN" altLang="en-US" dirty="0" smtClean="0">
                <a:latin typeface="微软雅黑" panose="020B0503020204020204" pitchFamily="34" charset="-122"/>
                <a:ea typeface="微软雅黑" panose="020B0503020204020204" pitchFamily="34" charset="-122"/>
              </a:rPr>
              <a:t>文本文件</a:t>
            </a:r>
            <a:r>
              <a:rPr kumimoji="1" lang="zh-CN" altLang="en-US" dirty="0">
                <a:latin typeface="微软雅黑" panose="020B0503020204020204" pitchFamily="34" charset="-122"/>
                <a:ea typeface="微软雅黑" panose="020B0503020204020204" pitchFamily="34" charset="-122"/>
              </a:rPr>
              <a:t>可在屏幕上按字符显示，例如源程序文件就是文本文件，由于是按</a:t>
            </a:r>
            <a:r>
              <a:rPr kumimoji="1" lang="zh-CN" altLang="en-US" dirty="0" smtClean="0">
                <a:latin typeface="微软雅黑" panose="020B0503020204020204" pitchFamily="34" charset="-122"/>
                <a:ea typeface="微软雅黑" panose="020B0503020204020204" pitchFamily="34" charset="-122"/>
              </a:rPr>
              <a:t>字符显示</a:t>
            </a:r>
            <a:r>
              <a:rPr kumimoji="1" lang="zh-CN" altLang="en-US" dirty="0">
                <a:latin typeface="微软雅黑" panose="020B0503020204020204" pitchFamily="34" charset="-122"/>
                <a:ea typeface="微软雅黑" panose="020B0503020204020204" pitchFamily="34" charset="-122"/>
              </a:rPr>
              <a:t>，因此能读懂文件内容。但一般占存储空间较多，而且要花费转换时间。 </a:t>
            </a:r>
          </a:p>
          <a:p>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02" y="5649009"/>
            <a:ext cx="654768" cy="654768"/>
          </a:xfrm>
          <a:prstGeom prst="rect">
            <a:avLst/>
          </a:prstGeom>
        </p:spPr>
      </p:pic>
    </p:spTree>
    <p:extLst>
      <p:ext uri="{BB962C8B-B14F-4D97-AF65-F5344CB8AC3E}">
        <p14:creationId xmlns:p14="http://schemas.microsoft.com/office/powerpoint/2010/main" val="252625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74032"/>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37170" y="115319"/>
            <a:ext cx="6657975"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设置画笔当前颜色及屏幕背景色</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矩形 7"/>
          <p:cNvSpPr/>
          <p:nvPr/>
        </p:nvSpPr>
        <p:spPr>
          <a:xfrm>
            <a:off x="0" y="1366013"/>
            <a:ext cx="3550972"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设置当前画笔颜色函数</a:t>
            </a:r>
            <a:endParaRPr lang="en-US" altLang="zh-CN" sz="24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4154799" y="1356768"/>
            <a:ext cx="3264753" cy="461665"/>
          </a:xfrm>
          <a:prstGeom prst="rect">
            <a:avLst/>
          </a:prstGeom>
          <a:noFill/>
        </p:spPr>
        <p:txBody>
          <a:bodyPr wrap="square" rtlCol="0">
            <a:spAutoFit/>
          </a:bodyPr>
          <a:lstStyle/>
          <a:p>
            <a:r>
              <a:rPr lang="en-US" altLang="zh-CN" sz="2400" b="1" dirty="0" smtClean="0"/>
              <a:t>void  setcolor</a:t>
            </a:r>
            <a:r>
              <a:rPr lang="zh-CN" altLang="en-US" sz="2400" b="1" dirty="0" smtClean="0"/>
              <a:t>（</a:t>
            </a:r>
            <a:r>
              <a:rPr lang="en-US" altLang="zh-CN" sz="2400" b="1" dirty="0" err="1" smtClean="0"/>
              <a:t>int</a:t>
            </a:r>
            <a:r>
              <a:rPr lang="en-US" altLang="zh-CN" sz="2400" b="1" dirty="0" smtClean="0"/>
              <a:t> color</a:t>
            </a:r>
            <a:r>
              <a:rPr lang="zh-CN" altLang="en-US" sz="2400" b="1" dirty="0" smtClean="0"/>
              <a:t>）</a:t>
            </a:r>
            <a:endParaRPr lang="zh-CN" altLang="en-US" sz="2400" b="1" dirty="0"/>
          </a:p>
        </p:txBody>
      </p:sp>
      <p:sp>
        <p:nvSpPr>
          <p:cNvPr id="11" name="文本框 10"/>
          <p:cNvSpPr txBox="1"/>
          <p:nvPr/>
        </p:nvSpPr>
        <p:spPr>
          <a:xfrm>
            <a:off x="127590" y="1772274"/>
            <a:ext cx="8686799"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：用来设置当前画笔的颜色，将影响待画出的直线、圆、矩形等线条的颜色；</a:t>
            </a:r>
            <a:endParaRPr lang="en-US" altLang="zh-CN"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0" y="2377962"/>
            <a:ext cx="3243196"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设置屏幕背景色函数</a:t>
            </a:r>
            <a:endParaRPr lang="en-US" altLang="zh-CN" sz="24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154798" y="2428948"/>
            <a:ext cx="4163292" cy="461665"/>
          </a:xfrm>
          <a:prstGeom prst="rect">
            <a:avLst/>
          </a:prstGeom>
          <a:noFill/>
        </p:spPr>
        <p:txBody>
          <a:bodyPr wrap="square" rtlCol="0">
            <a:spAutoFit/>
          </a:bodyPr>
          <a:lstStyle/>
          <a:p>
            <a:r>
              <a:rPr lang="en-US" altLang="zh-CN" sz="2400" b="1" dirty="0" smtClean="0"/>
              <a:t>void  </a:t>
            </a:r>
            <a:r>
              <a:rPr lang="en-US" altLang="zh-CN" sz="2400" b="1" dirty="0" err="1"/>
              <a:t>setbkcolor</a:t>
            </a:r>
            <a:r>
              <a:rPr lang="zh-CN" altLang="en-US" sz="2400" b="1" dirty="0" smtClean="0"/>
              <a:t>（</a:t>
            </a:r>
            <a:r>
              <a:rPr lang="en-US" altLang="zh-CN" sz="2400" b="1" dirty="0" err="1" smtClean="0"/>
              <a:t>int</a:t>
            </a:r>
            <a:r>
              <a:rPr lang="en-US" altLang="zh-CN" sz="2400" b="1" dirty="0" smtClean="0"/>
              <a:t> color</a:t>
            </a:r>
            <a:r>
              <a:rPr lang="zh-CN" altLang="en-US" sz="2400" b="1" dirty="0" smtClean="0"/>
              <a:t>）</a:t>
            </a:r>
            <a:endParaRPr lang="zh-CN" altLang="en-US" sz="2400" b="1" dirty="0"/>
          </a:p>
        </p:txBody>
      </p:sp>
      <p:sp>
        <p:nvSpPr>
          <p:cNvPr id="15" name="文本框 14"/>
          <p:cNvSpPr txBox="1"/>
          <p:nvPr/>
        </p:nvSpPr>
        <p:spPr>
          <a:xfrm>
            <a:off x="72434" y="2873799"/>
            <a:ext cx="8686799"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：用来设置屏幕背景的颜色；</a:t>
            </a:r>
            <a:endParaRPr lang="en-US" altLang="zh-CN" dirty="0" smtClean="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590" y="3459212"/>
            <a:ext cx="654768" cy="654768"/>
          </a:xfrm>
          <a:prstGeom prst="rect">
            <a:avLst/>
          </a:prstGeom>
        </p:spPr>
      </p:pic>
      <p:sp>
        <p:nvSpPr>
          <p:cNvPr id="17" name="文本框 16"/>
          <p:cNvSpPr txBox="1"/>
          <p:nvPr/>
        </p:nvSpPr>
        <p:spPr>
          <a:xfrm>
            <a:off x="882502" y="3588236"/>
            <a:ext cx="7793665"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在头文件</a:t>
            </a:r>
            <a:r>
              <a:rPr lang="en-US" altLang="zh-CN" dirty="0" err="1" smtClean="0">
                <a:latin typeface="微软雅黑" panose="020B0503020204020204" pitchFamily="34" charset="-122"/>
                <a:ea typeface="微软雅黑" panose="020B0503020204020204" pitchFamily="34" charset="-122"/>
              </a:rPr>
              <a:t>graphics.h</a:t>
            </a:r>
            <a:r>
              <a:rPr lang="zh-CN" altLang="en-US" dirty="0" smtClean="0">
                <a:latin typeface="微软雅黑" panose="020B0503020204020204" pitchFamily="34" charset="-122"/>
                <a:ea typeface="微软雅黑" panose="020B0503020204020204" pitchFamily="34" charset="-122"/>
              </a:rPr>
              <a:t>中，以枚举的形式定义了颜色：</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t>enum</a:t>
            </a:r>
            <a:r>
              <a:rPr lang="en-US" altLang="zh-CN" dirty="0" smtClean="0"/>
              <a:t> COLORS{BLACK,BLUE,GREEN,CYAN,RED,MAGENTA,BROWN,LIGHTGRAY,DARKGRAY,   LIGHTBLUE,LIGHTGREEN,LIGHTCYAN,LIGHTRED,LIGHTMAGENTA,YELLOW,WHITE}</a:t>
            </a:r>
            <a:r>
              <a:rPr lang="zh-CN" altLang="en-US" dirty="0" smtClean="0"/>
              <a:t>；</a:t>
            </a:r>
            <a:endParaRPr lang="zh-CN" altLang="en-US" dirty="0"/>
          </a:p>
        </p:txBody>
      </p:sp>
      <p:sp>
        <p:nvSpPr>
          <p:cNvPr id="6" name="文本框 5"/>
          <p:cNvSpPr txBox="1"/>
          <p:nvPr/>
        </p:nvSpPr>
        <p:spPr>
          <a:xfrm>
            <a:off x="887817" y="4926990"/>
            <a:ext cx="7783033"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例如：设置当前画笔颜色为绿色，可执行语句：</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setcolor(GREEN)   </a:t>
            </a:r>
            <a:r>
              <a:rPr lang="zh-CN" altLang="en-US" dirty="0" smtClean="0">
                <a:latin typeface="微软雅黑" panose="020B0503020204020204" pitchFamily="34" charset="-122"/>
                <a:ea typeface="微软雅黑" panose="020B0503020204020204" pitchFamily="34" charset="-122"/>
              </a:rPr>
              <a:t>或者 </a:t>
            </a:r>
            <a:r>
              <a:rPr lang="en-US" altLang="zh-CN" dirty="0" smtClean="0">
                <a:latin typeface="微软雅黑" panose="020B0503020204020204" pitchFamily="34" charset="-122"/>
                <a:ea typeface="微软雅黑" panose="020B0503020204020204" pitchFamily="34" charset="-122"/>
              </a:rPr>
              <a:t>setcolor(2) </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设置屏幕背景颜色为蓝色，可执行语句：</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setbkcolor</a:t>
            </a:r>
            <a:r>
              <a:rPr lang="en-US" altLang="zh-CN" dirty="0" smtClean="0">
                <a:latin typeface="微软雅黑" panose="020B0503020204020204" pitchFamily="34" charset="-122"/>
                <a:ea typeface="微软雅黑" panose="020B0503020204020204" pitchFamily="34" charset="-122"/>
              </a:rPr>
              <a:t>(BLUE) </a:t>
            </a:r>
            <a:r>
              <a:rPr lang="zh-CN" altLang="en-US" dirty="0" smtClean="0">
                <a:latin typeface="微软雅黑" panose="020B0503020204020204" pitchFamily="34" charset="-122"/>
                <a:ea typeface="微软雅黑" panose="020B0503020204020204" pitchFamily="34" charset="-122"/>
              </a:rPr>
              <a:t>或者 </a:t>
            </a:r>
            <a:r>
              <a:rPr lang="en-US" altLang="zh-CN" dirty="0" err="1" smtClean="0">
                <a:latin typeface="微软雅黑" panose="020B0503020204020204" pitchFamily="34" charset="-122"/>
                <a:ea typeface="微软雅黑" panose="020B0503020204020204" pitchFamily="34" charset="-122"/>
              </a:rPr>
              <a:t>setbkcolor</a:t>
            </a:r>
            <a:r>
              <a:rPr lang="en-US" altLang="zh-CN" dirty="0" smtClean="0">
                <a:latin typeface="微软雅黑" panose="020B0503020204020204" pitchFamily="34" charset="-122"/>
                <a:ea typeface="微软雅黑" panose="020B0503020204020204" pitchFamily="34" charset="-122"/>
              </a:rPr>
              <a:t>(1)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42134"/>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9.6.4</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486025" y="225111"/>
            <a:ext cx="6657975"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画点及获取屏幕点颜色</a:t>
            </a:r>
            <a:endParaRPr lang="zh-CN" altLang="en-US" sz="28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2" name="矩形 11"/>
          <p:cNvSpPr/>
          <p:nvPr/>
        </p:nvSpPr>
        <p:spPr>
          <a:xfrm>
            <a:off x="781712" y="1247296"/>
            <a:ext cx="1704313"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画点函数</a:t>
            </a:r>
            <a:endParaRPr lang="en-US" altLang="zh-CN" sz="2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328888" y="1221620"/>
            <a:ext cx="4804847" cy="461665"/>
          </a:xfrm>
          <a:prstGeom prst="rect">
            <a:avLst/>
          </a:prstGeom>
          <a:noFill/>
        </p:spPr>
        <p:txBody>
          <a:bodyPr wrap="square" rtlCol="0">
            <a:spAutoFit/>
          </a:bodyPr>
          <a:lstStyle/>
          <a:p>
            <a:r>
              <a:rPr lang="en-US" altLang="zh-CN" sz="2400" b="1" dirty="0" smtClean="0"/>
              <a:t>void  </a:t>
            </a:r>
            <a:r>
              <a:rPr lang="en-US" altLang="zh-CN" sz="2400" b="1" dirty="0" err="1" smtClean="0"/>
              <a:t>putpixel</a:t>
            </a:r>
            <a:r>
              <a:rPr lang="zh-CN" altLang="en-US" sz="2400" b="1" dirty="0" smtClean="0"/>
              <a:t>（</a:t>
            </a:r>
            <a:r>
              <a:rPr lang="en-US" altLang="zh-CN" sz="2400" b="1" dirty="0" err="1" smtClean="0"/>
              <a:t>int</a:t>
            </a:r>
            <a:r>
              <a:rPr lang="en-US" altLang="zh-CN" sz="2400" b="1" dirty="0" smtClean="0"/>
              <a:t> x, </a:t>
            </a:r>
            <a:r>
              <a:rPr lang="en-US" altLang="zh-CN" sz="2400" b="1" dirty="0" err="1" smtClean="0"/>
              <a:t>int</a:t>
            </a:r>
            <a:r>
              <a:rPr lang="en-US" altLang="zh-CN" sz="2400" b="1" dirty="0" smtClean="0"/>
              <a:t> y, </a:t>
            </a:r>
            <a:r>
              <a:rPr lang="en-US" altLang="zh-CN" sz="2400" b="1" dirty="0" err="1" smtClean="0"/>
              <a:t>int</a:t>
            </a:r>
            <a:r>
              <a:rPr lang="en-US" altLang="zh-CN" sz="2400" b="1" dirty="0" smtClean="0"/>
              <a:t> color</a:t>
            </a:r>
            <a:r>
              <a:rPr lang="zh-CN" altLang="en-US" sz="2400" b="1" dirty="0" smtClean="0"/>
              <a:t>）</a:t>
            </a:r>
            <a:endParaRPr lang="zh-CN" altLang="en-US" sz="2400" b="1" dirty="0"/>
          </a:p>
        </p:txBody>
      </p:sp>
      <p:sp>
        <p:nvSpPr>
          <p:cNvPr id="14" name="文本框 13"/>
          <p:cNvSpPr txBox="1"/>
          <p:nvPr/>
        </p:nvSpPr>
        <p:spPr>
          <a:xfrm>
            <a:off x="732925" y="1719099"/>
            <a:ext cx="7240773" cy="50783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：向屏幕指定坐标处画一个给定颜色的点；</a:t>
            </a:r>
            <a:endParaRPr lang="en-US" altLang="zh-CN"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732925" y="3283423"/>
            <a:ext cx="3243196"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获取屏幕点颜色函数</a:t>
            </a:r>
            <a:endParaRPr lang="en-US" altLang="zh-CN" sz="24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4283357" y="3257285"/>
            <a:ext cx="4949133" cy="461665"/>
          </a:xfrm>
          <a:prstGeom prst="rect">
            <a:avLst/>
          </a:prstGeom>
          <a:noFill/>
        </p:spPr>
        <p:txBody>
          <a:bodyPr wrap="square" rtlCol="0">
            <a:spAutoFit/>
          </a:bodyPr>
          <a:lstStyle>
            <a:defPPr>
              <a:defRPr lang="en-US"/>
            </a:defPPr>
            <a:lvl1pPr>
              <a:defRPr sz="2400" b="1"/>
            </a:lvl1pPr>
          </a:lstStyle>
          <a:p>
            <a:r>
              <a:rPr lang="en-US" altLang="zh-CN" dirty="0"/>
              <a:t>unsigned  </a:t>
            </a:r>
            <a:r>
              <a:rPr lang="en-US" altLang="zh-CN" dirty="0" err="1"/>
              <a:t>getpixel</a:t>
            </a:r>
            <a:r>
              <a:rPr lang="zh-CN" altLang="en-US" dirty="0"/>
              <a:t>（</a:t>
            </a:r>
            <a:r>
              <a:rPr lang="en-US" altLang="zh-CN" dirty="0" err="1"/>
              <a:t>int</a:t>
            </a:r>
            <a:r>
              <a:rPr lang="en-US" altLang="zh-CN" dirty="0"/>
              <a:t> x, </a:t>
            </a:r>
            <a:r>
              <a:rPr lang="en-US" altLang="zh-CN" dirty="0" err="1"/>
              <a:t>int</a:t>
            </a:r>
            <a:r>
              <a:rPr lang="en-US" altLang="zh-CN" dirty="0"/>
              <a:t> y</a:t>
            </a:r>
            <a:r>
              <a:rPr lang="zh-CN" altLang="en-US" dirty="0"/>
              <a:t>）</a:t>
            </a:r>
          </a:p>
        </p:txBody>
      </p:sp>
      <p:sp>
        <p:nvSpPr>
          <p:cNvPr id="17" name="文本框 16"/>
          <p:cNvSpPr txBox="1"/>
          <p:nvPr/>
        </p:nvSpPr>
        <p:spPr>
          <a:xfrm>
            <a:off x="789628" y="3692812"/>
            <a:ext cx="7240773"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：用来指出屏幕上某一点的颜色是什么；</a:t>
            </a:r>
            <a:endParaRPr lang="en-US" altLang="zh-CN"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1190846" y="2550869"/>
            <a:ext cx="5730949" cy="40011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例如</a:t>
            </a:r>
            <a:r>
              <a:rPr lang="zh-CN" altLang="en-US" dirty="0" smtClean="0"/>
              <a:t>： </a:t>
            </a:r>
            <a:r>
              <a:rPr lang="en-US" altLang="zh-CN" sz="2000" dirty="0" err="1" smtClean="0"/>
              <a:t>putpixel</a:t>
            </a:r>
            <a:r>
              <a:rPr lang="en-US" altLang="zh-CN" sz="2000" dirty="0" smtClean="0"/>
              <a:t>(100,80,RED)</a:t>
            </a:r>
            <a:endParaRPr lang="zh-CN" altLang="en-US" sz="2000" dirty="0"/>
          </a:p>
        </p:txBody>
      </p:sp>
      <p:sp>
        <p:nvSpPr>
          <p:cNvPr id="18" name="文本框 17"/>
          <p:cNvSpPr txBox="1"/>
          <p:nvPr/>
        </p:nvSpPr>
        <p:spPr>
          <a:xfrm>
            <a:off x="1110646" y="4360830"/>
            <a:ext cx="5730949" cy="40011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例如</a:t>
            </a:r>
            <a:r>
              <a:rPr lang="zh-CN" altLang="en-US" dirty="0" smtClean="0"/>
              <a:t>： </a:t>
            </a:r>
            <a:r>
              <a:rPr lang="en-US" altLang="zh-CN" sz="2000" dirty="0" smtClean="0"/>
              <a:t>c = </a:t>
            </a:r>
            <a:r>
              <a:rPr lang="en-US" altLang="zh-CN" sz="2000" dirty="0" err="1" smtClean="0"/>
              <a:t>getpixel</a:t>
            </a:r>
            <a:r>
              <a:rPr lang="en-US" altLang="zh-CN" sz="2000" dirty="0" smtClean="0"/>
              <a:t>(100,80)</a:t>
            </a:r>
            <a:endParaRPr lang="zh-CN" altLang="en-US" sz="2000" dirty="0"/>
          </a:p>
        </p:txBody>
      </p:sp>
    </p:spTree>
    <p:extLst>
      <p:ext uri="{BB962C8B-B14F-4D97-AF65-F5344CB8AC3E}">
        <p14:creationId xmlns:p14="http://schemas.microsoft.com/office/powerpoint/2010/main" val="21312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7"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63397"/>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63396"/>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设置线型及画直线</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矩形 12"/>
          <p:cNvSpPr/>
          <p:nvPr/>
        </p:nvSpPr>
        <p:spPr>
          <a:xfrm>
            <a:off x="0" y="1191535"/>
            <a:ext cx="2319866" cy="461665"/>
          </a:xfrm>
          <a:prstGeom prst="rect">
            <a:avLst/>
          </a:prstGeom>
        </p:spPr>
        <p:txBody>
          <a:bodyPr wrap="none">
            <a:spAutoFit/>
          </a:bodyPr>
          <a:lstStyle/>
          <a:p>
            <a:pPr marL="285750" indent="-28575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设置线型函数</a:t>
            </a:r>
            <a:endParaRPr lang="en-US" altLang="zh-CN" sz="2400" b="1"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2319866" y="1237701"/>
            <a:ext cx="6892724" cy="369332"/>
          </a:xfrm>
          <a:prstGeom prst="rect">
            <a:avLst/>
          </a:prstGeom>
          <a:noFill/>
        </p:spPr>
        <p:txBody>
          <a:bodyPr wrap="square" rtlCol="0">
            <a:spAutoFit/>
          </a:bodyPr>
          <a:lstStyle/>
          <a:p>
            <a:r>
              <a:rPr lang="en-US" altLang="zh-CN" b="1" dirty="0"/>
              <a:t>void</a:t>
            </a:r>
            <a:r>
              <a:rPr lang="en-US" altLang="zh-CN" b="1" dirty="0" smtClean="0"/>
              <a:t>  </a:t>
            </a:r>
            <a:r>
              <a:rPr lang="en-US" altLang="zh-CN" b="1" dirty="0" err="1" smtClean="0"/>
              <a:t>setlinestyle</a:t>
            </a:r>
            <a:r>
              <a:rPr lang="zh-CN" altLang="en-US" b="1" dirty="0" smtClean="0"/>
              <a:t>（</a:t>
            </a:r>
            <a:r>
              <a:rPr lang="en-US" altLang="zh-CN" b="1" dirty="0" err="1" smtClean="0"/>
              <a:t>int</a:t>
            </a:r>
            <a:r>
              <a:rPr lang="en-US" altLang="zh-CN" b="1" dirty="0" smtClean="0"/>
              <a:t> </a:t>
            </a:r>
            <a:r>
              <a:rPr lang="en-US" altLang="zh-CN" b="1" dirty="0" err="1" smtClean="0"/>
              <a:t>linestyle</a:t>
            </a:r>
            <a:r>
              <a:rPr lang="en-US" altLang="zh-CN" b="1" dirty="0" smtClean="0"/>
              <a:t>, unsigned </a:t>
            </a:r>
            <a:r>
              <a:rPr lang="en-US" altLang="zh-CN" b="1" dirty="0" err="1" smtClean="0"/>
              <a:t>user_pattern</a:t>
            </a:r>
            <a:r>
              <a:rPr lang="zh-CN" altLang="en-US" b="1" dirty="0" smtClean="0"/>
              <a:t>，</a:t>
            </a:r>
            <a:r>
              <a:rPr lang="en-US" altLang="zh-CN" b="1" dirty="0" err="1" smtClean="0"/>
              <a:t>int</a:t>
            </a:r>
            <a:r>
              <a:rPr lang="en-US" altLang="zh-CN" b="1" dirty="0" smtClean="0"/>
              <a:t> thickness</a:t>
            </a:r>
            <a:r>
              <a:rPr lang="zh-CN" altLang="en-US" dirty="0" smtClean="0"/>
              <a:t>）</a:t>
            </a:r>
            <a:endParaRPr lang="zh-CN" altLang="en-US" dirty="0"/>
          </a:p>
        </p:txBody>
      </p:sp>
      <p:sp>
        <p:nvSpPr>
          <p:cNvPr id="15" name="文本框 14"/>
          <p:cNvSpPr txBox="1"/>
          <p:nvPr/>
        </p:nvSpPr>
        <p:spPr>
          <a:xfrm>
            <a:off x="417488" y="1778952"/>
            <a:ext cx="7240773"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：用于设置画笔的当前线型及宽度；</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参数说明：</a:t>
            </a:r>
            <a:r>
              <a:rPr lang="zh-CN" altLang="en-US" dirty="0" smtClean="0">
                <a:latin typeface="微软雅黑" panose="020B0503020204020204" pitchFamily="34" charset="-122"/>
                <a:ea typeface="微软雅黑" panose="020B0503020204020204" pitchFamily="34" charset="-122"/>
              </a:rPr>
              <a:t>参数</a:t>
            </a:r>
            <a:r>
              <a:rPr lang="en-US" altLang="zh-CN" dirty="0" err="1" smtClean="0">
                <a:latin typeface="微软雅黑" panose="020B0503020204020204" pitchFamily="34" charset="-122"/>
                <a:ea typeface="微软雅黑" panose="020B0503020204020204" pitchFamily="34" charset="-122"/>
              </a:rPr>
              <a:t>linestyle</a:t>
            </a:r>
            <a:r>
              <a:rPr lang="zh-CN" altLang="en-US" dirty="0" smtClean="0">
                <a:latin typeface="微软雅黑" panose="020B0503020204020204" pitchFamily="34" charset="-122"/>
                <a:ea typeface="微软雅黑" panose="020B0503020204020204" pitchFamily="34" charset="-122"/>
              </a:rPr>
              <a:t>即线型的枚举常量如下：</a:t>
            </a:r>
            <a:endParaRPr lang="en-US" altLang="zh-CN"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000947626"/>
              </p:ext>
            </p:extLst>
          </p:nvPr>
        </p:nvGraphicFramePr>
        <p:xfrm>
          <a:off x="304691" y="2825278"/>
          <a:ext cx="4835286" cy="2225040"/>
        </p:xfrm>
        <a:graphic>
          <a:graphicData uri="http://schemas.openxmlformats.org/drawingml/2006/table">
            <a:tbl>
              <a:tblPr firstRow="1" bandRow="1">
                <a:tableStyleId>{5940675A-B579-460E-94D1-54222C63F5DA}</a:tableStyleId>
              </a:tblPr>
              <a:tblGrid>
                <a:gridCol w="1702676">
                  <a:extLst>
                    <a:ext uri="{9D8B030D-6E8A-4147-A177-3AD203B41FA5}">
                      <a16:colId xmlns:a16="http://schemas.microsoft.com/office/drawing/2014/main" xmlns="" val="2191411365"/>
                    </a:ext>
                  </a:extLst>
                </a:gridCol>
                <a:gridCol w="1063684">
                  <a:extLst>
                    <a:ext uri="{9D8B030D-6E8A-4147-A177-3AD203B41FA5}">
                      <a16:colId xmlns:a16="http://schemas.microsoft.com/office/drawing/2014/main" xmlns="" val="2516433366"/>
                    </a:ext>
                  </a:extLst>
                </a:gridCol>
                <a:gridCol w="2068926">
                  <a:extLst>
                    <a:ext uri="{9D8B030D-6E8A-4147-A177-3AD203B41FA5}">
                      <a16:colId xmlns:a16="http://schemas.microsoft.com/office/drawing/2014/main" xmlns="" val="1192199432"/>
                    </a:ext>
                  </a:extLst>
                </a:gridCol>
              </a:tblGrid>
              <a:tr h="370840">
                <a:tc>
                  <a:txBody>
                    <a:bodyPr/>
                    <a:lstStyle/>
                    <a:p>
                      <a:pPr algn="ctr"/>
                      <a:r>
                        <a:rPr lang="zh-CN" altLang="en-US" b="1" dirty="0" smtClean="0">
                          <a:latin typeface="微软雅黑" panose="020B0503020204020204" pitchFamily="34" charset="-122"/>
                          <a:ea typeface="微软雅黑" panose="020B0503020204020204" pitchFamily="34" charset="-122"/>
                        </a:rPr>
                        <a:t>枚举常量名</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整数值</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latin typeface="微软雅黑" panose="020B0503020204020204" pitchFamily="34" charset="-122"/>
                          <a:ea typeface="微软雅黑" panose="020B0503020204020204" pitchFamily="34" charset="-122"/>
                        </a:rPr>
                        <a:t>线型</a:t>
                      </a:r>
                      <a:endParaRPr lang="zh-CN" altLang="en-US"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586785255"/>
                  </a:ext>
                </a:extLst>
              </a:tr>
              <a:tr h="370840">
                <a:tc>
                  <a:txBody>
                    <a:bodyPr/>
                    <a:lstStyle/>
                    <a:p>
                      <a:r>
                        <a:rPr lang="en-US" altLang="zh-CN" dirty="0" smtClean="0">
                          <a:latin typeface="微软雅黑" panose="020B0503020204020204" pitchFamily="34" charset="-122"/>
                          <a:ea typeface="微软雅黑" panose="020B0503020204020204" pitchFamily="34" charset="-122"/>
                        </a:rPr>
                        <a:t>SOLID_LINE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实线</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245739234"/>
                  </a:ext>
                </a:extLst>
              </a:tr>
              <a:tr h="370840">
                <a:tc>
                  <a:txBody>
                    <a:bodyPr/>
                    <a:lstStyle/>
                    <a:p>
                      <a:r>
                        <a:rPr lang="en-US" altLang="zh-CN" dirty="0" smtClean="0">
                          <a:latin typeface="微软雅黑" panose="020B0503020204020204" pitchFamily="34" charset="-122"/>
                          <a:ea typeface="微软雅黑" panose="020B0503020204020204" pitchFamily="34" charset="-122"/>
                        </a:rPr>
                        <a:t>DOTTED_LINE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虚线</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284416648"/>
                  </a:ext>
                </a:extLst>
              </a:tr>
              <a:tr h="370840">
                <a:tc>
                  <a:txBody>
                    <a:bodyPr/>
                    <a:lstStyle/>
                    <a:p>
                      <a:r>
                        <a:rPr lang="en-US" altLang="zh-CN" dirty="0" smtClean="0">
                          <a:latin typeface="微软雅黑" panose="020B0503020204020204" pitchFamily="34" charset="-122"/>
                          <a:ea typeface="微软雅黑" panose="020B0503020204020204" pitchFamily="34" charset="-122"/>
                        </a:rPr>
                        <a:t>CENTER_LINE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中心线</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560254163"/>
                  </a:ext>
                </a:extLst>
              </a:tr>
              <a:tr h="370840">
                <a:tc>
                  <a:txBody>
                    <a:bodyPr/>
                    <a:lstStyle/>
                    <a:p>
                      <a:r>
                        <a:rPr lang="en-US" altLang="zh-CN" dirty="0" smtClean="0">
                          <a:latin typeface="微软雅黑" panose="020B0503020204020204" pitchFamily="34" charset="-122"/>
                          <a:ea typeface="微软雅黑" panose="020B0503020204020204" pitchFamily="34" charset="-122"/>
                        </a:rPr>
                        <a:t>DASHE_LINE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破折号</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901907393"/>
                  </a:ext>
                </a:extLst>
              </a:tr>
              <a:tr h="370840">
                <a:tc>
                  <a:txBody>
                    <a:bodyPr/>
                    <a:lstStyle/>
                    <a:p>
                      <a:r>
                        <a:rPr lang="en-US" altLang="zh-CN" dirty="0" smtClean="0">
                          <a:latin typeface="微软雅黑" panose="020B0503020204020204" pitchFamily="34" charset="-122"/>
                          <a:ea typeface="微软雅黑" panose="020B0503020204020204" pitchFamily="34" charset="-122"/>
                        </a:rPr>
                        <a:t>USERBIT_LINE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用户自定义线型</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836957741"/>
                  </a:ext>
                </a:extLst>
              </a:tr>
            </a:tbl>
          </a:graphicData>
        </a:graphic>
      </p:graphicFrame>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5841" y="2653359"/>
            <a:ext cx="654768" cy="654768"/>
          </a:xfrm>
          <a:prstGeom prst="rect">
            <a:avLst/>
          </a:prstGeom>
        </p:spPr>
      </p:pic>
      <p:sp>
        <p:nvSpPr>
          <p:cNvPr id="17" name="文本框 16"/>
          <p:cNvSpPr txBox="1"/>
          <p:nvPr/>
        </p:nvSpPr>
        <p:spPr>
          <a:xfrm>
            <a:off x="5847907" y="2703628"/>
            <a:ext cx="3170732" cy="2585323"/>
          </a:xfrm>
          <a:prstGeom prst="rect">
            <a:avLst/>
          </a:prstGeom>
          <a:noFill/>
        </p:spPr>
        <p:txBody>
          <a:bodyPr wrap="square" rtlCol="0">
            <a:spAutoFit/>
          </a:bodyPr>
          <a:lstStyle/>
          <a:p>
            <a:pPr algn="just"/>
            <a:r>
              <a:rPr lang="zh-CN" altLang="en-US" dirty="0" smtClean="0">
                <a:latin typeface="微软雅黑" panose="020B0503020204020204" pitchFamily="34" charset="-122"/>
                <a:ea typeface="微软雅黑" panose="020B0503020204020204" pitchFamily="34" charset="-122"/>
              </a:rPr>
              <a:t>如果</a:t>
            </a:r>
            <a:r>
              <a:rPr lang="en-US" altLang="zh-CN" dirty="0" err="1" smtClean="0">
                <a:latin typeface="微软雅黑" panose="020B0503020204020204" pitchFamily="34" charset="-122"/>
                <a:ea typeface="微软雅黑" panose="020B0503020204020204" pitchFamily="34" charset="-122"/>
              </a:rPr>
              <a:t>linestyle</a:t>
            </a:r>
            <a:r>
              <a:rPr lang="zh-CN" altLang="en-US" dirty="0" smtClean="0">
                <a:latin typeface="微软雅黑" panose="020B0503020204020204" pitchFamily="34" charset="-122"/>
                <a:ea typeface="微软雅黑" panose="020B0503020204020204" pitchFamily="34" charset="-122"/>
              </a:rPr>
              <a:t>的参数取值为</a:t>
            </a:r>
            <a:r>
              <a:rPr lang="en-US" altLang="zh-CN" dirty="0" smtClean="0">
                <a:latin typeface="微软雅黑" panose="020B0503020204020204" pitchFamily="34" charset="-122"/>
                <a:ea typeface="微软雅黑" panose="020B0503020204020204" pitchFamily="34" charset="-122"/>
              </a:rPr>
              <a:t>USERBIT_LINE,</a:t>
            </a:r>
            <a:r>
              <a:rPr lang="zh-CN" altLang="en-US" dirty="0" smtClean="0">
                <a:latin typeface="微软雅黑" panose="020B0503020204020204" pitchFamily="34" charset="-122"/>
                <a:ea typeface="微软雅黑" panose="020B0503020204020204" pitchFamily="34" charset="-122"/>
              </a:rPr>
              <a:t>则参数</a:t>
            </a:r>
            <a:r>
              <a:rPr lang="en-US" altLang="zh-CN" dirty="0" err="1" smtClean="0">
                <a:latin typeface="微软雅黑" panose="020B0503020204020204" pitchFamily="34" charset="-122"/>
                <a:ea typeface="微软雅黑" panose="020B0503020204020204" pitchFamily="34" charset="-122"/>
              </a:rPr>
              <a:t>user_pattern</a:t>
            </a:r>
            <a:r>
              <a:rPr lang="zh-CN" altLang="en-US" dirty="0" smtClean="0">
                <a:latin typeface="微软雅黑" panose="020B0503020204020204" pitchFamily="34" charset="-122"/>
                <a:ea typeface="微软雅黑" panose="020B0503020204020204" pitchFamily="34" charset="-122"/>
              </a:rPr>
              <a:t>的值就是用户自定义的线型。线型以二进制（共</a:t>
            </a:r>
            <a:r>
              <a:rPr lang="en-US" altLang="zh-CN" dirty="0" smtClean="0">
                <a:latin typeface="微软雅黑" panose="020B0503020204020204" pitchFamily="34" charset="-122"/>
                <a:ea typeface="微软雅黑" panose="020B0503020204020204" pitchFamily="34" charset="-122"/>
              </a:rPr>
              <a:t>16</a:t>
            </a:r>
            <a:r>
              <a:rPr lang="zh-CN" altLang="en-US" dirty="0" smtClean="0">
                <a:latin typeface="微软雅黑" panose="020B0503020204020204" pitchFamily="34" charset="-122"/>
                <a:ea typeface="微软雅黑" panose="020B0503020204020204" pitchFamily="34" charset="-122"/>
              </a:rPr>
              <a:t>位）的形式存放于参数</a:t>
            </a:r>
            <a:r>
              <a:rPr lang="en-US" altLang="zh-CN" dirty="0" err="1" smtClean="0">
                <a:latin typeface="微软雅黑" panose="020B0503020204020204" pitchFamily="34" charset="-122"/>
                <a:ea typeface="微软雅黑" panose="020B0503020204020204" pitchFamily="34" charset="-122"/>
              </a:rPr>
              <a:t>user_pattern</a:t>
            </a:r>
            <a:r>
              <a:rPr lang="zh-CN" altLang="en-US" dirty="0" smtClean="0">
                <a:latin typeface="微软雅黑" panose="020B0503020204020204" pitchFamily="34" charset="-122"/>
                <a:ea typeface="微软雅黑" panose="020B0503020204020204" pitchFamily="34" charset="-122"/>
              </a:rPr>
              <a:t>中，其中</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点画出，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不画出。当</a:t>
            </a:r>
            <a:r>
              <a:rPr lang="en-US" altLang="zh-CN" dirty="0" err="1" smtClean="0">
                <a:latin typeface="微软雅黑" panose="020B0503020204020204" pitchFamily="34" charset="-122"/>
                <a:ea typeface="微软雅黑" panose="020B0503020204020204" pitchFamily="34" charset="-122"/>
              </a:rPr>
              <a:t>linestyle</a:t>
            </a:r>
            <a:r>
              <a:rPr lang="zh-CN" altLang="en-US" dirty="0" smtClean="0">
                <a:latin typeface="微软雅黑" panose="020B0503020204020204" pitchFamily="34" charset="-122"/>
                <a:ea typeface="微软雅黑" panose="020B0503020204020204" pitchFamily="34" charset="-122"/>
              </a:rPr>
              <a:t>取非</a:t>
            </a:r>
            <a:r>
              <a:rPr lang="en-US" altLang="zh-CN" dirty="0" smtClean="0">
                <a:latin typeface="微软雅黑" panose="020B0503020204020204" pitchFamily="34" charset="-122"/>
                <a:ea typeface="微软雅黑" panose="020B0503020204020204" pitchFamily="34" charset="-122"/>
              </a:rPr>
              <a:t>USERBIT_LINE</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user_pattern</a:t>
            </a:r>
            <a:r>
              <a:rPr lang="zh-CN" altLang="en-US" dirty="0" smtClean="0">
                <a:latin typeface="微软雅黑" panose="020B0503020204020204" pitchFamily="34" charset="-122"/>
                <a:ea typeface="微软雅黑" panose="020B0503020204020204" pitchFamily="34" charset="-122"/>
              </a:rPr>
              <a:t>取</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值。</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474153" y="5288951"/>
            <a:ext cx="6316281" cy="923330"/>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参数</a:t>
            </a:r>
            <a:r>
              <a:rPr lang="en-US" altLang="zh-CN" dirty="0" smtClean="0">
                <a:latin typeface="微软雅黑" panose="020B0503020204020204" pitchFamily="34" charset="-122"/>
                <a:ea typeface="微软雅黑" panose="020B0503020204020204" pitchFamily="34" charset="-122"/>
              </a:rPr>
              <a:t>thickness</a:t>
            </a:r>
            <a:r>
              <a:rPr lang="zh-CN" altLang="en-US" dirty="0" smtClean="0">
                <a:latin typeface="微软雅黑" panose="020B0503020204020204" pitchFamily="34" charset="-122"/>
                <a:ea typeface="微软雅黑" panose="020B0503020204020204" pitchFamily="34" charset="-122"/>
              </a:rPr>
              <a:t>只有两个值：</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NORM_WIDTH(</a:t>
            </a:r>
            <a:r>
              <a:rPr lang="zh-CN" altLang="en-US" dirty="0" smtClean="0">
                <a:latin typeface="微软雅黑" panose="020B0503020204020204" pitchFamily="34" charset="-122"/>
                <a:ea typeface="微软雅黑" panose="020B0503020204020204" pitchFamily="34" charset="-122"/>
              </a:rPr>
              <a:t>整数值为</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THICK_WIDTH(</a:t>
            </a:r>
            <a:r>
              <a:rPr lang="zh-CN" altLang="en-US" dirty="0" smtClean="0">
                <a:latin typeface="微软雅黑" panose="020B0503020204020204" pitchFamily="34" charset="-122"/>
                <a:ea typeface="微软雅黑" panose="020B0503020204020204" pitchFamily="34" charset="-122"/>
              </a:rPr>
              <a:t>数值为</a:t>
            </a:r>
            <a:r>
              <a:rPr lang="en-US" altLang="zh-CN" dirty="0" smtClean="0">
                <a:latin typeface="微软雅黑" panose="020B0503020204020204" pitchFamily="34" charset="-122"/>
                <a:ea typeface="微软雅黑" panose="020B0503020204020204" pitchFamily="34" charset="-122"/>
              </a:rPr>
              <a:t>3)</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NORM_WIDTH</a:t>
            </a:r>
            <a:r>
              <a:rPr lang="zh-CN" altLang="en-US" dirty="0" smtClean="0">
                <a:latin typeface="微软雅黑" panose="020B0503020204020204" pitchFamily="34" charset="-122"/>
                <a:ea typeface="微软雅黑" panose="020B0503020204020204" pitchFamily="34" charset="-122"/>
              </a:rPr>
              <a:t>画细线，</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THICK_WIDTH</a:t>
            </a:r>
            <a:r>
              <a:rPr lang="zh-CN" altLang="en-US" dirty="0" smtClean="0">
                <a:latin typeface="微软雅黑" panose="020B0503020204020204" pitchFamily="34" charset="-122"/>
                <a:ea typeface="微软雅黑" panose="020B0503020204020204" pitchFamily="34" charset="-122"/>
              </a:rPr>
              <a:t>表示画粗线</a:t>
            </a:r>
            <a:endParaRPr lang="zh-CN" altLang="en-US" dirty="0"/>
          </a:p>
        </p:txBody>
      </p:sp>
    </p:spTree>
    <p:extLst>
      <p:ext uri="{BB962C8B-B14F-4D97-AF65-F5344CB8AC3E}">
        <p14:creationId xmlns:p14="http://schemas.microsoft.com/office/powerpoint/2010/main" val="213250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9.6.5</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21" name="矩形 20"/>
          <p:cNvSpPr/>
          <p:nvPr/>
        </p:nvSpPr>
        <p:spPr>
          <a:xfrm>
            <a:off x="392683" y="932837"/>
            <a:ext cx="2945939" cy="461665"/>
          </a:xfrm>
          <a:prstGeom prst="rect">
            <a:avLst/>
          </a:prstGeom>
        </p:spPr>
        <p:txBody>
          <a:bodyPr wrap="squar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画直线的相关函数</a:t>
            </a:r>
            <a:endParaRPr lang="en-US" altLang="zh-CN" sz="2400"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525589" y="1289028"/>
            <a:ext cx="6698512" cy="400110"/>
          </a:xfrm>
          <a:prstGeom prst="rect">
            <a:avLst/>
          </a:prstGeom>
          <a:noFill/>
        </p:spPr>
        <p:txBody>
          <a:bodyPr wrap="square" rtlCol="0">
            <a:spAutoFit/>
          </a:bodyPr>
          <a:lstStyle/>
          <a:p>
            <a:r>
              <a:rPr lang="en-US" altLang="zh-CN" sz="2000" b="1" dirty="0"/>
              <a:t>void</a:t>
            </a:r>
            <a:r>
              <a:rPr lang="en-US" altLang="zh-CN" sz="2000" b="1" dirty="0" smtClean="0"/>
              <a:t>  line</a:t>
            </a:r>
            <a:r>
              <a:rPr lang="zh-CN" altLang="en-US" sz="2000" b="1" dirty="0" smtClean="0"/>
              <a:t>（</a:t>
            </a:r>
            <a:r>
              <a:rPr lang="en-US" altLang="zh-CN" sz="2000" b="1" dirty="0" err="1" smtClean="0"/>
              <a:t>int</a:t>
            </a:r>
            <a:r>
              <a:rPr lang="en-US" altLang="zh-CN" sz="2000" b="1" dirty="0" smtClean="0"/>
              <a:t> x1, </a:t>
            </a:r>
            <a:r>
              <a:rPr lang="en-US" altLang="zh-CN" sz="2000" b="1" dirty="0" err="1" smtClean="0"/>
              <a:t>int</a:t>
            </a:r>
            <a:r>
              <a:rPr lang="en-US" altLang="zh-CN" sz="2000" b="1" dirty="0" smtClean="0"/>
              <a:t> y1</a:t>
            </a:r>
            <a:r>
              <a:rPr lang="zh-CN" altLang="en-US" sz="2000" b="1" dirty="0" smtClean="0"/>
              <a:t>，</a:t>
            </a:r>
            <a:r>
              <a:rPr lang="en-US" altLang="zh-CN" sz="2000" b="1" dirty="0"/>
              <a:t> </a:t>
            </a:r>
            <a:r>
              <a:rPr lang="en-US" altLang="zh-CN" sz="2000" b="1" dirty="0" err="1"/>
              <a:t>int</a:t>
            </a:r>
            <a:r>
              <a:rPr lang="en-US" altLang="zh-CN" sz="2000" b="1" dirty="0"/>
              <a:t> </a:t>
            </a:r>
            <a:r>
              <a:rPr lang="en-US" altLang="zh-CN" sz="2000" b="1" dirty="0" smtClean="0"/>
              <a:t>x2, </a:t>
            </a:r>
            <a:r>
              <a:rPr lang="en-US" altLang="zh-CN" sz="2000" b="1" dirty="0" err="1"/>
              <a:t>int</a:t>
            </a:r>
            <a:r>
              <a:rPr lang="en-US" altLang="zh-CN" sz="2000" b="1" dirty="0"/>
              <a:t> </a:t>
            </a:r>
            <a:r>
              <a:rPr lang="en-US" altLang="zh-CN" sz="2000" b="1" dirty="0" smtClean="0"/>
              <a:t>y2</a:t>
            </a:r>
            <a:r>
              <a:rPr lang="zh-CN" altLang="en-US" sz="2000" b="1" dirty="0" smtClean="0"/>
              <a:t>）</a:t>
            </a:r>
            <a:endParaRPr lang="zh-CN" altLang="en-US" sz="2000" b="1" dirty="0"/>
          </a:p>
        </p:txBody>
      </p:sp>
      <p:sp>
        <p:nvSpPr>
          <p:cNvPr id="25" name="文本框 24"/>
          <p:cNvSpPr txBox="1"/>
          <p:nvPr/>
        </p:nvSpPr>
        <p:spPr>
          <a:xfrm>
            <a:off x="180753" y="2309282"/>
            <a:ext cx="8963247"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line</a:t>
            </a:r>
            <a:r>
              <a:rPr lang="zh-CN" altLang="en-US" dirty="0" smtClean="0">
                <a:latin typeface="微软雅黑" panose="020B0503020204020204" pitchFamily="34" charset="-122"/>
                <a:ea typeface="微软雅黑" panose="020B0503020204020204" pitchFamily="34" charset="-122"/>
              </a:rPr>
              <a:t>函数在屏幕上的任意两点之间画一条直线段；</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如：在坐标（</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150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）的两点画一条直线</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line( </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150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50 </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moveto</a:t>
            </a:r>
            <a:r>
              <a:rPr lang="zh-CN" altLang="en-US" dirty="0" smtClean="0">
                <a:latin typeface="微软雅黑" panose="020B0503020204020204" pitchFamily="34" charset="-122"/>
                <a:ea typeface="微软雅黑" panose="020B0503020204020204" pitchFamily="34" charset="-122"/>
              </a:rPr>
              <a:t>用于移动画笔的当前位置到指定坐标位置，但移动过程中不画线。</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lineto</a:t>
            </a:r>
            <a:r>
              <a:rPr lang="zh-CN" altLang="en-US" dirty="0" smtClean="0">
                <a:latin typeface="微软雅黑" panose="020B0503020204020204" pitchFamily="34" charset="-122"/>
                <a:ea typeface="微软雅黑" panose="020B0503020204020204" pitchFamily="34" charset="-122"/>
              </a:rPr>
              <a:t>配合函数</a:t>
            </a:r>
            <a:r>
              <a:rPr lang="en-US" altLang="zh-CN" dirty="0" err="1" smtClean="0">
                <a:latin typeface="微软雅黑" panose="020B0503020204020204" pitchFamily="34" charset="-122"/>
                <a:ea typeface="微软雅黑" panose="020B0503020204020204" pitchFamily="34" charset="-122"/>
              </a:rPr>
              <a:t>moveto</a:t>
            </a:r>
            <a:r>
              <a:rPr lang="zh-CN" altLang="en-US" dirty="0" smtClean="0">
                <a:latin typeface="微软雅黑" panose="020B0503020204020204" pitchFamily="34" charset="-122"/>
                <a:ea typeface="微软雅黑" panose="020B0503020204020204" pitchFamily="34" charset="-122"/>
              </a:rPr>
              <a:t>使用，则可在屏幕上画出连续的折线。如画一个以点（</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）及（</a:t>
            </a:r>
            <a:r>
              <a:rPr lang="en-US" altLang="zh-CN" dirty="0" smtClean="0">
                <a:latin typeface="微软雅黑" panose="020B0503020204020204" pitchFamily="34" charset="-122"/>
                <a:ea typeface="微软雅黑" panose="020B0503020204020204" pitchFamily="34" charset="-122"/>
              </a:rPr>
              <a:t>60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）为顶点的三角形：</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moveto</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lineto</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lineto</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60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Lineto</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26" name="文本框 25"/>
          <p:cNvSpPr txBox="1"/>
          <p:nvPr/>
        </p:nvSpPr>
        <p:spPr>
          <a:xfrm>
            <a:off x="2705846" y="163396"/>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设置线型及画直线</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7" name="文本框 26"/>
          <p:cNvSpPr txBox="1"/>
          <p:nvPr/>
        </p:nvSpPr>
        <p:spPr>
          <a:xfrm>
            <a:off x="525589" y="1666311"/>
            <a:ext cx="6698512" cy="400110"/>
          </a:xfrm>
          <a:prstGeom prst="rect">
            <a:avLst/>
          </a:prstGeom>
          <a:noFill/>
        </p:spPr>
        <p:txBody>
          <a:bodyPr wrap="square" rtlCol="0">
            <a:spAutoFit/>
          </a:bodyPr>
          <a:lstStyle>
            <a:defPPr>
              <a:defRPr lang="en-US"/>
            </a:defPPr>
            <a:lvl1pPr>
              <a:defRPr sz="2000" b="1"/>
            </a:lvl1pPr>
          </a:lstStyle>
          <a:p>
            <a:r>
              <a:rPr lang="en-US" altLang="zh-CN" dirty="0"/>
              <a:t>void  </a:t>
            </a:r>
            <a:r>
              <a:rPr lang="en-US" altLang="zh-CN" dirty="0" err="1"/>
              <a:t>lineto</a:t>
            </a:r>
            <a:r>
              <a:rPr lang="zh-CN" altLang="en-US" dirty="0"/>
              <a:t>（</a:t>
            </a:r>
            <a:r>
              <a:rPr lang="en-US" altLang="zh-CN" dirty="0" err="1"/>
              <a:t>int</a:t>
            </a:r>
            <a:r>
              <a:rPr lang="en-US" altLang="zh-CN" dirty="0"/>
              <a:t> x, </a:t>
            </a:r>
            <a:r>
              <a:rPr lang="en-US" altLang="zh-CN" dirty="0" err="1"/>
              <a:t>int</a:t>
            </a:r>
            <a:r>
              <a:rPr lang="en-US" altLang="zh-CN" dirty="0"/>
              <a:t> y</a:t>
            </a:r>
            <a:r>
              <a:rPr lang="zh-CN" altLang="en-US" dirty="0"/>
              <a:t>）</a:t>
            </a:r>
          </a:p>
        </p:txBody>
      </p:sp>
      <p:sp>
        <p:nvSpPr>
          <p:cNvPr id="28" name="文本框 27"/>
          <p:cNvSpPr txBox="1"/>
          <p:nvPr/>
        </p:nvSpPr>
        <p:spPr>
          <a:xfrm>
            <a:off x="525589" y="2035643"/>
            <a:ext cx="6698512" cy="400110"/>
          </a:xfrm>
          <a:prstGeom prst="rect">
            <a:avLst/>
          </a:prstGeom>
          <a:noFill/>
        </p:spPr>
        <p:txBody>
          <a:bodyPr wrap="square" rtlCol="0">
            <a:spAutoFit/>
          </a:bodyPr>
          <a:lstStyle/>
          <a:p>
            <a:r>
              <a:rPr lang="en-US" altLang="zh-CN" dirty="0"/>
              <a:t>void</a:t>
            </a:r>
            <a:r>
              <a:rPr lang="en-US" altLang="zh-CN" dirty="0" smtClean="0"/>
              <a:t>  </a:t>
            </a:r>
            <a:r>
              <a:rPr lang="en-US" altLang="zh-CN" sz="2000" b="1" dirty="0" err="1"/>
              <a:t>moveto</a:t>
            </a:r>
            <a:r>
              <a:rPr lang="zh-CN" altLang="en-US" dirty="0" smtClean="0"/>
              <a:t>（</a:t>
            </a:r>
            <a:r>
              <a:rPr lang="en-US" altLang="zh-CN" dirty="0" err="1" smtClean="0"/>
              <a:t>int</a:t>
            </a:r>
            <a:r>
              <a:rPr lang="en-US" altLang="zh-CN" dirty="0" smtClean="0"/>
              <a:t> x, </a:t>
            </a:r>
            <a:r>
              <a:rPr lang="en-US" altLang="zh-CN" dirty="0" err="1" smtClean="0"/>
              <a:t>int</a:t>
            </a:r>
            <a:r>
              <a:rPr lang="en-US" altLang="zh-CN" dirty="0" smtClean="0"/>
              <a:t> y</a:t>
            </a:r>
            <a:r>
              <a:rPr lang="zh-CN" altLang="en-US" dirty="0" smtClean="0"/>
              <a:t>）</a:t>
            </a:r>
            <a:endParaRPr lang="zh-CN" altLang="en-US" dirty="0"/>
          </a:p>
        </p:txBody>
      </p:sp>
    </p:spTree>
    <p:extLst>
      <p:ext uri="{BB962C8B-B14F-4D97-AF65-F5344CB8AC3E}">
        <p14:creationId xmlns:p14="http://schemas.microsoft.com/office/powerpoint/2010/main" val="21817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58427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画</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圆、椭圆、矩形及多边形</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文本框 5"/>
          <p:cNvSpPr txBox="1"/>
          <p:nvPr/>
        </p:nvSpPr>
        <p:spPr>
          <a:xfrm>
            <a:off x="461793" y="1076376"/>
            <a:ext cx="6698512" cy="400110"/>
          </a:xfrm>
          <a:prstGeom prst="rect">
            <a:avLst/>
          </a:prstGeom>
          <a:noFill/>
        </p:spPr>
        <p:txBody>
          <a:bodyPr wrap="square" rtlCol="0">
            <a:spAutoFit/>
          </a:bodyPr>
          <a:lstStyle/>
          <a:p>
            <a:r>
              <a:rPr lang="en-US" altLang="zh-CN" sz="2000" b="1" dirty="0"/>
              <a:t>void</a:t>
            </a:r>
            <a:r>
              <a:rPr lang="en-US" altLang="zh-CN" sz="2000" b="1" dirty="0" smtClean="0"/>
              <a:t>  </a:t>
            </a:r>
            <a:r>
              <a:rPr lang="en-US" altLang="zh-CN" sz="2000" b="1" dirty="0"/>
              <a:t>circle</a:t>
            </a:r>
            <a:r>
              <a:rPr lang="zh-CN" altLang="en-US" sz="2000" b="1" dirty="0" smtClean="0"/>
              <a:t>（</a:t>
            </a:r>
            <a:r>
              <a:rPr lang="en-US" altLang="zh-CN" sz="2000" b="1" dirty="0" err="1" smtClean="0"/>
              <a:t>int</a:t>
            </a:r>
            <a:r>
              <a:rPr lang="en-US" altLang="zh-CN" sz="2000" b="1" dirty="0" smtClean="0"/>
              <a:t> x, </a:t>
            </a:r>
            <a:r>
              <a:rPr lang="en-US" altLang="zh-CN" sz="2000" b="1" dirty="0" err="1" smtClean="0"/>
              <a:t>int</a:t>
            </a:r>
            <a:r>
              <a:rPr lang="en-US" altLang="zh-CN" sz="2000" b="1" dirty="0" smtClean="0"/>
              <a:t> y, </a:t>
            </a:r>
            <a:r>
              <a:rPr lang="en-US" altLang="zh-CN" sz="2000" b="1" dirty="0" err="1"/>
              <a:t>int</a:t>
            </a:r>
            <a:r>
              <a:rPr lang="en-US" altLang="zh-CN" sz="2000" b="1" dirty="0"/>
              <a:t> </a:t>
            </a:r>
            <a:r>
              <a:rPr lang="en-US" altLang="zh-CN" sz="2000" b="1" dirty="0" smtClean="0"/>
              <a:t>radius</a:t>
            </a:r>
            <a:r>
              <a:rPr lang="zh-CN" altLang="en-US" sz="2000" b="1" dirty="0" smtClean="0"/>
              <a:t>）</a:t>
            </a:r>
            <a:endParaRPr lang="zh-CN" altLang="en-US" sz="2000" b="1" dirty="0"/>
          </a:p>
        </p:txBody>
      </p:sp>
      <p:sp>
        <p:nvSpPr>
          <p:cNvPr id="7" name="文本框 6"/>
          <p:cNvSpPr txBox="1"/>
          <p:nvPr/>
        </p:nvSpPr>
        <p:spPr>
          <a:xfrm>
            <a:off x="461793" y="1402585"/>
            <a:ext cx="8203742" cy="400110"/>
          </a:xfrm>
          <a:prstGeom prst="rect">
            <a:avLst/>
          </a:prstGeom>
          <a:noFill/>
        </p:spPr>
        <p:txBody>
          <a:bodyPr wrap="square" rtlCol="0">
            <a:spAutoFit/>
          </a:bodyPr>
          <a:lstStyle>
            <a:defPPr>
              <a:defRPr lang="en-US"/>
            </a:defPPr>
            <a:lvl1pPr>
              <a:defRPr sz="2000" b="1"/>
            </a:lvl1pPr>
          </a:lstStyle>
          <a:p>
            <a:r>
              <a:rPr lang="en-US" altLang="zh-CN" dirty="0"/>
              <a:t>void  </a:t>
            </a:r>
            <a:r>
              <a:rPr lang="en-US" altLang="zh-CN" dirty="0" err="1"/>
              <a:t>ellips</a:t>
            </a:r>
            <a:r>
              <a:rPr lang="zh-CN" altLang="en-US" dirty="0"/>
              <a:t>（</a:t>
            </a:r>
            <a:r>
              <a:rPr lang="en-US" altLang="zh-CN" dirty="0" err="1"/>
              <a:t>int</a:t>
            </a:r>
            <a:r>
              <a:rPr lang="en-US" altLang="zh-CN" dirty="0"/>
              <a:t> x, </a:t>
            </a:r>
            <a:r>
              <a:rPr lang="en-US" altLang="zh-CN" dirty="0" err="1"/>
              <a:t>int</a:t>
            </a:r>
            <a:r>
              <a:rPr lang="en-US" altLang="zh-CN" dirty="0"/>
              <a:t> y, </a:t>
            </a:r>
            <a:r>
              <a:rPr lang="en-US" altLang="zh-CN" dirty="0" err="1"/>
              <a:t>int</a:t>
            </a:r>
            <a:r>
              <a:rPr lang="en-US" altLang="zh-CN" dirty="0"/>
              <a:t> </a:t>
            </a:r>
            <a:r>
              <a:rPr lang="en-US" altLang="zh-CN" dirty="0" err="1"/>
              <a:t>stangle,int</a:t>
            </a:r>
            <a:r>
              <a:rPr lang="en-US" altLang="zh-CN" dirty="0"/>
              <a:t> </a:t>
            </a:r>
            <a:r>
              <a:rPr lang="en-US" altLang="zh-CN" dirty="0" err="1"/>
              <a:t>endangle,int</a:t>
            </a:r>
            <a:r>
              <a:rPr lang="en-US" altLang="zh-CN" dirty="0"/>
              <a:t> </a:t>
            </a:r>
            <a:r>
              <a:rPr lang="en-US" altLang="zh-CN" dirty="0" err="1"/>
              <a:t>xradius,int</a:t>
            </a:r>
            <a:r>
              <a:rPr lang="en-US" altLang="zh-CN" dirty="0"/>
              <a:t> </a:t>
            </a:r>
            <a:r>
              <a:rPr lang="en-US" altLang="zh-CN" dirty="0" err="1"/>
              <a:t>yradius</a:t>
            </a:r>
            <a:r>
              <a:rPr lang="zh-CN" altLang="en-US" dirty="0"/>
              <a:t>）</a:t>
            </a:r>
          </a:p>
        </p:txBody>
      </p:sp>
      <p:sp>
        <p:nvSpPr>
          <p:cNvPr id="8" name="文本框 7"/>
          <p:cNvSpPr txBox="1"/>
          <p:nvPr/>
        </p:nvSpPr>
        <p:spPr>
          <a:xfrm>
            <a:off x="461793" y="1797095"/>
            <a:ext cx="6698512" cy="400110"/>
          </a:xfrm>
          <a:prstGeom prst="rect">
            <a:avLst/>
          </a:prstGeom>
          <a:noFill/>
        </p:spPr>
        <p:txBody>
          <a:bodyPr wrap="square" rtlCol="0">
            <a:spAutoFit/>
          </a:bodyPr>
          <a:lstStyle>
            <a:defPPr>
              <a:defRPr lang="en-US"/>
            </a:defPPr>
            <a:lvl1pPr>
              <a:defRPr sz="2000" b="1"/>
            </a:lvl1pPr>
          </a:lstStyle>
          <a:p>
            <a:r>
              <a:rPr lang="en-US" altLang="zh-CN" dirty="0"/>
              <a:t>void  rectangle</a:t>
            </a:r>
            <a:r>
              <a:rPr lang="zh-CN" altLang="en-US" dirty="0"/>
              <a:t>（</a:t>
            </a:r>
            <a:r>
              <a:rPr lang="en-US" altLang="zh-CN" dirty="0" err="1"/>
              <a:t>int</a:t>
            </a:r>
            <a:r>
              <a:rPr lang="en-US" altLang="zh-CN" dirty="0"/>
              <a:t> left, </a:t>
            </a:r>
            <a:r>
              <a:rPr lang="en-US" altLang="zh-CN" dirty="0" err="1"/>
              <a:t>int</a:t>
            </a:r>
            <a:r>
              <a:rPr lang="en-US" altLang="zh-CN" dirty="0"/>
              <a:t> top, </a:t>
            </a:r>
            <a:r>
              <a:rPr lang="en-US" altLang="zh-CN" dirty="0" err="1"/>
              <a:t>int</a:t>
            </a:r>
            <a:r>
              <a:rPr lang="en-US" altLang="zh-CN" dirty="0"/>
              <a:t> right, </a:t>
            </a:r>
            <a:r>
              <a:rPr lang="en-US" altLang="zh-CN" dirty="0" err="1"/>
              <a:t>int</a:t>
            </a:r>
            <a:r>
              <a:rPr lang="en-US" altLang="zh-CN" dirty="0"/>
              <a:t> bottom</a:t>
            </a:r>
            <a:r>
              <a:rPr lang="zh-CN" altLang="en-US" dirty="0"/>
              <a:t>）</a:t>
            </a:r>
          </a:p>
        </p:txBody>
      </p:sp>
      <p:sp>
        <p:nvSpPr>
          <p:cNvPr id="9" name="文本框 8"/>
          <p:cNvSpPr txBox="1"/>
          <p:nvPr/>
        </p:nvSpPr>
        <p:spPr>
          <a:xfrm>
            <a:off x="461793" y="2191605"/>
            <a:ext cx="6698512" cy="400110"/>
          </a:xfrm>
          <a:prstGeom prst="rect">
            <a:avLst/>
          </a:prstGeom>
          <a:noFill/>
        </p:spPr>
        <p:txBody>
          <a:bodyPr wrap="square" rtlCol="0">
            <a:spAutoFit/>
          </a:bodyPr>
          <a:lstStyle>
            <a:defPPr>
              <a:defRPr lang="en-US"/>
            </a:defPPr>
            <a:lvl1pPr>
              <a:defRPr sz="2000" b="1"/>
            </a:lvl1pPr>
          </a:lstStyle>
          <a:p>
            <a:r>
              <a:rPr lang="en-US" altLang="zh-CN" dirty="0"/>
              <a:t>void  </a:t>
            </a:r>
            <a:r>
              <a:rPr lang="en-US" altLang="zh-CN" dirty="0" err="1"/>
              <a:t>drawpoly</a:t>
            </a:r>
            <a:r>
              <a:rPr lang="zh-CN" altLang="en-US" dirty="0"/>
              <a:t>（</a:t>
            </a:r>
            <a:r>
              <a:rPr lang="en-US" altLang="zh-CN" dirty="0" err="1"/>
              <a:t>int</a:t>
            </a:r>
            <a:r>
              <a:rPr lang="en-US" altLang="zh-CN" dirty="0"/>
              <a:t> </a:t>
            </a:r>
            <a:r>
              <a:rPr lang="en-US" altLang="zh-CN" dirty="0" err="1"/>
              <a:t>numpoints</a:t>
            </a:r>
            <a:r>
              <a:rPr lang="en-US" altLang="zh-CN" dirty="0"/>
              <a:t>, </a:t>
            </a:r>
            <a:r>
              <a:rPr lang="en-US" altLang="zh-CN" dirty="0" err="1"/>
              <a:t>int</a:t>
            </a:r>
            <a:r>
              <a:rPr lang="zh-CN" altLang="en-US" dirty="0"/>
              <a:t>*</a:t>
            </a:r>
            <a:r>
              <a:rPr lang="en-US" altLang="zh-CN" dirty="0"/>
              <a:t> </a:t>
            </a:r>
            <a:r>
              <a:rPr lang="en-US" altLang="zh-CN" dirty="0" err="1"/>
              <a:t>polypoints</a:t>
            </a:r>
            <a:r>
              <a:rPr lang="zh-CN" altLang="en-US" dirty="0"/>
              <a:t>）</a:t>
            </a:r>
          </a:p>
        </p:txBody>
      </p:sp>
      <p:sp>
        <p:nvSpPr>
          <p:cNvPr id="10" name="文本框 9"/>
          <p:cNvSpPr txBox="1"/>
          <p:nvPr/>
        </p:nvSpPr>
        <p:spPr>
          <a:xfrm>
            <a:off x="190662" y="2586115"/>
            <a:ext cx="8474873"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函数</a:t>
            </a:r>
            <a:r>
              <a:rPr lang="zh-CN" altLang="en-US" b="1" dirty="0" smtClean="0">
                <a:latin typeface="微软雅黑" panose="020B0503020204020204" pitchFamily="34" charset="-122"/>
                <a:ea typeface="微软雅黑" panose="020B0503020204020204" pitchFamily="34" charset="-122"/>
              </a:rPr>
              <a:t>说明：</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）函数</a:t>
            </a:r>
            <a:r>
              <a:rPr lang="en-US" altLang="zh-CN" dirty="0" smtClean="0">
                <a:latin typeface="微软雅黑" panose="020B0503020204020204" pitchFamily="34" charset="-122"/>
                <a:ea typeface="微软雅黑" panose="020B0503020204020204" pitchFamily="34" charset="-122"/>
              </a:rPr>
              <a:t>circle</a:t>
            </a:r>
            <a:r>
              <a:rPr lang="zh-CN" altLang="en-US" dirty="0" smtClean="0">
                <a:latin typeface="微软雅黑" panose="020B0503020204020204" pitchFamily="34" charset="-122"/>
                <a:ea typeface="微软雅黑" panose="020B0503020204020204" pitchFamily="34" charset="-122"/>
              </a:rPr>
              <a:t>的功能是以某点为圆心，用当前线型画一个指定半径的圆，如：</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circle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）即为以（</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）为圆心，画一个半径</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的圆；</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ellips</a:t>
            </a:r>
            <a:r>
              <a:rPr lang="zh-CN" altLang="en-US" dirty="0" smtClean="0">
                <a:latin typeface="微软雅黑" panose="020B0503020204020204" pitchFamily="34" charset="-122"/>
                <a:ea typeface="微软雅黑" panose="020B0503020204020204" pitchFamily="34" charset="-122"/>
              </a:rPr>
              <a:t>用于在屏幕上画一个椭圆。参数（</a:t>
            </a:r>
            <a:r>
              <a:rPr lang="en-US" altLang="zh-CN" dirty="0" err="1" smtClean="0">
                <a:latin typeface="微软雅黑" panose="020B0503020204020204" pitchFamily="34" charset="-122"/>
                <a:ea typeface="微软雅黑" panose="020B0503020204020204" pitchFamily="34" charset="-122"/>
              </a:rPr>
              <a:t>x,y</a:t>
            </a:r>
            <a:r>
              <a:rPr lang="zh-CN" altLang="en-US" dirty="0" smtClean="0">
                <a:latin typeface="微软雅黑" panose="020B0503020204020204" pitchFamily="34" charset="-122"/>
                <a:ea typeface="微软雅黑" panose="020B0503020204020204" pitchFamily="34" charset="-122"/>
              </a:rPr>
              <a:t>）是椭圆的中心坐标，</a:t>
            </a:r>
            <a:r>
              <a:rPr lang="en-US" altLang="zh-CN" dirty="0" err="1" smtClean="0">
                <a:latin typeface="微软雅黑" panose="020B0503020204020204" pitchFamily="34" charset="-122"/>
                <a:ea typeface="微软雅黑" panose="020B0503020204020204" pitchFamily="34" charset="-122"/>
              </a:rPr>
              <a:t>stangle</a:t>
            </a:r>
            <a:r>
              <a:rPr lang="zh-CN" altLang="en-US" dirty="0" smtClean="0">
                <a:latin typeface="微软雅黑" panose="020B0503020204020204" pitchFamily="34" charset="-122"/>
                <a:ea typeface="微软雅黑" panose="020B0503020204020204" pitchFamily="34" charset="-122"/>
              </a:rPr>
              <a:t>是起始角度，</a:t>
            </a:r>
            <a:r>
              <a:rPr lang="en-US" altLang="zh-CN" dirty="0" err="1" smtClean="0">
                <a:latin typeface="微软雅黑" panose="020B0503020204020204" pitchFamily="34" charset="-122"/>
                <a:ea typeface="微软雅黑" panose="020B0503020204020204" pitchFamily="34" charset="-122"/>
              </a:rPr>
              <a:t>endangle</a:t>
            </a:r>
            <a:r>
              <a:rPr lang="zh-CN" altLang="en-US" dirty="0" smtClean="0">
                <a:latin typeface="微软雅黑" panose="020B0503020204020204" pitchFamily="34" charset="-122"/>
                <a:ea typeface="微软雅黑" panose="020B0503020204020204" pitchFamily="34" charset="-122"/>
              </a:rPr>
              <a:t>结束角度，</a:t>
            </a:r>
            <a:r>
              <a:rPr lang="en-US" altLang="zh-CN" dirty="0" err="1" smtClean="0">
                <a:latin typeface="微软雅黑" panose="020B0503020204020204" pitchFamily="34" charset="-122"/>
                <a:ea typeface="微软雅黑" panose="020B0503020204020204" pitchFamily="34" charset="-122"/>
              </a:rPr>
              <a:t>xradius</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yradius</a:t>
            </a:r>
            <a:r>
              <a:rPr lang="zh-CN" altLang="en-US" dirty="0" smtClean="0">
                <a:latin typeface="微软雅黑" panose="020B0503020204020204" pitchFamily="34" charset="-122"/>
                <a:ea typeface="微软雅黑" panose="020B0503020204020204" pitchFamily="34" charset="-122"/>
              </a:rPr>
              <a:t>分别为</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轴和</a:t>
            </a:r>
            <a:r>
              <a:rPr lang="en-US" altLang="zh-CN" dirty="0" smtClean="0">
                <a:latin typeface="微软雅黑" panose="020B0503020204020204" pitchFamily="34" charset="-122"/>
                <a:ea typeface="微软雅黑" panose="020B0503020204020204" pitchFamily="34" charset="-122"/>
              </a:rPr>
              <a:t>y</a:t>
            </a:r>
            <a:r>
              <a:rPr lang="zh-CN" altLang="en-US" dirty="0" smtClean="0">
                <a:latin typeface="微软雅黑" panose="020B0503020204020204" pitchFamily="34" charset="-122"/>
                <a:ea typeface="微软雅黑" panose="020B0503020204020204" pitchFamily="34" charset="-122"/>
              </a:rPr>
              <a:t>轴的椭圆半径；</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ellips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150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180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40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）函数</a:t>
            </a:r>
            <a:r>
              <a:rPr lang="en-US" altLang="zh-CN" dirty="0" smtClean="0">
                <a:latin typeface="微软雅黑" panose="020B0503020204020204" pitchFamily="34" charset="-122"/>
                <a:ea typeface="微软雅黑" panose="020B0503020204020204" pitchFamily="34" charset="-122"/>
              </a:rPr>
              <a:t>rectangle</a:t>
            </a:r>
            <a:r>
              <a:rPr lang="zh-CN" altLang="en-US" dirty="0" smtClean="0">
                <a:latin typeface="微软雅黑" panose="020B0503020204020204" pitchFamily="34" charset="-122"/>
                <a:ea typeface="微软雅黑" panose="020B0503020204020204" pitchFamily="34" charset="-122"/>
              </a:rPr>
              <a:t>的功能是画一个矩形，参数（</a:t>
            </a:r>
            <a:r>
              <a:rPr lang="en-US" altLang="zh-CN" dirty="0" smtClean="0">
                <a:latin typeface="微软雅黑" panose="020B0503020204020204" pitchFamily="34" charset="-122"/>
                <a:ea typeface="微软雅黑" panose="020B0503020204020204" pitchFamily="34" charset="-122"/>
              </a:rPr>
              <a:t>left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top</a:t>
            </a:r>
            <a:r>
              <a:rPr lang="zh-CN" altLang="en-US" dirty="0" smtClean="0">
                <a:latin typeface="微软雅黑" panose="020B0503020204020204" pitchFamily="34" charset="-122"/>
                <a:ea typeface="微软雅黑" panose="020B0503020204020204" pitchFamily="34" charset="-122"/>
              </a:rPr>
              <a:t>）是左上角的坐标，参数（</a:t>
            </a:r>
            <a:r>
              <a:rPr lang="en-US" altLang="zh-CN" dirty="0" smtClean="0">
                <a:latin typeface="微软雅黑" panose="020B0503020204020204" pitchFamily="34" charset="-122"/>
                <a:ea typeface="微软雅黑" panose="020B0503020204020204" pitchFamily="34" charset="-122"/>
              </a:rPr>
              <a:t>right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bottom</a:t>
            </a:r>
            <a:r>
              <a:rPr lang="zh-CN" altLang="en-US" dirty="0" smtClean="0">
                <a:latin typeface="微软雅黑" panose="020B0503020204020204" pitchFamily="34" charset="-122"/>
                <a:ea typeface="微软雅黑" panose="020B0503020204020204" pitchFamily="34" charset="-122"/>
              </a:rPr>
              <a:t>）是矩形右下角的坐标。</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rectangle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60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9.6.6</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0" name="文本框 9"/>
          <p:cNvSpPr txBox="1"/>
          <p:nvPr/>
        </p:nvSpPr>
        <p:spPr>
          <a:xfrm>
            <a:off x="2705846" y="152765"/>
            <a:ext cx="584273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画</a:t>
            </a: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圆、椭圆、矩形及多边形</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1" name="文本框 10"/>
          <p:cNvSpPr txBox="1"/>
          <p:nvPr/>
        </p:nvSpPr>
        <p:spPr>
          <a:xfrm>
            <a:off x="190662" y="1501594"/>
            <a:ext cx="8474873"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函数</a:t>
            </a:r>
            <a:r>
              <a:rPr lang="zh-CN" altLang="en-US" b="1" dirty="0" smtClean="0">
                <a:latin typeface="微软雅黑" panose="020B0503020204020204" pitchFamily="34" charset="-122"/>
                <a:ea typeface="微软雅黑" panose="020B0503020204020204" pitchFamily="34" charset="-122"/>
              </a:rPr>
              <a:t>说明：</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drawpoly</a:t>
            </a:r>
            <a:r>
              <a:rPr lang="zh-CN" altLang="en-US" dirty="0" smtClean="0">
                <a:latin typeface="微软雅黑" panose="020B0503020204020204" pitchFamily="34" charset="-122"/>
                <a:ea typeface="微软雅黑" panose="020B0503020204020204" pitchFamily="34" charset="-122"/>
              </a:rPr>
              <a:t>的功能是按给定的顶点，画一条连续折线。如果所画的折线式封闭的，那么画出的便是一个多边形。参数</a:t>
            </a:r>
            <a:r>
              <a:rPr lang="en-US" altLang="zh-CN" dirty="0" err="1" smtClean="0">
                <a:latin typeface="微软雅黑" panose="020B0503020204020204" pitchFamily="34" charset="-122"/>
                <a:ea typeface="微软雅黑" panose="020B0503020204020204" pitchFamily="34" charset="-122"/>
              </a:rPr>
              <a:t>numpoints</a:t>
            </a:r>
            <a:r>
              <a:rPr lang="zh-CN" altLang="en-US" dirty="0" smtClean="0">
                <a:latin typeface="微软雅黑" panose="020B0503020204020204" pitchFamily="34" charset="-122"/>
                <a:ea typeface="微软雅黑" panose="020B0503020204020204" pitchFamily="34" charset="-122"/>
              </a:rPr>
              <a:t>为折线的顶点数，参数</a:t>
            </a:r>
            <a:r>
              <a:rPr lang="en-US" altLang="zh-CN" dirty="0" err="1" smtClean="0">
                <a:latin typeface="微软雅黑" panose="020B0503020204020204" pitchFamily="34" charset="-122"/>
                <a:ea typeface="微软雅黑" panose="020B0503020204020204" pitchFamily="34" charset="-122"/>
              </a:rPr>
              <a:t>polypoints</a:t>
            </a:r>
            <a:r>
              <a:rPr lang="zh-CN" altLang="en-US" dirty="0" smtClean="0">
                <a:latin typeface="微软雅黑" panose="020B0503020204020204" pitchFamily="34" charset="-122"/>
                <a:ea typeface="微软雅黑" panose="020B0503020204020204" pitchFamily="34" charset="-122"/>
              </a:rPr>
              <a:t>指向有顶点坐标的 一维整型数组的第一个元素，数组中顶点的坐标按（</a:t>
            </a:r>
            <a:r>
              <a:rPr lang="en-US" altLang="zh-CN" dirty="0" err="1" smtClean="0">
                <a:latin typeface="微软雅黑" panose="020B0503020204020204" pitchFamily="34" charset="-122"/>
                <a:ea typeface="微软雅黑" panose="020B0503020204020204" pitchFamily="34" charset="-122"/>
              </a:rPr>
              <a:t>x,y</a:t>
            </a:r>
            <a:r>
              <a:rPr lang="zh-CN" altLang="en-US" dirty="0" smtClean="0">
                <a:latin typeface="微软雅黑" panose="020B0503020204020204" pitchFamily="34" charset="-122"/>
                <a:ea typeface="微软雅黑" panose="020B0503020204020204" pitchFamily="34" charset="-122"/>
              </a:rPr>
              <a:t>）依次存放。</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如画一个梯形，可执行语句如下</a:t>
            </a:r>
            <a:r>
              <a:rPr lang="en-US" altLang="zh-CN" dirty="0" smtClean="0">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v[] = {50,10,100,10,120,60,30,60,50,10};</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drawpoly</a:t>
            </a:r>
            <a:r>
              <a:rPr lang="en-US" altLang="zh-CN" dirty="0" smtClean="0">
                <a:latin typeface="微软雅黑" panose="020B0503020204020204" pitchFamily="34" charset="-122"/>
                <a:ea typeface="微软雅黑" panose="020B0503020204020204" pitchFamily="34" charset="-122"/>
              </a:rPr>
              <a:t>(5,v);</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836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填充图形函数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5" name="矩形 14"/>
          <p:cNvSpPr/>
          <p:nvPr/>
        </p:nvSpPr>
        <p:spPr>
          <a:xfrm>
            <a:off x="392682" y="1283711"/>
            <a:ext cx="5477175" cy="461665"/>
          </a:xfrm>
          <a:prstGeom prst="rect">
            <a:avLst/>
          </a:prstGeom>
        </p:spPr>
        <p:txBody>
          <a:bodyPr wrap="squar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设置填充模式和填充颜色函数</a:t>
            </a:r>
            <a:endParaRPr lang="en-US" altLang="zh-CN" sz="24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49921" y="2009515"/>
            <a:ext cx="6698512" cy="707886"/>
          </a:xfrm>
          <a:prstGeom prst="rect">
            <a:avLst/>
          </a:prstGeom>
          <a:noFill/>
        </p:spPr>
        <p:txBody>
          <a:bodyPr wrap="square" rtlCol="0">
            <a:spAutoFit/>
          </a:bodyPr>
          <a:lstStyle/>
          <a:p>
            <a:r>
              <a:rPr lang="en-US" altLang="zh-CN" sz="2000" b="1" dirty="0"/>
              <a:t>void</a:t>
            </a:r>
            <a:r>
              <a:rPr lang="en-US" altLang="zh-CN" sz="2000" b="1" dirty="0" smtClean="0"/>
              <a:t>  </a:t>
            </a:r>
            <a:r>
              <a:rPr lang="en-US" altLang="zh-CN" sz="2000" b="1" dirty="0" err="1" smtClean="0"/>
              <a:t>setfillpattern</a:t>
            </a:r>
            <a:r>
              <a:rPr lang="zh-CN" altLang="en-US" sz="2000" b="1" dirty="0" smtClean="0"/>
              <a:t>（</a:t>
            </a:r>
            <a:r>
              <a:rPr lang="en-US" altLang="zh-CN" sz="2000" b="1" dirty="0" smtClean="0"/>
              <a:t>char</a:t>
            </a:r>
            <a:r>
              <a:rPr lang="zh-CN" altLang="en-US" sz="2000" b="1" dirty="0" smtClean="0"/>
              <a:t>* </a:t>
            </a:r>
            <a:r>
              <a:rPr lang="en-US" altLang="zh-CN" sz="2000" b="1" dirty="0" err="1" smtClean="0"/>
              <a:t>upattern</a:t>
            </a:r>
            <a:r>
              <a:rPr lang="en-US" altLang="zh-CN" sz="2000" b="1" dirty="0" smtClean="0"/>
              <a:t>, </a:t>
            </a:r>
            <a:r>
              <a:rPr lang="en-US" altLang="zh-CN" sz="2000" b="1" dirty="0" err="1" smtClean="0"/>
              <a:t>int</a:t>
            </a:r>
            <a:r>
              <a:rPr lang="en-US" altLang="zh-CN" sz="2000" b="1" dirty="0" smtClean="0"/>
              <a:t> color</a:t>
            </a:r>
            <a:r>
              <a:rPr lang="zh-CN" altLang="en-US" sz="2000" b="1" dirty="0" smtClean="0"/>
              <a:t>）</a:t>
            </a:r>
            <a:r>
              <a:rPr lang="en-US" altLang="zh-CN" sz="2000" b="1" dirty="0" smtClean="0"/>
              <a:t>;</a:t>
            </a:r>
          </a:p>
          <a:p>
            <a:r>
              <a:rPr lang="en-US" altLang="zh-CN" sz="2000" b="1" dirty="0"/>
              <a:t>v</a:t>
            </a:r>
            <a:r>
              <a:rPr lang="en-US" altLang="zh-CN" sz="2000" b="1" dirty="0" smtClean="0"/>
              <a:t>oid</a:t>
            </a:r>
            <a:r>
              <a:rPr lang="zh-CN" altLang="en-US" sz="2000" b="1" dirty="0" smtClean="0"/>
              <a:t>  </a:t>
            </a:r>
            <a:r>
              <a:rPr lang="en-US" altLang="zh-CN" sz="2000" b="1" dirty="0" err="1" smtClean="0"/>
              <a:t>setfillstyle</a:t>
            </a:r>
            <a:r>
              <a:rPr lang="en-US" altLang="zh-CN" sz="2000" b="1" dirty="0" smtClean="0"/>
              <a:t>(</a:t>
            </a:r>
            <a:r>
              <a:rPr lang="en-US" altLang="zh-CN" sz="2000" b="1" dirty="0" err="1" smtClean="0"/>
              <a:t>int</a:t>
            </a:r>
            <a:r>
              <a:rPr lang="en-US" altLang="zh-CN" sz="2000" b="1" dirty="0" smtClean="0"/>
              <a:t> </a:t>
            </a:r>
            <a:r>
              <a:rPr lang="en-US" altLang="zh-CN" sz="2000" b="1" dirty="0" err="1" smtClean="0"/>
              <a:t>pattern,int</a:t>
            </a:r>
            <a:r>
              <a:rPr lang="en-US" altLang="zh-CN" sz="2000" b="1" dirty="0" smtClean="0"/>
              <a:t> color);</a:t>
            </a:r>
          </a:p>
        </p:txBody>
      </p:sp>
      <p:sp>
        <p:nvSpPr>
          <p:cNvPr id="17" name="文本框 16"/>
          <p:cNvSpPr txBox="1"/>
          <p:nvPr/>
        </p:nvSpPr>
        <p:spPr>
          <a:xfrm>
            <a:off x="312423" y="2981541"/>
            <a:ext cx="8190023"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setfillpattern</a:t>
            </a:r>
            <a:r>
              <a:rPr lang="zh-CN" altLang="en-US" dirty="0" smtClean="0">
                <a:latin typeface="微软雅黑" panose="020B0503020204020204" pitchFamily="34" charset="-122"/>
                <a:ea typeface="微软雅黑" panose="020B0503020204020204" pitchFamily="34" charset="-122"/>
              </a:rPr>
              <a:t>是设置用户定义的填充图案及填充颜色；</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参数说明：</a:t>
            </a:r>
            <a:r>
              <a:rPr lang="zh-CN" altLang="en-US" dirty="0" smtClean="0">
                <a:latin typeface="微软雅黑" panose="020B0503020204020204" pitchFamily="34" charset="-122"/>
                <a:ea typeface="微软雅黑" panose="020B0503020204020204" pitchFamily="34" charset="-122"/>
              </a:rPr>
              <a:t>参数</a:t>
            </a:r>
            <a:r>
              <a:rPr lang="en-US" altLang="zh-CN" dirty="0" err="1" smtClean="0">
                <a:latin typeface="微软雅黑" panose="020B0503020204020204" pitchFamily="34" charset="-122"/>
                <a:ea typeface="微软雅黑" panose="020B0503020204020204" pitchFamily="34" charset="-122"/>
              </a:rPr>
              <a:t>upattern</a:t>
            </a:r>
            <a:r>
              <a:rPr lang="zh-CN" altLang="en-US" dirty="0" smtClean="0">
                <a:latin typeface="微软雅黑" panose="020B0503020204020204" pitchFamily="34" charset="-122"/>
                <a:ea typeface="微软雅黑" panose="020B0503020204020204" pitchFamily="34" charset="-122"/>
              </a:rPr>
              <a:t>指向存有表述填充图案（</a:t>
            </a:r>
            <a:r>
              <a:rPr lang="en-US" altLang="zh-CN" dirty="0" smtClean="0">
                <a:latin typeface="微软雅黑" panose="020B0503020204020204" pitchFamily="34" charset="-122"/>
                <a:ea typeface="微软雅黑" panose="020B0503020204020204" pitchFamily="34" charset="-122"/>
              </a:rPr>
              <a:t>8×8</a:t>
            </a:r>
            <a:r>
              <a:rPr lang="zh-CN" altLang="en-US" dirty="0" smtClean="0">
                <a:latin typeface="微软雅黑" panose="020B0503020204020204" pitchFamily="34" charset="-122"/>
                <a:ea typeface="微软雅黑" panose="020B0503020204020204" pitchFamily="34" charset="-122"/>
              </a:rPr>
              <a:t>方块）的</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个字节存储区域，参数</a:t>
            </a:r>
            <a:r>
              <a:rPr lang="en-US" altLang="zh-CN" dirty="0" smtClean="0">
                <a:latin typeface="微软雅黑" panose="020B0503020204020204" pitchFamily="34" charset="-122"/>
                <a:ea typeface="微软雅黑" panose="020B0503020204020204" pitchFamily="34" charset="-122"/>
              </a:rPr>
              <a:t>color</a:t>
            </a:r>
            <a:r>
              <a:rPr lang="zh-CN" altLang="en-US" dirty="0" smtClean="0">
                <a:latin typeface="微软雅黑" panose="020B0503020204020204" pitchFamily="34" charset="-122"/>
                <a:ea typeface="微软雅黑" panose="020B0503020204020204" pitchFamily="34" charset="-122"/>
              </a:rPr>
              <a:t>为填充颜色：</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如：</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char pattern[] = {0xFF,0x81,</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0x81,</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0x81,</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0x81,</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0x81,</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0x81,</a:t>
            </a:r>
            <a:r>
              <a:rPr lang="en-US" altLang="zh-CN" dirty="0">
                <a:latin typeface="微软雅黑" panose="020B0503020204020204" pitchFamily="34" charset="-122"/>
                <a:ea typeface="微软雅黑" panose="020B0503020204020204" pitchFamily="34" charset="-122"/>
              </a:rPr>
              <a:t> 0xFF</a:t>
            </a:r>
            <a:r>
              <a:rPr lang="en-US" altLang="zh-CN" dirty="0" smtClean="0">
                <a:latin typeface="微软雅黑" panose="020B0503020204020204" pitchFamily="34" charset="-122"/>
                <a:ea typeface="微软雅黑" panose="020B0503020204020204" pitchFamily="34" charset="-122"/>
              </a:rPr>
              <a:t>};</a:t>
            </a:r>
          </a:p>
          <a:p>
            <a:pPr>
              <a:lnSpc>
                <a:spcPct val="150000"/>
              </a:lnSpc>
            </a:pP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setfillpattern</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pattern,BLUE</a:t>
            </a:r>
            <a:r>
              <a:rPr lang="en-US" altLang="zh-CN" dirty="0" smtClean="0">
                <a:latin typeface="微软雅黑" panose="020B0503020204020204" pitchFamily="34" charset="-122"/>
                <a:ea typeface="微软雅黑" panose="020B0503020204020204" pitchFamily="34" charset="-122"/>
              </a:rPr>
              <a:t>);</a:t>
            </a:r>
          </a:p>
          <a:p>
            <a:pPr>
              <a:lnSpc>
                <a:spcPct val="150000"/>
              </a:lnSpc>
            </a:pP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08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填充图形函数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文本框 4"/>
          <p:cNvSpPr txBox="1"/>
          <p:nvPr/>
        </p:nvSpPr>
        <p:spPr>
          <a:xfrm>
            <a:off x="510362" y="1551527"/>
            <a:ext cx="3572539" cy="1338828"/>
          </a:xfrm>
          <a:prstGeom prst="rect">
            <a:avLst/>
          </a:prstGeom>
          <a:noFill/>
        </p:spPr>
        <p:txBody>
          <a:bodyPr wrap="square" rtlCol="0">
            <a:spAutoFit/>
          </a:bodyPr>
          <a:lstStyle/>
          <a:p>
            <a:pPr algn="just">
              <a:lnSpc>
                <a:spcPct val="150000"/>
              </a:lnSpc>
            </a:pPr>
            <a:r>
              <a:rPr lang="en-US" altLang="zh-CN" dirty="0" err="1" smtClean="0">
                <a:latin typeface="微软雅黑" panose="020B0503020204020204" pitchFamily="34" charset="-122"/>
                <a:ea typeface="微软雅黑" panose="020B0503020204020204" pitchFamily="34" charset="-122"/>
              </a:rPr>
              <a:t>Setfillstyle</a:t>
            </a:r>
            <a:r>
              <a:rPr lang="zh-CN" altLang="en-US" dirty="0" smtClean="0">
                <a:latin typeface="微软雅黑" panose="020B0503020204020204" pitchFamily="34" charset="-122"/>
                <a:ea typeface="微软雅黑" panose="020B0503020204020204" pitchFamily="34" charset="-122"/>
              </a:rPr>
              <a:t>的功能是设置系统预设填充图案及用户指定的填充颜色。参数</a:t>
            </a:r>
            <a:r>
              <a:rPr lang="en-US" altLang="zh-CN" dirty="0" smtClean="0">
                <a:latin typeface="微软雅黑" panose="020B0503020204020204" pitchFamily="34" charset="-122"/>
                <a:ea typeface="微软雅黑" panose="020B0503020204020204" pitchFamily="34" charset="-122"/>
              </a:rPr>
              <a:t>pattern</a:t>
            </a:r>
            <a:r>
              <a:rPr lang="zh-CN" altLang="en-US" dirty="0" smtClean="0">
                <a:latin typeface="微软雅黑" panose="020B0503020204020204" pitchFamily="34" charset="-122"/>
                <a:ea typeface="微软雅黑" panose="020B0503020204020204" pitchFamily="34" charset="-122"/>
              </a:rPr>
              <a:t>的取值如右表，</a:t>
            </a:r>
            <a:endParaRPr lang="zh-CN" altLang="en-US"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952216063"/>
              </p:ext>
            </p:extLst>
          </p:nvPr>
        </p:nvGraphicFramePr>
        <p:xfrm>
          <a:off x="4092813" y="1141616"/>
          <a:ext cx="4852085" cy="4820920"/>
        </p:xfrm>
        <a:graphic>
          <a:graphicData uri="http://schemas.openxmlformats.org/drawingml/2006/table">
            <a:tbl>
              <a:tblPr firstRow="1" bandRow="1">
                <a:tableStyleId>{5940675A-B579-460E-94D1-54222C63F5DA}</a:tableStyleId>
              </a:tblPr>
              <a:tblGrid>
                <a:gridCol w="1966742">
                  <a:extLst>
                    <a:ext uri="{9D8B030D-6E8A-4147-A177-3AD203B41FA5}">
                      <a16:colId xmlns:a16="http://schemas.microsoft.com/office/drawing/2014/main" xmlns="" val="3220923453"/>
                    </a:ext>
                  </a:extLst>
                </a:gridCol>
                <a:gridCol w="977483">
                  <a:extLst>
                    <a:ext uri="{9D8B030D-6E8A-4147-A177-3AD203B41FA5}">
                      <a16:colId xmlns:a16="http://schemas.microsoft.com/office/drawing/2014/main" xmlns="" val="3075159483"/>
                    </a:ext>
                  </a:extLst>
                </a:gridCol>
                <a:gridCol w="1907860">
                  <a:extLst>
                    <a:ext uri="{9D8B030D-6E8A-4147-A177-3AD203B41FA5}">
                      <a16:colId xmlns:a16="http://schemas.microsoft.com/office/drawing/2014/main" xmlns="" val="1568598361"/>
                    </a:ext>
                  </a:extLst>
                </a:gridCol>
              </a:tblGrid>
              <a:tr h="370840">
                <a:tc>
                  <a:txBody>
                    <a:bodyPr/>
                    <a:lstStyle/>
                    <a:p>
                      <a:pPr algn="ctr"/>
                      <a:r>
                        <a:rPr lang="zh-CN" altLang="en-US" sz="1600" b="1" dirty="0" smtClean="0">
                          <a:latin typeface="微软雅黑" panose="020B0503020204020204" pitchFamily="34" charset="-122"/>
                          <a:ea typeface="微软雅黑" panose="020B0503020204020204" pitchFamily="34" charset="-122"/>
                        </a:rPr>
                        <a:t>枚举常量名</a:t>
                      </a:r>
                      <a:endParaRPr lang="zh-CN" altLang="en-US" sz="16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1" dirty="0" smtClean="0">
                          <a:latin typeface="微软雅黑" panose="020B0503020204020204" pitchFamily="34" charset="-122"/>
                          <a:ea typeface="微软雅黑" panose="020B0503020204020204" pitchFamily="34" charset="-122"/>
                        </a:rPr>
                        <a:t>整数值</a:t>
                      </a:r>
                      <a:endParaRPr lang="zh-CN" altLang="en-US" sz="16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b="1" dirty="0" smtClean="0">
                          <a:latin typeface="微软雅黑" panose="020B0503020204020204" pitchFamily="34" charset="-122"/>
                          <a:ea typeface="微软雅黑" panose="020B0503020204020204" pitchFamily="34" charset="-122"/>
                        </a:rPr>
                        <a:t>填充图案</a:t>
                      </a:r>
                      <a:endParaRPr lang="zh-CN" altLang="en-US" sz="1600"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878095950"/>
                  </a:ext>
                </a:extLst>
              </a:tr>
              <a:tr h="370840">
                <a:tc>
                  <a:txBody>
                    <a:bodyPr/>
                    <a:lstStyle/>
                    <a:p>
                      <a:pPr algn="ctr"/>
                      <a:r>
                        <a:rPr lang="en-US" altLang="zh-CN" sz="1600" dirty="0" smtClean="0">
                          <a:latin typeface="微软雅黑" panose="020B0503020204020204" pitchFamily="34" charset="-122"/>
                          <a:ea typeface="微软雅黑" panose="020B0503020204020204" pitchFamily="34" charset="-122"/>
                        </a:rPr>
                        <a:t>EMPTY_FILL</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背景色填充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8633888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SOLID_FILL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单色填充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3517068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LINE_FILL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6425327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LTSLASH_FILL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2671506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SLASH_FILL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2081203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BKSLASH_FILL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2668259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LTBKSLASH_FILL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6</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2068176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HATCH_FILL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7</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淡影线填充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5910591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XHATCH_FILL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交叉线填充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02689478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INTERLEAVE_FILL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间隔线填充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3893331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WID_DOT_FILL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10</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稀疏空白点填充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5230936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微软雅黑" panose="020B0503020204020204" pitchFamily="34" charset="-122"/>
                          <a:ea typeface="微软雅黑" panose="020B0503020204020204" pitchFamily="34" charset="-122"/>
                        </a:rPr>
                        <a:t>COLOSE_DOT_FILL</a:t>
                      </a:r>
                      <a:endParaRPr lang="zh-CN" altLang="en-US" sz="1600" dirty="0" smtClean="0">
                        <a:latin typeface="微软雅黑" panose="020B0503020204020204" pitchFamily="34" charset="-122"/>
                        <a:ea typeface="微软雅黑" panose="020B0503020204020204" pitchFamily="34" charset="-122"/>
                      </a:endParaRPr>
                    </a:p>
                  </a:txBody>
                  <a:tcPr/>
                </a:tc>
                <a:tc>
                  <a:txBody>
                    <a:bodyPr/>
                    <a:lstStyle/>
                    <a:p>
                      <a:pPr algn="ctr"/>
                      <a:r>
                        <a:rPr lang="en-US" altLang="zh-CN" sz="1600" dirty="0" smtClean="0">
                          <a:latin typeface="微软雅黑" panose="020B0503020204020204" pitchFamily="34" charset="-122"/>
                          <a:ea typeface="微软雅黑" panose="020B0503020204020204" pitchFamily="34" charset="-122"/>
                        </a:rPr>
                        <a:t>11</a:t>
                      </a:r>
                      <a:endParaRPr lang="zh-CN" altLang="en-US" sz="1600" dirty="0">
                        <a:latin typeface="微软雅黑" panose="020B0503020204020204" pitchFamily="34" charset="-122"/>
                        <a:ea typeface="微软雅黑" panose="020B0503020204020204" pitchFamily="34" charset="-122"/>
                      </a:endParaRPr>
                    </a:p>
                  </a:txBody>
                  <a:tcPr/>
                </a:tc>
                <a:tc>
                  <a:txBody>
                    <a:bodyPr/>
                    <a:lstStyle/>
                    <a:p>
                      <a:pPr algn="ctr"/>
                      <a:r>
                        <a:rPr lang="zh-CN" altLang="en-US" sz="1600" dirty="0" smtClean="0">
                          <a:latin typeface="微软雅黑" panose="020B0503020204020204" pitchFamily="34" charset="-122"/>
                          <a:ea typeface="微软雅黑" panose="020B0503020204020204" pitchFamily="34" charset="-122"/>
                        </a:rPr>
                        <a:t>密集空白点填充</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39676776"/>
                  </a:ext>
                </a:extLst>
              </a:tr>
            </a:tbl>
          </a:graphicData>
        </a:graphic>
      </p:graphicFrame>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70" y="3552076"/>
            <a:ext cx="654768" cy="654768"/>
          </a:xfrm>
          <a:prstGeom prst="rect">
            <a:avLst/>
          </a:prstGeom>
        </p:spPr>
      </p:pic>
      <p:sp>
        <p:nvSpPr>
          <p:cNvPr id="10" name="文本框 9"/>
          <p:cNvSpPr txBox="1"/>
          <p:nvPr/>
        </p:nvSpPr>
        <p:spPr>
          <a:xfrm>
            <a:off x="732925" y="3552076"/>
            <a:ext cx="3359888" cy="1200329"/>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如果用户想使用自定义填充模式，应该使用</a:t>
            </a:r>
            <a:r>
              <a:rPr lang="en-US" altLang="zh-CN" dirty="0" err="1" smtClean="0">
                <a:latin typeface="微软雅黑" panose="020B0503020204020204" pitchFamily="34" charset="-122"/>
                <a:ea typeface="微软雅黑" panose="020B0503020204020204" pitchFamily="34" charset="-122"/>
              </a:rPr>
              <a:t>setfillpattern</a:t>
            </a:r>
            <a:r>
              <a:rPr lang="zh-CN" altLang="en-US" dirty="0" smtClean="0">
                <a:latin typeface="微软雅黑" panose="020B0503020204020204" pitchFamily="34" charset="-122"/>
                <a:ea typeface="微软雅黑" panose="020B0503020204020204" pitchFamily="34" charset="-122"/>
              </a:rPr>
              <a:t>函数而不是用</a:t>
            </a:r>
            <a:r>
              <a:rPr lang="en-US" altLang="zh-CN" dirty="0" err="1" smtClean="0">
                <a:latin typeface="微软雅黑" panose="020B0503020204020204" pitchFamily="34" charset="-122"/>
                <a:ea typeface="微软雅黑" panose="020B0503020204020204" pitchFamily="34" charset="-122"/>
              </a:rPr>
              <a:t>setfillstyle</a:t>
            </a:r>
            <a:r>
              <a:rPr lang="zh-CN" altLang="en-US" dirty="0" smtClean="0">
                <a:latin typeface="微软雅黑" panose="020B0503020204020204" pitchFamily="34" charset="-122"/>
                <a:ea typeface="微软雅黑" panose="020B0503020204020204" pitchFamily="34" charset="-122"/>
              </a:rPr>
              <a:t>函数的</a:t>
            </a:r>
            <a:r>
              <a:rPr lang="en-US" altLang="zh-CN" dirty="0" smtClean="0">
                <a:latin typeface="微软雅黑" panose="020B0503020204020204" pitchFamily="34" charset="-122"/>
                <a:ea typeface="微软雅黑" panose="020B0503020204020204" pitchFamily="34" charset="-122"/>
              </a:rPr>
              <a:t>USER_FILL</a:t>
            </a:r>
            <a:r>
              <a:rPr lang="zh-CN" altLang="en-US" dirty="0" smtClean="0">
                <a:latin typeface="微软雅黑" panose="020B0503020204020204" pitchFamily="34" charset="-122"/>
                <a:ea typeface="微软雅黑" panose="020B0503020204020204" pitchFamily="34" charset="-122"/>
              </a:rPr>
              <a:t>模式。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59847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2" name="文本框 11"/>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填充图形函数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 name="矩形 15"/>
          <p:cNvSpPr/>
          <p:nvPr/>
        </p:nvSpPr>
        <p:spPr>
          <a:xfrm>
            <a:off x="392683" y="1283711"/>
            <a:ext cx="2933078" cy="461665"/>
          </a:xfrm>
          <a:prstGeom prst="rect">
            <a:avLst/>
          </a:prstGeom>
        </p:spPr>
        <p:txBody>
          <a:bodyPr wrap="squar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填充指定区域函数</a:t>
            </a:r>
            <a:endParaRPr lang="en-US" altLang="zh-CN" sz="24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818252" y="1269564"/>
            <a:ext cx="4330232" cy="400110"/>
          </a:xfrm>
          <a:prstGeom prst="rect">
            <a:avLst/>
          </a:prstGeom>
          <a:noFill/>
        </p:spPr>
        <p:txBody>
          <a:bodyPr wrap="square" rtlCol="0">
            <a:spAutoFit/>
          </a:bodyPr>
          <a:lstStyle/>
          <a:p>
            <a:r>
              <a:rPr lang="en-US" altLang="zh-CN" sz="2000" b="1" dirty="0"/>
              <a:t>void</a:t>
            </a:r>
            <a:r>
              <a:rPr lang="en-US" altLang="zh-CN" sz="2000" b="1" dirty="0" smtClean="0"/>
              <a:t>  </a:t>
            </a:r>
            <a:r>
              <a:rPr lang="en-US" altLang="zh-CN" sz="2000" b="1" dirty="0" err="1"/>
              <a:t>flood</a:t>
            </a:r>
            <a:r>
              <a:rPr lang="en-US" altLang="zh-CN" sz="2000" b="1" dirty="0" err="1" smtClean="0"/>
              <a:t>fill</a:t>
            </a:r>
            <a:r>
              <a:rPr lang="zh-CN" altLang="en-US" sz="2000" b="1" dirty="0" smtClean="0"/>
              <a:t>（</a:t>
            </a:r>
            <a:r>
              <a:rPr lang="en-US" altLang="zh-CN" sz="2000" b="1" dirty="0" err="1" smtClean="0"/>
              <a:t>int</a:t>
            </a:r>
            <a:r>
              <a:rPr lang="en-US" altLang="zh-CN" sz="2000" b="1" dirty="0" smtClean="0"/>
              <a:t> </a:t>
            </a:r>
            <a:r>
              <a:rPr lang="en-US" altLang="zh-CN" sz="2000" b="1" dirty="0" err="1" smtClean="0"/>
              <a:t>x,int</a:t>
            </a:r>
            <a:r>
              <a:rPr lang="en-US" altLang="zh-CN" sz="2000" b="1" dirty="0" smtClean="0"/>
              <a:t> </a:t>
            </a:r>
            <a:r>
              <a:rPr lang="en-US" altLang="zh-CN" sz="2000" b="1" dirty="0" err="1" smtClean="0"/>
              <a:t>y,int</a:t>
            </a:r>
            <a:r>
              <a:rPr lang="en-US" altLang="zh-CN" sz="2000" b="1" dirty="0" smtClean="0"/>
              <a:t> border</a:t>
            </a:r>
            <a:r>
              <a:rPr lang="zh-CN" altLang="en-US" sz="2000" b="1" dirty="0" smtClean="0"/>
              <a:t>）</a:t>
            </a:r>
            <a:r>
              <a:rPr lang="en-US" altLang="zh-CN" sz="2000" b="1" dirty="0" smtClean="0"/>
              <a:t>;</a:t>
            </a:r>
          </a:p>
        </p:txBody>
      </p:sp>
      <p:sp>
        <p:nvSpPr>
          <p:cNvPr id="18" name="文本框 17"/>
          <p:cNvSpPr txBox="1"/>
          <p:nvPr/>
        </p:nvSpPr>
        <p:spPr>
          <a:xfrm>
            <a:off x="907711" y="2062682"/>
            <a:ext cx="7240773"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：将指定边界色为</a:t>
            </a:r>
            <a:r>
              <a:rPr lang="en-US" altLang="zh-CN" dirty="0" smtClean="0">
                <a:latin typeface="微软雅黑" panose="020B0503020204020204" pitchFamily="34" charset="-122"/>
                <a:ea typeface="微软雅黑" panose="020B0503020204020204" pitchFamily="34" charset="-122"/>
              </a:rPr>
              <a:t>border</a:t>
            </a:r>
            <a:r>
              <a:rPr lang="zh-CN" altLang="en-US" dirty="0" smtClean="0">
                <a:latin typeface="微软雅黑" panose="020B0503020204020204" pitchFamily="34" charset="-122"/>
                <a:ea typeface="微软雅黑" panose="020B0503020204020204" pitchFamily="34" charset="-122"/>
              </a:rPr>
              <a:t>的封闭区域，用当前填充图案的填充色来填充；</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参数说明：</a:t>
            </a:r>
            <a:r>
              <a:rPr lang="zh-CN" altLang="en-US" dirty="0" smtClean="0">
                <a:latin typeface="微软雅黑" panose="020B0503020204020204" pitchFamily="34" charset="-122"/>
                <a:ea typeface="微软雅黑" panose="020B0503020204020204" pitchFamily="34" charset="-122"/>
              </a:rPr>
              <a:t>形参（</a:t>
            </a:r>
            <a:r>
              <a:rPr lang="en-US" altLang="zh-CN" dirty="0" err="1" smtClean="0">
                <a:latin typeface="微软雅黑" panose="020B0503020204020204" pitchFamily="34" charset="-122"/>
                <a:ea typeface="微软雅黑" panose="020B0503020204020204" pitchFamily="34" charset="-122"/>
              </a:rPr>
              <a:t>x,y</a:t>
            </a:r>
            <a:r>
              <a:rPr lang="zh-CN" altLang="en-US" dirty="0" smtClean="0">
                <a:latin typeface="微软雅黑" panose="020B0503020204020204" pitchFamily="34" charset="-122"/>
                <a:ea typeface="微软雅黑" panose="020B0503020204020204" pitchFamily="34" charset="-122"/>
              </a:rPr>
              <a:t>）为填充区域中的一点，参数</a:t>
            </a:r>
            <a:r>
              <a:rPr lang="en-US" altLang="zh-CN" dirty="0" smtClean="0">
                <a:latin typeface="微软雅黑" panose="020B0503020204020204" pitchFamily="34" charset="-122"/>
                <a:ea typeface="微软雅黑" panose="020B0503020204020204" pitchFamily="34" charset="-122"/>
              </a:rPr>
              <a:t>border</a:t>
            </a:r>
            <a:r>
              <a:rPr lang="zh-CN" altLang="en-US" dirty="0" smtClean="0">
                <a:latin typeface="微软雅黑" panose="020B0503020204020204" pitchFamily="34" charset="-122"/>
                <a:ea typeface="微软雅黑" panose="020B0503020204020204" pitchFamily="34" charset="-122"/>
              </a:rPr>
              <a:t>为区域的边界颜色值。如：</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    用绿色填充一个圆形区域（边界红色），可执行语句：</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setcolor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GREEN</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circle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60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floodfile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63</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RED</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655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9.6.7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6" name="文本框 5"/>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填充图形函数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339519" y="1134856"/>
            <a:ext cx="7248525" cy="461665"/>
          </a:xfrm>
          <a:prstGeom prst="rect">
            <a:avLst/>
          </a:prstGeom>
        </p:spPr>
        <p:txBody>
          <a:bodyPr wrap="squar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填充矩形、多边形、椭圆、圆和扇形等函数：</a:t>
            </a:r>
            <a:endParaRPr lang="en-US" altLang="zh-CN" sz="2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9455" y="1637894"/>
            <a:ext cx="7879447" cy="1631216"/>
          </a:xfrm>
          <a:prstGeom prst="rect">
            <a:avLst/>
          </a:prstGeom>
          <a:noFill/>
        </p:spPr>
        <p:txBody>
          <a:bodyPr wrap="square" rtlCol="0">
            <a:spAutoFit/>
          </a:bodyPr>
          <a:lstStyle/>
          <a:p>
            <a:r>
              <a:rPr lang="en-US" altLang="zh-CN" sz="2000" b="1" dirty="0"/>
              <a:t>void</a:t>
            </a:r>
            <a:r>
              <a:rPr lang="en-US" altLang="zh-CN" sz="2000" b="1" dirty="0" smtClean="0"/>
              <a:t>  bar</a:t>
            </a:r>
            <a:r>
              <a:rPr lang="zh-CN" altLang="en-US" sz="2000" b="1" dirty="0" smtClean="0"/>
              <a:t>（</a:t>
            </a:r>
            <a:r>
              <a:rPr lang="en-US" altLang="zh-CN" sz="2000" b="1" dirty="0"/>
              <a:t> </a:t>
            </a:r>
            <a:r>
              <a:rPr lang="en-US" altLang="zh-CN" sz="2000" b="1" dirty="0" err="1"/>
              <a:t>int</a:t>
            </a:r>
            <a:r>
              <a:rPr lang="en-US" altLang="zh-CN" sz="2000" b="1" dirty="0"/>
              <a:t> left, </a:t>
            </a:r>
            <a:r>
              <a:rPr lang="en-US" altLang="zh-CN" sz="2000" b="1" dirty="0" err="1"/>
              <a:t>int</a:t>
            </a:r>
            <a:r>
              <a:rPr lang="en-US" altLang="zh-CN" sz="2000" b="1" dirty="0"/>
              <a:t> top, </a:t>
            </a:r>
            <a:r>
              <a:rPr lang="en-US" altLang="zh-CN" sz="2000" b="1" dirty="0" err="1"/>
              <a:t>int</a:t>
            </a:r>
            <a:r>
              <a:rPr lang="en-US" altLang="zh-CN" sz="2000" b="1" dirty="0"/>
              <a:t> right, </a:t>
            </a:r>
            <a:r>
              <a:rPr lang="en-US" altLang="zh-CN" sz="2000" b="1" dirty="0" err="1"/>
              <a:t>int</a:t>
            </a:r>
            <a:r>
              <a:rPr lang="en-US" altLang="zh-CN" sz="2000" b="1" dirty="0"/>
              <a:t> bottom </a:t>
            </a:r>
            <a:r>
              <a:rPr lang="zh-CN" altLang="en-US" sz="2000" b="1" dirty="0" smtClean="0"/>
              <a:t>）</a:t>
            </a:r>
            <a:r>
              <a:rPr lang="en-US" altLang="zh-CN" sz="2000" b="1" dirty="0" smtClean="0"/>
              <a:t>;</a:t>
            </a:r>
          </a:p>
          <a:p>
            <a:r>
              <a:rPr lang="en-US" altLang="zh-CN" sz="2000" b="1" dirty="0" smtClean="0"/>
              <a:t>void </a:t>
            </a:r>
            <a:r>
              <a:rPr lang="en-US" altLang="zh-CN" sz="2000" b="1" dirty="0" err="1" smtClean="0"/>
              <a:t>fillpoly</a:t>
            </a:r>
            <a:r>
              <a:rPr lang="en-US" altLang="zh-CN" sz="2000" b="1" dirty="0" smtClean="0"/>
              <a:t>(</a:t>
            </a:r>
            <a:r>
              <a:rPr lang="en-US" altLang="zh-CN" sz="2000" b="1" dirty="0" err="1"/>
              <a:t>int</a:t>
            </a:r>
            <a:r>
              <a:rPr lang="en-US" altLang="zh-CN" sz="2000" b="1" dirty="0"/>
              <a:t> </a:t>
            </a:r>
            <a:r>
              <a:rPr lang="en-US" altLang="zh-CN" sz="2000" b="1" dirty="0" err="1"/>
              <a:t>numpoints</a:t>
            </a:r>
            <a:r>
              <a:rPr lang="en-US" altLang="zh-CN" sz="2000" b="1" dirty="0"/>
              <a:t>, </a:t>
            </a:r>
            <a:r>
              <a:rPr lang="en-US" altLang="zh-CN" sz="2000" b="1" dirty="0" err="1"/>
              <a:t>int</a:t>
            </a:r>
            <a:r>
              <a:rPr lang="zh-CN" altLang="en-US" sz="2000" b="1" dirty="0"/>
              <a:t>*</a:t>
            </a:r>
            <a:r>
              <a:rPr lang="en-US" altLang="zh-CN" sz="2000" b="1" dirty="0"/>
              <a:t> </a:t>
            </a:r>
            <a:r>
              <a:rPr lang="en-US" altLang="zh-CN" sz="2000" b="1" dirty="0" err="1"/>
              <a:t>polypoints</a:t>
            </a:r>
            <a:r>
              <a:rPr lang="en-US" altLang="zh-CN" sz="2000" b="1" dirty="0" smtClean="0"/>
              <a:t> )</a:t>
            </a:r>
            <a:r>
              <a:rPr lang="zh-CN" altLang="en-US" sz="2000" b="1" dirty="0" smtClean="0"/>
              <a:t>；</a:t>
            </a:r>
            <a:endParaRPr lang="en-US" altLang="zh-CN" sz="2000" b="1" dirty="0" smtClean="0"/>
          </a:p>
          <a:p>
            <a:r>
              <a:rPr lang="en-US" altLang="zh-CN" sz="2000" b="1" dirty="0" smtClean="0"/>
              <a:t>void </a:t>
            </a:r>
            <a:r>
              <a:rPr lang="en-US" altLang="zh-CN" sz="2000" b="1" dirty="0" err="1" smtClean="0"/>
              <a:t>fillellips</a:t>
            </a:r>
            <a:r>
              <a:rPr lang="en-US" altLang="zh-CN" sz="2000" b="1" dirty="0" smtClean="0"/>
              <a:t>(</a:t>
            </a:r>
            <a:r>
              <a:rPr lang="en-US" altLang="zh-CN" sz="2000" b="1" dirty="0" err="1"/>
              <a:t>int</a:t>
            </a:r>
            <a:r>
              <a:rPr lang="en-US" altLang="zh-CN" sz="2000" b="1" dirty="0"/>
              <a:t> x, </a:t>
            </a:r>
            <a:r>
              <a:rPr lang="en-US" altLang="zh-CN" sz="2000" b="1" dirty="0" err="1"/>
              <a:t>int</a:t>
            </a:r>
            <a:r>
              <a:rPr lang="en-US" altLang="zh-CN" sz="2000" b="1" dirty="0"/>
              <a:t> y, </a:t>
            </a:r>
            <a:r>
              <a:rPr lang="en-US" altLang="zh-CN" sz="2000" b="1" dirty="0" err="1" smtClean="0"/>
              <a:t>int</a:t>
            </a:r>
            <a:r>
              <a:rPr lang="en-US" altLang="zh-CN" sz="2000" b="1" dirty="0" smtClean="0"/>
              <a:t> </a:t>
            </a:r>
            <a:r>
              <a:rPr lang="en-US" altLang="zh-CN" sz="2000" b="1" dirty="0" err="1"/>
              <a:t>xradius,int</a:t>
            </a:r>
            <a:r>
              <a:rPr lang="en-US" altLang="zh-CN" sz="2000" b="1" dirty="0"/>
              <a:t> </a:t>
            </a:r>
            <a:r>
              <a:rPr lang="en-US" altLang="zh-CN" sz="2000" b="1" dirty="0" err="1"/>
              <a:t>yradius</a:t>
            </a:r>
            <a:r>
              <a:rPr lang="en-US" altLang="zh-CN" sz="2000" b="1" dirty="0" smtClean="0"/>
              <a:t>);</a:t>
            </a:r>
          </a:p>
          <a:p>
            <a:r>
              <a:rPr lang="en-US" altLang="zh-CN" sz="2000" b="1" dirty="0" smtClean="0"/>
              <a:t>void </a:t>
            </a:r>
            <a:r>
              <a:rPr lang="en-US" altLang="zh-CN" sz="2000" b="1" dirty="0" err="1" smtClean="0"/>
              <a:t>peislice</a:t>
            </a:r>
            <a:r>
              <a:rPr lang="en-US" altLang="zh-CN" sz="2000" b="1" dirty="0" smtClean="0"/>
              <a:t>(</a:t>
            </a:r>
            <a:r>
              <a:rPr lang="en-US" altLang="zh-CN" sz="2000" b="1" dirty="0" err="1"/>
              <a:t>int</a:t>
            </a:r>
            <a:r>
              <a:rPr lang="en-US" altLang="zh-CN" sz="2000" b="1" dirty="0"/>
              <a:t> x, </a:t>
            </a:r>
            <a:r>
              <a:rPr lang="en-US" altLang="zh-CN" sz="2000" b="1" dirty="0" err="1"/>
              <a:t>int</a:t>
            </a:r>
            <a:r>
              <a:rPr lang="en-US" altLang="zh-CN" sz="2000" b="1" dirty="0"/>
              <a:t> y, </a:t>
            </a:r>
            <a:r>
              <a:rPr lang="en-US" altLang="zh-CN" sz="2000" b="1" dirty="0" err="1"/>
              <a:t>int</a:t>
            </a:r>
            <a:r>
              <a:rPr lang="en-US" altLang="zh-CN" sz="2000" b="1" dirty="0"/>
              <a:t> </a:t>
            </a:r>
            <a:r>
              <a:rPr lang="en-US" altLang="zh-CN" sz="2000" b="1" dirty="0" err="1"/>
              <a:t>stangle,int</a:t>
            </a:r>
            <a:r>
              <a:rPr lang="en-US" altLang="zh-CN" sz="2000" b="1" dirty="0"/>
              <a:t> </a:t>
            </a:r>
            <a:r>
              <a:rPr lang="en-US" altLang="zh-CN" sz="2000" b="1" dirty="0" err="1"/>
              <a:t>endangle,int</a:t>
            </a:r>
            <a:r>
              <a:rPr lang="en-US" altLang="zh-CN" sz="2000" b="1" dirty="0"/>
              <a:t> </a:t>
            </a:r>
            <a:r>
              <a:rPr lang="en-US" altLang="zh-CN" sz="2000" b="1" dirty="0" smtClean="0"/>
              <a:t>radius);</a:t>
            </a:r>
          </a:p>
          <a:p>
            <a:r>
              <a:rPr lang="en-US" altLang="zh-CN" sz="2000" b="1" dirty="0" smtClean="0"/>
              <a:t>void sector(</a:t>
            </a:r>
            <a:r>
              <a:rPr lang="en-US" altLang="zh-CN" sz="2000" b="1" dirty="0" err="1"/>
              <a:t>int</a:t>
            </a:r>
            <a:r>
              <a:rPr lang="en-US" altLang="zh-CN" sz="2000" b="1" dirty="0"/>
              <a:t> x, </a:t>
            </a:r>
            <a:r>
              <a:rPr lang="en-US" altLang="zh-CN" sz="2000" b="1" dirty="0" err="1"/>
              <a:t>int</a:t>
            </a:r>
            <a:r>
              <a:rPr lang="en-US" altLang="zh-CN" sz="2000" b="1" dirty="0"/>
              <a:t> y, </a:t>
            </a:r>
            <a:r>
              <a:rPr lang="en-US" altLang="zh-CN" sz="2000" b="1" dirty="0" err="1"/>
              <a:t>int</a:t>
            </a:r>
            <a:r>
              <a:rPr lang="en-US" altLang="zh-CN" sz="2000" b="1" dirty="0"/>
              <a:t> </a:t>
            </a:r>
            <a:r>
              <a:rPr lang="en-US" altLang="zh-CN" sz="2000" b="1" dirty="0" err="1"/>
              <a:t>stangle,int</a:t>
            </a:r>
            <a:r>
              <a:rPr lang="en-US" altLang="zh-CN" sz="2000" b="1" dirty="0"/>
              <a:t> </a:t>
            </a:r>
            <a:r>
              <a:rPr lang="en-US" altLang="zh-CN" sz="2000" b="1" dirty="0" err="1"/>
              <a:t>endangle,int</a:t>
            </a:r>
            <a:r>
              <a:rPr lang="en-US" altLang="zh-CN" sz="2000" b="1" dirty="0"/>
              <a:t> </a:t>
            </a:r>
            <a:r>
              <a:rPr lang="en-US" altLang="zh-CN" sz="2000" b="1" dirty="0" err="1"/>
              <a:t>xradius,int</a:t>
            </a:r>
            <a:r>
              <a:rPr lang="en-US" altLang="zh-CN" sz="2000" b="1" dirty="0"/>
              <a:t> </a:t>
            </a:r>
            <a:r>
              <a:rPr lang="en-US" altLang="zh-CN" sz="2000" b="1" dirty="0" err="1"/>
              <a:t>yradius</a:t>
            </a:r>
            <a:r>
              <a:rPr lang="en-US" altLang="zh-CN" sz="2000" b="1" dirty="0" smtClean="0"/>
              <a:t>);</a:t>
            </a:r>
          </a:p>
        </p:txBody>
      </p:sp>
      <p:sp>
        <p:nvSpPr>
          <p:cNvPr id="9" name="文本框 8"/>
          <p:cNvSpPr txBox="1"/>
          <p:nvPr/>
        </p:nvSpPr>
        <p:spPr>
          <a:xfrm>
            <a:off x="217624" y="3269110"/>
            <a:ext cx="8782494"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en-US" altLang="zh-CN" dirty="0" smtClean="0">
                <a:latin typeface="微软雅黑" panose="020B0503020204020204" pitchFamily="34" charset="-122"/>
                <a:ea typeface="微软雅黑" panose="020B0503020204020204" pitchFamily="34" charset="-122"/>
              </a:rPr>
              <a:t>bar</a:t>
            </a:r>
            <a:r>
              <a:rPr lang="zh-CN" altLang="en-US" dirty="0" smtClean="0">
                <a:latin typeface="微软雅黑" panose="020B0503020204020204" pitchFamily="34" charset="-122"/>
                <a:ea typeface="微软雅黑" panose="020B0503020204020204" pitchFamily="34" charset="-122"/>
              </a:rPr>
              <a:t>和函数</a:t>
            </a:r>
            <a:r>
              <a:rPr lang="en-US" altLang="zh-CN" dirty="0" smtClean="0">
                <a:latin typeface="微软雅黑" panose="020B0503020204020204" pitchFamily="34" charset="-122"/>
                <a:ea typeface="微软雅黑" panose="020B0503020204020204" pitchFamily="34" charset="-122"/>
              </a:rPr>
              <a:t>rectangle</a:t>
            </a:r>
            <a:r>
              <a:rPr lang="zh-CN" altLang="en-US" dirty="0" smtClean="0">
                <a:latin typeface="微软雅黑" panose="020B0503020204020204" pitchFamily="34" charset="-122"/>
                <a:ea typeface="微软雅黑" panose="020B0503020204020204" pitchFamily="34" charset="-122"/>
              </a:rPr>
              <a:t>相似，不同的是函数</a:t>
            </a:r>
            <a:r>
              <a:rPr lang="en-US" altLang="zh-CN" dirty="0" smtClean="0">
                <a:latin typeface="微软雅黑" panose="020B0503020204020204" pitchFamily="34" charset="-122"/>
                <a:ea typeface="微软雅黑" panose="020B0503020204020204" pitchFamily="34" charset="-122"/>
              </a:rPr>
              <a:t>bar</a:t>
            </a:r>
            <a:r>
              <a:rPr lang="zh-CN" altLang="en-US" dirty="0" smtClean="0">
                <a:latin typeface="微软雅黑" panose="020B0503020204020204" pitchFamily="34" charset="-122"/>
                <a:ea typeface="微软雅黑" panose="020B0503020204020204" pitchFamily="34" charset="-122"/>
              </a:rPr>
              <a:t>用当前线型和颜色画完矩形边框后，还会用当前填充图案和填充色填充该矩形；</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fillpoly</a:t>
            </a:r>
            <a:r>
              <a:rPr lang="zh-CN" altLang="en-US" dirty="0" smtClean="0">
                <a:latin typeface="微软雅黑" panose="020B0503020204020204" pitchFamily="34" charset="-122"/>
                <a:ea typeface="微软雅黑" panose="020B0503020204020204" pitchFamily="34" charset="-122"/>
              </a:rPr>
              <a:t>与函数</a:t>
            </a:r>
            <a:r>
              <a:rPr lang="en-US" altLang="zh-CN" dirty="0" err="1" smtClean="0">
                <a:latin typeface="微软雅黑" panose="020B0503020204020204" pitchFamily="34" charset="-122"/>
                <a:ea typeface="微软雅黑" panose="020B0503020204020204" pitchFamily="34" charset="-122"/>
              </a:rPr>
              <a:t>drawpoly</a:t>
            </a:r>
            <a:r>
              <a:rPr lang="zh-CN" altLang="en-US" dirty="0" smtClean="0">
                <a:latin typeface="微软雅黑" panose="020B0503020204020204" pitchFamily="34" charset="-122"/>
                <a:ea typeface="微软雅黑" panose="020B0503020204020204" pitchFamily="34" charset="-122"/>
              </a:rPr>
              <a:t>相似，不同的也是在画完折线后，</a:t>
            </a:r>
            <a:r>
              <a:rPr lang="zh-CN" altLang="en-US" dirty="0">
                <a:latin typeface="微软雅黑" panose="020B0503020204020204" pitchFamily="34" charset="-122"/>
                <a:ea typeface="微软雅黑" panose="020B0503020204020204" pitchFamily="34" charset="-122"/>
              </a:rPr>
              <a:t>还会用当前填充图案和填充色</a:t>
            </a:r>
            <a:r>
              <a:rPr lang="zh-CN" altLang="en-US" dirty="0" smtClean="0">
                <a:latin typeface="微软雅黑" panose="020B0503020204020204" pitchFamily="34" charset="-122"/>
                <a:ea typeface="微软雅黑" panose="020B0503020204020204" pitchFamily="34" charset="-122"/>
              </a:rPr>
              <a:t>填充折线所围起的区域；</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fillellips</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ellips</a:t>
            </a:r>
            <a:r>
              <a:rPr lang="zh-CN" altLang="en-US" dirty="0">
                <a:latin typeface="微软雅黑" panose="020B0503020204020204" pitchFamily="34" charset="-122"/>
                <a:ea typeface="微软雅黑" panose="020B0503020204020204" pitchFamily="34" charset="-122"/>
              </a:rPr>
              <a:t>也</a:t>
            </a:r>
            <a:r>
              <a:rPr lang="zh-CN" altLang="en-US" dirty="0" smtClean="0">
                <a:latin typeface="微软雅黑" panose="020B0503020204020204" pitchFamily="34" charset="-122"/>
                <a:ea typeface="微软雅黑" panose="020B0503020204020204" pitchFamily="34" charset="-122"/>
              </a:rPr>
              <a:t>是填充和不填充的区别；</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pieslice</a:t>
            </a:r>
            <a:r>
              <a:rPr lang="zh-CN" altLang="en-US" dirty="0" smtClean="0">
                <a:latin typeface="微软雅黑" panose="020B0503020204020204" pitchFamily="34" charset="-122"/>
                <a:ea typeface="微软雅黑" panose="020B0503020204020204" pitchFamily="34" charset="-122"/>
              </a:rPr>
              <a:t>和函数</a:t>
            </a:r>
            <a:r>
              <a:rPr lang="en-US" altLang="zh-CN" dirty="0" smtClean="0">
                <a:latin typeface="微软雅黑" panose="020B0503020204020204" pitchFamily="34" charset="-122"/>
                <a:ea typeface="微软雅黑" panose="020B0503020204020204" pitchFamily="34" charset="-122"/>
              </a:rPr>
              <a:t>sector</a:t>
            </a:r>
            <a:r>
              <a:rPr lang="zh-CN" altLang="en-US" dirty="0" smtClean="0">
                <a:latin typeface="微软雅黑" panose="020B0503020204020204" pitchFamily="34" charset="-122"/>
                <a:ea typeface="微软雅黑" panose="020B0503020204020204" pitchFamily="34" charset="-122"/>
              </a:rPr>
              <a:t>的区别：</a:t>
            </a:r>
            <a:r>
              <a:rPr lang="en-US" altLang="zh-CN" dirty="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pieslice</a:t>
            </a:r>
            <a:r>
              <a:rPr lang="zh-CN" altLang="en-US" dirty="0" smtClean="0">
                <a:latin typeface="微软雅黑" panose="020B0503020204020204" pitchFamily="34" charset="-122"/>
                <a:ea typeface="微软雅黑" panose="020B0503020204020204" pitchFamily="34" charset="-122"/>
              </a:rPr>
              <a:t>是填充圆形扇形，</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sector</a:t>
            </a:r>
            <a:r>
              <a:rPr lang="zh-CN" altLang="en-US" dirty="0" smtClean="0">
                <a:latin typeface="微软雅黑" panose="020B0503020204020204" pitchFamily="34" charset="-122"/>
                <a:ea typeface="微软雅黑" panose="020B0503020204020204" pitchFamily="34" charset="-122"/>
              </a:rPr>
              <a:t>是填充椭圆形扇形；</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439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31498"/>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9.1.1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31497"/>
            <a:ext cx="4662518"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文本文件与二进制文件</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3" name="矩形 22"/>
          <p:cNvSpPr/>
          <p:nvPr/>
        </p:nvSpPr>
        <p:spPr>
          <a:xfrm>
            <a:off x="449459" y="1439447"/>
            <a:ext cx="1569660"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二进制文件</a:t>
            </a:r>
            <a:r>
              <a:rPr lang="zh-CN" altLang="en-US" dirty="0">
                <a:latin typeface="微软雅黑" panose="020B0503020204020204" pitchFamily="34" charset="-122"/>
                <a:ea typeface="微软雅黑" panose="020B0503020204020204" pitchFamily="34" charset="-122"/>
              </a:rPr>
              <a:t>：</a:t>
            </a:r>
            <a:endParaRPr lang="zh-CN" altLang="en-US" dirty="0"/>
          </a:p>
        </p:txBody>
      </p:sp>
      <p:sp>
        <p:nvSpPr>
          <p:cNvPr id="25" name="Rectangle 3"/>
          <p:cNvSpPr>
            <a:spLocks noGrp="1" noChangeArrowheads="1"/>
          </p:cNvSpPr>
          <p:nvPr/>
        </p:nvSpPr>
        <p:spPr bwMode="auto">
          <a:xfrm>
            <a:off x="1099214" y="2055103"/>
            <a:ext cx="6775450" cy="335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00000"/>
              <a:buFont typeface="Wingdings 3" panose="05040102010807070707" pitchFamily="18" charset="2"/>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100000"/>
              <a:buFont typeface="Wingdings 2" panose="05020102010507070707" pitchFamily="18" charset="2"/>
              <a:buChar char="¡"/>
              <a:defRPr kumimoji="1" sz="2000" kern="1200">
                <a:solidFill>
                  <a:schemeClr val="tx1"/>
                </a:solidFill>
                <a:latin typeface="+mn-lt"/>
                <a:ea typeface="+mn-ea"/>
                <a:cs typeface="+mn-cs"/>
              </a:defRPr>
            </a:lvl2pPr>
            <a:lvl3pPr marL="1085850" indent="-228600" algn="l" rtl="0" eaLnBrk="0" fontAlgn="base" hangingPunct="0">
              <a:spcBef>
                <a:spcPct val="20000"/>
              </a:spcBef>
              <a:spcAft>
                <a:spcPct val="0"/>
              </a:spcAft>
              <a:buClr>
                <a:schemeClr val="folHlink"/>
              </a:buClr>
              <a:buSzPct val="100000"/>
              <a:buFont typeface="Wingdings 2" panose="05020102010507070707" pitchFamily="18" charset="2"/>
              <a:buChar char="—"/>
              <a:defRPr kumimoji="1" kern="1200">
                <a:solidFill>
                  <a:schemeClr val="tx1"/>
                </a:solidFill>
                <a:latin typeface="+mn-lt"/>
                <a:ea typeface="+mn-ea"/>
                <a:cs typeface="+mn-cs"/>
              </a:defRPr>
            </a:lvl3pPr>
            <a:lvl4pPr marL="1428750" indent="-228600" algn="l" rtl="0" eaLnBrk="0" fontAlgn="base" hangingPunct="0">
              <a:spcBef>
                <a:spcPct val="20000"/>
              </a:spcBef>
              <a:spcAft>
                <a:spcPct val="0"/>
              </a:spcAft>
              <a:buClr>
                <a:schemeClr val="folHlink"/>
              </a:buClr>
              <a:buSzPct val="95000"/>
              <a:buFont typeface="Wingdings 2" panose="05020102010507070707" pitchFamily="18" charset="2"/>
              <a:buChar char="¡"/>
              <a:defRPr kumimoji="1" sz="1600" kern="1200">
                <a:solidFill>
                  <a:schemeClr val="tx1"/>
                </a:solidFill>
                <a:latin typeface="+mn-lt"/>
                <a:ea typeface="+mn-ea"/>
                <a:cs typeface="+mn-cs"/>
              </a:defRPr>
            </a:lvl4pPr>
            <a:lvl5pPr marL="1771650" indent="-228600" algn="l" rtl="0" eaLnBrk="0" fontAlgn="base" hangingPunct="0">
              <a:spcBef>
                <a:spcPct val="20000"/>
              </a:spcBef>
              <a:spcAft>
                <a:spcPct val="0"/>
              </a:spcAft>
              <a:buClr>
                <a:srgbClr val="330099"/>
              </a:buClr>
              <a:buSzPct val="95000"/>
              <a:buFont typeface="Wingdings 2" panose="050201020105070707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二进制文件是按二进制的编码方式来存放文件的。</a:t>
            </a:r>
          </a:p>
          <a:p>
            <a:pPr marL="0" indent="0">
              <a:lnSpc>
                <a:spcPct val="150000"/>
              </a:lnSpc>
              <a:buNone/>
            </a:pPr>
            <a:r>
              <a:rPr lang="zh-CN" altLang="en-US" sz="1800" dirty="0">
                <a:latin typeface="微软雅黑" panose="020B0503020204020204" pitchFamily="34" charset="-122"/>
                <a:ea typeface="微软雅黑" panose="020B0503020204020204" pitchFamily="34" charset="-122"/>
              </a:rPr>
              <a:t>例如， 数</a:t>
            </a:r>
            <a:r>
              <a:rPr lang="en-US" altLang="zh-CN" sz="1800" dirty="0">
                <a:latin typeface="微软雅黑" panose="020B0503020204020204" pitchFamily="34" charset="-122"/>
                <a:ea typeface="微软雅黑" panose="020B0503020204020204" pitchFamily="34" charset="-122"/>
              </a:rPr>
              <a:t>1357</a:t>
            </a:r>
            <a:r>
              <a:rPr lang="zh-CN" altLang="en-US" sz="1800" dirty="0">
                <a:latin typeface="微软雅黑" panose="020B0503020204020204" pitchFamily="34" charset="-122"/>
                <a:ea typeface="微软雅黑" panose="020B0503020204020204" pitchFamily="34" charset="-122"/>
              </a:rPr>
              <a:t>的存储形式为：</a:t>
            </a:r>
          </a:p>
          <a:p>
            <a:pPr>
              <a:lnSpc>
                <a:spcPct val="150000"/>
              </a:lnSpc>
            </a:pPr>
            <a:endParaRPr lang="zh-CN" altLang="en-US" sz="1800" dirty="0">
              <a:latin typeface="微软雅黑" panose="020B0503020204020204" pitchFamily="34" charset="-122"/>
              <a:ea typeface="微软雅黑" panose="020B0503020204020204" pitchFamily="34" charset="-122"/>
            </a:endParaRPr>
          </a:p>
          <a:p>
            <a:pPr>
              <a:lnSpc>
                <a:spcPct val="150000"/>
              </a:lnSpc>
            </a:pPr>
            <a:endParaRPr lang="zh-CN" altLang="en-US" sz="18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1800" dirty="0">
                <a:latin typeface="微软雅黑" panose="020B0503020204020204" pitchFamily="34" charset="-122"/>
                <a:ea typeface="微软雅黑" panose="020B0503020204020204" pitchFamily="34" charset="-122"/>
              </a:rPr>
              <a:t>只占二个字节。二进制形式输出数值，可以节省外存空间和转换时间，但不便于阅读。 </a:t>
            </a:r>
          </a:p>
        </p:txBody>
      </p:sp>
      <p:sp>
        <p:nvSpPr>
          <p:cNvPr id="26" name="AutoShape 5"/>
          <p:cNvSpPr>
            <a:spLocks noChangeArrowheads="1"/>
          </p:cNvSpPr>
          <p:nvPr/>
        </p:nvSpPr>
        <p:spPr bwMode="ltGray">
          <a:xfrm>
            <a:off x="1806468" y="3141547"/>
            <a:ext cx="4616450" cy="568325"/>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spcBef>
                <a:spcPct val="20000"/>
              </a:spcBef>
            </a:pPr>
            <a:r>
              <a:rPr lang="en-US" altLang="zh-CN" sz="2800" b="0"/>
              <a:t>00000101	01001101</a:t>
            </a:r>
          </a:p>
        </p:txBody>
      </p:sp>
    </p:spTree>
    <p:extLst>
      <p:ext uri="{BB962C8B-B14F-4D97-AF65-F5344CB8AC3E}">
        <p14:creationId xmlns:p14="http://schemas.microsoft.com/office/powerpoint/2010/main" val="312644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animEffect transition="in" filter="fade">
                                      <p:cBhvr>
                                        <p:cTn id="11" dur="500"/>
                                        <p:tgtEl>
                                          <p:spTgt spid="25">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5">
                                            <p:txEl>
                                              <p:pRg st="4" end="4"/>
                                            </p:txEl>
                                          </p:spTgt>
                                        </p:tgtEl>
                                        <p:attrNameLst>
                                          <p:attrName>style.visibility</p:attrName>
                                        </p:attrNameLst>
                                      </p:cBhvr>
                                      <p:to>
                                        <p:strVal val="visible"/>
                                      </p:to>
                                    </p:set>
                                    <p:animEffect transition="in" filter="fade">
                                      <p:cBhvr>
                                        <p:cTn id="14" dur="500"/>
                                        <p:tgtEl>
                                          <p:spTgt spid="25">
                                            <p:txEl>
                                              <p:pRg st="4" end="4"/>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2" y="152766"/>
            <a:ext cx="841897"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9.7</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386868" y="114146"/>
            <a:ext cx="6268033"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图形方式下的文本常见操作函数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 name="文本框 4"/>
          <p:cNvSpPr txBox="1"/>
          <p:nvPr/>
        </p:nvSpPr>
        <p:spPr>
          <a:xfrm>
            <a:off x="667450" y="2240897"/>
            <a:ext cx="8093092" cy="2400657"/>
          </a:xfrm>
          <a:prstGeom prst="rect">
            <a:avLst/>
          </a:prstGeom>
          <a:noFill/>
        </p:spPr>
        <p:txBody>
          <a:bodyPr wrap="square" rtlCol="0">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在图形方式下主要绘制图形，但还要输出文本。为了有效地进行图形操作，在图形方式下开设“视口”（也称“窗口”或“视见区”）也是极重要的，图像方式下的文本操作函数是只在图形区进行文本输入</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输出的函数，</a:t>
            </a:r>
            <a:r>
              <a:rPr lang="en-US" altLang="zh-CN" sz="2000" dirty="0" smtClean="0">
                <a:latin typeface="微软雅黑" panose="020B0503020204020204" pitchFamily="34" charset="-122"/>
                <a:ea typeface="微软雅黑" panose="020B0503020204020204" pitchFamily="34" charset="-122"/>
              </a:rPr>
              <a:t>BC++3.1</a:t>
            </a:r>
            <a:r>
              <a:rPr lang="zh-CN" altLang="en-US" sz="2000" dirty="0" smtClean="0">
                <a:latin typeface="微软雅黑" panose="020B0503020204020204" pitchFamily="34" charset="-122"/>
                <a:ea typeface="微软雅黑" panose="020B0503020204020204" pitchFamily="34" charset="-122"/>
              </a:rPr>
              <a:t>只提供了对图形进行字符串输出的函数，但输出字符的字型等是可控的。</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03101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6"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9.7.1</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视口操作函数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文本框 3"/>
          <p:cNvSpPr txBox="1"/>
          <p:nvPr/>
        </p:nvSpPr>
        <p:spPr>
          <a:xfrm>
            <a:off x="393405" y="799097"/>
            <a:ext cx="7921255" cy="92333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视口操作函数是指用于图形输出的屏幕矩形区域，初始化图形系统时，视口默认为整个屏幕。视口函数有：</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08345" y="1624926"/>
            <a:ext cx="8437449" cy="1477328"/>
          </a:xfrm>
          <a:prstGeom prst="rect">
            <a:avLst/>
          </a:prstGeom>
          <a:noFill/>
        </p:spPr>
        <p:txBody>
          <a:bodyPr wrap="square" rtlCol="0">
            <a:sp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     </a:t>
            </a:r>
            <a:r>
              <a:rPr lang="zh-CN" altLang="en-US" sz="2000" b="1" dirty="0" smtClean="0">
                <a:ea typeface="微软雅黑" panose="020B0503020204020204" pitchFamily="34" charset="-122"/>
              </a:rPr>
              <a:t>  </a:t>
            </a:r>
            <a:r>
              <a:rPr lang="en-US" altLang="zh-CN" sz="2000" b="1" dirty="0" smtClean="0">
                <a:ea typeface="微软雅黑" panose="020B0503020204020204" pitchFamily="34" charset="-122"/>
              </a:rPr>
              <a:t>void far </a:t>
            </a:r>
            <a:r>
              <a:rPr lang="en-US" altLang="zh-CN" sz="2000" b="1" dirty="0" err="1" smtClean="0">
                <a:ea typeface="微软雅黑" panose="020B0503020204020204" pitchFamily="34" charset="-122"/>
              </a:rPr>
              <a:t>setviewport</a:t>
            </a:r>
            <a:r>
              <a:rPr lang="zh-CN" altLang="en-US" sz="2000" b="1" dirty="0" smtClean="0">
                <a:ea typeface="微软雅黑" panose="020B0503020204020204" pitchFamily="34" charset="-122"/>
              </a:rPr>
              <a:t>（</a:t>
            </a:r>
            <a:r>
              <a:rPr lang="en-US" altLang="zh-CN" sz="2000" b="1" dirty="0"/>
              <a:t> </a:t>
            </a:r>
            <a:r>
              <a:rPr lang="en-US" altLang="zh-CN" sz="2000" b="1" dirty="0" err="1"/>
              <a:t>int</a:t>
            </a:r>
            <a:r>
              <a:rPr lang="en-US" altLang="zh-CN" sz="2000" b="1" dirty="0"/>
              <a:t> left, </a:t>
            </a:r>
            <a:r>
              <a:rPr lang="en-US" altLang="zh-CN" sz="2000" b="1" dirty="0" err="1"/>
              <a:t>int</a:t>
            </a:r>
            <a:r>
              <a:rPr lang="en-US" altLang="zh-CN" sz="2000" b="1" dirty="0"/>
              <a:t> top, </a:t>
            </a:r>
            <a:r>
              <a:rPr lang="en-US" altLang="zh-CN" sz="2000" b="1" dirty="0" err="1"/>
              <a:t>int</a:t>
            </a:r>
            <a:r>
              <a:rPr lang="en-US" altLang="zh-CN" sz="2000" b="1" dirty="0"/>
              <a:t> right, </a:t>
            </a:r>
            <a:r>
              <a:rPr lang="en-US" altLang="zh-CN" sz="2000" b="1" dirty="0" err="1"/>
              <a:t>int</a:t>
            </a:r>
            <a:r>
              <a:rPr lang="en-US" altLang="zh-CN" sz="2000" b="1" dirty="0"/>
              <a:t> bottom </a:t>
            </a:r>
            <a:r>
              <a:rPr lang="en-US" altLang="zh-CN" sz="2000" b="1" dirty="0" smtClean="0"/>
              <a:t>,</a:t>
            </a:r>
            <a:r>
              <a:rPr lang="en-US" altLang="zh-CN" sz="2000" b="1" dirty="0" err="1" smtClean="0"/>
              <a:t>int</a:t>
            </a:r>
            <a:r>
              <a:rPr lang="en-US" altLang="zh-CN" sz="2000" b="1" dirty="0" smtClean="0"/>
              <a:t> clip</a:t>
            </a:r>
            <a:r>
              <a:rPr lang="zh-CN" altLang="en-US" sz="2000" b="1" dirty="0" smtClean="0">
                <a:ea typeface="微软雅黑" panose="020B0503020204020204" pitchFamily="34" charset="-122"/>
              </a:rPr>
              <a:t>）；</a:t>
            </a:r>
            <a:endParaRPr lang="en-US" altLang="zh-CN" sz="2000" b="1" dirty="0" smtClean="0">
              <a:ea typeface="微软雅黑" panose="020B0503020204020204" pitchFamily="34" charset="-122"/>
            </a:endParaRPr>
          </a:p>
          <a:p>
            <a:pPr>
              <a:lnSpc>
                <a:spcPct val="150000"/>
              </a:lnSpc>
            </a:pPr>
            <a:r>
              <a:rPr lang="en-US" altLang="zh-CN" sz="2000" b="1" dirty="0">
                <a:ea typeface="微软雅黑" panose="020B0503020204020204" pitchFamily="34" charset="-122"/>
              </a:rPr>
              <a:t> </a:t>
            </a:r>
            <a:r>
              <a:rPr lang="en-US" altLang="zh-CN" sz="2000" b="1" dirty="0" smtClean="0">
                <a:ea typeface="微软雅黑" panose="020B0503020204020204" pitchFamily="34" charset="-122"/>
              </a:rPr>
              <a:t>      void far </a:t>
            </a:r>
            <a:r>
              <a:rPr lang="en-US" altLang="zh-CN" sz="2000" b="1" dirty="0" err="1" smtClean="0">
                <a:ea typeface="微软雅黑" panose="020B0503020204020204" pitchFamily="34" charset="-122"/>
              </a:rPr>
              <a:t>getviewport</a:t>
            </a:r>
            <a:r>
              <a:rPr lang="en-US" altLang="zh-CN" sz="2000" b="1" dirty="0" smtClean="0">
                <a:ea typeface="微软雅黑" panose="020B0503020204020204" pitchFamily="34" charset="-122"/>
              </a:rPr>
              <a:t>(</a:t>
            </a:r>
            <a:r>
              <a:rPr lang="en-US" altLang="zh-CN" sz="2000" b="1" dirty="0" err="1" smtClean="0">
                <a:ea typeface="微软雅黑" panose="020B0503020204020204" pitchFamily="34" charset="-122"/>
              </a:rPr>
              <a:t>struct</a:t>
            </a:r>
            <a:r>
              <a:rPr lang="en-US" altLang="zh-CN" sz="2000" b="1" dirty="0" smtClean="0">
                <a:ea typeface="微软雅黑" panose="020B0503020204020204" pitchFamily="34" charset="-122"/>
              </a:rPr>
              <a:t> </a:t>
            </a:r>
            <a:r>
              <a:rPr lang="en-US" altLang="zh-CN" sz="2000" b="1" dirty="0" err="1" smtClean="0">
                <a:ea typeface="微软雅黑" panose="020B0503020204020204" pitchFamily="34" charset="-122"/>
              </a:rPr>
              <a:t>viewporttype</a:t>
            </a:r>
            <a:r>
              <a:rPr lang="en-US" altLang="zh-CN" sz="2000" b="1" dirty="0" smtClean="0">
                <a:ea typeface="微软雅黑" panose="020B0503020204020204" pitchFamily="34" charset="-122"/>
              </a:rPr>
              <a:t>* </a:t>
            </a:r>
            <a:r>
              <a:rPr lang="en-US" altLang="zh-CN" sz="2000" b="1" dirty="0">
                <a:ea typeface="微软雅黑" panose="020B0503020204020204" pitchFamily="34" charset="-122"/>
              </a:rPr>
              <a:t>viewport</a:t>
            </a:r>
            <a:r>
              <a:rPr lang="en-US" altLang="zh-CN" sz="2000" b="1" dirty="0" smtClean="0">
                <a:ea typeface="微软雅黑" panose="020B0503020204020204" pitchFamily="34" charset="-122"/>
              </a:rPr>
              <a:t>);</a:t>
            </a:r>
          </a:p>
          <a:p>
            <a:pPr>
              <a:lnSpc>
                <a:spcPct val="150000"/>
              </a:lnSpc>
            </a:pPr>
            <a:r>
              <a:rPr lang="en-US" altLang="zh-CN" sz="2000" b="1" dirty="0">
                <a:ea typeface="微软雅黑" panose="020B0503020204020204" pitchFamily="34" charset="-122"/>
              </a:rPr>
              <a:t> </a:t>
            </a:r>
            <a:r>
              <a:rPr lang="en-US" altLang="zh-CN" sz="2000" b="1" dirty="0" smtClean="0">
                <a:ea typeface="微软雅黑" panose="020B0503020204020204" pitchFamily="34" charset="-122"/>
              </a:rPr>
              <a:t>      void </a:t>
            </a:r>
            <a:r>
              <a:rPr lang="en-US" altLang="zh-CN" sz="2000" b="1" dirty="0">
                <a:ea typeface="微软雅黑" panose="020B0503020204020204" pitchFamily="34" charset="-122"/>
              </a:rPr>
              <a:t>far </a:t>
            </a:r>
            <a:r>
              <a:rPr lang="en-US" altLang="zh-CN" sz="2000" b="1" dirty="0" err="1" smtClean="0">
                <a:ea typeface="微软雅黑" panose="020B0503020204020204" pitchFamily="34" charset="-122"/>
              </a:rPr>
              <a:t>clearviewport</a:t>
            </a:r>
            <a:r>
              <a:rPr lang="en-US" altLang="zh-CN" sz="2000" b="1" dirty="0" smtClean="0">
                <a:ea typeface="微软雅黑" panose="020B0503020204020204" pitchFamily="34" charset="-122"/>
              </a:rPr>
              <a:t>(void );</a:t>
            </a:r>
            <a:endParaRPr lang="zh-CN" altLang="en-US" sz="2000" b="1" dirty="0">
              <a:ea typeface="微软雅黑" panose="020B0503020204020204" pitchFamily="34" charset="-122"/>
            </a:endParaRPr>
          </a:p>
        </p:txBody>
      </p:sp>
      <p:sp>
        <p:nvSpPr>
          <p:cNvPr id="11" name="文本框 10"/>
          <p:cNvSpPr txBox="1"/>
          <p:nvPr/>
        </p:nvSpPr>
        <p:spPr>
          <a:xfrm>
            <a:off x="308345" y="2984431"/>
            <a:ext cx="8782494" cy="350865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函数</a:t>
            </a:r>
            <a:r>
              <a:rPr lang="en-US" altLang="zh-CN" sz="1600" dirty="0" err="1">
                <a:latin typeface="微软雅黑" panose="020B0503020204020204" pitchFamily="34" charset="-122"/>
                <a:ea typeface="微软雅黑" panose="020B0503020204020204" pitchFamily="34" charset="-122"/>
              </a:rPr>
              <a:t>setviewport</a:t>
            </a:r>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用于设置视口在屏幕中的位置和视口区的大小，参数</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left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top</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是视口左</a:t>
            </a:r>
            <a:r>
              <a:rPr lang="zh-CN" altLang="en-US" sz="1600" dirty="0">
                <a:latin typeface="微软雅黑" panose="020B0503020204020204" pitchFamily="34" charset="-122"/>
                <a:ea typeface="微软雅黑" panose="020B0503020204020204" pitchFamily="34" charset="-122"/>
              </a:rPr>
              <a:t>上角的</a:t>
            </a:r>
            <a:r>
              <a:rPr lang="zh-CN" altLang="en-US" sz="1600" dirty="0" smtClean="0">
                <a:latin typeface="微软雅黑" panose="020B0503020204020204" pitchFamily="34" charset="-122"/>
                <a:ea typeface="微软雅黑" panose="020B0503020204020204" pitchFamily="34" charset="-122"/>
              </a:rPr>
              <a:t>坐标（屏幕坐标系中的坐标），</a:t>
            </a:r>
            <a:r>
              <a:rPr lang="zh-CN" altLang="en-US" sz="1600" dirty="0">
                <a:latin typeface="微软雅黑" panose="020B0503020204020204" pitchFamily="34" charset="-122"/>
                <a:ea typeface="微软雅黑" panose="020B0503020204020204" pitchFamily="34" charset="-122"/>
              </a:rPr>
              <a:t>参数（</a:t>
            </a:r>
            <a:r>
              <a:rPr lang="en-US" altLang="zh-CN" sz="1600" dirty="0">
                <a:latin typeface="微软雅黑" panose="020B0503020204020204" pitchFamily="34" charset="-122"/>
                <a:ea typeface="微软雅黑" panose="020B0503020204020204" pitchFamily="34" charset="-122"/>
              </a:rPr>
              <a:t>right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bottom</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是视口右</a:t>
            </a:r>
            <a:r>
              <a:rPr lang="zh-CN" altLang="en-US" sz="1600" dirty="0">
                <a:latin typeface="微软雅黑" panose="020B0503020204020204" pitchFamily="34" charset="-122"/>
                <a:ea typeface="微软雅黑" panose="020B0503020204020204" pitchFamily="34" charset="-122"/>
              </a:rPr>
              <a:t>下角的</a:t>
            </a:r>
            <a:r>
              <a:rPr lang="zh-CN" altLang="en-US" sz="1600" dirty="0" smtClean="0">
                <a:latin typeface="微软雅黑" panose="020B0503020204020204" pitchFamily="34" charset="-122"/>
                <a:ea typeface="微软雅黑" panose="020B0503020204020204" pitchFamily="34" charset="-122"/>
              </a:rPr>
              <a:t>坐标</a:t>
            </a:r>
            <a:r>
              <a:rPr lang="zh-CN" altLang="en-US" sz="1600" dirty="0">
                <a:latin typeface="微软雅黑" panose="020B0503020204020204" pitchFamily="34" charset="-122"/>
                <a:ea typeface="微软雅黑" panose="020B0503020204020204" pitchFamily="34" charset="-122"/>
              </a:rPr>
              <a:t>（屏幕坐标系中的坐标</a:t>
            </a:r>
            <a:r>
              <a:rPr lang="zh-CN" altLang="en-US" sz="1600" dirty="0" smtClean="0">
                <a:latin typeface="微软雅黑" panose="020B0503020204020204" pitchFamily="34" charset="-122"/>
                <a:ea typeface="微软雅黑" panose="020B0503020204020204" pitchFamily="34" charset="-122"/>
              </a:rPr>
              <a:t>）。参数</a:t>
            </a:r>
            <a:r>
              <a:rPr lang="en-US" altLang="zh-CN" sz="1600" dirty="0" smtClean="0">
                <a:latin typeface="微软雅黑" panose="020B0503020204020204" pitchFamily="34" charset="-122"/>
                <a:ea typeface="微软雅黑" panose="020B0503020204020204" pitchFamily="34" charset="-122"/>
              </a:rPr>
              <a:t>clip</a:t>
            </a:r>
            <a:r>
              <a:rPr lang="zh-CN" altLang="en-US" sz="1600" dirty="0" smtClean="0">
                <a:latin typeface="微软雅黑" panose="020B0503020204020204" pitchFamily="34" charset="-122"/>
                <a:ea typeface="微软雅黑" panose="020B0503020204020204" pitchFamily="34" charset="-122"/>
              </a:rPr>
              <a:t>用来确定当绘制的图形越过视口边界时，是否对其裁剪。</a:t>
            </a:r>
            <a:r>
              <a:rPr lang="en-US" altLang="zh-CN" sz="1600" dirty="0" smtClean="0">
                <a:latin typeface="微软雅黑" panose="020B0503020204020204" pitchFamily="34" charset="-122"/>
                <a:ea typeface="微软雅黑" panose="020B0503020204020204" pitchFamily="34" charset="-122"/>
              </a:rPr>
              <a:t>0-</a:t>
            </a:r>
            <a:r>
              <a:rPr lang="zh-CN" altLang="en-US" sz="1600" dirty="0" smtClean="0">
                <a:latin typeface="微软雅黑" panose="020B0503020204020204" pitchFamily="34" charset="-122"/>
                <a:ea typeface="微软雅黑" panose="020B0503020204020204" pitchFamily="34" charset="-122"/>
              </a:rPr>
              <a:t>裁剪；非</a:t>
            </a:r>
            <a:r>
              <a:rPr lang="en-US" altLang="zh-CN" sz="1600" dirty="0" smtClean="0">
                <a:latin typeface="微软雅黑" panose="020B0503020204020204" pitchFamily="34" charset="-122"/>
                <a:ea typeface="微软雅黑" panose="020B0503020204020204" pitchFamily="34" charset="-122"/>
              </a:rPr>
              <a:t>0-</a:t>
            </a:r>
            <a:r>
              <a:rPr lang="zh-CN" altLang="en-US" sz="1600" dirty="0" smtClean="0">
                <a:latin typeface="微软雅黑" panose="020B0503020204020204" pitchFamily="34" charset="-122"/>
                <a:ea typeface="微软雅黑" panose="020B0503020204020204" pitchFamily="34" charset="-122"/>
              </a:rPr>
              <a:t>不裁剪；</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函数</a:t>
            </a:r>
            <a:r>
              <a:rPr lang="en-US" altLang="zh-CN" sz="1600" dirty="0" err="1" smtClean="0">
                <a:latin typeface="微软雅黑" panose="020B0503020204020204" pitchFamily="34" charset="-122"/>
                <a:ea typeface="微软雅黑" panose="020B0503020204020204" pitchFamily="34" charset="-122"/>
              </a:rPr>
              <a:t>getviewport</a:t>
            </a:r>
            <a:r>
              <a:rPr lang="zh-CN" altLang="en-US" sz="1600" dirty="0" smtClean="0">
                <a:latin typeface="微软雅黑" panose="020B0503020204020204" pitchFamily="34" charset="-122"/>
                <a:ea typeface="微软雅黑" panose="020B0503020204020204" pitchFamily="34" charset="-122"/>
              </a:rPr>
              <a:t>返回当前视口区的信息，结果存入</a:t>
            </a:r>
            <a:r>
              <a:rPr lang="en-US" altLang="zh-CN" sz="1600" dirty="0" smtClean="0">
                <a:latin typeface="微软雅黑" panose="020B0503020204020204" pitchFamily="34" charset="-122"/>
                <a:ea typeface="微软雅黑" panose="020B0503020204020204" pitchFamily="34" charset="-122"/>
              </a:rPr>
              <a:t>viewport</a:t>
            </a:r>
            <a:r>
              <a:rPr lang="zh-CN" altLang="en-US" sz="1600" dirty="0" smtClean="0">
                <a:latin typeface="微软雅黑" panose="020B0503020204020204" pitchFamily="34" charset="-122"/>
                <a:ea typeface="微软雅黑" panose="020B0503020204020204" pitchFamily="34" charset="-122"/>
              </a:rPr>
              <a:t>中，</a:t>
            </a:r>
            <a:r>
              <a:rPr lang="en-US" altLang="zh-CN" sz="1600" dirty="0" smtClean="0">
                <a:latin typeface="微软雅黑" panose="020B0503020204020204" pitchFamily="34" charset="-122"/>
                <a:ea typeface="微软雅黑" panose="020B0503020204020204" pitchFamily="34" charset="-122"/>
              </a:rPr>
              <a:t>viewport</a:t>
            </a:r>
            <a:r>
              <a:rPr lang="zh-CN" altLang="en-US" sz="1600" dirty="0" smtClean="0">
                <a:latin typeface="微软雅黑" panose="020B0503020204020204" pitchFamily="34" charset="-122"/>
                <a:ea typeface="微软雅黑" panose="020B0503020204020204" pitchFamily="34" charset="-122"/>
              </a:rPr>
              <a:t>结构定义：</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Struct</a:t>
            </a: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viewporttype</a:t>
            </a:r>
            <a:r>
              <a:rPr lang="en-US" altLang="zh-CN" sz="1600" dirty="0" smtClean="0">
                <a:latin typeface="微软雅黑" panose="020B0503020204020204" pitchFamily="34" charset="-122"/>
                <a:ea typeface="微软雅黑" panose="020B0503020204020204" pitchFamily="34" charset="-122"/>
              </a:rPr>
              <a:t>{</a:t>
            </a:r>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a:t>
            </a:r>
            <a:r>
              <a:rPr lang="en-US" altLang="zh-CN" sz="1600" dirty="0"/>
              <a:t>left, </a:t>
            </a:r>
            <a:r>
              <a:rPr lang="en-US" altLang="zh-CN" sz="1600" dirty="0" smtClean="0"/>
              <a:t>top</a:t>
            </a:r>
            <a:r>
              <a:rPr lang="en-US" altLang="zh-CN" sz="1600" dirty="0"/>
              <a:t>, </a:t>
            </a:r>
            <a:r>
              <a:rPr lang="en-US" altLang="zh-CN" sz="1600" dirty="0" smtClean="0"/>
              <a:t>right</a:t>
            </a:r>
            <a:r>
              <a:rPr lang="en-US" altLang="zh-CN" sz="1600" dirty="0"/>
              <a:t>, </a:t>
            </a:r>
            <a:r>
              <a:rPr lang="en-US" altLang="zh-CN" sz="1600" dirty="0" smtClean="0"/>
              <a:t>bottom</a:t>
            </a:r>
            <a:r>
              <a:rPr lang="zh-CN" altLang="en-US" sz="1600" dirty="0" smtClean="0"/>
              <a:t>；</a:t>
            </a:r>
            <a:endParaRPr lang="en-US" altLang="zh-CN" sz="1600" dirty="0" smtClean="0"/>
          </a:p>
          <a:p>
            <a:pPr>
              <a:lnSpc>
                <a:spcPct val="150000"/>
              </a:lnSpc>
            </a:pPr>
            <a:r>
              <a:rPr lang="en-US" altLang="zh-CN" sz="1600" dirty="0" smtClean="0">
                <a:latin typeface="微软雅黑" panose="020B0503020204020204" pitchFamily="34" charset="-122"/>
                <a:ea typeface="微软雅黑" panose="020B0503020204020204" pitchFamily="34" charset="-122"/>
              </a:rPr>
              <a:t>                                  </a:t>
            </a:r>
            <a:r>
              <a:rPr lang="en-US" altLang="zh-CN" sz="1600" dirty="0" err="1" smtClean="0">
                <a:latin typeface="微软雅黑" panose="020B0503020204020204" pitchFamily="34" charset="-122"/>
                <a:ea typeface="微软雅黑" panose="020B0503020204020204" pitchFamily="34" charset="-122"/>
              </a:rPr>
              <a:t>int</a:t>
            </a:r>
            <a:r>
              <a:rPr lang="en-US" altLang="zh-CN" sz="1600" dirty="0" smtClean="0">
                <a:latin typeface="微软雅黑" panose="020B0503020204020204" pitchFamily="34" charset="-122"/>
                <a:ea typeface="微软雅黑" panose="020B0503020204020204" pitchFamily="34" charset="-122"/>
              </a:rPr>
              <a:t> clip;}</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            函数</a:t>
            </a:r>
            <a:r>
              <a:rPr lang="en-US" altLang="zh-CN" sz="1600" dirty="0" err="1" smtClean="0">
                <a:latin typeface="微软雅黑" panose="020B0503020204020204" pitchFamily="34" charset="-122"/>
                <a:ea typeface="微软雅黑" panose="020B0503020204020204" pitchFamily="34" charset="-122"/>
              </a:rPr>
              <a:t>clearviewport</a:t>
            </a:r>
            <a:r>
              <a:rPr lang="zh-CN" altLang="en-US" sz="1600" dirty="0" smtClean="0">
                <a:latin typeface="微软雅黑" panose="020B0503020204020204" pitchFamily="34" charset="-122"/>
                <a:ea typeface="微软雅黑" panose="020B0503020204020204" pitchFamily="34" charset="-122"/>
              </a:rPr>
              <a:t>清除当前视口；</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525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9.7.2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图形方式下的文字输出</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 name="矩形 18"/>
          <p:cNvSpPr/>
          <p:nvPr/>
        </p:nvSpPr>
        <p:spPr>
          <a:xfrm>
            <a:off x="339520" y="1134856"/>
            <a:ext cx="5487122" cy="461665"/>
          </a:xfrm>
          <a:prstGeom prst="rect">
            <a:avLst/>
          </a:prstGeom>
        </p:spPr>
        <p:txBody>
          <a:bodyPr wrap="squar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相关函数：</a:t>
            </a:r>
            <a:r>
              <a:rPr lang="en-US" altLang="zh-CN" sz="2400" b="1" dirty="0" smtClean="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20" name="矩形 19"/>
          <p:cNvSpPr/>
          <p:nvPr/>
        </p:nvSpPr>
        <p:spPr>
          <a:xfrm>
            <a:off x="1067869" y="1857846"/>
            <a:ext cx="7082006" cy="1015663"/>
          </a:xfrm>
          <a:prstGeom prst="rect">
            <a:avLst/>
          </a:prstGeom>
        </p:spPr>
        <p:txBody>
          <a:bodyPr wrap="square">
            <a:spAutoFit/>
          </a:bodyPr>
          <a:lstStyle/>
          <a:p>
            <a:r>
              <a:rPr lang="en-US" altLang="zh-CN" sz="2000" b="1" dirty="0" err="1"/>
              <a:t>s</a:t>
            </a:r>
            <a:r>
              <a:rPr lang="en-US" altLang="zh-CN" sz="2000" b="1" dirty="0" err="1" smtClean="0"/>
              <a:t>ettextstyle</a:t>
            </a:r>
            <a:r>
              <a:rPr lang="en-US" altLang="zh-CN" sz="2000" b="1" dirty="0" smtClean="0"/>
              <a:t>(</a:t>
            </a:r>
            <a:r>
              <a:rPr lang="en-US" altLang="zh-CN" sz="2000" b="1" dirty="0" err="1" smtClean="0"/>
              <a:t>int</a:t>
            </a:r>
            <a:r>
              <a:rPr lang="en-US" altLang="zh-CN" sz="2000" b="1" dirty="0" smtClean="0"/>
              <a:t> </a:t>
            </a:r>
            <a:r>
              <a:rPr lang="en-US" altLang="zh-CN" sz="2000" b="1" dirty="0" err="1" smtClean="0"/>
              <a:t>font,int</a:t>
            </a:r>
            <a:r>
              <a:rPr lang="en-US" altLang="zh-CN" sz="2000" b="1" dirty="0" smtClean="0"/>
              <a:t> </a:t>
            </a:r>
            <a:r>
              <a:rPr lang="en-US" altLang="zh-CN" sz="2000" b="1" dirty="0" err="1" smtClean="0"/>
              <a:t>direction,int</a:t>
            </a:r>
            <a:r>
              <a:rPr lang="en-US" altLang="zh-CN" sz="2000" b="1" dirty="0" smtClean="0"/>
              <a:t> </a:t>
            </a:r>
            <a:r>
              <a:rPr lang="en-US" altLang="zh-CN" sz="2000" b="1" dirty="0" err="1" smtClean="0"/>
              <a:t>charsize</a:t>
            </a:r>
            <a:r>
              <a:rPr lang="en-US" altLang="zh-CN" sz="2000" b="1" dirty="0" smtClean="0"/>
              <a:t>);</a:t>
            </a:r>
          </a:p>
          <a:p>
            <a:r>
              <a:rPr lang="en-US" altLang="zh-CN" sz="2000" b="1" dirty="0" err="1" smtClean="0"/>
              <a:t>outtext</a:t>
            </a:r>
            <a:r>
              <a:rPr lang="en-US" altLang="zh-CN" sz="2000" b="1" dirty="0" smtClean="0"/>
              <a:t>(char* </a:t>
            </a:r>
            <a:r>
              <a:rPr lang="en-US" altLang="zh-CN" sz="2000" b="1" dirty="0" err="1" smtClean="0"/>
              <a:t>textstring</a:t>
            </a:r>
            <a:r>
              <a:rPr lang="en-US" altLang="zh-CN" sz="2000" b="1" dirty="0" smtClean="0"/>
              <a:t>);</a:t>
            </a:r>
          </a:p>
          <a:p>
            <a:r>
              <a:rPr lang="en-US" altLang="zh-CN" sz="2000" b="1" dirty="0" err="1" smtClean="0"/>
              <a:t>outtextxy</a:t>
            </a:r>
            <a:r>
              <a:rPr lang="en-US" altLang="zh-CN" sz="2000" b="1" dirty="0" smtClean="0"/>
              <a:t>(</a:t>
            </a:r>
            <a:r>
              <a:rPr lang="en-US" altLang="zh-CN" sz="2000" b="1" dirty="0" err="1" smtClean="0"/>
              <a:t>int</a:t>
            </a:r>
            <a:r>
              <a:rPr lang="en-US" altLang="zh-CN" sz="2000" b="1" dirty="0" smtClean="0"/>
              <a:t> </a:t>
            </a:r>
            <a:r>
              <a:rPr lang="en-US" altLang="zh-CN" sz="2000" b="1" dirty="0" err="1" smtClean="0"/>
              <a:t>x,int</a:t>
            </a:r>
            <a:r>
              <a:rPr lang="en-US" altLang="zh-CN" sz="2000" b="1" dirty="0" smtClean="0"/>
              <a:t> y,</a:t>
            </a:r>
            <a:r>
              <a:rPr lang="en-US" altLang="zh-CN" sz="2000" b="1" dirty="0"/>
              <a:t> char* </a:t>
            </a:r>
            <a:r>
              <a:rPr lang="en-US" altLang="zh-CN" sz="2000" b="1" dirty="0" err="1" smtClean="0"/>
              <a:t>textstring</a:t>
            </a:r>
            <a:r>
              <a:rPr lang="en-US" altLang="zh-CN" sz="2000" b="1" dirty="0" smtClean="0"/>
              <a:t>);</a:t>
            </a:r>
            <a:endParaRPr lang="en-US" altLang="zh-CN" sz="20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339520" y="3039420"/>
            <a:ext cx="8782494"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功能</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settextstyle</a:t>
            </a:r>
            <a:r>
              <a:rPr lang="zh-CN" altLang="en-US" dirty="0" smtClean="0">
                <a:latin typeface="微软雅黑" panose="020B0503020204020204" pitchFamily="34" charset="-122"/>
                <a:ea typeface="微软雅黑" panose="020B0503020204020204" pitchFamily="34" charset="-122"/>
              </a:rPr>
              <a:t>用于指定输出字符串的字体、大小和方向。</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参数说明</a:t>
            </a:r>
            <a:r>
              <a:rPr lang="zh-CN" altLang="en-US" b="1"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en-US" dirty="0" smtClean="0">
                <a:latin typeface="微软雅黑" panose="020B0503020204020204" pitchFamily="34" charset="-122"/>
                <a:ea typeface="微软雅黑" panose="020B0503020204020204" pitchFamily="34" charset="-122"/>
              </a:rPr>
              <a:t>中</a:t>
            </a:r>
            <a:r>
              <a:rPr lang="en-US" altLang="zh-CN" dirty="0" smtClean="0">
                <a:latin typeface="微软雅黑" panose="020B0503020204020204" pitchFamily="34" charset="-122"/>
                <a:ea typeface="微软雅黑" panose="020B0503020204020204" pitchFamily="34" charset="-122"/>
              </a:rPr>
              <a:t>font</a:t>
            </a:r>
            <a:r>
              <a:rPr lang="zh-CN" altLang="en-US" dirty="0" smtClean="0">
                <a:latin typeface="微软雅黑" panose="020B0503020204020204" pitchFamily="34" charset="-122"/>
                <a:ea typeface="微软雅黑" panose="020B0503020204020204" pitchFamily="34" charset="-122"/>
              </a:rPr>
              <a:t>确定所用字体的类型，</a:t>
            </a:r>
            <a:r>
              <a:rPr lang="en-US" altLang="zh-CN" dirty="0" smtClean="0">
                <a:latin typeface="微软雅黑" panose="020B0503020204020204" pitchFamily="34" charset="-122"/>
                <a:ea typeface="微软雅黑" panose="020B0503020204020204" pitchFamily="34" charset="-122"/>
              </a:rPr>
              <a:t>bc31</a:t>
            </a:r>
            <a:r>
              <a:rPr lang="zh-CN" altLang="en-US" dirty="0" smtClean="0">
                <a:latin typeface="微软雅黑" panose="020B0503020204020204" pitchFamily="34" charset="-122"/>
                <a:ea typeface="微软雅黑" panose="020B0503020204020204" pitchFamily="34" charset="-122"/>
              </a:rPr>
              <a:t>中包含了几种英文字体，如表，其中</a:t>
            </a:r>
            <a:r>
              <a:rPr lang="en-US" altLang="zh-CN" dirty="0" smtClean="0">
                <a:latin typeface="微软雅黑" panose="020B0503020204020204" pitchFamily="34" charset="-122"/>
                <a:ea typeface="微软雅黑" panose="020B0503020204020204" pitchFamily="34" charset="-122"/>
              </a:rPr>
              <a:t>8×8</a:t>
            </a:r>
            <a:r>
              <a:rPr lang="zh-CN" altLang="en-US" dirty="0" smtClean="0">
                <a:latin typeface="微软雅黑" panose="020B0503020204020204" pitchFamily="34" charset="-122"/>
                <a:ea typeface="微软雅黑" panose="020B0503020204020204" pitchFamily="34" charset="-122"/>
              </a:rPr>
              <a:t>点阵字体放在图形驱动程序中，而其他的矢量字体都是以</a:t>
            </a:r>
            <a:r>
              <a:rPr lang="en-US" altLang="zh-CN" dirty="0" smtClean="0">
                <a:latin typeface="微软雅黑" panose="020B0503020204020204" pitchFamily="34" charset="-122"/>
                <a:ea typeface="微软雅黑" panose="020B0503020204020204" pitchFamily="34" charset="-122"/>
              </a:rPr>
              <a:t>CHR</a:t>
            </a:r>
            <a:r>
              <a:rPr lang="zh-CN" altLang="en-US" dirty="0" smtClean="0">
                <a:latin typeface="微软雅黑" panose="020B0503020204020204" pitchFamily="34" charset="-122"/>
                <a:ea typeface="微软雅黑" panose="020B0503020204020204" pitchFamily="34" charset="-122"/>
              </a:rPr>
              <a:t>为扩展名，存放在系统初始化函数</a:t>
            </a:r>
            <a:r>
              <a:rPr lang="en-US" altLang="zh-CN" dirty="0" err="1" smtClean="0">
                <a:latin typeface="微软雅黑" panose="020B0503020204020204" pitchFamily="34" charset="-122"/>
                <a:ea typeface="微软雅黑" panose="020B0503020204020204" pitchFamily="34" charset="-122"/>
              </a:rPr>
              <a:t>initgraph</a:t>
            </a:r>
            <a:r>
              <a:rPr lang="zh-CN" altLang="en-US" dirty="0" smtClean="0">
                <a:latin typeface="微软雅黑" panose="020B0503020204020204" pitchFamily="34" charset="-122"/>
                <a:ea typeface="微软雅黑" panose="020B0503020204020204" pitchFamily="34" charset="-122"/>
              </a:rPr>
              <a:t>指定的目录中或存放在当前目录下。</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参数</a:t>
            </a:r>
            <a:r>
              <a:rPr lang="en-US" altLang="zh-CN" dirty="0" smtClean="0">
                <a:latin typeface="微软雅黑" panose="020B0503020204020204" pitchFamily="34" charset="-122"/>
                <a:ea typeface="微软雅黑" panose="020B0503020204020204" pitchFamily="34" charset="-122"/>
              </a:rPr>
              <a:t>direction</a:t>
            </a:r>
            <a:r>
              <a:rPr lang="zh-CN" altLang="en-US" dirty="0" smtClean="0">
                <a:latin typeface="微软雅黑" panose="020B0503020204020204" pitchFamily="34" charset="-122"/>
                <a:ea typeface="微软雅黑" panose="020B0503020204020204" pitchFamily="34" charset="-122"/>
              </a:rPr>
              <a:t>确定输入文字的方向，它只有两个值：</a:t>
            </a:r>
            <a:r>
              <a:rPr lang="en-US" altLang="zh-CN" dirty="0" smtClean="0">
                <a:latin typeface="微软雅黑" panose="020B0503020204020204" pitchFamily="34" charset="-122"/>
                <a:ea typeface="微软雅黑" panose="020B0503020204020204" pitchFamily="34" charset="-122"/>
              </a:rPr>
              <a:t>HORIZ_DIR(</a:t>
            </a:r>
            <a:r>
              <a:rPr lang="zh-CN" altLang="en-US" dirty="0" smtClean="0">
                <a:latin typeface="微软雅黑" panose="020B0503020204020204" pitchFamily="34" charset="-122"/>
                <a:ea typeface="微软雅黑" panose="020B0503020204020204" pitchFamily="34" charset="-122"/>
              </a:rPr>
              <a:t>整数值为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VERT_DIR(</a:t>
            </a:r>
            <a:r>
              <a:rPr lang="zh-CN" altLang="en-US" dirty="0">
                <a:latin typeface="微软雅黑" panose="020B0503020204020204" pitchFamily="34" charset="-122"/>
                <a:ea typeface="微软雅黑" panose="020B0503020204020204" pitchFamily="34" charset="-122"/>
              </a:rPr>
              <a:t>整数值</a:t>
            </a: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           参数</a:t>
            </a:r>
            <a:r>
              <a:rPr lang="en-US" altLang="zh-CN" dirty="0" err="1" smtClean="0">
                <a:latin typeface="微软雅黑" panose="020B0503020204020204" pitchFamily="34" charset="-122"/>
                <a:ea typeface="微软雅黑" panose="020B0503020204020204" pitchFamily="34" charset="-122"/>
              </a:rPr>
              <a:t>charsize</a:t>
            </a:r>
            <a:r>
              <a:rPr lang="zh-CN" altLang="en-US" dirty="0" smtClean="0">
                <a:latin typeface="微软雅黑" panose="020B0503020204020204" pitchFamily="34" charset="-122"/>
                <a:ea typeface="微软雅黑" panose="020B0503020204020204" pitchFamily="34" charset="-122"/>
              </a:rPr>
              <a:t>确定文字的大小，取值范围是</a:t>
            </a:r>
            <a:r>
              <a:rPr lang="en-US" altLang="zh-CN" dirty="0" smtClean="0">
                <a:latin typeface="微软雅黑" panose="020B0503020204020204" pitchFamily="34" charset="-122"/>
                <a:ea typeface="微软雅黑" panose="020B0503020204020204" pitchFamily="34" charset="-122"/>
              </a:rPr>
              <a:t>0∽10.</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797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4"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9.7.2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3" name="文本框 12"/>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图形方式下的文字输出</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57902643"/>
              </p:ext>
            </p:extLst>
          </p:nvPr>
        </p:nvGraphicFramePr>
        <p:xfrm>
          <a:off x="1246200" y="1412950"/>
          <a:ext cx="6784295" cy="2225040"/>
        </p:xfrm>
        <a:graphic>
          <a:graphicData uri="http://schemas.openxmlformats.org/drawingml/2006/table">
            <a:tbl>
              <a:tblPr firstRow="1" bandRow="1">
                <a:tableStyleId>{5940675A-B579-460E-94D1-54222C63F5DA}</a:tableStyleId>
              </a:tblPr>
              <a:tblGrid>
                <a:gridCol w="2421835">
                  <a:extLst>
                    <a:ext uri="{9D8B030D-6E8A-4147-A177-3AD203B41FA5}">
                      <a16:colId xmlns:a16="http://schemas.microsoft.com/office/drawing/2014/main" xmlns="" val="578510082"/>
                    </a:ext>
                  </a:extLst>
                </a:gridCol>
                <a:gridCol w="2106288">
                  <a:extLst>
                    <a:ext uri="{9D8B030D-6E8A-4147-A177-3AD203B41FA5}">
                      <a16:colId xmlns:a16="http://schemas.microsoft.com/office/drawing/2014/main" xmlns="" val="2209808194"/>
                    </a:ext>
                  </a:extLst>
                </a:gridCol>
                <a:gridCol w="2256172">
                  <a:extLst>
                    <a:ext uri="{9D8B030D-6E8A-4147-A177-3AD203B41FA5}">
                      <a16:colId xmlns:a16="http://schemas.microsoft.com/office/drawing/2014/main" xmlns="" val="654130806"/>
                    </a:ext>
                  </a:extLst>
                </a:gridCol>
              </a:tblGrid>
              <a:tr h="370840">
                <a:tc>
                  <a:txBody>
                    <a:bodyPr/>
                    <a:lstStyle/>
                    <a:p>
                      <a:pPr algn="ctr"/>
                      <a:r>
                        <a:rPr lang="zh-CN" altLang="en-US" sz="1800" b="1" dirty="0" smtClean="0">
                          <a:latin typeface="微软雅黑" panose="020B0503020204020204" pitchFamily="34" charset="-122"/>
                          <a:ea typeface="微软雅黑" panose="020B0503020204020204" pitchFamily="34" charset="-122"/>
                        </a:rPr>
                        <a:t>枚举常量名</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dirty="0" smtClean="0">
                          <a:latin typeface="微软雅黑" panose="020B0503020204020204" pitchFamily="34" charset="-122"/>
                          <a:ea typeface="微软雅黑" panose="020B0503020204020204" pitchFamily="34" charset="-122"/>
                        </a:rPr>
                        <a:t>整数值</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dirty="0" smtClean="0">
                          <a:latin typeface="微软雅黑" panose="020B0503020204020204" pitchFamily="34" charset="-122"/>
                          <a:ea typeface="微软雅黑" panose="020B0503020204020204" pitchFamily="34" charset="-122"/>
                        </a:rPr>
                        <a:t>字体类型</a:t>
                      </a:r>
                      <a:endParaRPr lang="zh-CN" altLang="en-US" sz="1800"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925354637"/>
                  </a:ext>
                </a:extLst>
              </a:tr>
              <a:tr h="370840">
                <a:tc>
                  <a:txBody>
                    <a:bodyPr/>
                    <a:lstStyle/>
                    <a:p>
                      <a:pPr algn="ctr"/>
                      <a:r>
                        <a:rPr lang="en-US" altLang="zh-CN" sz="1800" dirty="0" smtClean="0">
                          <a:latin typeface="微软雅黑" panose="020B0503020204020204" pitchFamily="34" charset="-122"/>
                          <a:ea typeface="微软雅黑" panose="020B0503020204020204" pitchFamily="34" charset="-122"/>
                        </a:rPr>
                        <a:t>DEFAULT_FONT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smtClean="0">
                          <a:latin typeface="微软雅黑" panose="020B0503020204020204" pitchFamily="34" charset="-122"/>
                          <a:ea typeface="微软雅黑" panose="020B0503020204020204" pitchFamily="34" charset="-122"/>
                        </a:rPr>
                        <a:t>0</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smtClean="0">
                          <a:latin typeface="微软雅黑" panose="020B0503020204020204" pitchFamily="34" charset="-122"/>
                          <a:ea typeface="微软雅黑" panose="020B0503020204020204" pitchFamily="34" charset="-122"/>
                        </a:rPr>
                        <a:t>8×8</a:t>
                      </a:r>
                      <a:r>
                        <a:rPr lang="zh-CN" altLang="en-US" sz="1800" dirty="0" smtClean="0">
                          <a:latin typeface="微软雅黑" panose="020B0503020204020204" pitchFamily="34" charset="-122"/>
                          <a:ea typeface="微软雅黑" panose="020B0503020204020204" pitchFamily="34" charset="-122"/>
                        </a:rPr>
                        <a:t>点阵字体</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173154693"/>
                  </a:ext>
                </a:extLst>
              </a:tr>
              <a:tr h="370840">
                <a:tc>
                  <a:txBody>
                    <a:bodyPr/>
                    <a:lstStyle/>
                    <a:p>
                      <a:pPr algn="ctr"/>
                      <a:r>
                        <a:rPr lang="en-US" altLang="zh-CN" sz="1800" dirty="0" smtClean="0">
                          <a:latin typeface="微软雅黑" panose="020B0503020204020204" pitchFamily="34" charset="-122"/>
                          <a:ea typeface="微软雅黑" panose="020B0503020204020204" pitchFamily="34" charset="-122"/>
                        </a:rPr>
                        <a:t>TRIPLEX_FONT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smtClean="0">
                          <a:latin typeface="微软雅黑" panose="020B0503020204020204" pitchFamily="34" charset="-122"/>
                          <a:ea typeface="微软雅黑" panose="020B0503020204020204" pitchFamily="34" charset="-122"/>
                        </a:rPr>
                        <a:t>1</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dirty="0" smtClean="0">
                          <a:latin typeface="微软雅黑" panose="020B0503020204020204" pitchFamily="34" charset="-122"/>
                          <a:ea typeface="微软雅黑" panose="020B0503020204020204" pitchFamily="34" charset="-122"/>
                        </a:rPr>
                        <a:t>三重矢量字体</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359699597"/>
                  </a:ext>
                </a:extLst>
              </a:tr>
              <a:tr h="370840">
                <a:tc>
                  <a:txBody>
                    <a:bodyPr/>
                    <a:lstStyle/>
                    <a:p>
                      <a:pPr algn="ctr"/>
                      <a:r>
                        <a:rPr lang="en-US" altLang="zh-CN" sz="1800" dirty="0" smtClean="0">
                          <a:latin typeface="微软雅黑" panose="020B0503020204020204" pitchFamily="34" charset="-122"/>
                          <a:ea typeface="微软雅黑" panose="020B0503020204020204" pitchFamily="34" charset="-122"/>
                        </a:rPr>
                        <a:t>SMALL_FONT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smtClean="0">
                          <a:latin typeface="微软雅黑" panose="020B0503020204020204" pitchFamily="34" charset="-122"/>
                          <a:ea typeface="微软雅黑" panose="020B0503020204020204" pitchFamily="34" charset="-122"/>
                        </a:rPr>
                        <a:t>2</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小号矢量字体</a:t>
                      </a:r>
                    </a:p>
                  </a:txBody>
                  <a:tcPr/>
                </a:tc>
                <a:extLst>
                  <a:ext uri="{0D108BD9-81ED-4DB2-BD59-A6C34878D82A}">
                    <a16:rowId xmlns:a16="http://schemas.microsoft.com/office/drawing/2014/main" xmlns="" val="639227413"/>
                  </a:ext>
                </a:extLst>
              </a:tr>
              <a:tr h="370840">
                <a:tc>
                  <a:txBody>
                    <a:bodyPr/>
                    <a:lstStyle/>
                    <a:p>
                      <a:pPr algn="ctr"/>
                      <a:r>
                        <a:rPr lang="en-US" altLang="zh-CN" sz="1800" dirty="0" smtClean="0">
                          <a:latin typeface="微软雅黑" panose="020B0503020204020204" pitchFamily="34" charset="-122"/>
                          <a:ea typeface="微软雅黑" panose="020B0503020204020204" pitchFamily="34" charset="-122"/>
                        </a:rPr>
                        <a:t>SANS_SERIF_FONT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smtClean="0">
                          <a:latin typeface="微软雅黑" panose="020B0503020204020204" pitchFamily="34" charset="-122"/>
                          <a:ea typeface="微软雅黑" panose="020B0503020204020204" pitchFamily="34" charset="-122"/>
                        </a:rPr>
                        <a:t>3</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无衬线矢量字体</a:t>
                      </a:r>
                    </a:p>
                  </a:txBody>
                  <a:tcPr/>
                </a:tc>
                <a:extLst>
                  <a:ext uri="{0D108BD9-81ED-4DB2-BD59-A6C34878D82A}">
                    <a16:rowId xmlns:a16="http://schemas.microsoft.com/office/drawing/2014/main" xmlns="" val="2292917430"/>
                  </a:ext>
                </a:extLst>
              </a:tr>
              <a:tr h="370840">
                <a:tc>
                  <a:txBody>
                    <a:bodyPr/>
                    <a:lstStyle/>
                    <a:p>
                      <a:pPr algn="ctr"/>
                      <a:r>
                        <a:rPr lang="en-US" altLang="zh-CN" sz="1800" dirty="0" smtClean="0">
                          <a:latin typeface="微软雅黑" panose="020B0503020204020204" pitchFamily="34" charset="-122"/>
                          <a:ea typeface="微软雅黑" panose="020B0503020204020204" pitchFamily="34" charset="-122"/>
                        </a:rPr>
                        <a:t>GOTHIC_FONT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algn="ctr"/>
                      <a:r>
                        <a:rPr lang="en-US" altLang="zh-CN" sz="1800" dirty="0" smtClean="0">
                          <a:latin typeface="微软雅黑" panose="020B0503020204020204" pitchFamily="34" charset="-122"/>
                          <a:ea typeface="微软雅黑" panose="020B0503020204020204" pitchFamily="34" charset="-122"/>
                        </a:rPr>
                        <a:t>4</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哥特矢量字体</a:t>
                      </a:r>
                    </a:p>
                  </a:txBody>
                  <a:tcPr/>
                </a:tc>
                <a:extLst>
                  <a:ext uri="{0D108BD9-81ED-4DB2-BD59-A6C34878D82A}">
                    <a16:rowId xmlns:a16="http://schemas.microsoft.com/office/drawing/2014/main" xmlns="" val="2020789519"/>
                  </a:ext>
                </a:extLst>
              </a:tr>
            </a:tbl>
          </a:graphicData>
        </a:graphic>
      </p:graphicFrame>
      <p:sp>
        <p:nvSpPr>
          <p:cNvPr id="10" name="文本框 9"/>
          <p:cNvSpPr txBox="1"/>
          <p:nvPr/>
        </p:nvSpPr>
        <p:spPr>
          <a:xfrm>
            <a:off x="499730" y="3912781"/>
            <a:ext cx="7772400" cy="923330"/>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       文本操作函数</a:t>
            </a:r>
            <a:r>
              <a:rPr lang="en-US" altLang="zh-CN" dirty="0" err="1" smtClean="0">
                <a:latin typeface="微软雅黑" panose="020B0503020204020204" pitchFamily="34" charset="-122"/>
                <a:ea typeface="微软雅黑" panose="020B0503020204020204" pitchFamily="34" charset="-122"/>
              </a:rPr>
              <a:t>outtext</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outtextxy</a:t>
            </a:r>
            <a:r>
              <a:rPr lang="zh-CN" altLang="en-US" dirty="0" smtClean="0">
                <a:latin typeface="微软雅黑" panose="020B0503020204020204" pitchFamily="34" charset="-122"/>
                <a:ea typeface="微软雅黑" panose="020B0503020204020204" pitchFamily="34" charset="-122"/>
              </a:rPr>
              <a:t>主要功能是在屏幕上输出字符串，区别在于</a:t>
            </a:r>
            <a:r>
              <a:rPr lang="en-US" altLang="zh-CN" dirty="0" err="1" smtClean="0">
                <a:latin typeface="微软雅黑" panose="020B0503020204020204" pitchFamily="34" charset="-122"/>
                <a:ea typeface="微软雅黑" panose="020B0503020204020204" pitchFamily="34" charset="-122"/>
              </a:rPr>
              <a:t>outtext</a:t>
            </a:r>
            <a:r>
              <a:rPr lang="zh-CN" altLang="en-US" dirty="0" smtClean="0">
                <a:latin typeface="微软雅黑" panose="020B0503020204020204" pitchFamily="34" charset="-122"/>
                <a:ea typeface="微软雅黑" panose="020B0503020204020204" pitchFamily="34" charset="-122"/>
              </a:rPr>
              <a:t>在当前位置输出，</a:t>
            </a:r>
            <a:r>
              <a:rPr lang="en-US" altLang="zh-CN" dirty="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outtextxy</a:t>
            </a:r>
            <a:r>
              <a:rPr lang="zh-CN" altLang="en-US" dirty="0" smtClean="0">
                <a:latin typeface="微软雅黑" panose="020B0503020204020204" pitchFamily="34" charset="-122"/>
                <a:ea typeface="微软雅黑" panose="020B0503020204020204" pitchFamily="34" charset="-122"/>
              </a:rPr>
              <a:t>是在指定位置输出。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5925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5"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9.7.3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屏幕图形的保存和恢复</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339520" y="1134856"/>
            <a:ext cx="5487122" cy="461665"/>
          </a:xfrm>
          <a:prstGeom prst="rect">
            <a:avLst/>
          </a:prstGeom>
        </p:spPr>
        <p:txBody>
          <a:bodyPr wrap="square">
            <a:spAutoFit/>
          </a:bodyPr>
          <a:lstStyle/>
          <a:p>
            <a:pPr marL="285750" indent="-285750">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相关函数：</a:t>
            </a:r>
            <a:r>
              <a:rPr lang="en-US" altLang="zh-CN" sz="2400" b="1" dirty="0" smtClean="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
        <p:nvSpPr>
          <p:cNvPr id="8" name="矩形 7"/>
          <p:cNvSpPr/>
          <p:nvPr/>
        </p:nvSpPr>
        <p:spPr>
          <a:xfrm>
            <a:off x="1187552" y="1754840"/>
            <a:ext cx="6656703" cy="1015663"/>
          </a:xfrm>
          <a:prstGeom prst="rect">
            <a:avLst/>
          </a:prstGeom>
        </p:spPr>
        <p:txBody>
          <a:bodyPr wrap="square">
            <a:spAutoFit/>
          </a:bodyPr>
          <a:lstStyle/>
          <a:p>
            <a:r>
              <a:rPr lang="en-US" altLang="zh-CN" sz="2000" b="1" dirty="0" smtClean="0"/>
              <a:t>getimage(</a:t>
            </a:r>
            <a:r>
              <a:rPr lang="en-US" altLang="zh-CN" sz="2000" b="1" dirty="0" err="1" smtClean="0"/>
              <a:t>int</a:t>
            </a:r>
            <a:r>
              <a:rPr lang="en-US" altLang="zh-CN" sz="2000" b="1" dirty="0" smtClean="0"/>
              <a:t> </a:t>
            </a:r>
            <a:r>
              <a:rPr lang="en-US" altLang="zh-CN" sz="2000" b="1" dirty="0" err="1" smtClean="0"/>
              <a:t>left,int</a:t>
            </a:r>
            <a:r>
              <a:rPr lang="en-US" altLang="zh-CN" sz="2000" b="1" dirty="0" smtClean="0"/>
              <a:t> </a:t>
            </a:r>
            <a:r>
              <a:rPr lang="en-US" altLang="zh-CN" sz="2000" b="1" dirty="0" err="1" smtClean="0"/>
              <a:t>top,int</a:t>
            </a:r>
            <a:r>
              <a:rPr lang="en-US" altLang="zh-CN" sz="2000" b="1" dirty="0" smtClean="0"/>
              <a:t> </a:t>
            </a:r>
            <a:r>
              <a:rPr lang="en-US" altLang="zh-CN" sz="2000" b="1" dirty="0" err="1" smtClean="0"/>
              <a:t>right,int</a:t>
            </a:r>
            <a:r>
              <a:rPr lang="en-US" altLang="zh-CN" sz="2000" b="1" dirty="0" smtClean="0"/>
              <a:t> </a:t>
            </a:r>
            <a:r>
              <a:rPr lang="en-US" altLang="zh-CN" sz="2000" b="1" dirty="0" err="1" smtClean="0"/>
              <a:t>bottom,void</a:t>
            </a:r>
            <a:r>
              <a:rPr lang="en-US" altLang="zh-CN" sz="2000" b="1" dirty="0" smtClean="0"/>
              <a:t>* bitmap);</a:t>
            </a:r>
          </a:p>
          <a:p>
            <a:r>
              <a:rPr lang="en-US" altLang="zh-CN" sz="2000" b="1" dirty="0" err="1" smtClean="0"/>
              <a:t>imagesize</a:t>
            </a:r>
            <a:r>
              <a:rPr lang="en-US" altLang="zh-CN" sz="2000" b="1" dirty="0" smtClean="0"/>
              <a:t>(</a:t>
            </a:r>
            <a:r>
              <a:rPr lang="en-US" altLang="zh-CN" sz="2000" b="1" dirty="0" err="1"/>
              <a:t>int</a:t>
            </a:r>
            <a:r>
              <a:rPr lang="en-US" altLang="zh-CN" sz="2000" b="1" dirty="0"/>
              <a:t> </a:t>
            </a:r>
            <a:r>
              <a:rPr lang="en-US" altLang="zh-CN" sz="2000" b="1" dirty="0" err="1"/>
              <a:t>left,int</a:t>
            </a:r>
            <a:r>
              <a:rPr lang="en-US" altLang="zh-CN" sz="2000" b="1" dirty="0"/>
              <a:t> </a:t>
            </a:r>
            <a:r>
              <a:rPr lang="en-US" altLang="zh-CN" sz="2000" b="1" dirty="0" err="1"/>
              <a:t>top,int</a:t>
            </a:r>
            <a:r>
              <a:rPr lang="en-US" altLang="zh-CN" sz="2000" b="1" dirty="0"/>
              <a:t> </a:t>
            </a:r>
            <a:r>
              <a:rPr lang="en-US" altLang="zh-CN" sz="2000" b="1" dirty="0" err="1"/>
              <a:t>right,int</a:t>
            </a:r>
            <a:r>
              <a:rPr lang="en-US" altLang="zh-CN" sz="2000" b="1" dirty="0"/>
              <a:t> </a:t>
            </a:r>
            <a:r>
              <a:rPr lang="en-US" altLang="zh-CN" sz="2000" b="1" dirty="0" err="1"/>
              <a:t>bottom,void</a:t>
            </a:r>
            <a:r>
              <a:rPr lang="en-US" altLang="zh-CN" sz="2000" b="1" dirty="0" smtClean="0"/>
              <a:t>);</a:t>
            </a:r>
          </a:p>
          <a:p>
            <a:r>
              <a:rPr lang="en-US" altLang="zh-CN" sz="2000" b="1" dirty="0" err="1" smtClean="0"/>
              <a:t>putimage</a:t>
            </a:r>
            <a:r>
              <a:rPr lang="en-US" altLang="zh-CN" sz="2000" b="1" dirty="0" smtClean="0"/>
              <a:t>(</a:t>
            </a:r>
            <a:r>
              <a:rPr lang="en-US" altLang="zh-CN" sz="2000" b="1" dirty="0" err="1"/>
              <a:t>int</a:t>
            </a:r>
            <a:r>
              <a:rPr lang="en-US" altLang="zh-CN" sz="2000" b="1" dirty="0"/>
              <a:t> </a:t>
            </a:r>
            <a:r>
              <a:rPr lang="en-US" altLang="zh-CN" sz="2000" b="1" dirty="0" err="1"/>
              <a:t>left,int</a:t>
            </a:r>
            <a:r>
              <a:rPr lang="en-US" altLang="zh-CN" sz="2000" b="1" dirty="0"/>
              <a:t> top</a:t>
            </a:r>
            <a:r>
              <a:rPr lang="en-US" altLang="zh-CN" sz="2000" b="1" dirty="0" smtClean="0"/>
              <a:t>, </a:t>
            </a:r>
            <a:r>
              <a:rPr lang="en-US" altLang="zh-CN" sz="2000" b="1" dirty="0"/>
              <a:t>void* </a:t>
            </a:r>
            <a:r>
              <a:rPr lang="en-US" altLang="zh-CN" sz="2000" b="1" dirty="0" err="1" smtClean="0"/>
              <a:t>bitmap,int</a:t>
            </a:r>
            <a:r>
              <a:rPr lang="en-US" altLang="zh-CN" sz="2000" b="1" dirty="0" smtClean="0"/>
              <a:t> op);</a:t>
            </a:r>
            <a:endParaRPr lang="en-US" altLang="zh-CN" sz="20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24999" y="2770340"/>
            <a:ext cx="8782494"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功能及参数说明</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b="1" dirty="0" smtClean="0">
                <a:solidFill>
                  <a:srgbClr val="39626F"/>
                </a:solidFill>
                <a:latin typeface="微软雅黑" panose="020B0503020204020204" pitchFamily="34" charset="-122"/>
                <a:ea typeface="微软雅黑" panose="020B0503020204020204" pitchFamily="34" charset="-122"/>
              </a:rPr>
              <a:t>getimage</a:t>
            </a:r>
            <a:r>
              <a:rPr lang="zh-CN" altLang="en-US" dirty="0" smtClean="0">
                <a:latin typeface="微软雅黑" panose="020B0503020204020204" pitchFamily="34" charset="-122"/>
                <a:ea typeface="微软雅黑" panose="020B0503020204020204" pitchFamily="34" charset="-122"/>
              </a:rPr>
              <a:t>可以把屏幕某一矩形区域的图像保存到指定的内存中。参数（</a:t>
            </a:r>
            <a:r>
              <a:rPr lang="en-US" altLang="zh-CN" dirty="0" err="1" smtClean="0">
                <a:latin typeface="微软雅黑" panose="020B0503020204020204" pitchFamily="34" charset="-122"/>
                <a:ea typeface="微软雅黑" panose="020B0503020204020204" pitchFamily="34" charset="-122"/>
              </a:rPr>
              <a:t>left</a:t>
            </a:r>
            <a:r>
              <a:rPr lang="en-US" altLang="zh-CN" dirty="0" err="1">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top</a:t>
            </a:r>
            <a:r>
              <a:rPr lang="zh-CN" altLang="en-US" dirty="0" smtClean="0">
                <a:latin typeface="微软雅黑" panose="020B0503020204020204" pitchFamily="34" charset="-122"/>
                <a:ea typeface="微软雅黑" panose="020B0503020204020204" pitchFamily="34" charset="-122"/>
              </a:rPr>
              <a:t>）为矩形左上角坐标，参数</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right,bottom</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为矩形右下角坐标，参数</a:t>
            </a:r>
            <a:r>
              <a:rPr lang="en-US" altLang="zh-CN" dirty="0" smtClean="0">
                <a:latin typeface="微软雅黑" panose="020B0503020204020204" pitchFamily="34" charset="-122"/>
                <a:ea typeface="微软雅黑" panose="020B0503020204020204" pitchFamily="34" charset="-122"/>
              </a:rPr>
              <a:t>bitmap</a:t>
            </a:r>
            <a:r>
              <a:rPr lang="zh-CN" altLang="en-US" dirty="0" smtClean="0">
                <a:latin typeface="微软雅黑" panose="020B0503020204020204" pitchFamily="34" charset="-122"/>
                <a:ea typeface="微软雅黑" panose="020B0503020204020204" pitchFamily="34" charset="-122"/>
              </a:rPr>
              <a:t>为用于保存图像的内存区地址。</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imagsize</a:t>
            </a:r>
            <a:r>
              <a:rPr lang="zh-CN" altLang="en-US" dirty="0" smtClean="0">
                <a:latin typeface="微软雅黑" panose="020B0503020204020204" pitchFamily="34" charset="-122"/>
                <a:ea typeface="微软雅黑" panose="020B0503020204020204" pitchFamily="34" charset="-122"/>
              </a:rPr>
              <a:t>用于计算保存图形所需的存储空间大小；</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函数</a:t>
            </a:r>
            <a:r>
              <a:rPr lang="en-US" altLang="zh-CN" dirty="0" err="1" smtClean="0">
                <a:latin typeface="微软雅黑" panose="020B0503020204020204" pitchFamily="34" charset="-122"/>
                <a:ea typeface="微软雅黑" panose="020B0503020204020204" pitchFamily="34" charset="-122"/>
              </a:rPr>
              <a:t>putimage</a:t>
            </a:r>
            <a:r>
              <a:rPr lang="zh-CN" altLang="en-US" dirty="0" smtClean="0">
                <a:latin typeface="微软雅黑" panose="020B0503020204020204" pitchFamily="34" charset="-122"/>
                <a:ea typeface="微软雅黑" panose="020B0503020204020204" pitchFamily="34" charset="-122"/>
              </a:rPr>
              <a:t>是恢复函数</a:t>
            </a:r>
            <a:r>
              <a:rPr lang="en-US" altLang="zh-CN" dirty="0" smtClean="0">
                <a:latin typeface="微软雅黑" panose="020B0503020204020204" pitchFamily="34" charset="-122"/>
                <a:ea typeface="微软雅黑" panose="020B0503020204020204" pitchFamily="34" charset="-122"/>
              </a:rPr>
              <a:t>getimage</a:t>
            </a:r>
            <a:r>
              <a:rPr lang="zh-CN" altLang="en-US" dirty="0" smtClean="0">
                <a:latin typeface="微软雅黑" panose="020B0503020204020204" pitchFamily="34" charset="-122"/>
                <a:ea typeface="微软雅黑" panose="020B0503020204020204" pitchFamily="34" charset="-122"/>
              </a:rPr>
              <a:t>保存的图像，并将其显示到屏幕上。参数</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left,top</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为屏幕目标矩形区域的左</a:t>
            </a:r>
            <a:r>
              <a:rPr lang="zh-CN" altLang="en-US" dirty="0">
                <a:latin typeface="微软雅黑" panose="020B0503020204020204" pitchFamily="34" charset="-122"/>
                <a:ea typeface="微软雅黑" panose="020B0503020204020204" pitchFamily="34" charset="-122"/>
              </a:rPr>
              <a:t>上角</a:t>
            </a:r>
            <a:r>
              <a:rPr lang="zh-CN" altLang="en-US" dirty="0" smtClean="0">
                <a:latin typeface="微软雅黑" panose="020B0503020204020204" pitchFamily="34" charset="-122"/>
                <a:ea typeface="微软雅黑" panose="020B0503020204020204" pitchFamily="34" charset="-122"/>
              </a:rPr>
              <a:t>坐标，</a:t>
            </a:r>
            <a:r>
              <a:rPr lang="zh-CN" altLang="en-US" dirty="0">
                <a:latin typeface="微软雅黑" panose="020B0503020204020204" pitchFamily="34" charset="-122"/>
                <a:ea typeface="微软雅黑" panose="020B0503020204020204" pitchFamily="34" charset="-122"/>
              </a:rPr>
              <a:t>参数</a:t>
            </a:r>
            <a:r>
              <a:rPr lang="en-US" altLang="zh-CN" dirty="0" smtClean="0">
                <a:latin typeface="微软雅黑" panose="020B0503020204020204" pitchFamily="34" charset="-122"/>
                <a:ea typeface="微软雅黑" panose="020B0503020204020204" pitchFamily="34" charset="-122"/>
              </a:rPr>
              <a:t>bitmap</a:t>
            </a:r>
            <a:r>
              <a:rPr lang="zh-CN" altLang="en-US" dirty="0" smtClean="0">
                <a:latin typeface="微软雅黑" panose="020B0503020204020204" pitchFamily="34" charset="-122"/>
                <a:ea typeface="微软雅黑" panose="020B0503020204020204" pitchFamily="34" charset="-122"/>
              </a:rPr>
              <a:t>为由函数</a:t>
            </a:r>
            <a:r>
              <a:rPr lang="en-US" altLang="zh-CN" dirty="0" smtClean="0">
                <a:latin typeface="微软雅黑" panose="020B0503020204020204" pitchFamily="34" charset="-122"/>
                <a:ea typeface="微软雅黑" panose="020B0503020204020204" pitchFamily="34" charset="-122"/>
              </a:rPr>
              <a:t>getimage</a:t>
            </a:r>
            <a:r>
              <a:rPr lang="zh-CN" altLang="en-US" dirty="0" smtClean="0">
                <a:latin typeface="微软雅黑" panose="020B0503020204020204" pitchFamily="34" charset="-122"/>
                <a:ea typeface="微软雅黑" panose="020B0503020204020204" pitchFamily="34" charset="-122"/>
              </a:rPr>
              <a:t>保存的图像存放区域的地址，参数</a:t>
            </a:r>
            <a:r>
              <a:rPr lang="en-US" altLang="zh-CN" dirty="0" smtClean="0">
                <a:latin typeface="微软雅黑" panose="020B0503020204020204" pitchFamily="34" charset="-122"/>
                <a:ea typeface="微软雅黑" panose="020B0503020204020204" pitchFamily="34" charset="-122"/>
              </a:rPr>
              <a:t>op</a:t>
            </a:r>
            <a:r>
              <a:rPr lang="zh-CN" altLang="en-US" dirty="0" smtClean="0">
                <a:latin typeface="微软雅黑" panose="020B0503020204020204" pitchFamily="34" charset="-122"/>
                <a:ea typeface="微软雅黑" panose="020B0503020204020204" pitchFamily="34" charset="-122"/>
              </a:rPr>
              <a:t>为恢复方式，如下：</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20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2926" y="152766"/>
            <a:ext cx="1233030"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9.7.3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10" name="文本框 9"/>
          <p:cNvSpPr txBox="1"/>
          <p:nvPr/>
        </p:nvSpPr>
        <p:spPr>
          <a:xfrm>
            <a:off x="2705846" y="152765"/>
            <a:ext cx="471568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屏幕图形的保存和恢复</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281031781"/>
              </p:ext>
            </p:extLst>
          </p:nvPr>
        </p:nvGraphicFramePr>
        <p:xfrm>
          <a:off x="1450887" y="1249164"/>
          <a:ext cx="6096000" cy="2225040"/>
        </p:xfrm>
        <a:graphic>
          <a:graphicData uri="http://schemas.openxmlformats.org/drawingml/2006/table">
            <a:tbl>
              <a:tblPr firstRow="1" bandRow="1">
                <a:tableStyleId>{5940675A-B579-460E-94D1-54222C63F5DA}</a:tableStyleId>
              </a:tblPr>
              <a:tblGrid>
                <a:gridCol w="1492102">
                  <a:extLst>
                    <a:ext uri="{9D8B030D-6E8A-4147-A177-3AD203B41FA5}">
                      <a16:colId xmlns:a16="http://schemas.microsoft.com/office/drawing/2014/main" xmlns="" val="1876525122"/>
                    </a:ext>
                  </a:extLst>
                </a:gridCol>
                <a:gridCol w="1350335">
                  <a:extLst>
                    <a:ext uri="{9D8B030D-6E8A-4147-A177-3AD203B41FA5}">
                      <a16:colId xmlns:a16="http://schemas.microsoft.com/office/drawing/2014/main" xmlns="" val="715083649"/>
                    </a:ext>
                  </a:extLst>
                </a:gridCol>
                <a:gridCol w="3253563">
                  <a:extLst>
                    <a:ext uri="{9D8B030D-6E8A-4147-A177-3AD203B41FA5}">
                      <a16:colId xmlns:a16="http://schemas.microsoft.com/office/drawing/2014/main" xmlns="" val="256026442"/>
                    </a:ext>
                  </a:extLst>
                </a:gridCol>
              </a:tblGrid>
              <a:tr h="370840">
                <a:tc>
                  <a:txBody>
                    <a:bodyPr/>
                    <a:lstStyle/>
                    <a:p>
                      <a:pPr algn="ctr"/>
                      <a:r>
                        <a:rPr lang="zh-CN" altLang="en-US" b="1" dirty="0" smtClean="0"/>
                        <a:t>枚举常量名</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t>整数值</a:t>
                      </a:r>
                      <a:endParaRPr lang="zh-CN" altLang="en-US" b="1" dirty="0">
                        <a:latin typeface="微软雅黑" panose="020B0503020204020204" pitchFamily="34" charset="-122"/>
                        <a:ea typeface="微软雅黑" panose="020B0503020204020204" pitchFamily="34" charset="-122"/>
                      </a:endParaRPr>
                    </a:p>
                  </a:txBody>
                  <a:tcPr/>
                </a:tc>
                <a:tc>
                  <a:txBody>
                    <a:bodyPr/>
                    <a:lstStyle/>
                    <a:p>
                      <a:pPr algn="ctr"/>
                      <a:r>
                        <a:rPr lang="zh-CN" altLang="en-US" b="1" dirty="0" smtClean="0"/>
                        <a:t>恢复方式</a:t>
                      </a:r>
                      <a:endParaRPr lang="zh-CN" altLang="en-US" b="1"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138286686"/>
                  </a:ext>
                </a:extLst>
              </a:tr>
              <a:tr h="370840">
                <a:tc>
                  <a:txBody>
                    <a:bodyPr/>
                    <a:lstStyle/>
                    <a:p>
                      <a:pPr algn="ctr"/>
                      <a:r>
                        <a:rPr lang="en-US" altLang="zh-CN" dirty="0" smtClean="0"/>
                        <a:t>COPY_PUT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t>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t>原样拷贝到屏幕上</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519380654"/>
                  </a:ext>
                </a:extLst>
              </a:tr>
              <a:tr h="370840">
                <a:tc>
                  <a:txBody>
                    <a:bodyPr/>
                    <a:lstStyle/>
                    <a:p>
                      <a:pPr algn="ctr"/>
                      <a:r>
                        <a:rPr lang="en-US" altLang="zh-CN" dirty="0" smtClean="0"/>
                        <a:t>XOR_PUT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t>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t>与屏幕上的点“异或”后写入</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26805236"/>
                  </a:ext>
                </a:extLst>
              </a:tr>
              <a:tr h="370840">
                <a:tc>
                  <a:txBody>
                    <a:bodyPr/>
                    <a:lstStyle/>
                    <a:p>
                      <a:pPr algn="ctr"/>
                      <a:r>
                        <a:rPr lang="en-US" altLang="zh-CN" dirty="0" smtClean="0"/>
                        <a:t>OR_PUT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t>2</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与屏幕上的点“或”后写入</a:t>
                      </a:r>
                      <a:endParaRPr lang="zh-CN" altLang="en-US"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32021945"/>
                  </a:ext>
                </a:extLst>
              </a:tr>
              <a:tr h="370840">
                <a:tc>
                  <a:txBody>
                    <a:bodyPr/>
                    <a:lstStyle/>
                    <a:p>
                      <a:pPr algn="ctr"/>
                      <a:r>
                        <a:rPr lang="en-US" altLang="zh-CN" dirty="0" smtClean="0"/>
                        <a:t>AND_PUT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t>3</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与屏幕上的点“与”后写入</a:t>
                      </a:r>
                      <a:endParaRPr lang="zh-CN" altLang="en-US"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639525111"/>
                  </a:ext>
                </a:extLst>
              </a:tr>
              <a:tr h="370840">
                <a:tc>
                  <a:txBody>
                    <a:bodyPr/>
                    <a:lstStyle/>
                    <a:p>
                      <a:pPr algn="ctr"/>
                      <a:r>
                        <a:rPr lang="en-US" altLang="zh-CN" dirty="0" smtClean="0"/>
                        <a:t>NOT_PUT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t>4</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原图像取反后写到屏幕</a:t>
                      </a:r>
                      <a:endParaRPr lang="zh-CN" altLang="en-US"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710570168"/>
                  </a:ext>
                </a:extLst>
              </a:tr>
            </a:tbl>
          </a:graphicData>
        </a:graphic>
      </p:graphicFrame>
      <p:sp>
        <p:nvSpPr>
          <p:cNvPr id="8" name="文本框 7"/>
          <p:cNvSpPr txBox="1"/>
          <p:nvPr/>
        </p:nvSpPr>
        <p:spPr>
          <a:xfrm>
            <a:off x="732926" y="3924272"/>
            <a:ext cx="7691321" cy="2308324"/>
          </a:xfrm>
          <a:prstGeom prst="rect">
            <a:avLst/>
          </a:prstGeom>
          <a:noFill/>
        </p:spPr>
        <p:txBody>
          <a:bodyPr wrap="square" rtlCol="0">
            <a:spAutoFit/>
          </a:bodyPr>
          <a:lstStyle/>
          <a:p>
            <a:r>
              <a:rPr lang="zh-CN" altLang="en-US" dirty="0" smtClean="0"/>
              <a:t>例：要将屏幕某一区域图像复制到屏幕另一位置：</a:t>
            </a:r>
            <a:endParaRPr lang="en-US" altLang="zh-CN" dirty="0" smtClean="0"/>
          </a:p>
          <a:p>
            <a:r>
              <a:rPr lang="en-US" altLang="zh-CN" dirty="0" smtClean="0"/>
              <a:t>void </a:t>
            </a:r>
            <a:r>
              <a:rPr lang="zh-CN" altLang="en-US" dirty="0" smtClean="0"/>
              <a:t>* </a:t>
            </a:r>
            <a:r>
              <a:rPr lang="en-US" altLang="zh-CN" dirty="0" smtClean="0"/>
              <a:t>buffer</a:t>
            </a:r>
            <a:r>
              <a:rPr lang="zh-CN" altLang="en-US" dirty="0" smtClean="0"/>
              <a:t>；                      </a:t>
            </a:r>
            <a:r>
              <a:rPr lang="en-US" altLang="zh-CN" dirty="0" smtClean="0"/>
              <a:t>//</a:t>
            </a:r>
            <a:r>
              <a:rPr lang="zh-CN" altLang="en-US" dirty="0" smtClean="0"/>
              <a:t>定义指针用于存放图像存储区地址；</a:t>
            </a:r>
            <a:endParaRPr lang="en-US" altLang="zh-CN" dirty="0" smtClean="0"/>
          </a:p>
          <a:p>
            <a:r>
              <a:rPr lang="en-US" altLang="zh-CN" dirty="0"/>
              <a:t>u</a:t>
            </a:r>
            <a:r>
              <a:rPr lang="en-US" altLang="zh-CN" dirty="0" smtClean="0"/>
              <a:t>nsigned s;                             //</a:t>
            </a:r>
            <a:r>
              <a:rPr lang="zh-CN" altLang="en-US" dirty="0" smtClean="0"/>
              <a:t>用于存放存储区大小</a:t>
            </a:r>
            <a:endParaRPr lang="en-US" altLang="zh-CN" dirty="0" smtClean="0"/>
          </a:p>
          <a:p>
            <a:r>
              <a:rPr lang="en-US" altLang="zh-CN" dirty="0" smtClean="0"/>
              <a:t>s = </a:t>
            </a:r>
            <a:r>
              <a:rPr lang="en-US" altLang="zh-CN" dirty="0" err="1" smtClean="0"/>
              <a:t>imagesize</a:t>
            </a:r>
            <a:r>
              <a:rPr lang="en-US" altLang="zh-CN" dirty="0" smtClean="0"/>
              <a:t>(20,30,50,65); //</a:t>
            </a:r>
            <a:r>
              <a:rPr lang="zh-CN" altLang="en-US" dirty="0" smtClean="0"/>
              <a:t>计算所需内存的大小</a:t>
            </a:r>
            <a:endParaRPr lang="en-US" altLang="zh-CN" dirty="0" smtClean="0"/>
          </a:p>
          <a:p>
            <a:r>
              <a:rPr lang="en-US" altLang="zh-CN" dirty="0" smtClean="0"/>
              <a:t>buffer = </a:t>
            </a:r>
            <a:r>
              <a:rPr lang="en-US" altLang="zh-CN" dirty="0" err="1" smtClean="0"/>
              <a:t>malloc</a:t>
            </a:r>
            <a:r>
              <a:rPr lang="en-US" altLang="zh-CN" dirty="0" smtClean="0"/>
              <a:t>(s);                //</a:t>
            </a:r>
            <a:r>
              <a:rPr lang="zh-CN" altLang="en-US" dirty="0" smtClean="0"/>
              <a:t>动态分配所需的内存</a:t>
            </a:r>
            <a:endParaRPr lang="en-US" altLang="zh-CN" dirty="0" smtClean="0"/>
          </a:p>
          <a:p>
            <a:r>
              <a:rPr lang="en-US" altLang="zh-CN" dirty="0" smtClean="0"/>
              <a:t>getimage(20,30,50,65,buffer)j; //</a:t>
            </a:r>
            <a:r>
              <a:rPr lang="zh-CN" altLang="en-US" dirty="0" smtClean="0"/>
              <a:t>保存矩形区图像到</a:t>
            </a:r>
            <a:r>
              <a:rPr lang="en-US" altLang="zh-CN" dirty="0" smtClean="0"/>
              <a:t>buffer</a:t>
            </a:r>
            <a:r>
              <a:rPr lang="zh-CN" altLang="en-US" dirty="0" smtClean="0"/>
              <a:t>指向的内存区；</a:t>
            </a:r>
            <a:endParaRPr lang="en-US" altLang="zh-CN" dirty="0" smtClean="0"/>
          </a:p>
          <a:p>
            <a:r>
              <a:rPr lang="en-US" altLang="zh-CN" dirty="0" err="1" smtClean="0"/>
              <a:t>putimage</a:t>
            </a:r>
            <a:r>
              <a:rPr lang="en-US" altLang="zh-CN" dirty="0" smtClean="0"/>
              <a:t>(100,100,buffer,COPY_PUT);//</a:t>
            </a:r>
            <a:r>
              <a:rPr lang="zh-CN" altLang="en-US" dirty="0" smtClean="0"/>
              <a:t>以复制方式将图像恢复到指定位置</a:t>
            </a:r>
            <a:endParaRPr lang="en-US" altLang="zh-CN" dirty="0" smtClean="0"/>
          </a:p>
          <a:p>
            <a:r>
              <a:rPr lang="en-US" altLang="zh-CN" dirty="0" smtClean="0"/>
              <a:t>free(buffer);</a:t>
            </a:r>
            <a:endParaRPr lang="zh-CN" altLang="en-US" dirty="0"/>
          </a:p>
        </p:txBody>
      </p:sp>
    </p:spTree>
    <p:extLst>
      <p:ext uri="{BB962C8B-B14F-4D97-AF65-F5344CB8AC3E}">
        <p14:creationId xmlns:p14="http://schemas.microsoft.com/office/powerpoint/2010/main" val="40687155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7" name="矩形: 圆角 3"/>
          <p:cNvSpPr/>
          <p:nvPr/>
        </p:nvSpPr>
        <p:spPr>
          <a:xfrm>
            <a:off x="297713" y="1384637"/>
            <a:ext cx="8495414" cy="4846042"/>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2"/>
          <p:cNvSpPr/>
          <p:nvPr/>
        </p:nvSpPr>
        <p:spPr>
          <a:xfrm>
            <a:off x="583790" y="880399"/>
            <a:ext cx="7826563" cy="708405"/>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微软雅黑" panose="020B0503020204020204" pitchFamily="34" charset="-122"/>
                <a:ea typeface="微软雅黑" panose="020B0503020204020204" pitchFamily="34" charset="-122"/>
              </a:rPr>
              <a:t>例</a:t>
            </a:r>
            <a:r>
              <a:rPr lang="en-US" altLang="zh-CN" dirty="0" smtClean="0">
                <a:solidFill>
                  <a:schemeClr val="bg1"/>
                </a:solidFill>
                <a:latin typeface="微软雅黑" panose="020B0503020204020204" pitchFamily="34" charset="-122"/>
                <a:ea typeface="微软雅黑" panose="020B0503020204020204" pitchFamily="34" charset="-122"/>
              </a:rPr>
              <a:t>9.8</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画</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出一个搜索引擎的界面，用一个二维数组来存储鼠标的画图信息（存放在</a:t>
            </a:r>
            <a:r>
              <a:rPr lang="en-US" altLang="zh-CN"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cursor</a:t>
            </a:r>
            <a:r>
              <a:rPr lang="zh-CN" altLang="en-US" sz="1600" dirty="0" smtClean="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中）。</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539533" y="1668099"/>
            <a:ext cx="4524153" cy="4708981"/>
          </a:xfrm>
          <a:prstGeom prst="rect">
            <a:avLst/>
          </a:prstGeom>
        </p:spPr>
        <p:txBody>
          <a:bodyPr wrap="square">
            <a:spAutoFit/>
          </a:bodyPr>
          <a:lstStyle/>
          <a:p>
            <a:pPr lvl="0"/>
            <a:r>
              <a:rPr lang="en-US" altLang="zh-CN" sz="1500" dirty="0"/>
              <a:t>void main()</a:t>
            </a:r>
          </a:p>
          <a:p>
            <a:pPr lvl="0"/>
            <a:r>
              <a:rPr lang="en-US" altLang="zh-CN" sz="1500" dirty="0"/>
              <a:t>{</a:t>
            </a:r>
            <a:endParaRPr lang="zh-CN" altLang="zh-CN" sz="1500" dirty="0"/>
          </a:p>
          <a:p>
            <a:pPr lvl="0"/>
            <a:r>
              <a:rPr lang="en-US" altLang="zh-CN" sz="1500" dirty="0"/>
              <a:t>	</a:t>
            </a:r>
            <a:r>
              <a:rPr lang="en-US" altLang="zh-CN" sz="1500" dirty="0" smtClean="0"/>
              <a:t>//</a:t>
            </a:r>
            <a:r>
              <a:rPr lang="zh-CN" altLang="en-US" sz="1500" dirty="0" smtClean="0"/>
              <a:t>存储画鼠标信息的二维数组</a:t>
            </a:r>
            <a:endParaRPr lang="en-US" altLang="zh-CN" sz="1500" dirty="0" smtClean="0"/>
          </a:p>
          <a:p>
            <a:pPr lvl="0"/>
            <a:r>
              <a:rPr lang="en-US" altLang="zh-CN" sz="1500" dirty="0"/>
              <a:t> </a:t>
            </a:r>
            <a:r>
              <a:rPr lang="en-US" altLang="zh-CN" sz="1500" dirty="0" smtClean="0"/>
              <a:t>          </a:t>
            </a:r>
            <a:r>
              <a:rPr lang="en-US" altLang="zh-CN" sz="1500" dirty="0" err="1" smtClean="0"/>
              <a:t>int</a:t>
            </a:r>
            <a:r>
              <a:rPr lang="en-US" altLang="zh-CN" sz="1500" dirty="0" smtClean="0"/>
              <a:t> Cursor[16][10] = {</a:t>
            </a:r>
          </a:p>
          <a:p>
            <a:pPr lvl="0"/>
            <a:r>
              <a:rPr lang="en-US" altLang="zh-CN" sz="1500" dirty="0"/>
              <a:t> </a:t>
            </a:r>
            <a:r>
              <a:rPr lang="en-US" altLang="zh-CN" sz="1500" dirty="0" smtClean="0"/>
              <a:t>    {1,0,0,0,0,0,0,0,0,0},</a:t>
            </a:r>
          </a:p>
          <a:p>
            <a:pPr lvl="0"/>
            <a:r>
              <a:rPr lang="en-US" altLang="zh-CN" sz="1500" dirty="0"/>
              <a:t> </a:t>
            </a:r>
            <a:r>
              <a:rPr lang="en-US" altLang="zh-CN" sz="1500" dirty="0" smtClean="0"/>
              <a:t>    {1,1,0,0,0,0,0,0,0,0},</a:t>
            </a:r>
          </a:p>
          <a:p>
            <a:pPr lvl="0"/>
            <a:r>
              <a:rPr lang="en-US" altLang="zh-CN" sz="1500" dirty="0"/>
              <a:t> </a:t>
            </a:r>
            <a:r>
              <a:rPr lang="en-US" altLang="zh-CN" sz="1500" dirty="0" smtClean="0"/>
              <a:t>    {1,1,0,0,0,0,0,0,0,0},</a:t>
            </a:r>
          </a:p>
          <a:p>
            <a:pPr lvl="0"/>
            <a:r>
              <a:rPr lang="en-US" altLang="zh-CN" sz="1500" dirty="0"/>
              <a:t> </a:t>
            </a:r>
            <a:r>
              <a:rPr lang="en-US" altLang="zh-CN" sz="1500" dirty="0" smtClean="0"/>
              <a:t>    {1,1,1,0,0,0,0,0,0,0},</a:t>
            </a:r>
          </a:p>
          <a:p>
            <a:pPr lvl="0"/>
            <a:r>
              <a:rPr lang="en-US" altLang="zh-CN" sz="1500" dirty="0"/>
              <a:t> </a:t>
            </a:r>
            <a:r>
              <a:rPr lang="en-US" altLang="zh-CN" sz="1500" dirty="0" smtClean="0"/>
              <a:t>    {1,1,1,1,0,0,0,0,0,0},</a:t>
            </a:r>
          </a:p>
          <a:p>
            <a:pPr lvl="0"/>
            <a:r>
              <a:rPr lang="en-US" altLang="zh-CN" sz="1500" dirty="0"/>
              <a:t> </a:t>
            </a:r>
            <a:r>
              <a:rPr lang="en-US" altLang="zh-CN" sz="1500" dirty="0" smtClean="0"/>
              <a:t>    {1,1,1,1,1,0,0,0,0,0},</a:t>
            </a:r>
          </a:p>
          <a:p>
            <a:pPr lvl="0"/>
            <a:r>
              <a:rPr lang="en-US" altLang="zh-CN" sz="1500" dirty="0"/>
              <a:t> </a:t>
            </a:r>
            <a:r>
              <a:rPr lang="en-US" altLang="zh-CN" sz="1500" dirty="0" smtClean="0"/>
              <a:t>    {1,1,1,1,1,1,0,0,0,0},</a:t>
            </a:r>
          </a:p>
          <a:p>
            <a:pPr lvl="0"/>
            <a:r>
              <a:rPr lang="en-US" altLang="zh-CN" sz="1500" dirty="0"/>
              <a:t> </a:t>
            </a:r>
            <a:r>
              <a:rPr lang="en-US" altLang="zh-CN" sz="1500" dirty="0" smtClean="0"/>
              <a:t>    {1,1,1,1,1,1,1,0,0,0},</a:t>
            </a:r>
          </a:p>
          <a:p>
            <a:pPr lvl="0"/>
            <a:r>
              <a:rPr lang="en-US" altLang="zh-CN" sz="1500" dirty="0"/>
              <a:t> </a:t>
            </a:r>
            <a:r>
              <a:rPr lang="en-US" altLang="zh-CN" sz="1500" dirty="0" smtClean="0"/>
              <a:t>    {1,1,1,1,1,1,1,1,0,0},</a:t>
            </a:r>
          </a:p>
          <a:p>
            <a:pPr lvl="0"/>
            <a:r>
              <a:rPr lang="en-US" altLang="zh-CN" sz="1500" dirty="0"/>
              <a:t> </a:t>
            </a:r>
            <a:r>
              <a:rPr lang="en-US" altLang="zh-CN" sz="1500" dirty="0" smtClean="0"/>
              <a:t>    {1,1,1,1,1,1,1,1,1,0},</a:t>
            </a:r>
          </a:p>
          <a:p>
            <a:pPr lvl="0"/>
            <a:r>
              <a:rPr lang="en-US" altLang="zh-CN" sz="1500" dirty="0"/>
              <a:t> </a:t>
            </a:r>
            <a:r>
              <a:rPr lang="en-US" altLang="zh-CN" sz="1500" dirty="0" smtClean="0"/>
              <a:t>    {1,1,1,1,1,1,1,1,1,1},</a:t>
            </a:r>
          </a:p>
          <a:p>
            <a:pPr lvl="0"/>
            <a:r>
              <a:rPr lang="en-US" altLang="zh-CN" sz="1500" dirty="0"/>
              <a:t> </a:t>
            </a:r>
            <a:r>
              <a:rPr lang="en-US" altLang="zh-CN" sz="1500" dirty="0" smtClean="0"/>
              <a:t>    {1,1,1,1,1,0,0,0,0,0},</a:t>
            </a:r>
          </a:p>
          <a:p>
            <a:pPr lvl="0"/>
            <a:r>
              <a:rPr lang="en-US" altLang="zh-CN" sz="1500" dirty="0"/>
              <a:t> </a:t>
            </a:r>
            <a:r>
              <a:rPr lang="en-US" altLang="zh-CN" sz="1500" dirty="0" smtClean="0"/>
              <a:t>    {1,0,0,0,0,1,1,0,0,0},</a:t>
            </a:r>
          </a:p>
          <a:p>
            <a:pPr lvl="0"/>
            <a:r>
              <a:rPr lang="en-US" altLang="zh-CN" sz="1500" dirty="0"/>
              <a:t> </a:t>
            </a:r>
            <a:r>
              <a:rPr lang="en-US" altLang="zh-CN" sz="1500" dirty="0" smtClean="0"/>
              <a:t>    {0,0,0,0,0,1,1,0,0,0},</a:t>
            </a:r>
          </a:p>
          <a:p>
            <a:pPr lvl="0"/>
            <a:r>
              <a:rPr lang="en-US" altLang="zh-CN" sz="1500" dirty="0"/>
              <a:t> </a:t>
            </a:r>
            <a:r>
              <a:rPr lang="en-US" altLang="zh-CN" sz="1500" dirty="0" smtClean="0"/>
              <a:t>    {0,0,0,0,0,0,1,0,0,0</a:t>
            </a:r>
            <a:r>
              <a:rPr lang="en-US" altLang="zh-CN" sz="1500" dirty="0"/>
              <a:t>},</a:t>
            </a:r>
            <a:endParaRPr lang="en-US" altLang="zh-CN" sz="1500" dirty="0" smtClean="0"/>
          </a:p>
          <a:p>
            <a:pPr lvl="0"/>
            <a:r>
              <a:rPr lang="en-US" altLang="zh-CN" sz="1500" dirty="0" smtClean="0"/>
              <a:t>    };</a:t>
            </a:r>
            <a:endParaRPr lang="zh-CN" altLang="zh-CN" sz="1500" dirty="0"/>
          </a:p>
        </p:txBody>
      </p:sp>
      <p:sp>
        <p:nvSpPr>
          <p:cNvPr id="12" name="矩形 11"/>
          <p:cNvSpPr/>
          <p:nvPr/>
        </p:nvSpPr>
        <p:spPr>
          <a:xfrm>
            <a:off x="4964906" y="1732599"/>
            <a:ext cx="3828221" cy="4478149"/>
          </a:xfrm>
          <a:prstGeom prst="rect">
            <a:avLst/>
          </a:prstGeom>
        </p:spPr>
        <p:txBody>
          <a:bodyPr wrap="square">
            <a:spAutoFit/>
          </a:bodyPr>
          <a:lstStyle/>
          <a:p>
            <a:pPr lvl="0"/>
            <a:r>
              <a:rPr lang="en-US" altLang="zh-CN" sz="1500" dirty="0">
                <a:solidFill>
                  <a:prstClr val="black"/>
                </a:solidFill>
              </a:rPr>
              <a:t> </a:t>
            </a:r>
            <a:r>
              <a:rPr lang="en-US" altLang="zh-CN" sz="1500" dirty="0" smtClean="0">
                <a:solidFill>
                  <a:prstClr val="black"/>
                </a:solidFill>
              </a:rPr>
              <a:t>       </a:t>
            </a:r>
            <a:r>
              <a:rPr lang="en-US" altLang="zh-CN" sz="1500" dirty="0" err="1" smtClean="0">
                <a:solidFill>
                  <a:prstClr val="black"/>
                </a:solidFill>
              </a:rPr>
              <a:t>int</a:t>
            </a:r>
            <a:r>
              <a:rPr lang="en-US" altLang="zh-CN" sz="1500" dirty="0" smtClean="0">
                <a:solidFill>
                  <a:prstClr val="black"/>
                </a:solidFill>
              </a:rPr>
              <a:t> driver = VGA;</a:t>
            </a:r>
          </a:p>
          <a:p>
            <a:pPr lvl="0"/>
            <a:r>
              <a:rPr lang="en-US" altLang="zh-CN" sz="1500" dirty="0">
                <a:solidFill>
                  <a:prstClr val="black"/>
                </a:solidFill>
              </a:rPr>
              <a:t> </a:t>
            </a:r>
            <a:r>
              <a:rPr lang="en-US" altLang="zh-CN" sz="1500" dirty="0" smtClean="0">
                <a:solidFill>
                  <a:prstClr val="black"/>
                </a:solidFill>
              </a:rPr>
              <a:t>       </a:t>
            </a:r>
            <a:r>
              <a:rPr lang="en-US" altLang="zh-CN" sz="1500" dirty="0" err="1" smtClean="0">
                <a:solidFill>
                  <a:prstClr val="black"/>
                </a:solidFill>
              </a:rPr>
              <a:t>int</a:t>
            </a:r>
            <a:r>
              <a:rPr lang="en-US" altLang="zh-CN" sz="1500" dirty="0" smtClean="0">
                <a:solidFill>
                  <a:prstClr val="black"/>
                </a:solidFill>
              </a:rPr>
              <a:t> mode = </a:t>
            </a:r>
            <a:r>
              <a:rPr lang="en-US" altLang="zh-CN" sz="1500" dirty="0" err="1" smtClean="0">
                <a:solidFill>
                  <a:prstClr val="black"/>
                </a:solidFill>
              </a:rPr>
              <a:t>VGAHI,I,j,x,y</a:t>
            </a:r>
            <a:r>
              <a:rPr lang="en-US" altLang="zh-CN" sz="1500" dirty="0" smtClean="0">
                <a:solidFill>
                  <a:prstClr val="black"/>
                </a:solidFill>
              </a:rPr>
              <a:t>;</a:t>
            </a:r>
          </a:p>
          <a:p>
            <a:pPr lvl="0"/>
            <a:r>
              <a:rPr lang="en-US" altLang="zh-CN" sz="1500" dirty="0">
                <a:solidFill>
                  <a:prstClr val="black"/>
                </a:solidFill>
              </a:rPr>
              <a:t> </a:t>
            </a:r>
            <a:r>
              <a:rPr lang="en-US" altLang="zh-CN" sz="1500" dirty="0" smtClean="0">
                <a:solidFill>
                  <a:prstClr val="black"/>
                </a:solidFill>
              </a:rPr>
              <a:t>       </a:t>
            </a:r>
            <a:r>
              <a:rPr lang="en-US" altLang="zh-CN" sz="1500" dirty="0" err="1" smtClean="0">
                <a:solidFill>
                  <a:prstClr val="black"/>
                </a:solidFill>
              </a:rPr>
              <a:t>initgraph</a:t>
            </a:r>
            <a:r>
              <a:rPr lang="en-US" altLang="zh-CN" sz="1500" dirty="0" smtClean="0">
                <a:solidFill>
                  <a:prstClr val="black"/>
                </a:solidFill>
              </a:rPr>
              <a:t>(&amp;</a:t>
            </a:r>
            <a:r>
              <a:rPr lang="en-US" altLang="zh-CN" sz="1500" dirty="0" err="1" smtClean="0">
                <a:solidFill>
                  <a:prstClr val="black"/>
                </a:solidFill>
              </a:rPr>
              <a:t>driver,&amp;mode,”d</a:t>
            </a:r>
            <a:r>
              <a:rPr lang="en-US" altLang="zh-CN" sz="1500" dirty="0" smtClean="0">
                <a:solidFill>
                  <a:prstClr val="black"/>
                </a:solidFill>
              </a:rPr>
              <a:t>:\\bc31\\</a:t>
            </a:r>
            <a:r>
              <a:rPr lang="en-US" altLang="zh-CN" sz="1500" dirty="0" err="1" smtClean="0">
                <a:solidFill>
                  <a:prstClr val="black"/>
                </a:solidFill>
              </a:rPr>
              <a:t>bgi</a:t>
            </a:r>
            <a:r>
              <a:rPr lang="en-US" altLang="zh-CN" sz="1500" dirty="0" smtClean="0">
                <a:solidFill>
                  <a:prstClr val="black"/>
                </a:solidFill>
              </a:rPr>
              <a:t>”);</a:t>
            </a:r>
          </a:p>
          <a:p>
            <a:pPr lvl="0"/>
            <a:r>
              <a:rPr lang="en-US" altLang="zh-CN" sz="1500" dirty="0" smtClean="0">
                <a:solidFill>
                  <a:prstClr val="black"/>
                </a:solidFill>
              </a:rPr>
              <a:t>        </a:t>
            </a:r>
            <a:r>
              <a:rPr lang="en-US" altLang="zh-CN" sz="1500" dirty="0" err="1" smtClean="0">
                <a:solidFill>
                  <a:prstClr val="black"/>
                </a:solidFill>
              </a:rPr>
              <a:t>cleardevice</a:t>
            </a:r>
            <a:r>
              <a:rPr lang="en-US" altLang="zh-CN" sz="1500" dirty="0" smtClean="0">
                <a:solidFill>
                  <a:prstClr val="black"/>
                </a:solidFill>
              </a:rPr>
              <a:t>();</a:t>
            </a:r>
          </a:p>
          <a:p>
            <a:pPr lvl="0"/>
            <a:r>
              <a:rPr lang="en-US" altLang="zh-CN" sz="1500" dirty="0" smtClean="0">
                <a:solidFill>
                  <a:prstClr val="black"/>
                </a:solidFill>
              </a:rPr>
              <a:t>        </a:t>
            </a:r>
            <a:r>
              <a:rPr lang="en-US" altLang="zh-CN" sz="1500" dirty="0" err="1" smtClean="0">
                <a:solidFill>
                  <a:prstClr val="black"/>
                </a:solidFill>
              </a:rPr>
              <a:t>setbkcolor</a:t>
            </a:r>
            <a:r>
              <a:rPr lang="en-US" altLang="zh-CN" sz="1500" dirty="0" smtClean="0">
                <a:solidFill>
                  <a:prstClr val="black"/>
                </a:solidFill>
              </a:rPr>
              <a:t>(LIGHTGRAY);</a:t>
            </a:r>
          </a:p>
          <a:p>
            <a:pPr lvl="0"/>
            <a:r>
              <a:rPr lang="en-US" altLang="zh-CN" sz="1500" dirty="0">
                <a:solidFill>
                  <a:prstClr val="black"/>
                </a:solidFill>
              </a:rPr>
              <a:t> </a:t>
            </a:r>
            <a:r>
              <a:rPr lang="en-US" altLang="zh-CN" sz="1500" dirty="0" smtClean="0">
                <a:solidFill>
                  <a:prstClr val="black"/>
                </a:solidFill>
              </a:rPr>
              <a:t>       </a:t>
            </a:r>
            <a:r>
              <a:rPr lang="en-US" altLang="zh-CN" sz="1500" dirty="0" err="1" smtClean="0">
                <a:solidFill>
                  <a:prstClr val="black"/>
                </a:solidFill>
              </a:rPr>
              <a:t>setviewport</a:t>
            </a:r>
            <a:r>
              <a:rPr lang="en-US" altLang="zh-CN" sz="1500" dirty="0" smtClean="0">
                <a:solidFill>
                  <a:prstClr val="black"/>
                </a:solidFill>
              </a:rPr>
              <a:t>(20,100,570,450,1);</a:t>
            </a:r>
          </a:p>
          <a:p>
            <a:pPr lvl="0"/>
            <a:r>
              <a:rPr lang="en-US" altLang="zh-CN" sz="1500" dirty="0">
                <a:solidFill>
                  <a:prstClr val="black"/>
                </a:solidFill>
              </a:rPr>
              <a:t> </a:t>
            </a:r>
            <a:r>
              <a:rPr lang="en-US" altLang="zh-CN" sz="1500" dirty="0" smtClean="0">
                <a:solidFill>
                  <a:prstClr val="black"/>
                </a:solidFill>
              </a:rPr>
              <a:t>       x = 500;</a:t>
            </a:r>
          </a:p>
          <a:p>
            <a:pPr lvl="0"/>
            <a:r>
              <a:rPr lang="en-US" altLang="zh-CN" sz="1500" dirty="0">
                <a:solidFill>
                  <a:prstClr val="black"/>
                </a:solidFill>
              </a:rPr>
              <a:t> </a:t>
            </a:r>
            <a:r>
              <a:rPr lang="en-US" altLang="zh-CN" sz="1500" dirty="0" smtClean="0">
                <a:solidFill>
                  <a:prstClr val="black"/>
                </a:solidFill>
              </a:rPr>
              <a:t>       y = 200;</a:t>
            </a:r>
          </a:p>
          <a:p>
            <a:pPr lvl="0"/>
            <a:r>
              <a:rPr lang="en-US" altLang="zh-CN" sz="1500" dirty="0">
                <a:solidFill>
                  <a:prstClr val="black"/>
                </a:solidFill>
              </a:rPr>
              <a:t> </a:t>
            </a:r>
            <a:r>
              <a:rPr lang="en-US" altLang="zh-CN" sz="1500" dirty="0" smtClean="0">
                <a:solidFill>
                  <a:prstClr val="black"/>
                </a:solidFill>
              </a:rPr>
              <a:t>       for( </a:t>
            </a:r>
            <a:r>
              <a:rPr lang="en-US" altLang="zh-CN" sz="1500" dirty="0" err="1" smtClean="0">
                <a:solidFill>
                  <a:prstClr val="black"/>
                </a:solidFill>
              </a:rPr>
              <a:t>i</a:t>
            </a:r>
            <a:r>
              <a:rPr lang="en-US" altLang="zh-CN" sz="1500" dirty="0" smtClean="0">
                <a:solidFill>
                  <a:prstClr val="black"/>
                </a:solidFill>
              </a:rPr>
              <a:t> =0;i&lt;16;i++)</a:t>
            </a:r>
          </a:p>
          <a:p>
            <a:pPr lvl="0"/>
            <a:r>
              <a:rPr lang="en-US" altLang="zh-CN" sz="1500" dirty="0">
                <a:solidFill>
                  <a:prstClr val="black"/>
                </a:solidFill>
              </a:rPr>
              <a:t> </a:t>
            </a:r>
            <a:r>
              <a:rPr lang="en-US" altLang="zh-CN" sz="1500" dirty="0" smtClean="0">
                <a:solidFill>
                  <a:prstClr val="black"/>
                </a:solidFill>
              </a:rPr>
              <a:t>            for(j=0;j&lt;10;j++)</a:t>
            </a:r>
          </a:p>
          <a:p>
            <a:pPr lvl="0"/>
            <a:r>
              <a:rPr lang="en-US" altLang="zh-CN" sz="1500" dirty="0" smtClean="0">
                <a:solidFill>
                  <a:prstClr val="black"/>
                </a:solidFill>
              </a:rPr>
              <a:t>            { </a:t>
            </a:r>
          </a:p>
          <a:p>
            <a:pPr lvl="0"/>
            <a:r>
              <a:rPr lang="en-US" altLang="zh-CN" sz="1500" dirty="0">
                <a:solidFill>
                  <a:prstClr val="black"/>
                </a:solidFill>
              </a:rPr>
              <a:t> </a:t>
            </a:r>
            <a:r>
              <a:rPr lang="en-US" altLang="zh-CN" sz="1500" dirty="0" smtClean="0">
                <a:solidFill>
                  <a:prstClr val="black"/>
                </a:solidFill>
              </a:rPr>
              <a:t>                if(Cursor[</a:t>
            </a:r>
            <a:r>
              <a:rPr lang="en-US" altLang="zh-CN" sz="1500" dirty="0" err="1" smtClean="0">
                <a:solidFill>
                  <a:prstClr val="black"/>
                </a:solidFill>
              </a:rPr>
              <a:t>i</a:t>
            </a:r>
            <a:r>
              <a:rPr lang="en-US" altLang="zh-CN" sz="1500" dirty="0" smtClean="0">
                <a:solidFill>
                  <a:prstClr val="black"/>
                </a:solidFill>
              </a:rPr>
              <a:t>][j] !=0)</a:t>
            </a:r>
          </a:p>
          <a:p>
            <a:pPr lvl="0"/>
            <a:r>
              <a:rPr lang="en-US" altLang="zh-CN" sz="1500" dirty="0">
                <a:solidFill>
                  <a:prstClr val="black"/>
                </a:solidFill>
              </a:rPr>
              <a:t> </a:t>
            </a:r>
            <a:r>
              <a:rPr lang="en-US" altLang="zh-CN" sz="1500" dirty="0" smtClean="0">
                <a:solidFill>
                  <a:prstClr val="black"/>
                </a:solidFill>
              </a:rPr>
              <a:t>                    </a:t>
            </a:r>
            <a:r>
              <a:rPr lang="en-US" altLang="zh-CN" sz="1500" dirty="0" err="1" smtClean="0">
                <a:solidFill>
                  <a:prstClr val="black"/>
                </a:solidFill>
              </a:rPr>
              <a:t>putpixel</a:t>
            </a:r>
            <a:r>
              <a:rPr lang="en-US" altLang="zh-CN" sz="1500" dirty="0" smtClean="0">
                <a:solidFill>
                  <a:prstClr val="black"/>
                </a:solidFill>
              </a:rPr>
              <a:t>(</a:t>
            </a:r>
            <a:r>
              <a:rPr lang="en-US" altLang="zh-CN" sz="1500" dirty="0" err="1" smtClean="0">
                <a:solidFill>
                  <a:prstClr val="black"/>
                </a:solidFill>
              </a:rPr>
              <a:t>x+j,y+i,WHITE</a:t>
            </a:r>
            <a:r>
              <a:rPr lang="en-US" altLang="zh-CN" sz="1500" dirty="0" smtClean="0">
                <a:solidFill>
                  <a:prstClr val="black"/>
                </a:solidFill>
              </a:rPr>
              <a:t>);     </a:t>
            </a:r>
          </a:p>
          <a:p>
            <a:pPr lvl="0"/>
            <a:r>
              <a:rPr lang="en-US" altLang="zh-CN" sz="1500" dirty="0" smtClean="0">
                <a:solidFill>
                  <a:prstClr val="black"/>
                </a:solidFill>
              </a:rPr>
              <a:t>            } </a:t>
            </a:r>
          </a:p>
          <a:p>
            <a:pPr lvl="0"/>
            <a:r>
              <a:rPr lang="en-US" altLang="zh-CN" sz="1500" dirty="0">
                <a:solidFill>
                  <a:prstClr val="black"/>
                </a:solidFill>
              </a:rPr>
              <a:t> </a:t>
            </a:r>
            <a:r>
              <a:rPr lang="en-US" altLang="zh-CN" sz="1500" dirty="0" smtClean="0">
                <a:solidFill>
                  <a:prstClr val="black"/>
                </a:solidFill>
              </a:rPr>
              <a:t>       </a:t>
            </a:r>
            <a:r>
              <a:rPr lang="en-US" altLang="zh-CN" sz="1500" dirty="0" err="1" smtClean="0">
                <a:solidFill>
                  <a:prstClr val="black"/>
                </a:solidFill>
              </a:rPr>
              <a:t>setfillstyle</a:t>
            </a:r>
            <a:r>
              <a:rPr lang="en-US" altLang="zh-CN" sz="1500" dirty="0" smtClean="0">
                <a:solidFill>
                  <a:prstClr val="black"/>
                </a:solidFill>
              </a:rPr>
              <a:t>(1,WHITE);</a:t>
            </a:r>
          </a:p>
          <a:p>
            <a:pPr lvl="0"/>
            <a:r>
              <a:rPr lang="en-US" altLang="zh-CN" sz="1500" dirty="0">
                <a:solidFill>
                  <a:prstClr val="black"/>
                </a:solidFill>
              </a:rPr>
              <a:t> </a:t>
            </a:r>
            <a:r>
              <a:rPr lang="en-US" altLang="zh-CN" sz="1500" dirty="0" smtClean="0">
                <a:solidFill>
                  <a:prstClr val="black"/>
                </a:solidFill>
              </a:rPr>
              <a:t>       bar(100,100,400,120);</a:t>
            </a:r>
          </a:p>
          <a:p>
            <a:pPr lvl="0"/>
            <a:r>
              <a:rPr lang="en-US" altLang="zh-CN" sz="1500" dirty="0">
                <a:solidFill>
                  <a:prstClr val="black"/>
                </a:solidFill>
              </a:rPr>
              <a:t> </a:t>
            </a:r>
            <a:r>
              <a:rPr lang="en-US" altLang="zh-CN" sz="1500" dirty="0" smtClean="0">
                <a:solidFill>
                  <a:prstClr val="black"/>
                </a:solidFill>
              </a:rPr>
              <a:t>       setcolor(BLUE);</a:t>
            </a:r>
          </a:p>
          <a:p>
            <a:pPr lvl="0"/>
            <a:r>
              <a:rPr lang="en-US" altLang="zh-CN" sz="1500" dirty="0" smtClean="0">
                <a:solidFill>
                  <a:prstClr val="black"/>
                </a:solidFill>
              </a:rPr>
              <a:t>        circle(250,50,30);</a:t>
            </a:r>
          </a:p>
          <a:p>
            <a:pPr lvl="0"/>
            <a:r>
              <a:rPr lang="en-US" altLang="zh-CN" sz="1500" dirty="0">
                <a:solidFill>
                  <a:prstClr val="black"/>
                </a:solidFill>
              </a:rPr>
              <a:t> </a:t>
            </a:r>
            <a:r>
              <a:rPr lang="en-US" altLang="zh-CN" sz="1500" dirty="0" smtClean="0">
                <a:solidFill>
                  <a:prstClr val="black"/>
                </a:solidFill>
              </a:rPr>
              <a:t>       circle(250,10,8);</a:t>
            </a:r>
            <a:endParaRPr lang="zh-CN" altLang="zh-CN" sz="1500" dirty="0">
              <a:solidFill>
                <a:prstClr val="black"/>
              </a:solidFill>
            </a:endParaRPr>
          </a:p>
        </p:txBody>
      </p:sp>
      <p:cxnSp>
        <p:nvCxnSpPr>
          <p:cNvPr id="17" name="直接连接符 16"/>
          <p:cNvCxnSpPr/>
          <p:nvPr/>
        </p:nvCxnSpPr>
        <p:spPr>
          <a:xfrm flipH="1">
            <a:off x="5059816" y="1588804"/>
            <a:ext cx="3870" cy="46418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对话气泡: 圆角矩形 16"/>
          <p:cNvSpPr/>
          <p:nvPr/>
        </p:nvSpPr>
        <p:spPr>
          <a:xfrm>
            <a:off x="7899851" y="1731662"/>
            <a:ext cx="1179353" cy="361379"/>
          </a:xfrm>
          <a:prstGeom prst="wedgeRoundRectCallout">
            <a:avLst>
              <a:gd name="adj1" fmla="val -34481"/>
              <a:gd name="adj2" fmla="val 9523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solidFill>
                  <a:schemeClr val="tx1"/>
                </a:solidFill>
                <a:latin typeface="微软雅黑" panose="020B0503020204020204" pitchFamily="34" charset="-122"/>
                <a:ea typeface="微软雅黑" panose="020B0503020204020204" pitchFamily="34" charset="-122"/>
              </a:rPr>
              <a:t>Bc31</a:t>
            </a:r>
            <a:r>
              <a:rPr lang="zh-CN" altLang="en-US" sz="1200" dirty="0" smtClean="0">
                <a:solidFill>
                  <a:schemeClr val="tx1"/>
                </a:solidFill>
                <a:latin typeface="微软雅黑" panose="020B0503020204020204" pitchFamily="34" charset="-122"/>
                <a:ea typeface="微软雅黑" panose="020B0503020204020204" pitchFamily="34" charset="-122"/>
              </a:rPr>
              <a:t>安装路径</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84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4" grpId="0"/>
      <p:bldP spid="12" grpId="0"/>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8490" y="152766"/>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9.8</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6" y="152765"/>
            <a:ext cx="4715680"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综合举例</a:t>
            </a:r>
          </a:p>
        </p:txBody>
      </p:sp>
      <p:sp>
        <p:nvSpPr>
          <p:cNvPr id="13" name="矩形: 圆角 3"/>
          <p:cNvSpPr/>
          <p:nvPr/>
        </p:nvSpPr>
        <p:spPr>
          <a:xfrm>
            <a:off x="584791" y="952434"/>
            <a:ext cx="8069676" cy="5320775"/>
          </a:xfrm>
          <a:prstGeom prst="roundRect">
            <a:avLst/>
          </a:prstGeom>
          <a:noFill/>
          <a:ln>
            <a:solidFill>
              <a:srgbClr val="39626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928490" y="1142914"/>
            <a:ext cx="3706220" cy="4939814"/>
          </a:xfrm>
          <a:prstGeom prst="rect">
            <a:avLst/>
          </a:prstGeom>
        </p:spPr>
        <p:txBody>
          <a:bodyPr wrap="square">
            <a:spAutoFit/>
          </a:bodyPr>
          <a:lstStyle/>
          <a:p>
            <a:pPr lvl="0"/>
            <a:r>
              <a:rPr lang="en-US" altLang="zh-CN" sz="1500" dirty="0" smtClean="0"/>
              <a:t>        circle(220,15,5);</a:t>
            </a:r>
          </a:p>
          <a:p>
            <a:pPr lvl="0"/>
            <a:r>
              <a:rPr lang="en-US" altLang="zh-CN" sz="1500" dirty="0"/>
              <a:t> </a:t>
            </a:r>
            <a:r>
              <a:rPr lang="en-US" altLang="zh-CN" sz="1500" dirty="0" smtClean="0"/>
              <a:t>       circle(280,15,5);</a:t>
            </a:r>
          </a:p>
          <a:p>
            <a:pPr lvl="0"/>
            <a:r>
              <a:rPr lang="en-US" altLang="zh-CN" sz="1500" dirty="0"/>
              <a:t> </a:t>
            </a:r>
            <a:r>
              <a:rPr lang="en-US" altLang="zh-CN" sz="1500" dirty="0" smtClean="0"/>
              <a:t>       </a:t>
            </a:r>
            <a:r>
              <a:rPr lang="en-US" altLang="zh-CN" sz="1500" dirty="0" err="1" smtClean="0"/>
              <a:t>setfillstyle</a:t>
            </a:r>
            <a:r>
              <a:rPr lang="en-US" altLang="zh-CN" sz="1500" dirty="0" smtClean="0"/>
              <a:t>(1,BLUE);</a:t>
            </a:r>
          </a:p>
          <a:p>
            <a:pPr lvl="0"/>
            <a:r>
              <a:rPr lang="en-US" altLang="zh-CN" sz="1500" dirty="0"/>
              <a:t> </a:t>
            </a:r>
            <a:r>
              <a:rPr lang="en-US" altLang="zh-CN" sz="1500" dirty="0" smtClean="0"/>
              <a:t>       </a:t>
            </a:r>
            <a:r>
              <a:rPr lang="en-US" altLang="zh-CN" sz="1500" dirty="0" err="1" smtClean="0"/>
              <a:t>floodfill</a:t>
            </a:r>
            <a:r>
              <a:rPr lang="en-US" altLang="zh-CN" sz="1500" dirty="0" smtClean="0"/>
              <a:t>(</a:t>
            </a:r>
            <a:r>
              <a:rPr lang="en-US" altLang="zh-CN" sz="1500" dirty="0" smtClean="0">
                <a:solidFill>
                  <a:prstClr val="black"/>
                </a:solidFill>
              </a:rPr>
              <a:t>250,50,BLUE</a:t>
            </a:r>
            <a:r>
              <a:rPr lang="en-US" altLang="zh-CN" sz="1500" dirty="0" smtClean="0"/>
              <a:t>);</a:t>
            </a:r>
          </a:p>
          <a:p>
            <a:pPr lvl="0"/>
            <a:r>
              <a:rPr lang="en-US" altLang="zh-CN" sz="1500" dirty="0" smtClean="0"/>
              <a:t>       </a:t>
            </a:r>
            <a:r>
              <a:rPr lang="en-US" altLang="zh-CN" sz="1500" dirty="0" err="1" smtClean="0"/>
              <a:t>floodfill</a:t>
            </a:r>
            <a:r>
              <a:rPr lang="en-US" altLang="zh-CN" sz="1500" dirty="0" smtClean="0"/>
              <a:t>(</a:t>
            </a:r>
            <a:r>
              <a:rPr lang="en-US" altLang="zh-CN" sz="1500" dirty="0" smtClean="0">
                <a:solidFill>
                  <a:prstClr val="black"/>
                </a:solidFill>
              </a:rPr>
              <a:t>250,10,BLUE</a:t>
            </a:r>
            <a:r>
              <a:rPr lang="en-US" altLang="zh-CN" sz="1500" dirty="0" smtClean="0"/>
              <a:t>);</a:t>
            </a:r>
          </a:p>
          <a:p>
            <a:pPr lvl="0"/>
            <a:r>
              <a:rPr lang="en-US" altLang="zh-CN" sz="1500" dirty="0"/>
              <a:t> </a:t>
            </a:r>
            <a:r>
              <a:rPr lang="en-US" altLang="zh-CN" sz="1500" dirty="0" smtClean="0"/>
              <a:t>      </a:t>
            </a:r>
            <a:r>
              <a:rPr lang="en-US" altLang="zh-CN" sz="1500" dirty="0" err="1" smtClean="0"/>
              <a:t>floodfill</a:t>
            </a:r>
            <a:r>
              <a:rPr lang="en-US" altLang="zh-CN" sz="1500" dirty="0" smtClean="0"/>
              <a:t>(</a:t>
            </a:r>
            <a:r>
              <a:rPr lang="en-US" altLang="zh-CN" sz="1500" dirty="0" smtClean="0">
                <a:solidFill>
                  <a:prstClr val="black"/>
                </a:solidFill>
              </a:rPr>
              <a:t>220,15,BLUE</a:t>
            </a:r>
            <a:r>
              <a:rPr lang="en-US" altLang="zh-CN" sz="1500" dirty="0" smtClean="0"/>
              <a:t>);</a:t>
            </a:r>
          </a:p>
          <a:p>
            <a:pPr lvl="0"/>
            <a:r>
              <a:rPr lang="en-US" altLang="zh-CN" sz="1500" dirty="0"/>
              <a:t> </a:t>
            </a:r>
            <a:r>
              <a:rPr lang="en-US" altLang="zh-CN" sz="1500" dirty="0" smtClean="0"/>
              <a:t>      </a:t>
            </a:r>
            <a:r>
              <a:rPr lang="en-US" altLang="zh-CN" sz="1500" dirty="0" err="1" smtClean="0"/>
              <a:t>floodfill</a:t>
            </a:r>
            <a:r>
              <a:rPr lang="en-US" altLang="zh-CN" sz="1500" dirty="0" smtClean="0"/>
              <a:t>(</a:t>
            </a:r>
            <a:r>
              <a:rPr lang="en-US" altLang="zh-CN" sz="1500" dirty="0" smtClean="0">
                <a:solidFill>
                  <a:prstClr val="black"/>
                </a:solidFill>
              </a:rPr>
              <a:t>280,15,BLUE</a:t>
            </a:r>
            <a:r>
              <a:rPr lang="en-US" altLang="zh-CN" sz="1500" dirty="0" smtClean="0"/>
              <a:t>);</a:t>
            </a:r>
          </a:p>
          <a:p>
            <a:pPr lvl="0"/>
            <a:r>
              <a:rPr lang="en-US" altLang="zh-CN" sz="1500" dirty="0"/>
              <a:t> </a:t>
            </a:r>
            <a:r>
              <a:rPr lang="en-US" altLang="zh-CN" sz="1500" dirty="0" smtClean="0"/>
              <a:t>      </a:t>
            </a:r>
            <a:r>
              <a:rPr lang="en-US" altLang="zh-CN" sz="1500" dirty="0" err="1" smtClean="0"/>
              <a:t>settextstyle</a:t>
            </a:r>
            <a:r>
              <a:rPr lang="en-US" altLang="zh-CN" sz="1500" dirty="0" smtClean="0"/>
              <a:t>(1,0,3);</a:t>
            </a:r>
          </a:p>
          <a:p>
            <a:pPr lvl="0"/>
            <a:r>
              <a:rPr lang="en-US" altLang="zh-CN" sz="1500" dirty="0"/>
              <a:t> </a:t>
            </a:r>
            <a:r>
              <a:rPr lang="en-US" altLang="zh-CN" sz="1500" dirty="0" smtClean="0"/>
              <a:t>      setcolor(RED);</a:t>
            </a:r>
          </a:p>
          <a:p>
            <a:pPr lvl="0"/>
            <a:r>
              <a:rPr lang="en-US" altLang="zh-CN" sz="1500" dirty="0"/>
              <a:t> </a:t>
            </a:r>
            <a:r>
              <a:rPr lang="en-US" altLang="zh-CN" sz="1500" dirty="0" smtClean="0"/>
              <a:t>      </a:t>
            </a:r>
            <a:r>
              <a:rPr lang="en-US" altLang="zh-CN" sz="1500" dirty="0" err="1" smtClean="0"/>
              <a:t>outtextxy</a:t>
            </a:r>
            <a:r>
              <a:rPr lang="en-US" altLang="zh-CN" sz="1500" dirty="0" smtClean="0"/>
              <a:t>(150,35,”searching engine”);</a:t>
            </a:r>
          </a:p>
          <a:p>
            <a:pPr lvl="0"/>
            <a:r>
              <a:rPr lang="en-US" altLang="zh-CN" sz="1500" dirty="0"/>
              <a:t> </a:t>
            </a:r>
            <a:r>
              <a:rPr lang="en-US" altLang="zh-CN" sz="1500" dirty="0" smtClean="0"/>
              <a:t>      </a:t>
            </a:r>
            <a:r>
              <a:rPr lang="en-US" altLang="zh-CN" sz="1500" dirty="0" err="1" smtClean="0"/>
              <a:t>setfillstyle</a:t>
            </a:r>
            <a:r>
              <a:rPr lang="en-US" altLang="zh-CN" sz="1500" dirty="0" smtClean="0"/>
              <a:t>(1,LGHTGRAY);</a:t>
            </a:r>
          </a:p>
          <a:p>
            <a:pPr lvl="0"/>
            <a:r>
              <a:rPr lang="en-US" altLang="zh-CN" sz="1500" dirty="0"/>
              <a:t> </a:t>
            </a:r>
            <a:r>
              <a:rPr lang="en-US" altLang="zh-CN" sz="1500" dirty="0" smtClean="0"/>
              <a:t>      bar(420,100,460,120);</a:t>
            </a:r>
          </a:p>
          <a:p>
            <a:pPr lvl="0"/>
            <a:r>
              <a:rPr lang="en-US" altLang="zh-CN" sz="1500" dirty="0"/>
              <a:t> </a:t>
            </a:r>
            <a:r>
              <a:rPr lang="en-US" altLang="zh-CN" sz="1500" dirty="0" smtClean="0"/>
              <a:t>      setcolor(WHITE);</a:t>
            </a:r>
          </a:p>
          <a:p>
            <a:pPr lvl="0"/>
            <a:r>
              <a:rPr lang="en-US" altLang="zh-CN" sz="1500" dirty="0"/>
              <a:t> </a:t>
            </a:r>
            <a:r>
              <a:rPr lang="en-US" altLang="zh-CN" sz="1500" dirty="0" smtClean="0"/>
              <a:t>      line(419,99,461,99);</a:t>
            </a:r>
          </a:p>
          <a:p>
            <a:pPr lvl="0"/>
            <a:r>
              <a:rPr lang="en-US" altLang="zh-CN" sz="1500" dirty="0"/>
              <a:t>       </a:t>
            </a:r>
            <a:r>
              <a:rPr lang="en-US" altLang="zh-CN" sz="1500" dirty="0" smtClean="0"/>
              <a:t>line(419,99,</a:t>
            </a:r>
            <a:r>
              <a:rPr lang="en-US" altLang="zh-CN" sz="1500" dirty="0"/>
              <a:t> </a:t>
            </a:r>
            <a:r>
              <a:rPr lang="en-US" altLang="zh-CN" sz="1500" dirty="0" smtClean="0"/>
              <a:t>419,121);</a:t>
            </a:r>
          </a:p>
          <a:p>
            <a:pPr lvl="0"/>
            <a:r>
              <a:rPr lang="en-US" altLang="zh-CN" sz="1500" dirty="0"/>
              <a:t> </a:t>
            </a:r>
            <a:r>
              <a:rPr lang="en-US" altLang="zh-CN" sz="1500" dirty="0" smtClean="0"/>
              <a:t>      </a:t>
            </a:r>
            <a:r>
              <a:rPr lang="en-US" altLang="zh-CN" sz="1500" dirty="0" err="1" smtClean="0"/>
              <a:t>setcolor</a:t>
            </a:r>
            <a:r>
              <a:rPr lang="en-US" altLang="zh-CN" sz="1500" dirty="0" smtClean="0"/>
              <a:t>(RED);</a:t>
            </a:r>
          </a:p>
          <a:p>
            <a:pPr lvl="0"/>
            <a:r>
              <a:rPr lang="en-US" altLang="zh-CN" sz="1500" dirty="0"/>
              <a:t> </a:t>
            </a:r>
            <a:r>
              <a:rPr lang="en-US" altLang="zh-CN" sz="1500" dirty="0" smtClean="0"/>
              <a:t>      </a:t>
            </a:r>
            <a:r>
              <a:rPr lang="en-US" altLang="zh-CN" sz="1500" dirty="0" err="1" smtClean="0"/>
              <a:t>settextstyle</a:t>
            </a:r>
            <a:r>
              <a:rPr lang="en-US" altLang="zh-CN" sz="1500" dirty="0" smtClean="0"/>
              <a:t>(SMALL_FONT,HORIZ_DIR,4);</a:t>
            </a:r>
          </a:p>
          <a:p>
            <a:pPr lvl="0"/>
            <a:r>
              <a:rPr lang="en-US" altLang="zh-CN" sz="1500" dirty="0"/>
              <a:t> </a:t>
            </a:r>
            <a:r>
              <a:rPr lang="en-US" altLang="zh-CN" sz="1500" dirty="0" smtClean="0"/>
              <a:t>      </a:t>
            </a:r>
            <a:r>
              <a:rPr lang="en-US" altLang="zh-CN" sz="1500" dirty="0" err="1" smtClean="0"/>
              <a:t>outtextxy</a:t>
            </a:r>
            <a:r>
              <a:rPr lang="en-US" altLang="zh-CN" sz="1500" dirty="0" smtClean="0"/>
              <a:t>(423,102,”search”);</a:t>
            </a:r>
          </a:p>
          <a:p>
            <a:pPr lvl="0"/>
            <a:r>
              <a:rPr lang="en-US" altLang="zh-CN" sz="1500" dirty="0"/>
              <a:t> </a:t>
            </a:r>
            <a:r>
              <a:rPr lang="en-US" altLang="zh-CN" sz="1500" dirty="0" smtClean="0"/>
              <a:t>     </a:t>
            </a:r>
            <a:r>
              <a:rPr lang="en-US" altLang="zh-CN" sz="1500" dirty="0" err="1" smtClean="0"/>
              <a:t>outtextxy</a:t>
            </a:r>
            <a:r>
              <a:rPr lang="en-US" altLang="zh-CN" sz="1500" dirty="0" smtClean="0"/>
              <a:t>(125,130,”help”);</a:t>
            </a:r>
          </a:p>
          <a:p>
            <a:pPr lvl="0"/>
            <a:r>
              <a:rPr lang="en-US" altLang="zh-CN" sz="1500" dirty="0" smtClean="0"/>
              <a:t>      </a:t>
            </a:r>
            <a:r>
              <a:rPr lang="en-US" altLang="zh-CN" sz="1500" dirty="0" err="1" smtClean="0"/>
              <a:t>outtextxy</a:t>
            </a:r>
            <a:r>
              <a:rPr lang="en-US" altLang="zh-CN" sz="1500" dirty="0" smtClean="0"/>
              <a:t>(225,130,”more”);</a:t>
            </a:r>
          </a:p>
          <a:p>
            <a:pPr lvl="0"/>
            <a:r>
              <a:rPr lang="en-US" altLang="zh-CN" sz="1500" dirty="0" smtClean="0"/>
              <a:t>      </a:t>
            </a:r>
            <a:r>
              <a:rPr lang="en-US" altLang="zh-CN" sz="1500" dirty="0" err="1" smtClean="0"/>
              <a:t>outtextxy</a:t>
            </a:r>
            <a:r>
              <a:rPr lang="en-US" altLang="zh-CN" sz="1500" dirty="0" smtClean="0"/>
              <a:t>(325,130,”about”);</a:t>
            </a:r>
          </a:p>
        </p:txBody>
      </p:sp>
      <p:sp>
        <p:nvSpPr>
          <p:cNvPr id="12" name="矩形 11"/>
          <p:cNvSpPr/>
          <p:nvPr/>
        </p:nvSpPr>
        <p:spPr>
          <a:xfrm>
            <a:off x="4713681" y="1142914"/>
            <a:ext cx="3706220" cy="1246495"/>
          </a:xfrm>
          <a:prstGeom prst="rect">
            <a:avLst/>
          </a:prstGeom>
        </p:spPr>
        <p:txBody>
          <a:bodyPr wrap="square">
            <a:spAutoFit/>
          </a:bodyPr>
          <a:lstStyle/>
          <a:p>
            <a:pPr lvl="0"/>
            <a:r>
              <a:rPr lang="en-US" altLang="zh-CN" sz="1500" dirty="0"/>
              <a:t>        </a:t>
            </a:r>
            <a:r>
              <a:rPr lang="en-US" altLang="zh-CN" sz="1500" dirty="0" smtClean="0"/>
              <a:t>     setcolor(DARKGRAY</a:t>
            </a:r>
            <a:r>
              <a:rPr lang="en-US" altLang="zh-CN" sz="1500" dirty="0"/>
              <a:t>);</a:t>
            </a:r>
          </a:p>
          <a:p>
            <a:pPr lvl="0"/>
            <a:r>
              <a:rPr lang="en-US" altLang="zh-CN" sz="1500" dirty="0"/>
              <a:t>      </a:t>
            </a:r>
            <a:r>
              <a:rPr lang="en-US" altLang="zh-CN" sz="1500" dirty="0" smtClean="0"/>
              <a:t>       line(102,101,102,119);</a:t>
            </a:r>
          </a:p>
          <a:p>
            <a:pPr lvl="0"/>
            <a:r>
              <a:rPr lang="en-US" altLang="zh-CN" sz="1500" dirty="0"/>
              <a:t> </a:t>
            </a:r>
            <a:r>
              <a:rPr lang="en-US" altLang="zh-CN" sz="1500" dirty="0" smtClean="0"/>
              <a:t>            </a:t>
            </a:r>
            <a:r>
              <a:rPr lang="en-US" altLang="zh-CN" sz="1500" dirty="0" err="1" smtClean="0"/>
              <a:t>getch</a:t>
            </a:r>
            <a:r>
              <a:rPr lang="en-US" altLang="zh-CN" sz="1500" dirty="0" smtClean="0"/>
              <a:t>();</a:t>
            </a:r>
          </a:p>
          <a:p>
            <a:pPr lvl="0"/>
            <a:r>
              <a:rPr lang="en-US" altLang="zh-CN" sz="1500" dirty="0"/>
              <a:t> </a:t>
            </a:r>
            <a:r>
              <a:rPr lang="en-US" altLang="zh-CN" sz="1500" dirty="0" smtClean="0"/>
              <a:t>            </a:t>
            </a:r>
            <a:r>
              <a:rPr lang="en-US" altLang="zh-CN" sz="1500" dirty="0" err="1" smtClean="0"/>
              <a:t>closegraph</a:t>
            </a:r>
            <a:r>
              <a:rPr lang="en-US" altLang="zh-CN" sz="1500" dirty="0" smtClean="0"/>
              <a:t>();</a:t>
            </a:r>
          </a:p>
          <a:p>
            <a:pPr lvl="0"/>
            <a:r>
              <a:rPr lang="en-US" altLang="zh-CN" sz="1500" dirty="0" smtClean="0"/>
              <a:t>     }</a:t>
            </a:r>
            <a:endParaRPr lang="zh-CN" altLang="en-US" sz="1500" dirty="0"/>
          </a:p>
        </p:txBody>
      </p:sp>
      <p:cxnSp>
        <p:nvCxnSpPr>
          <p:cNvPr id="14" name="直接连接符 13"/>
          <p:cNvCxnSpPr/>
          <p:nvPr/>
        </p:nvCxnSpPr>
        <p:spPr>
          <a:xfrm>
            <a:off x="4978409" y="952434"/>
            <a:ext cx="0" cy="53207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80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8111" y="163397"/>
            <a:ext cx="3875706"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本章小结</a:t>
            </a:r>
          </a:p>
        </p:txBody>
      </p:sp>
      <p:sp>
        <p:nvSpPr>
          <p:cNvPr id="6" name="文本框 5"/>
          <p:cNvSpPr txBox="1"/>
          <p:nvPr/>
        </p:nvSpPr>
        <p:spPr>
          <a:xfrm>
            <a:off x="732471" y="74428"/>
            <a:ext cx="1361527" cy="892552"/>
          </a:xfrm>
          <a:prstGeom prst="rect">
            <a:avLst/>
          </a:prstGeom>
          <a:noFill/>
        </p:spPr>
        <p:txBody>
          <a:bodyPr wrap="none" rtlCol="0">
            <a:spAutoFit/>
          </a:bodyPr>
          <a:lstStyle/>
          <a:p>
            <a:pPr algn="ctr"/>
            <a:r>
              <a:rPr lang="en-US" altLang="zh-CN" sz="2400" b="1" dirty="0">
                <a:solidFill>
                  <a:srgbClr val="39626F"/>
                </a:solidFill>
                <a:latin typeface="微软雅黑" panose="020B0503020204020204" pitchFamily="34" charset="-122"/>
                <a:ea typeface="微软雅黑" panose="020B0503020204020204" pitchFamily="34" charset="-122"/>
              </a:rPr>
              <a:t>chapter</a:t>
            </a:r>
          </a:p>
          <a:p>
            <a:pPr algn="ctr"/>
            <a:r>
              <a:rPr lang="en-US" altLang="zh-CN" sz="2800" b="1" dirty="0">
                <a:solidFill>
                  <a:srgbClr val="39626F"/>
                </a:solidFill>
                <a:latin typeface="Segoe UI" panose="020B0502040204020203" pitchFamily="34" charset="0"/>
                <a:cs typeface="Segoe UI" panose="020B0502040204020203" pitchFamily="34" charset="0"/>
              </a:rPr>
              <a:t>9</a:t>
            </a:r>
            <a:endParaRPr lang="zh-CN" altLang="en-US" sz="2800" b="1" dirty="0">
              <a:solidFill>
                <a:srgbClr val="39626F"/>
              </a:solidFill>
              <a:latin typeface="Segoe UI" panose="020B0502040204020203" pitchFamily="34" charset="0"/>
              <a:cs typeface="Segoe UI" panose="020B0502040204020203" pitchFamily="34" charset="0"/>
            </a:endParaRPr>
          </a:p>
        </p:txBody>
      </p:sp>
      <p:sp>
        <p:nvSpPr>
          <p:cNvPr id="7" name="Rectangle 3"/>
          <p:cNvSpPr>
            <a:spLocks noGrp="1" noChangeArrowheads="1"/>
          </p:cNvSpPr>
          <p:nvPr/>
        </p:nvSpPr>
        <p:spPr bwMode="auto">
          <a:xfrm>
            <a:off x="176982" y="1294351"/>
            <a:ext cx="8790038" cy="467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00000"/>
              <a:buFont typeface="Wingdings 3" panose="05040102010807070707" pitchFamily="18" charset="2"/>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100000"/>
              <a:buFont typeface="Wingdings 2" panose="05020102010507070707" pitchFamily="18" charset="2"/>
              <a:buChar char="¡"/>
              <a:defRPr kumimoji="1" sz="2000" kern="1200">
                <a:solidFill>
                  <a:schemeClr val="tx1"/>
                </a:solidFill>
                <a:latin typeface="+mn-lt"/>
                <a:ea typeface="+mn-ea"/>
                <a:cs typeface="+mn-cs"/>
              </a:defRPr>
            </a:lvl2pPr>
            <a:lvl3pPr marL="1085850" indent="-228600" algn="l" rtl="0" eaLnBrk="0" fontAlgn="base" hangingPunct="0">
              <a:spcBef>
                <a:spcPct val="20000"/>
              </a:spcBef>
              <a:spcAft>
                <a:spcPct val="0"/>
              </a:spcAft>
              <a:buClr>
                <a:schemeClr val="folHlink"/>
              </a:buClr>
              <a:buSzPct val="100000"/>
              <a:buFont typeface="Wingdings 2" panose="05020102010507070707" pitchFamily="18" charset="2"/>
              <a:buChar char="—"/>
              <a:defRPr kumimoji="1" kern="1200">
                <a:solidFill>
                  <a:schemeClr val="tx1"/>
                </a:solidFill>
                <a:latin typeface="+mn-lt"/>
                <a:ea typeface="+mn-ea"/>
                <a:cs typeface="+mn-cs"/>
              </a:defRPr>
            </a:lvl3pPr>
            <a:lvl4pPr marL="1428750" indent="-228600" algn="l" rtl="0" eaLnBrk="0" fontAlgn="base" hangingPunct="0">
              <a:spcBef>
                <a:spcPct val="20000"/>
              </a:spcBef>
              <a:spcAft>
                <a:spcPct val="0"/>
              </a:spcAft>
              <a:buClr>
                <a:schemeClr val="folHlink"/>
              </a:buClr>
              <a:buSzPct val="95000"/>
              <a:buFont typeface="Wingdings 2" panose="05020102010507070707" pitchFamily="18" charset="2"/>
              <a:buChar char="¡"/>
              <a:defRPr kumimoji="1" sz="1600" kern="1200">
                <a:solidFill>
                  <a:schemeClr val="tx1"/>
                </a:solidFill>
                <a:latin typeface="+mn-lt"/>
                <a:ea typeface="+mn-ea"/>
                <a:cs typeface="+mn-cs"/>
              </a:defRPr>
            </a:lvl4pPr>
            <a:lvl5pPr marL="1771650" indent="-228600" algn="l" rtl="0" eaLnBrk="0" fontAlgn="base" hangingPunct="0">
              <a:spcBef>
                <a:spcPct val="20000"/>
              </a:spcBef>
              <a:spcAft>
                <a:spcPct val="0"/>
              </a:spcAft>
              <a:buClr>
                <a:srgbClr val="330099"/>
              </a:buClr>
              <a:buSzPct val="95000"/>
              <a:buFont typeface="Wingdings 2" panose="050201020105070707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Tx/>
            </a:pP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语言中文件的处理过程通常要经历“打开文件</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文件的读</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写</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关闭文件”等</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个步骤，</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标准函数库为此都配备有相应的操作函数。</a:t>
            </a:r>
          </a:p>
          <a:p>
            <a:pPr>
              <a:lnSpc>
                <a:spcPct val="150000"/>
              </a:lnSpc>
              <a:buSzTx/>
            </a:pPr>
            <a:r>
              <a:rPr lang="zh-CN" altLang="en-US" sz="1800" dirty="0">
                <a:latin typeface="微软雅黑" panose="020B0503020204020204" pitchFamily="34" charset="-122"/>
                <a:ea typeface="微软雅黑" panose="020B0503020204020204" pitchFamily="34" charset="-122"/>
              </a:rPr>
              <a:t>按文件内的数据组织形式，可把文件分为文本流文件和二进制流文件，编写程序时应注意这两种流文件在完成上述</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个存取操作步骤的不同之处</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lnSpc>
                <a:spcPct val="150000"/>
              </a:lnSpc>
              <a:buSzTx/>
            </a:pPr>
            <a:r>
              <a:rPr lang="zh-CN" altLang="en-US" sz="1800" dirty="0">
                <a:latin typeface="微软雅黑" panose="020B0503020204020204" pitchFamily="34" charset="-122"/>
                <a:ea typeface="微软雅黑" panose="020B0503020204020204" pitchFamily="34" charset="-122"/>
              </a:rPr>
              <a:t>文件可按只读、只写、读</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写、追加</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种操作方式打开，同时还必须指定文件的类型是二进制文件还是文本文件。</a:t>
            </a:r>
          </a:p>
          <a:p>
            <a:pPr>
              <a:lnSpc>
                <a:spcPct val="150000"/>
              </a:lnSpc>
              <a:buSzTx/>
            </a:pPr>
            <a:r>
              <a:rPr lang="zh-CN" altLang="en-US" sz="1800" dirty="0">
                <a:latin typeface="微软雅黑" panose="020B0503020204020204" pitchFamily="34" charset="-122"/>
                <a:ea typeface="微软雅黑" panose="020B0503020204020204" pitchFamily="34" charset="-122"/>
              </a:rPr>
              <a:t>学习</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语言文件读</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写函数，重点需要掌握</a:t>
            </a:r>
            <a:r>
              <a:rPr lang="en-US" altLang="zh-CN" sz="1800" b="1" dirty="0" err="1">
                <a:solidFill>
                  <a:srgbClr val="39626F"/>
                </a:solidFill>
                <a:latin typeface="微软雅黑" panose="020B0503020204020204" pitchFamily="34" charset="-122"/>
                <a:ea typeface="微软雅黑" panose="020B0503020204020204" pitchFamily="34" charset="-122"/>
              </a:rPr>
              <a:t>fopen</a:t>
            </a:r>
            <a:r>
              <a:rPr lang="zh-CN" altLang="en-US" sz="1800" dirty="0">
                <a:latin typeface="微软雅黑" panose="020B0503020204020204" pitchFamily="34" charset="-122"/>
                <a:ea typeface="微软雅黑" panose="020B0503020204020204" pitchFamily="34" charset="-122"/>
              </a:rPr>
              <a:t>，</a:t>
            </a:r>
            <a:r>
              <a:rPr lang="en-US" altLang="zh-CN" sz="1800" b="1" dirty="0" err="1">
                <a:solidFill>
                  <a:srgbClr val="39626F"/>
                </a:solidFill>
                <a:latin typeface="微软雅黑" panose="020B0503020204020204" pitchFamily="34" charset="-122"/>
                <a:ea typeface="微软雅黑" panose="020B0503020204020204" pitchFamily="34" charset="-122"/>
              </a:rPr>
              <a:t>fclose</a:t>
            </a:r>
            <a:r>
              <a:rPr lang="zh-CN" altLang="en-US" sz="1800" dirty="0">
                <a:latin typeface="微软雅黑" panose="020B0503020204020204" pitchFamily="34" charset="-122"/>
                <a:ea typeface="微软雅黑" panose="020B0503020204020204" pitchFamily="34" charset="-122"/>
              </a:rPr>
              <a:t>，</a:t>
            </a:r>
            <a:r>
              <a:rPr lang="en-US" altLang="zh-CN" sz="1800" b="1" dirty="0" err="1">
                <a:solidFill>
                  <a:srgbClr val="39626F"/>
                </a:solidFill>
                <a:latin typeface="微软雅黑" panose="020B0503020204020204" pitchFamily="34" charset="-122"/>
                <a:ea typeface="微软雅黑" panose="020B0503020204020204" pitchFamily="34" charset="-122"/>
              </a:rPr>
              <a:t>fread</a:t>
            </a:r>
            <a:r>
              <a:rPr lang="zh-CN" altLang="en-US" sz="1800" dirty="0">
                <a:latin typeface="微软雅黑" panose="020B0503020204020204" pitchFamily="34" charset="-122"/>
                <a:ea typeface="微软雅黑" panose="020B0503020204020204" pitchFamily="34" charset="-122"/>
              </a:rPr>
              <a:t>，</a:t>
            </a:r>
            <a:r>
              <a:rPr lang="en-US" altLang="zh-CN" sz="1800" b="1" dirty="0" err="1">
                <a:solidFill>
                  <a:srgbClr val="39626F"/>
                </a:solidFill>
                <a:latin typeface="微软雅黑" panose="020B0503020204020204" pitchFamily="34" charset="-122"/>
                <a:ea typeface="微软雅黑" panose="020B0503020204020204" pitchFamily="34" charset="-122"/>
              </a:rPr>
              <a:t>fwrite</a:t>
            </a:r>
            <a:r>
              <a:rPr lang="zh-CN" altLang="en-US" sz="1800" dirty="0">
                <a:latin typeface="微软雅黑" panose="020B0503020204020204" pitchFamily="34" charset="-122"/>
                <a:ea typeface="微软雅黑" panose="020B0503020204020204" pitchFamily="34" charset="-122"/>
              </a:rPr>
              <a:t>，</a:t>
            </a:r>
            <a:r>
              <a:rPr lang="en-US" altLang="zh-CN" sz="1800" b="1" dirty="0" err="1">
                <a:solidFill>
                  <a:srgbClr val="39626F"/>
                </a:solidFill>
                <a:latin typeface="微软雅黑" panose="020B0503020204020204" pitchFamily="34" charset="-122"/>
                <a:ea typeface="微软雅黑" panose="020B0503020204020204" pitchFamily="34" charset="-122"/>
              </a:rPr>
              <a:t>fscanf</a:t>
            </a:r>
            <a:r>
              <a:rPr lang="zh-CN" altLang="en-US" sz="1800" dirty="0">
                <a:latin typeface="微软雅黑" panose="020B0503020204020204" pitchFamily="34" charset="-122"/>
                <a:ea typeface="微软雅黑" panose="020B0503020204020204" pitchFamily="34" charset="-122"/>
              </a:rPr>
              <a:t>和</a:t>
            </a:r>
            <a:r>
              <a:rPr lang="en-US" altLang="zh-CN" sz="1800" b="1" dirty="0" err="1">
                <a:solidFill>
                  <a:srgbClr val="39626F"/>
                </a:solidFill>
                <a:latin typeface="微软雅黑" panose="020B0503020204020204" pitchFamily="34" charset="-122"/>
                <a:ea typeface="微软雅黑" panose="020B0503020204020204" pitchFamily="34" charset="-122"/>
              </a:rPr>
              <a:t>fprintf</a:t>
            </a:r>
            <a:r>
              <a:rPr lang="zh-CN" altLang="en-US" sz="1800" dirty="0">
                <a:latin typeface="微软雅黑" panose="020B0503020204020204" pitchFamily="34" charset="-122"/>
                <a:ea typeface="微软雅黑" panose="020B0503020204020204" pitchFamily="34" charset="-122"/>
              </a:rPr>
              <a:t>函数。 </a:t>
            </a:r>
            <a:endParaRPr lang="en-US" altLang="zh-CN" sz="1800" dirty="0" smtClean="0">
              <a:latin typeface="微软雅黑" panose="020B0503020204020204" pitchFamily="34" charset="-122"/>
              <a:ea typeface="微软雅黑" panose="020B0503020204020204" pitchFamily="34" charset="-122"/>
            </a:endParaRPr>
          </a:p>
          <a:p>
            <a:pPr>
              <a:lnSpc>
                <a:spcPct val="150000"/>
              </a:lnSpc>
              <a:buSzTx/>
            </a:pPr>
            <a:r>
              <a:rPr lang="zh-CN" altLang="en-US" sz="1800" dirty="0" smtClean="0">
                <a:latin typeface="微软雅黑" panose="020B0503020204020204" pitchFamily="34" charset="-122"/>
                <a:ea typeface="微软雅黑" panose="020B0503020204020204" pitchFamily="34" charset="-122"/>
              </a:rPr>
              <a:t>掌握</a:t>
            </a:r>
            <a:r>
              <a:rPr lang="en-US" altLang="zh-CN" sz="1800" dirty="0" smtClean="0">
                <a:latin typeface="微软雅黑" panose="020B0503020204020204" pitchFamily="34" charset="-122"/>
                <a:ea typeface="微软雅黑" panose="020B0503020204020204" pitchFamily="34" charset="-122"/>
              </a:rPr>
              <a:t>C</a:t>
            </a:r>
            <a:r>
              <a:rPr lang="zh-CN" altLang="en-US" sz="1800" dirty="0" smtClean="0">
                <a:latin typeface="微软雅黑" panose="020B0503020204020204" pitchFamily="34" charset="-122"/>
                <a:ea typeface="微软雅黑" panose="020B0503020204020204" pitchFamily="34" charset="-122"/>
              </a:rPr>
              <a:t>语言开发各种图形，任何图形都可以归结为点、线、矩形、圆形等基本图形处理上。</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230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6089" y="142131"/>
            <a:ext cx="1233030" cy="646331"/>
          </a:xfrm>
          <a:prstGeom prst="rect">
            <a:avLst/>
          </a:prstGeom>
          <a:noFill/>
        </p:spPr>
        <p:txBody>
          <a:bodyPr wrap="none" rtlCol="0">
            <a:spAutoFit/>
          </a:bodyPr>
          <a:lstStyle/>
          <a:p>
            <a:pPr algn="ctr"/>
            <a:r>
              <a:rPr lang="en-US" altLang="zh-CN" sz="3600" b="1" dirty="0">
                <a:solidFill>
                  <a:srgbClr val="39626F"/>
                </a:solidFill>
                <a:latin typeface="Segoe UI" panose="020B0502040204020203" pitchFamily="34" charset="0"/>
                <a:ea typeface="Segoe UI" panose="020B0502040204020203" pitchFamily="34" charset="0"/>
                <a:cs typeface="Segoe UI" panose="020B0502040204020203" pitchFamily="34" charset="0"/>
              </a:rPr>
              <a:t>9</a:t>
            </a: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.1.2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42130"/>
            <a:ext cx="3982033"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缓冲</a:t>
            </a:r>
            <a:r>
              <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性文件系统</a:t>
            </a:r>
          </a:p>
        </p:txBody>
      </p:sp>
      <p:sp>
        <p:nvSpPr>
          <p:cNvPr id="8" name="文本框 7"/>
          <p:cNvSpPr txBox="1"/>
          <p:nvPr/>
        </p:nvSpPr>
        <p:spPr>
          <a:xfrm>
            <a:off x="361507" y="1244009"/>
            <a:ext cx="8314660" cy="1705403"/>
          </a:xfrm>
          <a:prstGeom prst="rect">
            <a:avLst/>
          </a:prstGeom>
          <a:noFill/>
        </p:spPr>
        <p:txBody>
          <a:bodyPr wrap="square" rtlCol="0">
            <a:spAutoFit/>
          </a:bodyPr>
          <a:lstStyle/>
          <a:p>
            <a:pPr>
              <a:lnSpc>
                <a:spcPct val="150000"/>
              </a:lnSpc>
            </a:pPr>
            <a:r>
              <a:rPr lang="en-US" altLang="zh-CN" dirty="0" smtClean="0">
                <a:latin typeface="华文新魏" panose="02010800040101010101" pitchFamily="2" charset="-122"/>
                <a:ea typeface="华文新魏" panose="02010800040101010101" pitchFamily="2" charset="-122"/>
              </a:rPr>
              <a:t>        </a:t>
            </a:r>
            <a:r>
              <a:rPr kumimoji="1" lang="en-US" altLang="zh-CN" dirty="0">
                <a:latin typeface="微软雅黑" panose="020B0503020204020204" pitchFamily="34" charset="-122"/>
                <a:ea typeface="微软雅黑" panose="020B0503020204020204" pitchFamily="34" charset="-122"/>
              </a:rPr>
              <a:t>ANSI C</a:t>
            </a:r>
            <a:r>
              <a:rPr kumimoji="1" lang="zh-CN" altLang="en-US" dirty="0">
                <a:latin typeface="微软雅黑" panose="020B0503020204020204" pitchFamily="34" charset="-122"/>
                <a:ea typeface="微软雅黑" panose="020B0503020204020204" pitchFamily="34" charset="-122"/>
              </a:rPr>
              <a:t>语言中把文件的输入</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输出功能作为标准库函数的一部分，以提高程序的可移植性。各种</a:t>
            </a:r>
            <a:r>
              <a:rPr kumimoji="1" lang="en-US" altLang="zh-CN" dirty="0">
                <a:latin typeface="微软雅黑" panose="020B0503020204020204" pitchFamily="34" charset="-122"/>
                <a:ea typeface="微软雅黑" panose="020B0503020204020204" pitchFamily="34" charset="-122"/>
              </a:rPr>
              <a:t>C</a:t>
            </a:r>
            <a:r>
              <a:rPr kumimoji="1" lang="zh-CN" altLang="en-US" dirty="0">
                <a:latin typeface="微软雅黑" panose="020B0503020204020204" pitchFamily="34" charset="-122"/>
                <a:ea typeface="微软雅黑" panose="020B0503020204020204" pitchFamily="34" charset="-122"/>
              </a:rPr>
              <a:t>语言系统都遵循</a:t>
            </a:r>
            <a:r>
              <a:rPr kumimoji="1" lang="en-US" altLang="zh-CN" dirty="0">
                <a:latin typeface="微软雅黑" panose="020B0503020204020204" pitchFamily="34" charset="-122"/>
                <a:ea typeface="微软雅黑" panose="020B0503020204020204" pitchFamily="34" charset="-122"/>
              </a:rPr>
              <a:t>ANSI C</a:t>
            </a:r>
            <a:r>
              <a:rPr kumimoji="1" lang="zh-CN" altLang="en-US" dirty="0">
                <a:latin typeface="微软雅黑" panose="020B0503020204020204" pitchFamily="34" charset="-122"/>
                <a:ea typeface="微软雅黑" panose="020B0503020204020204" pitchFamily="34" charset="-122"/>
              </a:rPr>
              <a:t>标准定义了一组完整的标准输入</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输出操作函数，这组标准输入</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输出操作函数称为缓冲性文件系统</a:t>
            </a:r>
            <a:r>
              <a:rPr kumimoji="1" lang="en-US" altLang="zh-CN" dirty="0">
                <a:latin typeface="微软雅黑" panose="020B0503020204020204" pitchFamily="34" charset="-122"/>
                <a:ea typeface="微软雅黑" panose="020B0503020204020204" pitchFamily="34" charset="-122"/>
              </a:rPr>
              <a:t>(Buffered File System)</a:t>
            </a:r>
            <a:r>
              <a:rPr kumimoji="1" lang="zh-CN" altLang="en-US" dirty="0">
                <a:latin typeface="微软雅黑" panose="020B0503020204020204" pitchFamily="34" charset="-122"/>
                <a:ea typeface="微软雅黑" panose="020B0503020204020204" pitchFamily="34" charset="-122"/>
              </a:rPr>
              <a:t>。 </a:t>
            </a:r>
          </a:p>
        </p:txBody>
      </p:sp>
      <p:sp>
        <p:nvSpPr>
          <p:cNvPr id="13" name="Rectangle 3"/>
          <p:cNvSpPr>
            <a:spLocks noGrp="1" noChangeArrowheads="1"/>
          </p:cNvSpPr>
          <p:nvPr/>
        </p:nvSpPr>
        <p:spPr bwMode="auto">
          <a:xfrm>
            <a:off x="212651" y="3131991"/>
            <a:ext cx="7889358" cy="1365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7" rIns="92075" bIns="46037"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100000"/>
              <a:buFont typeface="Wingdings 3" panose="05040102010807070707" pitchFamily="18" charset="2"/>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100000"/>
              <a:buFont typeface="Wingdings 2" panose="05020102010507070707" pitchFamily="18" charset="2"/>
              <a:buChar char="¡"/>
              <a:defRPr kumimoji="1" sz="2000" kern="1200">
                <a:solidFill>
                  <a:schemeClr val="tx1"/>
                </a:solidFill>
                <a:latin typeface="+mn-lt"/>
                <a:ea typeface="+mn-ea"/>
                <a:cs typeface="+mn-cs"/>
              </a:defRPr>
            </a:lvl2pPr>
            <a:lvl3pPr marL="1085850" indent="-228600" algn="l" rtl="0" eaLnBrk="0" fontAlgn="base" hangingPunct="0">
              <a:spcBef>
                <a:spcPct val="20000"/>
              </a:spcBef>
              <a:spcAft>
                <a:spcPct val="0"/>
              </a:spcAft>
              <a:buClr>
                <a:schemeClr val="folHlink"/>
              </a:buClr>
              <a:buSzPct val="100000"/>
              <a:buFont typeface="Wingdings 2" panose="05020102010507070707" pitchFamily="18" charset="2"/>
              <a:buChar char="—"/>
              <a:defRPr kumimoji="1" kern="1200">
                <a:solidFill>
                  <a:schemeClr val="tx1"/>
                </a:solidFill>
                <a:latin typeface="+mn-lt"/>
                <a:ea typeface="+mn-ea"/>
                <a:cs typeface="+mn-cs"/>
              </a:defRPr>
            </a:lvl3pPr>
            <a:lvl4pPr marL="1428750" indent="-228600" algn="l" rtl="0" eaLnBrk="0" fontAlgn="base" hangingPunct="0">
              <a:spcBef>
                <a:spcPct val="20000"/>
              </a:spcBef>
              <a:spcAft>
                <a:spcPct val="0"/>
              </a:spcAft>
              <a:buClr>
                <a:schemeClr val="folHlink"/>
              </a:buClr>
              <a:buSzPct val="95000"/>
              <a:buFont typeface="Wingdings 2" panose="05020102010507070707" pitchFamily="18" charset="2"/>
              <a:buChar char="¡"/>
              <a:defRPr kumimoji="1" sz="1600" kern="1200">
                <a:solidFill>
                  <a:schemeClr val="tx1"/>
                </a:solidFill>
                <a:latin typeface="+mn-lt"/>
                <a:ea typeface="+mn-ea"/>
                <a:cs typeface="+mn-cs"/>
              </a:defRPr>
            </a:lvl4pPr>
            <a:lvl5pPr marL="1771650" indent="-228600" algn="l" rtl="0" eaLnBrk="0" fontAlgn="base" hangingPunct="0">
              <a:spcBef>
                <a:spcPct val="20000"/>
              </a:spcBef>
              <a:spcAft>
                <a:spcPct val="0"/>
              </a:spcAft>
              <a:buClr>
                <a:srgbClr val="330099"/>
              </a:buClr>
              <a:buSzPct val="95000"/>
              <a:buFont typeface="Wingdings 2" panose="050201020105070707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50000"/>
              </a:lnSpc>
              <a:buNone/>
            </a:pPr>
            <a:r>
              <a:rPr lang="zh-CN" altLang="en-US" sz="1800" dirty="0" smtClean="0">
                <a:latin typeface="微软雅黑" panose="020B0503020204020204" pitchFamily="34" charset="-122"/>
                <a:ea typeface="微软雅黑" panose="020B0503020204020204" pitchFamily="34" charset="-122"/>
              </a:rPr>
              <a:t>      所谓</a:t>
            </a:r>
            <a:r>
              <a:rPr lang="zh-CN" altLang="en-US" sz="1800" b="1" dirty="0">
                <a:solidFill>
                  <a:srgbClr val="39626F"/>
                </a:solidFill>
                <a:latin typeface="微软雅黑" panose="020B0503020204020204" pitchFamily="34" charset="-122"/>
                <a:ea typeface="微软雅黑" panose="020B0503020204020204" pitchFamily="34" charset="-122"/>
              </a:rPr>
              <a:t>缓冲性文件系统</a:t>
            </a:r>
            <a:r>
              <a:rPr lang="zh-CN" altLang="en-US" sz="1800" dirty="0">
                <a:latin typeface="微软雅黑" panose="020B0503020204020204" pitchFamily="34" charset="-122"/>
                <a:ea typeface="微软雅黑" panose="020B0503020204020204" pitchFamily="34" charset="-122"/>
              </a:rPr>
              <a:t>是指能够自动地在内存区为每个正在使用的文件名开辟一个缓冲区的系统。 </a:t>
            </a:r>
          </a:p>
          <a:p>
            <a:pPr marL="0" indent="0" eaLnBrk="1" hangingPunct="1">
              <a:lnSpc>
                <a:spcPct val="150000"/>
              </a:lnSpc>
              <a:buNone/>
            </a:pPr>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 当</a:t>
            </a:r>
            <a:r>
              <a:rPr lang="zh-CN" altLang="en-US" sz="1800" dirty="0">
                <a:latin typeface="微软雅黑" panose="020B0503020204020204" pitchFamily="34" charset="-122"/>
                <a:ea typeface="微软雅黑" panose="020B0503020204020204" pitchFamily="34" charset="-122"/>
              </a:rPr>
              <a:t>从磁盘向内存读取数据时</a:t>
            </a:r>
            <a:r>
              <a:rPr lang="zh-CN" altLang="en-US" sz="1800" dirty="0" smtClean="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smtClean="0">
                <a:latin typeface="微软雅黑" panose="020B0503020204020204" pitchFamily="34" charset="-122"/>
                <a:ea typeface="微软雅黑" panose="020B0503020204020204" pitchFamily="34" charset="-122"/>
              </a:rPr>
              <a:t>     首先</a:t>
            </a:r>
            <a:r>
              <a:rPr lang="zh-CN" altLang="en-US" sz="1800" dirty="0">
                <a:latin typeface="微软雅黑" panose="020B0503020204020204" pitchFamily="34" charset="-122"/>
                <a:ea typeface="微软雅黑" panose="020B0503020204020204" pitchFamily="34" charset="-122"/>
              </a:rPr>
              <a:t>一次性从磁盘文件中将一批数据读入内存</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smtClean="0">
                <a:latin typeface="微软雅黑" panose="020B0503020204020204" pitchFamily="34" charset="-122"/>
                <a:ea typeface="微软雅黑" panose="020B0503020204020204" pitchFamily="34" charset="-122"/>
              </a:rPr>
              <a:t>     再</a:t>
            </a:r>
            <a:r>
              <a:rPr lang="zh-CN" altLang="en-US" sz="1800" dirty="0">
                <a:latin typeface="微软雅黑" panose="020B0503020204020204" pitchFamily="34" charset="-122"/>
                <a:ea typeface="微软雅黑" panose="020B0503020204020204" pitchFamily="34" charset="-122"/>
              </a:rPr>
              <a:t>从缓冲区中逐个将数据送到对应的内存空间中</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从</a:t>
            </a:r>
            <a:r>
              <a:rPr lang="zh-CN" altLang="en-US" sz="1800" dirty="0">
                <a:latin typeface="微软雅黑" panose="020B0503020204020204" pitchFamily="34" charset="-122"/>
                <a:ea typeface="微软雅黑" panose="020B0503020204020204" pitchFamily="34" charset="-122"/>
              </a:rPr>
              <a:t>内存向磁盘输出数据时，必须首先输出到缓冲区中。待缓冲区装满后，再一起输出到磁盘文件中。</a:t>
            </a:r>
          </a:p>
          <a:p>
            <a:pPr marL="0" indent="0" eaLnBrk="1" hangingPunct="1">
              <a:lnSpc>
                <a:spcPct val="150000"/>
              </a:lnSpc>
              <a:buNone/>
            </a:pPr>
            <a:endParaRPr lang="en-US" altLang="zh-CN" sz="1800" dirty="0" smtClean="0">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800" dirty="0" smtClean="0">
                <a:latin typeface="微软雅黑" panose="020B0503020204020204" pitchFamily="34" charset="-122"/>
                <a:ea typeface="微软雅黑" panose="020B0503020204020204" pitchFamily="34" charset="-122"/>
              </a:rPr>
              <a:t>    </a:t>
            </a:r>
            <a:endParaRPr lang="zh-CN" altLang="en-US" sz="1800" b="1" dirty="0">
              <a:latin typeface="微软雅黑" panose="020B0503020204020204" pitchFamily="34" charset="-122"/>
              <a:ea typeface="微软雅黑" panose="020B0503020204020204" pitchFamily="34" charset="-122"/>
            </a:endParaRPr>
          </a:p>
        </p:txBody>
      </p:sp>
      <p:pic>
        <p:nvPicPr>
          <p:cNvPr id="14" name="Picture 4" descr="BufferedFileSyst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7225" y="3672236"/>
            <a:ext cx="3435424" cy="275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38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52766"/>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705845" y="152765"/>
            <a:ext cx="471413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文件类型指针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616688" y="1223320"/>
            <a:ext cx="8155171" cy="1338828"/>
          </a:xfrm>
          <a:prstGeom prst="rect">
            <a:avLst/>
          </a:prstGeom>
        </p:spPr>
        <p:txBody>
          <a:bodyPr wrap="square">
            <a:spAutoFit/>
          </a:bodyPr>
          <a:lstStyle/>
          <a:p>
            <a:pPr>
              <a:lnSpc>
                <a:spcPct val="150000"/>
              </a:lnSpc>
            </a:pPr>
            <a:r>
              <a:rPr kumimoji="1" lang="zh-CN" altLang="en-US" dirty="0" smtClean="0">
                <a:latin typeface="微软雅黑" panose="020B0503020204020204" pitchFamily="34" charset="-122"/>
                <a:ea typeface="微软雅黑" panose="020B0503020204020204" pitchFamily="34" charset="-122"/>
              </a:rPr>
              <a:t>       在</a:t>
            </a:r>
            <a:r>
              <a:rPr kumimoji="1" lang="zh-CN" altLang="en-US" dirty="0">
                <a:latin typeface="微软雅黑" panose="020B0503020204020204" pitchFamily="34" charset="-122"/>
                <a:ea typeface="微软雅黑" panose="020B0503020204020204" pitchFamily="34" charset="-122"/>
              </a:rPr>
              <a:t>Ｃ语言中用一个指针变量指向一个文件，这个指针称为文件指针。通过文件指针就可对它所指的文件进行各种操作</a:t>
            </a:r>
            <a:r>
              <a:rPr kumimoji="1" lang="zh-CN" altLang="en-US" dirty="0" smtClean="0">
                <a:latin typeface="微软雅黑" panose="020B0503020204020204" pitchFamily="34" charset="-122"/>
                <a:ea typeface="微软雅黑" panose="020B0503020204020204" pitchFamily="34" charset="-122"/>
              </a:rPr>
              <a:t>。该结构类型由系统定义，取名</a:t>
            </a:r>
            <a:r>
              <a:rPr kumimoji="1" lang="en-US" altLang="zh-CN" dirty="0" smtClean="0">
                <a:latin typeface="微软雅黑" panose="020B0503020204020204" pitchFamily="34" charset="-122"/>
                <a:ea typeface="微软雅黑" panose="020B0503020204020204" pitchFamily="34" charset="-122"/>
              </a:rPr>
              <a:t>FILE,</a:t>
            </a:r>
            <a:r>
              <a:rPr kumimoji="1" lang="zh-CN" altLang="en-US" dirty="0" smtClean="0">
                <a:latin typeface="微软雅黑" panose="020B0503020204020204" pitchFamily="34" charset="-122"/>
                <a:ea typeface="微软雅黑" panose="020B0503020204020204" pitchFamily="34" charset="-122"/>
              </a:rPr>
              <a:t>并在</a:t>
            </a:r>
            <a:r>
              <a:rPr kumimoji="1" lang="en-US" altLang="zh-CN" dirty="0" err="1" smtClean="0">
                <a:latin typeface="微软雅黑" panose="020B0503020204020204" pitchFamily="34" charset="-122"/>
                <a:ea typeface="微软雅黑" panose="020B0503020204020204" pitchFamily="34" charset="-122"/>
              </a:rPr>
              <a:t>stdio.h</a:t>
            </a:r>
            <a:r>
              <a:rPr kumimoji="1" lang="zh-CN" altLang="en-US" dirty="0" smtClean="0">
                <a:latin typeface="微软雅黑" panose="020B0503020204020204" pitchFamily="34" charset="-122"/>
                <a:ea typeface="微软雅黑" panose="020B0503020204020204" pitchFamily="34" charset="-122"/>
              </a:rPr>
              <a:t>中定义（</a:t>
            </a:r>
            <a:r>
              <a:rPr kumimoji="1" lang="en-US" altLang="zh-CN" dirty="0" smtClean="0">
                <a:latin typeface="微软雅黑" panose="020B0503020204020204" pitchFamily="34" charset="-122"/>
                <a:ea typeface="微软雅黑" panose="020B0503020204020204" pitchFamily="34" charset="-122"/>
              </a:rPr>
              <a:t>#include </a:t>
            </a:r>
            <a:r>
              <a:rPr kumimoji="1" lang="zh-CN" altLang="en-US" dirty="0" smtClean="0">
                <a:latin typeface="微软雅黑" panose="020B0503020204020204" pitchFamily="34" charset="-122"/>
                <a:ea typeface="微软雅黑" panose="020B0503020204020204" pitchFamily="34" charset="-122"/>
              </a:rPr>
              <a:t>“</a:t>
            </a:r>
            <a:r>
              <a:rPr kumimoji="1" lang="en-US" altLang="zh-CN" dirty="0" err="1" smtClean="0">
                <a:latin typeface="微软雅黑" panose="020B0503020204020204" pitchFamily="34" charset="-122"/>
                <a:ea typeface="微软雅黑" panose="020B0503020204020204" pitchFamily="34" charset="-122"/>
              </a:rPr>
              <a:t>stdio.h</a:t>
            </a:r>
            <a:r>
              <a:rPr kumimoji="1" lang="zh-CN" altLang="en-US" dirty="0" smtClean="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67563" y="2626242"/>
            <a:ext cx="7442790" cy="3416320"/>
          </a:xfrm>
          <a:prstGeom prst="rect">
            <a:avLst/>
          </a:prstGeom>
          <a:noFill/>
        </p:spPr>
        <p:txBody>
          <a:bodyPr wrap="square" rtlCol="0">
            <a:spAutoFit/>
          </a:bodyPr>
          <a:lstStyle/>
          <a:p>
            <a:r>
              <a:rPr lang="en-US" altLang="zh-CN" dirty="0" err="1"/>
              <a:t>t</a:t>
            </a:r>
            <a:r>
              <a:rPr lang="en-US" altLang="zh-CN" dirty="0" err="1" smtClean="0"/>
              <a:t>ypedef</a:t>
            </a:r>
            <a:r>
              <a:rPr lang="en-US" altLang="zh-CN" dirty="0" smtClean="0"/>
              <a:t> </a:t>
            </a:r>
            <a:r>
              <a:rPr lang="en-US" altLang="zh-CN" dirty="0" err="1" smtClean="0"/>
              <a:t>struct</a:t>
            </a:r>
            <a:endParaRPr lang="en-US" altLang="zh-CN" dirty="0" smtClean="0"/>
          </a:p>
          <a:p>
            <a:r>
              <a:rPr lang="en-US" altLang="zh-CN" dirty="0" smtClean="0"/>
              <a:t>{</a:t>
            </a:r>
          </a:p>
          <a:p>
            <a:r>
              <a:rPr lang="en-US" altLang="zh-CN" dirty="0"/>
              <a:t> </a:t>
            </a:r>
            <a:r>
              <a:rPr lang="en-US" altLang="zh-CN" dirty="0" smtClean="0"/>
              <a:t>         </a:t>
            </a:r>
            <a:r>
              <a:rPr lang="en-US" altLang="zh-CN" dirty="0" err="1" smtClean="0"/>
              <a:t>int</a:t>
            </a:r>
            <a:r>
              <a:rPr lang="en-US" altLang="zh-CN" dirty="0" smtClean="0"/>
              <a:t>                         level;                       </a:t>
            </a:r>
            <a:r>
              <a:rPr lang="en-US" altLang="zh-CN" dirty="0" smtClean="0">
                <a:solidFill>
                  <a:srgbClr val="39626F"/>
                </a:solidFill>
                <a:latin typeface="微软雅黑" panose="020B0503020204020204" pitchFamily="34" charset="-122"/>
                <a:ea typeface="微软雅黑" panose="020B0503020204020204" pitchFamily="34" charset="-122"/>
              </a:rPr>
              <a:t>//</a:t>
            </a:r>
            <a:r>
              <a:rPr lang="zh-CN" altLang="en-US" dirty="0" smtClean="0">
                <a:solidFill>
                  <a:srgbClr val="39626F"/>
                </a:solidFill>
                <a:latin typeface="微软雅黑" panose="020B0503020204020204" pitchFamily="34" charset="-122"/>
                <a:ea typeface="微软雅黑" panose="020B0503020204020204" pitchFamily="34" charset="-122"/>
              </a:rPr>
              <a:t>缓冲区“满”或“空”的程度</a:t>
            </a:r>
            <a:endParaRPr lang="en-US" altLang="zh-CN" dirty="0" smtClean="0">
              <a:solidFill>
                <a:srgbClr val="39626F"/>
              </a:solidFill>
              <a:latin typeface="微软雅黑" panose="020B0503020204020204" pitchFamily="34" charset="-122"/>
              <a:ea typeface="微软雅黑" panose="020B0503020204020204" pitchFamily="34" charset="-122"/>
            </a:endParaRPr>
          </a:p>
          <a:p>
            <a:r>
              <a:rPr lang="en-US" altLang="zh-CN" dirty="0"/>
              <a:t> </a:t>
            </a:r>
            <a:r>
              <a:rPr lang="en-US" altLang="zh-CN" dirty="0" smtClean="0"/>
              <a:t>         unsigned              flags</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文件状态标志</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a:t> </a:t>
            </a:r>
            <a:r>
              <a:rPr lang="en-US" altLang="zh-CN" dirty="0" smtClean="0"/>
              <a:t>         char                      </a:t>
            </a:r>
            <a:r>
              <a:rPr lang="en-US" altLang="zh-CN" dirty="0" err="1" smtClean="0"/>
              <a:t>fd</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文件描述符号</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a:t> </a:t>
            </a:r>
            <a:r>
              <a:rPr lang="en-US" altLang="zh-CN" dirty="0" smtClean="0"/>
              <a:t>         unsigned char     hold</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如无缓冲区则不读取字符串</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a:t> </a:t>
            </a:r>
            <a:r>
              <a:rPr lang="en-US" altLang="zh-CN" dirty="0" smtClean="0"/>
              <a:t>         </a:t>
            </a:r>
            <a:r>
              <a:rPr lang="en-US" altLang="zh-CN" dirty="0" err="1" smtClean="0"/>
              <a:t>int</a:t>
            </a:r>
            <a:r>
              <a:rPr lang="en-US" altLang="zh-CN" dirty="0" smtClean="0"/>
              <a:t>                         </a:t>
            </a:r>
            <a:r>
              <a:rPr lang="en-US" altLang="zh-CN" dirty="0" err="1" smtClean="0"/>
              <a:t>bsize</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缓冲区大小</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a:t> </a:t>
            </a:r>
            <a:r>
              <a:rPr lang="en-US" altLang="zh-CN" dirty="0" smtClean="0"/>
              <a:t>         unsigned char     _FAR* buffer</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数据传输缓冲区指针</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smtClean="0"/>
              <a:t>          unsigned char    </a:t>
            </a:r>
            <a:r>
              <a:rPr lang="en-US" altLang="zh-CN" dirty="0"/>
              <a:t> _FAR</a:t>
            </a:r>
            <a:r>
              <a:rPr lang="en-US" altLang="zh-CN" dirty="0" smtClean="0"/>
              <a:t>* </a:t>
            </a:r>
            <a:r>
              <a:rPr lang="en-US" altLang="zh-CN" dirty="0" err="1" smtClean="0"/>
              <a:t>curp</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文件缓冲区位置</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smtClean="0"/>
              <a:t>          unsigned             </a:t>
            </a:r>
            <a:r>
              <a:rPr lang="en-US" altLang="zh-CN" dirty="0" err="1" smtClean="0"/>
              <a:t>istemp</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临时文件指示器</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smtClean="0"/>
              <a:t>          short                    token</a:t>
            </a:r>
            <a:r>
              <a:rPr lang="zh-CN" altLang="en-US" dirty="0" smtClean="0"/>
              <a:t>；                  </a:t>
            </a:r>
            <a:r>
              <a:rPr lang="en-US" altLang="zh-CN" dirty="0">
                <a:solidFill>
                  <a:srgbClr val="39626F"/>
                </a:solidFill>
                <a:latin typeface="微软雅黑" panose="020B0503020204020204" pitchFamily="34" charset="-122"/>
                <a:ea typeface="微软雅黑" panose="020B0503020204020204" pitchFamily="34" charset="-122"/>
              </a:rPr>
              <a:t>//</a:t>
            </a:r>
            <a:r>
              <a:rPr lang="zh-CN" altLang="en-US" dirty="0">
                <a:solidFill>
                  <a:srgbClr val="39626F"/>
                </a:solidFill>
                <a:latin typeface="微软雅黑" panose="020B0503020204020204" pitchFamily="34" charset="-122"/>
                <a:ea typeface="微软雅黑" panose="020B0503020204020204" pitchFamily="34" charset="-122"/>
              </a:rPr>
              <a:t>用于有效性检查</a:t>
            </a:r>
            <a:endParaRPr lang="en-US" altLang="zh-CN" dirty="0">
              <a:solidFill>
                <a:srgbClr val="39626F"/>
              </a:solidFill>
              <a:latin typeface="微软雅黑" panose="020B0503020204020204" pitchFamily="34" charset="-122"/>
              <a:ea typeface="微软雅黑" panose="020B0503020204020204" pitchFamily="34" charset="-122"/>
            </a:endParaRPr>
          </a:p>
          <a:p>
            <a:r>
              <a:rPr lang="en-US" altLang="zh-CN" dirty="0" smtClean="0"/>
              <a:t>}FILE;</a:t>
            </a:r>
            <a:endParaRPr lang="zh-CN" altLang="en-US" dirty="0"/>
          </a:p>
        </p:txBody>
      </p:sp>
    </p:spTree>
    <p:extLst>
      <p:ext uri="{BB962C8B-B14F-4D97-AF65-F5344CB8AC3E}">
        <p14:creationId xmlns:p14="http://schemas.microsoft.com/office/powerpoint/2010/main" val="101422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52767"/>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9.2</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22" name="文本框 21"/>
          <p:cNvSpPr txBox="1"/>
          <p:nvPr/>
        </p:nvSpPr>
        <p:spPr>
          <a:xfrm>
            <a:off x="2705845" y="152765"/>
            <a:ext cx="4714130"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文件类型指针</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 name="矩形 7"/>
          <p:cNvSpPr/>
          <p:nvPr/>
        </p:nvSpPr>
        <p:spPr>
          <a:xfrm>
            <a:off x="419844" y="1243757"/>
            <a:ext cx="8001141" cy="2585323"/>
          </a:xfrm>
          <a:prstGeom prst="rect">
            <a:avLst/>
          </a:prstGeom>
        </p:spPr>
        <p:txBody>
          <a:bodyPr wrap="square">
            <a:spAutoFit/>
          </a:bodyPr>
          <a:lstStyle/>
          <a:p>
            <a:pPr>
              <a:lnSpc>
                <a:spcPct val="150000"/>
              </a:lnSpc>
            </a:pPr>
            <a:r>
              <a:rPr kumimoji="1" lang="zh-CN" altLang="en-US" dirty="0">
                <a:latin typeface="微软雅黑" panose="020B0503020204020204" pitchFamily="34" charset="-122"/>
                <a:ea typeface="微软雅黑" panose="020B0503020204020204" pitchFamily="34" charset="-122"/>
              </a:rPr>
              <a:t>定义说明文件指针的一般形式为：</a:t>
            </a:r>
          </a:p>
          <a:p>
            <a:pPr>
              <a:lnSpc>
                <a:spcPct val="150000"/>
              </a:lnSpc>
            </a:pPr>
            <a:endParaRPr kumimoji="1" lang="zh-CN" altLang="en-US" dirty="0">
              <a:latin typeface="微软雅黑" panose="020B0503020204020204" pitchFamily="34" charset="-122"/>
              <a:ea typeface="微软雅黑" panose="020B0503020204020204" pitchFamily="34" charset="-122"/>
            </a:endParaRPr>
          </a:p>
          <a:p>
            <a:pPr>
              <a:lnSpc>
                <a:spcPct val="150000"/>
              </a:lnSpc>
            </a:pPr>
            <a:endParaRPr kumimoji="1" lang="zh-CN" altLang="en-US" dirty="0">
              <a:latin typeface="微软雅黑" panose="020B0503020204020204" pitchFamily="34" charset="-122"/>
              <a:ea typeface="微软雅黑" panose="020B0503020204020204" pitchFamily="34" charset="-122"/>
            </a:endParaRPr>
          </a:p>
          <a:p>
            <a:pPr>
              <a:lnSpc>
                <a:spcPct val="150000"/>
              </a:lnSpc>
            </a:pPr>
            <a:r>
              <a:rPr kumimoji="1" lang="zh-CN" altLang="en-US" dirty="0" smtClean="0">
                <a:latin typeface="微软雅黑" panose="020B0503020204020204" pitchFamily="34" charset="-122"/>
                <a:ea typeface="微软雅黑" panose="020B0503020204020204" pitchFamily="34" charset="-122"/>
              </a:rPr>
              <a:t>       其中</a:t>
            </a:r>
            <a:r>
              <a:rPr kumimoji="1" lang="en-US" altLang="zh-CN" b="1" dirty="0">
                <a:solidFill>
                  <a:srgbClr val="39626F"/>
                </a:solidFill>
                <a:latin typeface="微软雅黑" panose="020B0503020204020204" pitchFamily="34" charset="-122"/>
                <a:ea typeface="微软雅黑" panose="020B0503020204020204" pitchFamily="34" charset="-122"/>
              </a:rPr>
              <a:t>FILE</a:t>
            </a:r>
            <a:r>
              <a:rPr kumimoji="1" lang="zh-CN" altLang="en-US" dirty="0">
                <a:latin typeface="微软雅黑" panose="020B0503020204020204" pitchFamily="34" charset="-122"/>
                <a:ea typeface="微软雅黑" panose="020B0503020204020204" pitchFamily="34" charset="-122"/>
              </a:rPr>
              <a:t>应为大写，它实际上是由系统定义的一个结构，该结构中含有文件名、文件状态和文件当前位置等信息。在编写源程序时不必关心</a:t>
            </a:r>
            <a:r>
              <a:rPr kumimoji="1" lang="en-US" altLang="zh-CN" b="1" dirty="0">
                <a:solidFill>
                  <a:srgbClr val="39626F"/>
                </a:solidFill>
                <a:latin typeface="微软雅黑" panose="020B0503020204020204" pitchFamily="34" charset="-122"/>
                <a:ea typeface="微软雅黑" panose="020B0503020204020204" pitchFamily="34" charset="-122"/>
              </a:rPr>
              <a:t>FILE</a:t>
            </a:r>
            <a:r>
              <a:rPr kumimoji="1" lang="zh-CN" altLang="en-US" dirty="0">
                <a:latin typeface="微软雅黑" panose="020B0503020204020204" pitchFamily="34" charset="-122"/>
                <a:ea typeface="微软雅黑" panose="020B0503020204020204" pitchFamily="34" charset="-122"/>
              </a:rPr>
              <a:t>结构的细节。</a:t>
            </a:r>
          </a:p>
        </p:txBody>
      </p:sp>
      <p:sp>
        <p:nvSpPr>
          <p:cNvPr id="23" name="AutoShape 5"/>
          <p:cNvSpPr>
            <a:spLocks noChangeArrowheads="1"/>
          </p:cNvSpPr>
          <p:nvPr/>
        </p:nvSpPr>
        <p:spPr bwMode="ltGray">
          <a:xfrm>
            <a:off x="2333423" y="1923903"/>
            <a:ext cx="3817937" cy="415588"/>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spcBef>
                <a:spcPct val="20000"/>
              </a:spcBef>
            </a:pPr>
            <a:r>
              <a:rPr lang="en-US" altLang="zh-CN" sz="2000" b="0" dirty="0">
                <a:latin typeface="微软雅黑" panose="020B0503020204020204" pitchFamily="34" charset="-122"/>
                <a:ea typeface="微软雅黑" panose="020B0503020204020204" pitchFamily="34" charset="-122"/>
              </a:rPr>
              <a:t>FILE *</a:t>
            </a:r>
            <a:r>
              <a:rPr lang="zh-CN" altLang="en-US" sz="2000" b="0" dirty="0">
                <a:latin typeface="微软雅黑" panose="020B0503020204020204" pitchFamily="34" charset="-122"/>
                <a:ea typeface="微软雅黑" panose="020B0503020204020204" pitchFamily="34" charset="-122"/>
              </a:rPr>
              <a:t>指针变量标识符；</a:t>
            </a:r>
          </a:p>
        </p:txBody>
      </p:sp>
      <p:sp>
        <p:nvSpPr>
          <p:cNvPr id="24" name="AutoShape 5"/>
          <p:cNvSpPr>
            <a:spLocks noChangeArrowheads="1"/>
          </p:cNvSpPr>
          <p:nvPr/>
        </p:nvSpPr>
        <p:spPr bwMode="ltGray">
          <a:xfrm>
            <a:off x="2439536" y="3862262"/>
            <a:ext cx="3821113" cy="415588"/>
          </a:xfrm>
          <a:prstGeom prst="roundRect">
            <a:avLst>
              <a:gd name="adj" fmla="val 6449"/>
            </a:avLst>
          </a:prstGeom>
          <a:solidFill>
            <a:srgbClr val="9DE0B3"/>
          </a:solidFill>
          <a:ln w="31750">
            <a:noFill/>
            <a:round/>
            <a:headEnd/>
            <a:tailEnd/>
          </a:ln>
          <a:effectLst/>
          <a:extLst/>
        </p:spPr>
        <p:txBody>
          <a:bodyPr anchor="ctr">
            <a:spAutoFit/>
          </a:bodyPr>
          <a:ls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华文新魏" panose="0201080004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新魏" panose="02010800040101010101" pitchFamily="2" charset="-122"/>
                <a:cs typeface="+mn-cs"/>
              </a:defRPr>
            </a:lvl9pPr>
          </a:lstStyle>
          <a:p>
            <a:pPr algn="ctr">
              <a:spcBef>
                <a:spcPct val="20000"/>
              </a:spcBef>
            </a:pPr>
            <a:r>
              <a:rPr lang="en-US" altLang="zh-CN" sz="2000" b="0" dirty="0">
                <a:latin typeface="微软雅黑" panose="020B0503020204020204" pitchFamily="34" charset="-122"/>
                <a:ea typeface="微软雅黑" panose="020B0503020204020204" pitchFamily="34" charset="-122"/>
              </a:rPr>
              <a:t>FILE *</a:t>
            </a:r>
            <a:r>
              <a:rPr lang="en-US" altLang="zh-CN" sz="2000" b="0" dirty="0" err="1">
                <a:latin typeface="微软雅黑" panose="020B0503020204020204" pitchFamily="34" charset="-122"/>
                <a:ea typeface="微软雅黑" panose="020B0503020204020204" pitchFamily="34" charset="-122"/>
              </a:rPr>
              <a:t>fp</a:t>
            </a:r>
            <a:r>
              <a:rPr lang="zh-CN" altLang="en-US" sz="2000" b="0" dirty="0">
                <a:latin typeface="微软雅黑" panose="020B0503020204020204" pitchFamily="34" charset="-122"/>
                <a:ea typeface="微软雅黑" panose="020B0503020204020204" pitchFamily="34" charset="-122"/>
              </a:rPr>
              <a:t>；</a:t>
            </a:r>
          </a:p>
        </p:txBody>
      </p:sp>
      <p:sp>
        <p:nvSpPr>
          <p:cNvPr id="9" name="矩形 8"/>
          <p:cNvSpPr/>
          <p:nvPr/>
        </p:nvSpPr>
        <p:spPr>
          <a:xfrm>
            <a:off x="512174" y="4588230"/>
            <a:ext cx="8259685" cy="1338828"/>
          </a:xfrm>
          <a:prstGeom prst="rect">
            <a:avLst/>
          </a:prstGeom>
        </p:spPr>
        <p:txBody>
          <a:bodyPr wrap="square">
            <a:spAutoFit/>
          </a:bodyPr>
          <a:lstStyle/>
          <a:p>
            <a:pPr>
              <a:lnSpc>
                <a:spcPct val="150000"/>
              </a:lnSpc>
              <a:buSzTx/>
            </a:pPr>
            <a:r>
              <a:rPr kumimoji="1" lang="zh-CN" altLang="en-US" dirty="0" smtClean="0">
                <a:latin typeface="微软雅黑" panose="020B0503020204020204" pitchFamily="34" charset="-122"/>
                <a:ea typeface="微软雅黑" panose="020B0503020204020204" pitchFamily="34" charset="-122"/>
              </a:rPr>
              <a:t>      表示</a:t>
            </a:r>
            <a:r>
              <a:rPr kumimoji="1" lang="en-US" altLang="zh-CN" b="1" dirty="0" err="1">
                <a:solidFill>
                  <a:srgbClr val="39626F"/>
                </a:solidFill>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是指向</a:t>
            </a:r>
            <a:r>
              <a:rPr kumimoji="1" lang="en-US" altLang="zh-CN" b="1" dirty="0">
                <a:solidFill>
                  <a:srgbClr val="39626F"/>
                </a:solidFill>
                <a:latin typeface="微软雅黑" panose="020B0503020204020204" pitchFamily="34" charset="-122"/>
                <a:ea typeface="微软雅黑" panose="020B0503020204020204" pitchFamily="34" charset="-122"/>
              </a:rPr>
              <a:t>FILE</a:t>
            </a:r>
            <a:r>
              <a:rPr kumimoji="1" lang="zh-CN" altLang="en-US" dirty="0">
                <a:latin typeface="微软雅黑" panose="020B0503020204020204" pitchFamily="34" charset="-122"/>
                <a:ea typeface="微软雅黑" panose="020B0503020204020204" pitchFamily="34" charset="-122"/>
              </a:rPr>
              <a:t>结构的指针变量，通过</a:t>
            </a:r>
            <a:r>
              <a:rPr kumimoji="1" lang="en-US" altLang="zh-CN" b="1" dirty="0" err="1">
                <a:solidFill>
                  <a:srgbClr val="39626F"/>
                </a:solidFill>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即可找存放某个文件信息的结构变量，然后按结构变量提供的信息找到该文件，实施对文件的操作。习惯上也笼统地把</a:t>
            </a:r>
            <a:r>
              <a:rPr kumimoji="1" lang="en-US" altLang="zh-CN" b="1" dirty="0" err="1">
                <a:solidFill>
                  <a:srgbClr val="39626F"/>
                </a:solidFill>
                <a:latin typeface="微软雅黑" panose="020B0503020204020204" pitchFamily="34" charset="-122"/>
                <a:ea typeface="微软雅黑" panose="020B0503020204020204" pitchFamily="34" charset="-122"/>
              </a:rPr>
              <a:t>fp</a:t>
            </a:r>
            <a:r>
              <a:rPr kumimoji="1" lang="zh-CN" altLang="en-US" dirty="0">
                <a:latin typeface="微软雅黑" panose="020B0503020204020204" pitchFamily="34" charset="-122"/>
                <a:ea typeface="微软雅黑" panose="020B0503020204020204" pitchFamily="34" charset="-122"/>
              </a:rPr>
              <a:t>称为指向一个文件的指针。 </a:t>
            </a:r>
          </a:p>
        </p:txBody>
      </p:sp>
    </p:spTree>
    <p:extLst>
      <p:ext uri="{BB962C8B-B14F-4D97-AF65-F5344CB8AC3E}">
        <p14:creationId xmlns:p14="http://schemas.microsoft.com/office/powerpoint/2010/main" val="391875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655" y="174032"/>
            <a:ext cx="841898" cy="646331"/>
          </a:xfrm>
          <a:prstGeom prst="rect">
            <a:avLst/>
          </a:prstGeom>
          <a:noFill/>
        </p:spPr>
        <p:txBody>
          <a:bodyPr wrap="none" rtlCol="0">
            <a:spAutoFit/>
          </a:bodyPr>
          <a:lstStyle/>
          <a:p>
            <a:pPr algn="ctr"/>
            <a:r>
              <a:rPr lang="en-US" altLang="zh-CN" sz="3600" b="1" dirty="0" smtClean="0">
                <a:solidFill>
                  <a:srgbClr val="39626F"/>
                </a:solidFill>
                <a:latin typeface="Segoe UI" panose="020B0502040204020203" pitchFamily="34" charset="0"/>
                <a:ea typeface="Segoe UI" panose="020B0502040204020203" pitchFamily="34" charset="0"/>
                <a:cs typeface="Segoe UI" panose="020B0502040204020203" pitchFamily="34" charset="0"/>
              </a:rPr>
              <a:t>9.3</a:t>
            </a:r>
            <a:endParaRPr lang="zh-CN" altLang="en-US" sz="3600" b="1" dirty="0">
              <a:solidFill>
                <a:srgbClr val="39626F"/>
              </a:solidFill>
              <a:latin typeface="Segoe UI" panose="020B0502040204020203" pitchFamily="34" charset="0"/>
              <a:cs typeface="Segoe UI" panose="020B0502040204020203" pitchFamily="34" charset="0"/>
            </a:endParaRPr>
          </a:p>
        </p:txBody>
      </p:sp>
      <p:sp>
        <p:nvSpPr>
          <p:cNvPr id="3" name="文本框 2"/>
          <p:cNvSpPr txBox="1"/>
          <p:nvPr/>
        </p:nvSpPr>
        <p:spPr>
          <a:xfrm>
            <a:off x="2248646" y="174032"/>
            <a:ext cx="6778396" cy="584775"/>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文件操作与相关函数</a:t>
            </a:r>
            <a:endParaRPr lang="zh-CN" altLang="en-US" sz="3200" b="1"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文本框 3"/>
          <p:cNvSpPr txBox="1"/>
          <p:nvPr/>
        </p:nvSpPr>
        <p:spPr>
          <a:xfrm>
            <a:off x="882502" y="1355167"/>
            <a:ext cx="7347098" cy="465448"/>
          </a:xfrm>
          <a:prstGeom prst="rect">
            <a:avLst/>
          </a:prstGeom>
          <a:noFill/>
        </p:spPr>
        <p:txBody>
          <a:bodyPr wrap="square" rtlCol="0">
            <a:spAutoFit/>
          </a:bodyPr>
          <a:lstStyle/>
          <a:p>
            <a:pPr>
              <a:lnSpc>
                <a:spcPct val="150000"/>
              </a:lnSpc>
            </a:pPr>
            <a:r>
              <a:rPr kumimoji="1" lang="zh-CN" altLang="en-US" dirty="0">
                <a:latin typeface="微软雅黑" panose="020B0503020204020204" pitchFamily="34" charset="-122"/>
                <a:ea typeface="微软雅黑" panose="020B0503020204020204" pitchFamily="34" charset="-122"/>
              </a:rPr>
              <a:t>文件处理过程通常要经历如下三个步骤：</a:t>
            </a:r>
          </a:p>
        </p:txBody>
      </p:sp>
      <p:sp>
        <p:nvSpPr>
          <p:cNvPr id="5" name="矩形 4"/>
          <p:cNvSpPr/>
          <p:nvPr/>
        </p:nvSpPr>
        <p:spPr>
          <a:xfrm>
            <a:off x="2019119" y="2204324"/>
            <a:ext cx="4657060" cy="425302"/>
          </a:xfrm>
          <a:prstGeom prst="rect">
            <a:avLst/>
          </a:prstGeom>
          <a:solidFill>
            <a:srgbClr val="9DE0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打开文件   </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文件读</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写    </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关闭文件</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659220" y="2953861"/>
            <a:ext cx="7995682" cy="2169825"/>
          </a:xfrm>
          <a:prstGeom prst="rect">
            <a:avLst/>
          </a:prstGeom>
        </p:spPr>
        <p:txBody>
          <a:bodyPr wrap="square">
            <a:spAutoFit/>
          </a:bodyPr>
          <a:lstStyle/>
          <a:p>
            <a:pPr>
              <a:lnSpc>
                <a:spcPct val="150000"/>
              </a:lnSpc>
            </a:pPr>
            <a:r>
              <a:rPr kumimoji="1" lang="zh-CN" altLang="en-US" dirty="0" smtClean="0">
                <a:latin typeface="微软雅黑" panose="020B0503020204020204" pitchFamily="34" charset="-122"/>
                <a:ea typeface="微软雅黑" panose="020B0503020204020204" pitchFamily="34" charset="-122"/>
              </a:rPr>
              <a:t>     文件</a:t>
            </a:r>
            <a:r>
              <a:rPr kumimoji="1" lang="zh-CN" altLang="en-US" dirty="0">
                <a:latin typeface="微软雅黑" panose="020B0503020204020204" pitchFamily="34" charset="-122"/>
                <a:ea typeface="微软雅黑" panose="020B0503020204020204" pitchFamily="34" charset="-122"/>
              </a:rPr>
              <a:t>在进行读写操作之前要先</a:t>
            </a:r>
            <a:r>
              <a:rPr kumimoji="1" lang="zh-CN" altLang="en-US" b="1" dirty="0">
                <a:solidFill>
                  <a:srgbClr val="39626F"/>
                </a:solidFill>
                <a:latin typeface="微软雅黑" panose="020B0503020204020204" pitchFamily="34" charset="-122"/>
                <a:ea typeface="微软雅黑" panose="020B0503020204020204" pitchFamily="34" charset="-122"/>
              </a:rPr>
              <a:t>打开</a:t>
            </a:r>
            <a:r>
              <a:rPr kumimoji="1" lang="zh-CN" altLang="en-US" dirty="0">
                <a:latin typeface="微软雅黑" panose="020B0503020204020204" pitchFamily="34" charset="-122"/>
                <a:ea typeface="微软雅黑" panose="020B0503020204020204" pitchFamily="34" charset="-122"/>
              </a:rPr>
              <a:t>，使用完毕要</a:t>
            </a:r>
            <a:r>
              <a:rPr kumimoji="1" lang="zh-CN" altLang="en-US" b="1" dirty="0">
                <a:solidFill>
                  <a:srgbClr val="39626F"/>
                </a:solidFill>
                <a:latin typeface="微软雅黑" panose="020B0503020204020204" pitchFamily="34" charset="-122"/>
                <a:ea typeface="微软雅黑" panose="020B0503020204020204" pitchFamily="34" charset="-122"/>
              </a:rPr>
              <a:t>关闭</a:t>
            </a:r>
            <a:r>
              <a:rPr kumimoji="1" lang="zh-CN" altLang="en-US" dirty="0">
                <a:latin typeface="微软雅黑" panose="020B0503020204020204" pitchFamily="34" charset="-122"/>
                <a:ea typeface="微软雅黑" panose="020B0503020204020204" pitchFamily="34" charset="-122"/>
              </a:rPr>
              <a:t>。所谓打开文件，实际上是建立文件的各种有关信息，并使文件指针指向该文件，以便进行其它操作。关闭文件则断开指针与文件之间的联系，也就禁止再对该文件进行操作。</a:t>
            </a:r>
          </a:p>
          <a:p>
            <a:pPr>
              <a:lnSpc>
                <a:spcPct val="150000"/>
              </a:lnSpc>
            </a:pPr>
            <a:r>
              <a:rPr kumimoji="1" lang="zh-CN" altLang="en-US" dirty="0" smtClean="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 </a:t>
            </a:r>
            <a:r>
              <a:rPr kumimoji="1" lang="en-US" altLang="zh-CN" dirty="0" smtClean="0">
                <a:latin typeface="微软雅黑" panose="020B0503020204020204" pitchFamily="34" charset="-122"/>
                <a:ea typeface="微软雅黑" panose="020B0503020204020204" pitchFamily="34" charset="-122"/>
              </a:rPr>
              <a:t>    </a:t>
            </a:r>
            <a:r>
              <a:rPr kumimoji="1" lang="zh-CN" altLang="en-US" dirty="0" smtClean="0">
                <a:latin typeface="微软雅黑" panose="020B0503020204020204" pitchFamily="34" charset="-122"/>
                <a:ea typeface="微软雅黑" panose="020B0503020204020204" pitchFamily="34" charset="-122"/>
              </a:rPr>
              <a:t>在</a:t>
            </a:r>
            <a:r>
              <a:rPr kumimoji="1" lang="zh-CN" altLang="en-US" dirty="0">
                <a:latin typeface="微软雅黑" panose="020B0503020204020204" pitchFamily="34" charset="-122"/>
                <a:ea typeface="微软雅黑" panose="020B0503020204020204" pitchFamily="34" charset="-122"/>
              </a:rPr>
              <a:t>Ｃ语言中，</a:t>
            </a:r>
            <a:r>
              <a:rPr kumimoji="1" lang="zh-CN" altLang="en-US" b="1" dirty="0">
                <a:solidFill>
                  <a:srgbClr val="39626F"/>
                </a:solidFill>
                <a:latin typeface="微软雅黑" panose="020B0503020204020204" pitchFamily="34" charset="-122"/>
                <a:ea typeface="微软雅黑" panose="020B0503020204020204" pitchFamily="34" charset="-122"/>
              </a:rPr>
              <a:t>文件操作</a:t>
            </a:r>
            <a:r>
              <a:rPr kumimoji="1" lang="zh-CN" altLang="en-US" dirty="0">
                <a:latin typeface="微软雅黑" panose="020B0503020204020204" pitchFamily="34" charset="-122"/>
                <a:ea typeface="微软雅黑" panose="020B0503020204020204" pitchFamily="34" charset="-122"/>
              </a:rPr>
              <a:t>都是由</a:t>
            </a:r>
            <a:r>
              <a:rPr kumimoji="1" lang="zh-CN" altLang="en-US" b="1" dirty="0">
                <a:solidFill>
                  <a:srgbClr val="39626F"/>
                </a:solidFill>
                <a:latin typeface="微软雅黑" panose="020B0503020204020204" pitchFamily="34" charset="-122"/>
                <a:ea typeface="微软雅黑" panose="020B0503020204020204" pitchFamily="34" charset="-122"/>
              </a:rPr>
              <a:t>库函数</a:t>
            </a:r>
            <a:r>
              <a:rPr kumimoji="1" lang="zh-CN" altLang="en-US" dirty="0">
                <a:latin typeface="微软雅黑" panose="020B0503020204020204" pitchFamily="34" charset="-122"/>
                <a:ea typeface="微软雅黑" panose="020B0503020204020204" pitchFamily="34" charset="-122"/>
              </a:rPr>
              <a:t>来完成的。在</a:t>
            </a:r>
            <a:r>
              <a:rPr kumimoji="1" lang="zh-CN" altLang="en-US" dirty="0" smtClean="0">
                <a:latin typeface="微软雅黑" panose="020B0503020204020204" pitchFamily="34" charset="-122"/>
                <a:ea typeface="微软雅黑" panose="020B0503020204020204" pitchFamily="34" charset="-122"/>
              </a:rPr>
              <a:t>本章内</a:t>
            </a:r>
            <a:r>
              <a:rPr kumimoji="1" lang="zh-CN" altLang="en-US" dirty="0">
                <a:latin typeface="微软雅黑" panose="020B0503020204020204" pitchFamily="34" charset="-122"/>
                <a:ea typeface="微软雅黑" panose="020B0503020204020204" pitchFamily="34" charset="-122"/>
              </a:rPr>
              <a:t>将介绍主要的文件操作函数。 </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56" y="2953861"/>
            <a:ext cx="654768" cy="654768"/>
          </a:xfrm>
          <a:prstGeom prst="rect">
            <a:avLst/>
          </a:prstGeom>
        </p:spPr>
      </p:pic>
    </p:spTree>
    <p:extLst>
      <p:ext uri="{BB962C8B-B14F-4D97-AF65-F5344CB8AC3E}">
        <p14:creationId xmlns:p14="http://schemas.microsoft.com/office/powerpoint/2010/main" val="258515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5250</TotalTime>
  <Words>6900</Words>
  <Application>Microsoft Office PowerPoint</Application>
  <PresentationFormat>全屏显示(4:3)</PresentationFormat>
  <Paragraphs>831</Paragraphs>
  <Slides>58</Slides>
  <Notes>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opc_user</dc:creator>
  <cp:lastModifiedBy>ZCJ</cp:lastModifiedBy>
  <cp:revision>521</cp:revision>
  <dcterms:created xsi:type="dcterms:W3CDTF">2016-08-18T14:34:40Z</dcterms:created>
  <dcterms:modified xsi:type="dcterms:W3CDTF">2017-02-09T09:41:34Z</dcterms:modified>
</cp:coreProperties>
</file>