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53" r:id="rId1"/>
    <p:sldMasterId id="2147483767" r:id="rId2"/>
  </p:sldMasterIdLst>
  <p:notesMasterIdLst>
    <p:notesMasterId r:id="rId37"/>
  </p:notesMasterIdLst>
  <p:handoutMasterIdLst>
    <p:handoutMasterId r:id="rId38"/>
  </p:handoutMasterIdLst>
  <p:sldIdLst>
    <p:sldId id="356" r:id="rId3"/>
    <p:sldId id="357" r:id="rId4"/>
    <p:sldId id="358" r:id="rId5"/>
    <p:sldId id="436" r:id="rId6"/>
    <p:sldId id="437" r:id="rId7"/>
    <p:sldId id="438" r:id="rId8"/>
    <p:sldId id="439" r:id="rId9"/>
    <p:sldId id="440" r:id="rId10"/>
    <p:sldId id="475" r:id="rId11"/>
    <p:sldId id="442" r:id="rId12"/>
    <p:sldId id="476" r:id="rId13"/>
    <p:sldId id="452" r:id="rId14"/>
    <p:sldId id="453" r:id="rId15"/>
    <p:sldId id="454" r:id="rId16"/>
    <p:sldId id="455" r:id="rId17"/>
    <p:sldId id="456" r:id="rId18"/>
    <p:sldId id="457" r:id="rId19"/>
    <p:sldId id="458" r:id="rId20"/>
    <p:sldId id="459" r:id="rId21"/>
    <p:sldId id="460" r:id="rId22"/>
    <p:sldId id="461" r:id="rId23"/>
    <p:sldId id="462" r:id="rId24"/>
    <p:sldId id="463" r:id="rId25"/>
    <p:sldId id="464" r:id="rId26"/>
    <p:sldId id="465" r:id="rId27"/>
    <p:sldId id="466" r:id="rId28"/>
    <p:sldId id="467" r:id="rId29"/>
    <p:sldId id="468" r:id="rId30"/>
    <p:sldId id="469" r:id="rId31"/>
    <p:sldId id="470" r:id="rId32"/>
    <p:sldId id="471" r:id="rId33"/>
    <p:sldId id="472" r:id="rId34"/>
    <p:sldId id="473" r:id="rId35"/>
    <p:sldId id="478" r:id="rId36"/>
  </p:sldIdLst>
  <p:sldSz cx="9144000" cy="6858000" type="screen4x3"/>
  <p:notesSz cx="6845300" cy="9196388"/>
  <p:defaultTextStyle>
    <a:defPPr>
      <a:defRPr lang="en-US"/>
    </a:defPPr>
    <a:lvl1pPr algn="l" rtl="0" eaLnBrk="0" fontAlgn="base" hangingPunct="0">
      <a:spcBef>
        <a:spcPct val="0"/>
      </a:spcBef>
      <a:spcAft>
        <a:spcPct val="0"/>
      </a:spcAft>
      <a:defRPr kumimoji="1" sz="2400" kern="1200">
        <a:solidFill>
          <a:schemeClr val="tx1"/>
        </a:solidFill>
        <a:latin typeface="Times New Roman" pitchFamily="18" charset="0"/>
        <a:ea typeface="华文新魏"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华文新魏"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华文新魏"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华文新魏"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华文新魏"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华文新魏"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华文新魏"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华文新魏"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华文新魏" pitchFamily="2" charset="-122"/>
        <a:cs typeface="+mn-cs"/>
      </a:defRPr>
    </a:lvl9pPr>
  </p:defaultTextStyle>
  <p:extLst>
    <p:ext uri="{521415D9-36F7-43E2-AB2F-B90AF26B5E84}">
      <p14:sectionLst xmlns:p14="http://schemas.microsoft.com/office/powerpoint/2010/main">
        <p14:section name="默认节" id="{9FB82C58-95C0-4D95-9931-A172DB8FF003}">
          <p14:sldIdLst>
            <p14:sldId id="356"/>
            <p14:sldId id="357"/>
            <p14:sldId id="358"/>
            <p14:sldId id="436"/>
            <p14:sldId id="437"/>
            <p14:sldId id="438"/>
            <p14:sldId id="439"/>
            <p14:sldId id="440"/>
            <p14:sldId id="475"/>
            <p14:sldId id="442"/>
            <p14:sldId id="476"/>
            <p14:sldId id="452"/>
            <p14:sldId id="453"/>
            <p14:sldId id="454"/>
            <p14:sldId id="455"/>
            <p14:sldId id="456"/>
            <p14:sldId id="457"/>
            <p14:sldId id="458"/>
            <p14:sldId id="459"/>
            <p14:sldId id="460"/>
            <p14:sldId id="461"/>
            <p14:sldId id="462"/>
            <p14:sldId id="463"/>
            <p14:sldId id="464"/>
            <p14:sldId id="465"/>
            <p14:sldId id="466"/>
            <p14:sldId id="467"/>
            <p14:sldId id="468"/>
            <p14:sldId id="469"/>
            <p14:sldId id="470"/>
            <p14:sldId id="471"/>
            <p14:sldId id="472"/>
            <p14:sldId id="473"/>
            <p14:sldId id="478"/>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96">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66"/>
    <a:srgbClr val="39626F"/>
    <a:srgbClr val="FFFFFF"/>
    <a:srgbClr val="339933"/>
    <a:srgbClr val="660066"/>
    <a:srgbClr val="E3F4FD"/>
    <a:srgbClr val="009999"/>
    <a:srgbClr val="98D1D4"/>
    <a:srgbClr val="FF7C8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34" autoAdjust="0"/>
    <p:restoredTop sz="96724" autoAdjust="0"/>
  </p:normalViewPr>
  <p:slideViewPr>
    <p:cSldViewPr>
      <p:cViewPr>
        <p:scale>
          <a:sx n="115" d="100"/>
          <a:sy n="115" d="100"/>
        </p:scale>
        <p:origin x="-80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844" y="-120"/>
      </p:cViewPr>
      <p:guideLst>
        <p:guide orient="horz" pos="2896"/>
        <p:guide pos="215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67038" cy="4603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76675" y="0"/>
            <a:ext cx="2967038" cy="460375"/>
          </a:xfrm>
          <a:prstGeom prst="rect">
            <a:avLst/>
          </a:prstGeom>
        </p:spPr>
        <p:txBody>
          <a:bodyPr vert="horz" lIns="91440" tIns="45720" rIns="91440" bIns="45720" rtlCol="0"/>
          <a:lstStyle>
            <a:lvl1pPr algn="r">
              <a:defRPr sz="1200"/>
            </a:lvl1pPr>
          </a:lstStyle>
          <a:p>
            <a:fld id="{23E42E4D-8A6E-4D40-95CF-B45F48CB61C3}" type="datetimeFigureOut">
              <a:rPr lang="zh-CN" altLang="en-US" smtClean="0"/>
              <a:t>2017/2/9</a:t>
            </a:fld>
            <a:endParaRPr lang="zh-CN" altLang="en-US"/>
          </a:p>
        </p:txBody>
      </p:sp>
      <p:sp>
        <p:nvSpPr>
          <p:cNvPr id="4" name="页脚占位符 3"/>
          <p:cNvSpPr>
            <a:spLocks noGrp="1"/>
          </p:cNvSpPr>
          <p:nvPr>
            <p:ph type="ftr" sz="quarter" idx="2"/>
          </p:nvPr>
        </p:nvSpPr>
        <p:spPr>
          <a:xfrm>
            <a:off x="0" y="8734425"/>
            <a:ext cx="2967038" cy="46037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76675" y="8734425"/>
            <a:ext cx="2967038" cy="460375"/>
          </a:xfrm>
          <a:prstGeom prst="rect">
            <a:avLst/>
          </a:prstGeom>
        </p:spPr>
        <p:txBody>
          <a:bodyPr vert="horz" lIns="91440" tIns="45720" rIns="91440" bIns="45720" rtlCol="0" anchor="b"/>
          <a:lstStyle>
            <a:lvl1pPr algn="r">
              <a:defRPr sz="1200"/>
            </a:lvl1pPr>
          </a:lstStyle>
          <a:p>
            <a:fld id="{C351486C-773A-4336-956C-D438610704B4}" type="slidenum">
              <a:rPr lang="zh-CN" altLang="en-US" smtClean="0"/>
              <a:t>‹#›</a:t>
            </a:fld>
            <a:endParaRPr lang="zh-CN" altLang="en-US"/>
          </a:p>
        </p:txBody>
      </p:sp>
    </p:spTree>
    <p:extLst>
      <p:ext uri="{BB962C8B-B14F-4D97-AF65-F5344CB8AC3E}">
        <p14:creationId xmlns:p14="http://schemas.microsoft.com/office/powerpoint/2010/main" val="222380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0" rIns="19050" bIns="0" numCol="1" anchor="t" anchorCtr="0" compatLnSpc="1">
            <a:prstTxWarp prst="textNoShape">
              <a:avLst/>
            </a:prstTxWarp>
          </a:bodyPr>
          <a:lstStyle>
            <a:lvl1pPr defTabSz="909638">
              <a:defRPr sz="1000" i="1">
                <a:ea typeface="宋体" pitchFamily="2" charset="-122"/>
              </a:defRPr>
            </a:lvl1pPr>
          </a:lstStyle>
          <a:p>
            <a:pPr>
              <a:defRPr/>
            </a:pPr>
            <a:r>
              <a:rPr lang="zh-CN" altLang="en-US"/>
              <a:t>*</a:t>
            </a:r>
            <a:endParaRPr lang="zh-CN" altLang="en-US" sz="1200" i="0"/>
          </a:p>
        </p:txBody>
      </p:sp>
      <p:sp>
        <p:nvSpPr>
          <p:cNvPr id="2051" name="Rectangle 3"/>
          <p:cNvSpPr>
            <a:spLocks noGrp="1" noChangeArrowheads="1"/>
          </p:cNvSpPr>
          <p:nvPr>
            <p:ph type="dt" idx="1"/>
          </p:nvPr>
        </p:nvSpPr>
        <p:spPr bwMode="auto">
          <a:xfrm>
            <a:off x="3884613" y="0"/>
            <a:ext cx="2973387"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0" rIns="19050" bIns="0" numCol="1" anchor="t" anchorCtr="0" compatLnSpc="1">
            <a:prstTxWarp prst="textNoShape">
              <a:avLst/>
            </a:prstTxWarp>
          </a:bodyPr>
          <a:lstStyle>
            <a:lvl1pPr algn="r" defTabSz="909638">
              <a:defRPr sz="1000" i="1">
                <a:ea typeface="宋体" pitchFamily="2" charset="-122"/>
              </a:defRPr>
            </a:lvl1pPr>
          </a:lstStyle>
          <a:p>
            <a:pPr>
              <a:defRPr/>
            </a:pPr>
            <a:r>
              <a:rPr lang="en-US" altLang="zh-CN"/>
              <a:t>07/16/96</a:t>
            </a:r>
            <a:endParaRPr lang="en-US" altLang="zh-CN" sz="1200" i="0"/>
          </a:p>
        </p:txBody>
      </p:sp>
      <p:sp>
        <p:nvSpPr>
          <p:cNvPr id="40964" name="Rectangle 4"/>
          <p:cNvSpPr>
            <a:spLocks noGrp="1" noRot="1" noChangeAspect="1" noChangeArrowheads="1"/>
          </p:cNvSpPr>
          <p:nvPr>
            <p:ph type="sldImg" idx="2"/>
          </p:nvPr>
        </p:nvSpPr>
        <p:spPr bwMode="auto">
          <a:xfrm>
            <a:off x="1143000" y="685800"/>
            <a:ext cx="4572000" cy="3429000"/>
          </a:xfrm>
          <a:prstGeom prst="rect">
            <a:avLst/>
          </a:prstGeom>
          <a:noFill/>
          <a:ln w="12700" cap="sq">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3" name="Rectangle 5"/>
          <p:cNvSpPr>
            <a:spLocks noGrp="1" noChangeArrowheads="1"/>
          </p:cNvSpPr>
          <p:nvPr>
            <p:ph type="body" sz="quarter" idx="3"/>
          </p:nvPr>
        </p:nvSpPr>
        <p:spPr bwMode="auto">
          <a:xfrm>
            <a:off x="914400" y="4341813"/>
            <a:ext cx="502761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2054" name="Rectangle 6"/>
          <p:cNvSpPr>
            <a:spLocks noGrp="1" noChangeArrowheads="1"/>
          </p:cNvSpPr>
          <p:nvPr>
            <p:ph type="ftr" sz="quarter" idx="4"/>
          </p:nvPr>
        </p:nvSpPr>
        <p:spPr bwMode="auto">
          <a:xfrm>
            <a:off x="0" y="8685213"/>
            <a:ext cx="297180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0" rIns="19050" bIns="0" numCol="1" anchor="b" anchorCtr="0" compatLnSpc="1">
            <a:prstTxWarp prst="textNoShape">
              <a:avLst/>
            </a:prstTxWarp>
          </a:bodyPr>
          <a:lstStyle>
            <a:lvl1pPr defTabSz="909638">
              <a:defRPr sz="1000" i="1">
                <a:ea typeface="宋体" pitchFamily="2" charset="-122"/>
              </a:defRPr>
            </a:lvl1pPr>
          </a:lstStyle>
          <a:p>
            <a:pPr>
              <a:defRPr/>
            </a:pPr>
            <a:r>
              <a:rPr lang="zh-CN" altLang="en-US"/>
              <a:t>*</a:t>
            </a:r>
            <a:endParaRPr lang="zh-CN" altLang="en-US" sz="1200" i="0"/>
          </a:p>
        </p:txBody>
      </p:sp>
      <p:sp>
        <p:nvSpPr>
          <p:cNvPr id="2055" name="Rectangle 7"/>
          <p:cNvSpPr>
            <a:spLocks noGrp="1" noChangeArrowheads="1"/>
          </p:cNvSpPr>
          <p:nvPr>
            <p:ph type="sldNum" sz="quarter" idx="5"/>
          </p:nvPr>
        </p:nvSpPr>
        <p:spPr bwMode="auto">
          <a:xfrm>
            <a:off x="3884613" y="8685213"/>
            <a:ext cx="2973387"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0" rIns="19050" bIns="0" numCol="1" anchor="b" anchorCtr="0" compatLnSpc="1">
            <a:prstTxWarp prst="textNoShape">
              <a:avLst/>
            </a:prstTxWarp>
          </a:bodyPr>
          <a:lstStyle>
            <a:lvl1pPr algn="r" defTabSz="909638">
              <a:defRPr sz="1000" i="1">
                <a:ea typeface="宋体" pitchFamily="2" charset="-122"/>
              </a:defRPr>
            </a:lvl1pPr>
          </a:lstStyle>
          <a:p>
            <a:pPr>
              <a:defRPr/>
            </a:pPr>
            <a:r>
              <a:rPr lang="en-US" altLang="zh-CN"/>
              <a:t>##</a:t>
            </a:r>
            <a:endParaRPr lang="en-US" altLang="zh-CN" sz="1200" i="0"/>
          </a:p>
        </p:txBody>
      </p:sp>
    </p:spTree>
    <p:extLst>
      <p:ext uri="{BB962C8B-B14F-4D97-AF65-F5344CB8AC3E}">
        <p14:creationId xmlns:p14="http://schemas.microsoft.com/office/powerpoint/2010/main" val="930301115"/>
      </p:ext>
    </p:extLst>
  </p:cSld>
  <p:clrMap bg1="lt1" tx1="dk1" bg2="lt2" tx2="dk2" accent1="accent1" accent2="accent2" accent3="accent3" accent4="accent4" accent5="accent5" accent6="accent6" hlink="hlink" folHlink="folHlink"/>
  <p:hf/>
  <p:notesStyle>
    <a:lvl1pPr algn="l" defTabSz="909638"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5613" algn="l" defTabSz="909638"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2813" algn="l" defTabSz="909638"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68425" algn="l" defTabSz="909638"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5625" algn="l" defTabSz="909638"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7" name="矩形 6"/>
          <p:cNvSpPr/>
          <p:nvPr/>
        </p:nvSpPr>
        <p:spPr>
          <a:xfrm>
            <a:off x="1" y="1"/>
            <a:ext cx="685799" cy="832914"/>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141804" y="0"/>
            <a:ext cx="7002197" cy="832915"/>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412984"/>
            <a:ext cx="7797800" cy="445016"/>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899400" y="6412984"/>
            <a:ext cx="1244600" cy="445016"/>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961814" y="248140"/>
            <a:ext cx="646269" cy="646331"/>
          </a:xfrm>
          <a:prstGeom prst="rect">
            <a:avLst/>
          </a:prstGeom>
          <a:noFill/>
        </p:spPr>
        <p:txBody>
          <a:bodyPr wrap="square" rtlCol="0">
            <a:spAutoFit/>
          </a:bodyPr>
          <a:lstStyle/>
          <a:p>
            <a:endParaRPr lang="zh-CN" altLang="en-US" sz="3600" b="1" dirty="0">
              <a:solidFill>
                <a:srgbClr val="39626F"/>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3140958" y="248140"/>
            <a:ext cx="184731" cy="584775"/>
          </a:xfrm>
          <a:prstGeom prst="rect">
            <a:avLst/>
          </a:prstGeom>
          <a:noFill/>
        </p:spPr>
        <p:txBody>
          <a:bodyPr wrap="none" rtlCol="0">
            <a:spAutoFit/>
          </a:bodyPr>
          <a:lstStyle/>
          <a:p>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8317084" y="6486554"/>
            <a:ext cx="502061" cy="369332"/>
          </a:xfrm>
          <a:prstGeom prst="rect">
            <a:avLst/>
          </a:prstGeom>
          <a:noFill/>
        </p:spPr>
        <p:txBody>
          <a:bodyPr wrap="none" rtlCol="0">
            <a:spAutoFit/>
          </a:bodyPr>
          <a:lstStyle/>
          <a:p>
            <a:fld id="{19C45B0D-623B-4473-964A-C207A9C99705}" type="slidenum">
              <a:rPr lang="zh-CN" altLang="en-US" sz="1800" b="1" smtClean="0">
                <a:solidFill>
                  <a:schemeClr val="bg1"/>
                </a:solidFill>
                <a:latin typeface="微软雅黑" panose="020B0503020204020204" pitchFamily="34" charset="-122"/>
                <a:ea typeface="微软雅黑" panose="020B0503020204020204" pitchFamily="34" charset="-122"/>
              </a:rPr>
              <a:t>‹#›</a:t>
            </a:fld>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2310163" y="6495533"/>
            <a:ext cx="3910045" cy="523220"/>
          </a:xfrm>
          <a:prstGeom prst="rect">
            <a:avLst/>
          </a:prstGeom>
          <a:noFill/>
        </p:spPr>
        <p:txBody>
          <a:bodyPr wrap="none" rtlCol="0">
            <a:spAutoFit/>
          </a:bodyPr>
          <a:lstStyle/>
          <a:p>
            <a:r>
              <a:rPr lang="zh-CN" altLang="en-US" sz="1400" b="0" dirty="0">
                <a:solidFill>
                  <a:schemeClr val="bg1"/>
                </a:solidFill>
                <a:latin typeface="微软雅黑" panose="020B0503020204020204" pitchFamily="34" charset="-122"/>
                <a:ea typeface="微软雅黑" panose="020B0503020204020204" pitchFamily="34" charset="-122"/>
              </a:rPr>
              <a:t>华中科技</a:t>
            </a:r>
            <a:r>
              <a:rPr lang="zh-CN" altLang="en-US" sz="1400" b="0" dirty="0" smtClean="0">
                <a:solidFill>
                  <a:schemeClr val="bg1"/>
                </a:solidFill>
                <a:latin typeface="微软雅黑" panose="020B0503020204020204" pitchFamily="34" charset="-122"/>
                <a:ea typeface="微软雅黑" panose="020B0503020204020204" pitchFamily="34" charset="-122"/>
              </a:rPr>
              <a:t>大学信息学院平台课</a:t>
            </a:r>
            <a:r>
              <a:rPr lang="en-US" altLang="zh-CN" sz="1400" b="0" dirty="0" smtClean="0">
                <a:solidFill>
                  <a:schemeClr val="bg1"/>
                </a:solidFill>
                <a:latin typeface="微软雅黑" panose="020B0503020204020204" pitchFamily="34" charset="-122"/>
                <a:ea typeface="微软雅黑" panose="020B0503020204020204" pitchFamily="34" charset="-122"/>
              </a:rPr>
              <a:t>—C</a:t>
            </a:r>
            <a:r>
              <a:rPr lang="zh-CN" altLang="en-US" sz="1400" b="0" dirty="0">
                <a:solidFill>
                  <a:schemeClr val="bg1"/>
                </a:solidFill>
                <a:latin typeface="微软雅黑" panose="020B0503020204020204" pitchFamily="34" charset="-122"/>
                <a:ea typeface="微软雅黑" panose="020B0503020204020204" pitchFamily="34" charset="-122"/>
              </a:rPr>
              <a:t>语言程序设计</a:t>
            </a:r>
          </a:p>
          <a:p>
            <a:endParaRPr lang="zh-CN" altLang="en-US" sz="1400" b="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608083" y="1145628"/>
            <a:ext cx="3142593"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1041777265"/>
      </p:ext>
    </p:extLst>
  </p:cSld>
  <p:clrMapOvr>
    <a:masterClrMapping/>
  </p:clrMapOvr>
  <p:timing>
    <p:tnLst>
      <p:par>
        <p:cTn id="1" dur="indefinite" restart="never" nodeType="tmRoot"/>
      </p:par>
    </p:tnLst>
  </p:timing>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F1262E5-B86B-4F7D-88C8-29C0B231EB96}" type="datetimeFigureOut">
              <a:rPr lang="zh-CN" altLang="en-US" smtClean="0"/>
              <a:t>2017/2/9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DA11B9F-9267-46A3-97FF-344DC170626A}" type="slidenum">
              <a:rPr lang="zh-CN" altLang="en-US" smtClean="0"/>
              <a:t>‹#›</a:t>
            </a:fld>
            <a:endParaRPr lang="zh-CN" altLang="en-US"/>
          </a:p>
        </p:txBody>
      </p:sp>
    </p:spTree>
    <p:extLst>
      <p:ext uri="{BB962C8B-B14F-4D97-AF65-F5344CB8AC3E}">
        <p14:creationId xmlns:p14="http://schemas.microsoft.com/office/powerpoint/2010/main" val="686376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F1262E5-B86B-4F7D-88C8-29C0B231EB96}" type="datetimeFigureOut">
              <a:rPr lang="zh-CN" altLang="en-US" smtClean="0"/>
              <a:t>2017/2/9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A11B9F-9267-46A3-97FF-344DC170626A}" type="slidenum">
              <a:rPr lang="zh-CN" altLang="en-US" smtClean="0"/>
              <a:t>‹#›</a:t>
            </a:fld>
            <a:endParaRPr lang="zh-CN" altLang="en-US"/>
          </a:p>
        </p:txBody>
      </p:sp>
    </p:spTree>
    <p:extLst>
      <p:ext uri="{BB962C8B-B14F-4D97-AF65-F5344CB8AC3E}">
        <p14:creationId xmlns:p14="http://schemas.microsoft.com/office/powerpoint/2010/main" val="840343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F1262E5-B86B-4F7D-88C8-29C0B231EB96}" type="datetimeFigureOut">
              <a:rPr lang="zh-CN" altLang="en-US" smtClean="0"/>
              <a:t>2017/2/9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A11B9F-9267-46A3-97FF-344DC170626A}" type="slidenum">
              <a:rPr lang="zh-CN" altLang="en-US" smtClean="0"/>
              <a:t>‹#›</a:t>
            </a:fld>
            <a:endParaRPr lang="zh-CN" altLang="en-US"/>
          </a:p>
        </p:txBody>
      </p:sp>
    </p:spTree>
    <p:extLst>
      <p:ext uri="{BB962C8B-B14F-4D97-AF65-F5344CB8AC3E}">
        <p14:creationId xmlns:p14="http://schemas.microsoft.com/office/powerpoint/2010/main" val="2936931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F1262E5-B86B-4F7D-88C8-29C0B231EB96}" type="datetimeFigureOut">
              <a:rPr lang="zh-CN" altLang="en-US" smtClean="0"/>
              <a:t>2017/2/9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A11B9F-9267-46A3-97FF-344DC170626A}" type="slidenum">
              <a:rPr lang="zh-CN" altLang="en-US" smtClean="0"/>
              <a:t>‹#›</a:t>
            </a:fld>
            <a:endParaRPr lang="zh-CN" altLang="en-US"/>
          </a:p>
        </p:txBody>
      </p:sp>
    </p:spTree>
    <p:extLst>
      <p:ext uri="{BB962C8B-B14F-4D97-AF65-F5344CB8AC3E}">
        <p14:creationId xmlns:p14="http://schemas.microsoft.com/office/powerpoint/2010/main" val="501071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F1262E5-B86B-4F7D-88C8-29C0B231EB96}" type="datetimeFigureOut">
              <a:rPr lang="zh-CN" altLang="en-US" smtClean="0"/>
              <a:t>2017/2/9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A11B9F-9267-46A3-97FF-344DC170626A}" type="slidenum">
              <a:rPr lang="zh-CN" altLang="en-US" smtClean="0"/>
              <a:t>‹#›</a:t>
            </a:fld>
            <a:endParaRPr lang="zh-CN" altLang="en-US"/>
          </a:p>
        </p:txBody>
      </p:sp>
    </p:spTree>
    <p:extLst>
      <p:ext uri="{BB962C8B-B14F-4D97-AF65-F5344CB8AC3E}">
        <p14:creationId xmlns:p14="http://schemas.microsoft.com/office/powerpoint/2010/main" val="4088268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505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6473363"/>
      </p:ext>
    </p:extLst>
  </p:cSld>
  <p:clrMapOvr>
    <a:masterClrMapping/>
  </p:clrMapOvr>
  <p:timing>
    <p:tnLst>
      <p:par>
        <p:cTn id="1" dur="indefinite" restart="never" nodeType="tmRoot"/>
      </p:par>
    </p:tnLst>
  </p:timing>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F1262E5-B86B-4F7D-88C8-29C0B231EB96}" type="datetimeFigureOut">
              <a:rPr lang="zh-CN" altLang="en-US" smtClean="0"/>
              <a:t>2017/2/9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A11B9F-9267-46A3-97FF-344DC170626A}" type="slidenum">
              <a:rPr lang="zh-CN" altLang="en-US" smtClean="0"/>
              <a:t>‹#›</a:t>
            </a:fld>
            <a:endParaRPr lang="zh-CN" altLang="en-US"/>
          </a:p>
        </p:txBody>
      </p:sp>
    </p:spTree>
    <p:extLst>
      <p:ext uri="{BB962C8B-B14F-4D97-AF65-F5344CB8AC3E}">
        <p14:creationId xmlns:p14="http://schemas.microsoft.com/office/powerpoint/2010/main" val="763831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F1262E5-B86B-4F7D-88C8-29C0B231EB96}" type="datetimeFigureOut">
              <a:rPr lang="zh-CN" altLang="en-US" smtClean="0"/>
              <a:t>2017/2/9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A11B9F-9267-46A3-97FF-344DC170626A}" type="slidenum">
              <a:rPr lang="zh-CN" altLang="en-US" smtClean="0"/>
              <a:t>‹#›</a:t>
            </a:fld>
            <a:endParaRPr lang="zh-CN" altLang="en-US"/>
          </a:p>
        </p:txBody>
      </p:sp>
    </p:spTree>
    <p:extLst>
      <p:ext uri="{BB962C8B-B14F-4D97-AF65-F5344CB8AC3E}">
        <p14:creationId xmlns:p14="http://schemas.microsoft.com/office/powerpoint/2010/main" val="3922359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F1262E5-B86B-4F7D-88C8-29C0B231EB96}" type="datetimeFigureOut">
              <a:rPr lang="zh-CN" altLang="en-US" smtClean="0"/>
              <a:t>2017/2/9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A11B9F-9267-46A3-97FF-344DC170626A}" type="slidenum">
              <a:rPr lang="zh-CN" altLang="en-US" smtClean="0"/>
              <a:t>‹#›</a:t>
            </a:fld>
            <a:endParaRPr lang="zh-CN" altLang="en-US"/>
          </a:p>
        </p:txBody>
      </p:sp>
    </p:spTree>
    <p:extLst>
      <p:ext uri="{BB962C8B-B14F-4D97-AF65-F5344CB8AC3E}">
        <p14:creationId xmlns:p14="http://schemas.microsoft.com/office/powerpoint/2010/main" val="141903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F1262E5-B86B-4F7D-88C8-29C0B231EB96}" type="datetimeFigureOut">
              <a:rPr lang="zh-CN" altLang="en-US" smtClean="0"/>
              <a:t>2017/2/9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A11B9F-9267-46A3-97FF-344DC170626A}" type="slidenum">
              <a:rPr lang="zh-CN" altLang="en-US" smtClean="0"/>
              <a:t>‹#›</a:t>
            </a:fld>
            <a:endParaRPr lang="zh-CN" altLang="en-US"/>
          </a:p>
        </p:txBody>
      </p:sp>
    </p:spTree>
    <p:extLst>
      <p:ext uri="{BB962C8B-B14F-4D97-AF65-F5344CB8AC3E}">
        <p14:creationId xmlns:p14="http://schemas.microsoft.com/office/powerpoint/2010/main" val="2079786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F1262E5-B86B-4F7D-88C8-29C0B231EB96}" type="datetimeFigureOut">
              <a:rPr lang="zh-CN" altLang="en-US" smtClean="0"/>
              <a:t>2017/2/9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DA11B9F-9267-46A3-97FF-344DC170626A}" type="slidenum">
              <a:rPr lang="zh-CN" altLang="en-US" smtClean="0"/>
              <a:t>‹#›</a:t>
            </a:fld>
            <a:endParaRPr lang="zh-CN" altLang="en-US"/>
          </a:p>
        </p:txBody>
      </p:sp>
    </p:spTree>
    <p:extLst>
      <p:ext uri="{BB962C8B-B14F-4D97-AF65-F5344CB8AC3E}">
        <p14:creationId xmlns:p14="http://schemas.microsoft.com/office/powerpoint/2010/main" val="2237907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F1262E5-B86B-4F7D-88C8-29C0B231EB96}" type="datetimeFigureOut">
              <a:rPr lang="zh-CN" altLang="en-US" smtClean="0"/>
              <a:t>2017/2/9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DA11B9F-9267-46A3-97FF-344DC170626A}" type="slidenum">
              <a:rPr lang="zh-CN" altLang="en-US" smtClean="0"/>
              <a:t>‹#›</a:t>
            </a:fld>
            <a:endParaRPr lang="zh-CN" altLang="en-US"/>
          </a:p>
        </p:txBody>
      </p:sp>
    </p:spTree>
    <p:extLst>
      <p:ext uri="{BB962C8B-B14F-4D97-AF65-F5344CB8AC3E}">
        <p14:creationId xmlns:p14="http://schemas.microsoft.com/office/powerpoint/2010/main" val="9940511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60445555"/>
      </p:ext>
    </p:extLst>
  </p:cSld>
  <p:clrMap bg1="lt1" tx1="dk1" bg2="lt2" tx2="dk2" accent1="accent1" accent2="accent2" accent3="accent3" accent4="accent4" accent5="accent5" accent6="accent6" hlink="hlink" folHlink="folHlink"/>
  <p:sldLayoutIdLst>
    <p:sldLayoutId id="2147483754" r:id="rId1"/>
    <p:sldLayoutId id="2147483759" r:id="rId2"/>
    <p:sldLayoutId id="2147483765" r:id="rId3"/>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1262E5-B86B-4F7D-88C8-29C0B231EB96}" type="datetimeFigureOut">
              <a:rPr lang="zh-CN" altLang="en-US" smtClean="0"/>
              <a:t>2017/2/9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A11B9F-9267-46A3-97FF-344DC170626A}" type="slidenum">
              <a:rPr lang="zh-CN" altLang="en-US" smtClean="0"/>
              <a:t>‹#›</a:t>
            </a:fld>
            <a:endParaRPr lang="zh-CN" altLang="en-US"/>
          </a:p>
        </p:txBody>
      </p:sp>
    </p:spTree>
    <p:extLst>
      <p:ext uri="{BB962C8B-B14F-4D97-AF65-F5344CB8AC3E}">
        <p14:creationId xmlns:p14="http://schemas.microsoft.com/office/powerpoint/2010/main" val="3353325810"/>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344" y="1462131"/>
            <a:ext cx="3308791" cy="3332291"/>
          </a:xfrm>
          <a:prstGeom prst="rect">
            <a:avLst/>
          </a:prstGeom>
        </p:spPr>
      </p:pic>
      <p:sp>
        <p:nvSpPr>
          <p:cNvPr id="8" name="文本框 2"/>
          <p:cNvSpPr txBox="1"/>
          <p:nvPr/>
        </p:nvSpPr>
        <p:spPr>
          <a:xfrm>
            <a:off x="3923928" y="2708920"/>
            <a:ext cx="4293163" cy="830997"/>
          </a:xfrm>
          <a:prstGeom prst="rect">
            <a:avLst/>
          </a:prstGeom>
          <a:noFill/>
        </p:spPr>
        <p:txBody>
          <a:bodyPr wrap="none" rtlCol="0">
            <a:spAutoFit/>
          </a:bodyPr>
          <a:lstStyle/>
          <a:p>
            <a:r>
              <a:rPr lang="en-US" altLang="zh-CN" sz="4800" b="1" dirty="0" smtClean="0">
                <a:solidFill>
                  <a:srgbClr val="39626F"/>
                </a:solidFill>
                <a:latin typeface="微软雅黑" panose="020B0503020204020204" pitchFamily="34" charset="-122"/>
                <a:ea typeface="微软雅黑" panose="020B0503020204020204" pitchFamily="34" charset="-122"/>
              </a:rPr>
              <a:t>C</a:t>
            </a:r>
            <a:r>
              <a:rPr lang="zh-CN" altLang="en-US" sz="4800" b="1" dirty="0">
                <a:solidFill>
                  <a:srgbClr val="39626F"/>
                </a:solidFill>
                <a:latin typeface="微软雅黑" panose="020B0503020204020204" pitchFamily="34" charset="-122"/>
                <a:ea typeface="微软雅黑" panose="020B0503020204020204" pitchFamily="34" charset="-122"/>
              </a:rPr>
              <a:t>语言</a:t>
            </a:r>
            <a:r>
              <a:rPr lang="zh-CN" altLang="en-US" sz="4800" b="1" dirty="0" smtClean="0">
                <a:solidFill>
                  <a:srgbClr val="39626F"/>
                </a:solidFill>
                <a:latin typeface="微软雅黑" panose="020B0503020204020204" pitchFamily="34" charset="-122"/>
                <a:ea typeface="微软雅黑" panose="020B0503020204020204" pitchFamily="34" charset="-122"/>
              </a:rPr>
              <a:t>程序设计</a:t>
            </a:r>
            <a:endParaRPr lang="zh-CN" altLang="en-US" sz="4800" b="1" dirty="0">
              <a:solidFill>
                <a:srgbClr val="39626F"/>
              </a:solidFill>
              <a:latin typeface="微软雅黑" panose="020B0503020204020204" pitchFamily="34" charset="-122"/>
              <a:ea typeface="微软雅黑" panose="020B0503020204020204" pitchFamily="34" charset="-122"/>
            </a:endParaRPr>
          </a:p>
        </p:txBody>
      </p:sp>
      <p:sp>
        <p:nvSpPr>
          <p:cNvPr id="11" name="矩形 10"/>
          <p:cNvSpPr/>
          <p:nvPr/>
        </p:nvSpPr>
        <p:spPr>
          <a:xfrm>
            <a:off x="0" y="6337300"/>
            <a:ext cx="9144000" cy="520700"/>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7"/>
          <p:cNvSpPr txBox="1"/>
          <p:nvPr/>
        </p:nvSpPr>
        <p:spPr>
          <a:xfrm>
            <a:off x="2637016" y="6399177"/>
            <a:ext cx="3869969" cy="523220"/>
          </a:xfrm>
          <a:prstGeom prst="rect">
            <a:avLst/>
          </a:prstGeom>
          <a:noFill/>
        </p:spPr>
        <p:txBody>
          <a:bodyPr wrap="none" rtlCol="0">
            <a:spAutoFit/>
          </a:bodyPr>
          <a:lstStyle/>
          <a:p>
            <a:pPr algn="ctr"/>
            <a:r>
              <a:rPr lang="zh-CN" altLang="en-US" sz="1400" b="0" dirty="0">
                <a:solidFill>
                  <a:schemeClr val="bg1"/>
                </a:solidFill>
                <a:latin typeface="微软雅黑" panose="020B0503020204020204" pitchFamily="34" charset="-122"/>
                <a:ea typeface="微软雅黑" panose="020B0503020204020204" pitchFamily="34" charset="-122"/>
              </a:rPr>
              <a:t>华中科技</a:t>
            </a:r>
            <a:r>
              <a:rPr lang="zh-CN" altLang="en-US" sz="1400" b="0" dirty="0" smtClean="0">
                <a:solidFill>
                  <a:schemeClr val="bg1"/>
                </a:solidFill>
                <a:latin typeface="微软雅黑" panose="020B0503020204020204" pitchFamily="34" charset="-122"/>
                <a:ea typeface="微软雅黑" panose="020B0503020204020204" pitchFamily="34" charset="-122"/>
              </a:rPr>
              <a:t>大学信息</a:t>
            </a:r>
            <a:r>
              <a:rPr lang="zh-CN" altLang="en-US" sz="1400" dirty="0" smtClean="0">
                <a:solidFill>
                  <a:schemeClr val="bg1"/>
                </a:solidFill>
                <a:latin typeface="微软雅黑" panose="020B0503020204020204" pitchFamily="34" charset="-122"/>
                <a:ea typeface="微软雅黑" panose="020B0503020204020204" pitchFamily="34" charset="-122"/>
              </a:rPr>
              <a:t>学院平台课</a:t>
            </a:r>
            <a:r>
              <a:rPr lang="en-US" altLang="zh-CN" sz="1400" dirty="0" smtClean="0">
                <a:solidFill>
                  <a:schemeClr val="bg1"/>
                </a:solidFill>
                <a:latin typeface="微软雅黑" panose="020B0503020204020204" pitchFamily="34" charset="-122"/>
                <a:ea typeface="微软雅黑" panose="020B0503020204020204" pitchFamily="34" charset="-122"/>
              </a:rPr>
              <a:t>--</a:t>
            </a:r>
            <a:r>
              <a:rPr lang="en-US" altLang="zh-CN" sz="1400" b="0" dirty="0" smtClean="0">
                <a:solidFill>
                  <a:schemeClr val="bg1"/>
                </a:solidFill>
                <a:latin typeface="微软雅黑" panose="020B0503020204020204" pitchFamily="34" charset="-122"/>
                <a:ea typeface="微软雅黑" panose="020B0503020204020204" pitchFamily="34" charset="-122"/>
              </a:rPr>
              <a:t>C</a:t>
            </a:r>
            <a:r>
              <a:rPr lang="zh-CN" altLang="en-US" sz="1400" b="0" dirty="0">
                <a:solidFill>
                  <a:schemeClr val="bg1"/>
                </a:solidFill>
                <a:latin typeface="微软雅黑" panose="020B0503020204020204" pitchFamily="34" charset="-122"/>
                <a:ea typeface="微软雅黑" panose="020B0503020204020204" pitchFamily="34" charset="-122"/>
              </a:rPr>
              <a:t>语言程序设计</a:t>
            </a:r>
          </a:p>
          <a:p>
            <a:pPr algn="ctr"/>
            <a:endParaRPr lang="zh-CN" altLang="en-US" sz="1400" b="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05274" y="188640"/>
            <a:ext cx="1318454" cy="646331"/>
          </a:xfrm>
          <a:prstGeom prst="rect">
            <a:avLst/>
          </a:prstGeom>
        </p:spPr>
        <p:txBody>
          <a:bodyPr wrap="square">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1.1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9" name="右箭头 8"/>
          <p:cNvSpPr/>
          <p:nvPr/>
        </p:nvSpPr>
        <p:spPr>
          <a:xfrm>
            <a:off x="3491880" y="2401389"/>
            <a:ext cx="1224136" cy="237264"/>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2" name="右箭头 11"/>
          <p:cNvSpPr/>
          <p:nvPr/>
        </p:nvSpPr>
        <p:spPr>
          <a:xfrm>
            <a:off x="3511744" y="2981904"/>
            <a:ext cx="1204272" cy="209178"/>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4" name="Rectangle 2"/>
          <p:cNvSpPr txBox="1">
            <a:spLocks noChangeArrowheads="1"/>
          </p:cNvSpPr>
          <p:nvPr/>
        </p:nvSpPr>
        <p:spPr>
          <a:xfrm>
            <a:off x="805274" y="1404222"/>
            <a:ext cx="6287006" cy="5493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gn="ctr" defTabSz="457200" fontAlgn="auto">
              <a:spcAft>
                <a:spcPts val="0"/>
              </a:spcAft>
              <a:buFont typeface="Wingdings" panose="05000000000000000000" pitchFamily="2" charset="2"/>
              <a:buChar char="Ø"/>
            </a:pPr>
            <a:r>
              <a:rPr kumimoji="0" lang="zh-CN" altLang="en-US" sz="2000" dirty="0" smtClean="0">
                <a:latin typeface="微软雅黑" panose="020B0503020204020204" pitchFamily="34" charset="-122"/>
                <a:ea typeface="微软雅黑" panose="020B0503020204020204" pitchFamily="34" charset="-122"/>
                <a:cs typeface="Segoe UI" panose="020B0502040204020203" pitchFamily="34" charset="0"/>
              </a:rPr>
              <a:t>数在计算机中的存储（以</a:t>
            </a:r>
            <a:r>
              <a:rPr kumimoji="0" lang="en-US" altLang="zh-CN" sz="2000" dirty="0" smtClean="0">
                <a:latin typeface="微软雅黑" panose="020B0503020204020204" pitchFamily="34" charset="-122"/>
                <a:ea typeface="微软雅黑" panose="020B0503020204020204" pitchFamily="34" charset="-122"/>
                <a:cs typeface="Segoe UI" panose="020B0502040204020203" pitchFamily="34" charset="0"/>
              </a:rPr>
              <a:t>8</a:t>
            </a:r>
            <a:r>
              <a:rPr kumimoji="0" lang="zh-CN" altLang="en-US" sz="2000" dirty="0" smtClean="0">
                <a:latin typeface="微软雅黑" panose="020B0503020204020204" pitchFamily="34" charset="-122"/>
                <a:ea typeface="微软雅黑" panose="020B0503020204020204" pitchFamily="34" charset="-122"/>
                <a:cs typeface="Segoe UI" panose="020B0502040204020203" pitchFamily="34" charset="0"/>
              </a:rPr>
              <a:t>位二进制数为例）</a:t>
            </a:r>
            <a:endParaRPr kumimoji="0" lang="zh-CN" altLang="en-US" sz="2000" dirty="0">
              <a:latin typeface="微软雅黑" panose="020B0503020204020204" pitchFamily="34" charset="-122"/>
              <a:ea typeface="微软雅黑" panose="020B0503020204020204" pitchFamily="34" charset="-122"/>
              <a:cs typeface="Segoe UI" panose="020B0502040204020203" pitchFamily="34" charset="0"/>
            </a:endParaRPr>
          </a:p>
        </p:txBody>
      </p:sp>
      <p:sp>
        <p:nvSpPr>
          <p:cNvPr id="15" name="Rectangle 2"/>
          <p:cNvSpPr txBox="1">
            <a:spLocks noChangeArrowheads="1"/>
          </p:cNvSpPr>
          <p:nvPr/>
        </p:nvSpPr>
        <p:spPr>
          <a:xfrm>
            <a:off x="2267744" y="287338"/>
            <a:ext cx="6876256" cy="549374"/>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457200" fontAlgn="auto">
              <a:spcAft>
                <a:spcPts val="0"/>
              </a:spcAft>
            </a:pPr>
            <a:r>
              <a:rPr kumimoji="0" lang="en-US" altLang="zh-CN" sz="3600" b="1" dirty="0" smtClean="0">
                <a:solidFill>
                  <a:schemeClr val="bg1"/>
                </a:solidFill>
                <a:latin typeface="微软雅黑" pitchFamily="34" charset="-122"/>
                <a:ea typeface="微软雅黑" pitchFamily="34" charset="-122"/>
              </a:rPr>
              <a:t>C </a:t>
            </a:r>
            <a:r>
              <a:rPr kumimoji="0" lang="zh-CN" altLang="en-US" sz="3600" b="1" dirty="0" smtClean="0">
                <a:solidFill>
                  <a:schemeClr val="bg1"/>
                </a:solidFill>
                <a:latin typeface="微软雅黑" pitchFamily="34" charset="-122"/>
                <a:ea typeface="微软雅黑" pitchFamily="34" charset="-122"/>
              </a:rPr>
              <a:t>语言的入门知识</a:t>
            </a:r>
            <a:endParaRPr kumimoji="0" lang="zh-CN" altLang="en-US" sz="20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6" name="Rectangle 3"/>
          <p:cNvSpPr txBox="1">
            <a:spLocks noChangeArrowheads="1"/>
          </p:cNvSpPr>
          <p:nvPr/>
        </p:nvSpPr>
        <p:spPr>
          <a:xfrm>
            <a:off x="2267744" y="2276872"/>
            <a:ext cx="1008112" cy="554170"/>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30000"/>
              </a:lnSpc>
              <a:spcBef>
                <a:spcPct val="20000"/>
              </a:spcBef>
              <a:spcAft>
                <a:spcPct val="0"/>
              </a:spcAft>
              <a:buFont typeface="Arial" panose="020B0604020202020204" pitchFamily="34" charset="0"/>
              <a:buNone/>
            </a:pPr>
            <a:r>
              <a:rPr lang="en-US" altLang="zh-CN" sz="2400" dirty="0" smtClean="0">
                <a:latin typeface="微软雅黑" panose="020B0503020204020204" pitchFamily="34" charset="-122"/>
                <a:ea typeface="微软雅黑" panose="020B0503020204020204" pitchFamily="34" charset="-122"/>
              </a:rPr>
              <a:t>15</a:t>
            </a:r>
            <a:endParaRPr lang="zh-CN" altLang="en-US" sz="2400" dirty="0">
              <a:latin typeface="华文新魏" pitchFamily="2" charset="-122"/>
              <a:ea typeface="华文新魏" pitchFamily="2" charset="-122"/>
            </a:endParaRPr>
          </a:p>
        </p:txBody>
      </p:sp>
      <p:sp>
        <p:nvSpPr>
          <p:cNvPr id="17" name="Rectangle 3"/>
          <p:cNvSpPr txBox="1">
            <a:spLocks noChangeArrowheads="1"/>
          </p:cNvSpPr>
          <p:nvPr/>
        </p:nvSpPr>
        <p:spPr>
          <a:xfrm>
            <a:off x="4893380" y="2276872"/>
            <a:ext cx="1982876" cy="554170"/>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30000"/>
              </a:lnSpc>
              <a:spcBef>
                <a:spcPct val="20000"/>
              </a:spcBef>
              <a:spcAft>
                <a:spcPct val="0"/>
              </a:spcAft>
              <a:buFont typeface="Arial" panose="020B0604020202020204" pitchFamily="34" charset="0"/>
              <a:buNone/>
            </a:pPr>
            <a:r>
              <a:rPr lang="en-US" altLang="zh-CN" sz="2400" dirty="0" smtClean="0">
                <a:latin typeface="微软雅黑" panose="020B0503020204020204" pitchFamily="34" charset="-122"/>
                <a:ea typeface="微软雅黑" panose="020B0503020204020204" pitchFamily="34" charset="-122"/>
              </a:rPr>
              <a:t>0000 1111</a:t>
            </a:r>
            <a:endParaRPr lang="zh-CN" altLang="en-US" sz="2400" dirty="0">
              <a:latin typeface="华文新魏" pitchFamily="2" charset="-122"/>
              <a:ea typeface="华文新魏" pitchFamily="2" charset="-122"/>
            </a:endParaRPr>
          </a:p>
        </p:txBody>
      </p:sp>
      <p:sp>
        <p:nvSpPr>
          <p:cNvPr id="18" name="Rectangle 3"/>
          <p:cNvSpPr txBox="1">
            <a:spLocks noChangeArrowheads="1"/>
          </p:cNvSpPr>
          <p:nvPr/>
        </p:nvSpPr>
        <p:spPr>
          <a:xfrm>
            <a:off x="2267744" y="2852936"/>
            <a:ext cx="1008112" cy="554170"/>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30000"/>
              </a:lnSpc>
              <a:spcBef>
                <a:spcPct val="20000"/>
              </a:spcBef>
              <a:spcAft>
                <a:spcPct val="0"/>
              </a:spcAft>
              <a:buFont typeface="Arial" panose="020B0604020202020204" pitchFamily="34" charset="0"/>
              <a:buNone/>
            </a:pPr>
            <a:r>
              <a:rPr lang="en-US" altLang="zh-CN" sz="2400" dirty="0" smtClean="0">
                <a:latin typeface="微软雅黑" panose="020B0503020204020204" pitchFamily="34" charset="-122"/>
                <a:ea typeface="微软雅黑" panose="020B0503020204020204" pitchFamily="34" charset="-122"/>
              </a:rPr>
              <a:t>255</a:t>
            </a:r>
            <a:endParaRPr lang="zh-CN" altLang="en-US" sz="2400" dirty="0">
              <a:latin typeface="华文新魏" pitchFamily="2" charset="-122"/>
              <a:ea typeface="华文新魏" pitchFamily="2" charset="-122"/>
            </a:endParaRPr>
          </a:p>
        </p:txBody>
      </p:sp>
      <p:sp>
        <p:nvSpPr>
          <p:cNvPr id="19" name="Rectangle 3"/>
          <p:cNvSpPr txBox="1">
            <a:spLocks noChangeArrowheads="1"/>
          </p:cNvSpPr>
          <p:nvPr/>
        </p:nvSpPr>
        <p:spPr>
          <a:xfrm>
            <a:off x="4893380" y="2852936"/>
            <a:ext cx="1982876" cy="554170"/>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30000"/>
              </a:lnSpc>
              <a:spcBef>
                <a:spcPct val="20000"/>
              </a:spcBef>
              <a:spcAft>
                <a:spcPct val="0"/>
              </a:spcAft>
              <a:buFont typeface="Arial" panose="020B0604020202020204" pitchFamily="34" charset="0"/>
              <a:buNone/>
            </a:pPr>
            <a:r>
              <a:rPr lang="en-US" altLang="zh-CN" sz="2400" dirty="0" smtClean="0">
                <a:latin typeface="微软雅黑" panose="020B0503020204020204" pitchFamily="34" charset="-122"/>
                <a:ea typeface="微软雅黑" panose="020B0503020204020204" pitchFamily="34" charset="-122"/>
              </a:rPr>
              <a:t>1111 1111</a:t>
            </a:r>
            <a:endParaRPr lang="zh-CN" altLang="en-US" sz="2400" dirty="0">
              <a:latin typeface="华文新魏" pitchFamily="2" charset="-122"/>
              <a:ea typeface="华文新魏" pitchFamily="2" charset="-122"/>
            </a:endParaRPr>
          </a:p>
        </p:txBody>
      </p:sp>
      <p:sp>
        <p:nvSpPr>
          <p:cNvPr id="11" name="右箭头 10"/>
          <p:cNvSpPr/>
          <p:nvPr/>
        </p:nvSpPr>
        <p:spPr>
          <a:xfrm>
            <a:off x="3511744" y="3557968"/>
            <a:ext cx="1204272" cy="209178"/>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3" name="Rectangle 3"/>
          <p:cNvSpPr txBox="1">
            <a:spLocks noChangeArrowheads="1"/>
          </p:cNvSpPr>
          <p:nvPr/>
        </p:nvSpPr>
        <p:spPr>
          <a:xfrm>
            <a:off x="2267744" y="3429000"/>
            <a:ext cx="1008112" cy="554170"/>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30000"/>
              </a:lnSpc>
              <a:spcBef>
                <a:spcPct val="20000"/>
              </a:spcBef>
              <a:spcAft>
                <a:spcPct val="0"/>
              </a:spcAft>
              <a:buFont typeface="Arial" panose="020B0604020202020204" pitchFamily="34" charset="0"/>
              <a:buNone/>
            </a:pPr>
            <a:r>
              <a:rPr lang="en-US" altLang="zh-CN" sz="2400" dirty="0" smtClean="0">
                <a:latin typeface="微软雅黑" pitchFamily="34" charset="-122"/>
                <a:ea typeface="微软雅黑" pitchFamily="34" charset="-122"/>
              </a:rPr>
              <a:t>-1</a:t>
            </a:r>
            <a:endParaRPr lang="zh-CN" altLang="en-US" sz="2400" dirty="0">
              <a:latin typeface="微软雅黑" pitchFamily="34" charset="-122"/>
              <a:ea typeface="微软雅黑" pitchFamily="34" charset="-122"/>
            </a:endParaRPr>
          </a:p>
        </p:txBody>
      </p:sp>
      <p:sp>
        <p:nvSpPr>
          <p:cNvPr id="20" name="Rectangle 3"/>
          <p:cNvSpPr txBox="1">
            <a:spLocks noChangeArrowheads="1"/>
          </p:cNvSpPr>
          <p:nvPr/>
        </p:nvSpPr>
        <p:spPr>
          <a:xfrm>
            <a:off x="4893380" y="3429000"/>
            <a:ext cx="1982876" cy="554170"/>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30000"/>
              </a:lnSpc>
              <a:spcBef>
                <a:spcPct val="20000"/>
              </a:spcBef>
              <a:spcAft>
                <a:spcPct val="0"/>
              </a:spcAft>
              <a:buFont typeface="Arial" panose="020B0604020202020204" pitchFamily="34" charset="0"/>
              <a:buNone/>
            </a:pPr>
            <a:r>
              <a:rPr lang="en-US" altLang="zh-CN" sz="2400" dirty="0" smtClean="0">
                <a:latin typeface="微软雅黑" panose="020B0503020204020204" pitchFamily="34" charset="-122"/>
                <a:ea typeface="微软雅黑" panose="020B0503020204020204" pitchFamily="34" charset="-122"/>
              </a:rPr>
              <a:t>1111 1111</a:t>
            </a:r>
            <a:endParaRPr lang="zh-CN" altLang="en-US" sz="2400" dirty="0">
              <a:latin typeface="华文新魏" pitchFamily="2" charset="-122"/>
              <a:ea typeface="华文新魏" pitchFamily="2" charset="-122"/>
            </a:endParaRPr>
          </a:p>
        </p:txBody>
      </p:sp>
    </p:spTree>
    <p:extLst>
      <p:ext uri="{BB962C8B-B14F-4D97-AF65-F5344CB8AC3E}">
        <p14:creationId xmlns:p14="http://schemas.microsoft.com/office/powerpoint/2010/main" val="7888740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188640"/>
            <a:ext cx="1296144" cy="646331"/>
          </a:xfrm>
          <a:prstGeom prst="rect">
            <a:avLst/>
          </a:prstGeom>
        </p:spPr>
        <p:txBody>
          <a:bodyPr wrap="square">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1.1.1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8" name="Rectangle 3"/>
          <p:cNvSpPr txBox="1">
            <a:spLocks noChangeArrowheads="1"/>
          </p:cNvSpPr>
          <p:nvPr/>
        </p:nvSpPr>
        <p:spPr>
          <a:xfrm>
            <a:off x="395536" y="1124744"/>
            <a:ext cx="7996171" cy="52565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spcBef>
                <a:spcPts val="0"/>
              </a:spcBef>
              <a:spcAft>
                <a:spcPts val="0"/>
              </a:spcAft>
              <a:buFont typeface="Wingdings" pitchFamily="2" charset="2"/>
              <a:buChar char="Ø"/>
            </a:pPr>
            <a:r>
              <a:rPr lang="zh-CN" altLang="en-US" sz="2000" b="1" dirty="0">
                <a:solidFill>
                  <a:srgbClr val="006666"/>
                </a:solidFill>
                <a:latin typeface="微软雅黑" panose="020B0503020204020204" pitchFamily="34" charset="-122"/>
                <a:ea typeface="微软雅黑" panose="020B0503020204020204" pitchFamily="34" charset="-122"/>
              </a:rPr>
              <a:t>数与数据类型</a:t>
            </a:r>
            <a:r>
              <a:rPr lang="zh-CN" altLang="en-US" sz="2000" b="1" dirty="0" smtClean="0">
                <a:solidFill>
                  <a:srgbClr val="006666"/>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任何数在存储时都涉及到</a:t>
            </a:r>
            <a:r>
              <a:rPr lang="zh-CN" altLang="en-US" sz="2000" dirty="0" smtClean="0">
                <a:latin typeface="微软雅黑" panose="020B0503020204020204" pitchFamily="34" charset="-122"/>
                <a:ea typeface="微软雅黑" panose="020B0503020204020204" pitchFamily="34" charset="-122"/>
              </a:rPr>
              <a:t>数据类型，数据类型决定了计算机分配给它的字节数。</a:t>
            </a:r>
            <a:endParaRPr lang="zh-CN" altLang="en-US" sz="2000" dirty="0">
              <a:latin typeface="微软雅黑" panose="020B0503020204020204" pitchFamily="34" charset="-122"/>
              <a:ea typeface="微软雅黑" panose="020B0503020204020204" pitchFamily="34" charset="-122"/>
            </a:endParaRPr>
          </a:p>
          <a:p>
            <a:pPr>
              <a:lnSpc>
                <a:spcPct val="200000"/>
              </a:lnSpc>
              <a:spcBef>
                <a:spcPts val="0"/>
              </a:spcBef>
              <a:spcAft>
                <a:spcPts val="0"/>
              </a:spcAft>
              <a:buFont typeface="Wingdings" pitchFamily="2" charset="2"/>
              <a:buChar char="Ø"/>
            </a:pPr>
            <a:r>
              <a:rPr lang="zh-CN" altLang="en-US" sz="2000" b="1" dirty="0" smtClean="0">
                <a:solidFill>
                  <a:srgbClr val="006666"/>
                </a:solidFill>
                <a:latin typeface="微软雅黑" panose="020B0503020204020204" pitchFamily="34" charset="-122"/>
                <a:ea typeface="微软雅黑" panose="020B0503020204020204" pitchFamily="34" charset="-122"/>
              </a:rPr>
              <a:t>数的原码：</a:t>
            </a:r>
            <a:r>
              <a:rPr lang="zh-CN" altLang="en-US" sz="2000" dirty="0" smtClean="0">
                <a:latin typeface="微软雅黑" panose="020B0503020204020204" pitchFamily="34" charset="-122"/>
                <a:ea typeface="微软雅黑" panose="020B0503020204020204" pitchFamily="34" charset="-122"/>
              </a:rPr>
              <a:t>最高字节的最高位</a:t>
            </a:r>
            <a:r>
              <a:rPr lang="zh-CN" altLang="en-US" sz="2000" dirty="0">
                <a:latin typeface="微软雅黑" panose="020B0503020204020204" pitchFamily="34" charset="-122"/>
                <a:ea typeface="微软雅黑" panose="020B0503020204020204" pitchFamily="34" charset="-122"/>
              </a:rPr>
              <a:t>为符号位，</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表示负号，</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表示</a:t>
            </a:r>
            <a:r>
              <a:rPr lang="zh-CN" altLang="en-US" sz="2000" dirty="0" smtClean="0">
                <a:latin typeface="微软雅黑" panose="020B0503020204020204" pitchFamily="34" charset="-122"/>
                <a:ea typeface="微软雅黑" panose="020B0503020204020204" pitchFamily="34" charset="-122"/>
              </a:rPr>
              <a:t>正号，其余是</a:t>
            </a:r>
            <a:r>
              <a:rPr lang="zh-CN" altLang="en-US" sz="2000" dirty="0">
                <a:latin typeface="微软雅黑" panose="020B0503020204020204" pitchFamily="34" charset="-122"/>
                <a:ea typeface="微软雅黑" panose="020B0503020204020204" pitchFamily="34" charset="-122"/>
              </a:rPr>
              <a:t>该</a:t>
            </a:r>
            <a:r>
              <a:rPr lang="zh-CN" altLang="en-US" sz="2000" dirty="0" smtClean="0">
                <a:latin typeface="微软雅黑" panose="020B0503020204020204" pitchFamily="34" charset="-122"/>
                <a:ea typeface="微软雅黑" panose="020B0503020204020204" pitchFamily="34" charset="-122"/>
              </a:rPr>
              <a:t>数绝对值的二进制表示。（以</a:t>
            </a:r>
            <a:r>
              <a:rPr lang="en-US" altLang="zh-CN" sz="2000" dirty="0" smtClean="0">
                <a:latin typeface="微软雅黑" panose="020B0503020204020204" pitchFamily="34" charset="-122"/>
                <a:ea typeface="微软雅黑" panose="020B0503020204020204" pitchFamily="34" charset="-122"/>
              </a:rPr>
              <a:t>8</a:t>
            </a:r>
            <a:r>
              <a:rPr lang="zh-CN" altLang="en-US" sz="2000" dirty="0" smtClean="0">
                <a:latin typeface="微软雅黑" panose="020B0503020204020204" pitchFamily="34" charset="-122"/>
                <a:ea typeface="微软雅黑" panose="020B0503020204020204" pitchFamily="34" charset="-122"/>
              </a:rPr>
              <a:t>位二进制数为例）</a:t>
            </a:r>
            <a:endParaRPr lang="en-US" altLang="zh-CN" sz="2000" dirty="0">
              <a:latin typeface="微软雅黑" panose="020B0503020204020204" pitchFamily="34" charset="-122"/>
              <a:ea typeface="微软雅黑" panose="020B0503020204020204" pitchFamily="34" charset="-122"/>
            </a:endParaRPr>
          </a:p>
          <a:p>
            <a:pPr marL="457200" lvl="1" indent="0" fontAlgn="base">
              <a:lnSpc>
                <a:spcPct val="200000"/>
              </a:lnSpc>
              <a:spcBef>
                <a:spcPts val="0"/>
              </a:spcBef>
              <a:spcAft>
                <a:spcPts val="0"/>
              </a:spcAft>
              <a:buFont typeface="Arial" panose="020B0604020202020204" pitchFamily="34" charset="0"/>
              <a:buNone/>
            </a:pP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如：</a:t>
            </a:r>
            <a:r>
              <a:rPr lang="en-US" altLang="zh-CN" sz="2000" dirty="0" smtClean="0">
                <a:latin typeface="微软雅黑" panose="020B0503020204020204" pitchFamily="34" charset="-122"/>
                <a:ea typeface="微软雅黑" panose="020B0503020204020204" pitchFamily="34" charset="-122"/>
              </a:rPr>
              <a:t>[+3]</a:t>
            </a:r>
            <a:r>
              <a:rPr lang="zh-CN" altLang="en-US" sz="2000" dirty="0" smtClean="0">
                <a:latin typeface="微软雅黑" panose="020B0503020204020204" pitchFamily="34" charset="-122"/>
                <a:ea typeface="微软雅黑" panose="020B0503020204020204" pitchFamily="34" charset="-122"/>
              </a:rPr>
              <a:t>原 </a:t>
            </a:r>
            <a:r>
              <a:rPr lang="en-US" altLang="zh-CN" sz="2000" dirty="0" smtClean="0">
                <a:latin typeface="微软雅黑" panose="020B0503020204020204" pitchFamily="34" charset="-122"/>
                <a:ea typeface="微软雅黑" panose="020B0503020204020204" pitchFamily="34" charset="-122"/>
              </a:rPr>
              <a:t>= </a:t>
            </a:r>
            <a:r>
              <a:rPr lang="en-US" altLang="zh-CN" sz="2000" dirty="0" smtClean="0">
                <a:solidFill>
                  <a:srgbClr val="006666"/>
                </a:solidFill>
                <a:latin typeface="微软雅黑" panose="020B0503020204020204" pitchFamily="34" charset="-122"/>
                <a:ea typeface="微软雅黑" panose="020B0503020204020204" pitchFamily="34" charset="-122"/>
              </a:rPr>
              <a:t>0</a:t>
            </a:r>
            <a:r>
              <a:rPr lang="en-US" altLang="zh-CN" sz="2000" dirty="0" smtClean="0">
                <a:latin typeface="微软雅黑" panose="020B0503020204020204" pitchFamily="34" charset="-122"/>
                <a:ea typeface="微软雅黑" panose="020B0503020204020204" pitchFamily="34" charset="-122"/>
              </a:rPr>
              <a:t>000 0011        [-1]</a:t>
            </a:r>
            <a:r>
              <a:rPr lang="zh-CN" altLang="en-US" sz="2000" dirty="0" smtClean="0">
                <a:latin typeface="微软雅黑" panose="020B0503020204020204" pitchFamily="34" charset="-122"/>
                <a:ea typeface="微软雅黑" panose="020B0503020204020204" pitchFamily="34" charset="-122"/>
              </a:rPr>
              <a:t>原 </a:t>
            </a:r>
            <a:r>
              <a:rPr lang="en-US" altLang="zh-CN" sz="2000" dirty="0" smtClean="0">
                <a:latin typeface="微软雅黑" panose="020B0503020204020204" pitchFamily="34" charset="-122"/>
                <a:ea typeface="微软雅黑" panose="020B0503020204020204" pitchFamily="34" charset="-122"/>
              </a:rPr>
              <a:t>= </a:t>
            </a:r>
            <a:r>
              <a:rPr lang="en-US" altLang="zh-CN" sz="2000" dirty="0" smtClean="0">
                <a:solidFill>
                  <a:srgbClr val="006666"/>
                </a:solidFill>
                <a:latin typeface="微软雅黑" panose="020B0503020204020204" pitchFamily="34" charset="-122"/>
                <a:ea typeface="微软雅黑" panose="020B0503020204020204" pitchFamily="34" charset="-122"/>
              </a:rPr>
              <a:t>1</a:t>
            </a:r>
            <a:r>
              <a:rPr lang="en-US" altLang="zh-CN" sz="2000" dirty="0" smtClean="0">
                <a:latin typeface="微软雅黑" panose="020B0503020204020204" pitchFamily="34" charset="-122"/>
                <a:ea typeface="微软雅黑" panose="020B0503020204020204" pitchFamily="34" charset="-122"/>
              </a:rPr>
              <a:t>000 0001</a:t>
            </a:r>
          </a:p>
          <a:p>
            <a:pPr>
              <a:lnSpc>
                <a:spcPct val="200000"/>
              </a:lnSpc>
              <a:spcBef>
                <a:spcPts val="0"/>
              </a:spcBef>
              <a:spcAft>
                <a:spcPts val="0"/>
              </a:spcAft>
              <a:buFont typeface="Wingdings" pitchFamily="2" charset="2"/>
              <a:buChar char="Ø"/>
            </a:pPr>
            <a:r>
              <a:rPr lang="zh-CN" altLang="en-US" sz="2000" b="1" dirty="0" smtClean="0">
                <a:solidFill>
                  <a:srgbClr val="006666"/>
                </a:solidFill>
                <a:latin typeface="微软雅黑" panose="020B0503020204020204" pitchFamily="34" charset="-122"/>
                <a:ea typeface="微软雅黑" panose="020B0503020204020204" pitchFamily="34" charset="-122"/>
              </a:rPr>
              <a:t>正数在</a:t>
            </a:r>
            <a:r>
              <a:rPr lang="zh-CN" altLang="en-US" sz="2000" b="1" dirty="0">
                <a:solidFill>
                  <a:srgbClr val="006666"/>
                </a:solidFill>
                <a:latin typeface="微软雅黑" panose="020B0503020204020204" pitchFamily="34" charset="-122"/>
                <a:ea typeface="微软雅黑" panose="020B0503020204020204" pitchFamily="34" charset="-122"/>
              </a:rPr>
              <a:t>计算机内的表示</a:t>
            </a:r>
            <a:r>
              <a:rPr lang="zh-CN" altLang="en-US" sz="2000" b="1" dirty="0" smtClean="0">
                <a:solidFill>
                  <a:srgbClr val="006666"/>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以数的二进制值原码</a:t>
            </a:r>
            <a:r>
              <a:rPr lang="zh-CN" altLang="en-US" sz="2000" dirty="0" smtClean="0">
                <a:latin typeface="微软雅黑" panose="020B0503020204020204" pitchFamily="34" charset="-122"/>
                <a:ea typeface="微软雅黑" panose="020B0503020204020204" pitchFamily="34" charset="-122"/>
              </a:rPr>
              <a:t>表示。</a:t>
            </a:r>
            <a:endParaRPr lang="en-US" altLang="zh-CN" sz="2000" dirty="0">
              <a:latin typeface="微软雅黑" panose="020B0503020204020204" pitchFamily="34" charset="-122"/>
              <a:ea typeface="微软雅黑" panose="020B0503020204020204" pitchFamily="34" charset="-122"/>
            </a:endParaRPr>
          </a:p>
          <a:p>
            <a:pPr>
              <a:lnSpc>
                <a:spcPct val="200000"/>
              </a:lnSpc>
              <a:spcBef>
                <a:spcPts val="0"/>
              </a:spcBef>
              <a:spcAft>
                <a:spcPts val="0"/>
              </a:spcAft>
              <a:buFont typeface="Wingdings" pitchFamily="2" charset="2"/>
              <a:buChar char="Ø"/>
            </a:pPr>
            <a:r>
              <a:rPr lang="zh-CN" altLang="en-US" sz="2000" b="1" dirty="0">
                <a:solidFill>
                  <a:srgbClr val="006666"/>
                </a:solidFill>
                <a:latin typeface="微软雅黑" panose="020B0503020204020204" pitchFamily="34" charset="-122"/>
                <a:ea typeface="微软雅黑" panose="020B0503020204020204" pitchFamily="34" charset="-122"/>
              </a:rPr>
              <a:t>负数在计算机内的</a:t>
            </a:r>
            <a:r>
              <a:rPr lang="zh-CN" altLang="en-US" sz="2000" b="1" dirty="0" smtClean="0">
                <a:solidFill>
                  <a:srgbClr val="006666"/>
                </a:solidFill>
                <a:latin typeface="微软雅黑" panose="020B0503020204020204" pitchFamily="34" charset="-122"/>
                <a:ea typeface="微软雅黑" panose="020B0503020204020204" pitchFamily="34" charset="-122"/>
              </a:rPr>
              <a:t>表示：</a:t>
            </a:r>
            <a:r>
              <a:rPr lang="zh-CN" altLang="en-US" sz="2000" dirty="0">
                <a:latin typeface="微软雅黑" panose="020B0503020204020204" pitchFamily="34" charset="-122"/>
                <a:ea typeface="微软雅黑" panose="020B0503020204020204" pitchFamily="34" charset="-122"/>
              </a:rPr>
              <a:t>以数的二进制</a:t>
            </a:r>
            <a:r>
              <a:rPr lang="zh-CN" altLang="en-US" sz="2000" dirty="0" smtClean="0">
                <a:latin typeface="微软雅黑" panose="020B0503020204020204" pitchFamily="34" charset="-122"/>
                <a:ea typeface="微软雅黑" panose="020B0503020204020204" pitchFamily="34" charset="-122"/>
              </a:rPr>
              <a:t>值补码表示，补码是其原码除符号位之外取反加</a:t>
            </a:r>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0" indent="0">
              <a:lnSpc>
                <a:spcPct val="150000"/>
              </a:lnSpc>
              <a:spcBef>
                <a:spcPts val="0"/>
              </a:spcBef>
              <a:spcAft>
                <a:spcPts val="0"/>
              </a:spcAft>
              <a:buNone/>
            </a:pPr>
            <a:endParaRPr lang="en-US" altLang="zh-CN" sz="2000" dirty="0" smtClean="0">
              <a:latin typeface="微软雅黑" panose="020B0503020204020204" pitchFamily="34" charset="-122"/>
              <a:ea typeface="微软雅黑" panose="020B0503020204020204" pitchFamily="34" charset="-122"/>
            </a:endParaRPr>
          </a:p>
          <a:p>
            <a:pPr marL="0" indent="0">
              <a:spcAft>
                <a:spcPts val="1200"/>
              </a:spcAft>
              <a:buFont typeface="Arial" panose="020B0604020202020204" pitchFamily="34" charset="0"/>
              <a:buNone/>
            </a:pPr>
            <a:endParaRPr lang="zh-CN" altLang="en-US" sz="2000" b="1" dirty="0" smtClean="0">
              <a:solidFill>
                <a:schemeClr val="hlink"/>
              </a:solidFill>
              <a:ea typeface="华文新魏" pitchFamily="2" charset="-122"/>
            </a:endParaRPr>
          </a:p>
          <a:p>
            <a:pPr marL="0" indent="0">
              <a:spcAft>
                <a:spcPts val="1200"/>
              </a:spcAft>
              <a:buFont typeface="Arial" panose="020B0604020202020204" pitchFamily="34" charset="0"/>
              <a:buNone/>
            </a:pPr>
            <a:endParaRPr lang="zh-CN" altLang="en-US" sz="2000" b="1" dirty="0" smtClean="0">
              <a:ea typeface="华文新魏" pitchFamily="2" charset="-122"/>
            </a:endParaRPr>
          </a:p>
          <a:p>
            <a:endParaRPr lang="zh-CN" altLang="en-US" sz="2000" b="1" dirty="0" smtClean="0">
              <a:ea typeface="华文新魏" pitchFamily="2" charset="-122"/>
            </a:endParaRPr>
          </a:p>
        </p:txBody>
      </p:sp>
      <p:sp>
        <p:nvSpPr>
          <p:cNvPr id="5" name="Rectangle 2"/>
          <p:cNvSpPr txBox="1">
            <a:spLocks noChangeArrowheads="1"/>
          </p:cNvSpPr>
          <p:nvPr/>
        </p:nvSpPr>
        <p:spPr>
          <a:xfrm>
            <a:off x="2267744" y="287338"/>
            <a:ext cx="6876256" cy="549374"/>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457200" fontAlgn="auto">
              <a:spcAft>
                <a:spcPts val="0"/>
              </a:spcAft>
            </a:pPr>
            <a:r>
              <a:rPr kumimoji="0" lang="en-US" altLang="zh-CN" sz="3600" b="1" dirty="0" smtClean="0">
                <a:solidFill>
                  <a:schemeClr val="bg1"/>
                </a:solidFill>
                <a:latin typeface="微软雅黑" pitchFamily="34" charset="-122"/>
                <a:ea typeface="微软雅黑" pitchFamily="34" charset="-122"/>
              </a:rPr>
              <a:t>C </a:t>
            </a:r>
            <a:r>
              <a:rPr kumimoji="0" lang="zh-CN" altLang="en-US" sz="3600" b="1" dirty="0" smtClean="0">
                <a:solidFill>
                  <a:schemeClr val="bg1"/>
                </a:solidFill>
                <a:latin typeface="微软雅黑" pitchFamily="34" charset="-122"/>
                <a:ea typeface="微软雅黑" pitchFamily="34" charset="-122"/>
              </a:rPr>
              <a:t>语言的入门知识</a:t>
            </a:r>
            <a:endParaRPr kumimoji="0" lang="zh-CN" altLang="en-US" sz="20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Tree>
    <p:extLst>
      <p:ext uri="{BB962C8B-B14F-4D97-AF65-F5344CB8AC3E}">
        <p14:creationId xmlns:p14="http://schemas.microsoft.com/office/powerpoint/2010/main" val="4162758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linds(horizontal)">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blinds(horizontal)">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blinds(horizontal)">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267744" y="287338"/>
            <a:ext cx="6876256" cy="549374"/>
          </a:xfrm>
        </p:spPr>
        <p:txBody>
          <a:bodyPr>
            <a:normAutofit/>
          </a:bodyPr>
          <a:lstStyle/>
          <a:p>
            <a:pPr algn="ctr" defTabSz="457200"/>
            <a:r>
              <a:rPr lang="zh-CN" altLang="en-US" sz="3200" b="1" dirty="0" smtClean="0">
                <a:solidFill>
                  <a:schemeClr val="bg1"/>
                </a:solidFill>
                <a:latin typeface="微软雅黑" pitchFamily="34" charset="-122"/>
                <a:ea typeface="微软雅黑" pitchFamily="34" charset="-122"/>
              </a:rPr>
              <a:t>求一个负数</a:t>
            </a:r>
            <a:r>
              <a:rPr lang="zh-CN" altLang="en-US" sz="3200" b="1" dirty="0">
                <a:solidFill>
                  <a:schemeClr val="bg1"/>
                </a:solidFill>
                <a:latin typeface="微软雅黑" pitchFamily="34" charset="-122"/>
                <a:ea typeface="微软雅黑" pitchFamily="34" charset="-122"/>
              </a:rPr>
              <a:t>的</a:t>
            </a:r>
            <a:r>
              <a:rPr lang="zh-CN" altLang="en-US" sz="3200" b="1" dirty="0" smtClean="0">
                <a:solidFill>
                  <a:schemeClr val="bg1"/>
                </a:solidFill>
                <a:latin typeface="微软雅黑" pitchFamily="34" charset="-122"/>
                <a:ea typeface="微软雅黑" pitchFamily="34" charset="-122"/>
              </a:rPr>
              <a:t>补码</a:t>
            </a:r>
            <a:endParaRPr lang="zh-CN" altLang="en-US" sz="20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31" name="Rectangle 3"/>
          <p:cNvSpPr txBox="1">
            <a:spLocks noChangeArrowheads="1"/>
          </p:cNvSpPr>
          <p:nvPr/>
        </p:nvSpPr>
        <p:spPr>
          <a:xfrm>
            <a:off x="377254" y="1124744"/>
            <a:ext cx="8011170" cy="4712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Clr>
                <a:srgbClr val="E48312"/>
              </a:buClr>
              <a:buFont typeface="Arial" panose="020B0604020202020204" pitchFamily="34" charset="0"/>
              <a:buNone/>
            </a:pPr>
            <a:r>
              <a:rPr lang="zh-CN" altLang="en-US" sz="2000" dirty="0" smtClean="0">
                <a:latin typeface="微软雅黑" panose="020B0503020204020204" pitchFamily="34" charset="-122"/>
                <a:ea typeface="微软雅黑" panose="020B0503020204020204" pitchFamily="34" charset="-122"/>
              </a:rPr>
              <a:t>例如：求</a:t>
            </a:r>
            <a:r>
              <a:rPr lang="en-US" altLang="zh-CN" sz="2000" dirty="0" smtClean="0">
                <a:latin typeface="微软雅黑" panose="020B0503020204020204" pitchFamily="34" charset="-122"/>
                <a:ea typeface="微软雅黑" panose="020B0503020204020204" pitchFamily="34" charset="-122"/>
              </a:rPr>
              <a:t>-3</a:t>
            </a:r>
            <a:r>
              <a:rPr lang="zh-CN" altLang="en-US" sz="2000" dirty="0" smtClean="0">
                <a:latin typeface="微软雅黑" panose="020B0503020204020204" pitchFamily="34" charset="-122"/>
                <a:ea typeface="微软雅黑" panose="020B0503020204020204" pitchFamily="34" charset="-122"/>
              </a:rPr>
              <a:t>的补码</a:t>
            </a:r>
            <a:endParaRPr lang="zh-CN" altLang="en-US" sz="2000"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827584" y="1700808"/>
            <a:ext cx="6335712" cy="1409701"/>
            <a:chOff x="796396" y="2852936"/>
            <a:chExt cx="6335712" cy="1409701"/>
          </a:xfrm>
        </p:grpSpPr>
        <p:grpSp>
          <p:nvGrpSpPr>
            <p:cNvPr id="32" name="Group 15"/>
            <p:cNvGrpSpPr>
              <a:grpSpLocks/>
            </p:cNvGrpSpPr>
            <p:nvPr/>
          </p:nvGrpSpPr>
          <p:grpSpPr bwMode="auto">
            <a:xfrm>
              <a:off x="796396" y="2852936"/>
              <a:ext cx="6335712" cy="1409701"/>
              <a:chOff x="717" y="3092"/>
              <a:chExt cx="3991" cy="888"/>
            </a:xfrm>
          </p:grpSpPr>
          <p:sp>
            <p:nvSpPr>
              <p:cNvPr id="33" name="Text Box 16"/>
              <p:cNvSpPr txBox="1">
                <a:spLocks noChangeArrowheads="1"/>
              </p:cNvSpPr>
              <p:nvPr/>
            </p:nvSpPr>
            <p:spPr bwMode="auto">
              <a:xfrm>
                <a:off x="717" y="3100"/>
                <a:ext cx="141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zh-CN" altLang="en-US" sz="1600" b="1" dirty="0" smtClean="0">
                    <a:latin typeface="微软雅黑" panose="020B0503020204020204" pitchFamily="34" charset="-122"/>
                    <a:ea typeface="微软雅黑" panose="020B0503020204020204" pitchFamily="34" charset="-122"/>
                  </a:rPr>
                  <a:t>原码</a:t>
                </a:r>
                <a:endParaRPr lang="zh-CN" altLang="en-US" sz="1600" b="1" dirty="0">
                  <a:latin typeface="微软雅黑" panose="020B0503020204020204" pitchFamily="34" charset="-122"/>
                  <a:ea typeface="微软雅黑" panose="020B0503020204020204" pitchFamily="34" charset="-122"/>
                </a:endParaRPr>
              </a:p>
            </p:txBody>
          </p:sp>
          <p:sp>
            <p:nvSpPr>
              <p:cNvPr id="34" name="Rectangle 17"/>
              <p:cNvSpPr>
                <a:spLocks noChangeArrowheads="1"/>
              </p:cNvSpPr>
              <p:nvPr/>
            </p:nvSpPr>
            <p:spPr bwMode="auto">
              <a:xfrm>
                <a:off x="2145" y="3092"/>
                <a:ext cx="1226" cy="22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smtClean="0">
                    <a:solidFill>
                      <a:srgbClr val="006666"/>
                    </a:solidFill>
                    <a:latin typeface="+mn-lt"/>
                  </a:rPr>
                  <a:t>1 </a:t>
                </a:r>
                <a:r>
                  <a:rPr lang="en-US" altLang="zh-CN" sz="1600" b="1" dirty="0" smtClean="0">
                    <a:latin typeface="+mn-lt"/>
                  </a:rPr>
                  <a:t> 0  0  </a:t>
                </a:r>
                <a:r>
                  <a:rPr lang="en-US" altLang="zh-CN" sz="1600" b="1" dirty="0">
                    <a:latin typeface="+mn-lt"/>
                  </a:rPr>
                  <a:t>0</a:t>
                </a:r>
              </a:p>
            </p:txBody>
          </p:sp>
          <p:sp>
            <p:nvSpPr>
              <p:cNvPr id="35" name="Rectangle 18"/>
              <p:cNvSpPr>
                <a:spLocks noChangeArrowheads="1"/>
              </p:cNvSpPr>
              <p:nvPr/>
            </p:nvSpPr>
            <p:spPr bwMode="auto">
              <a:xfrm>
                <a:off x="3482" y="3092"/>
                <a:ext cx="1226" cy="22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mn-lt"/>
                  </a:rPr>
                  <a:t>0</a:t>
                </a:r>
                <a:r>
                  <a:rPr lang="en-US" altLang="zh-CN" sz="1600" b="1" dirty="0" smtClean="0">
                    <a:latin typeface="+mn-lt"/>
                  </a:rPr>
                  <a:t>  </a:t>
                </a:r>
                <a:r>
                  <a:rPr lang="en-US" altLang="zh-CN" sz="1600" b="1" dirty="0">
                    <a:latin typeface="+mn-lt"/>
                  </a:rPr>
                  <a:t>0 </a:t>
                </a:r>
                <a:r>
                  <a:rPr lang="en-US" altLang="zh-CN" sz="1600" b="1" dirty="0" smtClean="0">
                    <a:latin typeface="+mn-lt"/>
                  </a:rPr>
                  <a:t> 1  1</a:t>
                </a:r>
                <a:endParaRPr lang="en-US" altLang="zh-CN" sz="1600" b="1" dirty="0">
                  <a:latin typeface="+mn-lt"/>
                </a:endParaRPr>
              </a:p>
            </p:txBody>
          </p:sp>
          <p:sp>
            <p:nvSpPr>
              <p:cNvPr id="36" name="Text Box 23"/>
              <p:cNvSpPr txBox="1">
                <a:spLocks noChangeArrowheads="1"/>
              </p:cNvSpPr>
              <p:nvPr/>
            </p:nvSpPr>
            <p:spPr bwMode="auto">
              <a:xfrm>
                <a:off x="717" y="3410"/>
                <a:ext cx="141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zh-CN" altLang="en-US" sz="1600" b="1" dirty="0">
                    <a:latin typeface="微软雅黑" panose="020B0503020204020204" pitchFamily="34" charset="-122"/>
                    <a:ea typeface="微软雅黑" panose="020B0503020204020204" pitchFamily="34" charset="-122"/>
                  </a:rPr>
                  <a:t>按位取反</a:t>
                </a:r>
              </a:p>
            </p:txBody>
          </p:sp>
          <p:sp>
            <p:nvSpPr>
              <p:cNvPr id="37" name="Text Box 24"/>
              <p:cNvSpPr txBox="1">
                <a:spLocks noChangeArrowheads="1"/>
              </p:cNvSpPr>
              <p:nvPr/>
            </p:nvSpPr>
            <p:spPr bwMode="auto">
              <a:xfrm>
                <a:off x="722" y="3734"/>
                <a:ext cx="140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zh-CN" altLang="en-US" sz="1600" b="1" dirty="0">
                    <a:latin typeface="微软雅黑" panose="020B0503020204020204" pitchFamily="34" charset="-122"/>
                    <a:ea typeface="微软雅黑" panose="020B0503020204020204" pitchFamily="34" charset="-122"/>
                  </a:rPr>
                  <a:t>加一后</a:t>
                </a:r>
                <a:r>
                  <a:rPr lang="zh-CN" altLang="en-US" sz="1600" b="1" dirty="0" smtClean="0">
                    <a:latin typeface="微软雅黑" panose="020B0503020204020204" pitchFamily="34" charset="-122"/>
                    <a:ea typeface="微软雅黑" panose="020B0503020204020204" pitchFamily="34" charset="-122"/>
                  </a:rPr>
                  <a:t>得到补码</a:t>
                </a:r>
                <a:endParaRPr lang="zh-CN" altLang="en-US" sz="1600" b="1" dirty="0">
                  <a:latin typeface="微软雅黑" panose="020B0503020204020204" pitchFamily="34" charset="-122"/>
                  <a:ea typeface="微软雅黑" panose="020B0503020204020204" pitchFamily="34" charset="-122"/>
                </a:endParaRPr>
              </a:p>
            </p:txBody>
          </p:sp>
          <p:sp>
            <p:nvSpPr>
              <p:cNvPr id="38" name="Text Box 25"/>
              <p:cNvSpPr txBox="1">
                <a:spLocks noChangeArrowheads="1"/>
              </p:cNvSpPr>
              <p:nvPr/>
            </p:nvSpPr>
            <p:spPr bwMode="auto">
              <a:xfrm>
                <a:off x="1086" y="3117"/>
                <a:ext cx="382" cy="526"/>
              </a:xfrm>
              <a:prstGeom prst="rect">
                <a:avLst/>
              </a:prstGeom>
              <a:solidFill>
                <a:schemeClr val="bg1"/>
              </a:solidFill>
              <a:ln w="9525" algn="ctr">
                <a:solidFill>
                  <a:srgbClr val="008000"/>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pPr>
                  <a:spcBef>
                    <a:spcPct val="50000"/>
                  </a:spcBef>
                </a:pPr>
                <a:r>
                  <a:rPr lang="zh-CN" altLang="en-US" sz="1600" b="1" dirty="0">
                    <a:solidFill>
                      <a:srgbClr val="006666"/>
                    </a:solidFill>
                    <a:latin typeface="Courier New" panose="02070309020205020404" pitchFamily="49" charset="0"/>
                  </a:rPr>
                  <a:t>符号位不变</a:t>
                </a:r>
              </a:p>
            </p:txBody>
          </p:sp>
          <p:sp>
            <p:nvSpPr>
              <p:cNvPr id="39" name="Rectangle 17"/>
              <p:cNvSpPr>
                <a:spLocks noChangeArrowheads="1"/>
              </p:cNvSpPr>
              <p:nvPr/>
            </p:nvSpPr>
            <p:spPr bwMode="auto">
              <a:xfrm>
                <a:off x="2153" y="3419"/>
                <a:ext cx="1226" cy="21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smtClean="0">
                    <a:solidFill>
                      <a:srgbClr val="006666"/>
                    </a:solidFill>
                    <a:latin typeface="+mn-lt"/>
                  </a:rPr>
                  <a:t>1</a:t>
                </a:r>
                <a:r>
                  <a:rPr lang="en-US" altLang="zh-CN" sz="1600" b="1" dirty="0" smtClean="0">
                    <a:solidFill>
                      <a:srgbClr val="008000"/>
                    </a:solidFill>
                    <a:latin typeface="+mn-lt"/>
                  </a:rPr>
                  <a:t> </a:t>
                </a:r>
                <a:r>
                  <a:rPr lang="en-US" altLang="zh-CN" sz="1600" b="1" dirty="0" smtClean="0">
                    <a:latin typeface="+mn-lt"/>
                  </a:rPr>
                  <a:t> 1  1  1</a:t>
                </a:r>
                <a:endParaRPr lang="en-US" altLang="zh-CN" sz="1600" b="1" dirty="0">
                  <a:latin typeface="+mn-lt"/>
                </a:endParaRPr>
              </a:p>
            </p:txBody>
          </p:sp>
          <p:sp>
            <p:nvSpPr>
              <p:cNvPr id="40" name="Rectangle 18"/>
              <p:cNvSpPr>
                <a:spLocks noChangeArrowheads="1"/>
              </p:cNvSpPr>
              <p:nvPr/>
            </p:nvSpPr>
            <p:spPr bwMode="auto">
              <a:xfrm>
                <a:off x="3482" y="3416"/>
                <a:ext cx="1226" cy="2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mn-lt"/>
                  </a:rPr>
                  <a:t>1</a:t>
                </a:r>
                <a:r>
                  <a:rPr lang="en-US" altLang="zh-CN" sz="1600" b="1" dirty="0" smtClean="0">
                    <a:latin typeface="+mn-lt"/>
                  </a:rPr>
                  <a:t>  </a:t>
                </a:r>
                <a:r>
                  <a:rPr lang="en-US" altLang="zh-CN" sz="1600" b="1" dirty="0">
                    <a:latin typeface="+mn-lt"/>
                  </a:rPr>
                  <a:t>1</a:t>
                </a:r>
                <a:r>
                  <a:rPr lang="en-US" altLang="zh-CN" sz="1600" b="1" dirty="0" smtClean="0">
                    <a:latin typeface="+mn-lt"/>
                  </a:rPr>
                  <a:t>  </a:t>
                </a:r>
                <a:r>
                  <a:rPr lang="en-US" altLang="zh-CN" sz="1600" b="1" dirty="0">
                    <a:latin typeface="+mn-lt"/>
                  </a:rPr>
                  <a:t>0</a:t>
                </a:r>
                <a:r>
                  <a:rPr lang="en-US" altLang="zh-CN" sz="1600" b="1" dirty="0" smtClean="0">
                    <a:latin typeface="+mn-lt"/>
                  </a:rPr>
                  <a:t>  0</a:t>
                </a:r>
                <a:endParaRPr lang="en-US" altLang="zh-CN" sz="1600" b="1" dirty="0">
                  <a:latin typeface="+mn-lt"/>
                </a:endParaRPr>
              </a:p>
            </p:txBody>
          </p:sp>
          <p:sp>
            <p:nvSpPr>
              <p:cNvPr id="41" name="Rectangle 17"/>
              <p:cNvSpPr>
                <a:spLocks noChangeArrowheads="1"/>
              </p:cNvSpPr>
              <p:nvPr/>
            </p:nvSpPr>
            <p:spPr bwMode="auto">
              <a:xfrm>
                <a:off x="2145" y="3760"/>
                <a:ext cx="1226" cy="22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smtClean="0">
                    <a:solidFill>
                      <a:srgbClr val="006666"/>
                    </a:solidFill>
                    <a:latin typeface="+mn-lt"/>
                  </a:rPr>
                  <a:t>1</a:t>
                </a:r>
                <a:r>
                  <a:rPr lang="en-US" altLang="zh-CN" sz="1600" b="1" dirty="0" smtClean="0">
                    <a:solidFill>
                      <a:srgbClr val="008000"/>
                    </a:solidFill>
                    <a:latin typeface="+mn-lt"/>
                  </a:rPr>
                  <a:t> </a:t>
                </a:r>
                <a:r>
                  <a:rPr lang="en-US" altLang="zh-CN" sz="1600" b="1" dirty="0" smtClean="0">
                    <a:latin typeface="+mn-lt"/>
                  </a:rPr>
                  <a:t> 1  </a:t>
                </a:r>
                <a:r>
                  <a:rPr lang="en-US" altLang="zh-CN" sz="1600" b="1" dirty="0">
                    <a:latin typeface="+mn-lt"/>
                  </a:rPr>
                  <a:t>1</a:t>
                </a:r>
                <a:r>
                  <a:rPr lang="en-US" altLang="zh-CN" sz="1600" b="1" dirty="0" smtClean="0">
                    <a:latin typeface="+mn-lt"/>
                  </a:rPr>
                  <a:t>  </a:t>
                </a:r>
                <a:r>
                  <a:rPr lang="en-US" altLang="zh-CN" sz="1600" b="1" dirty="0">
                    <a:latin typeface="+mn-lt"/>
                  </a:rPr>
                  <a:t>1</a:t>
                </a:r>
              </a:p>
            </p:txBody>
          </p:sp>
        </p:grpSp>
        <p:sp>
          <p:nvSpPr>
            <p:cNvPr id="42" name="Rectangle 18"/>
            <p:cNvSpPr>
              <a:spLocks noChangeArrowheads="1"/>
            </p:cNvSpPr>
            <p:nvPr/>
          </p:nvSpPr>
          <p:spPr bwMode="auto">
            <a:xfrm>
              <a:off x="5185833" y="3912811"/>
              <a:ext cx="1946275" cy="3381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mn-lt"/>
                </a:rPr>
                <a:t>1</a:t>
              </a:r>
              <a:r>
                <a:rPr lang="en-US" altLang="zh-CN" sz="1600" b="1" dirty="0" smtClean="0">
                  <a:latin typeface="+mn-lt"/>
                </a:rPr>
                <a:t>  </a:t>
              </a:r>
              <a:r>
                <a:rPr lang="en-US" altLang="zh-CN" sz="1600" b="1" dirty="0">
                  <a:latin typeface="+mn-lt"/>
                </a:rPr>
                <a:t>1</a:t>
              </a:r>
              <a:r>
                <a:rPr lang="en-US" altLang="zh-CN" sz="1600" b="1" dirty="0" smtClean="0">
                  <a:latin typeface="+mn-lt"/>
                </a:rPr>
                <a:t>  0  1</a:t>
              </a:r>
              <a:endParaRPr lang="en-US" altLang="zh-CN" sz="1600" b="1" dirty="0">
                <a:latin typeface="+mn-lt"/>
              </a:endParaRPr>
            </a:p>
          </p:txBody>
        </p:sp>
      </p:grpSp>
      <p:sp>
        <p:nvSpPr>
          <p:cNvPr id="15" name="矩形 14"/>
          <p:cNvSpPr/>
          <p:nvPr/>
        </p:nvSpPr>
        <p:spPr>
          <a:xfrm>
            <a:off x="827584" y="188640"/>
            <a:ext cx="1296144" cy="646331"/>
          </a:xfrm>
          <a:prstGeom prst="rect">
            <a:avLst/>
          </a:prstGeom>
        </p:spPr>
        <p:txBody>
          <a:bodyPr wrap="square">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1.1.3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7" name="Rectangle 3"/>
          <p:cNvSpPr txBox="1">
            <a:spLocks noChangeArrowheads="1"/>
          </p:cNvSpPr>
          <p:nvPr/>
        </p:nvSpPr>
        <p:spPr>
          <a:xfrm>
            <a:off x="305246" y="3603475"/>
            <a:ext cx="8011170" cy="4712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Clr>
                <a:srgbClr val="E48312"/>
              </a:buClr>
              <a:buFont typeface="Arial" panose="020B0604020202020204" pitchFamily="34" charset="0"/>
              <a:buNone/>
            </a:pPr>
            <a:r>
              <a:rPr lang="zh-CN" altLang="en-US" sz="2000" dirty="0" smtClean="0">
                <a:latin typeface="微软雅黑" panose="020B0503020204020204" pitchFamily="34" charset="-122"/>
                <a:ea typeface="微软雅黑" panose="020B0503020204020204" pitchFamily="34" charset="-122"/>
              </a:rPr>
              <a:t>例如：求</a:t>
            </a:r>
            <a:r>
              <a:rPr lang="en-US" altLang="zh-CN" sz="2000" dirty="0" smtClean="0">
                <a:latin typeface="微软雅黑" panose="020B0503020204020204" pitchFamily="34" charset="-122"/>
                <a:ea typeface="微软雅黑" panose="020B0503020204020204" pitchFamily="34" charset="-122"/>
              </a:rPr>
              <a:t>-15</a:t>
            </a:r>
            <a:r>
              <a:rPr lang="zh-CN" altLang="en-US" sz="2000" dirty="0" smtClean="0">
                <a:latin typeface="微软雅黑" panose="020B0503020204020204" pitchFamily="34" charset="-122"/>
                <a:ea typeface="微软雅黑" panose="020B0503020204020204" pitchFamily="34" charset="-122"/>
              </a:rPr>
              <a:t>的补码</a:t>
            </a:r>
            <a:endParaRPr lang="zh-CN" altLang="en-US" sz="2000" dirty="0">
              <a:latin typeface="微软雅黑" panose="020B0503020204020204" pitchFamily="34" charset="-122"/>
              <a:ea typeface="微软雅黑" panose="020B0503020204020204" pitchFamily="34" charset="-122"/>
            </a:endParaRPr>
          </a:p>
        </p:txBody>
      </p:sp>
      <p:grpSp>
        <p:nvGrpSpPr>
          <p:cNvPr id="18" name="组合 17"/>
          <p:cNvGrpSpPr/>
          <p:nvPr/>
        </p:nvGrpSpPr>
        <p:grpSpPr>
          <a:xfrm>
            <a:off x="755576" y="4179539"/>
            <a:ext cx="6335712" cy="1409701"/>
            <a:chOff x="796396" y="2852936"/>
            <a:chExt cx="6335712" cy="1409701"/>
          </a:xfrm>
        </p:grpSpPr>
        <p:grpSp>
          <p:nvGrpSpPr>
            <p:cNvPr id="19" name="Group 15"/>
            <p:cNvGrpSpPr>
              <a:grpSpLocks/>
            </p:cNvGrpSpPr>
            <p:nvPr/>
          </p:nvGrpSpPr>
          <p:grpSpPr bwMode="auto">
            <a:xfrm>
              <a:off x="796396" y="2852936"/>
              <a:ext cx="6335712" cy="1409701"/>
              <a:chOff x="717" y="3092"/>
              <a:chExt cx="3991" cy="888"/>
            </a:xfrm>
          </p:grpSpPr>
          <p:sp>
            <p:nvSpPr>
              <p:cNvPr id="21" name="Text Box 16"/>
              <p:cNvSpPr txBox="1">
                <a:spLocks noChangeArrowheads="1"/>
              </p:cNvSpPr>
              <p:nvPr/>
            </p:nvSpPr>
            <p:spPr bwMode="auto">
              <a:xfrm>
                <a:off x="717" y="3100"/>
                <a:ext cx="141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zh-CN" altLang="en-US" sz="1600" b="1" dirty="0" smtClean="0">
                    <a:latin typeface="微软雅黑" panose="020B0503020204020204" pitchFamily="34" charset="-122"/>
                    <a:ea typeface="微软雅黑" panose="020B0503020204020204" pitchFamily="34" charset="-122"/>
                  </a:rPr>
                  <a:t>原码</a:t>
                </a:r>
                <a:endParaRPr lang="zh-CN" altLang="en-US" sz="1600" b="1" dirty="0">
                  <a:latin typeface="微软雅黑" panose="020B0503020204020204" pitchFamily="34" charset="-122"/>
                  <a:ea typeface="微软雅黑" panose="020B0503020204020204" pitchFamily="34" charset="-122"/>
                </a:endParaRPr>
              </a:p>
            </p:txBody>
          </p:sp>
          <p:sp>
            <p:nvSpPr>
              <p:cNvPr id="22" name="Rectangle 17"/>
              <p:cNvSpPr>
                <a:spLocks noChangeArrowheads="1"/>
              </p:cNvSpPr>
              <p:nvPr/>
            </p:nvSpPr>
            <p:spPr bwMode="auto">
              <a:xfrm>
                <a:off x="2145" y="3092"/>
                <a:ext cx="1226" cy="22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smtClean="0">
                    <a:solidFill>
                      <a:srgbClr val="006666"/>
                    </a:solidFill>
                    <a:latin typeface="+mn-lt"/>
                  </a:rPr>
                  <a:t>1 </a:t>
                </a:r>
                <a:r>
                  <a:rPr lang="en-US" altLang="zh-CN" sz="1600" b="1" dirty="0" smtClean="0">
                    <a:latin typeface="+mn-lt"/>
                  </a:rPr>
                  <a:t> 0  0  </a:t>
                </a:r>
                <a:r>
                  <a:rPr lang="en-US" altLang="zh-CN" sz="1600" b="1" dirty="0">
                    <a:latin typeface="+mn-lt"/>
                  </a:rPr>
                  <a:t>0</a:t>
                </a:r>
              </a:p>
            </p:txBody>
          </p:sp>
          <p:sp>
            <p:nvSpPr>
              <p:cNvPr id="23" name="Rectangle 18"/>
              <p:cNvSpPr>
                <a:spLocks noChangeArrowheads="1"/>
              </p:cNvSpPr>
              <p:nvPr/>
            </p:nvSpPr>
            <p:spPr bwMode="auto">
              <a:xfrm>
                <a:off x="3482" y="3092"/>
                <a:ext cx="1226" cy="22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smtClean="0">
                    <a:latin typeface="+mn-lt"/>
                  </a:rPr>
                  <a:t>1  1  1  1</a:t>
                </a:r>
                <a:endParaRPr lang="en-US" altLang="zh-CN" sz="1600" b="1" dirty="0">
                  <a:latin typeface="+mn-lt"/>
                </a:endParaRPr>
              </a:p>
            </p:txBody>
          </p:sp>
          <p:sp>
            <p:nvSpPr>
              <p:cNvPr id="24" name="Text Box 23"/>
              <p:cNvSpPr txBox="1">
                <a:spLocks noChangeArrowheads="1"/>
              </p:cNvSpPr>
              <p:nvPr/>
            </p:nvSpPr>
            <p:spPr bwMode="auto">
              <a:xfrm>
                <a:off x="717" y="3410"/>
                <a:ext cx="141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zh-CN" altLang="en-US" sz="1600" b="1" dirty="0">
                    <a:latin typeface="微软雅黑" panose="020B0503020204020204" pitchFamily="34" charset="-122"/>
                    <a:ea typeface="微软雅黑" panose="020B0503020204020204" pitchFamily="34" charset="-122"/>
                  </a:rPr>
                  <a:t>按位取反</a:t>
                </a:r>
              </a:p>
            </p:txBody>
          </p:sp>
          <p:sp>
            <p:nvSpPr>
              <p:cNvPr id="25" name="Text Box 24"/>
              <p:cNvSpPr txBox="1">
                <a:spLocks noChangeArrowheads="1"/>
              </p:cNvSpPr>
              <p:nvPr/>
            </p:nvSpPr>
            <p:spPr bwMode="auto">
              <a:xfrm>
                <a:off x="722" y="3734"/>
                <a:ext cx="140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zh-CN" altLang="en-US" sz="1600" b="1" dirty="0">
                    <a:latin typeface="微软雅黑" panose="020B0503020204020204" pitchFamily="34" charset="-122"/>
                    <a:ea typeface="微软雅黑" panose="020B0503020204020204" pitchFamily="34" charset="-122"/>
                  </a:rPr>
                  <a:t>加一后</a:t>
                </a:r>
                <a:r>
                  <a:rPr lang="zh-CN" altLang="en-US" sz="1600" b="1" dirty="0" smtClean="0">
                    <a:latin typeface="微软雅黑" panose="020B0503020204020204" pitchFamily="34" charset="-122"/>
                    <a:ea typeface="微软雅黑" panose="020B0503020204020204" pitchFamily="34" charset="-122"/>
                  </a:rPr>
                  <a:t>得到补码</a:t>
                </a:r>
                <a:endParaRPr lang="zh-CN" altLang="en-US" sz="1600" b="1" dirty="0">
                  <a:latin typeface="微软雅黑" panose="020B0503020204020204" pitchFamily="34" charset="-122"/>
                  <a:ea typeface="微软雅黑" panose="020B0503020204020204" pitchFamily="34" charset="-122"/>
                </a:endParaRPr>
              </a:p>
            </p:txBody>
          </p:sp>
          <p:sp>
            <p:nvSpPr>
              <p:cNvPr id="26" name="Text Box 25"/>
              <p:cNvSpPr txBox="1">
                <a:spLocks noChangeArrowheads="1"/>
              </p:cNvSpPr>
              <p:nvPr/>
            </p:nvSpPr>
            <p:spPr bwMode="auto">
              <a:xfrm>
                <a:off x="1086" y="3117"/>
                <a:ext cx="382" cy="526"/>
              </a:xfrm>
              <a:prstGeom prst="rect">
                <a:avLst/>
              </a:prstGeom>
              <a:solidFill>
                <a:schemeClr val="bg1"/>
              </a:solidFill>
              <a:ln w="9525" algn="ctr">
                <a:solidFill>
                  <a:srgbClr val="008000"/>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pPr>
                  <a:spcBef>
                    <a:spcPct val="50000"/>
                  </a:spcBef>
                </a:pPr>
                <a:r>
                  <a:rPr lang="zh-CN" altLang="en-US" sz="1600" b="1" dirty="0">
                    <a:solidFill>
                      <a:srgbClr val="006666"/>
                    </a:solidFill>
                    <a:latin typeface="Courier New" panose="02070309020205020404" pitchFamily="49" charset="0"/>
                  </a:rPr>
                  <a:t>符号位不变</a:t>
                </a:r>
              </a:p>
            </p:txBody>
          </p:sp>
          <p:sp>
            <p:nvSpPr>
              <p:cNvPr id="27" name="Rectangle 17"/>
              <p:cNvSpPr>
                <a:spLocks noChangeArrowheads="1"/>
              </p:cNvSpPr>
              <p:nvPr/>
            </p:nvSpPr>
            <p:spPr bwMode="auto">
              <a:xfrm>
                <a:off x="2153" y="3419"/>
                <a:ext cx="1226" cy="21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smtClean="0">
                    <a:solidFill>
                      <a:srgbClr val="006666"/>
                    </a:solidFill>
                    <a:latin typeface="+mn-lt"/>
                  </a:rPr>
                  <a:t>1</a:t>
                </a:r>
                <a:r>
                  <a:rPr lang="en-US" altLang="zh-CN" sz="1600" b="1" dirty="0" smtClean="0">
                    <a:solidFill>
                      <a:srgbClr val="008000"/>
                    </a:solidFill>
                    <a:latin typeface="+mn-lt"/>
                  </a:rPr>
                  <a:t> </a:t>
                </a:r>
                <a:r>
                  <a:rPr lang="en-US" altLang="zh-CN" sz="1600" b="1" dirty="0" smtClean="0">
                    <a:latin typeface="+mn-lt"/>
                  </a:rPr>
                  <a:t> 1  1  1</a:t>
                </a:r>
                <a:endParaRPr lang="en-US" altLang="zh-CN" sz="1600" b="1" dirty="0">
                  <a:latin typeface="+mn-lt"/>
                </a:endParaRPr>
              </a:p>
            </p:txBody>
          </p:sp>
          <p:sp>
            <p:nvSpPr>
              <p:cNvPr id="28" name="Rectangle 18"/>
              <p:cNvSpPr>
                <a:spLocks noChangeArrowheads="1"/>
              </p:cNvSpPr>
              <p:nvPr/>
            </p:nvSpPr>
            <p:spPr bwMode="auto">
              <a:xfrm>
                <a:off x="3482" y="3416"/>
                <a:ext cx="1226" cy="2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mn-lt"/>
                  </a:rPr>
                  <a:t>0</a:t>
                </a:r>
                <a:r>
                  <a:rPr lang="en-US" altLang="zh-CN" sz="1600" b="1" dirty="0" smtClean="0">
                    <a:latin typeface="+mn-lt"/>
                  </a:rPr>
                  <a:t>  0  </a:t>
                </a:r>
                <a:r>
                  <a:rPr lang="en-US" altLang="zh-CN" sz="1600" b="1" dirty="0">
                    <a:latin typeface="+mn-lt"/>
                  </a:rPr>
                  <a:t>0</a:t>
                </a:r>
                <a:r>
                  <a:rPr lang="en-US" altLang="zh-CN" sz="1600" b="1" dirty="0" smtClean="0">
                    <a:latin typeface="+mn-lt"/>
                  </a:rPr>
                  <a:t>  0</a:t>
                </a:r>
                <a:endParaRPr lang="en-US" altLang="zh-CN" sz="1600" b="1" dirty="0">
                  <a:latin typeface="+mn-lt"/>
                </a:endParaRPr>
              </a:p>
            </p:txBody>
          </p:sp>
          <p:sp>
            <p:nvSpPr>
              <p:cNvPr id="29" name="Rectangle 17"/>
              <p:cNvSpPr>
                <a:spLocks noChangeArrowheads="1"/>
              </p:cNvSpPr>
              <p:nvPr/>
            </p:nvSpPr>
            <p:spPr bwMode="auto">
              <a:xfrm>
                <a:off x="2145" y="3760"/>
                <a:ext cx="1226" cy="22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smtClean="0">
                    <a:solidFill>
                      <a:srgbClr val="006666"/>
                    </a:solidFill>
                    <a:latin typeface="+mn-lt"/>
                  </a:rPr>
                  <a:t>1</a:t>
                </a:r>
                <a:r>
                  <a:rPr lang="en-US" altLang="zh-CN" sz="1600" b="1" dirty="0" smtClean="0">
                    <a:solidFill>
                      <a:srgbClr val="008000"/>
                    </a:solidFill>
                    <a:latin typeface="+mn-lt"/>
                  </a:rPr>
                  <a:t> </a:t>
                </a:r>
                <a:r>
                  <a:rPr lang="en-US" altLang="zh-CN" sz="1600" b="1" dirty="0" smtClean="0">
                    <a:latin typeface="+mn-lt"/>
                  </a:rPr>
                  <a:t> 1  </a:t>
                </a:r>
                <a:r>
                  <a:rPr lang="en-US" altLang="zh-CN" sz="1600" b="1" dirty="0">
                    <a:latin typeface="+mn-lt"/>
                  </a:rPr>
                  <a:t>1</a:t>
                </a:r>
                <a:r>
                  <a:rPr lang="en-US" altLang="zh-CN" sz="1600" b="1" dirty="0" smtClean="0">
                    <a:latin typeface="+mn-lt"/>
                  </a:rPr>
                  <a:t>  </a:t>
                </a:r>
                <a:r>
                  <a:rPr lang="en-US" altLang="zh-CN" sz="1600" b="1" dirty="0">
                    <a:latin typeface="+mn-lt"/>
                  </a:rPr>
                  <a:t>1</a:t>
                </a:r>
              </a:p>
            </p:txBody>
          </p:sp>
        </p:grpSp>
        <p:sp>
          <p:nvSpPr>
            <p:cNvPr id="20" name="Rectangle 18"/>
            <p:cNvSpPr>
              <a:spLocks noChangeArrowheads="1"/>
            </p:cNvSpPr>
            <p:nvPr/>
          </p:nvSpPr>
          <p:spPr bwMode="auto">
            <a:xfrm>
              <a:off x="5185833" y="3912811"/>
              <a:ext cx="1946275" cy="3381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smtClean="0">
                  <a:latin typeface="+mn-lt"/>
                </a:rPr>
                <a:t>0  0  0  1</a:t>
              </a:r>
              <a:endParaRPr lang="en-US" altLang="zh-CN" sz="1600" b="1" dirty="0">
                <a:latin typeface="+mn-lt"/>
              </a:endParaRPr>
            </a:p>
          </p:txBody>
        </p:sp>
      </p:grpSp>
    </p:spTree>
    <p:extLst>
      <p:ext uri="{BB962C8B-B14F-4D97-AF65-F5344CB8AC3E}">
        <p14:creationId xmlns:p14="http://schemas.microsoft.com/office/powerpoint/2010/main" val="1203722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fade">
                                      <p:cBhvr>
                                        <p:cTn id="7" dur="1000"/>
                                        <p:tgtEl>
                                          <p:spTgt spid="31">
                                            <p:txEl>
                                              <p:pRg st="0" end="0"/>
                                            </p:txEl>
                                          </p:spTgt>
                                        </p:tgtEl>
                                      </p:cBhvr>
                                    </p:animEffect>
                                    <p:anim calcmode="lin" valueType="num">
                                      <p:cBhvr>
                                        <p:cTn id="8"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Effect transition="in" filter="fade">
                                      <p:cBhvr>
                                        <p:cTn id="21" dur="1000"/>
                                        <p:tgtEl>
                                          <p:spTgt spid="17">
                                            <p:txEl>
                                              <p:pRg st="0" end="0"/>
                                            </p:txEl>
                                          </p:spTgt>
                                        </p:tgtEl>
                                      </p:cBhvr>
                                    </p:animEffect>
                                    <p:anim calcmode="lin" valueType="num">
                                      <p:cBhvr>
                                        <p:cTn id="22"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1000"/>
                                        <p:tgtEl>
                                          <p:spTgt spid="18"/>
                                        </p:tgtEl>
                                      </p:cBhvr>
                                    </p:animEffect>
                                    <p:anim calcmode="lin" valueType="num">
                                      <p:cBhvr>
                                        <p:cTn id="29" dur="1000" fill="hold"/>
                                        <p:tgtEl>
                                          <p:spTgt spid="18"/>
                                        </p:tgtEl>
                                        <p:attrNameLst>
                                          <p:attrName>ppt_x</p:attrName>
                                        </p:attrNameLst>
                                      </p:cBhvr>
                                      <p:tavLst>
                                        <p:tav tm="0">
                                          <p:val>
                                            <p:strVal val="#ppt_x"/>
                                          </p:val>
                                        </p:tav>
                                        <p:tav tm="100000">
                                          <p:val>
                                            <p:strVal val="#ppt_x"/>
                                          </p:val>
                                        </p:tav>
                                      </p:tavLst>
                                    </p:anim>
                                    <p:anim calcmode="lin" valueType="num">
                                      <p:cBhvr>
                                        <p:cTn id="3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267744" y="287338"/>
            <a:ext cx="6876256" cy="549374"/>
          </a:xfrm>
        </p:spPr>
        <p:txBody>
          <a:bodyPr>
            <a:normAutofit/>
          </a:bodyPr>
          <a:lstStyle/>
          <a:p>
            <a:pPr algn="ctr" defTabSz="457200"/>
            <a:r>
              <a:rPr lang="en-US" altLang="zh-CN" sz="3200" b="1" dirty="0">
                <a:solidFill>
                  <a:schemeClr val="bg1"/>
                </a:solidFill>
                <a:latin typeface="微软雅黑" pitchFamily="34" charset="-122"/>
                <a:ea typeface="微软雅黑" pitchFamily="34" charset="-122"/>
              </a:rPr>
              <a:t>C</a:t>
            </a:r>
            <a:r>
              <a:rPr lang="zh-CN" altLang="en-US" sz="3200" b="1" dirty="0">
                <a:solidFill>
                  <a:schemeClr val="bg1"/>
                </a:solidFill>
                <a:latin typeface="微软雅黑" pitchFamily="34" charset="-122"/>
                <a:ea typeface="微软雅黑" pitchFamily="34" charset="-122"/>
              </a:rPr>
              <a:t>语言的</a:t>
            </a:r>
            <a:r>
              <a:rPr lang="zh-CN" altLang="en-US" sz="3200" b="1" dirty="0" smtClean="0">
                <a:solidFill>
                  <a:schemeClr val="bg1"/>
                </a:solidFill>
                <a:latin typeface="微软雅黑" pitchFamily="34" charset="-122"/>
                <a:ea typeface="微软雅黑" pitchFamily="34" charset="-122"/>
              </a:rPr>
              <a:t>发展及特点</a:t>
            </a:r>
            <a:endParaRPr lang="zh-CN" altLang="en-US" sz="20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5" name="矩形 14"/>
          <p:cNvSpPr/>
          <p:nvPr/>
        </p:nvSpPr>
        <p:spPr>
          <a:xfrm>
            <a:off x="827584" y="188640"/>
            <a:ext cx="1296144" cy="646331"/>
          </a:xfrm>
          <a:prstGeom prst="rect">
            <a:avLst/>
          </a:prstGeom>
        </p:spPr>
        <p:txBody>
          <a:bodyPr wrap="square">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1.2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6" name="Rectangle 3"/>
          <p:cNvSpPr txBox="1">
            <a:spLocks noChangeArrowheads="1"/>
          </p:cNvSpPr>
          <p:nvPr/>
        </p:nvSpPr>
        <p:spPr>
          <a:xfrm>
            <a:off x="745704" y="1268760"/>
            <a:ext cx="7776864" cy="36003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smtClean="0">
                <a:solidFill>
                  <a:srgbClr val="006666"/>
                </a:solidFill>
                <a:latin typeface="微软雅黑" panose="020B0503020204020204" pitchFamily="34" charset="-122"/>
                <a:ea typeface="微软雅黑" panose="020B0503020204020204" pitchFamily="34" charset="-122"/>
              </a:rPr>
              <a:t>C</a:t>
            </a:r>
            <a:r>
              <a:rPr lang="zh-CN" altLang="en-US" sz="2000" dirty="0" smtClean="0">
                <a:solidFill>
                  <a:srgbClr val="006666"/>
                </a:solidFill>
                <a:latin typeface="微软雅黑" panose="020B0503020204020204" pitchFamily="34" charset="-122"/>
                <a:ea typeface="微软雅黑" panose="020B0503020204020204" pitchFamily="34" charset="-122"/>
              </a:rPr>
              <a:t>语言是目前世界上流行最广泛的通用程序设计语言。</a:t>
            </a:r>
          </a:p>
          <a:p>
            <a:pPr marL="0" indent="0">
              <a:buNone/>
            </a:pPr>
            <a:endParaRPr lang="en-US" altLang="zh-CN" sz="2000" b="1" dirty="0" smtClean="0">
              <a:solidFill>
                <a:schemeClr val="bg2">
                  <a:lumMod val="10000"/>
                </a:schemeClr>
              </a:solidFill>
              <a:ea typeface="华文新魏" pitchFamily="2" charset="-122"/>
            </a:endParaRPr>
          </a:p>
          <a:p>
            <a:pPr marL="0" indent="0">
              <a:buNone/>
            </a:pPr>
            <a:r>
              <a:rPr lang="zh-CN" altLang="en-US" sz="2000" b="1" dirty="0" smtClean="0">
                <a:solidFill>
                  <a:schemeClr val="bg2">
                    <a:lumMod val="10000"/>
                  </a:schemeClr>
                </a:solidFill>
                <a:latin typeface="微软雅黑" pitchFamily="34" charset="-122"/>
                <a:ea typeface="微软雅黑" pitchFamily="34" charset="-122"/>
              </a:rPr>
              <a:t>发展</a:t>
            </a:r>
            <a:r>
              <a:rPr lang="en-US" altLang="zh-CN" sz="2000" b="1" dirty="0">
                <a:solidFill>
                  <a:schemeClr val="bg2">
                    <a:lumMod val="10000"/>
                  </a:schemeClr>
                </a:solidFill>
                <a:latin typeface="微软雅黑" pitchFamily="34" charset="-122"/>
                <a:ea typeface="微软雅黑" pitchFamily="34" charset="-122"/>
              </a:rPr>
              <a:t>:</a:t>
            </a:r>
            <a:endParaRPr lang="en-US" altLang="zh-CN" sz="2000" b="1" dirty="0" smtClean="0">
              <a:solidFill>
                <a:schemeClr val="hlink"/>
              </a:solidFill>
              <a:latin typeface="微软雅黑" pitchFamily="34" charset="-122"/>
              <a:ea typeface="微软雅黑" pitchFamily="34" charset="-122"/>
            </a:endParaRPr>
          </a:p>
          <a:p>
            <a:r>
              <a:rPr lang="en-US" altLang="zh-CN" sz="2000" dirty="0" smtClean="0">
                <a:solidFill>
                  <a:srgbClr val="006666"/>
                </a:solidFill>
                <a:ea typeface="华文新魏" pitchFamily="2" charset="-122"/>
              </a:rPr>
              <a:t>C</a:t>
            </a:r>
            <a:r>
              <a:rPr lang="zh-CN" altLang="en-US" sz="2000" dirty="0" smtClean="0">
                <a:solidFill>
                  <a:srgbClr val="006666"/>
                </a:solidFill>
                <a:latin typeface="微软雅黑" panose="020B0503020204020204" pitchFamily="34" charset="-122"/>
                <a:ea typeface="微软雅黑" panose="020B0503020204020204" pitchFamily="34" charset="-122"/>
              </a:rPr>
              <a:t>语言的发展过程可粗略地分为三个阶段：</a:t>
            </a:r>
            <a:endParaRPr lang="en-US" altLang="zh-CN" sz="2000" dirty="0" smtClean="0">
              <a:solidFill>
                <a:srgbClr val="006666"/>
              </a:solidFill>
              <a:latin typeface="微软雅黑" panose="020B0503020204020204" pitchFamily="34" charset="-122"/>
              <a:ea typeface="微软雅黑" panose="020B0503020204020204" pitchFamily="34" charset="-122"/>
            </a:endParaRPr>
          </a:p>
          <a:p>
            <a:pPr marL="0" indent="0">
              <a:buNone/>
            </a:pPr>
            <a:r>
              <a:rPr lang="en-US" altLang="zh-CN" sz="2000" dirty="0">
                <a:solidFill>
                  <a:schemeClr val="hlink"/>
                </a:solidFill>
                <a:latin typeface="微软雅黑" panose="020B0503020204020204" pitchFamily="34" charset="-122"/>
                <a:ea typeface="微软雅黑" panose="020B0503020204020204" pitchFamily="34" charset="-122"/>
              </a:rPr>
              <a:t> </a:t>
            </a:r>
            <a:r>
              <a:rPr lang="en-US" altLang="zh-CN" sz="2000" dirty="0" smtClean="0">
                <a:solidFill>
                  <a:schemeClr val="hlink"/>
                </a:solidFill>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1)1970</a:t>
            </a:r>
            <a:r>
              <a:rPr lang="zh-CN" altLang="en-US" sz="2000" dirty="0" smtClean="0">
                <a:latin typeface="微软雅黑" panose="020B0503020204020204" pitchFamily="34" charset="-122"/>
                <a:ea typeface="微软雅黑" panose="020B0503020204020204" pitchFamily="34" charset="-122"/>
              </a:rPr>
              <a:t>年至</a:t>
            </a:r>
            <a:r>
              <a:rPr lang="en-US" altLang="zh-CN" sz="2000" dirty="0" smtClean="0">
                <a:latin typeface="微软雅黑" panose="020B0503020204020204" pitchFamily="34" charset="-122"/>
                <a:ea typeface="微软雅黑" panose="020B0503020204020204" pitchFamily="34" charset="-122"/>
              </a:rPr>
              <a:t>1973</a:t>
            </a:r>
            <a:r>
              <a:rPr lang="zh-CN" altLang="en-US" sz="2000" dirty="0" smtClean="0">
                <a:latin typeface="微软雅黑" panose="020B0503020204020204" pitchFamily="34" charset="-122"/>
                <a:ea typeface="微软雅黑" panose="020B0503020204020204" pitchFamily="34" charset="-122"/>
              </a:rPr>
              <a:t>年为诞生阶段</a:t>
            </a:r>
            <a:endParaRPr lang="en-US" altLang="zh-CN" sz="2000" dirty="0" smtClean="0">
              <a:latin typeface="微软雅黑" panose="020B0503020204020204" pitchFamily="34" charset="-122"/>
              <a:ea typeface="微软雅黑" panose="020B0503020204020204" pitchFamily="34" charset="-122"/>
            </a:endParaRPr>
          </a:p>
          <a:p>
            <a:pPr marL="0" indent="0">
              <a:buNone/>
            </a:pPr>
            <a:r>
              <a:rPr lang="en-US" altLang="zh-CN" sz="2000" dirty="0" smtClean="0">
                <a:latin typeface="微软雅黑" panose="020B0503020204020204" pitchFamily="34" charset="-122"/>
                <a:ea typeface="微软雅黑" panose="020B0503020204020204" pitchFamily="34" charset="-122"/>
              </a:rPr>
              <a:t>      2)1973</a:t>
            </a:r>
            <a:r>
              <a:rPr lang="zh-CN" altLang="en-US" sz="2000" dirty="0" smtClean="0">
                <a:latin typeface="微软雅黑" panose="020B0503020204020204" pitchFamily="34" charset="-122"/>
                <a:ea typeface="微软雅黑" panose="020B0503020204020204" pitchFamily="34" charset="-122"/>
              </a:rPr>
              <a:t>年至</a:t>
            </a:r>
            <a:r>
              <a:rPr lang="en-US" altLang="zh-CN" sz="2000" dirty="0" smtClean="0">
                <a:latin typeface="微软雅黑" panose="020B0503020204020204" pitchFamily="34" charset="-122"/>
                <a:ea typeface="微软雅黑" panose="020B0503020204020204" pitchFamily="34" charset="-122"/>
              </a:rPr>
              <a:t>1988</a:t>
            </a:r>
            <a:r>
              <a:rPr lang="zh-CN" altLang="en-US" sz="2000" dirty="0" smtClean="0">
                <a:latin typeface="微软雅黑" panose="020B0503020204020204" pitchFamily="34" charset="-122"/>
                <a:ea typeface="微软雅黑" panose="020B0503020204020204" pitchFamily="34" charset="-122"/>
              </a:rPr>
              <a:t>年为发展阶段</a:t>
            </a:r>
            <a:endParaRPr lang="en-US" altLang="zh-CN" sz="2000" dirty="0" smtClean="0">
              <a:latin typeface="微软雅黑" panose="020B0503020204020204" pitchFamily="34" charset="-122"/>
              <a:ea typeface="微软雅黑" panose="020B0503020204020204" pitchFamily="34" charset="-122"/>
            </a:endParaRPr>
          </a:p>
          <a:p>
            <a:pPr marL="0" indent="0">
              <a:buNone/>
            </a:pPr>
            <a:r>
              <a:rPr lang="en-US" altLang="zh-CN" sz="2000" dirty="0" smtClean="0">
                <a:latin typeface="微软雅黑" panose="020B0503020204020204" pitchFamily="34" charset="-122"/>
                <a:ea typeface="微软雅黑" panose="020B0503020204020204" pitchFamily="34" charset="-122"/>
              </a:rPr>
              <a:t>      3)1988</a:t>
            </a:r>
            <a:r>
              <a:rPr lang="zh-CN" altLang="en-US" sz="2000" dirty="0" smtClean="0">
                <a:latin typeface="微软雅黑" panose="020B0503020204020204" pitchFamily="34" charset="-122"/>
                <a:ea typeface="微软雅黑" panose="020B0503020204020204" pitchFamily="34" charset="-122"/>
              </a:rPr>
              <a:t>年以后为成熟阶段</a:t>
            </a:r>
          </a:p>
          <a:p>
            <a:pPr marL="0" indent="0">
              <a:buNone/>
            </a:pPr>
            <a:r>
              <a:rPr lang="en-US" altLang="zh-CN" sz="2000" b="1" dirty="0" smtClean="0">
                <a:latin typeface="微软雅黑" panose="020B0503020204020204" pitchFamily="34" charset="-122"/>
                <a:ea typeface="微软雅黑" panose="020B0503020204020204" pitchFamily="34" charset="-122"/>
              </a:rPr>
              <a:t> </a:t>
            </a:r>
          </a:p>
          <a:p>
            <a:r>
              <a:rPr lang="en-US" altLang="zh-CN" sz="2000" b="1" dirty="0" smtClean="0">
                <a:solidFill>
                  <a:srgbClr val="006666"/>
                </a:solidFill>
                <a:latin typeface="微软雅黑" panose="020B0503020204020204" pitchFamily="34" charset="-122"/>
                <a:ea typeface="微软雅黑" panose="020B0503020204020204" pitchFamily="34" charset="-122"/>
              </a:rPr>
              <a:t>C</a:t>
            </a:r>
            <a:r>
              <a:rPr lang="zh-CN" altLang="en-US" sz="2000" b="1" dirty="0" smtClean="0">
                <a:solidFill>
                  <a:srgbClr val="006666"/>
                </a:solidFill>
                <a:latin typeface="微软雅黑" panose="020B0503020204020204" pitchFamily="34" charset="-122"/>
                <a:ea typeface="微软雅黑" panose="020B0503020204020204" pitchFamily="34" charset="-122"/>
              </a:rPr>
              <a:t>语言的产生历程：</a:t>
            </a:r>
          </a:p>
        </p:txBody>
      </p:sp>
      <p:grpSp>
        <p:nvGrpSpPr>
          <p:cNvPr id="7" name="组合 6"/>
          <p:cNvGrpSpPr/>
          <p:nvPr/>
        </p:nvGrpSpPr>
        <p:grpSpPr>
          <a:xfrm>
            <a:off x="251520" y="5199635"/>
            <a:ext cx="8424936" cy="784291"/>
            <a:chOff x="251520" y="5199635"/>
            <a:chExt cx="8424936" cy="784291"/>
          </a:xfrm>
        </p:grpSpPr>
        <p:sp>
          <p:nvSpPr>
            <p:cNvPr id="5" name="圆角矩形 4"/>
            <p:cNvSpPr/>
            <p:nvPr/>
          </p:nvSpPr>
          <p:spPr>
            <a:xfrm>
              <a:off x="251520" y="5263846"/>
              <a:ext cx="1224136" cy="72008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微软雅黑" panose="020B0503020204020204" pitchFamily="34" charset="-122"/>
                  <a:ea typeface="微软雅黑" panose="020B0503020204020204" pitchFamily="34" charset="-122"/>
                </a:rPr>
                <a:t>ALGOL</a:t>
              </a:r>
            </a:p>
            <a:p>
              <a:pPr algn="ctr"/>
              <a:r>
                <a:rPr lang="en-US" altLang="zh-CN" sz="1400" dirty="0" smtClean="0">
                  <a:latin typeface="微软雅黑" panose="020B0503020204020204" pitchFamily="34" charset="-122"/>
                  <a:ea typeface="微软雅黑" panose="020B0503020204020204" pitchFamily="34" charset="-122"/>
                </a:rPr>
                <a:t>1960</a:t>
              </a:r>
              <a:r>
                <a:rPr lang="zh-CN" altLang="en-US" sz="1400" dirty="0" smtClean="0">
                  <a:latin typeface="微软雅黑" panose="020B0503020204020204" pitchFamily="34" charset="-122"/>
                  <a:ea typeface="微软雅黑" panose="020B0503020204020204" pitchFamily="34" charset="-122"/>
                </a:rPr>
                <a:t>年</a:t>
              </a:r>
              <a:endParaRPr lang="zh-CN" altLang="en-US" sz="1400" dirty="0">
                <a:latin typeface="微软雅黑" panose="020B0503020204020204" pitchFamily="34" charset="-122"/>
                <a:ea typeface="微软雅黑" panose="020B0503020204020204" pitchFamily="34" charset="-122"/>
              </a:endParaRPr>
            </a:p>
          </p:txBody>
        </p:sp>
        <p:sp>
          <p:nvSpPr>
            <p:cNvPr id="9" name="圆角矩形 8"/>
            <p:cNvSpPr/>
            <p:nvPr/>
          </p:nvSpPr>
          <p:spPr>
            <a:xfrm>
              <a:off x="2027110" y="5253632"/>
              <a:ext cx="1224136" cy="72008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微软雅黑" panose="020B0503020204020204" pitchFamily="34" charset="-122"/>
                  <a:ea typeface="微软雅黑" panose="020B0503020204020204" pitchFamily="34" charset="-122"/>
                </a:rPr>
                <a:t>CPL</a:t>
              </a:r>
            </a:p>
            <a:p>
              <a:pPr algn="ctr"/>
              <a:r>
                <a:rPr lang="en-US" altLang="zh-CN" sz="1400" dirty="0" smtClean="0">
                  <a:latin typeface="微软雅黑" panose="020B0503020204020204" pitchFamily="34" charset="-122"/>
                  <a:ea typeface="微软雅黑" panose="020B0503020204020204" pitchFamily="34" charset="-122"/>
                </a:rPr>
                <a:t>1963</a:t>
              </a:r>
              <a:r>
                <a:rPr lang="zh-CN" altLang="en-US" sz="1400" dirty="0" smtClean="0">
                  <a:latin typeface="微软雅黑" panose="020B0503020204020204" pitchFamily="34" charset="-122"/>
                  <a:ea typeface="微软雅黑" panose="020B0503020204020204" pitchFamily="34" charset="-122"/>
                </a:rPr>
                <a:t>年</a:t>
              </a:r>
              <a:endParaRPr lang="zh-CN" altLang="en-US" sz="1400" dirty="0">
                <a:latin typeface="微软雅黑" panose="020B0503020204020204" pitchFamily="34" charset="-122"/>
                <a:ea typeface="微软雅黑" panose="020B0503020204020204" pitchFamily="34" charset="-122"/>
              </a:endParaRPr>
            </a:p>
          </p:txBody>
        </p:sp>
        <p:sp>
          <p:nvSpPr>
            <p:cNvPr id="10" name="圆角矩形 9"/>
            <p:cNvSpPr/>
            <p:nvPr/>
          </p:nvSpPr>
          <p:spPr>
            <a:xfrm>
              <a:off x="3851920" y="5233204"/>
              <a:ext cx="1224136" cy="72008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微软雅黑" panose="020B0503020204020204" pitchFamily="34" charset="-122"/>
                  <a:ea typeface="微软雅黑" panose="020B0503020204020204" pitchFamily="34" charset="-122"/>
                </a:rPr>
                <a:t>BCPL</a:t>
              </a:r>
            </a:p>
            <a:p>
              <a:pPr algn="ctr"/>
              <a:r>
                <a:rPr lang="en-US" altLang="zh-CN" sz="1400" dirty="0" smtClean="0">
                  <a:latin typeface="微软雅黑" panose="020B0503020204020204" pitchFamily="34" charset="-122"/>
                  <a:ea typeface="微软雅黑" panose="020B0503020204020204" pitchFamily="34" charset="-122"/>
                </a:rPr>
                <a:t>1967</a:t>
              </a:r>
              <a:r>
                <a:rPr lang="zh-CN" altLang="en-US" sz="1400" dirty="0" smtClean="0">
                  <a:latin typeface="微软雅黑" panose="020B0503020204020204" pitchFamily="34" charset="-122"/>
                  <a:ea typeface="微软雅黑" panose="020B0503020204020204" pitchFamily="34" charset="-122"/>
                </a:rPr>
                <a:t>年</a:t>
              </a:r>
              <a:endParaRPr lang="zh-CN" altLang="en-US" sz="1400" dirty="0">
                <a:latin typeface="微软雅黑" panose="020B0503020204020204" pitchFamily="34" charset="-122"/>
                <a:ea typeface="微软雅黑" panose="020B0503020204020204" pitchFamily="34" charset="-122"/>
              </a:endParaRPr>
            </a:p>
          </p:txBody>
        </p:sp>
        <p:sp>
          <p:nvSpPr>
            <p:cNvPr id="11" name="圆角矩形 10"/>
            <p:cNvSpPr/>
            <p:nvPr/>
          </p:nvSpPr>
          <p:spPr>
            <a:xfrm>
              <a:off x="5652120" y="5214926"/>
              <a:ext cx="1224136" cy="72008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微软雅黑" panose="020B0503020204020204" pitchFamily="34" charset="-122"/>
                  <a:ea typeface="微软雅黑" panose="020B0503020204020204" pitchFamily="34" charset="-122"/>
                </a:rPr>
                <a:t>B</a:t>
              </a:r>
            </a:p>
            <a:p>
              <a:pPr algn="ctr"/>
              <a:r>
                <a:rPr lang="en-US" altLang="zh-CN" sz="1400" dirty="0" smtClean="0">
                  <a:latin typeface="微软雅黑" panose="020B0503020204020204" pitchFamily="34" charset="-122"/>
                  <a:ea typeface="微软雅黑" panose="020B0503020204020204" pitchFamily="34" charset="-122"/>
                </a:rPr>
                <a:t>1970</a:t>
              </a:r>
              <a:r>
                <a:rPr lang="zh-CN" altLang="en-US" sz="1400" dirty="0" smtClean="0">
                  <a:latin typeface="微软雅黑" panose="020B0503020204020204" pitchFamily="34" charset="-122"/>
                  <a:ea typeface="微软雅黑" panose="020B0503020204020204" pitchFamily="34" charset="-122"/>
                </a:rPr>
                <a:t>年</a:t>
              </a:r>
              <a:endParaRPr lang="zh-CN" altLang="en-US" sz="1400" dirty="0">
                <a:latin typeface="微软雅黑" panose="020B0503020204020204" pitchFamily="34" charset="-122"/>
                <a:ea typeface="微软雅黑" panose="020B0503020204020204" pitchFamily="34" charset="-122"/>
              </a:endParaRPr>
            </a:p>
          </p:txBody>
        </p:sp>
        <p:sp>
          <p:nvSpPr>
            <p:cNvPr id="12" name="圆角矩形 11"/>
            <p:cNvSpPr/>
            <p:nvPr/>
          </p:nvSpPr>
          <p:spPr>
            <a:xfrm>
              <a:off x="7452320" y="5199635"/>
              <a:ext cx="1224136" cy="72008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微软雅黑" panose="020B0503020204020204" pitchFamily="34" charset="-122"/>
                  <a:ea typeface="微软雅黑" panose="020B0503020204020204" pitchFamily="34" charset="-122"/>
                </a:rPr>
                <a:t>C</a:t>
              </a:r>
            </a:p>
            <a:p>
              <a:pPr algn="ctr"/>
              <a:r>
                <a:rPr lang="en-US" altLang="zh-CN" sz="1400" dirty="0" smtClean="0">
                  <a:latin typeface="微软雅黑" panose="020B0503020204020204" pitchFamily="34" charset="-122"/>
                  <a:ea typeface="微软雅黑" panose="020B0503020204020204" pitchFamily="34" charset="-122"/>
                </a:rPr>
                <a:t>1972</a:t>
              </a:r>
              <a:r>
                <a:rPr lang="zh-CN" altLang="en-US" sz="1400" dirty="0" smtClean="0">
                  <a:latin typeface="微软雅黑" panose="020B0503020204020204" pitchFamily="34" charset="-122"/>
                  <a:ea typeface="微软雅黑" panose="020B0503020204020204" pitchFamily="34" charset="-122"/>
                </a:rPr>
                <a:t>年</a:t>
              </a:r>
              <a:endParaRPr lang="zh-CN" altLang="en-US" sz="1400" dirty="0">
                <a:latin typeface="微软雅黑" panose="020B0503020204020204" pitchFamily="34" charset="-122"/>
                <a:ea typeface="微软雅黑" panose="020B0503020204020204" pitchFamily="34" charset="-122"/>
              </a:endParaRPr>
            </a:p>
          </p:txBody>
        </p:sp>
        <p:sp>
          <p:nvSpPr>
            <p:cNvPr id="6" name="右箭头 5"/>
            <p:cNvSpPr/>
            <p:nvPr/>
          </p:nvSpPr>
          <p:spPr>
            <a:xfrm>
              <a:off x="1475656" y="5517232"/>
              <a:ext cx="551454" cy="109370"/>
            </a:xfrm>
            <a:prstGeom prst="rightArrow">
              <a:avLst/>
            </a:prstGeom>
            <a:solidFill>
              <a:srgbClr val="66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3275856" y="5517232"/>
              <a:ext cx="551454" cy="109370"/>
            </a:xfrm>
            <a:prstGeom prst="rightArrow">
              <a:avLst/>
            </a:prstGeom>
            <a:solidFill>
              <a:srgbClr val="66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5100666" y="5517232"/>
              <a:ext cx="551454" cy="109370"/>
            </a:xfrm>
            <a:prstGeom prst="rightArrow">
              <a:avLst/>
            </a:prstGeom>
            <a:solidFill>
              <a:srgbClr val="66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6900866" y="5517232"/>
              <a:ext cx="551454" cy="109370"/>
            </a:xfrm>
            <a:prstGeom prst="rightArrow">
              <a:avLst/>
            </a:prstGeom>
            <a:solidFill>
              <a:srgbClr val="66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90308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1000"/>
                                        <p:tgtEl>
                                          <p:spTgt spid="16">
                                            <p:txEl>
                                              <p:pRg st="0" end="0"/>
                                            </p:txEl>
                                          </p:spTgt>
                                        </p:tgtEl>
                                      </p:cBhvr>
                                    </p:animEffect>
                                    <p:anim calcmode="lin" valueType="num">
                                      <p:cBhvr>
                                        <p:cTn id="8"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xEl>
                                              <p:pRg st="2" end="2"/>
                                            </p:txEl>
                                          </p:spTgt>
                                        </p:tgtEl>
                                        <p:attrNameLst>
                                          <p:attrName>style.visibility</p:attrName>
                                        </p:attrNameLst>
                                      </p:cBhvr>
                                      <p:to>
                                        <p:strVal val="visible"/>
                                      </p:to>
                                    </p:set>
                                    <p:animEffect transition="in" filter="fade">
                                      <p:cBhvr>
                                        <p:cTn id="14" dur="1000"/>
                                        <p:tgtEl>
                                          <p:spTgt spid="16">
                                            <p:txEl>
                                              <p:pRg st="2" end="2"/>
                                            </p:txEl>
                                          </p:spTgt>
                                        </p:tgtEl>
                                      </p:cBhvr>
                                    </p:animEffect>
                                    <p:anim calcmode="lin" valueType="num">
                                      <p:cBhvr>
                                        <p:cTn id="15" dur="10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6">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animEffect transition="in" filter="fade">
                                      <p:cBhvr>
                                        <p:cTn id="19" dur="1000"/>
                                        <p:tgtEl>
                                          <p:spTgt spid="16">
                                            <p:txEl>
                                              <p:pRg st="3" end="3"/>
                                            </p:txEl>
                                          </p:spTgt>
                                        </p:tgtEl>
                                      </p:cBhvr>
                                    </p:animEffect>
                                    <p:anim calcmode="lin" valueType="num">
                                      <p:cBhvr>
                                        <p:cTn id="20" dur="1000" fill="hold"/>
                                        <p:tgtEl>
                                          <p:spTgt spid="16">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6">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6">
                                            <p:txEl>
                                              <p:pRg st="4" end="4"/>
                                            </p:txEl>
                                          </p:spTgt>
                                        </p:tgtEl>
                                        <p:attrNameLst>
                                          <p:attrName>style.visibility</p:attrName>
                                        </p:attrNameLst>
                                      </p:cBhvr>
                                      <p:to>
                                        <p:strVal val="visible"/>
                                      </p:to>
                                    </p:set>
                                    <p:animEffect transition="in" filter="fade">
                                      <p:cBhvr>
                                        <p:cTn id="24" dur="1000"/>
                                        <p:tgtEl>
                                          <p:spTgt spid="16">
                                            <p:txEl>
                                              <p:pRg st="4" end="4"/>
                                            </p:txEl>
                                          </p:spTgt>
                                        </p:tgtEl>
                                      </p:cBhvr>
                                    </p:animEffect>
                                    <p:anim calcmode="lin" valueType="num">
                                      <p:cBhvr>
                                        <p:cTn id="25" dur="1000" fill="hold"/>
                                        <p:tgtEl>
                                          <p:spTgt spid="16">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6">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6">
                                            <p:txEl>
                                              <p:pRg st="5" end="5"/>
                                            </p:txEl>
                                          </p:spTgt>
                                        </p:tgtEl>
                                        <p:attrNameLst>
                                          <p:attrName>style.visibility</p:attrName>
                                        </p:attrNameLst>
                                      </p:cBhvr>
                                      <p:to>
                                        <p:strVal val="visible"/>
                                      </p:to>
                                    </p:set>
                                    <p:animEffect transition="in" filter="fade">
                                      <p:cBhvr>
                                        <p:cTn id="29" dur="1000"/>
                                        <p:tgtEl>
                                          <p:spTgt spid="16">
                                            <p:txEl>
                                              <p:pRg st="5" end="5"/>
                                            </p:txEl>
                                          </p:spTgt>
                                        </p:tgtEl>
                                      </p:cBhvr>
                                    </p:animEffect>
                                    <p:anim calcmode="lin" valueType="num">
                                      <p:cBhvr>
                                        <p:cTn id="30" dur="1000" fill="hold"/>
                                        <p:tgtEl>
                                          <p:spTgt spid="16">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16">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6">
                                            <p:txEl>
                                              <p:pRg st="6" end="6"/>
                                            </p:txEl>
                                          </p:spTgt>
                                        </p:tgtEl>
                                        <p:attrNameLst>
                                          <p:attrName>style.visibility</p:attrName>
                                        </p:attrNameLst>
                                      </p:cBhvr>
                                      <p:to>
                                        <p:strVal val="visible"/>
                                      </p:to>
                                    </p:set>
                                    <p:animEffect transition="in" filter="fade">
                                      <p:cBhvr>
                                        <p:cTn id="34" dur="1000"/>
                                        <p:tgtEl>
                                          <p:spTgt spid="16">
                                            <p:txEl>
                                              <p:pRg st="6" end="6"/>
                                            </p:txEl>
                                          </p:spTgt>
                                        </p:tgtEl>
                                      </p:cBhvr>
                                    </p:animEffect>
                                    <p:anim calcmode="lin" valueType="num">
                                      <p:cBhvr>
                                        <p:cTn id="35" dur="1000" fill="hold"/>
                                        <p:tgtEl>
                                          <p:spTgt spid="16">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1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6">
                                            <p:txEl>
                                              <p:pRg st="7" end="7"/>
                                            </p:txEl>
                                          </p:spTgt>
                                        </p:tgtEl>
                                        <p:attrNameLst>
                                          <p:attrName>style.visibility</p:attrName>
                                        </p:attrNameLst>
                                      </p:cBhvr>
                                      <p:to>
                                        <p:strVal val="visible"/>
                                      </p:to>
                                    </p:set>
                                    <p:animEffect transition="in" filter="blinds(horizontal)">
                                      <p:cBhvr>
                                        <p:cTn id="41" dur="500"/>
                                        <p:tgtEl>
                                          <p:spTgt spid="16">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16">
                                            <p:txEl>
                                              <p:pRg st="8" end="8"/>
                                            </p:txEl>
                                          </p:spTgt>
                                        </p:tgtEl>
                                        <p:attrNameLst>
                                          <p:attrName>style.visibility</p:attrName>
                                        </p:attrNameLst>
                                      </p:cBhvr>
                                      <p:to>
                                        <p:strVal val="visible"/>
                                      </p:to>
                                    </p:set>
                                    <p:animEffect transition="in" filter="fade">
                                      <p:cBhvr>
                                        <p:cTn id="46" dur="1000"/>
                                        <p:tgtEl>
                                          <p:spTgt spid="16">
                                            <p:txEl>
                                              <p:pRg st="8" end="8"/>
                                            </p:txEl>
                                          </p:spTgt>
                                        </p:tgtEl>
                                      </p:cBhvr>
                                    </p:animEffect>
                                    <p:anim calcmode="lin" valueType="num">
                                      <p:cBhvr>
                                        <p:cTn id="47" dur="1000" fill="hold"/>
                                        <p:tgtEl>
                                          <p:spTgt spid="16">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1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fade">
                                      <p:cBhvr>
                                        <p:cTn id="53" dur="1000"/>
                                        <p:tgtEl>
                                          <p:spTgt spid="7"/>
                                        </p:tgtEl>
                                      </p:cBhvr>
                                    </p:animEffect>
                                    <p:anim calcmode="lin" valueType="num">
                                      <p:cBhvr>
                                        <p:cTn id="54" dur="1000" fill="hold"/>
                                        <p:tgtEl>
                                          <p:spTgt spid="7"/>
                                        </p:tgtEl>
                                        <p:attrNameLst>
                                          <p:attrName>ppt_x</p:attrName>
                                        </p:attrNameLst>
                                      </p:cBhvr>
                                      <p:tavLst>
                                        <p:tav tm="0">
                                          <p:val>
                                            <p:strVal val="#ppt_x"/>
                                          </p:val>
                                        </p:tav>
                                        <p:tav tm="100000">
                                          <p:val>
                                            <p:strVal val="#ppt_x"/>
                                          </p:val>
                                        </p:tav>
                                      </p:tavLst>
                                    </p:anim>
                                    <p:anim calcmode="lin" valueType="num">
                                      <p:cBhvr>
                                        <p:cTn id="5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267744" y="287338"/>
            <a:ext cx="6876256" cy="549374"/>
          </a:xfrm>
        </p:spPr>
        <p:txBody>
          <a:bodyPr>
            <a:normAutofit/>
          </a:bodyPr>
          <a:lstStyle/>
          <a:p>
            <a:pPr algn="ctr" defTabSz="457200"/>
            <a:r>
              <a:rPr lang="en-US" altLang="zh-CN" sz="3200" b="1" dirty="0">
                <a:solidFill>
                  <a:schemeClr val="bg1"/>
                </a:solidFill>
                <a:latin typeface="微软雅黑" pitchFamily="34" charset="-122"/>
                <a:ea typeface="微软雅黑" pitchFamily="34" charset="-122"/>
              </a:rPr>
              <a:t>C</a:t>
            </a:r>
            <a:r>
              <a:rPr lang="zh-CN" altLang="en-US" sz="3200" b="1" dirty="0">
                <a:solidFill>
                  <a:schemeClr val="bg1"/>
                </a:solidFill>
                <a:latin typeface="微软雅黑" pitchFamily="34" charset="-122"/>
                <a:ea typeface="微软雅黑" pitchFamily="34" charset="-122"/>
              </a:rPr>
              <a:t>语言</a:t>
            </a:r>
            <a:r>
              <a:rPr lang="zh-CN" altLang="en-US" sz="3200" b="1" dirty="0" smtClean="0">
                <a:solidFill>
                  <a:schemeClr val="bg1"/>
                </a:solidFill>
                <a:latin typeface="微软雅黑" pitchFamily="34" charset="-122"/>
                <a:ea typeface="微软雅黑" pitchFamily="34" charset="-122"/>
              </a:rPr>
              <a:t>的特点</a:t>
            </a:r>
            <a:endParaRPr lang="zh-CN" altLang="en-US" sz="20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5" name="矩形 14"/>
          <p:cNvSpPr/>
          <p:nvPr/>
        </p:nvSpPr>
        <p:spPr>
          <a:xfrm>
            <a:off x="827584" y="188640"/>
            <a:ext cx="1296144" cy="646331"/>
          </a:xfrm>
          <a:prstGeom prst="rect">
            <a:avLst/>
          </a:prstGeom>
        </p:spPr>
        <p:txBody>
          <a:bodyPr wrap="square">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1.2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5" name="Rectangle 3"/>
          <p:cNvSpPr txBox="1">
            <a:spLocks noChangeArrowheads="1"/>
          </p:cNvSpPr>
          <p:nvPr/>
        </p:nvSpPr>
        <p:spPr>
          <a:xfrm>
            <a:off x="827584" y="1676401"/>
            <a:ext cx="7632848" cy="31927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None/>
            </a:pPr>
            <a:r>
              <a:rPr lang="en-US" altLang="zh-CN" sz="2000" dirty="0" smtClean="0">
                <a:latin typeface="微软雅黑" panose="020B0503020204020204" pitchFamily="34" charset="-122"/>
                <a:ea typeface="微软雅黑" panose="020B0503020204020204" pitchFamily="34" charset="-122"/>
              </a:rPr>
              <a:t>1) </a:t>
            </a:r>
            <a:r>
              <a:rPr lang="zh-CN" altLang="en-US" sz="2000" dirty="0" smtClean="0">
                <a:latin typeface="微软雅黑" panose="020B0503020204020204" pitchFamily="34" charset="-122"/>
                <a:ea typeface="微软雅黑" panose="020B0503020204020204" pitchFamily="34" charset="-122"/>
              </a:rPr>
              <a:t>介乎于高级语言和汇编语言之间，兼有两者的优点。</a:t>
            </a:r>
          </a:p>
          <a:p>
            <a:pPr marL="0" indent="0">
              <a:spcAft>
                <a:spcPts val="1200"/>
              </a:spcAft>
              <a:buNone/>
            </a:pPr>
            <a:r>
              <a:rPr lang="en-US" altLang="zh-CN" sz="2000" dirty="0" smtClean="0">
                <a:latin typeface="微软雅黑" panose="020B0503020204020204" pitchFamily="34" charset="-122"/>
                <a:ea typeface="微软雅黑" panose="020B0503020204020204" pitchFamily="34" charset="-122"/>
              </a:rPr>
              <a:t>2) </a:t>
            </a:r>
            <a:r>
              <a:rPr lang="zh-CN" altLang="en-US" sz="2000" dirty="0" smtClean="0">
                <a:latin typeface="微软雅黑" panose="020B0503020204020204" pitchFamily="34" charset="-122"/>
                <a:ea typeface="微软雅黑" panose="020B0503020204020204" pitchFamily="34" charset="-122"/>
              </a:rPr>
              <a:t>引用结构化程序结构，便于软件工程化。</a:t>
            </a:r>
          </a:p>
          <a:p>
            <a:pPr marL="0" indent="0">
              <a:spcAft>
                <a:spcPts val="1200"/>
              </a:spcAft>
              <a:buNone/>
            </a:pPr>
            <a:r>
              <a:rPr lang="en-US" altLang="zh-CN" sz="2000" dirty="0" smtClean="0">
                <a:latin typeface="微软雅黑" panose="020B0503020204020204" pitchFamily="34" charset="-122"/>
                <a:ea typeface="微软雅黑" panose="020B0503020204020204" pitchFamily="34" charset="-122"/>
              </a:rPr>
              <a:t>3) </a:t>
            </a:r>
            <a:r>
              <a:rPr lang="zh-CN" altLang="en-US" sz="2000" dirty="0" smtClean="0">
                <a:latin typeface="微软雅黑" panose="020B0503020204020204" pitchFamily="34" charset="-122"/>
                <a:ea typeface="微软雅黑" panose="020B0503020204020204" pitchFamily="34" charset="-122"/>
              </a:rPr>
              <a:t>语言简洁，且表达能力强，使用灵活，易于学习和应用。</a:t>
            </a:r>
          </a:p>
          <a:p>
            <a:pPr marL="0" indent="0">
              <a:spcAft>
                <a:spcPts val="1200"/>
              </a:spcAft>
              <a:buNone/>
            </a:pPr>
            <a:r>
              <a:rPr lang="en-US" altLang="zh-CN" sz="2000" dirty="0" smtClean="0">
                <a:latin typeface="微软雅黑" panose="020B0503020204020204" pitchFamily="34" charset="-122"/>
                <a:ea typeface="微软雅黑" panose="020B0503020204020204" pitchFamily="34" charset="-122"/>
              </a:rPr>
              <a:t>4) </a:t>
            </a:r>
            <a:r>
              <a:rPr lang="zh-CN" altLang="en-US" sz="2000" dirty="0" smtClean="0">
                <a:latin typeface="微软雅黑" panose="020B0503020204020204" pitchFamily="34" charset="-122"/>
                <a:ea typeface="微软雅黑" panose="020B0503020204020204" pitchFamily="34" charset="-122"/>
              </a:rPr>
              <a:t>可移植性好 。</a:t>
            </a:r>
          </a:p>
          <a:p>
            <a:endParaRPr lang="zh-CN" altLang="en-US" sz="2600" b="1" dirty="0" smtClean="0">
              <a:ea typeface="华文新魏" pitchFamily="2" charset="-122"/>
            </a:endParaRPr>
          </a:p>
        </p:txBody>
      </p:sp>
    </p:spTree>
    <p:extLst>
      <p:ext uri="{BB962C8B-B14F-4D97-AF65-F5344CB8AC3E}">
        <p14:creationId xmlns:p14="http://schemas.microsoft.com/office/powerpoint/2010/main" val="4027058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267744" y="287338"/>
            <a:ext cx="6876256" cy="549374"/>
          </a:xfrm>
        </p:spPr>
        <p:txBody>
          <a:bodyPr>
            <a:normAutofit/>
          </a:bodyPr>
          <a:lstStyle/>
          <a:p>
            <a:pPr algn="ctr" defTabSz="457200"/>
            <a:r>
              <a:rPr lang="en-US" altLang="zh-CN" sz="3200" b="1" dirty="0">
                <a:solidFill>
                  <a:schemeClr val="bg1"/>
                </a:solidFill>
                <a:latin typeface="微软雅黑" pitchFamily="34" charset="-122"/>
                <a:ea typeface="微软雅黑" pitchFamily="34" charset="-122"/>
              </a:rPr>
              <a:t>C</a:t>
            </a:r>
            <a:r>
              <a:rPr lang="zh-CN" altLang="en-US" sz="3200" b="1" dirty="0">
                <a:solidFill>
                  <a:schemeClr val="bg1"/>
                </a:solidFill>
                <a:latin typeface="微软雅黑" pitchFamily="34" charset="-122"/>
                <a:ea typeface="微软雅黑" pitchFamily="34" charset="-122"/>
              </a:rPr>
              <a:t>语言程序的书写格式和结构特点</a:t>
            </a:r>
            <a:endParaRPr lang="zh-CN" altLang="en-US" sz="20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5" name="矩形 14"/>
          <p:cNvSpPr/>
          <p:nvPr/>
        </p:nvSpPr>
        <p:spPr>
          <a:xfrm>
            <a:off x="827584" y="188640"/>
            <a:ext cx="1296144" cy="646331"/>
          </a:xfrm>
          <a:prstGeom prst="rect">
            <a:avLst/>
          </a:prstGeom>
        </p:spPr>
        <p:txBody>
          <a:bodyPr wrap="square">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1.3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6" name="Rectangle 3"/>
          <p:cNvSpPr txBox="1">
            <a:spLocks noChangeArrowheads="1"/>
          </p:cNvSpPr>
          <p:nvPr/>
        </p:nvSpPr>
        <p:spPr>
          <a:xfrm>
            <a:off x="827915" y="1196752"/>
            <a:ext cx="7783909" cy="73668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buFont typeface="Wingdings 3" pitchFamily="18" charset="2"/>
              <a:buNone/>
            </a:pPr>
            <a:r>
              <a:rPr lang="zh-CN" altLang="en-US" sz="2400" b="1" dirty="0" smtClean="0">
                <a:latin typeface="微软雅黑" panose="020B0503020204020204" pitchFamily="34" charset="-122"/>
                <a:ea typeface="微软雅黑" panose="020B0503020204020204" pitchFamily="34" charset="-122"/>
              </a:rPr>
              <a:t>一个简单的</a:t>
            </a:r>
            <a:r>
              <a:rPr lang="en-US" altLang="zh-CN" sz="2400" b="1" dirty="0" smtClean="0">
                <a:latin typeface="微软雅黑" panose="020B0503020204020204" pitchFamily="34" charset="-122"/>
                <a:ea typeface="微软雅黑" panose="020B0503020204020204" pitchFamily="34" charset="-122"/>
              </a:rPr>
              <a:t>C</a:t>
            </a:r>
            <a:r>
              <a:rPr lang="zh-CN" altLang="en-US" sz="2400" b="1" dirty="0" smtClean="0">
                <a:latin typeface="微软雅黑" panose="020B0503020204020204" pitchFamily="34" charset="-122"/>
                <a:ea typeface="微软雅黑" panose="020B0503020204020204" pitchFamily="34" charset="-122"/>
              </a:rPr>
              <a:t>语言程序：</a:t>
            </a:r>
            <a:r>
              <a:rPr lang="zh-CN" altLang="en-US" sz="2000" dirty="0" smtClean="0">
                <a:latin typeface="微软雅黑" panose="020B0503020204020204" pitchFamily="34" charset="-122"/>
                <a:ea typeface="微软雅黑" panose="020B0503020204020204" pitchFamily="34" charset="-122"/>
              </a:rPr>
              <a:t>编制计算半径为</a:t>
            </a:r>
            <a:r>
              <a:rPr lang="en-US" altLang="zh-CN" sz="2000" dirty="0" smtClean="0">
                <a:latin typeface="微软雅黑" panose="020B0503020204020204" pitchFamily="34" charset="-122"/>
                <a:ea typeface="微软雅黑" panose="020B0503020204020204" pitchFamily="34" charset="-122"/>
              </a:rPr>
              <a:t>R</a:t>
            </a:r>
            <a:r>
              <a:rPr lang="zh-CN" altLang="en-US" sz="2000" dirty="0" smtClean="0">
                <a:latin typeface="微软雅黑" panose="020B0503020204020204" pitchFamily="34" charset="-122"/>
                <a:ea typeface="微软雅黑" panose="020B0503020204020204" pitchFamily="34" charset="-122"/>
              </a:rPr>
              <a:t>、高度为</a:t>
            </a:r>
            <a:r>
              <a:rPr lang="en-US" altLang="zh-CN" sz="2000" dirty="0" smtClean="0">
                <a:latin typeface="微软雅黑" panose="020B0503020204020204" pitchFamily="34" charset="-122"/>
                <a:ea typeface="微软雅黑" panose="020B0503020204020204" pitchFamily="34" charset="-122"/>
              </a:rPr>
              <a:t>H</a:t>
            </a:r>
            <a:r>
              <a:rPr lang="zh-CN" altLang="en-US" sz="2000" dirty="0" smtClean="0">
                <a:latin typeface="微软雅黑" panose="020B0503020204020204" pitchFamily="34" charset="-122"/>
                <a:ea typeface="微软雅黑" panose="020B0503020204020204" pitchFamily="34" charset="-122"/>
              </a:rPr>
              <a:t>的圆柱体体积的程序。要求</a:t>
            </a:r>
            <a:r>
              <a:rPr lang="en-US" altLang="zh-CN" sz="2000" dirty="0" smtClean="0">
                <a:latin typeface="微软雅黑" panose="020B0503020204020204" pitchFamily="34" charset="-122"/>
                <a:ea typeface="微软雅黑" panose="020B0503020204020204" pitchFamily="34" charset="-122"/>
              </a:rPr>
              <a:t>R</a:t>
            </a:r>
            <a:r>
              <a:rPr lang="zh-CN" altLang="en-US" sz="2000" dirty="0" smtClean="0">
                <a:latin typeface="微软雅黑" panose="020B0503020204020204" pitchFamily="34" charset="-122"/>
                <a:ea typeface="微软雅黑" panose="020B0503020204020204" pitchFamily="34" charset="-122"/>
              </a:rPr>
              <a:t>和</a:t>
            </a:r>
            <a:r>
              <a:rPr lang="en-US" altLang="zh-CN" sz="2000" dirty="0" smtClean="0">
                <a:latin typeface="微软雅黑" panose="020B0503020204020204" pitchFamily="34" charset="-122"/>
                <a:ea typeface="微软雅黑" panose="020B0503020204020204" pitchFamily="34" charset="-122"/>
              </a:rPr>
              <a:t>H</a:t>
            </a:r>
            <a:r>
              <a:rPr lang="zh-CN" altLang="en-US" sz="2000" dirty="0" smtClean="0">
                <a:latin typeface="微软雅黑" panose="020B0503020204020204" pitchFamily="34" charset="-122"/>
                <a:ea typeface="微软雅黑" panose="020B0503020204020204" pitchFamily="34" charset="-122"/>
              </a:rPr>
              <a:t>的数值由键盘输入。</a:t>
            </a:r>
          </a:p>
          <a:p>
            <a:endParaRPr lang="zh-CN" altLang="en-US" dirty="0" smtClean="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ltGray">
          <a:xfrm>
            <a:off x="1801071" y="1933441"/>
            <a:ext cx="3751950" cy="3600000"/>
          </a:xfrm>
          <a:prstGeom prst="roundRect">
            <a:avLst>
              <a:gd name="adj" fmla="val 13251"/>
            </a:avLst>
          </a:prstGeom>
          <a:solidFill>
            <a:schemeClr val="bg1"/>
          </a:solidFill>
          <a:ln w="12700" algn="ctr">
            <a:solidFill>
              <a:srgbClr val="92D050"/>
            </a:solidFill>
            <a:prstDash val="dashDot"/>
            <a:round/>
            <a:headEnd/>
            <a:tailEnd/>
          </a:ln>
          <a:effectLst/>
          <a:extLst/>
        </p:spPr>
        <p:txBody>
          <a:bodyPr wrap="square" anchor="ctr">
            <a:spAutoFit/>
          </a:bodyPr>
          <a:lstStyle/>
          <a:p>
            <a:endParaRPr kumimoji="0" lang="en-US" altLang="zh-CN" sz="1600" dirty="0">
              <a:latin typeface="+mn-lt"/>
              <a:cs typeface="Calibri" panose="020F0502020204030204" pitchFamily="34" charset="0"/>
            </a:endParaRPr>
          </a:p>
        </p:txBody>
      </p:sp>
      <p:sp>
        <p:nvSpPr>
          <p:cNvPr id="7" name="椭圆 6"/>
          <p:cNvSpPr/>
          <p:nvPr/>
        </p:nvSpPr>
        <p:spPr>
          <a:xfrm>
            <a:off x="2271180" y="2250020"/>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AutoShape 5"/>
          <p:cNvSpPr>
            <a:spLocks noChangeArrowheads="1"/>
          </p:cNvSpPr>
          <p:nvPr/>
        </p:nvSpPr>
        <p:spPr bwMode="ltGray">
          <a:xfrm>
            <a:off x="2411760" y="1985154"/>
            <a:ext cx="2952328" cy="3548003"/>
          </a:xfrm>
          <a:prstGeom prst="roundRect">
            <a:avLst>
              <a:gd name="adj" fmla="val 13251"/>
            </a:avLst>
          </a:prstGeom>
          <a:noFill/>
          <a:ln w="12700" algn="ctr">
            <a:noFill/>
            <a:prstDash val="dashDot"/>
            <a:round/>
            <a:headEnd/>
            <a:tailEnd/>
          </a:ln>
          <a:effectLst/>
          <a:extLst/>
        </p:spPr>
        <p:txBody>
          <a:bodyPr wrap="square" anchor="ctr">
            <a:spAutoFit/>
          </a:bodyPr>
          <a:lstStyle/>
          <a:p>
            <a:r>
              <a:rPr kumimoji="0" lang="en-US" altLang="zh-CN" sz="1600" dirty="0">
                <a:latin typeface="+mn-lt"/>
                <a:cs typeface="Calibri" panose="020F0502020204030204" pitchFamily="34" charset="0"/>
              </a:rPr>
              <a:t>#include &lt;</a:t>
            </a:r>
            <a:r>
              <a:rPr kumimoji="0" lang="en-US" altLang="zh-CN" sz="1600" dirty="0" err="1">
                <a:latin typeface="+mn-lt"/>
                <a:cs typeface="Calibri" panose="020F0502020204030204" pitchFamily="34" charset="0"/>
              </a:rPr>
              <a:t>stdio.h</a:t>
            </a:r>
            <a:r>
              <a:rPr kumimoji="0" lang="en-US" altLang="zh-CN" sz="1600" dirty="0">
                <a:latin typeface="+mn-lt"/>
                <a:cs typeface="Calibri" panose="020F0502020204030204" pitchFamily="34" charset="0"/>
              </a:rPr>
              <a:t>&gt;</a:t>
            </a:r>
          </a:p>
          <a:p>
            <a:endParaRPr kumimoji="0" lang="en-US" altLang="zh-CN" sz="1600" dirty="0" smtClean="0">
              <a:latin typeface="+mn-lt"/>
              <a:cs typeface="Calibri" panose="020F0502020204030204" pitchFamily="34" charset="0"/>
            </a:endParaRPr>
          </a:p>
          <a:p>
            <a:r>
              <a:rPr kumimoji="0" lang="en-US" altLang="zh-CN" sz="1600" dirty="0" smtClean="0">
                <a:latin typeface="+mn-lt"/>
                <a:cs typeface="Calibri" panose="020F0502020204030204" pitchFamily="34" charset="0"/>
              </a:rPr>
              <a:t>void     </a:t>
            </a:r>
            <a:r>
              <a:rPr kumimoji="0" lang="en-US" altLang="zh-CN" sz="1600" dirty="0">
                <a:latin typeface="+mn-lt"/>
                <a:cs typeface="Calibri" panose="020F0502020204030204" pitchFamily="34" charset="0"/>
              </a:rPr>
              <a:t>main( )</a:t>
            </a:r>
          </a:p>
          <a:p>
            <a:r>
              <a:rPr kumimoji="0" lang="en-US" altLang="zh-CN" sz="1600" dirty="0">
                <a:latin typeface="+mn-lt"/>
                <a:cs typeface="Calibri" panose="020F0502020204030204" pitchFamily="34" charset="0"/>
              </a:rPr>
              <a:t>{</a:t>
            </a:r>
          </a:p>
          <a:p>
            <a:r>
              <a:rPr kumimoji="0" lang="en-US" altLang="zh-CN" sz="1600" dirty="0" smtClean="0">
                <a:latin typeface="+mn-lt"/>
                <a:cs typeface="Calibri" panose="020F0502020204030204" pitchFamily="34" charset="0"/>
              </a:rPr>
              <a:t>      </a:t>
            </a:r>
            <a:r>
              <a:rPr kumimoji="0" lang="en-US" altLang="zh-CN" sz="1600" dirty="0">
                <a:latin typeface="+mn-lt"/>
                <a:cs typeface="Calibri" panose="020F0502020204030204" pitchFamily="34" charset="0"/>
              </a:rPr>
              <a:t>int   r, h;</a:t>
            </a:r>
          </a:p>
          <a:p>
            <a:r>
              <a:rPr kumimoji="0" lang="en-US" altLang="zh-CN" sz="1600" dirty="0">
                <a:latin typeface="+mn-lt"/>
                <a:cs typeface="Calibri" panose="020F0502020204030204" pitchFamily="34" charset="0"/>
              </a:rPr>
              <a:t>  </a:t>
            </a:r>
            <a:r>
              <a:rPr kumimoji="0" lang="en-US" altLang="zh-CN" sz="1600" dirty="0" smtClean="0">
                <a:latin typeface="+mn-lt"/>
                <a:cs typeface="Calibri" panose="020F0502020204030204" pitchFamily="34" charset="0"/>
              </a:rPr>
              <a:t>    </a:t>
            </a:r>
            <a:r>
              <a:rPr kumimoji="0" lang="en-US" altLang="zh-CN" sz="1600" dirty="0">
                <a:latin typeface="+mn-lt"/>
                <a:cs typeface="Calibri" panose="020F0502020204030204" pitchFamily="34" charset="0"/>
              </a:rPr>
              <a:t>float v</a:t>
            </a:r>
            <a:r>
              <a:rPr kumimoji="0" lang="en-US" altLang="zh-CN" sz="1600" dirty="0" smtClean="0">
                <a:latin typeface="+mn-lt"/>
                <a:cs typeface="Calibri" panose="020F0502020204030204" pitchFamily="34" charset="0"/>
              </a:rPr>
              <a:t>;</a:t>
            </a:r>
          </a:p>
          <a:p>
            <a:endParaRPr kumimoji="0" lang="en-US" altLang="zh-CN" sz="1600" dirty="0">
              <a:latin typeface="+mn-lt"/>
              <a:cs typeface="Calibri" panose="020F0502020204030204" pitchFamily="34" charset="0"/>
            </a:endParaRPr>
          </a:p>
          <a:p>
            <a:r>
              <a:rPr kumimoji="0" lang="en-US" altLang="zh-CN" sz="1600" dirty="0">
                <a:latin typeface="+mn-lt"/>
                <a:cs typeface="Calibri" panose="020F0502020204030204" pitchFamily="34" charset="0"/>
              </a:rPr>
              <a:t>    </a:t>
            </a:r>
            <a:r>
              <a:rPr kumimoji="0" lang="en-US" altLang="zh-CN" sz="1600" dirty="0" smtClean="0">
                <a:latin typeface="+mn-lt"/>
                <a:cs typeface="Calibri" panose="020F0502020204030204" pitchFamily="34" charset="0"/>
              </a:rPr>
              <a:t>  </a:t>
            </a:r>
            <a:r>
              <a:rPr kumimoji="0" lang="en-US" altLang="zh-CN" sz="1600" dirty="0" err="1" smtClean="0">
                <a:latin typeface="+mn-lt"/>
                <a:cs typeface="Calibri" panose="020F0502020204030204" pitchFamily="34" charset="0"/>
              </a:rPr>
              <a:t>scanf</a:t>
            </a:r>
            <a:r>
              <a:rPr kumimoji="0" lang="en-US" altLang="zh-CN" sz="1600" dirty="0">
                <a:latin typeface="+mn-lt"/>
                <a:cs typeface="Calibri" panose="020F0502020204030204" pitchFamily="34" charset="0"/>
              </a:rPr>
              <a:t>("%</a:t>
            </a:r>
            <a:r>
              <a:rPr kumimoji="0" lang="en-US" altLang="zh-CN" sz="1600" dirty="0" err="1">
                <a:latin typeface="+mn-lt"/>
                <a:cs typeface="Calibri" panose="020F0502020204030204" pitchFamily="34" charset="0"/>
              </a:rPr>
              <a:t>d%d</a:t>
            </a:r>
            <a:r>
              <a:rPr kumimoji="0" lang="en-US" altLang="zh-CN" sz="1600" dirty="0">
                <a:latin typeface="+mn-lt"/>
                <a:cs typeface="Calibri" panose="020F0502020204030204" pitchFamily="34" charset="0"/>
              </a:rPr>
              <a:t>", &amp;r, &amp;h);</a:t>
            </a:r>
          </a:p>
          <a:p>
            <a:endParaRPr kumimoji="0" lang="en-US" altLang="zh-CN" sz="1600" dirty="0" smtClean="0">
              <a:latin typeface="+mn-lt"/>
              <a:cs typeface="Calibri" panose="020F0502020204030204" pitchFamily="34" charset="0"/>
            </a:endParaRPr>
          </a:p>
          <a:p>
            <a:r>
              <a:rPr kumimoji="0" lang="en-US" altLang="zh-CN" sz="1600" dirty="0" smtClean="0">
                <a:latin typeface="+mn-lt"/>
                <a:cs typeface="Calibri" panose="020F0502020204030204" pitchFamily="34" charset="0"/>
              </a:rPr>
              <a:t>      v </a:t>
            </a:r>
            <a:r>
              <a:rPr kumimoji="0" lang="en-US" altLang="zh-CN" sz="1600" dirty="0">
                <a:latin typeface="+mn-lt"/>
                <a:cs typeface="Calibri" panose="020F0502020204030204" pitchFamily="34" charset="0"/>
              </a:rPr>
              <a:t>= 3.14159 * r * r * h;</a:t>
            </a:r>
          </a:p>
          <a:p>
            <a:endParaRPr kumimoji="0" lang="en-US" altLang="zh-CN" sz="1600" dirty="0" smtClean="0">
              <a:latin typeface="+mn-lt"/>
              <a:cs typeface="Calibri" panose="020F0502020204030204" pitchFamily="34" charset="0"/>
            </a:endParaRPr>
          </a:p>
          <a:p>
            <a:r>
              <a:rPr kumimoji="0" lang="en-US" altLang="zh-CN" sz="1600" dirty="0" smtClean="0">
                <a:latin typeface="+mn-lt"/>
                <a:cs typeface="Calibri" panose="020F0502020204030204" pitchFamily="34" charset="0"/>
              </a:rPr>
              <a:t>      </a:t>
            </a:r>
            <a:r>
              <a:rPr kumimoji="0" lang="en-US" altLang="zh-CN" sz="1600" dirty="0" err="1" smtClean="0">
                <a:latin typeface="+mn-lt"/>
                <a:cs typeface="Calibri" panose="020F0502020204030204" pitchFamily="34" charset="0"/>
              </a:rPr>
              <a:t>printf</a:t>
            </a:r>
            <a:r>
              <a:rPr kumimoji="0" lang="en-US" altLang="zh-CN" sz="1600" dirty="0">
                <a:latin typeface="+mn-lt"/>
                <a:cs typeface="Calibri" panose="020F0502020204030204" pitchFamily="34" charset="0"/>
              </a:rPr>
              <a:t>("v = %f \n", v);</a:t>
            </a:r>
          </a:p>
          <a:p>
            <a:r>
              <a:rPr kumimoji="0" lang="en-US" altLang="zh-CN" sz="1600" dirty="0">
                <a:latin typeface="+mn-lt"/>
                <a:cs typeface="Calibri" panose="020F0502020204030204" pitchFamily="34" charset="0"/>
              </a:rPr>
              <a:t> }</a:t>
            </a:r>
          </a:p>
        </p:txBody>
      </p:sp>
      <p:sp>
        <p:nvSpPr>
          <p:cNvPr id="10" name="椭圆 9"/>
          <p:cNvSpPr/>
          <p:nvPr/>
        </p:nvSpPr>
        <p:spPr>
          <a:xfrm>
            <a:off x="2271180" y="2756009"/>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271180" y="3286917"/>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271180" y="3980145"/>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271180" y="4484201"/>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271180" y="4916249"/>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4482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bldLvl="0" animBg="1"/>
      <p:bldP spid="9" grpId="0"/>
      <p:bldP spid="10" grpId="0" bldLvl="0" animBg="1"/>
      <p:bldP spid="11" grpId="0" bldLvl="0" animBg="1"/>
      <p:bldP spid="12" grpId="0" bldLvl="0" animBg="1"/>
      <p:bldP spid="13" grpId="0" bldLvl="0" animBg="1"/>
      <p:bldP spid="14"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267744" y="287338"/>
            <a:ext cx="6876256" cy="549374"/>
          </a:xfrm>
        </p:spPr>
        <p:txBody>
          <a:bodyPr>
            <a:normAutofit/>
          </a:bodyPr>
          <a:lstStyle/>
          <a:p>
            <a:pPr algn="ctr" defTabSz="457200"/>
            <a:r>
              <a:rPr lang="zh-CN" altLang="en-US" sz="3200" b="1" dirty="0">
                <a:solidFill>
                  <a:schemeClr val="bg1"/>
                </a:solidFill>
                <a:latin typeface="微软雅黑" pitchFamily="34" charset="-122"/>
                <a:ea typeface="微软雅黑" pitchFamily="34" charset="-122"/>
              </a:rPr>
              <a:t>书写格式特点 </a:t>
            </a:r>
            <a:endParaRPr lang="zh-CN" altLang="en-US" sz="20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7" name="Rectangle 3"/>
          <p:cNvSpPr txBox="1">
            <a:spLocks noChangeArrowheads="1"/>
          </p:cNvSpPr>
          <p:nvPr/>
        </p:nvSpPr>
        <p:spPr>
          <a:xfrm>
            <a:off x="1187624" y="1268759"/>
            <a:ext cx="7344816" cy="460816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smtClean="0">
                <a:solidFill>
                  <a:srgbClr val="006666"/>
                </a:solidFill>
                <a:latin typeface="微软雅黑" panose="020B0503020204020204" pitchFamily="34" charset="-122"/>
                <a:ea typeface="微软雅黑" panose="020B0503020204020204" pitchFamily="34" charset="-122"/>
              </a:rPr>
              <a:t>符合</a:t>
            </a:r>
            <a:r>
              <a:rPr lang="en-US" altLang="zh-CN" sz="2000" dirty="0" smtClean="0">
                <a:solidFill>
                  <a:srgbClr val="006666"/>
                </a:solidFill>
                <a:latin typeface="微软雅黑" panose="020B0503020204020204" pitchFamily="34" charset="-122"/>
                <a:ea typeface="微软雅黑" panose="020B0503020204020204" pitchFamily="34" charset="-122"/>
              </a:rPr>
              <a:t>C</a:t>
            </a:r>
            <a:r>
              <a:rPr lang="zh-CN" altLang="en-US" sz="2000" dirty="0" smtClean="0">
                <a:solidFill>
                  <a:srgbClr val="006666"/>
                </a:solidFill>
                <a:latin typeface="微软雅黑" panose="020B0503020204020204" pitchFamily="34" charset="-122"/>
                <a:ea typeface="微软雅黑" panose="020B0503020204020204" pitchFamily="34" charset="-122"/>
              </a:rPr>
              <a:t>标准的程序特点 </a:t>
            </a:r>
            <a:r>
              <a:rPr lang="zh-CN" altLang="en-US" sz="1800" dirty="0" smtClean="0">
                <a:latin typeface="微软雅黑" panose="020B0503020204020204" pitchFamily="34" charset="-122"/>
                <a:ea typeface="微软雅黑" panose="020B0503020204020204" pitchFamily="34" charset="-122"/>
              </a:rPr>
              <a:t>（根据前面的简单程序，至少包括以下几点）</a:t>
            </a:r>
          </a:p>
          <a:p>
            <a:pPr marL="982663" lvl="1" indent="-525463">
              <a:lnSpc>
                <a:spcPct val="200000"/>
              </a:lnSpc>
              <a:buNone/>
            </a:pPr>
            <a:r>
              <a:rPr lang="en-US" altLang="zh-CN" sz="1800" dirty="0" smtClean="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1800" dirty="0" smtClean="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rPr>
              <a:t>语言程序习惯上使用小写英文字母。</a:t>
            </a:r>
          </a:p>
          <a:p>
            <a:pPr marL="982663" lvl="1" indent="-525463">
              <a:lnSpc>
                <a:spcPct val="200000"/>
              </a:lnSpc>
              <a:buNone/>
            </a:pPr>
            <a:r>
              <a:rPr lang="en-US" altLang="zh-CN" sz="1800" dirty="0" smtClean="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1800" dirty="0" smtClean="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rPr>
              <a:t>语言程序也是由一个个的语句组成。</a:t>
            </a:r>
            <a:endParaRPr lang="en-US" altLang="zh-CN" sz="18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982663" lvl="1" indent="-525463">
              <a:lnSpc>
                <a:spcPct val="200000"/>
              </a:lnSpc>
              <a:buNone/>
            </a:pPr>
            <a:r>
              <a:rPr lang="en-US" altLang="zh-CN" sz="1800" dirty="0" smtClean="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1800" dirty="0" smtClean="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rPr>
              <a:t>语言程序不使用行序号。</a:t>
            </a:r>
          </a:p>
          <a:p>
            <a:pPr marL="982663" lvl="1" indent="-525463">
              <a:lnSpc>
                <a:spcPct val="200000"/>
              </a:lnSpc>
              <a:buNone/>
            </a:pPr>
            <a:r>
              <a:rPr lang="en-US" altLang="zh-CN" sz="1800" dirty="0" smtClean="0">
                <a:solidFill>
                  <a:schemeClr val="tx1">
                    <a:lumMod val="85000"/>
                    <a:lumOff val="15000"/>
                  </a:schemeClr>
                </a:solidFill>
                <a:latin typeface="微软雅黑" panose="020B0503020204020204" pitchFamily="34" charset="-122"/>
                <a:ea typeface="微软雅黑" panose="020B0503020204020204" pitchFamily="34" charset="-122"/>
              </a:rPr>
              <a:t>4</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1800" dirty="0" smtClean="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rPr>
              <a:t>语言程序使用分号；作为语句的终止符或分隔符。</a:t>
            </a:r>
          </a:p>
          <a:p>
            <a:pPr marL="982663" lvl="1" indent="-525463">
              <a:lnSpc>
                <a:spcPct val="200000"/>
              </a:lnSpc>
              <a:buNone/>
            </a:pPr>
            <a:r>
              <a:rPr lang="en-US" altLang="zh-CN" sz="1800" dirty="0" smtClean="0">
                <a:solidFill>
                  <a:schemeClr val="tx1">
                    <a:lumMod val="85000"/>
                    <a:lumOff val="15000"/>
                  </a:schemeClr>
                </a:solidFill>
                <a:latin typeface="微软雅黑" panose="020B0503020204020204" pitchFamily="34" charset="-122"/>
                <a:ea typeface="微软雅黑" panose="020B0503020204020204" pitchFamily="34" charset="-122"/>
              </a:rPr>
              <a:t>5</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rPr>
              <a:t>）一般情况下，每个语句占用一个书写行的位置。</a:t>
            </a:r>
          </a:p>
          <a:p>
            <a:pPr marL="982663" lvl="1" indent="-525463">
              <a:lnSpc>
                <a:spcPct val="200000"/>
              </a:lnSpc>
              <a:buNone/>
            </a:pPr>
            <a:r>
              <a:rPr lang="en-US" altLang="zh-CN" sz="1800" dirty="0" smtClean="0">
                <a:solidFill>
                  <a:schemeClr val="tx1">
                    <a:lumMod val="85000"/>
                    <a:lumOff val="15000"/>
                  </a:schemeClr>
                </a:solidFill>
                <a:latin typeface="微软雅黑" panose="020B0503020204020204" pitchFamily="34" charset="-122"/>
                <a:ea typeface="微软雅黑" panose="020B0503020204020204" pitchFamily="34" charset="-122"/>
              </a:rPr>
              <a:t>6</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1800" dirty="0" smtClean="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rPr>
              <a:t>语言程序中用大括弧对</a:t>
            </a:r>
            <a:r>
              <a:rPr lang="en-US" altLang="zh-CN" sz="1800"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rPr>
              <a:t>，表示程序的起止或结构层次范围。</a:t>
            </a:r>
          </a:p>
          <a:p>
            <a:pPr marL="982663" lvl="1" indent="-525463">
              <a:lnSpc>
                <a:spcPct val="200000"/>
              </a:lnSpc>
              <a:buNone/>
            </a:pPr>
            <a:r>
              <a:rPr lang="en-US" altLang="zh-CN" sz="1800" dirty="0" smtClean="0">
                <a:solidFill>
                  <a:schemeClr val="tx1">
                    <a:lumMod val="85000"/>
                    <a:lumOff val="15000"/>
                  </a:schemeClr>
                </a:solidFill>
                <a:latin typeface="微软雅黑" panose="020B0503020204020204" pitchFamily="34" charset="-122"/>
                <a:ea typeface="微软雅黑" panose="020B0503020204020204" pitchFamily="34" charset="-122"/>
              </a:rPr>
              <a:t>7</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1800" dirty="0" smtClean="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rPr>
              <a:t>语言程序中，为了增强可读性，可以使用适量的空格和空行。</a:t>
            </a:r>
            <a:endParaRPr lang="zh-CN" altLang="en-US" b="1" dirty="0" smtClean="0">
              <a:ea typeface="华文新魏" pitchFamily="2" charset="-122"/>
            </a:endParaRPr>
          </a:p>
        </p:txBody>
      </p:sp>
      <p:sp>
        <p:nvSpPr>
          <p:cNvPr id="4" name="矩形 3"/>
          <p:cNvSpPr/>
          <p:nvPr/>
        </p:nvSpPr>
        <p:spPr>
          <a:xfrm>
            <a:off x="827584" y="188640"/>
            <a:ext cx="1296144" cy="646331"/>
          </a:xfrm>
          <a:prstGeom prst="rect">
            <a:avLst/>
          </a:prstGeom>
        </p:spPr>
        <p:txBody>
          <a:bodyPr wrap="square">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1.3.1</a:t>
            </a:r>
            <a:endParaRPr lang="zh-CN" altLang="en-US" sz="36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4010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blinds(horizontal)">
                                      <p:cBhvr>
                                        <p:cTn id="10" dur="500"/>
                                        <p:tgtEl>
                                          <p:spTgt spid="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blinds(horizontal)">
                                      <p:cBhvr>
                                        <p:cTn id="13" dur="500"/>
                                        <p:tgtEl>
                                          <p:spTgt spid="7">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blinds(horizontal)">
                                      <p:cBhvr>
                                        <p:cTn id="16" dur="500"/>
                                        <p:tgtEl>
                                          <p:spTgt spid="7">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blinds(horizontal)">
                                      <p:cBhvr>
                                        <p:cTn id="19" dur="500"/>
                                        <p:tgtEl>
                                          <p:spTgt spid="7">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blinds(horizontal)">
                                      <p:cBhvr>
                                        <p:cTn id="22" dur="500"/>
                                        <p:tgtEl>
                                          <p:spTgt spid="7">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animEffect transition="in" filter="blinds(horizontal)">
                                      <p:cBhvr>
                                        <p:cTn id="25"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267744" y="287338"/>
            <a:ext cx="6876256" cy="549374"/>
          </a:xfrm>
        </p:spPr>
        <p:txBody>
          <a:bodyPr>
            <a:normAutofit/>
          </a:bodyPr>
          <a:lstStyle/>
          <a:p>
            <a:pPr algn="ctr" defTabSz="457200"/>
            <a:r>
              <a:rPr lang="en-US" altLang="zh-CN" sz="3200" b="1" dirty="0">
                <a:solidFill>
                  <a:schemeClr val="bg1"/>
                </a:solidFill>
                <a:latin typeface="微软雅黑" pitchFamily="34" charset="-122"/>
                <a:ea typeface="微软雅黑" pitchFamily="34" charset="-122"/>
              </a:rPr>
              <a:t>C</a:t>
            </a:r>
            <a:r>
              <a:rPr lang="zh-CN" altLang="en-US" sz="3200" b="1" dirty="0">
                <a:solidFill>
                  <a:schemeClr val="bg1"/>
                </a:solidFill>
                <a:latin typeface="微软雅黑" pitchFamily="34" charset="-122"/>
                <a:ea typeface="微软雅黑" pitchFamily="34" charset="-122"/>
              </a:rPr>
              <a:t>语言程序的结构特点</a:t>
            </a:r>
            <a:endParaRPr lang="zh-CN" altLang="en-US" sz="20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 name="Rectangle 3"/>
          <p:cNvSpPr txBox="1">
            <a:spLocks noChangeArrowheads="1"/>
          </p:cNvSpPr>
          <p:nvPr/>
        </p:nvSpPr>
        <p:spPr>
          <a:xfrm>
            <a:off x="539552" y="1052737"/>
            <a:ext cx="8215511" cy="7920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800" dirty="0" smtClean="0">
                <a:solidFill>
                  <a:srgbClr val="006666"/>
                </a:solidFill>
                <a:latin typeface="微软雅黑" panose="020B0503020204020204" pitchFamily="34" charset="-122"/>
                <a:ea typeface="微软雅黑" panose="020B0503020204020204" pitchFamily="34" charset="-122"/>
              </a:rPr>
              <a:t>再看一个稍微复杂点的程序</a:t>
            </a:r>
            <a:r>
              <a:rPr lang="zh-CN" altLang="en-US" sz="1800" dirty="0" smtClean="0">
                <a:ea typeface="华文新魏" pitchFamily="2" charset="-122"/>
              </a:rPr>
              <a:t>：</a:t>
            </a:r>
            <a:r>
              <a:rPr lang="zh-CN" altLang="en-US" sz="1800" dirty="0" smtClean="0">
                <a:solidFill>
                  <a:schemeClr val="tx1">
                    <a:lumMod val="95000"/>
                    <a:lumOff val="5000"/>
                  </a:schemeClr>
                </a:solidFill>
                <a:latin typeface="微软雅黑" panose="020B0503020204020204" pitchFamily="34" charset="-122"/>
                <a:ea typeface="微软雅黑" panose="020B0503020204020204" pitchFamily="34" charset="-122"/>
              </a:rPr>
              <a:t>编一程序将从键盘上输入的一串字符中的小写字母变成大写输出</a:t>
            </a:r>
          </a:p>
        </p:txBody>
      </p:sp>
      <p:sp>
        <p:nvSpPr>
          <p:cNvPr id="5" name="AutoShape 5"/>
          <p:cNvSpPr>
            <a:spLocks noChangeArrowheads="1"/>
          </p:cNvSpPr>
          <p:nvPr/>
        </p:nvSpPr>
        <p:spPr bwMode="ltGray">
          <a:xfrm>
            <a:off x="1187624" y="1606223"/>
            <a:ext cx="3313112" cy="4680520"/>
          </a:xfrm>
          <a:prstGeom prst="roundRect">
            <a:avLst>
              <a:gd name="adj" fmla="val 4843"/>
            </a:avLst>
          </a:prstGeom>
          <a:noFill/>
          <a:ln>
            <a:solidFill>
              <a:srgbClr val="39626F"/>
            </a:solidFill>
            <a:prstDash val="dash"/>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eaLnBrk="1" hangingPunct="1"/>
            <a:r>
              <a:rPr lang="en-US" altLang="zh-CN" sz="1600" dirty="0">
                <a:solidFill>
                  <a:schemeClr val="tx1"/>
                </a:solidFill>
                <a:latin typeface="+mn-lt"/>
                <a:ea typeface="+mn-ea"/>
              </a:rPr>
              <a:t>/* print string as uppercase */</a:t>
            </a:r>
          </a:p>
          <a:p>
            <a:pPr defTabSz="457200" eaLnBrk="1" hangingPunct="1"/>
            <a:endParaRPr lang="en-US" altLang="zh-CN" sz="1600" dirty="0">
              <a:solidFill>
                <a:schemeClr val="tx1"/>
              </a:solidFill>
              <a:latin typeface="+mn-lt"/>
              <a:ea typeface="+mn-ea"/>
            </a:endParaRPr>
          </a:p>
          <a:p>
            <a:pPr defTabSz="457200" eaLnBrk="1" hangingPunct="1"/>
            <a:r>
              <a:rPr lang="en-US" altLang="zh-CN" sz="1600" dirty="0">
                <a:solidFill>
                  <a:schemeClr val="tx1"/>
                </a:solidFill>
                <a:latin typeface="+mn-lt"/>
                <a:ea typeface="+mn-ea"/>
              </a:rPr>
              <a:t># include &lt;</a:t>
            </a:r>
            <a:r>
              <a:rPr lang="en-US" altLang="zh-CN" sz="1600" dirty="0" err="1">
                <a:solidFill>
                  <a:schemeClr val="tx1"/>
                </a:solidFill>
                <a:latin typeface="+mn-lt"/>
                <a:ea typeface="+mn-ea"/>
              </a:rPr>
              <a:t>stdio.h</a:t>
            </a:r>
            <a:r>
              <a:rPr lang="en-US" altLang="zh-CN" sz="1600" dirty="0">
                <a:solidFill>
                  <a:schemeClr val="tx1"/>
                </a:solidFill>
                <a:latin typeface="+mn-lt"/>
                <a:ea typeface="+mn-ea"/>
              </a:rPr>
              <a:t>&gt;</a:t>
            </a:r>
          </a:p>
          <a:p>
            <a:pPr defTabSz="457200" eaLnBrk="1" hangingPunct="1"/>
            <a:r>
              <a:rPr lang="en-US" altLang="zh-CN" sz="1600" dirty="0">
                <a:solidFill>
                  <a:schemeClr val="tx1"/>
                </a:solidFill>
                <a:latin typeface="+mn-lt"/>
                <a:ea typeface="+mn-ea"/>
              </a:rPr>
              <a:t># define SIZE 80</a:t>
            </a:r>
          </a:p>
          <a:p>
            <a:pPr defTabSz="457200" eaLnBrk="1" hangingPunct="1"/>
            <a:r>
              <a:rPr lang="en-US" altLang="zh-CN" sz="1600" dirty="0">
                <a:solidFill>
                  <a:schemeClr val="tx1"/>
                </a:solidFill>
                <a:latin typeface="+mn-lt"/>
                <a:ea typeface="+mn-ea"/>
              </a:rPr>
              <a:t>void   </a:t>
            </a:r>
            <a:r>
              <a:rPr lang="en-US" altLang="zh-CN" sz="1600" dirty="0" err="1">
                <a:solidFill>
                  <a:schemeClr val="tx1"/>
                </a:solidFill>
                <a:latin typeface="+mn-lt"/>
                <a:ea typeface="+mn-ea"/>
              </a:rPr>
              <a:t>putupper</a:t>
            </a:r>
            <a:r>
              <a:rPr lang="en-US" altLang="zh-CN" sz="1600" dirty="0">
                <a:solidFill>
                  <a:schemeClr val="tx1"/>
                </a:solidFill>
                <a:latin typeface="+mn-lt"/>
                <a:ea typeface="+mn-ea"/>
              </a:rPr>
              <a:t>(char </a:t>
            </a:r>
            <a:r>
              <a:rPr lang="en-US" altLang="zh-CN" sz="1600" dirty="0" err="1">
                <a:solidFill>
                  <a:schemeClr val="tx1"/>
                </a:solidFill>
                <a:latin typeface="+mn-lt"/>
                <a:ea typeface="+mn-ea"/>
              </a:rPr>
              <a:t>ch</a:t>
            </a:r>
            <a:r>
              <a:rPr lang="en-US" altLang="zh-CN" sz="1600" dirty="0">
                <a:solidFill>
                  <a:schemeClr val="tx1"/>
                </a:solidFill>
                <a:latin typeface="+mn-lt"/>
                <a:ea typeface="+mn-ea"/>
              </a:rPr>
              <a:t>);</a:t>
            </a:r>
          </a:p>
          <a:p>
            <a:pPr defTabSz="457200" eaLnBrk="1" hangingPunct="1"/>
            <a:endParaRPr lang="en-US" altLang="zh-CN" sz="1600" dirty="0">
              <a:solidFill>
                <a:schemeClr val="tx1"/>
              </a:solidFill>
              <a:latin typeface="+mn-lt"/>
              <a:ea typeface="+mn-ea"/>
            </a:endParaRPr>
          </a:p>
          <a:p>
            <a:pPr defTabSz="457200" eaLnBrk="1" hangingPunct="1"/>
            <a:r>
              <a:rPr lang="en-US" altLang="zh-CN" sz="1600" dirty="0">
                <a:solidFill>
                  <a:schemeClr val="tx1"/>
                </a:solidFill>
                <a:latin typeface="+mn-lt"/>
                <a:ea typeface="+mn-ea"/>
              </a:rPr>
              <a:t>void      main( )</a:t>
            </a:r>
          </a:p>
          <a:p>
            <a:pPr defTabSz="457200" eaLnBrk="1" hangingPunct="1"/>
            <a:r>
              <a:rPr lang="en-US" altLang="zh-CN" sz="1600" dirty="0">
                <a:solidFill>
                  <a:schemeClr val="tx1"/>
                </a:solidFill>
                <a:latin typeface="+mn-lt"/>
                <a:ea typeface="+mn-ea"/>
              </a:rPr>
              <a:t>{</a:t>
            </a:r>
          </a:p>
          <a:p>
            <a:pPr defTabSz="457200" eaLnBrk="1" hangingPunct="1"/>
            <a:r>
              <a:rPr lang="en-US" altLang="zh-CN" sz="1600" dirty="0">
                <a:solidFill>
                  <a:schemeClr val="tx1"/>
                </a:solidFill>
                <a:latin typeface="+mn-lt"/>
                <a:ea typeface="+mn-ea"/>
              </a:rPr>
              <a:t>     char   </a:t>
            </a:r>
            <a:r>
              <a:rPr lang="en-US" altLang="zh-CN" sz="1600" dirty="0" err="1">
                <a:solidFill>
                  <a:schemeClr val="tx1"/>
                </a:solidFill>
                <a:latin typeface="+mn-lt"/>
                <a:ea typeface="+mn-ea"/>
              </a:rPr>
              <a:t>str</a:t>
            </a:r>
            <a:r>
              <a:rPr lang="en-US" altLang="zh-CN" sz="1600" dirty="0">
                <a:solidFill>
                  <a:schemeClr val="tx1"/>
                </a:solidFill>
                <a:latin typeface="+mn-lt"/>
                <a:ea typeface="+mn-ea"/>
              </a:rPr>
              <a:t>[SIZE];</a:t>
            </a:r>
          </a:p>
          <a:p>
            <a:pPr defTabSz="457200" eaLnBrk="1" hangingPunct="1"/>
            <a:r>
              <a:rPr lang="en-US" altLang="zh-CN" sz="1600" dirty="0">
                <a:solidFill>
                  <a:schemeClr val="tx1"/>
                </a:solidFill>
                <a:latin typeface="+mn-lt"/>
                <a:ea typeface="+mn-ea"/>
              </a:rPr>
              <a:t>     </a:t>
            </a:r>
            <a:r>
              <a:rPr lang="en-US" altLang="zh-CN" sz="1600" dirty="0" err="1">
                <a:solidFill>
                  <a:schemeClr val="tx1"/>
                </a:solidFill>
                <a:latin typeface="+mn-lt"/>
                <a:ea typeface="+mn-ea"/>
              </a:rPr>
              <a:t>int</a:t>
            </a:r>
            <a:r>
              <a:rPr lang="en-US" altLang="zh-CN" sz="1600" dirty="0">
                <a:solidFill>
                  <a:schemeClr val="tx1"/>
                </a:solidFill>
                <a:latin typeface="+mn-lt"/>
                <a:ea typeface="+mn-ea"/>
              </a:rPr>
              <a:t>    i;</a:t>
            </a:r>
          </a:p>
          <a:p>
            <a:pPr defTabSz="457200" eaLnBrk="1" hangingPunct="1"/>
            <a:r>
              <a:rPr lang="en-US" altLang="zh-CN" sz="1600" dirty="0">
                <a:solidFill>
                  <a:schemeClr val="tx1"/>
                </a:solidFill>
                <a:latin typeface="+mn-lt"/>
                <a:ea typeface="+mn-ea"/>
              </a:rPr>
              <a:t>   </a:t>
            </a:r>
          </a:p>
          <a:p>
            <a:pPr defTabSz="457200" eaLnBrk="1" hangingPunct="1"/>
            <a:r>
              <a:rPr lang="en-US" altLang="zh-CN" sz="1600" dirty="0">
                <a:solidFill>
                  <a:schemeClr val="tx1"/>
                </a:solidFill>
                <a:latin typeface="+mn-lt"/>
                <a:ea typeface="+mn-ea"/>
              </a:rPr>
              <a:t>     </a:t>
            </a:r>
            <a:r>
              <a:rPr lang="en-US" altLang="zh-CN" sz="1600" dirty="0" err="1">
                <a:solidFill>
                  <a:schemeClr val="tx1"/>
                </a:solidFill>
                <a:latin typeface="+mn-lt"/>
                <a:ea typeface="+mn-ea"/>
              </a:rPr>
              <a:t>scanf</a:t>
            </a:r>
            <a:r>
              <a:rPr lang="en-US" altLang="zh-CN" sz="1600" dirty="0">
                <a:solidFill>
                  <a:schemeClr val="tx1"/>
                </a:solidFill>
                <a:latin typeface="+mn-lt"/>
                <a:ea typeface="+mn-ea"/>
              </a:rPr>
              <a:t>(“%s”, </a:t>
            </a:r>
            <a:r>
              <a:rPr lang="en-US" altLang="zh-CN" sz="1600" dirty="0" err="1">
                <a:solidFill>
                  <a:schemeClr val="tx1"/>
                </a:solidFill>
                <a:latin typeface="+mn-lt"/>
                <a:ea typeface="+mn-ea"/>
              </a:rPr>
              <a:t>str</a:t>
            </a:r>
            <a:r>
              <a:rPr lang="en-US" altLang="zh-CN" sz="1600" dirty="0">
                <a:solidFill>
                  <a:schemeClr val="tx1"/>
                </a:solidFill>
                <a:latin typeface="+mn-lt"/>
                <a:ea typeface="+mn-ea"/>
              </a:rPr>
              <a:t>);</a:t>
            </a:r>
          </a:p>
          <a:p>
            <a:pPr defTabSz="457200" eaLnBrk="1" hangingPunct="1"/>
            <a:r>
              <a:rPr lang="en-US" altLang="zh-CN" sz="1600" dirty="0">
                <a:solidFill>
                  <a:schemeClr val="tx1"/>
                </a:solidFill>
                <a:latin typeface="+mn-lt"/>
                <a:ea typeface="+mn-ea"/>
              </a:rPr>
              <a:t> </a:t>
            </a:r>
          </a:p>
          <a:p>
            <a:pPr defTabSz="457200" eaLnBrk="1" hangingPunct="1"/>
            <a:r>
              <a:rPr lang="en-US" altLang="zh-CN" sz="1600" dirty="0">
                <a:solidFill>
                  <a:schemeClr val="tx1"/>
                </a:solidFill>
                <a:latin typeface="+mn-lt"/>
                <a:ea typeface="+mn-ea"/>
              </a:rPr>
              <a:t>     for (i = 0; </a:t>
            </a:r>
            <a:r>
              <a:rPr lang="en-US" altLang="zh-CN" sz="1600" dirty="0" err="1">
                <a:solidFill>
                  <a:schemeClr val="tx1"/>
                </a:solidFill>
                <a:latin typeface="+mn-lt"/>
                <a:ea typeface="+mn-ea"/>
              </a:rPr>
              <a:t>str</a:t>
            </a:r>
            <a:r>
              <a:rPr lang="en-US" altLang="zh-CN" sz="1600" dirty="0">
                <a:solidFill>
                  <a:schemeClr val="tx1"/>
                </a:solidFill>
                <a:latin typeface="+mn-lt"/>
                <a:ea typeface="+mn-ea"/>
              </a:rPr>
              <a:t>[i] != '\0'; i++)   </a:t>
            </a:r>
          </a:p>
          <a:p>
            <a:pPr defTabSz="457200" eaLnBrk="1" hangingPunct="1"/>
            <a:r>
              <a:rPr lang="en-US" altLang="zh-CN" sz="1600" dirty="0">
                <a:solidFill>
                  <a:schemeClr val="tx1"/>
                </a:solidFill>
                <a:latin typeface="+mn-lt"/>
                <a:ea typeface="+mn-ea"/>
              </a:rPr>
              <a:t>    {</a:t>
            </a:r>
          </a:p>
          <a:p>
            <a:pPr defTabSz="457200" eaLnBrk="1" hangingPunct="1"/>
            <a:r>
              <a:rPr lang="en-US" altLang="zh-CN" sz="1600" dirty="0">
                <a:solidFill>
                  <a:schemeClr val="tx1"/>
                </a:solidFill>
                <a:latin typeface="+mn-lt"/>
                <a:ea typeface="+mn-ea"/>
              </a:rPr>
              <a:t>	  </a:t>
            </a:r>
            <a:r>
              <a:rPr lang="en-US" altLang="zh-CN" sz="1600" dirty="0" err="1">
                <a:solidFill>
                  <a:schemeClr val="tx1"/>
                </a:solidFill>
                <a:latin typeface="+mn-lt"/>
                <a:ea typeface="+mn-ea"/>
              </a:rPr>
              <a:t>putupper</a:t>
            </a:r>
            <a:r>
              <a:rPr lang="en-US" altLang="zh-CN" sz="1600" dirty="0">
                <a:solidFill>
                  <a:schemeClr val="tx1"/>
                </a:solidFill>
                <a:latin typeface="+mn-lt"/>
                <a:ea typeface="+mn-ea"/>
              </a:rPr>
              <a:t>(</a:t>
            </a:r>
            <a:r>
              <a:rPr lang="en-US" altLang="zh-CN" sz="1600" dirty="0" err="1">
                <a:solidFill>
                  <a:schemeClr val="tx1"/>
                </a:solidFill>
                <a:latin typeface="+mn-lt"/>
                <a:ea typeface="+mn-ea"/>
              </a:rPr>
              <a:t>str</a:t>
            </a:r>
            <a:r>
              <a:rPr lang="en-US" altLang="zh-CN" sz="1600" dirty="0">
                <a:solidFill>
                  <a:schemeClr val="tx1"/>
                </a:solidFill>
                <a:latin typeface="+mn-lt"/>
                <a:ea typeface="+mn-ea"/>
              </a:rPr>
              <a:t>[i]);</a:t>
            </a:r>
          </a:p>
          <a:p>
            <a:pPr defTabSz="457200" eaLnBrk="1" hangingPunct="1"/>
            <a:r>
              <a:rPr lang="en-US" altLang="zh-CN" sz="1600" dirty="0">
                <a:solidFill>
                  <a:schemeClr val="tx1"/>
                </a:solidFill>
                <a:latin typeface="+mn-lt"/>
                <a:ea typeface="+mn-ea"/>
              </a:rPr>
              <a:t>     }</a:t>
            </a:r>
          </a:p>
          <a:p>
            <a:pPr defTabSz="457200" eaLnBrk="1" hangingPunct="1"/>
            <a:r>
              <a:rPr lang="en-US" altLang="zh-CN" sz="1600" dirty="0">
                <a:solidFill>
                  <a:schemeClr val="tx1"/>
                </a:solidFill>
                <a:latin typeface="+mn-lt"/>
                <a:ea typeface="+mn-ea"/>
              </a:rPr>
              <a:t>}</a:t>
            </a:r>
          </a:p>
        </p:txBody>
      </p:sp>
      <p:sp>
        <p:nvSpPr>
          <p:cNvPr id="6" name="AutoShape 6"/>
          <p:cNvSpPr>
            <a:spLocks noChangeArrowheads="1"/>
          </p:cNvSpPr>
          <p:nvPr/>
        </p:nvSpPr>
        <p:spPr bwMode="ltGray">
          <a:xfrm>
            <a:off x="5076056" y="1608905"/>
            <a:ext cx="3527425" cy="3200043"/>
          </a:xfrm>
          <a:prstGeom prst="roundRect">
            <a:avLst>
              <a:gd name="adj" fmla="val 9429"/>
            </a:avLst>
          </a:prstGeom>
          <a:noFill/>
          <a:ln>
            <a:solidFill>
              <a:srgbClr val="39626F"/>
            </a:solidFill>
            <a:prstDash val="dash"/>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eaLnBrk="1" hangingPunct="1"/>
            <a:endParaRPr lang="en-US" altLang="zh-CN" sz="1800" dirty="0">
              <a:solidFill>
                <a:schemeClr val="tx1"/>
              </a:solidFill>
            </a:endParaRPr>
          </a:p>
          <a:p>
            <a:pPr defTabSz="457200" eaLnBrk="1" hangingPunct="1"/>
            <a:r>
              <a:rPr lang="en-US" altLang="zh-CN" sz="1600" dirty="0">
                <a:solidFill>
                  <a:schemeClr val="tx1"/>
                </a:solidFill>
              </a:rPr>
              <a:t>void     </a:t>
            </a:r>
            <a:r>
              <a:rPr lang="en-US" altLang="zh-CN" sz="1600" dirty="0" err="1">
                <a:solidFill>
                  <a:schemeClr val="tx1"/>
                </a:solidFill>
              </a:rPr>
              <a:t>putupper</a:t>
            </a:r>
            <a:r>
              <a:rPr lang="en-US" altLang="zh-CN" sz="1600" dirty="0">
                <a:solidFill>
                  <a:schemeClr val="tx1"/>
                </a:solidFill>
              </a:rPr>
              <a:t>(char </a:t>
            </a:r>
            <a:r>
              <a:rPr lang="en-US" altLang="zh-CN" sz="1600" dirty="0" err="1">
                <a:solidFill>
                  <a:schemeClr val="tx1"/>
                </a:solidFill>
              </a:rPr>
              <a:t>ch</a:t>
            </a:r>
            <a:r>
              <a:rPr lang="en-US" altLang="zh-CN" sz="1600" dirty="0">
                <a:solidFill>
                  <a:schemeClr val="tx1"/>
                </a:solidFill>
              </a:rPr>
              <a:t>)</a:t>
            </a:r>
          </a:p>
          <a:p>
            <a:pPr defTabSz="457200" eaLnBrk="1" hangingPunct="1"/>
            <a:r>
              <a:rPr lang="en-US" altLang="zh-CN" sz="1600" dirty="0">
                <a:solidFill>
                  <a:schemeClr val="tx1"/>
                </a:solidFill>
              </a:rPr>
              <a:t>{</a:t>
            </a:r>
          </a:p>
          <a:p>
            <a:pPr defTabSz="457200" eaLnBrk="1" hangingPunct="1"/>
            <a:r>
              <a:rPr lang="en-US" altLang="zh-CN" sz="1600" dirty="0">
                <a:solidFill>
                  <a:schemeClr val="tx1"/>
                </a:solidFill>
              </a:rPr>
              <a:t>       char  cc;</a:t>
            </a:r>
          </a:p>
          <a:p>
            <a:pPr defTabSz="457200" eaLnBrk="1" hangingPunct="1"/>
            <a:r>
              <a:rPr lang="en-US" altLang="zh-CN" sz="1600" dirty="0">
                <a:solidFill>
                  <a:schemeClr val="tx1"/>
                </a:solidFill>
              </a:rPr>
              <a:t>      </a:t>
            </a:r>
          </a:p>
          <a:p>
            <a:pPr defTabSz="457200" eaLnBrk="1" hangingPunct="1"/>
            <a:r>
              <a:rPr lang="en-US" altLang="zh-CN" sz="1600" dirty="0">
                <a:solidFill>
                  <a:schemeClr val="tx1"/>
                </a:solidFill>
              </a:rPr>
              <a:t>        cc = (</a:t>
            </a:r>
            <a:r>
              <a:rPr lang="en-US" altLang="zh-CN" sz="1600" dirty="0" err="1">
                <a:solidFill>
                  <a:schemeClr val="tx1"/>
                </a:solidFill>
              </a:rPr>
              <a:t>ch</a:t>
            </a:r>
            <a:r>
              <a:rPr lang="en-US" altLang="zh-CN" sz="1600" dirty="0">
                <a:solidFill>
                  <a:schemeClr val="tx1"/>
                </a:solidFill>
              </a:rPr>
              <a:t> &gt;= </a:t>
            </a:r>
            <a:r>
              <a:rPr lang="en-US" altLang="zh-CN" sz="1600" dirty="0" smtClean="0">
                <a:solidFill>
                  <a:schemeClr val="tx1"/>
                </a:solidFill>
              </a:rPr>
              <a:t>‘a’ </a:t>
            </a:r>
            <a:r>
              <a:rPr lang="en-US" altLang="zh-CN" sz="1600" dirty="0">
                <a:solidFill>
                  <a:schemeClr val="tx1"/>
                </a:solidFill>
              </a:rPr>
              <a:t>&amp;&amp; </a:t>
            </a:r>
            <a:r>
              <a:rPr lang="en-US" altLang="zh-CN" sz="1600" dirty="0" err="1">
                <a:solidFill>
                  <a:schemeClr val="tx1"/>
                </a:solidFill>
              </a:rPr>
              <a:t>ch</a:t>
            </a:r>
            <a:r>
              <a:rPr lang="en-US" altLang="zh-CN" sz="1600" dirty="0">
                <a:solidFill>
                  <a:schemeClr val="tx1"/>
                </a:solidFill>
              </a:rPr>
              <a:t> &lt;= </a:t>
            </a:r>
            <a:r>
              <a:rPr lang="en-US" altLang="zh-CN" sz="1600" dirty="0" smtClean="0">
                <a:solidFill>
                  <a:schemeClr val="tx1"/>
                </a:solidFill>
              </a:rPr>
              <a:t>‘z’) ?  </a:t>
            </a:r>
            <a:r>
              <a:rPr lang="en-US" altLang="zh-CN" sz="1600" dirty="0">
                <a:solidFill>
                  <a:schemeClr val="tx1"/>
                </a:solidFill>
              </a:rPr>
              <a:t>\</a:t>
            </a:r>
            <a:r>
              <a:rPr lang="en-US" altLang="zh-CN" sz="1600" dirty="0" smtClean="0">
                <a:solidFill>
                  <a:schemeClr val="tx1"/>
                </a:solidFill>
              </a:rPr>
              <a:t>    </a:t>
            </a:r>
            <a:endParaRPr lang="en-US" altLang="zh-CN" sz="1600" dirty="0">
              <a:solidFill>
                <a:schemeClr val="tx1"/>
              </a:solidFill>
            </a:endParaRPr>
          </a:p>
          <a:p>
            <a:pPr defTabSz="457200" eaLnBrk="1" hangingPunct="1"/>
            <a:r>
              <a:rPr lang="en-US" altLang="zh-CN" sz="1600" dirty="0">
                <a:solidFill>
                  <a:schemeClr val="tx1"/>
                </a:solidFill>
              </a:rPr>
              <a:t>                 </a:t>
            </a:r>
            <a:r>
              <a:rPr lang="en-US" altLang="zh-CN" sz="1600" dirty="0" err="1">
                <a:solidFill>
                  <a:schemeClr val="tx1"/>
                </a:solidFill>
              </a:rPr>
              <a:t>ch</a:t>
            </a:r>
            <a:r>
              <a:rPr lang="en-US" altLang="zh-CN" sz="1600" dirty="0">
                <a:solidFill>
                  <a:schemeClr val="tx1"/>
                </a:solidFill>
              </a:rPr>
              <a:t> + 'A' - 'a' : </a:t>
            </a:r>
            <a:r>
              <a:rPr lang="en-US" altLang="zh-CN" sz="1600" dirty="0" err="1">
                <a:solidFill>
                  <a:schemeClr val="tx1"/>
                </a:solidFill>
              </a:rPr>
              <a:t>ch</a:t>
            </a:r>
            <a:r>
              <a:rPr lang="en-US" altLang="zh-CN" sz="1600" dirty="0">
                <a:solidFill>
                  <a:schemeClr val="tx1"/>
                </a:solidFill>
              </a:rPr>
              <a:t>);</a:t>
            </a:r>
          </a:p>
          <a:p>
            <a:pPr defTabSz="457200" eaLnBrk="1" hangingPunct="1"/>
            <a:r>
              <a:rPr lang="en-US" altLang="zh-CN" sz="1600" dirty="0">
                <a:solidFill>
                  <a:schemeClr val="tx1"/>
                </a:solidFill>
              </a:rPr>
              <a:t>   </a:t>
            </a:r>
          </a:p>
          <a:p>
            <a:pPr defTabSz="457200" eaLnBrk="1" hangingPunct="1"/>
            <a:r>
              <a:rPr lang="en-US" altLang="zh-CN" sz="1600" dirty="0">
                <a:solidFill>
                  <a:schemeClr val="tx1"/>
                </a:solidFill>
              </a:rPr>
              <a:t>        </a:t>
            </a:r>
            <a:r>
              <a:rPr lang="en-US" altLang="zh-CN" sz="1600" dirty="0" err="1">
                <a:solidFill>
                  <a:schemeClr val="tx1"/>
                </a:solidFill>
              </a:rPr>
              <a:t>putchar</a:t>
            </a:r>
            <a:r>
              <a:rPr lang="en-US" altLang="zh-CN" sz="1600" dirty="0">
                <a:solidFill>
                  <a:schemeClr val="tx1"/>
                </a:solidFill>
              </a:rPr>
              <a:t>(cc);</a:t>
            </a:r>
          </a:p>
          <a:p>
            <a:pPr defTabSz="457200" eaLnBrk="1" hangingPunct="1"/>
            <a:r>
              <a:rPr lang="en-US" altLang="zh-CN" sz="1600" dirty="0">
                <a:solidFill>
                  <a:schemeClr val="tx1"/>
                </a:solidFill>
              </a:rPr>
              <a:t>}</a:t>
            </a:r>
          </a:p>
          <a:p>
            <a:pPr defTabSz="457200" eaLnBrk="1" hangingPunct="1"/>
            <a:endParaRPr lang="en-US" altLang="zh-CN" sz="1800" dirty="0">
              <a:solidFill>
                <a:schemeClr val="tx1"/>
              </a:solidFill>
            </a:endParaRPr>
          </a:p>
        </p:txBody>
      </p:sp>
      <p:sp>
        <p:nvSpPr>
          <p:cNvPr id="7" name="矩形 6"/>
          <p:cNvSpPr/>
          <p:nvPr/>
        </p:nvSpPr>
        <p:spPr>
          <a:xfrm>
            <a:off x="755576" y="188640"/>
            <a:ext cx="1296144" cy="646331"/>
          </a:xfrm>
          <a:prstGeom prst="rect">
            <a:avLst/>
          </a:prstGeom>
        </p:spPr>
        <p:txBody>
          <a:bodyPr wrap="square">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1.3.2</a:t>
            </a:r>
            <a:endParaRPr lang="zh-CN" altLang="en-US" sz="36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475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267744" y="287338"/>
            <a:ext cx="6876256" cy="549374"/>
          </a:xfrm>
        </p:spPr>
        <p:txBody>
          <a:bodyPr>
            <a:normAutofit/>
          </a:bodyPr>
          <a:lstStyle/>
          <a:p>
            <a:pPr algn="ctr" defTabSz="457200"/>
            <a:r>
              <a:rPr lang="en-US" altLang="zh-CN" sz="3200" b="1" dirty="0">
                <a:solidFill>
                  <a:schemeClr val="bg1"/>
                </a:solidFill>
                <a:latin typeface="微软雅黑" pitchFamily="34" charset="-122"/>
                <a:ea typeface="微软雅黑" pitchFamily="34" charset="-122"/>
              </a:rPr>
              <a:t>C</a:t>
            </a:r>
            <a:r>
              <a:rPr lang="zh-CN" altLang="en-US" sz="3200" b="1" dirty="0">
                <a:solidFill>
                  <a:schemeClr val="bg1"/>
                </a:solidFill>
                <a:latin typeface="微软雅黑" pitchFamily="34" charset="-122"/>
                <a:ea typeface="微软雅黑" pitchFamily="34" charset="-122"/>
              </a:rPr>
              <a:t>语言程序的结构特点</a:t>
            </a:r>
            <a:endParaRPr lang="zh-CN" altLang="en-US" sz="20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7" name="Rectangle 3"/>
          <p:cNvSpPr txBox="1">
            <a:spLocks noChangeArrowheads="1"/>
          </p:cNvSpPr>
          <p:nvPr/>
        </p:nvSpPr>
        <p:spPr>
          <a:xfrm>
            <a:off x="1043608" y="1628775"/>
            <a:ext cx="7566992" cy="41513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sz="2000" dirty="0" smtClean="0">
                <a:latin typeface="微软雅黑" panose="020B0503020204020204" pitchFamily="34" charset="-122"/>
                <a:ea typeface="微软雅黑" panose="020B0503020204020204" pitchFamily="34" charset="-122"/>
              </a:rPr>
              <a:t>C</a:t>
            </a:r>
            <a:r>
              <a:rPr lang="zh-CN" altLang="en-US" sz="2000" dirty="0" smtClean="0">
                <a:latin typeface="微软雅黑" panose="020B0503020204020204" pitchFamily="34" charset="-122"/>
                <a:ea typeface="微软雅黑" panose="020B0503020204020204" pitchFamily="34" charset="-122"/>
              </a:rPr>
              <a:t>语言程序的执行是从主函数</a:t>
            </a:r>
            <a:r>
              <a:rPr lang="en-US" altLang="zh-CN" sz="2000" dirty="0" smtClean="0">
                <a:latin typeface="微软雅黑" panose="020B0503020204020204" pitchFamily="34" charset="-122"/>
                <a:ea typeface="微软雅黑" panose="020B0503020204020204" pitchFamily="34" charset="-122"/>
              </a:rPr>
              <a:t>main( )</a:t>
            </a:r>
            <a:r>
              <a:rPr lang="zh-CN" altLang="en-US" sz="2000" dirty="0" smtClean="0">
                <a:latin typeface="微软雅黑" panose="020B0503020204020204" pitchFamily="34" charset="-122"/>
                <a:ea typeface="微软雅黑" panose="020B0503020204020204" pitchFamily="34" charset="-122"/>
              </a:rPr>
              <a:t>开始，主函数中的所有语句执行完毕，则程序执行结束。</a:t>
            </a:r>
          </a:p>
          <a:p>
            <a:pPr>
              <a:lnSpc>
                <a:spcPct val="150000"/>
              </a:lnSpc>
            </a:pPr>
            <a:r>
              <a:rPr lang="en-US" altLang="zh-CN" sz="2000" dirty="0" smtClean="0">
                <a:latin typeface="微软雅黑" panose="020B0503020204020204" pitchFamily="34" charset="-122"/>
                <a:ea typeface="微软雅黑" panose="020B0503020204020204" pitchFamily="34" charset="-122"/>
              </a:rPr>
              <a:t>main( )</a:t>
            </a:r>
            <a:r>
              <a:rPr lang="zh-CN" altLang="en-US" sz="2000" dirty="0" smtClean="0">
                <a:latin typeface="微软雅黑" panose="020B0503020204020204" pitchFamily="34" charset="-122"/>
                <a:ea typeface="微软雅黑" panose="020B0503020204020204" pitchFamily="34" charset="-122"/>
              </a:rPr>
              <a:t>函数之外的其它函数都是在执行</a:t>
            </a:r>
            <a:r>
              <a:rPr lang="en-US" altLang="zh-CN" sz="2000" dirty="0" smtClean="0">
                <a:latin typeface="微软雅黑" panose="020B0503020204020204" pitchFamily="34" charset="-122"/>
                <a:ea typeface="微软雅黑" panose="020B0503020204020204" pitchFamily="34" charset="-122"/>
              </a:rPr>
              <a:t>main( )</a:t>
            </a:r>
            <a:r>
              <a:rPr lang="zh-CN" altLang="en-US" sz="2000" dirty="0" smtClean="0">
                <a:latin typeface="微软雅黑" panose="020B0503020204020204" pitchFamily="34" charset="-122"/>
                <a:ea typeface="微软雅黑" panose="020B0503020204020204" pitchFamily="34" charset="-122"/>
              </a:rPr>
              <a:t>函数时，通过嵌套调用而执行的，在程序中除了可以调用用户自己编制的函数外，还可以调用由系统提供的标准函数 。</a:t>
            </a:r>
          </a:p>
          <a:p>
            <a:endParaRPr lang="zh-CN" altLang="en-US" dirty="0" smtClean="0">
              <a:latin typeface="微软雅黑" panose="020B0503020204020204" pitchFamily="34" charset="-122"/>
              <a:ea typeface="微软雅黑" panose="020B0503020204020204" pitchFamily="34" charset="-122"/>
            </a:endParaRPr>
          </a:p>
        </p:txBody>
      </p:sp>
      <p:sp>
        <p:nvSpPr>
          <p:cNvPr id="4" name="矩形 3"/>
          <p:cNvSpPr/>
          <p:nvPr/>
        </p:nvSpPr>
        <p:spPr>
          <a:xfrm>
            <a:off x="755576" y="188640"/>
            <a:ext cx="1296144" cy="646331"/>
          </a:xfrm>
          <a:prstGeom prst="rect">
            <a:avLst/>
          </a:prstGeom>
        </p:spPr>
        <p:txBody>
          <a:bodyPr wrap="square">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1.3.2</a:t>
            </a:r>
            <a:endParaRPr lang="zh-CN" altLang="en-US" sz="36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4978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 calcmode="lin" valueType="num">
                                      <p:cBhvr additive="base">
                                        <p:cTn id="12"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267744" y="287338"/>
            <a:ext cx="6876256" cy="549374"/>
          </a:xfrm>
        </p:spPr>
        <p:txBody>
          <a:bodyPr>
            <a:normAutofit/>
          </a:bodyPr>
          <a:lstStyle/>
          <a:p>
            <a:pPr algn="ctr" defTabSz="457200"/>
            <a:r>
              <a:rPr lang="en-US" altLang="zh-CN" sz="3200" b="1" dirty="0">
                <a:solidFill>
                  <a:schemeClr val="bg1"/>
                </a:solidFill>
                <a:latin typeface="微软雅黑" pitchFamily="34" charset="-122"/>
                <a:ea typeface="微软雅黑" pitchFamily="34" charset="-122"/>
              </a:rPr>
              <a:t>C</a:t>
            </a:r>
            <a:r>
              <a:rPr lang="zh-CN" altLang="en-US" sz="3200" b="1" dirty="0">
                <a:solidFill>
                  <a:schemeClr val="bg1"/>
                </a:solidFill>
                <a:latin typeface="微软雅黑" pitchFamily="34" charset="-122"/>
                <a:ea typeface="微软雅黑" pitchFamily="34" charset="-122"/>
              </a:rPr>
              <a:t>程序基本结构小结</a:t>
            </a:r>
            <a:endParaRPr lang="zh-CN" altLang="en-US" sz="20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 name="Rectangle 3"/>
          <p:cNvSpPr txBox="1">
            <a:spLocks noChangeArrowheads="1"/>
          </p:cNvSpPr>
          <p:nvPr/>
        </p:nvSpPr>
        <p:spPr>
          <a:xfrm>
            <a:off x="755576" y="908720"/>
            <a:ext cx="7928049" cy="54726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buFont typeface="Wingdings 3" pitchFamily="18" charset="2"/>
              <a:buNone/>
            </a:pPr>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C</a:t>
            </a:r>
            <a:r>
              <a:rPr lang="zh-CN" altLang="en-US" sz="2000" dirty="0" smtClean="0">
                <a:latin typeface="微软雅黑" panose="020B0503020204020204" pitchFamily="34" charset="-122"/>
                <a:ea typeface="微软雅黑" panose="020B0503020204020204" pitchFamily="34" charset="-122"/>
              </a:rPr>
              <a:t>程序的组成： 一个</a:t>
            </a:r>
            <a:r>
              <a:rPr lang="en-US" altLang="zh-CN" sz="2000" dirty="0" smtClean="0">
                <a:latin typeface="微软雅黑" panose="020B0503020204020204" pitchFamily="34" charset="-122"/>
                <a:ea typeface="微软雅黑" panose="020B0503020204020204" pitchFamily="34" charset="-122"/>
              </a:rPr>
              <a:t>C</a:t>
            </a:r>
            <a:r>
              <a:rPr lang="zh-CN" altLang="en-US" sz="2000" dirty="0" smtClean="0">
                <a:latin typeface="微软雅黑" panose="020B0503020204020204" pitchFamily="34" charset="-122"/>
                <a:ea typeface="微软雅黑" panose="020B0503020204020204" pitchFamily="34" charset="-122"/>
              </a:rPr>
              <a:t>程序可以由若干个函数构成，其中必须有且只能有一个以</a:t>
            </a:r>
            <a:r>
              <a:rPr lang="en-US" altLang="zh-CN" sz="2000" dirty="0" smtClean="0">
                <a:latin typeface="微软雅黑" panose="020B0503020204020204" pitchFamily="34" charset="-122"/>
                <a:ea typeface="微软雅黑" panose="020B0503020204020204" pitchFamily="34" charset="-122"/>
              </a:rPr>
              <a:t>main</a:t>
            </a:r>
            <a:r>
              <a:rPr lang="zh-CN" altLang="en-US" sz="2000" dirty="0" smtClean="0">
                <a:latin typeface="微软雅黑" panose="020B0503020204020204" pitchFamily="34" charset="-122"/>
                <a:ea typeface="微软雅黑" panose="020B0503020204020204" pitchFamily="34" charset="-122"/>
              </a:rPr>
              <a:t>命名的主函数。</a:t>
            </a:r>
          </a:p>
          <a:p>
            <a:pPr>
              <a:lnSpc>
                <a:spcPct val="150000"/>
              </a:lnSpc>
              <a:spcBef>
                <a:spcPts val="0"/>
              </a:spcBef>
              <a:buFont typeface="Wingdings 3" pitchFamily="18" charset="2"/>
              <a:buNone/>
            </a:pPr>
            <a:r>
              <a:rPr lang="en-US" altLang="zh-CN" sz="2000" dirty="0" smtClean="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C</a:t>
            </a:r>
            <a:r>
              <a:rPr lang="zh-CN" altLang="en-US" sz="2000" dirty="0" smtClean="0">
                <a:latin typeface="微软雅黑" panose="020B0503020204020204" pitchFamily="34" charset="-122"/>
                <a:ea typeface="微软雅黑" panose="020B0503020204020204" pitchFamily="34" charset="-122"/>
              </a:rPr>
              <a:t>函数的组成：</a:t>
            </a:r>
            <a:r>
              <a:rPr lang="en-US" altLang="zh-CN" sz="2000" dirty="0" smtClean="0">
                <a:latin typeface="微软雅黑" panose="020B0503020204020204" pitchFamily="34" charset="-122"/>
                <a:ea typeface="微软雅黑" panose="020B0503020204020204" pitchFamily="34" charset="-122"/>
              </a:rPr>
              <a:t>C</a:t>
            </a:r>
            <a:r>
              <a:rPr lang="zh-CN" altLang="en-US" sz="2000" dirty="0" smtClean="0">
                <a:latin typeface="微软雅黑" panose="020B0503020204020204" pitchFamily="34" charset="-122"/>
                <a:ea typeface="微软雅黑" panose="020B0503020204020204" pitchFamily="34" charset="-122"/>
              </a:rPr>
              <a:t>函数是一个独立的程序块，相互不能嵌套。 一个函数由两个部分组成：函数头和函数体。</a:t>
            </a:r>
            <a:endParaRPr lang="en-US" altLang="zh-CN" sz="2000" dirty="0" smtClean="0">
              <a:latin typeface="微软雅黑" panose="020B0503020204020204" pitchFamily="34" charset="-122"/>
              <a:ea typeface="微软雅黑" panose="020B0503020204020204" pitchFamily="34" charset="-122"/>
            </a:endParaRPr>
          </a:p>
          <a:p>
            <a:pPr>
              <a:lnSpc>
                <a:spcPct val="150000"/>
              </a:lnSpc>
              <a:spcBef>
                <a:spcPts val="0"/>
              </a:spcBef>
              <a:buFont typeface="Wingdings 3" pitchFamily="18" charset="2"/>
              <a:buNone/>
            </a:pPr>
            <a:r>
              <a:rPr lang="en-US" altLang="zh-CN" sz="2000" dirty="0" smtClean="0">
                <a:latin typeface="微软雅黑" panose="020B0503020204020204" pitchFamily="34" charset="-122"/>
                <a:ea typeface="微软雅黑" panose="020B0503020204020204" pitchFamily="34" charset="-122"/>
              </a:rPr>
              <a:t>(3) C</a:t>
            </a:r>
            <a:r>
              <a:rPr lang="zh-CN" altLang="en-US" sz="2000" dirty="0" smtClean="0">
                <a:latin typeface="微软雅黑" panose="020B0503020204020204" pitchFamily="34" charset="-122"/>
                <a:ea typeface="微软雅黑" panose="020B0503020204020204" pitchFamily="34" charset="-122"/>
              </a:rPr>
              <a:t>函数分类</a:t>
            </a:r>
            <a:endParaRPr lang="en-US" altLang="zh-CN" sz="2000" dirty="0" smtClean="0">
              <a:latin typeface="微软雅黑" panose="020B0503020204020204" pitchFamily="34" charset="-122"/>
              <a:ea typeface="微软雅黑" panose="020B0503020204020204" pitchFamily="34" charset="-122"/>
            </a:endParaRPr>
          </a:p>
          <a:p>
            <a:pPr>
              <a:lnSpc>
                <a:spcPct val="150000"/>
              </a:lnSpc>
              <a:spcBef>
                <a:spcPts val="0"/>
              </a:spcBef>
              <a:buFont typeface="Wingdings 3" pitchFamily="18" charset="2"/>
              <a:buNone/>
            </a:pPr>
            <a:r>
              <a:rPr lang="zh-CN" altLang="en-US" sz="2000" dirty="0" smtClean="0">
                <a:latin typeface="微软雅黑" panose="020B0503020204020204" pitchFamily="34" charset="-122"/>
                <a:ea typeface="微软雅黑" panose="020B0503020204020204" pitchFamily="34" charset="-122"/>
              </a:rPr>
              <a:t>     两类： 标准函数</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用户定义函数</a:t>
            </a:r>
          </a:p>
          <a:p>
            <a:pPr>
              <a:lnSpc>
                <a:spcPct val="150000"/>
              </a:lnSpc>
              <a:spcBef>
                <a:spcPts val="0"/>
              </a:spcBef>
              <a:buFont typeface="Wingdings 3" pitchFamily="18" charset="2"/>
              <a:buNone/>
            </a:pPr>
            <a:r>
              <a:rPr lang="zh-CN" altLang="en-US" sz="2000" dirty="0" smtClean="0">
                <a:latin typeface="微软雅黑" panose="020B0503020204020204" pitchFamily="34" charset="-122"/>
                <a:ea typeface="微软雅黑" panose="020B0503020204020204" pitchFamily="34" charset="-122"/>
              </a:rPr>
              <a:t>     用户定义函数是由程序员在自己的源程序中编写的函数。</a:t>
            </a:r>
            <a:endParaRPr lang="en-US" altLang="zh-CN" sz="2000" dirty="0" smtClean="0">
              <a:latin typeface="微软雅黑" panose="020B0503020204020204" pitchFamily="34" charset="-122"/>
              <a:ea typeface="微软雅黑" panose="020B0503020204020204" pitchFamily="34" charset="-122"/>
            </a:endParaRPr>
          </a:p>
          <a:p>
            <a:pPr>
              <a:lnSpc>
                <a:spcPct val="150000"/>
              </a:lnSpc>
              <a:spcBef>
                <a:spcPts val="0"/>
              </a:spcBef>
              <a:buFont typeface="Wingdings 3" pitchFamily="18" charset="2"/>
              <a:buNone/>
            </a:pPr>
            <a:r>
              <a:rPr lang="zh-CN" altLang="en-US" sz="2000" dirty="0" smtClean="0">
                <a:latin typeface="微软雅黑" panose="020B0503020204020204" pitchFamily="34" charset="-122"/>
                <a:ea typeface="微软雅黑" panose="020B0503020204020204" pitchFamily="34" charset="-122"/>
              </a:rPr>
              <a:t>     标准函数是由</a:t>
            </a:r>
            <a:r>
              <a:rPr lang="en-US" altLang="zh-CN" sz="2000" dirty="0" smtClean="0">
                <a:latin typeface="微软雅黑" panose="020B0503020204020204" pitchFamily="34" charset="-122"/>
                <a:ea typeface="微软雅黑" panose="020B0503020204020204" pitchFamily="34" charset="-122"/>
              </a:rPr>
              <a:t>C</a:t>
            </a:r>
            <a:r>
              <a:rPr lang="zh-CN" altLang="en-US" sz="2000" dirty="0" smtClean="0">
                <a:latin typeface="微软雅黑" panose="020B0503020204020204" pitchFamily="34" charset="-122"/>
                <a:ea typeface="微软雅黑" panose="020B0503020204020204" pitchFamily="34" charset="-122"/>
              </a:rPr>
              <a:t>编译程序提供的一些通用函数，</a:t>
            </a:r>
            <a:r>
              <a:rPr lang="en-US" altLang="zh-CN" sz="2000" dirty="0" smtClean="0">
                <a:latin typeface="微软雅黑" panose="020B0503020204020204" pitchFamily="34" charset="-122"/>
                <a:ea typeface="微软雅黑" panose="020B0503020204020204" pitchFamily="34" charset="-122"/>
              </a:rPr>
              <a:t>C</a:t>
            </a:r>
            <a:r>
              <a:rPr lang="zh-CN" altLang="en-US" sz="2000" dirty="0" smtClean="0">
                <a:latin typeface="微软雅黑" panose="020B0503020204020204" pitchFamily="34" charset="-122"/>
                <a:ea typeface="微软雅黑" panose="020B0503020204020204" pitchFamily="34" charset="-122"/>
              </a:rPr>
              <a:t>标准函数又称为</a:t>
            </a:r>
            <a:r>
              <a:rPr lang="en-US" altLang="zh-CN" sz="2000" dirty="0" smtClean="0">
                <a:latin typeface="微软雅黑" panose="020B0503020204020204" pitchFamily="34" charset="-122"/>
                <a:ea typeface="微软雅黑" panose="020B0503020204020204" pitchFamily="34" charset="-122"/>
              </a:rPr>
              <a:t>C</a:t>
            </a:r>
            <a:r>
              <a:rPr lang="zh-CN" altLang="en-US" sz="2000" dirty="0" smtClean="0">
                <a:latin typeface="微软雅黑" panose="020B0503020204020204" pitchFamily="34" charset="-122"/>
                <a:ea typeface="微软雅黑" panose="020B0503020204020204" pitchFamily="34" charset="-122"/>
              </a:rPr>
              <a:t>库函数。</a:t>
            </a:r>
          </a:p>
          <a:p>
            <a:pPr marL="0" indent="0">
              <a:lnSpc>
                <a:spcPct val="150000"/>
              </a:lnSpc>
              <a:spcBef>
                <a:spcPts val="0"/>
              </a:spcBef>
              <a:buFont typeface="Arial" panose="020B0604020202020204" pitchFamily="34" charset="0"/>
              <a:buNone/>
            </a:pPr>
            <a:r>
              <a:rPr lang="en-US" altLang="zh-CN" sz="2000" dirty="0" smtClean="0">
                <a:latin typeface="微软雅黑" panose="020B0503020204020204" pitchFamily="34" charset="-122"/>
                <a:ea typeface="微软雅黑" panose="020B0503020204020204" pitchFamily="34" charset="-122"/>
              </a:rPr>
              <a:t>(4) C</a:t>
            </a:r>
            <a:r>
              <a:rPr lang="zh-CN" altLang="en-US" sz="2000" dirty="0" smtClean="0">
                <a:latin typeface="微软雅黑" panose="020B0503020204020204" pitchFamily="34" charset="-122"/>
                <a:ea typeface="微软雅黑" panose="020B0503020204020204" pitchFamily="34" charset="-122"/>
              </a:rPr>
              <a:t>标准函数应用</a:t>
            </a:r>
            <a:endParaRPr lang="en-US" altLang="zh-CN" sz="2000" dirty="0" smtClean="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zh-CN" altLang="en-US" sz="2000" dirty="0" smtClean="0">
                <a:latin typeface="微软雅黑" panose="020B0503020204020204" pitchFamily="34" charset="-122"/>
                <a:ea typeface="微软雅黑" panose="020B0503020204020204" pitchFamily="34" charset="-122"/>
              </a:rPr>
              <a:t>    用户程序需要使用标准函数时，只需要使用前用 </a:t>
            </a:r>
            <a:r>
              <a:rPr lang="en-US" altLang="zh-CN" sz="2000" dirty="0" smtClean="0">
                <a:latin typeface="微软雅黑" panose="020B0503020204020204" pitchFamily="34" charset="-122"/>
                <a:ea typeface="微软雅黑" panose="020B0503020204020204" pitchFamily="34" charset="-122"/>
              </a:rPr>
              <a:t># include</a:t>
            </a:r>
            <a:r>
              <a:rPr lang="zh-CN" altLang="en-US" sz="2000" dirty="0" smtClean="0">
                <a:latin typeface="微软雅黑" panose="020B0503020204020204" pitchFamily="34" charset="-122"/>
                <a:ea typeface="微软雅黑" panose="020B0503020204020204" pitchFamily="34" charset="-122"/>
              </a:rPr>
              <a:t>包含该标准函数所需的系统头文件即可。</a:t>
            </a:r>
            <a:endParaRPr lang="zh-CN" altLang="en-US" sz="2000" dirty="0">
              <a:latin typeface="微软雅黑" panose="020B0503020204020204" pitchFamily="34" charset="-122"/>
              <a:ea typeface="微软雅黑" panose="020B0503020204020204" pitchFamily="34" charset="-122"/>
            </a:endParaRPr>
          </a:p>
        </p:txBody>
      </p:sp>
      <p:sp>
        <p:nvSpPr>
          <p:cNvPr id="5" name="矩形 4"/>
          <p:cNvSpPr/>
          <p:nvPr/>
        </p:nvSpPr>
        <p:spPr>
          <a:xfrm>
            <a:off x="755576" y="188640"/>
            <a:ext cx="1296144" cy="646331"/>
          </a:xfrm>
          <a:prstGeom prst="rect">
            <a:avLst/>
          </a:prstGeom>
        </p:spPr>
        <p:txBody>
          <a:bodyPr wrap="square">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1.3.3</a:t>
            </a:r>
            <a:endParaRPr lang="zh-CN" altLang="en-US" sz="36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38603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500"/>
                                        <p:tgtEl>
                                          <p:spTgt spid="4">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500"/>
                                        <p:tgtEl>
                                          <p:spTgt spid="4">
                                            <p:txEl>
                                              <p:pRg st="2" end="2"/>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500"/>
                                        <p:tgtEl>
                                          <p:spTgt spid="4">
                                            <p:txEl>
                                              <p:pRg st="3" end="3"/>
                                            </p:txEl>
                                          </p:spTgt>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linds(horizontal)">
                                      <p:cBhvr>
                                        <p:cTn id="23" dur="500"/>
                                        <p:tgtEl>
                                          <p:spTgt spid="4">
                                            <p:txEl>
                                              <p:pRg st="4" end="4"/>
                                            </p:txEl>
                                          </p:spTgt>
                                        </p:tgtEl>
                                      </p:cBhvr>
                                    </p:animEffect>
                                  </p:childTnLst>
                                </p:cTn>
                              </p:par>
                            </p:childTnLst>
                          </p:cTn>
                        </p:par>
                        <p:par>
                          <p:cTn id="24" fill="hold">
                            <p:stCondLst>
                              <p:cond delay="2500"/>
                            </p:stCondLst>
                            <p:childTnLst>
                              <p:par>
                                <p:cTn id="25" presetID="3" presetClass="entr" presetSubtype="10" fill="hold" nodeType="after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linds(horizontal)">
                                      <p:cBhvr>
                                        <p:cTn id="27" dur="500"/>
                                        <p:tgtEl>
                                          <p:spTgt spid="4">
                                            <p:txEl>
                                              <p:pRg st="5" end="5"/>
                                            </p:txEl>
                                          </p:spTgt>
                                        </p:tgtEl>
                                      </p:cBhvr>
                                    </p:animEffect>
                                  </p:childTnLst>
                                </p:cTn>
                              </p:par>
                            </p:childTnLst>
                          </p:cTn>
                        </p:par>
                        <p:par>
                          <p:cTn id="28" fill="hold">
                            <p:stCondLst>
                              <p:cond delay="3000"/>
                            </p:stCondLst>
                            <p:childTnLst>
                              <p:par>
                                <p:cTn id="29" presetID="3" presetClass="entr" presetSubtype="10" fill="hold" nodeType="after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blinds(horizontal)">
                                      <p:cBhvr>
                                        <p:cTn id="31" dur="500"/>
                                        <p:tgtEl>
                                          <p:spTgt spid="4">
                                            <p:txEl>
                                              <p:pRg st="6" end="6"/>
                                            </p:txEl>
                                          </p:spTgt>
                                        </p:tgtEl>
                                      </p:cBhvr>
                                    </p:animEffect>
                                  </p:childTnLst>
                                </p:cTn>
                              </p:par>
                            </p:childTnLst>
                          </p:cTn>
                        </p:par>
                        <p:par>
                          <p:cTn id="32" fill="hold">
                            <p:stCondLst>
                              <p:cond delay="3500"/>
                            </p:stCondLst>
                            <p:childTnLst>
                              <p:par>
                                <p:cTn id="33" presetID="3" presetClass="entr" presetSubtype="10" fill="hold" nodeType="after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blinds(horizontal)">
                                      <p:cBhvr>
                                        <p:cTn id="35"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idx="4294967295"/>
          </p:nvPr>
        </p:nvSpPr>
        <p:spPr>
          <a:xfrm>
            <a:off x="2267744" y="116632"/>
            <a:ext cx="6480720" cy="549374"/>
          </a:xfrm>
        </p:spPr>
        <p:txBody>
          <a:bodyPr>
            <a:normAutofit/>
          </a:bodyPr>
          <a:lstStyle/>
          <a:p>
            <a:pPr algn="ctr" defTabSz="457200"/>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请大声回答几个问题</a:t>
            </a:r>
          </a:p>
        </p:txBody>
      </p:sp>
      <p:pic>
        <p:nvPicPr>
          <p:cNvPr id="3" name="Title 2"/>
          <p:cNvPicPr>
            <a:picLocks noChangeArrowheads="1"/>
          </p:cNvPicPr>
          <p:nvPr/>
        </p:nvPicPr>
        <p:blipFill>
          <a:blip r:embed="rId2">
            <a:duotone>
              <a:prstClr val="black"/>
              <a:srgbClr val="FF7C80">
                <a:tint val="45000"/>
                <a:satMod val="400000"/>
              </a:srgbClr>
            </a:duotone>
            <a:extLst>
              <a:ext uri="{BEBA8EAE-BF5A-486C-A8C5-ECC9F3942E4B}">
                <a14:imgProps xmlns:a14="http://schemas.microsoft.com/office/drawing/2010/main">
                  <a14:imgLayer r:embed="rId3">
                    <a14:imgEffect>
                      <a14:colorTemperature colorTemp="112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rot="-1659357">
            <a:off x="3397801" y="2671764"/>
            <a:ext cx="7122412" cy="1875707"/>
          </a:xfrm>
          <a:prstGeom prst="ellipse">
            <a:avLst/>
          </a:prstGeom>
          <a:noFill/>
          <a:ln w="190500" cap="rnd">
            <a:noFill/>
            <a:prstDash val="solid"/>
          </a:ln>
          <a:effectLst>
            <a:outerShdw blurRad="127000" algn="bl" rotWithShape="0">
              <a:srgbClr val="000000"/>
            </a:outerShdw>
          </a:effectLst>
          <a:extLst/>
        </p:spPr>
      </p:pic>
      <p:sp>
        <p:nvSpPr>
          <p:cNvPr id="8" name="矩形 7"/>
          <p:cNvSpPr/>
          <p:nvPr/>
        </p:nvSpPr>
        <p:spPr>
          <a:xfrm>
            <a:off x="805274" y="116632"/>
            <a:ext cx="1102430" cy="646331"/>
          </a:xfrm>
          <a:prstGeom prst="rect">
            <a:avLst/>
          </a:prstGeom>
        </p:spPr>
        <p:txBody>
          <a:bodyPr wrap="square">
            <a:spAutoFit/>
          </a:bodyPr>
          <a:lstStyle/>
          <a:p>
            <a:pPr algn="ctr"/>
            <a:r>
              <a:rPr lang="en-US" altLang="zh-CN" sz="3600" b="1" dirty="0" smtClean="0">
                <a:solidFill>
                  <a:srgbClr val="39626F"/>
                </a:solidFill>
                <a:latin typeface="Segoe UI" panose="020B0502040204020203" pitchFamily="34" charset="0"/>
                <a:cs typeface="Segoe UI" panose="020B0502040204020203" pitchFamily="34" charset="0"/>
              </a:rPr>
              <a:t>0</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9" name="矩形: 圆角 8"/>
          <p:cNvSpPr/>
          <p:nvPr/>
        </p:nvSpPr>
        <p:spPr>
          <a:xfrm>
            <a:off x="971600" y="1809863"/>
            <a:ext cx="4894273" cy="563517"/>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800" b="1" dirty="0" smtClean="0">
                <a:solidFill>
                  <a:prstClr val="white"/>
                </a:solidFill>
                <a:latin typeface="微软雅黑" panose="020B0503020204020204" pitchFamily="34" charset="-122"/>
                <a:ea typeface="微软雅黑" panose="020B0503020204020204" pitchFamily="34" charset="-122"/>
              </a:rPr>
              <a:t>你喜欢计算机吗？</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 name="矩形: 圆角 8"/>
          <p:cNvSpPr/>
          <p:nvPr/>
        </p:nvSpPr>
        <p:spPr>
          <a:xfrm>
            <a:off x="971599" y="2900005"/>
            <a:ext cx="4894273" cy="563517"/>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800" b="1" dirty="0" smtClean="0">
                <a:solidFill>
                  <a:prstClr val="white"/>
                </a:solidFill>
                <a:latin typeface="微软雅黑" panose="020B0503020204020204" pitchFamily="34" charset="-122"/>
                <a:ea typeface="微软雅黑" panose="020B0503020204020204" pitchFamily="34" charset="-122"/>
              </a:rPr>
              <a:t>你喜欢程序设计吗？</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矩形: 圆角 8"/>
          <p:cNvSpPr/>
          <p:nvPr/>
        </p:nvSpPr>
        <p:spPr>
          <a:xfrm>
            <a:off x="971599" y="3990147"/>
            <a:ext cx="4894273" cy="563517"/>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800" b="1" dirty="0" smtClean="0">
                <a:solidFill>
                  <a:prstClr val="white"/>
                </a:solidFill>
                <a:latin typeface="微软雅黑" panose="020B0503020204020204" pitchFamily="34" charset="-122"/>
                <a:ea typeface="微软雅黑" panose="020B0503020204020204" pitchFamily="34" charset="-122"/>
              </a:rPr>
              <a:t>你想学好</a:t>
            </a:r>
            <a:r>
              <a:rPr kumimoji="0" lang="en-US" altLang="zh-CN" sz="1800" b="1" dirty="0" smtClean="0">
                <a:solidFill>
                  <a:prstClr val="white"/>
                </a:solidFill>
                <a:latin typeface="微软雅黑" panose="020B0503020204020204" pitchFamily="34" charset="-122"/>
                <a:ea typeface="微软雅黑" panose="020B0503020204020204" pitchFamily="34" charset="-122"/>
              </a:rPr>
              <a:t>C</a:t>
            </a:r>
            <a:r>
              <a:rPr kumimoji="0" lang="zh-CN" altLang="en-US" sz="1800" b="1" dirty="0" smtClean="0">
                <a:solidFill>
                  <a:prstClr val="white"/>
                </a:solidFill>
                <a:latin typeface="微软雅黑" panose="020B0503020204020204" pitchFamily="34" charset="-122"/>
                <a:ea typeface="微软雅黑" panose="020B0503020204020204" pitchFamily="34" charset="-122"/>
              </a:rPr>
              <a:t>语言程序设计吗？</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3" name="矩形: 圆角 8"/>
          <p:cNvSpPr/>
          <p:nvPr/>
        </p:nvSpPr>
        <p:spPr>
          <a:xfrm>
            <a:off x="971598" y="5080289"/>
            <a:ext cx="4894273" cy="563517"/>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1" dirty="0">
                <a:solidFill>
                  <a:prstClr val="white"/>
                </a:solidFill>
                <a:latin typeface="微软雅黑" panose="020B0503020204020204" pitchFamily="34" charset="-122"/>
                <a:ea typeface="微软雅黑" panose="020B0503020204020204" pitchFamily="34" charset="-122"/>
              </a:rPr>
              <a:t>[</a:t>
            </a:r>
            <a:r>
              <a:rPr kumimoji="0" lang="zh-CN" altLang="en-US" sz="1800" b="1" dirty="0" smtClean="0">
                <a:solidFill>
                  <a:prstClr val="white"/>
                </a:solidFill>
                <a:latin typeface="微软雅黑" panose="020B0503020204020204" pitchFamily="34" charset="-122"/>
                <a:ea typeface="微软雅黑" panose="020B0503020204020204" pitchFamily="34" charset="-122"/>
              </a:rPr>
              <a:t>无论刮风下雨不迟到不早退</a:t>
            </a:r>
            <a:r>
              <a:rPr kumimoji="0" lang="en-US" altLang="zh-CN" sz="1800" b="1" dirty="0" smtClean="0">
                <a:solidFill>
                  <a:prstClr val="white"/>
                </a:solidFill>
                <a:latin typeface="微软雅黑" panose="020B0503020204020204" pitchFamily="34" charset="-122"/>
                <a:ea typeface="微软雅黑" panose="020B0503020204020204" pitchFamily="34" charset="-122"/>
              </a:rPr>
              <a: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1" dirty="0" smtClean="0">
                <a:solidFill>
                  <a:prstClr val="white"/>
                </a:solidFill>
                <a:latin typeface="微软雅黑" panose="020B0503020204020204" pitchFamily="34" charset="-122"/>
                <a:ea typeface="微软雅黑" panose="020B0503020204020204" pitchFamily="34" charset="-122"/>
              </a:rPr>
              <a:t>[</a:t>
            </a:r>
            <a:r>
              <a:rPr kumimoji="0" lang="zh-CN" altLang="en-US" sz="1800" b="1" dirty="0" smtClean="0">
                <a:solidFill>
                  <a:prstClr val="white"/>
                </a:solidFill>
                <a:latin typeface="微软雅黑" panose="020B0503020204020204" pitchFamily="34" charset="-122"/>
                <a:ea typeface="微软雅黑" panose="020B0503020204020204" pitchFamily="34" charset="-122"/>
              </a:rPr>
              <a:t>无论上机作业不马虎不抄袭</a:t>
            </a:r>
            <a:r>
              <a:rPr kumimoji="0" lang="en-US" altLang="zh-CN" sz="1800" b="1" dirty="0" smtClean="0">
                <a:solidFill>
                  <a:prstClr val="white"/>
                </a:solidFill>
                <a:latin typeface="微软雅黑" panose="020B0503020204020204" pitchFamily="34" charset="-122"/>
                <a:ea typeface="微软雅黑" panose="020B0503020204020204" pitchFamily="34" charset="-122"/>
              </a:rPr>
              <a:t>]</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267744" y="287338"/>
            <a:ext cx="6876256" cy="549374"/>
          </a:xfrm>
        </p:spPr>
        <p:txBody>
          <a:bodyPr>
            <a:normAutofit fontScale="90000"/>
          </a:bodyPr>
          <a:lstStyle/>
          <a:p>
            <a:pPr algn="ctr" defTabSz="457200"/>
            <a:r>
              <a:rPr lang="zh-CN" altLang="en-US" sz="3200" b="1" dirty="0">
                <a:solidFill>
                  <a:schemeClr val="bg1"/>
                </a:solidFill>
                <a:latin typeface="微软雅黑" pitchFamily="34" charset="-122"/>
                <a:ea typeface="微软雅黑" pitchFamily="34" charset="-122"/>
              </a:rPr>
              <a:t>说说下面</a:t>
            </a:r>
            <a:r>
              <a:rPr lang="en-US" altLang="zh-CN" sz="3200" b="1" dirty="0">
                <a:solidFill>
                  <a:schemeClr val="bg1"/>
                </a:solidFill>
                <a:latin typeface="微软雅黑" pitchFamily="34" charset="-122"/>
                <a:ea typeface="微软雅黑" pitchFamily="34" charset="-122"/>
              </a:rPr>
              <a:t>C</a:t>
            </a:r>
            <a:r>
              <a:rPr lang="zh-CN" altLang="en-US" sz="3200" b="1" dirty="0">
                <a:solidFill>
                  <a:schemeClr val="bg1"/>
                </a:solidFill>
                <a:latin typeface="微软雅黑" pitchFamily="34" charset="-122"/>
                <a:ea typeface="微软雅黑" pitchFamily="34" charset="-122"/>
              </a:rPr>
              <a:t>语言程序的格式和结构特点？</a:t>
            </a:r>
            <a:endParaRPr lang="zh-CN" altLang="en-US" sz="20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5" name="Rectangle 3"/>
          <p:cNvSpPr txBox="1">
            <a:spLocks noChangeArrowheads="1"/>
          </p:cNvSpPr>
          <p:nvPr/>
        </p:nvSpPr>
        <p:spPr>
          <a:xfrm>
            <a:off x="968251" y="1124744"/>
            <a:ext cx="7564189" cy="5040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smtClean="0">
                <a:solidFill>
                  <a:schemeClr val="bg2">
                    <a:lumMod val="10000"/>
                  </a:schemeClr>
                </a:solidFill>
                <a:latin typeface="微软雅黑" panose="020B0503020204020204" pitchFamily="34" charset="-122"/>
                <a:ea typeface="微软雅黑" panose="020B0503020204020204" pitchFamily="34" charset="-122"/>
              </a:rPr>
              <a:t>编一程序将从键盘上输入的一串字符中的小写字母变成大写输出</a:t>
            </a:r>
          </a:p>
        </p:txBody>
      </p:sp>
      <p:sp>
        <p:nvSpPr>
          <p:cNvPr id="6" name="AutoShape 5"/>
          <p:cNvSpPr>
            <a:spLocks noChangeArrowheads="1"/>
          </p:cNvSpPr>
          <p:nvPr/>
        </p:nvSpPr>
        <p:spPr bwMode="ltGray">
          <a:xfrm>
            <a:off x="1393445" y="1680949"/>
            <a:ext cx="3313112" cy="4507528"/>
          </a:xfrm>
          <a:prstGeom prst="roundRect">
            <a:avLst>
              <a:gd name="adj" fmla="val 9273"/>
            </a:avLst>
          </a:prstGeom>
          <a:solidFill>
            <a:schemeClr val="bg1"/>
          </a:solidFill>
          <a:ln w="12700" algn="ctr">
            <a:solidFill>
              <a:srgbClr val="92D050"/>
            </a:solidFill>
            <a:prstDash val="dashDot"/>
            <a:round/>
            <a:headEnd/>
            <a:tailEnd/>
          </a:ln>
          <a:effectLst/>
          <a:extLst/>
        </p:spPr>
        <p:txBody>
          <a:bodyPr anchor="ctr">
            <a:spAutoFit/>
          </a:bodyPr>
          <a:lstStyle/>
          <a:p>
            <a:r>
              <a:rPr kumimoji="0" lang="en-US" altLang="zh-CN" sz="1500" dirty="0">
                <a:latin typeface="Calibri" pitchFamily="34" charset="0"/>
                <a:ea typeface="微软雅黑" pitchFamily="34" charset="-122"/>
                <a:cs typeface="Calibri" panose="020F0502020204030204" pitchFamily="34" charset="0"/>
              </a:rPr>
              <a:t>/* print string as uppercase */</a:t>
            </a:r>
          </a:p>
          <a:p>
            <a:endParaRPr kumimoji="0" lang="en-US" altLang="zh-CN" sz="1500" dirty="0">
              <a:latin typeface="Calibri" pitchFamily="34" charset="0"/>
              <a:ea typeface="微软雅黑" pitchFamily="34" charset="-122"/>
              <a:cs typeface="Calibri" panose="020F0502020204030204" pitchFamily="34" charset="0"/>
            </a:endParaRPr>
          </a:p>
          <a:p>
            <a:r>
              <a:rPr kumimoji="0" lang="en-US" altLang="zh-CN" sz="1500" dirty="0">
                <a:latin typeface="Calibri" pitchFamily="34" charset="0"/>
                <a:ea typeface="微软雅黑" pitchFamily="34" charset="-122"/>
                <a:cs typeface="Calibri" panose="020F0502020204030204" pitchFamily="34" charset="0"/>
              </a:rPr>
              <a:t># include &lt;</a:t>
            </a:r>
            <a:r>
              <a:rPr kumimoji="0" lang="en-US" altLang="zh-CN" sz="1500" dirty="0" err="1">
                <a:latin typeface="Calibri" pitchFamily="34" charset="0"/>
                <a:ea typeface="微软雅黑" pitchFamily="34" charset="-122"/>
                <a:cs typeface="Calibri" panose="020F0502020204030204" pitchFamily="34" charset="0"/>
              </a:rPr>
              <a:t>stdio.h</a:t>
            </a:r>
            <a:r>
              <a:rPr kumimoji="0" lang="en-US" altLang="zh-CN" sz="1500" dirty="0">
                <a:latin typeface="Calibri" pitchFamily="34" charset="0"/>
                <a:ea typeface="微软雅黑" pitchFamily="34" charset="-122"/>
                <a:cs typeface="Calibri" panose="020F0502020204030204" pitchFamily="34" charset="0"/>
              </a:rPr>
              <a:t>&gt;</a:t>
            </a:r>
          </a:p>
          <a:p>
            <a:r>
              <a:rPr kumimoji="0" lang="en-US" altLang="zh-CN" sz="1500" dirty="0">
                <a:latin typeface="Calibri" pitchFamily="34" charset="0"/>
                <a:ea typeface="微软雅黑" pitchFamily="34" charset="-122"/>
                <a:cs typeface="Calibri" panose="020F0502020204030204" pitchFamily="34" charset="0"/>
              </a:rPr>
              <a:t># define SIZE 80</a:t>
            </a:r>
          </a:p>
          <a:p>
            <a:r>
              <a:rPr kumimoji="0" lang="en-US" altLang="zh-CN" sz="1500" dirty="0">
                <a:latin typeface="Calibri" pitchFamily="34" charset="0"/>
                <a:ea typeface="微软雅黑" pitchFamily="34" charset="-122"/>
                <a:cs typeface="Calibri" panose="020F0502020204030204" pitchFamily="34" charset="0"/>
              </a:rPr>
              <a:t>void   </a:t>
            </a:r>
            <a:r>
              <a:rPr kumimoji="0" lang="en-US" altLang="zh-CN" sz="1500" dirty="0" err="1">
                <a:latin typeface="Calibri" pitchFamily="34" charset="0"/>
                <a:ea typeface="微软雅黑" pitchFamily="34" charset="-122"/>
                <a:cs typeface="Calibri" panose="020F0502020204030204" pitchFamily="34" charset="0"/>
              </a:rPr>
              <a:t>putupper</a:t>
            </a:r>
            <a:r>
              <a:rPr kumimoji="0" lang="en-US" altLang="zh-CN" sz="1500" dirty="0">
                <a:latin typeface="Calibri" pitchFamily="34" charset="0"/>
                <a:ea typeface="微软雅黑" pitchFamily="34" charset="-122"/>
                <a:cs typeface="Calibri" panose="020F0502020204030204" pitchFamily="34" charset="0"/>
              </a:rPr>
              <a:t>(char </a:t>
            </a:r>
            <a:r>
              <a:rPr kumimoji="0" lang="en-US" altLang="zh-CN" sz="1500" dirty="0" err="1">
                <a:latin typeface="Calibri" pitchFamily="34" charset="0"/>
                <a:ea typeface="微软雅黑" pitchFamily="34" charset="-122"/>
                <a:cs typeface="Calibri" panose="020F0502020204030204" pitchFamily="34" charset="0"/>
              </a:rPr>
              <a:t>ch</a:t>
            </a:r>
            <a:r>
              <a:rPr kumimoji="0" lang="en-US" altLang="zh-CN" sz="1500" dirty="0">
                <a:latin typeface="Calibri" pitchFamily="34" charset="0"/>
                <a:ea typeface="微软雅黑" pitchFamily="34" charset="-122"/>
                <a:cs typeface="Calibri" panose="020F0502020204030204" pitchFamily="34" charset="0"/>
              </a:rPr>
              <a:t>);</a:t>
            </a:r>
          </a:p>
          <a:p>
            <a:endParaRPr kumimoji="0" lang="en-US" altLang="zh-CN" sz="1500" dirty="0">
              <a:latin typeface="Calibri" pitchFamily="34" charset="0"/>
              <a:ea typeface="微软雅黑" pitchFamily="34" charset="-122"/>
              <a:cs typeface="Calibri" panose="020F0502020204030204" pitchFamily="34" charset="0"/>
            </a:endParaRPr>
          </a:p>
          <a:p>
            <a:r>
              <a:rPr kumimoji="0" lang="en-US" altLang="zh-CN" sz="1500" dirty="0">
                <a:latin typeface="Calibri" pitchFamily="34" charset="0"/>
                <a:ea typeface="微软雅黑" pitchFamily="34" charset="-122"/>
                <a:cs typeface="Calibri" panose="020F0502020204030204" pitchFamily="34" charset="0"/>
              </a:rPr>
              <a:t>void      main( )</a:t>
            </a:r>
          </a:p>
          <a:p>
            <a:r>
              <a:rPr kumimoji="0" lang="en-US" altLang="zh-CN" sz="1500" dirty="0">
                <a:latin typeface="Calibri" pitchFamily="34" charset="0"/>
                <a:ea typeface="微软雅黑" pitchFamily="34" charset="-122"/>
                <a:cs typeface="Calibri" panose="020F0502020204030204" pitchFamily="34" charset="0"/>
              </a:rPr>
              <a:t>{</a:t>
            </a:r>
          </a:p>
          <a:p>
            <a:r>
              <a:rPr kumimoji="0" lang="en-US" altLang="zh-CN" sz="1500" dirty="0">
                <a:latin typeface="Calibri" pitchFamily="34" charset="0"/>
                <a:ea typeface="微软雅黑" pitchFamily="34" charset="-122"/>
                <a:cs typeface="Calibri" panose="020F0502020204030204" pitchFamily="34" charset="0"/>
              </a:rPr>
              <a:t>   char   </a:t>
            </a:r>
            <a:r>
              <a:rPr kumimoji="0" lang="en-US" altLang="zh-CN" sz="1500" dirty="0" err="1">
                <a:latin typeface="Calibri" pitchFamily="34" charset="0"/>
                <a:ea typeface="微软雅黑" pitchFamily="34" charset="-122"/>
                <a:cs typeface="Calibri" panose="020F0502020204030204" pitchFamily="34" charset="0"/>
              </a:rPr>
              <a:t>str</a:t>
            </a:r>
            <a:r>
              <a:rPr kumimoji="0" lang="en-US" altLang="zh-CN" sz="1500" dirty="0">
                <a:latin typeface="Calibri" pitchFamily="34" charset="0"/>
                <a:ea typeface="微软雅黑" pitchFamily="34" charset="-122"/>
                <a:cs typeface="Calibri" panose="020F0502020204030204" pitchFamily="34" charset="0"/>
              </a:rPr>
              <a:t>[SIZE];</a:t>
            </a:r>
          </a:p>
          <a:p>
            <a:r>
              <a:rPr kumimoji="0" lang="en-US" altLang="zh-CN" sz="1500" dirty="0">
                <a:latin typeface="Calibri" pitchFamily="34" charset="0"/>
                <a:ea typeface="微软雅黑" pitchFamily="34" charset="-122"/>
                <a:cs typeface="Calibri" panose="020F0502020204030204" pitchFamily="34" charset="0"/>
              </a:rPr>
              <a:t>   int    </a:t>
            </a:r>
            <a:r>
              <a:rPr kumimoji="0" lang="en-US" altLang="zh-CN" sz="1500" dirty="0" err="1">
                <a:latin typeface="Calibri" pitchFamily="34" charset="0"/>
                <a:ea typeface="微软雅黑" pitchFamily="34" charset="-122"/>
                <a:cs typeface="Calibri" panose="020F0502020204030204" pitchFamily="34" charset="0"/>
              </a:rPr>
              <a:t>i</a:t>
            </a:r>
            <a:r>
              <a:rPr kumimoji="0" lang="en-US" altLang="zh-CN" sz="1500" dirty="0">
                <a:latin typeface="Calibri" pitchFamily="34" charset="0"/>
                <a:ea typeface="微软雅黑" pitchFamily="34" charset="-122"/>
                <a:cs typeface="Calibri" panose="020F0502020204030204" pitchFamily="34" charset="0"/>
              </a:rPr>
              <a:t>;</a:t>
            </a:r>
          </a:p>
          <a:p>
            <a:r>
              <a:rPr kumimoji="0" lang="en-US" altLang="zh-CN" sz="1500" dirty="0">
                <a:latin typeface="Calibri" pitchFamily="34" charset="0"/>
                <a:ea typeface="微软雅黑" pitchFamily="34" charset="-122"/>
                <a:cs typeface="Calibri" panose="020F0502020204030204" pitchFamily="34" charset="0"/>
              </a:rPr>
              <a:t>   </a:t>
            </a:r>
          </a:p>
          <a:p>
            <a:r>
              <a:rPr kumimoji="0" lang="en-US" altLang="zh-CN" sz="1500" dirty="0">
                <a:latin typeface="Calibri" pitchFamily="34" charset="0"/>
                <a:ea typeface="微软雅黑" pitchFamily="34" charset="-122"/>
                <a:cs typeface="Calibri" panose="020F0502020204030204" pitchFamily="34" charset="0"/>
              </a:rPr>
              <a:t>   </a:t>
            </a:r>
            <a:r>
              <a:rPr kumimoji="0" lang="en-US" altLang="zh-CN" sz="1500" dirty="0" err="1">
                <a:latin typeface="Calibri" pitchFamily="34" charset="0"/>
                <a:ea typeface="微软雅黑" pitchFamily="34" charset="-122"/>
                <a:cs typeface="Calibri" panose="020F0502020204030204" pitchFamily="34" charset="0"/>
              </a:rPr>
              <a:t>scanf</a:t>
            </a:r>
            <a:r>
              <a:rPr kumimoji="0" lang="en-US" altLang="zh-CN" sz="1500" dirty="0">
                <a:latin typeface="Calibri" pitchFamily="34" charset="0"/>
                <a:ea typeface="微软雅黑" pitchFamily="34" charset="-122"/>
                <a:cs typeface="Calibri" panose="020F0502020204030204" pitchFamily="34" charset="0"/>
              </a:rPr>
              <a:t>(“%s”, </a:t>
            </a:r>
            <a:r>
              <a:rPr kumimoji="0" lang="en-US" altLang="zh-CN" sz="1500" dirty="0" err="1">
                <a:latin typeface="Calibri" pitchFamily="34" charset="0"/>
                <a:ea typeface="微软雅黑" pitchFamily="34" charset="-122"/>
                <a:cs typeface="Calibri" panose="020F0502020204030204" pitchFamily="34" charset="0"/>
              </a:rPr>
              <a:t>str</a:t>
            </a:r>
            <a:r>
              <a:rPr kumimoji="0" lang="en-US" altLang="zh-CN" sz="1500" dirty="0">
                <a:latin typeface="Calibri" pitchFamily="34" charset="0"/>
                <a:ea typeface="微软雅黑" pitchFamily="34" charset="-122"/>
                <a:cs typeface="Calibri" panose="020F0502020204030204" pitchFamily="34" charset="0"/>
              </a:rPr>
              <a:t>);</a:t>
            </a:r>
          </a:p>
          <a:p>
            <a:r>
              <a:rPr kumimoji="0" lang="en-US" altLang="zh-CN" sz="1500" dirty="0">
                <a:latin typeface="Calibri" pitchFamily="34" charset="0"/>
                <a:ea typeface="微软雅黑" pitchFamily="34" charset="-122"/>
                <a:cs typeface="Calibri" panose="020F0502020204030204" pitchFamily="34" charset="0"/>
              </a:rPr>
              <a:t> </a:t>
            </a:r>
          </a:p>
          <a:p>
            <a:r>
              <a:rPr kumimoji="0" lang="en-US" altLang="zh-CN" sz="1500" dirty="0">
                <a:latin typeface="Calibri" pitchFamily="34" charset="0"/>
                <a:ea typeface="微软雅黑" pitchFamily="34" charset="-122"/>
                <a:cs typeface="Calibri" panose="020F0502020204030204" pitchFamily="34" charset="0"/>
              </a:rPr>
              <a:t>  for (i = 0; </a:t>
            </a:r>
            <a:r>
              <a:rPr kumimoji="0" lang="en-US" altLang="zh-CN" sz="1500" dirty="0" err="1">
                <a:latin typeface="Calibri" pitchFamily="34" charset="0"/>
                <a:ea typeface="微软雅黑" pitchFamily="34" charset="-122"/>
                <a:cs typeface="Calibri" panose="020F0502020204030204" pitchFamily="34" charset="0"/>
              </a:rPr>
              <a:t>str</a:t>
            </a:r>
            <a:r>
              <a:rPr kumimoji="0" lang="en-US" altLang="zh-CN" sz="1500" dirty="0">
                <a:latin typeface="Calibri" pitchFamily="34" charset="0"/>
                <a:ea typeface="微软雅黑" pitchFamily="34" charset="-122"/>
                <a:cs typeface="Calibri" panose="020F0502020204030204" pitchFamily="34" charset="0"/>
              </a:rPr>
              <a:t>[i] != '\0'; i++)   </a:t>
            </a:r>
          </a:p>
          <a:p>
            <a:r>
              <a:rPr kumimoji="0" lang="en-US" altLang="zh-CN" sz="1500" dirty="0">
                <a:latin typeface="Calibri" pitchFamily="34" charset="0"/>
                <a:ea typeface="微软雅黑" pitchFamily="34" charset="-122"/>
                <a:cs typeface="Calibri" panose="020F0502020204030204" pitchFamily="34" charset="0"/>
              </a:rPr>
              <a:t>   {</a:t>
            </a:r>
          </a:p>
          <a:p>
            <a:r>
              <a:rPr kumimoji="0" lang="en-US" altLang="zh-CN" sz="1500" dirty="0">
                <a:latin typeface="Calibri" pitchFamily="34" charset="0"/>
                <a:ea typeface="微软雅黑" pitchFamily="34" charset="-122"/>
                <a:cs typeface="Calibri" panose="020F0502020204030204" pitchFamily="34" charset="0"/>
              </a:rPr>
              <a:t>	  </a:t>
            </a:r>
            <a:r>
              <a:rPr kumimoji="0" lang="en-US" altLang="zh-CN" sz="1500" dirty="0" err="1">
                <a:latin typeface="Calibri" pitchFamily="34" charset="0"/>
                <a:ea typeface="微软雅黑" pitchFamily="34" charset="-122"/>
                <a:cs typeface="Calibri" panose="020F0502020204030204" pitchFamily="34" charset="0"/>
              </a:rPr>
              <a:t>putupper</a:t>
            </a:r>
            <a:r>
              <a:rPr kumimoji="0" lang="en-US" altLang="zh-CN" sz="1500" dirty="0">
                <a:latin typeface="Calibri" pitchFamily="34" charset="0"/>
                <a:ea typeface="微软雅黑" pitchFamily="34" charset="-122"/>
                <a:cs typeface="Calibri" panose="020F0502020204030204" pitchFamily="34" charset="0"/>
              </a:rPr>
              <a:t>(</a:t>
            </a:r>
            <a:r>
              <a:rPr kumimoji="0" lang="en-US" altLang="zh-CN" sz="1500" dirty="0" err="1">
                <a:latin typeface="Calibri" pitchFamily="34" charset="0"/>
                <a:ea typeface="微软雅黑" pitchFamily="34" charset="-122"/>
                <a:cs typeface="Calibri" panose="020F0502020204030204" pitchFamily="34" charset="0"/>
              </a:rPr>
              <a:t>str</a:t>
            </a:r>
            <a:r>
              <a:rPr kumimoji="0" lang="en-US" altLang="zh-CN" sz="1500" dirty="0">
                <a:latin typeface="Calibri" pitchFamily="34" charset="0"/>
                <a:ea typeface="微软雅黑" pitchFamily="34" charset="-122"/>
                <a:cs typeface="Calibri" panose="020F0502020204030204" pitchFamily="34" charset="0"/>
              </a:rPr>
              <a:t>[i]);</a:t>
            </a:r>
          </a:p>
          <a:p>
            <a:r>
              <a:rPr kumimoji="0" lang="en-US" altLang="zh-CN" sz="1500" dirty="0">
                <a:latin typeface="Calibri" pitchFamily="34" charset="0"/>
                <a:ea typeface="微软雅黑" pitchFamily="34" charset="-122"/>
                <a:cs typeface="Calibri" panose="020F0502020204030204" pitchFamily="34" charset="0"/>
              </a:rPr>
              <a:t>    }</a:t>
            </a:r>
          </a:p>
          <a:p>
            <a:r>
              <a:rPr kumimoji="0" lang="en-US" altLang="zh-CN" sz="1500" dirty="0">
                <a:latin typeface="Calibri" pitchFamily="34" charset="0"/>
                <a:ea typeface="微软雅黑" pitchFamily="34" charset="-122"/>
                <a:cs typeface="Calibri" panose="020F0502020204030204" pitchFamily="34" charset="0"/>
              </a:rPr>
              <a:t>}</a:t>
            </a:r>
          </a:p>
        </p:txBody>
      </p:sp>
      <p:sp>
        <p:nvSpPr>
          <p:cNvPr id="7" name="AutoShape 6"/>
          <p:cNvSpPr>
            <a:spLocks noChangeArrowheads="1"/>
          </p:cNvSpPr>
          <p:nvPr/>
        </p:nvSpPr>
        <p:spPr bwMode="ltGray">
          <a:xfrm>
            <a:off x="5076056" y="1993276"/>
            <a:ext cx="3527425" cy="2124492"/>
          </a:xfrm>
          <a:prstGeom prst="roundRect">
            <a:avLst>
              <a:gd name="adj" fmla="val 15047"/>
            </a:avLst>
          </a:prstGeom>
          <a:solidFill>
            <a:schemeClr val="bg1"/>
          </a:solidFill>
          <a:ln w="12700" algn="ctr">
            <a:solidFill>
              <a:srgbClr val="92D050"/>
            </a:solidFill>
            <a:prstDash val="dashDot"/>
            <a:round/>
            <a:headEnd/>
            <a:tailEnd/>
          </a:ln>
          <a:effectLst/>
          <a:extLst/>
        </p:spPr>
        <p:txBody>
          <a:bodyPr anchor="ctr">
            <a:spAutoFit/>
          </a:bodyPr>
          <a:lstStyle/>
          <a:p>
            <a:endParaRPr kumimoji="0" lang="en-US" altLang="zh-CN" sz="1500" dirty="0">
              <a:latin typeface="Calibri" pitchFamily="34" charset="0"/>
              <a:ea typeface="微软雅黑" pitchFamily="34" charset="-122"/>
              <a:cs typeface="Calibri" panose="020F0502020204030204" pitchFamily="34" charset="0"/>
            </a:endParaRPr>
          </a:p>
          <a:p>
            <a:r>
              <a:rPr kumimoji="0" lang="en-US" altLang="zh-CN" sz="1500" dirty="0">
                <a:latin typeface="Calibri" pitchFamily="34" charset="0"/>
                <a:ea typeface="微软雅黑" pitchFamily="34" charset="-122"/>
                <a:cs typeface="Calibri" panose="020F0502020204030204" pitchFamily="34" charset="0"/>
              </a:rPr>
              <a:t>void     </a:t>
            </a:r>
            <a:r>
              <a:rPr kumimoji="0" lang="en-US" altLang="zh-CN" sz="1500" dirty="0" err="1">
                <a:latin typeface="Calibri" pitchFamily="34" charset="0"/>
                <a:ea typeface="微软雅黑" pitchFamily="34" charset="-122"/>
                <a:cs typeface="Calibri" panose="020F0502020204030204" pitchFamily="34" charset="0"/>
              </a:rPr>
              <a:t>putupper</a:t>
            </a:r>
            <a:r>
              <a:rPr kumimoji="0" lang="en-US" altLang="zh-CN" sz="1500" dirty="0">
                <a:latin typeface="Calibri" pitchFamily="34" charset="0"/>
                <a:ea typeface="微软雅黑" pitchFamily="34" charset="-122"/>
                <a:cs typeface="Calibri" panose="020F0502020204030204" pitchFamily="34" charset="0"/>
              </a:rPr>
              <a:t>(char </a:t>
            </a:r>
            <a:r>
              <a:rPr kumimoji="0" lang="en-US" altLang="zh-CN" sz="1500" dirty="0" err="1">
                <a:latin typeface="Calibri" pitchFamily="34" charset="0"/>
                <a:ea typeface="微软雅黑" pitchFamily="34" charset="-122"/>
                <a:cs typeface="Calibri" panose="020F0502020204030204" pitchFamily="34" charset="0"/>
              </a:rPr>
              <a:t>ch</a:t>
            </a:r>
            <a:r>
              <a:rPr kumimoji="0" lang="en-US" altLang="zh-CN" sz="1500" dirty="0">
                <a:latin typeface="Calibri" pitchFamily="34" charset="0"/>
                <a:ea typeface="微软雅黑" pitchFamily="34" charset="-122"/>
                <a:cs typeface="Calibri" panose="020F0502020204030204" pitchFamily="34" charset="0"/>
              </a:rPr>
              <a:t>)</a:t>
            </a:r>
          </a:p>
          <a:p>
            <a:r>
              <a:rPr kumimoji="0" lang="en-US" altLang="zh-CN" sz="1500" dirty="0">
                <a:latin typeface="Calibri" pitchFamily="34" charset="0"/>
                <a:ea typeface="微软雅黑" pitchFamily="34" charset="-122"/>
                <a:cs typeface="Calibri" panose="020F0502020204030204" pitchFamily="34" charset="0"/>
              </a:rPr>
              <a:t>{</a:t>
            </a:r>
          </a:p>
          <a:p>
            <a:r>
              <a:rPr kumimoji="0" lang="en-US" altLang="zh-CN" sz="1500" dirty="0">
                <a:latin typeface="Calibri" pitchFamily="34" charset="0"/>
                <a:ea typeface="微软雅黑" pitchFamily="34" charset="-122"/>
                <a:cs typeface="Calibri" panose="020F0502020204030204" pitchFamily="34" charset="0"/>
              </a:rPr>
              <a:t>   char  cc;</a:t>
            </a:r>
          </a:p>
          <a:p>
            <a:r>
              <a:rPr kumimoji="0" lang="en-US" altLang="zh-CN" sz="1500" dirty="0">
                <a:latin typeface="Calibri" pitchFamily="34" charset="0"/>
                <a:ea typeface="微软雅黑" pitchFamily="34" charset="-122"/>
                <a:cs typeface="Calibri" panose="020F0502020204030204" pitchFamily="34" charset="0"/>
              </a:rPr>
              <a:t>   cc = (</a:t>
            </a:r>
            <a:r>
              <a:rPr kumimoji="0" lang="en-US" altLang="zh-CN" sz="1500" dirty="0" err="1">
                <a:latin typeface="Calibri" pitchFamily="34" charset="0"/>
                <a:ea typeface="微软雅黑" pitchFamily="34" charset="-122"/>
                <a:cs typeface="Calibri" panose="020F0502020204030204" pitchFamily="34" charset="0"/>
              </a:rPr>
              <a:t>ch</a:t>
            </a:r>
            <a:r>
              <a:rPr kumimoji="0" lang="en-US" altLang="zh-CN" sz="1500" dirty="0">
                <a:latin typeface="Calibri" pitchFamily="34" charset="0"/>
                <a:ea typeface="微软雅黑" pitchFamily="34" charset="-122"/>
                <a:cs typeface="Calibri" panose="020F0502020204030204" pitchFamily="34" charset="0"/>
              </a:rPr>
              <a:t> &gt;= 'a' &amp;&amp; </a:t>
            </a:r>
            <a:r>
              <a:rPr kumimoji="0" lang="en-US" altLang="zh-CN" sz="1500" dirty="0" err="1">
                <a:latin typeface="Calibri" pitchFamily="34" charset="0"/>
                <a:ea typeface="微软雅黑" pitchFamily="34" charset="-122"/>
                <a:cs typeface="Calibri" panose="020F0502020204030204" pitchFamily="34" charset="0"/>
              </a:rPr>
              <a:t>ch</a:t>
            </a:r>
            <a:r>
              <a:rPr kumimoji="0" lang="en-US" altLang="zh-CN" sz="1500" dirty="0">
                <a:latin typeface="Calibri" pitchFamily="34" charset="0"/>
                <a:ea typeface="微软雅黑" pitchFamily="34" charset="-122"/>
                <a:cs typeface="Calibri" panose="020F0502020204030204" pitchFamily="34" charset="0"/>
              </a:rPr>
              <a:t> &lt;= 'z') ?    </a:t>
            </a:r>
          </a:p>
          <a:p>
            <a:r>
              <a:rPr kumimoji="0" lang="en-US" altLang="zh-CN" sz="1500" dirty="0">
                <a:latin typeface="Calibri" pitchFamily="34" charset="0"/>
                <a:ea typeface="微软雅黑" pitchFamily="34" charset="-122"/>
                <a:cs typeface="Calibri" panose="020F0502020204030204" pitchFamily="34" charset="0"/>
              </a:rPr>
              <a:t>        </a:t>
            </a:r>
            <a:r>
              <a:rPr kumimoji="0" lang="en-US" altLang="zh-CN" sz="1500" dirty="0" err="1">
                <a:latin typeface="Calibri" pitchFamily="34" charset="0"/>
                <a:ea typeface="微软雅黑" pitchFamily="34" charset="-122"/>
                <a:cs typeface="Calibri" panose="020F0502020204030204" pitchFamily="34" charset="0"/>
              </a:rPr>
              <a:t>ch</a:t>
            </a:r>
            <a:r>
              <a:rPr kumimoji="0" lang="en-US" altLang="zh-CN" sz="1500" dirty="0">
                <a:latin typeface="Calibri" pitchFamily="34" charset="0"/>
                <a:ea typeface="微软雅黑" pitchFamily="34" charset="-122"/>
                <a:cs typeface="Calibri" panose="020F0502020204030204" pitchFamily="34" charset="0"/>
              </a:rPr>
              <a:t> + 'A' - 'a' : </a:t>
            </a:r>
            <a:r>
              <a:rPr kumimoji="0" lang="en-US" altLang="zh-CN" sz="1500" dirty="0" err="1">
                <a:latin typeface="Calibri" pitchFamily="34" charset="0"/>
                <a:ea typeface="微软雅黑" pitchFamily="34" charset="-122"/>
                <a:cs typeface="Calibri" panose="020F0502020204030204" pitchFamily="34" charset="0"/>
              </a:rPr>
              <a:t>ch</a:t>
            </a:r>
            <a:r>
              <a:rPr kumimoji="0" lang="en-US" altLang="zh-CN" sz="1500" dirty="0">
                <a:latin typeface="Calibri" pitchFamily="34" charset="0"/>
                <a:ea typeface="微软雅黑" pitchFamily="34" charset="-122"/>
                <a:cs typeface="Calibri" panose="020F0502020204030204" pitchFamily="34" charset="0"/>
              </a:rPr>
              <a:t>);</a:t>
            </a:r>
          </a:p>
          <a:p>
            <a:r>
              <a:rPr kumimoji="0" lang="en-US" altLang="zh-CN" sz="1500" dirty="0">
                <a:latin typeface="Calibri" pitchFamily="34" charset="0"/>
                <a:ea typeface="微软雅黑" pitchFamily="34" charset="-122"/>
                <a:cs typeface="Calibri" panose="020F0502020204030204" pitchFamily="34" charset="0"/>
              </a:rPr>
              <a:t>   putchar(cc);</a:t>
            </a:r>
          </a:p>
          <a:p>
            <a:r>
              <a:rPr kumimoji="0" lang="en-US" altLang="zh-CN" sz="1500" dirty="0">
                <a:latin typeface="Calibri" pitchFamily="34" charset="0"/>
                <a:ea typeface="微软雅黑" pitchFamily="34" charset="-122"/>
                <a:cs typeface="Calibri" panose="020F0502020204030204" pitchFamily="34" charset="0"/>
              </a:rPr>
              <a:t>}</a:t>
            </a:r>
          </a:p>
        </p:txBody>
      </p:sp>
      <p:sp>
        <p:nvSpPr>
          <p:cNvPr id="8" name="矩形 7"/>
          <p:cNvSpPr/>
          <p:nvPr/>
        </p:nvSpPr>
        <p:spPr>
          <a:xfrm>
            <a:off x="755576" y="188640"/>
            <a:ext cx="1296144" cy="646331"/>
          </a:xfrm>
          <a:prstGeom prst="rect">
            <a:avLst/>
          </a:prstGeom>
        </p:spPr>
        <p:txBody>
          <a:bodyPr wrap="square">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1.3.4</a:t>
            </a:r>
            <a:endParaRPr lang="zh-CN" altLang="en-US" sz="36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78026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267744" y="287338"/>
            <a:ext cx="6876256" cy="549374"/>
          </a:xfrm>
        </p:spPr>
        <p:txBody>
          <a:bodyPr>
            <a:normAutofit/>
          </a:bodyPr>
          <a:lstStyle/>
          <a:p>
            <a:pPr algn="ctr" defTabSz="457200"/>
            <a:r>
              <a:rPr lang="en-US" altLang="zh-CN" sz="3200" b="1" dirty="0">
                <a:solidFill>
                  <a:schemeClr val="bg1"/>
                </a:solidFill>
                <a:latin typeface="微软雅黑" pitchFamily="34" charset="-122"/>
                <a:ea typeface="微软雅黑" pitchFamily="34" charset="-122"/>
              </a:rPr>
              <a:t>C</a:t>
            </a:r>
            <a:r>
              <a:rPr lang="zh-CN" altLang="en-US" sz="3200" b="1" dirty="0">
                <a:solidFill>
                  <a:schemeClr val="bg1"/>
                </a:solidFill>
                <a:latin typeface="微软雅黑" pitchFamily="34" charset="-122"/>
                <a:ea typeface="微软雅黑" pitchFamily="34" charset="-122"/>
              </a:rPr>
              <a:t>语言的基本语法单位</a:t>
            </a:r>
            <a:endParaRPr lang="zh-CN" altLang="en-US" sz="20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5" name="矩形 14"/>
          <p:cNvSpPr/>
          <p:nvPr/>
        </p:nvSpPr>
        <p:spPr>
          <a:xfrm>
            <a:off x="827584" y="188640"/>
            <a:ext cx="1296144" cy="646331"/>
          </a:xfrm>
          <a:prstGeom prst="rect">
            <a:avLst/>
          </a:prstGeom>
        </p:spPr>
        <p:txBody>
          <a:bodyPr wrap="square">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1.4</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7" name="Rectangle 3"/>
          <p:cNvSpPr txBox="1">
            <a:spLocks noChangeArrowheads="1"/>
          </p:cNvSpPr>
          <p:nvPr/>
        </p:nvSpPr>
        <p:spPr>
          <a:xfrm>
            <a:off x="628650" y="1700808"/>
            <a:ext cx="7886700" cy="32403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3" pitchFamily="18" charset="2"/>
              <a:buNone/>
            </a:pPr>
            <a:r>
              <a:rPr lang="zh-CN" altLang="en-US" sz="2400" dirty="0" smtClean="0">
                <a:solidFill>
                  <a:srgbClr val="006666"/>
                </a:solidFill>
                <a:latin typeface="微软雅黑" panose="020B0503020204020204" pitchFamily="34" charset="-122"/>
                <a:ea typeface="微软雅黑" panose="020B0503020204020204" pitchFamily="34" charset="-122"/>
              </a:rPr>
              <a:t>  </a:t>
            </a:r>
            <a:endParaRPr lang="en-US" altLang="zh-CN" sz="2400" dirty="0" smtClean="0">
              <a:solidFill>
                <a:srgbClr val="006666"/>
              </a:solidFill>
              <a:latin typeface="微软雅黑" panose="020B0503020204020204" pitchFamily="34" charset="-122"/>
              <a:ea typeface="微软雅黑" panose="020B0503020204020204" pitchFamily="34" charset="-122"/>
            </a:endParaRPr>
          </a:p>
          <a:p>
            <a:pPr marL="450850" indent="0">
              <a:lnSpc>
                <a:spcPct val="150000"/>
              </a:lnSpc>
              <a:buNone/>
            </a:pP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1) </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标识符</a:t>
            </a:r>
          </a:p>
          <a:p>
            <a:pPr marL="450850" indent="0">
              <a:lnSpc>
                <a:spcPct val="150000"/>
              </a:lnSpc>
              <a:buNone/>
            </a:pP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2) </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关键字</a:t>
            </a:r>
            <a:endPar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450850" indent="0">
              <a:lnSpc>
                <a:spcPct val="150000"/>
              </a:lnSpc>
              <a:buNone/>
            </a:pP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3) </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分隔符与注释符</a:t>
            </a:r>
          </a:p>
          <a:p>
            <a:pPr marL="0" indent="0">
              <a:buNone/>
            </a:pPr>
            <a:r>
              <a:rPr lang="zh-CN" altLang="en-US" sz="2400" dirty="0" smtClean="0">
                <a:solidFill>
                  <a:srgbClr val="006666"/>
                </a:solidFill>
                <a:latin typeface="微软雅黑" panose="020B0503020204020204" pitchFamily="34" charset="-122"/>
                <a:ea typeface="微软雅黑" panose="020B0503020204020204" pitchFamily="34" charset="-122"/>
              </a:rPr>
              <a:t>                       </a:t>
            </a:r>
            <a:endParaRPr lang="zh-CN" altLang="en-US" sz="2400" dirty="0">
              <a:solidFill>
                <a:srgbClr val="00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45035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267744" y="287338"/>
            <a:ext cx="6876256" cy="549374"/>
          </a:xfrm>
        </p:spPr>
        <p:txBody>
          <a:bodyPr>
            <a:normAutofit/>
          </a:bodyPr>
          <a:lstStyle/>
          <a:p>
            <a:pPr algn="ctr" defTabSz="457200"/>
            <a:r>
              <a:rPr lang="zh-CN" altLang="en-US" sz="3200" b="1" dirty="0">
                <a:solidFill>
                  <a:schemeClr val="bg1"/>
                </a:solidFill>
                <a:latin typeface="微软雅黑" pitchFamily="34" charset="-122"/>
                <a:ea typeface="微软雅黑" pitchFamily="34" charset="-122"/>
              </a:rPr>
              <a:t>标识符</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8" name="Rectangle 3"/>
          <p:cNvSpPr txBox="1">
            <a:spLocks noChangeArrowheads="1"/>
          </p:cNvSpPr>
          <p:nvPr/>
        </p:nvSpPr>
        <p:spPr>
          <a:xfrm>
            <a:off x="1115616" y="1484313"/>
            <a:ext cx="7568009" cy="4521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000" dirty="0" smtClean="0">
                <a:solidFill>
                  <a:schemeClr val="bg2">
                    <a:lumMod val="10000"/>
                  </a:schemeClr>
                </a:solidFill>
                <a:latin typeface="微软雅黑" panose="020B0503020204020204" pitchFamily="34" charset="-122"/>
                <a:ea typeface="微软雅黑" panose="020B0503020204020204" pitchFamily="34" charset="-122"/>
              </a:rPr>
              <a:t>标识符</a:t>
            </a:r>
            <a:r>
              <a:rPr lang="en-US" altLang="zh-CN" sz="2000" dirty="0" smtClean="0">
                <a:solidFill>
                  <a:schemeClr val="bg2">
                    <a:lumMod val="10000"/>
                  </a:schemeClr>
                </a:solidFill>
                <a:latin typeface="微软雅黑" panose="020B0503020204020204" pitchFamily="34" charset="-122"/>
                <a:ea typeface="微软雅黑" panose="020B0503020204020204" pitchFamily="34" charset="-122"/>
              </a:rPr>
              <a:t>:</a:t>
            </a:r>
            <a:r>
              <a:rPr lang="zh-CN" altLang="en-US" sz="2000" dirty="0" smtClean="0">
                <a:solidFill>
                  <a:schemeClr val="bg2">
                    <a:lumMod val="10000"/>
                  </a:schemeClr>
                </a:solidFill>
                <a:latin typeface="微软雅黑" panose="020B0503020204020204" pitchFamily="34" charset="-122"/>
                <a:ea typeface="微软雅黑" panose="020B0503020204020204" pitchFamily="34" charset="-122"/>
              </a:rPr>
              <a:t>在高级语言程序中由用户</a:t>
            </a:r>
            <a:r>
              <a:rPr lang="en-US" altLang="zh-CN" sz="2000" dirty="0" smtClean="0">
                <a:solidFill>
                  <a:schemeClr val="bg2">
                    <a:lumMod val="10000"/>
                  </a:schemeClr>
                </a:solidFill>
                <a:latin typeface="微软雅黑" panose="020B0503020204020204" pitchFamily="34" charset="-122"/>
                <a:ea typeface="微软雅黑" panose="020B0503020204020204" pitchFamily="34" charset="-122"/>
              </a:rPr>
              <a:t>(</a:t>
            </a:r>
            <a:r>
              <a:rPr lang="zh-CN" altLang="en-US" sz="2000" dirty="0" smtClean="0">
                <a:solidFill>
                  <a:schemeClr val="bg2">
                    <a:lumMod val="10000"/>
                  </a:schemeClr>
                </a:solidFill>
                <a:latin typeface="微软雅黑" panose="020B0503020204020204" pitchFamily="34" charset="-122"/>
                <a:ea typeface="微软雅黑" panose="020B0503020204020204" pitchFamily="34" charset="-122"/>
              </a:rPr>
              <a:t>即程序员</a:t>
            </a:r>
            <a:r>
              <a:rPr lang="en-US" altLang="zh-CN" sz="2000" dirty="0" smtClean="0">
                <a:solidFill>
                  <a:schemeClr val="bg2">
                    <a:lumMod val="10000"/>
                  </a:schemeClr>
                </a:solidFill>
                <a:latin typeface="微软雅黑" panose="020B0503020204020204" pitchFamily="34" charset="-122"/>
                <a:ea typeface="微软雅黑" panose="020B0503020204020204" pitchFamily="34" charset="-122"/>
              </a:rPr>
              <a:t>)</a:t>
            </a:r>
            <a:r>
              <a:rPr lang="zh-CN" altLang="en-US" sz="2000" dirty="0" smtClean="0">
                <a:solidFill>
                  <a:schemeClr val="bg2">
                    <a:lumMod val="10000"/>
                  </a:schemeClr>
                </a:solidFill>
                <a:latin typeface="微软雅黑" panose="020B0503020204020204" pitchFamily="34" charset="-122"/>
                <a:ea typeface="微软雅黑" panose="020B0503020204020204" pitchFamily="34" charset="-122"/>
              </a:rPr>
              <a:t>或编译程序</a:t>
            </a:r>
            <a:r>
              <a:rPr lang="en-US" altLang="zh-CN" sz="2000" dirty="0" smtClean="0">
                <a:solidFill>
                  <a:schemeClr val="bg2">
                    <a:lumMod val="10000"/>
                  </a:schemeClr>
                </a:solidFill>
                <a:latin typeface="微软雅黑" panose="020B0503020204020204" pitchFamily="34" charset="-122"/>
                <a:ea typeface="微软雅黑" panose="020B0503020204020204" pitchFamily="34" charset="-122"/>
              </a:rPr>
              <a:t>(</a:t>
            </a:r>
            <a:r>
              <a:rPr lang="zh-CN" altLang="en-US" sz="2000" dirty="0" smtClean="0">
                <a:solidFill>
                  <a:schemeClr val="bg2">
                    <a:lumMod val="10000"/>
                  </a:schemeClr>
                </a:solidFill>
                <a:latin typeface="微软雅黑" panose="020B0503020204020204" pitchFamily="34" charset="-122"/>
                <a:ea typeface="微软雅黑" panose="020B0503020204020204" pitchFamily="34" charset="-122"/>
              </a:rPr>
              <a:t>有时称系统</a:t>
            </a:r>
            <a:r>
              <a:rPr lang="en-US" altLang="zh-CN" sz="2000" dirty="0" smtClean="0">
                <a:solidFill>
                  <a:schemeClr val="bg2">
                    <a:lumMod val="10000"/>
                  </a:schemeClr>
                </a:solidFill>
                <a:latin typeface="微软雅黑" panose="020B0503020204020204" pitchFamily="34" charset="-122"/>
                <a:ea typeface="微软雅黑" panose="020B0503020204020204" pitchFamily="34" charset="-122"/>
              </a:rPr>
              <a:t>)</a:t>
            </a:r>
            <a:r>
              <a:rPr lang="zh-CN" altLang="en-US" sz="2000" dirty="0" smtClean="0">
                <a:solidFill>
                  <a:schemeClr val="bg2">
                    <a:lumMod val="10000"/>
                  </a:schemeClr>
                </a:solidFill>
                <a:latin typeface="微软雅黑" panose="020B0503020204020204" pitchFamily="34" charset="-122"/>
                <a:ea typeface="微软雅黑" panose="020B0503020204020204" pitchFamily="34" charset="-122"/>
              </a:rPr>
              <a:t>定义的常量、变量、自定义的数据类型、函数、过程和程序等的名字。</a:t>
            </a:r>
          </a:p>
          <a:p>
            <a:pPr>
              <a:lnSpc>
                <a:spcPct val="150000"/>
              </a:lnSpc>
            </a:pPr>
            <a:r>
              <a:rPr lang="zh-CN" altLang="en-US" sz="2000" dirty="0" smtClean="0">
                <a:solidFill>
                  <a:schemeClr val="bg2">
                    <a:lumMod val="10000"/>
                  </a:schemeClr>
                </a:solidFill>
                <a:latin typeface="微软雅黑" panose="020B0503020204020204" pitchFamily="34" charset="-122"/>
                <a:ea typeface="微软雅黑" panose="020B0503020204020204" pitchFamily="34" charset="-122"/>
              </a:rPr>
              <a:t>标识符的组成规则 </a:t>
            </a:r>
            <a:r>
              <a:rPr lang="en-US" altLang="zh-CN" sz="2000" dirty="0" smtClean="0">
                <a:solidFill>
                  <a:schemeClr val="bg2">
                    <a:lumMod val="10000"/>
                  </a:schemeClr>
                </a:solidFill>
                <a:latin typeface="微软雅黑" panose="020B0503020204020204" pitchFamily="34" charset="-122"/>
                <a:ea typeface="微软雅黑" panose="020B0503020204020204" pitchFamily="34" charset="-122"/>
              </a:rPr>
              <a:t>:</a:t>
            </a:r>
            <a:r>
              <a:rPr lang="zh-CN" altLang="en-US" sz="2000" b="1" dirty="0" smtClean="0">
                <a:solidFill>
                  <a:srgbClr val="006666"/>
                </a:solidFill>
                <a:latin typeface="微软雅黑" panose="020B0503020204020204" pitchFamily="34" charset="-122"/>
                <a:ea typeface="微软雅黑" panose="020B0503020204020204" pitchFamily="34" charset="-122"/>
              </a:rPr>
              <a:t>由字母</a:t>
            </a:r>
            <a:r>
              <a:rPr lang="en-US" altLang="zh-CN" sz="2000" b="1" dirty="0" smtClean="0">
                <a:solidFill>
                  <a:srgbClr val="006666"/>
                </a:solidFill>
                <a:latin typeface="微软雅黑" panose="020B0503020204020204" pitchFamily="34" charset="-122"/>
                <a:ea typeface="微软雅黑" panose="020B0503020204020204" pitchFamily="34" charset="-122"/>
              </a:rPr>
              <a:t>(A~Z</a:t>
            </a:r>
            <a:r>
              <a:rPr lang="zh-CN" altLang="en-US" sz="2000" b="1" dirty="0" smtClean="0">
                <a:solidFill>
                  <a:srgbClr val="006666"/>
                </a:solidFill>
                <a:latin typeface="微软雅黑" panose="020B0503020204020204" pitchFamily="34" charset="-122"/>
                <a:ea typeface="微软雅黑" panose="020B0503020204020204" pitchFamily="34" charset="-122"/>
              </a:rPr>
              <a:t>，</a:t>
            </a:r>
            <a:r>
              <a:rPr lang="en-US" altLang="zh-CN" sz="2000" b="1" dirty="0" err="1" smtClean="0">
                <a:solidFill>
                  <a:srgbClr val="006666"/>
                </a:solidFill>
                <a:latin typeface="微软雅黑" panose="020B0503020204020204" pitchFamily="34" charset="-122"/>
                <a:ea typeface="微软雅黑" panose="020B0503020204020204" pitchFamily="34" charset="-122"/>
              </a:rPr>
              <a:t>a~z</a:t>
            </a:r>
            <a:r>
              <a:rPr lang="en-US" altLang="zh-CN" sz="2000" b="1" dirty="0" smtClean="0">
                <a:solidFill>
                  <a:srgbClr val="006666"/>
                </a:solidFill>
                <a:latin typeface="微软雅黑" panose="020B0503020204020204" pitchFamily="34" charset="-122"/>
                <a:ea typeface="微软雅黑" panose="020B0503020204020204" pitchFamily="34" charset="-122"/>
              </a:rPr>
              <a:t>)</a:t>
            </a:r>
            <a:r>
              <a:rPr lang="zh-CN" altLang="en-US" sz="2000" b="1" dirty="0" smtClean="0">
                <a:solidFill>
                  <a:srgbClr val="006666"/>
                </a:solidFill>
                <a:latin typeface="微软雅黑" panose="020B0503020204020204" pitchFamily="34" charset="-122"/>
                <a:ea typeface="微软雅黑" panose="020B0503020204020204" pitchFamily="34" charset="-122"/>
              </a:rPr>
              <a:t>、下划线</a:t>
            </a:r>
            <a:r>
              <a:rPr lang="en-US" altLang="zh-CN" sz="2000" b="1" dirty="0" smtClean="0">
                <a:solidFill>
                  <a:srgbClr val="006666"/>
                </a:solidFill>
                <a:latin typeface="微软雅黑" panose="020B0503020204020204" pitchFamily="34" charset="-122"/>
                <a:ea typeface="微软雅黑" panose="020B0503020204020204" pitchFamily="34" charset="-122"/>
              </a:rPr>
              <a:t>_</a:t>
            </a:r>
            <a:r>
              <a:rPr lang="zh-CN" altLang="en-US" sz="2000" b="1" dirty="0" smtClean="0">
                <a:solidFill>
                  <a:srgbClr val="006666"/>
                </a:solidFill>
                <a:latin typeface="微软雅黑" panose="020B0503020204020204" pitchFamily="34" charset="-122"/>
                <a:ea typeface="微软雅黑" panose="020B0503020204020204" pitchFamily="34" charset="-122"/>
              </a:rPr>
              <a:t>和数字</a:t>
            </a:r>
            <a:r>
              <a:rPr lang="en-US" altLang="zh-CN" sz="2000" b="1" dirty="0" smtClean="0">
                <a:solidFill>
                  <a:srgbClr val="006666"/>
                </a:solidFill>
                <a:latin typeface="微软雅黑" panose="020B0503020204020204" pitchFamily="34" charset="-122"/>
                <a:ea typeface="微软雅黑" panose="020B0503020204020204" pitchFamily="34" charset="-122"/>
              </a:rPr>
              <a:t>(0~9)</a:t>
            </a:r>
            <a:r>
              <a:rPr lang="zh-CN" altLang="en-US" sz="2000" b="1" dirty="0" smtClean="0">
                <a:solidFill>
                  <a:srgbClr val="006666"/>
                </a:solidFill>
                <a:latin typeface="微软雅黑" panose="020B0503020204020204" pitchFamily="34" charset="-122"/>
                <a:ea typeface="微软雅黑" panose="020B0503020204020204" pitchFamily="34" charset="-122"/>
              </a:rPr>
              <a:t>组成，其第一个字符为字母或下划线</a:t>
            </a:r>
            <a:r>
              <a:rPr lang="en-US" altLang="zh-CN" sz="2000" b="1" dirty="0" smtClean="0">
                <a:solidFill>
                  <a:srgbClr val="006666"/>
                </a:solidFill>
                <a:latin typeface="微软雅黑" panose="020B0503020204020204" pitchFamily="34" charset="-122"/>
                <a:ea typeface="微软雅黑" panose="020B0503020204020204" pitchFamily="34" charset="-122"/>
              </a:rPr>
              <a:t>_</a:t>
            </a:r>
            <a:r>
              <a:rPr lang="zh-CN" altLang="en-US" sz="2000" b="1" dirty="0" smtClean="0">
                <a:solidFill>
                  <a:srgbClr val="006666"/>
                </a:solidFill>
                <a:latin typeface="微软雅黑" panose="020B0503020204020204" pitchFamily="34" charset="-122"/>
                <a:ea typeface="微软雅黑" panose="020B0503020204020204" pitchFamily="34" charset="-122"/>
              </a:rPr>
              <a:t>。</a:t>
            </a:r>
            <a:r>
              <a:rPr lang="zh-CN" altLang="en-US" sz="2000" dirty="0" smtClean="0">
                <a:solidFill>
                  <a:schemeClr val="bg2">
                    <a:lumMod val="10000"/>
                  </a:schemeClr>
                </a:solidFill>
                <a:latin typeface="微软雅黑" panose="020B0503020204020204" pitchFamily="34" charset="-122"/>
                <a:ea typeface="微软雅黑" panose="020B0503020204020204" pitchFamily="34" charset="-122"/>
              </a:rPr>
              <a:t>字母区分大小写。</a:t>
            </a:r>
          </a:p>
          <a:p>
            <a:pPr>
              <a:lnSpc>
                <a:spcPct val="150000"/>
              </a:lnSpc>
            </a:pPr>
            <a:r>
              <a:rPr lang="zh-CN" altLang="en-US" sz="2000" dirty="0" smtClean="0">
                <a:solidFill>
                  <a:schemeClr val="bg2">
                    <a:lumMod val="10000"/>
                  </a:schemeClr>
                </a:solidFill>
                <a:latin typeface="微软雅黑" panose="020B0503020204020204" pitchFamily="34" charset="-122"/>
                <a:ea typeface="微软雅黑" panose="020B0503020204020204" pitchFamily="34" charset="-122"/>
              </a:rPr>
              <a:t>标识符的有效长度：能够被编译程序识别的标识符的字符的数目称为标识符的有效长度。</a:t>
            </a:r>
            <a:r>
              <a:rPr lang="zh-CN" altLang="en-US" sz="2000" b="1" dirty="0" smtClean="0">
                <a:solidFill>
                  <a:srgbClr val="006666"/>
                </a:solidFill>
                <a:latin typeface="微软雅黑" panose="020B0503020204020204" pitchFamily="34" charset="-122"/>
                <a:ea typeface="微软雅黑" panose="020B0503020204020204" pitchFamily="34" charset="-122"/>
              </a:rPr>
              <a:t>标准</a:t>
            </a:r>
            <a:r>
              <a:rPr lang="en-US" altLang="zh-CN" sz="2000" b="1" dirty="0" smtClean="0">
                <a:solidFill>
                  <a:srgbClr val="006666"/>
                </a:solidFill>
                <a:latin typeface="微软雅黑" panose="020B0503020204020204" pitchFamily="34" charset="-122"/>
                <a:ea typeface="微软雅黑" panose="020B0503020204020204" pitchFamily="34" charset="-122"/>
              </a:rPr>
              <a:t>C</a:t>
            </a:r>
            <a:r>
              <a:rPr lang="zh-CN" altLang="en-US" sz="2000" b="1" dirty="0" smtClean="0">
                <a:solidFill>
                  <a:srgbClr val="006666"/>
                </a:solidFill>
                <a:latin typeface="微软雅黑" panose="020B0503020204020204" pitchFamily="34" charset="-122"/>
                <a:ea typeface="微软雅黑" panose="020B0503020204020204" pitchFamily="34" charset="-122"/>
              </a:rPr>
              <a:t>规定标识符的有效长度为</a:t>
            </a:r>
            <a:r>
              <a:rPr lang="en-US" altLang="zh-CN" sz="2000" b="1" dirty="0" smtClean="0">
                <a:solidFill>
                  <a:srgbClr val="006666"/>
                </a:solidFill>
                <a:latin typeface="微软雅黑" panose="020B0503020204020204" pitchFamily="34" charset="-122"/>
                <a:ea typeface="微软雅黑" panose="020B0503020204020204" pitchFamily="34" charset="-122"/>
              </a:rPr>
              <a:t>31</a:t>
            </a:r>
            <a:r>
              <a:rPr lang="zh-CN" altLang="en-US" sz="2000" b="1" dirty="0" smtClean="0">
                <a:solidFill>
                  <a:srgbClr val="006666"/>
                </a:solidFill>
                <a:latin typeface="微软雅黑" panose="020B0503020204020204" pitchFamily="34" charset="-122"/>
                <a:ea typeface="微软雅黑" panose="020B0503020204020204" pitchFamily="34" charset="-122"/>
              </a:rPr>
              <a:t>（</a:t>
            </a:r>
            <a:r>
              <a:rPr lang="en-US" altLang="zh-CN" sz="2000" b="1" dirty="0" smtClean="0">
                <a:solidFill>
                  <a:srgbClr val="006666"/>
                </a:solidFill>
                <a:latin typeface="微软雅黑" panose="020B0503020204020204" pitchFamily="34" charset="-122"/>
                <a:ea typeface="微软雅黑" panose="020B0503020204020204" pitchFamily="34" charset="-122"/>
              </a:rPr>
              <a:t>DOS</a:t>
            </a:r>
            <a:r>
              <a:rPr lang="zh-CN" altLang="en-US" sz="2000" b="1" dirty="0" smtClean="0">
                <a:solidFill>
                  <a:srgbClr val="006666"/>
                </a:solidFill>
                <a:latin typeface="微软雅黑" panose="020B0503020204020204" pitchFamily="34" charset="-122"/>
                <a:ea typeface="微软雅黑" panose="020B0503020204020204" pitchFamily="34" charset="-122"/>
              </a:rPr>
              <a:t>环境下）。</a:t>
            </a:r>
            <a:endParaRPr lang="zh-CN" altLang="en-US" sz="2000" dirty="0" smtClean="0">
              <a:solidFill>
                <a:schemeClr val="bg2">
                  <a:lumMod val="10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827584" y="188640"/>
            <a:ext cx="1296144" cy="646331"/>
          </a:xfrm>
          <a:prstGeom prst="rect">
            <a:avLst/>
          </a:prstGeom>
        </p:spPr>
        <p:txBody>
          <a:bodyPr wrap="square">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1.4.1</a:t>
            </a:r>
            <a:endParaRPr lang="zh-CN" altLang="en-US" sz="36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45129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blinds(horizontal)">
                                      <p:cBhvr>
                                        <p:cTn id="11" dur="500"/>
                                        <p:tgtEl>
                                          <p:spTgt spid="8">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blinds(horizontal)">
                                      <p:cBhvr>
                                        <p:cTn id="15"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267744" y="287338"/>
            <a:ext cx="6876256" cy="549374"/>
          </a:xfrm>
        </p:spPr>
        <p:txBody>
          <a:bodyPr>
            <a:normAutofit/>
          </a:bodyPr>
          <a:lstStyle/>
          <a:p>
            <a:pPr algn="ctr" defTabSz="457200"/>
            <a:r>
              <a:rPr lang="zh-CN" altLang="en-US" sz="3200" b="1" dirty="0">
                <a:solidFill>
                  <a:schemeClr val="bg1"/>
                </a:solidFill>
                <a:latin typeface="微软雅黑" pitchFamily="34" charset="-122"/>
                <a:ea typeface="微软雅黑" pitchFamily="34" charset="-122"/>
              </a:rPr>
              <a:t>关键字</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 name="Rectangle 3"/>
          <p:cNvSpPr txBox="1">
            <a:spLocks noChangeArrowheads="1"/>
          </p:cNvSpPr>
          <p:nvPr/>
        </p:nvSpPr>
        <p:spPr>
          <a:xfrm>
            <a:off x="899592" y="980728"/>
            <a:ext cx="7481904" cy="165618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CN" altLang="en-US" sz="2000" dirty="0" smtClean="0">
                <a:latin typeface="微软雅黑" panose="020B0503020204020204" pitchFamily="34" charset="-122"/>
                <a:ea typeface="微软雅黑" panose="020B0503020204020204" pitchFamily="34" charset="-122"/>
              </a:rPr>
              <a:t>关键字由固定的小写字母组成，是系统预定的名字，用于表示</a:t>
            </a:r>
            <a:r>
              <a:rPr lang="en-US" altLang="zh-CN" sz="2000" dirty="0" smtClean="0">
                <a:latin typeface="微软雅黑" panose="020B0503020204020204" pitchFamily="34" charset="-122"/>
                <a:ea typeface="微软雅黑" panose="020B0503020204020204" pitchFamily="34" charset="-122"/>
              </a:rPr>
              <a:t>C</a:t>
            </a:r>
            <a:r>
              <a:rPr lang="zh-CN" altLang="en-US" sz="2000" dirty="0" smtClean="0">
                <a:latin typeface="微软雅黑" panose="020B0503020204020204" pitchFamily="34" charset="-122"/>
                <a:ea typeface="微软雅黑" panose="020B0503020204020204" pitchFamily="34" charset="-122"/>
              </a:rPr>
              <a:t>语言的语句，数据类型、存储类型或运算符。关键字又称为保留字 。</a:t>
            </a:r>
          </a:p>
          <a:p>
            <a:r>
              <a:rPr lang="zh-CN" altLang="en-US" sz="2000" dirty="0" smtClean="0">
                <a:latin typeface="微软雅黑" panose="020B0503020204020204" pitchFamily="34" charset="-122"/>
                <a:ea typeface="微软雅黑" panose="020B0503020204020204" pitchFamily="34" charset="-122"/>
              </a:rPr>
              <a:t>标准</a:t>
            </a:r>
            <a:r>
              <a:rPr lang="en-US" altLang="zh-CN" sz="2000" dirty="0" smtClean="0">
                <a:latin typeface="微软雅黑" panose="020B0503020204020204" pitchFamily="34" charset="-122"/>
                <a:ea typeface="微软雅黑" panose="020B0503020204020204" pitchFamily="34" charset="-122"/>
              </a:rPr>
              <a:t>C</a:t>
            </a:r>
            <a:r>
              <a:rPr lang="zh-CN" altLang="en-US" sz="2000" dirty="0" smtClean="0">
                <a:latin typeface="微软雅黑" panose="020B0503020204020204" pitchFamily="34" charset="-122"/>
                <a:ea typeface="微软雅黑" panose="020B0503020204020204" pitchFamily="34" charset="-122"/>
              </a:rPr>
              <a:t>定义的</a:t>
            </a:r>
            <a:r>
              <a:rPr lang="en-US" altLang="zh-CN" sz="2000" dirty="0" smtClean="0">
                <a:latin typeface="微软雅黑" panose="020B0503020204020204" pitchFamily="34" charset="-122"/>
                <a:ea typeface="微软雅黑" panose="020B0503020204020204" pitchFamily="34" charset="-122"/>
              </a:rPr>
              <a:t>32</a:t>
            </a:r>
            <a:r>
              <a:rPr lang="zh-CN" altLang="en-US" sz="2000" dirty="0" smtClean="0">
                <a:latin typeface="微软雅黑" panose="020B0503020204020204" pitchFamily="34" charset="-122"/>
                <a:ea typeface="微软雅黑" panose="020B0503020204020204" pitchFamily="34" charset="-122"/>
              </a:rPr>
              <a:t>个关键字如下：</a:t>
            </a:r>
          </a:p>
        </p:txBody>
      </p:sp>
      <p:graphicFrame>
        <p:nvGraphicFramePr>
          <p:cNvPr id="5" name="Group 53"/>
          <p:cNvGraphicFramePr>
            <a:graphicFrameLocks noGrp="1"/>
          </p:cNvGraphicFramePr>
          <p:nvPr>
            <p:extLst>
              <p:ext uri="{D42A27DB-BD31-4B8C-83A1-F6EECF244321}">
                <p14:modId xmlns:p14="http://schemas.microsoft.com/office/powerpoint/2010/main" val="938447871"/>
              </p:ext>
            </p:extLst>
          </p:nvPr>
        </p:nvGraphicFramePr>
        <p:xfrm>
          <a:off x="1043608" y="2896474"/>
          <a:ext cx="7704981" cy="2925936"/>
        </p:xfrm>
        <a:graphic>
          <a:graphicData uri="http://schemas.openxmlformats.org/drawingml/2006/table">
            <a:tbl>
              <a:tblPr/>
              <a:tblGrid>
                <a:gridCol w="1907323">
                  <a:extLst>
                    <a:ext uri="{9D8B030D-6E8A-4147-A177-3AD203B41FA5}">
                      <a16:colId xmlns="" xmlns:a16="http://schemas.microsoft.com/office/drawing/2014/main" val="20000"/>
                    </a:ext>
                  </a:extLst>
                </a:gridCol>
                <a:gridCol w="1947690">
                  <a:extLst>
                    <a:ext uri="{9D8B030D-6E8A-4147-A177-3AD203B41FA5}">
                      <a16:colId xmlns="" xmlns:a16="http://schemas.microsoft.com/office/drawing/2014/main" val="20001"/>
                    </a:ext>
                  </a:extLst>
                </a:gridCol>
                <a:gridCol w="1924143">
                  <a:extLst>
                    <a:ext uri="{9D8B030D-6E8A-4147-A177-3AD203B41FA5}">
                      <a16:colId xmlns="" xmlns:a16="http://schemas.microsoft.com/office/drawing/2014/main" val="20002"/>
                    </a:ext>
                  </a:extLst>
                </a:gridCol>
                <a:gridCol w="1925825">
                  <a:extLst>
                    <a:ext uri="{9D8B030D-6E8A-4147-A177-3AD203B41FA5}">
                      <a16:colId xmlns="" xmlns:a16="http://schemas.microsoft.com/office/drawing/2014/main" val="20003"/>
                    </a:ext>
                  </a:extLst>
                </a:gridCol>
              </a:tblGrid>
              <a:tr h="3657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dirty="0" smtClean="0">
                          <a:ln>
                            <a:noFill/>
                          </a:ln>
                          <a:solidFill>
                            <a:srgbClr val="006666"/>
                          </a:solidFill>
                          <a:effectLst/>
                          <a:latin typeface="+mn-lt"/>
                          <a:ea typeface="宋体" pitchFamily="2" charset="-122"/>
                        </a:rPr>
                        <a:t>auto </a:t>
                      </a: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smtClean="0">
                          <a:ln>
                            <a:noFill/>
                          </a:ln>
                          <a:solidFill>
                            <a:srgbClr val="006666"/>
                          </a:solidFill>
                          <a:effectLst/>
                          <a:latin typeface="+mn-lt"/>
                          <a:ea typeface="宋体" pitchFamily="2" charset="-122"/>
                        </a:rPr>
                        <a:t>break </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smtClean="0">
                          <a:ln>
                            <a:noFill/>
                          </a:ln>
                          <a:solidFill>
                            <a:srgbClr val="006666"/>
                          </a:solidFill>
                          <a:effectLst/>
                          <a:latin typeface="+mn-lt"/>
                          <a:ea typeface="宋体" pitchFamily="2" charset="-122"/>
                        </a:rPr>
                        <a:t>case </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smtClean="0">
                          <a:ln>
                            <a:noFill/>
                          </a:ln>
                          <a:solidFill>
                            <a:srgbClr val="006666"/>
                          </a:solidFill>
                          <a:effectLst/>
                          <a:latin typeface="+mn-lt"/>
                          <a:ea typeface="宋体" pitchFamily="2" charset="-122"/>
                        </a:rPr>
                        <a:t>char </a:t>
                      </a: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0"/>
                  </a:ext>
                </a:extLst>
              </a:tr>
              <a:tr h="3657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dirty="0" err="1" smtClean="0">
                          <a:ln>
                            <a:noFill/>
                          </a:ln>
                          <a:solidFill>
                            <a:srgbClr val="006666"/>
                          </a:solidFill>
                          <a:effectLst/>
                          <a:latin typeface="+mn-lt"/>
                          <a:ea typeface="宋体" pitchFamily="2" charset="-122"/>
                        </a:rPr>
                        <a:t>const</a:t>
                      </a:r>
                      <a:endParaRPr kumimoji="0" lang="en-US" altLang="zh-CN" sz="1800" b="1" i="0" u="none" strike="noStrike" cap="none" normalizeH="0" baseline="0" dirty="0" smtClean="0">
                        <a:ln>
                          <a:noFill/>
                        </a:ln>
                        <a:solidFill>
                          <a:srgbClr val="006666"/>
                        </a:solidFill>
                        <a:effectLst/>
                        <a:latin typeface="+mn-lt"/>
                        <a:ea typeface="宋体" pitchFamily="2" charset="-122"/>
                      </a:endParaRP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smtClean="0">
                          <a:ln>
                            <a:noFill/>
                          </a:ln>
                          <a:solidFill>
                            <a:srgbClr val="006666"/>
                          </a:solidFill>
                          <a:effectLst/>
                          <a:latin typeface="+mn-lt"/>
                          <a:ea typeface="宋体" pitchFamily="2" charset="-122"/>
                        </a:rPr>
                        <a:t>continue</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smtClean="0">
                          <a:ln>
                            <a:noFill/>
                          </a:ln>
                          <a:solidFill>
                            <a:srgbClr val="006666"/>
                          </a:solidFill>
                          <a:effectLst/>
                          <a:latin typeface="+mn-lt"/>
                          <a:ea typeface="宋体" pitchFamily="2" charset="-122"/>
                        </a:rPr>
                        <a:t>default</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smtClean="0">
                          <a:ln>
                            <a:noFill/>
                          </a:ln>
                          <a:solidFill>
                            <a:srgbClr val="006666"/>
                          </a:solidFill>
                          <a:effectLst/>
                          <a:latin typeface="+mn-lt"/>
                          <a:ea typeface="宋体" pitchFamily="2" charset="-122"/>
                        </a:rPr>
                        <a:t>do</a:t>
                      </a: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1"/>
                  </a:ext>
                </a:extLst>
              </a:tr>
              <a:tr h="3657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smtClean="0">
                          <a:ln>
                            <a:noFill/>
                          </a:ln>
                          <a:solidFill>
                            <a:srgbClr val="006666"/>
                          </a:solidFill>
                          <a:effectLst/>
                          <a:latin typeface="+mn-lt"/>
                          <a:ea typeface="宋体" pitchFamily="2" charset="-122"/>
                        </a:rPr>
                        <a:t>double</a:t>
                      </a: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dirty="0" smtClean="0">
                          <a:ln>
                            <a:noFill/>
                          </a:ln>
                          <a:solidFill>
                            <a:srgbClr val="006666"/>
                          </a:solidFill>
                          <a:effectLst/>
                          <a:latin typeface="+mn-lt"/>
                          <a:ea typeface="宋体" pitchFamily="2" charset="-122"/>
                        </a:rPr>
                        <a:t>else</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smtClean="0">
                          <a:ln>
                            <a:noFill/>
                          </a:ln>
                          <a:solidFill>
                            <a:srgbClr val="006666"/>
                          </a:solidFill>
                          <a:effectLst/>
                          <a:latin typeface="+mn-lt"/>
                          <a:ea typeface="宋体" pitchFamily="2" charset="-122"/>
                        </a:rPr>
                        <a:t>enum</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smtClean="0">
                          <a:ln>
                            <a:noFill/>
                          </a:ln>
                          <a:solidFill>
                            <a:srgbClr val="006666"/>
                          </a:solidFill>
                          <a:effectLst/>
                          <a:latin typeface="+mn-lt"/>
                          <a:ea typeface="宋体" pitchFamily="2" charset="-122"/>
                        </a:rPr>
                        <a:t>extern</a:t>
                      </a: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2"/>
                  </a:ext>
                </a:extLst>
              </a:tr>
              <a:tr h="3657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dirty="0" smtClean="0">
                          <a:ln>
                            <a:noFill/>
                          </a:ln>
                          <a:solidFill>
                            <a:srgbClr val="006666"/>
                          </a:solidFill>
                          <a:effectLst/>
                          <a:latin typeface="+mn-lt"/>
                          <a:ea typeface="宋体" pitchFamily="2" charset="-122"/>
                        </a:rPr>
                        <a:t>float</a:t>
                      </a: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dirty="0" smtClean="0">
                          <a:ln>
                            <a:noFill/>
                          </a:ln>
                          <a:solidFill>
                            <a:srgbClr val="006666"/>
                          </a:solidFill>
                          <a:effectLst/>
                          <a:latin typeface="+mn-lt"/>
                          <a:ea typeface="宋体" pitchFamily="2" charset="-122"/>
                        </a:rPr>
                        <a:t>for</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smtClean="0">
                          <a:ln>
                            <a:noFill/>
                          </a:ln>
                          <a:solidFill>
                            <a:srgbClr val="006666"/>
                          </a:solidFill>
                          <a:effectLst/>
                          <a:latin typeface="+mn-lt"/>
                          <a:ea typeface="宋体" pitchFamily="2" charset="-122"/>
                        </a:rPr>
                        <a:t>goto</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smtClean="0">
                          <a:ln>
                            <a:noFill/>
                          </a:ln>
                          <a:solidFill>
                            <a:srgbClr val="006666"/>
                          </a:solidFill>
                          <a:effectLst/>
                          <a:latin typeface="+mn-lt"/>
                          <a:ea typeface="宋体" pitchFamily="2" charset="-122"/>
                        </a:rPr>
                        <a:t>if</a:t>
                      </a: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3"/>
                  </a:ext>
                </a:extLst>
              </a:tr>
              <a:tr h="3657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dirty="0" smtClean="0">
                          <a:ln>
                            <a:noFill/>
                          </a:ln>
                          <a:solidFill>
                            <a:srgbClr val="006666"/>
                          </a:solidFill>
                          <a:effectLst/>
                          <a:latin typeface="+mn-lt"/>
                          <a:ea typeface="宋体" pitchFamily="2" charset="-122"/>
                        </a:rPr>
                        <a:t>Int</a:t>
                      </a: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smtClean="0">
                          <a:ln>
                            <a:noFill/>
                          </a:ln>
                          <a:solidFill>
                            <a:srgbClr val="006666"/>
                          </a:solidFill>
                          <a:effectLst/>
                          <a:latin typeface="+mn-lt"/>
                          <a:ea typeface="宋体" pitchFamily="2" charset="-122"/>
                        </a:rPr>
                        <a:t>long</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smtClean="0">
                          <a:ln>
                            <a:noFill/>
                          </a:ln>
                          <a:solidFill>
                            <a:srgbClr val="006666"/>
                          </a:solidFill>
                          <a:effectLst/>
                          <a:latin typeface="+mn-lt"/>
                          <a:ea typeface="宋体" pitchFamily="2" charset="-122"/>
                        </a:rPr>
                        <a:t>register</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smtClean="0">
                          <a:ln>
                            <a:noFill/>
                          </a:ln>
                          <a:solidFill>
                            <a:srgbClr val="006666"/>
                          </a:solidFill>
                          <a:effectLst/>
                          <a:latin typeface="+mn-lt"/>
                          <a:ea typeface="宋体" pitchFamily="2" charset="-122"/>
                        </a:rPr>
                        <a:t>return</a:t>
                      </a: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4"/>
                  </a:ext>
                </a:extLst>
              </a:tr>
              <a:tr h="3657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smtClean="0">
                          <a:ln>
                            <a:noFill/>
                          </a:ln>
                          <a:solidFill>
                            <a:srgbClr val="006666"/>
                          </a:solidFill>
                          <a:effectLst/>
                          <a:latin typeface="+mn-lt"/>
                          <a:ea typeface="宋体" pitchFamily="2" charset="-122"/>
                        </a:rPr>
                        <a:t>short</a:t>
                      </a: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smtClean="0">
                          <a:ln>
                            <a:noFill/>
                          </a:ln>
                          <a:solidFill>
                            <a:srgbClr val="006666"/>
                          </a:solidFill>
                          <a:effectLst/>
                          <a:latin typeface="+mn-lt"/>
                          <a:ea typeface="宋体" pitchFamily="2" charset="-122"/>
                        </a:rPr>
                        <a:t>signed</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smtClean="0">
                          <a:ln>
                            <a:noFill/>
                          </a:ln>
                          <a:solidFill>
                            <a:srgbClr val="006666"/>
                          </a:solidFill>
                          <a:effectLst/>
                          <a:latin typeface="+mn-lt"/>
                          <a:ea typeface="宋体" pitchFamily="2" charset="-122"/>
                        </a:rPr>
                        <a:t>sizeof</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smtClean="0">
                          <a:ln>
                            <a:noFill/>
                          </a:ln>
                          <a:solidFill>
                            <a:srgbClr val="006666"/>
                          </a:solidFill>
                          <a:effectLst/>
                          <a:latin typeface="+mn-lt"/>
                          <a:ea typeface="宋体" pitchFamily="2" charset="-122"/>
                        </a:rPr>
                        <a:t>static</a:t>
                      </a: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5"/>
                  </a:ext>
                </a:extLst>
              </a:tr>
              <a:tr h="3657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smtClean="0">
                          <a:ln>
                            <a:noFill/>
                          </a:ln>
                          <a:solidFill>
                            <a:srgbClr val="006666"/>
                          </a:solidFill>
                          <a:effectLst/>
                          <a:latin typeface="+mn-lt"/>
                          <a:ea typeface="宋体" pitchFamily="2" charset="-122"/>
                        </a:rPr>
                        <a:t>struct</a:t>
                      </a: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smtClean="0">
                          <a:ln>
                            <a:noFill/>
                          </a:ln>
                          <a:solidFill>
                            <a:srgbClr val="006666"/>
                          </a:solidFill>
                          <a:effectLst/>
                          <a:latin typeface="+mn-lt"/>
                          <a:ea typeface="宋体" pitchFamily="2" charset="-122"/>
                        </a:rPr>
                        <a:t>switch</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smtClean="0">
                          <a:ln>
                            <a:noFill/>
                          </a:ln>
                          <a:solidFill>
                            <a:srgbClr val="006666"/>
                          </a:solidFill>
                          <a:effectLst/>
                          <a:latin typeface="+mn-lt"/>
                          <a:ea typeface="宋体" pitchFamily="2" charset="-122"/>
                        </a:rPr>
                        <a:t>typedef</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smtClean="0">
                          <a:ln>
                            <a:noFill/>
                          </a:ln>
                          <a:solidFill>
                            <a:srgbClr val="006666"/>
                          </a:solidFill>
                          <a:effectLst/>
                          <a:latin typeface="+mn-lt"/>
                          <a:ea typeface="宋体" pitchFamily="2" charset="-122"/>
                        </a:rPr>
                        <a:t>union</a:t>
                      </a: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6"/>
                  </a:ext>
                </a:extLst>
              </a:tr>
              <a:tr h="3657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smtClean="0">
                          <a:ln>
                            <a:noFill/>
                          </a:ln>
                          <a:solidFill>
                            <a:srgbClr val="006666"/>
                          </a:solidFill>
                          <a:effectLst/>
                          <a:latin typeface="+mn-lt"/>
                          <a:ea typeface="宋体" pitchFamily="2" charset="-122"/>
                        </a:rPr>
                        <a:t>unsigned</a:t>
                      </a: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smtClean="0">
                          <a:ln>
                            <a:noFill/>
                          </a:ln>
                          <a:solidFill>
                            <a:srgbClr val="006666"/>
                          </a:solidFill>
                          <a:effectLst/>
                          <a:latin typeface="+mn-lt"/>
                          <a:ea typeface="宋体" pitchFamily="2" charset="-122"/>
                        </a:rPr>
                        <a:t>void</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smtClean="0">
                          <a:ln>
                            <a:noFill/>
                          </a:ln>
                          <a:solidFill>
                            <a:srgbClr val="006666"/>
                          </a:solidFill>
                          <a:effectLst/>
                          <a:latin typeface="+mn-lt"/>
                          <a:ea typeface="宋体" pitchFamily="2" charset="-122"/>
                        </a:rPr>
                        <a:t>volatile</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dirty="0" smtClean="0">
                          <a:ln>
                            <a:noFill/>
                          </a:ln>
                          <a:solidFill>
                            <a:srgbClr val="006666"/>
                          </a:solidFill>
                          <a:effectLst/>
                          <a:latin typeface="+mn-lt"/>
                          <a:ea typeface="宋体" pitchFamily="2" charset="-122"/>
                        </a:rPr>
                        <a:t>while</a:t>
                      </a: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7"/>
                  </a:ext>
                </a:extLst>
              </a:tr>
            </a:tbl>
          </a:graphicData>
        </a:graphic>
      </p:graphicFrame>
      <p:sp>
        <p:nvSpPr>
          <p:cNvPr id="6" name="矩形 5"/>
          <p:cNvSpPr/>
          <p:nvPr/>
        </p:nvSpPr>
        <p:spPr>
          <a:xfrm>
            <a:off x="827584" y="188640"/>
            <a:ext cx="1296144" cy="646331"/>
          </a:xfrm>
          <a:prstGeom prst="rect">
            <a:avLst/>
          </a:prstGeom>
        </p:spPr>
        <p:txBody>
          <a:bodyPr wrap="square">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1.4.2</a:t>
            </a:r>
            <a:endParaRPr lang="zh-CN" altLang="en-US" sz="36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93229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267744" y="287338"/>
            <a:ext cx="6876256" cy="549374"/>
          </a:xfrm>
        </p:spPr>
        <p:txBody>
          <a:bodyPr>
            <a:normAutofit/>
          </a:bodyPr>
          <a:lstStyle/>
          <a:p>
            <a:pPr algn="ctr" defTabSz="457200"/>
            <a:r>
              <a:rPr lang="zh-CN" altLang="en-US" sz="3200" b="1" dirty="0" smtClean="0">
                <a:solidFill>
                  <a:schemeClr val="bg1"/>
                </a:solidFill>
                <a:latin typeface="微软雅黑" pitchFamily="34" charset="-122"/>
                <a:ea typeface="微软雅黑" pitchFamily="34" charset="-122"/>
              </a:rPr>
              <a:t>分隔符与注释符</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6" name="Rectangle 3"/>
          <p:cNvSpPr txBox="1">
            <a:spLocks noChangeArrowheads="1"/>
          </p:cNvSpPr>
          <p:nvPr/>
        </p:nvSpPr>
        <p:spPr>
          <a:xfrm>
            <a:off x="971600" y="1628800"/>
            <a:ext cx="7639000" cy="12241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zh-CN" altLang="en-US" sz="2400" b="1" dirty="0" smtClean="0">
                <a:latin typeface="微软雅黑" panose="020B0503020204020204" pitchFamily="34" charset="-122"/>
                <a:ea typeface="微软雅黑" panose="020B0503020204020204" pitchFamily="34" charset="-122"/>
              </a:rPr>
              <a:t>分隔符</a:t>
            </a:r>
            <a:r>
              <a:rPr lang="en-US" altLang="zh-CN" sz="2000" b="1"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包括空格符、制表符、换行符、换页符。程序中两个相邻的标识符、关键字和常量之间必须用分隔符分开</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通常用空格符</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a:t>
            </a:r>
          </a:p>
        </p:txBody>
      </p:sp>
      <p:sp>
        <p:nvSpPr>
          <p:cNvPr id="7" name="Rectangle 3"/>
          <p:cNvSpPr txBox="1">
            <a:spLocks noChangeArrowheads="1"/>
          </p:cNvSpPr>
          <p:nvPr/>
        </p:nvSpPr>
        <p:spPr>
          <a:xfrm>
            <a:off x="971600" y="3140968"/>
            <a:ext cx="7848872" cy="15837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zh-CN" altLang="en-US" sz="2400" b="1" dirty="0">
                <a:ea typeface="微软雅黑" panose="020B0503020204020204" pitchFamily="34" charset="-122"/>
                <a:cs typeface="Calibri" panose="020F0502020204030204" pitchFamily="34" charset="0"/>
              </a:rPr>
              <a:t>注释符</a:t>
            </a:r>
            <a:r>
              <a:rPr lang="en-US" altLang="zh-CN" sz="2400" b="1" dirty="0" smtClean="0">
                <a:ea typeface="微软雅黑" panose="020B0503020204020204" pitchFamily="34" charset="-122"/>
                <a:cs typeface="Calibri" panose="020F0502020204030204" pitchFamily="34" charset="0"/>
              </a:rPr>
              <a:t>:</a:t>
            </a:r>
          </a:p>
          <a:p>
            <a:r>
              <a:rPr lang="en-US" altLang="zh-CN" b="1" dirty="0" smtClean="0">
                <a:ea typeface="微软雅黑" pitchFamily="34" charset="-122"/>
              </a:rPr>
              <a:t>  1.  </a:t>
            </a:r>
            <a:r>
              <a:rPr lang="en-US" altLang="zh-CN" dirty="0" smtClean="0">
                <a:solidFill>
                  <a:srgbClr val="006666"/>
                </a:solidFill>
                <a:ea typeface="微软雅黑" pitchFamily="34" charset="-122"/>
              </a:rPr>
              <a:t>/*  </a:t>
            </a:r>
            <a:r>
              <a:rPr lang="en-US" altLang="zh-CN" dirty="0">
                <a:solidFill>
                  <a:srgbClr val="006666"/>
                </a:solidFill>
                <a:ea typeface="微软雅黑" pitchFamily="34" charset="-122"/>
              </a:rPr>
              <a:t>……    */</a:t>
            </a:r>
          </a:p>
          <a:p>
            <a:r>
              <a:rPr lang="en-US" altLang="zh-CN" dirty="0" smtClean="0">
                <a:solidFill>
                  <a:schemeClr val="tx1"/>
                </a:solidFill>
                <a:ea typeface="微软雅黑" pitchFamily="34" charset="-122"/>
              </a:rPr>
              <a:t>  2. </a:t>
            </a:r>
            <a:r>
              <a:rPr lang="en-US" altLang="zh-CN" dirty="0" smtClean="0">
                <a:solidFill>
                  <a:srgbClr val="006666"/>
                </a:solidFill>
                <a:ea typeface="微软雅黑" pitchFamily="34" charset="-122"/>
              </a:rPr>
              <a:t>//  </a:t>
            </a:r>
            <a:r>
              <a:rPr lang="en-US" altLang="zh-CN" dirty="0" smtClean="0">
                <a:solidFill>
                  <a:schemeClr val="tx1"/>
                </a:solidFill>
                <a:ea typeface="微软雅黑" pitchFamily="34" charset="-122"/>
              </a:rPr>
              <a:t>(Borland </a:t>
            </a:r>
            <a:r>
              <a:rPr lang="en-US" altLang="zh-CN" dirty="0" err="1">
                <a:solidFill>
                  <a:schemeClr val="tx1"/>
                </a:solidFill>
                <a:ea typeface="微软雅黑" pitchFamily="34" charset="-122"/>
              </a:rPr>
              <a:t>c++</a:t>
            </a:r>
            <a:r>
              <a:rPr lang="en-US" altLang="zh-CN" dirty="0">
                <a:solidFill>
                  <a:schemeClr val="tx1"/>
                </a:solidFill>
                <a:ea typeface="微软雅黑" pitchFamily="34" charset="-122"/>
              </a:rPr>
              <a:t> 3.1 </a:t>
            </a:r>
            <a:r>
              <a:rPr lang="zh-CN" altLang="en-US" dirty="0">
                <a:solidFill>
                  <a:schemeClr val="tx1"/>
                </a:solidFill>
                <a:ea typeface="微软雅黑" panose="020B0503020204020204" pitchFamily="34" charset="-122"/>
              </a:rPr>
              <a:t>中，注释符可用 </a:t>
            </a:r>
            <a:r>
              <a:rPr lang="en-US" altLang="zh-CN" dirty="0">
                <a:solidFill>
                  <a:schemeClr val="tx1"/>
                </a:solidFill>
                <a:ea typeface="微软雅黑" pitchFamily="34" charset="-122"/>
              </a:rPr>
              <a:t>// </a:t>
            </a:r>
            <a:r>
              <a:rPr lang="zh-CN" altLang="en-US" dirty="0" smtClean="0">
                <a:solidFill>
                  <a:schemeClr val="tx1"/>
                </a:solidFill>
                <a:ea typeface="微软雅黑" panose="020B0503020204020204" pitchFamily="34" charset="-122"/>
              </a:rPr>
              <a:t>引导</a:t>
            </a:r>
            <a:r>
              <a:rPr lang="en-US" altLang="zh-CN" dirty="0" smtClean="0">
                <a:solidFill>
                  <a:schemeClr val="tx1"/>
                </a:solidFill>
                <a:ea typeface="微软雅黑" pitchFamily="34" charset="-122"/>
              </a:rPr>
              <a:t>)</a:t>
            </a:r>
            <a:endParaRPr lang="zh-CN" altLang="en-US" dirty="0" smtClean="0">
              <a:solidFill>
                <a:schemeClr val="tx1"/>
              </a:solidFill>
              <a:ea typeface="微软雅黑" pitchFamily="34" charset="-122"/>
            </a:endParaRPr>
          </a:p>
        </p:txBody>
      </p:sp>
      <p:sp>
        <p:nvSpPr>
          <p:cNvPr id="5" name="矩形 4"/>
          <p:cNvSpPr/>
          <p:nvPr/>
        </p:nvSpPr>
        <p:spPr>
          <a:xfrm>
            <a:off x="827584" y="188640"/>
            <a:ext cx="1296144" cy="646331"/>
          </a:xfrm>
          <a:prstGeom prst="rect">
            <a:avLst/>
          </a:prstGeom>
        </p:spPr>
        <p:txBody>
          <a:bodyPr wrap="square">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1.4.3</a:t>
            </a:r>
            <a:endParaRPr lang="zh-CN" altLang="en-US" sz="36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4590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blinds(horizontal)">
                                      <p:cBhvr>
                                        <p:cTn id="11" dur="500"/>
                                        <p:tgtEl>
                                          <p:spTgt spid="7">
                                            <p:txEl>
                                              <p:pRg st="0" end="0"/>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blinds(horizontal)">
                                      <p:cBhvr>
                                        <p:cTn id="15" dur="500"/>
                                        <p:tgtEl>
                                          <p:spTgt spid="7">
                                            <p:txEl>
                                              <p:pRg st="1" end="1"/>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blinds(horizontal)">
                                      <p:cBhvr>
                                        <p:cTn id="19"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267744" y="287338"/>
            <a:ext cx="6876256" cy="549374"/>
          </a:xfrm>
        </p:spPr>
        <p:txBody>
          <a:bodyPr>
            <a:normAutofit/>
          </a:bodyPr>
          <a:lstStyle/>
          <a:p>
            <a:pPr algn="ctr" defTabSz="457200"/>
            <a:r>
              <a:rPr lang="zh-CN" altLang="en-US" sz="3200" b="1" dirty="0" smtClean="0">
                <a:solidFill>
                  <a:schemeClr val="bg1"/>
                </a:solidFill>
                <a:latin typeface="微软雅黑" pitchFamily="34" charset="-122"/>
                <a:ea typeface="微软雅黑" pitchFamily="34" charset="-122"/>
              </a:rPr>
              <a:t>尝试看懂一个小程序</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5" name="Rounded Rectangle 11"/>
          <p:cNvSpPr/>
          <p:nvPr/>
        </p:nvSpPr>
        <p:spPr bwMode="blackGray">
          <a:xfrm>
            <a:off x="1058706" y="836712"/>
            <a:ext cx="7680487" cy="576064"/>
          </a:xfrm>
          <a:prstGeom prst="roundRect">
            <a:avLst/>
          </a:prstGeom>
          <a:solidFill>
            <a:schemeClr val="bg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lIns="109728" tIns="54864" rIns="109728" bIns="54864" anchor="ctr"/>
          <a:lstStyle>
            <a:lvl1pPr defTabSz="912813">
              <a:defRPr kumimoji="1" sz="2400">
                <a:solidFill>
                  <a:schemeClr val="tx1"/>
                </a:solidFill>
                <a:latin typeface="Times New Roman" pitchFamily="18" charset="0"/>
              </a:defRPr>
            </a:lvl1pPr>
            <a:lvl2pPr marL="742950" indent="-285750" defTabSz="912813">
              <a:defRPr kumimoji="1" sz="2400">
                <a:solidFill>
                  <a:schemeClr val="tx1"/>
                </a:solidFill>
                <a:latin typeface="Times New Roman" pitchFamily="18" charset="0"/>
              </a:defRPr>
            </a:lvl2pPr>
            <a:lvl3pPr marL="1143000" indent="-228600" defTabSz="912813">
              <a:defRPr kumimoji="1" sz="2400">
                <a:solidFill>
                  <a:schemeClr val="tx1"/>
                </a:solidFill>
                <a:latin typeface="Times New Roman" pitchFamily="18" charset="0"/>
              </a:defRPr>
            </a:lvl3pPr>
            <a:lvl4pPr marL="1600200" indent="-228600" defTabSz="912813">
              <a:defRPr kumimoji="1" sz="2400">
                <a:solidFill>
                  <a:schemeClr val="tx1"/>
                </a:solidFill>
                <a:latin typeface="Times New Roman" pitchFamily="18" charset="0"/>
              </a:defRPr>
            </a:lvl4pPr>
            <a:lvl5pPr marL="2057400" indent="-228600" defTabSz="912813">
              <a:defRPr kumimoji="1" sz="2400">
                <a:solidFill>
                  <a:schemeClr val="tx1"/>
                </a:solidFill>
                <a:latin typeface="Times New Roman" pitchFamily="18" charset="0"/>
              </a:defRPr>
            </a:lvl5pPr>
            <a:lvl6pPr marL="2514600" indent="-228600" defTabSz="912813" eaLnBrk="0" fontAlgn="base" hangingPunct="0">
              <a:spcBef>
                <a:spcPct val="0"/>
              </a:spcBef>
              <a:spcAft>
                <a:spcPct val="0"/>
              </a:spcAft>
              <a:defRPr kumimoji="1" sz="2400">
                <a:solidFill>
                  <a:schemeClr val="tx1"/>
                </a:solidFill>
                <a:latin typeface="Times New Roman" pitchFamily="18" charset="0"/>
              </a:defRPr>
            </a:lvl6pPr>
            <a:lvl7pPr marL="2971800" indent="-228600" defTabSz="912813" eaLnBrk="0" fontAlgn="base" hangingPunct="0">
              <a:spcBef>
                <a:spcPct val="0"/>
              </a:spcBef>
              <a:spcAft>
                <a:spcPct val="0"/>
              </a:spcAft>
              <a:defRPr kumimoji="1" sz="2400">
                <a:solidFill>
                  <a:schemeClr val="tx1"/>
                </a:solidFill>
                <a:latin typeface="Times New Roman" pitchFamily="18" charset="0"/>
              </a:defRPr>
            </a:lvl7pPr>
            <a:lvl8pPr marL="3429000" indent="-228600" defTabSz="912813" eaLnBrk="0" fontAlgn="base" hangingPunct="0">
              <a:spcBef>
                <a:spcPct val="0"/>
              </a:spcBef>
              <a:spcAft>
                <a:spcPct val="0"/>
              </a:spcAft>
              <a:defRPr kumimoji="1" sz="2400">
                <a:solidFill>
                  <a:schemeClr val="tx1"/>
                </a:solidFill>
                <a:latin typeface="Times New Roman" pitchFamily="18" charset="0"/>
              </a:defRPr>
            </a:lvl8pPr>
            <a:lvl9pPr marL="3886200" indent="-228600" defTabSz="912813"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lang="zh-CN" altLang="en-US" sz="2000" dirty="0" smtClean="0">
                <a:latin typeface="微软雅黑" panose="020B0503020204020204" pitchFamily="34" charset="-122"/>
                <a:ea typeface="微软雅黑" panose="020B0503020204020204" pitchFamily="34" charset="-122"/>
              </a:rPr>
              <a:t>如下的一个简单</a:t>
            </a:r>
            <a:r>
              <a:rPr lang="en-US" altLang="zh-CN" sz="2000" dirty="0" smtClean="0">
                <a:latin typeface="微软雅黑" panose="020B0503020204020204" pitchFamily="34" charset="-122"/>
                <a:ea typeface="微软雅黑" panose="020B0503020204020204" pitchFamily="34" charset="-122"/>
              </a:rPr>
              <a:t>C</a:t>
            </a:r>
            <a:r>
              <a:rPr lang="zh-CN" altLang="en-US" sz="2000" dirty="0" smtClean="0">
                <a:latin typeface="微软雅黑" panose="020B0503020204020204" pitchFamily="34" charset="-122"/>
                <a:ea typeface="微软雅黑" panose="020B0503020204020204" pitchFamily="34" charset="-122"/>
              </a:rPr>
              <a:t>语言程序的细节你能看懂吗</a:t>
            </a:r>
            <a:r>
              <a:rPr lang="en-US" altLang="zh-CN" sz="2000" dirty="0" smtClean="0">
                <a:latin typeface="微软雅黑" panose="020B0503020204020204" pitchFamily="34" charset="-122"/>
                <a:ea typeface="微软雅黑" panose="020B0503020204020204" pitchFamily="34" charset="-122"/>
              </a:rPr>
              <a:t>?</a:t>
            </a:r>
          </a:p>
        </p:txBody>
      </p:sp>
      <p:sp>
        <p:nvSpPr>
          <p:cNvPr id="8" name="AutoShape 8"/>
          <p:cNvSpPr>
            <a:spLocks noChangeArrowheads="1"/>
          </p:cNvSpPr>
          <p:nvPr/>
        </p:nvSpPr>
        <p:spPr bwMode="ltGray">
          <a:xfrm>
            <a:off x="1763688" y="1542291"/>
            <a:ext cx="5760640" cy="3932099"/>
          </a:xfrm>
          <a:prstGeom prst="roundRect">
            <a:avLst>
              <a:gd name="adj" fmla="val 7635"/>
            </a:avLst>
          </a:prstGeom>
          <a:solidFill>
            <a:schemeClr val="bg1"/>
          </a:solidFill>
          <a:ln w="12700" algn="ctr">
            <a:solidFill>
              <a:srgbClr val="92D050"/>
            </a:solidFill>
            <a:prstDash val="dashDot"/>
            <a:round/>
            <a:headEnd/>
            <a:tailEnd/>
          </a:ln>
          <a:effectLst/>
          <a:extLst/>
        </p:spPr>
        <p:txBody>
          <a:bodyPr anchor="ctr">
            <a:spAutoFit/>
          </a:bodyPr>
          <a:lstStyle/>
          <a:p>
            <a:endParaRPr kumimoji="0" lang="en-US" altLang="en-US" sz="1500" dirty="0" smtClean="0">
              <a:latin typeface="Calibri" pitchFamily="34" charset="0"/>
              <a:ea typeface="微软雅黑" pitchFamily="34" charset="-122"/>
              <a:cs typeface="Calibri" panose="020F0502020204030204" pitchFamily="34" charset="0"/>
            </a:endParaRPr>
          </a:p>
          <a:p>
            <a:pPr indent="450850"/>
            <a:r>
              <a:rPr kumimoji="0" lang="en-US" altLang="en-US" sz="1500" dirty="0" smtClean="0">
                <a:latin typeface="Calibri" pitchFamily="34" charset="0"/>
                <a:ea typeface="微软雅黑" pitchFamily="34" charset="-122"/>
                <a:cs typeface="Calibri" panose="020F0502020204030204" pitchFamily="34" charset="0"/>
              </a:rPr>
              <a:t>//</a:t>
            </a:r>
            <a:r>
              <a:rPr kumimoji="0" lang="en-US" altLang="en-US" sz="1500" dirty="0" err="1">
                <a:latin typeface="Calibri" pitchFamily="34" charset="0"/>
                <a:ea typeface="微软雅黑" pitchFamily="34" charset="-122"/>
                <a:cs typeface="Calibri" panose="020F0502020204030204" pitchFamily="34" charset="0"/>
              </a:rPr>
              <a:t>圆柱体体积计算程序</a:t>
            </a:r>
            <a:r>
              <a:rPr kumimoji="0" lang="en-US" altLang="en-US" sz="1500" dirty="0">
                <a:latin typeface="Calibri" pitchFamily="34" charset="0"/>
                <a:ea typeface="微软雅黑" pitchFamily="34" charset="-122"/>
                <a:cs typeface="Calibri" panose="020F0502020204030204" pitchFamily="34" charset="0"/>
              </a:rPr>
              <a:t>：</a:t>
            </a:r>
          </a:p>
          <a:p>
            <a:pPr indent="450850"/>
            <a:r>
              <a:rPr kumimoji="0" lang="en-US" altLang="en-US" sz="1500" dirty="0">
                <a:latin typeface="Calibri" pitchFamily="34" charset="0"/>
                <a:ea typeface="微软雅黑" pitchFamily="34" charset="-122"/>
                <a:cs typeface="Calibri" panose="020F0502020204030204" pitchFamily="34" charset="0"/>
              </a:rPr>
              <a:t>#include  &lt;</a:t>
            </a:r>
            <a:r>
              <a:rPr kumimoji="0" lang="en-US" altLang="en-US" sz="1500" dirty="0" err="1">
                <a:latin typeface="Calibri" pitchFamily="34" charset="0"/>
                <a:ea typeface="微软雅黑" pitchFamily="34" charset="-122"/>
                <a:cs typeface="Calibri" panose="020F0502020204030204" pitchFamily="34" charset="0"/>
              </a:rPr>
              <a:t>stdio.h</a:t>
            </a:r>
            <a:r>
              <a:rPr kumimoji="0" lang="en-US" altLang="en-US" sz="1500" dirty="0">
                <a:latin typeface="Calibri" pitchFamily="34" charset="0"/>
                <a:ea typeface="微软雅黑" pitchFamily="34" charset="-122"/>
                <a:cs typeface="Calibri" panose="020F0502020204030204" pitchFamily="34" charset="0"/>
              </a:rPr>
              <a:t>&gt;  /*</a:t>
            </a:r>
            <a:r>
              <a:rPr kumimoji="0" lang="zh-CN" altLang="en-US" sz="1500" dirty="0">
                <a:latin typeface="Calibri" pitchFamily="34" charset="0"/>
                <a:ea typeface="微软雅黑" pitchFamily="34" charset="-122"/>
                <a:cs typeface="Calibri" panose="020F0502020204030204" pitchFamily="34" charset="0"/>
              </a:rPr>
              <a:t>包含头文件</a:t>
            </a:r>
            <a:r>
              <a:rPr kumimoji="0" lang="en-US" altLang="zh-CN" sz="1500" dirty="0">
                <a:latin typeface="Calibri" pitchFamily="34" charset="0"/>
                <a:ea typeface="微软雅黑" pitchFamily="34" charset="-122"/>
                <a:cs typeface="Calibri" panose="020F0502020204030204" pitchFamily="34" charset="0"/>
              </a:rPr>
              <a:t>*/</a:t>
            </a:r>
            <a:r>
              <a:rPr kumimoji="0" lang="en-US" altLang="en-US" sz="1500" dirty="0">
                <a:latin typeface="Calibri" pitchFamily="34" charset="0"/>
                <a:ea typeface="微软雅黑" pitchFamily="34" charset="-122"/>
                <a:cs typeface="Calibri" panose="020F0502020204030204" pitchFamily="34" charset="0"/>
              </a:rPr>
              <a:t>   </a:t>
            </a:r>
          </a:p>
          <a:p>
            <a:pPr indent="450850"/>
            <a:r>
              <a:rPr kumimoji="0" lang="en-US" altLang="en-US" sz="1500" dirty="0">
                <a:latin typeface="Calibri" pitchFamily="34" charset="0"/>
                <a:ea typeface="微软雅黑" pitchFamily="34" charset="-122"/>
                <a:cs typeface="Calibri" panose="020F0502020204030204" pitchFamily="34" charset="0"/>
              </a:rPr>
              <a:t>   </a:t>
            </a:r>
          </a:p>
          <a:p>
            <a:pPr indent="450850"/>
            <a:r>
              <a:rPr kumimoji="0" lang="en-US" altLang="zh-CN" sz="1500" dirty="0">
                <a:latin typeface="Calibri" pitchFamily="34" charset="0"/>
                <a:ea typeface="微软雅黑" pitchFamily="34" charset="-122"/>
                <a:cs typeface="Calibri" panose="020F0502020204030204" pitchFamily="34" charset="0"/>
              </a:rPr>
              <a:t>v</a:t>
            </a:r>
            <a:r>
              <a:rPr kumimoji="0" lang="en-US" altLang="en-US" sz="1500" dirty="0">
                <a:latin typeface="Calibri" pitchFamily="34" charset="0"/>
                <a:ea typeface="微软雅黑" pitchFamily="34" charset="-122"/>
                <a:cs typeface="Calibri" panose="020F0502020204030204" pitchFamily="34" charset="0"/>
              </a:rPr>
              <a:t>oid main( )</a:t>
            </a:r>
          </a:p>
          <a:p>
            <a:pPr indent="450850"/>
            <a:r>
              <a:rPr kumimoji="0" lang="en-US" altLang="en-US" sz="1500" dirty="0">
                <a:latin typeface="Calibri" pitchFamily="34" charset="0"/>
                <a:ea typeface="微软雅黑" pitchFamily="34" charset="-122"/>
                <a:cs typeface="Calibri" panose="020F0502020204030204" pitchFamily="34" charset="0"/>
              </a:rPr>
              <a:t>{</a:t>
            </a:r>
          </a:p>
          <a:p>
            <a:pPr indent="450850"/>
            <a:r>
              <a:rPr kumimoji="0" lang="en-US" altLang="en-US" sz="1500" dirty="0">
                <a:latin typeface="Calibri" pitchFamily="34" charset="0"/>
                <a:ea typeface="微软雅黑" pitchFamily="34" charset="-122"/>
                <a:cs typeface="Calibri" panose="020F0502020204030204" pitchFamily="34" charset="0"/>
              </a:rPr>
              <a:t>       int   r, h;    /*</a:t>
            </a:r>
            <a:r>
              <a:rPr kumimoji="0" lang="zh-CN" altLang="en-US" sz="1500" dirty="0">
                <a:latin typeface="Calibri" pitchFamily="34" charset="0"/>
                <a:ea typeface="微软雅黑" pitchFamily="34" charset="-122"/>
                <a:cs typeface="Calibri" panose="020F0502020204030204" pitchFamily="34" charset="0"/>
              </a:rPr>
              <a:t>定义变量</a:t>
            </a:r>
            <a:r>
              <a:rPr kumimoji="0" lang="en-US" altLang="zh-CN" sz="1500" dirty="0">
                <a:latin typeface="Calibri" pitchFamily="34" charset="0"/>
                <a:ea typeface="微软雅黑" pitchFamily="34" charset="-122"/>
                <a:cs typeface="Calibri" panose="020F0502020204030204" pitchFamily="34" charset="0"/>
              </a:rPr>
              <a:t>r </a:t>
            </a:r>
            <a:r>
              <a:rPr kumimoji="0" lang="zh-CN" altLang="en-US" sz="1500" dirty="0">
                <a:latin typeface="Calibri" pitchFamily="34" charset="0"/>
                <a:ea typeface="微软雅黑" pitchFamily="34" charset="-122"/>
                <a:cs typeface="Calibri" panose="020F0502020204030204" pitchFamily="34" charset="0"/>
              </a:rPr>
              <a:t>和</a:t>
            </a:r>
            <a:r>
              <a:rPr kumimoji="0" lang="en-US" altLang="zh-CN" sz="1500" dirty="0">
                <a:latin typeface="Calibri" pitchFamily="34" charset="0"/>
                <a:ea typeface="微软雅黑" pitchFamily="34" charset="-122"/>
                <a:cs typeface="Calibri" panose="020F0502020204030204" pitchFamily="34" charset="0"/>
              </a:rPr>
              <a:t>h</a:t>
            </a:r>
            <a:r>
              <a:rPr kumimoji="0" lang="zh-CN" altLang="en-US" sz="1500" dirty="0">
                <a:latin typeface="Calibri" pitchFamily="34" charset="0"/>
                <a:ea typeface="微软雅黑" pitchFamily="34" charset="-122"/>
                <a:cs typeface="Calibri" panose="020F0502020204030204" pitchFamily="34" charset="0"/>
              </a:rPr>
              <a:t>，分别表示半径和高</a:t>
            </a:r>
            <a:r>
              <a:rPr kumimoji="0" lang="en-US" altLang="zh-CN" sz="1500" dirty="0">
                <a:latin typeface="Calibri" pitchFamily="34" charset="0"/>
                <a:ea typeface="微软雅黑" pitchFamily="34" charset="-122"/>
                <a:cs typeface="Calibri" panose="020F0502020204030204" pitchFamily="34" charset="0"/>
              </a:rPr>
              <a:t>*/</a:t>
            </a:r>
            <a:r>
              <a:rPr kumimoji="0" lang="en-US" altLang="en-US" sz="1500" dirty="0">
                <a:latin typeface="Calibri" pitchFamily="34" charset="0"/>
                <a:ea typeface="微软雅黑" pitchFamily="34" charset="-122"/>
                <a:cs typeface="Calibri" panose="020F0502020204030204" pitchFamily="34" charset="0"/>
              </a:rPr>
              <a:t>   </a:t>
            </a:r>
          </a:p>
          <a:p>
            <a:pPr indent="450850"/>
            <a:r>
              <a:rPr kumimoji="0" lang="en-US" altLang="en-US" sz="1500" dirty="0">
                <a:latin typeface="Calibri" pitchFamily="34" charset="0"/>
                <a:ea typeface="微软雅黑" pitchFamily="34" charset="-122"/>
                <a:cs typeface="Calibri" panose="020F0502020204030204" pitchFamily="34" charset="0"/>
              </a:rPr>
              <a:t>       float v;      /*</a:t>
            </a:r>
            <a:r>
              <a:rPr kumimoji="0" lang="zh-CN" altLang="en-US" sz="1500" dirty="0">
                <a:latin typeface="Calibri" pitchFamily="34" charset="0"/>
                <a:ea typeface="微软雅黑" pitchFamily="34" charset="-122"/>
                <a:cs typeface="Calibri" panose="020F0502020204030204" pitchFamily="34" charset="0"/>
              </a:rPr>
              <a:t>定义变量</a:t>
            </a:r>
            <a:r>
              <a:rPr kumimoji="0" lang="en-US" altLang="zh-CN" sz="1500" dirty="0">
                <a:latin typeface="Calibri" pitchFamily="34" charset="0"/>
                <a:ea typeface="微软雅黑" pitchFamily="34" charset="-122"/>
                <a:cs typeface="Calibri" panose="020F0502020204030204" pitchFamily="34" charset="0"/>
              </a:rPr>
              <a:t>v</a:t>
            </a:r>
            <a:r>
              <a:rPr kumimoji="0" lang="zh-CN" altLang="en-US" sz="1500" dirty="0">
                <a:latin typeface="Calibri" pitchFamily="34" charset="0"/>
                <a:ea typeface="微软雅黑" pitchFamily="34" charset="-122"/>
                <a:cs typeface="Calibri" panose="020F0502020204030204" pitchFamily="34" charset="0"/>
              </a:rPr>
              <a:t>表示体积</a:t>
            </a:r>
            <a:r>
              <a:rPr kumimoji="0" lang="en-US" altLang="zh-CN" sz="1500" dirty="0">
                <a:latin typeface="Calibri" pitchFamily="34" charset="0"/>
                <a:ea typeface="微软雅黑" pitchFamily="34" charset="-122"/>
                <a:cs typeface="Calibri" panose="020F0502020204030204" pitchFamily="34" charset="0"/>
              </a:rPr>
              <a:t>*/</a:t>
            </a:r>
            <a:endParaRPr kumimoji="0" lang="en-US" altLang="en-US" sz="1500" dirty="0">
              <a:latin typeface="Calibri" pitchFamily="34" charset="0"/>
              <a:ea typeface="微软雅黑" pitchFamily="34" charset="-122"/>
              <a:cs typeface="Calibri" panose="020F0502020204030204" pitchFamily="34" charset="0"/>
            </a:endParaRPr>
          </a:p>
          <a:p>
            <a:pPr indent="450850"/>
            <a:endParaRPr kumimoji="0" lang="en-US" altLang="en-US" sz="1500" dirty="0">
              <a:latin typeface="Calibri" pitchFamily="34" charset="0"/>
              <a:ea typeface="微软雅黑" pitchFamily="34" charset="-122"/>
              <a:cs typeface="Calibri" panose="020F0502020204030204" pitchFamily="34" charset="0"/>
            </a:endParaRPr>
          </a:p>
          <a:p>
            <a:pPr indent="450850"/>
            <a:r>
              <a:rPr kumimoji="0" lang="en-US" altLang="en-US" sz="1500" dirty="0">
                <a:latin typeface="Calibri" pitchFamily="34" charset="0"/>
                <a:ea typeface="微软雅黑" pitchFamily="34" charset="-122"/>
                <a:cs typeface="Calibri" panose="020F0502020204030204" pitchFamily="34" charset="0"/>
              </a:rPr>
              <a:t>       </a:t>
            </a:r>
            <a:r>
              <a:rPr kumimoji="0" lang="en-US" altLang="en-US" sz="1500" dirty="0" err="1">
                <a:latin typeface="Calibri" pitchFamily="34" charset="0"/>
                <a:ea typeface="微软雅黑" pitchFamily="34" charset="-122"/>
                <a:cs typeface="Calibri" panose="020F0502020204030204" pitchFamily="34" charset="0"/>
              </a:rPr>
              <a:t>scanf</a:t>
            </a:r>
            <a:r>
              <a:rPr kumimoji="0" lang="en-US" altLang="en-US" sz="1500" dirty="0">
                <a:latin typeface="Calibri" pitchFamily="34" charset="0"/>
                <a:ea typeface="微软雅黑" pitchFamily="34" charset="-122"/>
                <a:cs typeface="Calibri" panose="020F0502020204030204" pitchFamily="34" charset="0"/>
              </a:rPr>
              <a:t>(“%</a:t>
            </a:r>
            <a:r>
              <a:rPr kumimoji="0" lang="en-US" altLang="en-US" sz="1500" dirty="0" err="1">
                <a:latin typeface="Calibri" pitchFamily="34" charset="0"/>
                <a:ea typeface="微软雅黑" pitchFamily="34" charset="-122"/>
                <a:cs typeface="Calibri" panose="020F0502020204030204" pitchFamily="34" charset="0"/>
              </a:rPr>
              <a:t>d%d</a:t>
            </a:r>
            <a:r>
              <a:rPr kumimoji="0" lang="en-US" altLang="en-US" sz="1500" dirty="0">
                <a:latin typeface="Calibri" pitchFamily="34" charset="0"/>
                <a:ea typeface="微软雅黑" pitchFamily="34" charset="-122"/>
                <a:cs typeface="Calibri" panose="020F0502020204030204" pitchFamily="34" charset="0"/>
              </a:rPr>
              <a:t>”, &amp;r, &amp;h);  //</a:t>
            </a:r>
            <a:r>
              <a:rPr kumimoji="0" lang="zh-CN" altLang="en-US" sz="1500" dirty="0">
                <a:latin typeface="Calibri" pitchFamily="34" charset="0"/>
                <a:ea typeface="微软雅黑" pitchFamily="34" charset="-122"/>
                <a:cs typeface="Calibri" panose="020F0502020204030204" pitchFamily="34" charset="0"/>
              </a:rPr>
              <a:t>输入半径</a:t>
            </a:r>
            <a:r>
              <a:rPr kumimoji="0" lang="en-US" altLang="en-US" sz="1500" dirty="0">
                <a:latin typeface="Calibri" pitchFamily="34" charset="0"/>
                <a:ea typeface="微软雅黑" pitchFamily="34" charset="-122"/>
                <a:cs typeface="Calibri" panose="020F0502020204030204" pitchFamily="34" charset="0"/>
              </a:rPr>
              <a:t> r </a:t>
            </a:r>
            <a:r>
              <a:rPr kumimoji="0" lang="zh-CN" altLang="en-US" sz="1500" dirty="0">
                <a:latin typeface="Calibri" pitchFamily="34" charset="0"/>
                <a:ea typeface="微软雅黑" pitchFamily="34" charset="-122"/>
                <a:cs typeface="Calibri" panose="020F0502020204030204" pitchFamily="34" charset="0"/>
              </a:rPr>
              <a:t>和高</a:t>
            </a:r>
            <a:r>
              <a:rPr kumimoji="0" lang="en-US" altLang="en-US" sz="1500" dirty="0">
                <a:latin typeface="Calibri" pitchFamily="34" charset="0"/>
                <a:ea typeface="微软雅黑" pitchFamily="34" charset="-122"/>
                <a:cs typeface="Calibri" panose="020F0502020204030204" pitchFamily="34" charset="0"/>
              </a:rPr>
              <a:t> h</a:t>
            </a:r>
            <a:r>
              <a:rPr kumimoji="0" lang="zh-CN" altLang="en-US" sz="1500" dirty="0">
                <a:latin typeface="Calibri" pitchFamily="34" charset="0"/>
                <a:ea typeface="微软雅黑" pitchFamily="34" charset="-122"/>
                <a:cs typeface="Calibri" panose="020F0502020204030204" pitchFamily="34" charset="0"/>
              </a:rPr>
              <a:t>的值</a:t>
            </a:r>
            <a:endParaRPr kumimoji="0" lang="en-US" altLang="en-US" sz="1500" dirty="0">
              <a:latin typeface="Calibri" pitchFamily="34" charset="0"/>
              <a:ea typeface="微软雅黑" pitchFamily="34" charset="-122"/>
              <a:cs typeface="Calibri" panose="020F0502020204030204" pitchFamily="34" charset="0"/>
            </a:endParaRPr>
          </a:p>
          <a:p>
            <a:pPr indent="450850"/>
            <a:r>
              <a:rPr kumimoji="0" lang="en-US" altLang="en-US" sz="1500" dirty="0">
                <a:latin typeface="Calibri" pitchFamily="34" charset="0"/>
                <a:ea typeface="微软雅黑" pitchFamily="34" charset="-122"/>
                <a:cs typeface="Calibri" panose="020F0502020204030204" pitchFamily="34" charset="0"/>
              </a:rPr>
              <a:t>    </a:t>
            </a:r>
          </a:p>
          <a:p>
            <a:pPr indent="450850"/>
            <a:r>
              <a:rPr kumimoji="0" lang="en-US" altLang="en-US" sz="1500" dirty="0">
                <a:latin typeface="Calibri" pitchFamily="34" charset="0"/>
                <a:ea typeface="微软雅黑" pitchFamily="34" charset="-122"/>
                <a:cs typeface="Calibri" panose="020F0502020204030204" pitchFamily="34" charset="0"/>
              </a:rPr>
              <a:t>       v = 3.14159 * r * r * h;   //</a:t>
            </a:r>
            <a:r>
              <a:rPr kumimoji="0" lang="zh-CN" altLang="en-US" sz="1500" dirty="0">
                <a:latin typeface="Calibri" pitchFamily="34" charset="0"/>
                <a:ea typeface="微软雅黑" pitchFamily="34" charset="-122"/>
                <a:cs typeface="Calibri" panose="020F0502020204030204" pitchFamily="34" charset="0"/>
              </a:rPr>
              <a:t>计算体积</a:t>
            </a:r>
            <a:endParaRPr kumimoji="0" lang="en-US" altLang="en-US" sz="1500" dirty="0">
              <a:latin typeface="Calibri" pitchFamily="34" charset="0"/>
              <a:ea typeface="微软雅黑" pitchFamily="34" charset="-122"/>
              <a:cs typeface="Calibri" panose="020F0502020204030204" pitchFamily="34" charset="0"/>
            </a:endParaRPr>
          </a:p>
          <a:p>
            <a:pPr indent="450850"/>
            <a:endParaRPr kumimoji="0" lang="en-US" altLang="en-US" sz="1500" dirty="0">
              <a:latin typeface="Calibri" pitchFamily="34" charset="0"/>
              <a:ea typeface="微软雅黑" pitchFamily="34" charset="-122"/>
              <a:cs typeface="Calibri" panose="020F0502020204030204" pitchFamily="34" charset="0"/>
            </a:endParaRPr>
          </a:p>
          <a:p>
            <a:pPr indent="450850"/>
            <a:r>
              <a:rPr kumimoji="0" lang="en-US" altLang="en-US" sz="1500" dirty="0">
                <a:latin typeface="Calibri" pitchFamily="34" charset="0"/>
                <a:ea typeface="微软雅黑" pitchFamily="34" charset="-122"/>
                <a:cs typeface="Calibri" panose="020F0502020204030204" pitchFamily="34" charset="0"/>
              </a:rPr>
              <a:t>       </a:t>
            </a:r>
            <a:r>
              <a:rPr kumimoji="0" lang="en-US" altLang="en-US" sz="1500" dirty="0" err="1">
                <a:latin typeface="Calibri" pitchFamily="34" charset="0"/>
                <a:ea typeface="微软雅黑" pitchFamily="34" charset="-122"/>
                <a:cs typeface="Calibri" panose="020F0502020204030204" pitchFamily="34" charset="0"/>
              </a:rPr>
              <a:t>printf</a:t>
            </a:r>
            <a:r>
              <a:rPr kumimoji="0" lang="en-US" altLang="en-US" sz="1500" dirty="0">
                <a:latin typeface="Calibri" pitchFamily="34" charset="0"/>
                <a:ea typeface="微软雅黑" pitchFamily="34" charset="-122"/>
                <a:cs typeface="Calibri" panose="020F0502020204030204" pitchFamily="34" charset="0"/>
              </a:rPr>
              <a:t>(“v = %f \n”, v);  </a:t>
            </a:r>
            <a:r>
              <a:rPr kumimoji="0" lang="en-US" altLang="zh-CN" sz="1500" dirty="0">
                <a:latin typeface="Calibri" pitchFamily="34" charset="0"/>
                <a:ea typeface="微软雅黑" pitchFamily="34" charset="-122"/>
                <a:cs typeface="Calibri" panose="020F0502020204030204" pitchFamily="34" charset="0"/>
              </a:rPr>
              <a:t>//</a:t>
            </a:r>
            <a:r>
              <a:rPr kumimoji="0" lang="zh-CN" altLang="en-US" sz="1500" dirty="0">
                <a:latin typeface="Calibri" pitchFamily="34" charset="0"/>
                <a:ea typeface="微软雅黑" pitchFamily="34" charset="-122"/>
                <a:cs typeface="Calibri" panose="020F0502020204030204" pitchFamily="34" charset="0"/>
              </a:rPr>
              <a:t>输出</a:t>
            </a:r>
            <a:endParaRPr kumimoji="0" lang="en-US" altLang="en-US" sz="1500" dirty="0">
              <a:latin typeface="Calibri" pitchFamily="34" charset="0"/>
              <a:ea typeface="微软雅黑" pitchFamily="34" charset="-122"/>
              <a:cs typeface="Calibri" panose="020F0502020204030204" pitchFamily="34" charset="0"/>
            </a:endParaRPr>
          </a:p>
          <a:p>
            <a:pPr indent="450850"/>
            <a:r>
              <a:rPr kumimoji="0" lang="en-US" altLang="en-US" sz="1500" dirty="0">
                <a:latin typeface="Calibri" pitchFamily="34" charset="0"/>
                <a:ea typeface="微软雅黑" pitchFamily="34" charset="-122"/>
                <a:cs typeface="Calibri" panose="020F0502020204030204" pitchFamily="34" charset="0"/>
              </a:rPr>
              <a:t> </a:t>
            </a:r>
            <a:r>
              <a:rPr kumimoji="0" lang="en-US" altLang="en-US" sz="1500" dirty="0" smtClean="0">
                <a:latin typeface="Calibri" pitchFamily="34" charset="0"/>
                <a:ea typeface="微软雅黑" pitchFamily="34" charset="-122"/>
                <a:cs typeface="Calibri" panose="020F0502020204030204" pitchFamily="34" charset="0"/>
              </a:rPr>
              <a:t>}</a:t>
            </a:r>
          </a:p>
          <a:p>
            <a:endParaRPr kumimoji="0" lang="en-US" altLang="en-US" sz="1500" dirty="0">
              <a:latin typeface="Calibri" pitchFamily="34" charset="0"/>
              <a:ea typeface="微软雅黑" pitchFamily="34" charset="-122"/>
              <a:cs typeface="Calibri" panose="020F0502020204030204" pitchFamily="34" charset="0"/>
            </a:endParaRPr>
          </a:p>
        </p:txBody>
      </p:sp>
      <p:sp>
        <p:nvSpPr>
          <p:cNvPr id="9" name="Rounded Rectangle 11"/>
          <p:cNvSpPr/>
          <p:nvPr/>
        </p:nvSpPr>
        <p:spPr bwMode="blackGray">
          <a:xfrm>
            <a:off x="1058706" y="5589240"/>
            <a:ext cx="7536587" cy="761050"/>
          </a:xfrm>
          <a:prstGeom prst="roundRect">
            <a:avLst/>
          </a:prstGeom>
          <a:solidFill>
            <a:schemeClr val="bg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lIns="109728" tIns="54864" rIns="109728" bIns="54864" anchor="ctr"/>
          <a:lstStyle>
            <a:lvl1pPr defTabSz="912813">
              <a:defRPr kumimoji="1" sz="2400">
                <a:solidFill>
                  <a:schemeClr val="tx1"/>
                </a:solidFill>
                <a:latin typeface="Times New Roman" pitchFamily="18" charset="0"/>
              </a:defRPr>
            </a:lvl1pPr>
            <a:lvl2pPr marL="742950" indent="-285750" defTabSz="912813">
              <a:defRPr kumimoji="1" sz="2400">
                <a:solidFill>
                  <a:schemeClr val="tx1"/>
                </a:solidFill>
                <a:latin typeface="Times New Roman" pitchFamily="18" charset="0"/>
              </a:defRPr>
            </a:lvl2pPr>
            <a:lvl3pPr marL="1143000" indent="-228600" defTabSz="912813">
              <a:defRPr kumimoji="1" sz="2400">
                <a:solidFill>
                  <a:schemeClr val="tx1"/>
                </a:solidFill>
                <a:latin typeface="Times New Roman" pitchFamily="18" charset="0"/>
              </a:defRPr>
            </a:lvl3pPr>
            <a:lvl4pPr marL="1600200" indent="-228600" defTabSz="912813">
              <a:defRPr kumimoji="1" sz="2400">
                <a:solidFill>
                  <a:schemeClr val="tx1"/>
                </a:solidFill>
                <a:latin typeface="Times New Roman" pitchFamily="18" charset="0"/>
              </a:defRPr>
            </a:lvl4pPr>
            <a:lvl5pPr marL="2057400" indent="-228600" defTabSz="912813">
              <a:defRPr kumimoji="1" sz="2400">
                <a:solidFill>
                  <a:schemeClr val="tx1"/>
                </a:solidFill>
                <a:latin typeface="Times New Roman" pitchFamily="18" charset="0"/>
              </a:defRPr>
            </a:lvl5pPr>
            <a:lvl6pPr marL="2514600" indent="-228600" defTabSz="912813" eaLnBrk="0" fontAlgn="base" hangingPunct="0">
              <a:spcBef>
                <a:spcPct val="0"/>
              </a:spcBef>
              <a:spcAft>
                <a:spcPct val="0"/>
              </a:spcAft>
              <a:defRPr kumimoji="1" sz="2400">
                <a:solidFill>
                  <a:schemeClr val="tx1"/>
                </a:solidFill>
                <a:latin typeface="Times New Roman" pitchFamily="18" charset="0"/>
              </a:defRPr>
            </a:lvl6pPr>
            <a:lvl7pPr marL="2971800" indent="-228600" defTabSz="912813" eaLnBrk="0" fontAlgn="base" hangingPunct="0">
              <a:spcBef>
                <a:spcPct val="0"/>
              </a:spcBef>
              <a:spcAft>
                <a:spcPct val="0"/>
              </a:spcAft>
              <a:defRPr kumimoji="1" sz="2400">
                <a:solidFill>
                  <a:schemeClr val="tx1"/>
                </a:solidFill>
                <a:latin typeface="Times New Roman" pitchFamily="18" charset="0"/>
              </a:defRPr>
            </a:lvl7pPr>
            <a:lvl8pPr marL="3429000" indent="-228600" defTabSz="912813" eaLnBrk="0" fontAlgn="base" hangingPunct="0">
              <a:spcBef>
                <a:spcPct val="0"/>
              </a:spcBef>
              <a:spcAft>
                <a:spcPct val="0"/>
              </a:spcAft>
              <a:defRPr kumimoji="1" sz="2400">
                <a:solidFill>
                  <a:schemeClr val="tx1"/>
                </a:solidFill>
                <a:latin typeface="Times New Roman" pitchFamily="18" charset="0"/>
              </a:defRPr>
            </a:lvl8pPr>
            <a:lvl9pPr marL="3886200" indent="-228600" defTabSz="912813"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lang="zh-CN" altLang="en-US" sz="2000" dirty="0" smtClean="0">
                <a:latin typeface="微软雅黑" panose="020B0503020204020204" pitchFamily="34" charset="-122"/>
                <a:ea typeface="微软雅黑" panose="020B0503020204020204" pitchFamily="34" charset="-122"/>
              </a:rPr>
              <a:t>有些东西看不懂没关系，我们进入下面的学习。。。</a:t>
            </a:r>
            <a:endParaRPr lang="en-US" altLang="zh-CN" sz="20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827584" y="188640"/>
            <a:ext cx="1296144" cy="646331"/>
          </a:xfrm>
          <a:prstGeom prst="rect">
            <a:avLst/>
          </a:prstGeom>
        </p:spPr>
        <p:txBody>
          <a:bodyPr wrap="square">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1.4.4</a:t>
            </a:r>
            <a:endParaRPr lang="zh-CN" altLang="en-US" sz="36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44906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267744" y="287338"/>
            <a:ext cx="6876256" cy="549374"/>
          </a:xfrm>
        </p:spPr>
        <p:txBody>
          <a:bodyPr>
            <a:normAutofit/>
          </a:bodyPr>
          <a:lstStyle/>
          <a:p>
            <a:pPr algn="ctr" defTabSz="457200"/>
            <a:r>
              <a:rPr lang="zh-CN" altLang="en-US" sz="3200" b="1" dirty="0">
                <a:solidFill>
                  <a:schemeClr val="bg1"/>
                </a:solidFill>
                <a:latin typeface="微软雅黑" pitchFamily="34" charset="-122"/>
                <a:ea typeface="微软雅黑" pitchFamily="34" charset="-122"/>
              </a:rPr>
              <a:t>简单的输入与输出</a:t>
            </a:r>
            <a:endParaRPr lang="zh-CN" altLang="en-US" sz="20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5" name="矩形 14"/>
          <p:cNvSpPr/>
          <p:nvPr/>
        </p:nvSpPr>
        <p:spPr>
          <a:xfrm>
            <a:off x="827584" y="188640"/>
            <a:ext cx="1296144" cy="646331"/>
          </a:xfrm>
          <a:prstGeom prst="rect">
            <a:avLst/>
          </a:prstGeom>
        </p:spPr>
        <p:txBody>
          <a:bodyPr wrap="square">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1.5</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5" name="Rectangle 3"/>
          <p:cNvSpPr txBox="1">
            <a:spLocks noChangeArrowheads="1"/>
          </p:cNvSpPr>
          <p:nvPr/>
        </p:nvSpPr>
        <p:spPr>
          <a:xfrm>
            <a:off x="899592" y="1268760"/>
            <a:ext cx="7992888" cy="5767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smtClean="0">
                <a:latin typeface="微软雅黑" panose="020B0503020204020204" pitchFamily="34" charset="-122"/>
                <a:ea typeface="微软雅黑" panose="020B0503020204020204" pitchFamily="34" charset="-122"/>
              </a:rPr>
              <a:t>一个完整的计算机程序</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常常要求具备输入输出功能。</a:t>
            </a:r>
          </a:p>
        </p:txBody>
      </p:sp>
      <p:sp>
        <p:nvSpPr>
          <p:cNvPr id="6" name="Rectangle 3"/>
          <p:cNvSpPr txBox="1">
            <a:spLocks noChangeArrowheads="1"/>
          </p:cNvSpPr>
          <p:nvPr/>
        </p:nvSpPr>
        <p:spPr>
          <a:xfrm>
            <a:off x="971600" y="1988841"/>
            <a:ext cx="7855471" cy="57606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altLang="zh-CN" dirty="0" smtClean="0">
                <a:solidFill>
                  <a:schemeClr val="tx1"/>
                </a:solidFill>
                <a:latin typeface="微软雅黑" panose="020B0503020204020204" pitchFamily="34" charset="-122"/>
                <a:ea typeface="微软雅黑" panose="020B0503020204020204" pitchFamily="34" charset="-122"/>
              </a:rPr>
              <a:t>C</a:t>
            </a:r>
            <a:r>
              <a:rPr lang="zh-CN" altLang="en-US" dirty="0" smtClean="0">
                <a:solidFill>
                  <a:schemeClr val="tx1"/>
                </a:solidFill>
                <a:latin typeface="微软雅黑" panose="020B0503020204020204" pitchFamily="34" charset="-122"/>
                <a:ea typeface="微软雅黑" panose="020B0503020204020204" pitchFamily="34" charset="-122"/>
              </a:rPr>
              <a:t>语言程序的输入输出功能是通过调用系统提供的标准函数实现的 。</a:t>
            </a:r>
          </a:p>
        </p:txBody>
      </p:sp>
      <p:sp>
        <p:nvSpPr>
          <p:cNvPr id="7" name="Rectangle 3"/>
          <p:cNvSpPr txBox="1">
            <a:spLocks noChangeArrowheads="1"/>
          </p:cNvSpPr>
          <p:nvPr/>
        </p:nvSpPr>
        <p:spPr>
          <a:xfrm>
            <a:off x="965001" y="2780928"/>
            <a:ext cx="7855471" cy="316835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zh-CN" altLang="en-US" dirty="0" smtClean="0">
                <a:solidFill>
                  <a:schemeClr val="tx1"/>
                </a:solidFill>
                <a:latin typeface="微软雅黑" panose="020B0503020204020204" pitchFamily="34" charset="-122"/>
                <a:ea typeface="微软雅黑" panose="020B0503020204020204" pitchFamily="34" charset="-122"/>
              </a:rPr>
              <a:t>几个常用的</a:t>
            </a:r>
            <a:r>
              <a:rPr lang="en-US" altLang="zh-CN" dirty="0" smtClean="0">
                <a:solidFill>
                  <a:schemeClr val="tx1"/>
                </a:solidFill>
                <a:latin typeface="微软雅黑" panose="020B0503020204020204" pitchFamily="34" charset="-122"/>
                <a:ea typeface="微软雅黑" panose="020B0503020204020204" pitchFamily="34" charset="-122"/>
              </a:rPr>
              <a:t>C</a:t>
            </a:r>
            <a:r>
              <a:rPr lang="zh-CN" altLang="en-US" dirty="0" smtClean="0">
                <a:solidFill>
                  <a:schemeClr val="tx1"/>
                </a:solidFill>
                <a:latin typeface="微软雅黑" panose="020B0503020204020204" pitchFamily="34" charset="-122"/>
                <a:ea typeface="微软雅黑" panose="020B0503020204020204" pitchFamily="34" charset="-122"/>
              </a:rPr>
              <a:t>语言输入输出函数：</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buFont typeface="Calibri" panose="020F0502020204030204" pitchFamily="34" charset="0"/>
              <a:buNone/>
            </a:pPr>
            <a:r>
              <a:rPr lang="en-US" altLang="zh-CN" dirty="0" smtClean="0">
                <a:solidFill>
                  <a:schemeClr val="tx1"/>
                </a:solidFill>
                <a:latin typeface="微软雅黑" panose="020B0503020204020204" pitchFamily="34" charset="-122"/>
                <a:ea typeface="微软雅黑" panose="020B0503020204020204" pitchFamily="34" charset="-122"/>
              </a:rPr>
              <a:t>                        </a:t>
            </a:r>
            <a:r>
              <a:rPr lang="en-US" altLang="zh-CN" dirty="0" err="1" smtClean="0">
                <a:solidFill>
                  <a:schemeClr val="tx1"/>
                </a:solidFill>
                <a:latin typeface="微软雅黑" panose="020B0503020204020204" pitchFamily="34" charset="-122"/>
                <a:ea typeface="微软雅黑" panose="020B0503020204020204" pitchFamily="34" charset="-122"/>
              </a:rPr>
              <a:t>printf</a:t>
            </a:r>
            <a:r>
              <a:rPr lang="zh-CN" altLang="en-US" dirty="0" smtClean="0">
                <a:solidFill>
                  <a:schemeClr val="tx1"/>
                </a:solidFill>
                <a:latin typeface="微软雅黑" panose="020B0503020204020204" pitchFamily="34" charset="-122"/>
                <a:ea typeface="微软雅黑" panose="020B0503020204020204" pitchFamily="34" charset="-122"/>
              </a:rPr>
              <a:t>函数</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buFont typeface="Calibri" panose="020F0502020204030204" pitchFamily="34" charset="0"/>
              <a:buNone/>
            </a:pPr>
            <a:r>
              <a:rPr lang="en-US" altLang="zh-CN" dirty="0" smtClean="0">
                <a:solidFill>
                  <a:schemeClr val="tx1"/>
                </a:solidFill>
                <a:latin typeface="微软雅黑" panose="020B0503020204020204" pitchFamily="34" charset="-122"/>
                <a:ea typeface="微软雅黑" panose="020B0503020204020204" pitchFamily="34" charset="-122"/>
              </a:rPr>
              <a:t>                        </a:t>
            </a:r>
            <a:r>
              <a:rPr lang="en-US" altLang="zh-CN" dirty="0" err="1" smtClean="0">
                <a:solidFill>
                  <a:schemeClr val="tx1"/>
                </a:solidFill>
                <a:latin typeface="微软雅黑" panose="020B0503020204020204" pitchFamily="34" charset="-122"/>
                <a:ea typeface="微软雅黑" panose="020B0503020204020204" pitchFamily="34" charset="-122"/>
              </a:rPr>
              <a:t>scanf</a:t>
            </a:r>
            <a:r>
              <a:rPr lang="zh-CN" altLang="en-US" dirty="0" smtClean="0">
                <a:solidFill>
                  <a:schemeClr val="tx1"/>
                </a:solidFill>
                <a:latin typeface="微软雅黑" panose="020B0503020204020204" pitchFamily="34" charset="-122"/>
                <a:ea typeface="微软雅黑" panose="020B0503020204020204" pitchFamily="34" charset="-122"/>
              </a:rPr>
              <a:t>函数</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buFont typeface="Calibri" panose="020F0502020204030204" pitchFamily="34" charset="0"/>
              <a:buNone/>
            </a:pP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smtClean="0">
                <a:solidFill>
                  <a:schemeClr val="tx1"/>
                </a:solidFill>
                <a:latin typeface="微软雅黑" panose="020B0503020204020204" pitchFamily="34" charset="-122"/>
                <a:ea typeface="微软雅黑" panose="020B0503020204020204" pitchFamily="34" charset="-122"/>
              </a:rPr>
              <a:t>                       </a:t>
            </a:r>
            <a:r>
              <a:rPr lang="en-US" altLang="zh-CN" dirty="0" err="1" smtClean="0">
                <a:solidFill>
                  <a:schemeClr val="tx1"/>
                </a:solidFill>
                <a:latin typeface="微软雅黑" panose="020B0503020204020204" pitchFamily="34" charset="-122"/>
                <a:ea typeface="微软雅黑" panose="020B0503020204020204" pitchFamily="34" charset="-122"/>
              </a:rPr>
              <a:t>getchar</a:t>
            </a:r>
            <a:r>
              <a:rPr lang="zh-CN" altLang="en-US" dirty="0" smtClean="0">
                <a:solidFill>
                  <a:schemeClr val="tx1"/>
                </a:solidFill>
                <a:latin typeface="微软雅黑" panose="020B0503020204020204" pitchFamily="34" charset="-122"/>
                <a:ea typeface="微软雅黑" panose="020B0503020204020204" pitchFamily="34" charset="-122"/>
              </a:rPr>
              <a:t>函数</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buFont typeface="Calibri" panose="020F0502020204030204" pitchFamily="34" charset="0"/>
              <a:buNone/>
            </a:pP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smtClean="0">
                <a:solidFill>
                  <a:schemeClr val="tx1"/>
                </a:solidFill>
                <a:latin typeface="微软雅黑" panose="020B0503020204020204" pitchFamily="34" charset="-122"/>
                <a:ea typeface="微软雅黑" panose="020B0503020204020204" pitchFamily="34" charset="-122"/>
              </a:rPr>
              <a:t>                       </a:t>
            </a:r>
            <a:r>
              <a:rPr lang="en-US" altLang="zh-CN" dirty="0" err="1" smtClean="0">
                <a:solidFill>
                  <a:schemeClr val="tx1"/>
                </a:solidFill>
                <a:latin typeface="微软雅黑" panose="020B0503020204020204" pitchFamily="34" charset="-122"/>
                <a:ea typeface="微软雅黑" panose="020B0503020204020204" pitchFamily="34" charset="-122"/>
              </a:rPr>
              <a:t>putchar</a:t>
            </a:r>
            <a:r>
              <a:rPr lang="zh-CN" altLang="en-US" dirty="0" smtClean="0">
                <a:solidFill>
                  <a:schemeClr val="tx1"/>
                </a:solidFill>
                <a:latin typeface="微软雅黑" panose="020B0503020204020204" pitchFamily="34" charset="-122"/>
                <a:ea typeface="微软雅黑" panose="020B0503020204020204" pitchFamily="34" charset="-122"/>
              </a:rPr>
              <a:t>函数</a:t>
            </a:r>
          </a:p>
        </p:txBody>
      </p:sp>
    </p:spTree>
    <p:extLst>
      <p:ext uri="{BB962C8B-B14F-4D97-AF65-F5344CB8AC3E}">
        <p14:creationId xmlns:p14="http://schemas.microsoft.com/office/powerpoint/2010/main" val="65191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88729" y="2348880"/>
            <a:ext cx="3456384" cy="2880000"/>
          </a:xfrm>
          <a:prstGeom prst="roundRect">
            <a:avLst>
              <a:gd name="adj" fmla="val 11679"/>
            </a:avLst>
          </a:prstGeom>
          <a:solidFill>
            <a:schemeClr val="bg1"/>
          </a:solidFill>
          <a:ln w="12700" algn="ctr">
            <a:solidFill>
              <a:srgbClr val="92D050"/>
            </a:solidFill>
            <a:prstDash val="dashDot"/>
            <a:round/>
            <a:headEnd/>
            <a:tailEnd/>
          </a:ln>
          <a:effectLst/>
        </p:spPr>
        <p:txBody>
          <a:bodyPr anchor="ctr">
            <a:spAutoFit/>
          </a:bodyPr>
          <a:lstStyle/>
          <a:p>
            <a:endParaRPr kumimoji="0" lang="zh-CN" altLang="en-US" sz="1600">
              <a:latin typeface="+mn-lt"/>
              <a:cs typeface="Calibri" panose="020F0502020204030204" pitchFamily="34" charset="0"/>
            </a:endParaRPr>
          </a:p>
        </p:txBody>
      </p:sp>
      <p:sp>
        <p:nvSpPr>
          <p:cNvPr id="5125" name="Rectangle 2"/>
          <p:cNvSpPr>
            <a:spLocks noGrp="1" noChangeArrowheads="1"/>
          </p:cNvSpPr>
          <p:nvPr>
            <p:ph type="title" idx="4294967295"/>
          </p:nvPr>
        </p:nvSpPr>
        <p:spPr>
          <a:xfrm>
            <a:off x="2267744" y="287338"/>
            <a:ext cx="6876256" cy="549374"/>
          </a:xfrm>
        </p:spPr>
        <p:txBody>
          <a:bodyPr>
            <a:normAutofit/>
          </a:bodyPr>
          <a:lstStyle/>
          <a:p>
            <a:pPr algn="ctr" defTabSz="457200"/>
            <a:r>
              <a:rPr lang="zh-CN" altLang="en-US" sz="3200" b="1" dirty="0">
                <a:solidFill>
                  <a:schemeClr val="bg1"/>
                </a:solidFill>
                <a:latin typeface="微软雅黑" pitchFamily="34" charset="-122"/>
                <a:ea typeface="微软雅黑" pitchFamily="34" charset="-122"/>
              </a:rPr>
              <a:t>格式化输出</a:t>
            </a:r>
            <a:r>
              <a:rPr lang="en-US" altLang="zh-CN" sz="3200" b="1" dirty="0" err="1">
                <a:solidFill>
                  <a:schemeClr val="bg1"/>
                </a:solidFill>
                <a:latin typeface="微软雅黑" pitchFamily="34" charset="-122"/>
                <a:ea typeface="微软雅黑" pitchFamily="34" charset="-122"/>
              </a:rPr>
              <a:t>printf</a:t>
            </a:r>
            <a:r>
              <a:rPr lang="zh-CN" altLang="en-US" sz="3200" b="1" dirty="0">
                <a:solidFill>
                  <a:schemeClr val="bg1"/>
                </a:solidFill>
                <a:latin typeface="微软雅黑" pitchFamily="34" charset="-122"/>
                <a:ea typeface="微软雅黑" pitchFamily="34" charset="-122"/>
              </a:rPr>
              <a:t>函数</a:t>
            </a:r>
            <a:endParaRPr lang="zh-CN" altLang="en-US" sz="20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7" name="Rectangle 3"/>
          <p:cNvSpPr txBox="1">
            <a:spLocks noChangeArrowheads="1"/>
          </p:cNvSpPr>
          <p:nvPr/>
        </p:nvSpPr>
        <p:spPr>
          <a:xfrm>
            <a:off x="1259632" y="1196752"/>
            <a:ext cx="6991474" cy="12242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smtClean="0">
                <a:latin typeface="微软雅黑" panose="020B0503020204020204" pitchFamily="34" charset="-122"/>
                <a:ea typeface="微软雅黑" panose="020B0503020204020204" pitchFamily="34" charset="-122"/>
              </a:rPr>
              <a:t>一般使用形式如下</a:t>
            </a:r>
            <a:r>
              <a:rPr lang="en-US" altLang="zh-CN" sz="2000" dirty="0" smtClean="0">
                <a:latin typeface="微软雅黑" panose="020B0503020204020204" pitchFamily="34" charset="-122"/>
                <a:ea typeface="微软雅黑" panose="020B0503020204020204" pitchFamily="34" charset="-122"/>
              </a:rPr>
              <a:t>:</a:t>
            </a:r>
          </a:p>
          <a:p>
            <a:pPr>
              <a:buFont typeface="Wingdings 3" pitchFamily="18" charset="2"/>
              <a:buNone/>
            </a:pPr>
            <a:r>
              <a:rPr lang="en-US" altLang="zh-CN" sz="2000" dirty="0" smtClean="0">
                <a:solidFill>
                  <a:srgbClr val="FF0000"/>
                </a:solidFill>
                <a:latin typeface="微软雅黑" panose="020B0503020204020204" pitchFamily="34" charset="-122"/>
                <a:ea typeface="微软雅黑" panose="020B0503020204020204" pitchFamily="34" charset="-122"/>
              </a:rPr>
              <a:t>          </a:t>
            </a:r>
            <a:r>
              <a:rPr lang="en-US" altLang="zh-CN" sz="2000" dirty="0" err="1" smtClean="0">
                <a:solidFill>
                  <a:srgbClr val="006666"/>
                </a:solidFill>
                <a:latin typeface="微软雅黑" panose="020B0503020204020204" pitchFamily="34" charset="-122"/>
                <a:ea typeface="微软雅黑" panose="020B0503020204020204" pitchFamily="34" charset="-122"/>
              </a:rPr>
              <a:t>printf</a:t>
            </a:r>
            <a:r>
              <a:rPr lang="en-US" altLang="zh-CN" sz="2000" dirty="0" smtClean="0">
                <a:solidFill>
                  <a:srgbClr val="006666"/>
                </a:solidFill>
                <a:latin typeface="微软雅黑" panose="020B0503020204020204" pitchFamily="34" charset="-122"/>
                <a:ea typeface="微软雅黑" panose="020B0503020204020204" pitchFamily="34" charset="-122"/>
              </a:rPr>
              <a:t>(“</a:t>
            </a:r>
            <a:r>
              <a:rPr lang="zh-CN" altLang="en-US" sz="2000" dirty="0" smtClean="0">
                <a:solidFill>
                  <a:srgbClr val="006666"/>
                </a:solidFill>
                <a:latin typeface="微软雅黑" panose="020B0503020204020204" pitchFamily="34" charset="-122"/>
                <a:ea typeface="微软雅黑" panose="020B0503020204020204" pitchFamily="34" charset="-122"/>
              </a:rPr>
              <a:t>输出格式</a:t>
            </a:r>
            <a:r>
              <a:rPr lang="en-US" altLang="zh-CN" sz="2000" dirty="0" smtClean="0">
                <a:solidFill>
                  <a:srgbClr val="006666"/>
                </a:solidFill>
                <a:latin typeface="微软雅黑" panose="020B0503020204020204" pitchFamily="34" charset="-122"/>
                <a:ea typeface="微软雅黑" panose="020B0503020204020204" pitchFamily="34" charset="-122"/>
              </a:rPr>
              <a:t>”,</a:t>
            </a:r>
            <a:r>
              <a:rPr lang="zh-CN" altLang="en-US" sz="2000" dirty="0" smtClean="0">
                <a:solidFill>
                  <a:srgbClr val="006666"/>
                </a:solidFill>
                <a:latin typeface="微软雅黑" panose="020B0503020204020204" pitchFamily="34" charset="-122"/>
                <a:ea typeface="微软雅黑" panose="020B0503020204020204" pitchFamily="34" charset="-122"/>
              </a:rPr>
              <a:t>输出项系列</a:t>
            </a:r>
            <a:r>
              <a:rPr lang="en-US" altLang="zh-CN" sz="2000" dirty="0" smtClean="0">
                <a:solidFill>
                  <a:srgbClr val="006666"/>
                </a:solidFill>
                <a:latin typeface="微软雅黑" panose="020B0503020204020204" pitchFamily="34" charset="-122"/>
                <a:ea typeface="微软雅黑" panose="020B0503020204020204" pitchFamily="34" charset="-122"/>
              </a:rPr>
              <a:t>);</a:t>
            </a:r>
          </a:p>
          <a:p>
            <a:endParaRPr lang="zh-CN" altLang="en-US" sz="2000" dirty="0" smtClean="0">
              <a:ea typeface="华文新魏" pitchFamily="2" charset="-122"/>
            </a:endParaRPr>
          </a:p>
        </p:txBody>
      </p:sp>
      <p:sp>
        <p:nvSpPr>
          <p:cNvPr id="8" name="Rectangle 3"/>
          <p:cNvSpPr txBox="1">
            <a:spLocks noChangeArrowheads="1"/>
          </p:cNvSpPr>
          <p:nvPr/>
        </p:nvSpPr>
        <p:spPr>
          <a:xfrm>
            <a:off x="404753" y="2590830"/>
            <a:ext cx="3303151" cy="292640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80000"/>
              </a:lnSpc>
            </a:pPr>
            <a:r>
              <a:rPr lang="zh-CN" altLang="en-US" dirty="0" smtClean="0">
                <a:solidFill>
                  <a:schemeClr val="tx1"/>
                </a:solidFill>
                <a:latin typeface="微软雅黑" panose="020B0503020204020204" pitchFamily="34" charset="-122"/>
                <a:ea typeface="微软雅黑" panose="020B0503020204020204" pitchFamily="34" charset="-122"/>
              </a:rPr>
              <a:t>常用输出格式转换说明符：</a:t>
            </a:r>
            <a:endParaRPr lang="en-US" altLang="zh-CN" dirty="0" smtClean="0">
              <a:solidFill>
                <a:schemeClr val="tx1"/>
              </a:solidFill>
              <a:latin typeface="微软雅黑" panose="020B0503020204020204" pitchFamily="34" charset="-122"/>
              <a:ea typeface="微软雅黑" panose="020B0503020204020204" pitchFamily="34" charset="-122"/>
            </a:endParaRPr>
          </a:p>
          <a:p>
            <a:pPr>
              <a:lnSpc>
                <a:spcPct val="80000"/>
              </a:lnSpc>
              <a:spcBef>
                <a:spcPts val="1800"/>
              </a:spcBef>
            </a:pPr>
            <a:r>
              <a:rPr lang="zh-CN" altLang="en-US" sz="1800" dirty="0" smtClean="0">
                <a:solidFill>
                  <a:schemeClr val="tx1"/>
                </a:solidFill>
                <a:latin typeface="华文中宋" pitchFamily="2" charset="-122"/>
                <a:ea typeface="华文中宋" pitchFamily="2" charset="-122"/>
              </a:rPr>
              <a:t>  </a:t>
            </a:r>
            <a:r>
              <a:rPr lang="zh-CN" altLang="en-US" sz="1800" dirty="0" smtClean="0">
                <a:solidFill>
                  <a:schemeClr val="tx1"/>
                </a:solidFill>
                <a:ea typeface="华文中宋" pitchFamily="2" charset="-122"/>
              </a:rPr>
              <a:t>  </a:t>
            </a:r>
            <a:r>
              <a:rPr lang="en-US" altLang="zh-CN" sz="1800" dirty="0" smtClean="0">
                <a:solidFill>
                  <a:srgbClr val="006666"/>
                </a:solidFill>
                <a:ea typeface="华文中宋" pitchFamily="2" charset="-122"/>
              </a:rPr>
              <a:t>%d</a:t>
            </a:r>
            <a:r>
              <a:rPr lang="en-US" altLang="zh-CN" sz="1800" dirty="0" smtClean="0">
                <a:solidFill>
                  <a:schemeClr val="tx1"/>
                </a:solidFill>
                <a:ea typeface="华文中宋" pitchFamily="2" charset="-122"/>
              </a:rPr>
              <a:t>      </a:t>
            </a:r>
            <a:r>
              <a:rPr lang="zh-CN" altLang="en-US" sz="1800" dirty="0" smtClean="0">
                <a:solidFill>
                  <a:schemeClr val="tx1"/>
                </a:solidFill>
                <a:latin typeface="微软雅黑" panose="020B0503020204020204" pitchFamily="34" charset="-122"/>
                <a:ea typeface="微软雅黑" panose="020B0503020204020204" pitchFamily="34" charset="-122"/>
              </a:rPr>
              <a:t>十进制整数</a:t>
            </a:r>
          </a:p>
          <a:p>
            <a:pPr>
              <a:lnSpc>
                <a:spcPct val="80000"/>
              </a:lnSpc>
              <a:buFont typeface="Wingdings 3" pitchFamily="18" charset="2"/>
              <a:buNone/>
            </a:pPr>
            <a:r>
              <a:rPr lang="zh-CN" altLang="en-US" sz="1800" dirty="0" smtClean="0">
                <a:solidFill>
                  <a:schemeClr val="tx1"/>
                </a:solidFill>
                <a:latin typeface="华文中宋" pitchFamily="2" charset="-122"/>
                <a:ea typeface="华文中宋" pitchFamily="2" charset="-122"/>
              </a:rPr>
              <a:t>     </a:t>
            </a:r>
            <a:r>
              <a:rPr lang="en-US" altLang="zh-CN" sz="1800" dirty="0" smtClean="0">
                <a:solidFill>
                  <a:srgbClr val="006666"/>
                </a:solidFill>
                <a:ea typeface="华文中宋" pitchFamily="2" charset="-122"/>
              </a:rPr>
              <a:t>%x</a:t>
            </a:r>
            <a:r>
              <a:rPr lang="en-US" altLang="zh-CN" sz="1800" dirty="0" smtClean="0">
                <a:solidFill>
                  <a:schemeClr val="tx1"/>
                </a:solidFill>
                <a:latin typeface="华文中宋" pitchFamily="2" charset="-122"/>
                <a:ea typeface="华文中宋" pitchFamily="2" charset="-122"/>
              </a:rPr>
              <a:t>    </a:t>
            </a:r>
            <a:r>
              <a:rPr lang="zh-CN" altLang="en-US" sz="1800" dirty="0" smtClean="0">
                <a:solidFill>
                  <a:schemeClr val="tx1"/>
                </a:solidFill>
                <a:latin typeface="微软雅黑" panose="020B0503020204020204" pitchFamily="34" charset="-122"/>
                <a:ea typeface="微软雅黑" panose="020B0503020204020204" pitchFamily="34" charset="-122"/>
              </a:rPr>
              <a:t>十六进制整数</a:t>
            </a:r>
          </a:p>
          <a:p>
            <a:pPr>
              <a:lnSpc>
                <a:spcPct val="80000"/>
              </a:lnSpc>
              <a:buFont typeface="Wingdings 3" pitchFamily="18" charset="2"/>
              <a:buNone/>
            </a:pPr>
            <a:r>
              <a:rPr lang="zh-CN" altLang="en-US" sz="1800" dirty="0" smtClean="0">
                <a:solidFill>
                  <a:schemeClr val="tx1"/>
                </a:solidFill>
                <a:latin typeface="华文中宋" pitchFamily="2" charset="-122"/>
                <a:ea typeface="华文中宋" pitchFamily="2" charset="-122"/>
              </a:rPr>
              <a:t>     </a:t>
            </a:r>
            <a:r>
              <a:rPr lang="en-US" altLang="zh-CN" sz="1800" dirty="0" smtClean="0">
                <a:solidFill>
                  <a:srgbClr val="006666"/>
                </a:solidFill>
                <a:ea typeface="华文中宋" pitchFamily="2" charset="-122"/>
              </a:rPr>
              <a:t>%f</a:t>
            </a:r>
            <a:r>
              <a:rPr lang="en-US" altLang="zh-CN" sz="1800" dirty="0" smtClean="0">
                <a:solidFill>
                  <a:schemeClr val="tx1"/>
                </a:solidFill>
                <a:ea typeface="华文中宋" pitchFamily="2" charset="-122"/>
              </a:rPr>
              <a:t>       </a:t>
            </a:r>
            <a:r>
              <a:rPr lang="zh-CN" altLang="en-US" sz="1800" dirty="0" smtClean="0">
                <a:solidFill>
                  <a:schemeClr val="tx1"/>
                </a:solidFill>
                <a:latin typeface="微软雅黑" panose="020B0503020204020204" pitchFamily="34" charset="-122"/>
                <a:ea typeface="微软雅黑" panose="020B0503020204020204" pitchFamily="34" charset="-122"/>
              </a:rPr>
              <a:t>浮点小数</a:t>
            </a:r>
            <a:r>
              <a:rPr lang="en-US" altLang="zh-CN" sz="1800" dirty="0" smtClean="0">
                <a:solidFill>
                  <a:schemeClr val="tx1"/>
                </a:solidFill>
                <a:latin typeface="微软雅黑" panose="020B0503020204020204" pitchFamily="34" charset="-122"/>
                <a:ea typeface="微软雅黑" panose="020B0503020204020204" pitchFamily="34" charset="-122"/>
              </a:rPr>
              <a:t>(</a:t>
            </a:r>
            <a:r>
              <a:rPr lang="zh-CN" altLang="en-US" sz="1800" dirty="0" smtClean="0">
                <a:solidFill>
                  <a:schemeClr val="tx1"/>
                </a:solidFill>
                <a:latin typeface="微软雅黑" panose="020B0503020204020204" pitchFamily="34" charset="-122"/>
                <a:ea typeface="微软雅黑" panose="020B0503020204020204" pitchFamily="34" charset="-122"/>
              </a:rPr>
              <a:t>实数</a:t>
            </a:r>
            <a:r>
              <a:rPr lang="en-US" altLang="zh-CN" sz="1800" dirty="0" smtClean="0">
                <a:solidFill>
                  <a:schemeClr val="tx1"/>
                </a:solidFill>
                <a:latin typeface="微软雅黑" panose="020B0503020204020204" pitchFamily="34" charset="-122"/>
                <a:ea typeface="微软雅黑" panose="020B0503020204020204" pitchFamily="34" charset="-122"/>
              </a:rPr>
              <a:t>)</a:t>
            </a:r>
            <a:endParaRPr lang="zh-CN" altLang="en-US" sz="1800" dirty="0" smtClean="0">
              <a:solidFill>
                <a:schemeClr val="tx1"/>
              </a:solidFill>
              <a:latin typeface="微软雅黑" panose="020B0503020204020204" pitchFamily="34" charset="-122"/>
              <a:ea typeface="微软雅黑" panose="020B0503020204020204" pitchFamily="34" charset="-122"/>
            </a:endParaRPr>
          </a:p>
          <a:p>
            <a:pPr>
              <a:lnSpc>
                <a:spcPct val="80000"/>
              </a:lnSpc>
              <a:buFont typeface="Wingdings 3" pitchFamily="18" charset="2"/>
              <a:buNone/>
            </a:pPr>
            <a:r>
              <a:rPr lang="zh-CN" altLang="en-US" sz="1800" dirty="0" smtClean="0">
                <a:solidFill>
                  <a:schemeClr val="tx1"/>
                </a:solidFill>
                <a:latin typeface="华文中宋" pitchFamily="2" charset="-122"/>
                <a:ea typeface="华文中宋" pitchFamily="2" charset="-122"/>
              </a:rPr>
              <a:t>     </a:t>
            </a:r>
            <a:r>
              <a:rPr lang="en-US" altLang="zh-CN" sz="1800" dirty="0" smtClean="0">
                <a:solidFill>
                  <a:srgbClr val="006666"/>
                </a:solidFill>
                <a:ea typeface="华文中宋" pitchFamily="2" charset="-122"/>
              </a:rPr>
              <a:t>%c</a:t>
            </a:r>
            <a:r>
              <a:rPr lang="en-US" altLang="zh-CN" sz="1800" dirty="0" smtClean="0">
                <a:solidFill>
                  <a:schemeClr val="tx1"/>
                </a:solidFill>
                <a:latin typeface="华文中宋" pitchFamily="2" charset="-122"/>
                <a:ea typeface="华文中宋" pitchFamily="2" charset="-122"/>
              </a:rPr>
              <a:t>     </a:t>
            </a:r>
            <a:r>
              <a:rPr lang="zh-CN" altLang="en-US" sz="1800" dirty="0" smtClean="0">
                <a:solidFill>
                  <a:schemeClr val="tx1"/>
                </a:solidFill>
                <a:latin typeface="微软雅黑" panose="020B0503020204020204" pitchFamily="34" charset="-122"/>
                <a:ea typeface="微软雅黑" panose="020B0503020204020204" pitchFamily="34" charset="-122"/>
              </a:rPr>
              <a:t>单一字符</a:t>
            </a:r>
          </a:p>
          <a:p>
            <a:pPr>
              <a:lnSpc>
                <a:spcPct val="80000"/>
              </a:lnSpc>
              <a:buFont typeface="Wingdings 3" pitchFamily="18" charset="2"/>
              <a:buNone/>
            </a:pPr>
            <a:r>
              <a:rPr lang="zh-CN" altLang="en-US" sz="1800" dirty="0" smtClean="0">
                <a:solidFill>
                  <a:schemeClr val="tx1"/>
                </a:solidFill>
                <a:latin typeface="华文中宋" pitchFamily="2" charset="-122"/>
                <a:ea typeface="华文中宋" pitchFamily="2" charset="-122"/>
              </a:rPr>
              <a:t>     </a:t>
            </a:r>
            <a:r>
              <a:rPr lang="en-US" altLang="zh-CN" sz="1800" dirty="0" smtClean="0">
                <a:solidFill>
                  <a:srgbClr val="006666"/>
                </a:solidFill>
                <a:ea typeface="华文中宋" pitchFamily="2" charset="-122"/>
              </a:rPr>
              <a:t>%s</a:t>
            </a:r>
            <a:r>
              <a:rPr lang="en-US" altLang="zh-CN" sz="1800" dirty="0" smtClean="0">
                <a:solidFill>
                  <a:schemeClr val="tx1"/>
                </a:solidFill>
                <a:latin typeface="华文中宋" pitchFamily="2" charset="-122"/>
                <a:ea typeface="华文中宋" pitchFamily="2" charset="-122"/>
              </a:rPr>
              <a:t>     </a:t>
            </a:r>
            <a:r>
              <a:rPr lang="zh-CN" altLang="en-US" sz="1800" dirty="0" smtClean="0">
                <a:solidFill>
                  <a:schemeClr val="tx1"/>
                </a:solidFill>
                <a:latin typeface="微软雅黑" panose="020B0503020204020204" pitchFamily="34" charset="-122"/>
                <a:ea typeface="微软雅黑" panose="020B0503020204020204" pitchFamily="34" charset="-122"/>
              </a:rPr>
              <a:t>字符串</a:t>
            </a:r>
          </a:p>
          <a:p>
            <a:pPr>
              <a:lnSpc>
                <a:spcPct val="80000"/>
              </a:lnSpc>
            </a:pPr>
            <a:endParaRPr lang="zh-CN" altLang="en-US" dirty="0" smtClean="0">
              <a:solidFill>
                <a:schemeClr val="hlink"/>
              </a:solidFill>
              <a:ea typeface="华文新魏" pitchFamily="2" charset="-122"/>
            </a:endParaRPr>
          </a:p>
        </p:txBody>
      </p:sp>
      <p:sp>
        <p:nvSpPr>
          <p:cNvPr id="9" name="Rectangle 3"/>
          <p:cNvSpPr txBox="1">
            <a:spLocks noChangeArrowheads="1"/>
          </p:cNvSpPr>
          <p:nvPr/>
        </p:nvSpPr>
        <p:spPr>
          <a:xfrm>
            <a:off x="3799749" y="2362306"/>
            <a:ext cx="5236747" cy="2308324"/>
          </a:xfrm>
          <a:prstGeom prst="rect">
            <a:avLst/>
          </a:prstGeom>
          <a:solidFill>
            <a:schemeClr val="bg1"/>
          </a:solidFill>
          <a:ln w="12700" algn="ctr">
            <a:noFill/>
            <a:prstDash val="dashDot"/>
            <a:round/>
            <a:headEnd/>
            <a:tailEnd/>
          </a:ln>
          <a:effectLst/>
        </p:spPr>
        <p:txBody>
          <a:bodyPr wrap="square" anchor="ctr">
            <a:spAutoFit/>
          </a:bodyPr>
          <a:lstStyle>
            <a:defPPr>
              <a:defRPr lang="en-US"/>
            </a:defPPr>
            <a:lvl1pPr>
              <a:defRPr kumimoji="0" sz="1600">
                <a:latin typeface="+mn-lt"/>
                <a:cs typeface="Calibri" panose="020F0502020204030204" pitchFamily="34" charset="0"/>
              </a:defRPr>
            </a:lvl1pPr>
          </a:lstStyle>
          <a:p>
            <a:pPr>
              <a:lnSpc>
                <a:spcPct val="200000"/>
              </a:lnSpc>
            </a:pPr>
            <a:r>
              <a:rPr lang="zh-CN" altLang="en-US" sz="1800" dirty="0" smtClean="0">
                <a:ea typeface="微软雅黑" pitchFamily="34" charset="-122"/>
              </a:rPr>
              <a:t>如</a:t>
            </a:r>
            <a:r>
              <a:rPr lang="en-US" altLang="zh-CN" sz="1800" dirty="0">
                <a:ea typeface="微软雅黑" pitchFamily="34" charset="-122"/>
              </a:rPr>
              <a:t>: </a:t>
            </a:r>
            <a:r>
              <a:rPr lang="en-US" altLang="zh-CN" sz="1800" dirty="0" err="1">
                <a:solidFill>
                  <a:srgbClr val="006666"/>
                </a:solidFill>
                <a:ea typeface="微软雅黑" pitchFamily="34" charset="-122"/>
              </a:rPr>
              <a:t>printf</a:t>
            </a:r>
            <a:r>
              <a:rPr lang="en-US" altLang="zh-CN" sz="1800" dirty="0">
                <a:solidFill>
                  <a:srgbClr val="006666"/>
                </a:solidFill>
                <a:ea typeface="微软雅黑" pitchFamily="34" charset="-122"/>
              </a:rPr>
              <a:t>(“v=%f\n”, v);</a:t>
            </a:r>
          </a:p>
          <a:p>
            <a:pPr>
              <a:lnSpc>
                <a:spcPct val="200000"/>
              </a:lnSpc>
            </a:pPr>
            <a:r>
              <a:rPr lang="zh-CN" altLang="en-US" sz="1800" dirty="0">
                <a:ea typeface="微软雅黑" pitchFamily="34" charset="-122"/>
              </a:rPr>
              <a:t>  把输出项</a:t>
            </a:r>
            <a:r>
              <a:rPr lang="en-US" altLang="zh-CN" sz="1800" dirty="0">
                <a:ea typeface="微软雅黑" pitchFamily="34" charset="-122"/>
              </a:rPr>
              <a:t>v</a:t>
            </a:r>
            <a:r>
              <a:rPr lang="zh-CN" altLang="en-US" sz="1800" dirty="0">
                <a:ea typeface="微软雅黑" pitchFamily="34" charset="-122"/>
              </a:rPr>
              <a:t>的值按</a:t>
            </a:r>
            <a:r>
              <a:rPr lang="en-US" altLang="zh-CN" sz="1800" dirty="0">
                <a:ea typeface="微软雅黑" pitchFamily="34" charset="-122"/>
              </a:rPr>
              <a:t>%f</a:t>
            </a:r>
            <a:r>
              <a:rPr lang="zh-CN" altLang="en-US" sz="1800" dirty="0">
                <a:ea typeface="微软雅黑" pitchFamily="34" charset="-122"/>
              </a:rPr>
              <a:t>规定的浮点小数形式输出。</a:t>
            </a:r>
            <a:endParaRPr lang="en-US" altLang="zh-CN" sz="1800" dirty="0">
              <a:ea typeface="微软雅黑" pitchFamily="34" charset="-122"/>
            </a:endParaRPr>
          </a:p>
          <a:p>
            <a:pPr>
              <a:lnSpc>
                <a:spcPct val="200000"/>
              </a:lnSpc>
            </a:pPr>
            <a:r>
              <a:rPr lang="en-US" altLang="zh-CN" sz="1800" dirty="0">
                <a:ea typeface="微软雅黑" pitchFamily="34" charset="-122"/>
              </a:rPr>
              <a:t>  </a:t>
            </a:r>
            <a:r>
              <a:rPr lang="zh-CN" altLang="en-US" sz="1800" dirty="0">
                <a:ea typeface="微软雅黑" pitchFamily="34" charset="-122"/>
              </a:rPr>
              <a:t>如</a:t>
            </a:r>
            <a:r>
              <a:rPr lang="en-US" altLang="zh-CN" sz="1800" dirty="0">
                <a:ea typeface="微软雅黑" pitchFamily="34" charset="-122"/>
              </a:rPr>
              <a:t>: </a:t>
            </a:r>
            <a:r>
              <a:rPr lang="en-US" altLang="zh-CN" sz="1800" dirty="0" err="1">
                <a:solidFill>
                  <a:srgbClr val="006666"/>
                </a:solidFill>
                <a:ea typeface="微软雅黑" pitchFamily="34" charset="-122"/>
              </a:rPr>
              <a:t>printf</a:t>
            </a:r>
            <a:r>
              <a:rPr lang="en-US" altLang="zh-CN" sz="1800" dirty="0">
                <a:solidFill>
                  <a:srgbClr val="006666"/>
                </a:solidFill>
                <a:ea typeface="微软雅黑" pitchFamily="34" charset="-122"/>
              </a:rPr>
              <a:t>(“h=%d\</a:t>
            </a:r>
            <a:r>
              <a:rPr lang="en-US" altLang="zh-CN" sz="1800" dirty="0" err="1">
                <a:solidFill>
                  <a:srgbClr val="006666"/>
                </a:solidFill>
                <a:ea typeface="微软雅黑" pitchFamily="34" charset="-122"/>
              </a:rPr>
              <a:t>n”,h</a:t>
            </a:r>
            <a:r>
              <a:rPr lang="en-US" altLang="zh-CN" sz="1800" dirty="0">
                <a:solidFill>
                  <a:srgbClr val="006666"/>
                </a:solidFill>
                <a:ea typeface="微软雅黑" pitchFamily="34" charset="-122"/>
              </a:rPr>
              <a:t>);</a:t>
            </a:r>
            <a:endParaRPr lang="zh-CN" altLang="en-US" sz="1800" dirty="0">
              <a:solidFill>
                <a:srgbClr val="006666"/>
              </a:solidFill>
              <a:ea typeface="微软雅黑" pitchFamily="34" charset="-122"/>
            </a:endParaRPr>
          </a:p>
          <a:p>
            <a:pPr>
              <a:lnSpc>
                <a:spcPct val="200000"/>
              </a:lnSpc>
            </a:pPr>
            <a:r>
              <a:rPr lang="zh-CN" altLang="en-US" sz="1800" dirty="0">
                <a:ea typeface="微软雅黑" pitchFamily="34" charset="-122"/>
              </a:rPr>
              <a:t>把输出项</a:t>
            </a:r>
            <a:r>
              <a:rPr lang="en-US" altLang="zh-CN" sz="1800" dirty="0">
                <a:ea typeface="微软雅黑" pitchFamily="34" charset="-122"/>
              </a:rPr>
              <a:t>h</a:t>
            </a:r>
            <a:r>
              <a:rPr lang="zh-CN" altLang="en-US" sz="1800" dirty="0">
                <a:ea typeface="微软雅黑" pitchFamily="34" charset="-122"/>
              </a:rPr>
              <a:t>的值按</a:t>
            </a:r>
            <a:r>
              <a:rPr lang="en-US" altLang="zh-CN" sz="1800" dirty="0">
                <a:ea typeface="微软雅黑" pitchFamily="34" charset="-122"/>
              </a:rPr>
              <a:t>%d</a:t>
            </a:r>
            <a:r>
              <a:rPr lang="zh-CN" altLang="en-US" sz="1800" dirty="0">
                <a:ea typeface="微软雅黑" pitchFamily="34" charset="-122"/>
              </a:rPr>
              <a:t>规定的</a:t>
            </a:r>
            <a:r>
              <a:rPr lang="zh-CN" altLang="en-US" sz="1800" dirty="0" smtClean="0">
                <a:ea typeface="微软雅黑" pitchFamily="34" charset="-122"/>
              </a:rPr>
              <a:t>十进制整数形式</a:t>
            </a:r>
            <a:r>
              <a:rPr lang="zh-CN" altLang="en-US" sz="1800" dirty="0">
                <a:ea typeface="微软雅黑" pitchFamily="34" charset="-122"/>
              </a:rPr>
              <a:t>输出</a:t>
            </a:r>
            <a:r>
              <a:rPr lang="zh-CN" altLang="en-US" sz="1800" dirty="0" smtClean="0">
                <a:ea typeface="微软雅黑" pitchFamily="34" charset="-122"/>
              </a:rPr>
              <a:t>。</a:t>
            </a:r>
            <a:endParaRPr lang="zh-CN" altLang="en-US" sz="1800" dirty="0">
              <a:ea typeface="微软雅黑" pitchFamily="34" charset="-122"/>
            </a:endParaRPr>
          </a:p>
        </p:txBody>
      </p:sp>
      <p:sp>
        <p:nvSpPr>
          <p:cNvPr id="6" name="矩形 5"/>
          <p:cNvSpPr/>
          <p:nvPr/>
        </p:nvSpPr>
        <p:spPr>
          <a:xfrm>
            <a:off x="827584" y="188640"/>
            <a:ext cx="1296144" cy="646331"/>
          </a:xfrm>
          <a:prstGeom prst="rect">
            <a:avLst/>
          </a:prstGeom>
        </p:spPr>
        <p:txBody>
          <a:bodyPr wrap="square">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1.5.1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0" name="圆角矩形 9"/>
          <p:cNvSpPr/>
          <p:nvPr/>
        </p:nvSpPr>
        <p:spPr>
          <a:xfrm>
            <a:off x="3763684" y="2351621"/>
            <a:ext cx="5011631" cy="2880000"/>
          </a:xfrm>
          <a:prstGeom prst="roundRect">
            <a:avLst>
              <a:gd name="adj" fmla="val 11679"/>
            </a:avLst>
          </a:prstGeom>
          <a:noFill/>
          <a:ln w="12700" algn="ctr">
            <a:solidFill>
              <a:srgbClr val="92D050"/>
            </a:solidFill>
            <a:prstDash val="dashDot"/>
            <a:round/>
            <a:headEnd/>
            <a:tailEnd/>
          </a:ln>
          <a:effectLst/>
        </p:spPr>
        <p:txBody>
          <a:bodyPr wrap="square" anchor="ctr">
            <a:spAutoFit/>
          </a:bodyPr>
          <a:lstStyle/>
          <a:p>
            <a:endParaRPr kumimoji="0" lang="zh-CN" altLang="en-US" sz="1600">
              <a:latin typeface="+mn-lt"/>
              <a:cs typeface="Calibri" panose="020F0502020204030204" pitchFamily="34" charset="0"/>
            </a:endParaRPr>
          </a:p>
        </p:txBody>
      </p:sp>
    </p:spTree>
    <p:extLst>
      <p:ext uri="{BB962C8B-B14F-4D97-AF65-F5344CB8AC3E}">
        <p14:creationId xmlns:p14="http://schemas.microsoft.com/office/powerpoint/2010/main" val="371163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1000"/>
                                        <p:tgtEl>
                                          <p:spTgt spid="8">
                                            <p:txEl>
                                              <p:pRg st="1" end="1"/>
                                            </p:txEl>
                                          </p:spTgt>
                                        </p:tgtEl>
                                      </p:cBhvr>
                                    </p:animEffect>
                                    <p:anim calcmode="lin" valueType="num">
                                      <p:cBhvr>
                                        <p:cTn id="13"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1000"/>
                                        <p:tgtEl>
                                          <p:spTgt spid="8">
                                            <p:txEl>
                                              <p:pRg st="2" end="2"/>
                                            </p:txEl>
                                          </p:spTgt>
                                        </p:tgtEl>
                                      </p:cBhvr>
                                    </p:animEffect>
                                    <p:anim calcmode="lin" valueType="num">
                                      <p:cBhvr>
                                        <p:cTn id="1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8">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1000"/>
                                        <p:tgtEl>
                                          <p:spTgt spid="8">
                                            <p:txEl>
                                              <p:pRg st="3" end="3"/>
                                            </p:txEl>
                                          </p:spTgt>
                                        </p:tgtEl>
                                      </p:cBhvr>
                                    </p:animEffect>
                                    <p:anim calcmode="lin" valueType="num">
                                      <p:cBhvr>
                                        <p:cTn id="23"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8">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1000"/>
                                        <p:tgtEl>
                                          <p:spTgt spid="8">
                                            <p:txEl>
                                              <p:pRg st="4" end="4"/>
                                            </p:txEl>
                                          </p:spTgt>
                                        </p:tgtEl>
                                      </p:cBhvr>
                                    </p:animEffect>
                                    <p:anim calcmode="lin" valueType="num">
                                      <p:cBhvr>
                                        <p:cTn id="28"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1000"/>
                                        <p:tgtEl>
                                          <p:spTgt spid="8">
                                            <p:txEl>
                                              <p:pRg st="5" end="5"/>
                                            </p:txEl>
                                          </p:spTgt>
                                        </p:tgtEl>
                                      </p:cBhvr>
                                    </p:animEffect>
                                    <p:anim calcmode="lin" valueType="num">
                                      <p:cBhvr>
                                        <p:cTn id="33"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267744" y="287338"/>
            <a:ext cx="6876256" cy="549374"/>
          </a:xfrm>
        </p:spPr>
        <p:txBody>
          <a:bodyPr>
            <a:normAutofit/>
          </a:bodyPr>
          <a:lstStyle/>
          <a:p>
            <a:pPr algn="ctr" defTabSz="457200"/>
            <a:r>
              <a:rPr lang="en-US" altLang="zh-CN" sz="3200" b="1" dirty="0" err="1">
                <a:solidFill>
                  <a:schemeClr val="bg1"/>
                </a:solidFill>
                <a:latin typeface="微软雅黑" pitchFamily="34" charset="-122"/>
                <a:ea typeface="微软雅黑" pitchFamily="34" charset="-122"/>
              </a:rPr>
              <a:t>printf</a:t>
            </a:r>
            <a:r>
              <a:rPr lang="zh-CN" altLang="en-US" sz="3200" b="1" dirty="0">
                <a:solidFill>
                  <a:schemeClr val="bg1"/>
                </a:solidFill>
                <a:latin typeface="微软雅黑" pitchFamily="34" charset="-122"/>
                <a:ea typeface="微软雅黑" pitchFamily="34" charset="-122"/>
              </a:rPr>
              <a:t>函数</a:t>
            </a:r>
            <a:endParaRPr lang="zh-CN" altLang="en-US" sz="20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6" name="Rectangle 3"/>
          <p:cNvSpPr txBox="1">
            <a:spLocks noChangeArrowheads="1"/>
          </p:cNvSpPr>
          <p:nvPr/>
        </p:nvSpPr>
        <p:spPr>
          <a:xfrm>
            <a:off x="971600" y="1340768"/>
            <a:ext cx="7639000" cy="93669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CN" altLang="en-US" sz="2000" dirty="0" smtClean="0">
                <a:latin typeface="微软雅黑" panose="020B0503020204020204" pitchFamily="34" charset="-122"/>
                <a:ea typeface="微软雅黑" panose="020B0503020204020204" pitchFamily="34" charset="-122"/>
              </a:rPr>
              <a:t>输出格式中除转换说明符以外的其它字符都原封不动地输出到标准输出设备。</a:t>
            </a:r>
            <a:endParaRPr lang="en-US" altLang="zh-CN" sz="2000" dirty="0" smtClean="0">
              <a:latin typeface="微软雅黑" panose="020B0503020204020204" pitchFamily="34" charset="-122"/>
              <a:ea typeface="微软雅黑" panose="020B0503020204020204" pitchFamily="34" charset="-122"/>
            </a:endParaRPr>
          </a:p>
          <a:p>
            <a:pPr>
              <a:lnSpc>
                <a:spcPct val="130000"/>
              </a:lnSpc>
            </a:pPr>
            <a:r>
              <a:rPr lang="zh-CN" altLang="en-US" sz="2000" dirty="0" smtClean="0">
                <a:latin typeface="微软雅黑" panose="020B0503020204020204" pitchFamily="34" charset="-122"/>
                <a:ea typeface="微软雅黑" panose="020B0503020204020204" pitchFamily="34" charset="-122"/>
              </a:rPr>
              <a:t>其中以</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打头后跟一个字母或数字的部分称为换码序列</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转义字符</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3286062420"/>
              </p:ext>
            </p:extLst>
          </p:nvPr>
        </p:nvGraphicFramePr>
        <p:xfrm>
          <a:off x="971600" y="2636912"/>
          <a:ext cx="7639000" cy="3168354"/>
        </p:xfrm>
        <a:graphic>
          <a:graphicData uri="http://schemas.openxmlformats.org/drawingml/2006/table">
            <a:tbl>
              <a:tblPr firstRow="1" bandRow="1">
                <a:tableStyleId>{2D5ABB26-0587-4C30-8999-92F81FD0307C}</a:tableStyleId>
              </a:tblPr>
              <a:tblGrid>
                <a:gridCol w="1157332">
                  <a:extLst>
                    <a:ext uri="{9D8B030D-6E8A-4147-A177-3AD203B41FA5}">
                      <a16:colId xmlns="" xmlns:a16="http://schemas.microsoft.com/office/drawing/2014/main" val="3342930077"/>
                    </a:ext>
                  </a:extLst>
                </a:gridCol>
                <a:gridCol w="1102742">
                  <a:extLst>
                    <a:ext uri="{9D8B030D-6E8A-4147-A177-3AD203B41FA5}">
                      <a16:colId xmlns="" xmlns:a16="http://schemas.microsoft.com/office/drawing/2014/main" val="1271250609"/>
                    </a:ext>
                  </a:extLst>
                </a:gridCol>
                <a:gridCol w="1443880">
                  <a:extLst>
                    <a:ext uri="{9D8B030D-6E8A-4147-A177-3AD203B41FA5}">
                      <a16:colId xmlns="" xmlns:a16="http://schemas.microsoft.com/office/drawing/2014/main" val="3013712685"/>
                    </a:ext>
                  </a:extLst>
                </a:gridCol>
                <a:gridCol w="1349774">
                  <a:extLst>
                    <a:ext uri="{9D8B030D-6E8A-4147-A177-3AD203B41FA5}">
                      <a16:colId xmlns="" xmlns:a16="http://schemas.microsoft.com/office/drawing/2014/main" val="4137420014"/>
                    </a:ext>
                  </a:extLst>
                </a:gridCol>
                <a:gridCol w="1301038">
                  <a:extLst>
                    <a:ext uri="{9D8B030D-6E8A-4147-A177-3AD203B41FA5}">
                      <a16:colId xmlns="" xmlns:a16="http://schemas.microsoft.com/office/drawing/2014/main" val="3131345421"/>
                    </a:ext>
                  </a:extLst>
                </a:gridCol>
                <a:gridCol w="1284234">
                  <a:extLst>
                    <a:ext uri="{9D8B030D-6E8A-4147-A177-3AD203B41FA5}">
                      <a16:colId xmlns="" xmlns:a16="http://schemas.microsoft.com/office/drawing/2014/main" val="3384395082"/>
                    </a:ext>
                  </a:extLst>
                </a:gridCol>
              </a:tblGrid>
              <a:tr h="452622">
                <a:tc>
                  <a:txBody>
                    <a:bodyPr/>
                    <a:lstStyle/>
                    <a:p>
                      <a:pPr algn="ctr"/>
                      <a:r>
                        <a:rPr lang="zh-CN" altLang="en-US" sz="1600" b="1" dirty="0">
                          <a:latin typeface="+mn-lt"/>
                          <a:ea typeface="微软雅黑" panose="020B0503020204020204" pitchFamily="34" charset="-122"/>
                        </a:rPr>
                        <a:t>字符类型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b="1" dirty="0">
                          <a:latin typeface="+mn-lt"/>
                          <a:ea typeface="微软雅黑" panose="020B0503020204020204" pitchFamily="34" charset="-122"/>
                        </a:rPr>
                        <a:t>字符表示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b="1" dirty="0">
                          <a:latin typeface="+mn-lt"/>
                          <a:ea typeface="微软雅黑" panose="020B0503020204020204" pitchFamily="34" charset="-122"/>
                        </a:rPr>
                        <a:t>字符含义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b="1" dirty="0">
                          <a:latin typeface="+mn-lt"/>
                          <a:ea typeface="微软雅黑" panose="020B0503020204020204" pitchFamily="34" charset="-122"/>
                        </a:rPr>
                        <a:t>ASCII</a:t>
                      </a:r>
                      <a:r>
                        <a:rPr lang="zh-CN" altLang="en-US" sz="1600" b="1" dirty="0">
                          <a:latin typeface="+mn-lt"/>
                          <a:ea typeface="微软雅黑" panose="020B0503020204020204" pitchFamily="34" charset="-122"/>
                        </a:rPr>
                        <a:t>码值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b="1" dirty="0">
                          <a:latin typeface="+mn-lt"/>
                          <a:ea typeface="微软雅黑" panose="020B0503020204020204" pitchFamily="34" charset="-122"/>
                        </a:rPr>
                        <a:t>“\</a:t>
                      </a:r>
                      <a:r>
                        <a:rPr lang="en-US" altLang="zh-CN" sz="1600" b="1" dirty="0" err="1">
                          <a:latin typeface="+mn-lt"/>
                          <a:ea typeface="微软雅黑" panose="020B0503020204020204" pitchFamily="34" charset="-122"/>
                        </a:rPr>
                        <a:t>ddd</a:t>
                      </a:r>
                      <a:r>
                        <a:rPr lang="en-US" altLang="zh-CN" sz="1600" b="1" dirty="0">
                          <a:latin typeface="+mn-lt"/>
                          <a:ea typeface="微软雅黑" panose="020B0503020204020204" pitchFamily="34" charset="-122"/>
                        </a:rPr>
                        <a:t>”</a:t>
                      </a:r>
                      <a:r>
                        <a:rPr lang="zh-CN" altLang="en-US" sz="1600" b="1" dirty="0">
                          <a:latin typeface="+mn-lt"/>
                          <a:ea typeface="微软雅黑" panose="020B0503020204020204" pitchFamily="34" charset="-122"/>
                        </a:rPr>
                        <a:t>表示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b="1" dirty="0">
                          <a:latin typeface="+mn-lt"/>
                          <a:ea typeface="微软雅黑" panose="020B0503020204020204" pitchFamily="34" charset="-122"/>
                        </a:rPr>
                        <a:t>“\</a:t>
                      </a:r>
                      <a:r>
                        <a:rPr lang="en-US" altLang="zh-CN" sz="1600" b="1" dirty="0" err="1">
                          <a:latin typeface="+mn-lt"/>
                          <a:ea typeface="微软雅黑" panose="020B0503020204020204" pitchFamily="34" charset="-122"/>
                        </a:rPr>
                        <a:t>xhh</a:t>
                      </a:r>
                      <a:r>
                        <a:rPr lang="en-US" altLang="zh-CN" sz="1600" b="1" dirty="0">
                          <a:latin typeface="+mn-lt"/>
                          <a:ea typeface="微软雅黑" panose="020B0503020204020204" pitchFamily="34" charset="-122"/>
                        </a:rPr>
                        <a:t>”</a:t>
                      </a:r>
                      <a:r>
                        <a:rPr lang="zh-CN" altLang="en-US" sz="1600" b="1" dirty="0">
                          <a:latin typeface="+mn-lt"/>
                          <a:ea typeface="微软雅黑" panose="020B0503020204020204" pitchFamily="34" charset="-122"/>
                        </a:rPr>
                        <a:t>表示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556726350"/>
                  </a:ext>
                </a:extLst>
              </a:tr>
              <a:tr h="452622">
                <a:tc rowSpan="6">
                  <a:txBody>
                    <a:bodyPr/>
                    <a:lstStyle/>
                    <a:p>
                      <a:pPr algn="ctr"/>
                      <a:r>
                        <a:rPr lang="zh-CN" altLang="en-US" sz="1400" dirty="0" smtClean="0">
                          <a:latin typeface="+mn-lt"/>
                          <a:ea typeface="微软雅黑" panose="020B0503020204020204" pitchFamily="34" charset="-122"/>
                        </a:rPr>
                        <a:t>部分转义字符</a:t>
                      </a:r>
                      <a:endParaRPr lang="zh-CN" altLang="en-US" sz="1400" dirty="0">
                        <a:latin typeface="+mn-lt"/>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lt"/>
                          <a:ea typeface="微软雅黑" panose="020B0503020204020204" pitchFamily="34" charset="-122"/>
                        </a:rPr>
                        <a:t>‘\n’</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a:latin typeface="+mn-lt"/>
                          <a:ea typeface="微软雅黑" panose="020B0503020204020204" pitchFamily="34" charset="-122"/>
                        </a:rPr>
                        <a:t>回车换行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lt"/>
                          <a:ea typeface="微软雅黑" panose="020B0503020204020204" pitchFamily="34" charset="-122"/>
                        </a:rPr>
                        <a:t>10</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lt"/>
                          <a:ea typeface="微软雅黑" panose="020B0503020204020204" pitchFamily="34" charset="-122"/>
                        </a:rPr>
                        <a:t>\012</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lt"/>
                          <a:ea typeface="微软雅黑" panose="020B0503020204020204" pitchFamily="34" charset="-122"/>
                        </a:rPr>
                        <a:t>\x0A</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52954035"/>
                  </a:ext>
                </a:extLst>
              </a:tr>
              <a:tr h="452622">
                <a:tc vMerge="1">
                  <a:txBody>
                    <a:bodyPr/>
                    <a:lstStyle/>
                    <a:p>
                      <a:pPr algn="ctr"/>
                      <a:endParaRPr lang="zh-CN" altLang="en-US" sz="1400" dirty="0">
                        <a:latin typeface="+mn-lt"/>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latin typeface="+mn-lt"/>
                          <a:ea typeface="微软雅黑" panose="020B0503020204020204" pitchFamily="34" charset="-122"/>
                        </a:rPr>
                        <a:t>‘\t’</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smtClean="0">
                          <a:latin typeface="+mn-lt"/>
                          <a:ea typeface="微软雅黑" panose="020B0503020204020204" pitchFamily="34" charset="-122"/>
                        </a:rPr>
                        <a:t>制表符</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latin typeface="+mn-lt"/>
                          <a:ea typeface="微软雅黑" panose="020B0503020204020204" pitchFamily="34" charset="-122"/>
                        </a:rPr>
                        <a:t>9</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lt"/>
                          <a:ea typeface="微软雅黑" panose="020B0503020204020204" pitchFamily="34" charset="-122"/>
                        </a:rPr>
                        <a:t>\</a:t>
                      </a:r>
                      <a:r>
                        <a:rPr lang="en-US" altLang="zh-CN" sz="1400" dirty="0" smtClean="0">
                          <a:latin typeface="+mn-lt"/>
                          <a:ea typeface="微软雅黑" panose="020B0503020204020204" pitchFamily="34" charset="-122"/>
                        </a:rPr>
                        <a:t>011</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lt"/>
                          <a:ea typeface="微软雅黑" panose="020B0503020204020204" pitchFamily="34" charset="-122"/>
                        </a:rPr>
                        <a:t>\</a:t>
                      </a:r>
                      <a:r>
                        <a:rPr lang="en-US" altLang="zh-CN" sz="1400" dirty="0" smtClean="0">
                          <a:latin typeface="+mn-lt"/>
                          <a:ea typeface="微软雅黑" panose="020B0503020204020204" pitchFamily="34" charset="-122"/>
                        </a:rPr>
                        <a:t>x09</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283145102"/>
                  </a:ext>
                </a:extLst>
              </a:tr>
              <a:tr h="452622">
                <a:tc vMerge="1">
                  <a:txBody>
                    <a:bodyPr/>
                    <a:lstStyle/>
                    <a:p>
                      <a:endParaRPr lang="zh-CN"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lt"/>
                          <a:ea typeface="微软雅黑" panose="020B0503020204020204" pitchFamily="34" charset="-122"/>
                        </a:rPr>
                        <a:t>‘\f’</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a:latin typeface="+mn-lt"/>
                          <a:ea typeface="微软雅黑" panose="020B0503020204020204" pitchFamily="34" charset="-122"/>
                        </a:rPr>
                        <a:t>走纸换页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lt"/>
                          <a:ea typeface="微软雅黑" panose="020B0503020204020204" pitchFamily="34" charset="-122"/>
                        </a:rPr>
                        <a:t>12</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lt"/>
                          <a:ea typeface="微软雅黑" panose="020B0503020204020204" pitchFamily="34" charset="-122"/>
                        </a:rPr>
                        <a:t>\014</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lt"/>
                          <a:ea typeface="微软雅黑" panose="020B0503020204020204" pitchFamily="34" charset="-122"/>
                        </a:rPr>
                        <a:t>\x0C</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811589252"/>
                  </a:ext>
                </a:extLst>
              </a:tr>
              <a:tr h="452622">
                <a:tc vMerge="1">
                  <a:txBody>
                    <a:bodyPr/>
                    <a:lstStyle/>
                    <a:p>
                      <a:pPr algn="ctr"/>
                      <a:endParaRPr lang="zh-CN" altLang="en-US" sz="1400" dirty="0">
                        <a:latin typeface="+mn-lt"/>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latin typeface="+mn-lt"/>
                          <a:ea typeface="微软雅黑" panose="020B0503020204020204" pitchFamily="34" charset="-122"/>
                        </a:rPr>
                        <a:t>‘\0’</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a:latin typeface="+mn-lt"/>
                          <a:ea typeface="微软雅黑" panose="020B0503020204020204" pitchFamily="34" charset="-122"/>
                        </a:rPr>
                        <a:t>空字符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lt"/>
                          <a:ea typeface="微软雅黑" panose="020B0503020204020204" pitchFamily="34" charset="-122"/>
                        </a:rPr>
                        <a:t>0</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lt"/>
                          <a:ea typeface="微软雅黑" panose="020B0503020204020204" pitchFamily="34" charset="-122"/>
                        </a:rPr>
                        <a:t>\000</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lt"/>
                          <a:ea typeface="微软雅黑" panose="020B0503020204020204" pitchFamily="34" charset="-122"/>
                        </a:rPr>
                        <a:t>\x00</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50095936"/>
                  </a:ext>
                </a:extLst>
              </a:tr>
              <a:tr h="452622">
                <a:tc vMerge="1">
                  <a:txBody>
                    <a:bodyPr/>
                    <a:lstStyle/>
                    <a:p>
                      <a:pPr algn="ctr"/>
                      <a:endParaRPr lang="zh-CN" altLang="en-US" sz="1400" dirty="0">
                        <a:latin typeface="+mn-lt"/>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latin typeface="+mn-lt"/>
                          <a:ea typeface="微软雅黑" panose="020B0503020204020204" pitchFamily="34" charset="-122"/>
                        </a:rPr>
                        <a:t>‘\b’</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a:latin typeface="+mn-lt"/>
                          <a:ea typeface="微软雅黑" panose="020B0503020204020204" pitchFamily="34" charset="-122"/>
                        </a:rPr>
                        <a:t>退格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lt"/>
                          <a:ea typeface="微软雅黑" panose="020B0503020204020204" pitchFamily="34" charset="-122"/>
                        </a:rPr>
                        <a:t>8</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lt"/>
                          <a:ea typeface="微软雅黑" panose="020B0503020204020204" pitchFamily="34" charset="-122"/>
                        </a:rPr>
                        <a:t>\010</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lt"/>
                          <a:ea typeface="微软雅黑" panose="020B0503020204020204" pitchFamily="34" charset="-122"/>
                        </a:rPr>
                        <a:t>\x08</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407669649"/>
                  </a:ext>
                </a:extLst>
              </a:tr>
              <a:tr h="452622">
                <a:tc vMerge="1">
                  <a:txBody>
                    <a:bodyPr/>
                    <a:lstStyle/>
                    <a:p>
                      <a:endParaRPr lang="zh-CN"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latin typeface="+mn-lt"/>
                          <a:ea typeface="微软雅黑" panose="020B0503020204020204" pitchFamily="34" charset="-122"/>
                        </a:rPr>
                        <a:t>‘\r’</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a:latin typeface="+mn-lt"/>
                          <a:ea typeface="微软雅黑" panose="020B0503020204020204" pitchFamily="34" charset="-122"/>
                        </a:rPr>
                        <a:t>回车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lt"/>
                          <a:ea typeface="微软雅黑" panose="020B0503020204020204" pitchFamily="34" charset="-122"/>
                        </a:rPr>
                        <a:t>13</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lt"/>
                          <a:ea typeface="微软雅黑" panose="020B0503020204020204" pitchFamily="34" charset="-122"/>
                        </a:rPr>
                        <a:t>\015</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lt"/>
                          <a:ea typeface="微软雅黑" panose="020B0503020204020204" pitchFamily="34" charset="-122"/>
                        </a:rPr>
                        <a:t>\x0D</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64083950"/>
                  </a:ext>
                </a:extLst>
              </a:tr>
            </a:tbl>
          </a:graphicData>
        </a:graphic>
      </p:graphicFrame>
      <p:sp>
        <p:nvSpPr>
          <p:cNvPr id="5" name="矩形 4"/>
          <p:cNvSpPr/>
          <p:nvPr/>
        </p:nvSpPr>
        <p:spPr>
          <a:xfrm>
            <a:off x="827584" y="188640"/>
            <a:ext cx="1296144" cy="646331"/>
          </a:xfrm>
          <a:prstGeom prst="rect">
            <a:avLst/>
          </a:prstGeom>
        </p:spPr>
        <p:txBody>
          <a:bodyPr wrap="square">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1.5.1</a:t>
            </a:r>
            <a:endParaRPr lang="zh-CN" altLang="en-US" sz="36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4513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267744" y="287338"/>
            <a:ext cx="6876256" cy="549374"/>
          </a:xfrm>
        </p:spPr>
        <p:txBody>
          <a:bodyPr>
            <a:normAutofit/>
          </a:bodyPr>
          <a:lstStyle/>
          <a:p>
            <a:pPr algn="ctr" defTabSz="457200"/>
            <a:r>
              <a:rPr lang="en-US" altLang="zh-CN" sz="3200" b="1" dirty="0" err="1">
                <a:solidFill>
                  <a:schemeClr val="bg1"/>
                </a:solidFill>
                <a:latin typeface="微软雅黑" pitchFamily="34" charset="-122"/>
                <a:ea typeface="微软雅黑" pitchFamily="34" charset="-122"/>
              </a:rPr>
              <a:t>printf</a:t>
            </a:r>
            <a:r>
              <a:rPr lang="zh-CN" altLang="en-US" sz="3200" b="1" dirty="0">
                <a:solidFill>
                  <a:schemeClr val="bg1"/>
                </a:solidFill>
                <a:latin typeface="微软雅黑" pitchFamily="34" charset="-122"/>
                <a:ea typeface="微软雅黑" pitchFamily="34" charset="-122"/>
              </a:rPr>
              <a:t>函数多项输出使用例</a:t>
            </a:r>
            <a:endParaRPr lang="zh-CN" altLang="en-US" sz="20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5" name="Rectangle 3"/>
          <p:cNvSpPr txBox="1">
            <a:spLocks noChangeArrowheads="1"/>
          </p:cNvSpPr>
          <p:nvPr/>
        </p:nvSpPr>
        <p:spPr>
          <a:xfrm>
            <a:off x="1187625" y="1196752"/>
            <a:ext cx="7797626" cy="46085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zh-CN" altLang="en-US" sz="2000" dirty="0" smtClean="0">
                <a:latin typeface="微软雅黑" panose="020B0503020204020204" pitchFamily="34" charset="-122"/>
                <a:ea typeface="微软雅黑" panose="020B0503020204020204" pitchFamily="34" charset="-122"/>
              </a:rPr>
              <a:t>要求输出格式中的转换说明符与输出项的个数必须相同。它们按各自的先后顺序一一对应。</a:t>
            </a:r>
          </a:p>
          <a:p>
            <a:pPr marL="0" indent="0">
              <a:buNone/>
            </a:pPr>
            <a:endParaRPr lang="en-US" altLang="zh-CN" sz="2400" dirty="0" smtClean="0">
              <a:latin typeface="微软雅黑" panose="020B0503020204020204" pitchFamily="34" charset="-122"/>
              <a:ea typeface="微软雅黑" panose="020B0503020204020204" pitchFamily="34" charset="-122"/>
            </a:endParaRPr>
          </a:p>
          <a:p>
            <a:pPr marL="0" indent="0">
              <a:buNone/>
            </a:pPr>
            <a:r>
              <a:rPr lang="zh-CN" altLang="en-US" sz="2000" dirty="0" smtClean="0">
                <a:latin typeface="微软雅黑" panose="020B0503020204020204" pitchFamily="34" charset="-122"/>
                <a:ea typeface="微软雅黑" panose="020B0503020204020204" pitchFamily="34" charset="-122"/>
              </a:rPr>
              <a:t>如：</a:t>
            </a:r>
          </a:p>
          <a:p>
            <a:pPr>
              <a:buFont typeface="Wingdings 3" pitchFamily="18" charset="2"/>
              <a:buNone/>
            </a:pPr>
            <a:r>
              <a:rPr lang="en-US" altLang="zh-CN" dirty="0" err="1" smtClean="0">
                <a:solidFill>
                  <a:srgbClr val="006666"/>
                </a:solidFill>
                <a:ea typeface="华文新魏" pitchFamily="2" charset="-122"/>
              </a:rPr>
              <a:t>printf</a:t>
            </a:r>
            <a:r>
              <a:rPr lang="en-US" altLang="zh-CN" dirty="0" smtClean="0">
                <a:solidFill>
                  <a:srgbClr val="006666"/>
                </a:solidFill>
                <a:ea typeface="华文新魏" pitchFamily="2" charset="-122"/>
              </a:rPr>
              <a:t>("…. %d… %x… %f…",            a,    b,      c);</a:t>
            </a:r>
          </a:p>
          <a:p>
            <a:endParaRPr lang="zh-CN" altLang="en-US" dirty="0" smtClean="0">
              <a:ea typeface="华文新魏" pitchFamily="2" charset="-122"/>
            </a:endParaRPr>
          </a:p>
        </p:txBody>
      </p:sp>
      <p:grpSp>
        <p:nvGrpSpPr>
          <p:cNvPr id="7" name="组合 6"/>
          <p:cNvGrpSpPr/>
          <p:nvPr/>
        </p:nvGrpSpPr>
        <p:grpSpPr>
          <a:xfrm>
            <a:off x="2915816" y="3499023"/>
            <a:ext cx="4537075" cy="1154113"/>
            <a:chOff x="2843734" y="4183061"/>
            <a:chExt cx="4537075" cy="1154113"/>
          </a:xfrm>
        </p:grpSpPr>
        <p:sp>
          <p:nvSpPr>
            <p:cNvPr id="8" name="Line 5"/>
            <p:cNvSpPr>
              <a:spLocks noChangeShapeType="1"/>
            </p:cNvSpPr>
            <p:nvPr/>
          </p:nvSpPr>
          <p:spPr bwMode="auto">
            <a:xfrm>
              <a:off x="2843734" y="4687887"/>
              <a:ext cx="3168650" cy="1587"/>
            </a:xfrm>
            <a:prstGeom prst="line">
              <a:avLst/>
            </a:prstGeom>
            <a:noFill/>
            <a:ln w="60325">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 name="Line 6"/>
            <p:cNvSpPr>
              <a:spLocks noChangeShapeType="1"/>
            </p:cNvSpPr>
            <p:nvPr/>
          </p:nvSpPr>
          <p:spPr bwMode="auto">
            <a:xfrm flipV="1">
              <a:off x="2843734" y="4184649"/>
              <a:ext cx="0" cy="504825"/>
            </a:xfrm>
            <a:prstGeom prst="line">
              <a:avLst/>
            </a:prstGeom>
            <a:noFill/>
            <a:ln w="60325">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 name="Line 7"/>
            <p:cNvSpPr>
              <a:spLocks noChangeShapeType="1"/>
            </p:cNvSpPr>
            <p:nvPr/>
          </p:nvSpPr>
          <p:spPr bwMode="auto">
            <a:xfrm flipV="1">
              <a:off x="6012384" y="4184649"/>
              <a:ext cx="0" cy="504825"/>
            </a:xfrm>
            <a:prstGeom prst="line">
              <a:avLst/>
            </a:prstGeom>
            <a:noFill/>
            <a:ln w="60325">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 name="Line 8"/>
            <p:cNvSpPr>
              <a:spLocks noChangeShapeType="1"/>
            </p:cNvSpPr>
            <p:nvPr/>
          </p:nvSpPr>
          <p:spPr bwMode="auto">
            <a:xfrm flipV="1">
              <a:off x="3635896" y="4184649"/>
              <a:ext cx="0" cy="865188"/>
            </a:xfrm>
            <a:prstGeom prst="line">
              <a:avLst/>
            </a:prstGeom>
            <a:noFill/>
            <a:ln w="60325">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 name="Line 9"/>
            <p:cNvSpPr>
              <a:spLocks noChangeShapeType="1"/>
            </p:cNvSpPr>
            <p:nvPr/>
          </p:nvSpPr>
          <p:spPr bwMode="auto">
            <a:xfrm flipV="1">
              <a:off x="3635896" y="5048249"/>
              <a:ext cx="3024188" cy="0"/>
            </a:xfrm>
            <a:prstGeom prst="line">
              <a:avLst/>
            </a:prstGeom>
            <a:noFill/>
            <a:ln w="60325">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 name="Line 10"/>
            <p:cNvSpPr>
              <a:spLocks noChangeShapeType="1"/>
            </p:cNvSpPr>
            <p:nvPr/>
          </p:nvSpPr>
          <p:spPr bwMode="auto">
            <a:xfrm flipV="1">
              <a:off x="6660084" y="4183061"/>
              <a:ext cx="0" cy="865188"/>
            </a:xfrm>
            <a:prstGeom prst="line">
              <a:avLst/>
            </a:prstGeom>
            <a:noFill/>
            <a:ln w="60325">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 name="Line 11"/>
            <p:cNvSpPr>
              <a:spLocks noChangeShapeType="1"/>
            </p:cNvSpPr>
            <p:nvPr/>
          </p:nvSpPr>
          <p:spPr bwMode="auto">
            <a:xfrm flipV="1">
              <a:off x="4428059" y="4184649"/>
              <a:ext cx="0" cy="1152525"/>
            </a:xfrm>
            <a:prstGeom prst="line">
              <a:avLst/>
            </a:prstGeom>
            <a:noFill/>
            <a:ln w="60325">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 name="Line 12"/>
            <p:cNvSpPr>
              <a:spLocks noChangeShapeType="1"/>
            </p:cNvSpPr>
            <p:nvPr/>
          </p:nvSpPr>
          <p:spPr bwMode="auto">
            <a:xfrm>
              <a:off x="4428059" y="5337174"/>
              <a:ext cx="2952750" cy="0"/>
            </a:xfrm>
            <a:prstGeom prst="line">
              <a:avLst/>
            </a:prstGeom>
            <a:noFill/>
            <a:ln w="60325">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 name="Line 13"/>
            <p:cNvSpPr>
              <a:spLocks noChangeShapeType="1"/>
            </p:cNvSpPr>
            <p:nvPr/>
          </p:nvSpPr>
          <p:spPr bwMode="auto">
            <a:xfrm flipV="1">
              <a:off x="7380809" y="4184649"/>
              <a:ext cx="0" cy="1152525"/>
            </a:xfrm>
            <a:prstGeom prst="line">
              <a:avLst/>
            </a:prstGeom>
            <a:noFill/>
            <a:ln w="60325">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8" name="矩形 17"/>
          <p:cNvSpPr/>
          <p:nvPr/>
        </p:nvSpPr>
        <p:spPr>
          <a:xfrm>
            <a:off x="827584" y="188640"/>
            <a:ext cx="1296144" cy="646331"/>
          </a:xfrm>
          <a:prstGeom prst="rect">
            <a:avLst/>
          </a:prstGeom>
        </p:spPr>
        <p:txBody>
          <a:bodyPr wrap="square">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1.5.1</a:t>
            </a:r>
            <a:endParaRPr lang="zh-CN" altLang="en-US" sz="3600" b="1" dirty="0">
              <a:solidFill>
                <a:srgbClr val="39626F"/>
              </a:solidFill>
              <a:latin typeface="Segoe UI" panose="020B0502040204020203" pitchFamily="34" charset="0"/>
              <a:cs typeface="Segoe UI" panose="020B0502040204020203" pitchFamily="34" charset="0"/>
            </a:endParaRPr>
          </a:p>
        </p:txBody>
      </p:sp>
      <p:pic>
        <p:nvPicPr>
          <p:cNvPr id="19" name="图片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2857" y="1282061"/>
            <a:ext cx="654768" cy="654768"/>
          </a:xfrm>
          <a:prstGeom prst="rect">
            <a:avLst/>
          </a:prstGeom>
        </p:spPr>
      </p:pic>
    </p:spTree>
    <p:extLst>
      <p:ext uri="{BB962C8B-B14F-4D97-AF65-F5344CB8AC3E}">
        <p14:creationId xmlns:p14="http://schemas.microsoft.com/office/powerpoint/2010/main" val="106498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blinds(horizontal)">
                                      <p:cBhvr>
                                        <p:cTn id="10" dur="500"/>
                                        <p:tgtEl>
                                          <p:spTgt spid="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195736" y="116632"/>
            <a:ext cx="6876256" cy="549374"/>
          </a:xfrm>
        </p:spPr>
        <p:txBody>
          <a:bodyPr>
            <a:normAutofit/>
          </a:bodyPr>
          <a:lstStyle/>
          <a:p>
            <a:pPr algn="ctr" defTabSz="457200"/>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本课程的目标</a:t>
            </a:r>
          </a:p>
        </p:txBody>
      </p:sp>
      <p:sp>
        <p:nvSpPr>
          <p:cNvPr id="182275" name="Rectangle 3"/>
          <p:cNvSpPr>
            <a:spLocks noGrp="1" noChangeArrowheads="1"/>
          </p:cNvSpPr>
          <p:nvPr>
            <p:ph idx="4294967295"/>
          </p:nvPr>
        </p:nvSpPr>
        <p:spPr>
          <a:xfrm>
            <a:off x="827584" y="1916113"/>
            <a:ext cx="7200800" cy="3952875"/>
          </a:xfrm>
        </p:spPr>
        <p:txBody>
          <a:bodyPr/>
          <a:lstStyle/>
          <a:p>
            <a:pPr marL="0" indent="0" algn="ctr" eaLnBrk="1" hangingPunct="1">
              <a:buNone/>
            </a:pPr>
            <a:r>
              <a:rPr lang="zh-CN" altLang="en-US" sz="3200" b="1" dirty="0" smtClean="0">
                <a:latin typeface="微软雅黑" panose="020B0503020204020204" pitchFamily="34" charset="-122"/>
                <a:ea typeface="微软雅黑" panose="020B0503020204020204" pitchFamily="34" charset="-122"/>
              </a:rPr>
              <a:t>学好</a:t>
            </a:r>
            <a:r>
              <a:rPr lang="en-US" altLang="zh-CN" sz="3200" b="1" dirty="0" smtClean="0">
                <a:latin typeface="微软雅黑" panose="020B0503020204020204" pitchFamily="34" charset="-122"/>
                <a:ea typeface="微软雅黑" panose="020B0503020204020204" pitchFamily="34" charset="-122"/>
              </a:rPr>
              <a:t>C</a:t>
            </a:r>
            <a:r>
              <a:rPr lang="zh-CN" altLang="en-US" sz="3200" b="1" dirty="0" smtClean="0">
                <a:latin typeface="微软雅黑" panose="020B0503020204020204" pitchFamily="34" charset="-122"/>
                <a:ea typeface="微软雅黑" panose="020B0503020204020204" pitchFamily="34" charset="-122"/>
              </a:rPr>
              <a:t>语言程序设计重点是编写程序</a:t>
            </a:r>
          </a:p>
          <a:p>
            <a:pPr marL="457200" lvl="1" indent="0" algn="ctr" eaLnBrk="1" hangingPunct="1">
              <a:buNone/>
            </a:pPr>
            <a:r>
              <a:rPr lang="zh-CN" altLang="en-US" b="1" dirty="0" smtClean="0">
                <a:latin typeface="微软雅黑" panose="020B0503020204020204" pitchFamily="34" charset="-122"/>
                <a:ea typeface="微软雅黑" panose="020B0503020204020204" pitchFamily="34" charset="-122"/>
              </a:rPr>
              <a:t>编写正确的程序</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能运行通过</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最低要求</a:t>
            </a:r>
          </a:p>
          <a:p>
            <a:pPr marL="457200" lvl="1" indent="0" algn="ctr" eaLnBrk="1" hangingPunct="1">
              <a:buNone/>
            </a:pPr>
            <a:r>
              <a:rPr lang="zh-CN" altLang="en-US" b="1" dirty="0" smtClean="0">
                <a:solidFill>
                  <a:srgbClr val="C00000"/>
                </a:solidFill>
                <a:ea typeface="华文新魏" pitchFamily="2" charset="-122"/>
              </a:rPr>
              <a:t>     </a:t>
            </a:r>
            <a:r>
              <a:rPr lang="zh-CN" altLang="en-US" b="1" dirty="0" smtClean="0">
                <a:latin typeface="微软雅黑" panose="020B0503020204020204" pitchFamily="34" charset="-122"/>
                <a:ea typeface="微软雅黑" panose="020B0503020204020204" pitchFamily="34" charset="-122"/>
              </a:rPr>
              <a:t>编写高效可靠的程序</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奋斗的目标</a:t>
            </a:r>
          </a:p>
          <a:p>
            <a:pPr marL="457200" lvl="1" indent="0" algn="ctr" eaLnBrk="1" hangingPunct="1">
              <a:buNone/>
            </a:pPr>
            <a:r>
              <a:rPr lang="zh-CN" altLang="en-US" sz="2800" b="1" dirty="0" smtClean="0">
                <a:solidFill>
                  <a:srgbClr val="C00000"/>
                </a:solidFill>
                <a:ea typeface="华文新魏" pitchFamily="2" charset="-122"/>
              </a:rPr>
              <a:t>          </a:t>
            </a:r>
            <a:r>
              <a:rPr lang="zh-CN" altLang="en-US" b="1" dirty="0" smtClean="0">
                <a:latin typeface="微软雅黑" panose="020B0503020204020204" pitchFamily="34" charset="-122"/>
                <a:ea typeface="微软雅黑" panose="020B0503020204020204" pitchFamily="34" charset="-122"/>
              </a:rPr>
              <a:t>编写优美的程序</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追求的方向</a:t>
            </a:r>
          </a:p>
          <a:p>
            <a:pPr marL="457200" lvl="1" indent="0" algn="ctr" eaLnBrk="1" hangingPunct="1">
              <a:buNone/>
            </a:pPr>
            <a:r>
              <a:rPr lang="zh-CN" altLang="en-US" sz="2800"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编写思想深邃的程序</a:t>
            </a:r>
            <a:r>
              <a:rPr lang="en-US" altLang="zh-CN" b="1" dirty="0" smtClean="0">
                <a:latin typeface="微软雅黑" panose="020B0503020204020204" pitchFamily="34" charset="-122"/>
                <a:ea typeface="微软雅黑" panose="020B0503020204020204" pitchFamily="34" charset="-122"/>
              </a:rPr>
              <a:t>--?</a:t>
            </a:r>
          </a:p>
          <a:p>
            <a:pPr lvl="1" eaLnBrk="1" hangingPunct="1"/>
            <a:endParaRPr lang="zh-CN" altLang="en-US" sz="2400" b="1" dirty="0" smtClean="0">
              <a:solidFill>
                <a:srgbClr val="FFFF00"/>
              </a:solidFill>
              <a:ea typeface="华文新魏" pitchFamily="2" charset="-122"/>
            </a:endParaRPr>
          </a:p>
          <a:p>
            <a:pPr lvl="1" eaLnBrk="1" hangingPunct="1">
              <a:buFont typeface="Wingdings 2" pitchFamily="18" charset="2"/>
              <a:buNone/>
            </a:pPr>
            <a:endParaRPr lang="zh-CN" altLang="en-US" sz="2400" b="1" dirty="0" smtClean="0">
              <a:ea typeface="华文新魏" pitchFamily="2" charset="-122"/>
            </a:endParaRPr>
          </a:p>
        </p:txBody>
      </p:sp>
      <p:grpSp>
        <p:nvGrpSpPr>
          <p:cNvPr id="182277" name="Group 5"/>
          <p:cNvGrpSpPr>
            <a:grpSpLocks/>
          </p:cNvGrpSpPr>
          <p:nvPr/>
        </p:nvGrpSpPr>
        <p:grpSpPr bwMode="auto">
          <a:xfrm>
            <a:off x="3779912" y="4690533"/>
            <a:ext cx="3168650" cy="649288"/>
            <a:chOff x="4320" y="1152"/>
            <a:chExt cx="414" cy="402"/>
          </a:xfrm>
          <a:solidFill>
            <a:srgbClr val="39626F"/>
          </a:solidFill>
        </p:grpSpPr>
        <p:sp>
          <p:nvSpPr>
            <p:cNvPr id="5129" name="AutoShape 6"/>
            <p:cNvSpPr>
              <a:spLocks noChangeArrowheads="1"/>
            </p:cNvSpPr>
            <p:nvPr/>
          </p:nvSpPr>
          <p:spPr bwMode="gray">
            <a:xfrm>
              <a:off x="4320" y="1152"/>
              <a:ext cx="414" cy="402"/>
            </a:xfrm>
            <a:prstGeom prst="roundRect">
              <a:avLst>
                <a:gd name="adj" fmla="val 11921"/>
              </a:avLst>
            </a:prstGeom>
            <a:grpFill/>
            <a:ln w="25400">
              <a:solidFill>
                <a:srgbClr val="FFFFFF"/>
              </a:solidFill>
              <a:round/>
              <a:headEnd/>
              <a:tailEnd/>
            </a:ln>
            <a:effectLst>
              <a:outerShdw dist="53882" dir="2700000" algn="ctr" rotWithShape="0">
                <a:srgbClr val="000000">
                  <a:alpha val="50000"/>
                </a:srgbClr>
              </a:outerShdw>
            </a:effectLst>
          </p:spPr>
          <p:txBody>
            <a:bodyPr wrap="none" anchor="ctr"/>
            <a:lstStyle/>
            <a:p>
              <a:pPr algn="ctr"/>
              <a:r>
                <a:rPr lang="zh-CN" altLang="en-US" dirty="0">
                  <a:solidFill>
                    <a:schemeClr val="bg1"/>
                  </a:solidFill>
                  <a:latin typeface="微软雅黑" panose="020B0503020204020204" pitchFamily="34" charset="-122"/>
                  <a:ea typeface="微软雅黑" panose="020B0503020204020204" pitchFamily="34" charset="-122"/>
                </a:rPr>
                <a:t>如何学好呢？</a:t>
              </a:r>
            </a:p>
          </p:txBody>
        </p:sp>
        <p:sp>
          <p:nvSpPr>
            <p:cNvPr id="182279" name="Freeform 7"/>
            <p:cNvSpPr>
              <a:spLocks/>
            </p:cNvSpPr>
            <p:nvPr/>
          </p:nvSpPr>
          <p:spPr bwMode="gray">
            <a:xfrm>
              <a:off x="4346" y="1178"/>
              <a:ext cx="206" cy="201"/>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defRPr/>
              </a:pPr>
              <a:endParaRPr lang="zh-CN" altLang="en-US"/>
            </a:p>
          </p:txBody>
        </p:sp>
      </p:grpSp>
      <p:sp>
        <p:nvSpPr>
          <p:cNvPr id="7" name="矩形 6"/>
          <p:cNvSpPr/>
          <p:nvPr/>
        </p:nvSpPr>
        <p:spPr>
          <a:xfrm>
            <a:off x="805274" y="116632"/>
            <a:ext cx="1102430" cy="646331"/>
          </a:xfrm>
          <a:prstGeom prst="rect">
            <a:avLst/>
          </a:prstGeom>
        </p:spPr>
        <p:txBody>
          <a:bodyPr wrap="square">
            <a:spAutoFit/>
          </a:bodyPr>
          <a:lstStyle/>
          <a:p>
            <a:pPr algn="ctr"/>
            <a:r>
              <a:rPr lang="en-US" altLang="zh-CN" sz="3600" b="1" dirty="0" smtClean="0">
                <a:solidFill>
                  <a:srgbClr val="39626F"/>
                </a:solidFill>
                <a:latin typeface="Segoe UI" panose="020B0502040204020203" pitchFamily="34" charset="0"/>
                <a:cs typeface="Segoe UI" panose="020B0502040204020203" pitchFamily="34" charset="0"/>
              </a:rPr>
              <a:t>0</a:t>
            </a:r>
            <a:endParaRPr lang="zh-CN" altLang="en-US" sz="3600" b="1" dirty="0">
              <a:solidFill>
                <a:srgbClr val="39626F"/>
              </a:solidFill>
              <a:latin typeface="Segoe UI" panose="020B0502040204020203" pitchFamily="34" charset="0"/>
              <a:cs typeface="Segoe UI" panose="020B05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Effect transition="in" filter="blinds(horizontal)">
                                      <p:cBhvr>
                                        <p:cTn id="7" dur="500"/>
                                        <p:tgtEl>
                                          <p:spTgt spid="182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2275">
                                            <p:txEl>
                                              <p:pRg st="1" end="1"/>
                                            </p:txEl>
                                          </p:spTgt>
                                        </p:tgtEl>
                                        <p:attrNameLst>
                                          <p:attrName>style.visibility</p:attrName>
                                        </p:attrNameLst>
                                      </p:cBhvr>
                                      <p:to>
                                        <p:strVal val="visible"/>
                                      </p:to>
                                    </p:set>
                                    <p:animEffect transition="in" filter="blinds(horizontal)">
                                      <p:cBhvr>
                                        <p:cTn id="12" dur="500"/>
                                        <p:tgtEl>
                                          <p:spTgt spid="1822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2275">
                                            <p:txEl>
                                              <p:pRg st="2" end="2"/>
                                            </p:txEl>
                                          </p:spTgt>
                                        </p:tgtEl>
                                        <p:attrNameLst>
                                          <p:attrName>style.visibility</p:attrName>
                                        </p:attrNameLst>
                                      </p:cBhvr>
                                      <p:to>
                                        <p:strVal val="visible"/>
                                      </p:to>
                                    </p:set>
                                    <p:animEffect transition="in" filter="blinds(horizontal)">
                                      <p:cBhvr>
                                        <p:cTn id="17" dur="500"/>
                                        <p:tgtEl>
                                          <p:spTgt spid="1822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2275">
                                            <p:txEl>
                                              <p:pRg st="3" end="3"/>
                                            </p:txEl>
                                          </p:spTgt>
                                        </p:tgtEl>
                                        <p:attrNameLst>
                                          <p:attrName>style.visibility</p:attrName>
                                        </p:attrNameLst>
                                      </p:cBhvr>
                                      <p:to>
                                        <p:strVal val="visible"/>
                                      </p:to>
                                    </p:set>
                                    <p:animEffect transition="in" filter="blinds(horizontal)">
                                      <p:cBhvr>
                                        <p:cTn id="22" dur="500"/>
                                        <p:tgtEl>
                                          <p:spTgt spid="1822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2275">
                                            <p:txEl>
                                              <p:pRg st="4" end="4"/>
                                            </p:txEl>
                                          </p:spTgt>
                                        </p:tgtEl>
                                        <p:attrNameLst>
                                          <p:attrName>style.visibility</p:attrName>
                                        </p:attrNameLst>
                                      </p:cBhvr>
                                      <p:to>
                                        <p:strVal val="visible"/>
                                      </p:to>
                                    </p:set>
                                    <p:animEffect transition="in" filter="blinds(horizontal)">
                                      <p:cBhvr>
                                        <p:cTn id="27" dur="500"/>
                                        <p:tgtEl>
                                          <p:spTgt spid="1822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182277"/>
                                        </p:tgtEl>
                                        <p:attrNameLst>
                                          <p:attrName>style.visibility</p:attrName>
                                        </p:attrNameLst>
                                      </p:cBhvr>
                                      <p:to>
                                        <p:strVal val="visible"/>
                                      </p:to>
                                    </p:set>
                                    <p:anim calcmode="lin" valueType="num">
                                      <p:cBhvr additive="base">
                                        <p:cTn id="32" dur="500" fill="hold"/>
                                        <p:tgtEl>
                                          <p:spTgt spid="182277"/>
                                        </p:tgtEl>
                                        <p:attrNameLst>
                                          <p:attrName>ppt_x</p:attrName>
                                        </p:attrNameLst>
                                      </p:cBhvr>
                                      <p:tavLst>
                                        <p:tav tm="0">
                                          <p:val>
                                            <p:strVal val="#ppt_x"/>
                                          </p:val>
                                        </p:tav>
                                        <p:tav tm="100000">
                                          <p:val>
                                            <p:strVal val="#ppt_x"/>
                                          </p:val>
                                        </p:tav>
                                      </p:tavLst>
                                    </p:anim>
                                    <p:anim calcmode="lin" valueType="num">
                                      <p:cBhvr additive="base">
                                        <p:cTn id="33" dur="500" fill="hold"/>
                                        <p:tgtEl>
                                          <p:spTgt spid="1822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267744" y="287338"/>
            <a:ext cx="6876256" cy="549374"/>
          </a:xfrm>
        </p:spPr>
        <p:txBody>
          <a:bodyPr>
            <a:normAutofit/>
          </a:bodyPr>
          <a:lstStyle/>
          <a:p>
            <a:pPr algn="ctr" defTabSz="457200"/>
            <a:r>
              <a:rPr lang="zh-CN" altLang="en-US" sz="3200" b="1" dirty="0" smtClean="0">
                <a:solidFill>
                  <a:schemeClr val="bg1"/>
                </a:solidFill>
                <a:latin typeface="微软雅黑" pitchFamily="34" charset="-122"/>
                <a:ea typeface="微软雅黑" pitchFamily="34" charset="-122"/>
              </a:rPr>
              <a:t>格式化输入</a:t>
            </a:r>
            <a:r>
              <a:rPr lang="en-US" altLang="zh-CN" sz="3200" b="1" dirty="0" err="1">
                <a:solidFill>
                  <a:schemeClr val="bg1"/>
                </a:solidFill>
                <a:latin typeface="微软雅黑" pitchFamily="34" charset="-122"/>
                <a:ea typeface="微软雅黑" pitchFamily="34" charset="-122"/>
              </a:rPr>
              <a:t>scanf</a:t>
            </a:r>
            <a:r>
              <a:rPr lang="zh-CN" altLang="en-US" sz="3200" b="1" dirty="0">
                <a:solidFill>
                  <a:schemeClr val="bg1"/>
                </a:solidFill>
                <a:latin typeface="微软雅黑" pitchFamily="34" charset="-122"/>
                <a:ea typeface="微软雅黑" pitchFamily="34" charset="-122"/>
              </a:rPr>
              <a:t>函数</a:t>
            </a:r>
            <a:endParaRPr lang="zh-CN" altLang="en-US" sz="20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8" name="Rectangle 3"/>
          <p:cNvSpPr txBox="1">
            <a:spLocks noChangeArrowheads="1"/>
          </p:cNvSpPr>
          <p:nvPr/>
        </p:nvSpPr>
        <p:spPr>
          <a:xfrm>
            <a:off x="899592" y="1340769"/>
            <a:ext cx="7784033" cy="158417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600" dirty="0" smtClean="0">
                <a:latin typeface="微软雅黑" panose="020B0503020204020204" pitchFamily="34" charset="-122"/>
                <a:ea typeface="微软雅黑" panose="020B0503020204020204" pitchFamily="34" charset="-122"/>
              </a:rPr>
              <a:t>其一般使用形式如下：</a:t>
            </a:r>
          </a:p>
          <a:p>
            <a:pPr>
              <a:buFont typeface="Wingdings 3" pitchFamily="18" charset="2"/>
              <a:buNone/>
            </a:pPr>
            <a:r>
              <a:rPr lang="zh-CN" altLang="en-US" dirty="0" smtClean="0">
                <a:latin typeface="微软雅黑" panose="020B0503020204020204" pitchFamily="34" charset="-122"/>
                <a:ea typeface="微软雅黑" panose="020B0503020204020204" pitchFamily="34" charset="-122"/>
              </a:rPr>
              <a:t>          </a:t>
            </a:r>
            <a:r>
              <a:rPr lang="en-US" altLang="zh-CN" sz="2400" dirty="0" err="1" smtClean="0">
                <a:solidFill>
                  <a:srgbClr val="006666"/>
                </a:solidFill>
                <a:latin typeface="微软雅黑" panose="020B0503020204020204" pitchFamily="34" charset="-122"/>
                <a:ea typeface="微软雅黑" panose="020B0503020204020204" pitchFamily="34" charset="-122"/>
              </a:rPr>
              <a:t>scanf</a:t>
            </a:r>
            <a:r>
              <a:rPr lang="en-US" altLang="zh-CN" sz="2400" dirty="0" smtClean="0">
                <a:solidFill>
                  <a:srgbClr val="006666"/>
                </a:solidFill>
                <a:latin typeface="微软雅黑" panose="020B0503020204020204" pitchFamily="34" charset="-122"/>
                <a:ea typeface="微软雅黑" panose="020B0503020204020204" pitchFamily="34" charset="-122"/>
              </a:rPr>
              <a:t>("</a:t>
            </a:r>
            <a:r>
              <a:rPr lang="zh-CN" altLang="en-US" sz="2400" dirty="0" smtClean="0">
                <a:solidFill>
                  <a:srgbClr val="006666"/>
                </a:solidFill>
                <a:latin typeface="微软雅黑" panose="020B0503020204020204" pitchFamily="34" charset="-122"/>
                <a:ea typeface="微软雅黑" panose="020B0503020204020204" pitchFamily="34" charset="-122"/>
              </a:rPr>
              <a:t>输入格式</a:t>
            </a:r>
            <a:r>
              <a:rPr lang="en-US" altLang="zh-CN" sz="2400" dirty="0" smtClean="0">
                <a:solidFill>
                  <a:srgbClr val="006666"/>
                </a:solidFill>
                <a:latin typeface="微软雅黑" panose="020B0503020204020204" pitchFamily="34" charset="-122"/>
                <a:ea typeface="微软雅黑" panose="020B0503020204020204" pitchFamily="34" charset="-122"/>
              </a:rPr>
              <a:t>"</a:t>
            </a:r>
            <a:r>
              <a:rPr lang="zh-CN" altLang="en-US" sz="2400" dirty="0" smtClean="0">
                <a:solidFill>
                  <a:srgbClr val="006666"/>
                </a:solidFill>
                <a:latin typeface="微软雅黑" panose="020B0503020204020204" pitchFamily="34" charset="-122"/>
                <a:ea typeface="微软雅黑" panose="020B0503020204020204" pitchFamily="34" charset="-122"/>
              </a:rPr>
              <a:t>，输入项系列</a:t>
            </a:r>
            <a:r>
              <a:rPr lang="en-US" altLang="zh-CN" sz="2400" dirty="0" smtClean="0">
                <a:solidFill>
                  <a:srgbClr val="006666"/>
                </a:solidFill>
                <a:latin typeface="微软雅黑" panose="020B0503020204020204" pitchFamily="34" charset="-122"/>
                <a:ea typeface="微软雅黑" panose="020B0503020204020204" pitchFamily="34" charset="-122"/>
              </a:rPr>
              <a:t>);</a:t>
            </a:r>
          </a:p>
          <a:p>
            <a:r>
              <a:rPr lang="zh-CN" altLang="en-US" sz="2600" dirty="0" smtClean="0">
                <a:latin typeface="微软雅黑" panose="020B0503020204020204" pitchFamily="34" charset="-122"/>
                <a:ea typeface="微软雅黑" panose="020B0503020204020204" pitchFamily="34" charset="-122"/>
              </a:rPr>
              <a:t>输入格式中一般只使用转换说明符，否则容易出错。</a:t>
            </a:r>
          </a:p>
          <a:p>
            <a:r>
              <a:rPr lang="zh-CN" altLang="en-US" sz="2600" dirty="0" smtClean="0">
                <a:latin typeface="微软雅黑" panose="020B0503020204020204" pitchFamily="34" charset="-122"/>
                <a:ea typeface="微软雅黑" panose="020B0503020204020204" pitchFamily="34" charset="-122"/>
              </a:rPr>
              <a:t>输入项必须是地址量，</a:t>
            </a:r>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变量名前加上</a:t>
            </a:r>
            <a:r>
              <a:rPr lang="en-US" altLang="zh-CN" sz="2600" dirty="0" smtClean="0">
                <a:latin typeface="微软雅黑" panose="020B0503020204020204" pitchFamily="34" charset="-122"/>
                <a:ea typeface="微软雅黑" panose="020B0503020204020204" pitchFamily="34" charset="-122"/>
              </a:rPr>
              <a:t>&amp;</a:t>
            </a:r>
            <a:r>
              <a:rPr lang="zh-CN" altLang="en-US" sz="2600" dirty="0" smtClean="0">
                <a:latin typeface="微软雅黑" panose="020B0503020204020204" pitchFamily="34" charset="-122"/>
                <a:ea typeface="微软雅黑" panose="020B0503020204020204" pitchFamily="34" charset="-122"/>
              </a:rPr>
              <a:t>表示变量的地址</a:t>
            </a:r>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a:t>
            </a:r>
          </a:p>
        </p:txBody>
      </p:sp>
      <p:sp>
        <p:nvSpPr>
          <p:cNvPr id="19" name="Rectangle 3"/>
          <p:cNvSpPr txBox="1">
            <a:spLocks noChangeArrowheads="1"/>
          </p:cNvSpPr>
          <p:nvPr/>
        </p:nvSpPr>
        <p:spPr>
          <a:xfrm>
            <a:off x="611560" y="3218625"/>
            <a:ext cx="3816425" cy="2874671"/>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en-US" altLang="zh-CN" dirty="0" smtClean="0">
                <a:solidFill>
                  <a:srgbClr val="006666"/>
                </a:solidFill>
                <a:latin typeface="微软雅黑" panose="020B0503020204020204" pitchFamily="34" charset="-122"/>
                <a:ea typeface="微软雅黑" panose="020B0503020204020204" pitchFamily="34" charset="-122"/>
              </a:rPr>
              <a:t>1)</a:t>
            </a:r>
            <a:r>
              <a:rPr lang="zh-CN" altLang="en-US" dirty="0" smtClean="0">
                <a:solidFill>
                  <a:srgbClr val="006666"/>
                </a:solidFill>
                <a:latin typeface="微软雅黑" panose="020B0503020204020204" pitchFamily="34" charset="-122"/>
                <a:ea typeface="微软雅黑" panose="020B0503020204020204" pitchFamily="34" charset="-122"/>
              </a:rPr>
              <a:t>常规输入例：</a:t>
            </a:r>
            <a:endParaRPr lang="en-US" altLang="zh-CN" dirty="0" smtClean="0">
              <a:solidFill>
                <a:srgbClr val="006666"/>
              </a:solidFill>
              <a:latin typeface="微软雅黑" panose="020B0503020204020204" pitchFamily="34" charset="-122"/>
              <a:ea typeface="微软雅黑" panose="020B0503020204020204" pitchFamily="34" charset="-122"/>
            </a:endParaRPr>
          </a:p>
          <a:p>
            <a:pPr>
              <a:spcBef>
                <a:spcPts val="600"/>
              </a:spcBef>
            </a:pPr>
            <a:r>
              <a:rPr lang="en-US" altLang="zh-CN" dirty="0" smtClean="0">
                <a:solidFill>
                  <a:schemeClr val="tx1"/>
                </a:solidFill>
                <a:ea typeface="华文新魏" pitchFamily="2" charset="-122"/>
              </a:rPr>
              <a:t>          </a:t>
            </a:r>
            <a:r>
              <a:rPr lang="en-US" altLang="zh-CN" dirty="0" err="1" smtClean="0">
                <a:solidFill>
                  <a:schemeClr val="tx1"/>
                </a:solidFill>
                <a:ea typeface="华文新魏" pitchFamily="2" charset="-122"/>
              </a:rPr>
              <a:t>scanf</a:t>
            </a:r>
            <a:r>
              <a:rPr lang="en-US" altLang="zh-CN" dirty="0" smtClean="0">
                <a:solidFill>
                  <a:schemeClr val="tx1"/>
                </a:solidFill>
                <a:ea typeface="华文新魏" pitchFamily="2" charset="-122"/>
              </a:rPr>
              <a:t>("%</a:t>
            </a:r>
            <a:r>
              <a:rPr lang="en-US" altLang="zh-CN" dirty="0" err="1" smtClean="0">
                <a:solidFill>
                  <a:schemeClr val="tx1"/>
                </a:solidFill>
                <a:ea typeface="华文新魏" pitchFamily="2" charset="-122"/>
              </a:rPr>
              <a:t>d",&amp;a</a:t>
            </a:r>
            <a:r>
              <a:rPr lang="en-US" altLang="zh-CN" dirty="0" smtClean="0">
                <a:solidFill>
                  <a:schemeClr val="tx1"/>
                </a:solidFill>
                <a:ea typeface="华文新魏" pitchFamily="2" charset="-122"/>
              </a:rPr>
              <a:t>); </a:t>
            </a:r>
          </a:p>
          <a:p>
            <a:pPr>
              <a:spcBef>
                <a:spcPts val="600"/>
              </a:spcBef>
            </a:pP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输入</a:t>
            </a:r>
            <a:r>
              <a:rPr lang="en-US" altLang="zh-CN" dirty="0" smtClean="0">
                <a:solidFill>
                  <a:schemeClr val="tx1"/>
                </a:solidFill>
                <a:ea typeface="微软雅黑" panose="020B0503020204020204" pitchFamily="34" charset="-122"/>
              </a:rPr>
              <a:t>10</a:t>
            </a:r>
          </a:p>
          <a:p>
            <a:pPr>
              <a:spcBef>
                <a:spcPts val="600"/>
              </a:spcBef>
            </a:pPr>
            <a:r>
              <a:rPr lang="zh-CN" altLang="en-US" dirty="0" smtClean="0">
                <a:solidFill>
                  <a:schemeClr val="tx1"/>
                </a:solidFill>
                <a:latin typeface="微软雅黑" panose="020B0503020204020204" pitchFamily="34" charset="-122"/>
                <a:ea typeface="微软雅黑" panose="020B0503020204020204" pitchFamily="34" charset="-122"/>
              </a:rPr>
              <a:t>         结果：</a:t>
            </a:r>
            <a:r>
              <a:rPr lang="en-US" altLang="zh-CN" dirty="0" smtClean="0">
                <a:solidFill>
                  <a:schemeClr val="tx1"/>
                </a:solidFill>
                <a:ea typeface="华文新魏" pitchFamily="2" charset="-122"/>
              </a:rPr>
              <a:t>a=10</a:t>
            </a:r>
          </a:p>
          <a:p>
            <a:pPr>
              <a:spcBef>
                <a:spcPts val="600"/>
              </a:spcBef>
            </a:pPr>
            <a:r>
              <a:rPr lang="en-US" altLang="zh-CN" dirty="0" smtClean="0">
                <a:solidFill>
                  <a:srgbClr val="006666"/>
                </a:solidFill>
                <a:latin typeface="微软雅黑" panose="020B0503020204020204" pitchFamily="34" charset="-122"/>
                <a:ea typeface="微软雅黑" panose="020B0503020204020204" pitchFamily="34" charset="-122"/>
              </a:rPr>
              <a:t>2)</a:t>
            </a:r>
            <a:r>
              <a:rPr lang="zh-CN" altLang="en-US" dirty="0" smtClean="0">
                <a:solidFill>
                  <a:srgbClr val="006666"/>
                </a:solidFill>
                <a:latin typeface="微软雅黑" panose="020B0503020204020204" pitchFamily="34" charset="-122"/>
                <a:ea typeface="微软雅黑" panose="020B0503020204020204" pitchFamily="34" charset="-122"/>
              </a:rPr>
              <a:t>输入中有分隔符例：</a:t>
            </a:r>
            <a:endParaRPr lang="en-US" altLang="zh-CN" dirty="0" smtClean="0">
              <a:solidFill>
                <a:srgbClr val="006666"/>
              </a:solidFill>
              <a:latin typeface="微软雅黑" panose="020B0503020204020204" pitchFamily="34" charset="-122"/>
              <a:ea typeface="微软雅黑" panose="020B0503020204020204" pitchFamily="34" charset="-122"/>
            </a:endParaRPr>
          </a:p>
          <a:p>
            <a:pPr>
              <a:spcBef>
                <a:spcPts val="600"/>
              </a:spcBef>
            </a:pPr>
            <a:r>
              <a:rPr lang="en-US" altLang="zh-CN" dirty="0" smtClean="0">
                <a:solidFill>
                  <a:schemeClr val="hlink"/>
                </a:solidFill>
                <a:ea typeface="华文新魏" pitchFamily="2" charset="-122"/>
              </a:rPr>
              <a:t>          </a:t>
            </a:r>
            <a:r>
              <a:rPr lang="en-US" altLang="zh-CN" dirty="0" err="1" smtClean="0">
                <a:solidFill>
                  <a:schemeClr val="tx1"/>
                </a:solidFill>
                <a:ea typeface="华文新魏" pitchFamily="2" charset="-122"/>
              </a:rPr>
              <a:t>scanf</a:t>
            </a:r>
            <a:r>
              <a:rPr lang="en-US" altLang="zh-CN" dirty="0" smtClean="0">
                <a:solidFill>
                  <a:schemeClr val="tx1"/>
                </a:solidFill>
                <a:ea typeface="华文新魏" pitchFamily="2" charset="-122"/>
              </a:rPr>
              <a:t>("%d:%</a:t>
            </a:r>
            <a:r>
              <a:rPr lang="en-US" altLang="zh-CN" dirty="0" err="1" smtClean="0">
                <a:solidFill>
                  <a:schemeClr val="tx1"/>
                </a:solidFill>
                <a:ea typeface="华文新魏" pitchFamily="2" charset="-122"/>
              </a:rPr>
              <a:t>d",&amp;a,&amp;b</a:t>
            </a:r>
            <a:r>
              <a:rPr lang="en-US" altLang="zh-CN" dirty="0" smtClean="0">
                <a:solidFill>
                  <a:schemeClr val="tx1"/>
                </a:solidFill>
                <a:ea typeface="华文新魏" pitchFamily="2" charset="-122"/>
              </a:rPr>
              <a:t>); </a:t>
            </a:r>
          </a:p>
          <a:p>
            <a:pPr>
              <a:spcBef>
                <a:spcPts val="600"/>
              </a:spcBef>
            </a:pPr>
            <a:r>
              <a:rPr lang="en-US" altLang="zh-CN" dirty="0" smtClean="0">
                <a:solidFill>
                  <a:schemeClr val="tx1"/>
                </a:solidFill>
                <a:ea typeface="华文新魏" pitchFamily="2" charset="-122"/>
              </a:rPr>
              <a:t>          </a:t>
            </a:r>
            <a:r>
              <a:rPr lang="zh-CN" altLang="en-US" dirty="0" smtClean="0">
                <a:solidFill>
                  <a:schemeClr val="tx1"/>
                </a:solidFill>
                <a:latin typeface="微软雅黑" panose="020B0503020204020204" pitchFamily="34" charset="-122"/>
                <a:ea typeface="微软雅黑" panose="020B0503020204020204" pitchFamily="34" charset="-122"/>
              </a:rPr>
              <a:t>输入</a:t>
            </a:r>
            <a:r>
              <a:rPr lang="en-US" altLang="zh-CN" dirty="0" smtClean="0">
                <a:solidFill>
                  <a:schemeClr val="tx1"/>
                </a:solidFill>
                <a:ea typeface="华文新魏" pitchFamily="2" charset="-122"/>
              </a:rPr>
              <a:t>3:5</a:t>
            </a:r>
          </a:p>
          <a:p>
            <a:pPr>
              <a:spcBef>
                <a:spcPts val="600"/>
              </a:spcBef>
            </a:pPr>
            <a:r>
              <a:rPr lang="zh-CN" altLang="en-US" dirty="0" smtClean="0">
                <a:solidFill>
                  <a:schemeClr val="tx1"/>
                </a:solidFill>
                <a:latin typeface="微软雅黑" panose="020B0503020204020204" pitchFamily="34" charset="-122"/>
                <a:ea typeface="微软雅黑" panose="020B0503020204020204" pitchFamily="34" charset="-122"/>
              </a:rPr>
              <a:t>          结果： </a:t>
            </a:r>
            <a:r>
              <a:rPr lang="en-US" altLang="zh-CN" dirty="0" smtClean="0">
                <a:solidFill>
                  <a:schemeClr val="tx1"/>
                </a:solidFill>
                <a:latin typeface="微软雅黑" panose="020B0503020204020204" pitchFamily="34" charset="-122"/>
                <a:ea typeface="微软雅黑" panose="020B0503020204020204" pitchFamily="34" charset="-122"/>
              </a:rPr>
              <a:t> </a:t>
            </a:r>
            <a:r>
              <a:rPr lang="en-US" altLang="zh-CN" dirty="0" smtClean="0">
                <a:solidFill>
                  <a:schemeClr val="tx1"/>
                </a:solidFill>
                <a:ea typeface="华文新魏" pitchFamily="2" charset="-122"/>
              </a:rPr>
              <a:t>a=3,b=5</a:t>
            </a:r>
          </a:p>
        </p:txBody>
      </p:sp>
      <p:sp>
        <p:nvSpPr>
          <p:cNvPr id="20" name="Rectangle 3"/>
          <p:cNvSpPr txBox="1">
            <a:spLocks noChangeArrowheads="1"/>
          </p:cNvSpPr>
          <p:nvPr/>
        </p:nvSpPr>
        <p:spPr>
          <a:xfrm>
            <a:off x="4932040" y="3068960"/>
            <a:ext cx="3816425" cy="158417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en-US" altLang="zh-CN" dirty="0" smtClean="0">
                <a:solidFill>
                  <a:srgbClr val="006666"/>
                </a:solidFill>
                <a:latin typeface="微软雅黑" panose="020B0503020204020204" pitchFamily="34" charset="-122"/>
                <a:ea typeface="微软雅黑" panose="020B0503020204020204" pitchFamily="34" charset="-122"/>
              </a:rPr>
              <a:t>3)</a:t>
            </a:r>
            <a:r>
              <a:rPr lang="zh-CN" altLang="en-US" dirty="0" smtClean="0">
                <a:solidFill>
                  <a:srgbClr val="006666"/>
                </a:solidFill>
                <a:latin typeface="微软雅黑" panose="020B0503020204020204" pitchFamily="34" charset="-122"/>
                <a:ea typeface="微软雅黑" panose="020B0503020204020204" pitchFamily="34" charset="-122"/>
              </a:rPr>
              <a:t>输入长度给定例：</a:t>
            </a:r>
            <a:endParaRPr lang="en-US" altLang="zh-CN" dirty="0" smtClean="0">
              <a:solidFill>
                <a:srgbClr val="006666"/>
              </a:solidFill>
              <a:latin typeface="微软雅黑" panose="020B0503020204020204" pitchFamily="34" charset="-122"/>
              <a:ea typeface="微软雅黑" panose="020B0503020204020204" pitchFamily="34" charset="-122"/>
            </a:endParaRPr>
          </a:p>
          <a:p>
            <a:pPr>
              <a:spcBef>
                <a:spcPts val="600"/>
              </a:spcBef>
            </a:pPr>
            <a:r>
              <a:rPr lang="en-US" altLang="zh-CN" dirty="0" smtClean="0">
                <a:solidFill>
                  <a:schemeClr val="tx1"/>
                </a:solidFill>
                <a:ea typeface="华文新魏" pitchFamily="2" charset="-122"/>
              </a:rPr>
              <a:t>  </a:t>
            </a:r>
            <a:r>
              <a:rPr lang="zh-CN" altLang="en-US" dirty="0" smtClean="0">
                <a:solidFill>
                  <a:schemeClr val="tx1"/>
                </a:solidFill>
                <a:ea typeface="华文新魏" pitchFamily="2" charset="-122"/>
              </a:rPr>
              <a:t> </a:t>
            </a:r>
            <a:r>
              <a:rPr lang="en-US" altLang="zh-CN" dirty="0" err="1" smtClean="0">
                <a:solidFill>
                  <a:schemeClr val="tx1"/>
                </a:solidFill>
                <a:ea typeface="华文新魏" pitchFamily="2" charset="-122"/>
              </a:rPr>
              <a:t>scanf</a:t>
            </a:r>
            <a:r>
              <a:rPr lang="en-US" altLang="zh-CN" dirty="0" smtClean="0">
                <a:solidFill>
                  <a:schemeClr val="tx1"/>
                </a:solidFill>
                <a:ea typeface="华文新魏" pitchFamily="2" charset="-122"/>
              </a:rPr>
              <a:t>(%4d%2d%2d”,&amp;a,&amp;b,&amp;c);</a:t>
            </a:r>
          </a:p>
          <a:p>
            <a:pPr>
              <a:spcBef>
                <a:spcPts val="600"/>
              </a:spcBef>
              <a:buFont typeface="Wingdings 3" pitchFamily="18" charset="2"/>
              <a:buNone/>
            </a:pP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假设输入序列为：</a:t>
            </a:r>
            <a:r>
              <a:rPr lang="en-US" altLang="zh-CN" dirty="0" smtClean="0">
                <a:solidFill>
                  <a:schemeClr val="tx1"/>
                </a:solidFill>
                <a:ea typeface="华文新魏" pitchFamily="2" charset="-122"/>
              </a:rPr>
              <a:t>20160125</a:t>
            </a:r>
          </a:p>
          <a:p>
            <a:pPr>
              <a:spcBef>
                <a:spcPts val="600"/>
              </a:spcBef>
              <a:buFont typeface="Wingdings 3" pitchFamily="18" charset="2"/>
              <a:buNone/>
            </a:pP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结果：</a:t>
            </a:r>
            <a:r>
              <a:rPr lang="en-US" altLang="zh-CN" dirty="0" smtClean="0">
                <a:solidFill>
                  <a:schemeClr val="tx1"/>
                </a:solidFill>
                <a:ea typeface="华文新魏" pitchFamily="2" charset="-122"/>
              </a:rPr>
              <a:t>a=2016,b=01,c=25</a:t>
            </a:r>
            <a:endParaRPr lang="zh-CN" altLang="en-US" sz="1600" dirty="0" smtClean="0">
              <a:solidFill>
                <a:schemeClr val="tx1"/>
              </a:solidFill>
              <a:ea typeface="华文新魏" pitchFamily="2" charset="-122"/>
            </a:endParaRPr>
          </a:p>
        </p:txBody>
      </p:sp>
      <p:sp>
        <p:nvSpPr>
          <p:cNvPr id="21" name="Rectangle 3"/>
          <p:cNvSpPr txBox="1">
            <a:spLocks noChangeArrowheads="1"/>
          </p:cNvSpPr>
          <p:nvPr/>
        </p:nvSpPr>
        <p:spPr>
          <a:xfrm>
            <a:off x="5004048" y="4653136"/>
            <a:ext cx="3456384" cy="1728191"/>
          </a:xfrm>
          <a:prstGeom prst="rect">
            <a:avLst/>
          </a:prstGeom>
          <a:ln>
            <a:solidFill>
              <a:srgbClr val="339933"/>
            </a:solidFill>
          </a:ln>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zh-CN" altLang="en-US" dirty="0" smtClean="0">
                <a:solidFill>
                  <a:srgbClr val="006666"/>
                </a:solidFill>
                <a:latin typeface="微软雅黑" panose="020B0503020204020204" pitchFamily="34" charset="-122"/>
                <a:ea typeface="微软雅黑" panose="020B0503020204020204" pitchFamily="34" charset="-122"/>
              </a:rPr>
              <a:t>输入数据时，遇到下列情况时该数据认为结束</a:t>
            </a:r>
          </a:p>
          <a:p>
            <a:pPr>
              <a:spcBef>
                <a:spcPts val="600"/>
              </a:spcBef>
              <a:buFont typeface="Wingdings 3" pitchFamily="18" charset="2"/>
              <a:buNone/>
            </a:pPr>
            <a:r>
              <a:rPr lang="zh-CN" altLang="en-US" dirty="0" smtClean="0">
                <a:solidFill>
                  <a:srgbClr val="006666"/>
                </a:solidFill>
                <a:latin typeface="微软雅黑" panose="020B0503020204020204" pitchFamily="34" charset="-122"/>
                <a:ea typeface="微软雅黑" panose="020B0503020204020204" pitchFamily="34" charset="-122"/>
              </a:rPr>
              <a:t>	 </a:t>
            </a:r>
            <a:r>
              <a:rPr lang="en-US" altLang="zh-CN" dirty="0" smtClean="0">
                <a:solidFill>
                  <a:srgbClr val="006666"/>
                </a:solidFill>
                <a:latin typeface="微软雅黑" panose="020B0503020204020204" pitchFamily="34" charset="-122"/>
                <a:ea typeface="微软雅黑" panose="020B0503020204020204" pitchFamily="34" charset="-122"/>
              </a:rPr>
              <a:t>a.</a:t>
            </a:r>
            <a:r>
              <a:rPr lang="zh-CN" altLang="en-US" dirty="0" smtClean="0">
                <a:solidFill>
                  <a:srgbClr val="006666"/>
                </a:solidFill>
                <a:latin typeface="微软雅黑" panose="020B0503020204020204" pitchFamily="34" charset="-122"/>
                <a:ea typeface="微软雅黑" panose="020B0503020204020204" pitchFamily="34" charset="-122"/>
              </a:rPr>
              <a:t>遇空格、回车或者</a:t>
            </a:r>
            <a:r>
              <a:rPr lang="en-US" altLang="zh-CN" dirty="0" smtClean="0">
                <a:solidFill>
                  <a:srgbClr val="006666"/>
                </a:solidFill>
                <a:latin typeface="微软雅黑" panose="020B0503020204020204" pitchFamily="34" charset="-122"/>
                <a:ea typeface="微软雅黑" panose="020B0503020204020204" pitchFamily="34" charset="-122"/>
              </a:rPr>
              <a:t>tab</a:t>
            </a:r>
            <a:r>
              <a:rPr lang="zh-CN" altLang="en-US" dirty="0" smtClean="0">
                <a:solidFill>
                  <a:srgbClr val="006666"/>
                </a:solidFill>
                <a:latin typeface="微软雅黑" panose="020B0503020204020204" pitchFamily="34" charset="-122"/>
                <a:ea typeface="微软雅黑" panose="020B0503020204020204" pitchFamily="34" charset="-122"/>
              </a:rPr>
              <a:t>键</a:t>
            </a:r>
          </a:p>
          <a:p>
            <a:pPr>
              <a:spcBef>
                <a:spcPts val="600"/>
              </a:spcBef>
              <a:buFont typeface="Wingdings 3" pitchFamily="18" charset="2"/>
              <a:buNone/>
            </a:pPr>
            <a:r>
              <a:rPr lang="en-US" altLang="zh-CN" dirty="0" smtClean="0">
                <a:solidFill>
                  <a:srgbClr val="006666"/>
                </a:solidFill>
                <a:latin typeface="微软雅黑" panose="020B0503020204020204" pitchFamily="34" charset="-122"/>
                <a:ea typeface="微软雅黑" panose="020B0503020204020204" pitchFamily="34" charset="-122"/>
              </a:rPr>
              <a:t>	 b.</a:t>
            </a:r>
            <a:r>
              <a:rPr lang="zh-CN" altLang="en-US" dirty="0" smtClean="0">
                <a:solidFill>
                  <a:srgbClr val="006666"/>
                </a:solidFill>
                <a:latin typeface="微软雅黑" panose="020B0503020204020204" pitchFamily="34" charset="-122"/>
                <a:ea typeface="微软雅黑" panose="020B0503020204020204" pitchFamily="34" charset="-122"/>
              </a:rPr>
              <a:t>遇宽度结束，如“</a:t>
            </a:r>
            <a:r>
              <a:rPr lang="en-US" altLang="zh-CN" dirty="0" smtClean="0">
                <a:solidFill>
                  <a:srgbClr val="006666"/>
                </a:solidFill>
                <a:latin typeface="微软雅黑" panose="020B0503020204020204" pitchFamily="34" charset="-122"/>
                <a:ea typeface="微软雅黑" panose="020B0503020204020204" pitchFamily="34" charset="-122"/>
              </a:rPr>
              <a:t>%3d”</a:t>
            </a:r>
            <a:r>
              <a:rPr lang="zh-CN" altLang="en-US" dirty="0" smtClean="0">
                <a:solidFill>
                  <a:srgbClr val="006666"/>
                </a:solidFill>
                <a:latin typeface="微软雅黑" panose="020B0503020204020204" pitchFamily="34" charset="-122"/>
                <a:ea typeface="微软雅黑" panose="020B0503020204020204" pitchFamily="34" charset="-122"/>
              </a:rPr>
              <a:t>只取输入项前三列。 </a:t>
            </a:r>
          </a:p>
          <a:p>
            <a:endParaRPr lang="zh-CN" altLang="en-US" sz="1600" dirty="0" smtClean="0">
              <a:solidFill>
                <a:srgbClr val="006666"/>
              </a:solidFill>
              <a:ea typeface="华文新魏" pitchFamily="2" charset="-122"/>
            </a:endParaRPr>
          </a:p>
        </p:txBody>
      </p:sp>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9628" y="4601525"/>
            <a:ext cx="654768" cy="654768"/>
          </a:xfrm>
          <a:prstGeom prst="rect">
            <a:avLst/>
          </a:prstGeom>
        </p:spPr>
      </p:pic>
      <p:sp>
        <p:nvSpPr>
          <p:cNvPr id="8" name="矩形 7"/>
          <p:cNvSpPr/>
          <p:nvPr/>
        </p:nvSpPr>
        <p:spPr>
          <a:xfrm>
            <a:off x="827584" y="188640"/>
            <a:ext cx="1296144" cy="646331"/>
          </a:xfrm>
          <a:prstGeom prst="rect">
            <a:avLst/>
          </a:prstGeom>
        </p:spPr>
        <p:txBody>
          <a:bodyPr wrap="square">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1.5.2</a:t>
            </a:r>
            <a:endParaRPr lang="zh-CN" altLang="en-US" sz="36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5572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anim calcmode="lin" valueType="num">
                                      <p:cBhvr>
                                        <p:cTn id="22" dur="1000" fill="hold"/>
                                        <p:tgtEl>
                                          <p:spTgt spid="20"/>
                                        </p:tgtEl>
                                        <p:attrNameLst>
                                          <p:attrName>ppt_x</p:attrName>
                                        </p:attrNameLst>
                                      </p:cBhvr>
                                      <p:tavLst>
                                        <p:tav tm="0">
                                          <p:val>
                                            <p:strVal val="#ppt_x"/>
                                          </p:val>
                                        </p:tav>
                                        <p:tav tm="100000">
                                          <p:val>
                                            <p:strVal val="#ppt_x"/>
                                          </p:val>
                                        </p:tav>
                                      </p:tavLst>
                                    </p:anim>
                                    <p:anim calcmode="lin" valueType="num">
                                      <p:cBhvr>
                                        <p:cTn id="23" dur="1000" fill="hold"/>
                                        <p:tgtEl>
                                          <p:spTgt spid="20"/>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1000"/>
                                        <p:tgtEl>
                                          <p:spTgt spid="22"/>
                                        </p:tgtEl>
                                      </p:cBhvr>
                                    </p:animEffect>
                                    <p:anim calcmode="lin" valueType="num">
                                      <p:cBhvr>
                                        <p:cTn id="27" dur="1000" fill="hold"/>
                                        <p:tgtEl>
                                          <p:spTgt spid="22"/>
                                        </p:tgtEl>
                                        <p:attrNameLst>
                                          <p:attrName>ppt_x</p:attrName>
                                        </p:attrNameLst>
                                      </p:cBhvr>
                                      <p:tavLst>
                                        <p:tav tm="0">
                                          <p:val>
                                            <p:strVal val="#ppt_x"/>
                                          </p:val>
                                        </p:tav>
                                        <p:tav tm="100000">
                                          <p:val>
                                            <p:strVal val="#ppt_x"/>
                                          </p:val>
                                        </p:tav>
                                      </p:tavLst>
                                    </p:anim>
                                    <p:anim calcmode="lin" valueType="num">
                                      <p:cBhvr>
                                        <p:cTn id="28" dur="1000" fill="hold"/>
                                        <p:tgtEl>
                                          <p:spTgt spid="22"/>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42"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1000"/>
                                        <p:tgtEl>
                                          <p:spTgt spid="21"/>
                                        </p:tgtEl>
                                      </p:cBhvr>
                                    </p:animEffect>
                                    <p:anim calcmode="lin" valueType="num">
                                      <p:cBhvr>
                                        <p:cTn id="33" dur="1000" fill="hold"/>
                                        <p:tgtEl>
                                          <p:spTgt spid="21"/>
                                        </p:tgtEl>
                                        <p:attrNameLst>
                                          <p:attrName>ppt_x</p:attrName>
                                        </p:attrNameLst>
                                      </p:cBhvr>
                                      <p:tavLst>
                                        <p:tav tm="0">
                                          <p:val>
                                            <p:strVal val="#ppt_x"/>
                                          </p:val>
                                        </p:tav>
                                        <p:tav tm="100000">
                                          <p:val>
                                            <p:strVal val="#ppt_x"/>
                                          </p:val>
                                        </p:tav>
                                      </p:tavLst>
                                    </p:anim>
                                    <p:anim calcmode="lin" valueType="num">
                                      <p:cBhvr>
                                        <p:cTn id="3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267744" y="287338"/>
            <a:ext cx="6876256" cy="549374"/>
          </a:xfrm>
        </p:spPr>
        <p:txBody>
          <a:bodyPr>
            <a:normAutofit/>
          </a:bodyPr>
          <a:lstStyle/>
          <a:p>
            <a:pPr algn="ctr" defTabSz="457200"/>
            <a:r>
              <a:rPr lang="zh-CN" altLang="en-US" sz="3200" b="1" dirty="0">
                <a:solidFill>
                  <a:schemeClr val="bg1"/>
                </a:solidFill>
                <a:latin typeface="微软雅黑" pitchFamily="34" charset="-122"/>
                <a:ea typeface="微软雅黑" pitchFamily="34" charset="-122"/>
              </a:rPr>
              <a:t>字符输入</a:t>
            </a:r>
            <a:r>
              <a:rPr lang="en-US" altLang="zh-CN" sz="3200" b="1" dirty="0" err="1">
                <a:solidFill>
                  <a:schemeClr val="bg1"/>
                </a:solidFill>
                <a:latin typeface="微软雅黑" pitchFamily="34" charset="-122"/>
                <a:ea typeface="微软雅黑" pitchFamily="34" charset="-122"/>
              </a:rPr>
              <a:t>getchar</a:t>
            </a:r>
            <a:r>
              <a:rPr lang="zh-CN" altLang="en-US" sz="3200" b="1" dirty="0">
                <a:solidFill>
                  <a:schemeClr val="bg1"/>
                </a:solidFill>
                <a:latin typeface="微软雅黑" pitchFamily="34" charset="-122"/>
                <a:ea typeface="微软雅黑" pitchFamily="34" charset="-122"/>
              </a:rPr>
              <a:t>函数</a:t>
            </a:r>
            <a:endParaRPr lang="zh-CN" altLang="en-US" sz="20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8" name="Rectangle 3"/>
          <p:cNvSpPr txBox="1">
            <a:spLocks noChangeArrowheads="1"/>
          </p:cNvSpPr>
          <p:nvPr/>
        </p:nvSpPr>
        <p:spPr>
          <a:xfrm>
            <a:off x="971600" y="1628775"/>
            <a:ext cx="7639000" cy="28803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40000"/>
              </a:lnSpc>
              <a:buNone/>
            </a:pPr>
            <a:r>
              <a:rPr lang="en-US" altLang="zh-CN" sz="2400" dirty="0" smtClean="0">
                <a:solidFill>
                  <a:srgbClr val="006666"/>
                </a:solidFill>
                <a:ea typeface="微软雅黑" panose="020B0503020204020204" pitchFamily="34" charset="-122"/>
              </a:rPr>
              <a:t> </a:t>
            </a:r>
            <a:r>
              <a:rPr lang="en-US" altLang="zh-CN" sz="2000" dirty="0" err="1" smtClean="0">
                <a:solidFill>
                  <a:srgbClr val="006666"/>
                </a:solidFill>
                <a:ea typeface="微软雅黑" panose="020B0503020204020204" pitchFamily="34" charset="-122"/>
              </a:rPr>
              <a:t>getchar</a:t>
            </a:r>
            <a:r>
              <a:rPr lang="zh-CN" altLang="en-US" sz="2000" dirty="0" smtClean="0">
                <a:solidFill>
                  <a:srgbClr val="006666"/>
                </a:solidFill>
                <a:ea typeface="微软雅黑" panose="020B0503020204020204" pitchFamily="34" charset="-122"/>
              </a:rPr>
              <a:t>函数</a:t>
            </a:r>
            <a:r>
              <a:rPr lang="zh-CN" altLang="en-US" sz="2000" dirty="0" smtClean="0">
                <a:latin typeface="微软雅黑" panose="020B0503020204020204" pitchFamily="34" charset="-122"/>
                <a:ea typeface="微软雅黑" panose="020B0503020204020204" pitchFamily="34" charset="-122"/>
              </a:rPr>
              <a:t>的功能是从键盘读入一个字节的代码值。在程序中必须用一个对应的变量接收读取的代码值，如下所示：</a:t>
            </a:r>
          </a:p>
          <a:p>
            <a:pPr>
              <a:lnSpc>
                <a:spcPct val="140000"/>
              </a:lnSpc>
              <a:buFont typeface="Wingdings 3" pitchFamily="18" charset="2"/>
              <a:buNone/>
            </a:pPr>
            <a:r>
              <a:rPr lang="zh-CN" altLang="en-US" sz="2000" dirty="0" smtClean="0">
                <a:solidFill>
                  <a:srgbClr val="006666"/>
                </a:solidFill>
                <a:latin typeface="微软雅黑" panose="020B0503020204020204" pitchFamily="34" charset="-122"/>
                <a:ea typeface="微软雅黑" panose="020B0503020204020204" pitchFamily="34" charset="-122"/>
              </a:rPr>
              <a:t>                    </a:t>
            </a:r>
            <a:r>
              <a:rPr lang="en-US" altLang="zh-CN" sz="2000" dirty="0" smtClean="0">
                <a:solidFill>
                  <a:srgbClr val="006666"/>
                </a:solidFill>
                <a:latin typeface="微软雅黑" panose="020B0503020204020204" pitchFamily="34" charset="-122"/>
                <a:ea typeface="微软雅黑" panose="020B0503020204020204" pitchFamily="34" charset="-122"/>
              </a:rPr>
              <a:t>c = </a:t>
            </a:r>
            <a:r>
              <a:rPr lang="en-US" altLang="zh-CN" sz="2000" dirty="0" err="1" smtClean="0">
                <a:solidFill>
                  <a:srgbClr val="006666"/>
                </a:solidFill>
                <a:latin typeface="微软雅黑" panose="020B0503020204020204" pitchFamily="34" charset="-122"/>
                <a:ea typeface="微软雅黑" panose="020B0503020204020204" pitchFamily="34" charset="-122"/>
              </a:rPr>
              <a:t>getchar</a:t>
            </a:r>
            <a:r>
              <a:rPr lang="en-US" altLang="zh-CN" sz="2000" dirty="0" smtClean="0">
                <a:solidFill>
                  <a:srgbClr val="006666"/>
                </a:solidFill>
                <a:latin typeface="微软雅黑" panose="020B0503020204020204" pitchFamily="34" charset="-122"/>
                <a:ea typeface="微软雅黑" panose="020B0503020204020204" pitchFamily="34" charset="-122"/>
              </a:rPr>
              <a:t>( );</a:t>
            </a:r>
          </a:p>
          <a:p>
            <a:pPr>
              <a:lnSpc>
                <a:spcPct val="140000"/>
              </a:lnSpc>
              <a:buFont typeface="Wingdings 3" pitchFamily="18" charset="2"/>
              <a:buNone/>
            </a:pPr>
            <a:r>
              <a:rPr lang="en-US" altLang="zh-CN" sz="2000" dirty="0" smtClean="0">
                <a:solidFill>
                  <a:schemeClr val="hlink"/>
                </a:solidFill>
                <a:ea typeface="华文新魏" pitchFamily="2" charset="-122"/>
              </a:rPr>
              <a:t> </a:t>
            </a:r>
            <a:r>
              <a:rPr lang="zh-CN" altLang="en-US" sz="2000" dirty="0" smtClean="0">
                <a:latin typeface="微软雅黑" panose="020B0503020204020204" pitchFamily="34" charset="-122"/>
                <a:ea typeface="微软雅黑" panose="020B0503020204020204" pitchFamily="34" charset="-122"/>
              </a:rPr>
              <a:t>执行上面的语句时，变量</a:t>
            </a:r>
            <a:r>
              <a:rPr lang="en-US" altLang="zh-CN" sz="2000" dirty="0" smtClean="0">
                <a:latin typeface="微软雅黑" panose="020B0503020204020204" pitchFamily="34" charset="-122"/>
                <a:ea typeface="微软雅黑" panose="020B0503020204020204" pitchFamily="34" charset="-122"/>
              </a:rPr>
              <a:t>c</a:t>
            </a:r>
            <a:r>
              <a:rPr lang="zh-CN" altLang="en-US" sz="2000" dirty="0" smtClean="0">
                <a:latin typeface="微软雅黑" panose="020B0503020204020204" pitchFamily="34" charset="-122"/>
                <a:ea typeface="微软雅黑" panose="020B0503020204020204" pitchFamily="34" charset="-122"/>
              </a:rPr>
              <a:t>就得到了读取的代码值。</a:t>
            </a:r>
          </a:p>
        </p:txBody>
      </p:sp>
      <p:sp>
        <p:nvSpPr>
          <p:cNvPr id="4" name="矩形 3"/>
          <p:cNvSpPr/>
          <p:nvPr/>
        </p:nvSpPr>
        <p:spPr>
          <a:xfrm>
            <a:off x="827584" y="188640"/>
            <a:ext cx="1296144" cy="646331"/>
          </a:xfrm>
          <a:prstGeom prst="rect">
            <a:avLst/>
          </a:prstGeom>
        </p:spPr>
        <p:txBody>
          <a:bodyPr wrap="square">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1.5.3</a:t>
            </a:r>
            <a:endParaRPr lang="zh-CN" altLang="en-US" sz="36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0694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 calcmode="lin" valueType="num">
                                      <p:cBhvr additive="base">
                                        <p:cTn id="12"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 calcmode="lin" valueType="num">
                                      <p:cBhvr additive="base">
                                        <p:cTn id="1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267744" y="287338"/>
            <a:ext cx="6876256" cy="549374"/>
          </a:xfrm>
        </p:spPr>
        <p:txBody>
          <a:bodyPr>
            <a:normAutofit/>
          </a:bodyPr>
          <a:lstStyle/>
          <a:p>
            <a:pPr algn="ctr" defTabSz="457200"/>
            <a:r>
              <a:rPr lang="zh-CN" altLang="en-US" sz="3200" b="1" dirty="0">
                <a:solidFill>
                  <a:schemeClr val="bg1"/>
                </a:solidFill>
                <a:latin typeface="微软雅黑" pitchFamily="34" charset="-122"/>
                <a:ea typeface="微软雅黑" pitchFamily="34" charset="-122"/>
              </a:rPr>
              <a:t>字符输出</a:t>
            </a:r>
            <a:r>
              <a:rPr lang="en-US" altLang="zh-CN" sz="3200" b="1" dirty="0" err="1">
                <a:solidFill>
                  <a:schemeClr val="bg1"/>
                </a:solidFill>
                <a:latin typeface="微软雅黑" pitchFamily="34" charset="-122"/>
                <a:ea typeface="微软雅黑" pitchFamily="34" charset="-122"/>
              </a:rPr>
              <a:t>putchar</a:t>
            </a:r>
            <a:r>
              <a:rPr lang="zh-CN" altLang="en-US" sz="3200" b="1" dirty="0">
                <a:solidFill>
                  <a:schemeClr val="bg1"/>
                </a:solidFill>
                <a:latin typeface="微软雅黑" pitchFamily="34" charset="-122"/>
                <a:ea typeface="微软雅黑" pitchFamily="34" charset="-122"/>
              </a:rPr>
              <a:t>函数</a:t>
            </a:r>
            <a:endParaRPr lang="zh-CN" altLang="en-US" sz="20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 name="Rectangle 3"/>
          <p:cNvSpPr txBox="1">
            <a:spLocks noChangeArrowheads="1"/>
          </p:cNvSpPr>
          <p:nvPr/>
        </p:nvSpPr>
        <p:spPr>
          <a:xfrm>
            <a:off x="611560" y="1773238"/>
            <a:ext cx="8086353" cy="4151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altLang="zh-CN" sz="2000" dirty="0" err="1" smtClean="0">
                <a:solidFill>
                  <a:srgbClr val="006666"/>
                </a:solidFill>
                <a:ea typeface="微软雅黑" panose="020B0503020204020204" pitchFamily="34" charset="-122"/>
              </a:rPr>
              <a:t>putchar</a:t>
            </a:r>
            <a:r>
              <a:rPr lang="zh-CN" altLang="en-US" sz="2000" dirty="0" smtClean="0">
                <a:latin typeface="微软雅黑" panose="020B0503020204020204" pitchFamily="34" charset="-122"/>
                <a:ea typeface="微软雅黑" panose="020B0503020204020204" pitchFamily="34" charset="-122"/>
              </a:rPr>
              <a:t>函数的功能是把一字节的代码值所代表的字符输出到标准输出设备上，它的应用</a:t>
            </a:r>
            <a:r>
              <a:rPr lang="zh-CN" altLang="en-US" sz="2000" dirty="0">
                <a:latin typeface="微软雅黑" panose="020B0503020204020204" pitchFamily="34" charset="-122"/>
                <a:ea typeface="微软雅黑" panose="020B0503020204020204" pitchFamily="34" charset="-122"/>
              </a:rPr>
              <a:t>形式如下：</a:t>
            </a:r>
            <a:endParaRPr lang="zh-CN" altLang="en-US" sz="2000" dirty="0" smtClean="0">
              <a:latin typeface="微软雅黑" panose="020B0503020204020204" pitchFamily="34" charset="-122"/>
              <a:ea typeface="微软雅黑" panose="020B0503020204020204" pitchFamily="34" charset="-122"/>
            </a:endParaRPr>
          </a:p>
          <a:p>
            <a:pPr>
              <a:lnSpc>
                <a:spcPct val="130000"/>
              </a:lnSpc>
              <a:buFont typeface="Wingdings 3" pitchFamily="18" charset="2"/>
              <a:buNone/>
            </a:pPr>
            <a:r>
              <a:rPr lang="zh-CN" altLang="en-US" sz="2000" dirty="0" smtClean="0">
                <a:ea typeface="微软雅黑" panose="020B0503020204020204" pitchFamily="34" charset="-122"/>
              </a:rPr>
              <a:t>                       </a:t>
            </a:r>
            <a:r>
              <a:rPr lang="en-US" altLang="zh-CN" sz="2000" b="1" dirty="0" err="1" smtClean="0">
                <a:solidFill>
                  <a:srgbClr val="006666"/>
                </a:solidFill>
                <a:ea typeface="微软雅黑" panose="020B0503020204020204" pitchFamily="34" charset="-122"/>
              </a:rPr>
              <a:t>putchar</a:t>
            </a:r>
            <a:r>
              <a:rPr lang="en-US" altLang="zh-CN" sz="2000" b="1" dirty="0" smtClean="0">
                <a:solidFill>
                  <a:srgbClr val="006666"/>
                </a:solidFill>
                <a:ea typeface="微软雅黑" panose="020B0503020204020204" pitchFamily="34" charset="-122"/>
              </a:rPr>
              <a:t>(c);</a:t>
            </a:r>
          </a:p>
          <a:p>
            <a:pPr marL="0" indent="0">
              <a:lnSpc>
                <a:spcPct val="130000"/>
              </a:lnSpc>
              <a:buNone/>
            </a:pPr>
            <a:r>
              <a:rPr lang="zh-CN" altLang="en-US" sz="2000" dirty="0" smtClean="0">
                <a:latin typeface="微软雅黑" panose="020B0503020204020204" pitchFamily="34" charset="-122"/>
                <a:ea typeface="微软雅黑" panose="020B0503020204020204" pitchFamily="34" charset="-122"/>
              </a:rPr>
              <a:t>它把变量</a:t>
            </a:r>
            <a:r>
              <a:rPr lang="en-US" altLang="zh-CN" sz="2000" dirty="0" smtClean="0">
                <a:latin typeface="微软雅黑" panose="020B0503020204020204" pitchFamily="34" charset="-122"/>
                <a:ea typeface="微软雅黑" panose="020B0503020204020204" pitchFamily="34" charset="-122"/>
              </a:rPr>
              <a:t>c</a:t>
            </a:r>
            <a:r>
              <a:rPr lang="zh-CN" altLang="en-US" sz="2000" dirty="0" smtClean="0">
                <a:latin typeface="微软雅黑" panose="020B0503020204020204" pitchFamily="34" charset="-122"/>
                <a:ea typeface="微软雅黑" panose="020B0503020204020204" pitchFamily="34" charset="-122"/>
              </a:rPr>
              <a:t>的值作为代码值，把该代码值对应的字符输出到标准输出设备。 </a:t>
            </a:r>
            <a:endParaRPr lang="zh-CN" altLang="en-US" sz="2400" dirty="0" smtClean="0">
              <a:latin typeface="微软雅黑" panose="020B0503020204020204" pitchFamily="34" charset="-122"/>
              <a:ea typeface="微软雅黑" panose="020B0503020204020204" pitchFamily="34" charset="-122"/>
            </a:endParaRPr>
          </a:p>
        </p:txBody>
      </p:sp>
      <p:sp>
        <p:nvSpPr>
          <p:cNvPr id="5" name="矩形 4"/>
          <p:cNvSpPr/>
          <p:nvPr/>
        </p:nvSpPr>
        <p:spPr>
          <a:xfrm>
            <a:off x="827584" y="188640"/>
            <a:ext cx="1296144" cy="646331"/>
          </a:xfrm>
          <a:prstGeom prst="rect">
            <a:avLst/>
          </a:prstGeom>
        </p:spPr>
        <p:txBody>
          <a:bodyPr wrap="square">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1.5.4</a:t>
            </a:r>
            <a:endParaRPr lang="zh-CN" altLang="en-US" sz="36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8387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ox(in)">
                                      <p:cBhvr>
                                        <p:cTn id="7" dur="500"/>
                                        <p:tgtEl>
                                          <p:spTgt spid="4">
                                            <p:txEl>
                                              <p:pRg st="0" end="0"/>
                                            </p:txEl>
                                          </p:spTgt>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ox(in)">
                                      <p:cBhvr>
                                        <p:cTn id="11" dur="500"/>
                                        <p:tgtEl>
                                          <p:spTgt spid="4">
                                            <p:txEl>
                                              <p:pRg st="1" end="1"/>
                                            </p:txEl>
                                          </p:spTgt>
                                        </p:tgtEl>
                                      </p:cBhvr>
                                    </p:animEffect>
                                  </p:childTnLst>
                                </p:cTn>
                              </p:par>
                            </p:childTnLst>
                          </p:cTn>
                        </p:par>
                        <p:par>
                          <p:cTn id="12" fill="hold">
                            <p:stCondLst>
                              <p:cond delay="1000"/>
                            </p:stCondLst>
                            <p:childTnLst>
                              <p:par>
                                <p:cTn id="13" presetID="4" presetClass="entr" presetSubtype="16"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ox(in)">
                                      <p:cBhvr>
                                        <p:cTn id="1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267744" y="287338"/>
            <a:ext cx="6876256" cy="549374"/>
          </a:xfrm>
        </p:spPr>
        <p:txBody>
          <a:bodyPr>
            <a:normAutofit/>
          </a:bodyPr>
          <a:lstStyle/>
          <a:p>
            <a:pPr algn="ctr" defTabSz="457200"/>
            <a:r>
              <a:rPr lang="zh-CN" altLang="en-US" sz="3200" b="1" dirty="0">
                <a:solidFill>
                  <a:schemeClr val="bg1"/>
                </a:solidFill>
                <a:latin typeface="微软雅黑" pitchFamily="34" charset="-122"/>
                <a:ea typeface="微软雅黑" pitchFamily="34" charset="-122"/>
              </a:rPr>
              <a:t>运行</a:t>
            </a:r>
            <a:r>
              <a:rPr lang="en-US" altLang="zh-CN" sz="3200" b="1" dirty="0">
                <a:solidFill>
                  <a:schemeClr val="bg1"/>
                </a:solidFill>
                <a:latin typeface="微软雅黑" pitchFamily="34" charset="-122"/>
                <a:ea typeface="微软雅黑" pitchFamily="34" charset="-122"/>
              </a:rPr>
              <a:t>C</a:t>
            </a:r>
            <a:r>
              <a:rPr lang="zh-CN" altLang="en-US" sz="3200" b="1" dirty="0">
                <a:solidFill>
                  <a:schemeClr val="bg1"/>
                </a:solidFill>
                <a:latin typeface="微软雅黑" pitchFamily="34" charset="-122"/>
                <a:ea typeface="微软雅黑" pitchFamily="34" charset="-122"/>
              </a:rPr>
              <a:t>程序的一般步骤</a:t>
            </a:r>
            <a:endParaRPr lang="zh-CN" altLang="en-US" sz="20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5" name="矩形 14"/>
          <p:cNvSpPr/>
          <p:nvPr/>
        </p:nvSpPr>
        <p:spPr>
          <a:xfrm>
            <a:off x="827584" y="188640"/>
            <a:ext cx="1296144" cy="646331"/>
          </a:xfrm>
          <a:prstGeom prst="rect">
            <a:avLst/>
          </a:prstGeom>
        </p:spPr>
        <p:txBody>
          <a:bodyPr wrap="square">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1.6</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7" name="Rectangle 3"/>
          <p:cNvSpPr txBox="1">
            <a:spLocks noChangeArrowheads="1"/>
          </p:cNvSpPr>
          <p:nvPr/>
        </p:nvSpPr>
        <p:spPr>
          <a:xfrm>
            <a:off x="540110" y="980728"/>
            <a:ext cx="4679962" cy="16561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3" pitchFamily="18" charset="2"/>
              <a:buNone/>
            </a:pPr>
            <a:r>
              <a:rPr lang="zh-CN" altLang="en-US" sz="2000" dirty="0" smtClean="0">
                <a:solidFill>
                  <a:srgbClr val="006666"/>
                </a:solidFill>
                <a:latin typeface="微软雅黑" panose="020B0503020204020204" pitchFamily="34" charset="-122"/>
                <a:ea typeface="微软雅黑" panose="020B0503020204020204" pitchFamily="34" charset="-122"/>
              </a:rPr>
              <a:t>（</a:t>
            </a:r>
            <a:r>
              <a:rPr lang="en-US" altLang="zh-CN" sz="2000" dirty="0" smtClean="0">
                <a:solidFill>
                  <a:srgbClr val="006666"/>
                </a:solidFill>
                <a:latin typeface="微软雅黑" panose="020B0503020204020204" pitchFamily="34" charset="-122"/>
                <a:ea typeface="微软雅黑" panose="020B0503020204020204" pitchFamily="34" charset="-122"/>
              </a:rPr>
              <a:t>1</a:t>
            </a:r>
            <a:r>
              <a:rPr lang="zh-CN" altLang="en-US" sz="2000" dirty="0" smtClean="0">
                <a:solidFill>
                  <a:srgbClr val="006666"/>
                </a:solidFill>
                <a:latin typeface="微软雅黑" panose="020B0503020204020204" pitchFamily="34" charset="-122"/>
                <a:ea typeface="微软雅黑" panose="020B0503020204020204" pitchFamily="34" charset="-122"/>
              </a:rPr>
              <a:t>）建立 </a:t>
            </a:r>
            <a:r>
              <a:rPr lang="en-US" altLang="zh-CN" sz="2000" dirty="0" smtClean="0">
                <a:solidFill>
                  <a:srgbClr val="006666"/>
                </a:solidFill>
                <a:latin typeface="微软雅黑" panose="020B0503020204020204" pitchFamily="34" charset="-122"/>
                <a:ea typeface="微软雅黑" panose="020B0503020204020204" pitchFamily="34" charset="-122"/>
              </a:rPr>
              <a:t>(</a:t>
            </a:r>
            <a:r>
              <a:rPr lang="zh-CN" altLang="en-US" sz="2000" dirty="0">
                <a:solidFill>
                  <a:srgbClr val="006666"/>
                </a:solidFill>
                <a:latin typeface="微软雅黑" panose="020B0503020204020204" pitchFamily="34" charset="-122"/>
                <a:ea typeface="微软雅黑" panose="020B0503020204020204" pitchFamily="34" charset="-122"/>
              </a:rPr>
              <a:t>编辑</a:t>
            </a:r>
            <a:r>
              <a:rPr lang="en-US" altLang="zh-CN" sz="2000" dirty="0" smtClean="0">
                <a:solidFill>
                  <a:srgbClr val="006666"/>
                </a:solidFill>
                <a:latin typeface="微软雅黑" panose="020B0503020204020204" pitchFamily="34" charset="-122"/>
                <a:ea typeface="微软雅黑" panose="020B0503020204020204" pitchFamily="34" charset="-122"/>
              </a:rPr>
              <a:t>)</a:t>
            </a:r>
            <a:r>
              <a:rPr lang="zh-CN" altLang="en-US" sz="2000" dirty="0">
                <a:solidFill>
                  <a:srgbClr val="006666"/>
                </a:solidFill>
                <a:latin typeface="微软雅黑" panose="020B0503020204020204" pitchFamily="34" charset="-122"/>
                <a:ea typeface="微软雅黑" panose="020B0503020204020204" pitchFamily="34" charset="-122"/>
              </a:rPr>
              <a:t>源程序文件</a:t>
            </a:r>
            <a:endParaRPr lang="en-US" altLang="zh-CN" sz="2000" dirty="0">
              <a:solidFill>
                <a:srgbClr val="006666"/>
              </a:solidFill>
              <a:latin typeface="微软雅黑" panose="020B0503020204020204" pitchFamily="34" charset="-122"/>
              <a:ea typeface="微软雅黑" panose="020B0503020204020204" pitchFamily="34" charset="-122"/>
            </a:endParaRPr>
          </a:p>
          <a:p>
            <a:pPr>
              <a:buFont typeface="Wingdings 3" pitchFamily="18" charset="2"/>
              <a:buNone/>
            </a:pPr>
            <a:r>
              <a:rPr lang="zh-CN" altLang="en-US" sz="2000" dirty="0">
                <a:solidFill>
                  <a:srgbClr val="006666"/>
                </a:solidFill>
                <a:latin typeface="微软雅黑" panose="020B0503020204020204" pitchFamily="34" charset="-122"/>
                <a:ea typeface="微软雅黑" panose="020B0503020204020204" pitchFamily="34" charset="-122"/>
              </a:rPr>
              <a:t>（</a:t>
            </a:r>
            <a:r>
              <a:rPr lang="en-US" altLang="zh-CN" sz="2000" dirty="0">
                <a:solidFill>
                  <a:srgbClr val="006666"/>
                </a:solidFill>
                <a:latin typeface="微软雅黑" panose="020B0503020204020204" pitchFamily="34" charset="-122"/>
                <a:ea typeface="微软雅黑" panose="020B0503020204020204" pitchFamily="34" charset="-122"/>
              </a:rPr>
              <a:t>2</a:t>
            </a:r>
            <a:r>
              <a:rPr lang="zh-CN" altLang="en-US" sz="2000" dirty="0">
                <a:solidFill>
                  <a:srgbClr val="006666"/>
                </a:solidFill>
                <a:latin typeface="微软雅黑" panose="020B0503020204020204" pitchFamily="34" charset="-122"/>
                <a:ea typeface="微软雅黑" panose="020B0503020204020204" pitchFamily="34" charset="-122"/>
              </a:rPr>
              <a:t>）编译</a:t>
            </a:r>
          </a:p>
          <a:p>
            <a:pPr>
              <a:buFont typeface="Wingdings 3" pitchFamily="18" charset="2"/>
              <a:buNone/>
            </a:pPr>
            <a:r>
              <a:rPr lang="zh-CN" altLang="en-US" sz="2000" dirty="0">
                <a:solidFill>
                  <a:srgbClr val="006666"/>
                </a:solidFill>
                <a:latin typeface="微软雅黑" panose="020B0503020204020204" pitchFamily="34" charset="-122"/>
                <a:ea typeface="微软雅黑" panose="020B0503020204020204" pitchFamily="34" charset="-122"/>
              </a:rPr>
              <a:t>（</a:t>
            </a:r>
            <a:r>
              <a:rPr lang="en-US" altLang="zh-CN" sz="2000" dirty="0">
                <a:solidFill>
                  <a:srgbClr val="006666"/>
                </a:solidFill>
                <a:latin typeface="微软雅黑" panose="020B0503020204020204" pitchFamily="34" charset="-122"/>
                <a:ea typeface="微软雅黑" panose="020B0503020204020204" pitchFamily="34" charset="-122"/>
              </a:rPr>
              <a:t>3</a:t>
            </a:r>
            <a:r>
              <a:rPr lang="zh-CN" altLang="en-US" sz="2000" dirty="0">
                <a:solidFill>
                  <a:srgbClr val="006666"/>
                </a:solidFill>
                <a:latin typeface="微软雅黑" panose="020B0503020204020204" pitchFamily="34" charset="-122"/>
                <a:ea typeface="微软雅黑" panose="020B0503020204020204" pitchFamily="34" charset="-122"/>
              </a:rPr>
              <a:t>）连接 </a:t>
            </a:r>
            <a:endParaRPr lang="en-US" altLang="zh-CN" sz="2000" dirty="0" smtClean="0">
              <a:solidFill>
                <a:srgbClr val="006666"/>
              </a:solidFill>
              <a:latin typeface="微软雅黑" panose="020B0503020204020204" pitchFamily="34" charset="-122"/>
              <a:ea typeface="微软雅黑" panose="020B0503020204020204" pitchFamily="34" charset="-122"/>
            </a:endParaRPr>
          </a:p>
          <a:p>
            <a:pPr>
              <a:buFont typeface="Wingdings 3" pitchFamily="18" charset="2"/>
              <a:buNone/>
            </a:pPr>
            <a:r>
              <a:rPr lang="zh-CN" altLang="en-US" sz="2000" dirty="0">
                <a:solidFill>
                  <a:srgbClr val="006666"/>
                </a:solidFill>
                <a:latin typeface="微软雅黑" panose="020B0503020204020204" pitchFamily="34" charset="-122"/>
                <a:ea typeface="微软雅黑" panose="020B0503020204020204" pitchFamily="34" charset="-122"/>
              </a:rPr>
              <a:t>（</a:t>
            </a:r>
            <a:r>
              <a:rPr lang="en-US" altLang="zh-CN" sz="2000" dirty="0">
                <a:solidFill>
                  <a:srgbClr val="006666"/>
                </a:solidFill>
                <a:latin typeface="微软雅黑" panose="020B0503020204020204" pitchFamily="34" charset="-122"/>
                <a:ea typeface="微软雅黑" panose="020B0503020204020204" pitchFamily="34" charset="-122"/>
              </a:rPr>
              <a:t>4</a:t>
            </a:r>
            <a:r>
              <a:rPr lang="zh-CN" altLang="en-US" sz="2000" dirty="0">
                <a:solidFill>
                  <a:srgbClr val="006666"/>
                </a:solidFill>
                <a:latin typeface="微软雅黑" panose="020B0503020204020204" pitchFamily="34" charset="-122"/>
                <a:ea typeface="微软雅黑" panose="020B0503020204020204" pitchFamily="34" charset="-122"/>
              </a:rPr>
              <a:t>）</a:t>
            </a:r>
            <a:r>
              <a:rPr lang="zh-CN" altLang="en-US" sz="2000" dirty="0" smtClean="0">
                <a:solidFill>
                  <a:srgbClr val="006666"/>
                </a:solidFill>
                <a:latin typeface="微软雅黑" panose="020B0503020204020204" pitchFamily="34" charset="-122"/>
                <a:ea typeface="微软雅黑" panose="020B0503020204020204" pitchFamily="34" charset="-122"/>
              </a:rPr>
              <a:t>运行</a:t>
            </a:r>
            <a:endParaRPr lang="zh-CN" altLang="en-US" sz="2000" dirty="0">
              <a:solidFill>
                <a:srgbClr val="006666"/>
              </a:solidFill>
              <a:latin typeface="微软雅黑" panose="020B0503020204020204" pitchFamily="34" charset="-122"/>
              <a:ea typeface="微软雅黑" panose="020B0503020204020204" pitchFamily="34" charset="-122"/>
            </a:endParaRPr>
          </a:p>
          <a:p>
            <a:pPr>
              <a:buFont typeface="Wingdings 3" pitchFamily="18" charset="2"/>
              <a:buNone/>
            </a:pPr>
            <a:endParaRPr lang="zh-CN" altLang="en-US" sz="2400" dirty="0" smtClean="0">
              <a:solidFill>
                <a:srgbClr val="006666"/>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755576" y="2708920"/>
            <a:ext cx="7918920" cy="3411228"/>
            <a:chOff x="2952378" y="2781151"/>
            <a:chExt cx="5580062" cy="2232025"/>
          </a:xfrm>
        </p:grpSpPr>
        <p:grpSp>
          <p:nvGrpSpPr>
            <p:cNvPr id="8" name="Group 6"/>
            <p:cNvGrpSpPr>
              <a:grpSpLocks/>
            </p:cNvGrpSpPr>
            <p:nvPr/>
          </p:nvGrpSpPr>
          <p:grpSpPr bwMode="auto">
            <a:xfrm>
              <a:off x="2952378" y="2781151"/>
              <a:ext cx="5580062" cy="2232025"/>
              <a:chOff x="4320" y="1152"/>
              <a:chExt cx="414" cy="402"/>
            </a:xfrm>
          </p:grpSpPr>
          <p:sp>
            <p:nvSpPr>
              <p:cNvPr id="9" name="AutoShape 7"/>
              <p:cNvSpPr>
                <a:spLocks noChangeArrowheads="1"/>
              </p:cNvSpPr>
              <p:nvPr/>
            </p:nvSpPr>
            <p:spPr bwMode="gray">
              <a:xfrm>
                <a:off x="4320" y="1152"/>
                <a:ext cx="414" cy="402"/>
              </a:xfrm>
              <a:prstGeom prst="roundRect">
                <a:avLst>
                  <a:gd name="adj" fmla="val 11921"/>
                </a:avLst>
              </a:prstGeom>
              <a:gradFill rotWithShape="1">
                <a:gsLst>
                  <a:gs pos="0">
                    <a:srgbClr val="13D3F9"/>
                  </a:gs>
                  <a:gs pos="100000">
                    <a:srgbClr val="0D93AE"/>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endParaRPr lang="zh-CN" altLang="en-US" sz="1800">
                  <a:solidFill>
                    <a:srgbClr val="FFFFFF"/>
                  </a:solidFill>
                </a:endParaRPr>
              </a:p>
            </p:txBody>
          </p:sp>
          <p:sp>
            <p:nvSpPr>
              <p:cNvPr id="10" name="Freeform 8"/>
              <p:cNvSpPr>
                <a:spLocks/>
              </p:cNvSpPr>
              <p:nvPr/>
            </p:nvSpPr>
            <p:spPr bwMode="gray">
              <a:xfrm>
                <a:off x="4346" y="1178"/>
                <a:ext cx="206" cy="201"/>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13D3F9">
                      <a:gamma/>
                      <a:tint val="48627"/>
                      <a:invGamma/>
                    </a:srgbClr>
                  </a:gs>
                  <a:gs pos="50000">
                    <a:srgbClr val="13D3F9">
                      <a:alpha val="0"/>
                    </a:srgbClr>
                  </a:gs>
                  <a:gs pos="100000">
                    <a:srgbClr val="13D3F9">
                      <a:gamma/>
                      <a:tint val="48627"/>
                      <a:invGamma/>
                    </a:srgb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defRPr/>
                </a:pPr>
                <a:endParaRPr lang="zh-CN" altLang="en-US"/>
              </a:p>
            </p:txBody>
          </p:sp>
        </p:grpSp>
        <p:graphicFrame>
          <p:nvGraphicFramePr>
            <p:cNvPr id="11" name="Object 9"/>
            <p:cNvGraphicFramePr>
              <a:graphicFrameLocks noChangeAspect="1"/>
            </p:cNvGraphicFramePr>
            <p:nvPr>
              <p:extLst>
                <p:ext uri="{D42A27DB-BD31-4B8C-83A1-F6EECF244321}">
                  <p14:modId xmlns:p14="http://schemas.microsoft.com/office/powerpoint/2010/main" val="4260794155"/>
                </p:ext>
              </p:extLst>
            </p:nvPr>
          </p:nvGraphicFramePr>
          <p:xfrm>
            <a:off x="3024386" y="2836437"/>
            <a:ext cx="5400675" cy="2087563"/>
          </p:xfrm>
          <a:graphic>
            <a:graphicData uri="http://schemas.openxmlformats.org/presentationml/2006/ole">
              <mc:AlternateContent xmlns:mc="http://schemas.openxmlformats.org/markup-compatibility/2006">
                <mc:Choice xmlns:v="urn:schemas-microsoft-com:vml" Requires="v">
                  <p:oleObj spid="_x0000_s75986" name="Picture" r:id="rId3" imgW="3952800" imgH="1257480" progId="Word.Picture.8">
                    <p:embed/>
                  </p:oleObj>
                </mc:Choice>
                <mc:Fallback>
                  <p:oleObj name="Picture" r:id="rId3" imgW="3952800" imgH="1257480" progId="Word.Picture.8">
                    <p:embed/>
                    <p:pic>
                      <p:nvPicPr>
                        <p:cNvPr id="0" name=""/>
                        <p:cNvPicPr>
                          <a:picLocks noChangeAspect="1" noChangeArrowheads="1"/>
                        </p:cNvPicPr>
                        <p:nvPr/>
                      </p:nvPicPr>
                      <p:blipFill>
                        <a:blip r:embed="rId4"/>
                        <a:srcRect/>
                        <a:stretch>
                          <a:fillRect/>
                        </a:stretch>
                      </p:blipFill>
                      <p:spPr bwMode="auto">
                        <a:xfrm>
                          <a:off x="3024386" y="2836437"/>
                          <a:ext cx="5400675" cy="208756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3363811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linds(horizontal)">
                                      <p:cBhvr>
                                        <p:cTn id="10" dur="500"/>
                                        <p:tgtEl>
                                          <p:spTgt spid="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linds(horizontal)">
                                      <p:cBhvr>
                                        <p:cTn id="13" dur="500"/>
                                        <p:tgtEl>
                                          <p:spTgt spid="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blinds(horizontal)">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705846" y="259093"/>
            <a:ext cx="3875706" cy="646331"/>
          </a:xfrm>
          <a:prstGeom prst="rect">
            <a:avLst/>
          </a:prstGeom>
          <a:noFill/>
        </p:spPr>
        <p:txBody>
          <a:bodyPr wrap="square" rtlCol="0">
            <a:spAutoFit/>
          </a:bodyPr>
          <a:lstStyle/>
          <a:p>
            <a:pPr algn="ctr"/>
            <a:r>
              <a:rPr lang="zh-CN" altLang="en-US" sz="36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本章小结</a:t>
            </a:r>
          </a:p>
        </p:txBody>
      </p:sp>
      <p:sp>
        <p:nvSpPr>
          <p:cNvPr id="6" name="文本框 5"/>
          <p:cNvSpPr txBox="1"/>
          <p:nvPr/>
        </p:nvSpPr>
        <p:spPr>
          <a:xfrm>
            <a:off x="732471" y="74428"/>
            <a:ext cx="1361527" cy="892552"/>
          </a:xfrm>
          <a:prstGeom prst="rect">
            <a:avLst/>
          </a:prstGeom>
          <a:noFill/>
        </p:spPr>
        <p:txBody>
          <a:bodyPr wrap="none" rtlCol="0">
            <a:spAutoFit/>
          </a:bodyPr>
          <a:lstStyle/>
          <a:p>
            <a:pPr algn="ctr"/>
            <a:r>
              <a:rPr lang="en-US" altLang="zh-CN" sz="2400" b="1" dirty="0">
                <a:solidFill>
                  <a:srgbClr val="39626F"/>
                </a:solidFill>
                <a:latin typeface="微软雅黑" panose="020B0503020204020204" pitchFamily="34" charset="-122"/>
                <a:ea typeface="微软雅黑" panose="020B0503020204020204" pitchFamily="34" charset="-122"/>
              </a:rPr>
              <a:t>chapter</a:t>
            </a:r>
          </a:p>
          <a:p>
            <a:pPr algn="ctr"/>
            <a:r>
              <a:rPr lang="en-US" altLang="zh-CN" sz="28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1</a:t>
            </a:r>
            <a:endParaRPr lang="zh-CN" altLang="en-US" sz="2800" b="1" dirty="0">
              <a:solidFill>
                <a:srgbClr val="39626F"/>
              </a:solidFill>
              <a:latin typeface="Segoe UI" panose="020B0502040204020203" pitchFamily="34" charset="0"/>
              <a:cs typeface="Segoe UI" panose="020B0502040204020203" pitchFamily="34" charset="0"/>
            </a:endParaRPr>
          </a:p>
        </p:txBody>
      </p:sp>
      <p:sp>
        <p:nvSpPr>
          <p:cNvPr id="2" name="TextBox 1"/>
          <p:cNvSpPr txBox="1"/>
          <p:nvPr/>
        </p:nvSpPr>
        <p:spPr>
          <a:xfrm>
            <a:off x="1475347" y="1628800"/>
            <a:ext cx="6336704" cy="3785652"/>
          </a:xfrm>
          <a:prstGeom prst="rect">
            <a:avLst/>
          </a:prstGeom>
          <a:noFill/>
        </p:spPr>
        <p:txBody>
          <a:bodyPr wrap="square" rtlCol="0">
            <a:spAutoFit/>
          </a:bodyPr>
          <a:lstStyle/>
          <a:p>
            <a:pPr marL="342900" indent="-342900">
              <a:lnSpc>
                <a:spcPct val="200000"/>
              </a:lnSpc>
              <a:buFont typeface="Arial" pitchFamily="34" charset="0"/>
              <a:buChar char="•"/>
            </a:pPr>
            <a:r>
              <a:rPr lang="zh-CN" altLang="en-US" sz="2000" dirty="0">
                <a:latin typeface="微软雅黑" panose="020B0503020204020204" pitchFamily="34" charset="-122"/>
                <a:ea typeface="微软雅黑" panose="020B0503020204020204" pitchFamily="34" charset="-122"/>
              </a:rPr>
              <a:t>掌握</a:t>
            </a:r>
            <a:r>
              <a:rPr lang="en-US" altLang="zh-CN" sz="2000" dirty="0" smtClean="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语言</a:t>
            </a:r>
            <a:r>
              <a:rPr lang="zh-CN" altLang="en-US" sz="2000" dirty="0" smtClean="0">
                <a:latin typeface="微软雅黑" panose="020B0503020204020204" pitchFamily="34" charset="-122"/>
                <a:ea typeface="微软雅黑" panose="020B0503020204020204" pitchFamily="34" charset="-122"/>
              </a:rPr>
              <a:t>入门的基础知识</a:t>
            </a:r>
            <a:r>
              <a:rPr lang="zh-CN" altLang="en-US" sz="2000" dirty="0">
                <a:latin typeface="微软雅黑" panose="020B0503020204020204" pitchFamily="34" charset="-122"/>
                <a:ea typeface="微软雅黑" panose="020B0503020204020204" pitchFamily="34" charset="-122"/>
              </a:rPr>
              <a:t>；</a:t>
            </a:r>
          </a:p>
          <a:p>
            <a:pPr marL="342900" indent="-342900">
              <a:lnSpc>
                <a:spcPct val="200000"/>
              </a:lnSpc>
              <a:buFont typeface="Arial" pitchFamily="34" charset="0"/>
              <a:buChar char="•"/>
            </a:pPr>
            <a:r>
              <a:rPr lang="zh-CN" altLang="en-US" sz="2000" dirty="0">
                <a:latin typeface="微软雅黑" panose="020B0503020204020204" pitchFamily="34" charset="-122"/>
                <a:ea typeface="微软雅黑" panose="020B0503020204020204" pitchFamily="34" charset="-122"/>
              </a:rPr>
              <a:t>了解</a:t>
            </a:r>
            <a:r>
              <a:rPr lang="en-US" altLang="zh-CN" sz="2000" dirty="0" smtClean="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语言的发展历程及特点；</a:t>
            </a:r>
          </a:p>
          <a:p>
            <a:pPr marL="342900" indent="-342900">
              <a:lnSpc>
                <a:spcPct val="200000"/>
              </a:lnSpc>
              <a:buFont typeface="Arial" pitchFamily="34" charset="0"/>
              <a:buChar char="•"/>
            </a:pPr>
            <a:r>
              <a:rPr lang="zh-CN" altLang="en-US" sz="2000" dirty="0" smtClean="0">
                <a:latin typeface="微软雅黑" panose="020B0503020204020204" pitchFamily="34" charset="-122"/>
                <a:ea typeface="微软雅黑" panose="020B0503020204020204" pitchFamily="34" charset="-122"/>
              </a:rPr>
              <a:t>熟悉和掌握</a:t>
            </a:r>
            <a:r>
              <a:rPr lang="en-US" altLang="zh-CN" sz="2000" dirty="0" smtClean="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语言程序的书写格式、结构特点和组成</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语言的基本语法单位；</a:t>
            </a:r>
          </a:p>
          <a:p>
            <a:pPr marL="342900" indent="-342900">
              <a:lnSpc>
                <a:spcPct val="200000"/>
              </a:lnSpc>
              <a:buFont typeface="Arial" pitchFamily="34" charset="0"/>
              <a:buChar char="•"/>
            </a:pPr>
            <a:r>
              <a:rPr lang="zh-CN" altLang="en-US" sz="2000" dirty="0" smtClean="0">
                <a:latin typeface="微软雅黑" panose="020B0503020204020204" pitchFamily="34" charset="-122"/>
                <a:ea typeface="微软雅黑" panose="020B0503020204020204" pitchFamily="34" charset="-122"/>
              </a:rPr>
              <a:t>掌握几种</a:t>
            </a:r>
            <a:r>
              <a:rPr lang="zh-CN" altLang="en-US" sz="2000" dirty="0">
                <a:latin typeface="微软雅黑" panose="020B0503020204020204" pitchFamily="34" charset="-122"/>
                <a:ea typeface="微软雅黑" panose="020B0503020204020204" pitchFamily="34" charset="-122"/>
              </a:rPr>
              <a:t>经常使用的输入输出标准</a:t>
            </a:r>
            <a:r>
              <a:rPr lang="zh-CN" altLang="en-US" sz="2000" dirty="0" smtClean="0">
                <a:latin typeface="微软雅黑" panose="020B0503020204020204" pitchFamily="34" charset="-122"/>
                <a:ea typeface="微软雅黑" panose="020B0503020204020204" pitchFamily="34" charset="-122"/>
              </a:rPr>
              <a:t>函数；</a:t>
            </a:r>
            <a:endParaRPr lang="zh-CN" altLang="en-US" sz="2000" dirty="0">
              <a:latin typeface="微软雅黑" panose="020B0503020204020204" pitchFamily="34" charset="-122"/>
              <a:ea typeface="微软雅黑" panose="020B0503020204020204" pitchFamily="34" charset="-122"/>
            </a:endParaRPr>
          </a:p>
          <a:p>
            <a:pPr marL="342900" indent="-342900">
              <a:lnSpc>
                <a:spcPct val="200000"/>
              </a:lnSpc>
              <a:buFont typeface="Arial" pitchFamily="34" charset="0"/>
              <a:buChar char="•"/>
            </a:pPr>
            <a:r>
              <a:rPr lang="zh-CN" altLang="en-US" sz="2000" dirty="0" smtClean="0">
                <a:latin typeface="微软雅黑" panose="020B0503020204020204" pitchFamily="34" charset="-122"/>
                <a:ea typeface="微软雅黑" panose="020B0503020204020204" pitchFamily="34" charset="-122"/>
              </a:rPr>
              <a:t>了解运行</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程序的一般步骤。 </a:t>
            </a:r>
          </a:p>
        </p:txBody>
      </p:sp>
    </p:spTree>
    <p:extLst>
      <p:ext uri="{BB962C8B-B14F-4D97-AF65-F5344CB8AC3E}">
        <p14:creationId xmlns:p14="http://schemas.microsoft.com/office/powerpoint/2010/main" val="42522226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195736" y="116632"/>
            <a:ext cx="6876256" cy="549374"/>
          </a:xfrm>
        </p:spPr>
        <p:txBody>
          <a:bodyPr>
            <a:normAutofit/>
          </a:bodyPr>
          <a:lstStyle/>
          <a:p>
            <a:pPr algn="ctr" defTabSz="457200"/>
            <a:r>
              <a:rPr lang="zh-CN" altLang="en-US" sz="3200" b="1" dirty="0">
                <a:solidFill>
                  <a:schemeClr val="bg1"/>
                </a:solidFill>
                <a:latin typeface="微软雅黑" pitchFamily="34" charset="-122"/>
                <a:ea typeface="微软雅黑" pitchFamily="34" charset="-122"/>
              </a:rPr>
              <a:t>如何学好</a:t>
            </a:r>
            <a:r>
              <a:rPr lang="en-US" altLang="zh-CN" sz="3200" b="1" dirty="0">
                <a:solidFill>
                  <a:schemeClr val="bg1"/>
                </a:solidFill>
                <a:latin typeface="微软雅黑" pitchFamily="34" charset="-122"/>
                <a:ea typeface="微软雅黑" pitchFamily="34" charset="-122"/>
              </a:rPr>
              <a:t>C</a:t>
            </a:r>
            <a:r>
              <a:rPr lang="zh-CN" altLang="en-US" sz="3200" b="1" dirty="0">
                <a:solidFill>
                  <a:schemeClr val="bg1"/>
                </a:solidFill>
                <a:latin typeface="微软雅黑" pitchFamily="34" charset="-122"/>
                <a:ea typeface="微软雅黑" pitchFamily="34" charset="-122"/>
              </a:rPr>
              <a:t>语言</a:t>
            </a:r>
            <a:r>
              <a:rPr lang="en-US" altLang="zh-CN" sz="3200" b="1" dirty="0">
                <a:solidFill>
                  <a:schemeClr val="bg1"/>
                </a:solidFill>
                <a:latin typeface="微软雅黑" pitchFamily="34" charset="-122"/>
                <a:ea typeface="微软雅黑" pitchFamily="34" charset="-122"/>
              </a:rPr>
              <a:t>?</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7" name="Freeform 63"/>
          <p:cNvSpPr>
            <a:spLocks/>
          </p:cNvSpPr>
          <p:nvPr/>
        </p:nvSpPr>
        <p:spPr bwMode="gray">
          <a:xfrm>
            <a:off x="1619250" y="2636838"/>
            <a:ext cx="5761038" cy="2592387"/>
          </a:xfrm>
          <a:custGeom>
            <a:avLst/>
            <a:gdLst>
              <a:gd name="T0" fmla="*/ 611150670 w 5190"/>
              <a:gd name="T1" fmla="*/ 199802193 h 2298"/>
              <a:gd name="T2" fmla="*/ 0 w 5190"/>
              <a:gd name="T3" fmla="*/ 0 h 2298"/>
              <a:gd name="T4" fmla="*/ 284628578 w 5190"/>
              <a:gd name="T5" fmla="*/ 157805072 h 2298"/>
              <a:gd name="T6" fmla="*/ 2147483647 w 5190"/>
              <a:gd name="T7" fmla="*/ 2147483647 h 2298"/>
              <a:gd name="T8" fmla="*/ 2147483647 w 5190"/>
              <a:gd name="T9" fmla="*/ 2147483647 h 2298"/>
              <a:gd name="T10" fmla="*/ 2147483647 w 5190"/>
              <a:gd name="T11" fmla="*/ 2147483647 h 2298"/>
              <a:gd name="T12" fmla="*/ 2147483647 w 5190"/>
              <a:gd name="T13" fmla="*/ 1613685324 h 2298"/>
              <a:gd name="T14" fmla="*/ 2147483647 w 5190"/>
              <a:gd name="T15" fmla="*/ 1917841811 h 2298"/>
              <a:gd name="T16" fmla="*/ 611150670 w 5190"/>
              <a:gd name="T17" fmla="*/ 199802193 h 22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90" h="2298">
                <a:moveTo>
                  <a:pt x="496" y="157"/>
                </a:moveTo>
                <a:lnTo>
                  <a:pt x="0" y="0"/>
                </a:lnTo>
                <a:lnTo>
                  <a:pt x="231" y="124"/>
                </a:lnTo>
                <a:lnTo>
                  <a:pt x="4282" y="2025"/>
                </a:lnTo>
                <a:lnTo>
                  <a:pt x="3974" y="2298"/>
                </a:lnTo>
                <a:lnTo>
                  <a:pt x="5190" y="2065"/>
                </a:lnTo>
                <a:lnTo>
                  <a:pt x="5039" y="1268"/>
                </a:lnTo>
                <a:lnTo>
                  <a:pt x="4748" y="1507"/>
                </a:lnTo>
                <a:lnTo>
                  <a:pt x="496" y="157"/>
                </a:lnTo>
                <a:close/>
              </a:path>
            </a:pathLst>
          </a:custGeom>
          <a:gradFill rotWithShape="1">
            <a:gsLst>
              <a:gs pos="0">
                <a:srgbClr val="085464"/>
              </a:gs>
              <a:gs pos="50000">
                <a:srgbClr val="13D3F9"/>
              </a:gs>
              <a:gs pos="100000">
                <a:srgbClr val="085464"/>
              </a:gs>
            </a:gsLst>
            <a:lin ang="2700000" scaled="1"/>
          </a:gradFill>
          <a:ln>
            <a:noFill/>
          </a:ln>
          <a:effectLst/>
          <a:extLst>
            <a:ext uri="{91240B29-F687-4F45-9708-019B960494DF}">
              <a14:hiddenLine xmlns:a14="http://schemas.microsoft.com/office/drawing/2010/main" w="9525" cap="flat"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AutoShape 64"/>
          <p:cNvSpPr>
            <a:spLocks noChangeArrowheads="1"/>
          </p:cNvSpPr>
          <p:nvPr/>
        </p:nvSpPr>
        <p:spPr bwMode="gray">
          <a:xfrm>
            <a:off x="2640013" y="2968625"/>
            <a:ext cx="214312" cy="131763"/>
          </a:xfrm>
          <a:prstGeom prst="can">
            <a:avLst>
              <a:gd name="adj" fmla="val 39796"/>
            </a:avLst>
          </a:prstGeom>
          <a:gradFill rotWithShape="1">
            <a:gsLst>
              <a:gs pos="0">
                <a:srgbClr val="008000"/>
              </a:gs>
              <a:gs pos="50000">
                <a:srgbClr val="A4D2A4"/>
              </a:gs>
              <a:gs pos="100000">
                <a:srgbClr val="00800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AutoShape 65"/>
          <p:cNvSpPr>
            <a:spLocks noChangeArrowheads="1"/>
          </p:cNvSpPr>
          <p:nvPr/>
        </p:nvSpPr>
        <p:spPr bwMode="gray">
          <a:xfrm>
            <a:off x="3498850" y="3281363"/>
            <a:ext cx="250825" cy="182562"/>
          </a:xfrm>
          <a:prstGeom prst="can">
            <a:avLst>
              <a:gd name="adj" fmla="val 27343"/>
            </a:avLst>
          </a:prstGeom>
          <a:gradFill rotWithShape="1">
            <a:gsLst>
              <a:gs pos="0">
                <a:srgbClr val="008000"/>
              </a:gs>
              <a:gs pos="50000">
                <a:srgbClr val="A4D2A4"/>
              </a:gs>
              <a:gs pos="100000">
                <a:srgbClr val="00800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AutoShape 66"/>
          <p:cNvSpPr>
            <a:spLocks noChangeArrowheads="1"/>
          </p:cNvSpPr>
          <p:nvPr/>
        </p:nvSpPr>
        <p:spPr bwMode="gray">
          <a:xfrm>
            <a:off x="4433888" y="3582988"/>
            <a:ext cx="341312" cy="290512"/>
          </a:xfrm>
          <a:prstGeom prst="can">
            <a:avLst>
              <a:gd name="adj" fmla="val 25000"/>
            </a:avLst>
          </a:prstGeom>
          <a:gradFill rotWithShape="1">
            <a:gsLst>
              <a:gs pos="0">
                <a:srgbClr val="008000"/>
              </a:gs>
              <a:gs pos="50000">
                <a:srgbClr val="A4D2A4"/>
              </a:gs>
              <a:gs pos="100000">
                <a:srgbClr val="00800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AutoShape 68"/>
          <p:cNvSpPr>
            <a:spLocks noChangeArrowheads="1"/>
          </p:cNvSpPr>
          <p:nvPr/>
        </p:nvSpPr>
        <p:spPr bwMode="gray">
          <a:xfrm>
            <a:off x="5532438" y="3944938"/>
            <a:ext cx="422275" cy="404812"/>
          </a:xfrm>
          <a:prstGeom prst="can">
            <a:avLst>
              <a:gd name="adj" fmla="val 21667"/>
            </a:avLst>
          </a:prstGeom>
          <a:gradFill rotWithShape="1">
            <a:gsLst>
              <a:gs pos="0">
                <a:srgbClr val="008000"/>
              </a:gs>
              <a:gs pos="50000">
                <a:srgbClr val="A4D2A4"/>
              </a:gs>
              <a:gs pos="100000">
                <a:srgbClr val="00800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Text Box 74"/>
          <p:cNvSpPr txBox="1">
            <a:spLocks noChangeArrowheads="1"/>
          </p:cNvSpPr>
          <p:nvPr/>
        </p:nvSpPr>
        <p:spPr bwMode="black">
          <a:xfrm>
            <a:off x="1331913" y="3284538"/>
            <a:ext cx="1208087" cy="400110"/>
          </a:xfrm>
          <a:prstGeom prst="rect">
            <a:avLst/>
          </a:prstGeom>
          <a:noFill/>
          <a:ln>
            <a:noFill/>
          </a:ln>
          <a:effectLst/>
          <a:extLst>
            <a:ext uri="{909E8E84-426E-40DD-AFC4-6F175D3DCCD1}">
              <a14:hiddenFill xmlns:a14="http://schemas.microsoft.com/office/drawing/2010/main">
                <a:gradFill rotWithShape="1">
                  <a:gsLst>
                    <a:gs pos="0">
                      <a:srgbClr val="13D3F9"/>
                    </a:gs>
                    <a:gs pos="100000">
                      <a:srgbClr val="51DFFB"/>
                    </a:gs>
                  </a:gsLst>
                  <a:lin ang="5400000" scaled="1"/>
                </a:gra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28398" dir="3806097" algn="ctr" rotWithShape="0">
                    <a:srgbClr val="333300">
                      <a:alpha val="50000"/>
                    </a:srgbClr>
                  </a:outerShdw>
                </a:effectLst>
              </a14:hiddenEffects>
            </a:ext>
          </a:extLst>
        </p:spPr>
        <p:txBody>
          <a:bodyPr>
            <a:spAutoFit/>
          </a:bodyPr>
          <a:lstStyle>
            <a:lvl1pPr>
              <a:defRPr kumimoji="1" sz="2400">
                <a:solidFill>
                  <a:schemeClr val="tx1"/>
                </a:solidFill>
                <a:latin typeface="Times New Roman" pitchFamily="18" charset="0"/>
                <a:ea typeface="华文新魏" pitchFamily="2" charset="-122"/>
              </a:defRPr>
            </a:lvl1pPr>
            <a:lvl2pPr marL="742950" indent="-285750">
              <a:defRPr kumimoji="1" sz="2400">
                <a:solidFill>
                  <a:schemeClr val="tx1"/>
                </a:solidFill>
                <a:latin typeface="Times New Roman" pitchFamily="18" charset="0"/>
                <a:ea typeface="华文新魏" pitchFamily="2" charset="-122"/>
              </a:defRPr>
            </a:lvl2pPr>
            <a:lvl3pPr marL="1143000" indent="-228600">
              <a:defRPr kumimoji="1" sz="2400">
                <a:solidFill>
                  <a:schemeClr val="tx1"/>
                </a:solidFill>
                <a:latin typeface="Times New Roman" pitchFamily="18" charset="0"/>
                <a:ea typeface="华文新魏" pitchFamily="2" charset="-122"/>
              </a:defRPr>
            </a:lvl3pPr>
            <a:lvl4pPr marL="1600200" indent="-228600">
              <a:defRPr kumimoji="1" sz="2400">
                <a:solidFill>
                  <a:schemeClr val="tx1"/>
                </a:solidFill>
                <a:latin typeface="Times New Roman" pitchFamily="18" charset="0"/>
                <a:ea typeface="华文新魏" pitchFamily="2" charset="-122"/>
              </a:defRPr>
            </a:lvl4pPr>
            <a:lvl5pPr marL="2057400" indent="-228600">
              <a:defRPr kumimoji="1" sz="2400">
                <a:solidFill>
                  <a:schemeClr val="tx1"/>
                </a:solidFill>
                <a:latin typeface="Times New Roman" pitchFamily="18" charset="0"/>
                <a:ea typeface="华文新魏"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华文新魏"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华文新魏"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华文新魏"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华文新魏" pitchFamily="2" charset="-122"/>
              </a:defRPr>
            </a:lvl9pPr>
          </a:lstStyle>
          <a:p>
            <a:pPr eaLnBrk="1" hangingPunct="1">
              <a:spcBef>
                <a:spcPct val="50000"/>
              </a:spcBef>
            </a:pPr>
            <a:r>
              <a:rPr kumimoji="0" lang="zh-CN" altLang="en-US" sz="2000" dirty="0">
                <a:latin typeface="Calibri" pitchFamily="34" charset="0"/>
                <a:ea typeface="微软雅黑" pitchFamily="34" charset="-122"/>
              </a:rPr>
              <a:t> 知识点</a:t>
            </a:r>
            <a:endParaRPr kumimoji="0" lang="en-US" altLang="zh-CN" sz="2000" dirty="0">
              <a:latin typeface="Calibri" pitchFamily="34" charset="0"/>
              <a:ea typeface="微软雅黑" panose="020B0503020204020204" pitchFamily="34" charset="-122"/>
            </a:endParaRPr>
          </a:p>
        </p:txBody>
      </p:sp>
      <p:sp>
        <p:nvSpPr>
          <p:cNvPr id="33" name="Text Box 75"/>
          <p:cNvSpPr txBox="1">
            <a:spLocks noChangeArrowheads="1"/>
          </p:cNvSpPr>
          <p:nvPr/>
        </p:nvSpPr>
        <p:spPr bwMode="black">
          <a:xfrm>
            <a:off x="2051050" y="3789363"/>
            <a:ext cx="906463" cy="400110"/>
          </a:xfrm>
          <a:prstGeom prst="rect">
            <a:avLst/>
          </a:prstGeom>
          <a:noFill/>
          <a:ln>
            <a:noFill/>
          </a:ln>
          <a:effectLst/>
          <a:extLst>
            <a:ext uri="{909E8E84-426E-40DD-AFC4-6F175D3DCCD1}">
              <a14:hiddenFill xmlns:a14="http://schemas.microsoft.com/office/drawing/2010/main">
                <a:gradFill rotWithShape="1">
                  <a:gsLst>
                    <a:gs pos="0">
                      <a:srgbClr val="13D3F9"/>
                    </a:gs>
                    <a:gs pos="100000">
                      <a:srgbClr val="51DFFB"/>
                    </a:gs>
                  </a:gsLst>
                  <a:lin ang="5400000" scaled="1"/>
                </a:gra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28398" dir="3806097" algn="ctr" rotWithShape="0">
                    <a:srgbClr val="333300">
                      <a:alpha val="50000"/>
                    </a:srgbClr>
                  </a:outerShdw>
                </a:effectLst>
              </a14:hiddenEffects>
            </a:ext>
          </a:extLst>
        </p:spPr>
        <p:txBody>
          <a:bodyPr>
            <a:spAutoFit/>
          </a:bodyPr>
          <a:lstStyle>
            <a:lvl1pPr>
              <a:defRPr kumimoji="1" sz="2400">
                <a:solidFill>
                  <a:schemeClr val="tx1"/>
                </a:solidFill>
                <a:latin typeface="Times New Roman" pitchFamily="18" charset="0"/>
                <a:ea typeface="华文新魏" pitchFamily="2" charset="-122"/>
              </a:defRPr>
            </a:lvl1pPr>
            <a:lvl2pPr marL="742950" indent="-285750">
              <a:defRPr kumimoji="1" sz="2400">
                <a:solidFill>
                  <a:schemeClr val="tx1"/>
                </a:solidFill>
                <a:latin typeface="Times New Roman" pitchFamily="18" charset="0"/>
                <a:ea typeface="华文新魏" pitchFamily="2" charset="-122"/>
              </a:defRPr>
            </a:lvl2pPr>
            <a:lvl3pPr marL="1143000" indent="-228600">
              <a:defRPr kumimoji="1" sz="2400">
                <a:solidFill>
                  <a:schemeClr val="tx1"/>
                </a:solidFill>
                <a:latin typeface="Times New Roman" pitchFamily="18" charset="0"/>
                <a:ea typeface="华文新魏" pitchFamily="2" charset="-122"/>
              </a:defRPr>
            </a:lvl3pPr>
            <a:lvl4pPr marL="1600200" indent="-228600">
              <a:defRPr kumimoji="1" sz="2400">
                <a:solidFill>
                  <a:schemeClr val="tx1"/>
                </a:solidFill>
                <a:latin typeface="Times New Roman" pitchFamily="18" charset="0"/>
                <a:ea typeface="华文新魏" pitchFamily="2" charset="-122"/>
              </a:defRPr>
            </a:lvl4pPr>
            <a:lvl5pPr marL="2057400" indent="-228600">
              <a:defRPr kumimoji="1" sz="2400">
                <a:solidFill>
                  <a:schemeClr val="tx1"/>
                </a:solidFill>
                <a:latin typeface="Times New Roman" pitchFamily="18" charset="0"/>
                <a:ea typeface="华文新魏"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华文新魏"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华文新魏"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华文新魏"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华文新魏" pitchFamily="2" charset="-122"/>
              </a:defRPr>
            </a:lvl9pPr>
          </a:lstStyle>
          <a:p>
            <a:pPr eaLnBrk="1" hangingPunct="1">
              <a:spcBef>
                <a:spcPct val="50000"/>
              </a:spcBef>
            </a:pPr>
            <a:r>
              <a:rPr kumimoji="0" lang="zh-CN" altLang="en-US" sz="2000" dirty="0">
                <a:latin typeface="微软雅黑" pitchFamily="34" charset="-122"/>
                <a:ea typeface="微软雅黑" pitchFamily="34" charset="-122"/>
              </a:rPr>
              <a:t> 应用</a:t>
            </a:r>
          </a:p>
        </p:txBody>
      </p:sp>
      <p:sp>
        <p:nvSpPr>
          <p:cNvPr id="34" name="Text Box 76"/>
          <p:cNvSpPr txBox="1">
            <a:spLocks noChangeArrowheads="1"/>
          </p:cNvSpPr>
          <p:nvPr/>
        </p:nvSpPr>
        <p:spPr bwMode="black">
          <a:xfrm>
            <a:off x="3198018" y="4292600"/>
            <a:ext cx="797918" cy="400110"/>
          </a:xfrm>
          <a:prstGeom prst="rect">
            <a:avLst/>
          </a:prstGeom>
          <a:noFill/>
          <a:ln>
            <a:noFill/>
          </a:ln>
          <a:effectLst/>
          <a:extLst>
            <a:ext uri="{909E8E84-426E-40DD-AFC4-6F175D3DCCD1}">
              <a14:hiddenFill xmlns:a14="http://schemas.microsoft.com/office/drawing/2010/main">
                <a:gradFill rotWithShape="1">
                  <a:gsLst>
                    <a:gs pos="0">
                      <a:srgbClr val="13D3F9"/>
                    </a:gs>
                    <a:gs pos="100000">
                      <a:srgbClr val="51DFFB"/>
                    </a:gs>
                  </a:gsLst>
                  <a:lin ang="5400000" scaled="1"/>
                </a:gra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28398" dir="3806097" algn="ctr" rotWithShape="0">
                    <a:srgbClr val="333300">
                      <a:alpha val="50000"/>
                    </a:srgbClr>
                  </a:outerShdw>
                </a:effectLst>
              </a14:hiddenEffects>
            </a:ext>
          </a:extLst>
        </p:spPr>
        <p:txBody>
          <a:bodyPr wrap="square">
            <a:spAutoFit/>
          </a:bodyPr>
          <a:lstStyle>
            <a:lvl1pPr>
              <a:defRPr kumimoji="1" sz="2400">
                <a:solidFill>
                  <a:schemeClr val="tx1"/>
                </a:solidFill>
                <a:latin typeface="Times New Roman" pitchFamily="18" charset="0"/>
                <a:ea typeface="华文新魏" pitchFamily="2" charset="-122"/>
              </a:defRPr>
            </a:lvl1pPr>
            <a:lvl2pPr marL="742950" indent="-285750">
              <a:defRPr kumimoji="1" sz="2400">
                <a:solidFill>
                  <a:schemeClr val="tx1"/>
                </a:solidFill>
                <a:latin typeface="Times New Roman" pitchFamily="18" charset="0"/>
                <a:ea typeface="华文新魏" pitchFamily="2" charset="-122"/>
              </a:defRPr>
            </a:lvl2pPr>
            <a:lvl3pPr marL="1143000" indent="-228600">
              <a:defRPr kumimoji="1" sz="2400">
                <a:solidFill>
                  <a:schemeClr val="tx1"/>
                </a:solidFill>
                <a:latin typeface="Times New Roman" pitchFamily="18" charset="0"/>
                <a:ea typeface="华文新魏" pitchFamily="2" charset="-122"/>
              </a:defRPr>
            </a:lvl3pPr>
            <a:lvl4pPr marL="1600200" indent="-228600">
              <a:defRPr kumimoji="1" sz="2400">
                <a:solidFill>
                  <a:schemeClr val="tx1"/>
                </a:solidFill>
                <a:latin typeface="Times New Roman" pitchFamily="18" charset="0"/>
                <a:ea typeface="华文新魏" pitchFamily="2" charset="-122"/>
              </a:defRPr>
            </a:lvl4pPr>
            <a:lvl5pPr marL="2057400" indent="-228600">
              <a:defRPr kumimoji="1" sz="2400">
                <a:solidFill>
                  <a:schemeClr val="tx1"/>
                </a:solidFill>
                <a:latin typeface="Times New Roman" pitchFamily="18" charset="0"/>
                <a:ea typeface="华文新魏"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华文新魏"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华文新魏"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华文新魏"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华文新魏" pitchFamily="2" charset="-122"/>
              </a:defRPr>
            </a:lvl9pPr>
          </a:lstStyle>
          <a:p>
            <a:pPr eaLnBrk="1" hangingPunct="1">
              <a:spcBef>
                <a:spcPct val="50000"/>
              </a:spcBef>
            </a:pPr>
            <a:r>
              <a:rPr kumimoji="0" lang="zh-CN" altLang="en-US" sz="1200" dirty="0">
                <a:latin typeface="微软雅黑" pitchFamily="34" charset="-122"/>
                <a:ea typeface="微软雅黑" pitchFamily="34" charset="-122"/>
              </a:rPr>
              <a:t> </a:t>
            </a:r>
            <a:r>
              <a:rPr kumimoji="0" lang="zh-CN" altLang="en-US" sz="2000" dirty="0">
                <a:latin typeface="微软雅黑" pitchFamily="34" charset="-122"/>
                <a:ea typeface="微软雅黑" pitchFamily="34" charset="-122"/>
              </a:rPr>
              <a:t>历练</a:t>
            </a:r>
          </a:p>
        </p:txBody>
      </p:sp>
      <p:sp>
        <p:nvSpPr>
          <p:cNvPr id="35" name="Text Box 77"/>
          <p:cNvSpPr txBox="1">
            <a:spLocks noChangeArrowheads="1"/>
          </p:cNvSpPr>
          <p:nvPr/>
        </p:nvSpPr>
        <p:spPr bwMode="black">
          <a:xfrm>
            <a:off x="3995936" y="4868863"/>
            <a:ext cx="1080889" cy="400110"/>
          </a:xfrm>
          <a:prstGeom prst="rect">
            <a:avLst/>
          </a:prstGeom>
          <a:noFill/>
          <a:ln>
            <a:noFill/>
          </a:ln>
          <a:effectLst/>
          <a:extLst>
            <a:ext uri="{909E8E84-426E-40DD-AFC4-6F175D3DCCD1}">
              <a14:hiddenFill xmlns:a14="http://schemas.microsoft.com/office/drawing/2010/main">
                <a:gradFill rotWithShape="1">
                  <a:gsLst>
                    <a:gs pos="0">
                      <a:srgbClr val="13D3F9"/>
                    </a:gs>
                    <a:gs pos="100000">
                      <a:srgbClr val="51DFFB"/>
                    </a:gs>
                  </a:gsLst>
                  <a:lin ang="5400000" scaled="1"/>
                </a:gra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28398" dir="3806097" algn="ctr" rotWithShape="0">
                    <a:srgbClr val="333300">
                      <a:alpha val="50000"/>
                    </a:srgbClr>
                  </a:outerShdw>
                </a:effectLst>
              </a14:hiddenEffects>
            </a:ext>
          </a:extLst>
        </p:spPr>
        <p:txBody>
          <a:bodyPr wrap="square">
            <a:spAutoFit/>
          </a:bodyPr>
          <a:lstStyle>
            <a:lvl1pPr>
              <a:defRPr kumimoji="1" sz="2400">
                <a:solidFill>
                  <a:schemeClr val="tx1"/>
                </a:solidFill>
                <a:latin typeface="Times New Roman" pitchFamily="18" charset="0"/>
                <a:ea typeface="华文新魏" pitchFamily="2" charset="-122"/>
              </a:defRPr>
            </a:lvl1pPr>
            <a:lvl2pPr marL="742950" indent="-285750">
              <a:defRPr kumimoji="1" sz="2400">
                <a:solidFill>
                  <a:schemeClr val="tx1"/>
                </a:solidFill>
                <a:latin typeface="Times New Roman" pitchFamily="18" charset="0"/>
                <a:ea typeface="华文新魏" pitchFamily="2" charset="-122"/>
              </a:defRPr>
            </a:lvl2pPr>
            <a:lvl3pPr marL="1143000" indent="-228600">
              <a:defRPr kumimoji="1" sz="2400">
                <a:solidFill>
                  <a:schemeClr val="tx1"/>
                </a:solidFill>
                <a:latin typeface="Times New Roman" pitchFamily="18" charset="0"/>
                <a:ea typeface="华文新魏" pitchFamily="2" charset="-122"/>
              </a:defRPr>
            </a:lvl3pPr>
            <a:lvl4pPr marL="1600200" indent="-228600">
              <a:defRPr kumimoji="1" sz="2400">
                <a:solidFill>
                  <a:schemeClr val="tx1"/>
                </a:solidFill>
                <a:latin typeface="Times New Roman" pitchFamily="18" charset="0"/>
                <a:ea typeface="华文新魏" pitchFamily="2" charset="-122"/>
              </a:defRPr>
            </a:lvl4pPr>
            <a:lvl5pPr marL="2057400" indent="-228600">
              <a:defRPr kumimoji="1" sz="2400">
                <a:solidFill>
                  <a:schemeClr val="tx1"/>
                </a:solidFill>
                <a:latin typeface="Times New Roman" pitchFamily="18" charset="0"/>
                <a:ea typeface="华文新魏"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华文新魏"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华文新魏"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华文新魏"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华文新魏" pitchFamily="2" charset="-122"/>
              </a:defRPr>
            </a:lvl9pPr>
          </a:lstStyle>
          <a:p>
            <a:pPr eaLnBrk="1" hangingPunct="1">
              <a:spcBef>
                <a:spcPct val="50000"/>
              </a:spcBef>
            </a:pPr>
            <a:r>
              <a:rPr kumimoji="0" lang="zh-CN" altLang="en-US" sz="2000" dirty="0">
                <a:latin typeface="微软雅黑" pitchFamily="34" charset="-122"/>
                <a:ea typeface="微软雅黑" pitchFamily="34" charset="-122"/>
              </a:rPr>
              <a:t>    创新</a:t>
            </a:r>
            <a:endParaRPr kumimoji="0" lang="en-US" altLang="zh-CN" sz="2000" dirty="0">
              <a:latin typeface="微软雅黑" pitchFamily="34" charset="-122"/>
              <a:ea typeface="微软雅黑" pitchFamily="34" charset="-122"/>
            </a:endParaRPr>
          </a:p>
        </p:txBody>
      </p:sp>
      <p:cxnSp>
        <p:nvCxnSpPr>
          <p:cNvPr id="36" name="AutoShape 79"/>
          <p:cNvCxnSpPr>
            <a:cxnSpLocks noChangeShapeType="1"/>
            <a:stCxn id="28" idx="3"/>
            <a:endCxn id="32" idx="0"/>
          </p:cNvCxnSpPr>
          <p:nvPr/>
        </p:nvCxnSpPr>
        <p:spPr bwMode="gray">
          <a:xfrm rot="5400000">
            <a:off x="2249488" y="2786857"/>
            <a:ext cx="184150" cy="811212"/>
          </a:xfrm>
          <a:prstGeom prst="bentConnector3">
            <a:avLst>
              <a:gd name="adj1" fmla="val 50000"/>
            </a:avLst>
          </a:prstGeom>
          <a:noFill/>
          <a:ln w="9525">
            <a:solidFill>
              <a:srgbClr val="1C1C1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80"/>
          <p:cNvCxnSpPr>
            <a:cxnSpLocks noChangeShapeType="1"/>
            <a:stCxn id="29" idx="3"/>
            <a:endCxn id="33" idx="0"/>
          </p:cNvCxnSpPr>
          <p:nvPr/>
        </p:nvCxnSpPr>
        <p:spPr bwMode="gray">
          <a:xfrm rot="5400000">
            <a:off x="2901554" y="3066654"/>
            <a:ext cx="325438" cy="1119981"/>
          </a:xfrm>
          <a:prstGeom prst="bentConnector3">
            <a:avLst>
              <a:gd name="adj1" fmla="val 50000"/>
            </a:avLst>
          </a:prstGeom>
          <a:noFill/>
          <a:ln w="9525">
            <a:solidFill>
              <a:srgbClr val="1C1C1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81"/>
          <p:cNvCxnSpPr>
            <a:cxnSpLocks noChangeShapeType="1"/>
            <a:stCxn id="30" idx="3"/>
            <a:endCxn id="34" idx="0"/>
          </p:cNvCxnSpPr>
          <p:nvPr/>
        </p:nvCxnSpPr>
        <p:spPr bwMode="gray">
          <a:xfrm rot="5400000">
            <a:off x="3891211" y="3579267"/>
            <a:ext cx="419100" cy="1007567"/>
          </a:xfrm>
          <a:prstGeom prst="bentConnector3">
            <a:avLst>
              <a:gd name="adj1" fmla="val 50000"/>
            </a:avLst>
          </a:prstGeom>
          <a:noFill/>
          <a:ln w="9525">
            <a:solidFill>
              <a:srgbClr val="1C1C1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AutoShape 82"/>
          <p:cNvCxnSpPr>
            <a:cxnSpLocks noChangeShapeType="1"/>
            <a:stCxn id="31" idx="3"/>
            <a:endCxn id="35" idx="0"/>
          </p:cNvCxnSpPr>
          <p:nvPr/>
        </p:nvCxnSpPr>
        <p:spPr bwMode="gray">
          <a:xfrm rot="5400000">
            <a:off x="4880423" y="4005709"/>
            <a:ext cx="519113" cy="1207195"/>
          </a:xfrm>
          <a:prstGeom prst="bentConnector3">
            <a:avLst>
              <a:gd name="adj1" fmla="val 50000"/>
            </a:avLst>
          </a:prstGeom>
          <a:noFill/>
          <a:ln w="9525">
            <a:solidFill>
              <a:srgbClr val="1C1C1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AutoShape 85"/>
          <p:cNvSpPr>
            <a:spLocks noChangeArrowheads="1"/>
          </p:cNvSpPr>
          <p:nvPr/>
        </p:nvSpPr>
        <p:spPr bwMode="gray">
          <a:xfrm>
            <a:off x="5532438" y="2678113"/>
            <a:ext cx="422275" cy="1358900"/>
          </a:xfrm>
          <a:prstGeom prst="can">
            <a:avLst>
              <a:gd name="adj" fmla="val 27398"/>
            </a:avLst>
          </a:prstGeom>
          <a:gradFill rotWithShape="1">
            <a:gsLst>
              <a:gs pos="0">
                <a:srgbClr val="EFCF0F"/>
              </a:gs>
              <a:gs pos="50000">
                <a:srgbClr val="F9EEA9"/>
              </a:gs>
              <a:gs pos="100000">
                <a:srgbClr val="EFCF0F"/>
              </a:gs>
            </a:gsLst>
            <a:lin ang="0" scaled="1"/>
          </a:gradFill>
          <a:ln>
            <a:noFill/>
          </a:ln>
          <a:effectLst/>
          <a:extLs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AutoShape 86"/>
          <p:cNvSpPr>
            <a:spLocks noChangeArrowheads="1"/>
          </p:cNvSpPr>
          <p:nvPr/>
        </p:nvSpPr>
        <p:spPr bwMode="gray">
          <a:xfrm>
            <a:off x="4433888" y="2674938"/>
            <a:ext cx="341312" cy="996950"/>
          </a:xfrm>
          <a:prstGeom prst="can">
            <a:avLst>
              <a:gd name="adj" fmla="val 28209"/>
            </a:avLst>
          </a:prstGeom>
          <a:gradFill rotWithShape="1">
            <a:gsLst>
              <a:gs pos="0">
                <a:srgbClr val="EFCF0F"/>
              </a:gs>
              <a:gs pos="50000">
                <a:srgbClr val="F9EEA9"/>
              </a:gs>
              <a:gs pos="100000">
                <a:srgbClr val="EFCF0F"/>
              </a:gs>
            </a:gsLst>
            <a:lin ang="0" scaled="1"/>
          </a:gradFill>
          <a:ln>
            <a:noFill/>
          </a:ln>
          <a:effectLst/>
          <a:extLs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AutoShape 87"/>
          <p:cNvSpPr>
            <a:spLocks noChangeArrowheads="1"/>
          </p:cNvSpPr>
          <p:nvPr/>
        </p:nvSpPr>
        <p:spPr bwMode="gray">
          <a:xfrm>
            <a:off x="3498850" y="2681288"/>
            <a:ext cx="250825" cy="654050"/>
          </a:xfrm>
          <a:prstGeom prst="can">
            <a:avLst>
              <a:gd name="adj" fmla="val 23806"/>
            </a:avLst>
          </a:prstGeom>
          <a:gradFill rotWithShape="1">
            <a:gsLst>
              <a:gs pos="0">
                <a:srgbClr val="EFCF0F"/>
              </a:gs>
              <a:gs pos="50000">
                <a:srgbClr val="F9EEA9"/>
              </a:gs>
              <a:gs pos="100000">
                <a:srgbClr val="EFCF0F"/>
              </a:gs>
            </a:gsLst>
            <a:lin ang="0" scaled="1"/>
          </a:gradFill>
          <a:ln>
            <a:noFill/>
          </a:ln>
          <a:effectLst/>
          <a:extLs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AutoShape 88"/>
          <p:cNvSpPr>
            <a:spLocks noChangeArrowheads="1"/>
          </p:cNvSpPr>
          <p:nvPr/>
        </p:nvSpPr>
        <p:spPr bwMode="gray">
          <a:xfrm>
            <a:off x="2640013" y="2682875"/>
            <a:ext cx="214312" cy="339725"/>
          </a:xfrm>
          <a:prstGeom prst="can">
            <a:avLst>
              <a:gd name="adj" fmla="val 26912"/>
            </a:avLst>
          </a:prstGeom>
          <a:gradFill rotWithShape="1">
            <a:gsLst>
              <a:gs pos="0">
                <a:srgbClr val="EFCF0F"/>
              </a:gs>
              <a:gs pos="50000">
                <a:srgbClr val="F9EEA9"/>
              </a:gs>
              <a:gs pos="100000">
                <a:srgbClr val="EFCF0F"/>
              </a:gs>
            </a:gsLst>
            <a:lin ang="0" scaled="1"/>
          </a:gradFill>
          <a:ln>
            <a:noFill/>
          </a:ln>
          <a:effectLst/>
          <a:extLs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AutoShape 92"/>
          <p:cNvSpPr>
            <a:spLocks noChangeArrowheads="1"/>
          </p:cNvSpPr>
          <p:nvPr/>
        </p:nvSpPr>
        <p:spPr bwMode="gray">
          <a:xfrm flipH="1">
            <a:off x="8532813" y="5084763"/>
            <a:ext cx="315912" cy="165100"/>
          </a:xfrm>
          <a:prstGeom prst="curvedRightArrow">
            <a:avLst>
              <a:gd name="adj1" fmla="val 16542"/>
              <a:gd name="adj2" fmla="val 38977"/>
              <a:gd name="adj3" fmla="val 54330"/>
            </a:avLst>
          </a:prstGeom>
          <a:gradFill rotWithShape="1">
            <a:gsLst>
              <a:gs pos="0">
                <a:srgbClr val="FCCF5F"/>
              </a:gs>
              <a:gs pos="100000">
                <a:srgbClr val="FABA1A"/>
              </a:gs>
            </a:gsLst>
            <a:lin ang="0" scaled="1"/>
          </a:gra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AutoShape 93"/>
          <p:cNvSpPr>
            <a:spLocks noChangeArrowheads="1"/>
          </p:cNvSpPr>
          <p:nvPr/>
        </p:nvSpPr>
        <p:spPr bwMode="gray">
          <a:xfrm>
            <a:off x="7596188" y="5084763"/>
            <a:ext cx="315912" cy="165100"/>
          </a:xfrm>
          <a:prstGeom prst="curvedRightArrow">
            <a:avLst>
              <a:gd name="adj1" fmla="val 19583"/>
              <a:gd name="adj2" fmla="val 44676"/>
              <a:gd name="adj3" fmla="val 54020"/>
            </a:avLst>
          </a:prstGeom>
          <a:gradFill rotWithShape="1">
            <a:gsLst>
              <a:gs pos="0">
                <a:srgbClr val="FCD77B"/>
              </a:gs>
              <a:gs pos="100000">
                <a:srgbClr val="FABA1A"/>
              </a:gs>
            </a:gsLst>
            <a:lin ang="0" scaled="1"/>
          </a:gra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6" name="Picture 94" descr="num-1_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650" y="4724400"/>
            <a:ext cx="665163"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22"/>
          <p:cNvSpPr/>
          <p:nvPr/>
        </p:nvSpPr>
        <p:spPr>
          <a:xfrm>
            <a:off x="805274" y="116632"/>
            <a:ext cx="1102430" cy="646331"/>
          </a:xfrm>
          <a:prstGeom prst="rect">
            <a:avLst/>
          </a:prstGeom>
        </p:spPr>
        <p:txBody>
          <a:bodyPr wrap="square">
            <a:spAutoFit/>
          </a:bodyPr>
          <a:lstStyle/>
          <a:p>
            <a:pPr algn="ctr"/>
            <a:r>
              <a:rPr lang="en-US" altLang="zh-CN" sz="3600" b="1" dirty="0" smtClean="0">
                <a:solidFill>
                  <a:srgbClr val="39626F"/>
                </a:solidFill>
                <a:latin typeface="Segoe UI" panose="020B0502040204020203" pitchFamily="34" charset="0"/>
                <a:cs typeface="Segoe UI" panose="020B0502040204020203" pitchFamily="34" charset="0"/>
              </a:rPr>
              <a:t>0</a:t>
            </a:r>
            <a:endParaRPr lang="zh-CN" altLang="en-US" sz="36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70339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0-#ppt_w/2"/>
                                          </p:val>
                                        </p:tav>
                                        <p:tav tm="100000">
                                          <p:val>
                                            <p:strVal val="#ppt_x"/>
                                          </p:val>
                                        </p:tav>
                                      </p:tavLst>
                                    </p:anim>
                                    <p:anim calcmode="lin" valueType="num">
                                      <p:cBhvr additive="base">
                                        <p:cTn id="12" dur="500" fill="hold"/>
                                        <p:tgtEl>
                                          <p:spTgt spid="32"/>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500" fill="hold"/>
                                        <p:tgtEl>
                                          <p:spTgt spid="36"/>
                                        </p:tgtEl>
                                        <p:attrNameLst>
                                          <p:attrName>ppt_x</p:attrName>
                                        </p:attrNameLst>
                                      </p:cBhvr>
                                      <p:tavLst>
                                        <p:tav tm="0">
                                          <p:val>
                                            <p:strVal val="0-#ppt_w/2"/>
                                          </p:val>
                                        </p:tav>
                                        <p:tav tm="100000">
                                          <p:val>
                                            <p:strVal val="#ppt_x"/>
                                          </p:val>
                                        </p:tav>
                                      </p:tavLst>
                                    </p:anim>
                                    <p:anim calcmode="lin" valueType="num">
                                      <p:cBhvr additive="base">
                                        <p:cTn id="16" dur="500" fill="hold"/>
                                        <p:tgtEl>
                                          <p:spTgt spid="3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0-#ppt_w/2"/>
                                          </p:val>
                                        </p:tav>
                                        <p:tav tm="100000">
                                          <p:val>
                                            <p:strVal val="#ppt_x"/>
                                          </p:val>
                                        </p:tav>
                                      </p:tavLst>
                                    </p:anim>
                                    <p:anim calcmode="lin" valueType="num">
                                      <p:cBhvr additive="base">
                                        <p:cTn id="20"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0-#ppt_w/2"/>
                                          </p:val>
                                        </p:tav>
                                        <p:tav tm="100000">
                                          <p:val>
                                            <p:strVal val="#ppt_x"/>
                                          </p:val>
                                        </p:tav>
                                      </p:tavLst>
                                    </p:anim>
                                    <p:anim calcmode="lin" valueType="num">
                                      <p:cBhvr additive="base">
                                        <p:cTn id="26" dur="500" fill="hold"/>
                                        <p:tgtEl>
                                          <p:spTgt spid="42"/>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500" fill="hold"/>
                                        <p:tgtEl>
                                          <p:spTgt spid="29"/>
                                        </p:tgtEl>
                                        <p:attrNameLst>
                                          <p:attrName>ppt_x</p:attrName>
                                        </p:attrNameLst>
                                      </p:cBhvr>
                                      <p:tavLst>
                                        <p:tav tm="0">
                                          <p:val>
                                            <p:strVal val="0-#ppt_w/2"/>
                                          </p:val>
                                        </p:tav>
                                        <p:tav tm="100000">
                                          <p:val>
                                            <p:strVal val="#ppt_x"/>
                                          </p:val>
                                        </p:tav>
                                      </p:tavLst>
                                    </p:anim>
                                    <p:anim calcmode="lin" valueType="num">
                                      <p:cBhvr additive="base">
                                        <p:cTn id="30" dur="500" fill="hold"/>
                                        <p:tgtEl>
                                          <p:spTgt spid="29"/>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cBhvr additive="base">
                                        <p:cTn id="33" dur="500" fill="hold"/>
                                        <p:tgtEl>
                                          <p:spTgt spid="37"/>
                                        </p:tgtEl>
                                        <p:attrNameLst>
                                          <p:attrName>ppt_x</p:attrName>
                                        </p:attrNameLst>
                                      </p:cBhvr>
                                      <p:tavLst>
                                        <p:tav tm="0">
                                          <p:val>
                                            <p:strVal val="0-#ppt_w/2"/>
                                          </p:val>
                                        </p:tav>
                                        <p:tav tm="100000">
                                          <p:val>
                                            <p:strVal val="#ppt_x"/>
                                          </p:val>
                                        </p:tav>
                                      </p:tavLst>
                                    </p:anim>
                                    <p:anim calcmode="lin" valueType="num">
                                      <p:cBhvr additive="base">
                                        <p:cTn id="34" dur="500" fill="hold"/>
                                        <p:tgtEl>
                                          <p:spTgt spid="37"/>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additive="base">
                                        <p:cTn id="37" dur="500" fill="hold"/>
                                        <p:tgtEl>
                                          <p:spTgt spid="33"/>
                                        </p:tgtEl>
                                        <p:attrNameLst>
                                          <p:attrName>ppt_x</p:attrName>
                                        </p:attrNameLst>
                                      </p:cBhvr>
                                      <p:tavLst>
                                        <p:tav tm="0">
                                          <p:val>
                                            <p:strVal val="0-#ppt_w/2"/>
                                          </p:val>
                                        </p:tav>
                                        <p:tav tm="100000">
                                          <p:val>
                                            <p:strVal val="#ppt_x"/>
                                          </p:val>
                                        </p:tav>
                                      </p:tavLst>
                                    </p:anim>
                                    <p:anim calcmode="lin" valueType="num">
                                      <p:cBhvr additive="base">
                                        <p:cTn id="38"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500" fill="hold"/>
                                        <p:tgtEl>
                                          <p:spTgt spid="41"/>
                                        </p:tgtEl>
                                        <p:attrNameLst>
                                          <p:attrName>ppt_x</p:attrName>
                                        </p:attrNameLst>
                                      </p:cBhvr>
                                      <p:tavLst>
                                        <p:tav tm="0">
                                          <p:val>
                                            <p:strVal val="0-#ppt_w/2"/>
                                          </p:val>
                                        </p:tav>
                                        <p:tav tm="100000">
                                          <p:val>
                                            <p:strVal val="#ppt_x"/>
                                          </p:val>
                                        </p:tav>
                                      </p:tavLst>
                                    </p:anim>
                                    <p:anim calcmode="lin" valueType="num">
                                      <p:cBhvr additive="base">
                                        <p:cTn id="44" dur="500" fill="hold"/>
                                        <p:tgtEl>
                                          <p:spTgt spid="41"/>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500" fill="hold"/>
                                        <p:tgtEl>
                                          <p:spTgt spid="30"/>
                                        </p:tgtEl>
                                        <p:attrNameLst>
                                          <p:attrName>ppt_x</p:attrName>
                                        </p:attrNameLst>
                                      </p:cBhvr>
                                      <p:tavLst>
                                        <p:tav tm="0">
                                          <p:val>
                                            <p:strVal val="0-#ppt_w/2"/>
                                          </p:val>
                                        </p:tav>
                                        <p:tav tm="100000">
                                          <p:val>
                                            <p:strVal val="#ppt_x"/>
                                          </p:val>
                                        </p:tav>
                                      </p:tavLst>
                                    </p:anim>
                                    <p:anim calcmode="lin" valueType="num">
                                      <p:cBhvr additive="base">
                                        <p:cTn id="48" dur="500" fill="hold"/>
                                        <p:tgtEl>
                                          <p:spTgt spid="30"/>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additive="base">
                                        <p:cTn id="51" dur="500" fill="hold"/>
                                        <p:tgtEl>
                                          <p:spTgt spid="38"/>
                                        </p:tgtEl>
                                        <p:attrNameLst>
                                          <p:attrName>ppt_x</p:attrName>
                                        </p:attrNameLst>
                                      </p:cBhvr>
                                      <p:tavLst>
                                        <p:tav tm="0">
                                          <p:val>
                                            <p:strVal val="0-#ppt_w/2"/>
                                          </p:val>
                                        </p:tav>
                                        <p:tav tm="100000">
                                          <p:val>
                                            <p:strVal val="#ppt_x"/>
                                          </p:val>
                                        </p:tav>
                                      </p:tavLst>
                                    </p:anim>
                                    <p:anim calcmode="lin" valueType="num">
                                      <p:cBhvr additive="base">
                                        <p:cTn id="52" dur="500" fill="hold"/>
                                        <p:tgtEl>
                                          <p:spTgt spid="38"/>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additive="base">
                                        <p:cTn id="55" dur="500" fill="hold"/>
                                        <p:tgtEl>
                                          <p:spTgt spid="34"/>
                                        </p:tgtEl>
                                        <p:attrNameLst>
                                          <p:attrName>ppt_x</p:attrName>
                                        </p:attrNameLst>
                                      </p:cBhvr>
                                      <p:tavLst>
                                        <p:tav tm="0">
                                          <p:val>
                                            <p:strVal val="0-#ppt_w/2"/>
                                          </p:val>
                                        </p:tav>
                                        <p:tav tm="100000">
                                          <p:val>
                                            <p:strVal val="#ppt_x"/>
                                          </p:val>
                                        </p:tav>
                                      </p:tavLst>
                                    </p:anim>
                                    <p:anim calcmode="lin" valueType="num">
                                      <p:cBhvr additive="base">
                                        <p:cTn id="56"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40"/>
                                        </p:tgtEl>
                                        <p:attrNameLst>
                                          <p:attrName>style.visibility</p:attrName>
                                        </p:attrNameLst>
                                      </p:cBhvr>
                                      <p:to>
                                        <p:strVal val="visible"/>
                                      </p:to>
                                    </p:set>
                                    <p:anim calcmode="lin" valueType="num">
                                      <p:cBhvr additive="base">
                                        <p:cTn id="61" dur="500" fill="hold"/>
                                        <p:tgtEl>
                                          <p:spTgt spid="40"/>
                                        </p:tgtEl>
                                        <p:attrNameLst>
                                          <p:attrName>ppt_x</p:attrName>
                                        </p:attrNameLst>
                                      </p:cBhvr>
                                      <p:tavLst>
                                        <p:tav tm="0">
                                          <p:val>
                                            <p:strVal val="0-#ppt_w/2"/>
                                          </p:val>
                                        </p:tav>
                                        <p:tav tm="100000">
                                          <p:val>
                                            <p:strVal val="#ppt_x"/>
                                          </p:val>
                                        </p:tav>
                                      </p:tavLst>
                                    </p:anim>
                                    <p:anim calcmode="lin" valueType="num">
                                      <p:cBhvr additive="base">
                                        <p:cTn id="62" dur="500" fill="hold"/>
                                        <p:tgtEl>
                                          <p:spTgt spid="40"/>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anim calcmode="lin" valueType="num">
                                      <p:cBhvr additive="base">
                                        <p:cTn id="65" dur="500" fill="hold"/>
                                        <p:tgtEl>
                                          <p:spTgt spid="31"/>
                                        </p:tgtEl>
                                        <p:attrNameLst>
                                          <p:attrName>ppt_x</p:attrName>
                                        </p:attrNameLst>
                                      </p:cBhvr>
                                      <p:tavLst>
                                        <p:tav tm="0">
                                          <p:val>
                                            <p:strVal val="0-#ppt_w/2"/>
                                          </p:val>
                                        </p:tav>
                                        <p:tav tm="100000">
                                          <p:val>
                                            <p:strVal val="#ppt_x"/>
                                          </p:val>
                                        </p:tav>
                                      </p:tavLst>
                                    </p:anim>
                                    <p:anim calcmode="lin" valueType="num">
                                      <p:cBhvr additive="base">
                                        <p:cTn id="66" dur="500" fill="hold"/>
                                        <p:tgtEl>
                                          <p:spTgt spid="31"/>
                                        </p:tgtEl>
                                        <p:attrNameLst>
                                          <p:attrName>ppt_y</p:attrName>
                                        </p:attrNameLst>
                                      </p:cBhvr>
                                      <p:tavLst>
                                        <p:tav tm="0">
                                          <p:val>
                                            <p:strVal val="#ppt_y"/>
                                          </p:val>
                                        </p:tav>
                                        <p:tav tm="100000">
                                          <p:val>
                                            <p:strVal val="#ppt_y"/>
                                          </p:val>
                                        </p:tav>
                                      </p:tavLst>
                                    </p:anim>
                                  </p:childTnLst>
                                </p:cTn>
                              </p:par>
                              <p:par>
                                <p:cTn id="67" presetID="2" presetClass="entr" presetSubtype="8"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anim calcmode="lin" valueType="num">
                                      <p:cBhvr additive="base">
                                        <p:cTn id="69" dur="500" fill="hold"/>
                                        <p:tgtEl>
                                          <p:spTgt spid="39"/>
                                        </p:tgtEl>
                                        <p:attrNameLst>
                                          <p:attrName>ppt_x</p:attrName>
                                        </p:attrNameLst>
                                      </p:cBhvr>
                                      <p:tavLst>
                                        <p:tav tm="0">
                                          <p:val>
                                            <p:strVal val="0-#ppt_w/2"/>
                                          </p:val>
                                        </p:tav>
                                        <p:tav tm="100000">
                                          <p:val>
                                            <p:strVal val="#ppt_x"/>
                                          </p:val>
                                        </p:tav>
                                      </p:tavLst>
                                    </p:anim>
                                    <p:anim calcmode="lin" valueType="num">
                                      <p:cBhvr additive="base">
                                        <p:cTn id="70" dur="500" fill="hold"/>
                                        <p:tgtEl>
                                          <p:spTgt spid="39"/>
                                        </p:tgtEl>
                                        <p:attrNameLst>
                                          <p:attrName>ppt_y</p:attrName>
                                        </p:attrNameLst>
                                      </p:cBhvr>
                                      <p:tavLst>
                                        <p:tav tm="0">
                                          <p:val>
                                            <p:strVal val="#ppt_y"/>
                                          </p:val>
                                        </p:tav>
                                        <p:tav tm="100000">
                                          <p:val>
                                            <p:strVal val="#ppt_y"/>
                                          </p:val>
                                        </p:tav>
                                      </p:tavLst>
                                    </p:anim>
                                  </p:childTnLst>
                                </p:cTn>
                              </p:par>
                              <p:par>
                                <p:cTn id="71" presetID="2" presetClass="entr" presetSubtype="8"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0-#ppt_w/2"/>
                                          </p:val>
                                        </p:tav>
                                        <p:tav tm="100000">
                                          <p:val>
                                            <p:strVal val="#ppt_x"/>
                                          </p:val>
                                        </p:tav>
                                      </p:tavLst>
                                    </p:anim>
                                    <p:anim calcmode="lin" valueType="num">
                                      <p:cBhvr additive="base">
                                        <p:cTn id="74" dur="500" fill="hold"/>
                                        <p:tgtEl>
                                          <p:spTgt spid="35"/>
                                        </p:tgtEl>
                                        <p:attrNameLst>
                                          <p:attrName>ppt_y</p:attrName>
                                        </p:attrNameLst>
                                      </p:cBhvr>
                                      <p:tavLst>
                                        <p:tav tm="0">
                                          <p:val>
                                            <p:strVal val="#ppt_y"/>
                                          </p:val>
                                        </p:tav>
                                        <p:tav tm="100000">
                                          <p:val>
                                            <p:strVal val="#ppt_y"/>
                                          </p:val>
                                        </p:tav>
                                      </p:tavLst>
                                    </p:anim>
                                  </p:childTnLst>
                                </p:cTn>
                              </p:par>
                              <p:par>
                                <p:cTn id="75" presetID="2" presetClass="entr" presetSubtype="8" fill="hold" nodeType="withEffect">
                                  <p:stCondLst>
                                    <p:cond delay="0"/>
                                  </p:stCondLst>
                                  <p:childTnLst>
                                    <p:set>
                                      <p:cBhvr>
                                        <p:cTn id="76" dur="1" fill="hold">
                                          <p:stCondLst>
                                            <p:cond delay="0"/>
                                          </p:stCondLst>
                                        </p:cTn>
                                        <p:tgtEl>
                                          <p:spTgt spid="46"/>
                                        </p:tgtEl>
                                        <p:attrNameLst>
                                          <p:attrName>style.visibility</p:attrName>
                                        </p:attrNameLst>
                                      </p:cBhvr>
                                      <p:to>
                                        <p:strVal val="visible"/>
                                      </p:to>
                                    </p:set>
                                    <p:anim calcmode="lin" valueType="num">
                                      <p:cBhvr additive="base">
                                        <p:cTn id="77" dur="500" fill="hold"/>
                                        <p:tgtEl>
                                          <p:spTgt spid="46"/>
                                        </p:tgtEl>
                                        <p:attrNameLst>
                                          <p:attrName>ppt_x</p:attrName>
                                        </p:attrNameLst>
                                      </p:cBhvr>
                                      <p:tavLst>
                                        <p:tav tm="0">
                                          <p:val>
                                            <p:strVal val="0-#ppt_w/2"/>
                                          </p:val>
                                        </p:tav>
                                        <p:tav tm="100000">
                                          <p:val>
                                            <p:strVal val="#ppt_x"/>
                                          </p:val>
                                        </p:tav>
                                      </p:tavLst>
                                    </p:anim>
                                    <p:anim calcmode="lin" valueType="num">
                                      <p:cBhvr additive="base">
                                        <p:cTn id="78"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p:bldP spid="33" grpId="0"/>
      <p:bldP spid="34" grpId="0"/>
      <p:bldP spid="35" grpId="0"/>
      <p:bldP spid="40" grpId="0" animBg="1"/>
      <p:bldP spid="41" grpId="0" animBg="1"/>
      <p:bldP spid="42" grpId="0" animBg="1"/>
      <p:bldP spid="4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267744" y="116632"/>
            <a:ext cx="6876256" cy="549374"/>
          </a:xfrm>
        </p:spPr>
        <p:txBody>
          <a:bodyPr>
            <a:normAutofit fontScale="90000"/>
          </a:bodyPr>
          <a:lstStyle/>
          <a:p>
            <a:pPr algn="ctr" defTabSz="457200"/>
            <a:r>
              <a:rPr lang="zh-CN" altLang="en-US" sz="3600" b="1" dirty="0">
                <a:solidFill>
                  <a:schemeClr val="bg1"/>
                </a:solidFill>
                <a:latin typeface="微软雅黑" pitchFamily="34" charset="-122"/>
                <a:ea typeface="微软雅黑" pitchFamily="34" charset="-122"/>
              </a:rPr>
              <a:t>要记住：切忌浮躁</a:t>
            </a:r>
            <a:r>
              <a:rPr lang="zh-CN" altLang="en-US" sz="2000" b="1" dirty="0">
                <a:solidFill>
                  <a:schemeClr val="bg1"/>
                </a:solidFill>
                <a:latin typeface="微软雅黑" pitchFamily="34" charset="-122"/>
                <a:ea typeface="微软雅黑" pitchFamily="34" charset="-122"/>
              </a:rPr>
              <a:t>（网上下载一段话，供参考）</a:t>
            </a:r>
            <a:endParaRPr lang="zh-CN" altLang="en-US" sz="20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3" name="Rectangle 3"/>
          <p:cNvSpPr txBox="1">
            <a:spLocks noChangeArrowheads="1"/>
          </p:cNvSpPr>
          <p:nvPr/>
        </p:nvSpPr>
        <p:spPr>
          <a:xfrm>
            <a:off x="1115616" y="1196752"/>
            <a:ext cx="7488832" cy="52565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1800" dirty="0" smtClean="0">
                <a:latin typeface="微软雅黑" panose="020B0503020204020204" pitchFamily="34" charset="-122"/>
                <a:ea typeface="微软雅黑" panose="020B0503020204020204" pitchFamily="34" charset="-122"/>
              </a:rPr>
              <a:t>浮躁的人容易说：</a:t>
            </a:r>
            <a:r>
              <a:rPr lang="en-US" altLang="zh-CN" sz="1800" dirty="0" smtClean="0">
                <a:latin typeface="微软雅黑" panose="020B0503020204020204" pitchFamily="34" charset="-122"/>
                <a:ea typeface="微软雅黑" panose="020B0503020204020204" pitchFamily="34" charset="-122"/>
              </a:rPr>
              <a:t>XX</a:t>
            </a:r>
            <a:r>
              <a:rPr lang="zh-CN" altLang="en-US" sz="1800" dirty="0" smtClean="0">
                <a:latin typeface="微软雅黑" panose="020B0503020204020204" pitchFamily="34" charset="-122"/>
                <a:ea typeface="微软雅黑" panose="020B0503020204020204" pitchFamily="34" charset="-122"/>
              </a:rPr>
              <a:t>语言不行了，应该学</a:t>
            </a:r>
            <a:r>
              <a:rPr lang="en-US" altLang="zh-CN" sz="1800" dirty="0" smtClean="0">
                <a:latin typeface="微软雅黑" panose="020B0503020204020204" pitchFamily="34" charset="-122"/>
                <a:ea typeface="微软雅黑" panose="020B0503020204020204" pitchFamily="34" charset="-122"/>
              </a:rPr>
              <a:t>YY</a:t>
            </a:r>
            <a:r>
              <a:rPr lang="zh-CN" altLang="en-US" sz="1800" dirty="0" smtClean="0">
                <a:latin typeface="微软雅黑" panose="020B0503020204020204" pitchFamily="34" charset="-122"/>
                <a:ea typeface="微软雅黑" panose="020B0503020204020204" pitchFamily="34" charset="-122"/>
              </a:rPr>
              <a:t>语；</a:t>
            </a:r>
          </a:p>
          <a:p>
            <a:pPr>
              <a:lnSpc>
                <a:spcPct val="80000"/>
              </a:lnSpc>
              <a:buFont typeface="Wingdings 3" pitchFamily="18" charset="2"/>
              <a:buNone/>
            </a:pP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是你自己不行了吧！？</a:t>
            </a:r>
          </a:p>
          <a:p>
            <a:pPr>
              <a:lnSpc>
                <a:spcPct val="80000"/>
              </a:lnSpc>
            </a:pPr>
            <a:r>
              <a:rPr lang="zh-CN" altLang="en-US" sz="1800" dirty="0" smtClean="0">
                <a:latin typeface="微软雅黑" panose="020B0503020204020204" pitchFamily="34" charset="-122"/>
                <a:ea typeface="微软雅黑" panose="020B0503020204020204" pitchFamily="34" charset="-122"/>
              </a:rPr>
              <a:t>浮躁的人容易问：我到底该学什么语言；</a:t>
            </a:r>
          </a:p>
          <a:p>
            <a:pPr>
              <a:lnSpc>
                <a:spcPct val="80000"/>
              </a:lnSpc>
              <a:buFont typeface="Wingdings 3" pitchFamily="18" charset="2"/>
              <a:buNone/>
            </a:pP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认真学好一门语言（</a:t>
            </a:r>
            <a:r>
              <a:rPr lang="en-US" altLang="zh-CN" sz="1800" dirty="0" smtClean="0">
                <a:latin typeface="微软雅黑" panose="020B0503020204020204" pitchFamily="34" charset="-122"/>
                <a:ea typeface="微软雅黑" panose="020B0503020204020204" pitchFamily="34" charset="-122"/>
              </a:rPr>
              <a:t>C</a:t>
            </a:r>
            <a:r>
              <a:rPr lang="zh-CN" altLang="en-US" sz="1800" dirty="0" smtClean="0">
                <a:latin typeface="微软雅黑" panose="020B0503020204020204" pitchFamily="34" charset="-122"/>
                <a:ea typeface="微软雅黑" panose="020B0503020204020204" pitchFamily="34" charset="-122"/>
              </a:rPr>
              <a:t>语言）就对了； </a:t>
            </a:r>
          </a:p>
          <a:p>
            <a:pPr>
              <a:lnSpc>
                <a:spcPct val="80000"/>
              </a:lnSpc>
            </a:pPr>
            <a:r>
              <a:rPr lang="zh-CN" altLang="en-US" sz="1800" dirty="0" smtClean="0">
                <a:latin typeface="微软雅黑" panose="020B0503020204020204" pitchFamily="34" charset="-122"/>
                <a:ea typeface="微软雅黑" panose="020B0503020204020204" pitchFamily="34" charset="-122"/>
              </a:rPr>
              <a:t>浮躁的人容易问：学</a:t>
            </a:r>
            <a:r>
              <a:rPr lang="en-US" altLang="zh-CN" sz="1800" dirty="0" smtClean="0">
                <a:latin typeface="微软雅黑" panose="020B0503020204020204" pitchFamily="34" charset="-122"/>
                <a:ea typeface="微软雅黑" panose="020B0503020204020204" pitchFamily="34" charset="-122"/>
              </a:rPr>
              <a:t>XX</a:t>
            </a:r>
            <a:r>
              <a:rPr lang="zh-CN" altLang="en-US" sz="1800" dirty="0" smtClean="0">
                <a:latin typeface="微软雅黑" panose="020B0503020204020204" pitchFamily="34" charset="-122"/>
                <a:ea typeface="微软雅黑" panose="020B0503020204020204" pitchFamily="34" charset="-122"/>
              </a:rPr>
              <a:t>语言有前途吗？能马上赚大钱吗？</a:t>
            </a:r>
            <a:r>
              <a:rPr lang="en-US" altLang="zh-CN" sz="1800" dirty="0" smtClean="0">
                <a:latin typeface="微软雅黑" panose="020B0503020204020204" pitchFamily="34" charset="-122"/>
                <a:ea typeface="微软雅黑" panose="020B0503020204020204" pitchFamily="34" charset="-122"/>
              </a:rPr>
              <a:t> </a:t>
            </a:r>
          </a:p>
          <a:p>
            <a:pPr marL="0" indent="0">
              <a:lnSpc>
                <a:spcPct val="80000"/>
              </a:lnSpc>
              <a:buNone/>
            </a:pP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建议你去抢银行；要想成功必须一步一步来</a:t>
            </a:r>
          </a:p>
          <a:p>
            <a:pPr>
              <a:lnSpc>
                <a:spcPct val="80000"/>
              </a:lnSpc>
            </a:pPr>
            <a:r>
              <a:rPr lang="zh-CN" altLang="en-US" sz="1800" dirty="0" smtClean="0">
                <a:latin typeface="微软雅黑" panose="020B0503020204020204" pitchFamily="34" charset="-122"/>
                <a:ea typeface="微软雅黑" panose="020B0503020204020204" pitchFamily="34" charset="-122"/>
              </a:rPr>
              <a:t>浮躁的人容易说：我要中文版！我不喜欢英文！</a:t>
            </a:r>
          </a:p>
          <a:p>
            <a:pPr>
              <a:lnSpc>
                <a:spcPct val="80000"/>
              </a:lnSpc>
              <a:buFont typeface="Wingdings 3" pitchFamily="18" charset="2"/>
              <a:buNone/>
            </a:pP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计算机编程涉及的英文不多。 </a:t>
            </a:r>
          </a:p>
          <a:p>
            <a:pPr>
              <a:lnSpc>
                <a:spcPct val="80000"/>
              </a:lnSpc>
            </a:pPr>
            <a:r>
              <a:rPr lang="zh-CN" altLang="en-US" sz="1800" dirty="0" smtClean="0">
                <a:latin typeface="微软雅黑" panose="020B0503020204020204" pitchFamily="34" charset="-122"/>
                <a:ea typeface="微软雅黑" panose="020B0503020204020204" pitchFamily="34" charset="-122"/>
              </a:rPr>
              <a:t>浮躁的人容易问：</a:t>
            </a:r>
            <a:r>
              <a:rPr lang="en-US" altLang="zh-CN" sz="1800" dirty="0" smtClean="0">
                <a:latin typeface="微软雅黑" panose="020B0503020204020204" pitchFamily="34" charset="-122"/>
                <a:ea typeface="微软雅黑" panose="020B0503020204020204" pitchFamily="34" charset="-122"/>
              </a:rPr>
              <a:t>XX</a:t>
            </a:r>
            <a:r>
              <a:rPr lang="zh-CN" altLang="en-US" sz="1800" dirty="0" smtClean="0">
                <a:latin typeface="微软雅黑" panose="020B0503020204020204" pitchFamily="34" charset="-122"/>
                <a:ea typeface="微软雅黑" panose="020B0503020204020204" pitchFamily="34" charset="-122"/>
              </a:rPr>
              <a:t>语言和</a:t>
            </a:r>
            <a:r>
              <a:rPr lang="en-US" altLang="zh-CN" sz="1800" dirty="0" smtClean="0">
                <a:latin typeface="微软雅黑" panose="020B0503020204020204" pitchFamily="34" charset="-122"/>
                <a:ea typeface="微软雅黑" panose="020B0503020204020204" pitchFamily="34" charset="-122"/>
              </a:rPr>
              <a:t>YY</a:t>
            </a:r>
            <a:r>
              <a:rPr lang="zh-CN" altLang="en-US" sz="1800" dirty="0" smtClean="0">
                <a:latin typeface="微软雅黑" panose="020B0503020204020204" pitchFamily="34" charset="-122"/>
                <a:ea typeface="微软雅黑" panose="020B0503020204020204" pitchFamily="34" charset="-122"/>
              </a:rPr>
              <a:t>语言哪个好；</a:t>
            </a:r>
          </a:p>
          <a:p>
            <a:pPr>
              <a:lnSpc>
                <a:spcPct val="80000"/>
              </a:lnSpc>
              <a:buFont typeface="Wingdings 3" pitchFamily="18" charset="2"/>
              <a:buNone/>
            </a:pP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都好</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只要你学就行（好）； </a:t>
            </a:r>
          </a:p>
          <a:p>
            <a:pPr>
              <a:lnSpc>
                <a:spcPct val="80000"/>
              </a:lnSpc>
            </a:pPr>
            <a:r>
              <a:rPr lang="zh-CN" altLang="en-US" sz="1800" dirty="0" smtClean="0">
                <a:latin typeface="微软雅黑" panose="020B0503020204020204" pitchFamily="34" charset="-122"/>
                <a:ea typeface="微软雅黑" panose="020B0503020204020204" pitchFamily="34" charset="-122"/>
              </a:rPr>
              <a:t>浮躁的人容易问：有没有成为编程高手的绝招？</a:t>
            </a:r>
          </a:p>
          <a:p>
            <a:pPr>
              <a:lnSpc>
                <a:spcPct val="80000"/>
              </a:lnSpc>
              <a:buFont typeface="Wingdings 3" pitchFamily="18" charset="2"/>
              <a:buNone/>
            </a:pPr>
            <a:r>
              <a:rPr lang="zh-CN" altLang="en-US" sz="1800" dirty="0" smtClean="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有，那就是不浮躁！</a:t>
            </a:r>
          </a:p>
          <a:p>
            <a:pPr>
              <a:lnSpc>
                <a:spcPct val="80000"/>
              </a:lnSpc>
            </a:pPr>
            <a:r>
              <a:rPr lang="zh-CN" altLang="en-US" sz="1800" dirty="0" smtClean="0">
                <a:latin typeface="微软雅黑" panose="020B0503020204020204" pitchFamily="34" charset="-122"/>
                <a:ea typeface="微软雅黑" panose="020B0503020204020204" pitchFamily="34" charset="-122"/>
              </a:rPr>
              <a:t>浮躁的人分两种：</a:t>
            </a:r>
          </a:p>
          <a:p>
            <a:pPr>
              <a:lnSpc>
                <a:spcPct val="80000"/>
              </a:lnSpc>
              <a:buFont typeface="Wingdings 3" pitchFamily="18" charset="2"/>
              <a:buNone/>
            </a:pPr>
            <a:r>
              <a:rPr lang="en-US" altLang="zh-CN" sz="1800" dirty="0" smtClean="0">
                <a:latin typeface="微软雅黑" panose="020B0503020204020204" pitchFamily="34" charset="-122"/>
                <a:ea typeface="微软雅黑" panose="020B0503020204020204" pitchFamily="34" charset="-122"/>
              </a:rPr>
              <a:t>      a)</a:t>
            </a:r>
            <a:r>
              <a:rPr lang="zh-CN" altLang="en-US" sz="1800" dirty="0" smtClean="0">
                <a:latin typeface="微软雅黑" panose="020B0503020204020204" pitchFamily="34" charset="-122"/>
                <a:ea typeface="微软雅黑" panose="020B0503020204020204" pitchFamily="34" charset="-122"/>
              </a:rPr>
              <a:t>只观望而不学的人；</a:t>
            </a:r>
            <a:r>
              <a:rPr lang="en-US" altLang="zh-CN" sz="1800" dirty="0" smtClean="0">
                <a:latin typeface="微软雅黑" panose="020B0503020204020204" pitchFamily="34" charset="-122"/>
                <a:ea typeface="微软雅黑" panose="020B0503020204020204" pitchFamily="34" charset="-122"/>
              </a:rPr>
              <a:t>b)</a:t>
            </a:r>
            <a:r>
              <a:rPr lang="zh-CN" altLang="en-US" sz="1800" dirty="0" smtClean="0">
                <a:latin typeface="微软雅黑" panose="020B0503020204020204" pitchFamily="34" charset="-122"/>
                <a:ea typeface="微软雅黑" panose="020B0503020204020204" pitchFamily="34" charset="-122"/>
              </a:rPr>
              <a:t>只学而不坚持的人</a:t>
            </a:r>
          </a:p>
        </p:txBody>
      </p:sp>
      <p:sp>
        <p:nvSpPr>
          <p:cNvPr id="4" name="矩形 3"/>
          <p:cNvSpPr/>
          <p:nvPr/>
        </p:nvSpPr>
        <p:spPr>
          <a:xfrm>
            <a:off x="805274" y="116632"/>
            <a:ext cx="1102430" cy="646331"/>
          </a:xfrm>
          <a:prstGeom prst="rect">
            <a:avLst/>
          </a:prstGeom>
        </p:spPr>
        <p:txBody>
          <a:bodyPr wrap="square">
            <a:spAutoFit/>
          </a:bodyPr>
          <a:lstStyle/>
          <a:p>
            <a:pPr algn="ctr"/>
            <a:r>
              <a:rPr lang="en-US" altLang="zh-CN" sz="3600" b="1" dirty="0" smtClean="0">
                <a:solidFill>
                  <a:srgbClr val="39626F"/>
                </a:solidFill>
                <a:latin typeface="Segoe UI" panose="020B0502040204020203" pitchFamily="34" charset="0"/>
                <a:cs typeface="Segoe UI" panose="020B0502040204020203" pitchFamily="34" charset="0"/>
              </a:rPr>
              <a:t>0</a:t>
            </a:r>
            <a:endParaRPr lang="zh-CN" altLang="en-US" sz="36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2228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fade">
                                      <p:cBhvr>
                                        <p:cTn id="7" dur="1000"/>
                                        <p:tgtEl>
                                          <p:spTgt spid="23">
                                            <p:txEl>
                                              <p:pRg st="0" end="0"/>
                                            </p:txEl>
                                          </p:spTgt>
                                        </p:tgtEl>
                                      </p:cBhvr>
                                    </p:animEffect>
                                    <p:anim calcmode="lin" valueType="num">
                                      <p:cBhvr>
                                        <p:cTn id="8"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fade">
                                      <p:cBhvr>
                                        <p:cTn id="12" dur="1000"/>
                                        <p:tgtEl>
                                          <p:spTgt spid="23">
                                            <p:txEl>
                                              <p:pRg st="1" end="1"/>
                                            </p:txEl>
                                          </p:spTgt>
                                        </p:tgtEl>
                                      </p:cBhvr>
                                    </p:animEffect>
                                    <p:anim calcmode="lin" valueType="num">
                                      <p:cBhvr>
                                        <p:cTn id="13" dur="1000" fill="hold"/>
                                        <p:tgtEl>
                                          <p:spTgt spid="2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3">
                                            <p:txEl>
                                              <p:pRg st="2" end="2"/>
                                            </p:txEl>
                                          </p:spTgt>
                                        </p:tgtEl>
                                        <p:attrNameLst>
                                          <p:attrName>style.visibility</p:attrName>
                                        </p:attrNameLst>
                                      </p:cBhvr>
                                      <p:to>
                                        <p:strVal val="visible"/>
                                      </p:to>
                                    </p:set>
                                    <p:animEffect transition="in" filter="fade">
                                      <p:cBhvr>
                                        <p:cTn id="17" dur="1000"/>
                                        <p:tgtEl>
                                          <p:spTgt spid="23">
                                            <p:txEl>
                                              <p:pRg st="2" end="2"/>
                                            </p:txEl>
                                          </p:spTgt>
                                        </p:tgtEl>
                                      </p:cBhvr>
                                    </p:animEffect>
                                    <p:anim calcmode="lin" valueType="num">
                                      <p:cBhvr>
                                        <p:cTn id="18" dur="1000" fill="hold"/>
                                        <p:tgtEl>
                                          <p:spTgt spid="2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3">
                                            <p:txEl>
                                              <p:pRg st="3" end="3"/>
                                            </p:txEl>
                                          </p:spTgt>
                                        </p:tgtEl>
                                        <p:attrNameLst>
                                          <p:attrName>style.visibility</p:attrName>
                                        </p:attrNameLst>
                                      </p:cBhvr>
                                      <p:to>
                                        <p:strVal val="visible"/>
                                      </p:to>
                                    </p:set>
                                    <p:animEffect transition="in" filter="fade">
                                      <p:cBhvr>
                                        <p:cTn id="22" dur="1000"/>
                                        <p:tgtEl>
                                          <p:spTgt spid="23">
                                            <p:txEl>
                                              <p:pRg st="3" end="3"/>
                                            </p:txEl>
                                          </p:spTgt>
                                        </p:tgtEl>
                                      </p:cBhvr>
                                    </p:animEffect>
                                    <p:anim calcmode="lin" valueType="num">
                                      <p:cBhvr>
                                        <p:cTn id="23" dur="1000" fill="hold"/>
                                        <p:tgtEl>
                                          <p:spTgt spid="2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3">
                                            <p:txEl>
                                              <p:pRg st="4" end="4"/>
                                            </p:txEl>
                                          </p:spTgt>
                                        </p:tgtEl>
                                        <p:attrNameLst>
                                          <p:attrName>style.visibility</p:attrName>
                                        </p:attrNameLst>
                                      </p:cBhvr>
                                      <p:to>
                                        <p:strVal val="visible"/>
                                      </p:to>
                                    </p:set>
                                    <p:animEffect transition="in" filter="fade">
                                      <p:cBhvr>
                                        <p:cTn id="27" dur="1000"/>
                                        <p:tgtEl>
                                          <p:spTgt spid="23">
                                            <p:txEl>
                                              <p:pRg st="4" end="4"/>
                                            </p:txEl>
                                          </p:spTgt>
                                        </p:tgtEl>
                                      </p:cBhvr>
                                    </p:animEffect>
                                    <p:anim calcmode="lin" valueType="num">
                                      <p:cBhvr>
                                        <p:cTn id="28" dur="1000" fill="hold"/>
                                        <p:tgtEl>
                                          <p:spTgt spid="2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3">
                                            <p:txEl>
                                              <p:pRg st="5" end="5"/>
                                            </p:txEl>
                                          </p:spTgt>
                                        </p:tgtEl>
                                        <p:attrNameLst>
                                          <p:attrName>style.visibility</p:attrName>
                                        </p:attrNameLst>
                                      </p:cBhvr>
                                      <p:to>
                                        <p:strVal val="visible"/>
                                      </p:to>
                                    </p:set>
                                    <p:animEffect transition="in" filter="fade">
                                      <p:cBhvr>
                                        <p:cTn id="32" dur="1000"/>
                                        <p:tgtEl>
                                          <p:spTgt spid="23">
                                            <p:txEl>
                                              <p:pRg st="5" end="5"/>
                                            </p:txEl>
                                          </p:spTgt>
                                        </p:tgtEl>
                                      </p:cBhvr>
                                    </p:animEffect>
                                    <p:anim calcmode="lin" valueType="num">
                                      <p:cBhvr>
                                        <p:cTn id="33" dur="1000" fill="hold"/>
                                        <p:tgtEl>
                                          <p:spTgt spid="2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3">
                                            <p:txEl>
                                              <p:pRg st="6" end="6"/>
                                            </p:txEl>
                                          </p:spTgt>
                                        </p:tgtEl>
                                        <p:attrNameLst>
                                          <p:attrName>style.visibility</p:attrName>
                                        </p:attrNameLst>
                                      </p:cBhvr>
                                      <p:to>
                                        <p:strVal val="visible"/>
                                      </p:to>
                                    </p:set>
                                    <p:animEffect transition="in" filter="fade">
                                      <p:cBhvr>
                                        <p:cTn id="37" dur="1000"/>
                                        <p:tgtEl>
                                          <p:spTgt spid="23">
                                            <p:txEl>
                                              <p:pRg st="6" end="6"/>
                                            </p:txEl>
                                          </p:spTgt>
                                        </p:tgtEl>
                                      </p:cBhvr>
                                    </p:animEffect>
                                    <p:anim calcmode="lin" valueType="num">
                                      <p:cBhvr>
                                        <p:cTn id="38" dur="1000" fill="hold"/>
                                        <p:tgtEl>
                                          <p:spTgt spid="2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2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3">
                                            <p:txEl>
                                              <p:pRg st="7" end="7"/>
                                            </p:txEl>
                                          </p:spTgt>
                                        </p:tgtEl>
                                        <p:attrNameLst>
                                          <p:attrName>style.visibility</p:attrName>
                                        </p:attrNameLst>
                                      </p:cBhvr>
                                      <p:to>
                                        <p:strVal val="visible"/>
                                      </p:to>
                                    </p:set>
                                    <p:animEffect transition="in" filter="fade">
                                      <p:cBhvr>
                                        <p:cTn id="42" dur="1000"/>
                                        <p:tgtEl>
                                          <p:spTgt spid="23">
                                            <p:txEl>
                                              <p:pRg st="7" end="7"/>
                                            </p:txEl>
                                          </p:spTgt>
                                        </p:tgtEl>
                                      </p:cBhvr>
                                    </p:animEffect>
                                    <p:anim calcmode="lin" valueType="num">
                                      <p:cBhvr>
                                        <p:cTn id="43" dur="1000" fill="hold"/>
                                        <p:tgtEl>
                                          <p:spTgt spid="2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2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3">
                                            <p:txEl>
                                              <p:pRg st="8" end="8"/>
                                            </p:txEl>
                                          </p:spTgt>
                                        </p:tgtEl>
                                        <p:attrNameLst>
                                          <p:attrName>style.visibility</p:attrName>
                                        </p:attrNameLst>
                                      </p:cBhvr>
                                      <p:to>
                                        <p:strVal val="visible"/>
                                      </p:to>
                                    </p:set>
                                    <p:animEffect transition="in" filter="fade">
                                      <p:cBhvr>
                                        <p:cTn id="47" dur="1000"/>
                                        <p:tgtEl>
                                          <p:spTgt spid="23">
                                            <p:txEl>
                                              <p:pRg st="8" end="8"/>
                                            </p:txEl>
                                          </p:spTgt>
                                        </p:tgtEl>
                                      </p:cBhvr>
                                    </p:animEffect>
                                    <p:anim calcmode="lin" valueType="num">
                                      <p:cBhvr>
                                        <p:cTn id="48" dur="1000" fill="hold"/>
                                        <p:tgtEl>
                                          <p:spTgt spid="2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2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3">
                                            <p:txEl>
                                              <p:pRg st="9" end="9"/>
                                            </p:txEl>
                                          </p:spTgt>
                                        </p:tgtEl>
                                        <p:attrNameLst>
                                          <p:attrName>style.visibility</p:attrName>
                                        </p:attrNameLst>
                                      </p:cBhvr>
                                      <p:to>
                                        <p:strVal val="visible"/>
                                      </p:to>
                                    </p:set>
                                    <p:animEffect transition="in" filter="fade">
                                      <p:cBhvr>
                                        <p:cTn id="52" dur="1000"/>
                                        <p:tgtEl>
                                          <p:spTgt spid="23">
                                            <p:txEl>
                                              <p:pRg st="9" end="9"/>
                                            </p:txEl>
                                          </p:spTgt>
                                        </p:tgtEl>
                                      </p:cBhvr>
                                    </p:animEffect>
                                    <p:anim calcmode="lin" valueType="num">
                                      <p:cBhvr>
                                        <p:cTn id="53" dur="1000" fill="hold"/>
                                        <p:tgtEl>
                                          <p:spTgt spid="2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2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3">
                                            <p:txEl>
                                              <p:pRg st="10" end="10"/>
                                            </p:txEl>
                                          </p:spTgt>
                                        </p:tgtEl>
                                        <p:attrNameLst>
                                          <p:attrName>style.visibility</p:attrName>
                                        </p:attrNameLst>
                                      </p:cBhvr>
                                      <p:to>
                                        <p:strVal val="visible"/>
                                      </p:to>
                                    </p:set>
                                    <p:animEffect transition="in" filter="fade">
                                      <p:cBhvr>
                                        <p:cTn id="57" dur="1000"/>
                                        <p:tgtEl>
                                          <p:spTgt spid="23">
                                            <p:txEl>
                                              <p:pRg st="10" end="10"/>
                                            </p:txEl>
                                          </p:spTgt>
                                        </p:tgtEl>
                                      </p:cBhvr>
                                    </p:animEffect>
                                    <p:anim calcmode="lin" valueType="num">
                                      <p:cBhvr>
                                        <p:cTn id="58" dur="1000" fill="hold"/>
                                        <p:tgtEl>
                                          <p:spTgt spid="2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2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23">
                                            <p:txEl>
                                              <p:pRg st="11" end="11"/>
                                            </p:txEl>
                                          </p:spTgt>
                                        </p:tgtEl>
                                        <p:attrNameLst>
                                          <p:attrName>style.visibility</p:attrName>
                                        </p:attrNameLst>
                                      </p:cBhvr>
                                      <p:to>
                                        <p:strVal val="visible"/>
                                      </p:to>
                                    </p:set>
                                    <p:animEffect transition="in" filter="fade">
                                      <p:cBhvr>
                                        <p:cTn id="62" dur="1000"/>
                                        <p:tgtEl>
                                          <p:spTgt spid="23">
                                            <p:txEl>
                                              <p:pRg st="11" end="11"/>
                                            </p:txEl>
                                          </p:spTgt>
                                        </p:tgtEl>
                                      </p:cBhvr>
                                    </p:animEffect>
                                    <p:anim calcmode="lin" valueType="num">
                                      <p:cBhvr>
                                        <p:cTn id="63" dur="1000" fill="hold"/>
                                        <p:tgtEl>
                                          <p:spTgt spid="2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23">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23">
                                            <p:txEl>
                                              <p:pRg st="12" end="12"/>
                                            </p:txEl>
                                          </p:spTgt>
                                        </p:tgtEl>
                                        <p:attrNameLst>
                                          <p:attrName>style.visibility</p:attrName>
                                        </p:attrNameLst>
                                      </p:cBhvr>
                                      <p:to>
                                        <p:strVal val="visible"/>
                                      </p:to>
                                    </p:set>
                                    <p:animEffect transition="in" filter="fade">
                                      <p:cBhvr>
                                        <p:cTn id="67" dur="1000"/>
                                        <p:tgtEl>
                                          <p:spTgt spid="23">
                                            <p:txEl>
                                              <p:pRg st="12" end="12"/>
                                            </p:txEl>
                                          </p:spTgt>
                                        </p:tgtEl>
                                      </p:cBhvr>
                                    </p:animEffect>
                                    <p:anim calcmode="lin" valueType="num">
                                      <p:cBhvr>
                                        <p:cTn id="68" dur="1000" fill="hold"/>
                                        <p:tgtEl>
                                          <p:spTgt spid="23">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23">
                                            <p:txEl>
                                              <p:pRg st="12" end="12"/>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23">
                                            <p:txEl>
                                              <p:pRg st="13" end="13"/>
                                            </p:txEl>
                                          </p:spTgt>
                                        </p:tgtEl>
                                        <p:attrNameLst>
                                          <p:attrName>style.visibility</p:attrName>
                                        </p:attrNameLst>
                                      </p:cBhvr>
                                      <p:to>
                                        <p:strVal val="visible"/>
                                      </p:to>
                                    </p:set>
                                    <p:animEffect transition="in" filter="fade">
                                      <p:cBhvr>
                                        <p:cTn id="72" dur="1000"/>
                                        <p:tgtEl>
                                          <p:spTgt spid="23">
                                            <p:txEl>
                                              <p:pRg st="13" end="13"/>
                                            </p:txEl>
                                          </p:spTgt>
                                        </p:tgtEl>
                                      </p:cBhvr>
                                    </p:animEffect>
                                    <p:anim calcmode="lin" valueType="num">
                                      <p:cBhvr>
                                        <p:cTn id="73" dur="1000" fill="hold"/>
                                        <p:tgtEl>
                                          <p:spTgt spid="23">
                                            <p:txEl>
                                              <p:pRg st="13" end="13"/>
                                            </p:txEl>
                                          </p:spTgt>
                                        </p:tgtEl>
                                        <p:attrNameLst>
                                          <p:attrName>ppt_x</p:attrName>
                                        </p:attrNameLst>
                                      </p:cBhvr>
                                      <p:tavLst>
                                        <p:tav tm="0">
                                          <p:val>
                                            <p:strVal val="#ppt_x"/>
                                          </p:val>
                                        </p:tav>
                                        <p:tav tm="100000">
                                          <p:val>
                                            <p:strVal val="#ppt_x"/>
                                          </p:val>
                                        </p:tav>
                                      </p:tavLst>
                                    </p:anim>
                                    <p:anim calcmode="lin" valueType="num">
                                      <p:cBhvr>
                                        <p:cTn id="74" dur="1000" fill="hold"/>
                                        <p:tgtEl>
                                          <p:spTgt spid="2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195736" y="188640"/>
            <a:ext cx="6876256" cy="549374"/>
          </a:xfrm>
        </p:spPr>
        <p:txBody>
          <a:bodyPr>
            <a:normAutofit fontScale="90000"/>
          </a:bodyPr>
          <a:lstStyle/>
          <a:p>
            <a:pPr algn="ctr" defTabSz="457200"/>
            <a:r>
              <a:rPr lang="zh-CN" altLang="en-US" sz="3600" b="1" dirty="0">
                <a:solidFill>
                  <a:schemeClr val="bg1"/>
                </a:solidFill>
                <a:latin typeface="微软雅黑" pitchFamily="34" charset="-122"/>
                <a:ea typeface="微软雅黑" pitchFamily="34" charset="-122"/>
              </a:rPr>
              <a:t>课件架构</a:t>
            </a:r>
            <a:endParaRPr lang="zh-CN" altLang="en-US" sz="20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 name="Rectangle 3"/>
          <p:cNvSpPr txBox="1">
            <a:spLocks noChangeArrowheads="1"/>
          </p:cNvSpPr>
          <p:nvPr/>
        </p:nvSpPr>
        <p:spPr>
          <a:xfrm>
            <a:off x="1377497" y="1628799"/>
            <a:ext cx="6775450" cy="40120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3" pitchFamily="18" charset="2"/>
              <a:buNone/>
            </a:pPr>
            <a:r>
              <a:rPr lang="zh-CN" altLang="en-US" sz="2000" dirty="0" smtClean="0">
                <a:latin typeface="微软雅黑" panose="020B0503020204020204" pitchFamily="34" charset="-122"/>
                <a:ea typeface="微软雅黑" panose="020B0503020204020204" pitchFamily="34" charset="-122"/>
              </a:rPr>
              <a:t>我们按照以下方式授课</a:t>
            </a:r>
            <a:r>
              <a:rPr lang="zh-CN" altLang="en-US" sz="2400" b="1" dirty="0" smtClean="0">
                <a:solidFill>
                  <a:srgbClr val="FFFF00"/>
                </a:solidFill>
                <a:ea typeface="华文新魏" pitchFamily="2" charset="-122"/>
              </a:rPr>
              <a:t>：</a:t>
            </a:r>
          </a:p>
        </p:txBody>
      </p:sp>
      <p:grpSp>
        <p:nvGrpSpPr>
          <p:cNvPr id="5" name="Group 49"/>
          <p:cNvGrpSpPr>
            <a:grpSpLocks/>
          </p:cNvGrpSpPr>
          <p:nvPr/>
        </p:nvGrpSpPr>
        <p:grpSpPr bwMode="auto">
          <a:xfrm>
            <a:off x="1377497" y="2411883"/>
            <a:ext cx="5421313" cy="651120"/>
            <a:chOff x="309" y="991"/>
            <a:chExt cx="4798" cy="503"/>
          </a:xfrm>
          <a:solidFill>
            <a:srgbClr val="39626F"/>
          </a:solidFill>
        </p:grpSpPr>
        <p:sp>
          <p:nvSpPr>
            <p:cNvPr id="6" name="AutoShape 50"/>
            <p:cNvSpPr>
              <a:spLocks noChangeArrowheads="1"/>
            </p:cNvSpPr>
            <p:nvPr/>
          </p:nvSpPr>
          <p:spPr bwMode="ltGray">
            <a:xfrm>
              <a:off x="4602" y="1081"/>
              <a:ext cx="504" cy="336"/>
            </a:xfrm>
            <a:prstGeom prst="roundRect">
              <a:avLst>
                <a:gd name="adj" fmla="val 14727"/>
              </a:avLst>
            </a:prstGeom>
            <a:grp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7" name="AutoShape 51"/>
            <p:cNvSpPr>
              <a:spLocks noChangeArrowheads="1"/>
            </p:cNvSpPr>
            <p:nvPr/>
          </p:nvSpPr>
          <p:spPr bwMode="ltGray">
            <a:xfrm>
              <a:off x="310" y="1079"/>
              <a:ext cx="528" cy="336"/>
            </a:xfrm>
            <a:prstGeom prst="roundRect">
              <a:avLst>
                <a:gd name="adj" fmla="val 14727"/>
              </a:avLst>
            </a:prstGeom>
            <a:grp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8" name="Rectangle 52"/>
            <p:cNvSpPr>
              <a:spLocks noChangeArrowheads="1"/>
            </p:cNvSpPr>
            <p:nvPr/>
          </p:nvSpPr>
          <p:spPr bwMode="ltGray">
            <a:xfrm>
              <a:off x="772" y="1094"/>
              <a:ext cx="3979" cy="309"/>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9" name="AutoShape 53"/>
            <p:cNvSpPr>
              <a:spLocks noChangeArrowheads="1"/>
            </p:cNvSpPr>
            <p:nvPr/>
          </p:nvSpPr>
          <p:spPr bwMode="auto">
            <a:xfrm>
              <a:off x="309" y="1002"/>
              <a:ext cx="4798" cy="492"/>
            </a:xfrm>
            <a:prstGeom prst="roundRect">
              <a:avLst>
                <a:gd name="adj" fmla="val 15245"/>
              </a:avLst>
            </a:prstGeom>
            <a:grp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10" name="Rectangle 54"/>
            <p:cNvSpPr>
              <a:spLocks noChangeArrowheads="1"/>
            </p:cNvSpPr>
            <p:nvPr/>
          </p:nvSpPr>
          <p:spPr bwMode="gray">
            <a:xfrm>
              <a:off x="437" y="1002"/>
              <a:ext cx="335" cy="309"/>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11" name="AutoShape 55"/>
            <p:cNvSpPr>
              <a:spLocks noChangeArrowheads="1"/>
            </p:cNvSpPr>
            <p:nvPr/>
          </p:nvSpPr>
          <p:spPr bwMode="ltGray">
            <a:xfrm>
              <a:off x="4730" y="991"/>
              <a:ext cx="357" cy="348"/>
            </a:xfrm>
            <a:prstGeom prst="roundRect">
              <a:avLst>
                <a:gd name="adj" fmla="val 22106"/>
              </a:avLst>
            </a:prstGeom>
            <a:grp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12" name="Rectangle 56"/>
            <p:cNvSpPr>
              <a:spLocks noChangeArrowheads="1"/>
            </p:cNvSpPr>
            <p:nvPr/>
          </p:nvSpPr>
          <p:spPr bwMode="ltGray">
            <a:xfrm>
              <a:off x="772" y="1010"/>
              <a:ext cx="4128" cy="309"/>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13" name="Rectangle 57"/>
            <p:cNvSpPr>
              <a:spLocks noChangeArrowheads="1"/>
            </p:cNvSpPr>
            <p:nvPr/>
          </p:nvSpPr>
          <p:spPr bwMode="auto">
            <a:xfrm>
              <a:off x="862" y="1063"/>
              <a:ext cx="4106" cy="384"/>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lnSpc>
                  <a:spcPct val="85000"/>
                </a:lnSpc>
              </a:pPr>
              <a:r>
                <a:rPr kumimoji="0" lang="zh-CN" altLang="en-US" sz="2000" dirty="0">
                  <a:solidFill>
                    <a:schemeClr val="bg1"/>
                  </a:solidFill>
                  <a:latin typeface="微软雅黑" panose="020B0503020204020204" pitchFamily="34" charset="-122"/>
                  <a:ea typeface="微软雅黑" panose="020B0503020204020204" pitchFamily="34" charset="-122"/>
                </a:rPr>
                <a:t>提出本章思考问题</a:t>
              </a:r>
            </a:p>
          </p:txBody>
        </p:sp>
        <p:sp>
          <p:nvSpPr>
            <p:cNvPr id="14" name="AutoShape 58"/>
            <p:cNvSpPr>
              <a:spLocks noChangeArrowheads="1"/>
            </p:cNvSpPr>
            <p:nvPr/>
          </p:nvSpPr>
          <p:spPr bwMode="gray">
            <a:xfrm>
              <a:off x="329" y="991"/>
              <a:ext cx="357" cy="348"/>
            </a:xfrm>
            <a:prstGeom prst="roundRect">
              <a:avLst>
                <a:gd name="adj" fmla="val 22106"/>
              </a:avLst>
            </a:prstGeom>
            <a:grp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15" name="Rectangle 59"/>
            <p:cNvSpPr>
              <a:spLocks noChangeArrowheads="1"/>
            </p:cNvSpPr>
            <p:nvPr/>
          </p:nvSpPr>
          <p:spPr bwMode="auto">
            <a:xfrm>
              <a:off x="386" y="1100"/>
              <a:ext cx="301" cy="297"/>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lnSpc>
                  <a:spcPts val="2300"/>
                </a:lnSpc>
                <a:spcBef>
                  <a:spcPts val="500"/>
                </a:spcBef>
                <a:spcAft>
                  <a:spcPts val="400"/>
                </a:spcAft>
                <a:buClr>
                  <a:srgbClr val="3641AD"/>
                </a:buClr>
                <a:buFont typeface="Times" pitchFamily="48" charset="0"/>
                <a:buNone/>
              </a:pPr>
              <a:r>
                <a:rPr kumimoji="0" lang="en-US" altLang="zh-CN" sz="2000">
                  <a:solidFill>
                    <a:srgbClr val="FFFFFF"/>
                  </a:solidFill>
                  <a:latin typeface="Arial" charset="0"/>
                  <a:ea typeface="MS PGothic" pitchFamily="34" charset="-128"/>
                </a:rPr>
                <a:t>1</a:t>
              </a:r>
            </a:p>
          </p:txBody>
        </p:sp>
      </p:grpSp>
      <p:grpSp>
        <p:nvGrpSpPr>
          <p:cNvPr id="16" name="Group 60"/>
          <p:cNvGrpSpPr>
            <a:grpSpLocks/>
          </p:cNvGrpSpPr>
          <p:nvPr/>
        </p:nvGrpSpPr>
        <p:grpSpPr bwMode="auto">
          <a:xfrm>
            <a:off x="1377497" y="5018560"/>
            <a:ext cx="5421313" cy="651120"/>
            <a:chOff x="309" y="2633"/>
            <a:chExt cx="4798" cy="503"/>
          </a:xfrm>
          <a:solidFill>
            <a:srgbClr val="39626F"/>
          </a:solidFill>
        </p:grpSpPr>
        <p:sp>
          <p:nvSpPr>
            <p:cNvPr id="17" name="AutoShape 61"/>
            <p:cNvSpPr>
              <a:spLocks noChangeArrowheads="1"/>
            </p:cNvSpPr>
            <p:nvPr/>
          </p:nvSpPr>
          <p:spPr bwMode="ltGray">
            <a:xfrm>
              <a:off x="4602" y="2723"/>
              <a:ext cx="504" cy="336"/>
            </a:xfrm>
            <a:prstGeom prst="roundRect">
              <a:avLst>
                <a:gd name="adj" fmla="val 14727"/>
              </a:avLst>
            </a:prstGeom>
            <a:grp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18" name="AutoShape 62"/>
            <p:cNvSpPr>
              <a:spLocks noChangeArrowheads="1"/>
            </p:cNvSpPr>
            <p:nvPr/>
          </p:nvSpPr>
          <p:spPr bwMode="ltGray">
            <a:xfrm>
              <a:off x="310" y="2721"/>
              <a:ext cx="528" cy="336"/>
            </a:xfrm>
            <a:prstGeom prst="roundRect">
              <a:avLst>
                <a:gd name="adj" fmla="val 14727"/>
              </a:avLst>
            </a:prstGeom>
            <a:grp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19" name="Rectangle 63"/>
            <p:cNvSpPr>
              <a:spLocks noChangeArrowheads="1"/>
            </p:cNvSpPr>
            <p:nvPr/>
          </p:nvSpPr>
          <p:spPr bwMode="ltGray">
            <a:xfrm>
              <a:off x="772" y="2736"/>
              <a:ext cx="3979" cy="309"/>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20" name="AutoShape 64"/>
            <p:cNvSpPr>
              <a:spLocks noChangeArrowheads="1"/>
            </p:cNvSpPr>
            <p:nvPr/>
          </p:nvSpPr>
          <p:spPr bwMode="auto">
            <a:xfrm>
              <a:off x="309" y="2644"/>
              <a:ext cx="4798" cy="492"/>
            </a:xfrm>
            <a:prstGeom prst="roundRect">
              <a:avLst>
                <a:gd name="adj" fmla="val 15245"/>
              </a:avLst>
            </a:prstGeom>
            <a:grp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21" name="Rectangle 65"/>
            <p:cNvSpPr>
              <a:spLocks noChangeArrowheads="1"/>
            </p:cNvSpPr>
            <p:nvPr/>
          </p:nvSpPr>
          <p:spPr bwMode="gray">
            <a:xfrm>
              <a:off x="437" y="2644"/>
              <a:ext cx="335" cy="309"/>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22" name="AutoShape 66"/>
            <p:cNvSpPr>
              <a:spLocks noChangeArrowheads="1"/>
            </p:cNvSpPr>
            <p:nvPr/>
          </p:nvSpPr>
          <p:spPr bwMode="ltGray">
            <a:xfrm>
              <a:off x="4730" y="2633"/>
              <a:ext cx="357" cy="348"/>
            </a:xfrm>
            <a:prstGeom prst="roundRect">
              <a:avLst>
                <a:gd name="adj" fmla="val 22106"/>
              </a:avLst>
            </a:prstGeom>
            <a:grp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24" name="Rectangle 67"/>
            <p:cNvSpPr>
              <a:spLocks noChangeArrowheads="1"/>
            </p:cNvSpPr>
            <p:nvPr/>
          </p:nvSpPr>
          <p:spPr bwMode="ltGray">
            <a:xfrm>
              <a:off x="772" y="2652"/>
              <a:ext cx="4128" cy="309"/>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25" name="Rectangle 68"/>
            <p:cNvSpPr>
              <a:spLocks noChangeArrowheads="1"/>
            </p:cNvSpPr>
            <p:nvPr/>
          </p:nvSpPr>
          <p:spPr bwMode="auto">
            <a:xfrm>
              <a:off x="862" y="2705"/>
              <a:ext cx="4106" cy="384"/>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lnSpc>
                  <a:spcPct val="85000"/>
                </a:lnSpc>
              </a:pPr>
              <a:r>
                <a:rPr kumimoji="0" lang="zh-CN" altLang="en-US" sz="2000" dirty="0">
                  <a:solidFill>
                    <a:schemeClr val="bg1"/>
                  </a:solidFill>
                  <a:latin typeface="微软雅黑" panose="020B0503020204020204" pitchFamily="34" charset="-122"/>
                  <a:ea typeface="微软雅黑" panose="020B0503020204020204" pitchFamily="34" charset="-122"/>
                </a:rPr>
                <a:t>小结本章内容</a:t>
              </a:r>
            </a:p>
          </p:txBody>
        </p:sp>
        <p:sp>
          <p:nvSpPr>
            <p:cNvPr id="26" name="AutoShape 69"/>
            <p:cNvSpPr>
              <a:spLocks noChangeArrowheads="1"/>
            </p:cNvSpPr>
            <p:nvPr/>
          </p:nvSpPr>
          <p:spPr bwMode="gray">
            <a:xfrm>
              <a:off x="329" y="2633"/>
              <a:ext cx="357" cy="348"/>
            </a:xfrm>
            <a:prstGeom prst="roundRect">
              <a:avLst>
                <a:gd name="adj" fmla="val 22106"/>
              </a:avLst>
            </a:prstGeom>
            <a:grp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27" name="Rectangle 70"/>
            <p:cNvSpPr>
              <a:spLocks noChangeArrowheads="1"/>
            </p:cNvSpPr>
            <p:nvPr/>
          </p:nvSpPr>
          <p:spPr bwMode="auto">
            <a:xfrm>
              <a:off x="386" y="2742"/>
              <a:ext cx="301" cy="297"/>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lnSpc>
                  <a:spcPts val="2300"/>
                </a:lnSpc>
                <a:spcBef>
                  <a:spcPts val="500"/>
                </a:spcBef>
                <a:spcAft>
                  <a:spcPts val="400"/>
                </a:spcAft>
                <a:buClr>
                  <a:srgbClr val="3641AD"/>
                </a:buClr>
                <a:buFont typeface="Times" pitchFamily="48" charset="0"/>
                <a:buNone/>
              </a:pPr>
              <a:r>
                <a:rPr kumimoji="0" lang="en-US" altLang="zh-CN" sz="2000">
                  <a:solidFill>
                    <a:srgbClr val="FFFFFF"/>
                  </a:solidFill>
                  <a:latin typeface="Arial" charset="0"/>
                  <a:ea typeface="MS PGothic" pitchFamily="34" charset="-128"/>
                </a:rPr>
                <a:t>4</a:t>
              </a:r>
            </a:p>
          </p:txBody>
        </p:sp>
      </p:grpSp>
      <p:grpSp>
        <p:nvGrpSpPr>
          <p:cNvPr id="28" name="Group 71"/>
          <p:cNvGrpSpPr>
            <a:grpSpLocks/>
          </p:cNvGrpSpPr>
          <p:nvPr/>
        </p:nvGrpSpPr>
        <p:grpSpPr bwMode="auto">
          <a:xfrm>
            <a:off x="1377497" y="4150196"/>
            <a:ext cx="5421313" cy="651120"/>
            <a:chOff x="309" y="2086"/>
            <a:chExt cx="4798" cy="503"/>
          </a:xfrm>
          <a:solidFill>
            <a:srgbClr val="39626F"/>
          </a:solidFill>
        </p:grpSpPr>
        <p:sp>
          <p:nvSpPr>
            <p:cNvPr id="29" name="AutoShape 72"/>
            <p:cNvSpPr>
              <a:spLocks noChangeArrowheads="1"/>
            </p:cNvSpPr>
            <p:nvPr/>
          </p:nvSpPr>
          <p:spPr bwMode="ltGray">
            <a:xfrm>
              <a:off x="4602" y="2176"/>
              <a:ext cx="504" cy="336"/>
            </a:xfrm>
            <a:prstGeom prst="roundRect">
              <a:avLst>
                <a:gd name="adj" fmla="val 14727"/>
              </a:avLst>
            </a:prstGeom>
            <a:grp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30" name="AutoShape 73"/>
            <p:cNvSpPr>
              <a:spLocks noChangeArrowheads="1"/>
            </p:cNvSpPr>
            <p:nvPr/>
          </p:nvSpPr>
          <p:spPr bwMode="ltGray">
            <a:xfrm>
              <a:off x="310" y="2174"/>
              <a:ext cx="528" cy="336"/>
            </a:xfrm>
            <a:prstGeom prst="roundRect">
              <a:avLst>
                <a:gd name="adj" fmla="val 14727"/>
              </a:avLst>
            </a:prstGeom>
            <a:grp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31" name="Rectangle 74"/>
            <p:cNvSpPr>
              <a:spLocks noChangeArrowheads="1"/>
            </p:cNvSpPr>
            <p:nvPr/>
          </p:nvSpPr>
          <p:spPr bwMode="ltGray">
            <a:xfrm>
              <a:off x="772" y="2189"/>
              <a:ext cx="3979" cy="309"/>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32" name="AutoShape 75"/>
            <p:cNvSpPr>
              <a:spLocks noChangeArrowheads="1"/>
            </p:cNvSpPr>
            <p:nvPr/>
          </p:nvSpPr>
          <p:spPr bwMode="auto">
            <a:xfrm>
              <a:off x="309" y="2097"/>
              <a:ext cx="4798" cy="492"/>
            </a:xfrm>
            <a:prstGeom prst="roundRect">
              <a:avLst>
                <a:gd name="adj" fmla="val 15245"/>
              </a:avLst>
            </a:prstGeom>
            <a:grp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33" name="Rectangle 76"/>
            <p:cNvSpPr>
              <a:spLocks noChangeArrowheads="1"/>
            </p:cNvSpPr>
            <p:nvPr/>
          </p:nvSpPr>
          <p:spPr bwMode="gray">
            <a:xfrm>
              <a:off x="437" y="2097"/>
              <a:ext cx="335" cy="309"/>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34" name="AutoShape 77"/>
            <p:cNvSpPr>
              <a:spLocks noChangeArrowheads="1"/>
            </p:cNvSpPr>
            <p:nvPr/>
          </p:nvSpPr>
          <p:spPr bwMode="ltGray">
            <a:xfrm>
              <a:off x="4730" y="2086"/>
              <a:ext cx="357" cy="348"/>
            </a:xfrm>
            <a:prstGeom prst="roundRect">
              <a:avLst>
                <a:gd name="adj" fmla="val 22106"/>
              </a:avLst>
            </a:prstGeom>
            <a:grp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35" name="Rectangle 78"/>
            <p:cNvSpPr>
              <a:spLocks noChangeArrowheads="1"/>
            </p:cNvSpPr>
            <p:nvPr/>
          </p:nvSpPr>
          <p:spPr bwMode="ltGray">
            <a:xfrm>
              <a:off x="772" y="2105"/>
              <a:ext cx="4128" cy="309"/>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36" name="Rectangle 79"/>
            <p:cNvSpPr>
              <a:spLocks noChangeArrowheads="1"/>
            </p:cNvSpPr>
            <p:nvPr/>
          </p:nvSpPr>
          <p:spPr bwMode="auto">
            <a:xfrm>
              <a:off x="862" y="2158"/>
              <a:ext cx="4106" cy="384"/>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lnSpc>
                  <a:spcPct val="85000"/>
                </a:lnSpc>
              </a:pPr>
              <a:r>
                <a:rPr kumimoji="0" lang="zh-CN" altLang="en-US" sz="2000" dirty="0">
                  <a:solidFill>
                    <a:schemeClr val="bg1"/>
                  </a:solidFill>
                  <a:latin typeface="微软雅黑" panose="020B0503020204020204" pitchFamily="34" charset="-122"/>
                  <a:ea typeface="微软雅黑" panose="020B0503020204020204" pitchFamily="34" charset="-122"/>
                </a:rPr>
                <a:t>回忆本章学习了那些知识点</a:t>
              </a:r>
            </a:p>
          </p:txBody>
        </p:sp>
        <p:sp>
          <p:nvSpPr>
            <p:cNvPr id="37" name="AutoShape 80"/>
            <p:cNvSpPr>
              <a:spLocks noChangeArrowheads="1"/>
            </p:cNvSpPr>
            <p:nvPr/>
          </p:nvSpPr>
          <p:spPr bwMode="gray">
            <a:xfrm>
              <a:off x="329" y="2086"/>
              <a:ext cx="357" cy="348"/>
            </a:xfrm>
            <a:prstGeom prst="roundRect">
              <a:avLst>
                <a:gd name="adj" fmla="val 22106"/>
              </a:avLst>
            </a:prstGeom>
            <a:grp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38" name="Rectangle 81"/>
            <p:cNvSpPr>
              <a:spLocks noChangeArrowheads="1"/>
            </p:cNvSpPr>
            <p:nvPr/>
          </p:nvSpPr>
          <p:spPr bwMode="auto">
            <a:xfrm>
              <a:off x="386" y="2195"/>
              <a:ext cx="301" cy="297"/>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lnSpc>
                  <a:spcPts val="2300"/>
                </a:lnSpc>
                <a:spcBef>
                  <a:spcPts val="500"/>
                </a:spcBef>
                <a:spcAft>
                  <a:spcPts val="400"/>
                </a:spcAft>
                <a:buClr>
                  <a:srgbClr val="3641AD"/>
                </a:buClr>
                <a:buFont typeface="Times" pitchFamily="48" charset="0"/>
                <a:buNone/>
              </a:pPr>
              <a:r>
                <a:rPr kumimoji="0" lang="en-US" altLang="zh-CN" sz="2000">
                  <a:solidFill>
                    <a:srgbClr val="FFFFFF"/>
                  </a:solidFill>
                  <a:latin typeface="Arial" charset="0"/>
                  <a:ea typeface="MS PGothic" pitchFamily="34" charset="-128"/>
                </a:rPr>
                <a:t>3</a:t>
              </a:r>
            </a:p>
          </p:txBody>
        </p:sp>
      </p:grpSp>
      <p:grpSp>
        <p:nvGrpSpPr>
          <p:cNvPr id="39" name="Group 82"/>
          <p:cNvGrpSpPr>
            <a:grpSpLocks/>
          </p:cNvGrpSpPr>
          <p:nvPr/>
        </p:nvGrpSpPr>
        <p:grpSpPr bwMode="auto">
          <a:xfrm>
            <a:off x="1377497" y="3280245"/>
            <a:ext cx="5421313" cy="651120"/>
            <a:chOff x="309" y="1538"/>
            <a:chExt cx="4798" cy="503"/>
          </a:xfrm>
          <a:solidFill>
            <a:srgbClr val="39626F"/>
          </a:solidFill>
        </p:grpSpPr>
        <p:sp>
          <p:nvSpPr>
            <p:cNvPr id="40" name="AutoShape 83"/>
            <p:cNvSpPr>
              <a:spLocks noChangeArrowheads="1"/>
            </p:cNvSpPr>
            <p:nvPr/>
          </p:nvSpPr>
          <p:spPr bwMode="ltGray">
            <a:xfrm>
              <a:off x="4602" y="1628"/>
              <a:ext cx="504" cy="336"/>
            </a:xfrm>
            <a:prstGeom prst="roundRect">
              <a:avLst>
                <a:gd name="adj" fmla="val 14727"/>
              </a:avLst>
            </a:prstGeom>
            <a:grp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41" name="AutoShape 84"/>
            <p:cNvSpPr>
              <a:spLocks noChangeArrowheads="1"/>
            </p:cNvSpPr>
            <p:nvPr/>
          </p:nvSpPr>
          <p:spPr bwMode="ltGray">
            <a:xfrm>
              <a:off x="310" y="1626"/>
              <a:ext cx="528" cy="336"/>
            </a:xfrm>
            <a:prstGeom prst="roundRect">
              <a:avLst>
                <a:gd name="adj" fmla="val 14727"/>
              </a:avLst>
            </a:prstGeom>
            <a:grp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42" name="Rectangle 85"/>
            <p:cNvSpPr>
              <a:spLocks noChangeArrowheads="1"/>
            </p:cNvSpPr>
            <p:nvPr/>
          </p:nvSpPr>
          <p:spPr bwMode="ltGray">
            <a:xfrm>
              <a:off x="772" y="1641"/>
              <a:ext cx="3979" cy="309"/>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43" name="AutoShape 86"/>
            <p:cNvSpPr>
              <a:spLocks noChangeArrowheads="1"/>
            </p:cNvSpPr>
            <p:nvPr/>
          </p:nvSpPr>
          <p:spPr bwMode="auto">
            <a:xfrm>
              <a:off x="309" y="1549"/>
              <a:ext cx="4798" cy="492"/>
            </a:xfrm>
            <a:prstGeom prst="roundRect">
              <a:avLst>
                <a:gd name="adj" fmla="val 15245"/>
              </a:avLst>
            </a:prstGeom>
            <a:grp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44" name="Rectangle 87"/>
            <p:cNvSpPr>
              <a:spLocks noChangeArrowheads="1"/>
            </p:cNvSpPr>
            <p:nvPr/>
          </p:nvSpPr>
          <p:spPr bwMode="gray">
            <a:xfrm>
              <a:off x="437" y="1549"/>
              <a:ext cx="335" cy="309"/>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45" name="AutoShape 88"/>
            <p:cNvSpPr>
              <a:spLocks noChangeArrowheads="1"/>
            </p:cNvSpPr>
            <p:nvPr/>
          </p:nvSpPr>
          <p:spPr bwMode="ltGray">
            <a:xfrm>
              <a:off x="4730" y="1538"/>
              <a:ext cx="357" cy="348"/>
            </a:xfrm>
            <a:prstGeom prst="roundRect">
              <a:avLst>
                <a:gd name="adj" fmla="val 22106"/>
              </a:avLst>
            </a:prstGeom>
            <a:grp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46" name="Rectangle 89"/>
            <p:cNvSpPr>
              <a:spLocks noChangeArrowheads="1"/>
            </p:cNvSpPr>
            <p:nvPr/>
          </p:nvSpPr>
          <p:spPr bwMode="ltGray">
            <a:xfrm>
              <a:off x="772" y="1557"/>
              <a:ext cx="4128" cy="309"/>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47" name="Rectangle 90"/>
            <p:cNvSpPr>
              <a:spLocks noChangeArrowheads="1"/>
            </p:cNvSpPr>
            <p:nvPr/>
          </p:nvSpPr>
          <p:spPr bwMode="auto">
            <a:xfrm>
              <a:off x="862" y="1610"/>
              <a:ext cx="4106" cy="384"/>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lnSpc>
                  <a:spcPct val="85000"/>
                </a:lnSpc>
              </a:pPr>
              <a:r>
                <a:rPr kumimoji="0" lang="zh-CN" altLang="en-US" sz="2000" dirty="0">
                  <a:solidFill>
                    <a:schemeClr val="bg1"/>
                  </a:solidFill>
                  <a:latin typeface="微软雅黑" panose="020B0503020204020204" pitchFamily="34" charset="-122"/>
                  <a:ea typeface="微软雅黑" panose="020B0503020204020204" pitchFamily="34" charset="-122"/>
                </a:rPr>
                <a:t>用本章知识点回答上述问题</a:t>
              </a:r>
            </a:p>
          </p:txBody>
        </p:sp>
        <p:sp>
          <p:nvSpPr>
            <p:cNvPr id="48" name="AutoShape 91"/>
            <p:cNvSpPr>
              <a:spLocks noChangeArrowheads="1"/>
            </p:cNvSpPr>
            <p:nvPr/>
          </p:nvSpPr>
          <p:spPr bwMode="gray">
            <a:xfrm>
              <a:off x="329" y="1538"/>
              <a:ext cx="357" cy="348"/>
            </a:xfrm>
            <a:prstGeom prst="roundRect">
              <a:avLst>
                <a:gd name="adj" fmla="val 22106"/>
              </a:avLst>
            </a:prstGeom>
            <a:grp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49" name="Rectangle 92"/>
            <p:cNvSpPr>
              <a:spLocks noChangeArrowheads="1"/>
            </p:cNvSpPr>
            <p:nvPr/>
          </p:nvSpPr>
          <p:spPr bwMode="auto">
            <a:xfrm>
              <a:off x="386" y="1647"/>
              <a:ext cx="301" cy="297"/>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lnSpc>
                  <a:spcPts val="2300"/>
                </a:lnSpc>
                <a:spcBef>
                  <a:spcPts val="500"/>
                </a:spcBef>
                <a:spcAft>
                  <a:spcPts val="400"/>
                </a:spcAft>
                <a:buClr>
                  <a:srgbClr val="3641AD"/>
                </a:buClr>
                <a:buFont typeface="Times" pitchFamily="48" charset="0"/>
                <a:buNone/>
              </a:pPr>
              <a:r>
                <a:rPr kumimoji="0" lang="en-US" altLang="zh-CN" sz="2000">
                  <a:solidFill>
                    <a:srgbClr val="FFFFFF"/>
                  </a:solidFill>
                  <a:latin typeface="Arial" charset="0"/>
                  <a:ea typeface="MS PGothic" pitchFamily="34" charset="-128"/>
                </a:rPr>
                <a:t>2</a:t>
              </a:r>
            </a:p>
          </p:txBody>
        </p:sp>
      </p:grpSp>
      <p:sp>
        <p:nvSpPr>
          <p:cNvPr id="50" name="矩形 49"/>
          <p:cNvSpPr/>
          <p:nvPr/>
        </p:nvSpPr>
        <p:spPr>
          <a:xfrm>
            <a:off x="805274" y="116632"/>
            <a:ext cx="1102430" cy="646331"/>
          </a:xfrm>
          <a:prstGeom prst="rect">
            <a:avLst/>
          </a:prstGeom>
        </p:spPr>
        <p:txBody>
          <a:bodyPr wrap="square">
            <a:spAutoFit/>
          </a:bodyPr>
          <a:lstStyle/>
          <a:p>
            <a:pPr algn="ctr"/>
            <a:r>
              <a:rPr lang="en-US" altLang="zh-CN" sz="3600" b="1" dirty="0" smtClean="0">
                <a:solidFill>
                  <a:srgbClr val="39626F"/>
                </a:solidFill>
                <a:latin typeface="Segoe UI" panose="020B0502040204020203" pitchFamily="34" charset="0"/>
                <a:cs typeface="Segoe UI" panose="020B0502040204020203" pitchFamily="34" charset="0"/>
              </a:rPr>
              <a:t>0</a:t>
            </a:r>
            <a:endParaRPr lang="zh-CN" altLang="en-US" sz="36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2045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blinds(horizontal)">
                                      <p:cBhvr>
                                        <p:cTn id="11" dur="500"/>
                                        <p:tgtEl>
                                          <p:spTgt spid="39"/>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blinds(horizontal)">
                                      <p:cBhvr>
                                        <p:cTn id="15" dur="500"/>
                                        <p:tgtEl>
                                          <p:spTgt spid="28"/>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linds(horizontal)">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344" y="1462131"/>
            <a:ext cx="3308791" cy="3332291"/>
          </a:xfrm>
          <a:prstGeom prst="rect">
            <a:avLst/>
          </a:prstGeom>
        </p:spPr>
      </p:pic>
      <p:sp>
        <p:nvSpPr>
          <p:cNvPr id="8" name="文本框 2"/>
          <p:cNvSpPr txBox="1"/>
          <p:nvPr/>
        </p:nvSpPr>
        <p:spPr>
          <a:xfrm>
            <a:off x="5457500" y="3030051"/>
            <a:ext cx="1415772" cy="830997"/>
          </a:xfrm>
          <a:prstGeom prst="rect">
            <a:avLst/>
          </a:prstGeom>
          <a:noFill/>
        </p:spPr>
        <p:txBody>
          <a:bodyPr wrap="none" rtlCol="0">
            <a:spAutoFit/>
          </a:bodyPr>
          <a:lstStyle/>
          <a:p>
            <a:r>
              <a:rPr lang="zh-CN" altLang="en-US" sz="4800" b="1" dirty="0" smtClean="0">
                <a:solidFill>
                  <a:srgbClr val="39626F"/>
                </a:solidFill>
                <a:latin typeface="微软雅黑" panose="020B0503020204020204" pitchFamily="34" charset="-122"/>
                <a:ea typeface="微软雅黑" panose="020B0503020204020204" pitchFamily="34" charset="-122"/>
              </a:rPr>
              <a:t>概论</a:t>
            </a:r>
            <a:endParaRPr lang="zh-CN" altLang="en-US" sz="4800" b="1" dirty="0">
              <a:solidFill>
                <a:srgbClr val="39626F"/>
              </a:solidFill>
              <a:latin typeface="微软雅黑" panose="020B0503020204020204" pitchFamily="34" charset="-122"/>
              <a:ea typeface="微软雅黑" panose="020B0503020204020204" pitchFamily="34" charset="-122"/>
            </a:endParaRPr>
          </a:p>
        </p:txBody>
      </p:sp>
      <p:sp>
        <p:nvSpPr>
          <p:cNvPr id="11" name="矩形 10"/>
          <p:cNvSpPr/>
          <p:nvPr/>
        </p:nvSpPr>
        <p:spPr>
          <a:xfrm>
            <a:off x="0" y="6337300"/>
            <a:ext cx="9144000" cy="520700"/>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7"/>
          <p:cNvSpPr txBox="1"/>
          <p:nvPr/>
        </p:nvSpPr>
        <p:spPr>
          <a:xfrm>
            <a:off x="2637016" y="6399177"/>
            <a:ext cx="3869969" cy="553998"/>
          </a:xfrm>
          <a:prstGeom prst="rect">
            <a:avLst/>
          </a:prstGeom>
          <a:noFill/>
        </p:spPr>
        <p:txBody>
          <a:bodyPr wrap="none" rtlCol="0">
            <a:spAutoFit/>
          </a:bodyPr>
          <a:lstStyle/>
          <a:p>
            <a:pPr algn="ctr"/>
            <a:r>
              <a:rPr lang="zh-CN" altLang="en-US" sz="1400" b="0" dirty="0">
                <a:solidFill>
                  <a:schemeClr val="bg1"/>
                </a:solidFill>
                <a:latin typeface="微软雅黑" panose="020B0503020204020204" pitchFamily="34" charset="-122"/>
                <a:ea typeface="微软雅黑" panose="020B0503020204020204" pitchFamily="34" charset="-122"/>
              </a:rPr>
              <a:t>华中科技</a:t>
            </a:r>
            <a:r>
              <a:rPr lang="zh-CN" altLang="en-US" sz="1400" b="0" dirty="0" smtClean="0">
                <a:solidFill>
                  <a:schemeClr val="bg1"/>
                </a:solidFill>
                <a:latin typeface="微软雅黑" panose="020B0503020204020204" pitchFamily="34" charset="-122"/>
                <a:ea typeface="微软雅黑" panose="020B0503020204020204" pitchFamily="34" charset="-122"/>
              </a:rPr>
              <a:t>大学信息</a:t>
            </a:r>
            <a:r>
              <a:rPr lang="zh-CN" altLang="en-US" sz="1400" dirty="0" smtClean="0">
                <a:solidFill>
                  <a:schemeClr val="bg1"/>
                </a:solidFill>
                <a:latin typeface="微软雅黑" panose="020B0503020204020204" pitchFamily="34" charset="-122"/>
                <a:ea typeface="微软雅黑" panose="020B0503020204020204" pitchFamily="34" charset="-122"/>
              </a:rPr>
              <a:t>学院平台课</a:t>
            </a:r>
            <a:r>
              <a:rPr lang="en-US" altLang="zh-CN" sz="1400" dirty="0" smtClean="0">
                <a:solidFill>
                  <a:schemeClr val="bg1"/>
                </a:solidFill>
                <a:latin typeface="微软雅黑" panose="020B0503020204020204" pitchFamily="34" charset="-122"/>
                <a:ea typeface="微软雅黑" panose="020B0503020204020204" pitchFamily="34" charset="-122"/>
              </a:rPr>
              <a:t>--</a:t>
            </a:r>
            <a:r>
              <a:rPr lang="en-US" altLang="zh-CN" sz="1400" b="0" dirty="0" smtClean="0">
                <a:solidFill>
                  <a:schemeClr val="bg1"/>
                </a:solidFill>
                <a:latin typeface="微软雅黑" panose="020B0503020204020204" pitchFamily="34" charset="-122"/>
                <a:ea typeface="微软雅黑" panose="020B0503020204020204" pitchFamily="34" charset="-122"/>
              </a:rPr>
              <a:t>C</a:t>
            </a:r>
            <a:r>
              <a:rPr lang="zh-CN" altLang="en-US" sz="1400" b="0" dirty="0">
                <a:solidFill>
                  <a:schemeClr val="bg1"/>
                </a:solidFill>
                <a:latin typeface="微软雅黑" panose="020B0503020204020204" pitchFamily="34" charset="-122"/>
                <a:ea typeface="微软雅黑" panose="020B0503020204020204" pitchFamily="34" charset="-122"/>
              </a:rPr>
              <a:t>语言程序设计</a:t>
            </a:r>
          </a:p>
          <a:p>
            <a:pPr algn="ctr"/>
            <a:endParaRPr lang="zh-CN" altLang="en-US" sz="1600" b="0" dirty="0">
              <a:solidFill>
                <a:schemeClr val="bg1"/>
              </a:solidFill>
              <a:latin typeface="微软雅黑" panose="020B0503020204020204" pitchFamily="34" charset="-122"/>
              <a:ea typeface="微软雅黑" panose="020B0503020204020204" pitchFamily="34" charset="-122"/>
            </a:endParaRPr>
          </a:p>
        </p:txBody>
      </p:sp>
      <p:sp>
        <p:nvSpPr>
          <p:cNvPr id="9" name="文本框 3"/>
          <p:cNvSpPr txBox="1"/>
          <p:nvPr/>
        </p:nvSpPr>
        <p:spPr>
          <a:xfrm>
            <a:off x="3372586" y="1613955"/>
            <a:ext cx="3240502" cy="923330"/>
          </a:xfrm>
          <a:prstGeom prst="rect">
            <a:avLst/>
          </a:prstGeom>
          <a:noFill/>
        </p:spPr>
        <p:txBody>
          <a:bodyPr wrap="none" rtlCol="0">
            <a:spAutoFit/>
          </a:bodyPr>
          <a:lstStyle/>
          <a:p>
            <a:r>
              <a:rPr lang="en-US" altLang="zh-CN" sz="5400" b="1" dirty="0">
                <a:solidFill>
                  <a:srgbClr val="39626F"/>
                </a:solidFill>
                <a:latin typeface="Segoe UI" panose="020B0502040204020203" pitchFamily="34" charset="0"/>
                <a:ea typeface="Segoe UI" panose="020B0502040204020203" pitchFamily="34" charset="0"/>
                <a:cs typeface="Segoe UI" panose="020B0502040204020203" pitchFamily="34" charset="0"/>
              </a:rPr>
              <a:t>chapter </a:t>
            </a:r>
            <a:r>
              <a:rPr lang="en-US" altLang="zh-CN" sz="54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1</a:t>
            </a:r>
            <a:endParaRPr lang="zh-CN" altLang="en-US" sz="5400" b="1" dirty="0">
              <a:solidFill>
                <a:srgbClr val="39626F"/>
              </a:solidFill>
              <a:latin typeface="Segoe UI" panose="020B0502040204020203" pitchFamily="34" charset="0"/>
              <a:ea typeface="微软雅黑" panose="020B0503020204020204" pitchFamily="34" charset="-122"/>
              <a:cs typeface="Segoe UI" panose="020B0502040204020203" pitchFamily="34" charset="0"/>
            </a:endParaRPr>
          </a:p>
        </p:txBody>
      </p:sp>
      <p:cxnSp>
        <p:nvCxnSpPr>
          <p:cNvPr id="10" name="直接连接符 9"/>
          <p:cNvCxnSpPr/>
          <p:nvPr/>
        </p:nvCxnSpPr>
        <p:spPr>
          <a:xfrm>
            <a:off x="4210491" y="2737089"/>
            <a:ext cx="2254102" cy="0"/>
          </a:xfrm>
          <a:prstGeom prst="line">
            <a:avLst/>
          </a:prstGeom>
          <a:ln w="47625">
            <a:solidFill>
              <a:srgbClr val="39626F"/>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730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3"/>
          <p:cNvSpPr txBox="1">
            <a:spLocks noChangeArrowheads="1"/>
          </p:cNvSpPr>
          <p:nvPr/>
        </p:nvSpPr>
        <p:spPr>
          <a:xfrm>
            <a:off x="1115616" y="1628800"/>
            <a:ext cx="7150100" cy="4151313"/>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zh-CN" altLang="en-US" sz="2000" dirty="0" smtClean="0">
                <a:latin typeface="微软雅黑" panose="020B0503020204020204" pitchFamily="34" charset="-122"/>
                <a:ea typeface="微软雅黑" panose="020B0503020204020204" pitchFamily="34" charset="-122"/>
              </a:rPr>
              <a:t>为什么要学习</a:t>
            </a:r>
            <a:r>
              <a:rPr lang="en-US" altLang="zh-CN" sz="2000" dirty="0" smtClean="0">
                <a:latin typeface="微软雅黑" panose="020B0503020204020204" pitchFamily="34" charset="-122"/>
                <a:ea typeface="微软雅黑" panose="020B0503020204020204" pitchFamily="34" charset="-122"/>
              </a:rPr>
              <a:t>C</a:t>
            </a:r>
            <a:r>
              <a:rPr lang="zh-CN" altLang="en-US" sz="2000" dirty="0" smtClean="0">
                <a:latin typeface="微软雅黑" panose="020B0503020204020204" pitchFamily="34" charset="-122"/>
                <a:ea typeface="微软雅黑" panose="020B0503020204020204" pitchFamily="34" charset="-122"/>
              </a:rPr>
              <a:t>语言 </a:t>
            </a:r>
            <a:r>
              <a:rPr lang="en-US" altLang="zh-CN" sz="2000" dirty="0" smtClean="0">
                <a:latin typeface="微软雅黑" panose="020B0503020204020204" pitchFamily="34" charset="-122"/>
                <a:ea typeface="微软雅黑" panose="020B0503020204020204" pitchFamily="34" charset="-122"/>
              </a:rPr>
              <a:t>?</a:t>
            </a:r>
          </a:p>
          <a:p>
            <a:pPr algn="just"/>
            <a:endParaRPr lang="en-US" altLang="zh-CN" sz="2000" dirty="0" smtClean="0">
              <a:latin typeface="微软雅黑" panose="020B0503020204020204" pitchFamily="34" charset="-122"/>
              <a:ea typeface="微软雅黑" panose="020B0503020204020204" pitchFamily="34" charset="-122"/>
            </a:endParaRPr>
          </a:p>
          <a:p>
            <a:pPr algn="just"/>
            <a:r>
              <a:rPr lang="zh-CN" altLang="en-US" sz="2000" dirty="0" smtClean="0">
                <a:latin typeface="微软雅黑" panose="020B0503020204020204" pitchFamily="34" charset="-122"/>
                <a:ea typeface="微软雅黑" panose="020B0503020204020204" pitchFamily="34" charset="-122"/>
              </a:rPr>
              <a:t>什么是程序和</a:t>
            </a:r>
            <a:r>
              <a:rPr lang="en-US" altLang="zh-CN" sz="2000" dirty="0" smtClean="0">
                <a:latin typeface="微软雅黑" panose="020B0503020204020204" pitchFamily="34" charset="-122"/>
                <a:ea typeface="微软雅黑" panose="020B0503020204020204" pitchFamily="34" charset="-122"/>
              </a:rPr>
              <a:t>C</a:t>
            </a:r>
            <a:r>
              <a:rPr lang="zh-CN" altLang="en-US" sz="2000" dirty="0" smtClean="0">
                <a:latin typeface="微软雅黑" panose="020B0503020204020204" pitchFamily="34" charset="-122"/>
                <a:ea typeface="微软雅黑" panose="020B0503020204020204" pitchFamily="34" charset="-122"/>
              </a:rPr>
              <a:t>语言程序</a:t>
            </a:r>
            <a:r>
              <a:rPr lang="en-US" altLang="zh-CN" sz="2000" dirty="0" smtClean="0">
                <a:latin typeface="微软雅黑" panose="020B0503020204020204" pitchFamily="34" charset="-122"/>
                <a:ea typeface="微软雅黑" panose="020B0503020204020204" pitchFamily="34" charset="-122"/>
              </a:rPr>
              <a:t>?</a:t>
            </a:r>
          </a:p>
          <a:p>
            <a:pPr algn="just"/>
            <a:endParaRPr lang="en-US" altLang="zh-CN" sz="2000" dirty="0" smtClean="0">
              <a:latin typeface="微软雅黑" panose="020B0503020204020204" pitchFamily="34" charset="-122"/>
              <a:ea typeface="微软雅黑" panose="020B0503020204020204" pitchFamily="34" charset="-122"/>
            </a:endParaRPr>
          </a:p>
          <a:p>
            <a:pPr algn="just"/>
            <a:r>
              <a:rPr lang="zh-CN" altLang="en-US" sz="2000" dirty="0" smtClean="0">
                <a:latin typeface="微软雅黑" panose="020B0503020204020204" pitchFamily="34" charset="-122"/>
                <a:ea typeface="微软雅黑" panose="020B0503020204020204" pitchFamily="34" charset="-122"/>
              </a:rPr>
              <a:t>如何</a:t>
            </a:r>
            <a:r>
              <a:rPr lang="zh-CN" altLang="en-US" sz="2000" dirty="0">
                <a:latin typeface="微软雅黑" panose="020B0503020204020204" pitchFamily="34" charset="-122"/>
                <a:ea typeface="微软雅黑" panose="020B0503020204020204" pitchFamily="34" charset="-122"/>
              </a:rPr>
              <a:t>学好</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语言？</a:t>
            </a:r>
          </a:p>
          <a:p>
            <a:pPr algn="just">
              <a:buNone/>
            </a:pPr>
            <a:r>
              <a:rPr lang="en-US" altLang="zh-CN" sz="2000" dirty="0" smtClean="0">
                <a:latin typeface="微软雅黑" panose="020B0503020204020204" pitchFamily="34" charset="-122"/>
                <a:ea typeface="微软雅黑" panose="020B0503020204020204" pitchFamily="34" charset="-122"/>
              </a:rPr>
              <a:t>     </a:t>
            </a:r>
            <a:endParaRPr lang="zh-CN" altLang="en-US" sz="2000" dirty="0" smtClean="0">
              <a:solidFill>
                <a:schemeClr val="accent2"/>
              </a:solidFill>
              <a:latin typeface="微软雅黑" panose="020B0503020204020204" pitchFamily="34" charset="-122"/>
              <a:ea typeface="微软雅黑" panose="020B0503020204020204" pitchFamily="34" charset="-122"/>
            </a:endParaRPr>
          </a:p>
        </p:txBody>
      </p:sp>
      <p:pic>
        <p:nvPicPr>
          <p:cNvPr id="51" name="Title 2"/>
          <p:cNvPicPr>
            <a:picLocks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rot="2056295">
            <a:off x="2987675" y="2276475"/>
            <a:ext cx="8405813" cy="1390650"/>
          </a:xfrm>
          <a:prstGeom prst="ellipse">
            <a:avLst/>
          </a:prstGeom>
          <a:noFill/>
          <a:ln w="63500" cap="rnd">
            <a:noFill/>
          </a:ln>
          <a:effectLst>
            <a:outerShdw blurRad="381000" dist="292100" dir="5400000" sx="-80000" sy="-18000" rotWithShape="0">
              <a:srgbClr val="000000">
                <a:alpha val="22000"/>
              </a:srgbClr>
            </a:outerShdw>
          </a:effectLst>
          <a:extLst/>
        </p:spPr>
      </p:pic>
      <p:sp>
        <p:nvSpPr>
          <p:cNvPr id="52" name="矩形 51"/>
          <p:cNvSpPr/>
          <p:nvPr/>
        </p:nvSpPr>
        <p:spPr>
          <a:xfrm>
            <a:off x="805274" y="188640"/>
            <a:ext cx="1102430" cy="646331"/>
          </a:xfrm>
          <a:prstGeom prst="rect">
            <a:avLst/>
          </a:prstGeom>
        </p:spPr>
        <p:txBody>
          <a:bodyPr wrap="square">
            <a:spAutoFit/>
          </a:bodyPr>
          <a:lstStyle/>
          <a:p>
            <a:pPr algn="ctr"/>
            <a:r>
              <a:rPr lang="en-US" altLang="zh-CN" sz="3600" b="1" dirty="0">
                <a:solidFill>
                  <a:srgbClr val="39626F"/>
                </a:solidFill>
                <a:latin typeface="Segoe UI" panose="020B0502040204020203" pitchFamily="34" charset="0"/>
                <a:cs typeface="Segoe UI" panose="020B0502040204020203" pitchFamily="34" charset="0"/>
              </a:rPr>
              <a:t>1</a:t>
            </a:r>
            <a:endParaRPr lang="zh-CN" altLang="en-US" sz="36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9021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afterEffect">
                                  <p:stCondLst>
                                    <p:cond delay="0"/>
                                  </p:stCondLst>
                                  <p:childTnLst>
                                    <p:animScale>
                                      <p:cBhvr>
                                        <p:cTn id="6" dur="2000" fill="hold"/>
                                        <p:tgtEl>
                                          <p:spTgt spid="51"/>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50">
                                            <p:txEl>
                                              <p:pRg st="0" end="0"/>
                                            </p:txEl>
                                          </p:spTgt>
                                        </p:tgtEl>
                                        <p:attrNameLst>
                                          <p:attrName>style.visibility</p:attrName>
                                        </p:attrNameLst>
                                      </p:cBhvr>
                                      <p:to>
                                        <p:strVal val="visible"/>
                                      </p:to>
                                    </p:set>
                                    <p:animEffect transition="in" filter="fade">
                                      <p:cBhvr>
                                        <p:cTn id="11" dur="1000"/>
                                        <p:tgtEl>
                                          <p:spTgt spid="50">
                                            <p:txEl>
                                              <p:pRg st="0" end="0"/>
                                            </p:txEl>
                                          </p:spTgt>
                                        </p:tgtEl>
                                      </p:cBhvr>
                                    </p:animEffect>
                                    <p:anim calcmode="lin" valueType="num">
                                      <p:cBhvr>
                                        <p:cTn id="12" dur="1000" fill="hold"/>
                                        <p:tgtEl>
                                          <p:spTgt spid="50">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5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50">
                                            <p:txEl>
                                              <p:pRg st="2" end="2"/>
                                            </p:txEl>
                                          </p:spTgt>
                                        </p:tgtEl>
                                        <p:attrNameLst>
                                          <p:attrName>style.visibility</p:attrName>
                                        </p:attrNameLst>
                                      </p:cBhvr>
                                      <p:to>
                                        <p:strVal val="visible"/>
                                      </p:to>
                                    </p:set>
                                    <p:animEffect transition="in" filter="fade">
                                      <p:cBhvr>
                                        <p:cTn id="18" dur="1000"/>
                                        <p:tgtEl>
                                          <p:spTgt spid="50">
                                            <p:txEl>
                                              <p:pRg st="2" end="2"/>
                                            </p:txEl>
                                          </p:spTgt>
                                        </p:tgtEl>
                                      </p:cBhvr>
                                    </p:animEffect>
                                    <p:anim calcmode="lin" valueType="num">
                                      <p:cBhvr>
                                        <p:cTn id="19" dur="1000" fill="hold"/>
                                        <p:tgtEl>
                                          <p:spTgt spid="50">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5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0">
                                            <p:txEl>
                                              <p:pRg st="4" end="4"/>
                                            </p:txEl>
                                          </p:spTgt>
                                        </p:tgtEl>
                                        <p:attrNameLst>
                                          <p:attrName>style.visibility</p:attrName>
                                        </p:attrNameLst>
                                      </p:cBhvr>
                                      <p:to>
                                        <p:strVal val="visible"/>
                                      </p:to>
                                    </p:set>
                                    <p:animEffect transition="in" filter="fade">
                                      <p:cBhvr>
                                        <p:cTn id="25" dur="1000"/>
                                        <p:tgtEl>
                                          <p:spTgt spid="50">
                                            <p:txEl>
                                              <p:pRg st="4" end="4"/>
                                            </p:txEl>
                                          </p:spTgt>
                                        </p:tgtEl>
                                      </p:cBhvr>
                                    </p:animEffect>
                                    <p:anim calcmode="lin" valueType="num">
                                      <p:cBhvr>
                                        <p:cTn id="26" dur="1000" fill="hold"/>
                                        <p:tgtEl>
                                          <p:spTgt spid="50">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5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uiExpand="1" build="p" autoUpdateAnimBg="0"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70788" y="10630"/>
            <a:ext cx="1484894" cy="892552"/>
          </a:xfrm>
          <a:prstGeom prst="rect">
            <a:avLst/>
          </a:prstGeom>
          <a:noFill/>
        </p:spPr>
        <p:txBody>
          <a:bodyPr wrap="none" rtlCol="0">
            <a:spAutoFit/>
          </a:bodyPr>
          <a:lstStyle/>
          <a:p>
            <a:pPr algn="ctr"/>
            <a:r>
              <a:rPr lang="zh-CN" altLang="en-US" sz="2400" b="1" dirty="0">
                <a:solidFill>
                  <a:srgbClr val="39626F"/>
                </a:solidFill>
                <a:latin typeface="微软雅黑" panose="020B0503020204020204" pitchFamily="34" charset="-122"/>
                <a:ea typeface="微软雅黑" panose="020B0503020204020204" pitchFamily="34" charset="-122"/>
              </a:rPr>
              <a:t>目录</a:t>
            </a:r>
            <a:endParaRPr lang="en-US" altLang="zh-CN" sz="2400" b="1" dirty="0">
              <a:solidFill>
                <a:srgbClr val="39626F"/>
              </a:solidFill>
              <a:latin typeface="微软雅黑" panose="020B0503020204020204" pitchFamily="34" charset="-122"/>
              <a:ea typeface="微软雅黑" panose="020B0503020204020204" pitchFamily="34" charset="-122"/>
            </a:endParaRPr>
          </a:p>
          <a:p>
            <a:pPr algn="ctr"/>
            <a:r>
              <a:rPr lang="en-US" altLang="zh-CN" sz="2800" b="1" dirty="0">
                <a:solidFill>
                  <a:srgbClr val="39626F"/>
                </a:solidFill>
                <a:latin typeface="Segoe UI" panose="020B0502040204020203" pitchFamily="34" charset="0"/>
                <a:ea typeface="Segoe UI" panose="020B0502040204020203" pitchFamily="34" charset="0"/>
                <a:cs typeface="Segoe UI" panose="020B0502040204020203" pitchFamily="34" charset="0"/>
              </a:rPr>
              <a:t>content</a:t>
            </a:r>
            <a:endParaRPr lang="zh-CN" altLang="en-US" sz="2800" b="1" dirty="0">
              <a:solidFill>
                <a:srgbClr val="39626F"/>
              </a:solidFill>
              <a:latin typeface="Segoe UI" panose="020B0502040204020203" pitchFamily="34" charset="0"/>
              <a:cs typeface="Segoe UI" panose="020B0502040204020203" pitchFamily="34" charset="0"/>
            </a:endParaRPr>
          </a:p>
        </p:txBody>
      </p:sp>
      <p:sp>
        <p:nvSpPr>
          <p:cNvPr id="9" name="矩形: 圆角 8"/>
          <p:cNvSpPr/>
          <p:nvPr/>
        </p:nvSpPr>
        <p:spPr>
          <a:xfrm>
            <a:off x="2155112" y="1052736"/>
            <a:ext cx="4894273" cy="563517"/>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atin typeface="微软雅黑" panose="020B0503020204020204" pitchFamily="34" charset="-122"/>
                <a:ea typeface="微软雅黑" panose="020B0503020204020204" pitchFamily="34" charset="-122"/>
              </a:rPr>
              <a:t>C</a:t>
            </a:r>
            <a:r>
              <a:rPr lang="zh-CN" altLang="en-US" sz="2000" b="1" dirty="0" smtClean="0">
                <a:latin typeface="微软雅黑" panose="020B0503020204020204" pitchFamily="34" charset="-122"/>
                <a:ea typeface="微软雅黑" panose="020B0503020204020204" pitchFamily="34" charset="-122"/>
              </a:rPr>
              <a:t>语言的入门知识</a:t>
            </a:r>
            <a:endParaRPr lang="zh-CN" altLang="en-US" sz="2000" b="1" dirty="0">
              <a:latin typeface="微软雅黑" panose="020B0503020204020204" pitchFamily="34" charset="-122"/>
              <a:ea typeface="微软雅黑" panose="020B0503020204020204" pitchFamily="34" charset="-122"/>
            </a:endParaRPr>
          </a:p>
        </p:txBody>
      </p:sp>
      <p:sp>
        <p:nvSpPr>
          <p:cNvPr id="10" name="椭圆 9"/>
          <p:cNvSpPr/>
          <p:nvPr/>
        </p:nvSpPr>
        <p:spPr>
          <a:xfrm>
            <a:off x="1967022" y="1052736"/>
            <a:ext cx="599472" cy="5635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39626F"/>
                </a:solidFill>
                <a:latin typeface="Segoe UI" panose="020B0502040204020203" pitchFamily="34" charset="0"/>
                <a:ea typeface="Segoe UI" panose="020B0502040204020203" pitchFamily="34" charset="0"/>
                <a:cs typeface="Segoe UI" panose="020B0502040204020203" pitchFamily="34" charset="0"/>
              </a:rPr>
              <a:t>1</a:t>
            </a:r>
            <a:endParaRPr lang="zh-CN" altLang="en-US" sz="2000" b="1" dirty="0">
              <a:solidFill>
                <a:srgbClr val="39626F"/>
              </a:solidFill>
              <a:latin typeface="Segoe UI" panose="020B0502040204020203" pitchFamily="34" charset="0"/>
              <a:cs typeface="Segoe UI" panose="020B0502040204020203" pitchFamily="34" charset="0"/>
            </a:endParaRPr>
          </a:p>
        </p:txBody>
      </p:sp>
      <p:sp>
        <p:nvSpPr>
          <p:cNvPr id="11" name="矩形: 圆角 10"/>
          <p:cNvSpPr/>
          <p:nvPr/>
        </p:nvSpPr>
        <p:spPr>
          <a:xfrm>
            <a:off x="2155112" y="1818860"/>
            <a:ext cx="4894273" cy="564202"/>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itchFamily="34" charset="-122"/>
                <a:ea typeface="微软雅黑" pitchFamily="34" charset="-122"/>
              </a:rPr>
              <a:t>C</a:t>
            </a:r>
            <a:r>
              <a:rPr lang="zh-CN" altLang="en-US" sz="2000" b="1" dirty="0">
                <a:solidFill>
                  <a:schemeClr val="bg1"/>
                </a:solidFill>
                <a:latin typeface="微软雅黑" pitchFamily="34" charset="-122"/>
                <a:ea typeface="微软雅黑" pitchFamily="34" charset="-122"/>
              </a:rPr>
              <a:t>语言的发展及特点</a:t>
            </a:r>
            <a:endParaRPr lang="zh-CN" altLang="en-US" sz="2000" b="1" dirty="0">
              <a:latin typeface="微软雅黑" panose="020B0503020204020204" pitchFamily="34" charset="-122"/>
              <a:ea typeface="微软雅黑" panose="020B0503020204020204" pitchFamily="34" charset="-122"/>
            </a:endParaRPr>
          </a:p>
        </p:txBody>
      </p:sp>
      <p:sp>
        <p:nvSpPr>
          <p:cNvPr id="12" name="椭圆 11"/>
          <p:cNvSpPr/>
          <p:nvPr/>
        </p:nvSpPr>
        <p:spPr>
          <a:xfrm>
            <a:off x="1967022" y="1818859"/>
            <a:ext cx="620738" cy="5642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39626F"/>
                </a:solidFill>
                <a:latin typeface="Segoe UI" panose="020B0502040204020203" pitchFamily="34" charset="0"/>
                <a:ea typeface="Segoe UI" panose="020B0502040204020203" pitchFamily="34" charset="0"/>
                <a:cs typeface="Segoe UI" panose="020B0502040204020203" pitchFamily="34" charset="0"/>
              </a:rPr>
              <a:t>2</a:t>
            </a:r>
            <a:endParaRPr lang="zh-CN" altLang="en-US" sz="2000" b="1" dirty="0">
              <a:solidFill>
                <a:srgbClr val="39626F"/>
              </a:solidFill>
              <a:latin typeface="Segoe UI" panose="020B0502040204020203" pitchFamily="34" charset="0"/>
              <a:cs typeface="Segoe UI" panose="020B0502040204020203" pitchFamily="34" charset="0"/>
            </a:endParaRPr>
          </a:p>
        </p:txBody>
      </p:sp>
      <p:sp>
        <p:nvSpPr>
          <p:cNvPr id="13" name="矩形: 圆角 12"/>
          <p:cNvSpPr/>
          <p:nvPr/>
        </p:nvSpPr>
        <p:spPr>
          <a:xfrm>
            <a:off x="2155112" y="2581818"/>
            <a:ext cx="4894273" cy="564888"/>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itchFamily="34" charset="-122"/>
                <a:ea typeface="微软雅黑" pitchFamily="34" charset="-122"/>
              </a:rPr>
              <a:t>C</a:t>
            </a:r>
            <a:r>
              <a:rPr lang="zh-CN" altLang="en-US" sz="2000" b="1" dirty="0">
                <a:solidFill>
                  <a:schemeClr val="bg1"/>
                </a:solidFill>
                <a:latin typeface="微软雅黑" pitchFamily="34" charset="-122"/>
                <a:ea typeface="微软雅黑" pitchFamily="34" charset="-122"/>
              </a:rPr>
              <a:t>语言程序的书写格式和结构特点</a:t>
            </a:r>
            <a:endParaRPr lang="zh-CN" altLang="en-US" sz="2000" b="1" dirty="0">
              <a:latin typeface="微软雅黑" panose="020B0503020204020204" pitchFamily="34" charset="-122"/>
              <a:ea typeface="微软雅黑" panose="020B0503020204020204" pitchFamily="34" charset="-122"/>
            </a:endParaRPr>
          </a:p>
        </p:txBody>
      </p:sp>
      <p:sp>
        <p:nvSpPr>
          <p:cNvPr id="14" name="椭圆 13"/>
          <p:cNvSpPr/>
          <p:nvPr/>
        </p:nvSpPr>
        <p:spPr>
          <a:xfrm>
            <a:off x="1967022" y="2581817"/>
            <a:ext cx="620738" cy="564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39626F"/>
                </a:solidFill>
                <a:latin typeface="Segoe UI" panose="020B0502040204020203" pitchFamily="34" charset="0"/>
                <a:ea typeface="Segoe UI" panose="020B0502040204020203" pitchFamily="34" charset="0"/>
                <a:cs typeface="Segoe UI" panose="020B0502040204020203" pitchFamily="34" charset="0"/>
              </a:rPr>
              <a:t>3</a:t>
            </a:r>
            <a:endParaRPr lang="zh-CN" altLang="en-US" sz="2000" b="1" dirty="0">
              <a:solidFill>
                <a:srgbClr val="39626F"/>
              </a:solidFill>
              <a:latin typeface="Segoe UI" panose="020B0502040204020203" pitchFamily="34" charset="0"/>
              <a:cs typeface="Segoe UI" panose="020B0502040204020203" pitchFamily="34" charset="0"/>
            </a:endParaRPr>
          </a:p>
        </p:txBody>
      </p:sp>
      <p:sp>
        <p:nvSpPr>
          <p:cNvPr id="15" name="矩形: 圆角 14"/>
          <p:cNvSpPr/>
          <p:nvPr/>
        </p:nvSpPr>
        <p:spPr>
          <a:xfrm>
            <a:off x="2155112" y="3345461"/>
            <a:ext cx="4894273" cy="565575"/>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微软雅黑" panose="020B0503020204020204" pitchFamily="34" charset="-122"/>
                <a:ea typeface="微软雅黑" panose="020B0503020204020204" pitchFamily="34" charset="-122"/>
              </a:rPr>
              <a:t>C</a:t>
            </a:r>
            <a:r>
              <a:rPr lang="zh-CN" altLang="en-US" sz="2000" b="1" dirty="0">
                <a:latin typeface="微软雅黑" panose="020B0503020204020204" pitchFamily="34" charset="-122"/>
                <a:ea typeface="微软雅黑" panose="020B0503020204020204" pitchFamily="34" charset="-122"/>
              </a:rPr>
              <a:t>语言的基本语法单位</a:t>
            </a:r>
          </a:p>
        </p:txBody>
      </p:sp>
      <p:sp>
        <p:nvSpPr>
          <p:cNvPr id="16" name="椭圆 15"/>
          <p:cNvSpPr/>
          <p:nvPr/>
        </p:nvSpPr>
        <p:spPr>
          <a:xfrm>
            <a:off x="1967022" y="3345461"/>
            <a:ext cx="620738" cy="565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39626F"/>
                </a:solidFill>
                <a:latin typeface="Segoe UI" panose="020B0502040204020203" pitchFamily="34" charset="0"/>
                <a:ea typeface="Segoe UI" panose="020B0502040204020203" pitchFamily="34" charset="0"/>
                <a:cs typeface="Segoe UI" panose="020B0502040204020203" pitchFamily="34" charset="0"/>
              </a:rPr>
              <a:t>4</a:t>
            </a:r>
            <a:endParaRPr lang="zh-CN" altLang="en-US" sz="2000" b="1" dirty="0">
              <a:solidFill>
                <a:srgbClr val="39626F"/>
              </a:solidFill>
              <a:latin typeface="Segoe UI" panose="020B0502040204020203" pitchFamily="34" charset="0"/>
              <a:cs typeface="Segoe UI" panose="020B0502040204020203" pitchFamily="34" charset="0"/>
            </a:endParaRPr>
          </a:p>
        </p:txBody>
      </p:sp>
      <p:sp>
        <p:nvSpPr>
          <p:cNvPr id="19" name="矩形: 圆角 14"/>
          <p:cNvSpPr/>
          <p:nvPr/>
        </p:nvSpPr>
        <p:spPr>
          <a:xfrm>
            <a:off x="2155112" y="4109791"/>
            <a:ext cx="4894273" cy="565575"/>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简单的输入与输出</a:t>
            </a:r>
          </a:p>
        </p:txBody>
      </p:sp>
      <p:sp>
        <p:nvSpPr>
          <p:cNvPr id="20" name="椭圆 19"/>
          <p:cNvSpPr/>
          <p:nvPr/>
        </p:nvSpPr>
        <p:spPr>
          <a:xfrm>
            <a:off x="1967022" y="4109791"/>
            <a:ext cx="620738" cy="565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39626F"/>
                </a:solidFill>
                <a:latin typeface="Segoe UI" panose="020B0502040204020203" pitchFamily="34" charset="0"/>
                <a:ea typeface="Segoe UI" panose="020B0502040204020203" pitchFamily="34" charset="0"/>
                <a:cs typeface="Segoe UI" panose="020B0502040204020203" pitchFamily="34" charset="0"/>
              </a:rPr>
              <a:t>5</a:t>
            </a:r>
            <a:endParaRPr lang="zh-CN" altLang="en-US" sz="2000" b="1" dirty="0">
              <a:solidFill>
                <a:srgbClr val="39626F"/>
              </a:solidFill>
              <a:latin typeface="Segoe UI" panose="020B0502040204020203" pitchFamily="34" charset="0"/>
              <a:cs typeface="Segoe UI" panose="020B0502040204020203" pitchFamily="34" charset="0"/>
            </a:endParaRPr>
          </a:p>
        </p:txBody>
      </p:sp>
      <p:sp>
        <p:nvSpPr>
          <p:cNvPr id="21" name="矩形: 圆角 14"/>
          <p:cNvSpPr/>
          <p:nvPr/>
        </p:nvSpPr>
        <p:spPr>
          <a:xfrm>
            <a:off x="2155112" y="4874121"/>
            <a:ext cx="4894273" cy="565575"/>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运行</a:t>
            </a:r>
            <a:r>
              <a:rPr lang="en-US" altLang="zh-CN" sz="2000" b="1" dirty="0">
                <a:solidFill>
                  <a:schemeClr val="bg1"/>
                </a:solidFill>
                <a:latin typeface="微软雅黑" pitchFamily="34" charset="-122"/>
                <a:ea typeface="微软雅黑" pitchFamily="34" charset="-122"/>
              </a:rPr>
              <a:t>C</a:t>
            </a:r>
            <a:r>
              <a:rPr lang="zh-CN" altLang="en-US" sz="2000" b="1" dirty="0">
                <a:solidFill>
                  <a:schemeClr val="bg1"/>
                </a:solidFill>
                <a:latin typeface="微软雅黑" pitchFamily="34" charset="-122"/>
                <a:ea typeface="微软雅黑" pitchFamily="34" charset="-122"/>
              </a:rPr>
              <a:t>程序的一般步骤</a:t>
            </a:r>
            <a:endParaRPr lang="zh-CN" altLang="en-US" sz="2000" b="1" dirty="0">
              <a:latin typeface="微软雅黑" panose="020B0503020204020204" pitchFamily="34" charset="-122"/>
              <a:ea typeface="微软雅黑" panose="020B0503020204020204" pitchFamily="34" charset="-122"/>
            </a:endParaRPr>
          </a:p>
        </p:txBody>
      </p:sp>
      <p:sp>
        <p:nvSpPr>
          <p:cNvPr id="22" name="椭圆 21"/>
          <p:cNvSpPr/>
          <p:nvPr/>
        </p:nvSpPr>
        <p:spPr>
          <a:xfrm>
            <a:off x="1967022" y="4874121"/>
            <a:ext cx="620738" cy="565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39626F"/>
                </a:solidFill>
                <a:latin typeface="Segoe UI" panose="020B0502040204020203" pitchFamily="34" charset="0"/>
                <a:ea typeface="Segoe UI" panose="020B0502040204020203" pitchFamily="34" charset="0"/>
                <a:cs typeface="Segoe UI" panose="020B0502040204020203" pitchFamily="34" charset="0"/>
              </a:rPr>
              <a:t>6</a:t>
            </a:r>
            <a:endParaRPr lang="zh-CN" altLang="en-US" sz="2000" b="1" dirty="0">
              <a:solidFill>
                <a:srgbClr val="39626F"/>
              </a:solidFill>
              <a:latin typeface="Segoe UI" panose="020B0502040204020203" pitchFamily="34" charset="0"/>
              <a:cs typeface="Segoe UI" panose="020B0502040204020203" pitchFamily="34" charset="0"/>
            </a:endParaRPr>
          </a:p>
        </p:txBody>
      </p:sp>
      <p:sp>
        <p:nvSpPr>
          <p:cNvPr id="17" name="矩形: 圆角 14"/>
          <p:cNvSpPr/>
          <p:nvPr/>
        </p:nvSpPr>
        <p:spPr>
          <a:xfrm>
            <a:off x="2167802" y="5671737"/>
            <a:ext cx="4894273" cy="565575"/>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anose="020B0503020204020204" pitchFamily="34" charset="-122"/>
                <a:ea typeface="微软雅黑" panose="020B0503020204020204" pitchFamily="34" charset="-122"/>
              </a:rPr>
              <a:t>本章小结</a:t>
            </a:r>
            <a:endParaRPr lang="zh-CN" altLang="en-US" sz="2000" b="1" dirty="0">
              <a:latin typeface="微软雅黑" panose="020B0503020204020204" pitchFamily="34" charset="-122"/>
              <a:ea typeface="微软雅黑" panose="020B0503020204020204" pitchFamily="34" charset="-122"/>
            </a:endParaRPr>
          </a:p>
        </p:txBody>
      </p:sp>
      <p:sp>
        <p:nvSpPr>
          <p:cNvPr id="18" name="椭圆 17"/>
          <p:cNvSpPr/>
          <p:nvPr/>
        </p:nvSpPr>
        <p:spPr>
          <a:xfrm>
            <a:off x="1979712" y="5671737"/>
            <a:ext cx="620738" cy="565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39626F"/>
                </a:solidFill>
                <a:latin typeface="Segoe UI" panose="020B0502040204020203" pitchFamily="34" charset="0"/>
                <a:cs typeface="Segoe UI" panose="020B0502040204020203" pitchFamily="34" charset="0"/>
              </a:rPr>
              <a:t>7</a:t>
            </a:r>
            <a:endParaRPr lang="zh-CN" altLang="en-US" sz="20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44795184"/>
      </p:ext>
    </p:extLst>
  </p:cSld>
  <p:clrMapOvr>
    <a:masterClrMapping/>
  </p:clrMapOvr>
  <p:timing>
    <p:tnLst>
      <p:par>
        <p:cTn id="1" dur="indefinite" restart="never" nodeType="tmRoot"/>
      </p:par>
    </p:tnLst>
  </p:timing>
</p:sld>
</file>

<file path=ppt/theme/theme1.xml><?xml version="1.0" encoding="utf-8"?>
<a:theme xmlns:a="http://schemas.openxmlformats.org/drawingml/2006/main" name="C主题模板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2489</TotalTime>
  <Words>2591</Words>
  <Application>Microsoft Office PowerPoint</Application>
  <PresentationFormat>全屏显示(4:3)</PresentationFormat>
  <Paragraphs>433</Paragraphs>
  <Slides>34</Slides>
  <Notes>0</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34</vt:i4>
      </vt:variant>
    </vt:vector>
  </HeadingPairs>
  <TitlesOfParts>
    <vt:vector size="37" baseType="lpstr">
      <vt:lpstr>C主题模板1</vt:lpstr>
      <vt:lpstr>自定义设计方案</vt:lpstr>
      <vt:lpstr>Picture</vt:lpstr>
      <vt:lpstr>PowerPoint 演示文稿</vt:lpstr>
      <vt:lpstr>请大声回答几个问题</vt:lpstr>
      <vt:lpstr>本课程的目标</vt:lpstr>
      <vt:lpstr>如何学好C语言?</vt:lpstr>
      <vt:lpstr>要记住：切忌浮躁（网上下载一段话，供参考）</vt:lpstr>
      <vt:lpstr>课件架构</vt:lpstr>
      <vt:lpstr>PowerPoint 演示文稿</vt:lpstr>
      <vt:lpstr>PowerPoint 演示文稿</vt:lpstr>
      <vt:lpstr>PowerPoint 演示文稿</vt:lpstr>
      <vt:lpstr>PowerPoint 演示文稿</vt:lpstr>
      <vt:lpstr>PowerPoint 演示文稿</vt:lpstr>
      <vt:lpstr>求一个负数的补码</vt:lpstr>
      <vt:lpstr>C语言的发展及特点</vt:lpstr>
      <vt:lpstr>C语言的特点</vt:lpstr>
      <vt:lpstr>C语言程序的书写格式和结构特点</vt:lpstr>
      <vt:lpstr>书写格式特点 </vt:lpstr>
      <vt:lpstr>C语言程序的结构特点</vt:lpstr>
      <vt:lpstr>C语言程序的结构特点</vt:lpstr>
      <vt:lpstr>C程序基本结构小结</vt:lpstr>
      <vt:lpstr>说说下面C语言程序的格式和结构特点？</vt:lpstr>
      <vt:lpstr>C语言的基本语法单位</vt:lpstr>
      <vt:lpstr>标识符</vt:lpstr>
      <vt:lpstr>关键字</vt:lpstr>
      <vt:lpstr>分隔符与注释符</vt:lpstr>
      <vt:lpstr>尝试看懂一个小程序</vt:lpstr>
      <vt:lpstr>简单的输入与输出</vt:lpstr>
      <vt:lpstr>格式化输出printf函数</vt:lpstr>
      <vt:lpstr>printf函数</vt:lpstr>
      <vt:lpstr>printf函数多项输出使用例</vt:lpstr>
      <vt:lpstr>格式化输入scanf函数</vt:lpstr>
      <vt:lpstr>字符输入getchar函数</vt:lpstr>
      <vt:lpstr>字符输出putchar函数</vt:lpstr>
      <vt:lpstr>运行C程序的一般步骤</vt:lpstr>
      <vt:lpstr>PowerPoint 演示文稿</vt:lpstr>
    </vt:vector>
  </TitlesOfParts>
  <Company>hust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zhoukaibo</dc:creator>
  <cp:keywords>C讲义</cp:keywords>
  <cp:lastModifiedBy>ZCJ</cp:lastModifiedBy>
  <cp:revision>422</cp:revision>
  <cp:lastPrinted>1996-03-19T21:02:48Z</cp:lastPrinted>
  <dcterms:created xsi:type="dcterms:W3CDTF">2008-01-30T12:42:40Z</dcterms:created>
  <dcterms:modified xsi:type="dcterms:W3CDTF">2017-02-09T13:14:33Z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CID">
    <vt:i4>2052</vt:i4>
  </property>
</Properties>
</file>