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60"/>
  </p:notesMasterIdLst>
  <p:handoutMasterIdLst>
    <p:handoutMasterId r:id="rId61"/>
  </p:handoutMasterIdLst>
  <p:sldIdLst>
    <p:sldId id="406" r:id="rId3"/>
    <p:sldId id="409" r:id="rId4"/>
    <p:sldId id="472" r:id="rId5"/>
    <p:sldId id="454" r:id="rId6"/>
    <p:sldId id="407" r:id="rId7"/>
    <p:sldId id="410" r:id="rId8"/>
    <p:sldId id="411" r:id="rId9"/>
    <p:sldId id="412" r:id="rId10"/>
    <p:sldId id="456" r:id="rId11"/>
    <p:sldId id="457" r:id="rId12"/>
    <p:sldId id="455" r:id="rId13"/>
    <p:sldId id="413" r:id="rId14"/>
    <p:sldId id="414" r:id="rId15"/>
    <p:sldId id="415" r:id="rId16"/>
    <p:sldId id="459" r:id="rId17"/>
    <p:sldId id="460" r:id="rId18"/>
    <p:sldId id="461" r:id="rId19"/>
    <p:sldId id="462" r:id="rId20"/>
    <p:sldId id="418" r:id="rId21"/>
    <p:sldId id="422" r:id="rId22"/>
    <p:sldId id="424" r:id="rId23"/>
    <p:sldId id="425" r:id="rId24"/>
    <p:sldId id="426" r:id="rId25"/>
    <p:sldId id="463" r:id="rId26"/>
    <p:sldId id="427" r:id="rId27"/>
    <p:sldId id="464" r:id="rId28"/>
    <p:sldId id="428" r:id="rId29"/>
    <p:sldId id="465" r:id="rId30"/>
    <p:sldId id="429" r:id="rId31"/>
    <p:sldId id="466" r:id="rId32"/>
    <p:sldId id="430" r:id="rId33"/>
    <p:sldId id="431" r:id="rId34"/>
    <p:sldId id="432" r:id="rId35"/>
    <p:sldId id="433" r:id="rId36"/>
    <p:sldId id="434" r:id="rId37"/>
    <p:sldId id="436" r:id="rId38"/>
    <p:sldId id="437" r:id="rId39"/>
    <p:sldId id="438" r:id="rId40"/>
    <p:sldId id="439" r:id="rId41"/>
    <p:sldId id="440" r:id="rId42"/>
    <p:sldId id="441" r:id="rId43"/>
    <p:sldId id="442" r:id="rId44"/>
    <p:sldId id="443" r:id="rId45"/>
    <p:sldId id="444" r:id="rId46"/>
    <p:sldId id="445" r:id="rId47"/>
    <p:sldId id="446" r:id="rId48"/>
    <p:sldId id="447" r:id="rId49"/>
    <p:sldId id="448" r:id="rId50"/>
    <p:sldId id="468" r:id="rId51"/>
    <p:sldId id="467" r:id="rId52"/>
    <p:sldId id="449" r:id="rId53"/>
    <p:sldId id="469" r:id="rId54"/>
    <p:sldId id="450" r:id="rId55"/>
    <p:sldId id="471" r:id="rId56"/>
    <p:sldId id="451" r:id="rId57"/>
    <p:sldId id="452" r:id="rId58"/>
    <p:sldId id="453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6666"/>
    <a:srgbClr val="008080"/>
    <a:srgbClr val="CCFFCC"/>
    <a:srgbClr val="CCCC00"/>
    <a:srgbClr val="99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8" autoAdjust="0"/>
  </p:normalViewPr>
  <p:slideViewPr>
    <p:cSldViewPr>
      <p:cViewPr>
        <p:scale>
          <a:sx n="112" d="100"/>
          <a:sy n="112" d="100"/>
        </p:scale>
        <p:origin x="-948" y="-126"/>
      </p:cViewPr>
      <p:guideLst>
        <p:guide orient="horz" pos="2160"/>
        <p:guide pos="2894"/>
      </p:guideLst>
    </p:cSldViewPr>
  </p:slideViewPr>
  <p:outlineViewPr>
    <p:cViewPr>
      <p:scale>
        <a:sx n="33" d="100"/>
        <a:sy n="33" d="100"/>
      </p:scale>
      <p:origin x="0" y="112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4F3C6-45EF-4273-922A-4C56913D21FA}" type="datetimeFigureOut">
              <a:rPr lang="zh-CN" altLang="en-US" sz="1100" smtClean="0"/>
              <a:pPr/>
              <a:t>2017/2/9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E8F25-7167-4B0E-ADDE-28BB7EDE77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17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AEE16FB1-F760-423C-AA8A-CC485684FC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317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16FB1-F760-423C-AA8A-CC485684FCA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61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16FB1-F760-423C-AA8A-CC485684FCA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85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04BA6A-F2BD-4868-B9E2-8879359080BC}" type="datetime1">
              <a:rPr lang="zh-CN" altLang="en-US" smtClean="0"/>
              <a:pPr>
                <a:defRPr/>
              </a:pPr>
              <a:t>2017/2/9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华中科技大学自动化学院</a:t>
            </a:r>
            <a:r>
              <a:rPr lang="en-US" altLang="zh-CN" smtClean="0"/>
              <a:t>C</a:t>
            </a:r>
            <a:r>
              <a:rPr lang="zh-CN" altLang="en-US" smtClean="0"/>
              <a:t>程序设计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8AE9A1-4B44-465B-A086-30C388A936C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E9E254-AA95-46EC-944A-F10874FB2F3D}" type="datetime1">
              <a:rPr lang="zh-CN" altLang="en-US" smtClean="0"/>
              <a:pPr>
                <a:defRPr/>
              </a:pPr>
              <a:t>2017/2/9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华中科技大学自动化学院</a:t>
            </a:r>
            <a:r>
              <a:rPr lang="en-US" altLang="zh-CN" smtClean="0"/>
              <a:t>C</a:t>
            </a:r>
            <a:r>
              <a:rPr lang="zh-CN" altLang="en-US" smtClean="0"/>
              <a:t>程序设计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E1F39-9B84-4F36-8725-7AF5A7EEB6F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EE3792-B27B-40B8-A4EE-511A736CFCAF}" type="datetime1">
              <a:rPr lang="zh-CN" altLang="en-US" smtClean="0"/>
              <a:pPr>
                <a:defRPr/>
              </a:pPr>
              <a:t>2017/2/9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华中科技大学自动化学院</a:t>
            </a:r>
            <a:r>
              <a:rPr lang="en-US" altLang="zh-CN" smtClean="0"/>
              <a:t>C</a:t>
            </a:r>
            <a:r>
              <a:rPr lang="zh-CN" altLang="en-US" smtClean="0"/>
              <a:t>程序设计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019C74-8C89-4C3E-BFED-5C5D0A21157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22959" y="2060848"/>
            <a:ext cx="7543801" cy="380824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6BE412-42E1-403B-A57F-8912BAE3A545}" type="datetime1">
              <a:rPr lang="zh-CN" altLang="en-US" smtClean="0"/>
              <a:pPr>
                <a:defRPr/>
              </a:pPr>
              <a:t>2017/2/9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华中科技大学自动化学院</a:t>
            </a:r>
            <a:r>
              <a:rPr lang="en-US" altLang="zh-CN" smtClean="0"/>
              <a:t>C</a:t>
            </a:r>
            <a:r>
              <a:rPr lang="zh-CN" altLang="en-US" smtClean="0"/>
              <a:t>程序设计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019C74-8C89-4C3E-BFED-5C5D0A21157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3814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725" y="0"/>
            <a:ext cx="6867525" cy="10652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09800" y="1927225"/>
            <a:ext cx="3311525" cy="4151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73725" y="1927225"/>
            <a:ext cx="3311525" cy="4151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D81D17EA-C5F8-4A3A-983B-288B81C554BD}" type="datetime1">
              <a:rPr lang="zh-CN" altLang="en-US" smtClean="0"/>
              <a:pPr>
                <a:defRPr/>
              </a:pPr>
              <a:t>2017/2/9</a:t>
            </a:fld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华中科技大学自动化学院</a:t>
            </a:r>
            <a:r>
              <a:rPr lang="en-US" altLang="zh-CN" smtClean="0"/>
              <a:t>C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EE615F9-43D1-4FC0-A720-4752C8FB351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"/>
            <a:ext cx="685799" cy="832914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141804" y="0"/>
            <a:ext cx="7002197" cy="832915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412984"/>
            <a:ext cx="7797800" cy="445016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7899400" y="6412984"/>
            <a:ext cx="1244600" cy="445016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61814" y="248140"/>
            <a:ext cx="64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rgbClr val="39626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140958" y="24814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317084" y="648655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9C45B0D-623B-4473-964A-C207A9C99705}" type="slidenum">
              <a:rPr lang="zh-CN" altLang="en-US" sz="1800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pPr/>
              <a:t>‹#›</a:t>
            </a:fld>
            <a:endParaRPr lang="zh-CN" altLang="en-US" sz="1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310163" y="6495533"/>
            <a:ext cx="3869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华中科技大学信息学院平台课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--C</a:t>
            </a:r>
            <a:r>
              <a:rPr lang="zh-CN" altLang="en-US" sz="1400" b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语言程序设计</a:t>
            </a:r>
            <a:endParaRPr lang="zh-CN" altLang="en-US" sz="14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08083" y="1145628"/>
            <a:ext cx="314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pPr/>
              <a:t>2017/2/9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pPr/>
              <a:t>2017/2/9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pPr/>
              <a:t>2017/2/9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pPr/>
              <a:t>2017/2/9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aseline="0">
                <a:solidFill>
                  <a:schemeClr val="bg1"/>
                </a:solidFill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fld id="{2C517A2B-23F7-4041-8610-48D6D6A8AB1B}" type="datetime1">
              <a:rPr lang="zh-CN" altLang="en-US" smtClean="0"/>
              <a:pPr>
                <a:defRPr/>
              </a:pPr>
              <a:t>2017/2/9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aseline="0">
                <a:solidFill>
                  <a:schemeClr val="bg1"/>
                </a:solidFill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华中科技大学自动化学院</a:t>
            </a:r>
            <a:r>
              <a:rPr lang="en-US" altLang="zh-CN" smtClean="0"/>
              <a:t>C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 baseline="0">
                <a:solidFill>
                  <a:schemeClr val="bg1"/>
                </a:solidFill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fld id="{93019C74-8C89-4C3E-BFED-5C5D0A211574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pPr/>
              <a:t>2017/2/9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pPr/>
              <a:t>2017/2/9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pPr/>
              <a:t>2017/2/9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pPr/>
              <a:t>2017/2/9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pPr/>
              <a:t>2017/2/9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7A36F0-ADA6-427B-8A73-A9CC39D528A8}" type="datetime1">
              <a:rPr lang="zh-CN" altLang="en-US" smtClean="0"/>
              <a:pPr>
                <a:defRPr/>
              </a:pPr>
              <a:t>2017/2/9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华中科技大学自动化学院</a:t>
            </a:r>
            <a:r>
              <a:rPr lang="en-US" altLang="zh-CN" smtClean="0"/>
              <a:t>C</a:t>
            </a:r>
            <a:r>
              <a:rPr lang="zh-CN" altLang="en-US" smtClean="0"/>
              <a:t>程序设计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D53D2-208E-408D-88DE-68CC880A602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23AE8D-5E8D-4C65-8159-E614AF4525D5}" type="datetime1">
              <a:rPr lang="zh-CN" altLang="en-US" smtClean="0"/>
              <a:pPr>
                <a:defRPr/>
              </a:pPr>
              <a:t>2017/2/9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华中科技大学自动化学院</a:t>
            </a:r>
            <a:r>
              <a:rPr lang="en-US" altLang="zh-CN" smtClean="0"/>
              <a:t>C</a:t>
            </a:r>
            <a:r>
              <a:rPr lang="zh-CN" altLang="en-US" smtClean="0"/>
              <a:t>程序设计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3199A-E42C-4A5A-A77F-36FBAA7A785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D066C-3498-4001-A52A-0793B5D05495}" type="datetime1">
              <a:rPr lang="zh-CN" altLang="en-US" smtClean="0"/>
              <a:pPr>
                <a:defRPr/>
              </a:pPr>
              <a:t>2017/2/9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华中科技大学自动化学院</a:t>
            </a:r>
            <a:r>
              <a:rPr lang="en-US" altLang="zh-CN" smtClean="0"/>
              <a:t>C</a:t>
            </a:r>
            <a:r>
              <a:rPr lang="zh-CN" altLang="en-US" smtClean="0"/>
              <a:t>程序设计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BD9BF-6D83-4C60-BB78-08CB6742843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5416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3F25ED-5B65-4E57-B129-E1D177A3CB76}" type="datetime1">
              <a:rPr lang="zh-CN" altLang="en-US" smtClean="0"/>
              <a:pPr>
                <a:defRPr/>
              </a:pPr>
              <a:t>2017/2/9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华中科技大学自动化学院</a:t>
            </a:r>
            <a:r>
              <a:rPr lang="en-US" altLang="zh-CN" smtClean="0"/>
              <a:t>C</a:t>
            </a:r>
            <a:r>
              <a:rPr lang="zh-CN" altLang="en-US" smtClean="0"/>
              <a:t>程序设计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55DE66-1354-4714-BEE8-7E67A20524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F38D47-DD05-4FFC-B2F0-348716D82B58}" type="datetime1">
              <a:rPr lang="zh-CN" altLang="en-US" smtClean="0"/>
              <a:pPr>
                <a:defRPr/>
              </a:pPr>
              <a:t>2017/2/9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华中科技大学自动化学院</a:t>
            </a:r>
            <a:r>
              <a:rPr lang="en-US" altLang="zh-CN" smtClean="0"/>
              <a:t>C</a:t>
            </a:r>
            <a:r>
              <a:rPr lang="zh-CN" altLang="en-US" smtClean="0"/>
              <a:t>程序设计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CF1A1-5235-4457-9A7C-5AD40186BF9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2DC9B36-9570-437F-ACC6-2C60501DA149}" type="datetime1">
              <a:rPr lang="zh-CN" altLang="en-US" smtClean="0"/>
              <a:pPr>
                <a:defRPr/>
              </a:pPr>
              <a:t>2017/2/9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en-US" smtClean="0">
                <a:solidFill>
                  <a:srgbClr val="637052"/>
                </a:solidFill>
              </a:rPr>
              <a:t>华中科技大学自动化学院</a:t>
            </a:r>
            <a:r>
              <a:rPr lang="en-US" altLang="zh-CN" smtClean="0">
                <a:solidFill>
                  <a:srgbClr val="637052"/>
                </a:solidFill>
              </a:rPr>
              <a:t>C</a:t>
            </a:r>
            <a:r>
              <a:rPr lang="zh-CN" altLang="en-US" smtClean="0">
                <a:solidFill>
                  <a:srgbClr val="637052"/>
                </a:solidFill>
              </a:rPr>
              <a:t>程序设计</a:t>
            </a:r>
            <a:endParaRPr lang="en-US" altLang="zh-CN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CFD5125-A6AA-4C46-B57B-182436C25A5B}" type="slidenum">
              <a:rPr lang="zh-CN" altLang="en-US" smtClean="0">
                <a:solidFill>
                  <a:srgbClr val="637052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3705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C310C3-FF08-4AD3-8DFF-BFBE8953F318}" type="datetime1">
              <a:rPr lang="zh-CN" altLang="en-US" smtClean="0"/>
              <a:pPr>
                <a:defRPr/>
              </a:pPr>
              <a:t>2017/2/9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华中科技大学自动化学院</a:t>
            </a:r>
            <a:r>
              <a:rPr lang="en-US" altLang="zh-CN" smtClean="0"/>
              <a:t>C</a:t>
            </a:r>
            <a:r>
              <a:rPr lang="zh-CN" altLang="en-US" smtClean="0"/>
              <a:t>程序设计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F43A7-7CF0-4A48-A62F-7A01D3032CF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0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68760"/>
            <a:ext cx="7543801" cy="4600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ABBBC75D-39F8-48A7-A257-4D8F66EFC922}" type="datetime1">
              <a:rPr lang="zh-CN" altLang="en-US" smtClean="0">
                <a:latin typeface="Calibri" panose="020F0502020204030204"/>
                <a:ea typeface="宋体" panose="02010600030101010101" pitchFamily="2" charset="-122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2017/2/9</a:t>
            </a:fld>
            <a:endParaRPr lang="en-US" altLang="zh-CN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mtClean="0">
                <a:latin typeface="Calibri" panose="020F0502020204030204"/>
                <a:ea typeface="宋体" panose="02010600030101010101" pitchFamily="2" charset="-122"/>
              </a:rPr>
              <a:t>华中科技大学自动化学院</a:t>
            </a:r>
            <a:r>
              <a:rPr lang="en-US" altLang="zh-CN" smtClean="0">
                <a:latin typeface="Calibri" panose="020F0502020204030204"/>
                <a:ea typeface="宋体" panose="02010600030101010101" pitchFamily="2" charset="-122"/>
              </a:rPr>
              <a:t>C</a:t>
            </a:r>
            <a:r>
              <a:rPr lang="zh-CN" altLang="en-US" smtClean="0">
                <a:latin typeface="Calibri" panose="020F0502020204030204"/>
                <a:ea typeface="宋体" panose="02010600030101010101" pitchFamily="2" charset="-122"/>
              </a:rPr>
              <a:t>程序设计</a:t>
            </a:r>
            <a:endParaRPr lang="en-US" altLang="zh-CN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93019C74-8C89-4C3E-BFED-5C5D0A211574}" type="slidenum">
              <a:rPr lang="zh-CN" altLang="en-US" smtClean="0">
                <a:latin typeface="Calibri" panose="020F0502020204030204"/>
                <a:ea typeface="宋体" panose="02010600030101010101" pitchFamily="2" charset="-122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CN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EDE0-A8EA-4A33-82B7-8029BE38CE4B}" type="datetimeFigureOut">
              <a:rPr lang="zh-CN" altLang="en-US" smtClean="0"/>
              <a:pPr/>
              <a:t>2017/2/9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31900-5832-4703-932C-AA4849E5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png"/><Relationship Id="rId4" Type="http://schemas.openxmlformats.org/officeDocument/2006/relationships/image" Target="../media/image17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4" y="1462131"/>
            <a:ext cx="3308791" cy="33322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42055" y="3045460"/>
            <a:ext cx="5313680" cy="1795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5400" b="1" dirty="0">
                <a:solidFill>
                  <a:srgbClr val="39626F"/>
                </a:solidFill>
                <a:latin typeface="微软雅黑" panose="020B0503020204020204" charset="-122"/>
                <a:ea typeface="微软雅黑" panose="020B0503020204020204" charset="-122"/>
              </a:rPr>
              <a:t>数据类型、运算符和表达式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72586" y="1613955"/>
            <a:ext cx="3209925" cy="958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chapter 2</a:t>
            </a:r>
            <a:endParaRPr lang="zh-CN" altLang="en-US" sz="5400" b="1" dirty="0">
              <a:solidFill>
                <a:srgbClr val="39626F"/>
              </a:solidFill>
              <a:latin typeface="Segoe UI" panose="020B0502040204020203" pitchFamily="34" charset="0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10491" y="2737089"/>
            <a:ext cx="2254102" cy="0"/>
          </a:xfrm>
          <a:prstGeom prst="line">
            <a:avLst/>
          </a:prstGeom>
          <a:ln w="47625">
            <a:solidFill>
              <a:srgbClr val="39626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6337300"/>
            <a:ext cx="9144000" cy="520700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20229" y="6399177"/>
            <a:ext cx="3869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华中科技大学信息学院平台课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--C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</a:p>
          <a:p>
            <a:pPr algn="ctr"/>
            <a:endParaRPr lang="zh-CN" altLang="en-US" sz="14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0"/>
          <p:cNvSpPr txBox="1"/>
          <p:nvPr/>
        </p:nvSpPr>
        <p:spPr>
          <a:xfrm>
            <a:off x="767139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转义字符使用例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ltGray">
          <a:xfrm>
            <a:off x="767139" y="1606108"/>
            <a:ext cx="7765301" cy="2415719"/>
          </a:xfrm>
          <a:prstGeom prst="roundRect">
            <a:avLst>
              <a:gd name="adj" fmla="val 9634"/>
            </a:avLst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#include &lt;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stdio.h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&gt;</a:t>
            </a: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void main( )</a:t>
            </a: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{</a:t>
            </a: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     char 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ch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;</a:t>
            </a: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     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ch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= ‘\44’;   //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</a:rPr>
              <a:t>将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ASCII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</a:rPr>
              <a:t>码为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44(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</a:rPr>
              <a:t>八进制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)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</a:rPr>
              <a:t>即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36(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</a:rPr>
              <a:t>十进制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)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</a:rPr>
              <a:t>的字符赋给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ch</a:t>
            </a:r>
            <a:endParaRPr lang="en-US" altLang="zh-CN" sz="1600" dirty="0">
              <a:solidFill>
                <a:schemeClr val="tx1"/>
              </a:solidFill>
              <a:latin typeface="+mn-lt"/>
              <a:ea typeface="+mn-ea"/>
            </a:endParaRPr>
          </a:p>
          <a:p>
            <a:pPr defTabSz="457200"/>
            <a:endParaRPr lang="en-US" altLang="zh-CN" sz="1600" dirty="0">
              <a:solidFill>
                <a:schemeClr val="tx1"/>
              </a:solidFill>
              <a:latin typeface="+mn-lt"/>
              <a:ea typeface="+mn-ea"/>
            </a:endParaRP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     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printf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(“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ch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is %c\n”,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ch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);   </a:t>
            </a: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                     //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</a:rPr>
              <a:t>输出字符，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ASCII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</a:rPr>
              <a:t>码为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36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</a:rPr>
              <a:t>对应的字符为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$    </a:t>
            </a: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}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gray">
          <a:xfrm>
            <a:off x="4572000" y="4113972"/>
            <a:ext cx="1725180" cy="710834"/>
          </a:xfrm>
          <a:prstGeom prst="roundRect">
            <a:avLst>
              <a:gd name="adj" fmla="val 11921"/>
            </a:avLst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/>
            <a:r>
              <a:rPr lang="en-US" altLang="en-US" sz="1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$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线形标注 2 2"/>
          <p:cNvSpPr/>
          <p:nvPr/>
        </p:nvSpPr>
        <p:spPr>
          <a:xfrm>
            <a:off x="3131839" y="2060848"/>
            <a:ext cx="2160241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1458"/>
              <a:gd name="adj6" fmla="val -47499"/>
            </a:avLst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ddd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的转义字符形式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912292" y="2780627"/>
            <a:ext cx="144016" cy="144884"/>
          </a:xfrm>
          <a:prstGeom prst="ellipse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8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字符串常量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30344" y="1500174"/>
            <a:ext cx="7842250" cy="151216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altLang="zh-CN" sz="2400" b="1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字符串常量：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一对</a:t>
            </a:r>
            <a:r>
              <a:rPr lang="zh-CN" altLang="en-US" sz="24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双引号括起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的字符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序列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”CHINA”,”C program”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等。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61541" y="3000372"/>
            <a:ext cx="6096541" cy="399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字符串“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CHINA”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在内存中所占的字节为：</a:t>
            </a: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76186"/>
              </p:ext>
            </p:extLst>
          </p:nvPr>
        </p:nvGraphicFramePr>
        <p:xfrm>
          <a:off x="1838339" y="3857628"/>
          <a:ext cx="4733925" cy="609600"/>
        </p:xfrm>
        <a:graphic>
          <a:graphicData uri="http://schemas.openxmlformats.org/drawingml/2006/table">
            <a:tbl>
              <a:tblPr/>
              <a:tblGrid>
                <a:gridCol w="793750"/>
                <a:gridCol w="795338"/>
                <a:gridCol w="793750"/>
                <a:gridCol w="762144"/>
                <a:gridCol w="826943"/>
                <a:gridCol w="762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‘C’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‘H’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‘I’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‘N’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‘A’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‘\0’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92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字符型常量与字符串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常量区别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50874" y="1268095"/>
            <a:ext cx="8025581" cy="475319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）字符常量由</a:t>
            </a:r>
            <a:r>
              <a:rPr lang="zh-CN" altLang="en-US" sz="2200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单引号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括起来，字符串常量由</a:t>
            </a:r>
            <a:r>
              <a:rPr lang="zh-CN" altLang="en-US" sz="2200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双引号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括起来。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200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字符常量只能是单个字符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200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字符串常量则可以含一个或多个字符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）可以把一个字符常量赋予一个字符变量，但不能把一个字符串常量赋予一个字符变量。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）字符常量占一个字节的内存空间。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字符串常量占的内存字节数等于字符串中字符数加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。增加的一个字节中存放字符</a:t>
            </a:r>
            <a:r>
              <a:rPr lang="zh-CN" altLang="en-US" sz="2200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2200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\0’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(ASCII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码为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0)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。这是字符串结束的标志。 </a:t>
            </a:r>
          </a:p>
          <a:p>
            <a:pPr eaLnBrk="1" hangingPunct="1">
              <a:lnSpc>
                <a:spcPct val="80000"/>
              </a:lnSpc>
            </a:pPr>
            <a:endParaRPr lang="en-US" altLang="zh-CN" sz="18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85" y="4221088"/>
            <a:ext cx="504056" cy="504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符号常量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7504" y="980728"/>
            <a:ext cx="3392926" cy="3662718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其定义的一般形式为：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0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#define   </a:t>
            </a:r>
            <a:r>
              <a:rPr lang="zh-CN" altLang="en-US" sz="20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标识符   常量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    其功能是用标识符代替后面常量。 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如：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#define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G  9.8 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符号常量的好处是：含义清楚；能做到“一改全改”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4"/>
          <p:cNvSpPr txBox="1">
            <a:spLocks noChangeArrowheads="1"/>
          </p:cNvSpPr>
          <p:nvPr/>
        </p:nvSpPr>
        <p:spPr bwMode="ltGray">
          <a:xfrm>
            <a:off x="3707904" y="1196752"/>
            <a:ext cx="5328591" cy="3960440"/>
          </a:xfrm>
          <a:prstGeom prst="roundRect">
            <a:avLst>
              <a:gd name="adj" fmla="val 4843"/>
            </a:avLst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ctr" defTabSz="457200" eaLnBrk="1" latinLnBrk="0" hangingPunct="1">
              <a:defRPr sz="1800">
                <a:solidFill>
                  <a:schemeClr val="lt1"/>
                </a:solidFill>
                <a:latin typeface="+mn-lt"/>
                <a:ea typeface="+mn-ea"/>
              </a:defRPr>
            </a:lvl1pPr>
            <a:lvl2pPr defTabSz="457200" eaLnBrk="1" latinLnBrk="0" hangingPunct="1">
              <a:defRPr sz="1800">
                <a:solidFill>
                  <a:schemeClr val="lt1"/>
                </a:solidFill>
                <a:latin typeface="+mn-lt"/>
                <a:ea typeface="+mn-ea"/>
              </a:defRPr>
            </a:lvl2pPr>
            <a:lvl3pPr defTabSz="457200" eaLnBrk="1" latinLnBrk="0" hangingPunct="1">
              <a:defRPr sz="1800">
                <a:solidFill>
                  <a:schemeClr val="lt1"/>
                </a:solidFill>
                <a:latin typeface="+mn-lt"/>
                <a:ea typeface="+mn-ea"/>
              </a:defRPr>
            </a:lvl3pPr>
            <a:lvl4pPr defTabSz="457200" eaLnBrk="1" latinLnBrk="0" hangingPunct="1">
              <a:defRPr sz="1800">
                <a:solidFill>
                  <a:schemeClr val="lt1"/>
                </a:solidFill>
                <a:latin typeface="+mn-lt"/>
                <a:ea typeface="+mn-ea"/>
              </a:defRPr>
            </a:lvl4pPr>
            <a:lvl5pPr defTabSz="457200" eaLnBrk="1" latinLnBrk="0" hangingPunct="1">
              <a:defRPr sz="1800">
                <a:solidFill>
                  <a:schemeClr val="lt1"/>
                </a:solidFill>
                <a:latin typeface="+mn-lt"/>
                <a:ea typeface="+mn-ea"/>
              </a:defRPr>
            </a:lvl5pPr>
            <a:lvl6pPr defTabSz="457200">
              <a:defRPr sz="1800">
                <a:solidFill>
                  <a:schemeClr val="lt1"/>
                </a:solidFill>
                <a:latin typeface="+mn-lt"/>
                <a:ea typeface="+mn-ea"/>
              </a:defRPr>
            </a:lvl6pPr>
            <a:lvl7pPr defTabSz="457200">
              <a:defRPr sz="1800">
                <a:solidFill>
                  <a:schemeClr val="lt1"/>
                </a:solidFill>
                <a:latin typeface="+mn-lt"/>
                <a:ea typeface="+mn-ea"/>
              </a:defRPr>
            </a:lvl7pPr>
            <a:lvl8pPr defTabSz="457200">
              <a:defRPr sz="1800">
                <a:solidFill>
                  <a:schemeClr val="lt1"/>
                </a:solidFill>
                <a:latin typeface="+mn-lt"/>
                <a:ea typeface="+mn-ea"/>
              </a:defRPr>
            </a:lvl8pPr>
            <a:lvl9pPr defTabSz="457200">
              <a:defRPr sz="1800"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#include &lt;</a:t>
            </a:r>
            <a:r>
              <a:rPr lang="en-US" altLang="zh-CN" sz="1600" dirty="0" err="1">
                <a:solidFill>
                  <a:schemeClr val="tx1"/>
                </a:solidFill>
              </a:rPr>
              <a:t>stdio.h</a:t>
            </a:r>
            <a:r>
              <a:rPr lang="en-US" altLang="zh-CN" sz="160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#define PI 3.14159        //</a:t>
            </a:r>
            <a:r>
              <a:rPr lang="zh-CN" altLang="en-US" sz="1600" dirty="0">
                <a:solidFill>
                  <a:schemeClr val="tx1"/>
                </a:solidFill>
              </a:rPr>
              <a:t>定义符号常量</a:t>
            </a:r>
            <a:r>
              <a:rPr lang="en-US" altLang="zh-CN" sz="1600" dirty="0">
                <a:solidFill>
                  <a:schemeClr val="tx1"/>
                </a:solidFill>
              </a:rPr>
              <a:t>PI,</a:t>
            </a:r>
            <a:r>
              <a:rPr lang="zh-CN" altLang="en-US" sz="1600" dirty="0">
                <a:solidFill>
                  <a:schemeClr val="tx1"/>
                </a:solidFill>
              </a:rPr>
              <a:t> 值为</a:t>
            </a:r>
            <a:r>
              <a:rPr lang="en-US" altLang="zh-CN" sz="1600" dirty="0">
                <a:solidFill>
                  <a:schemeClr val="tx1"/>
                </a:solidFill>
              </a:rPr>
              <a:t>3.14159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void main( )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    double radius = 10.0;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    double perimeter;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    double area;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    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    perimeter = 2 * PI * radius;           //</a:t>
            </a:r>
            <a:r>
              <a:rPr lang="zh-CN" altLang="en-US" sz="1600" dirty="0">
                <a:solidFill>
                  <a:schemeClr val="tx1"/>
                </a:solidFill>
              </a:rPr>
              <a:t>使用符号常量</a:t>
            </a:r>
          </a:p>
          <a:p>
            <a:pPr algn="l"/>
            <a:r>
              <a:rPr lang="zh-CN" altLang="en-US" sz="1600" dirty="0">
                <a:solidFill>
                  <a:schemeClr val="tx1"/>
                </a:solidFill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</a:rPr>
              <a:t>area = PI * radius *radius;           //</a:t>
            </a:r>
            <a:r>
              <a:rPr lang="zh-CN" altLang="en-US" sz="1600" dirty="0">
                <a:solidFill>
                  <a:schemeClr val="tx1"/>
                </a:solidFill>
              </a:rPr>
              <a:t>使用符号常量</a:t>
            </a:r>
          </a:p>
          <a:p>
            <a:pPr algn="l"/>
            <a:r>
              <a:rPr lang="zh-CN" altLang="en-US" sz="1600" dirty="0">
                <a:solidFill>
                  <a:schemeClr val="tx1"/>
                </a:solidFill>
              </a:rPr>
              <a:t>        </a:t>
            </a:r>
            <a:r>
              <a:rPr lang="en-US" altLang="zh-CN" sz="1600" dirty="0" err="1">
                <a:solidFill>
                  <a:schemeClr val="tx1"/>
                </a:solidFill>
              </a:rPr>
              <a:t>printf</a:t>
            </a:r>
            <a:r>
              <a:rPr lang="en-US" altLang="zh-CN" sz="1600" dirty="0" smtClean="0">
                <a:solidFill>
                  <a:schemeClr val="tx1"/>
                </a:solidFill>
              </a:rPr>
              <a:t>(“radius</a:t>
            </a:r>
            <a:r>
              <a:rPr lang="en-US" altLang="zh-CN" sz="1600" dirty="0">
                <a:solidFill>
                  <a:schemeClr val="tx1"/>
                </a:solidFill>
              </a:rPr>
              <a:t>=%</a:t>
            </a:r>
            <a:r>
              <a:rPr lang="en-US" altLang="zh-CN" sz="1600" dirty="0" err="1">
                <a:solidFill>
                  <a:schemeClr val="tx1"/>
                </a:solidFill>
              </a:rPr>
              <a:t>lf,perimeter</a:t>
            </a:r>
            <a:r>
              <a:rPr lang="en-US" altLang="zh-CN" sz="1600" dirty="0">
                <a:solidFill>
                  <a:schemeClr val="tx1"/>
                </a:solidFill>
              </a:rPr>
              <a:t>=%</a:t>
            </a:r>
            <a:r>
              <a:rPr lang="en-US" altLang="zh-CN" sz="1600" dirty="0" err="1">
                <a:solidFill>
                  <a:schemeClr val="tx1"/>
                </a:solidFill>
              </a:rPr>
              <a:t>lf,area</a:t>
            </a:r>
            <a:r>
              <a:rPr lang="en-US" altLang="zh-CN" sz="1600" dirty="0">
                <a:solidFill>
                  <a:schemeClr val="tx1"/>
                </a:solidFill>
              </a:rPr>
              <a:t>=%</a:t>
            </a:r>
            <a:r>
              <a:rPr lang="en-US" altLang="zh-CN" sz="1600" dirty="0" smtClean="0">
                <a:solidFill>
                  <a:schemeClr val="tx1"/>
                </a:solidFill>
              </a:rPr>
              <a:t>lf\n”,   \          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radius,perimeter,area</a:t>
            </a:r>
            <a:r>
              <a:rPr lang="en-US" altLang="zh-CN" sz="1600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2267744" y="5229200"/>
            <a:ext cx="6801357" cy="864096"/>
          </a:xfrm>
          <a:prstGeom prst="roundRect">
            <a:avLst>
              <a:gd name="adj" fmla="val 11921"/>
            </a:avLst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radius=10.000000,perimeter=62.831800,area=314.159000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变量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3197" y="131498"/>
            <a:ext cx="832485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3568" y="1124744"/>
            <a:ext cx="8229600" cy="509033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：在程序执行过程中，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值可以改变的量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algn="just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变量定义的格式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:</a:t>
            </a:r>
          </a:p>
          <a:p>
            <a:pPr algn="just" eaLnBrk="1" hangingPunct="1">
              <a:buFont typeface="Wingdings 3" panose="05040102010807070707" pitchFamily="18" charset="2"/>
              <a:buNone/>
            </a:pP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	</a:t>
            </a:r>
            <a:r>
              <a:rPr lang="en-US" altLang="zh-CN" sz="20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          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&lt;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存储类型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&gt;  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数据类型   变量名  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初值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&gt;;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</a:t>
            </a:r>
          </a:p>
          <a:p>
            <a:pPr marL="0" indent="0" algn="just"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如：</a:t>
            </a:r>
            <a:r>
              <a:rPr lang="zh-CN" altLang="en-US" sz="2000" dirty="0" smtClean="0">
                <a:solidFill>
                  <a:schemeClr val="tx1"/>
                </a:solidFill>
                <a:ea typeface="微软雅黑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ea typeface="微软雅黑" pitchFamily="34" charset="-122"/>
                <a:sym typeface="Wingdings" panose="05000000000000000000" pitchFamily="2" charset="2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ea typeface="微软雅黑" pitchFamily="34" charset="-122"/>
                <a:sym typeface="Wingdings" panose="05000000000000000000" pitchFamily="2" charset="2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ea typeface="微软雅黑" pitchFamily="34" charset="-122"/>
                <a:sym typeface="Wingdings" panose="05000000000000000000" pitchFamily="2" charset="2"/>
              </a:rPr>
              <a:t>i ; </a:t>
            </a:r>
            <a:r>
              <a:rPr lang="en-US" altLang="zh-CN" sz="2000" dirty="0" smtClean="0">
                <a:solidFill>
                  <a:schemeClr val="tx1"/>
                </a:solidFill>
                <a:ea typeface="微软雅黑" pitchFamily="34" charset="-122"/>
                <a:sym typeface="Wingdings" panose="05000000000000000000" pitchFamily="2" charset="2"/>
              </a:rPr>
              <a:t>                                             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//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定义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了一个</a:t>
            </a:r>
            <a:r>
              <a:rPr lang="en-US" altLang="zh-CN" sz="20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型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整型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变量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;</a:t>
            </a:r>
          </a:p>
          <a:p>
            <a:pPr marL="0" indent="0" algn="just"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     </a:t>
            </a:r>
            <a:r>
              <a:rPr lang="en-US" altLang="zh-CN" sz="2000" dirty="0" smtClean="0">
                <a:ea typeface="华文新魏" panose="02010800040101010101" pitchFamily="2" charset="-122"/>
                <a:sym typeface="Wingdings" panose="05000000000000000000" pitchFamily="2" charset="2"/>
              </a:rPr>
              <a:t>short </a:t>
            </a:r>
            <a:r>
              <a:rPr lang="en-US" altLang="zh-CN" sz="2000" dirty="0" err="1" smtClean="0">
                <a:ea typeface="华文新魏" panose="02010800040101010101" pitchFamily="2" charset="-122"/>
                <a:sym typeface="Wingdings" panose="05000000000000000000" pitchFamily="2" charset="2"/>
              </a:rPr>
              <a:t>int</a:t>
            </a:r>
            <a:r>
              <a:rPr lang="en-US" altLang="zh-CN" sz="2000" dirty="0" smtClean="0">
                <a:ea typeface="华文新魏" panose="02010800040101010101" pitchFamily="2" charset="-122"/>
                <a:sym typeface="Wingdings" panose="05000000000000000000" pitchFamily="2" charset="2"/>
              </a:rPr>
              <a:t> a;              unsigned </a:t>
            </a:r>
            <a:r>
              <a:rPr lang="en-US" altLang="zh-CN" sz="2000" dirty="0" err="1" smtClean="0">
                <a:ea typeface="华文新魏" panose="02010800040101010101" pitchFamily="2" charset="-122"/>
                <a:sym typeface="Wingdings" panose="05000000000000000000" pitchFamily="2" charset="2"/>
              </a:rPr>
              <a:t>int</a:t>
            </a:r>
            <a:r>
              <a:rPr lang="en-US" altLang="zh-CN" sz="2000" dirty="0" smtClean="0">
                <a:ea typeface="华文新魏" panose="02010800040101010101" pitchFamily="2" charset="-122"/>
                <a:sym typeface="Wingdings" panose="05000000000000000000" pitchFamily="2" charset="2"/>
              </a:rPr>
              <a:t> cd;              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整型变量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altLang="zh-CN" sz="2000" dirty="0">
                <a:ea typeface="华文新魏" panose="0201080004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000" dirty="0" smtClean="0">
                <a:ea typeface="华文新魏" panose="02010800040101010101" pitchFamily="2" charset="-122"/>
                <a:sym typeface="Wingdings" panose="05000000000000000000" pitchFamily="2" charset="2"/>
              </a:rPr>
              <a:t>         long </a:t>
            </a:r>
            <a:r>
              <a:rPr lang="en-US" altLang="zh-CN" sz="2000" dirty="0" err="1" smtClean="0">
                <a:ea typeface="华文新魏" panose="02010800040101010101" pitchFamily="2" charset="-122"/>
                <a:sym typeface="Wingdings" panose="05000000000000000000" pitchFamily="2" charset="2"/>
              </a:rPr>
              <a:t>int</a:t>
            </a:r>
            <a:r>
              <a:rPr lang="en-US" altLang="zh-CN" sz="2000" dirty="0" smtClean="0">
                <a:ea typeface="华文新魏" panose="02010800040101010101" pitchFamily="2" charset="-122"/>
                <a:sym typeface="Wingdings" panose="05000000000000000000" pitchFamily="2" charset="2"/>
              </a:rPr>
              <a:t> b;               unsigned long </a:t>
            </a:r>
            <a:r>
              <a:rPr lang="en-US" altLang="zh-CN" sz="2000" dirty="0" err="1" smtClean="0">
                <a:ea typeface="华文新魏" panose="02010800040101010101" pitchFamily="2" charset="-122"/>
                <a:sym typeface="Wingdings" panose="05000000000000000000" pitchFamily="2" charset="2"/>
              </a:rPr>
              <a:t>int</a:t>
            </a:r>
            <a:r>
              <a:rPr lang="en-US" altLang="zh-CN" sz="2000" dirty="0" smtClean="0">
                <a:ea typeface="华文新魏" panose="0201080004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000" dirty="0" err="1" smtClean="0">
                <a:ea typeface="华文新魏" panose="02010800040101010101" pitchFamily="2" charset="-122"/>
                <a:sym typeface="Wingdings" panose="05000000000000000000" pitchFamily="2" charset="2"/>
              </a:rPr>
              <a:t>ud</a:t>
            </a:r>
            <a:r>
              <a:rPr lang="en-US" altLang="zh-CN" sz="2000" dirty="0" smtClean="0">
                <a:ea typeface="华文新魏" panose="02010800040101010101" pitchFamily="2" charset="-122"/>
                <a:sym typeface="Wingdings" panose="05000000000000000000" pitchFamily="2" charset="2"/>
              </a:rPr>
              <a:t>;    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//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整型变量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altLang="zh-CN" sz="2000" dirty="0">
                <a:ea typeface="华文新魏" panose="0201080004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000" dirty="0" smtClean="0">
                <a:ea typeface="华文新魏" panose="02010800040101010101" pitchFamily="2" charset="-122"/>
                <a:sym typeface="Wingdings" panose="05000000000000000000" pitchFamily="2" charset="2"/>
              </a:rPr>
              <a:t>         char cc;                    signed char c2;              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//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字符型变量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altLang="zh-CN" sz="2400" dirty="0">
                <a:solidFill>
                  <a:schemeClr val="tx1"/>
                </a:solidFill>
                <a:ea typeface="微软雅黑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a typeface="微软雅黑" pitchFamily="34" charset="-122"/>
                <a:sym typeface="Wingdings" panose="05000000000000000000" pitchFamily="2" charset="2"/>
              </a:rPr>
              <a:t>        </a:t>
            </a:r>
            <a:r>
              <a:rPr lang="en-US" altLang="zh-CN" sz="2000" dirty="0" smtClean="0">
                <a:solidFill>
                  <a:schemeClr val="tx1"/>
                </a:solidFill>
                <a:ea typeface="微软雅黑" pitchFamily="34" charset="-122"/>
                <a:sym typeface="Wingdings" panose="05000000000000000000" pitchFamily="2" charset="2"/>
              </a:rPr>
              <a:t>float f1;</a:t>
            </a:r>
            <a:r>
              <a:rPr lang="en-US" altLang="zh-CN" sz="2400" dirty="0" smtClean="0">
                <a:solidFill>
                  <a:schemeClr val="tx1"/>
                </a:solidFill>
                <a:ea typeface="微软雅黑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                                           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//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浮点型变量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altLang="zh-CN" sz="2000" dirty="0">
                <a:ea typeface="华文新魏" panose="0201080004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000" dirty="0" smtClean="0">
                <a:ea typeface="华文新魏" panose="02010800040101010101" pitchFamily="2" charset="-122"/>
                <a:sym typeface="Wingdings" panose="05000000000000000000" pitchFamily="2" charset="2"/>
              </a:rPr>
              <a:t>         double </a:t>
            </a:r>
            <a:r>
              <a:rPr lang="en-US" altLang="zh-CN" sz="2000" dirty="0" err="1" smtClean="0">
                <a:ea typeface="华文新魏" panose="02010800040101010101" pitchFamily="2" charset="-122"/>
                <a:sym typeface="Wingdings" panose="05000000000000000000" pitchFamily="2" charset="2"/>
              </a:rPr>
              <a:t>df</a:t>
            </a:r>
            <a:r>
              <a:rPr lang="en-US" altLang="zh-CN" sz="2000" dirty="0" smtClean="0">
                <a:ea typeface="华文新魏" panose="02010800040101010101" pitchFamily="2" charset="-122"/>
                <a:sym typeface="Wingdings" panose="05000000000000000000" pitchFamily="2" charset="2"/>
              </a:rPr>
              <a:t>;               long </a:t>
            </a:r>
            <a:r>
              <a:rPr lang="en-US" altLang="zh-CN" sz="2000" dirty="0">
                <a:ea typeface="华文新魏" panose="02010800040101010101" pitchFamily="2" charset="-122"/>
                <a:sym typeface="Wingdings" panose="05000000000000000000" pitchFamily="2" charset="2"/>
              </a:rPr>
              <a:t>double </a:t>
            </a:r>
            <a:r>
              <a:rPr lang="en-US" altLang="zh-CN" sz="2000" dirty="0" err="1">
                <a:ea typeface="华文新魏" panose="02010800040101010101" pitchFamily="2" charset="-122"/>
                <a:sym typeface="Wingdings" panose="05000000000000000000" pitchFamily="2" charset="2"/>
              </a:rPr>
              <a:t>ldf</a:t>
            </a:r>
            <a:r>
              <a:rPr lang="en-US" altLang="zh-CN" sz="2000" dirty="0">
                <a:ea typeface="华文新魏" panose="02010800040101010101" pitchFamily="2" charset="-122"/>
                <a:sym typeface="Wingdings" panose="05000000000000000000" pitchFamily="2" charset="2"/>
              </a:rPr>
              <a:t>;</a:t>
            </a:r>
            <a:r>
              <a:rPr lang="en-US" altLang="zh-CN" sz="2000" dirty="0" smtClean="0">
                <a:ea typeface="华文新魏" panose="02010800040101010101" pitchFamily="2" charset="-122"/>
                <a:sym typeface="Wingdings" panose="05000000000000000000" pitchFamily="2" charset="2"/>
              </a:rPr>
              <a:t>             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浮点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型变量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altLang="zh-CN" sz="2000" dirty="0">
                <a:ea typeface="微软雅黑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000" dirty="0" smtClean="0">
                <a:ea typeface="微软雅黑" pitchFamily="34" charset="-122"/>
                <a:sym typeface="Wingdings" panose="05000000000000000000" pitchFamily="2" charset="2"/>
              </a:rPr>
              <a:t>         </a:t>
            </a:r>
            <a:r>
              <a:rPr lang="en-US" altLang="zh-CN" sz="2000" dirty="0" err="1" smtClean="0">
                <a:ea typeface="微软雅黑" pitchFamily="34" charset="-122"/>
                <a:sym typeface="Wingdings" panose="05000000000000000000" pitchFamily="2" charset="2"/>
              </a:rPr>
              <a:t>int</a:t>
            </a:r>
            <a:r>
              <a:rPr lang="en-US" altLang="zh-CN" sz="2000" dirty="0" smtClean="0">
                <a:ea typeface="微软雅黑" pitchFamily="34" charset="-122"/>
                <a:sym typeface="Wingdings" panose="05000000000000000000" pitchFamily="2" charset="2"/>
              </a:rPr>
              <a:t> j = 2;</a:t>
            </a:r>
            <a:r>
              <a:rPr lang="en-US" altLang="zh-CN" sz="2000" dirty="0" smtClean="0">
                <a:solidFill>
                  <a:schemeClr val="tx1"/>
                </a:solidFill>
                <a:ea typeface="微软雅黑" pitchFamily="34" charset="-122"/>
                <a:sym typeface="Wingdings" panose="05000000000000000000" pitchFamily="2" charset="2"/>
              </a:rPr>
              <a:t>       </a:t>
            </a:r>
          </a:p>
          <a:p>
            <a:pPr marL="0" indent="0" algn="just">
              <a:buNone/>
            </a:pPr>
            <a:endParaRPr lang="en-US" altLang="zh-CN" sz="2400" dirty="0" smtClean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变量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3197" y="131498"/>
            <a:ext cx="832485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7544" y="1340768"/>
            <a:ext cx="8445624" cy="470036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一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条语句定义多个相同数据类型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变量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格式为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rgbClr val="0066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                   </a:t>
            </a:r>
            <a:r>
              <a:rPr lang="en-US" altLang="zh-CN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&lt;</a:t>
            </a:r>
            <a:r>
              <a:rPr lang="zh-CN" altLang="en-US" sz="20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存储类型</a:t>
            </a:r>
            <a:r>
              <a:rPr lang="en-US" altLang="zh-CN" sz="20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&gt;  </a:t>
            </a:r>
            <a:r>
              <a:rPr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数据类型   变量</a:t>
            </a:r>
            <a:r>
              <a:rPr lang="zh-CN" altLang="en-US" sz="20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名表</a:t>
            </a:r>
            <a:r>
              <a:rPr lang="en-US" altLang="zh-CN" sz="20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r>
              <a:rPr lang="en-US" altLang="zh-CN" sz="20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</a:t>
            </a:r>
            <a:endParaRPr lang="en-US" altLang="zh-CN" sz="2000" dirty="0" smtClean="0">
              <a:solidFill>
                <a:srgbClr val="006666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     </a:t>
            </a:r>
            <a:r>
              <a:rPr lang="en-US" altLang="zh-CN" sz="2000" dirty="0" err="1" smtClean="0">
                <a:solidFill>
                  <a:schemeClr val="tx1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i ,  j , k </a:t>
            </a:r>
            <a:r>
              <a:rPr lang="en-US" altLang="zh-CN" sz="2000" dirty="0" smtClean="0">
                <a:solidFill>
                  <a:schemeClr val="tx1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;</a:t>
            </a:r>
            <a:r>
              <a:rPr lang="en-US" altLang="zh-CN" sz="2000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                  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// 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i,j,k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是变量名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是数据类型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    </a:t>
            </a:r>
            <a:r>
              <a:rPr lang="en-US" altLang="zh-CN" sz="2000" dirty="0" smtClean="0">
                <a:ea typeface="华文新魏" panose="02010800040101010101" pitchFamily="2" charset="-122"/>
                <a:sym typeface="Wingdings" panose="05000000000000000000" pitchFamily="2" charset="2"/>
              </a:rPr>
              <a:t>double d1,d2,d3,d4;  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//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定义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d1,d2,d3,d4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四个双精度型变量。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000" dirty="0" smtClean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    </a:t>
            </a:r>
            <a:r>
              <a:rPr lang="en-US" altLang="zh-CN" sz="2000" dirty="0" smtClean="0">
                <a:ea typeface="华文新魏" panose="02010800040101010101" pitchFamily="2" charset="-122"/>
                <a:sym typeface="Wingdings" panose="05000000000000000000" pitchFamily="2" charset="2"/>
              </a:rPr>
              <a:t>float f1=1.0, f2=2.0,f3=5.0;</a:t>
            </a:r>
            <a:r>
              <a:rPr lang="en-US" altLang="zh-CN" sz="2000" dirty="0">
                <a:ea typeface="华文新魏" panose="0201080004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000" dirty="0" smtClean="0">
                <a:ea typeface="华文新魏" panose="02010800040101010101" pitchFamily="2" charset="-122"/>
                <a:sym typeface="Wingdings" panose="05000000000000000000" pitchFamily="2" charset="2"/>
              </a:rPr>
              <a:t>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//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定义三个浮点型变量并分别赋值。</a:t>
            </a:r>
            <a:endParaRPr lang="en-US" altLang="zh-CN" sz="2000" dirty="0">
              <a:solidFill>
                <a:schemeClr val="hlink"/>
              </a:solidFill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CN" altLang="en-US" sz="2000" dirty="0" smtClean="0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0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一种特殊的变量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--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指针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变量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2.3.1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827584" y="1484784"/>
            <a:ext cx="767747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指针变量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用于存储地址的变量</a:t>
            </a:r>
          </a:p>
          <a:p>
            <a:endParaRPr lang="zh-CN" altLang="en-US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定义格式为 </a:t>
            </a: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      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&lt;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存储类型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&gt;  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数据类型   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*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变量名  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&lt;= 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地址值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&gt;;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</a:t>
            </a:r>
          </a:p>
          <a:p>
            <a:r>
              <a:rPr lang="zh-CN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en-US" altLang="zh-CN" sz="2000" b="1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+mn-lt"/>
                <a:ea typeface="微软雅黑" pitchFamily="34" charset="-122"/>
              </a:rPr>
              <a:t>）  </a:t>
            </a:r>
            <a:r>
              <a:rPr lang="en-US" altLang="zh-CN" sz="2000" dirty="0" smtClean="0">
                <a:latin typeface="+mn-lt"/>
                <a:ea typeface="微软雅黑" pitchFamily="34" charset="-122"/>
              </a:rPr>
              <a:t>float *</a:t>
            </a:r>
            <a:r>
              <a:rPr lang="en-US" altLang="zh-CN" sz="2000" dirty="0" err="1" smtClean="0">
                <a:latin typeface="+mn-lt"/>
                <a:ea typeface="微软雅黑" pitchFamily="34" charset="-122"/>
              </a:rPr>
              <a:t>pf</a:t>
            </a:r>
            <a:r>
              <a:rPr lang="en-US" altLang="zh-CN" sz="2000" dirty="0" smtClean="0">
                <a:latin typeface="+mn-lt"/>
                <a:ea typeface="微软雅黑" pitchFamily="34" charset="-122"/>
              </a:rPr>
              <a:t>;                   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定义一个浮点型指针变量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）在预先定义整型变量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基础上，可定义指针变量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 smtClean="0">
                <a:latin typeface="+mn-lt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+mn-lt"/>
                <a:ea typeface="微软雅黑" pitchFamily="34" charset="-122"/>
              </a:rPr>
              <a:t> </a:t>
            </a:r>
            <a:r>
              <a:rPr lang="en-US" altLang="zh-CN" sz="2000" dirty="0">
                <a:latin typeface="+mn-lt"/>
                <a:ea typeface="微软雅黑" pitchFamily="34" charset="-122"/>
              </a:rPr>
              <a:t>*</a:t>
            </a:r>
            <a:r>
              <a:rPr lang="en-US" altLang="zh-CN" sz="2000" dirty="0" smtClean="0">
                <a:latin typeface="+mn-lt"/>
                <a:ea typeface="微软雅黑" pitchFamily="34" charset="-122"/>
              </a:rPr>
              <a:t>pa = &amp; </a:t>
            </a:r>
            <a:r>
              <a:rPr lang="en-US" altLang="zh-CN" sz="2000" dirty="0" err="1" smtClean="0">
                <a:latin typeface="+mn-lt"/>
                <a:ea typeface="微软雅黑" pitchFamily="34" charset="-122"/>
              </a:rPr>
              <a:t>i</a:t>
            </a:r>
            <a:r>
              <a:rPr lang="zh-CN" altLang="en-US" sz="2000" dirty="0" smtClean="0">
                <a:latin typeface="+mn-lt"/>
                <a:ea typeface="微软雅黑" pitchFamily="34" charset="-122"/>
              </a:rPr>
              <a:t>；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84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变量命名遵循的原则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2.3.2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552" y="1124744"/>
            <a:ext cx="8373616" cy="511256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必须是以英文字母或下划线开头的，由字母、数字和下划线组成的字符序列。 </a:t>
            </a:r>
          </a:p>
          <a:p>
            <a:pPr algn="just">
              <a:lnSpc>
                <a:spcPct val="160000"/>
              </a:lnSpc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不能与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C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语言的关键字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保留字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)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重名， </a:t>
            </a:r>
          </a:p>
          <a:p>
            <a:pPr algn="just">
              <a:lnSpc>
                <a:spcPct val="1600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C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语言对变量名的大小写敏感。</a:t>
            </a:r>
          </a:p>
          <a:p>
            <a:pPr algn="just">
              <a:lnSpc>
                <a:spcPct val="160000"/>
              </a:lnSpc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另外，在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C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语言的长期使用过程中还形成了一些约定俗成的规则：</a:t>
            </a:r>
          </a:p>
          <a:p>
            <a:pPr marL="711200" indent="-347663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尽量使变量名能够表达出该变量的含义。</a:t>
            </a:r>
          </a:p>
          <a:p>
            <a:pPr marL="711200" indent="-347663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用户最好不要用下划线来作为变量名的开头。</a:t>
            </a:r>
          </a:p>
          <a:p>
            <a:pPr marL="711200" indent="-347663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习惯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上符号常量的标识符用大写字母，变量标识符可大小写结合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不全用大写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)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。</a:t>
            </a:r>
          </a:p>
          <a:p>
            <a:pPr marL="0" indent="0" algn="just" eaLnBrk="1" hangingPunct="1">
              <a:buNone/>
            </a:pPr>
            <a:endParaRPr lang="zh-CN" altLang="en-US" sz="2400" dirty="0" smtClean="0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363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95736" y="130712"/>
            <a:ext cx="6696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BC31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中数据类型的长度与值域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2.3.3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439866"/>
              </p:ext>
            </p:extLst>
          </p:nvPr>
        </p:nvGraphicFramePr>
        <p:xfrm>
          <a:off x="395535" y="1052736"/>
          <a:ext cx="8496943" cy="5112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033"/>
                <a:gridCol w="1719931"/>
                <a:gridCol w="3628167"/>
                <a:gridCol w="981812"/>
              </a:tblGrid>
              <a:tr h="251209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类型名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altLang="en-US" sz="14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值域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字节数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</a:tr>
              <a:tr h="26571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altLang="zh-CN" sz="1400" b="0" kern="100" dirty="0" err="1" smtClean="0">
                          <a:effectLst/>
                        </a:rPr>
                        <a:t>i</a:t>
                      </a:r>
                      <a:r>
                        <a:rPr lang="en-US" sz="1400" b="0" kern="100" dirty="0" err="1" smtClean="0">
                          <a:effectLst/>
                        </a:rPr>
                        <a:t>nt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整型</a:t>
                      </a:r>
                      <a:endParaRPr lang="zh-CN" sz="1400" b="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-32768 </a:t>
                      </a:r>
                      <a:r>
                        <a:rPr lang="zh-CN" sz="1400" b="0" kern="100" dirty="0">
                          <a:effectLst/>
                        </a:rPr>
                        <a:t>～</a:t>
                      </a:r>
                      <a:r>
                        <a:rPr lang="en-US" sz="1400" b="0" kern="100" dirty="0">
                          <a:effectLst/>
                        </a:rPr>
                        <a:t> 32767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>
                          <a:effectLst/>
                        </a:rPr>
                        <a:t>2</a:t>
                      </a:r>
                      <a:endParaRPr lang="zh-CN" sz="1400" b="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571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signed </a:t>
                      </a:r>
                      <a:r>
                        <a:rPr lang="en-US" sz="1400" b="0" kern="100" dirty="0" err="1">
                          <a:effectLst/>
                        </a:rPr>
                        <a:t>int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有符号整型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-32768 </a:t>
                      </a:r>
                      <a:r>
                        <a:rPr lang="zh-CN" sz="1400" b="0" kern="100" dirty="0">
                          <a:effectLst/>
                        </a:rPr>
                        <a:t>～</a:t>
                      </a:r>
                      <a:r>
                        <a:rPr lang="en-US" sz="1400" b="0" kern="100" dirty="0">
                          <a:effectLst/>
                        </a:rPr>
                        <a:t> 32767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>
                          <a:effectLst/>
                        </a:rPr>
                        <a:t>2</a:t>
                      </a:r>
                      <a:endParaRPr lang="zh-CN" sz="1400" b="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571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unsigned </a:t>
                      </a:r>
                      <a:r>
                        <a:rPr lang="en-US" sz="1400" b="0" kern="100" dirty="0" err="1">
                          <a:effectLst/>
                        </a:rPr>
                        <a:t>int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无符号整型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0 </a:t>
                      </a:r>
                      <a:r>
                        <a:rPr lang="zh-CN" sz="1400" b="0" kern="100" dirty="0">
                          <a:effectLst/>
                        </a:rPr>
                        <a:t>～ </a:t>
                      </a:r>
                      <a:r>
                        <a:rPr lang="en-US" sz="1400" b="0" kern="100" dirty="0">
                          <a:effectLst/>
                        </a:rPr>
                        <a:t>65535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>
                          <a:effectLst/>
                        </a:rPr>
                        <a:t>2</a:t>
                      </a:r>
                      <a:endParaRPr lang="zh-CN" sz="1400" b="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571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short </a:t>
                      </a:r>
                      <a:r>
                        <a:rPr lang="en-US" sz="1400" b="0" kern="100" dirty="0" err="1">
                          <a:effectLst/>
                        </a:rPr>
                        <a:t>int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短整型</a:t>
                      </a:r>
                      <a:endParaRPr lang="zh-CN" sz="1400" b="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-32768 </a:t>
                      </a:r>
                      <a:r>
                        <a:rPr lang="zh-CN" sz="1400" b="0" kern="100" dirty="0">
                          <a:effectLst/>
                        </a:rPr>
                        <a:t>～</a:t>
                      </a:r>
                      <a:r>
                        <a:rPr lang="en-US" sz="1400" b="0" kern="100" dirty="0">
                          <a:effectLst/>
                        </a:rPr>
                        <a:t> 32767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>
                          <a:effectLst/>
                        </a:rPr>
                        <a:t>2</a:t>
                      </a:r>
                      <a:endParaRPr lang="zh-CN" sz="1400" b="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571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signed short </a:t>
                      </a:r>
                      <a:r>
                        <a:rPr lang="en-US" sz="1400" b="0" kern="100" dirty="0" err="1">
                          <a:effectLst/>
                        </a:rPr>
                        <a:t>int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有符号短整型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-32768 </a:t>
                      </a:r>
                      <a:r>
                        <a:rPr lang="zh-CN" sz="1400" b="0" kern="100" dirty="0">
                          <a:effectLst/>
                        </a:rPr>
                        <a:t>～</a:t>
                      </a:r>
                      <a:r>
                        <a:rPr lang="en-US" sz="1400" b="0" kern="100" dirty="0">
                          <a:effectLst/>
                        </a:rPr>
                        <a:t> 32767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>
                          <a:effectLst/>
                        </a:rPr>
                        <a:t>2</a:t>
                      </a:r>
                      <a:endParaRPr lang="zh-CN" sz="1400" b="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571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unsigned short </a:t>
                      </a:r>
                      <a:r>
                        <a:rPr lang="en-US" sz="1400" b="0" kern="100" dirty="0" err="1">
                          <a:effectLst/>
                        </a:rPr>
                        <a:t>int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无符号短整型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0 </a:t>
                      </a:r>
                      <a:r>
                        <a:rPr lang="zh-CN" sz="1400" b="0" kern="100" dirty="0">
                          <a:effectLst/>
                        </a:rPr>
                        <a:t>～</a:t>
                      </a:r>
                      <a:r>
                        <a:rPr lang="en-US" sz="1400" b="0" kern="100" dirty="0">
                          <a:effectLst/>
                        </a:rPr>
                        <a:t> 65535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>
                          <a:effectLst/>
                        </a:rPr>
                        <a:t>2</a:t>
                      </a:r>
                      <a:endParaRPr lang="zh-CN" sz="1400" b="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571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long </a:t>
                      </a:r>
                      <a:r>
                        <a:rPr lang="en-US" sz="1400" b="0" kern="100" dirty="0" err="1">
                          <a:effectLst/>
                        </a:rPr>
                        <a:t>int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长整型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-2147483648 </a:t>
                      </a:r>
                      <a:r>
                        <a:rPr lang="zh-CN" sz="1400" b="0" kern="100" dirty="0">
                          <a:effectLst/>
                        </a:rPr>
                        <a:t>～</a:t>
                      </a:r>
                      <a:r>
                        <a:rPr lang="en-US" sz="1400" b="0" kern="100" dirty="0">
                          <a:effectLst/>
                        </a:rPr>
                        <a:t> 2147483647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>
                          <a:effectLst/>
                        </a:rPr>
                        <a:t>4</a:t>
                      </a:r>
                      <a:endParaRPr lang="zh-CN" sz="1400" b="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571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signed long </a:t>
                      </a:r>
                      <a:r>
                        <a:rPr lang="en-US" sz="1400" b="0" kern="100" dirty="0" err="1">
                          <a:effectLst/>
                        </a:rPr>
                        <a:t>int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有符号长整型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-2147483648 </a:t>
                      </a:r>
                      <a:r>
                        <a:rPr lang="zh-CN" sz="1400" b="0" kern="100" dirty="0">
                          <a:effectLst/>
                        </a:rPr>
                        <a:t>～</a:t>
                      </a:r>
                      <a:r>
                        <a:rPr lang="en-US" sz="1400" b="0" kern="100" dirty="0">
                          <a:effectLst/>
                        </a:rPr>
                        <a:t> 2147483647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>
                          <a:effectLst/>
                        </a:rPr>
                        <a:t>4</a:t>
                      </a:r>
                      <a:endParaRPr lang="zh-CN" sz="1400" b="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571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>
                          <a:effectLst/>
                        </a:rPr>
                        <a:t>unsigned long int</a:t>
                      </a:r>
                      <a:endParaRPr lang="zh-CN" sz="1400" b="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无符号长整型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0 </a:t>
                      </a:r>
                      <a:r>
                        <a:rPr lang="zh-CN" sz="1400" b="0" kern="100" dirty="0">
                          <a:effectLst/>
                        </a:rPr>
                        <a:t>～</a:t>
                      </a:r>
                      <a:r>
                        <a:rPr lang="en-US" sz="1400" b="0" kern="100" dirty="0">
                          <a:effectLst/>
                        </a:rPr>
                        <a:t> 4294967295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>
                          <a:effectLst/>
                        </a:rPr>
                        <a:t>4</a:t>
                      </a:r>
                      <a:endParaRPr lang="zh-CN" sz="1400" b="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7604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altLang="zh-CN" sz="1400" b="0" kern="100" dirty="0" smtClean="0">
                          <a:effectLst/>
                        </a:rPr>
                        <a:t>f</a:t>
                      </a:r>
                      <a:r>
                        <a:rPr lang="en-US" sz="1400" b="0" kern="100" dirty="0" smtClean="0">
                          <a:effectLst/>
                        </a:rPr>
                        <a:t>loat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单精度浮点型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约</a:t>
                      </a:r>
                      <a:r>
                        <a:rPr lang="zh-CN" sz="1400" b="0" kern="100" dirty="0">
                          <a:effectLst/>
                        </a:rPr>
                        <a:t>±</a:t>
                      </a:r>
                      <a:r>
                        <a:rPr lang="en-US" sz="1400" b="0" kern="100" dirty="0">
                          <a:effectLst/>
                        </a:rPr>
                        <a:t>|3.4×10</a:t>
                      </a:r>
                      <a:r>
                        <a:rPr lang="en-US" sz="1400" b="0" kern="100" baseline="30000" dirty="0">
                          <a:effectLst/>
                        </a:rPr>
                        <a:t>-38</a:t>
                      </a:r>
                      <a:r>
                        <a:rPr lang="en-US" sz="1400" b="0" kern="100" dirty="0">
                          <a:effectLst/>
                        </a:rPr>
                        <a:t>|</a:t>
                      </a:r>
                      <a:r>
                        <a:rPr lang="zh-CN" sz="1400" b="0" kern="100" dirty="0">
                          <a:effectLst/>
                        </a:rPr>
                        <a:t>～±</a:t>
                      </a:r>
                      <a:r>
                        <a:rPr lang="en-US" sz="1400" b="0" kern="100" dirty="0">
                          <a:effectLst/>
                        </a:rPr>
                        <a:t>|3.4×10</a:t>
                      </a:r>
                      <a:r>
                        <a:rPr lang="en-US" sz="1400" b="0" kern="100" baseline="30000" dirty="0">
                          <a:effectLst/>
                        </a:rPr>
                        <a:t>38</a:t>
                      </a:r>
                      <a:r>
                        <a:rPr lang="en-US" sz="1400" b="0" kern="100" dirty="0">
                          <a:effectLst/>
                        </a:rPr>
                        <a:t>|</a:t>
                      </a:r>
                      <a:r>
                        <a:rPr lang="en-US" sz="1400" b="0" kern="100" baseline="30000" dirty="0">
                          <a:effectLst/>
                        </a:rPr>
                        <a:t> </a:t>
                      </a:r>
                      <a:endParaRPr lang="zh-CN" sz="1400" b="0" kern="100" dirty="0">
                        <a:effectLst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有效数位</a:t>
                      </a:r>
                      <a:r>
                        <a:rPr lang="en-US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位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>
                          <a:effectLst/>
                        </a:rPr>
                        <a:t>4</a:t>
                      </a:r>
                      <a:endParaRPr lang="zh-CN" sz="1400" b="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7604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double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双精度浮点型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约</a:t>
                      </a:r>
                      <a:r>
                        <a:rPr lang="zh-CN" sz="1400" b="0" kern="100" dirty="0">
                          <a:effectLst/>
                        </a:rPr>
                        <a:t>±</a:t>
                      </a:r>
                      <a:r>
                        <a:rPr lang="en-US" sz="1400" b="0" kern="100" dirty="0">
                          <a:effectLst/>
                        </a:rPr>
                        <a:t>|1.7×10</a:t>
                      </a:r>
                      <a:r>
                        <a:rPr lang="en-US" sz="1400" b="0" kern="100" baseline="30000" dirty="0">
                          <a:effectLst/>
                        </a:rPr>
                        <a:t>-308</a:t>
                      </a:r>
                      <a:r>
                        <a:rPr lang="en-US" sz="1400" b="0" kern="100" dirty="0">
                          <a:effectLst/>
                        </a:rPr>
                        <a:t>|</a:t>
                      </a:r>
                      <a:r>
                        <a:rPr lang="zh-CN" sz="1400" b="0" kern="100" dirty="0">
                          <a:effectLst/>
                        </a:rPr>
                        <a:t>～±</a:t>
                      </a:r>
                      <a:r>
                        <a:rPr lang="en-US" sz="1400" b="0" kern="100" dirty="0">
                          <a:effectLst/>
                        </a:rPr>
                        <a:t>|1.7×10</a:t>
                      </a:r>
                      <a:r>
                        <a:rPr lang="en-US" sz="1400" b="0" kern="100" baseline="30000" dirty="0">
                          <a:effectLst/>
                        </a:rPr>
                        <a:t>308</a:t>
                      </a:r>
                      <a:r>
                        <a:rPr lang="en-US" sz="1400" b="0" kern="100" dirty="0">
                          <a:effectLst/>
                        </a:rPr>
                        <a:t>|</a:t>
                      </a:r>
                      <a:endParaRPr lang="zh-CN" sz="1400" b="0" kern="100" dirty="0">
                        <a:effectLst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有效数位</a:t>
                      </a:r>
                      <a:r>
                        <a:rPr lang="en-US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</a:t>
                      </a: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位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8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7604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long double 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长双精度浮点型</a:t>
                      </a:r>
                      <a:endParaRPr lang="zh-CN" sz="1400" b="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约</a:t>
                      </a:r>
                      <a:r>
                        <a:rPr lang="zh-CN" sz="1400" b="0" kern="100" dirty="0">
                          <a:effectLst/>
                        </a:rPr>
                        <a:t>±</a:t>
                      </a:r>
                      <a:r>
                        <a:rPr lang="en-US" sz="1400" b="0" kern="100" dirty="0">
                          <a:effectLst/>
                        </a:rPr>
                        <a:t>|3.4×10</a:t>
                      </a:r>
                      <a:r>
                        <a:rPr lang="en-US" sz="1400" b="0" kern="100" baseline="30000" dirty="0">
                          <a:effectLst/>
                        </a:rPr>
                        <a:t>-4932</a:t>
                      </a:r>
                      <a:r>
                        <a:rPr lang="en-US" sz="1400" b="0" kern="100" dirty="0">
                          <a:effectLst/>
                        </a:rPr>
                        <a:t>|</a:t>
                      </a:r>
                      <a:r>
                        <a:rPr lang="zh-CN" sz="1400" b="0" kern="100" dirty="0">
                          <a:effectLst/>
                        </a:rPr>
                        <a:t>～±</a:t>
                      </a:r>
                      <a:r>
                        <a:rPr lang="en-US" sz="1400" b="0" kern="100" dirty="0">
                          <a:effectLst/>
                        </a:rPr>
                        <a:t>|3.4×10</a:t>
                      </a:r>
                      <a:r>
                        <a:rPr lang="en-US" sz="1400" b="0" kern="100" baseline="30000" dirty="0">
                          <a:effectLst/>
                        </a:rPr>
                        <a:t>4932</a:t>
                      </a:r>
                      <a:r>
                        <a:rPr lang="en-US" sz="1400" b="0" kern="100" dirty="0">
                          <a:effectLst/>
                        </a:rPr>
                        <a:t>|</a:t>
                      </a:r>
                      <a:endParaRPr lang="zh-CN" sz="1400" b="0" kern="100" dirty="0">
                        <a:effectLst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有效数位</a:t>
                      </a:r>
                      <a:r>
                        <a:rPr lang="en-US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位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10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571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altLang="zh-CN" sz="1400" b="0" kern="100" dirty="0" smtClean="0">
                          <a:effectLst/>
                        </a:rPr>
                        <a:t>c</a:t>
                      </a:r>
                      <a:r>
                        <a:rPr lang="en-US" sz="1400" b="0" kern="100" dirty="0" smtClean="0">
                          <a:effectLst/>
                        </a:rPr>
                        <a:t>har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字符型</a:t>
                      </a:r>
                      <a:endParaRPr lang="zh-CN" sz="1400" b="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-128 </a:t>
                      </a:r>
                      <a:r>
                        <a:rPr lang="zh-CN" sz="1400" b="0" kern="100" dirty="0">
                          <a:effectLst/>
                        </a:rPr>
                        <a:t>～</a:t>
                      </a:r>
                      <a:r>
                        <a:rPr lang="en-US" sz="1400" b="0" kern="100" dirty="0">
                          <a:effectLst/>
                        </a:rPr>
                        <a:t> 127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1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571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signed char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有符号字符型</a:t>
                      </a:r>
                      <a:endParaRPr lang="zh-CN" sz="1400" b="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-128 </a:t>
                      </a:r>
                      <a:r>
                        <a:rPr lang="zh-CN" sz="1400" b="0" kern="100" dirty="0">
                          <a:effectLst/>
                        </a:rPr>
                        <a:t>～</a:t>
                      </a:r>
                      <a:r>
                        <a:rPr lang="en-US" sz="1400" b="0" kern="100" dirty="0">
                          <a:effectLst/>
                        </a:rPr>
                        <a:t> 127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1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571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unsigned char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4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无符号字符型</a:t>
                      </a:r>
                      <a:endParaRPr lang="zh-CN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0 </a:t>
                      </a:r>
                      <a:r>
                        <a:rPr lang="zh-CN" sz="1400" b="0" kern="100" dirty="0">
                          <a:effectLst/>
                        </a:rPr>
                        <a:t>～</a:t>
                      </a:r>
                      <a:r>
                        <a:rPr lang="en-US" sz="1400" b="0" kern="100" dirty="0">
                          <a:effectLst/>
                        </a:rPr>
                        <a:t> 255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400" b="0" kern="100" dirty="0">
                          <a:effectLst/>
                        </a:rPr>
                        <a:t>1</a:t>
                      </a:r>
                      <a:endParaRPr lang="zh-CN" sz="1400" b="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2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字符变量与整型量之间的联系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ltGray">
          <a:xfrm>
            <a:off x="827584" y="1715529"/>
            <a:ext cx="7391400" cy="2710339"/>
          </a:xfrm>
          <a:prstGeom prst="roundRect">
            <a:avLst>
              <a:gd name="adj" fmla="val 8980"/>
            </a:avLst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en-US" altLang="zh-CN" sz="1600" dirty="0">
              <a:solidFill>
                <a:schemeClr val="tx1"/>
              </a:solidFill>
              <a:latin typeface="+mn-lt"/>
              <a:ea typeface="+mn-ea"/>
            </a:endParaRP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#include &lt;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stdio.h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&gt;</a:t>
            </a: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void main( )</a:t>
            </a: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{</a:t>
            </a: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    char 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ch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= 'a';</a:t>
            </a: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    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= 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ch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;</a:t>
            </a: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    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printf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("%c ASCII is %d\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n",ch,ch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);    //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</a:rPr>
              <a:t>将字符量按整型量处理</a:t>
            </a:r>
          </a:p>
          <a:p>
            <a:pPr defTabSz="457200"/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</a:rPr>
              <a:t>     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printf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("%c ASCII is %d\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n",i,i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);          //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</a:rPr>
              <a:t>将整型量按字符量处理</a:t>
            </a:r>
          </a:p>
          <a:p>
            <a:pPr defTabSz="457200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}</a:t>
            </a:r>
          </a:p>
          <a:p>
            <a:pPr defTabSz="457200"/>
            <a:endParaRPr lang="en-US" altLang="zh-CN" sz="16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273" name="AutoShape 7"/>
          <p:cNvSpPr>
            <a:spLocks noChangeArrowheads="1"/>
          </p:cNvSpPr>
          <p:nvPr/>
        </p:nvSpPr>
        <p:spPr bwMode="gray">
          <a:xfrm>
            <a:off x="4814363" y="4835824"/>
            <a:ext cx="1727200" cy="935038"/>
          </a:xfrm>
          <a:prstGeom prst="roundRect">
            <a:avLst>
              <a:gd name="adj" fmla="val 11921"/>
            </a:avLst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/>
            <a:r>
              <a:rPr lang="en-US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ASCII is 97</a:t>
            </a:r>
          </a:p>
          <a:p>
            <a:pPr defTabSz="457200"/>
            <a:r>
              <a:rPr lang="en-US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ASCII is 97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2.3.4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786050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本章问题</a:t>
            </a:r>
          </a:p>
        </p:txBody>
      </p:sp>
      <p:sp>
        <p:nvSpPr>
          <p:cNvPr id="47" name="文本框 10"/>
          <p:cNvSpPr txBox="1"/>
          <p:nvPr/>
        </p:nvSpPr>
        <p:spPr>
          <a:xfrm>
            <a:off x="928491" y="131498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2.0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Group 13"/>
          <p:cNvGrpSpPr/>
          <p:nvPr/>
        </p:nvGrpSpPr>
        <p:grpSpPr bwMode="auto">
          <a:xfrm>
            <a:off x="1692275" y="1557338"/>
            <a:ext cx="6048375" cy="720725"/>
            <a:chOff x="269" y="852"/>
            <a:chExt cx="5065" cy="765"/>
          </a:xfrm>
        </p:grpSpPr>
        <p:pic>
          <p:nvPicPr>
            <p:cNvPr id="49" name="Picture 1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blackGray">
            <a:xfrm>
              <a:off x="269" y="852"/>
              <a:ext cx="5065" cy="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Text Box 15"/>
            <p:cNvSpPr txBox="1">
              <a:spLocks noChangeArrowheads="1"/>
            </p:cNvSpPr>
            <p:nvPr/>
          </p:nvSpPr>
          <p:spPr bwMode="auto">
            <a:xfrm>
              <a:off x="316" y="900"/>
              <a:ext cx="4976" cy="6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09728" tIns="54864" rIns="109728" bIns="54864" anchor="ctr">
              <a:scene3d>
                <a:camera prst="orthographicFront"/>
                <a:lightRig rig="threePt" dir="t"/>
              </a:scene3d>
            </a:bodyPr>
            <a:lstStyle/>
            <a:p>
              <a:pPr defTabSz="911225">
                <a:lnSpc>
                  <a:spcPct val="150000"/>
                </a:lnSpc>
              </a:pPr>
              <a:r>
                <a:rPr kumimoji="1" lang="en-US" altLang="zh-CN" sz="2000" dirty="0" smtClean="0">
                  <a:ln/>
                  <a:latin typeface="微软雅黑" panose="020B0503020204020204" charset="-122"/>
                  <a:ea typeface="微软雅黑" panose="020B0503020204020204" charset="-122"/>
                </a:rPr>
                <a:t>1. </a:t>
              </a:r>
              <a:r>
                <a:rPr kumimoji="1" lang="zh-CN" altLang="en-US" sz="2000" dirty="0" smtClean="0">
                  <a:ln/>
                  <a:latin typeface="微软雅黑" panose="020B0503020204020204" charset="-122"/>
                  <a:ea typeface="微软雅黑" panose="020B0503020204020204" charset="-122"/>
                </a:rPr>
                <a:t>如何</a:t>
              </a:r>
              <a:r>
                <a:rPr kumimoji="1" lang="zh-CN" altLang="en-US" sz="2000" dirty="0">
                  <a:ln/>
                  <a:latin typeface="微软雅黑" panose="020B0503020204020204" charset="-122"/>
                  <a:ea typeface="微软雅黑" panose="020B0503020204020204" charset="-122"/>
                </a:rPr>
                <a:t>准确地书写各种常量</a:t>
              </a:r>
              <a:r>
                <a:rPr kumimoji="1" lang="en-US" altLang="zh-CN" sz="2000" dirty="0">
                  <a:ln/>
                  <a:latin typeface="微软雅黑" panose="020B0503020204020204" charset="-122"/>
                  <a:ea typeface="微软雅黑" panose="020B0503020204020204" charset="-122"/>
                </a:rPr>
                <a:t>?</a:t>
              </a:r>
            </a:p>
          </p:txBody>
        </p:sp>
      </p:grpSp>
      <p:grpSp>
        <p:nvGrpSpPr>
          <p:cNvPr id="51" name="Group 17"/>
          <p:cNvGrpSpPr/>
          <p:nvPr/>
        </p:nvGrpSpPr>
        <p:grpSpPr bwMode="auto">
          <a:xfrm>
            <a:off x="1692275" y="2698244"/>
            <a:ext cx="6048375" cy="766975"/>
            <a:chOff x="269" y="852"/>
            <a:chExt cx="5065" cy="786"/>
          </a:xfrm>
        </p:grpSpPr>
        <p:pic>
          <p:nvPicPr>
            <p:cNvPr id="52" name="Picture 1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blackGray">
            <a:xfrm>
              <a:off x="269" y="852"/>
              <a:ext cx="5065" cy="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316" y="900"/>
              <a:ext cx="4976" cy="7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09728" tIns="54864" rIns="109728" bIns="54864" anchor="ctr">
              <a:scene3d>
                <a:camera prst="orthographicFront"/>
                <a:lightRig rig="threePt" dir="t"/>
              </a:scene3d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2. 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如何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定义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说明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各种类型的变量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?</a:t>
              </a:r>
            </a:p>
          </p:txBody>
        </p:sp>
      </p:grpSp>
      <p:grpSp>
        <p:nvGrpSpPr>
          <p:cNvPr id="54" name="Group 20"/>
          <p:cNvGrpSpPr/>
          <p:nvPr/>
        </p:nvGrpSpPr>
        <p:grpSpPr bwMode="auto">
          <a:xfrm>
            <a:off x="1690688" y="3885400"/>
            <a:ext cx="6049962" cy="720000"/>
            <a:chOff x="269" y="852"/>
            <a:chExt cx="5065" cy="765"/>
          </a:xfrm>
        </p:grpSpPr>
        <p:pic>
          <p:nvPicPr>
            <p:cNvPr id="55" name="Picture 2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blackGray">
            <a:xfrm>
              <a:off x="269" y="852"/>
              <a:ext cx="5065" cy="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316" y="900"/>
              <a:ext cx="4976" cy="6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09728" tIns="54864" rIns="109728" bIns="54864" anchor="ctr">
              <a:scene3d>
                <a:camera prst="orthographicFront"/>
                <a:lightRig rig="threePt" dir="t"/>
              </a:scene3d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3. 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如何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准确地利用各种运算符书写表达式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?</a:t>
              </a:r>
            </a:p>
          </p:txBody>
        </p:sp>
      </p:grpSp>
      <p:grpSp>
        <p:nvGrpSpPr>
          <p:cNvPr id="57" name="Group 20"/>
          <p:cNvGrpSpPr/>
          <p:nvPr/>
        </p:nvGrpSpPr>
        <p:grpSpPr bwMode="auto">
          <a:xfrm>
            <a:off x="1692275" y="5025580"/>
            <a:ext cx="6048375" cy="720000"/>
            <a:chOff x="269" y="852"/>
            <a:chExt cx="5065" cy="765"/>
          </a:xfrm>
        </p:grpSpPr>
        <p:pic>
          <p:nvPicPr>
            <p:cNvPr id="58" name="Picture 2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blackGray">
            <a:xfrm>
              <a:off x="269" y="852"/>
              <a:ext cx="5065" cy="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Text Box 22"/>
            <p:cNvSpPr txBox="1">
              <a:spLocks noChangeArrowheads="1"/>
            </p:cNvSpPr>
            <p:nvPr/>
          </p:nvSpPr>
          <p:spPr bwMode="auto">
            <a:xfrm>
              <a:off x="316" y="900"/>
              <a:ext cx="4976" cy="6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09728" tIns="54864" rIns="109728" bIns="54864" anchor="ctr"/>
            <a:lstStyle/>
            <a:p>
              <a:pPr defTabSz="911225"/>
              <a:r>
                <a:rPr kumimoji="1" lang="en-US" altLang="zh-CN" sz="2000" dirty="0" smtClean="0">
                  <a:ln/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kumimoji="1" lang="zh-CN" altLang="en-US" sz="2000" dirty="0" smtClean="0">
                  <a:ln/>
                  <a:latin typeface="微软雅黑" panose="020B0503020204020204" charset="-122"/>
                  <a:ea typeface="微软雅黑" panose="020B0503020204020204" charset="-122"/>
                </a:rPr>
                <a:t>如何</a:t>
              </a:r>
              <a:r>
                <a:rPr kumimoji="1" lang="zh-CN" altLang="en-US" sz="2000" dirty="0">
                  <a:ln/>
                  <a:latin typeface="微软雅黑" panose="020B0503020204020204" charset="-122"/>
                  <a:ea typeface="微软雅黑" panose="020B0503020204020204" charset="-122"/>
                </a:rPr>
                <a:t>准确地对数据进行输入输出</a:t>
              </a:r>
              <a:r>
                <a:rPr kumimoji="1" lang="en-US" altLang="zh-CN" sz="2000" dirty="0">
                  <a:ln/>
                  <a:latin typeface="微软雅黑" panose="020B0503020204020204" charset="-122"/>
                  <a:ea typeface="微软雅黑" panose="020B0503020204020204" charset="-122"/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运算符和表达式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3197" y="131498"/>
            <a:ext cx="832485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560" y="1071546"/>
            <a:ext cx="3960440" cy="5329254"/>
          </a:xfrm>
        </p:spPr>
        <p:txBody>
          <a:bodyPr>
            <a:normAutofit fontScale="75000" lnSpcReduction="20000"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运算符分类：</a:t>
            </a:r>
            <a:endParaRPr lang="en-US" altLang="zh-CN" sz="27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按运算对象的数目：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zh-CN" altLang="en-US" sz="2200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100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1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单目运算符</a:t>
            </a:r>
            <a:endParaRPr lang="en-US" altLang="zh-CN" sz="2100" b="1" dirty="0" smtClean="0">
              <a:solidFill>
                <a:srgbClr val="00808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zh-CN" sz="21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1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1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双目运算符</a:t>
            </a:r>
            <a:endParaRPr lang="en-US" altLang="zh-CN" sz="2100" b="1" dirty="0" smtClean="0">
              <a:solidFill>
                <a:srgbClr val="00808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zh-CN" sz="21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1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三目运算符</a:t>
            </a:r>
            <a:endParaRPr lang="en-US" altLang="zh-CN" sz="2100" b="1" dirty="0" smtClean="0">
              <a:solidFill>
                <a:srgbClr val="00808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endParaRPr lang="zh-CN" altLang="en-US" sz="2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按照其功能</a:t>
            </a:r>
            <a:r>
              <a:rPr lang="en-US" altLang="zh-CN" sz="2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1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算术运算符、赋值运算符、</a:t>
            </a:r>
            <a:endParaRPr lang="en-US" altLang="zh-CN" sz="2100" b="1" dirty="0" smtClean="0">
              <a:solidFill>
                <a:srgbClr val="00808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zh-CN" altLang="en-US" sz="21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关系运算符、  逻辑运算符、</a:t>
            </a:r>
            <a:endParaRPr lang="en-US" altLang="zh-CN" sz="2100" b="1" dirty="0" smtClean="0">
              <a:solidFill>
                <a:srgbClr val="00808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zh-CN" sz="21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1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1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位运算符、自增自减运算符、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zh-CN" altLang="en-US" sz="21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条件运算符、逗号运算符</a:t>
            </a:r>
            <a:r>
              <a:rPr lang="zh-CN" altLang="en-US" sz="2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等等。</a:t>
            </a:r>
            <a:endParaRPr lang="zh-CN" altLang="en-US" sz="2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200" dirty="0" smtClean="0">
              <a:solidFill>
                <a:schemeClr val="hlink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67944" y="1196752"/>
            <a:ext cx="4537199" cy="5232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zh-CN" altLang="en-US" sz="20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运算量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所组成的符合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的语法的</a:t>
            </a:r>
            <a:r>
              <a:rPr lang="zh-CN" altLang="en-US" sz="2000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算式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语言中的表达式分类：</a:t>
            </a:r>
          </a:p>
          <a:p>
            <a:pPr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zh-CN" altLang="en-US" sz="1600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6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算术表达式、关系表达式、</a:t>
            </a:r>
            <a:endParaRPr lang="en-US" altLang="zh-CN" sz="1600" b="1" dirty="0" smtClean="0">
              <a:solidFill>
                <a:srgbClr val="00808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zh-CN" sz="16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6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逻辑表达式、赋值表达式、</a:t>
            </a:r>
            <a:endParaRPr lang="en-US" altLang="zh-CN" sz="1600" b="1" dirty="0" smtClean="0">
              <a:solidFill>
                <a:srgbClr val="00808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zh-CN" sz="16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6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条件表达式、逗号表达式</a:t>
            </a:r>
          </a:p>
          <a:p>
            <a:pPr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zh-CN" altLang="en-US" sz="16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   混合表达式等</a:t>
            </a:r>
            <a:r>
              <a:rPr lang="zh-CN" altLang="en-US" sz="1600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zh-CN" altLang="en-US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+mn-ea"/>
              </a:rPr>
              <a:t>注：无论什么表达式，都会返回一个结果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+mn-ea"/>
              </a:rPr>
              <a:t>或值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+mn-ea"/>
              </a:rPr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916" y="4869160"/>
            <a:ext cx="504056" cy="504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0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5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算术运算符与算术表达式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2.4.1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813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71146"/>
              </p:ext>
            </p:extLst>
          </p:nvPr>
        </p:nvGraphicFramePr>
        <p:xfrm>
          <a:off x="323528" y="1052736"/>
          <a:ext cx="8424936" cy="2377440"/>
        </p:xfrm>
        <a:graphic>
          <a:graphicData uri="http://schemas.openxmlformats.org/drawingml/2006/table">
            <a:tbl>
              <a:tblPr/>
              <a:tblGrid>
                <a:gridCol w="1456323"/>
                <a:gridCol w="2288093"/>
                <a:gridCol w="4680520"/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算术运算符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使用形式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+mn-lt"/>
                          <a:ea typeface="微软雅黑" pitchFamily="34" charset="-122"/>
                        </a:rPr>
                        <a:t>   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kern="1200" dirty="0" smtClean="0">
                          <a:solidFill>
                            <a:srgbClr val="00808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单目或双目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单目运算表示正号，双目运算表示加法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+mn-lt"/>
                          <a:ea typeface="微软雅黑" pitchFamily="34" charset="-122"/>
                        </a:rPr>
                        <a:t>   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kern="1200" dirty="0" smtClean="0">
                          <a:solidFill>
                            <a:srgbClr val="00808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单目或双目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单目运算表示减号，双目运算表示减法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+mn-lt"/>
                          <a:ea typeface="微软雅黑" pitchFamily="34" charset="-122"/>
                        </a:rPr>
                        <a:t>   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双目运算符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乘法运算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+mn-lt"/>
                          <a:ea typeface="微软雅黑" pitchFamily="34" charset="-122"/>
                        </a:rPr>
                        <a:t>   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双目运算符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除法运算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+mn-lt"/>
                          <a:ea typeface="微软雅黑" pitchFamily="34" charset="-122"/>
                        </a:rPr>
                        <a:t>  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双目运算符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取模运算（求余数）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95536" y="3573016"/>
            <a:ext cx="8640960" cy="26642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运算规则：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	+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、*、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运算符的运算量可为任何整型或浮点型的常量、变量、有返回值的函数以及表达式。 </a:t>
            </a:r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	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x/y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中，表达式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的取值也不能为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，否则将出现错误。</a:t>
            </a:r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	%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运算符要求运算量必须是整型，且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后面的运算量不能为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当双目运算符的两个操作数的数据类型相同时，它们的运算结果的类型与操作数类型相同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r>
              <a:rPr lang="en-US" altLang="zh-CN" sz="16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16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当双目运算符的两个操作数的类型不同时，运算前遵循类型的一般转换规则将运算量自动转换成相同的类型，运算结果的类型与转换后的运算量的类型相同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 smtClean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37569" y="5807197"/>
            <a:ext cx="157967" cy="1420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五种算术运算示例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ltGray">
          <a:xfrm>
            <a:off x="335632" y="1153281"/>
            <a:ext cx="6324600" cy="4768691"/>
          </a:xfrm>
          <a:prstGeom prst="roundRect">
            <a:avLst>
              <a:gd name="adj" fmla="val 4843"/>
            </a:avLst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#include &lt;stdio.h&gt;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void     main( )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{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int       x, y;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float     x1, y1;</a:t>
            </a:r>
          </a:p>
          <a:p>
            <a:pPr defTabSz="457200"/>
            <a:endParaRPr lang="es-ES" altLang="en-US" sz="1600" dirty="0">
              <a:solidFill>
                <a:schemeClr val="tx1"/>
              </a:solidFill>
              <a:latin typeface="+mn-lt"/>
              <a:ea typeface="+mn-ea"/>
            </a:endParaRP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x = 15;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y = 6;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x1 = 15.0;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y1 = 6.0;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printf("x = %d , y = %d\n", x, y);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printf("x + y = %d\n", x + y);</a:t>
            </a:r>
            <a:endParaRPr lang="es-ES" altLang="zh-CN" sz="1600" dirty="0">
              <a:solidFill>
                <a:schemeClr val="tx1"/>
              </a:solidFill>
              <a:latin typeface="+mn-lt"/>
              <a:ea typeface="+mn-ea"/>
            </a:endParaRPr>
          </a:p>
          <a:p>
            <a:pPr defTabSz="457200"/>
            <a:r>
              <a:rPr lang="es-ES" altLang="zh-CN" sz="1600" dirty="0">
                <a:solidFill>
                  <a:schemeClr val="tx1"/>
                </a:solidFill>
                <a:latin typeface="+mn-lt"/>
                <a:ea typeface="+mn-ea"/>
              </a:rPr>
              <a:t>      </a:t>
            </a:r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printf("x – y = %d\n", x - y);</a:t>
            </a:r>
            <a:endParaRPr lang="es-ES" altLang="zh-CN" sz="1600" dirty="0">
              <a:solidFill>
                <a:schemeClr val="tx1"/>
              </a:solidFill>
              <a:latin typeface="+mn-lt"/>
              <a:ea typeface="+mn-ea"/>
            </a:endParaRPr>
          </a:p>
          <a:p>
            <a:pPr defTabSz="457200"/>
            <a:r>
              <a:rPr lang="es-ES" altLang="zh-CN" sz="1600" dirty="0">
                <a:solidFill>
                  <a:schemeClr val="tx1"/>
                </a:solidFill>
                <a:latin typeface="+mn-lt"/>
                <a:ea typeface="+mn-ea"/>
              </a:rPr>
              <a:t>      </a:t>
            </a:r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printf("x * y = %d\n", x * y);</a:t>
            </a:r>
            <a:endParaRPr lang="es-ES" altLang="zh-CN" sz="1600" dirty="0">
              <a:solidFill>
                <a:schemeClr val="tx1"/>
              </a:solidFill>
              <a:latin typeface="+mn-lt"/>
              <a:ea typeface="+mn-ea"/>
            </a:endParaRPr>
          </a:p>
          <a:p>
            <a:pPr defTabSz="457200"/>
            <a:r>
              <a:rPr lang="es-ES" altLang="zh-CN" sz="1600" dirty="0">
                <a:solidFill>
                  <a:schemeClr val="tx1"/>
                </a:solidFill>
                <a:latin typeface="+mn-lt"/>
                <a:ea typeface="+mn-ea"/>
              </a:rPr>
              <a:t>      </a:t>
            </a:r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printf("x / y = %d....%d\n", x / y,   x % y);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printf("x1 / y1 = %f \n", x1 / y1);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}</a:t>
            </a:r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gray">
          <a:xfrm>
            <a:off x="6578477" y="3491326"/>
            <a:ext cx="2565523" cy="2478530"/>
          </a:xfrm>
          <a:prstGeom prst="roundRect">
            <a:avLst>
              <a:gd name="adj" fmla="val 11921"/>
            </a:avLst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/>
            <a:r>
              <a:rPr lang="es-ES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15 , y = 6</a:t>
            </a:r>
          </a:p>
          <a:p>
            <a:pPr defTabSz="457200"/>
            <a:r>
              <a:rPr lang="es-ES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+ y = 21</a:t>
            </a:r>
          </a:p>
          <a:p>
            <a:pPr defTabSz="457200"/>
            <a:r>
              <a:rPr lang="es-ES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– y = 9</a:t>
            </a:r>
          </a:p>
          <a:p>
            <a:pPr defTabSz="457200"/>
            <a:r>
              <a:rPr lang="es-ES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* y = 90</a:t>
            </a:r>
          </a:p>
          <a:p>
            <a:pPr defTabSz="457200"/>
            <a:r>
              <a:rPr lang="es-ES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/ y = 2....3</a:t>
            </a:r>
          </a:p>
          <a:p>
            <a:pPr defTabSz="457200"/>
            <a:r>
              <a:rPr lang="es-ES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 / y1 = 2.500000</a:t>
            </a:r>
          </a:p>
          <a:p>
            <a:pPr defTabSz="457200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696858" y="131498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例</a:t>
            </a:r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8810" y="5075967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话气泡: 圆角矩形 16"/>
          <p:cNvSpPr/>
          <p:nvPr/>
        </p:nvSpPr>
        <p:spPr>
          <a:xfrm>
            <a:off x="4708960" y="4221574"/>
            <a:ext cx="1869517" cy="519923"/>
          </a:xfrm>
          <a:prstGeom prst="wedgeRoundRectCallout">
            <a:avLst>
              <a:gd name="adj1" fmla="val -85304"/>
              <a:gd name="adj2" fmla="val 122202"/>
              <a:gd name="adj3" fmla="val 16667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特别关注求余运算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ldLvl="0" animBg="1"/>
      <p:bldP spid="27655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关系运算符与关系表达式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2.4.2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552" y="1052736"/>
            <a:ext cx="8217098" cy="5305222"/>
          </a:xfrm>
        </p:spPr>
        <p:txBody>
          <a:bodyPr>
            <a:noAutofit/>
          </a:bodyPr>
          <a:lstStyle/>
          <a:p>
            <a:pPr eaLnBrk="1" hangingPunct="1">
              <a:lnSpc>
                <a:spcPct val="16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语言中的关系运算符：</a:t>
            </a:r>
          </a:p>
          <a:p>
            <a:pPr eaLnBrk="1" hangingPunct="1">
              <a:lnSpc>
                <a:spcPct val="160000"/>
              </a:lnSpc>
              <a:buFont typeface="Wingdings 3" panose="05040102010807070707" pitchFamily="18" charset="2"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&lt; (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小于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)             &lt;=(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小于或等于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)                = =(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等于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    &gt; (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大于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)              &gt;=(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大于或等于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)                != (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不等于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pPr>
              <a:lnSpc>
                <a:spcPct val="16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运算符都是双目运算符，它用来比较两个运算量之间的关系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关系运算符将前、后两个运算量连接起来的式子称为“关系表达式”，这两个运算量可以是任意表达式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3) 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当关系表达式成立时，表达式的结果为整数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，否则为整数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60000"/>
              </a:lnSpc>
              <a:buFont typeface="Wingdings 3" panose="05040102010807070707" pitchFamily="18" charset="2"/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3528" y="5447157"/>
            <a:ext cx="157967" cy="1420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关系表达式示例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ltGray">
          <a:xfrm>
            <a:off x="335632" y="1419951"/>
            <a:ext cx="6324600" cy="4235351"/>
          </a:xfrm>
          <a:prstGeom prst="roundRect">
            <a:avLst>
              <a:gd name="adj" fmla="val 4843"/>
            </a:avLst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#include &lt;stdio.h&gt;</a:t>
            </a:r>
          </a:p>
          <a:p>
            <a:pPr defTabSz="457200"/>
            <a:endParaRPr lang="es-ES" altLang="en-US" sz="1600" dirty="0">
              <a:solidFill>
                <a:schemeClr val="tx1"/>
              </a:solidFill>
              <a:latin typeface="+mn-lt"/>
              <a:ea typeface="+mn-ea"/>
            </a:endParaRP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void main( )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{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char ch1,ch2;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ch1 = 'a';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ch2 = 'b';</a:t>
            </a:r>
          </a:p>
          <a:p>
            <a:pPr defTabSz="457200"/>
            <a:endParaRPr lang="es-ES" altLang="en-US" sz="1600" dirty="0">
              <a:solidFill>
                <a:schemeClr val="tx1"/>
              </a:solidFill>
              <a:latin typeface="+mn-lt"/>
              <a:ea typeface="+mn-ea"/>
            </a:endParaRP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printf("%c == %c----%d\n",ch1,ch2,ch1 == ch2);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printf("%c  &lt; %c----%d\n",ch1,ch2,ch1 &lt; ch2);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printf("%c  &gt; %c----%d\n",ch1,ch2,ch1 &gt; ch2);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printf("%c  &lt;= %c----%d\n",ch1,ch2,ch1 &lt;= ch2);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printf("%c  &gt;= %c----%d\n",ch1,ch2,ch1 &gt;= ch2);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      printf("%c  != %c----%d\n",ch1,ch2,ch1 != ch2);</a:t>
            </a:r>
          </a:p>
          <a:p>
            <a:pPr defTabSz="457200"/>
            <a:r>
              <a:rPr lang="es-ES" altLang="en-US" sz="1600" dirty="0">
                <a:solidFill>
                  <a:schemeClr val="tx1"/>
                </a:solidFill>
                <a:latin typeface="+mn-lt"/>
                <a:ea typeface="+mn-ea"/>
              </a:rPr>
              <a:t>}</a:t>
            </a:r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gray">
          <a:xfrm>
            <a:off x="6372200" y="3611514"/>
            <a:ext cx="2555106" cy="2232025"/>
          </a:xfrm>
          <a:prstGeom prst="roundRect">
            <a:avLst>
              <a:gd name="adj" fmla="val 11921"/>
            </a:avLst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pt-BR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/>
            <a:r>
              <a:rPr lang="pt-BR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== b----0</a:t>
            </a:r>
          </a:p>
          <a:p>
            <a:pPr defTabSz="457200"/>
            <a:r>
              <a:rPr lang="pt-BR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&lt; b----1</a:t>
            </a:r>
          </a:p>
          <a:p>
            <a:pPr defTabSz="457200"/>
            <a:r>
              <a:rPr lang="pt-BR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&gt; b----0</a:t>
            </a:r>
          </a:p>
          <a:p>
            <a:pPr defTabSz="457200"/>
            <a:r>
              <a:rPr lang="pt-BR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&lt;= b----1</a:t>
            </a:r>
          </a:p>
          <a:p>
            <a:pPr defTabSz="457200"/>
            <a:r>
              <a:rPr lang="pt-BR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&gt;= b----0</a:t>
            </a:r>
          </a:p>
          <a:p>
            <a:pPr defTabSz="457200"/>
            <a:r>
              <a:rPr lang="pt-BR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!= b----1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696858" y="131498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例</a:t>
            </a:r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3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ldLvl="0" animBg="1"/>
      <p:bldP spid="276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逻辑运算符与逻辑表达式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2.4.3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5536" y="1268760"/>
            <a:ext cx="3760217" cy="49352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语言中的逻辑运算符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 &amp;&amp;(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逻辑与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)          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 ||    (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逻辑或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 !     (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逻辑非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0" indent="0" eaLnBrk="1" hangingPunct="1">
              <a:buNone/>
            </a:pPr>
            <a:endParaRPr lang="en-US" altLang="zh-CN" sz="2000" b="1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buNone/>
            </a:pPr>
            <a:endParaRPr lang="en-US" altLang="zh-CN" sz="2000" b="1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000" dirty="0" smtClean="0">
                <a:solidFill>
                  <a:schemeClr val="tx1"/>
                </a:solidFill>
                <a:ea typeface="微软雅黑" pitchFamily="34" charset="-122"/>
              </a:rPr>
              <a:t>简单示例：</a:t>
            </a:r>
            <a:endParaRPr lang="en-US" altLang="zh-CN" sz="2000" dirty="0" smtClean="0">
              <a:solidFill>
                <a:schemeClr val="tx1"/>
              </a:solidFill>
              <a:ea typeface="微软雅黑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 smtClean="0">
                <a:solidFill>
                  <a:schemeClr val="tx1"/>
                </a:solidFill>
                <a:ea typeface="华文新魏" panose="02010800040101010101" pitchFamily="2" charset="-122"/>
              </a:rPr>
              <a:t>     </a:t>
            </a:r>
            <a:r>
              <a:rPr lang="en-US" altLang="zh-CN" sz="2000" dirty="0" smtClean="0">
                <a:solidFill>
                  <a:schemeClr val="tx1"/>
                </a:solidFill>
                <a:ea typeface="华文新魏" panose="02010800040101010101" pitchFamily="2" charset="-122"/>
              </a:rPr>
              <a:t>X = 0</a:t>
            </a:r>
            <a:r>
              <a:rPr lang="zh-CN" altLang="en-US" sz="2000" dirty="0" smtClean="0">
                <a:solidFill>
                  <a:schemeClr val="tx1"/>
                </a:solidFill>
                <a:ea typeface="华文新魏" panose="02010800040101010101" pitchFamily="2" charset="-122"/>
              </a:rPr>
              <a:t>； </a:t>
            </a:r>
            <a:r>
              <a:rPr lang="en-US" altLang="zh-CN" sz="2000" dirty="0" smtClean="0">
                <a:solidFill>
                  <a:schemeClr val="tx1"/>
                </a:solidFill>
                <a:ea typeface="华文新魏" panose="02010800040101010101" pitchFamily="2" charset="-122"/>
              </a:rPr>
              <a:t>Y = 2</a:t>
            </a:r>
            <a:r>
              <a:rPr lang="zh-CN" altLang="en-US" sz="2000" dirty="0" smtClean="0">
                <a:solidFill>
                  <a:schemeClr val="tx1"/>
                </a:solidFill>
                <a:ea typeface="华文新魏" panose="02010800040101010101" pitchFamily="2" charset="-122"/>
              </a:rPr>
              <a:t>；</a:t>
            </a:r>
          </a:p>
          <a:p>
            <a:pPr marL="0" indent="0" eaLnBrk="1" hangingPunct="1"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则：  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 &amp;&amp; Y  ---- 0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 || Y       ---- 1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!Y            --- -0 </a:t>
            </a:r>
          </a:p>
        </p:txBody>
      </p:sp>
      <p:graphicFrame>
        <p:nvGraphicFramePr>
          <p:cNvPr id="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956200"/>
              </p:ext>
            </p:extLst>
          </p:nvPr>
        </p:nvGraphicFramePr>
        <p:xfrm>
          <a:off x="4283968" y="1916832"/>
          <a:ext cx="4680519" cy="4032446"/>
        </p:xfrm>
        <a:graphic>
          <a:graphicData uri="http://schemas.openxmlformats.org/drawingml/2006/table">
            <a:tbl>
              <a:tblPr/>
              <a:tblGrid>
                <a:gridCol w="817193"/>
                <a:gridCol w="817193"/>
                <a:gridCol w="668613"/>
                <a:gridCol w="720136"/>
                <a:gridCol w="865297"/>
                <a:gridCol w="792087"/>
              </a:tblGrid>
              <a:tr h="1103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表达式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X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表达式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Y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!X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!Y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X&amp;&amp;Y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X||Y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0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1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04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04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0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355977" y="1268760"/>
            <a:ext cx="417646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逻辑运算真值表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uiExpand="1" build="p"/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逻辑运算符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&amp;&amp;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使用示例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ltGray">
          <a:xfrm>
            <a:off x="179512" y="1515015"/>
            <a:ext cx="5976664" cy="3680639"/>
          </a:xfrm>
          <a:prstGeom prst="roundRect">
            <a:avLst>
              <a:gd name="adj" fmla="val 12868"/>
            </a:avLst>
          </a:prstGeom>
          <a:noFill/>
          <a:ln w="12700" algn="ctr">
            <a:solidFill>
              <a:schemeClr val="accent6"/>
            </a:solidFill>
            <a:prstDash val="dashDot"/>
            <a:rou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endParaRPr kumimoji="1" lang="es-ES" altLang="en-US" sz="1600" dirty="0" smtClean="0">
              <a:latin typeface="+mn-lt"/>
              <a:ea typeface="华文新魏" panose="0201080004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 smtClean="0">
                <a:latin typeface="+mn-lt"/>
                <a:ea typeface="华文新魏" panose="02010800040101010101" pitchFamily="2" charset="-122"/>
              </a:rPr>
              <a:t>#</a:t>
            </a: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include &lt;stdio.h&gt;</a:t>
            </a:r>
          </a:p>
          <a:p>
            <a:pPr eaLnBrk="0" hangingPunct="0">
              <a:lnSpc>
                <a:spcPct val="90000"/>
              </a:lnSpc>
            </a:pPr>
            <a:endParaRPr kumimoji="1" lang="es-ES" altLang="en-US" sz="1600" dirty="0" smtClean="0">
              <a:latin typeface="+mn-lt"/>
              <a:ea typeface="华文新魏" panose="0201080004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 smtClean="0">
                <a:latin typeface="+mn-lt"/>
                <a:ea typeface="华文新魏" panose="02010800040101010101" pitchFamily="2" charset="-122"/>
              </a:rPr>
              <a:t>void </a:t>
            </a: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main( )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{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 </a:t>
            </a:r>
            <a:r>
              <a:rPr kumimoji="1" lang="es-ES" altLang="en-US" sz="1600" dirty="0" smtClean="0">
                <a:latin typeface="+mn-lt"/>
                <a:ea typeface="华文新魏" panose="02010800040101010101" pitchFamily="2" charset="-122"/>
              </a:rPr>
              <a:t>     </a:t>
            </a: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int a , b , c , max;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    </a:t>
            </a:r>
            <a:endParaRPr kumimoji="1" lang="es-ES" altLang="en-US" sz="1600" dirty="0" smtClean="0">
              <a:latin typeface="+mn-lt"/>
              <a:ea typeface="华文新魏" panose="0201080004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 </a:t>
            </a:r>
            <a:r>
              <a:rPr kumimoji="1" lang="es-ES" altLang="en-US" sz="1600" dirty="0" smtClean="0">
                <a:latin typeface="+mn-lt"/>
                <a:ea typeface="华文新魏" panose="02010800040101010101" pitchFamily="2" charset="-122"/>
              </a:rPr>
              <a:t>     a </a:t>
            </a: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= 10;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    </a:t>
            </a:r>
            <a:r>
              <a:rPr kumimoji="1" lang="es-ES" altLang="en-US" sz="1600" dirty="0" smtClean="0">
                <a:latin typeface="+mn-lt"/>
                <a:ea typeface="华文新魏" panose="02010800040101010101" pitchFamily="2" charset="-122"/>
              </a:rPr>
              <a:t>  b </a:t>
            </a: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= 20;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    </a:t>
            </a:r>
            <a:r>
              <a:rPr kumimoji="1" lang="es-ES" altLang="en-US" sz="1600" dirty="0" smtClean="0">
                <a:latin typeface="+mn-lt"/>
                <a:ea typeface="华文新魏" panose="02010800040101010101" pitchFamily="2" charset="-122"/>
              </a:rPr>
              <a:t>  max </a:t>
            </a: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= b;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    </a:t>
            </a:r>
            <a:r>
              <a:rPr kumimoji="1" lang="es-ES" altLang="en-US" sz="1600" dirty="0" smtClean="0">
                <a:latin typeface="+mn-lt"/>
                <a:ea typeface="华文新魏" panose="02010800040101010101" pitchFamily="2" charset="-122"/>
              </a:rPr>
              <a:t>   c </a:t>
            </a: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= ( a &gt; b ) &amp;&amp; ( max </a:t>
            </a:r>
            <a:r>
              <a:rPr kumimoji="1" lang="es-ES" altLang="en-US" sz="1600" dirty="0" smtClean="0">
                <a:latin typeface="+mn-lt"/>
                <a:ea typeface="华文新魏" panose="02010800040101010101" pitchFamily="2" charset="-122"/>
              </a:rPr>
              <a:t>= </a:t>
            </a: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a ) ;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       </a:t>
            </a:r>
            <a:r>
              <a:rPr kumimoji="1" lang="es-ES" altLang="en-US" sz="1600" dirty="0" smtClean="0">
                <a:latin typeface="+mn-lt"/>
                <a:ea typeface="华文新魏" panose="02010800040101010101" pitchFamily="2" charset="-122"/>
              </a:rPr>
              <a:t>       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 </a:t>
            </a:r>
            <a:r>
              <a:rPr kumimoji="1" lang="es-ES" altLang="en-US" sz="1600" dirty="0" smtClean="0">
                <a:latin typeface="+mn-lt"/>
                <a:ea typeface="华文新魏" panose="02010800040101010101" pitchFamily="2" charset="-122"/>
              </a:rPr>
              <a:t>       printf(“a </a:t>
            </a: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= %d , b = %d , c = %d , max </a:t>
            </a:r>
            <a:r>
              <a:rPr kumimoji="1" lang="es-ES" altLang="en-US" sz="1600" dirty="0" smtClean="0">
                <a:latin typeface="+mn-lt"/>
                <a:ea typeface="华文新魏" panose="02010800040101010101" pitchFamily="2" charset="-122"/>
              </a:rPr>
              <a:t> =%</a:t>
            </a:r>
            <a:r>
              <a:rPr kumimoji="1" lang="es-ES" altLang="en-US" sz="1600" dirty="0">
                <a:latin typeface="+mn-lt"/>
                <a:ea typeface="华文新魏" panose="02010800040101010101" pitchFamily="2" charset="-122"/>
              </a:rPr>
              <a:t>d\n",a,b,c,max);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 smtClean="0">
                <a:latin typeface="+mn-lt"/>
                <a:ea typeface="华文新魏" panose="02010800040101010101" pitchFamily="2" charset="-122"/>
              </a:rPr>
              <a:t>}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 smtClean="0">
                <a:latin typeface="+mn-lt"/>
                <a:ea typeface="华文新魏" panose="02010800040101010101" pitchFamily="2" charset="-122"/>
              </a:rPr>
              <a:t> </a:t>
            </a:r>
            <a:endParaRPr kumimoji="1" lang="es-ES" altLang="en-US" sz="1600" dirty="0">
              <a:latin typeface="+mn-lt"/>
              <a:ea typeface="华文新魏" panose="02010800040101010101" pitchFamily="2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696858" y="131498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例</a:t>
            </a:r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00192" y="1052736"/>
            <a:ext cx="2808312" cy="4896544"/>
          </a:xfrm>
          <a:prstGeom prst="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defTabSz="45720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tx1"/>
                </a:solidFill>
              </a:rPr>
              <a:t>规定：</a:t>
            </a:r>
            <a:endParaRPr lang="en-US" altLang="zh-CN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chemeClr val="tx1"/>
                </a:solidFill>
              </a:rPr>
              <a:t>1) </a:t>
            </a:r>
            <a:r>
              <a:rPr lang="zh-CN" altLang="en-US" sz="1500" dirty="0">
                <a:solidFill>
                  <a:schemeClr val="tx1"/>
                </a:solidFill>
              </a:rPr>
              <a:t>对于逻辑与（</a:t>
            </a:r>
            <a:r>
              <a:rPr lang="en-US" altLang="zh-CN" sz="1500" dirty="0">
                <a:solidFill>
                  <a:schemeClr val="tx1"/>
                </a:solidFill>
              </a:rPr>
              <a:t>&amp;&amp;</a:t>
            </a:r>
            <a:r>
              <a:rPr lang="zh-CN" altLang="en-US" sz="1500" dirty="0">
                <a:solidFill>
                  <a:schemeClr val="tx1"/>
                </a:solidFill>
              </a:rPr>
              <a:t>）运算</a:t>
            </a:r>
            <a:r>
              <a:rPr lang="en-US" altLang="zh-CN" sz="1500" dirty="0">
                <a:solidFill>
                  <a:schemeClr val="tx1"/>
                </a:solidFill>
              </a:rPr>
              <a:t>,</a:t>
            </a:r>
            <a:r>
              <a:rPr lang="zh-CN" altLang="en-US" sz="1500" dirty="0">
                <a:solidFill>
                  <a:schemeClr val="tx1"/>
                </a:solidFill>
              </a:rPr>
              <a:t>若左表达式为“假”，则无需判断右表达式的值即可以断定逻辑表达式的值为假；只有当左表达式为“真”时</a:t>
            </a:r>
            <a:r>
              <a:rPr lang="en-US" altLang="zh-CN" sz="1500" dirty="0">
                <a:solidFill>
                  <a:schemeClr val="tx1"/>
                </a:solidFill>
              </a:rPr>
              <a:t>,</a:t>
            </a:r>
            <a:r>
              <a:rPr lang="zh-CN" altLang="en-US" sz="1500" dirty="0">
                <a:solidFill>
                  <a:schemeClr val="tx1"/>
                </a:solidFill>
              </a:rPr>
              <a:t>才需要继续判断右表达式。</a:t>
            </a:r>
            <a:endParaRPr lang="en-US" altLang="zh-CN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chemeClr val="tx1"/>
                </a:solidFill>
              </a:rPr>
              <a:t>2) </a:t>
            </a:r>
            <a:r>
              <a:rPr lang="zh-CN" altLang="en-US" sz="1500" dirty="0">
                <a:solidFill>
                  <a:schemeClr val="tx1"/>
                </a:solidFill>
              </a:rPr>
              <a:t>对于逻辑或（</a:t>
            </a:r>
            <a:r>
              <a:rPr lang="en-US" altLang="zh-CN" sz="1500" dirty="0">
                <a:solidFill>
                  <a:schemeClr val="tx1"/>
                </a:solidFill>
              </a:rPr>
              <a:t>||</a:t>
            </a:r>
            <a:r>
              <a:rPr lang="zh-CN" altLang="en-US" sz="1500" dirty="0">
                <a:solidFill>
                  <a:schemeClr val="tx1"/>
                </a:solidFill>
              </a:rPr>
              <a:t>）运算，当左表达式为“真”时，则无需判断右表达式的值即可以断定逻辑表达式的值为真；只有当左表达式为“假”时</a:t>
            </a:r>
            <a:r>
              <a:rPr lang="en-US" altLang="zh-CN" sz="1500" dirty="0">
                <a:solidFill>
                  <a:schemeClr val="tx1"/>
                </a:solidFill>
              </a:rPr>
              <a:t>,</a:t>
            </a:r>
            <a:r>
              <a:rPr lang="zh-CN" altLang="en-US" sz="1500" dirty="0">
                <a:solidFill>
                  <a:schemeClr val="tx1"/>
                </a:solidFill>
              </a:rPr>
              <a:t>才需要继续判断右表达式。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1436721" y="5065877"/>
            <a:ext cx="4056474" cy="792088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/>
            <a:r>
              <a:rPr lang="es-E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10 , b = 20 , c = 0 , max = 20 </a:t>
            </a:r>
          </a:p>
        </p:txBody>
      </p:sp>
      <p:sp>
        <p:nvSpPr>
          <p:cNvPr id="9" name="对话气泡: 圆角矩形 16"/>
          <p:cNvSpPr/>
          <p:nvPr/>
        </p:nvSpPr>
        <p:spPr>
          <a:xfrm>
            <a:off x="3464958" y="2626008"/>
            <a:ext cx="2499219" cy="729327"/>
          </a:xfrm>
          <a:prstGeom prst="wedgeRoundRectCallout">
            <a:avLst>
              <a:gd name="adj1" fmla="val -113732"/>
              <a:gd name="adj2" fmla="val 124576"/>
              <a:gd name="adj3" fmla="val 16667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(a&gt;b)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，不再运算右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max=a) </a:t>
            </a:r>
          </a:p>
        </p:txBody>
      </p:sp>
      <p:sp>
        <p:nvSpPr>
          <p:cNvPr id="10" name="椭圆 9"/>
          <p:cNvSpPr/>
          <p:nvPr/>
        </p:nvSpPr>
        <p:spPr>
          <a:xfrm>
            <a:off x="399910" y="3949122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9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ldLvl="0" animBg="1"/>
      <p:bldP spid="2" grpId="0" animBg="1"/>
      <p:bldP spid="7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自增和自减运算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2.4.4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3528" y="980728"/>
            <a:ext cx="3600400" cy="5328592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自增、自减运算符分别为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: (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单目运算符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buFont typeface="Wingdings 3" panose="05040102010807070707" pitchFamily="18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++(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自增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)       </a:t>
            </a:r>
          </a:p>
          <a:p>
            <a:pPr eaLnBrk="1" hangingPunct="1">
              <a:lnSpc>
                <a:spcPct val="130000"/>
              </a:lnSpc>
              <a:buFont typeface="Wingdings 3" panose="05040102010807070707" pitchFamily="18" charset="2"/>
              <a:buNone/>
            </a:pP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--  (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自减</a:t>
            </a: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       </a:t>
            </a:r>
            <a:endParaRPr lang="zh-CN" altLang="en-US" sz="2000" b="1" dirty="0">
              <a:solidFill>
                <a:srgbClr val="00808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分别都有两种不同的形式：</a:t>
            </a:r>
          </a:p>
          <a:p>
            <a:pPr eaLnBrk="1" hangingPunct="1">
              <a:lnSpc>
                <a:spcPct val="130000"/>
              </a:lnSpc>
              <a:buFont typeface="Wingdings 3" panose="05040102010807070707" pitchFamily="18" charset="2"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前置式：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++i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--i</a:t>
            </a:r>
          </a:p>
          <a:p>
            <a:pPr eaLnBrk="1" hangingPunct="1">
              <a:lnSpc>
                <a:spcPct val="130000"/>
              </a:lnSpc>
              <a:buFont typeface="Wingdings 3" panose="05040102010807070707" pitchFamily="18" charset="2"/>
              <a:buNone/>
            </a:pPr>
            <a:r>
              <a:rPr lang="zh-CN" altLang="en-US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后置式：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i++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i--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71934" y="857232"/>
            <a:ext cx="4684716" cy="60007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运算说明：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 3" pitchFamily="18" charset="2"/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前置运算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是变量先自增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或自减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再参与其他的运算，即</a:t>
            </a:r>
            <a:r>
              <a:rPr lang="zh-CN" altLang="en-US" sz="16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先变后用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 3" pitchFamily="18" charset="2"/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:x = 0 ; y = -- x + x;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 3" pitchFamily="18" charset="2"/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结果为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x=-1,y=-2 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 3" pitchFamily="18" charset="2"/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后置运算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是该变量先以原来的值参加其它运算，然后再自增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或自减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zh-CN" altLang="en-US" sz="16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先用后变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 3" pitchFamily="18" charset="2"/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x = 10 ; y = x++ + x;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 3" pitchFamily="18" charset="2"/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结果为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x = 11 , y =20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 3" pitchFamily="18" charset="2"/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6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自增自减运算符只能作用于变量，不能用于常量和表达式。  </a:t>
            </a:r>
          </a:p>
          <a:p>
            <a:endParaRPr lang="en-US" altLang="zh-CN" sz="1600" b="1" dirty="0" smtClean="0"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78" y="5429264"/>
            <a:ext cx="654768" cy="654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nimBg="1"/>
      <p:bldP spid="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自增自减运算符的运算示例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ltGray">
          <a:xfrm>
            <a:off x="179512" y="1515016"/>
            <a:ext cx="6324600" cy="3680639"/>
          </a:xfrm>
          <a:prstGeom prst="roundRect">
            <a:avLst>
              <a:gd name="adj" fmla="val 13285"/>
            </a:avLst>
          </a:prstGeom>
          <a:ln w="12700">
            <a:solidFill>
              <a:schemeClr val="accent6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endParaRPr kumimoji="1" lang="es-ES" altLang="en-US" sz="1600" dirty="0" smtClean="0">
              <a:ea typeface="华文新魏" panose="0201080004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 smtClean="0">
                <a:ea typeface="华文新魏" panose="02010800040101010101" pitchFamily="2" charset="-122"/>
              </a:rPr>
              <a:t>#</a:t>
            </a:r>
            <a:r>
              <a:rPr kumimoji="1" lang="es-ES" altLang="en-US" sz="1600" dirty="0">
                <a:ea typeface="华文新魏" panose="02010800040101010101" pitchFamily="2" charset="-122"/>
              </a:rPr>
              <a:t>include &lt;stdio.h&gt;</a:t>
            </a:r>
          </a:p>
          <a:p>
            <a:pPr eaLnBrk="0" hangingPunct="0">
              <a:lnSpc>
                <a:spcPct val="90000"/>
              </a:lnSpc>
            </a:pPr>
            <a:endParaRPr kumimoji="1" lang="es-ES" altLang="en-US" sz="1600" dirty="0" smtClean="0">
              <a:ea typeface="华文新魏" panose="0201080004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 smtClean="0">
                <a:ea typeface="华文新魏" panose="02010800040101010101" pitchFamily="2" charset="-122"/>
              </a:rPr>
              <a:t>void </a:t>
            </a:r>
            <a:r>
              <a:rPr kumimoji="1" lang="es-ES" altLang="en-US" sz="1600" dirty="0">
                <a:ea typeface="华文新魏" panose="02010800040101010101" pitchFamily="2" charset="-122"/>
              </a:rPr>
              <a:t>main( )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ea typeface="华文新魏" panose="02010800040101010101" pitchFamily="2" charset="-122"/>
              </a:rPr>
              <a:t>{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 smtClean="0">
                <a:ea typeface="华文新魏" panose="02010800040101010101" pitchFamily="2" charset="-122"/>
              </a:rPr>
              <a:t>       </a:t>
            </a:r>
            <a:r>
              <a:rPr kumimoji="1" lang="es-ES" altLang="en-US" sz="1600" dirty="0">
                <a:ea typeface="华文新魏" panose="02010800040101010101" pitchFamily="2" charset="-122"/>
              </a:rPr>
              <a:t>int x,y;</a:t>
            </a:r>
          </a:p>
          <a:p>
            <a:pPr eaLnBrk="0" hangingPunct="0">
              <a:lnSpc>
                <a:spcPct val="90000"/>
              </a:lnSpc>
            </a:pPr>
            <a:endParaRPr kumimoji="1" lang="es-ES" altLang="en-US" sz="1600" dirty="0" smtClean="0">
              <a:ea typeface="华文新魏" panose="0201080004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 smtClean="0">
                <a:ea typeface="华文新魏" panose="02010800040101010101" pitchFamily="2" charset="-122"/>
              </a:rPr>
              <a:t>       </a:t>
            </a:r>
            <a:r>
              <a:rPr kumimoji="1" lang="es-ES" altLang="en-US" sz="1600" dirty="0">
                <a:ea typeface="华文新魏" panose="02010800040101010101" pitchFamily="2" charset="-122"/>
              </a:rPr>
              <a:t>x = 0;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>
                <a:ea typeface="华文新魏" panose="02010800040101010101" pitchFamily="2" charset="-122"/>
              </a:rPr>
              <a:t>    </a:t>
            </a:r>
            <a:r>
              <a:rPr kumimoji="1" lang="es-ES" altLang="en-US" sz="1600" dirty="0" smtClean="0">
                <a:ea typeface="华文新魏" panose="02010800040101010101" pitchFamily="2" charset="-122"/>
              </a:rPr>
              <a:t>   y </a:t>
            </a:r>
            <a:r>
              <a:rPr kumimoji="1" lang="es-ES" altLang="en-US" sz="1600" dirty="0">
                <a:ea typeface="华文新魏" panose="02010800040101010101" pitchFamily="2" charset="-122"/>
              </a:rPr>
              <a:t>= 10;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 smtClean="0">
                <a:ea typeface="华文新魏" panose="02010800040101010101" pitchFamily="2" charset="-122"/>
              </a:rPr>
              <a:t> </a:t>
            </a:r>
            <a:endParaRPr kumimoji="1" lang="en-US" altLang="zh-CN" sz="1600" dirty="0">
              <a:ea typeface="华文新魏" panose="0201080004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1" lang="en-US" altLang="zh-CN" sz="1600" dirty="0">
                <a:ea typeface="华文新魏" panose="02010800040101010101" pitchFamily="2" charset="-122"/>
              </a:rPr>
              <a:t> </a:t>
            </a:r>
            <a:r>
              <a:rPr kumimoji="1" lang="en-US" altLang="zh-CN" sz="1600" dirty="0" smtClean="0">
                <a:ea typeface="华文新魏" panose="02010800040101010101" pitchFamily="2" charset="-122"/>
              </a:rPr>
              <a:t>      </a:t>
            </a:r>
            <a:r>
              <a:rPr kumimoji="1" lang="es-ES" altLang="en-US" sz="1600" dirty="0">
                <a:ea typeface="华文新魏" panose="02010800040101010101" pitchFamily="2" charset="-122"/>
              </a:rPr>
              <a:t>printf("x = %d , y = %d\n", x ++ , -- y); </a:t>
            </a: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 smtClean="0">
                <a:ea typeface="华文新魏" panose="02010800040101010101" pitchFamily="2" charset="-122"/>
              </a:rPr>
              <a:t>       printf</a:t>
            </a:r>
            <a:r>
              <a:rPr kumimoji="1" lang="es-ES" altLang="en-US" sz="1600" dirty="0">
                <a:ea typeface="华文新魏" panose="02010800040101010101" pitchFamily="2" charset="-122"/>
              </a:rPr>
              <a:t>("x = %d , y = %d\n", x , y); </a:t>
            </a:r>
            <a:endParaRPr kumimoji="1" lang="es-ES" altLang="en-US" sz="1600" dirty="0" smtClean="0">
              <a:ea typeface="华文新魏" panose="0201080004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 smtClean="0">
                <a:ea typeface="华文新魏" panose="02010800040101010101" pitchFamily="2" charset="-122"/>
              </a:rPr>
              <a:t>       </a:t>
            </a:r>
            <a:r>
              <a:rPr kumimoji="1" lang="es-ES" altLang="en-US" sz="1600" dirty="0">
                <a:ea typeface="华文新魏" panose="02010800040101010101" pitchFamily="2" charset="-122"/>
              </a:rPr>
              <a:t>printf("x = %d , y = %d\n", </a:t>
            </a:r>
            <a:r>
              <a:rPr kumimoji="1" lang="es-ES" altLang="en-US" sz="1600" dirty="0" smtClean="0">
                <a:ea typeface="华文新魏" panose="02010800040101010101" pitchFamily="2" charset="-122"/>
              </a:rPr>
              <a:t>++x </a:t>
            </a:r>
            <a:r>
              <a:rPr kumimoji="1" lang="es-ES" altLang="en-US" sz="1600" dirty="0">
                <a:ea typeface="华文新魏" panose="02010800040101010101" pitchFamily="2" charset="-122"/>
              </a:rPr>
              <a:t>, </a:t>
            </a:r>
            <a:r>
              <a:rPr kumimoji="1" lang="es-ES" altLang="en-US" sz="1600" dirty="0" smtClean="0">
                <a:ea typeface="华文新魏" panose="02010800040101010101" pitchFamily="2" charset="-122"/>
              </a:rPr>
              <a:t>y--);</a:t>
            </a:r>
            <a:endParaRPr kumimoji="1" lang="es-ES" altLang="en-US" sz="1600" dirty="0">
              <a:ea typeface="华文新魏" panose="0201080004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1" lang="es-ES" altLang="en-US" sz="1600" dirty="0" smtClean="0">
                <a:ea typeface="华文新魏" panose="02010800040101010101" pitchFamily="2" charset="-122"/>
              </a:rPr>
              <a:t>}</a:t>
            </a:r>
          </a:p>
          <a:p>
            <a:pPr eaLnBrk="0" hangingPunct="0">
              <a:lnSpc>
                <a:spcPct val="90000"/>
              </a:lnSpc>
            </a:pPr>
            <a:endParaRPr kumimoji="1" lang="es-ES" altLang="en-US" sz="1600" dirty="0">
              <a:ea typeface="华文新魏" panose="02010800040101010101" pitchFamily="2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696858" y="131498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例</a:t>
            </a:r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2.7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对话气泡: 圆角矩形 16"/>
          <p:cNvSpPr/>
          <p:nvPr/>
        </p:nvSpPr>
        <p:spPr>
          <a:xfrm>
            <a:off x="4499992" y="2857496"/>
            <a:ext cx="2004120" cy="1000132"/>
          </a:xfrm>
          <a:prstGeom prst="wedgeRoundRectCallout">
            <a:avLst>
              <a:gd name="adj1" fmla="val -85070"/>
              <a:gd name="adj2" fmla="val 67806"/>
              <a:gd name="adj3" fmla="val 16667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先输出值，再自增，变量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自减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再输出值</a:t>
            </a:r>
          </a:p>
        </p:txBody>
      </p:sp>
      <p:sp>
        <p:nvSpPr>
          <p:cNvPr id="9" name="矩形: 圆角 4"/>
          <p:cNvSpPr/>
          <p:nvPr/>
        </p:nvSpPr>
        <p:spPr>
          <a:xfrm>
            <a:off x="4211960" y="5085184"/>
            <a:ext cx="2292152" cy="1224136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/>
            <a:r>
              <a:rPr lang="es-E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es-E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0 , y = 9</a:t>
            </a:r>
          </a:p>
          <a:p>
            <a:pPr defTabSz="457200"/>
            <a:r>
              <a:rPr lang="es-E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es-E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1 , y = 9</a:t>
            </a:r>
          </a:p>
          <a:p>
            <a:pPr defTabSz="457200"/>
            <a:r>
              <a:rPr lang="es-E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es-E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 , y = 9</a:t>
            </a:r>
          </a:p>
        </p:txBody>
      </p:sp>
      <p:sp>
        <p:nvSpPr>
          <p:cNvPr id="10" name="对话气泡: 圆角矩形 16"/>
          <p:cNvSpPr/>
          <p:nvPr/>
        </p:nvSpPr>
        <p:spPr>
          <a:xfrm>
            <a:off x="6572264" y="3643314"/>
            <a:ext cx="2000264" cy="1050403"/>
          </a:xfrm>
          <a:prstGeom prst="wedgeRoundRectCallout">
            <a:avLst>
              <a:gd name="adj1" fmla="val -190882"/>
              <a:gd name="adj2" fmla="val 27908"/>
              <a:gd name="adj3" fmla="val 16667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自增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先输出值，再自减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65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ldLvl="0" animBg="1"/>
      <p:bldP spid="7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赋值运算符与赋值表达式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2.4.5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9884" y="864934"/>
            <a:ext cx="8470587" cy="544438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基本赋值运算符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=”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双目运算符</a:t>
            </a:r>
            <a:r>
              <a:rPr lang="en-US" altLang="zh-CN" sz="2000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其表达式形式为：         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      </a:t>
            </a:r>
            <a:r>
              <a:rPr lang="zh-CN" altLang="en-US" sz="20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左值表达式 </a:t>
            </a:r>
            <a:r>
              <a:rPr lang="en-US" altLang="zh-CN" sz="20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0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右值表达式</a:t>
            </a:r>
            <a:endParaRPr lang="en-US" altLang="zh-CN" sz="2000" b="1" dirty="0" smtClean="0">
              <a:solidFill>
                <a:srgbClr val="00808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如：</a:t>
            </a:r>
          </a:p>
          <a:p>
            <a:pPr marL="0" indent="0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sz="1800" dirty="0" smtClean="0">
                <a:ea typeface="微软雅黑" pitchFamily="34" charset="-122"/>
                <a:sym typeface="+mn-ea"/>
              </a:rPr>
              <a:t>       </a:t>
            </a:r>
            <a:r>
              <a:rPr lang="en-US" altLang="zh-CN" sz="1800" dirty="0" err="1" smtClean="0">
                <a:ea typeface="微软雅黑" pitchFamily="34" charset="-122"/>
                <a:sym typeface="+mn-ea"/>
              </a:rPr>
              <a:t>int</a:t>
            </a:r>
            <a:r>
              <a:rPr lang="en-US" altLang="zh-CN" sz="1800" dirty="0" smtClean="0">
                <a:ea typeface="微软雅黑" pitchFamily="34" charset="-122"/>
                <a:sym typeface="+mn-ea"/>
              </a:rPr>
              <a:t>          i  ,  j ;</a:t>
            </a:r>
            <a:endParaRPr lang="en-US" altLang="zh-CN" sz="1800" dirty="0">
              <a:ea typeface="微软雅黑" pitchFamily="34" charset="-122"/>
              <a:sym typeface="+mn-ea"/>
            </a:endParaRPr>
          </a:p>
          <a:p>
            <a:pPr marL="0" indent="0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sz="1800" dirty="0" smtClean="0">
                <a:ea typeface="微软雅黑" pitchFamily="34" charset="-122"/>
                <a:sym typeface="+mn-ea"/>
              </a:rPr>
              <a:t>       char       m , n ;</a:t>
            </a:r>
            <a:endParaRPr lang="en-US" altLang="zh-CN" sz="1800" dirty="0">
              <a:ea typeface="微软雅黑" pitchFamily="34" charset="-122"/>
              <a:sym typeface="+mn-ea"/>
            </a:endParaRPr>
          </a:p>
          <a:p>
            <a:pPr marL="0" indent="0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sz="1800" dirty="0" smtClean="0">
                <a:ea typeface="微软雅黑" pitchFamily="34" charset="-122"/>
                <a:sym typeface="+mn-ea"/>
              </a:rPr>
              <a:t>       float       x , y ;</a:t>
            </a:r>
            <a:endParaRPr lang="en-US" altLang="zh-CN" sz="1800" dirty="0">
              <a:ea typeface="微软雅黑" pitchFamily="34" charset="-122"/>
              <a:sym typeface="+mn-ea"/>
            </a:endParaRPr>
          </a:p>
          <a:p>
            <a:pPr marL="0" indent="0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sz="1800" dirty="0" smtClean="0">
                <a:ea typeface="微软雅黑" pitchFamily="34" charset="-122"/>
                <a:sym typeface="+mn-ea"/>
              </a:rPr>
              <a:t>       double   z ;</a:t>
            </a:r>
            <a:endParaRPr lang="en-US" altLang="zh-CN" sz="1800" dirty="0">
              <a:ea typeface="微软雅黑" pitchFamily="34" charset="-122"/>
              <a:sym typeface="+mn-ea"/>
            </a:endParaRPr>
          </a:p>
          <a:p>
            <a:pPr marL="0" indent="0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sz="1800" dirty="0" smtClean="0">
                <a:ea typeface="微软雅黑" pitchFamily="34" charset="-122"/>
                <a:sym typeface="+mn-ea"/>
              </a:rPr>
              <a:t>        j </a:t>
            </a:r>
            <a:r>
              <a:rPr lang="en-US" altLang="zh-CN" sz="1800" dirty="0">
                <a:ea typeface="微软雅黑" pitchFamily="34" charset="-122"/>
                <a:sym typeface="+mn-ea"/>
              </a:rPr>
              <a:t>= </a:t>
            </a:r>
            <a:r>
              <a:rPr lang="en-US" altLang="zh-CN" sz="1800" dirty="0" err="1">
                <a:ea typeface="微软雅黑" pitchFamily="34" charset="-122"/>
                <a:sym typeface="+mn-ea"/>
              </a:rPr>
              <a:t>i</a:t>
            </a:r>
            <a:r>
              <a:rPr lang="en-US" altLang="zh-CN" sz="1800" dirty="0">
                <a:ea typeface="微软雅黑" pitchFamily="34" charset="-122"/>
                <a:sym typeface="+mn-ea"/>
              </a:rPr>
              <a:t>             </a:t>
            </a:r>
            <a:r>
              <a:rPr lang="en-US" altLang="zh-CN" sz="1800" dirty="0" smtClean="0">
                <a:ea typeface="微软雅黑" pitchFamily="34" charset="-122"/>
                <a:sym typeface="+mn-ea"/>
              </a:rPr>
              <a:t>  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sym typeface="+mn-ea"/>
              </a:rPr>
              <a:t>i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j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的类型相同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无需转换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直接将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i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的值赋给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j</a:t>
            </a:r>
          </a:p>
          <a:p>
            <a:pPr marL="0" indent="0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sz="1800" dirty="0" smtClean="0">
                <a:ea typeface="微软雅黑" pitchFamily="34" charset="-122"/>
                <a:sym typeface="+mn-ea"/>
              </a:rPr>
              <a:t>        i </a:t>
            </a:r>
            <a:r>
              <a:rPr lang="en-US" altLang="zh-CN" sz="1800" dirty="0">
                <a:ea typeface="微软雅黑" pitchFamily="34" charset="-122"/>
                <a:sym typeface="+mn-ea"/>
              </a:rPr>
              <a:t>= m           </a:t>
            </a:r>
            <a:r>
              <a:rPr lang="en-US" altLang="zh-CN" sz="1800" dirty="0" smtClean="0">
                <a:ea typeface="微软雅黑" pitchFamily="34" charset="-122"/>
                <a:sym typeface="+mn-ea"/>
              </a:rPr>
              <a:t>  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由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char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型向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sym typeface="+mn-ea"/>
              </a:rPr>
              <a:t>int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型转换，将转换后的值赋给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i</a:t>
            </a:r>
          </a:p>
          <a:p>
            <a:pPr marL="0" indent="0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+mn-ea"/>
              </a:rPr>
              <a:t>      </a:t>
            </a:r>
            <a:r>
              <a:rPr lang="en-US" altLang="zh-CN" sz="1800" dirty="0" smtClean="0">
                <a:ea typeface="微软雅黑" pitchFamily="34" charset="-122"/>
                <a:sym typeface="+mn-ea"/>
              </a:rPr>
              <a:t>z </a:t>
            </a:r>
            <a:r>
              <a:rPr lang="en-US" altLang="zh-CN" sz="1800" dirty="0">
                <a:ea typeface="微软雅黑" pitchFamily="34" charset="-122"/>
                <a:sym typeface="+mn-ea"/>
              </a:rPr>
              <a:t>= x * </a:t>
            </a:r>
            <a:r>
              <a:rPr lang="en-US" altLang="zh-CN" sz="1800" dirty="0" err="1">
                <a:ea typeface="微软雅黑" pitchFamily="34" charset="-122"/>
                <a:sym typeface="+mn-ea"/>
              </a:rPr>
              <a:t>i</a:t>
            </a:r>
            <a:r>
              <a:rPr lang="en-US" altLang="zh-CN" sz="1800" dirty="0">
                <a:ea typeface="微软雅黑" pitchFamily="34" charset="-122"/>
                <a:sym typeface="+mn-ea"/>
              </a:rPr>
              <a:t>    </a:t>
            </a:r>
            <a:r>
              <a:rPr lang="en-US" altLang="zh-CN" sz="1800" dirty="0" smtClean="0">
                <a:ea typeface="微软雅黑" pitchFamily="34" charset="-122"/>
                <a:sym typeface="+mn-ea"/>
              </a:rPr>
              <a:t>    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+mn-ea"/>
              </a:rPr>
              <a:t>x*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i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的结果为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double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型，然后赋值给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z</a:t>
            </a:r>
          </a:p>
          <a:p>
            <a:pPr marL="0" indent="0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sz="1800" dirty="0" smtClean="0">
                <a:ea typeface="微软雅黑" pitchFamily="34" charset="-122"/>
                <a:sym typeface="+mn-ea"/>
              </a:rPr>
              <a:t>        </a:t>
            </a:r>
            <a:r>
              <a:rPr lang="en-US" altLang="zh-CN" sz="1800" dirty="0" err="1" smtClean="0">
                <a:ea typeface="微软雅黑" pitchFamily="34" charset="-122"/>
                <a:sym typeface="+mn-ea"/>
              </a:rPr>
              <a:t>i</a:t>
            </a:r>
            <a:r>
              <a:rPr lang="en-US" altLang="zh-CN" sz="1800" dirty="0" smtClean="0">
                <a:ea typeface="微软雅黑" pitchFamily="34" charset="-122"/>
                <a:sym typeface="+mn-ea"/>
              </a:rPr>
              <a:t> </a:t>
            </a:r>
            <a:r>
              <a:rPr lang="en-US" altLang="zh-CN" sz="1800" dirty="0">
                <a:ea typeface="微软雅黑" pitchFamily="34" charset="-122"/>
                <a:sym typeface="+mn-ea"/>
              </a:rPr>
              <a:t>= m &lt; n  </a:t>
            </a:r>
            <a:r>
              <a:rPr lang="en-US" altLang="zh-CN" sz="1800" dirty="0" smtClean="0">
                <a:ea typeface="微软雅黑" pitchFamily="34" charset="-122"/>
                <a:sym typeface="+mn-ea"/>
              </a:rPr>
              <a:t>   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+mn-ea"/>
              </a:rPr>
              <a:t>m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&lt; 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的结果为整型，无需转换，直接将值赋给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i</a:t>
            </a:r>
          </a:p>
          <a:p>
            <a:pPr marL="0" indent="0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sz="1800" dirty="0" smtClean="0">
                <a:ea typeface="微软雅黑" pitchFamily="34" charset="-122"/>
                <a:sym typeface="+mn-ea"/>
              </a:rPr>
              <a:t>        </a:t>
            </a:r>
            <a:r>
              <a:rPr lang="en-US" altLang="zh-CN" sz="1800" dirty="0" err="1" smtClean="0">
                <a:ea typeface="微软雅黑" pitchFamily="34" charset="-122"/>
                <a:sym typeface="+mn-ea"/>
              </a:rPr>
              <a:t>i</a:t>
            </a:r>
            <a:r>
              <a:rPr lang="en-US" altLang="zh-CN" sz="1800" dirty="0" smtClean="0">
                <a:ea typeface="微软雅黑" pitchFamily="34" charset="-122"/>
                <a:sym typeface="+mn-ea"/>
              </a:rPr>
              <a:t> </a:t>
            </a:r>
            <a:r>
              <a:rPr lang="en-US" altLang="zh-CN" sz="1800" dirty="0">
                <a:ea typeface="微软雅黑" pitchFamily="34" charset="-122"/>
                <a:sym typeface="+mn-ea"/>
              </a:rPr>
              <a:t>= j = 10   </a:t>
            </a:r>
            <a:r>
              <a:rPr lang="en-US" altLang="zh-CN" sz="1800" dirty="0" smtClean="0">
                <a:ea typeface="微软雅黑" pitchFamily="34" charset="-122"/>
                <a:sym typeface="+mn-ea"/>
              </a:rPr>
              <a:t>  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+mn-ea"/>
              </a:rPr>
              <a:t>这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是一个多重赋值表达式，赋值运算符按从右至左结合，即相当于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i=(j=10),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先将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10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赋给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j,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而括号中的赋值表达式（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j=10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）的值就是赋值后的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y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的值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再将其赋给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+mn-ea"/>
              </a:rPr>
              <a:t>i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+mn-ea"/>
              </a:rPr>
              <a:t>。</a:t>
            </a:r>
            <a:endPara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0788" y="10630"/>
            <a:ext cx="148489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400" b="1" dirty="0">
              <a:solidFill>
                <a:srgbClr val="396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content</a:t>
            </a:r>
            <a:endParaRPr lang="zh-CN" altLang="en-US" sz="28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155112" y="1066869"/>
            <a:ext cx="4894273" cy="563517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619672" y="1066869"/>
            <a:ext cx="946822" cy="5635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155112" y="1798268"/>
            <a:ext cx="4894273" cy="564202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691680" y="1798267"/>
            <a:ext cx="896080" cy="5642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2155112" y="2572801"/>
            <a:ext cx="4894273" cy="564888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691680" y="2572800"/>
            <a:ext cx="896080" cy="5648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2.3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2155112" y="3348019"/>
            <a:ext cx="4894273" cy="565575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691680" y="3348019"/>
            <a:ext cx="896080" cy="565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2.4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矩形: 圆角 14"/>
          <p:cNvSpPr/>
          <p:nvPr/>
        </p:nvSpPr>
        <p:spPr>
          <a:xfrm>
            <a:off x="2155112" y="4112349"/>
            <a:ext cx="4894273" cy="565575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位运算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691680" y="4112349"/>
            <a:ext cx="896080" cy="565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2.5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矩形: 圆角 14"/>
          <p:cNvSpPr/>
          <p:nvPr/>
        </p:nvSpPr>
        <p:spPr>
          <a:xfrm>
            <a:off x="2155682" y="4909001"/>
            <a:ext cx="4894273" cy="565575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各类数值型数据间的混合运算</a:t>
            </a:r>
          </a:p>
        </p:txBody>
      </p:sp>
      <p:sp>
        <p:nvSpPr>
          <p:cNvPr id="18" name="椭圆 17"/>
          <p:cNvSpPr/>
          <p:nvPr/>
        </p:nvSpPr>
        <p:spPr>
          <a:xfrm>
            <a:off x="1691680" y="4909001"/>
            <a:ext cx="896650" cy="565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2.6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矩形: 圆角 14"/>
          <p:cNvSpPr/>
          <p:nvPr/>
        </p:nvSpPr>
        <p:spPr>
          <a:xfrm>
            <a:off x="2155682" y="5677939"/>
            <a:ext cx="4894273" cy="565575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输入输出的进一步讨论</a:t>
            </a:r>
          </a:p>
        </p:txBody>
      </p:sp>
      <p:sp>
        <p:nvSpPr>
          <p:cNvPr id="22" name="椭圆 21"/>
          <p:cNvSpPr/>
          <p:nvPr/>
        </p:nvSpPr>
        <p:spPr>
          <a:xfrm>
            <a:off x="1691680" y="5677939"/>
            <a:ext cx="896650" cy="565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2.7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7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赋值运算符与赋值表达式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2.4.5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9512" y="1008950"/>
            <a:ext cx="8640959" cy="53723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复合赋值运算符是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在赋值运算符</a:t>
            </a:r>
            <a:r>
              <a:rPr lang="en-US" altLang="zh-CN" sz="20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“ = ”</a:t>
            </a:r>
            <a:r>
              <a:rPr lang="zh-CN" altLang="en-US" sz="20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前加上其他运算符构成</a:t>
            </a:r>
            <a:r>
              <a:rPr lang="zh-CN" altLang="en-US" sz="2000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。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语言中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+mn-ea"/>
              </a:rPr>
              <a:t>的复合赋值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+mn-ea"/>
              </a:rPr>
              <a:t>运算符有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+mn-ea"/>
              </a:rPr>
              <a:t>10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+mn-ea"/>
              </a:rPr>
              <a:t>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+mn-ea"/>
              </a:rPr>
              <a:t>：</a:t>
            </a:r>
            <a:r>
              <a:rPr lang="en-US" altLang="zh-CN" sz="2000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+=</a:t>
            </a:r>
            <a:r>
              <a:rPr lang="zh-CN" altLang="en-US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-=</a:t>
            </a:r>
            <a:r>
              <a:rPr lang="zh-CN" altLang="en-US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、*</a:t>
            </a:r>
            <a:r>
              <a:rPr lang="en-US" altLang="zh-CN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=</a:t>
            </a:r>
            <a:r>
              <a:rPr lang="zh-CN" altLang="en-US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/=</a:t>
            </a:r>
            <a:r>
              <a:rPr lang="zh-CN" altLang="en-US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%=</a:t>
            </a:r>
            <a:r>
              <a:rPr lang="zh-CN" altLang="en-US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&amp;=</a:t>
            </a:r>
            <a:r>
              <a:rPr lang="zh-CN" altLang="en-US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|=</a:t>
            </a:r>
            <a:r>
              <a:rPr lang="zh-CN" altLang="en-US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^=</a:t>
            </a:r>
            <a:r>
              <a:rPr lang="zh-CN" altLang="en-US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&lt;&lt;=</a:t>
            </a:r>
            <a:r>
              <a:rPr lang="zh-CN" altLang="en-US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&gt;&gt;=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+mn-ea"/>
              </a:rPr>
              <a:t>。其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表达式形式为：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                 </a:t>
            </a:r>
            <a:r>
              <a:rPr lang="zh-CN" altLang="en-US" sz="20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左值表达式  </a:t>
            </a:r>
            <a:r>
              <a:rPr lang="en-US" altLang="zh-CN" sz="20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op= </a:t>
            </a:r>
            <a:r>
              <a:rPr lang="zh-CN" altLang="en-US" sz="20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右值表达式 </a:t>
            </a:r>
            <a:r>
              <a:rPr lang="zh-CN" altLang="en-US" sz="2000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等价于   </a:t>
            </a:r>
            <a:r>
              <a:rPr lang="zh-CN" altLang="en-US" sz="20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左值表达式 = 左值表达式 op 右值表达式</a:t>
            </a:r>
            <a:r>
              <a:rPr lang="zh-CN" altLang="en-US" sz="2000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。</a:t>
            </a:r>
            <a:endParaRPr lang="en-US" altLang="zh-CN" sz="2000" dirty="0" smtClean="0">
              <a:solidFill>
                <a:srgbClr val="00808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如：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000" dirty="0" smtClean="0">
                <a:solidFill>
                  <a:schemeClr val="tx1"/>
                </a:solidFill>
                <a:ea typeface="微软雅黑" pitchFamily="34" charset="-122"/>
              </a:rPr>
              <a:t>       </a:t>
            </a:r>
            <a:r>
              <a:rPr lang="en-US" altLang="zh-CN" sz="2000" dirty="0" smtClean="0">
                <a:solidFill>
                  <a:schemeClr val="tx1"/>
                </a:solidFill>
                <a:ea typeface="微软雅黑" pitchFamily="34" charset="-122"/>
              </a:rPr>
              <a:t>i += j</a:t>
            </a:r>
            <a:r>
              <a:rPr lang="zh-CN" altLang="en-US" sz="2000" dirty="0" smtClean="0">
                <a:solidFill>
                  <a:schemeClr val="tx1"/>
                </a:solidFill>
                <a:ea typeface="微软雅黑" pitchFamily="34" charset="-122"/>
              </a:rPr>
              <a:t>；       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等价于 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 = i + j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solidFill>
                  <a:schemeClr val="tx1"/>
                </a:solidFill>
                <a:ea typeface="微软雅黑" pitchFamily="34" charset="-122"/>
              </a:rPr>
              <a:t>       </a:t>
            </a:r>
            <a:r>
              <a:rPr lang="es-ES" altLang="zh-CN" sz="2000" dirty="0" smtClean="0">
                <a:ea typeface="微软雅黑" pitchFamily="34" charset="-122"/>
              </a:rPr>
              <a:t>x </a:t>
            </a:r>
            <a:r>
              <a:rPr lang="es-ES" altLang="zh-CN" sz="2000" dirty="0">
                <a:ea typeface="微软雅黑" pitchFamily="34" charset="-122"/>
              </a:rPr>
              <a:t>*= y </a:t>
            </a:r>
            <a:r>
              <a:rPr lang="es-ES" altLang="zh-CN" sz="2000" dirty="0" smtClean="0">
                <a:ea typeface="微软雅黑" pitchFamily="34" charset="-122"/>
              </a:rPr>
              <a:t>– 5</a:t>
            </a:r>
            <a:r>
              <a:rPr lang="zh-CN" altLang="en-US" sz="2000" dirty="0" smtClean="0">
                <a:ea typeface="微软雅黑" pitchFamily="34" charset="-122"/>
              </a:rPr>
              <a:t>；</a:t>
            </a:r>
            <a:r>
              <a:rPr lang="es-ES" altLang="zh-CN" sz="2000" dirty="0" smtClean="0">
                <a:ea typeface="微软雅黑" pitchFamily="34" charset="-122"/>
              </a:rPr>
              <a:t>   </a:t>
            </a:r>
            <a:r>
              <a:rPr lang="es-ES" altLang="zh-CN" sz="2000" dirty="0" smtClean="0">
                <a:latin typeface="微软雅黑" pitchFamily="34" charset="-122"/>
                <a:ea typeface="微软雅黑" pitchFamily="34" charset="-122"/>
              </a:rPr>
              <a:t>	          </a:t>
            </a:r>
            <a:r>
              <a:rPr lang="zh-CN" altLang="es-ES" sz="2000" dirty="0" smtClean="0">
                <a:latin typeface="微软雅黑" pitchFamily="34" charset="-122"/>
                <a:ea typeface="微软雅黑" pitchFamily="34" charset="-122"/>
              </a:rPr>
              <a:t>等价</a:t>
            </a:r>
            <a:r>
              <a:rPr lang="zh-CN" altLang="es-ES" sz="2000" dirty="0">
                <a:latin typeface="微软雅黑" pitchFamily="34" charset="-122"/>
                <a:ea typeface="微软雅黑" pitchFamily="34" charset="-122"/>
              </a:rPr>
              <a:t>于   </a:t>
            </a:r>
            <a:r>
              <a:rPr lang="es-ES" altLang="zh-CN" sz="2000" dirty="0">
                <a:latin typeface="微软雅黑" pitchFamily="34" charset="-122"/>
                <a:ea typeface="微软雅黑" pitchFamily="34" charset="-122"/>
              </a:rPr>
              <a:t>x = x * (y-5)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altLang="zh-CN" sz="2000" dirty="0" smtClean="0">
                <a:ea typeface="微软雅黑" pitchFamily="34" charset="-122"/>
              </a:rPr>
              <a:t>      m </a:t>
            </a:r>
            <a:r>
              <a:rPr lang="es-ES" altLang="zh-CN" sz="2000" dirty="0">
                <a:ea typeface="微软雅黑" pitchFamily="34" charset="-122"/>
              </a:rPr>
              <a:t>&lt;&lt;= </a:t>
            </a:r>
            <a:r>
              <a:rPr lang="es-ES" altLang="zh-CN" sz="2000" dirty="0" smtClean="0">
                <a:ea typeface="微软雅黑" pitchFamily="34" charset="-122"/>
              </a:rPr>
              <a:t>2</a:t>
            </a:r>
            <a:r>
              <a:rPr lang="zh-CN" altLang="en-US" sz="2000" dirty="0" smtClean="0">
                <a:ea typeface="微软雅黑" pitchFamily="34" charset="-122"/>
              </a:rPr>
              <a:t>；</a:t>
            </a:r>
            <a:r>
              <a:rPr lang="es-ES" altLang="zh-CN" sz="2000" dirty="0" smtClean="0">
                <a:ea typeface="微软雅黑" pitchFamily="34" charset="-122"/>
              </a:rPr>
              <a:t>    </a:t>
            </a:r>
            <a:r>
              <a:rPr lang="es-ES" altLang="zh-CN" sz="2000" dirty="0" smtClean="0">
                <a:latin typeface="微软雅黑" pitchFamily="34" charset="-122"/>
                <a:ea typeface="微软雅黑" pitchFamily="34" charset="-122"/>
              </a:rPr>
              <a:t>	                   </a:t>
            </a:r>
            <a:r>
              <a:rPr lang="zh-CN" altLang="es-ES" sz="2000" dirty="0" smtClean="0">
                <a:latin typeface="微软雅黑" pitchFamily="34" charset="-122"/>
                <a:ea typeface="微软雅黑" pitchFamily="34" charset="-122"/>
              </a:rPr>
              <a:t>等价</a:t>
            </a:r>
            <a:r>
              <a:rPr lang="zh-CN" altLang="es-ES" sz="2000" dirty="0">
                <a:latin typeface="微软雅黑" pitchFamily="34" charset="-122"/>
                <a:ea typeface="微软雅黑" pitchFamily="34" charset="-122"/>
              </a:rPr>
              <a:t>于   </a:t>
            </a:r>
            <a:r>
              <a:rPr lang="es-ES" altLang="zh-CN" sz="2000" dirty="0">
                <a:latin typeface="微软雅黑" pitchFamily="34" charset="-122"/>
                <a:ea typeface="微软雅黑" pitchFamily="34" charset="-122"/>
              </a:rPr>
              <a:t>m = m &lt;&lt; </a:t>
            </a:r>
            <a:r>
              <a:rPr lang="es-E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2000" dirty="0" smtClean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20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条件运算符与条件表达式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2.4.6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32925" y="1052736"/>
            <a:ext cx="7928475" cy="5376660"/>
          </a:xfrm>
        </p:spPr>
        <p:txBody>
          <a:bodyPr>
            <a:no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一般形式：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            </a:t>
            </a:r>
            <a:r>
              <a:rPr lang="zh-CN" altLang="en-US" sz="18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18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1  ?  </a:t>
            </a:r>
            <a:r>
              <a:rPr lang="zh-CN" altLang="en-US" sz="18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18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2  :  </a:t>
            </a:r>
            <a:r>
              <a:rPr lang="zh-CN" altLang="en-US" sz="18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18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操作过程：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的值，如果为非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值，则求解表达式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的值，并将其作为该条件表达式的值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，则求解表达式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的值，并将其作为该条件表达式的值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</a:p>
          <a:p>
            <a:pPr>
              <a:lnSpc>
                <a:spcPct val="8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示例：</a:t>
            </a:r>
            <a:r>
              <a:rPr lang="zh-CN" altLang="en-US" sz="1800" dirty="0" smtClean="0">
                <a:solidFill>
                  <a:schemeClr val="tx1"/>
                </a:solidFill>
                <a:ea typeface="微软雅黑" pitchFamily="34" charset="-122"/>
              </a:rPr>
              <a:t>如  </a:t>
            </a:r>
            <a:r>
              <a:rPr lang="en-US" altLang="zh-CN" sz="1800" dirty="0" smtClean="0">
                <a:solidFill>
                  <a:schemeClr val="tx1"/>
                </a:solidFill>
                <a:ea typeface="微软雅黑" pitchFamily="34" charset="-122"/>
                <a:sym typeface="+mn-ea"/>
              </a:rPr>
              <a:t>a = 10</a:t>
            </a:r>
            <a:r>
              <a:rPr lang="zh-CN" altLang="en-US" sz="1800" dirty="0" smtClean="0">
                <a:solidFill>
                  <a:schemeClr val="tx1"/>
                </a:solidFill>
                <a:ea typeface="微软雅黑" pitchFamily="34" charset="-122"/>
                <a:sym typeface="+mn-ea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ea typeface="微软雅黑" pitchFamily="34" charset="-122"/>
                <a:sym typeface="+mn-ea"/>
              </a:rPr>
              <a:t> b = -5</a:t>
            </a:r>
            <a:r>
              <a:rPr lang="zh-CN" altLang="en-US" sz="1800" dirty="0" smtClean="0">
                <a:solidFill>
                  <a:schemeClr val="tx1"/>
                </a:solidFill>
                <a:ea typeface="微软雅黑" pitchFamily="34" charset="-122"/>
                <a:sym typeface="+mn-ea"/>
              </a:rPr>
              <a:t>，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求以下条件表达式的结果值。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CN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  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+mn-ea"/>
              </a:rPr>
              <a:t>c  =  b &gt; 0 ? (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sym typeface="+mn-ea"/>
              </a:rPr>
              <a:t>a + b)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+mn-ea"/>
              </a:rPr>
              <a:t> :( a - b);  </a:t>
            </a:r>
          </a:p>
          <a:p>
            <a:pPr eaLnBrk="1" hangingPunct="1">
              <a:lnSpc>
                <a:spcPct val="160000"/>
              </a:lnSpc>
              <a:buFont typeface="Wingdings 3" panose="05040102010807070707" pitchFamily="18" charset="2"/>
              <a:buNone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结果为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 = 15</a:t>
            </a:r>
          </a:p>
          <a:p>
            <a:pPr eaLnBrk="1" hangingPunct="1">
              <a:lnSpc>
                <a:spcPct val="160000"/>
              </a:lnSpc>
              <a:buFont typeface="Wingdings 3" panose="05040102010807070707" pitchFamily="18" charset="2"/>
              <a:buNone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详细代码见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p31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2.8</a:t>
            </a:r>
          </a:p>
        </p:txBody>
      </p:sp>
      <p:sp>
        <p:nvSpPr>
          <p:cNvPr id="5" name="对话气泡: 圆角矩形 16"/>
          <p:cNvSpPr/>
          <p:nvPr/>
        </p:nvSpPr>
        <p:spPr>
          <a:xfrm>
            <a:off x="4000496" y="5500702"/>
            <a:ext cx="2010172" cy="729327"/>
          </a:xfrm>
          <a:prstGeom prst="wedgeRoundRectCallout">
            <a:avLst>
              <a:gd name="adj1" fmla="val -118578"/>
              <a:gd name="adj2" fmla="val -85097"/>
              <a:gd name="adj3" fmla="val 16667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为关系表达式，其结果值为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话气泡: 圆角矩形 16"/>
          <p:cNvSpPr/>
          <p:nvPr/>
        </p:nvSpPr>
        <p:spPr>
          <a:xfrm>
            <a:off x="6715140" y="4857760"/>
            <a:ext cx="2010172" cy="892562"/>
          </a:xfrm>
          <a:prstGeom prst="wedgeRoundRectCallout">
            <a:avLst>
              <a:gd name="adj1" fmla="val -139698"/>
              <a:gd name="adj2" fmla="val -20176"/>
              <a:gd name="adj3" fmla="val 16667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计算表达式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的结果作为整个条件表达式的结果。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uiExpand="1" build="p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逗号运算符与逗号表达式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2.4.7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75005" y="980728"/>
            <a:ext cx="7536180" cy="54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逗号运算符是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双目运算符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，用它构成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逗号表达式形式为：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1 , 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2 , 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3, …… , 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endParaRPr lang="zh-CN" altLang="en-US" sz="2400" b="1" dirty="0" smtClean="0">
              <a:solidFill>
                <a:srgbClr val="00666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运算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过程：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先求表达式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的值，然后再求表达式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的值，依次计算下去，最后表达式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的值也就是该逗号表达式的值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1: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如果定义整型变量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b,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且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a=10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求以下表达式的结果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400" dirty="0" smtClean="0">
                <a:solidFill>
                  <a:schemeClr val="tx1"/>
                </a:solidFill>
                <a:ea typeface="微软雅黑" pitchFamily="34" charset="-122"/>
              </a:rPr>
              <a:t>     b = a++ , a % 3 </a:t>
            </a:r>
            <a:r>
              <a:rPr lang="en-US" altLang="zh-CN" sz="2400" dirty="0">
                <a:ea typeface="微软雅黑" pitchFamily="34" charset="-122"/>
              </a:rPr>
              <a:t>;</a:t>
            </a:r>
            <a:r>
              <a:rPr lang="en-US" altLang="zh-CN" sz="2400" dirty="0" smtClean="0">
                <a:solidFill>
                  <a:schemeClr val="tx1"/>
                </a:solidFill>
                <a:ea typeface="微软雅黑" pitchFamily="34" charset="-122"/>
              </a:rPr>
              <a:t> 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结果为： </a:t>
            </a:r>
            <a:r>
              <a:rPr lang="en-US" altLang="zh-CN" sz="2400" dirty="0">
                <a:ea typeface="微软雅黑" pitchFamily="34" charset="-122"/>
              </a:rPr>
              <a:t>b = </a:t>
            </a:r>
            <a:r>
              <a:rPr lang="en-US" altLang="zh-CN" sz="2400" dirty="0" smtClean="0">
                <a:ea typeface="微软雅黑" pitchFamily="34" charset="-122"/>
              </a:rPr>
              <a:t>2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1800"/>
              </a:spcBef>
              <a:buNone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思考： 如果 </a:t>
            </a:r>
            <a:r>
              <a:rPr lang="en-US" altLang="zh-CN" sz="2000" dirty="0" smtClean="0">
                <a:solidFill>
                  <a:schemeClr val="tx1"/>
                </a:solidFill>
                <a:ea typeface="微软雅黑" pitchFamily="34" charset="-122"/>
              </a:rPr>
              <a:t>b = a++,a % 3,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换成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ea typeface="微软雅黑" pitchFamily="34" charset="-122"/>
                <a:sym typeface="+mn-ea"/>
              </a:rPr>
              <a:t>b = a++ , a++,a % 3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结果为多少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？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对话气泡: 圆角矩形 16"/>
          <p:cNvSpPr/>
          <p:nvPr/>
        </p:nvSpPr>
        <p:spPr>
          <a:xfrm>
            <a:off x="3563888" y="4499855"/>
            <a:ext cx="1296144" cy="541769"/>
          </a:xfrm>
          <a:prstGeom prst="wedgeRoundRectCallout">
            <a:avLst>
              <a:gd name="adj1" fmla="val -130764"/>
              <a:gd name="adj2" fmla="val -131827"/>
              <a:gd name="adj3" fmla="val 16667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的结果值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话气泡: 圆角矩形 16"/>
          <p:cNvSpPr/>
          <p:nvPr/>
        </p:nvSpPr>
        <p:spPr>
          <a:xfrm>
            <a:off x="5505434" y="3544550"/>
            <a:ext cx="2010172" cy="1036578"/>
          </a:xfrm>
          <a:prstGeom prst="wedgeRoundRectCallout">
            <a:avLst>
              <a:gd name="adj1" fmla="val -134553"/>
              <a:gd name="adj2" fmla="val -4326"/>
              <a:gd name="adj3" fmla="val 16667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的结果为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，同时也是整个逗号表达式的结果，然后把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赋值给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28614"/>
            <a:ext cx="964570" cy="923330"/>
            <a:chOff x="8313565" y="2876790"/>
            <a:chExt cx="964570" cy="923330"/>
          </a:xfrm>
        </p:grpSpPr>
        <p:sp>
          <p:nvSpPr>
            <p:cNvPr id="8" name="椭圆 7"/>
            <p:cNvSpPr/>
            <p:nvPr/>
          </p:nvSpPr>
          <p:spPr>
            <a:xfrm>
              <a:off x="8313565" y="2929419"/>
              <a:ext cx="792088" cy="7200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397766" y="2876790"/>
              <a:ext cx="880369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rgbClr val="FF0000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？</a:t>
              </a:r>
              <a:endParaRPr lang="zh-CN" altLang="en-US" sz="5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位运算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3197" y="131498"/>
            <a:ext cx="832485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gray">
          <a:xfrm>
            <a:off x="2514600" y="2060575"/>
            <a:ext cx="2743200" cy="2743200"/>
          </a:xfrm>
          <a:prstGeom prst="ellipse">
            <a:avLst/>
          </a:prstGeom>
          <a:solidFill>
            <a:srgbClr val="339933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gray">
          <a:xfrm>
            <a:off x="3657600" y="2574925"/>
            <a:ext cx="1619250" cy="1619250"/>
          </a:xfrm>
          <a:prstGeom prst="ellipse">
            <a:avLst/>
          </a:prstGeom>
          <a:solidFill>
            <a:srgbClr val="DCDCD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gray">
          <a:xfrm>
            <a:off x="2895600" y="3355975"/>
            <a:ext cx="1524000" cy="76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gray">
          <a:xfrm>
            <a:off x="3733800" y="2212975"/>
            <a:ext cx="914400" cy="9144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gray">
          <a:xfrm flipH="1">
            <a:off x="3829050" y="3736975"/>
            <a:ext cx="819150" cy="14097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gray">
          <a:xfrm>
            <a:off x="5003800" y="3500438"/>
            <a:ext cx="6477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gray">
          <a:xfrm flipV="1">
            <a:off x="5029200" y="2365375"/>
            <a:ext cx="533400" cy="838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gray">
          <a:xfrm>
            <a:off x="4295775" y="2965450"/>
            <a:ext cx="895350" cy="895350"/>
          </a:xfrm>
          <a:prstGeom prst="ellipse">
            <a:avLst/>
          </a:prstGeom>
          <a:solidFill>
            <a:srgbClr val="C0C0C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164" name="Group 12"/>
          <p:cNvGrpSpPr/>
          <p:nvPr/>
        </p:nvGrpSpPr>
        <p:grpSpPr bwMode="auto">
          <a:xfrm>
            <a:off x="2914650" y="1336675"/>
            <a:ext cx="1146175" cy="1384300"/>
            <a:chOff x="2064" y="1008"/>
            <a:chExt cx="722" cy="872"/>
          </a:xfrm>
        </p:grpSpPr>
        <p:sp>
          <p:nvSpPr>
            <p:cNvPr id="49335" name="Oval 13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336" name="Group 14"/>
            <p:cNvGrpSpPr/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49349" name="Picture 15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350" name="Oval 16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rgbClr val="938BFD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9351" name="Picture 17" descr="light_shadow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9352" name="Group 18"/>
              <p:cNvGrpSpPr/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49353" name="Group 19"/>
                <p:cNvGrpSpPr/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9359" name="AutoShape 20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60" name="AutoShape 21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61" name="AutoShape 22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62" name="AutoShape 23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9354" name="Group 24"/>
                <p:cNvGrpSpPr/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9355" name="AutoShape 25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56" name="AutoShape 26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57" name="AutoShape 27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58" name="AutoShape 28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49337" name="Group 29"/>
            <p:cNvGrpSpPr/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49339" name="Group 30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9345" name="AutoShape 31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346" name="AutoShape 32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347" name="AutoShape 33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348" name="AutoShape 34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340" name="Group 35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9341" name="AutoShape 36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342" name="AutoShape 37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343" name="AutoShape 38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344" name="AutoShape 39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338" name="Rectangle 40"/>
            <p:cNvSpPr>
              <a:spLocks noChangeArrowheads="1"/>
            </p:cNvSpPr>
            <p:nvPr/>
          </p:nvSpPr>
          <p:spPr bwMode="gray">
            <a:xfrm>
              <a:off x="2163" y="1239"/>
              <a:ext cx="5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B58713"/>
                      </a:gs>
                      <a:gs pos="100000">
                        <a:srgbClr val="FABA1A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000000"/>
                  </a:solidFill>
                  <a:latin typeface="+mn-lt"/>
                </a:rPr>
                <a:t>2.5.1</a:t>
              </a:r>
              <a:endParaRPr lang="en-US" altLang="zh-CN" sz="2400" dirty="0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49165" name="Group 41"/>
          <p:cNvGrpSpPr/>
          <p:nvPr/>
        </p:nvGrpSpPr>
        <p:grpSpPr bwMode="auto">
          <a:xfrm>
            <a:off x="1830388" y="2619375"/>
            <a:ext cx="1146175" cy="1384300"/>
            <a:chOff x="2064" y="1008"/>
            <a:chExt cx="722" cy="872"/>
          </a:xfrm>
        </p:grpSpPr>
        <p:sp>
          <p:nvSpPr>
            <p:cNvPr id="49307" name="Oval 42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308" name="Group 43"/>
            <p:cNvGrpSpPr/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49321" name="Picture 44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322" name="Oval 45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rgbClr val="13D3F9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9323" name="Picture 46" descr="light_shadow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9324" name="Group 47"/>
              <p:cNvGrpSpPr/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49325" name="Group 48"/>
                <p:cNvGrpSpPr/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9331" name="AutoShape 49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32" name="AutoShape 50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33" name="AutoShape 51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34" name="AutoShape 52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9326" name="Group 53"/>
                <p:cNvGrpSpPr/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9327" name="AutoShape 54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28" name="AutoShape 55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29" name="AutoShape 56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30" name="AutoShape 57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49309" name="Group 58"/>
            <p:cNvGrpSpPr/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49311" name="Group 59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9317" name="AutoShape 60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318" name="AutoShape 61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319" name="AutoShape 62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320" name="AutoShape 63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312" name="Group 64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9313" name="AutoShape 65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314" name="AutoShape 66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315" name="AutoShape 67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316" name="AutoShape 68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310" name="Rectangle 69"/>
            <p:cNvSpPr>
              <a:spLocks noChangeArrowheads="1"/>
            </p:cNvSpPr>
            <p:nvPr/>
          </p:nvSpPr>
          <p:spPr bwMode="gray">
            <a:xfrm>
              <a:off x="2178" y="1272"/>
              <a:ext cx="5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B58713"/>
                      </a:gs>
                      <a:gs pos="100000">
                        <a:srgbClr val="FABA1A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000000"/>
                  </a:solidFill>
                  <a:latin typeface="+mn-lt"/>
                </a:rPr>
                <a:t>2.5.2</a:t>
              </a:r>
              <a:endParaRPr lang="en-US" altLang="zh-CN" sz="2400" dirty="0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49166" name="Group 70"/>
          <p:cNvGrpSpPr/>
          <p:nvPr/>
        </p:nvGrpSpPr>
        <p:grpSpPr bwMode="auto">
          <a:xfrm>
            <a:off x="2943225" y="4967288"/>
            <a:ext cx="1146175" cy="1384300"/>
            <a:chOff x="2064" y="1008"/>
            <a:chExt cx="722" cy="872"/>
          </a:xfrm>
        </p:grpSpPr>
        <p:sp>
          <p:nvSpPr>
            <p:cNvPr id="49279" name="Oval 71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280" name="Group 72"/>
            <p:cNvGrpSpPr/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49293" name="Picture 73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294" name="Oval 74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rgbClr val="FF0000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9295" name="Picture 75" descr="light_shadow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9296" name="Group 76"/>
              <p:cNvGrpSpPr/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49297" name="Group 77"/>
                <p:cNvGrpSpPr/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9303" name="AutoShape 78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04" name="AutoShape 79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05" name="AutoShape 80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06" name="AutoShape 81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9298" name="Group 82"/>
                <p:cNvGrpSpPr/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9299" name="AutoShape 83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00" name="AutoShape 84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01" name="AutoShape 85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02" name="AutoShape 86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49281" name="Group 87"/>
            <p:cNvGrpSpPr/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49283" name="Group 88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9289" name="AutoShape 89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90" name="AutoShape 90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91" name="AutoShape 91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92" name="AutoShape 92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284" name="Group 93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9285" name="AutoShape 94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86" name="AutoShape 95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87" name="AutoShape 96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88" name="AutoShape 97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282" name="Rectangle 98"/>
            <p:cNvSpPr>
              <a:spLocks noChangeArrowheads="1"/>
            </p:cNvSpPr>
            <p:nvPr/>
          </p:nvSpPr>
          <p:spPr bwMode="gray">
            <a:xfrm>
              <a:off x="2175" y="1272"/>
              <a:ext cx="5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B58713"/>
                      </a:gs>
                      <a:gs pos="100000">
                        <a:srgbClr val="FABA1A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000000"/>
                  </a:solidFill>
                  <a:latin typeface="+mn-lt"/>
                </a:rPr>
                <a:t>2.5.3</a:t>
              </a:r>
              <a:endParaRPr lang="en-US" altLang="zh-CN" sz="2400" dirty="0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49167" name="Group 99"/>
          <p:cNvGrpSpPr/>
          <p:nvPr/>
        </p:nvGrpSpPr>
        <p:grpSpPr bwMode="auto">
          <a:xfrm>
            <a:off x="5624513" y="2932113"/>
            <a:ext cx="1146175" cy="1384300"/>
            <a:chOff x="2064" y="1008"/>
            <a:chExt cx="722" cy="872"/>
          </a:xfrm>
        </p:grpSpPr>
        <p:sp>
          <p:nvSpPr>
            <p:cNvPr id="49251" name="Oval 100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252" name="Group 101"/>
            <p:cNvGrpSpPr/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49265" name="Picture 102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266" name="Oval 103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rgbClr val="000000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9267" name="Picture 104" descr="light_shadow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9268" name="Group 105"/>
              <p:cNvGrpSpPr/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49269" name="Group 106"/>
                <p:cNvGrpSpPr/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9275" name="AutoShape 107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76" name="AutoShape 108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77" name="AutoShape 109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78" name="AutoShape 110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9270" name="Group 111"/>
                <p:cNvGrpSpPr/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9271" name="AutoShape 112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72" name="AutoShape 113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73" name="AutoShape 114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74" name="AutoShape 115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49253" name="Group 116"/>
            <p:cNvGrpSpPr/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49255" name="Group 117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9261" name="AutoShape 11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62" name="AutoShape 11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63" name="AutoShape 12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64" name="AutoShape 12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256" name="Group 122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9257" name="AutoShape 12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58" name="AutoShape 12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59" name="AutoShape 12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60" name="AutoShape 12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254" name="Rectangle 127"/>
            <p:cNvSpPr>
              <a:spLocks noChangeArrowheads="1"/>
            </p:cNvSpPr>
            <p:nvPr/>
          </p:nvSpPr>
          <p:spPr bwMode="gray">
            <a:xfrm>
              <a:off x="2176" y="1272"/>
              <a:ext cx="5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B58713"/>
                      </a:gs>
                      <a:gs pos="100000">
                        <a:srgbClr val="FABA1A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000000"/>
                  </a:solidFill>
                  <a:latin typeface="+mn-lt"/>
                </a:rPr>
                <a:t>2.5.5</a:t>
              </a:r>
              <a:endParaRPr lang="en-US" altLang="zh-CN" sz="2400" dirty="0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49168" name="Group 128"/>
          <p:cNvGrpSpPr/>
          <p:nvPr/>
        </p:nvGrpSpPr>
        <p:grpSpPr bwMode="auto">
          <a:xfrm>
            <a:off x="5181600" y="1346200"/>
            <a:ext cx="1146175" cy="1384300"/>
            <a:chOff x="2064" y="1008"/>
            <a:chExt cx="722" cy="872"/>
          </a:xfrm>
        </p:grpSpPr>
        <p:sp>
          <p:nvSpPr>
            <p:cNvPr id="49223" name="Oval 129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224" name="Group 130"/>
            <p:cNvGrpSpPr/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49237" name="Picture 131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238" name="Oval 132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rgbClr val="EFCF0F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9239" name="Picture 133" descr="light_shadow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9240" name="Group 134"/>
              <p:cNvGrpSpPr/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49241" name="Group 135"/>
                <p:cNvGrpSpPr/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9247" name="AutoShape 136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48" name="AutoShape 137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49" name="AutoShape 138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50" name="AutoShape 139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9242" name="Group 140"/>
                <p:cNvGrpSpPr/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9243" name="AutoShape 141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44" name="AutoShape 142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45" name="AutoShape 143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46" name="AutoShape 144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49225" name="Group 145"/>
            <p:cNvGrpSpPr/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49227" name="Group 146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9233" name="AutoShape 14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34" name="AutoShape 14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35" name="AutoShape 14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36" name="AutoShape 15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228" name="Group 151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9229" name="AutoShape 15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30" name="AutoShape 15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31" name="AutoShape 15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32" name="AutoShape 15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226" name="Rectangle 156"/>
            <p:cNvSpPr>
              <a:spLocks noChangeArrowheads="1"/>
            </p:cNvSpPr>
            <p:nvPr/>
          </p:nvSpPr>
          <p:spPr bwMode="gray">
            <a:xfrm>
              <a:off x="2175" y="1272"/>
              <a:ext cx="5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B58713"/>
                      </a:gs>
                      <a:gs pos="100000">
                        <a:srgbClr val="FABA1A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000000"/>
                  </a:solidFill>
                  <a:latin typeface="+mn-lt"/>
                </a:rPr>
                <a:t>2.5.6</a:t>
              </a:r>
              <a:endParaRPr lang="en-US" altLang="zh-CN" sz="2400" dirty="0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49169" name="Group 157"/>
          <p:cNvGrpSpPr/>
          <p:nvPr/>
        </p:nvGrpSpPr>
        <p:grpSpPr bwMode="auto">
          <a:xfrm rot="4976862" flipH="1">
            <a:off x="4483100" y="3140075"/>
            <a:ext cx="673100" cy="647700"/>
            <a:chOff x="1944" y="1111"/>
            <a:chExt cx="204" cy="196"/>
          </a:xfrm>
        </p:grpSpPr>
        <p:pic>
          <p:nvPicPr>
            <p:cNvPr id="49206" name="Picture 158" descr="circuler_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439" name="Oval 159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shade val="46275"/>
                    <a:invGamma/>
                  </a:srgbClr>
                </a:gs>
                <a:gs pos="50000">
                  <a:srgbClr val="000000">
                    <a:alpha val="50000"/>
                  </a:srgbClr>
                </a:gs>
                <a:gs pos="100000">
                  <a:srgbClr val="00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9210" name="Group 160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49213" name="Group 161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9219" name="AutoShape 16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20" name="AutoShape 16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21" name="AutoShape 16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22" name="AutoShape 16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214" name="Group 166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9215" name="AutoShape 16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16" name="AutoShape 16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17" name="AutoShape 16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18" name="AutoShape 17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211" name="Arc 171"/>
            <p:cNvSpPr/>
            <p:nvPr/>
          </p:nvSpPr>
          <p:spPr bwMode="gray">
            <a:xfrm rot="3847716">
              <a:off x="1948" y="1107"/>
              <a:ext cx="196" cy="204"/>
            </a:xfrm>
            <a:custGeom>
              <a:avLst/>
              <a:gdLst>
                <a:gd name="T0" fmla="*/ 0 w 43200"/>
                <a:gd name="T1" fmla="*/ 1 h 43155"/>
                <a:gd name="T2" fmla="*/ 0 w 43200"/>
                <a:gd name="T3" fmla="*/ 1 h 43155"/>
                <a:gd name="T4" fmla="*/ 0 w 43200"/>
                <a:gd name="T5" fmla="*/ 0 h 431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lnTo>
                    <a:pt x="3603" y="3354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9212" name="Picture 172" descr="light_shadow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170" name="AutoShape 173"/>
          <p:cNvSpPr/>
          <p:nvPr/>
        </p:nvSpPr>
        <p:spPr bwMode="auto">
          <a:xfrm>
            <a:off x="6588125" y="1484313"/>
            <a:ext cx="1809641" cy="366712"/>
          </a:xfrm>
          <a:prstGeom prst="accentCallout2">
            <a:avLst>
              <a:gd name="adj1" fmla="val 31167"/>
              <a:gd name="adj2" fmla="val -5046"/>
              <a:gd name="adj3" fmla="val 34323"/>
              <a:gd name="adj4" fmla="val -13725"/>
              <a:gd name="adj5" fmla="val 102721"/>
              <a:gd name="adj6" fmla="val -41038"/>
            </a:avLst>
          </a:prstGeom>
          <a:noFill/>
          <a:ln w="9525">
            <a:solidFill>
              <a:srgbClr val="EFCF0F"/>
            </a:solidFill>
            <a:miter lim="800000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eaLnBrk="0" hangingPunct="0"/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按位取反运算符“</a:t>
            </a:r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~”</a:t>
            </a:r>
          </a:p>
        </p:txBody>
      </p:sp>
      <p:sp>
        <p:nvSpPr>
          <p:cNvPr id="49171" name="AutoShape 174"/>
          <p:cNvSpPr/>
          <p:nvPr/>
        </p:nvSpPr>
        <p:spPr bwMode="auto">
          <a:xfrm>
            <a:off x="6796180" y="2997200"/>
            <a:ext cx="1952283" cy="392113"/>
          </a:xfrm>
          <a:prstGeom prst="accentCallout2">
            <a:avLst>
              <a:gd name="adj1" fmla="val 29148"/>
              <a:gd name="adj2" fmla="val -4074"/>
              <a:gd name="adj3" fmla="val 29148"/>
              <a:gd name="adj4" fmla="val -4074"/>
              <a:gd name="adj5" fmla="val 123079"/>
              <a:gd name="adj6" fmla="val -22157"/>
            </a:avLst>
          </a:prstGeom>
          <a:noFill/>
          <a:ln w="9525">
            <a:solidFill>
              <a:srgbClr val="000000"/>
            </a:solidFill>
            <a:miter lim="800000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eaLnBrk="0" hangingPunct="0"/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二进制右移运算符“</a:t>
            </a:r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&gt;&gt;”</a:t>
            </a:r>
          </a:p>
        </p:txBody>
      </p:sp>
      <p:sp>
        <p:nvSpPr>
          <p:cNvPr id="49172" name="AutoShape 175"/>
          <p:cNvSpPr/>
          <p:nvPr/>
        </p:nvSpPr>
        <p:spPr bwMode="auto">
          <a:xfrm>
            <a:off x="539553" y="1628775"/>
            <a:ext cx="2033467" cy="434975"/>
          </a:xfrm>
          <a:prstGeom prst="accentCallout2">
            <a:avLst>
              <a:gd name="adj1" fmla="val 26278"/>
              <a:gd name="adj2" fmla="val 104782"/>
              <a:gd name="adj3" fmla="val 26278"/>
              <a:gd name="adj4" fmla="val 109264"/>
              <a:gd name="adj5" fmla="val 48176"/>
              <a:gd name="adj6" fmla="val 121338"/>
            </a:avLst>
          </a:prstGeom>
          <a:noFill/>
          <a:ln w="9525">
            <a:solidFill>
              <a:srgbClr val="938BFD"/>
            </a:solidFill>
            <a:miter lim="800000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按位与运算符“</a:t>
            </a:r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&amp;”</a:t>
            </a:r>
          </a:p>
        </p:txBody>
      </p:sp>
      <p:sp>
        <p:nvSpPr>
          <p:cNvPr id="49173" name="AutoShape 176"/>
          <p:cNvSpPr/>
          <p:nvPr/>
        </p:nvSpPr>
        <p:spPr bwMode="auto">
          <a:xfrm>
            <a:off x="539553" y="3933825"/>
            <a:ext cx="1675528" cy="434975"/>
          </a:xfrm>
          <a:prstGeom prst="accentCallout2">
            <a:avLst>
              <a:gd name="adj1" fmla="val 26278"/>
              <a:gd name="adj2" fmla="val 104782"/>
              <a:gd name="adj3" fmla="val 26278"/>
              <a:gd name="adj4" fmla="val 105477"/>
              <a:gd name="adj5" fmla="val -66061"/>
              <a:gd name="adj6" fmla="val 121432"/>
            </a:avLst>
          </a:prstGeom>
          <a:noFill/>
          <a:ln w="9525">
            <a:solidFill>
              <a:srgbClr val="13D3F9"/>
            </a:solidFill>
            <a:miter lim="800000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按位或运算符“</a:t>
            </a:r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|”</a:t>
            </a:r>
          </a:p>
        </p:txBody>
      </p:sp>
      <p:sp>
        <p:nvSpPr>
          <p:cNvPr id="49174" name="AutoShape 177"/>
          <p:cNvSpPr/>
          <p:nvPr/>
        </p:nvSpPr>
        <p:spPr bwMode="auto">
          <a:xfrm>
            <a:off x="539552" y="5373688"/>
            <a:ext cx="2000195" cy="392112"/>
          </a:xfrm>
          <a:prstGeom prst="accentCallout2">
            <a:avLst>
              <a:gd name="adj1" fmla="val 29148"/>
              <a:gd name="adj2" fmla="val 105046"/>
              <a:gd name="adj3" fmla="val 29148"/>
              <a:gd name="adj4" fmla="val 105046"/>
              <a:gd name="adj5" fmla="val 66398"/>
              <a:gd name="adj6" fmla="val 125994"/>
            </a:avLst>
          </a:prstGeom>
          <a:noFill/>
          <a:ln w="9525">
            <a:solidFill>
              <a:srgbClr val="FABA1A"/>
            </a:solidFill>
            <a:miter lim="800000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按位异或运算符“</a:t>
            </a:r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^” </a:t>
            </a:r>
          </a:p>
        </p:txBody>
      </p:sp>
      <p:sp>
        <p:nvSpPr>
          <p:cNvPr id="49175" name="Line 178"/>
          <p:cNvSpPr>
            <a:spLocks noChangeShapeType="1"/>
          </p:cNvSpPr>
          <p:nvPr/>
        </p:nvSpPr>
        <p:spPr bwMode="gray">
          <a:xfrm>
            <a:off x="4932363" y="3789363"/>
            <a:ext cx="430212" cy="1241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176" name="Group 179"/>
          <p:cNvGrpSpPr/>
          <p:nvPr/>
        </p:nvGrpSpPr>
        <p:grpSpPr bwMode="auto">
          <a:xfrm>
            <a:off x="5219700" y="4652963"/>
            <a:ext cx="1146175" cy="1384300"/>
            <a:chOff x="2064" y="1008"/>
            <a:chExt cx="722" cy="872"/>
          </a:xfrm>
        </p:grpSpPr>
        <p:sp>
          <p:nvSpPr>
            <p:cNvPr id="49178" name="Oval 180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179" name="Group 181"/>
            <p:cNvGrpSpPr/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49192" name="Picture 182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193" name="Oval 183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rgbClr val="0000FF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9194" name="Picture 184" descr="light_shadow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9195" name="Group 185"/>
              <p:cNvGrpSpPr/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49196" name="Group 186"/>
                <p:cNvGrpSpPr/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9202" name="AutoShape 187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03" name="AutoShape 188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04" name="AutoShape 189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05" name="AutoShape 190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9197" name="Group 191"/>
                <p:cNvGrpSpPr/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9198" name="AutoShape 192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199" name="AutoShape 193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00" name="AutoShape 194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01" name="AutoShape 195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49180" name="Group 196"/>
            <p:cNvGrpSpPr/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49182" name="Group 197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9188" name="AutoShape 19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9" name="AutoShape 19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0" name="AutoShape 20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1" name="AutoShape 20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183" name="Group 202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9184" name="AutoShape 20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5" name="AutoShape 20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6" name="AutoShape 20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7" name="AutoShape 20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181" name="Rectangle 207"/>
            <p:cNvSpPr>
              <a:spLocks noChangeArrowheads="1"/>
            </p:cNvSpPr>
            <p:nvPr/>
          </p:nvSpPr>
          <p:spPr bwMode="gray">
            <a:xfrm>
              <a:off x="2176" y="1272"/>
              <a:ext cx="5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B58713"/>
                      </a:gs>
                      <a:gs pos="100000">
                        <a:srgbClr val="FABA1A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400" dirty="0" smtClean="0">
                  <a:solidFill>
                    <a:srgbClr val="000000"/>
                  </a:solidFill>
                  <a:latin typeface="+mn-lt"/>
                </a:rPr>
                <a:t>2.5.4</a:t>
              </a:r>
              <a:endParaRPr kumimoji="1" lang="en-US" altLang="zh-CN" sz="3600" dirty="0">
                <a:latin typeface="+mn-lt"/>
                <a:ea typeface="华文新魏" panose="02010800040101010101" pitchFamily="2" charset="-122"/>
              </a:endParaRPr>
            </a:p>
          </p:txBody>
        </p:sp>
      </p:grpSp>
      <p:sp>
        <p:nvSpPr>
          <p:cNvPr id="49177" name="AutoShape 208"/>
          <p:cNvSpPr/>
          <p:nvPr/>
        </p:nvSpPr>
        <p:spPr bwMode="auto">
          <a:xfrm>
            <a:off x="6516688" y="4868863"/>
            <a:ext cx="2087760" cy="392112"/>
          </a:xfrm>
          <a:prstGeom prst="accentCallout2">
            <a:avLst>
              <a:gd name="adj1" fmla="val 29148"/>
              <a:gd name="adj2" fmla="val -4481"/>
              <a:gd name="adj3" fmla="val 29148"/>
              <a:gd name="adj4" fmla="val -4481"/>
              <a:gd name="adj5" fmla="val 74088"/>
              <a:gd name="adj6" fmla="val -30347"/>
            </a:avLst>
          </a:prstGeom>
          <a:noFill/>
          <a:ln w="9525">
            <a:solidFill>
              <a:srgbClr val="000000"/>
            </a:solidFill>
            <a:miter lim="800000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eaLnBrk="0" hangingPunct="0"/>
            <a:r>
              <a:rPr lang="en-US" altLang="zh-CN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二进制左移运算符“</a:t>
            </a:r>
            <a:r>
              <a:rPr lang="en-US" altLang="zh-CN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&lt;&lt;”</a:t>
            </a:r>
            <a:endParaRPr lang="en-US" altLang="zh-CN" dirty="0">
              <a:solidFill>
                <a:srgbClr val="006666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eaLnBrk="0" hangingPunct="0"/>
            <a:endParaRPr lang="en-US" altLang="zh-CN" dirty="0">
              <a:solidFill>
                <a:srgbClr val="00666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按位与运算符“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&amp;”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9840" y="131498"/>
            <a:ext cx="1219200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2.5.1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537" y="980728"/>
            <a:ext cx="6048671" cy="136815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按位与运算是对两个操作数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逐位“求与”。</a:t>
            </a:r>
          </a:p>
          <a:p>
            <a:pPr eaLnBrk="1" hangingPunct="1"/>
            <a:endParaRPr lang="en-US" altLang="zh-CN" sz="2400" b="1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0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运算真值表：</a:t>
            </a:r>
            <a:endParaRPr lang="en-US" altLang="zh-CN" sz="1800" dirty="0" smtClean="0">
              <a:solidFill>
                <a:srgbClr val="00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4975" y="2780928"/>
            <a:ext cx="3744416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:a=0x96,b=0x80,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a&amp;b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graphicFrame>
        <p:nvGraphicFramePr>
          <p:cNvPr id="6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0286980"/>
              </p:ext>
            </p:extLst>
          </p:nvPr>
        </p:nvGraphicFramePr>
        <p:xfrm>
          <a:off x="4571999" y="1600335"/>
          <a:ext cx="3757252" cy="1900674"/>
        </p:xfrm>
        <a:graphic>
          <a:graphicData uri="http://schemas.openxmlformats.org/drawingml/2006/table">
            <a:tbl>
              <a:tblPr/>
              <a:tblGrid>
                <a:gridCol w="1234450"/>
                <a:gridCol w="1269946"/>
                <a:gridCol w="1252856"/>
              </a:tblGrid>
              <a:tr h="4077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位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位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位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1&amp;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位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004176"/>
              </p:ext>
            </p:extLst>
          </p:nvPr>
        </p:nvGraphicFramePr>
        <p:xfrm>
          <a:off x="398815" y="4005064"/>
          <a:ext cx="4222889" cy="15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65" name="Picture" r:id="rId3" imgW="2709720" imgH="887400" progId="Word.Picture.8">
                  <p:embed/>
                </p:oleObj>
              </mc:Choice>
              <mc:Fallback>
                <p:oleObj name="Picture" r:id="rId3" imgW="2709720" imgH="887400" progId="Word.Picture.8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815" y="4005064"/>
                        <a:ext cx="4222889" cy="15334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39840" y="1072514"/>
            <a:ext cx="8008623" cy="5020781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CN" sz="20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20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将某些位清零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例如：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a=0x55,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要将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的低四位清零</a:t>
            </a:r>
            <a:r>
              <a:rPr lang="zh-CN" altLang="en-US" sz="20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那就要将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与一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0xf0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进行按位与运算。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运算过程如下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eaLnBrk="1" hangingPunct="1">
              <a:lnSpc>
                <a:spcPct val="80000"/>
              </a:lnSpc>
            </a:pPr>
            <a:endParaRPr lang="zh-CN" altLang="en-US" sz="1800" b="1" dirty="0" smtClean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dirty="0" smtClean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(2)</a:t>
            </a:r>
            <a:r>
              <a:rPr lang="zh-CN" altLang="en-US" sz="20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取数中的特定位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例如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a=0x55,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要将保持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a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的低四位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而其它位清零，那就要将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与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0x0f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进行按位与运算。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运算过程如下：</a:t>
            </a:r>
          </a:p>
          <a:p>
            <a:pPr eaLnBrk="1" hangingPunct="1">
              <a:lnSpc>
                <a:spcPct val="80000"/>
              </a:lnSpc>
            </a:pPr>
            <a:endParaRPr lang="en-US" altLang="zh-CN" b="1" dirty="0" smtClean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2952750" y="2362200"/>
          <a:ext cx="51117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14" name="图片" r:id="rId3" imgW="2705100" imgH="876300" progId="">
                  <p:embed/>
                </p:oleObj>
              </mc:Choice>
              <mc:Fallback>
                <p:oleObj name="图片" r:id="rId3" imgW="2705100" imgH="876300" progId="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2362200"/>
                        <a:ext cx="5111750" cy="12795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738396"/>
              </p:ext>
            </p:extLst>
          </p:nvPr>
        </p:nvGraphicFramePr>
        <p:xfrm>
          <a:off x="3059832" y="4797152"/>
          <a:ext cx="49498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15" name="图片" r:id="rId5" imgW="2705100" imgH="876300" progId="">
                  <p:embed/>
                </p:oleObj>
              </mc:Choice>
              <mc:Fallback>
                <p:oleObj name="图片" r:id="rId5" imgW="2705100" imgH="876300" progId="">
                  <p:embed/>
                  <p:pic>
                    <p:nvPicPr>
                      <p:cNvPr id="0" name="Picture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797152"/>
                        <a:ext cx="4949825" cy="15113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按位与的作用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739840" y="131498"/>
            <a:ext cx="1219200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2.5.1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按位或运算符“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|”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9840" y="131498"/>
            <a:ext cx="1219200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2.5.2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552" y="980729"/>
            <a:ext cx="6048672" cy="151216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按位或运算：</a:t>
            </a:r>
            <a:r>
              <a:rPr lang="zh-CN" altLang="en-US" sz="24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对两个操作数逐位“相或”</a:t>
            </a:r>
            <a:r>
              <a:rPr lang="zh-CN" altLang="en-US" sz="24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运算真值表</a:t>
            </a:r>
            <a:endParaRPr lang="zh-CN" altLang="en-US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552" y="2636912"/>
            <a:ext cx="324036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a=0x36,b=0x55,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 | 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634126"/>
              </p:ext>
            </p:extLst>
          </p:nvPr>
        </p:nvGraphicFramePr>
        <p:xfrm>
          <a:off x="3995936" y="1503040"/>
          <a:ext cx="4607718" cy="1981200"/>
        </p:xfrm>
        <a:graphic>
          <a:graphicData uri="http://schemas.openxmlformats.org/drawingml/2006/table">
            <a:tbl>
              <a:tblPr/>
              <a:tblGrid>
                <a:gridCol w="1535906"/>
                <a:gridCol w="1535906"/>
                <a:gridCol w="1535906"/>
              </a:tblGrid>
              <a:tr h="345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位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位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位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1|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位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中宋" pitchFamily="2" charset="-122"/>
                          <a:cs typeface="Times New Roman" pitchFamily="18" charset="0"/>
                        </a:rPr>
                        <a:t>    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中宋" pitchFamily="2" charset="-122"/>
                          <a:cs typeface="Times New Roman" pitchFamily="18" charset="0"/>
                        </a:rPr>
                        <a:t>    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中宋" pitchFamily="2" charset="-122"/>
                          <a:cs typeface="Times New Roman" pitchFamily="18" charset="0"/>
                        </a:rPr>
                        <a:t>    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中宋" pitchFamily="2" charset="-122"/>
                          <a:cs typeface="Times New Roman" pitchFamily="18" charset="0"/>
                        </a:rPr>
                        <a:t>    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中宋" pitchFamily="2" charset="-122"/>
                          <a:cs typeface="Times New Roman" pitchFamily="18" charset="0"/>
                        </a:rPr>
                        <a:t>    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中宋" pitchFamily="2" charset="-122"/>
                          <a:cs typeface="Times New Roman" pitchFamily="18" charset="0"/>
                        </a:rPr>
                        <a:t>    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中宋" pitchFamily="2" charset="-122"/>
                          <a:cs typeface="Times New Roman" pitchFamily="18" charset="0"/>
                        </a:rPr>
                        <a:t>    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中宋" pitchFamily="2" charset="-122"/>
                          <a:cs typeface="Times New Roman" pitchFamily="18" charset="0"/>
                        </a:rPr>
                        <a:t>    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中宋" pitchFamily="2" charset="-122"/>
                          <a:cs typeface="Times New Roman" pitchFamily="18" charset="0"/>
                        </a:rPr>
                        <a:t>    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中宋" pitchFamily="2" charset="-122"/>
                          <a:cs typeface="Times New Roman" pitchFamily="18" charset="0"/>
                        </a:rPr>
                        <a:t>    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中宋" pitchFamily="2" charset="-122"/>
                          <a:cs typeface="Times New Roman" pitchFamily="18" charset="0"/>
                        </a:rPr>
                        <a:t>    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中宋" pitchFamily="2" charset="-122"/>
                          <a:cs typeface="Times New Roman" pitchFamily="18" charset="0"/>
                        </a:rPr>
                        <a:t>    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959614"/>
              </p:ext>
            </p:extLst>
          </p:nvPr>
        </p:nvGraphicFramePr>
        <p:xfrm>
          <a:off x="971600" y="4149080"/>
          <a:ext cx="7354157" cy="1799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7" name="Picture" r:id="rId3" imgW="2790825" imgH="752475" progId="Word.Picture.8">
                  <p:embed/>
                </p:oleObj>
              </mc:Choice>
              <mc:Fallback>
                <p:oleObj name="Picture" r:id="rId3" imgW="2790825" imgH="752475" progId="Word.Picture.8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149080"/>
                        <a:ext cx="7354157" cy="179972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39841" y="1054100"/>
            <a:ext cx="7738680" cy="4749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24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 (1)</a:t>
            </a:r>
            <a:r>
              <a:rPr lang="zh-CN" altLang="en-US" sz="24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将数的某些位置</a:t>
            </a:r>
            <a:r>
              <a:rPr lang="en-US" altLang="zh-CN" sz="24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a=0x55,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要将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低四位置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，那就要将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0x0f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进行按位或运算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运算过程如下：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000" b="1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000" b="1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(2)</a:t>
            </a:r>
            <a:r>
              <a:rPr lang="zh-CN" altLang="en-US" sz="24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把一串二进制数连接到另一串二进制数后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在实际应用中有时也需要将一串二进制数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连接到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另一串二进制数后。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a=0x55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，要连接的数据为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8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位二进制串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0xaa</a:t>
            </a:r>
            <a:r>
              <a:rPr lang="en-US" altLang="zh-CN" sz="20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运算过程如下：</a:t>
            </a:r>
          </a:p>
        </p:txBody>
      </p:sp>
      <p:graphicFrame>
        <p:nvGraphicFramePr>
          <p:cNvPr id="1116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283899"/>
              </p:ext>
            </p:extLst>
          </p:nvPr>
        </p:nvGraphicFramePr>
        <p:xfrm>
          <a:off x="3059832" y="1988840"/>
          <a:ext cx="4864100" cy="1437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38" name="图片" r:id="rId3" imgW="2709251" imgH="877569" progId="">
                  <p:embed/>
                </p:oleObj>
              </mc:Choice>
              <mc:Fallback>
                <p:oleObj name="图片" r:id="rId3" imgW="2709251" imgH="877569" progId="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988840"/>
                        <a:ext cx="4864100" cy="143731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947115"/>
              </p:ext>
            </p:extLst>
          </p:nvPr>
        </p:nvGraphicFramePr>
        <p:xfrm>
          <a:off x="3059832" y="4941168"/>
          <a:ext cx="485267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39" name="Picture" r:id="rId5" imgW="2705100" imgH="876300" progId="">
                  <p:embed/>
                </p:oleObj>
              </mc:Choice>
              <mc:Fallback>
                <p:oleObj name="Picture" r:id="rId5" imgW="2705100" imgH="876300" progId="">
                  <p:embed/>
                  <p:pic>
                    <p:nvPicPr>
                      <p:cNvPr id="0" name="Picture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941168"/>
                        <a:ext cx="4852670" cy="1333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按位或的作用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739840" y="131498"/>
            <a:ext cx="1219200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2.5.2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按位异或运算符“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^”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9840" y="131498"/>
            <a:ext cx="1219200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05021" y="980729"/>
            <a:ext cx="6759267" cy="93610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按位异或运算：</a:t>
            </a:r>
            <a:r>
              <a:rPr lang="zh-CN" altLang="en-US" sz="24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将两个操作数逐位“相异或”。</a:t>
            </a: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运算真值表：</a:t>
            </a:r>
            <a:endParaRPr lang="zh-CN" altLang="en-US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7" y="2564904"/>
            <a:ext cx="4464496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 = 0x36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 = 0x0f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，求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a^b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22688"/>
              </p:ext>
            </p:extLst>
          </p:nvPr>
        </p:nvGraphicFramePr>
        <p:xfrm>
          <a:off x="4860033" y="1556569"/>
          <a:ext cx="3745284" cy="2313834"/>
        </p:xfrm>
        <a:graphic>
          <a:graphicData uri="http://schemas.openxmlformats.org/drawingml/2006/table">
            <a:tbl>
              <a:tblPr/>
              <a:tblGrid>
                <a:gridCol w="1248428"/>
                <a:gridCol w="1248428"/>
                <a:gridCol w="1248428"/>
              </a:tblGrid>
              <a:tr h="403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位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位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位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1^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位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5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5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982251"/>
              </p:ext>
            </p:extLst>
          </p:nvPr>
        </p:nvGraphicFramePr>
        <p:xfrm>
          <a:off x="460531" y="3952336"/>
          <a:ext cx="4615525" cy="156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7" name="图片" r:id="rId3" imgW="2695575" imgH="914400" progId="Word.Picture.8">
                  <p:embed/>
                </p:oleObj>
              </mc:Choice>
              <mc:Fallback>
                <p:oleObj name="图片" r:id="rId3" imgW="2695575" imgH="914400" progId="Word.Picture.8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1" y="3952336"/>
                        <a:ext cx="4615525" cy="156489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83568" y="5559623"/>
            <a:ext cx="7818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从所得的结果看，某位要保持不变就异或</a:t>
            </a:r>
            <a:r>
              <a:rPr kumimoji="1" lang="en-US" altLang="zh-CN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kumimoji="1"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，某位要取反就异或</a:t>
            </a:r>
            <a:r>
              <a:rPr kumimoji="1" lang="en-US" altLang="zh-CN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4" y="5410228"/>
            <a:ext cx="654768" cy="654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二进制左移运算符“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&lt;&lt;”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9840" y="131498"/>
            <a:ext cx="1219200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2.5.4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90600" y="1465580"/>
            <a:ext cx="7974330" cy="361960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运算规则</a:t>
            </a:r>
            <a:r>
              <a:rPr lang="zh-CN" altLang="en-US" sz="20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：把数据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向左移动若干位</a:t>
            </a:r>
            <a:r>
              <a:rPr lang="en-US" altLang="zh-CN" sz="20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移出左边界的所有位都将丢失</a:t>
            </a:r>
            <a:r>
              <a:rPr lang="en-US" altLang="zh-CN" sz="20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右侧新增加的位为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30000"/>
              </a:lnSpc>
            </a:pPr>
            <a:endParaRPr lang="zh-CN" altLang="en-US" sz="2200" dirty="0" smtClean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示例：</a:t>
            </a:r>
            <a:r>
              <a:rPr lang="en-US" altLang="zh-CN" sz="2000" dirty="0" err="1" smtClean="0">
                <a:solidFill>
                  <a:schemeClr val="tx1"/>
                </a:solidFill>
                <a:ea typeface="华文新魏" panose="02010800040101010101" pitchFamily="2" charset="-122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ea typeface="华文新魏" panose="02010800040101010101" pitchFamily="2" charset="-122"/>
              </a:rPr>
              <a:t> a = 4 , a &lt;&lt; 2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的结果为</a:t>
            </a:r>
            <a:r>
              <a:rPr lang="en-US" altLang="zh-CN" sz="2000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000" b="1" dirty="0" smtClean="0">
                <a:solidFill>
                  <a:srgbClr val="0066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0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二进制</a:t>
            </a:r>
            <a:r>
              <a:rPr lang="zh-CN" altLang="en-US" sz="2000" dirty="0" smtClean="0">
                <a:solidFill>
                  <a:srgbClr val="0066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 b="1" dirty="0" smtClean="0">
                <a:solidFill>
                  <a:srgbClr val="0066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6666"/>
                </a:solidFill>
                <a:ea typeface="华文新魏" panose="02010800040101010101" pitchFamily="2" charset="-122"/>
              </a:rPr>
              <a:t>0000 0100 &lt;&lt; 2 </a:t>
            </a:r>
            <a:r>
              <a:rPr lang="zh-CN" altLang="en-US" sz="20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dirty="0" smtClean="0">
                <a:solidFill>
                  <a:srgbClr val="006666"/>
                </a:solidFill>
                <a:ea typeface="华文新魏" panose="02010800040101010101" pitchFamily="2" charset="-122"/>
              </a:rPr>
              <a:t>0001 0000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000" dirty="0" smtClean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/>
          <p:nvPr/>
        </p:nvSpPr>
        <p:spPr>
          <a:xfrm>
            <a:off x="928491" y="131498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数据类型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441227"/>
            <a:ext cx="8208912" cy="266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数据处理是计算机的基本功能之一，数据处理的对象是数据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高级语言程序设计中，数据在计算机中的存储长度决定数据值的范围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数据存储和处理的需要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编译程序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将数据划分为不同的</a:t>
            </a:r>
            <a:r>
              <a:rPr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，并为</a:t>
            </a:r>
            <a:r>
              <a:rPr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每一种数据类型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规定了</a:t>
            </a:r>
            <a:r>
              <a:rPr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在内存中的存储单元字节数和对该数据类型数据所能进行的运算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3526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二进制右移运算符“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&gt;&gt;”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9840" y="131498"/>
            <a:ext cx="1219200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2.5.5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55576" y="1268760"/>
            <a:ext cx="7842250" cy="5184576"/>
          </a:xfrm>
        </p:spPr>
        <p:txBody>
          <a:bodyPr>
            <a:normAutofit fontScale="82500" lnSpcReduction="20000"/>
          </a:bodyPr>
          <a:lstStyle/>
          <a:p>
            <a:pPr eaLnBrk="1" hangingPunct="1">
              <a:lnSpc>
                <a:spcPct val="16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运算规则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：二进制右移运算符把</a:t>
            </a:r>
            <a:r>
              <a:rPr lang="zh-CN" altLang="en-US" sz="24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数据向右移动若干位</a:t>
            </a:r>
            <a:r>
              <a:rPr lang="en-US" altLang="zh-CN" sz="24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移出右边界的所有位都将丢失</a:t>
            </a:r>
            <a:r>
              <a:rPr lang="en-US" altLang="zh-CN" sz="24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左侧的新位的补充遵循下面的规则：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400" dirty="0" smtClean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4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对于无符号数</a:t>
            </a:r>
            <a:r>
              <a:rPr lang="en-US" altLang="zh-CN" sz="24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右移时左侧的新位一律补</a:t>
            </a:r>
            <a:r>
              <a:rPr lang="en-US" altLang="zh-CN" sz="24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0,</a:t>
            </a:r>
            <a:r>
              <a:rPr lang="zh-CN" altLang="en-US" sz="24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称为“逻辑右移”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endParaRPr lang="zh-CN" altLang="en-US" sz="2400" dirty="0" smtClean="0">
              <a:solidFill>
                <a:srgbClr val="00666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70000"/>
              </a:lnSpc>
              <a:buFont typeface="Wingdings 3" panose="05040102010807070707" pitchFamily="18" charset="2"/>
              <a:buNone/>
            </a:pPr>
            <a:r>
              <a:rPr lang="en-US" altLang="zh-CN" sz="24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24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对于有符号数</a:t>
            </a:r>
            <a:r>
              <a:rPr lang="en-US" altLang="zh-CN" sz="24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若符号位是</a:t>
            </a:r>
            <a:r>
              <a:rPr lang="en-US" altLang="zh-CN" sz="24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0,</a:t>
            </a:r>
            <a:r>
              <a:rPr lang="zh-CN" altLang="en-US" sz="24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则左侧新位一律补</a:t>
            </a:r>
            <a:r>
              <a:rPr lang="en-US" altLang="zh-CN" sz="24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；若符号位是</a:t>
            </a:r>
            <a:r>
              <a:rPr lang="en-US" altLang="zh-CN" sz="24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24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则左侧新位一律补</a:t>
            </a:r>
            <a:r>
              <a:rPr lang="en-US" altLang="zh-CN" sz="24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24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称为“算术右移”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endParaRPr lang="zh-CN" altLang="en-US" sz="2400" dirty="0" smtClean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1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 变量</a:t>
            </a:r>
            <a:r>
              <a:rPr lang="en-US" altLang="zh-CN" sz="1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9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无符号数</a:t>
            </a:r>
            <a:r>
              <a:rPr lang="zh-CN" altLang="en-US" sz="1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900" dirty="0" smtClean="0">
                <a:solidFill>
                  <a:schemeClr val="tx1"/>
                </a:solidFill>
                <a:ea typeface="微软雅黑" pitchFamily="34" charset="-122"/>
              </a:rPr>
              <a:t>a = 8</a:t>
            </a:r>
            <a:r>
              <a:rPr lang="zh-CN" altLang="en-US" sz="1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，二进制表示为</a:t>
            </a:r>
            <a:r>
              <a:rPr lang="en-US" altLang="zh-CN" sz="1900" b="1" dirty="0" smtClean="0">
                <a:solidFill>
                  <a:srgbClr val="006666"/>
                </a:solidFill>
                <a:ea typeface="微软雅黑" pitchFamily="34" charset="-122"/>
              </a:rPr>
              <a:t>0000 1000</a:t>
            </a:r>
            <a:r>
              <a:rPr lang="zh-CN" altLang="en-US" sz="1900" dirty="0">
                <a:ea typeface="微软雅黑" pitchFamily="34" charset="-122"/>
              </a:rPr>
              <a:t>， </a:t>
            </a:r>
            <a:r>
              <a:rPr lang="en-US" altLang="zh-CN" sz="1900" dirty="0">
                <a:ea typeface="微软雅黑" pitchFamily="34" charset="-122"/>
              </a:rPr>
              <a:t>a &gt;&gt; </a:t>
            </a:r>
            <a:r>
              <a:rPr lang="en-US" altLang="zh-CN" sz="1900" dirty="0" smtClean="0">
                <a:ea typeface="微软雅黑" pitchFamily="34" charset="-122"/>
              </a:rPr>
              <a:t>2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(a</a:t>
            </a:r>
            <a:r>
              <a:rPr lang="zh-CN" altLang="en-US" sz="1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右移两位</a:t>
            </a:r>
            <a:r>
              <a:rPr lang="en-US" altLang="zh-CN" sz="1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，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得：</a:t>
            </a:r>
            <a:r>
              <a:rPr lang="en-US" altLang="zh-CN" sz="1900" dirty="0" smtClean="0">
                <a:solidFill>
                  <a:schemeClr val="tx1"/>
                </a:solidFill>
                <a:ea typeface="微软雅黑" pitchFamily="34" charset="-122"/>
              </a:rPr>
              <a:t>0000 0010</a:t>
            </a:r>
            <a:r>
              <a:rPr lang="zh-CN" altLang="en-US" sz="1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，结果为</a:t>
            </a:r>
            <a:r>
              <a:rPr lang="en-US" altLang="zh-CN" sz="1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>
              <a:lnSpc>
                <a:spcPct val="160000"/>
              </a:lnSpc>
            </a:pP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en-US" altLang="zh-CN" sz="1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9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有符号数</a:t>
            </a:r>
            <a:r>
              <a:rPr lang="zh-CN" altLang="en-US" sz="19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900" dirty="0" smtClean="0">
                <a:solidFill>
                  <a:schemeClr val="tx1"/>
                </a:solidFill>
                <a:ea typeface="微软雅黑" pitchFamily="34" charset="-122"/>
              </a:rPr>
              <a:t>b = -10</a:t>
            </a:r>
            <a:r>
              <a:rPr lang="zh-CN" altLang="en-US" sz="1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，二进制补码为</a:t>
            </a:r>
            <a:r>
              <a:rPr lang="en-US" altLang="zh-CN" sz="1900" b="1" dirty="0" smtClean="0">
                <a:solidFill>
                  <a:srgbClr val="006666"/>
                </a:solidFill>
                <a:ea typeface="微软雅黑" pitchFamily="34" charset="-122"/>
              </a:rPr>
              <a:t>1111 0110</a:t>
            </a:r>
            <a:r>
              <a:rPr lang="zh-CN" altLang="en-US" sz="1900" dirty="0" smtClean="0">
                <a:solidFill>
                  <a:schemeClr val="tx1"/>
                </a:solidFill>
                <a:ea typeface="微软雅黑" pitchFamily="34" charset="-122"/>
              </a:rPr>
              <a:t>，</a:t>
            </a:r>
            <a:r>
              <a:rPr lang="en-US" altLang="zh-CN" sz="1900" dirty="0">
                <a:ea typeface="微软雅黑" pitchFamily="34" charset="-122"/>
              </a:rPr>
              <a:t> b &gt;&gt; </a:t>
            </a:r>
            <a:r>
              <a:rPr lang="en-US" altLang="zh-CN" sz="1900" dirty="0" smtClean="0">
                <a:ea typeface="微软雅黑" pitchFamily="34" charset="-122"/>
              </a:rPr>
              <a:t>1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(b</a:t>
            </a:r>
            <a:r>
              <a:rPr lang="zh-CN" altLang="en-US" sz="1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右移一位</a:t>
            </a:r>
            <a:r>
              <a:rPr lang="en-US" altLang="zh-CN" sz="1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9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左侧补</a:t>
            </a:r>
            <a:r>
              <a:rPr lang="en-US" altLang="zh-CN" sz="19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， 得：</a:t>
            </a:r>
            <a:r>
              <a:rPr lang="en-US" altLang="zh-CN" sz="1900" dirty="0" smtClean="0">
                <a:solidFill>
                  <a:schemeClr val="tx1"/>
                </a:solidFill>
                <a:ea typeface="微软雅黑" pitchFamily="34" charset="-122"/>
              </a:rPr>
              <a:t>1111 1011</a:t>
            </a:r>
            <a:r>
              <a:rPr lang="zh-CN" altLang="en-US" sz="1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   结果为 </a:t>
            </a:r>
            <a:r>
              <a:rPr lang="en-US" altLang="zh-CN" sz="1900" dirty="0" smtClean="0">
                <a:solidFill>
                  <a:schemeClr val="tx1"/>
                </a:solidFill>
                <a:ea typeface="微软雅黑" pitchFamily="34" charset="-122"/>
              </a:rPr>
              <a:t>-5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按位取反运算符“～”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9840" y="131498"/>
            <a:ext cx="1219200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2.5.6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524000"/>
            <a:ext cx="7842250" cy="449738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zh-CN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位取反运算符是将</a:t>
            </a:r>
            <a:r>
              <a:rPr lang="zh-CN" altLang="zh-CN" sz="24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操作数进行逐位“取反”</a:t>
            </a:r>
            <a:r>
              <a:rPr lang="zh-CN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0" indent="0">
              <a:buNone/>
            </a:pPr>
            <a:endParaRPr lang="zh-CN" altLang="zh-CN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01295" lvl="1" indent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变量 </a:t>
            </a:r>
            <a:r>
              <a:rPr lang="en-US" altLang="zh-CN" sz="2000" dirty="0">
                <a:solidFill>
                  <a:schemeClr val="tx1"/>
                </a:solidFill>
                <a:ea typeface="微软雅黑" pitchFamily="34" charset="-122"/>
              </a:rPr>
              <a:t>a = 0x6a</a:t>
            </a: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，二进制表示为</a:t>
            </a:r>
            <a:r>
              <a:rPr lang="en-US" altLang="zh-CN" sz="2000" dirty="0">
                <a:solidFill>
                  <a:schemeClr val="tx1"/>
                </a:solidFill>
                <a:ea typeface="微软雅黑" pitchFamily="34" charset="-122"/>
              </a:rPr>
              <a:t>0110 1010</a:t>
            </a: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，按位取反后为</a:t>
            </a:r>
            <a:r>
              <a:rPr lang="en-US" altLang="zh-CN" sz="2000" dirty="0">
                <a:solidFill>
                  <a:schemeClr val="tx1"/>
                </a:solidFill>
                <a:ea typeface="微软雅黑" pitchFamily="34" charset="-122"/>
              </a:rPr>
              <a:t>10010101</a:t>
            </a: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，所以</a:t>
            </a:r>
            <a:r>
              <a:rPr lang="en-US" altLang="zh-CN" sz="2000" dirty="0">
                <a:solidFill>
                  <a:schemeClr val="tx1"/>
                </a:solidFill>
                <a:ea typeface="微软雅黑" pitchFamily="34" charset="-122"/>
              </a:rPr>
              <a:t>~a</a:t>
            </a: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的结果为</a:t>
            </a:r>
            <a:r>
              <a:rPr lang="en-US" altLang="zh-CN" sz="2000" dirty="0">
                <a:solidFill>
                  <a:schemeClr val="tx1"/>
                </a:solidFill>
                <a:ea typeface="微软雅黑" pitchFamily="34" charset="-122"/>
              </a:rPr>
              <a:t>0x95</a:t>
            </a: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各类数值型数据间的混合运算</a:t>
            </a:r>
            <a:endParaRPr lang="zh-CN" altLang="zh-CN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3197" y="131498"/>
            <a:ext cx="832485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00100" y="980728"/>
            <a:ext cx="7543801" cy="53285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200" b="1" dirty="0">
                <a:solidFill>
                  <a:srgbClr val="39626F"/>
                </a:solidFill>
                <a:latin typeface="微软雅黑" pitchFamily="34" charset="-122"/>
                <a:ea typeface="微软雅黑" pitchFamily="34" charset="-122"/>
                <a:cs typeface="Segoe UI" panose="020B0502040204020203" pitchFamily="34" charset="0"/>
              </a:rPr>
              <a:t>2.6.1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类型转换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语言中</a:t>
            </a:r>
            <a:r>
              <a:rPr lang="zh-CN" altLang="en-US" sz="22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字符型</a:t>
            </a:r>
            <a:r>
              <a:rPr lang="zh-CN" altLang="en-US" sz="22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、整型和浮点型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数据可以在同一个表达式中使用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语言编译系统会</a:t>
            </a:r>
            <a:r>
              <a:rPr lang="zh-CN" altLang="en-US" sz="22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按照一定的准则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自动进行类型转换。</a:t>
            </a:r>
          </a:p>
          <a:p>
            <a:endParaRPr lang="zh-CN" altLang="en-US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当出现下列三种情况时发生自动类型转换：</a:t>
            </a:r>
          </a:p>
          <a:p>
            <a:pPr lvl="1">
              <a:lnSpc>
                <a:spcPct val="150000"/>
              </a:lnSpc>
            </a:pPr>
            <a:r>
              <a:rPr lang="zh-CN" altLang="en-US" sz="19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当双目运算符的两个运算量结果的类型不相同且进行算术运算时；</a:t>
            </a:r>
          </a:p>
          <a:p>
            <a:pPr lvl="1">
              <a:lnSpc>
                <a:spcPct val="150000"/>
              </a:lnSpc>
            </a:pPr>
            <a:r>
              <a:rPr lang="zh-CN" altLang="en-US" sz="19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当一个值赋予一个不同类型的变量时；</a:t>
            </a:r>
          </a:p>
          <a:p>
            <a:pPr lvl="1">
              <a:lnSpc>
                <a:spcPct val="150000"/>
              </a:lnSpc>
            </a:pPr>
            <a:r>
              <a:rPr lang="zh-CN" altLang="en-US" sz="19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函数调用</a:t>
            </a:r>
            <a:r>
              <a:rPr lang="en-US" altLang="zh-CN" sz="19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9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实参与形参类型不同时</a:t>
            </a:r>
            <a:r>
              <a:rPr lang="zh-CN" altLang="en-US" sz="19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en-US" altLang="zh-CN" sz="19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后面章节介绍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endParaRPr lang="en-US" altLang="zh-CN" sz="1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    (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节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中重点介绍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前两种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9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90600" y="1371600"/>
            <a:ext cx="7766050" cy="4303713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转换规则：</a:t>
            </a:r>
            <a:r>
              <a:rPr lang="zh-CN" altLang="en-US" sz="24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值域较窄的类型向值域较宽的类型转换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“值域”就是类型所能表示的值的最大范围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2400" dirty="0" smtClean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算术转换遵循的转换方向如图所示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24141"/>
              </p:ext>
            </p:extLst>
          </p:nvPr>
        </p:nvGraphicFramePr>
        <p:xfrm>
          <a:off x="1475656" y="3429000"/>
          <a:ext cx="6264696" cy="218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07" name="Picture" r:id="rId3" imgW="3087624" imgH="926592" progId="">
                  <p:embed/>
                </p:oleObj>
              </mc:Choice>
              <mc:Fallback>
                <p:oleObj name="Picture" r:id="rId3" imgW="3087624" imgH="926592" progId="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429000"/>
                        <a:ext cx="6264696" cy="218145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1"/>
          <p:cNvSpPr txBox="1"/>
          <p:nvPr/>
        </p:nvSpPr>
        <p:spPr>
          <a:xfrm>
            <a:off x="571572" y="131498"/>
            <a:ext cx="162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2.6.1.1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算术运算时的自动类型转换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95737" y="130712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算术运算时的自动类型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转换示例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236922"/>
            <a:ext cx="7383463" cy="4800601"/>
          </a:xfrm>
        </p:spPr>
        <p:txBody>
          <a:bodyPr>
            <a:normAutofit fontScale="50000" lnSpcReduction="20000"/>
          </a:bodyPr>
          <a:lstStyle/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zh-CN" altLang="en-US" sz="4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endParaRPr lang="en-US" altLang="zh-CN" sz="4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CN" sz="4800" dirty="0" smtClean="0">
                <a:solidFill>
                  <a:schemeClr val="tx1"/>
                </a:solidFill>
                <a:ea typeface="华文新魏" panose="02010800040101010101" pitchFamily="2" charset="-122"/>
              </a:rPr>
              <a:t>float f = 3.6;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CN" sz="4800" dirty="0" err="1" smtClean="0">
                <a:solidFill>
                  <a:schemeClr val="tx1"/>
                </a:solidFill>
                <a:ea typeface="华文新魏" panose="02010800040101010101" pitchFamily="2" charset="-122"/>
              </a:rPr>
              <a:t>int</a:t>
            </a:r>
            <a:r>
              <a:rPr lang="en-US" altLang="zh-CN" sz="4800" dirty="0" smtClean="0">
                <a:solidFill>
                  <a:schemeClr val="tx1"/>
                </a:solidFill>
                <a:ea typeface="华文新魏" panose="02010800040101010101" pitchFamily="2" charset="-122"/>
              </a:rPr>
              <a:t> n = 6;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CN" sz="4800" dirty="0" smtClean="0">
                <a:solidFill>
                  <a:schemeClr val="tx1"/>
                </a:solidFill>
                <a:ea typeface="华文新魏" panose="02010800040101010101" pitchFamily="2" charset="-122"/>
              </a:rPr>
              <a:t>long k = 21;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CN" sz="4800" dirty="0" smtClean="0">
                <a:solidFill>
                  <a:schemeClr val="tx1"/>
                </a:solidFill>
                <a:ea typeface="华文新魏" panose="02010800040101010101" pitchFamily="2" charset="-122"/>
              </a:rPr>
              <a:t>double </a:t>
            </a:r>
            <a:r>
              <a:rPr lang="en-US" altLang="zh-CN" sz="4800" dirty="0" err="1" smtClean="0">
                <a:solidFill>
                  <a:schemeClr val="tx1"/>
                </a:solidFill>
                <a:ea typeface="华文新魏" panose="02010800040101010101" pitchFamily="2" charset="-122"/>
              </a:rPr>
              <a:t>ss</a:t>
            </a:r>
            <a:r>
              <a:rPr lang="en-US" altLang="zh-CN" sz="4800" dirty="0" smtClean="0">
                <a:solidFill>
                  <a:schemeClr val="tx1"/>
                </a:solidFill>
                <a:ea typeface="华文新魏" panose="02010800040101010101" pitchFamily="2" charset="-122"/>
              </a:rPr>
              <a:t> = f    *    n    +    k    /    2;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endParaRPr lang="en-US" altLang="zh-CN" sz="3600" dirty="0" smtClean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CN" sz="4000" dirty="0" smtClean="0">
                <a:solidFill>
                  <a:schemeClr val="tx1"/>
                </a:solidFill>
                <a:ea typeface="华文新魏" panose="02010800040101010101" pitchFamily="2" charset="-122"/>
              </a:rPr>
              <a:t>                      double     </a:t>
            </a:r>
            <a:r>
              <a:rPr lang="en-US" altLang="zh-CN" sz="4000" dirty="0" err="1" smtClean="0">
                <a:solidFill>
                  <a:schemeClr val="tx1"/>
                </a:solidFill>
                <a:ea typeface="华文新魏" panose="02010800040101010101" pitchFamily="2" charset="-122"/>
              </a:rPr>
              <a:t>double</a:t>
            </a:r>
            <a:r>
              <a:rPr lang="en-US" altLang="zh-CN" sz="4000" dirty="0" smtClean="0">
                <a:solidFill>
                  <a:schemeClr val="tx1"/>
                </a:solidFill>
                <a:ea typeface="华文新魏" panose="02010800040101010101" pitchFamily="2" charset="-122"/>
              </a:rPr>
              <a:t>           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CN" sz="4000" dirty="0" smtClean="0">
                <a:solidFill>
                  <a:schemeClr val="tx1"/>
                </a:solidFill>
                <a:ea typeface="华文新魏" panose="02010800040101010101" pitchFamily="2" charset="-122"/>
              </a:rPr>
              <a:t>                                                             long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CN" sz="4000" dirty="0" smtClean="0">
                <a:solidFill>
                  <a:schemeClr val="tx1"/>
                </a:solidFill>
                <a:ea typeface="华文新魏" panose="02010800040101010101" pitchFamily="2" charset="-122"/>
              </a:rPr>
              <a:t>                                       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CN" sz="4000" dirty="0" smtClean="0">
                <a:solidFill>
                  <a:schemeClr val="tx1"/>
                </a:solidFill>
                <a:ea typeface="华文新魏" panose="02010800040101010101" pitchFamily="2" charset="-122"/>
              </a:rPr>
              <a:t>                                                           double   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endParaRPr lang="en-US" altLang="zh-CN" sz="4000" dirty="0" smtClean="0">
              <a:solidFill>
                <a:schemeClr val="tx1"/>
              </a:solidFill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CN" sz="4000" dirty="0" smtClean="0">
                <a:solidFill>
                  <a:schemeClr val="tx1"/>
                </a:solidFill>
                <a:ea typeface="华文新魏" panose="02010800040101010101" pitchFamily="2" charset="-122"/>
              </a:rPr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CN" sz="4000" dirty="0" smtClean="0">
                <a:solidFill>
                  <a:schemeClr val="tx1"/>
                </a:solidFill>
                <a:ea typeface="华文新魏" panose="02010800040101010101" pitchFamily="2" charset="-122"/>
              </a:rPr>
              <a:t>                                     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zh-CN" sz="4000" dirty="0" smtClean="0">
                <a:solidFill>
                  <a:schemeClr val="tx1"/>
                </a:solidFill>
                <a:ea typeface="华文新魏" panose="02010800040101010101" pitchFamily="2" charset="-122"/>
              </a:rPr>
              <a:t>                                             double 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endParaRPr lang="en-US" altLang="zh-CN" sz="1600" dirty="0" smtClean="0">
              <a:solidFill>
                <a:schemeClr val="tx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555776" y="2924944"/>
            <a:ext cx="901700" cy="371633"/>
            <a:chOff x="2747645" y="2924944"/>
            <a:chExt cx="901700" cy="371633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747645" y="2924944"/>
              <a:ext cx="0" cy="371475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649345" y="2925102"/>
              <a:ext cx="0" cy="371475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4716016" y="3788724"/>
            <a:ext cx="317" cy="387032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555776" y="3617704"/>
            <a:ext cx="779145" cy="959327"/>
            <a:chOff x="2771800" y="3474795"/>
            <a:chExt cx="779145" cy="959327"/>
          </a:xfrm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771800" y="3491148"/>
              <a:ext cx="4762" cy="260349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776245" y="3748322"/>
              <a:ext cx="774700" cy="3175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3550945" y="3474795"/>
              <a:ext cx="0" cy="293687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097555" y="3748322"/>
              <a:ext cx="0" cy="68580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883700" y="4581129"/>
            <a:ext cx="1832634" cy="318290"/>
            <a:chOff x="3094950" y="4581129"/>
            <a:chExt cx="1994575" cy="31829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097555" y="4895451"/>
              <a:ext cx="1991970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3094950" y="4581129"/>
              <a:ext cx="0" cy="31829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5089525" y="4581129"/>
              <a:ext cx="0" cy="314322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208463" y="2900075"/>
            <a:ext cx="882650" cy="672941"/>
            <a:chOff x="4649788" y="2765500"/>
            <a:chExt cx="882650" cy="672941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4649788" y="2765500"/>
              <a:ext cx="1588" cy="41672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5532438" y="2828207"/>
              <a:ext cx="0" cy="360363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4649788" y="3182061"/>
              <a:ext cx="882650" cy="7144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5091430" y="3189204"/>
              <a:ext cx="0" cy="249237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3888639" y="4899419"/>
            <a:ext cx="0" cy="543718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框 1"/>
          <p:cNvSpPr txBox="1"/>
          <p:nvPr/>
        </p:nvSpPr>
        <p:spPr>
          <a:xfrm>
            <a:off x="571572" y="131498"/>
            <a:ext cx="162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2.6.1.1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5014" y="1196752"/>
            <a:ext cx="746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赋值转换将右值表达式结果的类型转成左值表达式的数据类型。赋值转换具有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强制性，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它不受算术转换规则的约束，转换结果的类型完全由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左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的类型决定。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zh-CN" altLang="en-US" sz="2000" dirty="0" smtClean="0">
                <a:latin typeface="+mn-lt"/>
                <a:ea typeface="微软雅黑" pitchFamily="34" charset="-122"/>
              </a:rPr>
              <a:t>：        </a:t>
            </a:r>
            <a:r>
              <a:rPr lang="en-US" altLang="zh-CN" sz="2000" dirty="0" err="1" smtClean="0">
                <a:latin typeface="+mn-lt"/>
                <a:ea typeface="华文新魏" panose="02010800040101010101" pitchFamily="2" charset="-122"/>
              </a:rPr>
              <a:t>int</a:t>
            </a:r>
            <a:r>
              <a:rPr lang="en-US" altLang="zh-CN" sz="2000" dirty="0" smtClean="0">
                <a:latin typeface="+mn-lt"/>
                <a:ea typeface="华文新魏" panose="02010800040101010101" pitchFamily="2" charset="-122"/>
              </a:rPr>
              <a:t>  i ,  </a:t>
            </a:r>
            <a:r>
              <a:rPr lang="en-US" altLang="zh-CN" sz="2000" dirty="0">
                <a:latin typeface="+mn-lt"/>
                <a:ea typeface="华文新魏" panose="02010800040101010101" pitchFamily="2" charset="-122"/>
              </a:rPr>
              <a:t>j 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 3" panose="05040102010807070707" pitchFamily="18" charset="2"/>
              <a:buNone/>
            </a:pPr>
            <a:r>
              <a:rPr lang="en-US" altLang="zh-CN" sz="2000" dirty="0">
                <a:latin typeface="+mn-lt"/>
                <a:ea typeface="华文新魏" panose="02010800040101010101" pitchFamily="2" charset="-122"/>
              </a:rPr>
              <a:t>	</a:t>
            </a:r>
            <a:r>
              <a:rPr lang="en-US" altLang="zh-CN" sz="2000" dirty="0" smtClean="0">
                <a:latin typeface="+mn-lt"/>
                <a:ea typeface="华文新魏" panose="02010800040101010101" pitchFamily="2" charset="-122"/>
              </a:rPr>
              <a:t>            float  m ;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则表达式 </a:t>
            </a:r>
            <a:r>
              <a:rPr lang="en-US" altLang="zh-CN" sz="2000" dirty="0" smtClean="0">
                <a:latin typeface="+mn-lt"/>
                <a:ea typeface="微软雅黑" pitchFamily="34" charset="-122"/>
              </a:rPr>
              <a:t>i </a:t>
            </a:r>
            <a:r>
              <a:rPr lang="en-US" altLang="zh-CN" sz="2000" dirty="0">
                <a:latin typeface="+mn-lt"/>
                <a:ea typeface="微软雅黑" pitchFamily="34" charset="-122"/>
              </a:rPr>
              <a:t>= m * j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的转换过程为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赋值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运算符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右值表达式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sz="2000" b="1" dirty="0">
                <a:solidFill>
                  <a:srgbClr val="006666"/>
                </a:solidFill>
                <a:latin typeface="+mn-lt"/>
                <a:ea typeface="微软雅黑" pitchFamily="34" charset="-122"/>
              </a:rPr>
              <a:t>double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，经过赋值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转换强制变成</a:t>
            </a:r>
            <a:r>
              <a:rPr lang="en-US" altLang="zh-CN" sz="2000" b="1" dirty="0" err="1">
                <a:solidFill>
                  <a:srgbClr val="006666"/>
                </a:solidFill>
                <a:latin typeface="+mn-lt"/>
                <a:ea typeface="微软雅黑" pitchFamily="34" charset="-122"/>
              </a:rPr>
              <a:t>int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3" name="文本框 1"/>
          <p:cNvSpPr txBox="1"/>
          <p:nvPr/>
        </p:nvSpPr>
        <p:spPr>
          <a:xfrm>
            <a:off x="571572" y="131498"/>
            <a:ext cx="162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2.6.1.2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2123728" y="130712"/>
            <a:ext cx="694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赋值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运算时的自动类型转换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隐式转换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2000" y="836712"/>
            <a:ext cx="76962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一般形式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类型名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en-US" altLang="zh-CN" sz="2000" dirty="0">
              <a:solidFill>
                <a:srgbClr val="006666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None/>
            </a:pP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作用：将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表达式转换成“类型名”所指定的类型。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示例： 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float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 = 6.5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          int  y  = int(x);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后一语句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单精度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强制转换为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类型，并赋值给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，但是变量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的类型仍是单精度浮点型，变量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仍为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6.5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571572" y="131498"/>
            <a:ext cx="162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2.6.1.3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文本框 11"/>
          <p:cNvSpPr txBox="1"/>
          <p:nvPr/>
        </p:nvSpPr>
        <p:spPr>
          <a:xfrm>
            <a:off x="2195737" y="130712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强制类型转换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显示转换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709332"/>
            <a:ext cx="654768" cy="65476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383654" y="4653136"/>
            <a:ext cx="6714506" cy="1728192"/>
          </a:xfrm>
          <a:prstGeom prst="roundRect">
            <a:avLst>
              <a:gd name="adj" fmla="val 34139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类型变换小结：</a:t>
            </a:r>
            <a:endParaRPr lang="en-US" altLang="zh-CN" b="1" dirty="0">
              <a:solidFill>
                <a:srgbClr val="006666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无论是自动类型转换还是强制类型转换，都只是将变量或常量的值的类型进行暂时的转换，用于参与运算和操作，而变量和常量本身的类型和数值并没有改变。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运算符的优先级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9840" y="131498"/>
            <a:ext cx="1219200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2.6.2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1524000"/>
            <a:ext cx="8070850" cy="4929336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当在一个表达式中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出现多个不同运算符的时候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，运算符的</a:t>
            </a:r>
            <a:r>
              <a:rPr lang="zh-CN" altLang="en-US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优先级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决定运算顺序</a:t>
            </a:r>
            <a:r>
              <a:rPr lang="zh-CN" altLang="en-US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结合性决定了运算是</a:t>
            </a:r>
            <a:r>
              <a:rPr lang="zh-CN" altLang="en-US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从左往右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zh-CN" altLang="en-US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从右往左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/>
            <a:endParaRPr lang="zh-CN" altLang="en-US" sz="2400" dirty="0" smtClean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示例： </a:t>
            </a:r>
            <a:r>
              <a:rPr lang="en-US" altLang="zh-CN" sz="2300" dirty="0" smtClean="0">
                <a:solidFill>
                  <a:schemeClr val="tx1"/>
                </a:solidFill>
                <a:ea typeface="微软雅黑" pitchFamily="34" charset="-122"/>
              </a:rPr>
              <a:t>int x</a:t>
            </a:r>
            <a:r>
              <a:rPr lang="zh-CN" altLang="en-US" sz="2300" dirty="0" smtClean="0">
                <a:solidFill>
                  <a:schemeClr val="tx1"/>
                </a:solidFill>
                <a:ea typeface="微软雅黑" pitchFamily="34" charset="-122"/>
              </a:rPr>
              <a:t>，</a:t>
            </a:r>
            <a:r>
              <a:rPr lang="en-US" altLang="zh-CN" sz="2300" dirty="0" smtClean="0">
                <a:solidFill>
                  <a:schemeClr val="tx1"/>
                </a:solidFill>
                <a:ea typeface="微软雅黑" pitchFamily="34" charset="-122"/>
              </a:rPr>
              <a:t>y</a:t>
            </a:r>
            <a:r>
              <a:rPr lang="zh-CN" altLang="en-US" sz="2300" dirty="0" smtClean="0">
                <a:solidFill>
                  <a:schemeClr val="tx1"/>
                </a:solidFill>
                <a:ea typeface="微软雅黑" pitchFamily="34" charset="-122"/>
              </a:rPr>
              <a:t>，</a:t>
            </a:r>
            <a:r>
              <a:rPr lang="en-US" altLang="zh-CN" sz="2300" dirty="0" smtClean="0">
                <a:solidFill>
                  <a:schemeClr val="tx1"/>
                </a:solidFill>
                <a:ea typeface="微软雅黑" pitchFamily="34" charset="-122"/>
              </a:rPr>
              <a:t>z</a:t>
            </a:r>
            <a:r>
              <a:rPr lang="zh-CN" altLang="en-US" sz="2300" dirty="0" smtClean="0">
                <a:solidFill>
                  <a:schemeClr val="tx1"/>
                </a:solidFill>
                <a:ea typeface="微软雅黑" pitchFamily="34" charset="-122"/>
              </a:rPr>
              <a:t>；</a:t>
            </a:r>
          </a:p>
          <a:p>
            <a:pPr marL="201295" lvl="1" indent="0" eaLnBrk="1" hangingPunct="1">
              <a:buNone/>
            </a:pPr>
            <a:r>
              <a:rPr lang="zh-CN" altLang="en-US" sz="2300" dirty="0" smtClean="0">
                <a:solidFill>
                  <a:schemeClr val="tx1"/>
                </a:solidFill>
                <a:ea typeface="微软雅黑" pitchFamily="34" charset="-122"/>
              </a:rPr>
              <a:t>             </a:t>
            </a:r>
            <a:r>
              <a:rPr lang="en-US" altLang="zh-CN" sz="2300" dirty="0" smtClean="0">
                <a:solidFill>
                  <a:schemeClr val="tx1"/>
                </a:solidFill>
                <a:ea typeface="微软雅黑" pitchFamily="34" charset="-122"/>
              </a:rPr>
              <a:t>z = y&lt;= -x + 2 &amp;&amp; !x</a:t>
            </a:r>
            <a:r>
              <a:rPr lang="zh-CN" altLang="en-US" sz="2300" dirty="0" smtClean="0">
                <a:solidFill>
                  <a:schemeClr val="tx1"/>
                </a:solidFill>
                <a:ea typeface="微软雅黑" pitchFamily="34" charset="-122"/>
              </a:rPr>
              <a:t>；</a:t>
            </a:r>
            <a:endParaRPr lang="en-US" altLang="zh-CN" sz="2300" dirty="0" smtClean="0">
              <a:solidFill>
                <a:schemeClr val="tx1"/>
              </a:solidFill>
              <a:ea typeface="微软雅黑" pitchFamily="34" charset="-122"/>
            </a:endParaRPr>
          </a:p>
          <a:p>
            <a:pPr marL="201295" lvl="1" indent="0" eaLnBrk="1" hangingPunct="1">
              <a:buNone/>
            </a:pPr>
            <a:endParaRPr lang="zh-CN" altLang="en-US" sz="2600" dirty="0" smtClean="0">
              <a:solidFill>
                <a:schemeClr val="tx1"/>
              </a:solidFill>
              <a:ea typeface="微软雅黑" pitchFamily="34" charset="-122"/>
            </a:endParaRPr>
          </a:p>
          <a:p>
            <a:pPr marL="201295" lvl="1" indent="0">
              <a:buNone/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zh-CN" altLang="en-US" sz="2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中各运算符的优先顺序为：</a:t>
            </a:r>
          </a:p>
          <a:p>
            <a:pPr marL="201295" lvl="1" indent="0">
              <a:lnSpc>
                <a:spcPct val="120000"/>
              </a:lnSpc>
              <a:buNone/>
            </a:pPr>
            <a:r>
              <a:rPr lang="zh-CN" altLang="en-US" sz="26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6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 dirty="0" smtClean="0">
                <a:solidFill>
                  <a:srgbClr val="006666"/>
                </a:solidFill>
                <a:ea typeface="微软雅黑" pitchFamily="34" charset="-122"/>
              </a:rPr>
              <a:t>“</a:t>
            </a:r>
            <a:r>
              <a:rPr lang="en-US" altLang="zh-CN" sz="2600" dirty="0" smtClean="0">
                <a:solidFill>
                  <a:srgbClr val="006666"/>
                </a:solidFill>
                <a:ea typeface="微软雅黑" pitchFamily="34" charset="-122"/>
              </a:rPr>
              <a:t>!”=“-”    </a:t>
            </a:r>
            <a:r>
              <a:rPr lang="zh-CN" altLang="en-US" sz="2600" dirty="0" smtClean="0">
                <a:solidFill>
                  <a:srgbClr val="006666"/>
                </a:solidFill>
                <a:ea typeface="微软雅黑" pitchFamily="34" charset="-122"/>
              </a:rPr>
              <a:t>（</a:t>
            </a:r>
            <a:r>
              <a:rPr lang="zh-CN" altLang="en-US" sz="2600" dirty="0">
                <a:solidFill>
                  <a:srgbClr val="006666"/>
                </a:solidFill>
                <a:ea typeface="微软雅黑" pitchFamily="34" charset="-122"/>
              </a:rPr>
              <a:t>负号运算符</a:t>
            </a:r>
            <a:r>
              <a:rPr lang="zh-CN" altLang="en-US" sz="2600" dirty="0" smtClean="0">
                <a:solidFill>
                  <a:srgbClr val="006666"/>
                </a:solidFill>
                <a:ea typeface="微软雅黑" pitchFamily="34" charset="-122"/>
              </a:rPr>
              <a:t>）</a:t>
            </a:r>
            <a:endParaRPr lang="en-US" altLang="zh-CN" sz="2600" dirty="0" smtClean="0">
              <a:solidFill>
                <a:srgbClr val="006666"/>
              </a:solidFill>
              <a:ea typeface="微软雅黑" pitchFamily="34" charset="-122"/>
            </a:endParaRPr>
          </a:p>
          <a:p>
            <a:pPr marL="201295" lvl="1" indent="0">
              <a:lnSpc>
                <a:spcPct val="120000"/>
              </a:lnSpc>
              <a:buNone/>
            </a:pPr>
            <a:r>
              <a:rPr lang="en-US" altLang="zh-CN" sz="2600" dirty="0" smtClean="0">
                <a:solidFill>
                  <a:srgbClr val="006666"/>
                </a:solidFill>
                <a:ea typeface="微软雅黑" pitchFamily="34" charset="-122"/>
              </a:rPr>
              <a:t>	     &gt;“+”       </a:t>
            </a:r>
            <a:r>
              <a:rPr lang="zh-CN" altLang="en-US" sz="2600" dirty="0" smtClean="0">
                <a:solidFill>
                  <a:srgbClr val="006666"/>
                </a:solidFill>
                <a:ea typeface="微软雅黑" pitchFamily="34" charset="-122"/>
              </a:rPr>
              <a:t>（</a:t>
            </a:r>
            <a:r>
              <a:rPr lang="zh-CN" altLang="en-US" sz="2600" dirty="0">
                <a:solidFill>
                  <a:srgbClr val="006666"/>
                </a:solidFill>
                <a:ea typeface="微软雅黑" pitchFamily="34" charset="-122"/>
              </a:rPr>
              <a:t>加法运算符</a:t>
            </a:r>
            <a:r>
              <a:rPr lang="zh-CN" altLang="en-US" sz="2600" dirty="0" smtClean="0">
                <a:solidFill>
                  <a:srgbClr val="006666"/>
                </a:solidFill>
                <a:ea typeface="微软雅黑" pitchFamily="34" charset="-122"/>
              </a:rPr>
              <a:t>） </a:t>
            </a:r>
            <a:endParaRPr lang="en-US" altLang="zh-CN" sz="2600" dirty="0" smtClean="0">
              <a:solidFill>
                <a:srgbClr val="006666"/>
              </a:solidFill>
              <a:ea typeface="微软雅黑" pitchFamily="34" charset="-122"/>
            </a:endParaRPr>
          </a:p>
          <a:p>
            <a:pPr marL="201295" lvl="1" indent="0">
              <a:lnSpc>
                <a:spcPct val="120000"/>
              </a:lnSpc>
              <a:buNone/>
            </a:pPr>
            <a:r>
              <a:rPr lang="en-US" altLang="zh-CN" sz="2600" dirty="0" smtClean="0">
                <a:solidFill>
                  <a:srgbClr val="006666"/>
                </a:solidFill>
                <a:ea typeface="微软雅黑" pitchFamily="34" charset="-122"/>
              </a:rPr>
              <a:t>	     &gt;“&lt;=”</a:t>
            </a:r>
          </a:p>
          <a:p>
            <a:pPr marL="201295" lvl="1" indent="0">
              <a:lnSpc>
                <a:spcPct val="120000"/>
              </a:lnSpc>
              <a:buNone/>
            </a:pPr>
            <a:r>
              <a:rPr lang="en-US" altLang="zh-CN" sz="2600" dirty="0" smtClean="0">
                <a:solidFill>
                  <a:srgbClr val="006666"/>
                </a:solidFill>
                <a:ea typeface="微软雅黑" pitchFamily="34" charset="-122"/>
              </a:rPr>
              <a:t>	     &gt;“&amp;&amp;”</a:t>
            </a:r>
          </a:p>
          <a:p>
            <a:pPr marL="201295" lvl="1" indent="0">
              <a:lnSpc>
                <a:spcPct val="120000"/>
              </a:lnSpc>
              <a:buNone/>
            </a:pPr>
            <a:r>
              <a:rPr lang="en-US" altLang="zh-CN" sz="2600" dirty="0" smtClean="0">
                <a:solidFill>
                  <a:srgbClr val="006666"/>
                </a:solidFill>
                <a:ea typeface="微软雅黑" pitchFamily="34" charset="-122"/>
              </a:rPr>
              <a:t>	     &gt;“=”</a:t>
            </a:r>
            <a:r>
              <a:rPr lang="zh-CN" altLang="en-US" sz="2600" dirty="0" smtClean="0">
                <a:solidFill>
                  <a:srgbClr val="006666"/>
                </a:solidFill>
                <a:ea typeface="微软雅黑" pitchFamily="34" charset="-122"/>
              </a:rPr>
              <a:t>。</a:t>
            </a:r>
            <a:endParaRPr lang="en-US" altLang="zh-CN" sz="2600" dirty="0" smtClean="0">
              <a:solidFill>
                <a:srgbClr val="006666"/>
              </a:solidFill>
              <a:ea typeface="微软雅黑" pitchFamily="34" charset="-122"/>
            </a:endParaRPr>
          </a:p>
          <a:p>
            <a:pPr marL="201295" lvl="1" indent="0">
              <a:lnSpc>
                <a:spcPct val="120000"/>
              </a:lnSpc>
              <a:buNone/>
            </a:pPr>
            <a:endParaRPr lang="en-US" altLang="zh-CN" sz="2300" dirty="0" smtClean="0">
              <a:solidFill>
                <a:srgbClr val="C00000"/>
              </a:solidFill>
              <a:ea typeface="微软雅黑" pitchFamily="34" charset="-122"/>
            </a:endParaRPr>
          </a:p>
          <a:p>
            <a:pPr marL="201295" lvl="1" indent="0" eaLnBrk="1" hangingPunct="1">
              <a:buNone/>
            </a:pPr>
            <a:r>
              <a:rPr lang="zh-CN" altLang="en-US" sz="2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因此上式等价于 </a:t>
            </a:r>
            <a:r>
              <a:rPr lang="en-US" altLang="zh-CN" sz="2300" dirty="0" smtClean="0">
                <a:solidFill>
                  <a:schemeClr val="tx1"/>
                </a:solidFill>
                <a:ea typeface="华文新魏" panose="02010800040101010101" pitchFamily="2" charset="-122"/>
              </a:rPr>
              <a:t>z = (y &lt;= (-x + 2)) &amp;&amp;(!x);</a:t>
            </a:r>
          </a:p>
          <a:p>
            <a:pPr eaLnBrk="1" hangingPunct="1"/>
            <a:endParaRPr lang="zh-CN" altLang="en-US" sz="2400" dirty="0" smtClean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en-US" altLang="zh-CN" sz="2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2-8</a:t>
            </a:r>
            <a:r>
              <a:rPr lang="zh-CN" altLang="en-US" sz="2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列出了</a:t>
            </a:r>
            <a:r>
              <a:rPr lang="en-US" altLang="zh-CN" sz="2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语言中运算符的</a:t>
            </a:r>
            <a:r>
              <a:rPr lang="zh-CN" altLang="en-US" sz="26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优先级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6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结合性</a:t>
            </a:r>
            <a:r>
              <a:rPr lang="zh-CN" altLang="en-US" sz="2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。（见课本</a:t>
            </a:r>
            <a:r>
              <a:rPr lang="en-US" altLang="zh-CN" sz="2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P37</a:t>
            </a:r>
            <a:r>
              <a:rPr lang="zh-CN" altLang="en-US" sz="2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/>
            <a:endParaRPr lang="en-US" altLang="zh-CN" sz="2800" dirty="0" smtClean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输入输出的进一步讨论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3197" y="131498"/>
            <a:ext cx="832485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2.7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08050" y="1052737"/>
            <a:ext cx="7830185" cy="1368151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altLang="zh-CN" sz="21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2.7.1</a:t>
            </a:r>
            <a:r>
              <a:rPr lang="en-US" altLang="zh-CN" sz="2100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2100" dirty="0">
                <a:latin typeface="微软雅黑" panose="020B0503020204020204" charset="-122"/>
                <a:ea typeface="微软雅黑" panose="020B0503020204020204" charset="-122"/>
              </a:rPr>
              <a:t>格式化</a:t>
            </a:r>
            <a:r>
              <a:rPr lang="zh-CN" altLang="en-US" sz="2100" dirty="0" smtClean="0">
                <a:latin typeface="微软雅黑" panose="020B0503020204020204" charset="-122"/>
                <a:ea typeface="微软雅黑" panose="020B0503020204020204" charset="-122"/>
              </a:rPr>
              <a:t>输出函数</a:t>
            </a:r>
            <a:r>
              <a:rPr lang="en-US" altLang="zh-CN" sz="2100" dirty="0" err="1">
                <a:latin typeface="微软雅黑" panose="020B0503020204020204" charset="-122"/>
                <a:ea typeface="微软雅黑" panose="020B0503020204020204" charset="-122"/>
              </a:rPr>
              <a:t>printf</a:t>
            </a:r>
            <a:endParaRPr lang="en-US" altLang="zh-CN" sz="2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2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函数调用形式：</a:t>
            </a:r>
          </a:p>
          <a:p>
            <a:pPr marL="0" indent="0" eaLnBrk="1" hangingPunct="1">
              <a:buNone/>
            </a:pPr>
            <a:r>
              <a:rPr lang="zh-CN" altLang="en-US" sz="2100" dirty="0" smtClean="0">
                <a:solidFill>
                  <a:srgbClr val="0066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</a:t>
            </a:r>
            <a:r>
              <a:rPr lang="en-US" altLang="zh-CN" sz="2100" dirty="0" err="1" smtClean="0">
                <a:solidFill>
                  <a:srgbClr val="006666"/>
                </a:solidFill>
                <a:ea typeface="微软雅黑" pitchFamily="34" charset="-122"/>
              </a:rPr>
              <a:t>printf</a:t>
            </a:r>
            <a:r>
              <a:rPr lang="en-US" altLang="zh-CN" sz="21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21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输出格式</a:t>
            </a:r>
            <a:r>
              <a:rPr lang="en-US" altLang="zh-CN" sz="21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1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1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输出列表</a:t>
            </a:r>
            <a:r>
              <a:rPr lang="en-US" altLang="zh-CN" sz="21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2100" dirty="0" smtClean="0">
              <a:solidFill>
                <a:srgbClr val="006666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graphicFrame>
        <p:nvGraphicFramePr>
          <p:cNvPr id="5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55888"/>
              </p:ext>
            </p:extLst>
          </p:nvPr>
        </p:nvGraphicFramePr>
        <p:xfrm>
          <a:off x="1205666" y="2804354"/>
          <a:ext cx="7110750" cy="3504966"/>
        </p:xfrm>
        <a:graphic>
          <a:graphicData uri="http://schemas.openxmlformats.org/drawingml/2006/table">
            <a:tbl>
              <a:tblPr/>
              <a:tblGrid>
                <a:gridCol w="1165648"/>
                <a:gridCol w="5945102"/>
              </a:tblGrid>
              <a:tr h="316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格式字符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以带符号的十进制形式输出整数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整数不输出符号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以八进制无符号形式输出整数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2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x,X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以十六进制无符号形式输出整数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用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则输出十六进制数的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a-f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时以小写形式输出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用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时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则以大写字母输出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u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以无符号十进制形式输出整数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以字符形式输出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只输出一个字符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输出字符串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以小数形式输出单双精度数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隐含输出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位小数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2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e,E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以指数形式输出实数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如用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"E",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则输出时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指数以大写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"E"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表示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如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itchFamily="34" charset="-122"/>
                          <a:cs typeface="Times New Roman" pitchFamily="18" charset="0"/>
                        </a:rPr>
                        <a:t>1.2E+02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1166" y="2708920"/>
            <a:ext cx="492443" cy="36724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常用的输出格式控制符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格式化输出函数</a:t>
            </a:r>
            <a:r>
              <a:rPr lang="en-US" altLang="zh-CN" sz="32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printf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2.7.1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528" y="1506223"/>
            <a:ext cx="7391965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附加格式说明符表：</a:t>
            </a:r>
          </a:p>
        </p:txBody>
      </p:sp>
      <p:graphicFrame>
        <p:nvGraphicFramePr>
          <p:cNvPr id="8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52121"/>
              </p:ext>
            </p:extLst>
          </p:nvPr>
        </p:nvGraphicFramePr>
        <p:xfrm>
          <a:off x="251520" y="2335784"/>
          <a:ext cx="8712968" cy="2304256"/>
        </p:xfrm>
        <a:graphic>
          <a:graphicData uri="http://schemas.openxmlformats.org/drawingml/2006/table">
            <a:tbl>
              <a:tblPr/>
              <a:tblGrid>
                <a:gridCol w="2131857"/>
                <a:gridCol w="6581111"/>
              </a:tblGrid>
              <a:tr h="35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字符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说   明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字母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用于长整型整数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可加在格式符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d,o,x,u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前面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m(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代表一个正整数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数据最小宽度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n(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代表一个正整数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对实数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表示输出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位小数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;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对字符串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表示截取的字符个数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  -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输出的数字或字符在域内向左靠；无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"-"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时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在域内向右靠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90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33197" y="131498"/>
            <a:ext cx="832485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数据类型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83568" y="1052736"/>
            <a:ext cx="7848872" cy="96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8C8C8C"/>
              </a:buClr>
              <a:buSzPct val="100000"/>
            </a:pP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语言中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，按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定义数据的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性质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表达形式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占</a:t>
            </a:r>
            <a:r>
              <a:rPr lang="zh-CN" altLang="en-US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存储空间以及构造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特点其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数据类型分为：</a:t>
            </a:r>
            <a:endParaRPr kumimoji="1"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743433"/>
              </p:ext>
            </p:extLst>
          </p:nvPr>
        </p:nvGraphicFramePr>
        <p:xfrm>
          <a:off x="1321877" y="1988840"/>
          <a:ext cx="6964899" cy="4105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001" name="Visio" r:id="rId3" imgW="4312825" imgH="2531031" progId="Visio.Drawing.11">
                  <p:embed/>
                </p:oleObj>
              </mc:Choice>
              <mc:Fallback>
                <p:oleObj name="Visio" r:id="rId3" imgW="4312825" imgH="2531031" progId="Visio.Drawing.11">
                  <p:embed/>
                  <p:pic>
                    <p:nvPicPr>
                      <p:cNvPr id="0" name="Picture 7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877" y="1988840"/>
                        <a:ext cx="6964899" cy="41051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5536" y="908720"/>
            <a:ext cx="8640960" cy="432048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）整数输出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1) %d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，按</a:t>
            </a:r>
            <a:r>
              <a:rPr lang="zh-CN" altLang="en-US" sz="18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十进制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整数型数据的</a:t>
            </a:r>
            <a:r>
              <a:rPr lang="zh-CN" altLang="en-US" sz="18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实际长度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输出。</a:t>
            </a: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2)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%md,  m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为指定的输出字段的</a:t>
            </a:r>
            <a:r>
              <a:rPr lang="zh-CN" altLang="en-US" sz="18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最小宽度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。如果数据的</a:t>
            </a:r>
            <a:r>
              <a:rPr lang="zh-CN" altLang="en-US" sz="18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位数小于</a:t>
            </a:r>
            <a:r>
              <a:rPr lang="en-US" altLang="zh-CN" sz="18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en-US" sz="18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则左端补以空格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，若</a:t>
            </a:r>
            <a:r>
              <a:rPr lang="zh-CN" altLang="en-US" sz="18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大于</a:t>
            </a:r>
            <a:r>
              <a:rPr lang="en-US" altLang="zh-CN" sz="18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zh-CN" altLang="en-US" sz="18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，则按实际位数输出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示例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: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	</a:t>
            </a:r>
            <a:r>
              <a:rPr lang="en-US" altLang="zh-CN" sz="1600" dirty="0" err="1" smtClean="0">
                <a:solidFill>
                  <a:schemeClr val="tx1"/>
                </a:solidFill>
                <a:ea typeface="微软雅黑" pitchFamily="34" charset="-122"/>
                <a:sym typeface="+mn-ea"/>
              </a:rPr>
              <a:t>printf</a:t>
            </a:r>
            <a:r>
              <a:rPr lang="en-US" altLang="zh-CN" sz="1600" dirty="0" smtClean="0">
                <a:solidFill>
                  <a:schemeClr val="tx1"/>
                </a:solidFill>
                <a:ea typeface="微软雅黑" pitchFamily="34" charset="-122"/>
                <a:sym typeface="+mn-ea"/>
              </a:rPr>
              <a:t>("%3d,%3d",x,y);</a:t>
            </a:r>
            <a:endParaRPr lang="en-US" altLang="zh-CN" sz="1600" dirty="0" smtClean="0">
              <a:solidFill>
                <a:schemeClr val="tx1"/>
              </a:solidFill>
              <a:ea typeface="微软雅黑" pitchFamily="34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若</a:t>
            </a:r>
            <a:r>
              <a:rPr lang="en-US" altLang="zh-CN" sz="1600" dirty="0" smtClean="0">
                <a:solidFill>
                  <a:schemeClr val="tx1"/>
                </a:solidFill>
                <a:ea typeface="微软雅黑" pitchFamily="34" charset="-122"/>
                <a:sym typeface="+mn-ea"/>
              </a:rPr>
              <a:t>x=21,y=12345</a:t>
            </a:r>
            <a:r>
              <a:rPr lang="zh-CN" altLang="en-US" sz="1600" dirty="0" smtClean="0">
                <a:solidFill>
                  <a:schemeClr val="tx1"/>
                </a:solidFill>
                <a:ea typeface="微软雅黑" pitchFamily="34" charset="-122"/>
                <a:sym typeface="+mn-ea"/>
              </a:rPr>
              <a:t>，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则输出结果为：</a:t>
            </a:r>
            <a:r>
              <a:rPr lang="zh-CN" altLang="en-US" sz="16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【空格】</a:t>
            </a:r>
            <a:r>
              <a:rPr lang="en-US" altLang="zh-CN" sz="1600" dirty="0" smtClean="0">
                <a:solidFill>
                  <a:srgbClr val="006666"/>
                </a:solidFill>
                <a:ea typeface="微软雅黑" pitchFamily="34" charset="-122"/>
                <a:sym typeface="+mn-ea"/>
              </a:rPr>
              <a:t>21,12345</a:t>
            </a:r>
          </a:p>
          <a:p>
            <a:pPr eaLnBrk="1" hangingPunct="1">
              <a:lnSpc>
                <a:spcPct val="0"/>
              </a:lnSpc>
              <a:buFont typeface="Wingdings 3" panose="05040102010807070707" pitchFamily="18" charset="2"/>
              <a:buNone/>
            </a:pPr>
            <a:endParaRPr lang="en-US" altLang="zh-CN" sz="2400" dirty="0" smtClean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3) %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ld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，输出长整型数据。</a:t>
            </a:r>
            <a:endPara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+mn-ea"/>
              </a:rPr>
              <a:t>示例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: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若定义</a:t>
            </a:r>
            <a:r>
              <a:rPr lang="en-US" altLang="zh-CN" sz="1600" dirty="0" smtClean="0">
                <a:ea typeface="微软雅黑" pitchFamily="34" charset="-122"/>
                <a:sym typeface="+mn-ea"/>
              </a:rPr>
              <a:t>long </a:t>
            </a:r>
            <a:r>
              <a:rPr lang="en-US" altLang="zh-CN" sz="1600" dirty="0" err="1" smtClean="0">
                <a:ea typeface="微软雅黑" pitchFamily="34" charset="-122"/>
                <a:sym typeface="+mn-ea"/>
              </a:rPr>
              <a:t>int</a:t>
            </a:r>
            <a:r>
              <a:rPr lang="en-US" altLang="zh-CN" sz="1600" dirty="0" smtClean="0">
                <a:ea typeface="微软雅黑" pitchFamily="34" charset="-122"/>
                <a:sym typeface="+mn-ea"/>
              </a:rPr>
              <a:t> x=12345678;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则采用如下形式输出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x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正确：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ea typeface="微软雅黑" pitchFamily="34" charset="-122"/>
                <a:sym typeface="+mn-ea"/>
              </a:rPr>
              <a:t> </a:t>
            </a:r>
            <a:r>
              <a:rPr lang="en-US" altLang="zh-CN" sz="1600" dirty="0" smtClean="0">
                <a:ea typeface="微软雅黑" pitchFamily="34" charset="-122"/>
                <a:sym typeface="+mn-ea"/>
              </a:rPr>
              <a:t>          </a:t>
            </a:r>
            <a:r>
              <a:rPr lang="en-US" altLang="zh-CN" sz="1600" dirty="0" err="1" smtClean="0">
                <a:ea typeface="微软雅黑" pitchFamily="34" charset="-122"/>
                <a:sym typeface="+mn-ea"/>
              </a:rPr>
              <a:t>printf</a:t>
            </a:r>
            <a:r>
              <a:rPr lang="en-US" altLang="zh-CN" sz="1600" dirty="0" smtClean="0">
                <a:ea typeface="微软雅黑" pitchFamily="34" charset="-122"/>
                <a:sym typeface="+mn-ea"/>
              </a:rPr>
              <a:t>("%</a:t>
            </a:r>
            <a:r>
              <a:rPr lang="en-US" altLang="zh-CN" sz="1600" dirty="0" err="1" smtClean="0">
                <a:ea typeface="微软雅黑" pitchFamily="34" charset="-122"/>
                <a:sym typeface="+mn-ea"/>
              </a:rPr>
              <a:t>ld</a:t>
            </a:r>
            <a:r>
              <a:rPr lang="en-US" altLang="zh-CN" sz="1600" dirty="0" smtClean="0">
                <a:ea typeface="微软雅黑" pitchFamily="34" charset="-122"/>
                <a:sym typeface="+mn-ea"/>
              </a:rPr>
              <a:t>",x);</a:t>
            </a:r>
            <a:endParaRPr lang="en-US" altLang="zh-CN" sz="1600" dirty="0">
              <a:ea typeface="微软雅黑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         则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+mn-ea"/>
              </a:rPr>
              <a:t>输出结果为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：</a:t>
            </a:r>
            <a:r>
              <a:rPr lang="en-US" altLang="zh-CN" sz="1600" dirty="0" smtClean="0">
                <a:solidFill>
                  <a:srgbClr val="006666"/>
                </a:solidFill>
                <a:ea typeface="微软雅黑" pitchFamily="34" charset="-122"/>
                <a:sym typeface="+mn-ea"/>
              </a:rPr>
              <a:t>12345678</a:t>
            </a:r>
          </a:p>
        </p:txBody>
      </p:sp>
      <p:sp>
        <p:nvSpPr>
          <p:cNvPr id="5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格式化输出函数</a:t>
            </a:r>
            <a:r>
              <a:rPr lang="en-US" altLang="zh-CN" sz="32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printf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2.7.1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" y="5373216"/>
            <a:ext cx="654768" cy="654768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99592" y="5373216"/>
            <a:ext cx="7848872" cy="875603"/>
          </a:xfrm>
          <a:prstGeom prst="roundRect">
            <a:avLst>
              <a:gd name="adj" fmla="val 34139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120000"/>
              </a:lnSpc>
              <a:buFont typeface="Wingdings 3" pitchFamily="18" charset="2"/>
              <a:buNone/>
            </a:pPr>
            <a:r>
              <a:rPr lang="zh-CN" altLang="en-US" sz="16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上例中如用</a:t>
            </a:r>
            <a:r>
              <a:rPr lang="zh-CN" altLang="en-US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600" dirty="0">
                <a:solidFill>
                  <a:srgbClr val="006666"/>
                </a:solidFill>
                <a:ea typeface="微软雅黑" pitchFamily="34" charset="-122"/>
              </a:rPr>
              <a:t>%d</a:t>
            </a:r>
            <a:r>
              <a:rPr lang="en-US" altLang="zh-CN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输出，就会发生错误，因为整型数据的范围</a:t>
            </a:r>
            <a:r>
              <a:rPr lang="zh-CN" altLang="en-US" sz="16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endParaRPr lang="en-US" altLang="zh-CN" sz="1600" dirty="0" smtClean="0">
              <a:solidFill>
                <a:srgbClr val="006666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buFont typeface="Wingdings 3" pitchFamily="18" charset="2"/>
              <a:buNone/>
            </a:pPr>
            <a:r>
              <a:rPr lang="en-US" altLang="zh-CN" sz="1600" dirty="0" smtClean="0">
                <a:solidFill>
                  <a:srgbClr val="006666"/>
                </a:solidFill>
                <a:ea typeface="微软雅黑" pitchFamily="34" charset="-122"/>
              </a:rPr>
              <a:t>-</a:t>
            </a:r>
            <a:r>
              <a:rPr lang="en-US" altLang="zh-CN" sz="1600" dirty="0">
                <a:solidFill>
                  <a:srgbClr val="006666"/>
                </a:solidFill>
                <a:ea typeface="微软雅黑" pitchFamily="34" charset="-122"/>
              </a:rPr>
              <a:t>32768~32767</a:t>
            </a:r>
            <a:r>
              <a:rPr lang="zh-CN" altLang="en-US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。对于</a:t>
            </a:r>
            <a:r>
              <a:rPr lang="en-US" altLang="zh-CN" sz="1600" dirty="0">
                <a:solidFill>
                  <a:srgbClr val="006666"/>
                </a:solidFill>
                <a:ea typeface="微软雅黑" pitchFamily="34" charset="-122"/>
              </a:rPr>
              <a:t>long</a:t>
            </a:r>
            <a:r>
              <a:rPr lang="zh-CN" altLang="en-US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型数据，应当用“</a:t>
            </a:r>
            <a:r>
              <a:rPr lang="en-US" altLang="zh-CN" sz="1600" dirty="0">
                <a:solidFill>
                  <a:srgbClr val="006666"/>
                </a:solidFill>
                <a:ea typeface="微软雅黑" pitchFamily="34" charset="-122"/>
              </a:rPr>
              <a:t>%</a:t>
            </a:r>
            <a:r>
              <a:rPr lang="en-US" altLang="zh-CN" sz="1600" dirty="0" err="1">
                <a:solidFill>
                  <a:srgbClr val="006666"/>
                </a:solidFill>
                <a:ea typeface="微软雅黑" pitchFamily="34" charset="-122"/>
              </a:rPr>
              <a:t>ld</a:t>
            </a:r>
            <a:r>
              <a:rPr lang="en-US" altLang="zh-CN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格式输出。对于长整型数据，也可以指定字段宽度，例如将上例中的“</a:t>
            </a:r>
            <a:r>
              <a:rPr lang="en-US" altLang="zh-CN" sz="1600" dirty="0">
                <a:solidFill>
                  <a:srgbClr val="006666"/>
                </a:solidFill>
                <a:ea typeface="微软雅黑" pitchFamily="34" charset="-122"/>
              </a:rPr>
              <a:t>%</a:t>
            </a:r>
            <a:r>
              <a:rPr lang="en-US" altLang="zh-CN" sz="1600" dirty="0" err="1">
                <a:solidFill>
                  <a:srgbClr val="006666"/>
                </a:solidFill>
                <a:ea typeface="微软雅黑" pitchFamily="34" charset="-122"/>
              </a:rPr>
              <a:t>ld</a:t>
            </a:r>
            <a:r>
              <a:rPr lang="en-US" altLang="zh-CN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改为“</a:t>
            </a:r>
            <a:r>
              <a:rPr lang="en-US" altLang="zh-CN" sz="1600" dirty="0" smtClean="0">
                <a:solidFill>
                  <a:srgbClr val="006666"/>
                </a:solidFill>
                <a:ea typeface="微软雅黑" pitchFamily="34" charset="-122"/>
              </a:rPr>
              <a:t>%10ld</a:t>
            </a:r>
            <a:r>
              <a:rPr lang="en-US" altLang="zh-CN" sz="16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sz="1600" dirty="0">
              <a:solidFill>
                <a:srgbClr val="0066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4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32925" y="908720"/>
            <a:ext cx="8250237" cy="55446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2) 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字符串输出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1" dirty="0">
                <a:solidFill>
                  <a:srgbClr val="006666"/>
                </a:solidFill>
                <a:ea typeface="微软雅黑" pitchFamily="34" charset="-122"/>
              </a:rPr>
              <a:t>%s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，输出指定的字符串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1800" dirty="0" err="1">
                <a:solidFill>
                  <a:srgbClr val="006666"/>
                </a:solidFill>
                <a:ea typeface="微软雅黑" pitchFamily="34" charset="-122"/>
              </a:rPr>
              <a:t>printf</a:t>
            </a:r>
            <a:r>
              <a:rPr lang="en-US" altLang="zh-CN" sz="1800" dirty="0">
                <a:solidFill>
                  <a:srgbClr val="006666"/>
                </a:solidFill>
                <a:ea typeface="微软雅黑" pitchFamily="34" charset="-122"/>
              </a:rPr>
              <a:t>("%</a:t>
            </a:r>
            <a:r>
              <a:rPr lang="en-US" altLang="zh-CN" sz="1800" dirty="0" err="1">
                <a:solidFill>
                  <a:srgbClr val="006666"/>
                </a:solidFill>
                <a:ea typeface="微软雅黑" pitchFamily="34" charset="-122"/>
              </a:rPr>
              <a:t>s","CHINA</a:t>
            </a:r>
            <a:r>
              <a:rPr lang="en-US" altLang="zh-CN" sz="1800" dirty="0">
                <a:solidFill>
                  <a:srgbClr val="006666"/>
                </a:solidFill>
                <a:ea typeface="微软雅黑" pitchFamily="34" charset="-122"/>
              </a:rPr>
              <a:t>");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输出“</a:t>
            </a:r>
            <a:r>
              <a:rPr lang="en-US" altLang="zh-CN" sz="1800" dirty="0">
                <a:ea typeface="微软雅黑" pitchFamily="34" charset="-122"/>
              </a:rPr>
              <a:t>CHINA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字符串（不包括双引号）。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1" dirty="0">
                <a:solidFill>
                  <a:srgbClr val="006666"/>
                </a:solidFill>
                <a:ea typeface="微软雅黑" pitchFamily="34" charset="-122"/>
              </a:rPr>
              <a:t>%</a:t>
            </a:r>
            <a:r>
              <a:rPr lang="en-US" altLang="zh-CN" sz="1800" b="1" dirty="0" err="1">
                <a:solidFill>
                  <a:srgbClr val="006666"/>
                </a:solidFill>
                <a:ea typeface="微软雅黑" pitchFamily="34" charset="-122"/>
              </a:rPr>
              <a:t>ms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，输出的字符串占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列，如字符串本身长度大于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，则突破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的限制，将字符串全部输出。若串长小于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，则左补空格。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800" dirty="0" smtClean="0">
                <a:ea typeface="微软雅黑" pitchFamily="34" charset="-122"/>
              </a:rPr>
              <a:t>)</a:t>
            </a:r>
            <a:r>
              <a:rPr lang="zh-CN" altLang="en-US" sz="1800" dirty="0" smtClean="0">
                <a:ea typeface="微软雅黑" pitchFamily="34" charset="-122"/>
              </a:rPr>
              <a:t> </a:t>
            </a:r>
            <a:r>
              <a:rPr lang="en-US" altLang="zh-CN" sz="1800" b="1" dirty="0">
                <a:solidFill>
                  <a:srgbClr val="006666"/>
                </a:solidFill>
                <a:ea typeface="微软雅黑" pitchFamily="34" charset="-122"/>
              </a:rPr>
              <a:t>%-</a:t>
            </a:r>
            <a:r>
              <a:rPr lang="en-US" altLang="zh-CN" sz="1800" b="1" dirty="0" err="1">
                <a:solidFill>
                  <a:srgbClr val="006666"/>
                </a:solidFill>
                <a:ea typeface="微软雅黑" pitchFamily="34" charset="-122"/>
              </a:rPr>
              <a:t>ms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，如果串长小于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，则在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列范围内，字符串向左靠，右补空格。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1" dirty="0">
                <a:solidFill>
                  <a:srgbClr val="006666"/>
                </a:solidFill>
                <a:ea typeface="微软雅黑" pitchFamily="34" charset="-122"/>
              </a:rPr>
              <a:t>%</a:t>
            </a:r>
            <a:r>
              <a:rPr lang="en-US" altLang="zh-CN" sz="1800" b="1" dirty="0" err="1">
                <a:solidFill>
                  <a:srgbClr val="006666"/>
                </a:solidFill>
                <a:ea typeface="微软雅黑" pitchFamily="34" charset="-122"/>
              </a:rPr>
              <a:t>m.ns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，输出占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列，但只取字符串中左端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个字符。这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个字符输出在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列的右侧，左补空格。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1" dirty="0">
                <a:solidFill>
                  <a:srgbClr val="006666"/>
                </a:solidFill>
                <a:ea typeface="微软雅黑" pitchFamily="34" charset="-122"/>
              </a:rPr>
              <a:t>%-</a:t>
            </a:r>
            <a:r>
              <a:rPr lang="en-US" altLang="zh-CN" sz="1800" b="1" dirty="0" err="1">
                <a:solidFill>
                  <a:srgbClr val="006666"/>
                </a:solidFill>
                <a:ea typeface="微软雅黑" pitchFamily="34" charset="-122"/>
              </a:rPr>
              <a:t>m.ns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，其中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含义同上，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个字符输出在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列范围的左侧，右补空格。如果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n&gt;m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自动取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值，即保证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个字符正常输出。</a:t>
            </a:r>
          </a:p>
          <a:p>
            <a:pPr>
              <a:lnSpc>
                <a:spcPct val="80000"/>
              </a:lnSpc>
              <a:buNone/>
            </a:pPr>
            <a:endParaRPr lang="zh-CN" altLang="en-US" sz="2000" dirty="0" smtClean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b="1" dirty="0" smtClean="0">
              <a:solidFill>
                <a:schemeClr val="tx1"/>
              </a:solidFill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格式化输出函数</a:t>
            </a:r>
            <a:r>
              <a:rPr lang="en-US" altLang="zh-CN" sz="32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printf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2.7.1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  <a:sym typeface="+mn-ea"/>
              </a:rPr>
              <a:t>字符串格式化输出例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696857" y="131498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例</a:t>
            </a:r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2.9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2508" y="1700808"/>
            <a:ext cx="7183001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>
                <a:latin typeface="+mn-lt"/>
              </a:rPr>
              <a:t>#</a:t>
            </a:r>
            <a:r>
              <a:rPr lang="en-US" altLang="zh-CN" dirty="0">
                <a:latin typeface="+mn-lt"/>
              </a:rPr>
              <a:t>include&lt;</a:t>
            </a:r>
            <a:r>
              <a:rPr lang="en-US" altLang="zh-CN" dirty="0" err="1">
                <a:latin typeface="+mn-lt"/>
              </a:rPr>
              <a:t>stdio.h</a:t>
            </a:r>
            <a:r>
              <a:rPr lang="en-US" altLang="zh-CN" dirty="0">
                <a:latin typeface="+mn-lt"/>
              </a:rPr>
              <a:t>&gt;</a:t>
            </a:r>
            <a:endParaRPr lang="zh-CN" altLang="zh-CN" dirty="0">
              <a:latin typeface="+mn-lt"/>
            </a:endParaRPr>
          </a:p>
          <a:p>
            <a:pPr eaLnBrk="0" hangingPunct="0"/>
            <a:endParaRPr lang="en-US" altLang="zh-CN" dirty="0" smtClean="0">
              <a:latin typeface="+mn-lt"/>
              <a:ea typeface="华文新魏" panose="02010800040101010101" pitchFamily="2" charset="-122"/>
            </a:endParaRPr>
          </a:p>
          <a:p>
            <a:pPr eaLnBrk="0" hangingPunct="0"/>
            <a:r>
              <a:rPr lang="en-US" altLang="zh-CN" dirty="0" smtClean="0">
                <a:latin typeface="+mn-lt"/>
                <a:ea typeface="华文新魏" panose="02010800040101010101" pitchFamily="2" charset="-122"/>
                <a:cs typeface="Arial" pitchFamily="34" charset="0"/>
              </a:rPr>
              <a:t>void </a:t>
            </a:r>
            <a:r>
              <a:rPr lang="en-US" altLang="zh-CN" dirty="0">
                <a:latin typeface="+mn-lt"/>
                <a:ea typeface="华文新魏" panose="02010800040101010101" pitchFamily="2" charset="-122"/>
                <a:cs typeface="Arial" pitchFamily="34" charset="0"/>
              </a:rPr>
              <a:t>main( )</a:t>
            </a:r>
          </a:p>
          <a:p>
            <a:pPr eaLnBrk="0" hangingPunct="0"/>
            <a:r>
              <a:rPr lang="en-US" altLang="zh-CN" dirty="0" smtClean="0">
                <a:latin typeface="+mn-lt"/>
                <a:ea typeface="华文新魏" panose="02010800040101010101" pitchFamily="2" charset="-122"/>
                <a:cs typeface="Arial" pitchFamily="34" charset="0"/>
              </a:rPr>
              <a:t>{</a:t>
            </a:r>
          </a:p>
          <a:p>
            <a:pPr eaLnBrk="0" hangingPunct="0"/>
            <a:r>
              <a:rPr lang="en-US" altLang="zh-CN" dirty="0" smtClean="0">
                <a:latin typeface="+mn-lt"/>
                <a:ea typeface="华文新魏" panose="02010800040101010101" pitchFamily="2" charset="-122"/>
                <a:cs typeface="Arial" pitchFamily="34" charset="0"/>
              </a:rPr>
              <a:t>       </a:t>
            </a:r>
            <a:r>
              <a:rPr lang="en-US" altLang="zh-CN" dirty="0" err="1" smtClean="0">
                <a:latin typeface="+mn-lt"/>
                <a:ea typeface="华文新魏" panose="02010800040101010101" pitchFamily="2" charset="-122"/>
                <a:cs typeface="Arial" pitchFamily="34" charset="0"/>
              </a:rPr>
              <a:t>printf</a:t>
            </a:r>
            <a:r>
              <a:rPr lang="en-US" altLang="zh-CN" dirty="0">
                <a:latin typeface="+mn-lt"/>
                <a:ea typeface="华文新魏" panose="02010800040101010101" pitchFamily="2" charset="-122"/>
                <a:cs typeface="Arial" pitchFamily="34" charset="0"/>
              </a:rPr>
              <a:t>("%3s,%7.2s,%.4s</a:t>
            </a:r>
            <a:r>
              <a:rPr lang="en-US" altLang="zh-CN" dirty="0" smtClean="0">
                <a:latin typeface="+mn-lt"/>
                <a:ea typeface="华文新魏" panose="02010800040101010101" pitchFamily="2" charset="-122"/>
                <a:cs typeface="Arial" pitchFamily="34" charset="0"/>
              </a:rPr>
              <a:t>,%- 5.3s\</a:t>
            </a:r>
            <a:r>
              <a:rPr lang="en-US" altLang="zh-CN" dirty="0" err="1" smtClean="0">
                <a:latin typeface="+mn-lt"/>
                <a:ea typeface="华文新魏" panose="02010800040101010101" pitchFamily="2" charset="-122"/>
                <a:cs typeface="Arial" pitchFamily="34" charset="0"/>
              </a:rPr>
              <a:t>n</a:t>
            </a:r>
            <a:r>
              <a:rPr lang="en-US" altLang="zh-CN" dirty="0" err="1">
                <a:latin typeface="+mn-lt"/>
                <a:ea typeface="华文新魏" panose="02010800040101010101" pitchFamily="2" charset="-122"/>
                <a:cs typeface="Arial" pitchFamily="34" charset="0"/>
              </a:rPr>
              <a:t>","HUST","HUST","HUST","HUST</a:t>
            </a:r>
            <a:r>
              <a:rPr lang="en-US" altLang="zh-CN" dirty="0">
                <a:latin typeface="+mn-lt"/>
                <a:ea typeface="华文新魏" panose="02010800040101010101" pitchFamily="2" charset="-122"/>
                <a:cs typeface="Arial" pitchFamily="34" charset="0"/>
              </a:rPr>
              <a:t>");</a:t>
            </a:r>
            <a:br>
              <a:rPr lang="en-US" altLang="zh-CN" dirty="0">
                <a:latin typeface="+mn-lt"/>
                <a:ea typeface="华文新魏" panose="02010800040101010101" pitchFamily="2" charset="-122"/>
                <a:cs typeface="Arial" pitchFamily="34" charset="0"/>
              </a:rPr>
            </a:br>
            <a:r>
              <a:rPr lang="en-US" altLang="zh-CN" dirty="0">
                <a:latin typeface="+mn-lt"/>
                <a:ea typeface="华文新魏" panose="02010800040101010101" pitchFamily="2" charset="-122"/>
                <a:cs typeface="Arial" pitchFamily="34" charset="0"/>
              </a:rPr>
              <a:t>}</a:t>
            </a:r>
          </a:p>
          <a:p>
            <a:pPr lvl="0"/>
            <a:endParaRPr lang="zh-CN" altLang="en-US" sz="1500" dirty="0"/>
          </a:p>
        </p:txBody>
      </p:sp>
      <p:sp>
        <p:nvSpPr>
          <p:cNvPr id="9" name="矩形: 圆角 3"/>
          <p:cNvSpPr/>
          <p:nvPr/>
        </p:nvSpPr>
        <p:spPr>
          <a:xfrm>
            <a:off x="899592" y="1412776"/>
            <a:ext cx="7488832" cy="2226931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4"/>
          <p:cNvSpPr/>
          <p:nvPr/>
        </p:nvSpPr>
        <p:spPr>
          <a:xfrm>
            <a:off x="1979712" y="3861048"/>
            <a:ext cx="4824536" cy="864778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HUST, └┘ └┘ └┘ └┘ └┘ HU,HUST,HUS └┘ └┘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" y="5301208"/>
            <a:ext cx="654768" cy="654768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755576" y="5373216"/>
            <a:ext cx="7848872" cy="875603"/>
          </a:xfrm>
          <a:prstGeom prst="roundRect">
            <a:avLst>
              <a:gd name="adj" fmla="val 34139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120000"/>
              </a:lnSpc>
              <a:buFont typeface="Wingdings 3" pitchFamily="18" charset="2"/>
              <a:buNone/>
            </a:pPr>
            <a:r>
              <a:rPr lang="zh-CN" altLang="en-US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上例中其中第</a:t>
            </a:r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个输出项，格式说明为“</a:t>
            </a:r>
            <a:r>
              <a:rPr lang="en-US" altLang="zh-CN" dirty="0">
                <a:solidFill>
                  <a:srgbClr val="006666"/>
                </a:solidFill>
                <a:ea typeface="微软雅黑" pitchFamily="34" charset="-122"/>
              </a:rPr>
              <a:t>%.4s</a:t>
            </a:r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，即只指定了</a:t>
            </a:r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，没指定</a:t>
            </a:r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，自动使</a:t>
            </a:r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m=n=4</a:t>
            </a:r>
            <a:r>
              <a:rPr lang="zh-CN" altLang="en-US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，故占</a:t>
            </a:r>
            <a:r>
              <a:rPr lang="en-US" altLang="zh-CN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列。</a:t>
            </a:r>
          </a:p>
        </p:txBody>
      </p:sp>
    </p:spTree>
    <p:extLst>
      <p:ext uri="{BB962C8B-B14F-4D97-AF65-F5344CB8AC3E}">
        <p14:creationId xmlns:p14="http://schemas.microsoft.com/office/powerpoint/2010/main" val="53067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7544" y="908720"/>
            <a:ext cx="8445500" cy="3888432"/>
          </a:xfrm>
        </p:spPr>
        <p:txBody>
          <a:bodyPr>
            <a:normAutofit fontScale="67500" lnSpcReduction="20000"/>
          </a:bodyPr>
          <a:lstStyle/>
          <a:p>
            <a:pPr>
              <a:buNone/>
            </a:pPr>
            <a:r>
              <a:rPr lang="en-US" altLang="zh-CN" sz="3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3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浮点数输出</a:t>
            </a:r>
            <a:endParaRPr lang="zh-CN" altLang="en-US" sz="3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3000" dirty="0" smtClean="0">
                <a:ea typeface="微软雅黑" pitchFamily="34" charset="-122"/>
              </a:rPr>
              <a:t> </a:t>
            </a:r>
            <a:r>
              <a:rPr lang="en-US" altLang="zh-CN" sz="3000" dirty="0">
                <a:solidFill>
                  <a:srgbClr val="006666"/>
                </a:solidFill>
                <a:ea typeface="微软雅黑" pitchFamily="34" charset="-122"/>
              </a:rPr>
              <a:t>%f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，不指定字段宽度，由系统自动指定，使整数部分全部如数输出，并输出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位小数。</a:t>
            </a:r>
            <a:r>
              <a:rPr lang="zh-CN" altLang="en-US" sz="3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应当注意，并非全部数字都是有效数字。单精度实数的有效位数一般为</a:t>
            </a:r>
            <a:r>
              <a:rPr lang="en-US" altLang="zh-CN" sz="3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000" dirty="0">
                <a:solidFill>
                  <a:srgbClr val="006666"/>
                </a:solidFill>
                <a:ea typeface="微软雅黑" pitchFamily="34" charset="-122"/>
              </a:rPr>
              <a:t>%m.nf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，指定输出的数据共占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列，其中有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小数，输出数据右靠齐。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如果数值长度小于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，则左端补空格。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3)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000" dirty="0">
                <a:solidFill>
                  <a:srgbClr val="006666"/>
                </a:solidFill>
                <a:ea typeface="微软雅黑" pitchFamily="34" charset="-122"/>
              </a:rPr>
              <a:t>%-m.nf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，与</a:t>
            </a:r>
            <a:r>
              <a:rPr lang="en-US" altLang="zh-CN" sz="3000" dirty="0">
                <a:ea typeface="微软雅黑" pitchFamily="34" charset="-122"/>
              </a:rPr>
              <a:t>%m.nf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基本相同，只是使输出的数值向左端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靠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齐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右端补空格。 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数据结果为：</a:t>
            </a:r>
            <a:r>
              <a:rPr lang="zh-CN" altLang="en-US" sz="3000" dirty="0" smtClean="0">
                <a:solidFill>
                  <a:schemeClr val="tx1"/>
                </a:solidFill>
                <a:ea typeface="微软雅黑" pitchFamily="34" charset="-122"/>
              </a:rPr>
              <a:t>357.987000_357.987000_ _ _ _357.99_357.99_357.99_ _ _ _ </a:t>
            </a:r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ltGray">
          <a:xfrm>
            <a:off x="1259632" y="4459222"/>
            <a:ext cx="6973888" cy="1788259"/>
          </a:xfrm>
          <a:prstGeom prst="roundRect">
            <a:avLst>
              <a:gd name="adj" fmla="val 4843"/>
            </a:avLst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#include &lt;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stdio.h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&gt;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void main( )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{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    float x=357.987;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     </a:t>
            </a:r>
            <a:r>
              <a:rPr lang="en-US" altLang="zh-CN" sz="1600" dirty="0" err="1">
                <a:solidFill>
                  <a:schemeClr val="tx1"/>
                </a:solidFill>
                <a:latin typeface="+mn-lt"/>
                <a:ea typeface="+mn-ea"/>
              </a:rPr>
              <a:t>printf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("%f  %10f%10.2f  %.2f  %-10.2f\n", x , x , x , x , x );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}</a:t>
            </a:r>
          </a:p>
        </p:txBody>
      </p:sp>
      <p:sp>
        <p:nvSpPr>
          <p:cNvPr id="4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格式化输出函数</a:t>
            </a:r>
            <a:r>
              <a:rPr lang="en-US" altLang="zh-CN" sz="32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printf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732925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2.7.1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uiExpand="1" build="p"/>
      <p:bldP spid="70660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  <a:sym typeface="+mn-ea"/>
              </a:rPr>
              <a:t>浮点数格式化输出例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563808" y="131498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例</a:t>
            </a:r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2.10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9438" y="1577148"/>
            <a:ext cx="57428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latin typeface="+mn-lt"/>
              </a:rPr>
              <a:t>#include &lt;</a:t>
            </a:r>
            <a:r>
              <a:rPr lang="en-US" altLang="zh-CN" dirty="0" err="1">
                <a:latin typeface="+mn-lt"/>
              </a:rPr>
              <a:t>stdio.h</a:t>
            </a:r>
            <a:r>
              <a:rPr lang="en-US" altLang="zh-CN" dirty="0">
                <a:latin typeface="+mn-lt"/>
              </a:rPr>
              <a:t>&gt;</a:t>
            </a:r>
          </a:p>
          <a:p>
            <a:pPr lvl="0"/>
            <a:r>
              <a:rPr lang="en-US" altLang="zh-CN" dirty="0">
                <a:latin typeface="+mn-lt"/>
              </a:rPr>
              <a:t>void main( )</a:t>
            </a:r>
          </a:p>
          <a:p>
            <a:pPr lvl="0"/>
            <a:r>
              <a:rPr lang="en-US" altLang="zh-CN" dirty="0">
                <a:latin typeface="+mn-lt"/>
              </a:rPr>
              <a:t>{</a:t>
            </a:r>
          </a:p>
          <a:p>
            <a:pPr lvl="0"/>
            <a:r>
              <a:rPr lang="en-US" altLang="zh-CN" dirty="0">
                <a:latin typeface="+mn-lt"/>
              </a:rPr>
              <a:t>     float x=357.987</a:t>
            </a:r>
            <a:r>
              <a:rPr lang="en-US" altLang="zh-CN" dirty="0" smtClean="0">
                <a:latin typeface="+mn-lt"/>
              </a:rPr>
              <a:t>;</a:t>
            </a:r>
          </a:p>
          <a:p>
            <a:pPr lvl="0"/>
            <a:endParaRPr lang="en-US" altLang="zh-CN" dirty="0">
              <a:latin typeface="+mn-lt"/>
            </a:endParaRPr>
          </a:p>
          <a:p>
            <a:pPr lvl="0"/>
            <a:r>
              <a:rPr lang="en-US" altLang="zh-CN" dirty="0">
                <a:latin typeface="+mn-lt"/>
              </a:rPr>
              <a:t>     </a:t>
            </a:r>
            <a:r>
              <a:rPr lang="en-US" altLang="zh-CN" dirty="0" err="1">
                <a:latin typeface="+mn-lt"/>
              </a:rPr>
              <a:t>printf</a:t>
            </a:r>
            <a:r>
              <a:rPr lang="en-US" altLang="zh-CN" dirty="0">
                <a:latin typeface="+mn-lt"/>
              </a:rPr>
              <a:t>("%f  %</a:t>
            </a:r>
            <a:r>
              <a:rPr lang="en-US" altLang="zh-CN" dirty="0" smtClean="0">
                <a:latin typeface="+mn-lt"/>
              </a:rPr>
              <a:t>10f  %</a:t>
            </a:r>
            <a:r>
              <a:rPr lang="en-US" altLang="zh-CN" dirty="0">
                <a:latin typeface="+mn-lt"/>
              </a:rPr>
              <a:t>10.2f  %.2f  %-10.2f\n", x , x , x , x , x );</a:t>
            </a:r>
          </a:p>
          <a:p>
            <a:pPr lvl="0"/>
            <a:r>
              <a:rPr lang="en-US" altLang="zh-CN" dirty="0" smtClean="0">
                <a:latin typeface="+mn-lt"/>
              </a:rPr>
              <a:t>}</a:t>
            </a:r>
            <a:endParaRPr lang="zh-CN" altLang="en-US" sz="1600" dirty="0">
              <a:latin typeface="+mn-lt"/>
            </a:endParaRPr>
          </a:p>
        </p:txBody>
      </p:sp>
      <p:sp>
        <p:nvSpPr>
          <p:cNvPr id="9" name="矩形: 圆角 3"/>
          <p:cNvSpPr/>
          <p:nvPr/>
        </p:nvSpPr>
        <p:spPr>
          <a:xfrm>
            <a:off x="1196523" y="1484785"/>
            <a:ext cx="6183789" cy="2088232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4"/>
          <p:cNvSpPr/>
          <p:nvPr/>
        </p:nvSpPr>
        <p:spPr>
          <a:xfrm>
            <a:off x="899592" y="3933056"/>
            <a:ext cx="7848872" cy="936104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357.987000_357.987000_ _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_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_357.99_357.99_357.99_ _ _ _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" y="5301208"/>
            <a:ext cx="654768" cy="654768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755576" y="5301208"/>
            <a:ext cx="7848872" cy="947611"/>
          </a:xfrm>
          <a:prstGeom prst="roundRect">
            <a:avLst>
              <a:gd name="adj" fmla="val 34139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120000"/>
              </a:lnSpc>
              <a:buFont typeface="Wingdings 3" pitchFamily="18" charset="2"/>
              <a:buNone/>
            </a:pPr>
            <a:r>
              <a:rPr lang="zh-CN" altLang="en-US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上例中其中</a:t>
            </a:r>
            <a:r>
              <a:rPr lang="zh-CN" altLang="en-US" sz="16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6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输出项，格式说明为“</a:t>
            </a:r>
            <a:r>
              <a:rPr lang="en-US" altLang="zh-CN" sz="16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%.2f”</a:t>
            </a:r>
            <a:r>
              <a:rPr lang="zh-CN" altLang="en-US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，即只指定了</a:t>
            </a:r>
            <a:r>
              <a:rPr lang="en-US" altLang="zh-CN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6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，整数部分原样输出，按照四舍五入原则保留小数点后两位数字输出，输出共占</a:t>
            </a:r>
            <a:r>
              <a:rPr lang="en-US" altLang="zh-CN" sz="16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16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3902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格式输入函数</a:t>
            </a:r>
            <a:r>
              <a:rPr lang="en-US" altLang="zh-CN" sz="32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scanf</a:t>
            </a:r>
            <a:endParaRPr lang="zh-CN" altLang="zh-CN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9840" y="131498"/>
            <a:ext cx="1219200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2.7.2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0905" y="836712"/>
            <a:ext cx="7295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调用形式：</a:t>
            </a:r>
            <a:endParaRPr lang="zh-CN" altLang="en-US" sz="2000" dirty="0">
              <a:solidFill>
                <a:srgbClr val="0066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0066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</a:t>
            </a:r>
            <a:r>
              <a:rPr lang="en-US" altLang="zh-CN" sz="2000" b="1" dirty="0" smtClean="0">
                <a:solidFill>
                  <a:srgbClr val="0066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sz="2000" dirty="0" err="1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en-US" altLang="zh-CN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格式控制</a:t>
            </a:r>
            <a:r>
              <a:rPr lang="en-US" altLang="zh-CN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，地址列表</a:t>
            </a:r>
            <a:r>
              <a:rPr lang="en-US" altLang="zh-CN" sz="20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2000" dirty="0">
              <a:solidFill>
                <a:srgbClr val="00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Group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891539"/>
              </p:ext>
            </p:extLst>
          </p:nvPr>
        </p:nvGraphicFramePr>
        <p:xfrm>
          <a:off x="971600" y="1628800"/>
          <a:ext cx="7560840" cy="2723993"/>
        </p:xfrm>
        <a:graphic>
          <a:graphicData uri="http://schemas.openxmlformats.org/drawingml/2006/table">
            <a:tbl>
              <a:tblPr/>
              <a:tblGrid>
                <a:gridCol w="1152128"/>
                <a:gridCol w="6408712"/>
              </a:tblGrid>
              <a:tr h="349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格式字符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    d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用来输入有符号的十进制整数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    u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用来输入无符号的十进制整数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    o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用来输入无符号的八进制整数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    x, X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用来输入无符号的十六进制整数（大小写作用相同）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    c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用来输入单个字符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    s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用来输入字符串，在输入时以空白字符开始，以一个空白字符结束。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7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    f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用来输入实数，可以用小数形式或指数形式输入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4024"/>
              </p:ext>
            </p:extLst>
          </p:nvPr>
        </p:nvGraphicFramePr>
        <p:xfrm>
          <a:off x="971600" y="4583400"/>
          <a:ext cx="7560840" cy="1725920"/>
        </p:xfrm>
        <a:graphic>
          <a:graphicData uri="http://schemas.openxmlformats.org/drawingml/2006/table">
            <a:tbl>
              <a:tblPr/>
              <a:tblGrid>
                <a:gridCol w="1008112"/>
                <a:gridCol w="6552728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字符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  l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用于输入长整型数据（可用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%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ld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,%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lo,%lx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）以及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型数据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可用％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lf)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  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用于输入短整型数据（可用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%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hd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,%ho,%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hx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域宽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指定输入数据所占宽度（列数），域宽应为正整数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     *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表示本输入项在读入后不赋给相应变量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5919" y="4293096"/>
            <a:ext cx="461665" cy="21602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附加格式说明符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7" y="1628800"/>
            <a:ext cx="461665" cy="27484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常用输入格式控制符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0" y="1196752"/>
            <a:ext cx="7696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说明：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unsigned</a:t>
            </a:r>
            <a:r>
              <a:rPr lang="zh-CN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型变量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所需的数据，可以用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%u</a:t>
            </a:r>
            <a:r>
              <a:rPr lang="zh-CN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  <a:r>
              <a:rPr lang="zh-CN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%o</a:t>
            </a:r>
            <a:r>
              <a:rPr lang="zh-CN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%x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格式输入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指定输入数据所占有列数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，系统自动按它截取所需数据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如果在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后有一个</a:t>
            </a:r>
            <a:r>
              <a:rPr lang="zh-CN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附加说明符，表示</a:t>
            </a:r>
            <a:r>
              <a:rPr lang="zh-CN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跳过指定的列数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4) </a:t>
            </a:r>
            <a:r>
              <a:rPr lang="zh-CN" altLang="zh-CN" sz="2000" b="1" dirty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输入数据时不能规定精度</a:t>
            </a:r>
          </a:p>
          <a:p>
            <a:endParaRPr lang="zh-CN" altLang="en-US" dirty="0"/>
          </a:p>
        </p:txBody>
      </p:sp>
      <p:sp>
        <p:nvSpPr>
          <p:cNvPr id="3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格式输入函数</a:t>
            </a:r>
            <a:r>
              <a:rPr lang="en-US" altLang="zh-CN" sz="32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scanf</a:t>
            </a:r>
            <a:endParaRPr lang="zh-CN" altLang="zh-CN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39840" y="131498"/>
            <a:ext cx="1219200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2.7.2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  <a:sym typeface="+mn-ea"/>
              </a:rPr>
              <a:t>本章小结</a:t>
            </a:r>
            <a:endParaRPr lang="zh-CN" altLang="zh-CN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571021" y="-27384"/>
            <a:ext cx="15568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</a:p>
          <a:p>
            <a:pPr algn="ctr"/>
            <a:r>
              <a:rPr lang="en-US" altLang="zh-CN" sz="28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zh-CN" altLang="en-US" sz="28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3174" y="963542"/>
            <a:ext cx="7051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准确地书写各种常量，正确定义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各种类型的变量，理解不同数据类型的变量有不同的取值范围；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8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正确使用运算符来表示现实世界中的问题，正确书写各种表达式，对于较为复杂的表达式，建议使用圆括号来区分计算的优先顺序，这有助于提高程序的可读性；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掌握位运算的计算问题；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理解数据类型之间的强制数据类型转换问题；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理解运算符的优先级；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熟练掌握格式化输入输出库函数的使用。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33197" y="131498"/>
            <a:ext cx="832485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常量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5536" y="1124744"/>
            <a:ext cx="8496944" cy="5112568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400" b="1" dirty="0">
                <a:solidFill>
                  <a:srgbClr val="39626F"/>
                </a:solidFill>
                <a:latin typeface="微软雅黑" pitchFamily="34" charset="-122"/>
                <a:ea typeface="微软雅黑" pitchFamily="34" charset="-122"/>
                <a:cs typeface="Segoe UI" panose="020B0502040204020203" pitchFamily="34" charset="0"/>
              </a:rPr>
              <a:t>2.2.1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整型常量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十进制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整型常量：例如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-100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2004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八进制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整常量：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开头</a:t>
            </a:r>
            <a:r>
              <a:rPr lang="en-US" altLang="zh-CN" sz="20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数码取值为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。如：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017(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十进制为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15)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0101(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十进制为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65)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0177777(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十进制为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65535)</a:t>
            </a: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十六进制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整常量：前缀为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0X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0x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，其数码取值为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。如：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0X2A(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十进制为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42)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0xA0 (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十进制为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160)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0XFFFF (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十进制为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65535)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整型常量的后缀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：长整型数是用后缀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L”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或“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l”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来表示的。如：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158L (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十进制为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158),012L (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十进制为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10) </a:t>
            </a:r>
          </a:p>
          <a:p>
            <a:pPr eaLnBrk="1" hangingPunct="1">
              <a:lnSpc>
                <a:spcPct val="150000"/>
              </a:lnSpc>
            </a:pPr>
            <a:endParaRPr lang="en-US" altLang="zh-CN" sz="2600" dirty="0" smtClean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39840" y="131498"/>
            <a:ext cx="1219200" cy="66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50809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浮点型常量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39840" y="4725144"/>
            <a:ext cx="7940923" cy="165618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两条规则：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10000"/>
              </a:lnSpc>
              <a:buAutoNum type="arabicParenR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个浮点数可以无整数部分或小数部分，但不能二者全无</a:t>
            </a: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10000"/>
              </a:lnSpc>
              <a:buAutoNum type="arabicParenR"/>
            </a:pP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一个浮点数可以无小数点或指数部分，但不能二者全无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" y="4574432"/>
            <a:ext cx="654768" cy="6547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5786" y="1142984"/>
            <a:ext cx="292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两种表示形式：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8860" y="1714488"/>
            <a:ext cx="42148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十进制小数形式</a:t>
            </a:r>
            <a:endParaRPr lang="en-US" altLang="zh-CN" sz="2000" b="1" dirty="0" smtClean="0">
              <a:solidFill>
                <a:srgbClr val="00666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指数形式</a:t>
            </a:r>
            <a:endParaRPr lang="zh-CN" altLang="en-US" sz="2000" b="1" dirty="0">
              <a:solidFill>
                <a:srgbClr val="00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224" y="2571744"/>
            <a:ext cx="75009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(1)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十进制小数形式：由数字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0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～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9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小数点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组成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注意必须有小数点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0.0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3.14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.56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300</a:t>
            </a:r>
            <a:r>
              <a:rPr lang="en-US" altLang="zh-CN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7224" y="3543980"/>
            <a:ext cx="25717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指数形式：</a:t>
            </a:r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71670" y="3857628"/>
            <a:ext cx="5602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[±] [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整数部分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] [.] [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小数部分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] [(</a:t>
            </a:r>
            <a:r>
              <a:rPr lang="en-US" altLang="zh-CN" sz="2000" b="1" dirty="0" err="1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e,E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)±n] [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后缀</a:t>
            </a:r>
            <a:r>
              <a:rPr lang="en-US" altLang="zh-CN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2000" dirty="0">
              <a:solidFill>
                <a:srgbClr val="00666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71802" y="4294837"/>
            <a:ext cx="31432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zh-CN" altLang="en-US" sz="2000" dirty="0" smtClean="0">
                <a:latin typeface="Segoe UI" pitchFamily="34" charset="0"/>
                <a:ea typeface="微软雅黑" pitchFamily="34" charset="-122"/>
                <a:cs typeface="Segoe UI" pitchFamily="34" charset="0"/>
              </a:rPr>
              <a:t>-1.23456e+4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67139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字符型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常量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214422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8662" y="1142984"/>
            <a:ext cx="7286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字符型常量</a:t>
            </a:r>
            <a:r>
              <a:rPr lang="en-US" altLang="zh-CN" sz="2000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单引号括起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来的一个字符 ，单引号中的内容不能是单引号，双引号和反斜线。字符常量的值就是该字符的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码值。一个字符常量在内存中只占一个字节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18" y="2714620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如：’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a’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 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’=’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 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 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? 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3500438"/>
            <a:ext cx="72866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rPr>
              <a:t>转义字符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+mn-ea"/>
              </a:rPr>
              <a:t>一种特殊的字符型常量。转义字符以反斜线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“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\”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+mn-ea"/>
              </a:rPr>
              <a:t>开头，后跟一个或几个字符。转义字符具有特定的含义，不同于字符原有的意义。广义地讲，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+mn-ea"/>
              </a:rPr>
              <a:t>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+mn-ea"/>
              </a:rPr>
              <a:t>语言字符集中的任何一个字符均可用转义字符来表示，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7224" y="5715016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（常用的转义字符说明见下页）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0"/>
          <p:cNvSpPr txBox="1"/>
          <p:nvPr/>
        </p:nvSpPr>
        <p:spPr>
          <a:xfrm>
            <a:off x="767139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文本框 11"/>
          <p:cNvSpPr txBox="1"/>
          <p:nvPr/>
        </p:nvSpPr>
        <p:spPr>
          <a:xfrm>
            <a:off x="2889673" y="130712"/>
            <a:ext cx="550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字符常量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--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转义字符表示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864079"/>
              </p:ext>
            </p:extLst>
          </p:nvPr>
        </p:nvGraphicFramePr>
        <p:xfrm>
          <a:off x="539553" y="1052736"/>
          <a:ext cx="7992888" cy="5194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0947">
                  <a:extLst>
                    <a:ext uri="{9D8B030D-6E8A-4147-A177-3AD203B41FA5}">
                      <a16:colId xmlns="" xmlns:a16="http://schemas.microsoft.com/office/drawing/2014/main" val="3342930077"/>
                    </a:ext>
                  </a:extLst>
                </a:gridCol>
                <a:gridCol w="1153827">
                  <a:extLst>
                    <a:ext uri="{9D8B030D-6E8A-4147-A177-3AD203B41FA5}">
                      <a16:colId xmlns="" xmlns:a16="http://schemas.microsoft.com/office/drawing/2014/main" val="1271250609"/>
                    </a:ext>
                  </a:extLst>
                </a:gridCol>
                <a:gridCol w="1510771">
                  <a:extLst>
                    <a:ext uri="{9D8B030D-6E8A-4147-A177-3AD203B41FA5}">
                      <a16:colId xmlns="" xmlns:a16="http://schemas.microsoft.com/office/drawing/2014/main" val="3013712685"/>
                    </a:ext>
                  </a:extLst>
                </a:gridCol>
                <a:gridCol w="1412304">
                  <a:extLst>
                    <a:ext uri="{9D8B030D-6E8A-4147-A177-3AD203B41FA5}">
                      <a16:colId xmlns="" xmlns:a16="http://schemas.microsoft.com/office/drawing/2014/main" val="4137420014"/>
                    </a:ext>
                  </a:extLst>
                </a:gridCol>
                <a:gridCol w="1361311">
                  <a:extLst>
                    <a:ext uri="{9D8B030D-6E8A-4147-A177-3AD203B41FA5}">
                      <a16:colId xmlns="" xmlns:a16="http://schemas.microsoft.com/office/drawing/2014/main" val="3131345421"/>
                    </a:ext>
                  </a:extLst>
                </a:gridCol>
                <a:gridCol w="1343728">
                  <a:extLst>
                    <a:ext uri="{9D8B030D-6E8A-4147-A177-3AD203B41FA5}">
                      <a16:colId xmlns="" xmlns:a16="http://schemas.microsoft.com/office/drawing/2014/main" val="338439508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+mn-lt"/>
                          <a:ea typeface="微软雅黑" panose="020B0503020204020204" pitchFamily="34" charset="-122"/>
                        </a:rPr>
                        <a:t>字符类型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+mn-lt"/>
                          <a:ea typeface="微软雅黑" panose="020B0503020204020204" pitchFamily="34" charset="-122"/>
                        </a:rPr>
                        <a:t>字符表示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+mn-lt"/>
                          <a:ea typeface="微软雅黑" panose="020B0503020204020204" pitchFamily="34" charset="-122"/>
                        </a:rPr>
                        <a:t>字符含义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微软雅黑" panose="020B0503020204020204" pitchFamily="34" charset="-122"/>
                        </a:rPr>
                        <a:t>ASCII</a:t>
                      </a:r>
                      <a:r>
                        <a:rPr lang="zh-CN" altLang="en-US" sz="1800" b="1" dirty="0">
                          <a:latin typeface="+mn-lt"/>
                          <a:ea typeface="微软雅黑" panose="020B0503020204020204" pitchFamily="34" charset="-122"/>
                        </a:rPr>
                        <a:t>码值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微软雅黑" panose="020B0503020204020204" pitchFamily="34" charset="-122"/>
                        </a:rPr>
                        <a:t>“\</a:t>
                      </a:r>
                      <a:r>
                        <a:rPr lang="en-US" altLang="zh-CN" sz="1800" b="1" dirty="0" err="1" smtClean="0">
                          <a:latin typeface="+mn-lt"/>
                          <a:ea typeface="微软雅黑" panose="020B0503020204020204" pitchFamily="34" charset="-122"/>
                        </a:rPr>
                        <a:t>ddd</a:t>
                      </a:r>
                      <a:r>
                        <a:rPr lang="en-US" altLang="zh-CN" sz="1800" b="1" dirty="0" smtClean="0">
                          <a:latin typeface="+mn-lt"/>
                          <a:ea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800" b="1" dirty="0" smtClean="0">
                          <a:latin typeface="+mn-lt"/>
                          <a:ea typeface="微软雅黑" panose="020B0503020204020204" pitchFamily="34" charset="-122"/>
                        </a:rPr>
                        <a:t>表示</a:t>
                      </a:r>
                      <a:endParaRPr lang="zh-CN" altLang="en-US" sz="1800" b="1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微软雅黑" panose="020B0503020204020204" pitchFamily="34" charset="-122"/>
                        </a:rPr>
                        <a:t>“\</a:t>
                      </a:r>
                      <a:r>
                        <a:rPr lang="en-US" altLang="zh-CN" sz="1800" b="1" dirty="0" err="1">
                          <a:latin typeface="+mn-lt"/>
                          <a:ea typeface="微软雅黑" panose="020B0503020204020204" pitchFamily="34" charset="-122"/>
                        </a:rPr>
                        <a:t>xhh</a:t>
                      </a:r>
                      <a:r>
                        <a:rPr lang="en-US" altLang="zh-CN" sz="1800" b="1" dirty="0">
                          <a:latin typeface="+mn-lt"/>
                          <a:ea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800" b="1" dirty="0">
                          <a:latin typeface="+mn-lt"/>
                          <a:ea typeface="微软雅黑" panose="020B0503020204020204" pitchFamily="34" charset="-122"/>
                        </a:rPr>
                        <a:t>表示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5672635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字母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‘a’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字母（</a:t>
                      </a:r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97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\141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\x61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81114585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数字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  <a:ea typeface="微软雅黑" panose="020B0503020204020204" pitchFamily="34" charset="-122"/>
                        </a:rPr>
                        <a:t>‘0’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数字</a:t>
                      </a:r>
                      <a:r>
                        <a:rPr lang="zh-CN" altLang="en-US" sz="1600" dirty="0" smtClean="0">
                          <a:latin typeface="+mn-lt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600" dirty="0" smtClean="0">
                          <a:latin typeface="+mn-lt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600" dirty="0" smtClean="0">
                          <a:latin typeface="+mn-lt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  <a:ea typeface="微软雅黑" panose="020B0503020204020204" pitchFamily="34" charset="-122"/>
                        </a:rPr>
                        <a:t>48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</a:t>
                      </a:r>
                      <a:r>
                        <a:rPr lang="en-US" altLang="zh-CN" sz="1600" dirty="0" smtClean="0">
                          <a:latin typeface="+mn-lt"/>
                          <a:ea typeface="微软雅黑" panose="020B0503020204020204" pitchFamily="34" charset="-122"/>
                        </a:rPr>
                        <a:t>060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</a:t>
                      </a:r>
                      <a:r>
                        <a:rPr lang="en-US" altLang="zh-CN" sz="1600" dirty="0" smtClean="0">
                          <a:latin typeface="+mn-lt"/>
                          <a:ea typeface="微软雅黑" panose="020B0503020204020204" pitchFamily="34" charset="-122"/>
                        </a:rPr>
                        <a:t>x30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52954035"/>
                  </a:ext>
                </a:extLst>
              </a:tr>
              <a:tr h="414046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特殊字符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  <a:ea typeface="微软雅黑" panose="020B0503020204020204" pitchFamily="34" charset="-122"/>
                        </a:rPr>
                        <a:t>‘\a’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  <a:ea typeface="微软雅黑" panose="020B0503020204020204" pitchFamily="34" charset="-122"/>
                        </a:rPr>
                        <a:t>鸣铃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</a:t>
                      </a:r>
                      <a:r>
                        <a:rPr lang="en-US" altLang="zh-CN" sz="1600" dirty="0" smtClean="0">
                          <a:latin typeface="+mn-lt"/>
                          <a:ea typeface="微软雅黑" panose="020B0503020204020204" pitchFamily="34" charset="-122"/>
                        </a:rPr>
                        <a:t>007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</a:t>
                      </a:r>
                      <a:r>
                        <a:rPr lang="en-US" altLang="zh-CN" sz="1600" dirty="0" smtClean="0">
                          <a:latin typeface="+mn-lt"/>
                          <a:ea typeface="微软雅黑" panose="020B0503020204020204" pitchFamily="34" charset="-122"/>
                        </a:rPr>
                        <a:t>x07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6199082"/>
                  </a:ext>
                </a:extLst>
              </a:tr>
              <a:tr h="414046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‘\’’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单引号符（</a:t>
                      </a:r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96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\140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\x60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20787293"/>
                  </a:ext>
                </a:extLst>
              </a:tr>
              <a:tr h="414046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‘\”’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双引号符（</a:t>
                      </a:r>
                      <a:r>
                        <a:rPr lang="en-US" altLang="zh-CN" sz="1600">
                          <a:latin typeface="+mn-lt"/>
                          <a:ea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600">
                          <a:latin typeface="+mn-lt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34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\042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  <a:ea typeface="微软雅黑" panose="020B0503020204020204" pitchFamily="34" charset="-122"/>
                        </a:rPr>
                        <a:t>\x22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58226488"/>
                  </a:ext>
                </a:extLst>
              </a:tr>
              <a:tr h="414046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‘\\’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反斜线符（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\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92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\134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\x5C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61553432"/>
                  </a:ext>
                </a:extLst>
              </a:tr>
              <a:tr h="41404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空格符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‘\n’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回车换行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\012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\x0A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145102"/>
                  </a:ext>
                </a:extLst>
              </a:tr>
              <a:tr h="414046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‘\f’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走纸换页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\014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\x0C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11589252"/>
                  </a:ext>
                </a:extLst>
              </a:tr>
              <a:tr h="414046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不能显示的字符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‘\0’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空字符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\000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\x00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50095936"/>
                  </a:ext>
                </a:extLst>
              </a:tr>
              <a:tr h="414046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‘\b’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退格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\010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\x08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07669649"/>
                  </a:ext>
                </a:extLst>
              </a:tr>
              <a:tr h="414046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‘\r’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lt"/>
                          <a:ea typeface="微软雅黑" panose="020B0503020204020204" pitchFamily="34" charset="-122"/>
                        </a:rPr>
                        <a:t>回车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13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\015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微软雅黑" panose="020B0503020204020204" pitchFamily="34" charset="-122"/>
                        </a:rPr>
                        <a:t>\x0D</a:t>
                      </a:r>
                      <a:endParaRPr lang="zh-CN" altLang="en-US" sz="16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64083950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785853"/>
            <a:ext cx="504056" cy="5040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012160" y="1556792"/>
            <a:ext cx="1008112" cy="47525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线形标注 2 7"/>
          <p:cNvSpPr/>
          <p:nvPr/>
        </p:nvSpPr>
        <p:spPr>
          <a:xfrm>
            <a:off x="8244408" y="2373660"/>
            <a:ext cx="720080" cy="518911"/>
          </a:xfrm>
          <a:prstGeom prst="borderCallout2">
            <a:avLst>
              <a:gd name="adj1" fmla="val 34427"/>
              <a:gd name="adj2" fmla="val -9402"/>
              <a:gd name="adj3" fmla="val 33452"/>
              <a:gd name="adj4" fmla="val -50887"/>
              <a:gd name="adj5" fmla="val 168559"/>
              <a:gd name="adj6" fmla="val -203276"/>
            </a:avLst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八进制数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977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</TotalTime>
  <Words>5532</Words>
  <Application>Microsoft Office PowerPoint</Application>
  <PresentationFormat>全屏显示(4:3)</PresentationFormat>
  <Paragraphs>912</Paragraphs>
  <Slides>57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57</vt:i4>
      </vt:variant>
    </vt:vector>
  </HeadingPairs>
  <TitlesOfParts>
    <vt:vector size="62" baseType="lpstr">
      <vt:lpstr>回顾</vt:lpstr>
      <vt:lpstr>Office 主题​​</vt:lpstr>
      <vt:lpstr>Visio</vt:lpstr>
      <vt:lpstr>Picture</vt:lpstr>
      <vt:lpstr>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ZCJ</cp:lastModifiedBy>
  <cp:revision>776</cp:revision>
  <cp:lastPrinted>2113-01-01T00:00:00Z</cp:lastPrinted>
  <dcterms:created xsi:type="dcterms:W3CDTF">2113-01-01T00:00:00Z</dcterms:created>
  <dcterms:modified xsi:type="dcterms:W3CDTF">2017-02-09T09:20:26Z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2052-10.1.0.5864</vt:lpwstr>
  </property>
</Properties>
</file>