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sldIdLst>
    <p:sldId id="256" r:id="rId2"/>
    <p:sldId id="263" r:id="rId3"/>
    <p:sldId id="292" r:id="rId4"/>
    <p:sldId id="310" r:id="rId5"/>
    <p:sldId id="311" r:id="rId6"/>
    <p:sldId id="318" r:id="rId7"/>
    <p:sldId id="313" r:id="rId8"/>
    <p:sldId id="320" r:id="rId9"/>
    <p:sldId id="321" r:id="rId10"/>
    <p:sldId id="322" r:id="rId11"/>
    <p:sldId id="323" r:id="rId12"/>
    <p:sldId id="324" r:id="rId13"/>
    <p:sldId id="325" r:id="rId14"/>
    <p:sldId id="326" r:id="rId15"/>
    <p:sldId id="343" r:id="rId16"/>
    <p:sldId id="344" r:id="rId17"/>
    <p:sldId id="345" r:id="rId18"/>
    <p:sldId id="346" r:id="rId19"/>
    <p:sldId id="347" r:id="rId20"/>
    <p:sldId id="348" r:id="rId21"/>
    <p:sldId id="350" r:id="rId22"/>
    <p:sldId id="351" r:id="rId23"/>
    <p:sldId id="352" r:id="rId24"/>
    <p:sldId id="353" r:id="rId25"/>
    <p:sldId id="354" r:id="rId26"/>
    <p:sldId id="355" r:id="rId27"/>
    <p:sldId id="356" r:id="rId28"/>
    <p:sldId id="357" r:id="rId29"/>
    <p:sldId id="358" r:id="rId30"/>
    <p:sldId id="359" r:id="rId31"/>
    <p:sldId id="360" r:id="rId32"/>
    <p:sldId id="361" r:id="rId33"/>
    <p:sldId id="362" r:id="rId34"/>
    <p:sldId id="363" r:id="rId35"/>
    <p:sldId id="364" r:id="rId36"/>
    <p:sldId id="327" r:id="rId37"/>
    <p:sldId id="328" r:id="rId38"/>
    <p:sldId id="329" r:id="rId39"/>
    <p:sldId id="372" r:id="rId40"/>
    <p:sldId id="332" r:id="rId41"/>
    <p:sldId id="368" r:id="rId42"/>
    <p:sldId id="337" r:id="rId43"/>
    <p:sldId id="369" r:id="rId44"/>
    <p:sldId id="370" r:id="rId45"/>
    <p:sldId id="371" r:id="rId46"/>
    <p:sldId id="314" r:id="rId47"/>
    <p:sldId id="315" r:id="rId48"/>
    <p:sldId id="373" r:id="rId49"/>
    <p:sldId id="366"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626F"/>
    <a:srgbClr val="45B0A8"/>
    <a:srgbClr val="64868E"/>
    <a:srgbClr val="9DE0B3"/>
    <a:srgbClr val="E5FCC2"/>
    <a:srgbClr val="98B4A6"/>
    <a:srgbClr val="A2D3EC"/>
    <a:srgbClr val="DEEE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25" autoAdjust="0"/>
    <p:restoredTop sz="94660"/>
  </p:normalViewPr>
  <p:slideViewPr>
    <p:cSldViewPr snapToGrid="0">
      <p:cViewPr varScale="1">
        <p:scale>
          <a:sx n="110" d="100"/>
          <a:sy n="110" d="100"/>
        </p:scale>
        <p:origin x="-930"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69BE91-0F55-402E-A8C0-F05AD67E72B4}" type="doc">
      <dgm:prSet loTypeId="urn:microsoft.com/office/officeart/2005/8/layout/target1" loCatId="relationship" qsTypeId="urn:microsoft.com/office/officeart/2005/8/quickstyle/simple1" qsCatId="simple" csTypeId="urn:microsoft.com/office/officeart/2005/8/colors/accent1_2" csCatId="accent1" phldr="1"/>
      <dgm:spPr/>
      <dgm:t>
        <a:bodyPr/>
        <a:lstStyle/>
        <a:p>
          <a:endParaRPr lang="zh-CN" altLang="en-US"/>
        </a:p>
      </dgm:t>
    </dgm:pt>
    <dgm:pt modelId="{D88BC6C2-09DC-43D9-9E56-3595CB70F7D3}">
      <dgm:prSet custT="1"/>
      <dgm:spPr/>
      <dgm:t>
        <a:bodyPr/>
        <a:lstStyle/>
        <a:p>
          <a:pPr rtl="0"/>
          <a:r>
            <a:rPr lang="zh-CN" altLang="en-US" sz="1400" dirty="0">
              <a:latin typeface="微软雅黑" panose="020B0503020204020204" pitchFamily="34" charset="-122"/>
              <a:ea typeface="微软雅黑" panose="020B0503020204020204" pitchFamily="34" charset="-122"/>
            </a:rPr>
            <a:t>有效地控制了程序设计的复杂性</a:t>
          </a:r>
        </a:p>
      </dgm:t>
    </dgm:pt>
    <dgm:pt modelId="{51CB24D2-FC7A-47C7-B78F-5F163739DA01}" type="parTrans" cxnId="{CBD9D9D1-1D62-4AEB-AC34-6DA7F64E4F1B}">
      <dgm:prSet/>
      <dgm:spPr/>
      <dgm:t>
        <a:bodyPr/>
        <a:lstStyle/>
        <a:p>
          <a:endParaRPr lang="zh-CN" altLang="en-US"/>
        </a:p>
      </dgm:t>
    </dgm:pt>
    <dgm:pt modelId="{2AEA0C14-61C8-4DCB-9E1A-2BB3D2729486}" type="sibTrans" cxnId="{CBD9D9D1-1D62-4AEB-AC34-6DA7F64E4F1B}">
      <dgm:prSet/>
      <dgm:spPr/>
      <dgm:t>
        <a:bodyPr/>
        <a:lstStyle/>
        <a:p>
          <a:endParaRPr lang="zh-CN" altLang="en-US"/>
        </a:p>
      </dgm:t>
    </dgm:pt>
    <dgm:pt modelId="{F757BC86-FCA0-4379-90B2-6BE064545C80}">
      <dgm:prSet custT="1"/>
      <dgm:spPr/>
      <dgm:t>
        <a:bodyPr/>
        <a:lstStyle/>
        <a:p>
          <a:pPr rtl="0"/>
          <a:r>
            <a:rPr lang="zh-CN" altLang="en-US" sz="1400" dirty="0">
              <a:latin typeface="微软雅黑" panose="020B0503020204020204" pitchFamily="34" charset="-122"/>
              <a:ea typeface="微软雅黑" panose="020B0503020204020204" pitchFamily="34" charset="-122"/>
            </a:rPr>
            <a:t>大大提高软件的可靠性</a:t>
          </a:r>
        </a:p>
      </dgm:t>
    </dgm:pt>
    <dgm:pt modelId="{84DA3BE5-C1BE-4D0C-A63A-BC558C1EBC02}" type="parTrans" cxnId="{504E69F8-C215-4AA5-B3AC-312B25B75DF3}">
      <dgm:prSet/>
      <dgm:spPr/>
      <dgm:t>
        <a:bodyPr/>
        <a:lstStyle/>
        <a:p>
          <a:endParaRPr lang="zh-CN" altLang="en-US"/>
        </a:p>
      </dgm:t>
    </dgm:pt>
    <dgm:pt modelId="{5242D7E0-65C5-42AD-9807-DA5CD6F0FDE3}" type="sibTrans" cxnId="{504E69F8-C215-4AA5-B3AC-312B25B75DF3}">
      <dgm:prSet/>
      <dgm:spPr/>
      <dgm:t>
        <a:bodyPr/>
        <a:lstStyle/>
        <a:p>
          <a:endParaRPr lang="zh-CN" altLang="en-US"/>
        </a:p>
      </dgm:t>
    </dgm:pt>
    <dgm:pt modelId="{3DB4F5D9-CBD1-44C6-BBD7-702D8BF9B26E}">
      <dgm:prSet custT="1"/>
      <dgm:spPr/>
      <dgm:t>
        <a:bodyPr/>
        <a:lstStyle/>
        <a:p>
          <a:pPr rtl="0"/>
          <a:r>
            <a:rPr lang="zh-CN" altLang="en-US" sz="1400" dirty="0">
              <a:latin typeface="微软雅黑" panose="020B0503020204020204" pitchFamily="34" charset="-122"/>
              <a:ea typeface="微软雅黑" panose="020B0503020204020204" pitchFamily="34" charset="-122"/>
            </a:rPr>
            <a:t>大幅度缩短开发周期</a:t>
          </a:r>
        </a:p>
      </dgm:t>
    </dgm:pt>
    <dgm:pt modelId="{06A09227-FA27-40A3-BE96-11A020C086B5}" type="parTrans" cxnId="{8C0BB8F6-ADEB-4F5C-87AB-BA304377D16E}">
      <dgm:prSet/>
      <dgm:spPr/>
      <dgm:t>
        <a:bodyPr/>
        <a:lstStyle/>
        <a:p>
          <a:endParaRPr lang="zh-CN" altLang="en-US"/>
        </a:p>
      </dgm:t>
    </dgm:pt>
    <dgm:pt modelId="{D883D452-1FD6-4B78-ACA6-9C6C07C478AD}" type="sibTrans" cxnId="{8C0BB8F6-ADEB-4F5C-87AB-BA304377D16E}">
      <dgm:prSet/>
      <dgm:spPr/>
      <dgm:t>
        <a:bodyPr/>
        <a:lstStyle/>
        <a:p>
          <a:endParaRPr lang="zh-CN" altLang="en-US"/>
        </a:p>
      </dgm:t>
    </dgm:pt>
    <dgm:pt modelId="{7E19577C-C4F6-4267-A4AA-191E21278C42}">
      <dgm:prSet custT="1"/>
      <dgm:spPr/>
      <dgm:t>
        <a:bodyPr/>
        <a:lstStyle/>
        <a:p>
          <a:pPr rtl="0"/>
          <a:r>
            <a:rPr lang="zh-CN" altLang="en-US" sz="1400" dirty="0">
              <a:latin typeface="微软雅黑" panose="020B0503020204020204" pitchFamily="34" charset="-122"/>
              <a:ea typeface="微软雅黑" panose="020B0503020204020204" pitchFamily="34" charset="-122"/>
            </a:rPr>
            <a:t>避免程序开发的重复劳动，有效提高软件开发效率</a:t>
          </a:r>
        </a:p>
      </dgm:t>
    </dgm:pt>
    <dgm:pt modelId="{EB093D05-C85F-4664-B139-BF4B72D9EA22}" type="parTrans" cxnId="{05FBDEDD-812E-45C8-BBB4-6496D4E109FC}">
      <dgm:prSet/>
      <dgm:spPr/>
      <dgm:t>
        <a:bodyPr/>
        <a:lstStyle/>
        <a:p>
          <a:endParaRPr lang="zh-CN" altLang="en-US"/>
        </a:p>
      </dgm:t>
    </dgm:pt>
    <dgm:pt modelId="{92199302-3AA5-4BA0-B6C5-36D535473443}" type="sibTrans" cxnId="{05FBDEDD-812E-45C8-BBB4-6496D4E109FC}">
      <dgm:prSet/>
      <dgm:spPr/>
      <dgm:t>
        <a:bodyPr/>
        <a:lstStyle/>
        <a:p>
          <a:endParaRPr lang="zh-CN" altLang="en-US"/>
        </a:p>
      </dgm:t>
    </dgm:pt>
    <dgm:pt modelId="{D573E859-4F2A-4744-917C-3D8CE3E19441}">
      <dgm:prSet custT="1"/>
      <dgm:spPr/>
      <dgm:t>
        <a:bodyPr/>
        <a:lstStyle/>
        <a:p>
          <a:pPr rtl="0"/>
          <a:r>
            <a:rPr lang="zh-CN" altLang="en-US" sz="1400" dirty="0">
              <a:latin typeface="微软雅黑" panose="020B0503020204020204" pitchFamily="34" charset="-122"/>
              <a:ea typeface="微软雅黑" panose="020B0503020204020204" pitchFamily="34" charset="-122"/>
            </a:rPr>
            <a:t>良好的可维护性</a:t>
          </a:r>
        </a:p>
      </dgm:t>
    </dgm:pt>
    <dgm:pt modelId="{0B0FC4BB-3127-4B6E-915F-8E1E7E705F73}" type="parTrans" cxnId="{3596AEBC-25F8-432D-A290-93A0BAEC3761}">
      <dgm:prSet/>
      <dgm:spPr/>
      <dgm:t>
        <a:bodyPr/>
        <a:lstStyle/>
        <a:p>
          <a:endParaRPr lang="zh-CN" altLang="en-US"/>
        </a:p>
      </dgm:t>
    </dgm:pt>
    <dgm:pt modelId="{681C53B8-8360-4115-A0D0-636697FFE943}" type="sibTrans" cxnId="{3596AEBC-25F8-432D-A290-93A0BAEC3761}">
      <dgm:prSet/>
      <dgm:spPr/>
      <dgm:t>
        <a:bodyPr/>
        <a:lstStyle/>
        <a:p>
          <a:endParaRPr lang="zh-CN" altLang="en-US"/>
        </a:p>
      </dgm:t>
    </dgm:pt>
    <dgm:pt modelId="{2B9850CA-09CD-4353-B978-0B058727F69F}" type="pres">
      <dgm:prSet presAssocID="{E269BE91-0F55-402E-A8C0-F05AD67E72B4}" presName="composite" presStyleCnt="0">
        <dgm:presLayoutVars>
          <dgm:chMax val="5"/>
          <dgm:dir/>
          <dgm:resizeHandles val="exact"/>
        </dgm:presLayoutVars>
      </dgm:prSet>
      <dgm:spPr/>
      <dgm:t>
        <a:bodyPr/>
        <a:lstStyle/>
        <a:p>
          <a:endParaRPr lang="zh-CN" altLang="en-US"/>
        </a:p>
      </dgm:t>
    </dgm:pt>
    <dgm:pt modelId="{8179941B-8E3B-4D44-8509-8C309D985AED}" type="pres">
      <dgm:prSet presAssocID="{D88BC6C2-09DC-43D9-9E56-3595CB70F7D3}" presName="circle1" presStyleLbl="lnNode1" presStyleIdx="0" presStyleCnt="5"/>
      <dgm:spPr>
        <a:solidFill>
          <a:srgbClr val="E5FCC2"/>
        </a:solidFill>
      </dgm:spPr>
    </dgm:pt>
    <dgm:pt modelId="{6B58B02F-DFF3-4BF6-B10D-45E3A7147354}" type="pres">
      <dgm:prSet presAssocID="{D88BC6C2-09DC-43D9-9E56-3595CB70F7D3}" presName="text1" presStyleLbl="revTx" presStyleIdx="0" presStyleCnt="5" custScaleX="202992" custLinFactNeighborX="52208">
        <dgm:presLayoutVars>
          <dgm:bulletEnabled val="1"/>
        </dgm:presLayoutVars>
      </dgm:prSet>
      <dgm:spPr/>
      <dgm:t>
        <a:bodyPr/>
        <a:lstStyle/>
        <a:p>
          <a:endParaRPr lang="zh-CN" altLang="en-US"/>
        </a:p>
      </dgm:t>
    </dgm:pt>
    <dgm:pt modelId="{7F8ECBFB-3E69-4255-939D-A2BD23F9C0DF}" type="pres">
      <dgm:prSet presAssocID="{D88BC6C2-09DC-43D9-9E56-3595CB70F7D3}" presName="line1" presStyleLbl="callout" presStyleIdx="0" presStyleCnt="10"/>
      <dgm:spPr>
        <a:ln>
          <a:solidFill>
            <a:srgbClr val="E5FCC2"/>
          </a:solidFill>
        </a:ln>
      </dgm:spPr>
    </dgm:pt>
    <dgm:pt modelId="{A34313E9-8945-4BD7-BACA-AD1B55443B62}" type="pres">
      <dgm:prSet presAssocID="{D88BC6C2-09DC-43D9-9E56-3595CB70F7D3}" presName="d1" presStyleLbl="callout" presStyleIdx="1" presStyleCnt="10"/>
      <dgm:spPr>
        <a:ln>
          <a:solidFill>
            <a:srgbClr val="E5FCC2"/>
          </a:solidFill>
        </a:ln>
      </dgm:spPr>
    </dgm:pt>
    <dgm:pt modelId="{2A115F93-C107-4B5A-AE22-AA43B1801075}" type="pres">
      <dgm:prSet presAssocID="{F757BC86-FCA0-4379-90B2-6BE064545C80}" presName="circle2" presStyleLbl="lnNode1" presStyleIdx="1" presStyleCnt="5"/>
      <dgm:spPr>
        <a:solidFill>
          <a:srgbClr val="9DE0B3"/>
        </a:solidFill>
      </dgm:spPr>
    </dgm:pt>
    <dgm:pt modelId="{757856A3-2CA0-421F-AC2D-3EAF5E1F2889}" type="pres">
      <dgm:prSet presAssocID="{F757BC86-FCA0-4379-90B2-6BE064545C80}" presName="text2" presStyleLbl="revTx" presStyleIdx="1" presStyleCnt="5" custScaleX="202992" custLinFactNeighborX="52208">
        <dgm:presLayoutVars>
          <dgm:bulletEnabled val="1"/>
        </dgm:presLayoutVars>
      </dgm:prSet>
      <dgm:spPr/>
      <dgm:t>
        <a:bodyPr/>
        <a:lstStyle/>
        <a:p>
          <a:endParaRPr lang="zh-CN" altLang="en-US"/>
        </a:p>
      </dgm:t>
    </dgm:pt>
    <dgm:pt modelId="{AE965D30-BE4C-4B06-8306-CE129D6ACD84}" type="pres">
      <dgm:prSet presAssocID="{F757BC86-FCA0-4379-90B2-6BE064545C80}" presName="line2" presStyleLbl="callout" presStyleIdx="2" presStyleCnt="10"/>
      <dgm:spPr>
        <a:ln>
          <a:solidFill>
            <a:srgbClr val="9DE0B3"/>
          </a:solidFill>
        </a:ln>
      </dgm:spPr>
    </dgm:pt>
    <dgm:pt modelId="{67BAFDB3-51D7-4F5D-A49B-1FF4A89964A4}" type="pres">
      <dgm:prSet presAssocID="{F757BC86-FCA0-4379-90B2-6BE064545C80}" presName="d2" presStyleLbl="callout" presStyleIdx="3" presStyleCnt="10"/>
      <dgm:spPr>
        <a:ln>
          <a:solidFill>
            <a:srgbClr val="9DE0B3"/>
          </a:solidFill>
        </a:ln>
      </dgm:spPr>
    </dgm:pt>
    <dgm:pt modelId="{3731B4F1-CB1F-472D-AC61-55F171DB14F5}" type="pres">
      <dgm:prSet presAssocID="{3DB4F5D9-CBD1-44C6-BBD7-702D8BF9B26E}" presName="circle3" presStyleLbl="lnNode1" presStyleIdx="2" presStyleCnt="5"/>
      <dgm:spPr>
        <a:solidFill>
          <a:srgbClr val="45B0A8"/>
        </a:solidFill>
      </dgm:spPr>
    </dgm:pt>
    <dgm:pt modelId="{EB8E3885-2DA3-414E-BF45-90AC016BAF96}" type="pres">
      <dgm:prSet presAssocID="{3DB4F5D9-CBD1-44C6-BBD7-702D8BF9B26E}" presName="text3" presStyleLbl="revTx" presStyleIdx="2" presStyleCnt="5" custScaleX="202992" custLinFactNeighborX="52208">
        <dgm:presLayoutVars>
          <dgm:bulletEnabled val="1"/>
        </dgm:presLayoutVars>
      </dgm:prSet>
      <dgm:spPr/>
      <dgm:t>
        <a:bodyPr/>
        <a:lstStyle/>
        <a:p>
          <a:endParaRPr lang="zh-CN" altLang="en-US"/>
        </a:p>
      </dgm:t>
    </dgm:pt>
    <dgm:pt modelId="{5569F116-0FD9-4F19-A3D1-815B7C66500D}" type="pres">
      <dgm:prSet presAssocID="{3DB4F5D9-CBD1-44C6-BBD7-702D8BF9B26E}" presName="line3" presStyleLbl="callout" presStyleIdx="4" presStyleCnt="10"/>
      <dgm:spPr>
        <a:ln>
          <a:solidFill>
            <a:srgbClr val="45B0A8"/>
          </a:solidFill>
        </a:ln>
      </dgm:spPr>
    </dgm:pt>
    <dgm:pt modelId="{6E284E10-3CE6-4358-A001-B3688D170F38}" type="pres">
      <dgm:prSet presAssocID="{3DB4F5D9-CBD1-44C6-BBD7-702D8BF9B26E}" presName="d3" presStyleLbl="callout" presStyleIdx="5" presStyleCnt="10"/>
      <dgm:spPr>
        <a:ln>
          <a:solidFill>
            <a:srgbClr val="45B0A8"/>
          </a:solidFill>
        </a:ln>
      </dgm:spPr>
    </dgm:pt>
    <dgm:pt modelId="{A574FECA-73CF-4EE8-93FA-1E5BF4E72793}" type="pres">
      <dgm:prSet presAssocID="{7E19577C-C4F6-4267-A4AA-191E21278C42}" presName="circle4" presStyleLbl="lnNode1" presStyleIdx="3" presStyleCnt="5"/>
      <dgm:spPr>
        <a:solidFill>
          <a:srgbClr val="64868E"/>
        </a:solidFill>
      </dgm:spPr>
    </dgm:pt>
    <dgm:pt modelId="{A1C2E6A7-A5EC-4522-82E3-501EC2A72597}" type="pres">
      <dgm:prSet presAssocID="{7E19577C-C4F6-4267-A4AA-191E21278C42}" presName="text4" presStyleLbl="revTx" presStyleIdx="3" presStyleCnt="5" custScaleX="202992" custLinFactNeighborX="52208">
        <dgm:presLayoutVars>
          <dgm:bulletEnabled val="1"/>
        </dgm:presLayoutVars>
      </dgm:prSet>
      <dgm:spPr/>
      <dgm:t>
        <a:bodyPr/>
        <a:lstStyle/>
        <a:p>
          <a:endParaRPr lang="zh-CN" altLang="en-US"/>
        </a:p>
      </dgm:t>
    </dgm:pt>
    <dgm:pt modelId="{35B32CD0-4BFC-4736-855E-B3673A43D3F6}" type="pres">
      <dgm:prSet presAssocID="{7E19577C-C4F6-4267-A4AA-191E21278C42}" presName="line4" presStyleLbl="callout" presStyleIdx="6" presStyleCnt="10"/>
      <dgm:spPr>
        <a:ln>
          <a:solidFill>
            <a:srgbClr val="64868E"/>
          </a:solidFill>
        </a:ln>
      </dgm:spPr>
    </dgm:pt>
    <dgm:pt modelId="{DDDB1E5A-9631-4199-A411-B2BBB9BFD7F9}" type="pres">
      <dgm:prSet presAssocID="{7E19577C-C4F6-4267-A4AA-191E21278C42}" presName="d4" presStyleLbl="callout" presStyleIdx="7" presStyleCnt="10"/>
      <dgm:spPr>
        <a:ln>
          <a:solidFill>
            <a:srgbClr val="64868E"/>
          </a:solidFill>
        </a:ln>
      </dgm:spPr>
    </dgm:pt>
    <dgm:pt modelId="{8AD3B273-1BBE-40E4-8D30-0F38D21C7865}" type="pres">
      <dgm:prSet presAssocID="{D573E859-4F2A-4744-917C-3D8CE3E19441}" presName="circle5" presStyleLbl="lnNode1" presStyleIdx="4" presStyleCnt="5"/>
      <dgm:spPr>
        <a:solidFill>
          <a:srgbClr val="39626F"/>
        </a:solidFill>
      </dgm:spPr>
    </dgm:pt>
    <dgm:pt modelId="{F310182E-D712-4818-BD32-39D54ED2D87D}" type="pres">
      <dgm:prSet presAssocID="{D573E859-4F2A-4744-917C-3D8CE3E19441}" presName="text5" presStyleLbl="revTx" presStyleIdx="4" presStyleCnt="5" custScaleX="202992" custLinFactNeighborX="52208">
        <dgm:presLayoutVars>
          <dgm:bulletEnabled val="1"/>
        </dgm:presLayoutVars>
      </dgm:prSet>
      <dgm:spPr/>
      <dgm:t>
        <a:bodyPr/>
        <a:lstStyle/>
        <a:p>
          <a:endParaRPr lang="zh-CN" altLang="en-US"/>
        </a:p>
      </dgm:t>
    </dgm:pt>
    <dgm:pt modelId="{E7B44131-219D-46E9-98B4-8BF6AEBAD3A3}" type="pres">
      <dgm:prSet presAssocID="{D573E859-4F2A-4744-917C-3D8CE3E19441}" presName="line5" presStyleLbl="callout" presStyleIdx="8" presStyleCnt="10"/>
      <dgm:spPr>
        <a:ln>
          <a:solidFill>
            <a:srgbClr val="39626F"/>
          </a:solidFill>
        </a:ln>
      </dgm:spPr>
    </dgm:pt>
    <dgm:pt modelId="{D7F2B9FD-29DA-44EA-BAEF-F60BC2C14DDF}" type="pres">
      <dgm:prSet presAssocID="{D573E859-4F2A-4744-917C-3D8CE3E19441}" presName="d5" presStyleLbl="callout" presStyleIdx="9" presStyleCnt="10"/>
      <dgm:spPr>
        <a:ln>
          <a:solidFill>
            <a:srgbClr val="39626F"/>
          </a:solidFill>
        </a:ln>
      </dgm:spPr>
    </dgm:pt>
  </dgm:ptLst>
  <dgm:cxnLst>
    <dgm:cxn modelId="{70BE84E8-D4A0-4D21-96F2-30BDF6479D6C}" type="presOf" srcId="{7E19577C-C4F6-4267-A4AA-191E21278C42}" destId="{A1C2E6A7-A5EC-4522-82E3-501EC2A72597}" srcOrd="0" destOrd="0" presId="urn:microsoft.com/office/officeart/2005/8/layout/target1"/>
    <dgm:cxn modelId="{FB355BDB-18B3-420D-A642-DA259E9092C2}" type="presOf" srcId="{D573E859-4F2A-4744-917C-3D8CE3E19441}" destId="{F310182E-D712-4818-BD32-39D54ED2D87D}" srcOrd="0" destOrd="0" presId="urn:microsoft.com/office/officeart/2005/8/layout/target1"/>
    <dgm:cxn modelId="{8C0BB8F6-ADEB-4F5C-87AB-BA304377D16E}" srcId="{E269BE91-0F55-402E-A8C0-F05AD67E72B4}" destId="{3DB4F5D9-CBD1-44C6-BBD7-702D8BF9B26E}" srcOrd="2" destOrd="0" parTransId="{06A09227-FA27-40A3-BE96-11A020C086B5}" sibTransId="{D883D452-1FD6-4B78-ACA6-9C6C07C478AD}"/>
    <dgm:cxn modelId="{CBD9D9D1-1D62-4AEB-AC34-6DA7F64E4F1B}" srcId="{E269BE91-0F55-402E-A8C0-F05AD67E72B4}" destId="{D88BC6C2-09DC-43D9-9E56-3595CB70F7D3}" srcOrd="0" destOrd="0" parTransId="{51CB24D2-FC7A-47C7-B78F-5F163739DA01}" sibTransId="{2AEA0C14-61C8-4DCB-9E1A-2BB3D2729486}"/>
    <dgm:cxn modelId="{05FBDEDD-812E-45C8-BBB4-6496D4E109FC}" srcId="{E269BE91-0F55-402E-A8C0-F05AD67E72B4}" destId="{7E19577C-C4F6-4267-A4AA-191E21278C42}" srcOrd="3" destOrd="0" parTransId="{EB093D05-C85F-4664-B139-BF4B72D9EA22}" sibTransId="{92199302-3AA5-4BA0-B6C5-36D535473443}"/>
    <dgm:cxn modelId="{504E69F8-C215-4AA5-B3AC-312B25B75DF3}" srcId="{E269BE91-0F55-402E-A8C0-F05AD67E72B4}" destId="{F757BC86-FCA0-4379-90B2-6BE064545C80}" srcOrd="1" destOrd="0" parTransId="{84DA3BE5-C1BE-4D0C-A63A-BC558C1EBC02}" sibTransId="{5242D7E0-65C5-42AD-9807-DA5CD6F0FDE3}"/>
    <dgm:cxn modelId="{3596AEBC-25F8-432D-A290-93A0BAEC3761}" srcId="{E269BE91-0F55-402E-A8C0-F05AD67E72B4}" destId="{D573E859-4F2A-4744-917C-3D8CE3E19441}" srcOrd="4" destOrd="0" parTransId="{0B0FC4BB-3127-4B6E-915F-8E1E7E705F73}" sibTransId="{681C53B8-8360-4115-A0D0-636697FFE943}"/>
    <dgm:cxn modelId="{63FA0D62-D68D-4B6A-937E-02A0BADCAB29}" type="presOf" srcId="{F757BC86-FCA0-4379-90B2-6BE064545C80}" destId="{757856A3-2CA0-421F-AC2D-3EAF5E1F2889}" srcOrd="0" destOrd="0" presId="urn:microsoft.com/office/officeart/2005/8/layout/target1"/>
    <dgm:cxn modelId="{7D96FC1E-8A74-4981-B35D-C70E806DA927}" type="presOf" srcId="{D88BC6C2-09DC-43D9-9E56-3595CB70F7D3}" destId="{6B58B02F-DFF3-4BF6-B10D-45E3A7147354}" srcOrd="0" destOrd="0" presId="urn:microsoft.com/office/officeart/2005/8/layout/target1"/>
    <dgm:cxn modelId="{EF8B0C21-67DA-4C12-A37C-E5E758264619}" type="presOf" srcId="{3DB4F5D9-CBD1-44C6-BBD7-702D8BF9B26E}" destId="{EB8E3885-2DA3-414E-BF45-90AC016BAF96}" srcOrd="0" destOrd="0" presId="urn:microsoft.com/office/officeart/2005/8/layout/target1"/>
    <dgm:cxn modelId="{29B5358B-3F9C-47C6-BAE6-6D77209770F0}" type="presOf" srcId="{E269BE91-0F55-402E-A8C0-F05AD67E72B4}" destId="{2B9850CA-09CD-4353-B978-0B058727F69F}" srcOrd="0" destOrd="0" presId="urn:microsoft.com/office/officeart/2005/8/layout/target1"/>
    <dgm:cxn modelId="{898D67C6-31A6-4D09-82C3-2445AA50F873}" type="presParOf" srcId="{2B9850CA-09CD-4353-B978-0B058727F69F}" destId="{8179941B-8E3B-4D44-8509-8C309D985AED}" srcOrd="0" destOrd="0" presId="urn:microsoft.com/office/officeart/2005/8/layout/target1"/>
    <dgm:cxn modelId="{0D547745-7937-4407-9462-D49CD4994896}" type="presParOf" srcId="{2B9850CA-09CD-4353-B978-0B058727F69F}" destId="{6B58B02F-DFF3-4BF6-B10D-45E3A7147354}" srcOrd="1" destOrd="0" presId="urn:microsoft.com/office/officeart/2005/8/layout/target1"/>
    <dgm:cxn modelId="{E9A96F31-F4BA-4030-8D3C-25D0ABD5D2C2}" type="presParOf" srcId="{2B9850CA-09CD-4353-B978-0B058727F69F}" destId="{7F8ECBFB-3E69-4255-939D-A2BD23F9C0DF}" srcOrd="2" destOrd="0" presId="urn:microsoft.com/office/officeart/2005/8/layout/target1"/>
    <dgm:cxn modelId="{F08E9DC6-5EC2-4D4B-9E50-B5DBB181D746}" type="presParOf" srcId="{2B9850CA-09CD-4353-B978-0B058727F69F}" destId="{A34313E9-8945-4BD7-BACA-AD1B55443B62}" srcOrd="3" destOrd="0" presId="urn:microsoft.com/office/officeart/2005/8/layout/target1"/>
    <dgm:cxn modelId="{531667DA-D798-43F7-B566-8F1EC4EDF11F}" type="presParOf" srcId="{2B9850CA-09CD-4353-B978-0B058727F69F}" destId="{2A115F93-C107-4B5A-AE22-AA43B1801075}" srcOrd="4" destOrd="0" presId="urn:microsoft.com/office/officeart/2005/8/layout/target1"/>
    <dgm:cxn modelId="{06C90FE2-15DD-466B-B6DF-83596431F41F}" type="presParOf" srcId="{2B9850CA-09CD-4353-B978-0B058727F69F}" destId="{757856A3-2CA0-421F-AC2D-3EAF5E1F2889}" srcOrd="5" destOrd="0" presId="urn:microsoft.com/office/officeart/2005/8/layout/target1"/>
    <dgm:cxn modelId="{8F2F5A6E-1B8C-45B3-9595-B8F703AE41CA}" type="presParOf" srcId="{2B9850CA-09CD-4353-B978-0B058727F69F}" destId="{AE965D30-BE4C-4B06-8306-CE129D6ACD84}" srcOrd="6" destOrd="0" presId="urn:microsoft.com/office/officeart/2005/8/layout/target1"/>
    <dgm:cxn modelId="{B332691D-58CD-43DA-BF9D-0817E0284ABA}" type="presParOf" srcId="{2B9850CA-09CD-4353-B978-0B058727F69F}" destId="{67BAFDB3-51D7-4F5D-A49B-1FF4A89964A4}" srcOrd="7" destOrd="0" presId="urn:microsoft.com/office/officeart/2005/8/layout/target1"/>
    <dgm:cxn modelId="{671982AF-054E-4F06-B6E4-00B669D53483}" type="presParOf" srcId="{2B9850CA-09CD-4353-B978-0B058727F69F}" destId="{3731B4F1-CB1F-472D-AC61-55F171DB14F5}" srcOrd="8" destOrd="0" presId="urn:microsoft.com/office/officeart/2005/8/layout/target1"/>
    <dgm:cxn modelId="{CB151353-3EB8-456A-AC80-F0F0C1F4A7AD}" type="presParOf" srcId="{2B9850CA-09CD-4353-B978-0B058727F69F}" destId="{EB8E3885-2DA3-414E-BF45-90AC016BAF96}" srcOrd="9" destOrd="0" presId="urn:microsoft.com/office/officeart/2005/8/layout/target1"/>
    <dgm:cxn modelId="{431ED451-137E-4DE2-9E46-347F293AD1EC}" type="presParOf" srcId="{2B9850CA-09CD-4353-B978-0B058727F69F}" destId="{5569F116-0FD9-4F19-A3D1-815B7C66500D}" srcOrd="10" destOrd="0" presId="urn:microsoft.com/office/officeart/2005/8/layout/target1"/>
    <dgm:cxn modelId="{2161F339-BBBE-451D-9543-7774A1125086}" type="presParOf" srcId="{2B9850CA-09CD-4353-B978-0B058727F69F}" destId="{6E284E10-3CE6-4358-A001-B3688D170F38}" srcOrd="11" destOrd="0" presId="urn:microsoft.com/office/officeart/2005/8/layout/target1"/>
    <dgm:cxn modelId="{9AE59704-B68E-4D24-AB2D-E24A15FF242F}" type="presParOf" srcId="{2B9850CA-09CD-4353-B978-0B058727F69F}" destId="{A574FECA-73CF-4EE8-93FA-1E5BF4E72793}" srcOrd="12" destOrd="0" presId="urn:microsoft.com/office/officeart/2005/8/layout/target1"/>
    <dgm:cxn modelId="{2D60AB63-3E96-4F02-B0B4-754F2EEB2CFD}" type="presParOf" srcId="{2B9850CA-09CD-4353-B978-0B058727F69F}" destId="{A1C2E6A7-A5EC-4522-82E3-501EC2A72597}" srcOrd="13" destOrd="0" presId="urn:microsoft.com/office/officeart/2005/8/layout/target1"/>
    <dgm:cxn modelId="{7A17A150-89DD-40BC-885B-DF8EF3C3FD45}" type="presParOf" srcId="{2B9850CA-09CD-4353-B978-0B058727F69F}" destId="{35B32CD0-4BFC-4736-855E-B3673A43D3F6}" srcOrd="14" destOrd="0" presId="urn:microsoft.com/office/officeart/2005/8/layout/target1"/>
    <dgm:cxn modelId="{4FD3FB1A-83E0-4C8C-8F40-9CEB927CB6AB}" type="presParOf" srcId="{2B9850CA-09CD-4353-B978-0B058727F69F}" destId="{DDDB1E5A-9631-4199-A411-B2BBB9BFD7F9}" srcOrd="15" destOrd="0" presId="urn:microsoft.com/office/officeart/2005/8/layout/target1"/>
    <dgm:cxn modelId="{2EA57ABD-A30C-4A75-B1B1-1CBC5CBBF880}" type="presParOf" srcId="{2B9850CA-09CD-4353-B978-0B058727F69F}" destId="{8AD3B273-1BBE-40E4-8D30-0F38D21C7865}" srcOrd="16" destOrd="0" presId="urn:microsoft.com/office/officeart/2005/8/layout/target1"/>
    <dgm:cxn modelId="{4F6B80A8-820C-449A-82AD-35BE1E18939E}" type="presParOf" srcId="{2B9850CA-09CD-4353-B978-0B058727F69F}" destId="{F310182E-D712-4818-BD32-39D54ED2D87D}" srcOrd="17" destOrd="0" presId="urn:microsoft.com/office/officeart/2005/8/layout/target1"/>
    <dgm:cxn modelId="{D1E0FBEA-2043-488F-ABE4-D85268E00815}" type="presParOf" srcId="{2B9850CA-09CD-4353-B978-0B058727F69F}" destId="{E7B44131-219D-46E9-98B4-8BF6AEBAD3A3}" srcOrd="18" destOrd="0" presId="urn:microsoft.com/office/officeart/2005/8/layout/target1"/>
    <dgm:cxn modelId="{7EBE2BAF-D4C4-4A85-B885-C71CAC99F930}" type="presParOf" srcId="{2B9850CA-09CD-4353-B978-0B058727F69F}" destId="{D7F2B9FD-29DA-44EA-BAEF-F60BC2C14DDF}" srcOrd="19"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D3B273-1BBE-40E4-8D30-0F38D21C7865}">
      <dsp:nvSpPr>
        <dsp:cNvPr id="0" name=""/>
        <dsp:cNvSpPr/>
      </dsp:nvSpPr>
      <dsp:spPr>
        <a:xfrm>
          <a:off x="1207912" y="864832"/>
          <a:ext cx="2973978" cy="2973978"/>
        </a:xfrm>
        <a:prstGeom prst="ellipse">
          <a:avLst/>
        </a:prstGeom>
        <a:solidFill>
          <a:srgbClr val="39626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74FECA-73CF-4EE8-93FA-1E5BF4E72793}">
      <dsp:nvSpPr>
        <dsp:cNvPr id="0" name=""/>
        <dsp:cNvSpPr/>
      </dsp:nvSpPr>
      <dsp:spPr>
        <a:xfrm>
          <a:off x="1538271" y="1195192"/>
          <a:ext cx="2313259" cy="2313259"/>
        </a:xfrm>
        <a:prstGeom prst="ellipse">
          <a:avLst/>
        </a:prstGeom>
        <a:solidFill>
          <a:srgbClr val="64868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31B4F1-CB1F-472D-AC61-55F171DB14F5}">
      <dsp:nvSpPr>
        <dsp:cNvPr id="0" name=""/>
        <dsp:cNvSpPr/>
      </dsp:nvSpPr>
      <dsp:spPr>
        <a:xfrm>
          <a:off x="1868630" y="1525551"/>
          <a:ext cx="1652540" cy="1652540"/>
        </a:xfrm>
        <a:prstGeom prst="ellipse">
          <a:avLst/>
        </a:prstGeom>
        <a:solidFill>
          <a:srgbClr val="45B0A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15F93-C107-4B5A-AE22-AA43B1801075}">
      <dsp:nvSpPr>
        <dsp:cNvPr id="0" name=""/>
        <dsp:cNvSpPr/>
      </dsp:nvSpPr>
      <dsp:spPr>
        <a:xfrm>
          <a:off x="2199238" y="1856158"/>
          <a:ext cx="991326" cy="991326"/>
        </a:xfrm>
        <a:prstGeom prst="ellipse">
          <a:avLst/>
        </a:prstGeom>
        <a:solidFill>
          <a:srgbClr val="9DE0B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79941B-8E3B-4D44-8509-8C309D985AED}">
      <dsp:nvSpPr>
        <dsp:cNvPr id="0" name=""/>
        <dsp:cNvSpPr/>
      </dsp:nvSpPr>
      <dsp:spPr>
        <a:xfrm>
          <a:off x="2529597" y="2186518"/>
          <a:ext cx="330607" cy="330607"/>
        </a:xfrm>
        <a:prstGeom prst="ellipse">
          <a:avLst/>
        </a:prstGeom>
        <a:solidFill>
          <a:srgbClr val="E5FCC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58B02F-DFF3-4BF6-B10D-45E3A7147354}">
      <dsp:nvSpPr>
        <dsp:cNvPr id="0" name=""/>
        <dsp:cNvSpPr/>
      </dsp:nvSpPr>
      <dsp:spPr>
        <a:xfrm>
          <a:off x="4688140" y="126493"/>
          <a:ext cx="3018468" cy="525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622300" rtl="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有效地控制了程序设计的复杂性</a:t>
          </a:r>
        </a:p>
      </dsp:txBody>
      <dsp:txXfrm>
        <a:off x="4688140" y="126493"/>
        <a:ext cx="3018468" cy="525006"/>
      </dsp:txXfrm>
    </dsp:sp>
    <dsp:sp modelId="{7F8ECBFB-3E69-4255-939D-A2BD23F9C0DF}">
      <dsp:nvSpPr>
        <dsp:cNvPr id="0" name=""/>
        <dsp:cNvSpPr/>
      </dsp:nvSpPr>
      <dsp:spPr>
        <a:xfrm>
          <a:off x="4305805" y="388996"/>
          <a:ext cx="371747" cy="0"/>
        </a:xfrm>
        <a:prstGeom prst="line">
          <a:avLst/>
        </a:prstGeom>
        <a:solidFill>
          <a:schemeClr val="accent1">
            <a:hueOff val="0"/>
            <a:satOff val="0"/>
            <a:lumOff val="0"/>
            <a:alphaOff val="0"/>
          </a:schemeClr>
        </a:solidFill>
        <a:ln w="12700" cap="flat" cmpd="sng" algn="ctr">
          <a:solidFill>
            <a:srgbClr val="E5FCC2"/>
          </a:solidFill>
          <a:prstDash val="solid"/>
          <a:miter lim="800000"/>
        </a:ln>
        <a:effectLst/>
      </dsp:spPr>
      <dsp:style>
        <a:lnRef idx="2">
          <a:scrgbClr r="0" g="0" b="0"/>
        </a:lnRef>
        <a:fillRef idx="1">
          <a:scrgbClr r="0" g="0" b="0"/>
        </a:fillRef>
        <a:effectRef idx="0">
          <a:scrgbClr r="0" g="0" b="0"/>
        </a:effectRef>
        <a:fontRef idx="minor"/>
      </dsp:style>
    </dsp:sp>
    <dsp:sp modelId="{A34313E9-8945-4BD7-BACA-AD1B55443B62}">
      <dsp:nvSpPr>
        <dsp:cNvPr id="0" name=""/>
        <dsp:cNvSpPr/>
      </dsp:nvSpPr>
      <dsp:spPr>
        <a:xfrm rot="5400000">
          <a:off x="2517701" y="566195"/>
          <a:ext cx="1962825" cy="1608426"/>
        </a:xfrm>
        <a:prstGeom prst="line">
          <a:avLst/>
        </a:prstGeom>
        <a:solidFill>
          <a:schemeClr val="accent1">
            <a:hueOff val="0"/>
            <a:satOff val="0"/>
            <a:lumOff val="0"/>
            <a:alphaOff val="0"/>
          </a:schemeClr>
        </a:solidFill>
        <a:ln w="12700" cap="flat" cmpd="sng" algn="ctr">
          <a:solidFill>
            <a:srgbClr val="E5FCC2"/>
          </a:solidFill>
          <a:prstDash val="solid"/>
          <a:miter lim="800000"/>
        </a:ln>
        <a:effectLst/>
      </dsp:spPr>
      <dsp:style>
        <a:lnRef idx="2">
          <a:scrgbClr r="0" g="0" b="0"/>
        </a:lnRef>
        <a:fillRef idx="1">
          <a:scrgbClr r="0" g="0" b="0"/>
        </a:fillRef>
        <a:effectRef idx="0">
          <a:scrgbClr r="0" g="0" b="0"/>
        </a:effectRef>
        <a:fontRef idx="minor"/>
      </dsp:style>
    </dsp:sp>
    <dsp:sp modelId="{757856A3-2CA0-421F-AC2D-3EAF5E1F2889}">
      <dsp:nvSpPr>
        <dsp:cNvPr id="0" name=""/>
        <dsp:cNvSpPr/>
      </dsp:nvSpPr>
      <dsp:spPr>
        <a:xfrm>
          <a:off x="4688140" y="681635"/>
          <a:ext cx="3018468" cy="525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622300" rtl="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大大提高软件的可靠性</a:t>
          </a:r>
        </a:p>
      </dsp:txBody>
      <dsp:txXfrm>
        <a:off x="4688140" y="681635"/>
        <a:ext cx="3018468" cy="525006"/>
      </dsp:txXfrm>
    </dsp:sp>
    <dsp:sp modelId="{AE965D30-BE4C-4B06-8306-CE129D6ACD84}">
      <dsp:nvSpPr>
        <dsp:cNvPr id="0" name=""/>
        <dsp:cNvSpPr/>
      </dsp:nvSpPr>
      <dsp:spPr>
        <a:xfrm>
          <a:off x="4305805" y="944138"/>
          <a:ext cx="371747" cy="0"/>
        </a:xfrm>
        <a:prstGeom prst="line">
          <a:avLst/>
        </a:prstGeom>
        <a:solidFill>
          <a:schemeClr val="accent1">
            <a:hueOff val="0"/>
            <a:satOff val="0"/>
            <a:lumOff val="0"/>
            <a:alphaOff val="0"/>
          </a:schemeClr>
        </a:solidFill>
        <a:ln w="12700" cap="flat" cmpd="sng" algn="ctr">
          <a:solidFill>
            <a:srgbClr val="9DE0B3"/>
          </a:solidFill>
          <a:prstDash val="solid"/>
          <a:miter lim="800000"/>
        </a:ln>
        <a:effectLst/>
      </dsp:spPr>
      <dsp:style>
        <a:lnRef idx="2">
          <a:scrgbClr r="0" g="0" b="0"/>
        </a:lnRef>
        <a:fillRef idx="1">
          <a:scrgbClr r="0" g="0" b="0"/>
        </a:fillRef>
        <a:effectRef idx="0">
          <a:scrgbClr r="0" g="0" b="0"/>
        </a:effectRef>
        <a:fontRef idx="minor"/>
      </dsp:style>
    </dsp:sp>
    <dsp:sp modelId="{67BAFDB3-51D7-4F5D-A49B-1FF4A89964A4}">
      <dsp:nvSpPr>
        <dsp:cNvPr id="0" name=""/>
        <dsp:cNvSpPr/>
      </dsp:nvSpPr>
      <dsp:spPr>
        <a:xfrm rot="5400000">
          <a:off x="2806127" y="1079157"/>
          <a:ext cx="1634300" cy="1363073"/>
        </a:xfrm>
        <a:prstGeom prst="line">
          <a:avLst/>
        </a:prstGeom>
        <a:solidFill>
          <a:schemeClr val="accent1">
            <a:hueOff val="0"/>
            <a:satOff val="0"/>
            <a:lumOff val="0"/>
            <a:alphaOff val="0"/>
          </a:schemeClr>
        </a:solidFill>
        <a:ln w="12700" cap="flat" cmpd="sng" algn="ctr">
          <a:solidFill>
            <a:srgbClr val="9DE0B3"/>
          </a:solidFill>
          <a:prstDash val="solid"/>
          <a:miter lim="800000"/>
        </a:ln>
        <a:effectLst/>
      </dsp:spPr>
      <dsp:style>
        <a:lnRef idx="2">
          <a:scrgbClr r="0" g="0" b="0"/>
        </a:lnRef>
        <a:fillRef idx="1">
          <a:scrgbClr r="0" g="0" b="0"/>
        </a:fillRef>
        <a:effectRef idx="0">
          <a:scrgbClr r="0" g="0" b="0"/>
        </a:effectRef>
        <a:fontRef idx="minor"/>
      </dsp:style>
    </dsp:sp>
    <dsp:sp modelId="{EB8E3885-2DA3-414E-BF45-90AC016BAF96}">
      <dsp:nvSpPr>
        <dsp:cNvPr id="0" name=""/>
        <dsp:cNvSpPr/>
      </dsp:nvSpPr>
      <dsp:spPr>
        <a:xfrm>
          <a:off x="4688140" y="1236778"/>
          <a:ext cx="3018468" cy="525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622300" rtl="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大幅度缩短开发周期</a:t>
          </a:r>
        </a:p>
      </dsp:txBody>
      <dsp:txXfrm>
        <a:off x="4688140" y="1236778"/>
        <a:ext cx="3018468" cy="525006"/>
      </dsp:txXfrm>
    </dsp:sp>
    <dsp:sp modelId="{5569F116-0FD9-4F19-A3D1-815B7C66500D}">
      <dsp:nvSpPr>
        <dsp:cNvPr id="0" name=""/>
        <dsp:cNvSpPr/>
      </dsp:nvSpPr>
      <dsp:spPr>
        <a:xfrm>
          <a:off x="4305805" y="1499281"/>
          <a:ext cx="371747" cy="0"/>
        </a:xfrm>
        <a:prstGeom prst="line">
          <a:avLst/>
        </a:prstGeom>
        <a:solidFill>
          <a:schemeClr val="accent1">
            <a:hueOff val="0"/>
            <a:satOff val="0"/>
            <a:lumOff val="0"/>
            <a:alphaOff val="0"/>
          </a:schemeClr>
        </a:solidFill>
        <a:ln w="12700" cap="flat" cmpd="sng" algn="ctr">
          <a:solidFill>
            <a:srgbClr val="45B0A8"/>
          </a:solidFill>
          <a:prstDash val="solid"/>
          <a:miter lim="800000"/>
        </a:ln>
        <a:effectLst/>
      </dsp:spPr>
      <dsp:style>
        <a:lnRef idx="2">
          <a:scrgbClr r="0" g="0" b="0"/>
        </a:lnRef>
        <a:fillRef idx="1">
          <a:scrgbClr r="0" g="0" b="0"/>
        </a:fillRef>
        <a:effectRef idx="0">
          <a:scrgbClr r="0" g="0" b="0"/>
        </a:effectRef>
        <a:fontRef idx="minor"/>
      </dsp:style>
    </dsp:sp>
    <dsp:sp modelId="{6E284E10-3CE6-4358-A001-B3688D170F38}">
      <dsp:nvSpPr>
        <dsp:cNvPr id="0" name=""/>
        <dsp:cNvSpPr/>
      </dsp:nvSpPr>
      <dsp:spPr>
        <a:xfrm rot="5400000">
          <a:off x="3088953" y="1571152"/>
          <a:ext cx="1288723" cy="1144981"/>
        </a:xfrm>
        <a:prstGeom prst="line">
          <a:avLst/>
        </a:prstGeom>
        <a:solidFill>
          <a:schemeClr val="accent1">
            <a:hueOff val="0"/>
            <a:satOff val="0"/>
            <a:lumOff val="0"/>
            <a:alphaOff val="0"/>
          </a:schemeClr>
        </a:solidFill>
        <a:ln w="12700" cap="flat" cmpd="sng" algn="ctr">
          <a:solidFill>
            <a:srgbClr val="45B0A8"/>
          </a:solidFill>
          <a:prstDash val="solid"/>
          <a:miter lim="800000"/>
        </a:ln>
        <a:effectLst/>
      </dsp:spPr>
      <dsp:style>
        <a:lnRef idx="2">
          <a:scrgbClr r="0" g="0" b="0"/>
        </a:lnRef>
        <a:fillRef idx="1">
          <a:scrgbClr r="0" g="0" b="0"/>
        </a:fillRef>
        <a:effectRef idx="0">
          <a:scrgbClr r="0" g="0" b="0"/>
        </a:effectRef>
        <a:fontRef idx="minor"/>
      </dsp:style>
    </dsp:sp>
    <dsp:sp modelId="{A1C2E6A7-A5EC-4522-82E3-501EC2A72597}">
      <dsp:nvSpPr>
        <dsp:cNvPr id="0" name=""/>
        <dsp:cNvSpPr/>
      </dsp:nvSpPr>
      <dsp:spPr>
        <a:xfrm>
          <a:off x="4688140" y="1780024"/>
          <a:ext cx="3018468" cy="525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622300" rtl="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避免程序开发的重复劳动，有效提高软件开发效率</a:t>
          </a:r>
        </a:p>
      </dsp:txBody>
      <dsp:txXfrm>
        <a:off x="4688140" y="1780024"/>
        <a:ext cx="3018468" cy="525006"/>
      </dsp:txXfrm>
    </dsp:sp>
    <dsp:sp modelId="{35B32CD0-4BFC-4736-855E-B3673A43D3F6}">
      <dsp:nvSpPr>
        <dsp:cNvPr id="0" name=""/>
        <dsp:cNvSpPr/>
      </dsp:nvSpPr>
      <dsp:spPr>
        <a:xfrm>
          <a:off x="4305805" y="2042528"/>
          <a:ext cx="371747" cy="0"/>
        </a:xfrm>
        <a:prstGeom prst="line">
          <a:avLst/>
        </a:prstGeom>
        <a:solidFill>
          <a:schemeClr val="accent1">
            <a:hueOff val="0"/>
            <a:satOff val="0"/>
            <a:lumOff val="0"/>
            <a:alphaOff val="0"/>
          </a:schemeClr>
        </a:solidFill>
        <a:ln w="12700" cap="flat" cmpd="sng" algn="ctr">
          <a:solidFill>
            <a:srgbClr val="64868E"/>
          </a:solidFill>
          <a:prstDash val="solid"/>
          <a:miter lim="800000"/>
        </a:ln>
        <a:effectLst/>
      </dsp:spPr>
      <dsp:style>
        <a:lnRef idx="2">
          <a:scrgbClr r="0" g="0" b="0"/>
        </a:lnRef>
        <a:fillRef idx="1">
          <a:scrgbClr r="0" g="0" b="0"/>
        </a:fillRef>
        <a:effectRef idx="0">
          <a:scrgbClr r="0" g="0" b="0"/>
        </a:effectRef>
        <a:fontRef idx="minor"/>
      </dsp:style>
    </dsp:sp>
    <dsp:sp modelId="{DDDB1E5A-9631-4199-A411-B2BBB9BFD7F9}">
      <dsp:nvSpPr>
        <dsp:cNvPr id="0" name=""/>
        <dsp:cNvSpPr/>
      </dsp:nvSpPr>
      <dsp:spPr>
        <a:xfrm rot="5400000">
          <a:off x="3370489" y="2090607"/>
          <a:ext cx="983395" cy="887236"/>
        </a:xfrm>
        <a:prstGeom prst="line">
          <a:avLst/>
        </a:prstGeom>
        <a:solidFill>
          <a:schemeClr val="accent1">
            <a:hueOff val="0"/>
            <a:satOff val="0"/>
            <a:lumOff val="0"/>
            <a:alphaOff val="0"/>
          </a:schemeClr>
        </a:solidFill>
        <a:ln w="12700" cap="flat" cmpd="sng" algn="ctr">
          <a:solidFill>
            <a:srgbClr val="64868E"/>
          </a:solidFill>
          <a:prstDash val="solid"/>
          <a:miter lim="800000"/>
        </a:ln>
        <a:effectLst/>
      </dsp:spPr>
      <dsp:style>
        <a:lnRef idx="2">
          <a:scrgbClr r="0" g="0" b="0"/>
        </a:lnRef>
        <a:fillRef idx="1">
          <a:scrgbClr r="0" g="0" b="0"/>
        </a:fillRef>
        <a:effectRef idx="0">
          <a:scrgbClr r="0" g="0" b="0"/>
        </a:effectRef>
        <a:fontRef idx="minor"/>
      </dsp:style>
    </dsp:sp>
    <dsp:sp modelId="{F310182E-D712-4818-BD32-39D54ED2D87D}">
      <dsp:nvSpPr>
        <dsp:cNvPr id="0" name=""/>
        <dsp:cNvSpPr/>
      </dsp:nvSpPr>
      <dsp:spPr>
        <a:xfrm>
          <a:off x="4688140" y="2307410"/>
          <a:ext cx="3018468" cy="525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622300" rtl="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良好的可维护性</a:t>
          </a:r>
        </a:p>
      </dsp:txBody>
      <dsp:txXfrm>
        <a:off x="4688140" y="2307410"/>
        <a:ext cx="3018468" cy="525006"/>
      </dsp:txXfrm>
    </dsp:sp>
    <dsp:sp modelId="{E7B44131-219D-46E9-98B4-8BF6AEBAD3A3}">
      <dsp:nvSpPr>
        <dsp:cNvPr id="0" name=""/>
        <dsp:cNvSpPr/>
      </dsp:nvSpPr>
      <dsp:spPr>
        <a:xfrm>
          <a:off x="4305805" y="2569913"/>
          <a:ext cx="371747" cy="0"/>
        </a:xfrm>
        <a:prstGeom prst="line">
          <a:avLst/>
        </a:prstGeom>
        <a:solidFill>
          <a:schemeClr val="accent1">
            <a:hueOff val="0"/>
            <a:satOff val="0"/>
            <a:lumOff val="0"/>
            <a:alphaOff val="0"/>
          </a:schemeClr>
        </a:solidFill>
        <a:ln w="12700" cap="flat" cmpd="sng" algn="ctr">
          <a:solidFill>
            <a:srgbClr val="39626F"/>
          </a:solidFill>
          <a:prstDash val="solid"/>
          <a:miter lim="800000"/>
        </a:ln>
        <a:effectLst/>
      </dsp:spPr>
      <dsp:style>
        <a:lnRef idx="2">
          <a:scrgbClr r="0" g="0" b="0"/>
        </a:lnRef>
        <a:fillRef idx="1">
          <a:scrgbClr r="0" g="0" b="0"/>
        </a:fillRef>
        <a:effectRef idx="0">
          <a:scrgbClr r="0" g="0" b="0"/>
        </a:effectRef>
        <a:fontRef idx="minor"/>
      </dsp:style>
    </dsp:sp>
    <dsp:sp modelId="{D7F2B9FD-29DA-44EA-BAEF-F60BC2C14DDF}">
      <dsp:nvSpPr>
        <dsp:cNvPr id="0" name=""/>
        <dsp:cNvSpPr/>
      </dsp:nvSpPr>
      <dsp:spPr>
        <a:xfrm rot="5400000">
          <a:off x="3636660" y="2594696"/>
          <a:ext cx="693928" cy="644361"/>
        </a:xfrm>
        <a:prstGeom prst="line">
          <a:avLst/>
        </a:prstGeom>
        <a:solidFill>
          <a:schemeClr val="accent1">
            <a:hueOff val="0"/>
            <a:satOff val="0"/>
            <a:lumOff val="0"/>
            <a:alphaOff val="0"/>
          </a:schemeClr>
        </a:solidFill>
        <a:ln w="12700" cap="flat" cmpd="sng" algn="ctr">
          <a:solidFill>
            <a:srgbClr val="39626F"/>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a:xfrm>
            <a:off x="1" y="1"/>
            <a:ext cx="685799" cy="832914"/>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141804" y="0"/>
            <a:ext cx="7002197" cy="832915"/>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6412984"/>
            <a:ext cx="7797800" cy="445016"/>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7899400" y="6412984"/>
            <a:ext cx="1244600" cy="445016"/>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userDrawn="1"/>
        </p:nvSpPr>
        <p:spPr>
          <a:xfrm>
            <a:off x="961814" y="248140"/>
            <a:ext cx="646269" cy="646331"/>
          </a:xfrm>
          <a:prstGeom prst="rect">
            <a:avLst/>
          </a:prstGeom>
          <a:noFill/>
        </p:spPr>
        <p:txBody>
          <a:bodyPr wrap="square" rtlCol="0">
            <a:spAutoFit/>
          </a:bodyPr>
          <a:lstStyle/>
          <a:p>
            <a:endParaRPr lang="zh-CN" altLang="en-US" sz="3600" b="1" dirty="0">
              <a:solidFill>
                <a:srgbClr val="39626F"/>
              </a:solidFill>
              <a:latin typeface="微软雅黑" panose="020B0503020204020204" pitchFamily="34" charset="-122"/>
              <a:ea typeface="微软雅黑" panose="020B0503020204020204" pitchFamily="34" charset="-122"/>
            </a:endParaRPr>
          </a:p>
        </p:txBody>
      </p:sp>
      <p:sp>
        <p:nvSpPr>
          <p:cNvPr id="12" name="文本框 11"/>
          <p:cNvSpPr txBox="1"/>
          <p:nvPr userDrawn="1"/>
        </p:nvSpPr>
        <p:spPr>
          <a:xfrm>
            <a:off x="3140958" y="248140"/>
            <a:ext cx="184731" cy="584775"/>
          </a:xfrm>
          <a:prstGeom prst="rect">
            <a:avLst/>
          </a:prstGeom>
          <a:noFill/>
        </p:spPr>
        <p:txBody>
          <a:bodyPr wrap="none" rtlCol="0">
            <a:spAutoFit/>
          </a:bodyPr>
          <a:lstStyle/>
          <a:p>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userDrawn="1"/>
        </p:nvSpPr>
        <p:spPr>
          <a:xfrm>
            <a:off x="8317084" y="6486554"/>
            <a:ext cx="502061" cy="369332"/>
          </a:xfrm>
          <a:prstGeom prst="rect">
            <a:avLst/>
          </a:prstGeom>
          <a:noFill/>
        </p:spPr>
        <p:txBody>
          <a:bodyPr wrap="none" rtlCol="0">
            <a:spAutoFit/>
          </a:bodyPr>
          <a:lstStyle/>
          <a:p>
            <a:fld id="{19C45B0D-623B-4473-964A-C207A9C99705}" type="slidenum">
              <a:rPr lang="zh-CN" altLang="en-US" sz="1800" b="1" smtClean="0">
                <a:solidFill>
                  <a:schemeClr val="bg1"/>
                </a:solidFill>
                <a:latin typeface="微软雅黑" panose="020B0503020204020204" pitchFamily="34" charset="-122"/>
                <a:ea typeface="微软雅黑" panose="020B0503020204020204" pitchFamily="34" charset="-122"/>
              </a:rPr>
              <a:t>‹#›</a:t>
            </a:fld>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userDrawn="1"/>
        </p:nvSpPr>
        <p:spPr>
          <a:xfrm>
            <a:off x="1994853" y="6486554"/>
            <a:ext cx="4152099" cy="307777"/>
          </a:xfrm>
          <a:prstGeom prst="rect">
            <a:avLst/>
          </a:prstGeom>
          <a:noFill/>
        </p:spPr>
        <p:txBody>
          <a:bodyPr wrap="none" rtlCol="0">
            <a:spAutoFit/>
          </a:bodyPr>
          <a:lstStyle/>
          <a:p>
            <a:r>
              <a:rPr lang="zh-CN" altLang="en-US" sz="1400" b="0" dirty="0">
                <a:solidFill>
                  <a:schemeClr val="bg1"/>
                </a:solidFill>
                <a:latin typeface="微软雅黑" panose="020B0503020204020204" pitchFamily="34" charset="-122"/>
                <a:ea typeface="微软雅黑" panose="020B0503020204020204" pitchFamily="34" charset="-122"/>
              </a:rPr>
              <a:t>华中科技大学信息学院平台课</a:t>
            </a:r>
            <a:r>
              <a:rPr lang="en-US" altLang="zh-CN" sz="1400" b="0" dirty="0">
                <a:solidFill>
                  <a:schemeClr val="bg1"/>
                </a:solidFill>
                <a:latin typeface="微软雅黑" panose="020B0503020204020204" pitchFamily="34" charset="-122"/>
                <a:ea typeface="微软雅黑" panose="020B0503020204020204" pitchFamily="34" charset="-122"/>
              </a:rPr>
              <a:t>——	C</a:t>
            </a:r>
            <a:r>
              <a:rPr lang="zh-CN" altLang="en-US" sz="1400" b="0" dirty="0">
                <a:solidFill>
                  <a:schemeClr val="bg1"/>
                </a:solidFill>
                <a:latin typeface="微软雅黑" panose="020B0503020204020204" pitchFamily="34" charset="-122"/>
                <a:ea typeface="微软雅黑" panose="020B0503020204020204" pitchFamily="34" charset="-122"/>
              </a:rPr>
              <a:t>语言程序设计</a:t>
            </a:r>
          </a:p>
        </p:txBody>
      </p:sp>
      <p:sp>
        <p:nvSpPr>
          <p:cNvPr id="2" name="文本框 1"/>
          <p:cNvSpPr txBox="1"/>
          <p:nvPr userDrawn="1"/>
        </p:nvSpPr>
        <p:spPr>
          <a:xfrm>
            <a:off x="1608083" y="1145628"/>
            <a:ext cx="3142593"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104177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2161008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870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99575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4234242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142230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691855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39550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1917771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3027473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153347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7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CFEDE0-A8EA-4A33-82B7-8029BE38CE4B}" type="datetimeFigureOut">
              <a:rPr lang="zh-CN" altLang="en-US" smtClean="0"/>
              <a:t>2017/2/9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604455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344" y="1462131"/>
            <a:ext cx="3308791" cy="3332291"/>
          </a:xfrm>
          <a:prstGeom prst="rect">
            <a:avLst/>
          </a:prstGeom>
        </p:spPr>
      </p:pic>
      <p:sp>
        <p:nvSpPr>
          <p:cNvPr id="3" name="文本框 2"/>
          <p:cNvSpPr txBox="1"/>
          <p:nvPr/>
        </p:nvSpPr>
        <p:spPr>
          <a:xfrm>
            <a:off x="5355018" y="3045427"/>
            <a:ext cx="2236510" cy="1323439"/>
          </a:xfrm>
          <a:prstGeom prst="rect">
            <a:avLst/>
          </a:prstGeom>
          <a:noFill/>
        </p:spPr>
        <p:txBody>
          <a:bodyPr wrap="none" rtlCol="0">
            <a:spAutoFit/>
          </a:bodyPr>
          <a:lstStyle/>
          <a:p>
            <a:r>
              <a:rPr lang="zh-CN" altLang="en-US" sz="8000" b="1" dirty="0">
                <a:solidFill>
                  <a:srgbClr val="39626F"/>
                </a:solidFill>
                <a:latin typeface="微软雅黑" panose="020B0503020204020204" pitchFamily="34" charset="-122"/>
                <a:ea typeface="微软雅黑" panose="020B0503020204020204" pitchFamily="34" charset="-122"/>
              </a:rPr>
              <a:t>函数</a:t>
            </a:r>
          </a:p>
        </p:txBody>
      </p:sp>
      <p:sp>
        <p:nvSpPr>
          <p:cNvPr id="4" name="文本框 3"/>
          <p:cNvSpPr txBox="1"/>
          <p:nvPr/>
        </p:nvSpPr>
        <p:spPr>
          <a:xfrm>
            <a:off x="3372586" y="1613955"/>
            <a:ext cx="3240502" cy="923330"/>
          </a:xfrm>
          <a:prstGeom prst="rect">
            <a:avLst/>
          </a:prstGeom>
          <a:noFill/>
        </p:spPr>
        <p:txBody>
          <a:bodyPr wrap="none" rtlCol="0">
            <a:spAutoFit/>
          </a:bodyPr>
          <a:lstStyle/>
          <a:p>
            <a:r>
              <a:rPr lang="en-US" altLang="zh-CN" sz="5400" b="1" dirty="0">
                <a:solidFill>
                  <a:srgbClr val="39626F"/>
                </a:solidFill>
                <a:latin typeface="Segoe UI" panose="020B0502040204020203" pitchFamily="34" charset="0"/>
                <a:ea typeface="Segoe UI" panose="020B0502040204020203" pitchFamily="34" charset="0"/>
                <a:cs typeface="Segoe UI" panose="020B0502040204020203" pitchFamily="34" charset="0"/>
              </a:rPr>
              <a:t>chapter 4</a:t>
            </a:r>
            <a:endParaRPr lang="zh-CN" altLang="en-US" sz="5400" b="1" dirty="0">
              <a:solidFill>
                <a:srgbClr val="39626F"/>
              </a:solidFill>
              <a:latin typeface="Segoe UI" panose="020B0502040204020203" pitchFamily="34" charset="0"/>
              <a:ea typeface="微软雅黑" panose="020B0503020204020204" pitchFamily="34" charset="-122"/>
              <a:cs typeface="Segoe UI" panose="020B0502040204020203" pitchFamily="34" charset="0"/>
            </a:endParaRPr>
          </a:p>
        </p:txBody>
      </p:sp>
      <p:cxnSp>
        <p:nvCxnSpPr>
          <p:cNvPr id="6" name="直接连接符 5"/>
          <p:cNvCxnSpPr/>
          <p:nvPr/>
        </p:nvCxnSpPr>
        <p:spPr>
          <a:xfrm>
            <a:off x="4210491" y="2737089"/>
            <a:ext cx="2254102" cy="0"/>
          </a:xfrm>
          <a:prstGeom prst="line">
            <a:avLst/>
          </a:prstGeom>
          <a:ln w="47625">
            <a:solidFill>
              <a:srgbClr val="39626F"/>
            </a:solidFill>
            <a:prstDash val="dash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6337300"/>
            <a:ext cx="9144000" cy="520700"/>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240273" y="6399177"/>
            <a:ext cx="4663457" cy="338554"/>
          </a:xfrm>
          <a:prstGeom prst="rect">
            <a:avLst/>
          </a:prstGeom>
          <a:noFill/>
        </p:spPr>
        <p:txBody>
          <a:bodyPr wrap="none" rtlCol="0">
            <a:spAutoFit/>
          </a:bodyPr>
          <a:lstStyle/>
          <a:p>
            <a:pPr algn="ctr"/>
            <a:r>
              <a:rPr lang="zh-CN" altLang="en-US" sz="1600" b="0" dirty="0">
                <a:solidFill>
                  <a:schemeClr val="bg1"/>
                </a:solidFill>
                <a:latin typeface="微软雅黑" panose="020B0503020204020204" pitchFamily="34" charset="-122"/>
                <a:ea typeface="微软雅黑" panose="020B0503020204020204" pitchFamily="34" charset="-122"/>
              </a:rPr>
              <a:t>华中科技大学</a:t>
            </a:r>
            <a:r>
              <a:rPr lang="zh-CN" altLang="en-US" sz="1600" dirty="0">
                <a:solidFill>
                  <a:schemeClr val="bg1"/>
                </a:solidFill>
                <a:latin typeface="微软雅黑" panose="020B0503020204020204" pitchFamily="34" charset="-122"/>
                <a:ea typeface="微软雅黑" panose="020B0503020204020204" pitchFamily="34" charset="-122"/>
              </a:rPr>
              <a:t>信息学院平台课</a:t>
            </a:r>
            <a:r>
              <a:rPr lang="en-US" altLang="zh-CN" sz="1600" dirty="0">
                <a:solidFill>
                  <a:schemeClr val="bg1"/>
                </a:solidFill>
                <a:latin typeface="微软雅黑" panose="020B0503020204020204" pitchFamily="34" charset="-122"/>
                <a:ea typeface="微软雅黑" panose="020B0503020204020204" pitchFamily="34" charset="-122"/>
              </a:rPr>
              <a:t>——</a:t>
            </a:r>
            <a:r>
              <a:rPr lang="en-US" altLang="zh-CN" sz="1600" b="0" dirty="0">
                <a:solidFill>
                  <a:schemeClr val="bg1"/>
                </a:solidFill>
                <a:latin typeface="微软雅黑" panose="020B0503020204020204" pitchFamily="34" charset="-122"/>
                <a:ea typeface="微软雅黑" panose="020B0503020204020204" pitchFamily="34" charset="-122"/>
              </a:rPr>
              <a:t>C</a:t>
            </a:r>
            <a:r>
              <a:rPr lang="zh-CN" altLang="en-US" sz="1600" b="0" dirty="0">
                <a:solidFill>
                  <a:schemeClr val="bg1"/>
                </a:solidFill>
                <a:latin typeface="微软雅黑" panose="020B0503020204020204" pitchFamily="34" charset="-122"/>
                <a:ea typeface="微软雅黑" panose="020B0503020204020204" pitchFamily="34" charset="-122"/>
              </a:rPr>
              <a:t>语言程序设计</a:t>
            </a:r>
          </a:p>
        </p:txBody>
      </p:sp>
    </p:spTree>
    <p:extLst>
      <p:ext uri="{BB962C8B-B14F-4D97-AF65-F5344CB8AC3E}">
        <p14:creationId xmlns:p14="http://schemas.microsoft.com/office/powerpoint/2010/main" val="661774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2924"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4.2.2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3285461" y="124773"/>
            <a:ext cx="3423684" cy="584775"/>
          </a:xfrm>
          <a:prstGeom prst="rect">
            <a:avLst/>
          </a:prstGeom>
          <a:noFill/>
        </p:spPr>
        <p:txBody>
          <a:bodyPr wrap="square" rtlCol="0">
            <a:spAutoFit/>
          </a:bodyPr>
          <a:lstStyle/>
          <a:p>
            <a:pPr algn="ctr"/>
            <a:r>
              <a:rPr lang="zh-CN"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函数的</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调用</a:t>
            </a:r>
          </a:p>
        </p:txBody>
      </p:sp>
      <p:sp>
        <p:nvSpPr>
          <p:cNvPr id="4" name="矩形 3"/>
          <p:cNvSpPr/>
          <p:nvPr/>
        </p:nvSpPr>
        <p:spPr>
          <a:xfrm>
            <a:off x="648585" y="1286592"/>
            <a:ext cx="3530010" cy="646331"/>
          </a:xfrm>
          <a:prstGeom prst="rect">
            <a:avLst/>
          </a:prstGeom>
        </p:spPr>
        <p:txBody>
          <a:bodyPr wrap="square">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函数的执行过程</a:t>
            </a:r>
          </a:p>
        </p:txBody>
      </p:sp>
      <p:sp>
        <p:nvSpPr>
          <p:cNvPr id="5" name="矩形 4"/>
          <p:cNvSpPr/>
          <p:nvPr/>
        </p:nvSpPr>
        <p:spPr>
          <a:xfrm>
            <a:off x="648585" y="2376413"/>
            <a:ext cx="7666075" cy="1769202"/>
          </a:xfrm>
          <a:prstGeom prst="rect">
            <a:avLst/>
          </a:prstGeom>
        </p:spPr>
        <p:txBody>
          <a:bodyPr wrap="square">
            <a:spAutoFit/>
          </a:bodyPr>
          <a:lstStyle/>
          <a:p>
            <a:pPr indent="-609600">
              <a:lnSpc>
                <a:spcPct val="140000"/>
              </a:lnSpc>
            </a:pPr>
            <a:r>
              <a:rPr lang="en-US" altLang="zh-CN" sz="2000" dirty="0">
                <a:solidFill>
                  <a:prstClr val="black"/>
                </a:solidFill>
                <a:latin typeface="微软雅黑" panose="020B0503020204020204" pitchFamily="34" charset="-122"/>
                <a:ea typeface="微软雅黑" panose="020B0503020204020204" pitchFamily="34" charset="-122"/>
              </a:rPr>
              <a:t>	</a:t>
            </a:r>
            <a:r>
              <a:rPr lang="zh-CN" altLang="en-US" sz="2000" dirty="0">
                <a:solidFill>
                  <a:prstClr val="black"/>
                </a:solidFill>
                <a:latin typeface="微软雅黑" panose="020B0503020204020204" pitchFamily="34" charset="-122"/>
                <a:ea typeface="微软雅黑" panose="020B0503020204020204" pitchFamily="34" charset="-122"/>
              </a:rPr>
              <a:t>在一个函数中调用另一个函数时，程序控制就从调用函数中转移到被调用函数，并且从被调用函数的函数体起始位置开始执行该函数的语句。在执行完函数体中的所有语句，或者遇到</a:t>
            </a:r>
            <a:r>
              <a:rPr lang="en-US" altLang="zh-CN" sz="2000" dirty="0">
                <a:solidFill>
                  <a:prstClr val="black"/>
                </a:solidFill>
                <a:latin typeface="微软雅黑" panose="020B0503020204020204" pitchFamily="34" charset="-122"/>
                <a:ea typeface="微软雅黑" panose="020B0503020204020204" pitchFamily="34" charset="-122"/>
              </a:rPr>
              <a:t>return</a:t>
            </a:r>
            <a:r>
              <a:rPr lang="zh-CN" altLang="en-US" sz="2000" dirty="0">
                <a:solidFill>
                  <a:prstClr val="black"/>
                </a:solidFill>
                <a:latin typeface="微软雅黑" panose="020B0503020204020204" pitchFamily="34" charset="-122"/>
                <a:ea typeface="微软雅黑" panose="020B0503020204020204" pitchFamily="34" charset="-122"/>
              </a:rPr>
              <a:t>语句时，程序控制就返回调用函数中原来的断点位置继续执行。</a:t>
            </a:r>
          </a:p>
        </p:txBody>
      </p:sp>
    </p:spTree>
    <p:extLst>
      <p:ext uri="{BB962C8B-B14F-4D97-AF65-F5344CB8AC3E}">
        <p14:creationId xmlns:p14="http://schemas.microsoft.com/office/powerpoint/2010/main" val="3036631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2924"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4.2.2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3285461" y="124773"/>
            <a:ext cx="3423684" cy="584775"/>
          </a:xfrm>
          <a:prstGeom prst="rect">
            <a:avLst/>
          </a:prstGeom>
          <a:noFill/>
        </p:spPr>
        <p:txBody>
          <a:bodyPr wrap="square" rtlCol="0">
            <a:spAutoFit/>
          </a:bodyPr>
          <a:lstStyle/>
          <a:p>
            <a:pPr algn="ctr"/>
            <a:r>
              <a:rPr lang="zh-CN"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函数的</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调用</a:t>
            </a:r>
          </a:p>
        </p:txBody>
      </p:sp>
      <p:sp>
        <p:nvSpPr>
          <p:cNvPr id="4" name="矩形 3"/>
          <p:cNvSpPr/>
          <p:nvPr/>
        </p:nvSpPr>
        <p:spPr>
          <a:xfrm>
            <a:off x="648585" y="1286592"/>
            <a:ext cx="4752756" cy="646331"/>
          </a:xfrm>
          <a:prstGeom prst="rect">
            <a:avLst/>
          </a:prstGeom>
        </p:spPr>
        <p:txBody>
          <a:bodyPr wrap="square">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2</a:t>
            </a:r>
            <a:r>
              <a:rPr lang="zh-CN" altLang="zh-CN" sz="2400" b="1" dirty="0">
                <a:latin typeface="微软雅黑" panose="020B0503020204020204" pitchFamily="34" charset="-122"/>
                <a:ea typeface="微软雅黑" panose="020B0503020204020204" pitchFamily="34" charset="-122"/>
              </a:rPr>
              <a:t>、函数的原型（也称函数声明）</a:t>
            </a:r>
          </a:p>
        </p:txBody>
      </p:sp>
      <p:sp>
        <p:nvSpPr>
          <p:cNvPr id="6" name="矩形 5"/>
          <p:cNvSpPr/>
          <p:nvPr/>
        </p:nvSpPr>
        <p:spPr>
          <a:xfrm>
            <a:off x="648585" y="2126564"/>
            <a:ext cx="8216015" cy="2169825"/>
          </a:xfrm>
          <a:prstGeom prst="rect">
            <a:avLst/>
          </a:prstGeom>
        </p:spPr>
        <p:txBody>
          <a:bodyPr wrap="square">
            <a:spAutoFit/>
          </a:bodyPr>
          <a:lstStyle/>
          <a:p>
            <a:pPr>
              <a:lnSpc>
                <a:spcPct val="150000"/>
              </a:lnSpc>
            </a:pPr>
            <a:r>
              <a:rPr lang="zh-CN" altLang="en-US" dirty="0">
                <a:solidFill>
                  <a:prstClr val="black"/>
                </a:solidFill>
                <a:latin typeface="微软雅黑" panose="020B0503020204020204" pitchFamily="34" charset="-122"/>
                <a:ea typeface="微软雅黑" panose="020B0503020204020204" pitchFamily="34" charset="-122"/>
              </a:rPr>
              <a:t>在一个函数中调用另外一个函数（即被调用的函数）需要具备下列条件：</a:t>
            </a:r>
          </a:p>
          <a:p>
            <a:pPr>
              <a:lnSpc>
                <a:spcPct val="150000"/>
              </a:lnSpc>
            </a:pP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）被调用的函数必须是已经存在的函数（是库函数或用户自己定义的函数）。</a:t>
            </a:r>
          </a:p>
          <a:p>
            <a:pPr>
              <a:lnSpc>
                <a:spcPct val="150000"/>
              </a:lnSpc>
            </a:pP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）如果使用库函数，在本文件的开头用</a:t>
            </a:r>
            <a:r>
              <a:rPr lang="en-US" altLang="zh-CN" dirty="0">
                <a:solidFill>
                  <a:prstClr val="black"/>
                </a:solidFill>
                <a:latin typeface="微软雅黑" panose="020B0503020204020204" pitchFamily="34" charset="-122"/>
                <a:ea typeface="微软雅黑" panose="020B0503020204020204" pitchFamily="34" charset="-122"/>
              </a:rPr>
              <a:t>#include</a:t>
            </a:r>
            <a:r>
              <a:rPr lang="zh-CN" altLang="en-US" dirty="0">
                <a:solidFill>
                  <a:prstClr val="black"/>
                </a:solidFill>
                <a:latin typeface="微软雅黑" panose="020B0503020204020204" pitchFamily="34" charset="-122"/>
                <a:ea typeface="微软雅黑" panose="020B0503020204020204" pitchFamily="34" charset="-122"/>
              </a:rPr>
              <a:t>命令将调用有关函数时所需</a:t>
            </a: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要的信息“包含”到本文件中来；如果调用的是用户自己定义的函数，在</a:t>
            </a: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主调函数所在文件中，对被调用函数进行声明。</a:t>
            </a:r>
          </a:p>
        </p:txBody>
      </p:sp>
      <p:sp>
        <p:nvSpPr>
          <p:cNvPr id="8" name="矩形 7"/>
          <p:cNvSpPr/>
          <p:nvPr/>
        </p:nvSpPr>
        <p:spPr>
          <a:xfrm>
            <a:off x="648585" y="4490030"/>
            <a:ext cx="8059480" cy="1338828"/>
          </a:xfrm>
          <a:prstGeom prst="rect">
            <a:avLst/>
          </a:prstGeom>
        </p:spPr>
        <p:txBody>
          <a:bodyPr wrap="square">
            <a:spAutoFit/>
          </a:bodyPr>
          <a:lstStyle/>
          <a:p>
            <a:pPr lvl="0">
              <a:lnSpc>
                <a:spcPct val="150000"/>
              </a:lnSpc>
            </a:pPr>
            <a:r>
              <a:rPr lang="zh-CN" altLang="en-US" dirty="0">
                <a:solidFill>
                  <a:prstClr val="black"/>
                </a:solidFill>
                <a:latin typeface="微软雅黑" panose="020B0503020204020204" pitchFamily="34" charset="-122"/>
                <a:ea typeface="微软雅黑" panose="020B0503020204020204" pitchFamily="34" charset="-122"/>
              </a:rPr>
              <a:t>在</a:t>
            </a:r>
            <a:r>
              <a:rPr lang="en-US" altLang="zh-CN" dirty="0">
                <a:solidFill>
                  <a:prstClr val="black"/>
                </a:solidFill>
                <a:latin typeface="微软雅黑" panose="020B0503020204020204" pitchFamily="34" charset="-122"/>
                <a:ea typeface="微软雅黑" panose="020B0503020204020204" pitchFamily="34" charset="-122"/>
              </a:rPr>
              <a:t>C</a:t>
            </a:r>
            <a:r>
              <a:rPr lang="zh-CN" altLang="en-US" dirty="0">
                <a:solidFill>
                  <a:prstClr val="black"/>
                </a:solidFill>
                <a:latin typeface="微软雅黑" panose="020B0503020204020204" pitchFamily="34" charset="-122"/>
                <a:ea typeface="微软雅黑" panose="020B0503020204020204" pitchFamily="34" charset="-122"/>
              </a:rPr>
              <a:t>语言中，函数原型的一般形式为：</a:t>
            </a:r>
          </a:p>
          <a:p>
            <a:pPr lvl="0">
              <a:lnSpc>
                <a:spcPct val="150000"/>
              </a:lnSpc>
            </a:pP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）函数数据类型 函数名（参数类型</a:t>
            </a:r>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，参数类型</a:t>
            </a:r>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a:t>
            </a:r>
          </a:p>
          <a:p>
            <a:pPr lvl="0">
              <a:lnSpc>
                <a:spcPct val="150000"/>
              </a:lnSpc>
            </a:pP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）函数数据类型 函数名（参数类型</a:t>
            </a:r>
            <a:r>
              <a:rPr lang="en-US" altLang="zh-CN" dirty="0">
                <a:solidFill>
                  <a:prstClr val="black"/>
                </a:solidFill>
                <a:latin typeface="微软雅黑" panose="020B0503020204020204" pitchFamily="34" charset="-122"/>
                <a:ea typeface="微软雅黑" panose="020B0503020204020204" pitchFamily="34" charset="-122"/>
              </a:rPr>
              <a:t>1 </a:t>
            </a:r>
            <a:r>
              <a:rPr lang="zh-CN" altLang="en-US" dirty="0">
                <a:solidFill>
                  <a:prstClr val="black"/>
                </a:solidFill>
                <a:latin typeface="微软雅黑" panose="020B0503020204020204" pitchFamily="34" charset="-122"/>
                <a:ea typeface="微软雅黑" panose="020B0503020204020204" pitchFamily="34" charset="-122"/>
              </a:rPr>
              <a:t>参数名</a:t>
            </a:r>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，参数类型</a:t>
            </a:r>
            <a:r>
              <a:rPr lang="en-US" altLang="zh-CN" dirty="0">
                <a:solidFill>
                  <a:prstClr val="black"/>
                </a:solidFill>
                <a:latin typeface="微软雅黑" panose="020B0503020204020204" pitchFamily="34" charset="-122"/>
                <a:ea typeface="微软雅黑" panose="020B0503020204020204" pitchFamily="34" charset="-122"/>
              </a:rPr>
              <a:t>2 </a:t>
            </a:r>
            <a:r>
              <a:rPr lang="zh-CN" altLang="en-US" dirty="0">
                <a:solidFill>
                  <a:prstClr val="black"/>
                </a:solidFill>
                <a:latin typeface="微软雅黑" panose="020B0503020204020204" pitchFamily="34" charset="-122"/>
                <a:ea typeface="微软雅黑" panose="020B0503020204020204" pitchFamily="34" charset="-122"/>
              </a:rPr>
              <a:t>参数名</a:t>
            </a:r>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99838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2924"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4.2.2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3285461" y="124773"/>
            <a:ext cx="3423684" cy="584775"/>
          </a:xfrm>
          <a:prstGeom prst="rect">
            <a:avLst/>
          </a:prstGeom>
          <a:noFill/>
        </p:spPr>
        <p:txBody>
          <a:bodyPr wrap="square" rtlCol="0">
            <a:spAutoFit/>
          </a:bodyPr>
          <a:lstStyle/>
          <a:p>
            <a:pPr algn="ctr"/>
            <a:r>
              <a:rPr lang="zh-CN"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函数的</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调用</a:t>
            </a:r>
          </a:p>
        </p:txBody>
      </p:sp>
      <p:sp>
        <p:nvSpPr>
          <p:cNvPr id="4" name="矩形 3"/>
          <p:cNvSpPr/>
          <p:nvPr/>
        </p:nvSpPr>
        <p:spPr>
          <a:xfrm>
            <a:off x="648585" y="1286592"/>
            <a:ext cx="4752756" cy="646331"/>
          </a:xfrm>
          <a:prstGeom prst="rect">
            <a:avLst/>
          </a:prstGeom>
        </p:spPr>
        <p:txBody>
          <a:bodyPr wrap="square">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3</a:t>
            </a:r>
            <a:r>
              <a:rPr lang="zh-CN" altLang="zh-CN" sz="2400" b="1" dirty="0">
                <a:latin typeface="微软雅黑" panose="020B0503020204020204" pitchFamily="34" charset="-122"/>
                <a:ea typeface="微软雅黑" panose="020B0503020204020204" pitchFamily="34" charset="-122"/>
              </a:rPr>
              <a:t>、函数调用时参数的使用</a:t>
            </a:r>
          </a:p>
        </p:txBody>
      </p:sp>
      <p:sp>
        <p:nvSpPr>
          <p:cNvPr id="5" name="矩形 4"/>
          <p:cNvSpPr/>
          <p:nvPr/>
        </p:nvSpPr>
        <p:spPr>
          <a:xfrm>
            <a:off x="732924" y="2301711"/>
            <a:ext cx="7624267" cy="961289"/>
          </a:xfrm>
          <a:prstGeom prst="rect">
            <a:avLst/>
          </a:prstGeom>
        </p:spPr>
        <p:txBody>
          <a:bodyPr wrap="square">
            <a:spAutoFit/>
          </a:bodyPr>
          <a:lstStyle/>
          <a:p>
            <a:pPr>
              <a:lnSpc>
                <a:spcPct val="150000"/>
              </a:lnSpc>
            </a:pPr>
            <a:r>
              <a:rPr lang="zh-CN" altLang="en-US" sz="2000" dirty="0">
                <a:solidFill>
                  <a:prstClr val="black"/>
                </a:solidFill>
                <a:latin typeface="微软雅黑" panose="020B0503020204020204" pitchFamily="34" charset="-122"/>
                <a:ea typeface="微软雅黑" panose="020B0503020204020204" pitchFamily="34" charset="-122"/>
              </a:rPr>
              <a:t>在调用一个函数时，必须使用具有实际量的值作为函数的参数，这时函数的参数称为实参数。</a:t>
            </a:r>
          </a:p>
        </p:txBody>
      </p:sp>
      <p:sp>
        <p:nvSpPr>
          <p:cNvPr id="9" name="矩形 8"/>
          <p:cNvSpPr/>
          <p:nvPr/>
        </p:nvSpPr>
        <p:spPr>
          <a:xfrm>
            <a:off x="1307805" y="4033681"/>
            <a:ext cx="7049386" cy="1338828"/>
          </a:xfrm>
          <a:prstGeom prst="rect">
            <a:avLst/>
          </a:prstGeom>
        </p:spPr>
        <p:txBody>
          <a:bodyPr wrap="square">
            <a:spAutoFit/>
          </a:bodyPr>
          <a:lstStyle/>
          <a:p>
            <a:pPr lvl="0">
              <a:lnSpc>
                <a:spcPct val="150000"/>
              </a:lnSpc>
            </a:pP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）实参数的个数和顺序必须与函数定义的形式参数保持一致</a:t>
            </a:r>
            <a:r>
              <a:rPr lang="en-US" altLang="zh-CN" dirty="0">
                <a:solidFill>
                  <a:prstClr val="black"/>
                </a:solidFill>
                <a:latin typeface="微软雅黑" panose="020B0503020204020204" pitchFamily="34" charset="-122"/>
                <a:ea typeface="微软雅黑" panose="020B0503020204020204" pitchFamily="34" charset="-122"/>
              </a:rPr>
              <a:t>; </a:t>
            </a:r>
          </a:p>
          <a:p>
            <a:pPr lvl="0">
              <a:lnSpc>
                <a:spcPct val="150000"/>
              </a:lnSpc>
            </a:pP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）实参数据类型必须和相应的形式参数相同。可以这样认为：实</a:t>
            </a: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参的值是形参初始化的初值。</a:t>
            </a: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585" y="4048327"/>
            <a:ext cx="654768" cy="654768"/>
          </a:xfrm>
          <a:prstGeom prst="rect">
            <a:avLst/>
          </a:prstGeom>
        </p:spPr>
      </p:pic>
    </p:spTree>
    <p:extLst>
      <p:ext uri="{BB962C8B-B14F-4D97-AF65-F5344CB8AC3E}">
        <p14:creationId xmlns:p14="http://schemas.microsoft.com/office/powerpoint/2010/main" val="7991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2924"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4.2.2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3285461" y="124773"/>
            <a:ext cx="3423684" cy="584775"/>
          </a:xfrm>
          <a:prstGeom prst="rect">
            <a:avLst/>
          </a:prstGeom>
          <a:noFill/>
        </p:spPr>
        <p:txBody>
          <a:bodyPr wrap="square" rtlCol="0">
            <a:spAutoFit/>
          </a:bodyPr>
          <a:lstStyle/>
          <a:p>
            <a:pPr algn="ctr"/>
            <a:r>
              <a:rPr lang="zh-CN"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函数的</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调用</a:t>
            </a:r>
          </a:p>
        </p:txBody>
      </p:sp>
      <p:sp>
        <p:nvSpPr>
          <p:cNvPr id="11" name="矩形 10"/>
          <p:cNvSpPr/>
          <p:nvPr/>
        </p:nvSpPr>
        <p:spPr>
          <a:xfrm>
            <a:off x="668060" y="993118"/>
            <a:ext cx="2836033" cy="646331"/>
          </a:xfrm>
          <a:prstGeom prst="rect">
            <a:avLst/>
          </a:prstGeom>
        </p:spPr>
        <p:txBody>
          <a:bodyPr wrap="none">
            <a:spAutoFit/>
          </a:bodyPr>
          <a:lstStyle/>
          <a:p>
            <a:pPr lvl="0">
              <a:lnSpc>
                <a:spcPct val="150000"/>
              </a:lnSpc>
            </a:pPr>
            <a:r>
              <a:rPr lang="en-US" altLang="zh-CN" sz="2400" b="1" dirty="0">
                <a:solidFill>
                  <a:prstClr val="black"/>
                </a:solidFill>
                <a:latin typeface="微软雅黑" panose="020B0503020204020204" pitchFamily="34" charset="-122"/>
                <a:ea typeface="微软雅黑" panose="020B0503020204020204" pitchFamily="34" charset="-122"/>
              </a:rPr>
              <a:t>4</a:t>
            </a:r>
            <a:r>
              <a:rPr lang="zh-CN" altLang="en-US" sz="2400" b="1" dirty="0">
                <a:solidFill>
                  <a:prstClr val="black"/>
                </a:solidFill>
                <a:latin typeface="微软雅黑" panose="020B0503020204020204" pitchFamily="34" charset="-122"/>
                <a:ea typeface="微软雅黑" panose="020B0503020204020204" pitchFamily="34" charset="-122"/>
              </a:rPr>
              <a:t>、</a:t>
            </a:r>
            <a:r>
              <a:rPr lang="zh-CN" altLang="zh-CN" sz="2400" b="1" dirty="0">
                <a:solidFill>
                  <a:prstClr val="black"/>
                </a:solidFill>
                <a:latin typeface="微软雅黑" panose="020B0503020204020204" pitchFamily="34" charset="-122"/>
                <a:ea typeface="微软雅黑" panose="020B0503020204020204" pitchFamily="34" charset="-122"/>
              </a:rPr>
              <a:t>函数调用的方式</a:t>
            </a:r>
          </a:p>
        </p:txBody>
      </p:sp>
      <p:sp>
        <p:nvSpPr>
          <p:cNvPr id="6" name="Rectangle 2"/>
          <p:cNvSpPr>
            <a:spLocks noChangeArrowheads="1"/>
          </p:cNvSpPr>
          <p:nvPr/>
        </p:nvSpPr>
        <p:spPr bwMode="auto">
          <a:xfrm>
            <a:off x="517133" y="1639449"/>
            <a:ext cx="5594801"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tabLst>
                <a:tab pos="266700" algn="l"/>
              </a:tabLst>
              <a:defRPr>
                <a:solidFill>
                  <a:schemeClr val="tx1"/>
                </a:solidFill>
                <a:latin typeface="Arial" panose="020B0604020202020204" pitchFamily="34" charset="0"/>
              </a:defRPr>
            </a:lvl1pPr>
            <a:lvl2pPr eaLnBrk="0" fontAlgn="base" hangingPunct="0">
              <a:spcBef>
                <a:spcPct val="0"/>
              </a:spcBef>
              <a:spcAft>
                <a:spcPct val="0"/>
              </a:spcAft>
              <a:tabLst>
                <a:tab pos="266700" algn="l"/>
              </a:tabLst>
              <a:defRPr>
                <a:solidFill>
                  <a:schemeClr val="tx1"/>
                </a:solidFill>
                <a:latin typeface="Arial" panose="020B0604020202020204" pitchFamily="34" charset="0"/>
              </a:defRPr>
            </a:lvl2pPr>
            <a:lvl3pPr eaLnBrk="0" fontAlgn="base" hangingPunct="0">
              <a:spcBef>
                <a:spcPct val="0"/>
              </a:spcBef>
              <a:spcAft>
                <a:spcPct val="0"/>
              </a:spcAft>
              <a:tabLst>
                <a:tab pos="266700" algn="l"/>
              </a:tabLst>
              <a:defRPr>
                <a:solidFill>
                  <a:schemeClr val="tx1"/>
                </a:solidFill>
                <a:latin typeface="Arial" panose="020B0604020202020204" pitchFamily="34" charset="0"/>
              </a:defRPr>
            </a:lvl3pPr>
            <a:lvl4pPr eaLnBrk="0" fontAlgn="base" hangingPunct="0">
              <a:spcBef>
                <a:spcPct val="0"/>
              </a:spcBef>
              <a:spcAft>
                <a:spcPct val="0"/>
              </a:spcAft>
              <a:tabLst>
                <a:tab pos="266700" algn="l"/>
              </a:tabLst>
              <a:defRPr>
                <a:solidFill>
                  <a:schemeClr val="tx1"/>
                </a:solidFill>
                <a:latin typeface="Arial" panose="020B0604020202020204" pitchFamily="34" charset="0"/>
              </a:defRPr>
            </a:lvl4pPr>
            <a:lvl5pPr eaLnBrk="0" fontAlgn="base" hangingPunct="0">
              <a:spcBef>
                <a:spcPct val="0"/>
              </a:spcBef>
              <a:spcAft>
                <a:spcPct val="0"/>
              </a:spcAft>
              <a:tabLst>
                <a:tab pos="266700" algn="l"/>
              </a:tabLst>
              <a:defRPr>
                <a:solidFill>
                  <a:schemeClr val="tx1"/>
                </a:solidFill>
                <a:latin typeface="Arial" panose="020B0604020202020204" pitchFamily="34" charset="0"/>
              </a:defRPr>
            </a:lvl5pPr>
            <a:lvl6pPr eaLnBrk="0" fontAlgn="base" hangingPunct="0">
              <a:spcBef>
                <a:spcPct val="0"/>
              </a:spcBef>
              <a:spcAft>
                <a:spcPct val="0"/>
              </a:spcAft>
              <a:tabLst>
                <a:tab pos="266700" algn="l"/>
              </a:tabLst>
              <a:defRPr>
                <a:solidFill>
                  <a:schemeClr val="tx1"/>
                </a:solidFill>
                <a:latin typeface="Arial" panose="020B0604020202020204" pitchFamily="34" charset="0"/>
              </a:defRPr>
            </a:lvl6pPr>
            <a:lvl7pPr eaLnBrk="0" fontAlgn="base" hangingPunct="0">
              <a:spcBef>
                <a:spcPct val="0"/>
              </a:spcBef>
              <a:spcAft>
                <a:spcPct val="0"/>
              </a:spcAft>
              <a:tabLst>
                <a:tab pos="266700" algn="l"/>
              </a:tabLst>
              <a:defRPr>
                <a:solidFill>
                  <a:schemeClr val="tx1"/>
                </a:solidFill>
                <a:latin typeface="Arial" panose="020B0604020202020204" pitchFamily="34" charset="0"/>
              </a:defRPr>
            </a:lvl7pPr>
            <a:lvl8pPr eaLnBrk="0" fontAlgn="base" hangingPunct="0">
              <a:spcBef>
                <a:spcPct val="0"/>
              </a:spcBef>
              <a:spcAft>
                <a:spcPct val="0"/>
              </a:spcAft>
              <a:tabLst>
                <a:tab pos="266700" algn="l"/>
              </a:tabLst>
              <a:defRPr>
                <a:solidFill>
                  <a:schemeClr val="tx1"/>
                </a:solidFill>
                <a:latin typeface="Arial" panose="020B0604020202020204" pitchFamily="34" charset="0"/>
              </a:defRPr>
            </a:lvl8pPr>
            <a:lvl9pPr eaLnBrk="0" fontAlgn="base" hangingPunct="0">
              <a:spcBef>
                <a:spcPct val="0"/>
              </a:spcBef>
              <a:spcAft>
                <a:spcPct val="0"/>
              </a:spcAft>
              <a:tabLst>
                <a:tab pos="266700" algn="l"/>
              </a:tabLst>
              <a:defRPr>
                <a:solidFill>
                  <a:schemeClr val="tx1"/>
                </a:solidFill>
                <a:latin typeface="Arial" panose="020B0604020202020204" pitchFamily="34" charset="0"/>
              </a:defRPr>
            </a:lvl9pPr>
          </a:lstStyle>
          <a:p>
            <a:pPr marL="0" marR="0" lvl="0" indent="266700" algn="l" defTabSz="914400" rtl="0" eaLnBrk="0" fontAlgn="base" latinLnBrk="0" hangingPunct="0">
              <a:lnSpc>
                <a:spcPct val="150000"/>
              </a:lnSpc>
              <a:spcBef>
                <a:spcPct val="0"/>
              </a:spcBef>
              <a:spcAft>
                <a:spcPct val="0"/>
              </a:spcAft>
              <a:buClrTx/>
              <a:buSzTx/>
              <a:buFontTx/>
              <a:buNone/>
              <a:tabLst>
                <a:tab pos="266700" algn="l"/>
              </a:tabLst>
            </a:pPr>
            <a:r>
              <a:rPr lang="zh-CN" altLang="zh-CN" dirty="0">
                <a:solidFill>
                  <a:prstClr val="black"/>
                </a:solidFill>
                <a:latin typeface="Segoe UI" panose="020B0502040204020203" pitchFamily="34" charset="0"/>
                <a:ea typeface="微软雅黑" panose="020B0503020204020204" pitchFamily="34" charset="-122"/>
                <a:cs typeface="Segoe UI" panose="020B0502040204020203" pitchFamily="34" charset="0"/>
              </a:rPr>
              <a:t>凡是已定义的函数就可以用如下格式直接调用它： </a:t>
            </a:r>
          </a:p>
        </p:txBody>
      </p:sp>
      <p:sp>
        <p:nvSpPr>
          <p:cNvPr id="7" name="Rectangle 3"/>
          <p:cNvSpPr>
            <a:spLocks noChangeArrowheads="1"/>
          </p:cNvSpPr>
          <p:nvPr/>
        </p:nvSpPr>
        <p:spPr bwMode="auto">
          <a:xfrm>
            <a:off x="517133" y="2315975"/>
            <a:ext cx="4608954" cy="458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tabLst>
                <a:tab pos="266700" algn="l"/>
              </a:tabLst>
              <a:defRPr>
                <a:solidFill>
                  <a:schemeClr val="tx1"/>
                </a:solidFill>
                <a:latin typeface="Arial" panose="020B0604020202020204" pitchFamily="34" charset="0"/>
              </a:defRPr>
            </a:lvl1pPr>
            <a:lvl2pPr eaLnBrk="0" fontAlgn="base" hangingPunct="0">
              <a:spcBef>
                <a:spcPct val="0"/>
              </a:spcBef>
              <a:spcAft>
                <a:spcPct val="0"/>
              </a:spcAft>
              <a:tabLst>
                <a:tab pos="266700" algn="l"/>
              </a:tabLst>
              <a:defRPr>
                <a:solidFill>
                  <a:schemeClr val="tx1"/>
                </a:solidFill>
                <a:latin typeface="Arial" panose="020B0604020202020204" pitchFamily="34" charset="0"/>
              </a:defRPr>
            </a:lvl2pPr>
            <a:lvl3pPr eaLnBrk="0" fontAlgn="base" hangingPunct="0">
              <a:spcBef>
                <a:spcPct val="0"/>
              </a:spcBef>
              <a:spcAft>
                <a:spcPct val="0"/>
              </a:spcAft>
              <a:tabLst>
                <a:tab pos="266700" algn="l"/>
              </a:tabLst>
              <a:defRPr>
                <a:solidFill>
                  <a:schemeClr val="tx1"/>
                </a:solidFill>
                <a:latin typeface="Arial" panose="020B0604020202020204" pitchFamily="34" charset="0"/>
              </a:defRPr>
            </a:lvl3pPr>
            <a:lvl4pPr eaLnBrk="0" fontAlgn="base" hangingPunct="0">
              <a:spcBef>
                <a:spcPct val="0"/>
              </a:spcBef>
              <a:spcAft>
                <a:spcPct val="0"/>
              </a:spcAft>
              <a:tabLst>
                <a:tab pos="266700" algn="l"/>
              </a:tabLst>
              <a:defRPr>
                <a:solidFill>
                  <a:schemeClr val="tx1"/>
                </a:solidFill>
                <a:latin typeface="Arial" panose="020B0604020202020204" pitchFamily="34" charset="0"/>
              </a:defRPr>
            </a:lvl4pPr>
            <a:lvl5pPr eaLnBrk="0" fontAlgn="base" hangingPunct="0">
              <a:spcBef>
                <a:spcPct val="0"/>
              </a:spcBef>
              <a:spcAft>
                <a:spcPct val="0"/>
              </a:spcAft>
              <a:tabLst>
                <a:tab pos="266700" algn="l"/>
              </a:tabLst>
              <a:defRPr>
                <a:solidFill>
                  <a:schemeClr val="tx1"/>
                </a:solidFill>
                <a:latin typeface="Arial" panose="020B0604020202020204" pitchFamily="34" charset="0"/>
              </a:defRPr>
            </a:lvl5pPr>
            <a:lvl6pPr eaLnBrk="0" fontAlgn="base" hangingPunct="0">
              <a:spcBef>
                <a:spcPct val="0"/>
              </a:spcBef>
              <a:spcAft>
                <a:spcPct val="0"/>
              </a:spcAft>
              <a:tabLst>
                <a:tab pos="266700" algn="l"/>
              </a:tabLst>
              <a:defRPr>
                <a:solidFill>
                  <a:schemeClr val="tx1"/>
                </a:solidFill>
                <a:latin typeface="Arial" panose="020B0604020202020204" pitchFamily="34" charset="0"/>
              </a:defRPr>
            </a:lvl6pPr>
            <a:lvl7pPr eaLnBrk="0" fontAlgn="base" hangingPunct="0">
              <a:spcBef>
                <a:spcPct val="0"/>
              </a:spcBef>
              <a:spcAft>
                <a:spcPct val="0"/>
              </a:spcAft>
              <a:tabLst>
                <a:tab pos="266700" algn="l"/>
              </a:tabLst>
              <a:defRPr>
                <a:solidFill>
                  <a:schemeClr val="tx1"/>
                </a:solidFill>
                <a:latin typeface="Arial" panose="020B0604020202020204" pitchFamily="34" charset="0"/>
              </a:defRPr>
            </a:lvl7pPr>
            <a:lvl8pPr eaLnBrk="0" fontAlgn="base" hangingPunct="0">
              <a:spcBef>
                <a:spcPct val="0"/>
              </a:spcBef>
              <a:spcAft>
                <a:spcPct val="0"/>
              </a:spcAft>
              <a:tabLst>
                <a:tab pos="266700" algn="l"/>
              </a:tabLst>
              <a:defRPr>
                <a:solidFill>
                  <a:schemeClr val="tx1"/>
                </a:solidFill>
                <a:latin typeface="Arial" panose="020B0604020202020204" pitchFamily="34" charset="0"/>
              </a:defRPr>
            </a:lvl8pPr>
            <a:lvl9pPr eaLnBrk="0" fontAlgn="base" hangingPunct="0">
              <a:spcBef>
                <a:spcPct val="0"/>
              </a:spcBef>
              <a:spcAft>
                <a:spcPct val="0"/>
              </a:spcAft>
              <a:tabLst>
                <a:tab pos="266700" algn="l"/>
              </a:tabLst>
              <a:defRPr>
                <a:solidFill>
                  <a:schemeClr val="tx1"/>
                </a:solidFill>
                <a:latin typeface="Arial" panose="020B0604020202020204" pitchFamily="34" charset="0"/>
              </a:defRPr>
            </a:lvl9pPr>
          </a:lstStyle>
          <a:p>
            <a:pPr marL="0" marR="0" lvl="0" indent="266700" algn="l" defTabSz="914400" rtl="0" eaLnBrk="0" fontAlgn="base" latinLnBrk="0" hangingPunct="0">
              <a:lnSpc>
                <a:spcPct val="150000"/>
              </a:lnSpc>
              <a:spcBef>
                <a:spcPct val="0"/>
              </a:spcBef>
              <a:spcAft>
                <a:spcPct val="0"/>
              </a:spcAft>
              <a:buClrTx/>
              <a:buSzTx/>
              <a:buFontTx/>
              <a:buNone/>
              <a:tabLst>
                <a:tab pos="266700" algn="l"/>
              </a:tabLst>
            </a:pPr>
            <a:r>
              <a:rPr lang="zh-CN" altLang="en-US" dirty="0">
                <a:solidFill>
                  <a:prstClr val="black"/>
                </a:solidFill>
                <a:latin typeface="Segoe UI" panose="020B0502040204020203" pitchFamily="34" charset="0"/>
                <a:ea typeface="微软雅黑" panose="020B0503020204020204" pitchFamily="34" charset="-122"/>
                <a:cs typeface="Segoe UI" panose="020B0502040204020203" pitchFamily="34" charset="0"/>
              </a:rPr>
              <a:t>源程序中可出现以下三种函数调用方式：</a:t>
            </a:r>
          </a:p>
        </p:txBody>
      </p:sp>
      <p:sp>
        <p:nvSpPr>
          <p:cNvPr id="8" name="矩形 7"/>
          <p:cNvSpPr/>
          <p:nvPr/>
        </p:nvSpPr>
        <p:spPr>
          <a:xfrm>
            <a:off x="787859" y="2798373"/>
            <a:ext cx="2228495" cy="458395"/>
          </a:xfrm>
          <a:prstGeom prst="rect">
            <a:avLst/>
          </a:prstGeom>
        </p:spPr>
        <p:txBody>
          <a:bodyPr wrap="none">
            <a:spAutoFit/>
          </a:bodyPr>
          <a:lstStyle/>
          <a:p>
            <a:pPr>
              <a:lnSpc>
                <a:spcPct val="150000"/>
              </a:lnSpc>
            </a:pPr>
            <a:r>
              <a:rPr lang="zh-CN" altLang="en-US" b="1" dirty="0">
                <a:solidFill>
                  <a:prstClr val="black"/>
                </a:solidFill>
                <a:latin typeface="Segoe UI" panose="020B0502040204020203" pitchFamily="34" charset="0"/>
                <a:ea typeface="Segoe UI" panose="020B0502040204020203" pitchFamily="34" charset="0"/>
                <a:cs typeface="Segoe UI" panose="020B0502040204020203" pitchFamily="34" charset="0"/>
              </a:rPr>
              <a:t>（</a:t>
            </a:r>
            <a:r>
              <a:rPr lang="en-US" altLang="zh-CN" b="1" dirty="0">
                <a:solidFill>
                  <a:prstClr val="black"/>
                </a:solidFill>
                <a:latin typeface="Segoe UI" panose="020B0502040204020203" pitchFamily="34" charset="0"/>
                <a:ea typeface="Segoe UI" panose="020B0502040204020203" pitchFamily="34" charset="0"/>
                <a:cs typeface="Segoe UI" panose="020B0502040204020203" pitchFamily="34" charset="0"/>
              </a:rPr>
              <a:t>1</a:t>
            </a:r>
            <a:r>
              <a:rPr lang="zh-CN" altLang="en-US" b="1" dirty="0">
                <a:solidFill>
                  <a:prstClr val="black"/>
                </a:solidFill>
                <a:latin typeface="Segoe UI" panose="020B0502040204020203" pitchFamily="34" charset="0"/>
                <a:ea typeface="Segoe UI" panose="020B0502040204020203" pitchFamily="34" charset="0"/>
                <a:cs typeface="Segoe UI" panose="020B0502040204020203" pitchFamily="34" charset="0"/>
              </a:rPr>
              <a:t>）</a:t>
            </a:r>
            <a:r>
              <a:rPr lang="en-US" altLang="zh-CN" b="1" dirty="0">
                <a:solidFill>
                  <a:prstClr val="black"/>
                </a:solidFill>
                <a:latin typeface="Segoe UI" panose="020B0502040204020203" pitchFamily="34" charset="0"/>
                <a:ea typeface="Segoe UI" panose="020B0502040204020203" pitchFamily="34" charset="0"/>
                <a:cs typeface="Segoe UI" panose="020B0502040204020203" pitchFamily="34" charset="0"/>
              </a:rPr>
              <a:t> </a:t>
            </a:r>
            <a:r>
              <a:rPr lang="zh-CN" altLang="zh-CN" b="1" dirty="0">
                <a:solidFill>
                  <a:prstClr val="black"/>
                </a:solidFill>
                <a:latin typeface="Segoe UI" panose="020B0502040204020203" pitchFamily="34" charset="0"/>
                <a:ea typeface="微软雅黑" panose="020B0503020204020204" pitchFamily="34" charset="-122"/>
                <a:cs typeface="Segoe UI" panose="020B0502040204020203" pitchFamily="34" charset="0"/>
              </a:rPr>
              <a:t>函数调用语句</a:t>
            </a:r>
            <a:endParaRPr lang="zh-CN" altLang="en-US" b="1" dirty="0">
              <a:solidFill>
                <a:prstClr val="black"/>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12" name="矩形 11"/>
          <p:cNvSpPr/>
          <p:nvPr/>
        </p:nvSpPr>
        <p:spPr>
          <a:xfrm>
            <a:off x="798348" y="3703839"/>
            <a:ext cx="1997663" cy="458395"/>
          </a:xfrm>
          <a:prstGeom prst="rect">
            <a:avLst/>
          </a:prstGeom>
        </p:spPr>
        <p:txBody>
          <a:bodyPr wrap="none">
            <a:spAutoFit/>
          </a:bodyPr>
          <a:lstStyle/>
          <a:p>
            <a:pPr>
              <a:lnSpc>
                <a:spcPct val="150000"/>
              </a:lnSpc>
            </a:pPr>
            <a:r>
              <a:rPr lang="zh-CN" altLang="en-US" b="1" dirty="0">
                <a:solidFill>
                  <a:prstClr val="black"/>
                </a:solidFill>
                <a:latin typeface="Segoe UI" panose="020B0502040204020203" pitchFamily="34" charset="0"/>
                <a:ea typeface="Segoe UI" panose="020B0502040204020203" pitchFamily="34" charset="0"/>
                <a:cs typeface="Segoe UI" panose="020B0502040204020203" pitchFamily="34" charset="0"/>
              </a:rPr>
              <a:t>（</a:t>
            </a:r>
            <a:r>
              <a:rPr lang="en-US" altLang="zh-CN" b="1" dirty="0">
                <a:solidFill>
                  <a:prstClr val="black"/>
                </a:solidFill>
                <a:latin typeface="Segoe UI" panose="020B0502040204020203" pitchFamily="34" charset="0"/>
                <a:ea typeface="Segoe UI" panose="020B0502040204020203" pitchFamily="34" charset="0"/>
                <a:cs typeface="Segoe UI" panose="020B0502040204020203" pitchFamily="34" charset="0"/>
              </a:rPr>
              <a:t>2</a:t>
            </a:r>
            <a:r>
              <a:rPr lang="zh-CN" altLang="en-US" b="1" dirty="0">
                <a:solidFill>
                  <a:prstClr val="black"/>
                </a:solidFill>
                <a:latin typeface="Segoe UI" panose="020B0502040204020203" pitchFamily="34" charset="0"/>
                <a:ea typeface="Segoe UI" panose="020B0502040204020203" pitchFamily="34" charset="0"/>
                <a:cs typeface="Segoe UI" panose="020B0502040204020203" pitchFamily="34" charset="0"/>
              </a:rPr>
              <a:t>）</a:t>
            </a:r>
            <a:r>
              <a:rPr lang="en-US" altLang="zh-CN" b="1" dirty="0">
                <a:solidFill>
                  <a:prstClr val="black"/>
                </a:solidFill>
                <a:latin typeface="Segoe UI" panose="020B0502040204020203" pitchFamily="34" charset="0"/>
                <a:ea typeface="Segoe UI" panose="020B0502040204020203" pitchFamily="34" charset="0"/>
                <a:cs typeface="Segoe UI" panose="020B0502040204020203" pitchFamily="34" charset="0"/>
              </a:rPr>
              <a:t> </a:t>
            </a:r>
            <a:r>
              <a:rPr lang="zh-CN" altLang="zh-CN" b="1" dirty="0">
                <a:solidFill>
                  <a:prstClr val="black"/>
                </a:solidFill>
                <a:latin typeface="Segoe UI" panose="020B0502040204020203" pitchFamily="34" charset="0"/>
                <a:ea typeface="微软雅黑" panose="020B0503020204020204" pitchFamily="34" charset="-122"/>
                <a:cs typeface="Segoe UI" panose="020B0502040204020203" pitchFamily="34" charset="0"/>
              </a:rPr>
              <a:t>函数表达式</a:t>
            </a:r>
            <a:endParaRPr lang="zh-CN" altLang="en-US" b="1" dirty="0">
              <a:solidFill>
                <a:prstClr val="black"/>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13" name="矩形 12"/>
          <p:cNvSpPr/>
          <p:nvPr/>
        </p:nvSpPr>
        <p:spPr>
          <a:xfrm>
            <a:off x="798348" y="4635440"/>
            <a:ext cx="2459328" cy="458395"/>
          </a:xfrm>
          <a:prstGeom prst="rect">
            <a:avLst/>
          </a:prstGeom>
        </p:spPr>
        <p:txBody>
          <a:bodyPr wrap="none">
            <a:spAutoFit/>
          </a:bodyPr>
          <a:lstStyle/>
          <a:p>
            <a:pPr>
              <a:lnSpc>
                <a:spcPct val="150000"/>
              </a:lnSpc>
              <a:spcAft>
                <a:spcPts val="0"/>
              </a:spcAft>
              <a:tabLst>
                <a:tab pos="266700" algn="l"/>
              </a:tabLst>
            </a:pPr>
            <a:r>
              <a:rPr lang="zh-CN" altLang="en-US" b="1" dirty="0">
                <a:solidFill>
                  <a:prstClr val="black"/>
                </a:solidFill>
                <a:latin typeface="Segoe UI" panose="020B0502040204020203" pitchFamily="34" charset="0"/>
                <a:ea typeface="Segoe UI" panose="020B0502040204020203" pitchFamily="34" charset="0"/>
                <a:cs typeface="Segoe UI" panose="020B0502040204020203" pitchFamily="34" charset="0"/>
              </a:rPr>
              <a:t>（</a:t>
            </a:r>
            <a:r>
              <a:rPr lang="en-US" altLang="zh-CN" b="1" dirty="0">
                <a:solidFill>
                  <a:prstClr val="black"/>
                </a:solidFill>
                <a:latin typeface="Segoe UI" panose="020B0502040204020203" pitchFamily="34" charset="0"/>
                <a:ea typeface="Segoe UI" panose="020B0502040204020203" pitchFamily="34" charset="0"/>
                <a:cs typeface="Segoe UI" panose="020B0502040204020203" pitchFamily="34" charset="0"/>
              </a:rPr>
              <a:t>3</a:t>
            </a:r>
            <a:r>
              <a:rPr lang="zh-CN" altLang="en-US" b="1" dirty="0">
                <a:solidFill>
                  <a:prstClr val="black"/>
                </a:solidFill>
                <a:latin typeface="Segoe UI" panose="020B0502040204020203" pitchFamily="34" charset="0"/>
                <a:ea typeface="Segoe UI" panose="020B0502040204020203" pitchFamily="34" charset="0"/>
                <a:cs typeface="Segoe UI" panose="020B0502040204020203" pitchFamily="34" charset="0"/>
              </a:rPr>
              <a:t>）</a:t>
            </a:r>
            <a:r>
              <a:rPr lang="en-US" altLang="zh-CN" b="1" dirty="0">
                <a:solidFill>
                  <a:prstClr val="black"/>
                </a:solidFill>
                <a:latin typeface="Segoe UI" panose="020B0502040204020203" pitchFamily="34" charset="0"/>
                <a:ea typeface="Segoe UI" panose="020B0502040204020203" pitchFamily="34" charset="0"/>
                <a:cs typeface="Segoe UI" panose="020B0502040204020203" pitchFamily="34" charset="0"/>
              </a:rPr>
              <a:t> </a:t>
            </a:r>
            <a:r>
              <a:rPr lang="zh-CN" altLang="zh-CN" b="1" dirty="0">
                <a:solidFill>
                  <a:prstClr val="black"/>
                </a:solidFill>
                <a:latin typeface="Segoe UI" panose="020B0502040204020203" pitchFamily="34" charset="0"/>
                <a:ea typeface="微软雅黑" panose="020B0503020204020204" pitchFamily="34" charset="-122"/>
                <a:cs typeface="Segoe UI" panose="020B0502040204020203" pitchFamily="34" charset="0"/>
              </a:rPr>
              <a:t>作为函数的实参</a:t>
            </a:r>
          </a:p>
        </p:txBody>
      </p:sp>
      <p:sp>
        <p:nvSpPr>
          <p:cNvPr id="15" name="矩形 14"/>
          <p:cNvSpPr/>
          <p:nvPr/>
        </p:nvSpPr>
        <p:spPr>
          <a:xfrm>
            <a:off x="3085218" y="2851520"/>
            <a:ext cx="4123660" cy="923330"/>
          </a:xfrm>
          <a:prstGeom prst="rect">
            <a:avLst/>
          </a:prstGeom>
        </p:spPr>
        <p:txBody>
          <a:bodyPr wrap="square">
            <a:spAutoFit/>
          </a:bodyPr>
          <a:lstStyle/>
          <a:p>
            <a:pPr indent="266700" algn="just">
              <a:lnSpc>
                <a:spcPct val="150000"/>
              </a:lnSpc>
              <a:spcAft>
                <a:spcPts val="0"/>
              </a:spcAft>
              <a:tabLst>
                <a:tab pos="-342900" algn="l"/>
                <a:tab pos="266700" algn="l"/>
              </a:tabLst>
            </a:pPr>
            <a:r>
              <a:rPr lang="zh-CN" altLang="zh-CN" dirty="0">
                <a:solidFill>
                  <a:prstClr val="black"/>
                </a:solidFill>
                <a:latin typeface="Segoe UI" panose="020B0502040204020203" pitchFamily="34" charset="0"/>
                <a:ea typeface="微软雅黑" panose="020B0503020204020204" pitchFamily="34" charset="-122"/>
                <a:cs typeface="Segoe UI" panose="020B0502040204020203" pitchFamily="34" charset="0"/>
              </a:rPr>
              <a:t>函数原型：</a:t>
            </a:r>
            <a:r>
              <a:rPr lang="en-US" altLang="zh-CN" dirty="0">
                <a:solidFill>
                  <a:prstClr val="black"/>
                </a:solidFill>
                <a:latin typeface="Segoe UI" panose="020B0502040204020203" pitchFamily="34" charset="0"/>
                <a:ea typeface="Segoe UI" panose="020B0502040204020203" pitchFamily="34" charset="0"/>
                <a:cs typeface="Segoe UI" panose="020B0502040204020203" pitchFamily="34" charset="0"/>
              </a:rPr>
              <a:t>  void delay(unsigned t);</a:t>
            </a:r>
          </a:p>
          <a:p>
            <a:pPr indent="266700" algn="just">
              <a:lnSpc>
                <a:spcPct val="150000"/>
              </a:lnSpc>
              <a:spcAft>
                <a:spcPts val="0"/>
              </a:spcAft>
              <a:tabLst>
                <a:tab pos="-342900" algn="l"/>
                <a:tab pos="266700" algn="l"/>
              </a:tabLst>
            </a:pPr>
            <a:r>
              <a:rPr lang="zh-CN" altLang="zh-CN" dirty="0">
                <a:solidFill>
                  <a:prstClr val="black"/>
                </a:solidFill>
                <a:latin typeface="Segoe UI" panose="020B0502040204020203" pitchFamily="34" charset="0"/>
                <a:ea typeface="微软雅黑" panose="020B0503020204020204" pitchFamily="34" charset="-122"/>
                <a:cs typeface="Segoe UI" panose="020B0502040204020203" pitchFamily="34" charset="0"/>
              </a:rPr>
              <a:t>调用语句：</a:t>
            </a:r>
            <a:r>
              <a:rPr lang="en-US" altLang="zh-CN" dirty="0">
                <a:solidFill>
                  <a:prstClr val="black"/>
                </a:solidFill>
                <a:latin typeface="Segoe UI" panose="020B0502040204020203" pitchFamily="34" charset="0"/>
                <a:ea typeface="Segoe UI" panose="020B0502040204020203" pitchFamily="34" charset="0"/>
                <a:cs typeface="Segoe UI" panose="020B0502040204020203" pitchFamily="34" charset="0"/>
              </a:rPr>
              <a:t>  delay(600000);</a:t>
            </a:r>
            <a:endParaRPr lang="zh-CN" altLang="zh-CN" dirty="0">
              <a:solidFill>
                <a:prstClr val="black"/>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17" name="矩形 16"/>
          <p:cNvSpPr/>
          <p:nvPr/>
        </p:nvSpPr>
        <p:spPr>
          <a:xfrm>
            <a:off x="3147940" y="3758587"/>
            <a:ext cx="2394762" cy="923330"/>
          </a:xfrm>
          <a:prstGeom prst="rect">
            <a:avLst/>
          </a:prstGeom>
        </p:spPr>
        <p:txBody>
          <a:bodyPr wrap="square">
            <a:spAutoFit/>
          </a:bodyPr>
          <a:lstStyle/>
          <a:p>
            <a:pPr indent="266700" algn="just">
              <a:lnSpc>
                <a:spcPct val="150000"/>
              </a:lnSpc>
              <a:spcAft>
                <a:spcPts val="0"/>
              </a:spcAft>
              <a:tabLst>
                <a:tab pos="266700" algn="l"/>
              </a:tabLst>
            </a:pPr>
            <a:r>
              <a:rPr lang="en-US" altLang="zh-CN" dirty="0">
                <a:solidFill>
                  <a:prstClr val="black"/>
                </a:solidFill>
                <a:latin typeface="Segoe UI" panose="020B0502040204020203" pitchFamily="34" charset="0"/>
                <a:ea typeface="Segoe UI" panose="020B0502040204020203" pitchFamily="34" charset="0"/>
                <a:cs typeface="Segoe UI" panose="020B0502040204020203" pitchFamily="34" charset="0"/>
              </a:rPr>
              <a:t>v = volume(3, 4, 5);</a:t>
            </a:r>
            <a:endParaRPr lang="zh-CN" altLang="zh-CN" dirty="0">
              <a:solidFill>
                <a:prstClr val="black"/>
              </a:solidFill>
              <a:latin typeface="Segoe UI" panose="020B0502040204020203" pitchFamily="34" charset="0"/>
              <a:ea typeface="微软雅黑" panose="020B0503020204020204" pitchFamily="34" charset="-122"/>
              <a:cs typeface="Segoe UI" panose="020B0502040204020203" pitchFamily="34" charset="0"/>
            </a:endParaRPr>
          </a:p>
          <a:p>
            <a:pPr algn="just">
              <a:lnSpc>
                <a:spcPct val="150000"/>
              </a:lnSpc>
              <a:spcAft>
                <a:spcPts val="0"/>
              </a:spcAft>
              <a:tabLst>
                <a:tab pos="266700" algn="l"/>
                <a:tab pos="5486400" algn="l"/>
              </a:tabLst>
            </a:pPr>
            <a:r>
              <a:rPr lang="en-US" altLang="zh-CN" dirty="0">
                <a:solidFill>
                  <a:prstClr val="black"/>
                </a:solidFill>
                <a:latin typeface="Segoe UI" panose="020B0502040204020203" pitchFamily="34" charset="0"/>
                <a:ea typeface="Segoe UI" panose="020B0502040204020203" pitchFamily="34" charset="0"/>
                <a:cs typeface="Segoe UI" panose="020B0502040204020203" pitchFamily="34" charset="0"/>
              </a:rPr>
              <a:t>	c = 2 * max(a, b);</a:t>
            </a:r>
            <a:endParaRPr lang="zh-CN" altLang="zh-CN" dirty="0">
              <a:solidFill>
                <a:prstClr val="black"/>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18" name="矩形 17"/>
          <p:cNvSpPr/>
          <p:nvPr/>
        </p:nvSpPr>
        <p:spPr>
          <a:xfrm>
            <a:off x="3423984" y="4642207"/>
            <a:ext cx="2420856" cy="507831"/>
          </a:xfrm>
          <a:prstGeom prst="rect">
            <a:avLst/>
          </a:prstGeom>
        </p:spPr>
        <p:txBody>
          <a:bodyPr wrap="none">
            <a:spAutoFit/>
          </a:bodyPr>
          <a:lstStyle/>
          <a:p>
            <a:pPr>
              <a:lnSpc>
                <a:spcPct val="150000"/>
              </a:lnSpc>
            </a:pPr>
            <a:r>
              <a:rPr lang="en-US" altLang="zh-CN" dirty="0">
                <a:solidFill>
                  <a:prstClr val="black"/>
                </a:solidFill>
                <a:latin typeface="Segoe UI" panose="020B0502040204020203" pitchFamily="34" charset="0"/>
                <a:ea typeface="Segoe UI" panose="020B0502040204020203" pitchFamily="34" charset="0"/>
                <a:cs typeface="Segoe UI" panose="020B0502040204020203" pitchFamily="34" charset="0"/>
              </a:rPr>
              <a:t>m = max(a, max(b, c));</a:t>
            </a:r>
            <a:endParaRPr lang="zh-CN" altLang="en-US" dirty="0">
              <a:solidFill>
                <a:prstClr val="black"/>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20" name="矩形 19"/>
          <p:cNvSpPr/>
          <p:nvPr/>
        </p:nvSpPr>
        <p:spPr>
          <a:xfrm>
            <a:off x="6298911" y="1657004"/>
            <a:ext cx="2211862" cy="456237"/>
          </a:xfrm>
          <a:prstGeom prst="rect">
            <a:avLst/>
          </a:prstGeom>
          <a:noFill/>
          <a:ln>
            <a:solidFill>
              <a:srgbClr val="98B4A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indent="266700" defTabSz="914400" eaLnBrk="0" fontAlgn="base" hangingPunct="0">
              <a:lnSpc>
                <a:spcPct val="150000"/>
              </a:lnSpc>
              <a:spcBef>
                <a:spcPct val="0"/>
              </a:spcBef>
              <a:spcAft>
                <a:spcPct val="0"/>
              </a:spcAft>
              <a:tabLst>
                <a:tab pos="266700" algn="l"/>
              </a:tabLst>
            </a:pPr>
            <a:r>
              <a:rPr lang="zh-CN" altLang="zh-CN" sz="1600" dirty="0">
                <a:solidFill>
                  <a:prstClr val="black"/>
                </a:solidFill>
                <a:latin typeface="Segoe UI" panose="020B0502040204020203" pitchFamily="34" charset="0"/>
                <a:ea typeface="微软雅黑" panose="020B0503020204020204" pitchFamily="34" charset="-122"/>
                <a:cs typeface="Segoe UI" panose="020B0502040204020203" pitchFamily="34" charset="0"/>
              </a:rPr>
              <a:t>函数名（实参表）</a:t>
            </a:r>
            <a:r>
              <a:rPr lang="en-US" altLang="zh-CN" sz="1600" dirty="0">
                <a:solidFill>
                  <a:prstClr val="black"/>
                </a:solidFill>
                <a:latin typeface="Segoe UI" panose="020B0502040204020203" pitchFamily="34" charset="0"/>
                <a:ea typeface="Segoe UI" panose="020B0502040204020203" pitchFamily="34" charset="0"/>
                <a:cs typeface="Segoe UI" panose="020B0502040204020203" pitchFamily="34" charset="0"/>
              </a:rPr>
              <a:t>;</a:t>
            </a:r>
          </a:p>
        </p:txBody>
      </p:sp>
      <p:sp>
        <p:nvSpPr>
          <p:cNvPr id="16" name="对话气泡: 圆角矩形 16"/>
          <p:cNvSpPr/>
          <p:nvPr/>
        </p:nvSpPr>
        <p:spPr>
          <a:xfrm>
            <a:off x="3285461" y="5297152"/>
            <a:ext cx="5192053" cy="811098"/>
          </a:xfrm>
          <a:prstGeom prst="wedgeRoundRectCallout">
            <a:avLst>
              <a:gd name="adj1" fmla="val -9122"/>
              <a:gd name="adj2" fmla="val -75278"/>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sz="1600" dirty="0">
                <a:solidFill>
                  <a:prstClr val="black"/>
                </a:solidFill>
                <a:latin typeface="Segoe UI" panose="020B0502040204020203" pitchFamily="34" charset="0"/>
                <a:ea typeface="微软雅黑" panose="020B0503020204020204" pitchFamily="34" charset="-122"/>
                <a:cs typeface="Segoe UI" panose="020B0502040204020203" pitchFamily="34" charset="0"/>
              </a:rPr>
              <a:t>其中</a:t>
            </a:r>
            <a:r>
              <a:rPr lang="en-US" altLang="zh-CN" sz="1600" dirty="0">
                <a:solidFill>
                  <a:prstClr val="black"/>
                </a:solidFill>
                <a:latin typeface="Segoe UI" panose="020B0502040204020203" pitchFamily="34" charset="0"/>
                <a:ea typeface="Segoe UI" panose="020B0502040204020203" pitchFamily="34" charset="0"/>
                <a:cs typeface="Segoe UI" panose="020B0502040204020203" pitchFamily="34" charset="0"/>
              </a:rPr>
              <a:t>max(b, c)</a:t>
            </a:r>
            <a:r>
              <a:rPr lang="zh-CN" altLang="zh-CN" sz="1600" dirty="0">
                <a:solidFill>
                  <a:prstClr val="black"/>
                </a:solidFill>
                <a:latin typeface="Segoe UI" panose="020B0502040204020203" pitchFamily="34" charset="0"/>
                <a:ea typeface="微软雅黑" panose="020B0503020204020204" pitchFamily="34" charset="-122"/>
                <a:cs typeface="Segoe UI" panose="020B0502040204020203" pitchFamily="34" charset="0"/>
              </a:rPr>
              <a:t>是第一次函数调用，它的返回值作为</a:t>
            </a:r>
            <a:r>
              <a:rPr lang="en-US" altLang="zh-CN" sz="1600" dirty="0">
                <a:solidFill>
                  <a:prstClr val="black"/>
                </a:solidFill>
                <a:latin typeface="Segoe UI" panose="020B0502040204020203" pitchFamily="34" charset="0"/>
                <a:ea typeface="Segoe UI" panose="020B0502040204020203" pitchFamily="34" charset="0"/>
                <a:cs typeface="Segoe UI" panose="020B0502040204020203" pitchFamily="34" charset="0"/>
              </a:rPr>
              <a:t>max( )</a:t>
            </a:r>
            <a:r>
              <a:rPr lang="zh-CN" altLang="zh-CN" sz="1600" dirty="0">
                <a:solidFill>
                  <a:prstClr val="black"/>
                </a:solidFill>
                <a:latin typeface="Segoe UI" panose="020B0502040204020203" pitchFamily="34" charset="0"/>
                <a:ea typeface="微软雅黑" panose="020B0503020204020204" pitchFamily="34" charset="-122"/>
                <a:cs typeface="Segoe UI" panose="020B0502040204020203" pitchFamily="34" charset="0"/>
              </a:rPr>
              <a:t>第二次调用的实参。</a:t>
            </a:r>
            <a:r>
              <a:rPr lang="en-US" altLang="zh-CN" sz="1600" dirty="0">
                <a:solidFill>
                  <a:prstClr val="black"/>
                </a:solidFill>
                <a:latin typeface="Segoe UI" panose="020B0502040204020203" pitchFamily="34" charset="0"/>
                <a:ea typeface="Segoe UI" panose="020B0502040204020203" pitchFamily="34" charset="0"/>
                <a:cs typeface="Segoe UI" panose="020B0502040204020203" pitchFamily="34" charset="0"/>
              </a:rPr>
              <a:t>m</a:t>
            </a:r>
            <a:r>
              <a:rPr lang="zh-CN" altLang="zh-CN" sz="1600" dirty="0">
                <a:solidFill>
                  <a:prstClr val="black"/>
                </a:solidFill>
                <a:latin typeface="Segoe UI" panose="020B0502040204020203" pitchFamily="34" charset="0"/>
                <a:ea typeface="微软雅黑" panose="020B0503020204020204" pitchFamily="34" charset="-122"/>
                <a:cs typeface="Segoe UI" panose="020B0502040204020203" pitchFamily="34" charset="0"/>
              </a:rPr>
              <a:t>的值取</a:t>
            </a:r>
            <a:r>
              <a:rPr lang="en-US" altLang="zh-CN" sz="1600" dirty="0">
                <a:solidFill>
                  <a:prstClr val="black"/>
                </a:solidFill>
                <a:latin typeface="Segoe UI" panose="020B0502040204020203" pitchFamily="34" charset="0"/>
                <a:ea typeface="Segoe UI" panose="020B0502040204020203" pitchFamily="34" charset="0"/>
                <a:cs typeface="Segoe UI" panose="020B0502040204020203" pitchFamily="34" charset="0"/>
              </a:rPr>
              <a:t>a, b, c</a:t>
            </a:r>
            <a:r>
              <a:rPr lang="zh-CN" altLang="zh-CN" sz="1600" dirty="0">
                <a:solidFill>
                  <a:prstClr val="black"/>
                </a:solidFill>
                <a:latin typeface="Segoe UI" panose="020B0502040204020203" pitchFamily="34" charset="0"/>
                <a:ea typeface="微软雅黑" panose="020B0503020204020204" pitchFamily="34" charset="-122"/>
                <a:cs typeface="Segoe UI" panose="020B0502040204020203" pitchFamily="34" charset="0"/>
              </a:rPr>
              <a:t>中最大值。</a:t>
            </a:r>
          </a:p>
        </p:txBody>
      </p:sp>
    </p:spTree>
    <p:extLst>
      <p:ext uri="{BB962C8B-B14F-4D97-AF65-F5344CB8AC3E}">
        <p14:creationId xmlns:p14="http://schemas.microsoft.com/office/powerpoint/2010/main" val="194588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1000"/>
                                        <p:tgtEl>
                                          <p:spTgt spid="18"/>
                                        </p:tgtEl>
                                      </p:cBhvr>
                                    </p:animEffect>
                                    <p:anim calcmode="lin" valueType="num">
                                      <p:cBhvr>
                                        <p:cTn id="45" dur="1000" fill="hold"/>
                                        <p:tgtEl>
                                          <p:spTgt spid="18"/>
                                        </p:tgtEl>
                                        <p:attrNameLst>
                                          <p:attrName>ppt_x</p:attrName>
                                        </p:attrNameLst>
                                      </p:cBhvr>
                                      <p:tavLst>
                                        <p:tav tm="0">
                                          <p:val>
                                            <p:strVal val="#ppt_x"/>
                                          </p:val>
                                        </p:tav>
                                        <p:tav tm="100000">
                                          <p:val>
                                            <p:strVal val="#ppt_x"/>
                                          </p:val>
                                        </p:tav>
                                      </p:tavLst>
                                    </p:anim>
                                    <p:anim calcmode="lin" valueType="num">
                                      <p:cBhvr>
                                        <p:cTn id="46" dur="1000" fill="hold"/>
                                        <p:tgtEl>
                                          <p:spTgt spid="18"/>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2" grpId="0"/>
      <p:bldP spid="13" grpId="0"/>
      <p:bldP spid="15" grpId="0"/>
      <p:bldP spid="17" grpId="0"/>
      <p:bldP spid="18" grpId="0"/>
      <p:bldP spid="20"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2924"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4.2.3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3024963" y="144041"/>
            <a:ext cx="4460358" cy="584775"/>
          </a:xfrm>
          <a:prstGeom prst="rect">
            <a:avLst/>
          </a:prstGeom>
          <a:noFill/>
        </p:spPr>
        <p:txBody>
          <a:bodyPr wrap="square" rtlCol="0">
            <a:spAutoFit/>
          </a:bodyPr>
          <a:lstStyle/>
          <a:p>
            <a:pPr algn="ctr"/>
            <a:r>
              <a:rPr lang="zh-CN"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参数数目可变的函数</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 name="矩形 5"/>
          <p:cNvSpPr/>
          <p:nvPr/>
        </p:nvSpPr>
        <p:spPr>
          <a:xfrm>
            <a:off x="806003" y="1444686"/>
            <a:ext cx="7664597" cy="1422377"/>
          </a:xfrm>
          <a:prstGeom prst="rect">
            <a:avLst/>
          </a:prstGeom>
        </p:spPr>
        <p:txBody>
          <a:bodyPr wrap="square">
            <a:spAutoFit/>
          </a:bodyPr>
          <a:lstStyle/>
          <a:p>
            <a:pPr>
              <a:lnSpc>
                <a:spcPct val="150000"/>
              </a:lnSpc>
            </a:pPr>
            <a:r>
              <a:rPr lang="en-US" altLang="zh-CN" sz="2000" dirty="0">
                <a:solidFill>
                  <a:prstClr val="black"/>
                </a:solidFill>
                <a:latin typeface="Segoe UI" panose="020B0502040204020203" pitchFamily="34" charset="0"/>
                <a:ea typeface="微软雅黑" panose="020B0503020204020204" pitchFamily="34" charset="-122"/>
                <a:cs typeface="Segoe UI" panose="020B0502040204020203" pitchFamily="34" charset="0"/>
              </a:rPr>
              <a:t>	C</a:t>
            </a:r>
            <a:r>
              <a:rPr lang="zh-CN" altLang="en-US" sz="2000" dirty="0">
                <a:solidFill>
                  <a:prstClr val="black"/>
                </a:solidFill>
                <a:latin typeface="Segoe UI" panose="020B0502040204020203" pitchFamily="34" charset="0"/>
                <a:ea typeface="微软雅黑" panose="020B0503020204020204" pitchFamily="34" charset="-122"/>
                <a:cs typeface="Segoe UI" panose="020B0502040204020203" pitchFamily="34" charset="0"/>
              </a:rPr>
              <a:t>语言中可以定义参数数目可变的函数。定义参数数目可变的函数时，必须至少明确说明一个形参；在列出的最后一个形参后面用省略符（</a:t>
            </a:r>
            <a:r>
              <a:rPr lang="en-US" altLang="zh-CN" sz="2000" dirty="0">
                <a:solidFill>
                  <a:prstClr val="black"/>
                </a:solidFill>
                <a:latin typeface="Segoe UI" panose="020B0502040204020203" pitchFamily="34" charset="0"/>
                <a:ea typeface="微软雅黑" panose="020B0503020204020204" pitchFamily="34" charset="-122"/>
                <a:cs typeface="Segoe UI" panose="020B0502040204020203" pitchFamily="34" charset="0"/>
              </a:rPr>
              <a:t>.....</a:t>
            </a:r>
            <a:r>
              <a:rPr lang="zh-CN" altLang="en-US" sz="2000" dirty="0">
                <a:solidFill>
                  <a:prstClr val="black"/>
                </a:solidFill>
                <a:latin typeface="Segoe UI" panose="020B0502040204020203" pitchFamily="34" charset="0"/>
                <a:ea typeface="微软雅黑" panose="020B0503020204020204" pitchFamily="34" charset="-122"/>
                <a:cs typeface="Segoe UI" panose="020B0502040204020203" pitchFamily="34" charset="0"/>
              </a:rPr>
              <a:t>）来说明该函数的参数数目可变。</a:t>
            </a:r>
          </a:p>
        </p:txBody>
      </p:sp>
      <p:sp>
        <p:nvSpPr>
          <p:cNvPr id="4" name="矩形 3"/>
          <p:cNvSpPr/>
          <p:nvPr/>
        </p:nvSpPr>
        <p:spPr>
          <a:xfrm>
            <a:off x="893131" y="3346985"/>
            <a:ext cx="7704469" cy="1938992"/>
          </a:xfrm>
          <a:prstGeom prst="rect">
            <a:avLst/>
          </a:prstGeom>
        </p:spPr>
        <p:txBody>
          <a:bodyPr wrap="square">
            <a:spAutoFit/>
          </a:bodyPr>
          <a:lstStyle/>
          <a:p>
            <a:pPr>
              <a:lnSpc>
                <a:spcPct val="150000"/>
              </a:lnSpc>
            </a:pPr>
            <a:r>
              <a:rPr lang="zh-CN" altLang="en-US" sz="2000" b="1" dirty="0">
                <a:solidFill>
                  <a:prstClr val="black"/>
                </a:solidFill>
                <a:latin typeface="Segoe UI" panose="020B0502040204020203" pitchFamily="34" charset="0"/>
                <a:ea typeface="微软雅黑" panose="020B0503020204020204" pitchFamily="34" charset="-122"/>
                <a:cs typeface="Segoe UI" panose="020B0502040204020203" pitchFamily="34" charset="0"/>
              </a:rPr>
              <a:t>例如：</a:t>
            </a:r>
          </a:p>
          <a:p>
            <a:pPr>
              <a:lnSpc>
                <a:spcPct val="150000"/>
              </a:lnSpc>
              <a:buFont typeface="Wingdings 3" panose="05040102010807070707" pitchFamily="18" charset="2"/>
              <a:buNone/>
            </a:pPr>
            <a:r>
              <a:rPr lang="zh-CN" altLang="en-US" sz="2000" dirty="0">
                <a:solidFill>
                  <a:prstClr val="black"/>
                </a:solidFill>
                <a:latin typeface="Segoe UI" panose="020B0502040204020203" pitchFamily="34" charset="0"/>
                <a:ea typeface="微软雅黑" panose="020B0503020204020204" pitchFamily="34" charset="-122"/>
                <a:cs typeface="Segoe UI" panose="020B0502040204020203" pitchFamily="34" charset="0"/>
              </a:rPr>
              <a:t>	函数原型：</a:t>
            </a:r>
            <a:r>
              <a:rPr lang="en-US" altLang="zh-CN" sz="2000" dirty="0" err="1">
                <a:solidFill>
                  <a:prstClr val="black"/>
                </a:solidFill>
                <a:latin typeface="Segoe UI" panose="020B0502040204020203" pitchFamily="34" charset="0"/>
                <a:ea typeface="微软雅黑" panose="020B0503020204020204" pitchFamily="34" charset="-122"/>
                <a:cs typeface="Segoe UI" panose="020B0502040204020203" pitchFamily="34" charset="0"/>
              </a:rPr>
              <a:t>int</a:t>
            </a:r>
            <a:r>
              <a:rPr lang="en-US" altLang="zh-CN" sz="2000" dirty="0">
                <a:solidFill>
                  <a:prstClr val="black"/>
                </a:solidFill>
                <a:latin typeface="Segoe UI" panose="020B0502040204020203" pitchFamily="34" charset="0"/>
                <a:ea typeface="微软雅黑" panose="020B0503020204020204" pitchFamily="34" charset="-122"/>
                <a:cs typeface="Segoe UI" panose="020B0502040204020203" pitchFamily="34" charset="0"/>
              </a:rPr>
              <a:t> </a:t>
            </a:r>
            <a:r>
              <a:rPr lang="en-US" altLang="zh-CN" sz="2000" dirty="0" err="1">
                <a:solidFill>
                  <a:prstClr val="black"/>
                </a:solidFill>
                <a:latin typeface="Segoe UI" panose="020B0502040204020203" pitchFamily="34" charset="0"/>
                <a:ea typeface="微软雅黑" panose="020B0503020204020204" pitchFamily="34" charset="-122"/>
                <a:cs typeface="Segoe UI" panose="020B0502040204020203" pitchFamily="34" charset="0"/>
              </a:rPr>
              <a:t>printf</a:t>
            </a:r>
            <a:r>
              <a:rPr lang="en-US" altLang="zh-CN" sz="2000" dirty="0">
                <a:solidFill>
                  <a:prstClr val="black"/>
                </a:solidFill>
                <a:latin typeface="Segoe UI" panose="020B0502040204020203" pitchFamily="34" charset="0"/>
                <a:ea typeface="微软雅黑" panose="020B0503020204020204" pitchFamily="34" charset="-122"/>
                <a:cs typeface="Segoe UI" panose="020B0502040204020203" pitchFamily="34" charset="0"/>
              </a:rPr>
              <a:t>(char *format,…..);</a:t>
            </a:r>
          </a:p>
          <a:p>
            <a:pPr>
              <a:lnSpc>
                <a:spcPct val="150000"/>
              </a:lnSpc>
              <a:buFont typeface="Wingdings 3" panose="05040102010807070707" pitchFamily="18" charset="2"/>
              <a:buNone/>
            </a:pPr>
            <a:r>
              <a:rPr lang="en-US" altLang="zh-CN" sz="2000" dirty="0">
                <a:solidFill>
                  <a:prstClr val="black"/>
                </a:solidFill>
                <a:latin typeface="Segoe UI" panose="020B0502040204020203" pitchFamily="34" charset="0"/>
                <a:ea typeface="微软雅黑" panose="020B0503020204020204" pitchFamily="34" charset="-122"/>
                <a:cs typeface="Segoe UI" panose="020B0502040204020203" pitchFamily="34" charset="0"/>
              </a:rPr>
              <a:t>	</a:t>
            </a:r>
            <a:r>
              <a:rPr lang="zh-CN" altLang="en-US" sz="2000" dirty="0">
                <a:solidFill>
                  <a:prstClr val="black"/>
                </a:solidFill>
                <a:latin typeface="Segoe UI" panose="020B0502040204020203" pitchFamily="34" charset="0"/>
                <a:ea typeface="微软雅黑" panose="020B0503020204020204" pitchFamily="34" charset="-122"/>
                <a:cs typeface="Segoe UI" panose="020B0502040204020203" pitchFamily="34" charset="0"/>
              </a:rPr>
              <a:t>调用形式：</a:t>
            </a:r>
            <a:r>
              <a:rPr lang="en-US" altLang="zh-CN" sz="2000" dirty="0" err="1">
                <a:solidFill>
                  <a:prstClr val="black"/>
                </a:solidFill>
                <a:latin typeface="Segoe UI" panose="020B0502040204020203" pitchFamily="34" charset="0"/>
                <a:ea typeface="微软雅黑" panose="020B0503020204020204" pitchFamily="34" charset="-122"/>
                <a:cs typeface="Segoe UI" panose="020B0502040204020203" pitchFamily="34" charset="0"/>
              </a:rPr>
              <a:t>printf</a:t>
            </a:r>
            <a:r>
              <a:rPr lang="en-US" altLang="zh-CN" sz="2000" dirty="0">
                <a:solidFill>
                  <a:prstClr val="black"/>
                </a:solidFill>
                <a:latin typeface="Segoe UI" panose="020B0502040204020203" pitchFamily="34" charset="0"/>
                <a:ea typeface="微软雅黑" panose="020B0503020204020204" pitchFamily="34" charset="-122"/>
                <a:cs typeface="Segoe UI" panose="020B0502040204020203" pitchFamily="34" charset="0"/>
              </a:rPr>
              <a:t>(</a:t>
            </a:r>
            <a:r>
              <a:rPr lang="zh-CN" altLang="en-US" sz="2000" dirty="0">
                <a:solidFill>
                  <a:prstClr val="black"/>
                </a:solidFill>
                <a:latin typeface="Segoe UI" panose="020B0502040204020203" pitchFamily="34" charset="0"/>
                <a:ea typeface="微软雅黑" panose="020B0503020204020204" pitchFamily="34" charset="-122"/>
                <a:cs typeface="Segoe UI" panose="020B0502040204020203" pitchFamily="34" charset="0"/>
              </a:rPr>
              <a:t>格式化字符串，输出参数</a:t>
            </a:r>
            <a:r>
              <a:rPr lang="en-US" altLang="zh-CN" sz="2000" dirty="0">
                <a:solidFill>
                  <a:prstClr val="black"/>
                </a:solidFill>
                <a:latin typeface="Segoe UI" panose="020B0502040204020203" pitchFamily="34" charset="0"/>
                <a:ea typeface="微软雅黑" panose="020B0503020204020204" pitchFamily="34" charset="-122"/>
                <a:cs typeface="Segoe UI" panose="020B0502040204020203" pitchFamily="34" charset="0"/>
              </a:rPr>
              <a:t>1</a:t>
            </a:r>
            <a:r>
              <a:rPr lang="zh-CN" altLang="en-US" sz="2000" dirty="0">
                <a:solidFill>
                  <a:prstClr val="black"/>
                </a:solidFill>
                <a:latin typeface="Segoe UI" panose="020B0502040204020203" pitchFamily="34" charset="0"/>
                <a:ea typeface="微软雅黑" panose="020B0503020204020204" pitchFamily="34" charset="-122"/>
                <a:cs typeface="Segoe UI" panose="020B0502040204020203" pitchFamily="34" charset="0"/>
              </a:rPr>
              <a:t>，输出参数</a:t>
            </a:r>
            <a:r>
              <a:rPr lang="en-US" altLang="zh-CN" sz="2000" dirty="0">
                <a:solidFill>
                  <a:prstClr val="black"/>
                </a:solidFill>
                <a:latin typeface="Segoe UI" panose="020B0502040204020203" pitchFamily="34" charset="0"/>
                <a:ea typeface="微软雅黑" panose="020B0503020204020204" pitchFamily="34" charset="-122"/>
                <a:cs typeface="Segoe UI" panose="020B0502040204020203" pitchFamily="34" charset="0"/>
              </a:rPr>
              <a:t>2.</a:t>
            </a:r>
            <a:r>
              <a:rPr lang="zh-CN" altLang="en-US" sz="2000" dirty="0">
                <a:solidFill>
                  <a:prstClr val="black"/>
                </a:solidFill>
                <a:latin typeface="Segoe UI" panose="020B0502040204020203" pitchFamily="34" charset="0"/>
                <a:ea typeface="微软雅黑" panose="020B0503020204020204" pitchFamily="34" charset="-122"/>
                <a:cs typeface="Segoe UI" panose="020B0502040204020203" pitchFamily="34" charset="0"/>
              </a:rPr>
              <a:t>，</a:t>
            </a:r>
            <a:r>
              <a:rPr lang="en-US" altLang="zh-CN" sz="2000" dirty="0">
                <a:solidFill>
                  <a:prstClr val="black"/>
                </a:solidFill>
                <a:latin typeface="Segoe UI" panose="020B0502040204020203" pitchFamily="34" charset="0"/>
                <a:ea typeface="微软雅黑" panose="020B0503020204020204" pitchFamily="34" charset="-122"/>
                <a:cs typeface="Segoe UI" panose="020B0502040204020203" pitchFamily="34" charset="0"/>
              </a:rPr>
              <a:t>....</a:t>
            </a:r>
            <a:r>
              <a:rPr lang="zh-CN" altLang="en-US" sz="2000" dirty="0">
                <a:solidFill>
                  <a:prstClr val="black"/>
                </a:solidFill>
                <a:latin typeface="Segoe UI" panose="020B0502040204020203" pitchFamily="34" charset="0"/>
                <a:ea typeface="微软雅黑" panose="020B0503020204020204" pitchFamily="34" charset="-122"/>
                <a:cs typeface="Segoe UI" panose="020B0502040204020203" pitchFamily="34" charset="0"/>
              </a:rPr>
              <a:t>，</a:t>
            </a:r>
            <a:r>
              <a:rPr lang="en-US" altLang="zh-CN" sz="2000" dirty="0">
                <a:solidFill>
                  <a:prstClr val="black"/>
                </a:solidFill>
                <a:latin typeface="Segoe UI" panose="020B0502040204020203" pitchFamily="34" charset="0"/>
                <a:ea typeface="微软雅黑" panose="020B0503020204020204" pitchFamily="34" charset="-122"/>
                <a:cs typeface="Segoe UI" panose="020B0502040204020203" pitchFamily="34" charset="0"/>
              </a:rPr>
              <a:t>			     </a:t>
            </a:r>
            <a:r>
              <a:rPr lang="zh-CN" altLang="en-US" sz="2000" dirty="0">
                <a:solidFill>
                  <a:prstClr val="black"/>
                </a:solidFill>
                <a:latin typeface="Segoe UI" panose="020B0502040204020203" pitchFamily="34" charset="0"/>
                <a:ea typeface="微软雅黑" panose="020B0503020204020204" pitchFamily="34" charset="-122"/>
                <a:cs typeface="Segoe UI" panose="020B0502040204020203" pitchFamily="34" charset="0"/>
              </a:rPr>
              <a:t>输出参数</a:t>
            </a:r>
            <a:r>
              <a:rPr lang="en-US" altLang="zh-CN" sz="2000" dirty="0">
                <a:solidFill>
                  <a:prstClr val="black"/>
                </a:solidFill>
                <a:latin typeface="Segoe UI" panose="020B0502040204020203" pitchFamily="34" charset="0"/>
                <a:ea typeface="微软雅黑" panose="020B0503020204020204" pitchFamily="34" charset="-122"/>
                <a:cs typeface="Segoe UI" panose="020B0502040204020203" pitchFamily="34" charset="0"/>
              </a:rPr>
              <a:t>n); </a:t>
            </a:r>
          </a:p>
        </p:txBody>
      </p:sp>
    </p:spTree>
    <p:extLst>
      <p:ext uri="{BB962C8B-B14F-4D97-AF65-F5344CB8AC3E}">
        <p14:creationId xmlns:p14="http://schemas.microsoft.com/office/powerpoint/2010/main" val="314754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33197" y="131498"/>
            <a:ext cx="832485" cy="669925"/>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7" name="文本框 6"/>
          <p:cNvSpPr txBox="1"/>
          <p:nvPr/>
        </p:nvSpPr>
        <p:spPr>
          <a:xfrm>
            <a:off x="2889673" y="130712"/>
            <a:ext cx="3982033" cy="613410"/>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变量的存储类型</a:t>
            </a:r>
          </a:p>
        </p:txBody>
      </p:sp>
      <p:sp>
        <p:nvSpPr>
          <p:cNvPr id="5" name="矩形 4"/>
          <p:cNvSpPr/>
          <p:nvPr/>
        </p:nvSpPr>
        <p:spPr>
          <a:xfrm>
            <a:off x="839972" y="1110387"/>
            <a:ext cx="6868632" cy="1641475"/>
          </a:xfrm>
          <a:prstGeom prst="rect">
            <a:avLst/>
          </a:prstGeom>
        </p:spPr>
        <p:txBody>
          <a:bodyPr wrap="square">
            <a:spAutoFit/>
          </a:bodyPr>
          <a:lstStyle/>
          <a:p>
            <a:pPr lvl="0" defTabSz="914400">
              <a:lnSpc>
                <a:spcPct val="150000"/>
              </a:lnSpc>
              <a:spcBef>
                <a:spcPts val="1000"/>
              </a:spcBef>
            </a:pPr>
            <a:r>
              <a:rPr lang="zh-CN" altLang="zh-CN" sz="2000" b="1" dirty="0">
                <a:solidFill>
                  <a:prstClr val="black"/>
                </a:solidFill>
                <a:latin typeface="微软雅黑" panose="020B0503020204020204" pitchFamily="34" charset="-122"/>
                <a:ea typeface="微软雅黑" panose="020B0503020204020204" pitchFamily="34" charset="-122"/>
              </a:rPr>
              <a:t>C语言中的变量具有两种属性：</a:t>
            </a:r>
            <a:endParaRPr lang="en-US" altLang="zh-CN" sz="2000" b="1" dirty="0">
              <a:solidFill>
                <a:prstClr val="black"/>
              </a:solidFill>
              <a:latin typeface="微软雅黑" panose="020B0503020204020204" pitchFamily="34" charset="-122"/>
              <a:ea typeface="微软雅黑" panose="020B0503020204020204" pitchFamily="34" charset="-122"/>
            </a:endParaRPr>
          </a:p>
          <a:p>
            <a:pPr lvl="0" defTabSz="914400">
              <a:lnSpc>
                <a:spcPct val="150000"/>
              </a:lnSpc>
              <a:spcBef>
                <a:spcPts val="1000"/>
              </a:spcBef>
            </a:pP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根据变量所持有数据的性质不同而分为各种数据类型。</a:t>
            </a:r>
            <a:endParaRPr lang="en-US" altLang="zh-CN" dirty="0">
              <a:solidFill>
                <a:prstClr val="black"/>
              </a:solidFill>
              <a:latin typeface="微软雅黑" panose="020B0503020204020204" pitchFamily="34" charset="-122"/>
              <a:ea typeface="微软雅黑" panose="020B0503020204020204" pitchFamily="34" charset="-122"/>
            </a:endParaRPr>
          </a:p>
          <a:p>
            <a:pPr lvl="0" defTabSz="914400">
              <a:lnSpc>
                <a:spcPct val="150000"/>
              </a:lnSpc>
              <a:spcBef>
                <a:spcPts val="1000"/>
              </a:spcBef>
            </a:pP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根据变量的存储方式不同而分为各种存储类型。</a:t>
            </a:r>
          </a:p>
        </p:txBody>
      </p:sp>
      <p:sp>
        <p:nvSpPr>
          <p:cNvPr id="9" name="矩形 8"/>
          <p:cNvSpPr/>
          <p:nvPr/>
        </p:nvSpPr>
        <p:spPr>
          <a:xfrm>
            <a:off x="839972" y="3060826"/>
            <a:ext cx="7198242" cy="1338828"/>
          </a:xfrm>
          <a:prstGeom prst="rect">
            <a:avLst/>
          </a:prstGeom>
        </p:spPr>
        <p:txBody>
          <a:bodyPr wrap="square">
            <a:spAutoFit/>
          </a:bodyPr>
          <a:lstStyle/>
          <a:p>
            <a:pPr lvl="0" defTabSz="914400">
              <a:lnSpc>
                <a:spcPct val="150000"/>
              </a:lnSpc>
              <a:spcBef>
                <a:spcPts val="1000"/>
              </a:spcBef>
            </a:pPr>
            <a:r>
              <a:rPr lang="en-US" altLang="zh-CN" dirty="0">
                <a:solidFill>
                  <a:prstClr val="black"/>
                </a:solidFill>
                <a:latin typeface="微软雅黑" panose="020B0503020204020204" pitchFamily="34" charset="-122"/>
                <a:ea typeface="微软雅黑" panose="020B0503020204020204" pitchFamily="34" charset="-122"/>
              </a:rPr>
              <a:t>       </a:t>
            </a:r>
            <a:r>
              <a:rPr lang="zh-CN" altLang="zh-CN" dirty="0">
                <a:solidFill>
                  <a:prstClr val="black"/>
                </a:solidFill>
                <a:latin typeface="微软雅黑" panose="020B0503020204020204" pitchFamily="34" charset="-122"/>
                <a:ea typeface="微软雅黑" panose="020B0503020204020204" pitchFamily="34" charset="-122"/>
              </a:rPr>
              <a:t>变量的数据类型决定了该变量所占内存单元的大小及形式；变量的存储类型规定了该变量所在的存储区域，因而规定了该变量作用时间的长短，即寿命的长短，这种性质又称为"存在性"。</a:t>
            </a:r>
          </a:p>
        </p:txBody>
      </p:sp>
      <p:sp>
        <p:nvSpPr>
          <p:cNvPr id="10" name="矩形 9"/>
          <p:cNvSpPr/>
          <p:nvPr/>
        </p:nvSpPr>
        <p:spPr>
          <a:xfrm>
            <a:off x="839972" y="4518860"/>
            <a:ext cx="7198242" cy="1338828"/>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变量在程序中说明的位置决定了该变量的作用域，即在什么范围内可以引用该变量，"可引用"又称为"可见"，所以这种性质又称为"可见性"。</a:t>
            </a:r>
          </a:p>
        </p:txBody>
      </p:sp>
    </p:spTree>
    <p:extLst>
      <p:ext uri="{BB962C8B-B14F-4D97-AF65-F5344CB8AC3E}">
        <p14:creationId xmlns:p14="http://schemas.microsoft.com/office/powerpoint/2010/main" val="93666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文本占位符 209922"/>
          <p:cNvSpPr>
            <a:spLocks noGrp="1"/>
          </p:cNvSpPr>
          <p:nvPr>
            <p:ph type="body" idx="4294967295"/>
          </p:nvPr>
        </p:nvSpPr>
        <p:spPr>
          <a:xfrm>
            <a:off x="739840" y="1192980"/>
            <a:ext cx="7795456" cy="4537968"/>
          </a:xfrm>
        </p:spPr>
        <p:txBody>
          <a:bodyPr lIns="92075" tIns="46038" rIns="92075" bIns="46038"/>
          <a:lstStyle/>
          <a:p>
            <a:pPr fontAlgn="auto">
              <a:lnSpc>
                <a:spcPct val="150000"/>
              </a:lnSpc>
            </a:pPr>
            <a:r>
              <a:rPr lang="zh-CN" altLang="zh-CN" sz="2000" b="1" dirty="0">
                <a:solidFill>
                  <a:schemeClr val="tx1"/>
                </a:solidFill>
                <a:latin typeface="微软雅黑" panose="020B0503020204020204" pitchFamily="34" charset="-122"/>
                <a:ea typeface="微软雅黑" panose="020B0503020204020204" pitchFamily="34" charset="-122"/>
              </a:rPr>
              <a:t>作用域</a:t>
            </a:r>
            <a:r>
              <a:rPr lang="zh-CN" altLang="zh-CN" sz="2000" dirty="0">
                <a:solidFill>
                  <a:schemeClr val="tx1"/>
                </a:solidFill>
                <a:latin typeface="微软雅黑" panose="020B0503020204020204" pitchFamily="34" charset="-122"/>
                <a:ea typeface="微软雅黑" panose="020B0503020204020204" pitchFamily="34" charset="-122"/>
              </a:rPr>
              <a:t>：是该变量</a:t>
            </a:r>
            <a:r>
              <a:rPr lang="zh-CN" altLang="en-US" sz="2000" dirty="0">
                <a:solidFill>
                  <a:schemeClr val="tx1"/>
                </a:solidFill>
                <a:latin typeface="微软雅黑" panose="020B0503020204020204" pitchFamily="34" charset="-122"/>
                <a:ea typeface="微软雅黑" panose="020B0503020204020204" pitchFamily="34" charset="-122"/>
              </a:rPr>
              <a:t>可访问的</a:t>
            </a:r>
            <a:r>
              <a:rPr lang="zh-CN" altLang="zh-CN" sz="2000" dirty="0">
                <a:solidFill>
                  <a:schemeClr val="tx1"/>
                </a:solidFill>
                <a:latin typeface="微软雅黑" panose="020B0503020204020204" pitchFamily="34" charset="-122"/>
                <a:ea typeface="微软雅黑" panose="020B0503020204020204" pitchFamily="34" charset="-122"/>
              </a:rPr>
              <a:t>程序部分。</a:t>
            </a:r>
          </a:p>
          <a:p>
            <a:pPr fontAlgn="auto">
              <a:lnSpc>
                <a:spcPct val="150000"/>
              </a:lnSpc>
            </a:pPr>
            <a:r>
              <a:rPr lang="zh-CN" altLang="zh-CN" sz="2000" b="1" dirty="0">
                <a:solidFill>
                  <a:schemeClr val="tx1"/>
                </a:solidFill>
                <a:latin typeface="微软雅黑" panose="020B0503020204020204" pitchFamily="34" charset="-122"/>
                <a:ea typeface="微软雅黑" panose="020B0503020204020204" pitchFamily="34" charset="-122"/>
              </a:rPr>
              <a:t>变量的生存期</a:t>
            </a:r>
            <a:r>
              <a:rPr lang="zh-CN" altLang="zh-CN" sz="2000" dirty="0">
                <a:solidFill>
                  <a:schemeClr val="tx1"/>
                </a:solidFill>
                <a:latin typeface="微软雅黑" panose="020B0503020204020204" pitchFamily="34" charset="-122"/>
                <a:ea typeface="微软雅黑" panose="020B0503020204020204" pitchFamily="34" charset="-122"/>
              </a:rPr>
              <a:t>：变量从定义开始到它所占有的存储空间被系统收回为止的这段时间。</a:t>
            </a:r>
          </a:p>
          <a:p>
            <a:pPr fontAlgn="auto">
              <a:lnSpc>
                <a:spcPct val="150000"/>
              </a:lnSpc>
            </a:pPr>
            <a:r>
              <a:rPr lang="zh-CN" altLang="zh-CN" sz="2000" b="1" dirty="0">
                <a:solidFill>
                  <a:schemeClr val="tx1"/>
                </a:solidFill>
                <a:latin typeface="微软雅黑" panose="020B0503020204020204" pitchFamily="34" charset="-122"/>
                <a:ea typeface="微软雅黑" panose="020B0503020204020204" pitchFamily="34" charset="-122"/>
              </a:rPr>
              <a:t>变量的可见性</a:t>
            </a:r>
            <a:r>
              <a:rPr lang="zh-CN" altLang="zh-CN" sz="2000" dirty="0">
                <a:solidFill>
                  <a:schemeClr val="tx1"/>
                </a:solidFill>
                <a:latin typeface="微软雅黑" panose="020B0503020204020204" pitchFamily="34" charset="-122"/>
                <a:ea typeface="微软雅黑" panose="020B0503020204020204" pitchFamily="34" charset="-122"/>
              </a:rPr>
              <a:t>：在某个程序区域，可以对变量进行访问(或称存取)</a:t>
            </a:r>
            <a:r>
              <a:rPr lang="zh-CN" altLang="zh-CN" sz="2000" dirty="0">
                <a:latin typeface="微软雅黑" panose="020B0503020204020204" pitchFamily="34" charset="-122"/>
                <a:ea typeface="微软雅黑" panose="020B0503020204020204" pitchFamily="34" charset="-122"/>
              </a:rPr>
              <a:t>操作，则称该变量在该区域为可见的，否则为不可见的。</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zh-CN" sz="2000" b="1" dirty="0">
                <a:latin typeface="微软雅黑" panose="020B0503020204020204" pitchFamily="34" charset="-122"/>
                <a:ea typeface="微软雅黑" panose="020B0503020204020204" pitchFamily="34" charset="-122"/>
              </a:rPr>
              <a:t>全局变量和局部变量</a:t>
            </a:r>
            <a:r>
              <a:rPr lang="zh-CN" altLang="en-US" sz="2000" b="1"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在一个函数内部或复合语句内部定义的变量叫内部变量，又称为</a:t>
            </a:r>
            <a:r>
              <a:rPr lang="zh-CN" altLang="zh-CN" sz="2000" dirty="0">
                <a:latin typeface="微软雅黑" panose="020B0503020204020204" pitchFamily="34" charset="-122"/>
                <a:ea typeface="微软雅黑" panose="020B0503020204020204" pitchFamily="34" charset="-122"/>
                <a:sym typeface="+mn-ea"/>
              </a:rPr>
              <a:t>"</a:t>
            </a:r>
            <a:r>
              <a:rPr lang="zh-CN" altLang="zh-CN" sz="2000" dirty="0">
                <a:latin typeface="微软雅黑" panose="020B0503020204020204" pitchFamily="34" charset="-122"/>
                <a:ea typeface="微软雅黑" panose="020B0503020204020204" pitchFamily="34" charset="-122"/>
              </a:rPr>
              <a:t>局部变量</a:t>
            </a:r>
            <a:r>
              <a:rPr lang="zh-CN" altLang="zh-CN" sz="2000" dirty="0">
                <a:latin typeface="微软雅黑" panose="020B0503020204020204" pitchFamily="34" charset="-122"/>
                <a:ea typeface="微软雅黑" panose="020B0503020204020204" pitchFamily="34" charset="-122"/>
                <a:sym typeface="+mn-ea"/>
              </a:rPr>
              <a:t>"</a:t>
            </a:r>
            <a:r>
              <a:rPr lang="zh-CN" altLang="zh-CN" sz="2000" dirty="0">
                <a:latin typeface="微软雅黑" panose="020B0503020204020204" pitchFamily="34" charset="-122"/>
                <a:ea typeface="微软雅黑" panose="020B0503020204020204" pitchFamily="34" charset="-122"/>
              </a:rPr>
              <a:t>。在函数外定义的变量称为外部变量，又称为"全局变量"。</a:t>
            </a:r>
          </a:p>
        </p:txBody>
      </p:sp>
      <p:sp>
        <p:nvSpPr>
          <p:cNvPr id="11" name="文本框 10"/>
          <p:cNvSpPr txBox="1"/>
          <p:nvPr/>
        </p:nvSpPr>
        <p:spPr>
          <a:xfrm>
            <a:off x="739840" y="131498"/>
            <a:ext cx="1219200" cy="669925"/>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4.3.1</a:t>
            </a:r>
            <a:endParaRPr lang="zh-CN" altLang="en-US" sz="3600" b="1" dirty="0">
              <a:solidFill>
                <a:srgbClr val="39626F"/>
              </a:solidFill>
              <a:latin typeface="Segoe UI" panose="020B0502040204020203" pitchFamily="34" charset="0"/>
              <a:ea typeface="宋体" panose="02010600030101010101" pitchFamily="2" charset="-122"/>
              <a:cs typeface="Segoe UI" panose="020B0502040204020203" pitchFamily="34" charset="0"/>
            </a:endParaRPr>
          </a:p>
        </p:txBody>
      </p:sp>
      <p:sp>
        <p:nvSpPr>
          <p:cNvPr id="7" name="文本框 6"/>
          <p:cNvSpPr txBox="1"/>
          <p:nvPr/>
        </p:nvSpPr>
        <p:spPr>
          <a:xfrm>
            <a:off x="3166119" y="131498"/>
            <a:ext cx="3982033"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sym typeface="+mn-ea"/>
              </a:rPr>
              <a:t>——</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sym typeface="+mn-ea"/>
              </a:rPr>
              <a:t>几个基本概念</a:t>
            </a:r>
          </a:p>
        </p:txBody>
      </p:sp>
    </p:spTree>
    <p:extLst>
      <p:ext uri="{BB962C8B-B14F-4D97-AF65-F5344CB8AC3E}">
        <p14:creationId xmlns:p14="http://schemas.microsoft.com/office/powerpoint/2010/main" val="206528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 calcmode="lin" valueType="num">
                                      <p:cBhvr additive="base">
                                        <p:cTn id="7" dur="1000" fill="hold"/>
                                        <p:tgtEl>
                                          <p:spTgt spid="20992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099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9923">
                                            <p:txEl>
                                              <p:pRg st="1" end="1"/>
                                            </p:txEl>
                                          </p:spTgt>
                                        </p:tgtEl>
                                        <p:attrNameLst>
                                          <p:attrName>style.visibility</p:attrName>
                                        </p:attrNameLst>
                                      </p:cBhvr>
                                      <p:to>
                                        <p:strVal val="visible"/>
                                      </p:to>
                                    </p:set>
                                    <p:anim calcmode="lin" valueType="num">
                                      <p:cBhvr additive="base">
                                        <p:cTn id="13" dur="1000" fill="hold"/>
                                        <p:tgtEl>
                                          <p:spTgt spid="20992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2099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9923">
                                            <p:txEl>
                                              <p:pRg st="2" end="2"/>
                                            </p:txEl>
                                          </p:spTgt>
                                        </p:tgtEl>
                                        <p:attrNameLst>
                                          <p:attrName>style.visibility</p:attrName>
                                        </p:attrNameLst>
                                      </p:cBhvr>
                                      <p:to>
                                        <p:strVal val="visible"/>
                                      </p:to>
                                    </p:set>
                                    <p:anim calcmode="lin" valueType="num">
                                      <p:cBhvr additive="base">
                                        <p:cTn id="19" dur="1000" fill="hold"/>
                                        <p:tgtEl>
                                          <p:spTgt spid="20992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099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9923">
                                            <p:txEl>
                                              <p:pRg st="3" end="3"/>
                                            </p:txEl>
                                          </p:spTgt>
                                        </p:tgtEl>
                                        <p:attrNameLst>
                                          <p:attrName>style.visibility</p:attrName>
                                        </p:attrNameLst>
                                      </p:cBhvr>
                                      <p:to>
                                        <p:strVal val="visible"/>
                                      </p:to>
                                    </p:set>
                                    <p:anim calcmode="lin" valueType="num">
                                      <p:cBhvr additive="base">
                                        <p:cTn id="25" dur="1000" fill="hold"/>
                                        <p:tgtEl>
                                          <p:spTgt spid="209923">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2099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文本占位符 210946"/>
          <p:cNvSpPr>
            <a:spLocks noGrp="1"/>
          </p:cNvSpPr>
          <p:nvPr>
            <p:ph type="body" idx="4294967295"/>
          </p:nvPr>
        </p:nvSpPr>
        <p:spPr>
          <a:xfrm>
            <a:off x="814268" y="1364158"/>
            <a:ext cx="7859395" cy="3229106"/>
          </a:xfrm>
        </p:spPr>
        <p:txBody>
          <a:bodyPr lIns="92075" tIns="46038" rIns="92075" bIns="46038">
            <a:normAutofit fontScale="97500"/>
          </a:bodyPr>
          <a:lstStyle/>
          <a:p>
            <a:pPr>
              <a:lnSpc>
                <a:spcPct val="150000"/>
              </a:lnSpc>
            </a:pPr>
            <a:r>
              <a:rPr lang="zh-CN" altLang="zh-CN" sz="2000" b="1" dirty="0">
                <a:solidFill>
                  <a:schemeClr val="tx1"/>
                </a:solidFill>
                <a:latin typeface="微软雅黑" panose="020B0503020204020204" pitchFamily="34" charset="-122"/>
                <a:ea typeface="微软雅黑" panose="020B0503020204020204" pitchFamily="34" charset="-122"/>
                <a:sym typeface="+mn-ea"/>
              </a:rPr>
              <a:t>动态存储变量和静态存储变量</a:t>
            </a:r>
          </a:p>
          <a:p>
            <a:pPr marL="0" indent="0" fontAlgn="auto">
              <a:lnSpc>
                <a:spcPct val="150000"/>
              </a:lnSpc>
              <a:buNone/>
            </a:pPr>
            <a:r>
              <a:rPr lang="zh-CN" altLang="zh-CN" sz="1800" dirty="0">
                <a:solidFill>
                  <a:schemeClr val="tx1"/>
                </a:solidFill>
                <a:latin typeface="微软雅黑" panose="020B0503020204020204" pitchFamily="34" charset="-122"/>
                <a:ea typeface="微软雅黑" panose="020B0503020204020204" pitchFamily="34" charset="-122"/>
                <a:sym typeface="+mn-ea"/>
              </a:rPr>
              <a:t>       在程序运行期间，所有的变量均需占有内存，有的是临时占用内存，有的是整个程序运行过程中从头到尾占用内存。</a:t>
            </a:r>
          </a:p>
          <a:p>
            <a:pPr marL="0" indent="0" fontAlgn="auto">
              <a:lnSpc>
                <a:spcPct val="150000"/>
              </a:lnSpc>
              <a:buNone/>
            </a:pPr>
            <a:r>
              <a:rPr lang="zh-CN" altLang="zh-CN" sz="1800" dirty="0">
                <a:solidFill>
                  <a:schemeClr val="tx1"/>
                </a:solidFill>
                <a:latin typeface="微软雅黑" panose="020B0503020204020204" pitchFamily="34" charset="-122"/>
                <a:ea typeface="微软雅黑" panose="020B0503020204020204" pitchFamily="34" charset="-122"/>
                <a:sym typeface="+mn-ea"/>
              </a:rPr>
              <a:t>       对于在程序运行期间根据需要进行临时动态分配存储空间的变量称为“动态存储变量”，对于在程序运行期间永久性占用内存的变量称为“静态存储变量"。</a:t>
            </a:r>
          </a:p>
        </p:txBody>
      </p:sp>
      <p:sp>
        <p:nvSpPr>
          <p:cNvPr id="11" name="文本框 10"/>
          <p:cNvSpPr txBox="1"/>
          <p:nvPr/>
        </p:nvSpPr>
        <p:spPr>
          <a:xfrm>
            <a:off x="739840" y="131498"/>
            <a:ext cx="1219200" cy="669925"/>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4.3.1</a:t>
            </a:r>
            <a:endParaRPr lang="zh-CN" altLang="en-US" sz="3600" b="1" dirty="0">
              <a:solidFill>
                <a:srgbClr val="39626F"/>
              </a:solidFill>
              <a:latin typeface="Segoe UI" panose="020B0502040204020203" pitchFamily="34" charset="0"/>
              <a:ea typeface="宋体" panose="02010600030101010101" pitchFamily="2" charset="-122"/>
              <a:cs typeface="Segoe UI" panose="020B0502040204020203" pitchFamily="34" charset="0"/>
            </a:endParaRPr>
          </a:p>
        </p:txBody>
      </p:sp>
      <p:sp>
        <p:nvSpPr>
          <p:cNvPr id="5" name="文本框 4"/>
          <p:cNvSpPr txBox="1"/>
          <p:nvPr/>
        </p:nvSpPr>
        <p:spPr>
          <a:xfrm>
            <a:off x="3166119" y="131498"/>
            <a:ext cx="3982033"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sym typeface="+mn-ea"/>
              </a:rPr>
              <a:t>——</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sym typeface="+mn-ea"/>
              </a:rPr>
              <a:t>几个基本概念</a:t>
            </a:r>
          </a:p>
        </p:txBody>
      </p:sp>
    </p:spTree>
    <p:extLst>
      <p:ext uri="{BB962C8B-B14F-4D97-AF65-F5344CB8AC3E}">
        <p14:creationId xmlns:p14="http://schemas.microsoft.com/office/powerpoint/2010/main" val="1485102983"/>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blinds(horizontal)">
                                      <p:cBhvr>
                                        <p:cTn id="7" dur="500"/>
                                        <p:tgtEl>
                                          <p:spTgt spid="210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0947">
                                            <p:txEl>
                                              <p:pRg st="1" end="1"/>
                                            </p:txEl>
                                          </p:spTgt>
                                        </p:tgtEl>
                                        <p:attrNameLst>
                                          <p:attrName>style.visibility</p:attrName>
                                        </p:attrNameLst>
                                      </p:cBhvr>
                                      <p:to>
                                        <p:strVal val="visible"/>
                                      </p:to>
                                    </p:set>
                                    <p:animEffect transition="in" filter="blinds(horizontal)">
                                      <p:cBhvr>
                                        <p:cTn id="12" dur="500"/>
                                        <p:tgtEl>
                                          <p:spTgt spid="210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0947">
                                            <p:txEl>
                                              <p:pRg st="2" end="2"/>
                                            </p:txEl>
                                          </p:spTgt>
                                        </p:tgtEl>
                                        <p:attrNameLst>
                                          <p:attrName>style.visibility</p:attrName>
                                        </p:attrNameLst>
                                      </p:cBhvr>
                                      <p:to>
                                        <p:strVal val="visible"/>
                                      </p:to>
                                    </p:set>
                                    <p:animEffect transition="in" filter="blinds(horizontal)">
                                      <p:cBhvr>
                                        <p:cTn id="17" dur="500"/>
                                        <p:tgtEl>
                                          <p:spTgt spid="2109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文本占位符 272386"/>
          <p:cNvSpPr>
            <a:spLocks noGrp="1"/>
          </p:cNvSpPr>
          <p:nvPr>
            <p:ph type="body" idx="4294967295"/>
          </p:nvPr>
        </p:nvSpPr>
        <p:spPr>
          <a:xfrm>
            <a:off x="739775" y="1194205"/>
            <a:ext cx="4321175" cy="4464050"/>
          </a:xfrm>
        </p:spPr>
        <p:txBody>
          <a:bodyPr lIns="92075" tIns="46038" rIns="92075" bIns="46038">
            <a:normAutofit/>
          </a:bodyPr>
          <a:lstStyle/>
          <a:p>
            <a:pPr fontAlgn="auto">
              <a:lnSpc>
                <a:spcPct val="150000"/>
              </a:lnSpc>
            </a:pPr>
            <a:r>
              <a:rPr lang="zh-CN" altLang="zh-CN" sz="1800" dirty="0">
                <a:latin typeface="微软雅黑" panose="020B0503020204020204" pitchFamily="34" charset="-122"/>
                <a:ea typeface="微软雅黑" panose="020B0503020204020204" pitchFamily="34" charset="-122"/>
              </a:rPr>
              <a:t>一个正在运行的程序可将其使用内存的情况分为如下三类:</a:t>
            </a:r>
          </a:p>
          <a:p>
            <a:pPr fontAlgn="auto">
              <a:lnSpc>
                <a:spcPct val="150000"/>
              </a:lnSpc>
            </a:pPr>
            <a:r>
              <a:rPr lang="zh-CN" altLang="zh-CN" sz="1800" dirty="0">
                <a:latin typeface="微软雅黑" panose="020B0503020204020204" pitchFamily="34" charset="-122"/>
                <a:ea typeface="微软雅黑" panose="020B0503020204020204" pitchFamily="34" charset="-122"/>
              </a:rPr>
              <a:t>  </a:t>
            </a:r>
            <a:r>
              <a:rPr lang="zh-CN" altLang="zh-CN" sz="1800" dirty="0">
                <a:solidFill>
                  <a:schemeClr val="tx1"/>
                </a:solidFill>
                <a:latin typeface="微软雅黑" panose="020B0503020204020204" pitchFamily="34" charset="-122"/>
                <a:ea typeface="微软雅黑" panose="020B0503020204020204" pitchFamily="34" charset="-122"/>
              </a:rPr>
              <a:t> </a:t>
            </a:r>
            <a:r>
              <a:rPr lang="zh-CN" altLang="zh-CN" sz="1800" b="1" dirty="0">
                <a:solidFill>
                  <a:schemeClr val="tx1"/>
                </a:solidFill>
                <a:latin typeface="微软雅黑" panose="020B0503020204020204" pitchFamily="34" charset="-122"/>
                <a:ea typeface="微软雅黑" panose="020B0503020204020204" pitchFamily="34" charset="-122"/>
              </a:rPr>
              <a:t>程序代码区</a:t>
            </a:r>
            <a:r>
              <a:rPr lang="zh-CN" altLang="zh-CN" sz="1800" dirty="0">
                <a:latin typeface="微软雅黑" panose="020B0503020204020204" pitchFamily="34" charset="-122"/>
                <a:ea typeface="微软雅黑" panose="020B0503020204020204" pitchFamily="34" charset="-122"/>
              </a:rPr>
              <a:t>:  程序的指令代码存放在程序代码区。</a:t>
            </a:r>
          </a:p>
          <a:p>
            <a:pPr fontAlgn="auto">
              <a:lnSpc>
                <a:spcPct val="150000"/>
              </a:lnSpc>
            </a:pPr>
            <a:r>
              <a:rPr lang="zh-CN" altLang="zh-CN" sz="1800" dirty="0">
                <a:latin typeface="微软雅黑" panose="020B0503020204020204" pitchFamily="34" charset="-122"/>
                <a:ea typeface="微软雅黑" panose="020B0503020204020204" pitchFamily="34" charset="-122"/>
              </a:rPr>
              <a:t>   </a:t>
            </a:r>
            <a:r>
              <a:rPr lang="zh-CN" altLang="zh-CN" sz="1800" b="1" dirty="0">
                <a:latin typeface="微软雅黑" panose="020B0503020204020204" pitchFamily="34" charset="-122"/>
                <a:ea typeface="微软雅黑" panose="020B0503020204020204" pitchFamily="34" charset="-122"/>
              </a:rPr>
              <a:t>静态存储区</a:t>
            </a:r>
            <a:r>
              <a:rPr lang="zh-CN" altLang="zh-CN" sz="1800" dirty="0">
                <a:latin typeface="微软雅黑" panose="020B0503020204020204" pitchFamily="34" charset="-122"/>
                <a:ea typeface="微软雅黑" panose="020B0503020204020204" pitchFamily="34" charset="-122"/>
              </a:rPr>
              <a:t>:  静态存储变量存放区，包括全局变量。</a:t>
            </a:r>
          </a:p>
          <a:p>
            <a:pPr fontAlgn="auto">
              <a:lnSpc>
                <a:spcPct val="150000"/>
              </a:lnSpc>
            </a:pPr>
            <a:r>
              <a:rPr lang="zh-CN" altLang="zh-CN" sz="1800" dirty="0">
                <a:latin typeface="微软雅黑" panose="020B0503020204020204" pitchFamily="34" charset="-122"/>
                <a:ea typeface="微软雅黑" panose="020B0503020204020204" pitchFamily="34" charset="-122"/>
              </a:rPr>
              <a:t>   </a:t>
            </a:r>
            <a:r>
              <a:rPr lang="zh-CN" altLang="zh-CN" sz="1800" b="1" dirty="0">
                <a:latin typeface="微软雅黑" panose="020B0503020204020204" pitchFamily="34" charset="-122"/>
                <a:ea typeface="微软雅黑" panose="020B0503020204020204" pitchFamily="34" charset="-122"/>
              </a:rPr>
              <a:t>动态存储区</a:t>
            </a:r>
            <a:r>
              <a:rPr lang="zh-CN" altLang="zh-CN" sz="1800" dirty="0">
                <a:latin typeface="微软雅黑" panose="020B0503020204020204" pitchFamily="34" charset="-122"/>
                <a:ea typeface="微软雅黑" panose="020B0503020204020204" pitchFamily="34" charset="-122"/>
              </a:rPr>
              <a:t>:  存放局部自动变量，函数的形参以及函数调用时的现场保护和返回地址等。</a:t>
            </a:r>
          </a:p>
          <a:p>
            <a:pPr fontAlgn="auto">
              <a:lnSpc>
                <a:spcPct val="150000"/>
              </a:lnSpc>
            </a:pPr>
            <a:endParaRPr lang="zh-CN" altLang="en-US" dirty="0">
              <a:ea typeface="华文新魏" panose="02010800040101010101" pitchFamily="2" charset="-122"/>
            </a:endParaRPr>
          </a:p>
        </p:txBody>
      </p:sp>
      <p:sp>
        <p:nvSpPr>
          <p:cNvPr id="11" name="文本框 10"/>
          <p:cNvSpPr txBox="1"/>
          <p:nvPr/>
        </p:nvSpPr>
        <p:spPr>
          <a:xfrm>
            <a:off x="739840" y="131498"/>
            <a:ext cx="1219200" cy="669925"/>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4.3.1</a:t>
            </a:r>
            <a:endParaRPr lang="zh-CN" altLang="en-US" sz="3600" b="1" dirty="0">
              <a:solidFill>
                <a:srgbClr val="39626F"/>
              </a:solidFill>
              <a:latin typeface="Segoe UI" panose="020B0502040204020203" pitchFamily="34" charset="0"/>
              <a:ea typeface="宋体" panose="02010600030101010101" pitchFamily="2" charset="-122"/>
              <a:cs typeface="Segoe UI" panose="020B0502040204020203" pitchFamily="34" charset="0"/>
            </a:endParaRPr>
          </a:p>
        </p:txBody>
      </p:sp>
      <p:pic>
        <p:nvPicPr>
          <p:cNvPr id="2" name="图片 1"/>
          <p:cNvPicPr>
            <a:picLocks noChangeAspect="1"/>
          </p:cNvPicPr>
          <p:nvPr/>
        </p:nvPicPr>
        <p:blipFill>
          <a:blip r:embed="rId2"/>
          <a:stretch>
            <a:fillRect/>
          </a:stretch>
        </p:blipFill>
        <p:spPr>
          <a:xfrm>
            <a:off x="5114913" y="1602127"/>
            <a:ext cx="4029087" cy="3345268"/>
          </a:xfrm>
          <a:prstGeom prst="rect">
            <a:avLst/>
          </a:prstGeom>
        </p:spPr>
      </p:pic>
      <p:sp>
        <p:nvSpPr>
          <p:cNvPr id="9" name="文本框 8"/>
          <p:cNvSpPr txBox="1"/>
          <p:nvPr/>
        </p:nvSpPr>
        <p:spPr>
          <a:xfrm>
            <a:off x="3166119" y="131498"/>
            <a:ext cx="3982033"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sym typeface="+mn-ea"/>
              </a:rPr>
              <a:t>——</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sym typeface="+mn-ea"/>
              </a:rPr>
              <a:t>使用内存的情况</a:t>
            </a:r>
          </a:p>
        </p:txBody>
      </p:sp>
    </p:spTree>
    <p:extLst>
      <p:ext uri="{BB962C8B-B14F-4D97-AF65-F5344CB8AC3E}">
        <p14:creationId xmlns:p14="http://schemas.microsoft.com/office/powerpoint/2010/main" val="51377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2387">
                                            <p:txEl>
                                              <p:pRg st="1" end="1"/>
                                            </p:txEl>
                                          </p:spTgt>
                                        </p:tgtEl>
                                        <p:attrNameLst>
                                          <p:attrName>style.visibility</p:attrName>
                                        </p:attrNameLst>
                                      </p:cBhvr>
                                      <p:to>
                                        <p:strVal val="visible"/>
                                      </p:to>
                                    </p:set>
                                    <p:anim calcmode="lin" valueType="num">
                                      <p:cBhvr additive="base">
                                        <p:cTn id="7" dur="500" fill="hold"/>
                                        <p:tgtEl>
                                          <p:spTgt spid="27238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2387">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72387">
                                            <p:txEl>
                                              <p:pRg st="2" end="2"/>
                                            </p:txEl>
                                          </p:spTgt>
                                        </p:tgtEl>
                                        <p:attrNameLst>
                                          <p:attrName>style.visibility</p:attrName>
                                        </p:attrNameLst>
                                      </p:cBhvr>
                                      <p:to>
                                        <p:strVal val="visible"/>
                                      </p:to>
                                    </p:set>
                                    <p:anim calcmode="lin" valueType="num">
                                      <p:cBhvr additive="base">
                                        <p:cTn id="11" dur="500" fill="hold"/>
                                        <p:tgtEl>
                                          <p:spTgt spid="272387">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72387">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72387">
                                            <p:txEl>
                                              <p:pRg st="3" end="3"/>
                                            </p:txEl>
                                          </p:spTgt>
                                        </p:tgtEl>
                                        <p:attrNameLst>
                                          <p:attrName>style.visibility</p:attrName>
                                        </p:attrNameLst>
                                      </p:cBhvr>
                                      <p:to>
                                        <p:strVal val="visible"/>
                                      </p:to>
                                    </p:set>
                                    <p:anim calcmode="lin" valueType="num">
                                      <p:cBhvr additive="base">
                                        <p:cTn id="15" dur="500" fill="hold"/>
                                        <p:tgtEl>
                                          <p:spTgt spid="272387">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723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1" name="文本占位符 273410"/>
          <p:cNvSpPr>
            <a:spLocks noGrp="1"/>
          </p:cNvSpPr>
          <p:nvPr>
            <p:ph type="body" idx="4294967295"/>
          </p:nvPr>
        </p:nvSpPr>
        <p:spPr>
          <a:xfrm>
            <a:off x="1016286" y="1288969"/>
            <a:ext cx="6775450" cy="4151312"/>
          </a:xfrm>
        </p:spPr>
        <p:txBody>
          <a:bodyPr lIns="92075" tIns="46038" rIns="92075" bIns="46038">
            <a:normAutofit fontScale="92500" lnSpcReduction="20000"/>
          </a:bodyPr>
          <a:lstStyle/>
          <a:p>
            <a:pPr fontAlgn="auto">
              <a:lnSpc>
                <a:spcPct val="150000"/>
              </a:lnSpc>
            </a:pPr>
            <a:r>
              <a:rPr lang="zh-CN" altLang="zh-CN" sz="2200" b="1" dirty="0">
                <a:latin typeface="微软雅黑" panose="020B0503020204020204" pitchFamily="34" charset="-122"/>
                <a:ea typeface="微软雅黑" panose="020B0503020204020204" pitchFamily="34" charset="-122"/>
              </a:rPr>
              <a:t>变量定义的一般形式为:</a:t>
            </a:r>
          </a:p>
          <a:p>
            <a:pPr fontAlgn="auto">
              <a:lnSpc>
                <a:spcPct val="150000"/>
              </a:lnSpc>
              <a:buNone/>
            </a:pPr>
            <a:r>
              <a:rPr lang="zh-CN" altLang="zh-CN" sz="2000" dirty="0">
                <a:latin typeface="微软雅黑" panose="020B0503020204020204" pitchFamily="34" charset="-122"/>
                <a:ea typeface="微软雅黑" panose="020B0503020204020204" pitchFamily="34" charset="-122"/>
              </a:rPr>
              <a:t>           &lt;存储类型&gt; 数据类型 变量名表；</a:t>
            </a:r>
          </a:p>
          <a:p>
            <a:pPr fontAlgn="auto">
              <a:lnSpc>
                <a:spcPct val="150000"/>
              </a:lnSpc>
              <a:buNone/>
            </a:pPr>
            <a:endParaRPr lang="zh-CN" altLang="zh-CN" sz="2000" dirty="0">
              <a:latin typeface="微软雅黑" panose="020B0503020204020204" pitchFamily="34" charset="-122"/>
              <a:ea typeface="微软雅黑" panose="020B0503020204020204" pitchFamily="34" charset="-122"/>
            </a:endParaRPr>
          </a:p>
          <a:p>
            <a:pPr fontAlgn="auto">
              <a:lnSpc>
                <a:spcPct val="150000"/>
              </a:lnSpc>
            </a:pPr>
            <a:r>
              <a:rPr lang="zh-CN" altLang="zh-CN" sz="2200" dirty="0">
                <a:latin typeface="微软雅黑" panose="020B0503020204020204" pitchFamily="34" charset="-122"/>
                <a:ea typeface="微软雅黑" panose="020B0503020204020204" pitchFamily="34" charset="-122"/>
              </a:rPr>
              <a:t> </a:t>
            </a:r>
            <a:r>
              <a:rPr lang="zh-CN" altLang="zh-CN" sz="2200" b="1" dirty="0">
                <a:latin typeface="微软雅黑" panose="020B0503020204020204" pitchFamily="34" charset="-122"/>
                <a:ea typeface="微软雅黑" panose="020B0503020204020204" pitchFamily="34" charset="-122"/>
              </a:rPr>
              <a:t>存储类型包括:</a:t>
            </a:r>
          </a:p>
          <a:p>
            <a:pPr fontAlgn="auto">
              <a:lnSpc>
                <a:spcPct val="150000"/>
              </a:lnSpc>
              <a:buNone/>
            </a:pPr>
            <a:r>
              <a:rPr lang="zh-CN" altLang="zh-CN" sz="2000" dirty="0">
                <a:latin typeface="微软雅黑" panose="020B0503020204020204" pitchFamily="34" charset="-122"/>
                <a:ea typeface="微软雅黑" panose="020B0503020204020204" pitchFamily="34" charset="-122"/>
              </a:rPr>
              <a:t>           auto            自动型</a:t>
            </a:r>
          </a:p>
          <a:p>
            <a:pPr fontAlgn="auto">
              <a:lnSpc>
                <a:spcPct val="150000"/>
              </a:lnSpc>
              <a:buNone/>
            </a:pPr>
            <a:r>
              <a:rPr lang="zh-CN" altLang="zh-CN" sz="2000" dirty="0">
                <a:latin typeface="微软雅黑" panose="020B0503020204020204" pitchFamily="34" charset="-122"/>
                <a:ea typeface="微软雅黑" panose="020B0503020204020204" pitchFamily="34" charset="-122"/>
              </a:rPr>
              <a:t>           register       寄存器型</a:t>
            </a:r>
          </a:p>
          <a:p>
            <a:pPr fontAlgn="auto">
              <a:lnSpc>
                <a:spcPct val="150000"/>
              </a:lnSpc>
              <a:buNone/>
            </a:pPr>
            <a:r>
              <a:rPr lang="zh-CN" altLang="zh-CN" sz="2000" dirty="0">
                <a:latin typeface="微软雅黑" panose="020B0503020204020204" pitchFamily="34" charset="-122"/>
                <a:ea typeface="微软雅黑" panose="020B0503020204020204" pitchFamily="34" charset="-122"/>
              </a:rPr>
              <a:t>           extern         外部参照型</a:t>
            </a:r>
          </a:p>
          <a:p>
            <a:pPr fontAlgn="auto">
              <a:lnSpc>
                <a:spcPct val="150000"/>
              </a:lnSpc>
              <a:buNone/>
            </a:pPr>
            <a:r>
              <a:rPr lang="zh-CN" altLang="zh-CN" sz="2000" dirty="0">
                <a:latin typeface="微软雅黑" panose="020B0503020204020204" pitchFamily="34" charset="-122"/>
                <a:ea typeface="微软雅黑" panose="020B0503020204020204" pitchFamily="34" charset="-122"/>
              </a:rPr>
              <a:t>           static           静态型 </a:t>
            </a:r>
          </a:p>
          <a:p>
            <a:endParaRPr lang="zh-CN" altLang="en-US" sz="2800" dirty="0">
              <a:ea typeface="华文新魏" panose="02010800040101010101" pitchFamily="2" charset="-122"/>
            </a:endParaRPr>
          </a:p>
        </p:txBody>
      </p:sp>
      <p:sp>
        <p:nvSpPr>
          <p:cNvPr id="11" name="文本框 10"/>
          <p:cNvSpPr txBox="1"/>
          <p:nvPr/>
        </p:nvSpPr>
        <p:spPr>
          <a:xfrm>
            <a:off x="739840" y="131498"/>
            <a:ext cx="1219200" cy="669925"/>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4.3.1</a:t>
            </a:r>
            <a:endParaRPr lang="zh-CN" altLang="en-US" sz="3600" b="1" dirty="0">
              <a:solidFill>
                <a:srgbClr val="39626F"/>
              </a:solidFill>
              <a:latin typeface="Segoe UI" panose="020B0502040204020203" pitchFamily="34" charset="0"/>
              <a:ea typeface="宋体" panose="02010600030101010101" pitchFamily="2" charset="-122"/>
              <a:cs typeface="Segoe UI" panose="020B0502040204020203" pitchFamily="34" charset="0"/>
            </a:endParaRPr>
          </a:p>
        </p:txBody>
      </p:sp>
      <p:sp>
        <p:nvSpPr>
          <p:cNvPr id="9" name="文本框 8"/>
          <p:cNvSpPr txBox="1"/>
          <p:nvPr/>
        </p:nvSpPr>
        <p:spPr>
          <a:xfrm>
            <a:off x="3166119" y="131498"/>
            <a:ext cx="4861462"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sym typeface="+mn-ea"/>
              </a:rPr>
              <a:t>——</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sym typeface="+mn-ea"/>
              </a:rPr>
              <a:t>变量定义与存储类型</a:t>
            </a:r>
          </a:p>
        </p:txBody>
      </p:sp>
    </p:spTree>
    <p:extLst>
      <p:ext uri="{BB962C8B-B14F-4D97-AF65-F5344CB8AC3E}">
        <p14:creationId xmlns:p14="http://schemas.microsoft.com/office/powerpoint/2010/main" val="345434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blinds(horizontal)">
                                      <p:cBhvr>
                                        <p:cTn id="7" dur="500"/>
                                        <p:tgtEl>
                                          <p:spTgt spid="273411">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73411">
                                            <p:txEl>
                                              <p:pRg st="1" end="1"/>
                                            </p:txEl>
                                          </p:spTgt>
                                        </p:tgtEl>
                                        <p:attrNameLst>
                                          <p:attrName>style.visibility</p:attrName>
                                        </p:attrNameLst>
                                      </p:cBhvr>
                                      <p:to>
                                        <p:strVal val="visible"/>
                                      </p:to>
                                    </p:set>
                                    <p:animEffect transition="in" filter="blinds(horizontal)">
                                      <p:cBhvr>
                                        <p:cTn id="11" dur="500"/>
                                        <p:tgtEl>
                                          <p:spTgt spid="273411">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73411">
                                            <p:txEl>
                                              <p:pRg st="3" end="3"/>
                                            </p:txEl>
                                          </p:spTgt>
                                        </p:tgtEl>
                                        <p:attrNameLst>
                                          <p:attrName>style.visibility</p:attrName>
                                        </p:attrNameLst>
                                      </p:cBhvr>
                                      <p:to>
                                        <p:strVal val="visible"/>
                                      </p:to>
                                    </p:set>
                                    <p:animEffect transition="in" filter="blinds(horizontal)">
                                      <p:cBhvr>
                                        <p:cTn id="15" dur="500"/>
                                        <p:tgtEl>
                                          <p:spTgt spid="273411">
                                            <p:txEl>
                                              <p:pRg st="3" end="3"/>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73411">
                                            <p:txEl>
                                              <p:pRg st="4" end="4"/>
                                            </p:txEl>
                                          </p:spTgt>
                                        </p:tgtEl>
                                        <p:attrNameLst>
                                          <p:attrName>style.visibility</p:attrName>
                                        </p:attrNameLst>
                                      </p:cBhvr>
                                      <p:to>
                                        <p:strVal val="visible"/>
                                      </p:to>
                                    </p:set>
                                    <p:animEffect transition="in" filter="blinds(horizontal)">
                                      <p:cBhvr>
                                        <p:cTn id="19" dur="500"/>
                                        <p:tgtEl>
                                          <p:spTgt spid="273411">
                                            <p:txEl>
                                              <p:pRg st="4" end="4"/>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273411">
                                            <p:txEl>
                                              <p:pRg st="5" end="5"/>
                                            </p:txEl>
                                          </p:spTgt>
                                        </p:tgtEl>
                                        <p:attrNameLst>
                                          <p:attrName>style.visibility</p:attrName>
                                        </p:attrNameLst>
                                      </p:cBhvr>
                                      <p:to>
                                        <p:strVal val="visible"/>
                                      </p:to>
                                    </p:set>
                                    <p:animEffect transition="in" filter="blinds(horizontal)">
                                      <p:cBhvr>
                                        <p:cTn id="23" dur="500"/>
                                        <p:tgtEl>
                                          <p:spTgt spid="273411">
                                            <p:txEl>
                                              <p:pRg st="5" end="5"/>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273411">
                                            <p:txEl>
                                              <p:pRg st="6" end="6"/>
                                            </p:txEl>
                                          </p:spTgt>
                                        </p:tgtEl>
                                        <p:attrNameLst>
                                          <p:attrName>style.visibility</p:attrName>
                                        </p:attrNameLst>
                                      </p:cBhvr>
                                      <p:to>
                                        <p:strVal val="visible"/>
                                      </p:to>
                                    </p:set>
                                    <p:animEffect transition="in" filter="blinds(horizontal)">
                                      <p:cBhvr>
                                        <p:cTn id="27" dur="500"/>
                                        <p:tgtEl>
                                          <p:spTgt spid="273411">
                                            <p:txEl>
                                              <p:pRg st="6" end="6"/>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273411">
                                            <p:txEl>
                                              <p:pRg st="7" end="7"/>
                                            </p:txEl>
                                          </p:spTgt>
                                        </p:tgtEl>
                                        <p:attrNameLst>
                                          <p:attrName>style.visibility</p:attrName>
                                        </p:attrNameLst>
                                      </p:cBhvr>
                                      <p:to>
                                        <p:strVal val="visible"/>
                                      </p:to>
                                    </p:set>
                                    <p:animEffect transition="in" filter="blinds(horizontal)">
                                      <p:cBhvr>
                                        <p:cTn id="31" dur="500"/>
                                        <p:tgtEl>
                                          <p:spTgt spid="273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70788" y="10630"/>
            <a:ext cx="1484894" cy="892552"/>
          </a:xfrm>
          <a:prstGeom prst="rect">
            <a:avLst/>
          </a:prstGeom>
          <a:noFill/>
        </p:spPr>
        <p:txBody>
          <a:bodyPr wrap="none" rtlCol="0">
            <a:spAutoFit/>
          </a:bodyPr>
          <a:lstStyle/>
          <a:p>
            <a:pPr algn="ctr"/>
            <a:r>
              <a:rPr lang="zh-CN" altLang="en-US" sz="2400" b="1" dirty="0">
                <a:solidFill>
                  <a:srgbClr val="39626F"/>
                </a:solidFill>
                <a:latin typeface="微软雅黑" panose="020B0503020204020204" pitchFamily="34" charset="-122"/>
                <a:ea typeface="微软雅黑" panose="020B0503020204020204" pitchFamily="34" charset="-122"/>
              </a:rPr>
              <a:t>目录</a:t>
            </a:r>
            <a:endParaRPr lang="en-US" altLang="zh-CN" sz="2400" b="1" dirty="0">
              <a:solidFill>
                <a:srgbClr val="39626F"/>
              </a:solidFill>
              <a:latin typeface="微软雅黑" panose="020B0503020204020204" pitchFamily="34" charset="-122"/>
              <a:ea typeface="微软雅黑" panose="020B0503020204020204" pitchFamily="34" charset="-122"/>
            </a:endParaRPr>
          </a:p>
          <a:p>
            <a:pPr algn="ctr"/>
            <a:r>
              <a:rPr lang="en-US" altLang="zh-CN" sz="2800" b="1" dirty="0">
                <a:solidFill>
                  <a:srgbClr val="39626F"/>
                </a:solidFill>
                <a:latin typeface="Segoe UI" panose="020B0502040204020203" pitchFamily="34" charset="0"/>
                <a:ea typeface="Segoe UI" panose="020B0502040204020203" pitchFamily="34" charset="0"/>
                <a:cs typeface="Segoe UI" panose="020B0502040204020203" pitchFamily="34" charset="0"/>
              </a:rPr>
              <a:t>content</a:t>
            </a:r>
            <a:endParaRPr lang="zh-CN" altLang="en-US" sz="2800" b="1" dirty="0">
              <a:solidFill>
                <a:srgbClr val="39626F"/>
              </a:solidFill>
              <a:latin typeface="Segoe UI" panose="020B0502040204020203" pitchFamily="34" charset="0"/>
              <a:cs typeface="Segoe UI" panose="020B0502040204020203" pitchFamily="34" charset="0"/>
            </a:endParaRPr>
          </a:p>
        </p:txBody>
      </p:sp>
      <p:sp>
        <p:nvSpPr>
          <p:cNvPr id="9" name="矩形: 圆角 8"/>
          <p:cNvSpPr/>
          <p:nvPr/>
        </p:nvSpPr>
        <p:spPr>
          <a:xfrm>
            <a:off x="2155112" y="1665891"/>
            <a:ext cx="4894273" cy="563517"/>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C</a:t>
            </a:r>
            <a:r>
              <a:rPr lang="zh-CN" altLang="en-US" b="1" dirty="0">
                <a:latin typeface="微软雅黑" panose="020B0503020204020204" pitchFamily="34" charset="-122"/>
                <a:ea typeface="微软雅黑" panose="020B0503020204020204" pitchFamily="34" charset="-122"/>
              </a:rPr>
              <a:t>语言程序结构及模块化设计</a:t>
            </a:r>
          </a:p>
        </p:txBody>
      </p:sp>
      <p:sp>
        <p:nvSpPr>
          <p:cNvPr id="10" name="椭圆 9"/>
          <p:cNvSpPr/>
          <p:nvPr/>
        </p:nvSpPr>
        <p:spPr>
          <a:xfrm>
            <a:off x="1967022" y="1665891"/>
            <a:ext cx="599472" cy="5635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1</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1" name="矩形: 圆角 10"/>
          <p:cNvSpPr/>
          <p:nvPr/>
        </p:nvSpPr>
        <p:spPr>
          <a:xfrm>
            <a:off x="2155112" y="2432015"/>
            <a:ext cx="4894273" cy="564202"/>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C</a:t>
            </a:r>
            <a:r>
              <a:rPr lang="zh-CN" altLang="en-US" b="1" dirty="0">
                <a:latin typeface="微软雅黑" panose="020B0503020204020204" pitchFamily="34" charset="-122"/>
                <a:ea typeface="微软雅黑" panose="020B0503020204020204" pitchFamily="34" charset="-122"/>
              </a:rPr>
              <a:t>语言函数的定义、原型和调用</a:t>
            </a:r>
          </a:p>
        </p:txBody>
      </p:sp>
      <p:sp>
        <p:nvSpPr>
          <p:cNvPr id="12" name="椭圆 11"/>
          <p:cNvSpPr/>
          <p:nvPr/>
        </p:nvSpPr>
        <p:spPr>
          <a:xfrm>
            <a:off x="1967022" y="2432014"/>
            <a:ext cx="620738" cy="5642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2</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3" name="矩形: 圆角 12"/>
          <p:cNvSpPr/>
          <p:nvPr/>
        </p:nvSpPr>
        <p:spPr>
          <a:xfrm>
            <a:off x="2155112" y="3194973"/>
            <a:ext cx="4894273" cy="564888"/>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变量的存储类型</a:t>
            </a:r>
          </a:p>
        </p:txBody>
      </p:sp>
      <p:sp>
        <p:nvSpPr>
          <p:cNvPr id="14" name="椭圆 13"/>
          <p:cNvSpPr/>
          <p:nvPr/>
        </p:nvSpPr>
        <p:spPr>
          <a:xfrm>
            <a:off x="1967022" y="3194972"/>
            <a:ext cx="620738" cy="564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3</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5" name="矩形: 圆角 14"/>
          <p:cNvSpPr/>
          <p:nvPr/>
        </p:nvSpPr>
        <p:spPr>
          <a:xfrm>
            <a:off x="2155112" y="3958616"/>
            <a:ext cx="4894273" cy="565575"/>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函数间的数据传递</a:t>
            </a:r>
          </a:p>
        </p:txBody>
      </p:sp>
      <p:sp>
        <p:nvSpPr>
          <p:cNvPr id="16" name="椭圆 15"/>
          <p:cNvSpPr/>
          <p:nvPr/>
        </p:nvSpPr>
        <p:spPr>
          <a:xfrm>
            <a:off x="1967022" y="3958616"/>
            <a:ext cx="620738" cy="565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4</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9" name="矩形: 圆角 14"/>
          <p:cNvSpPr/>
          <p:nvPr/>
        </p:nvSpPr>
        <p:spPr>
          <a:xfrm>
            <a:off x="2155112" y="4722946"/>
            <a:ext cx="4894273" cy="565575"/>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递归函数</a:t>
            </a:r>
          </a:p>
        </p:txBody>
      </p:sp>
      <p:sp>
        <p:nvSpPr>
          <p:cNvPr id="20" name="椭圆 19"/>
          <p:cNvSpPr/>
          <p:nvPr/>
        </p:nvSpPr>
        <p:spPr>
          <a:xfrm>
            <a:off x="1967022" y="4722946"/>
            <a:ext cx="620738" cy="565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5</a:t>
            </a:r>
            <a:endParaRPr lang="zh-CN" altLang="en-US" sz="24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53559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文本占位符 274434"/>
          <p:cNvSpPr>
            <a:spLocks noGrp="1"/>
          </p:cNvSpPr>
          <p:nvPr>
            <p:ph type="body" idx="4294967295"/>
          </p:nvPr>
        </p:nvSpPr>
        <p:spPr>
          <a:xfrm>
            <a:off x="446517" y="1136016"/>
            <a:ext cx="5702036" cy="677158"/>
          </a:xfrm>
        </p:spPr>
        <p:txBody>
          <a:bodyPr lIns="92075" tIns="46038" rIns="92075" bIns="46038">
            <a:normAutofit/>
          </a:bodyPr>
          <a:lstStyle/>
          <a:p>
            <a:pPr fontAlgn="auto">
              <a:lnSpc>
                <a:spcPct val="150000"/>
              </a:lnSpc>
              <a:buNone/>
            </a:pPr>
            <a:r>
              <a:rPr lang="en-US" altLang="zh-CN" sz="2000" b="1" dirty="0">
                <a:latin typeface="微软雅黑" panose="020B0503020204020204" pitchFamily="34" charset="-122"/>
                <a:ea typeface="微软雅黑" panose="020B0503020204020204" pitchFamily="34" charset="-122"/>
              </a:rPr>
              <a:t>1.  </a:t>
            </a:r>
            <a:r>
              <a:rPr lang="zh-CN" altLang="zh-CN" sz="2000" b="1" dirty="0">
                <a:latin typeface="微软雅黑" panose="020B0503020204020204" pitchFamily="34" charset="-122"/>
                <a:ea typeface="微软雅黑" panose="020B0503020204020204" pitchFamily="34" charset="-122"/>
              </a:rPr>
              <a:t>自动变量用关键字auto进行存储类型声明</a:t>
            </a:r>
          </a:p>
        </p:txBody>
      </p:sp>
      <p:sp>
        <p:nvSpPr>
          <p:cNvPr id="11" name="文本框 10"/>
          <p:cNvSpPr txBox="1"/>
          <p:nvPr/>
        </p:nvSpPr>
        <p:spPr>
          <a:xfrm>
            <a:off x="739840" y="131498"/>
            <a:ext cx="1219200" cy="669925"/>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4.3.2</a:t>
            </a:r>
            <a:endParaRPr lang="zh-CN" altLang="en-US" sz="3600" b="1" dirty="0">
              <a:solidFill>
                <a:srgbClr val="39626F"/>
              </a:solidFill>
              <a:latin typeface="Segoe UI" panose="020B0502040204020203" pitchFamily="34" charset="0"/>
              <a:ea typeface="宋体" panose="02010600030101010101" pitchFamily="2" charset="-122"/>
              <a:cs typeface="Segoe UI" panose="020B0502040204020203" pitchFamily="34" charset="0"/>
            </a:endParaRPr>
          </a:p>
        </p:txBody>
      </p:sp>
      <p:sp>
        <p:nvSpPr>
          <p:cNvPr id="7" name="文本框 6"/>
          <p:cNvSpPr txBox="1"/>
          <p:nvPr/>
        </p:nvSpPr>
        <p:spPr>
          <a:xfrm>
            <a:off x="2889673" y="130712"/>
            <a:ext cx="3982033" cy="613410"/>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自动型变量</a:t>
            </a:r>
          </a:p>
        </p:txBody>
      </p:sp>
      <p:sp>
        <p:nvSpPr>
          <p:cNvPr id="5" name="圆角矩形 4"/>
          <p:cNvSpPr/>
          <p:nvPr/>
        </p:nvSpPr>
        <p:spPr>
          <a:xfrm>
            <a:off x="1360849" y="2175795"/>
            <a:ext cx="2353758" cy="1600021"/>
          </a:xfrm>
          <a:prstGeom prst="roundRect">
            <a:avLst>
              <a:gd name="adj" fmla="val 4843"/>
            </a:avLst>
          </a:prstGeom>
          <a:noFill/>
          <a:ln w="31750" cap="flat" cmpd="sng">
            <a:noFill/>
            <a:prstDash val="solid"/>
            <a:headEnd type="none" w="med" len="med"/>
            <a:tailEnd type="none" w="med" len="med"/>
          </a:ln>
          <a:extLst>
            <a:ext uri="{909E8E84-426E-40DD-AFC4-6F175D3DCCD1}">
              <a14:hiddenFill xmlns:a14="http://schemas.microsoft.com/office/drawing/2010/main">
                <a:gradFill rotWithShape="1">
                  <a:gsLst>
                    <a:gs pos="0">
                      <a:srgbClr val="0072EA">
                        <a:gamma/>
                        <a:tint val="63922"/>
                        <a:invGamma/>
                      </a:srgbClr>
                    </a:gs>
                    <a:gs pos="100000">
                      <a:srgbClr val="0072EA"/>
                    </a:gs>
                  </a:gsLst>
                  <a:lin ang="5400000" scaled="1"/>
                  <a:tileRect/>
                </a:gradFill>
              </a14:hiddenFill>
            </a:ext>
          </a:extLst>
        </p:spPr>
        <p:txBody>
          <a:bodyPr wrap="square" anchor="ctr">
            <a:spAutoFit/>
          </a:bodyPr>
          <a:lstStyle/>
          <a:p>
            <a:pPr lvl="0" algn="l"/>
            <a:r>
              <a:rPr lang="en-US" altLang="zh-CN" sz="1600" kern="100" dirty="0">
                <a:latin typeface="Segoe UI" panose="020B0502040204020203" pitchFamily="34" charset="0"/>
                <a:ea typeface="Segoe UI" panose="020B0502040204020203" pitchFamily="34" charset="0"/>
                <a:cs typeface="Segoe UI" panose="020B0502040204020203" pitchFamily="34" charset="0"/>
              </a:rPr>
              <a:t>void main</a:t>
            </a:r>
          </a:p>
          <a:p>
            <a:pPr lvl="0" algn="l"/>
            <a:r>
              <a:rPr lang="en-US" altLang="zh-CN" sz="1600" kern="100" dirty="0">
                <a:latin typeface="Segoe UI" panose="020B0502040204020203" pitchFamily="34" charset="0"/>
                <a:ea typeface="Segoe UI" panose="020B0502040204020203" pitchFamily="34" charset="0"/>
                <a:cs typeface="Segoe UI" panose="020B0502040204020203" pitchFamily="34" charset="0"/>
              </a:rPr>
              <a:t>{ </a:t>
            </a:r>
          </a:p>
          <a:p>
            <a:pPr lvl="0" algn="l"/>
            <a:r>
              <a:rPr lang="en-US" altLang="zh-CN" sz="1600" kern="100" dirty="0">
                <a:latin typeface="Segoe UI" panose="020B0502040204020203" pitchFamily="34" charset="0"/>
                <a:ea typeface="Segoe UI" panose="020B0502040204020203" pitchFamily="34" charset="0"/>
                <a:cs typeface="Segoe UI" panose="020B0502040204020203" pitchFamily="34" charset="0"/>
              </a:rPr>
              <a:t>    	auto int x, y;</a:t>
            </a:r>
          </a:p>
          <a:p>
            <a:pPr lvl="0" algn="l"/>
            <a:r>
              <a:rPr lang="en-US" altLang="zh-CN" sz="1600" kern="100" dirty="0">
                <a:latin typeface="Segoe UI" panose="020B0502040204020203" pitchFamily="34" charset="0"/>
                <a:ea typeface="Segoe UI" panose="020B0502040204020203" pitchFamily="34" charset="0"/>
                <a:cs typeface="Segoe UI" panose="020B0502040204020203" pitchFamily="34" charset="0"/>
              </a:rPr>
              <a:t>    	auto float z;</a:t>
            </a:r>
          </a:p>
          <a:p>
            <a:pPr lvl="0" algn="l"/>
            <a:r>
              <a:rPr lang="en-US" altLang="zh-CN" sz="1600" kern="100" dirty="0">
                <a:latin typeface="Segoe UI" panose="020B0502040204020203" pitchFamily="34" charset="0"/>
                <a:ea typeface="Segoe UI" panose="020B0502040204020203" pitchFamily="34" charset="0"/>
                <a:cs typeface="Segoe UI" panose="020B0502040204020203" pitchFamily="34" charset="0"/>
              </a:rPr>
              <a:t>    	……..</a:t>
            </a:r>
          </a:p>
          <a:p>
            <a:pPr lvl="0" algn="l"/>
            <a:r>
              <a:rPr lang="en-US" altLang="zh-CN" sz="1600" kern="100" dirty="0">
                <a:latin typeface="Segoe UI" panose="020B0502040204020203" pitchFamily="34" charset="0"/>
                <a:ea typeface="Segoe UI" panose="020B0502040204020203" pitchFamily="34" charset="0"/>
                <a:cs typeface="Segoe UI" panose="020B0502040204020203" pitchFamily="34" charset="0"/>
              </a:rPr>
              <a:t>}</a:t>
            </a:r>
          </a:p>
        </p:txBody>
      </p:sp>
      <p:sp>
        <p:nvSpPr>
          <p:cNvPr id="2" name="矩形 1"/>
          <p:cNvSpPr/>
          <p:nvPr/>
        </p:nvSpPr>
        <p:spPr>
          <a:xfrm>
            <a:off x="1138006" y="1969649"/>
            <a:ext cx="3162935" cy="2012315"/>
          </a:xfrm>
          <a:prstGeom prst="rect">
            <a:avLst/>
          </a:prstGeom>
          <a:noFill/>
          <a:ln>
            <a:solidFill>
              <a:srgbClr val="98B4A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p>
        </p:txBody>
      </p:sp>
      <p:sp>
        <p:nvSpPr>
          <p:cNvPr id="4" name="矩形 3"/>
          <p:cNvSpPr/>
          <p:nvPr/>
        </p:nvSpPr>
        <p:spPr>
          <a:xfrm>
            <a:off x="357023" y="1762161"/>
            <a:ext cx="780983" cy="507831"/>
          </a:xfrm>
          <a:prstGeom prst="rect">
            <a:avLst/>
          </a:prstGeom>
        </p:spPr>
        <p:txBody>
          <a:bodyPr wrap="none">
            <a:spAutoFit/>
          </a:bodyPr>
          <a:lstStyle/>
          <a:p>
            <a:pPr fontAlgn="auto">
              <a:lnSpc>
                <a:spcPct val="150000"/>
              </a:lnSpc>
              <a:buNone/>
            </a:pPr>
            <a:r>
              <a:rPr lang="zh-CN" altLang="zh-CN" dirty="0">
                <a:latin typeface="微软雅黑" panose="020B0503020204020204" pitchFamily="34" charset="-122"/>
                <a:ea typeface="微软雅黑" panose="020B0503020204020204" pitchFamily="34" charset="-122"/>
              </a:rPr>
              <a:t>（1）</a:t>
            </a:r>
          </a:p>
        </p:txBody>
      </p:sp>
      <p:sp>
        <p:nvSpPr>
          <p:cNvPr id="6" name="矩形 5"/>
          <p:cNvSpPr/>
          <p:nvPr/>
        </p:nvSpPr>
        <p:spPr>
          <a:xfrm>
            <a:off x="4359407" y="1688148"/>
            <a:ext cx="780983" cy="507831"/>
          </a:xfrm>
          <a:prstGeom prst="rect">
            <a:avLst/>
          </a:prstGeom>
        </p:spPr>
        <p:txBody>
          <a:bodyPr wrap="none">
            <a:spAutoFit/>
          </a:bodyPr>
          <a:lstStyle/>
          <a:p>
            <a:pPr fontAlgn="auto">
              <a:lnSpc>
                <a:spcPct val="150000"/>
              </a:lnSpc>
              <a:buNone/>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a:t>
            </a:r>
          </a:p>
        </p:txBody>
      </p:sp>
      <p:sp>
        <p:nvSpPr>
          <p:cNvPr id="10" name="圆角矩形 9"/>
          <p:cNvSpPr/>
          <p:nvPr/>
        </p:nvSpPr>
        <p:spPr>
          <a:xfrm>
            <a:off x="5565261" y="2001548"/>
            <a:ext cx="2790431" cy="2374995"/>
          </a:xfrm>
          <a:prstGeom prst="roundRect">
            <a:avLst>
              <a:gd name="adj" fmla="val 4843"/>
            </a:avLst>
          </a:prstGeom>
          <a:noFill/>
          <a:ln w="31750" cap="flat" cmpd="sng">
            <a:solidFill>
              <a:srgbClr val="000000">
                <a:alpha val="0"/>
              </a:srgbClr>
            </a:solidFill>
            <a:prstDash val="sysDot"/>
            <a:headEnd type="none" w="med" len="med"/>
            <a:tailEnd type="none" w="med" len="med"/>
          </a:ln>
          <a:extLst>
            <a:ext uri="{909E8E84-426E-40DD-AFC4-6F175D3DCCD1}">
              <a14:hiddenFill xmlns:a14="http://schemas.microsoft.com/office/drawing/2010/main">
                <a:gradFill rotWithShape="1">
                  <a:gsLst>
                    <a:gs pos="0">
                      <a:srgbClr val="0072EA">
                        <a:gamma/>
                        <a:tint val="63922"/>
                        <a:invGamma/>
                      </a:srgbClr>
                    </a:gs>
                    <a:gs pos="100000">
                      <a:srgbClr val="0072EA"/>
                    </a:gs>
                  </a:gsLst>
                  <a:lin ang="5400000" scaled="1"/>
                  <a:tileRect/>
                </a:gradFill>
              </a14:hiddenFill>
            </a:ext>
          </a:extLst>
        </p:spPr>
        <p:txBody>
          <a:bodyPr wrap="square" anchor="ctr">
            <a:spAutoFit/>
          </a:bodyPr>
          <a:lstStyle/>
          <a:p>
            <a:pPr lvl="0"/>
            <a:r>
              <a:rPr lang="en-US" altLang="zh-CN" sz="1600" kern="100" dirty="0">
                <a:latin typeface="Segoe UI" panose="020B0502040204020203" pitchFamily="34" charset="0"/>
                <a:ea typeface="Segoe UI" panose="020B0502040204020203" pitchFamily="34" charset="0"/>
                <a:cs typeface="Segoe UI" panose="020B0502040204020203" pitchFamily="34" charset="0"/>
              </a:rPr>
              <a:t>if (x!=y)</a:t>
            </a:r>
          </a:p>
          <a:p>
            <a:pPr lvl="0"/>
            <a:r>
              <a:rPr lang="en-US" altLang="zh-CN" sz="1600" kern="100" dirty="0">
                <a:latin typeface="Segoe UI" panose="020B0502040204020203" pitchFamily="34" charset="0"/>
                <a:ea typeface="Segoe UI" panose="020B0502040204020203" pitchFamily="34" charset="0"/>
                <a:cs typeface="Segoe UI" panose="020B0502040204020203" pitchFamily="34" charset="0"/>
              </a:rPr>
              <a:t>{</a:t>
            </a:r>
          </a:p>
          <a:p>
            <a:pPr lvl="0"/>
            <a:r>
              <a:rPr lang="en-US" altLang="zh-CN" sz="1600" kern="100" dirty="0">
                <a:latin typeface="Segoe UI" panose="020B0502040204020203" pitchFamily="34" charset="0"/>
                <a:ea typeface="Segoe UI" panose="020B0502040204020203" pitchFamily="34" charset="0"/>
                <a:cs typeface="Segoe UI" panose="020B0502040204020203" pitchFamily="34" charset="0"/>
              </a:rPr>
              <a:t>     int i ;</a:t>
            </a:r>
          </a:p>
          <a:p>
            <a:pPr lvl="0"/>
            <a:r>
              <a:rPr lang="en-US" altLang="zh-CN" sz="1600" kern="100" dirty="0">
                <a:latin typeface="Segoe UI" panose="020B0502040204020203" pitchFamily="34" charset="0"/>
                <a:ea typeface="Segoe UI" panose="020B0502040204020203" pitchFamily="34" charset="0"/>
                <a:cs typeface="Segoe UI" panose="020B0502040204020203" pitchFamily="34" charset="0"/>
              </a:rPr>
              <a:t>     for (i = 0 ; i &lt; 10 ; i++)</a:t>
            </a:r>
          </a:p>
          <a:p>
            <a:pPr lvl="0"/>
            <a:r>
              <a:rPr lang="en-US" altLang="zh-CN" sz="1600" kern="100" dirty="0">
                <a:latin typeface="Segoe UI" panose="020B0502040204020203" pitchFamily="34" charset="0"/>
                <a:ea typeface="Segoe UI" panose="020B0502040204020203" pitchFamily="34" charset="0"/>
                <a:cs typeface="Segoe UI" panose="020B0502040204020203" pitchFamily="34" charset="0"/>
              </a:rPr>
              <a:t>     {</a:t>
            </a:r>
          </a:p>
          <a:p>
            <a:pPr lvl="0"/>
            <a:r>
              <a:rPr lang="en-US" altLang="zh-CN" sz="1600" kern="100" dirty="0">
                <a:latin typeface="Segoe UI" panose="020B0502040204020203" pitchFamily="34" charset="0"/>
                <a:ea typeface="Segoe UI" panose="020B0502040204020203" pitchFamily="34" charset="0"/>
                <a:cs typeface="Segoe UI" panose="020B0502040204020203" pitchFamily="34" charset="0"/>
              </a:rPr>
              <a:t>          int     j ;  </a:t>
            </a:r>
          </a:p>
          <a:p>
            <a:pPr lvl="0"/>
            <a:r>
              <a:rPr lang="en-US" altLang="zh-CN" sz="1600" kern="100" dirty="0">
                <a:latin typeface="Segoe UI" panose="020B0502040204020203" pitchFamily="34" charset="0"/>
                <a:ea typeface="Segoe UI" panose="020B0502040204020203" pitchFamily="34" charset="0"/>
                <a:cs typeface="Segoe UI" panose="020B0502040204020203" pitchFamily="34" charset="0"/>
              </a:rPr>
              <a:t>          ……</a:t>
            </a:r>
          </a:p>
          <a:p>
            <a:pPr lvl="0"/>
            <a:r>
              <a:rPr lang="en-US" altLang="zh-CN" sz="1600" kern="100" dirty="0">
                <a:latin typeface="Segoe UI" panose="020B0502040204020203" pitchFamily="34" charset="0"/>
                <a:ea typeface="Segoe UI" panose="020B0502040204020203" pitchFamily="34" charset="0"/>
                <a:cs typeface="Segoe UI" panose="020B0502040204020203" pitchFamily="34" charset="0"/>
              </a:rPr>
              <a:t>      }</a:t>
            </a:r>
          </a:p>
          <a:p>
            <a:pPr lvl="0"/>
            <a:r>
              <a:rPr lang="en-US" altLang="zh-CN" sz="1600" kern="100" dirty="0">
                <a:latin typeface="Segoe UI" panose="020B0502040204020203" pitchFamily="34" charset="0"/>
                <a:ea typeface="Segoe UI" panose="020B0502040204020203" pitchFamily="34" charset="0"/>
                <a:cs typeface="Segoe UI" panose="020B0502040204020203" pitchFamily="34" charset="0"/>
              </a:rPr>
              <a:t>}</a:t>
            </a:r>
          </a:p>
        </p:txBody>
      </p:sp>
      <p:sp>
        <p:nvSpPr>
          <p:cNvPr id="12" name="矩形 11"/>
          <p:cNvSpPr/>
          <p:nvPr/>
        </p:nvSpPr>
        <p:spPr>
          <a:xfrm>
            <a:off x="5103921" y="1968466"/>
            <a:ext cx="3583940" cy="2408077"/>
          </a:xfrm>
          <a:prstGeom prst="rect">
            <a:avLst/>
          </a:prstGeom>
          <a:noFill/>
          <a:ln>
            <a:solidFill>
              <a:srgbClr val="98B4A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p>
        </p:txBody>
      </p:sp>
      <p:sp>
        <p:nvSpPr>
          <p:cNvPr id="13" name="圆角矩形 12"/>
          <p:cNvSpPr/>
          <p:nvPr/>
        </p:nvSpPr>
        <p:spPr>
          <a:xfrm>
            <a:off x="349537" y="4582858"/>
            <a:ext cx="4009870" cy="1351692"/>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sz="1600" dirty="0">
                <a:solidFill>
                  <a:schemeClr val="tx1"/>
                </a:solidFill>
                <a:latin typeface="微软雅黑" panose="020B0503020204020204" pitchFamily="34" charset="-122"/>
                <a:ea typeface="微软雅黑" panose="020B0503020204020204" pitchFamily="34" charset="-122"/>
              </a:rPr>
              <a:t>在主函数内定义了自动型int变量x，y和自动型float 变量z，在函数内或复合语句中定义自动型变量时auto可缺省 </a:t>
            </a:r>
          </a:p>
        </p:txBody>
      </p:sp>
      <p:sp>
        <p:nvSpPr>
          <p:cNvPr id="14" name="圆角矩形 13"/>
          <p:cNvSpPr/>
          <p:nvPr/>
        </p:nvSpPr>
        <p:spPr>
          <a:xfrm>
            <a:off x="4866771" y="4582858"/>
            <a:ext cx="4009870" cy="1351692"/>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sz="1600" dirty="0">
                <a:solidFill>
                  <a:schemeClr val="tx1"/>
                </a:solidFill>
                <a:latin typeface="微软雅黑" panose="020B0503020204020204" pitchFamily="34" charset="-122"/>
                <a:ea typeface="微软雅黑" panose="020B0503020204020204" pitchFamily="34" charset="-122"/>
              </a:rPr>
              <a:t>在条件判断后的那个复合语句中定义了一个自动型int变量i，在for循环后的那个复合语句中定义了一个自动型int变量 j </a:t>
            </a:r>
          </a:p>
        </p:txBody>
      </p:sp>
    </p:spTree>
    <p:extLst>
      <p:ext uri="{BB962C8B-B14F-4D97-AF65-F5344CB8AC3E}">
        <p14:creationId xmlns:p14="http://schemas.microsoft.com/office/powerpoint/2010/main" val="245196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4" grpId="0"/>
      <p:bldP spid="6" grpId="0"/>
      <p:bldP spid="10" grpId="0" animBg="1"/>
      <p:bldP spid="12" grpId="0" animBg="1"/>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文本占位符 274434"/>
          <p:cNvSpPr>
            <a:spLocks noGrp="1"/>
          </p:cNvSpPr>
          <p:nvPr/>
        </p:nvSpPr>
        <p:spPr>
          <a:xfrm>
            <a:off x="614045" y="1149350"/>
            <a:ext cx="7915275" cy="4770755"/>
          </a:xfrm>
          <a:prstGeom prst="rect">
            <a:avLst/>
          </a:prstGeom>
        </p:spPr>
        <p:txBody>
          <a:bodyPr vert="horz" lIns="92075" tIns="46038" rIns="92075" bIns="4603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buNone/>
            </a:pPr>
            <a:r>
              <a:rPr lang="zh-CN" altLang="zh-CN" sz="2000" b="1" dirty="0">
                <a:latin typeface="微软雅黑" panose="020B0503020204020204" pitchFamily="34" charset="-122"/>
                <a:ea typeface="微软雅黑" panose="020B0503020204020204" pitchFamily="34" charset="-122"/>
                <a:sym typeface="+mn-ea"/>
              </a:rPr>
              <a:t>2. </a:t>
            </a:r>
            <a:r>
              <a:rPr lang="en-US" altLang="zh-CN" sz="2000" b="1" dirty="0">
                <a:latin typeface="微软雅黑" panose="020B0503020204020204" pitchFamily="34" charset="-122"/>
                <a:ea typeface="微软雅黑" panose="020B0503020204020204" pitchFamily="34" charset="-122"/>
                <a:sym typeface="+mn-ea"/>
              </a:rPr>
              <a:t>  </a:t>
            </a:r>
            <a:r>
              <a:rPr lang="zh-CN" altLang="zh-CN" sz="2000" b="1" dirty="0">
                <a:latin typeface="微软雅黑" panose="020B0503020204020204" pitchFamily="34" charset="-122"/>
                <a:ea typeface="微软雅黑" panose="020B0503020204020204" pitchFamily="34" charset="-122"/>
                <a:sym typeface="+mn-ea"/>
              </a:rPr>
              <a:t>作用域及寿命</a:t>
            </a:r>
            <a:endParaRPr lang="en-US" altLang="zh-CN" sz="2000" dirty="0">
              <a:latin typeface="微软雅黑" panose="020B0503020204020204" pitchFamily="34" charset="-122"/>
              <a:ea typeface="微软雅黑" panose="020B0503020204020204" pitchFamily="34" charset="-122"/>
              <a:sym typeface="+mn-ea"/>
            </a:endParaRPr>
          </a:p>
          <a:p>
            <a:pPr fontAlgn="auto">
              <a:lnSpc>
                <a:spcPct val="150000"/>
              </a:lnSpc>
              <a:buNone/>
            </a:pPr>
            <a:r>
              <a:rPr lang="en-US" altLang="zh-CN" sz="2000" dirty="0">
                <a:latin typeface="微软雅黑" panose="020B0503020204020204" pitchFamily="34" charset="-122"/>
                <a:ea typeface="微软雅黑" panose="020B0503020204020204" pitchFamily="34" charset="-122"/>
                <a:sym typeface="+mn-ea"/>
              </a:rPr>
              <a:t>	    </a:t>
            </a:r>
            <a:r>
              <a:rPr lang="en-US" altLang="zh-CN" sz="1800" dirty="0">
                <a:latin typeface="微软雅黑" panose="020B0503020204020204" pitchFamily="34" charset="-122"/>
                <a:ea typeface="微软雅黑" panose="020B0503020204020204" pitchFamily="34" charset="-122"/>
                <a:sym typeface="+mn-ea"/>
              </a:rPr>
              <a:t>   </a:t>
            </a:r>
            <a:r>
              <a:rPr lang="zh-CN" altLang="zh-CN" sz="1800" dirty="0">
                <a:latin typeface="微软雅黑" panose="020B0503020204020204" pitchFamily="34" charset="-122"/>
                <a:ea typeface="微软雅黑" panose="020B0503020204020204" pitchFamily="34" charset="-122"/>
                <a:sym typeface="+mn-ea"/>
              </a:rPr>
              <a:t>由于自动型变量只能作内部变量，所以自动变量只在定义它的函数或复合语句内有效，即“局部可见”。</a:t>
            </a:r>
            <a:endParaRPr lang="zh-CN" altLang="zh-CN" sz="1800" dirty="0">
              <a:latin typeface="微软雅黑" panose="020B0503020204020204" pitchFamily="34" charset="-122"/>
              <a:ea typeface="微软雅黑" panose="020B0503020204020204" pitchFamily="34" charset="-122"/>
            </a:endParaRPr>
          </a:p>
          <a:p>
            <a:pPr fontAlgn="auto">
              <a:lnSpc>
                <a:spcPct val="150000"/>
              </a:lnSpc>
              <a:buNone/>
            </a:pPr>
            <a:r>
              <a:rPr lang="zh-CN" altLang="zh-CN" sz="1800" dirty="0">
                <a:latin typeface="微软雅黑" panose="020B0503020204020204" pitchFamily="34" charset="-122"/>
                <a:ea typeface="微软雅黑" panose="020B0503020204020204" pitchFamily="34" charset="-122"/>
                <a:sym typeface="+mn-ea"/>
              </a:rPr>
              <a:t>          变量的作用域是指该程序中可以使用该变量名字的范围。对于在函数开头声明的自动变量来说，其作用域是声明该变量的函数。不同函数中声明的具有相同名字的各个局部变量之间没有任何关系。函数的参数也是这样的，实际上可以将它看作是局部变量。</a:t>
            </a:r>
            <a:r>
              <a:rPr lang="zh-CN" altLang="zh-CN" sz="2000" dirty="0">
                <a:latin typeface="微软雅黑" panose="020B0503020204020204" pitchFamily="34" charset="-122"/>
                <a:ea typeface="微软雅黑" panose="020B0503020204020204" pitchFamily="34" charset="-122"/>
                <a:sym typeface="+mn-ea"/>
              </a:rPr>
              <a:t> </a:t>
            </a:r>
            <a:endParaRPr lang="zh-CN" altLang="en-US" sz="2000" dirty="0">
              <a:ea typeface="华文新魏" panose="02010800040101010101" pitchFamily="2" charset="-122"/>
            </a:endParaRPr>
          </a:p>
          <a:p>
            <a:pPr fontAlgn="auto">
              <a:lnSpc>
                <a:spcPct val="150000"/>
              </a:lnSpc>
              <a:buNone/>
            </a:pPr>
            <a:endParaRPr lang="zh-CN" altLang="zh-CN" sz="2000" b="1" dirty="0">
              <a:latin typeface="微软雅黑" panose="020B0503020204020204" pitchFamily="34" charset="-122"/>
              <a:ea typeface="微软雅黑" panose="020B0503020204020204" pitchFamily="34" charset="-122"/>
            </a:endParaRPr>
          </a:p>
          <a:p>
            <a:pPr fontAlgn="auto">
              <a:lnSpc>
                <a:spcPct val="150000"/>
              </a:lnSpc>
              <a:buNone/>
            </a:pPr>
            <a:endParaRPr lang="zh-CN" altLang="zh-CN" sz="20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739840" y="131498"/>
            <a:ext cx="1219200" cy="669925"/>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4.3.2</a:t>
            </a:r>
            <a:endParaRPr lang="zh-CN" altLang="en-US" sz="3600" b="1" dirty="0">
              <a:solidFill>
                <a:srgbClr val="39626F"/>
              </a:solidFill>
              <a:latin typeface="Segoe UI" panose="020B0502040204020203" pitchFamily="34" charset="0"/>
              <a:ea typeface="宋体" panose="02010600030101010101" pitchFamily="2" charset="-122"/>
              <a:cs typeface="Segoe UI" panose="020B0502040204020203" pitchFamily="34" charset="0"/>
            </a:endParaRPr>
          </a:p>
        </p:txBody>
      </p:sp>
      <p:sp>
        <p:nvSpPr>
          <p:cNvPr id="7" name="文本框 6"/>
          <p:cNvSpPr txBox="1"/>
          <p:nvPr/>
        </p:nvSpPr>
        <p:spPr>
          <a:xfrm>
            <a:off x="2889673" y="130712"/>
            <a:ext cx="3982033" cy="613410"/>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自动型变量</a:t>
            </a:r>
          </a:p>
        </p:txBody>
      </p:sp>
    </p:spTree>
    <p:extLst>
      <p:ext uri="{BB962C8B-B14F-4D97-AF65-F5344CB8AC3E}">
        <p14:creationId xmlns:p14="http://schemas.microsoft.com/office/powerpoint/2010/main" val="1908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4435">
                                            <p:txEl>
                                              <p:pRg st="2" end="2"/>
                                            </p:txEl>
                                          </p:spTgt>
                                        </p:tgtEl>
                                        <p:attrNameLst>
                                          <p:attrName>style.visibility</p:attrName>
                                        </p:attrNameLst>
                                      </p:cBhvr>
                                      <p:to>
                                        <p:strVal val="visible"/>
                                      </p:to>
                                    </p:set>
                                    <p:animEffect transition="in" filter="fade">
                                      <p:cBhvr>
                                        <p:cTn id="7" dur="500"/>
                                        <p:tgtEl>
                                          <p:spTgt spid="274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39840" y="131498"/>
            <a:ext cx="1219200" cy="669925"/>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4.3.2</a:t>
            </a:r>
            <a:endParaRPr lang="zh-CN" altLang="en-US" sz="3600" b="1" dirty="0">
              <a:solidFill>
                <a:srgbClr val="39626F"/>
              </a:solidFill>
              <a:latin typeface="Segoe UI" panose="020B0502040204020203" pitchFamily="34" charset="0"/>
              <a:ea typeface="宋体" panose="02010600030101010101" pitchFamily="2" charset="-122"/>
              <a:cs typeface="Segoe UI" panose="020B0502040204020203" pitchFamily="34" charset="0"/>
            </a:endParaRPr>
          </a:p>
        </p:txBody>
      </p:sp>
      <p:sp>
        <p:nvSpPr>
          <p:cNvPr id="7" name="文本框 6"/>
          <p:cNvSpPr txBox="1"/>
          <p:nvPr/>
        </p:nvSpPr>
        <p:spPr>
          <a:xfrm>
            <a:off x="2889673" y="130712"/>
            <a:ext cx="3982033" cy="613410"/>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自动型变量</a:t>
            </a:r>
          </a:p>
        </p:txBody>
      </p:sp>
      <p:sp>
        <p:nvSpPr>
          <p:cNvPr id="4" name="矩形: 圆角 1"/>
          <p:cNvSpPr/>
          <p:nvPr/>
        </p:nvSpPr>
        <p:spPr>
          <a:xfrm>
            <a:off x="1529080" y="1234360"/>
            <a:ext cx="5945608" cy="4220141"/>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772919" y="1584538"/>
            <a:ext cx="5574178" cy="3416320"/>
          </a:xfrm>
          <a:prstGeom prst="rect">
            <a:avLst/>
          </a:prstGeom>
        </p:spPr>
        <p:txBody>
          <a:bodyPr wrap="square">
            <a:spAutoFit/>
          </a:bodyPr>
          <a:lstStyle/>
          <a:p>
            <a:pPr lvl="0"/>
            <a:r>
              <a:rPr lang="en-US" altLang="zh-CN" dirty="0">
                <a:sym typeface="+mn-ea"/>
              </a:rPr>
              <a:t>#include &lt;stdio.h&gt;</a:t>
            </a:r>
            <a:endParaRPr lang="en-US" altLang="zh-CN" dirty="0"/>
          </a:p>
          <a:p>
            <a:pPr lvl="0"/>
            <a:r>
              <a:rPr lang="en-US" altLang="zh-CN" dirty="0">
                <a:sym typeface="+mn-ea"/>
              </a:rPr>
              <a:t>  void  main( )</a:t>
            </a:r>
            <a:endParaRPr lang="en-US" altLang="zh-CN" dirty="0"/>
          </a:p>
          <a:p>
            <a:pPr lvl="0"/>
            <a:r>
              <a:rPr lang="en-US" altLang="zh-CN" dirty="0">
                <a:sym typeface="+mn-ea"/>
              </a:rPr>
              <a:t> {</a:t>
            </a:r>
            <a:endParaRPr lang="en-US" altLang="zh-CN" dirty="0"/>
          </a:p>
          <a:p>
            <a:pPr lvl="0"/>
            <a:r>
              <a:rPr lang="en-US" altLang="zh-CN" dirty="0">
                <a:sym typeface="+mn-ea"/>
              </a:rPr>
              <a:t>      int x=5;                                     //auto缺省……….(1)</a:t>
            </a:r>
            <a:endParaRPr lang="en-US" altLang="zh-CN" dirty="0"/>
          </a:p>
          <a:p>
            <a:pPr lvl="0"/>
            <a:r>
              <a:rPr lang="en-US" altLang="zh-CN" dirty="0">
                <a:sym typeface="+mn-ea"/>
              </a:rPr>
              <a:t>      printf("x=%d\t",x);</a:t>
            </a:r>
            <a:endParaRPr lang="en-US" altLang="zh-CN" dirty="0"/>
          </a:p>
          <a:p>
            <a:pPr lvl="0"/>
            <a:r>
              <a:rPr lang="en-US" altLang="zh-CN" dirty="0">
                <a:sym typeface="+mn-ea"/>
              </a:rPr>
              <a:t>      if(x&gt;0)</a:t>
            </a:r>
            <a:endParaRPr lang="en-US" altLang="zh-CN" dirty="0"/>
          </a:p>
          <a:p>
            <a:pPr lvl="0"/>
            <a:r>
              <a:rPr lang="en-US" altLang="zh-CN" dirty="0">
                <a:sym typeface="+mn-ea"/>
              </a:rPr>
              <a:t>      {</a:t>
            </a:r>
            <a:endParaRPr lang="en-US" altLang="zh-CN" dirty="0"/>
          </a:p>
          <a:p>
            <a:pPr lvl="0"/>
            <a:r>
              <a:rPr lang="en-US" altLang="zh-CN" dirty="0">
                <a:sym typeface="+mn-ea"/>
              </a:rPr>
              <a:t>         int x=10;                                //auto缺省…………………(2)</a:t>
            </a:r>
            <a:endParaRPr lang="en-US" altLang="zh-CN" dirty="0"/>
          </a:p>
          <a:p>
            <a:pPr lvl="0"/>
            <a:r>
              <a:rPr lang="en-US" altLang="zh-CN" dirty="0">
                <a:sym typeface="+mn-ea"/>
              </a:rPr>
              <a:t>         printf("x=%d\t",x);</a:t>
            </a:r>
            <a:endParaRPr lang="en-US" altLang="zh-CN" dirty="0"/>
          </a:p>
          <a:p>
            <a:pPr lvl="0"/>
            <a:r>
              <a:rPr lang="en-US" altLang="zh-CN" dirty="0">
                <a:sym typeface="+mn-ea"/>
              </a:rPr>
              <a:t>      }</a:t>
            </a:r>
            <a:endParaRPr lang="en-US" altLang="zh-CN" dirty="0"/>
          </a:p>
          <a:p>
            <a:pPr lvl="0"/>
            <a:r>
              <a:rPr lang="en-US" altLang="zh-CN" dirty="0">
                <a:sym typeface="+mn-ea"/>
              </a:rPr>
              <a:t>      printf("x=%d\n",x+2);</a:t>
            </a:r>
            <a:endParaRPr lang="en-US" altLang="zh-CN" dirty="0"/>
          </a:p>
          <a:p>
            <a:pPr lvl="0"/>
            <a:r>
              <a:rPr lang="en-US" altLang="zh-CN" dirty="0">
                <a:sym typeface="+mn-ea"/>
              </a:rPr>
              <a:t>  }</a:t>
            </a:r>
            <a:endParaRPr lang="en-US" altLang="zh-CN" dirty="0"/>
          </a:p>
        </p:txBody>
      </p:sp>
      <p:sp>
        <p:nvSpPr>
          <p:cNvPr id="6" name="矩形: 圆角 5"/>
          <p:cNvSpPr/>
          <p:nvPr/>
        </p:nvSpPr>
        <p:spPr>
          <a:xfrm>
            <a:off x="1529080" y="969673"/>
            <a:ext cx="3149246" cy="36385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微软雅黑" panose="020B0503020204020204" pitchFamily="34" charset="-122"/>
                <a:ea typeface="微软雅黑" panose="020B0503020204020204" pitchFamily="34" charset="-122"/>
              </a:rPr>
              <a:t>例</a:t>
            </a:r>
            <a:r>
              <a:rPr lang="en-US" altLang="zh-CN" sz="2000" dirty="0">
                <a:solidFill>
                  <a:schemeClr val="bg1"/>
                </a:solidFill>
                <a:latin typeface="微软雅黑" panose="020B0503020204020204" pitchFamily="34" charset="-122"/>
                <a:ea typeface="微软雅黑" panose="020B0503020204020204" pitchFamily="34" charset="-122"/>
              </a:rPr>
              <a:t>4.1  </a:t>
            </a:r>
            <a:r>
              <a:rPr lang="zh-CN" altLang="en-US" sz="1600" dirty="0">
                <a:solidFill>
                  <a:prstClr val="black"/>
                </a:solidFill>
                <a:latin typeface="微软雅黑" panose="020B0503020204020204" pitchFamily="34" charset="-122"/>
                <a:ea typeface="微软雅黑" panose="020B0503020204020204" pitchFamily="34" charset="-122"/>
              </a:rPr>
              <a:t>自动型</a:t>
            </a:r>
            <a:r>
              <a:rPr lang="zh-CN" altLang="en-US" sz="1600" dirty="0">
                <a:solidFill>
                  <a:prstClr val="black"/>
                </a:solidFill>
                <a:latin typeface="微软雅黑" panose="020B0503020204020204" pitchFamily="34" charset="-122"/>
                <a:ea typeface="微软雅黑" panose="020B0503020204020204" pitchFamily="34" charset="-122"/>
                <a:sym typeface="+mn-ea"/>
              </a:rPr>
              <a:t>变量的作用域</a:t>
            </a:r>
            <a:endParaRPr lang="zh-CN" altLang="en-US" sz="2000" dirty="0">
              <a:solidFill>
                <a:schemeClr val="tx1"/>
              </a:solidFill>
            </a:endParaRPr>
          </a:p>
        </p:txBody>
      </p:sp>
      <p:sp>
        <p:nvSpPr>
          <p:cNvPr id="8" name="矩形: 圆角 4"/>
          <p:cNvSpPr/>
          <p:nvPr/>
        </p:nvSpPr>
        <p:spPr>
          <a:xfrm>
            <a:off x="5582179" y="4918647"/>
            <a:ext cx="2828903" cy="864778"/>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运行结果：</a:t>
            </a:r>
            <a:endParaRPr lang="en-US" altLang="zh-CN" sz="2000" dirty="0">
              <a:solidFill>
                <a:schemeClr val="tx1"/>
              </a:solidFill>
              <a:latin typeface="微软雅黑" panose="020B0503020204020204" pitchFamily="34" charset="-122"/>
              <a:ea typeface="微软雅黑" panose="020B0503020204020204" pitchFamily="34" charset="-122"/>
            </a:endParaRPr>
          </a:p>
          <a:p>
            <a:r>
              <a:rPr lang="en-US" altLang="zh-CN" sz="2000" dirty="0">
                <a:solidFill>
                  <a:schemeClr val="tx1"/>
                </a:solidFill>
              </a:rPr>
              <a:t>            </a:t>
            </a:r>
            <a:r>
              <a:rPr lang="en-US" altLang="zh-CN" sz="2000" dirty="0">
                <a:solidFill>
                  <a:schemeClr val="tx1"/>
                </a:solidFill>
                <a:sym typeface="+mn-ea"/>
              </a:rPr>
              <a:t>x=5   x=10   x=7</a:t>
            </a:r>
            <a:endParaRPr lang="en-US" altLang="zh-CN" sz="2000" dirty="0">
              <a:solidFill>
                <a:schemeClr val="tx1"/>
              </a:solidFill>
            </a:endParaRPr>
          </a:p>
        </p:txBody>
      </p:sp>
    </p:spTree>
    <p:extLst>
      <p:ext uri="{BB962C8B-B14F-4D97-AF65-F5344CB8AC3E}">
        <p14:creationId xmlns:p14="http://schemas.microsoft.com/office/powerpoint/2010/main" val="101883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8"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3" name="文本占位符 278532"/>
          <p:cNvSpPr>
            <a:spLocks noGrp="1"/>
          </p:cNvSpPr>
          <p:nvPr>
            <p:ph type="body" idx="4294967295"/>
          </p:nvPr>
        </p:nvSpPr>
        <p:spPr>
          <a:xfrm>
            <a:off x="2103710" y="1369134"/>
            <a:ext cx="4935944" cy="4816970"/>
          </a:xfrm>
          <a:prstGeom prst="roundRect">
            <a:avLst>
              <a:gd name="adj" fmla="val 4843"/>
            </a:avLst>
          </a:prstGeom>
          <a:noFill/>
          <a:ln w="31750">
            <a:noFill/>
            <a:miter/>
          </a:ln>
          <a:extLst>
            <a:ext uri="{909E8E84-426E-40DD-AFC4-6F175D3DCCD1}">
              <a14:hiddenFill xmlns:a14="http://schemas.microsoft.com/office/drawing/2010/main">
                <a:gradFill rotWithShape="1">
                  <a:gsLst>
                    <a:gs pos="0">
                      <a:srgbClr val="0072EA">
                        <a:gamma/>
                        <a:tint val="63922"/>
                        <a:invGamma/>
                      </a:srgbClr>
                    </a:gs>
                    <a:gs pos="100000">
                      <a:srgbClr val="0072EA"/>
                    </a:gs>
                  </a:gsLst>
                  <a:lin ang="5400000" scaled="1"/>
                  <a:tileRect/>
                </a:gradFill>
              </a14:hiddenFill>
            </a:ext>
          </a:extLst>
        </p:spPr>
        <p:txBody>
          <a:bodyPr vert="horz" wrap="square" lIns="92075" tIns="46038" rIns="92075" bIns="46038" anchor="t">
            <a:normAutofit fontScale="90000" lnSpcReduction="10000"/>
          </a:bodyPr>
          <a:lstStyle/>
          <a:p>
            <a:pPr marL="0" defTabSz="457200">
              <a:lnSpc>
                <a:spcPct val="80000"/>
              </a:lnSpc>
              <a:buNone/>
            </a:pPr>
            <a:r>
              <a:rPr lang="en-US" altLang="zh-CN" sz="1800" dirty="0" err="1">
                <a:ea typeface="微软雅黑" panose="020B0503020204020204" pitchFamily="34" charset="-122"/>
              </a:rPr>
              <a:t>#include&lt;stdio.h&gt;</a:t>
            </a:r>
          </a:p>
          <a:p>
            <a:pPr marL="0" defTabSz="457200">
              <a:lnSpc>
                <a:spcPct val="80000"/>
              </a:lnSpc>
              <a:buNone/>
            </a:pPr>
            <a:r>
              <a:rPr lang="en-US" altLang="zh-CN" sz="1800" dirty="0" err="1">
                <a:ea typeface="微软雅黑" panose="020B0503020204020204" pitchFamily="34" charset="-122"/>
              </a:rPr>
              <a:t> void func( );</a:t>
            </a:r>
          </a:p>
          <a:p>
            <a:pPr marL="0" defTabSz="457200">
              <a:lnSpc>
                <a:spcPct val="80000"/>
              </a:lnSpc>
              <a:buNone/>
            </a:pPr>
            <a:r>
              <a:rPr lang="en-US" altLang="zh-CN" sz="1800" dirty="0" err="1">
                <a:ea typeface="微软雅黑" panose="020B0503020204020204" pitchFamily="34" charset="-122"/>
              </a:rPr>
              <a:t> void func( )</a:t>
            </a:r>
          </a:p>
          <a:p>
            <a:pPr marL="0" defTabSz="457200">
              <a:lnSpc>
                <a:spcPct val="80000"/>
              </a:lnSpc>
              <a:buNone/>
            </a:pPr>
            <a:r>
              <a:rPr lang="en-US" altLang="zh-CN" sz="1800" dirty="0" err="1">
                <a:ea typeface="微软雅黑" panose="020B0503020204020204" pitchFamily="34" charset="-122"/>
              </a:rPr>
              <a:t>{</a:t>
            </a:r>
          </a:p>
          <a:p>
            <a:pPr marL="0" defTabSz="457200">
              <a:lnSpc>
                <a:spcPct val="80000"/>
              </a:lnSpc>
              <a:buNone/>
            </a:pPr>
            <a:r>
              <a:rPr lang="en-US" altLang="zh-CN" sz="1800" dirty="0" err="1">
                <a:ea typeface="微软雅黑" panose="020B0503020204020204" pitchFamily="34" charset="-122"/>
              </a:rPr>
              <a:t>     	auto int a = 0;</a:t>
            </a:r>
          </a:p>
          <a:p>
            <a:pPr marL="0" defTabSz="457200">
              <a:lnSpc>
                <a:spcPct val="80000"/>
              </a:lnSpc>
              <a:buNone/>
            </a:pPr>
            <a:r>
              <a:rPr lang="en-US" altLang="zh-CN" sz="1800" dirty="0" err="1">
                <a:ea typeface="微软雅黑" panose="020B0503020204020204" pitchFamily="34" charset="-122"/>
              </a:rPr>
              <a:t>     	printf(" a of func( ) = %d\n",++a);</a:t>
            </a:r>
          </a:p>
          <a:p>
            <a:pPr marL="0" defTabSz="457200">
              <a:lnSpc>
                <a:spcPct val="80000"/>
              </a:lnSpc>
              <a:buNone/>
            </a:pPr>
            <a:r>
              <a:rPr lang="en-US" altLang="zh-CN" sz="1800" dirty="0" err="1">
                <a:ea typeface="微软雅黑" panose="020B0503020204020204" pitchFamily="34" charset="-122"/>
              </a:rPr>
              <a:t> }</a:t>
            </a:r>
          </a:p>
          <a:p>
            <a:pPr marL="0" defTabSz="457200">
              <a:lnSpc>
                <a:spcPct val="80000"/>
              </a:lnSpc>
              <a:buNone/>
            </a:pPr>
            <a:r>
              <a:rPr lang="en-US" altLang="zh-CN" sz="1800" dirty="0" err="1">
                <a:ea typeface="微软雅黑" panose="020B0503020204020204" pitchFamily="34" charset="-122"/>
              </a:rPr>
              <a:t>void main( )</a:t>
            </a:r>
          </a:p>
          <a:p>
            <a:pPr marL="0" defTabSz="457200">
              <a:lnSpc>
                <a:spcPct val="80000"/>
              </a:lnSpc>
              <a:buNone/>
            </a:pPr>
            <a:r>
              <a:rPr lang="en-US" altLang="zh-CN" sz="1800" dirty="0" err="1">
                <a:ea typeface="微软雅黑" panose="020B0503020204020204" pitchFamily="34" charset="-122"/>
              </a:rPr>
              <a:t>{</a:t>
            </a:r>
          </a:p>
          <a:p>
            <a:pPr marL="0" defTabSz="457200">
              <a:lnSpc>
                <a:spcPct val="80000"/>
              </a:lnSpc>
              <a:buNone/>
            </a:pPr>
            <a:r>
              <a:rPr lang="en-US" altLang="zh-CN" sz="1800" dirty="0" err="1">
                <a:ea typeface="微软雅黑" panose="020B0503020204020204" pitchFamily="34" charset="-122"/>
              </a:rPr>
              <a:t>  	 int a = 10 ;</a:t>
            </a:r>
          </a:p>
          <a:p>
            <a:pPr marL="0" defTabSz="457200">
              <a:lnSpc>
                <a:spcPct val="80000"/>
              </a:lnSpc>
              <a:buNone/>
            </a:pPr>
            <a:r>
              <a:rPr lang="en-US" altLang="zh-CN" sz="1800" dirty="0" err="1">
                <a:ea typeface="微软雅黑" panose="020B0503020204020204" pitchFamily="34" charset="-122"/>
              </a:rPr>
              <a:t>	func( );   </a:t>
            </a:r>
          </a:p>
          <a:p>
            <a:pPr marL="0" defTabSz="457200">
              <a:lnSpc>
                <a:spcPct val="80000"/>
              </a:lnSpc>
              <a:buNone/>
            </a:pPr>
            <a:r>
              <a:rPr lang="en-US" altLang="zh-CN" sz="1800" dirty="0" err="1">
                <a:ea typeface="微软雅黑" panose="020B0503020204020204" pitchFamily="34" charset="-122"/>
              </a:rPr>
              <a:t>   	printf(" a of main( ) = %d\n",++a);</a:t>
            </a:r>
          </a:p>
          <a:p>
            <a:pPr marL="0" defTabSz="457200">
              <a:lnSpc>
                <a:spcPct val="80000"/>
              </a:lnSpc>
              <a:buNone/>
            </a:pPr>
            <a:r>
              <a:rPr lang="en-US" altLang="zh-CN" sz="1800" dirty="0" err="1">
                <a:ea typeface="微软雅黑" panose="020B0503020204020204" pitchFamily="34" charset="-122"/>
              </a:rPr>
              <a:t>   	func( );            </a:t>
            </a:r>
          </a:p>
          <a:p>
            <a:pPr marL="0" defTabSz="457200">
              <a:lnSpc>
                <a:spcPct val="80000"/>
              </a:lnSpc>
              <a:buNone/>
            </a:pPr>
            <a:r>
              <a:rPr lang="en-US" altLang="zh-CN" sz="1800" dirty="0" err="1">
                <a:ea typeface="微软雅黑" panose="020B0503020204020204" pitchFamily="34" charset="-122"/>
              </a:rPr>
              <a:t>   	func( );              </a:t>
            </a:r>
          </a:p>
          <a:p>
            <a:pPr marL="0" defTabSz="457200">
              <a:lnSpc>
                <a:spcPct val="80000"/>
              </a:lnSpc>
              <a:buNone/>
            </a:pPr>
            <a:r>
              <a:rPr lang="en-US" altLang="zh-CN" sz="1800" dirty="0" err="1">
                <a:ea typeface="微软雅黑" panose="020B0503020204020204" pitchFamily="34" charset="-122"/>
              </a:rPr>
              <a:t> }</a:t>
            </a:r>
          </a:p>
          <a:p>
            <a:pPr>
              <a:lnSpc>
                <a:spcPct val="80000"/>
              </a:lnSpc>
              <a:buNone/>
            </a:pPr>
            <a:endParaRPr lang="en-US" altLang="zh-CN" sz="1500" dirty="0" err="1"/>
          </a:p>
        </p:txBody>
      </p:sp>
      <p:sp>
        <p:nvSpPr>
          <p:cNvPr id="11" name="文本框 10"/>
          <p:cNvSpPr txBox="1"/>
          <p:nvPr/>
        </p:nvSpPr>
        <p:spPr>
          <a:xfrm>
            <a:off x="739840" y="131498"/>
            <a:ext cx="1219200" cy="669925"/>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4.3.2</a:t>
            </a:r>
            <a:endParaRPr lang="zh-CN" altLang="en-US" sz="3600" b="1" dirty="0">
              <a:solidFill>
                <a:srgbClr val="39626F"/>
              </a:solidFill>
              <a:latin typeface="Segoe UI" panose="020B0502040204020203" pitchFamily="34" charset="0"/>
              <a:ea typeface="宋体" panose="02010600030101010101" pitchFamily="2" charset="-122"/>
              <a:cs typeface="Segoe UI" panose="020B0502040204020203" pitchFamily="34" charset="0"/>
            </a:endParaRPr>
          </a:p>
        </p:txBody>
      </p:sp>
      <p:sp>
        <p:nvSpPr>
          <p:cNvPr id="7" name="文本框 6"/>
          <p:cNvSpPr txBox="1"/>
          <p:nvPr/>
        </p:nvSpPr>
        <p:spPr>
          <a:xfrm>
            <a:off x="2889673" y="130712"/>
            <a:ext cx="3982033" cy="613410"/>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自动型变量</a:t>
            </a:r>
          </a:p>
        </p:txBody>
      </p:sp>
      <p:sp>
        <p:nvSpPr>
          <p:cNvPr id="4" name="矩形: 圆角 3"/>
          <p:cNvSpPr/>
          <p:nvPr/>
        </p:nvSpPr>
        <p:spPr>
          <a:xfrm>
            <a:off x="1030014" y="1095375"/>
            <a:ext cx="6009640" cy="5090729"/>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12"/>
          <p:cNvSpPr/>
          <p:nvPr/>
        </p:nvSpPr>
        <p:spPr>
          <a:xfrm>
            <a:off x="1125220" y="889635"/>
            <a:ext cx="4131310" cy="43497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4.2  </a:t>
            </a:r>
            <a:r>
              <a:rPr lang="zh-CN" altLang="en-US" sz="1600" dirty="0">
                <a:solidFill>
                  <a:schemeClr val="tx1"/>
                </a:solidFill>
                <a:latin typeface="微软雅黑" panose="020B0503020204020204" pitchFamily="34" charset="-122"/>
                <a:ea typeface="微软雅黑" panose="020B0503020204020204" pitchFamily="34" charset="-122"/>
                <a:sym typeface="+mn-ea"/>
              </a:rPr>
              <a:t>下面的例子说明了自动变量的特性</a:t>
            </a:r>
            <a:endParaRPr lang="zh-CN" altLang="en-US" sz="1600" dirty="0">
              <a:solidFill>
                <a:schemeClr val="tx1"/>
              </a:solidFill>
            </a:endParaRPr>
          </a:p>
        </p:txBody>
      </p:sp>
      <p:sp>
        <p:nvSpPr>
          <p:cNvPr id="6" name="对话气泡: 圆角矩形 16"/>
          <p:cNvSpPr/>
          <p:nvPr/>
        </p:nvSpPr>
        <p:spPr>
          <a:xfrm>
            <a:off x="4209840" y="4136230"/>
            <a:ext cx="1673225" cy="426085"/>
          </a:xfrm>
          <a:prstGeom prst="wedgeRoundRectCallout">
            <a:avLst>
              <a:gd name="adj1" fmla="val -96256"/>
              <a:gd name="adj2" fmla="val 72753"/>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latin typeface="微软雅黑" panose="020B0503020204020204" pitchFamily="34" charset="-122"/>
                <a:ea typeface="微软雅黑" panose="020B0503020204020204" pitchFamily="34" charset="-122"/>
                <a:sym typeface="+mn-ea"/>
              </a:rPr>
              <a:t> </a:t>
            </a:r>
            <a:r>
              <a:rPr lang="zh-CN" altLang="en-US" sz="1400" dirty="0">
                <a:solidFill>
                  <a:schemeClr val="tx1"/>
                </a:solidFill>
                <a:latin typeface="微软雅黑" panose="020B0503020204020204" pitchFamily="34" charset="-122"/>
                <a:ea typeface="微软雅黑" panose="020B0503020204020204" pitchFamily="34" charset="-122"/>
                <a:sym typeface="+mn-ea"/>
              </a:rPr>
              <a:t>调用func( )函数</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0" name="矩形: 圆角 4"/>
          <p:cNvSpPr/>
          <p:nvPr/>
        </p:nvSpPr>
        <p:spPr>
          <a:xfrm>
            <a:off x="6008404" y="4550669"/>
            <a:ext cx="2305279" cy="1458445"/>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600" dirty="0">
                <a:solidFill>
                  <a:schemeClr val="tx1"/>
                </a:solidFill>
                <a:latin typeface="微软雅黑" panose="020B0503020204020204" pitchFamily="34" charset="-122"/>
                <a:ea typeface="微软雅黑" panose="020B0503020204020204" pitchFamily="34" charset="-122"/>
              </a:rPr>
              <a:t> </a:t>
            </a:r>
          </a:p>
          <a:p>
            <a:endParaRPr lang="zh-CN" altLang="zh-CN" sz="1400" dirty="0">
              <a:solidFill>
                <a:schemeClr val="tx1"/>
              </a:solidFill>
              <a:latin typeface="微软雅黑" panose="020B0503020204020204" pitchFamily="34" charset="-122"/>
              <a:ea typeface="微软雅黑" panose="020B0503020204020204" pitchFamily="34" charset="-122"/>
            </a:endParaRPr>
          </a:p>
          <a:p>
            <a:r>
              <a:rPr lang="zh-CN" altLang="en-US" sz="1600" dirty="0">
                <a:solidFill>
                  <a:schemeClr val="tx1"/>
                </a:solidFill>
                <a:latin typeface="微软雅黑" panose="020B0503020204020204" pitchFamily="34" charset="-122"/>
                <a:ea typeface="微软雅黑" panose="020B0503020204020204" pitchFamily="34" charset="-122"/>
              </a:rPr>
              <a:t>运行结果：</a:t>
            </a:r>
          </a:p>
          <a:p>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dirty="0">
                <a:solidFill>
                  <a:schemeClr val="tx1"/>
                </a:solidFill>
                <a:sym typeface="+mn-ea"/>
              </a:rPr>
              <a:t>a of func( )=1</a:t>
            </a:r>
            <a:endParaRPr lang="en-US" altLang="zh-CN" sz="1600" dirty="0">
              <a:solidFill>
                <a:schemeClr val="tx1"/>
              </a:solidFill>
            </a:endParaRPr>
          </a:p>
          <a:p>
            <a:pPr lvl="0"/>
            <a:r>
              <a:rPr lang="en-US" altLang="zh-CN" sz="1600" dirty="0">
                <a:solidFill>
                  <a:schemeClr val="tx1"/>
                </a:solidFill>
                <a:sym typeface="+mn-ea"/>
              </a:rPr>
              <a:t> 	a of main( )=11</a:t>
            </a:r>
            <a:endParaRPr lang="en-US" altLang="zh-CN" sz="1600" dirty="0">
              <a:solidFill>
                <a:schemeClr val="tx1"/>
              </a:solidFill>
            </a:endParaRPr>
          </a:p>
          <a:p>
            <a:pPr lvl="0"/>
            <a:r>
              <a:rPr lang="en-US" altLang="zh-CN" sz="1600" dirty="0">
                <a:solidFill>
                  <a:schemeClr val="tx1"/>
                </a:solidFill>
                <a:sym typeface="+mn-ea"/>
              </a:rPr>
              <a:t> 	a of func( )=1</a:t>
            </a:r>
            <a:endParaRPr lang="en-US" altLang="zh-CN" sz="1600" dirty="0">
              <a:solidFill>
                <a:schemeClr val="tx1"/>
              </a:solidFill>
            </a:endParaRPr>
          </a:p>
          <a:p>
            <a:pPr lvl="0"/>
            <a:r>
              <a:rPr lang="en-US" altLang="zh-CN" sz="1600" dirty="0">
                <a:solidFill>
                  <a:schemeClr val="tx1"/>
                </a:solidFill>
                <a:sym typeface="+mn-ea"/>
              </a:rPr>
              <a:t> 	a of func( )=1</a:t>
            </a:r>
            <a:endParaRPr lang="en-US" altLang="zh-CN" sz="1600" dirty="0">
              <a:solidFill>
                <a:schemeClr val="tx1"/>
              </a:solidFill>
            </a:endParaRPr>
          </a:p>
          <a:p>
            <a:endParaRPr lang="zh-CN" altLang="zh-CN" sz="1600" dirty="0">
              <a:solidFill>
                <a:schemeClr val="tx1"/>
              </a:solidFill>
            </a:endParaRPr>
          </a:p>
          <a:p>
            <a:endParaRPr lang="zh-CN" altLang="zh-CN" sz="1600" dirty="0">
              <a:solidFill>
                <a:schemeClr val="tx1"/>
              </a:solidFill>
            </a:endParaRPr>
          </a:p>
        </p:txBody>
      </p:sp>
      <p:sp>
        <p:nvSpPr>
          <p:cNvPr id="12" name="椭圆 11"/>
          <p:cNvSpPr/>
          <p:nvPr/>
        </p:nvSpPr>
        <p:spPr>
          <a:xfrm>
            <a:off x="1801082" y="2068139"/>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801071" y="4457210"/>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801071" y="5030176"/>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01071" y="5329248"/>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801071" y="1784044"/>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3532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78533">
                                            <p:txEl>
                                              <p:pRg st="0" end="0"/>
                                            </p:txEl>
                                          </p:spTgt>
                                        </p:tgtEl>
                                        <p:attrNameLst>
                                          <p:attrName>style.visibility</p:attrName>
                                        </p:attrNameLst>
                                      </p:cBhvr>
                                      <p:to>
                                        <p:strVal val="visible"/>
                                      </p:to>
                                    </p:set>
                                    <p:animEffect transition="in" filter="fade">
                                      <p:cBhvr>
                                        <p:cTn id="13" dur="1000"/>
                                        <p:tgtEl>
                                          <p:spTgt spid="278533">
                                            <p:txEl>
                                              <p:pRg st="0" end="0"/>
                                            </p:txEl>
                                          </p:spTgt>
                                        </p:tgtEl>
                                      </p:cBhvr>
                                    </p:animEffect>
                                    <p:anim calcmode="lin" valueType="num">
                                      <p:cBhvr>
                                        <p:cTn id="14" dur="1000" fill="hold"/>
                                        <p:tgtEl>
                                          <p:spTgt spid="27853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7853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278533">
                                            <p:txEl>
                                              <p:pRg st="1" end="1"/>
                                            </p:txEl>
                                          </p:spTgt>
                                        </p:tgtEl>
                                        <p:attrNameLst>
                                          <p:attrName>style.visibility</p:attrName>
                                        </p:attrNameLst>
                                      </p:cBhvr>
                                      <p:to>
                                        <p:strVal val="visible"/>
                                      </p:to>
                                    </p:set>
                                    <p:animEffect transition="in" filter="fade">
                                      <p:cBhvr>
                                        <p:cTn id="18" dur="1000"/>
                                        <p:tgtEl>
                                          <p:spTgt spid="278533">
                                            <p:txEl>
                                              <p:pRg st="1" end="1"/>
                                            </p:txEl>
                                          </p:spTgt>
                                        </p:tgtEl>
                                      </p:cBhvr>
                                    </p:animEffect>
                                    <p:anim calcmode="lin" valueType="num">
                                      <p:cBhvr>
                                        <p:cTn id="19" dur="1000" fill="hold"/>
                                        <p:tgtEl>
                                          <p:spTgt spid="27853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27853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78533">
                                            <p:txEl>
                                              <p:pRg st="2" end="2"/>
                                            </p:txEl>
                                          </p:spTgt>
                                        </p:tgtEl>
                                        <p:attrNameLst>
                                          <p:attrName>style.visibility</p:attrName>
                                        </p:attrNameLst>
                                      </p:cBhvr>
                                      <p:to>
                                        <p:strVal val="visible"/>
                                      </p:to>
                                    </p:set>
                                    <p:animEffect transition="in" filter="fade">
                                      <p:cBhvr>
                                        <p:cTn id="23" dur="1000"/>
                                        <p:tgtEl>
                                          <p:spTgt spid="278533">
                                            <p:txEl>
                                              <p:pRg st="2" end="2"/>
                                            </p:txEl>
                                          </p:spTgt>
                                        </p:tgtEl>
                                      </p:cBhvr>
                                    </p:animEffect>
                                    <p:anim calcmode="lin" valueType="num">
                                      <p:cBhvr>
                                        <p:cTn id="24" dur="1000" fill="hold"/>
                                        <p:tgtEl>
                                          <p:spTgt spid="27853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27853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278533">
                                            <p:txEl>
                                              <p:pRg st="3" end="3"/>
                                            </p:txEl>
                                          </p:spTgt>
                                        </p:tgtEl>
                                        <p:attrNameLst>
                                          <p:attrName>style.visibility</p:attrName>
                                        </p:attrNameLst>
                                      </p:cBhvr>
                                      <p:to>
                                        <p:strVal val="visible"/>
                                      </p:to>
                                    </p:set>
                                    <p:animEffect transition="in" filter="fade">
                                      <p:cBhvr>
                                        <p:cTn id="28" dur="1000"/>
                                        <p:tgtEl>
                                          <p:spTgt spid="278533">
                                            <p:txEl>
                                              <p:pRg st="3" end="3"/>
                                            </p:txEl>
                                          </p:spTgt>
                                        </p:tgtEl>
                                      </p:cBhvr>
                                    </p:animEffect>
                                    <p:anim calcmode="lin" valueType="num">
                                      <p:cBhvr>
                                        <p:cTn id="29" dur="1000" fill="hold"/>
                                        <p:tgtEl>
                                          <p:spTgt spid="27853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7853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78533">
                                            <p:txEl>
                                              <p:pRg st="4" end="4"/>
                                            </p:txEl>
                                          </p:spTgt>
                                        </p:tgtEl>
                                        <p:attrNameLst>
                                          <p:attrName>style.visibility</p:attrName>
                                        </p:attrNameLst>
                                      </p:cBhvr>
                                      <p:to>
                                        <p:strVal val="visible"/>
                                      </p:to>
                                    </p:set>
                                    <p:animEffect transition="in" filter="fade">
                                      <p:cBhvr>
                                        <p:cTn id="33" dur="1000"/>
                                        <p:tgtEl>
                                          <p:spTgt spid="278533">
                                            <p:txEl>
                                              <p:pRg st="4" end="4"/>
                                            </p:txEl>
                                          </p:spTgt>
                                        </p:tgtEl>
                                      </p:cBhvr>
                                    </p:animEffect>
                                    <p:anim calcmode="lin" valueType="num">
                                      <p:cBhvr>
                                        <p:cTn id="34" dur="1000" fill="hold"/>
                                        <p:tgtEl>
                                          <p:spTgt spid="27853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27853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278533">
                                            <p:txEl>
                                              <p:pRg st="5" end="5"/>
                                            </p:txEl>
                                          </p:spTgt>
                                        </p:tgtEl>
                                        <p:attrNameLst>
                                          <p:attrName>style.visibility</p:attrName>
                                        </p:attrNameLst>
                                      </p:cBhvr>
                                      <p:to>
                                        <p:strVal val="visible"/>
                                      </p:to>
                                    </p:set>
                                    <p:animEffect transition="in" filter="fade">
                                      <p:cBhvr>
                                        <p:cTn id="38" dur="1000"/>
                                        <p:tgtEl>
                                          <p:spTgt spid="278533">
                                            <p:txEl>
                                              <p:pRg st="5" end="5"/>
                                            </p:txEl>
                                          </p:spTgt>
                                        </p:tgtEl>
                                      </p:cBhvr>
                                    </p:animEffect>
                                    <p:anim calcmode="lin" valueType="num">
                                      <p:cBhvr>
                                        <p:cTn id="39" dur="1000" fill="hold"/>
                                        <p:tgtEl>
                                          <p:spTgt spid="27853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27853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278533">
                                            <p:txEl>
                                              <p:pRg st="6" end="6"/>
                                            </p:txEl>
                                          </p:spTgt>
                                        </p:tgtEl>
                                        <p:attrNameLst>
                                          <p:attrName>style.visibility</p:attrName>
                                        </p:attrNameLst>
                                      </p:cBhvr>
                                      <p:to>
                                        <p:strVal val="visible"/>
                                      </p:to>
                                    </p:set>
                                    <p:animEffect transition="in" filter="fade">
                                      <p:cBhvr>
                                        <p:cTn id="43" dur="1000"/>
                                        <p:tgtEl>
                                          <p:spTgt spid="278533">
                                            <p:txEl>
                                              <p:pRg st="6" end="6"/>
                                            </p:txEl>
                                          </p:spTgt>
                                        </p:tgtEl>
                                      </p:cBhvr>
                                    </p:animEffect>
                                    <p:anim calcmode="lin" valueType="num">
                                      <p:cBhvr>
                                        <p:cTn id="44" dur="1000" fill="hold"/>
                                        <p:tgtEl>
                                          <p:spTgt spid="27853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27853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78533">
                                            <p:txEl>
                                              <p:pRg st="7" end="7"/>
                                            </p:txEl>
                                          </p:spTgt>
                                        </p:tgtEl>
                                        <p:attrNameLst>
                                          <p:attrName>style.visibility</p:attrName>
                                        </p:attrNameLst>
                                      </p:cBhvr>
                                      <p:to>
                                        <p:strVal val="visible"/>
                                      </p:to>
                                    </p:set>
                                    <p:animEffect transition="in" filter="fade">
                                      <p:cBhvr>
                                        <p:cTn id="48" dur="1000"/>
                                        <p:tgtEl>
                                          <p:spTgt spid="278533">
                                            <p:txEl>
                                              <p:pRg st="7" end="7"/>
                                            </p:txEl>
                                          </p:spTgt>
                                        </p:tgtEl>
                                      </p:cBhvr>
                                    </p:animEffect>
                                    <p:anim calcmode="lin" valueType="num">
                                      <p:cBhvr>
                                        <p:cTn id="49" dur="1000" fill="hold"/>
                                        <p:tgtEl>
                                          <p:spTgt spid="27853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27853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278533">
                                            <p:txEl>
                                              <p:pRg st="8" end="8"/>
                                            </p:txEl>
                                          </p:spTgt>
                                        </p:tgtEl>
                                        <p:attrNameLst>
                                          <p:attrName>style.visibility</p:attrName>
                                        </p:attrNameLst>
                                      </p:cBhvr>
                                      <p:to>
                                        <p:strVal val="visible"/>
                                      </p:to>
                                    </p:set>
                                    <p:animEffect transition="in" filter="fade">
                                      <p:cBhvr>
                                        <p:cTn id="53" dur="1000"/>
                                        <p:tgtEl>
                                          <p:spTgt spid="278533">
                                            <p:txEl>
                                              <p:pRg st="8" end="8"/>
                                            </p:txEl>
                                          </p:spTgt>
                                        </p:tgtEl>
                                      </p:cBhvr>
                                    </p:animEffect>
                                    <p:anim calcmode="lin" valueType="num">
                                      <p:cBhvr>
                                        <p:cTn id="54" dur="1000" fill="hold"/>
                                        <p:tgtEl>
                                          <p:spTgt spid="27853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27853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278533">
                                            <p:txEl>
                                              <p:pRg st="9" end="9"/>
                                            </p:txEl>
                                          </p:spTgt>
                                        </p:tgtEl>
                                        <p:attrNameLst>
                                          <p:attrName>style.visibility</p:attrName>
                                        </p:attrNameLst>
                                      </p:cBhvr>
                                      <p:to>
                                        <p:strVal val="visible"/>
                                      </p:to>
                                    </p:set>
                                    <p:animEffect transition="in" filter="fade">
                                      <p:cBhvr>
                                        <p:cTn id="58" dur="1000"/>
                                        <p:tgtEl>
                                          <p:spTgt spid="278533">
                                            <p:txEl>
                                              <p:pRg st="9" end="9"/>
                                            </p:txEl>
                                          </p:spTgt>
                                        </p:tgtEl>
                                      </p:cBhvr>
                                    </p:animEffect>
                                    <p:anim calcmode="lin" valueType="num">
                                      <p:cBhvr>
                                        <p:cTn id="59" dur="1000" fill="hold"/>
                                        <p:tgtEl>
                                          <p:spTgt spid="27853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278533">
                                            <p:txEl>
                                              <p:pRg st="9" end="9"/>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278533">
                                            <p:txEl>
                                              <p:pRg st="10" end="10"/>
                                            </p:txEl>
                                          </p:spTgt>
                                        </p:tgtEl>
                                        <p:attrNameLst>
                                          <p:attrName>style.visibility</p:attrName>
                                        </p:attrNameLst>
                                      </p:cBhvr>
                                      <p:to>
                                        <p:strVal val="visible"/>
                                      </p:to>
                                    </p:set>
                                    <p:animEffect transition="in" filter="fade">
                                      <p:cBhvr>
                                        <p:cTn id="63" dur="1000"/>
                                        <p:tgtEl>
                                          <p:spTgt spid="278533">
                                            <p:txEl>
                                              <p:pRg st="10" end="10"/>
                                            </p:txEl>
                                          </p:spTgt>
                                        </p:tgtEl>
                                      </p:cBhvr>
                                    </p:animEffect>
                                    <p:anim calcmode="lin" valueType="num">
                                      <p:cBhvr>
                                        <p:cTn id="64" dur="1000" fill="hold"/>
                                        <p:tgtEl>
                                          <p:spTgt spid="27853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278533">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78533">
                                            <p:txEl>
                                              <p:pRg st="11" end="11"/>
                                            </p:txEl>
                                          </p:spTgt>
                                        </p:tgtEl>
                                        <p:attrNameLst>
                                          <p:attrName>style.visibility</p:attrName>
                                        </p:attrNameLst>
                                      </p:cBhvr>
                                      <p:to>
                                        <p:strVal val="visible"/>
                                      </p:to>
                                    </p:set>
                                    <p:animEffect transition="in" filter="fade">
                                      <p:cBhvr>
                                        <p:cTn id="68" dur="1000"/>
                                        <p:tgtEl>
                                          <p:spTgt spid="278533">
                                            <p:txEl>
                                              <p:pRg st="11" end="11"/>
                                            </p:txEl>
                                          </p:spTgt>
                                        </p:tgtEl>
                                      </p:cBhvr>
                                    </p:animEffect>
                                    <p:anim calcmode="lin" valueType="num">
                                      <p:cBhvr>
                                        <p:cTn id="69" dur="1000" fill="hold"/>
                                        <p:tgtEl>
                                          <p:spTgt spid="278533">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278533">
                                            <p:txEl>
                                              <p:pRg st="11" end="11"/>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278533">
                                            <p:txEl>
                                              <p:pRg st="12" end="12"/>
                                            </p:txEl>
                                          </p:spTgt>
                                        </p:tgtEl>
                                        <p:attrNameLst>
                                          <p:attrName>style.visibility</p:attrName>
                                        </p:attrNameLst>
                                      </p:cBhvr>
                                      <p:to>
                                        <p:strVal val="visible"/>
                                      </p:to>
                                    </p:set>
                                    <p:animEffect transition="in" filter="fade">
                                      <p:cBhvr>
                                        <p:cTn id="73" dur="1000"/>
                                        <p:tgtEl>
                                          <p:spTgt spid="278533">
                                            <p:txEl>
                                              <p:pRg st="12" end="12"/>
                                            </p:txEl>
                                          </p:spTgt>
                                        </p:tgtEl>
                                      </p:cBhvr>
                                    </p:animEffect>
                                    <p:anim calcmode="lin" valueType="num">
                                      <p:cBhvr>
                                        <p:cTn id="74" dur="1000" fill="hold"/>
                                        <p:tgtEl>
                                          <p:spTgt spid="278533">
                                            <p:txEl>
                                              <p:pRg st="12" end="12"/>
                                            </p:txEl>
                                          </p:spTgt>
                                        </p:tgtEl>
                                        <p:attrNameLst>
                                          <p:attrName>ppt_x</p:attrName>
                                        </p:attrNameLst>
                                      </p:cBhvr>
                                      <p:tavLst>
                                        <p:tav tm="0">
                                          <p:val>
                                            <p:strVal val="#ppt_x"/>
                                          </p:val>
                                        </p:tav>
                                        <p:tav tm="100000">
                                          <p:val>
                                            <p:strVal val="#ppt_x"/>
                                          </p:val>
                                        </p:tav>
                                      </p:tavLst>
                                    </p:anim>
                                    <p:anim calcmode="lin" valueType="num">
                                      <p:cBhvr>
                                        <p:cTn id="75" dur="1000" fill="hold"/>
                                        <p:tgtEl>
                                          <p:spTgt spid="278533">
                                            <p:txEl>
                                              <p:pRg st="12" end="12"/>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278533">
                                            <p:txEl>
                                              <p:pRg st="13" end="13"/>
                                            </p:txEl>
                                          </p:spTgt>
                                        </p:tgtEl>
                                        <p:attrNameLst>
                                          <p:attrName>style.visibility</p:attrName>
                                        </p:attrNameLst>
                                      </p:cBhvr>
                                      <p:to>
                                        <p:strVal val="visible"/>
                                      </p:to>
                                    </p:set>
                                    <p:animEffect transition="in" filter="fade">
                                      <p:cBhvr>
                                        <p:cTn id="78" dur="1000"/>
                                        <p:tgtEl>
                                          <p:spTgt spid="278533">
                                            <p:txEl>
                                              <p:pRg st="13" end="13"/>
                                            </p:txEl>
                                          </p:spTgt>
                                        </p:tgtEl>
                                      </p:cBhvr>
                                    </p:animEffect>
                                    <p:anim calcmode="lin" valueType="num">
                                      <p:cBhvr>
                                        <p:cTn id="79" dur="1000" fill="hold"/>
                                        <p:tgtEl>
                                          <p:spTgt spid="278533">
                                            <p:txEl>
                                              <p:pRg st="13" end="13"/>
                                            </p:txEl>
                                          </p:spTgt>
                                        </p:tgtEl>
                                        <p:attrNameLst>
                                          <p:attrName>ppt_x</p:attrName>
                                        </p:attrNameLst>
                                      </p:cBhvr>
                                      <p:tavLst>
                                        <p:tav tm="0">
                                          <p:val>
                                            <p:strVal val="#ppt_x"/>
                                          </p:val>
                                        </p:tav>
                                        <p:tav tm="100000">
                                          <p:val>
                                            <p:strVal val="#ppt_x"/>
                                          </p:val>
                                        </p:tav>
                                      </p:tavLst>
                                    </p:anim>
                                    <p:anim calcmode="lin" valueType="num">
                                      <p:cBhvr>
                                        <p:cTn id="80" dur="1000" fill="hold"/>
                                        <p:tgtEl>
                                          <p:spTgt spid="278533">
                                            <p:txEl>
                                              <p:pRg st="13" end="13"/>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278533">
                                            <p:txEl>
                                              <p:pRg st="14" end="14"/>
                                            </p:txEl>
                                          </p:spTgt>
                                        </p:tgtEl>
                                        <p:attrNameLst>
                                          <p:attrName>style.visibility</p:attrName>
                                        </p:attrNameLst>
                                      </p:cBhvr>
                                      <p:to>
                                        <p:strVal val="visible"/>
                                      </p:to>
                                    </p:set>
                                    <p:animEffect transition="in" filter="fade">
                                      <p:cBhvr>
                                        <p:cTn id="83" dur="1000"/>
                                        <p:tgtEl>
                                          <p:spTgt spid="278533">
                                            <p:txEl>
                                              <p:pRg st="14" end="14"/>
                                            </p:txEl>
                                          </p:spTgt>
                                        </p:tgtEl>
                                      </p:cBhvr>
                                    </p:animEffect>
                                    <p:anim calcmode="lin" valueType="num">
                                      <p:cBhvr>
                                        <p:cTn id="84" dur="1000" fill="hold"/>
                                        <p:tgtEl>
                                          <p:spTgt spid="278533">
                                            <p:txEl>
                                              <p:pRg st="14" end="14"/>
                                            </p:txEl>
                                          </p:spTgt>
                                        </p:tgtEl>
                                        <p:attrNameLst>
                                          <p:attrName>ppt_x</p:attrName>
                                        </p:attrNameLst>
                                      </p:cBhvr>
                                      <p:tavLst>
                                        <p:tav tm="0">
                                          <p:val>
                                            <p:strVal val="#ppt_x"/>
                                          </p:val>
                                        </p:tav>
                                        <p:tav tm="100000">
                                          <p:val>
                                            <p:strVal val="#ppt_x"/>
                                          </p:val>
                                        </p:tav>
                                      </p:tavLst>
                                    </p:anim>
                                    <p:anim calcmode="lin" valueType="num">
                                      <p:cBhvr>
                                        <p:cTn id="85" dur="1000" fill="hold"/>
                                        <p:tgtEl>
                                          <p:spTgt spid="27853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fade">
                                      <p:cBhvr>
                                        <p:cTn id="90" dur="500"/>
                                        <p:tgtEl>
                                          <p:spTgt spid="10"/>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6"/>
                                        </p:tgtEl>
                                        <p:attrNameLst>
                                          <p:attrName>style.visibility</p:attrName>
                                        </p:attrNameLst>
                                      </p:cBhvr>
                                      <p:to>
                                        <p:strVal val="visible"/>
                                      </p:to>
                                    </p:set>
                                    <p:animEffect transition="in" filter="fade">
                                      <p:cBhvr>
                                        <p:cTn id="93" dur="500"/>
                                        <p:tgtEl>
                                          <p:spTgt spid="6"/>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2"/>
                                        </p:tgtEl>
                                        <p:attrNameLst>
                                          <p:attrName>style.visibility</p:attrName>
                                        </p:attrNameLst>
                                      </p:cBhvr>
                                      <p:to>
                                        <p:strVal val="visible"/>
                                      </p:to>
                                    </p:set>
                                    <p:animEffect transition="in" filter="fade">
                                      <p:cBhvr>
                                        <p:cTn id="96" dur="500"/>
                                        <p:tgtEl>
                                          <p:spTgt spid="1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3"/>
                                        </p:tgtEl>
                                        <p:attrNameLst>
                                          <p:attrName>style.visibility</p:attrName>
                                        </p:attrNameLst>
                                      </p:cBhvr>
                                      <p:to>
                                        <p:strVal val="visible"/>
                                      </p:to>
                                    </p:set>
                                    <p:animEffect transition="in" filter="fade">
                                      <p:cBhvr>
                                        <p:cTn id="99" dur="500"/>
                                        <p:tgtEl>
                                          <p:spTgt spid="13"/>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4"/>
                                        </p:tgtEl>
                                        <p:attrNameLst>
                                          <p:attrName>style.visibility</p:attrName>
                                        </p:attrNameLst>
                                      </p:cBhvr>
                                      <p:to>
                                        <p:strVal val="visible"/>
                                      </p:to>
                                    </p:set>
                                    <p:animEffect transition="in" filter="fade">
                                      <p:cBhvr>
                                        <p:cTn id="102" dur="500"/>
                                        <p:tgtEl>
                                          <p:spTgt spid="14"/>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5"/>
                                        </p:tgtEl>
                                        <p:attrNameLst>
                                          <p:attrName>style.visibility</p:attrName>
                                        </p:attrNameLst>
                                      </p:cBhvr>
                                      <p:to>
                                        <p:strVal val="visible"/>
                                      </p:to>
                                    </p:set>
                                    <p:animEffect transition="in" filter="fade">
                                      <p:cBhvr>
                                        <p:cTn id="105" dur="500"/>
                                        <p:tgtEl>
                                          <p:spTgt spid="15"/>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6"/>
                                        </p:tgtEl>
                                        <p:attrNameLst>
                                          <p:attrName>style.visibility</p:attrName>
                                        </p:attrNameLst>
                                      </p:cBhvr>
                                      <p:to>
                                        <p:strVal val="visible"/>
                                      </p:to>
                                    </p:set>
                                    <p:animEffect transition="in" filter="fade">
                                      <p:cBhvr>
                                        <p:cTn id="10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10" grpId="0" bldLvl="0" animBg="1"/>
      <p:bldP spid="12" grpId="0" bldLvl="0" animBg="1"/>
      <p:bldP spid="13" grpId="0" bldLvl="0" animBg="1"/>
      <p:bldP spid="14" grpId="0" bldLvl="0" animBg="1"/>
      <p:bldP spid="15" grpId="0" bldLvl="0" animBg="1"/>
      <p:bldP spid="16"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39840" y="131498"/>
            <a:ext cx="1219200" cy="669925"/>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4.3.2</a:t>
            </a:r>
            <a:endParaRPr lang="zh-CN" altLang="en-US" sz="3600" b="1" dirty="0">
              <a:solidFill>
                <a:srgbClr val="39626F"/>
              </a:solidFill>
              <a:latin typeface="Segoe UI" panose="020B0502040204020203" pitchFamily="34" charset="0"/>
              <a:ea typeface="宋体" panose="02010600030101010101" pitchFamily="2" charset="-122"/>
              <a:cs typeface="Segoe UI" panose="020B0502040204020203" pitchFamily="34" charset="0"/>
            </a:endParaRPr>
          </a:p>
        </p:txBody>
      </p:sp>
      <p:sp>
        <p:nvSpPr>
          <p:cNvPr id="7" name="文本框 6"/>
          <p:cNvSpPr txBox="1"/>
          <p:nvPr/>
        </p:nvSpPr>
        <p:spPr>
          <a:xfrm>
            <a:off x="2889673" y="130712"/>
            <a:ext cx="3982033" cy="613410"/>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自动型变量</a:t>
            </a:r>
          </a:p>
        </p:txBody>
      </p:sp>
      <p:sp>
        <p:nvSpPr>
          <p:cNvPr id="42" name="矩形: 圆角 3"/>
          <p:cNvSpPr/>
          <p:nvPr/>
        </p:nvSpPr>
        <p:spPr>
          <a:xfrm>
            <a:off x="723265" y="1155700"/>
            <a:ext cx="4351020" cy="459803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矩形 42"/>
          <p:cNvSpPr/>
          <p:nvPr/>
        </p:nvSpPr>
        <p:spPr>
          <a:xfrm>
            <a:off x="1213689" y="1465174"/>
            <a:ext cx="3742726" cy="3980180"/>
          </a:xfrm>
          <a:prstGeom prst="rect">
            <a:avLst/>
          </a:prstGeom>
        </p:spPr>
        <p:txBody>
          <a:bodyPr wrap="square">
            <a:spAutoFit/>
          </a:bodyPr>
          <a:lstStyle/>
          <a:p>
            <a:pPr fontAlgn="auto">
              <a:lnSpc>
                <a:spcPct val="100000"/>
              </a:lnSpc>
              <a:buNone/>
            </a:pPr>
            <a:r>
              <a:rPr lang="en-US" altLang="zh-CN" sz="1500" dirty="0">
                <a:sym typeface="+mn-ea"/>
              </a:rPr>
              <a:t>#include&lt;stdio.h&gt;</a:t>
            </a:r>
            <a:endParaRPr lang="en-US" altLang="zh-CN" sz="1500" dirty="0"/>
          </a:p>
          <a:p>
            <a:pPr fontAlgn="auto">
              <a:lnSpc>
                <a:spcPct val="100000"/>
              </a:lnSpc>
              <a:buNone/>
            </a:pPr>
            <a:r>
              <a:rPr lang="en-US" altLang="zh-CN" sz="1500" dirty="0">
                <a:sym typeface="+mn-ea"/>
              </a:rPr>
              <a:t>int n;</a:t>
            </a:r>
            <a:endParaRPr lang="en-US" altLang="zh-CN" sz="1500" dirty="0"/>
          </a:p>
          <a:p>
            <a:pPr fontAlgn="auto">
              <a:lnSpc>
                <a:spcPct val="100000"/>
              </a:lnSpc>
              <a:buNone/>
            </a:pPr>
            <a:r>
              <a:rPr lang="en-US" altLang="zh-CN" sz="1500" dirty="0">
                <a:sym typeface="+mn-ea"/>
              </a:rPr>
              <a:t>void show( );</a:t>
            </a:r>
            <a:endParaRPr lang="en-US" altLang="zh-CN" sz="1500" dirty="0"/>
          </a:p>
          <a:p>
            <a:pPr fontAlgn="auto">
              <a:lnSpc>
                <a:spcPct val="100000"/>
              </a:lnSpc>
              <a:buNone/>
            </a:pPr>
            <a:r>
              <a:rPr lang="en-US" altLang="zh-CN" sz="1500" dirty="0">
                <a:sym typeface="+mn-ea"/>
              </a:rPr>
              <a:t>void show( )</a:t>
            </a:r>
            <a:endParaRPr lang="en-US" altLang="zh-CN" sz="1500" dirty="0"/>
          </a:p>
          <a:p>
            <a:pPr fontAlgn="auto">
              <a:lnSpc>
                <a:spcPct val="100000"/>
              </a:lnSpc>
              <a:buNone/>
            </a:pPr>
            <a:r>
              <a:rPr lang="en-US" altLang="zh-CN" sz="1500" dirty="0">
                <a:sym typeface="+mn-ea"/>
              </a:rPr>
              <a:t>{</a:t>
            </a:r>
            <a:endParaRPr lang="en-US" altLang="zh-CN" sz="1500" dirty="0"/>
          </a:p>
          <a:p>
            <a:pPr fontAlgn="auto">
              <a:lnSpc>
                <a:spcPct val="100000"/>
              </a:lnSpc>
              <a:buNone/>
            </a:pPr>
            <a:r>
              <a:rPr lang="en-US" altLang="zh-CN" sz="1500" dirty="0">
                <a:sym typeface="+mn-ea"/>
              </a:rPr>
              <a:t>   auto int i=3;</a:t>
            </a:r>
            <a:endParaRPr lang="en-US" altLang="zh-CN" sz="1500" dirty="0"/>
          </a:p>
          <a:p>
            <a:pPr fontAlgn="auto">
              <a:lnSpc>
                <a:spcPct val="100000"/>
              </a:lnSpc>
              <a:buNone/>
            </a:pPr>
            <a:r>
              <a:rPr lang="en-US" altLang="zh-CN" sz="1500" dirty="0">
                <a:sym typeface="+mn-ea"/>
              </a:rPr>
              <a:t>   n++;</a:t>
            </a:r>
            <a:endParaRPr lang="en-US" altLang="zh-CN" sz="1500" dirty="0"/>
          </a:p>
          <a:p>
            <a:pPr fontAlgn="auto">
              <a:lnSpc>
                <a:spcPct val="100000"/>
              </a:lnSpc>
              <a:buNone/>
            </a:pPr>
            <a:r>
              <a:rPr lang="en-US" altLang="zh-CN" sz="1500" dirty="0">
                <a:sym typeface="+mn-ea"/>
              </a:rPr>
              <a:t>   i++;</a:t>
            </a:r>
            <a:endParaRPr lang="en-US" altLang="zh-CN" sz="1500" dirty="0"/>
          </a:p>
          <a:p>
            <a:pPr fontAlgn="auto">
              <a:lnSpc>
                <a:spcPct val="100000"/>
              </a:lnSpc>
              <a:buNone/>
            </a:pPr>
            <a:r>
              <a:rPr lang="en-US" altLang="zh-CN" sz="1500" dirty="0">
                <a:sym typeface="+mn-ea"/>
              </a:rPr>
              <a:t>   printf("input the value: n=%d  i=%d\n", n, i);</a:t>
            </a:r>
            <a:endParaRPr lang="en-US" altLang="zh-CN" sz="1500" dirty="0"/>
          </a:p>
          <a:p>
            <a:pPr fontAlgn="auto">
              <a:lnSpc>
                <a:spcPct val="100000"/>
              </a:lnSpc>
              <a:buNone/>
            </a:pPr>
            <a:r>
              <a:rPr lang="en-US" altLang="zh-CN" sz="1500" dirty="0">
                <a:sym typeface="+mn-ea"/>
              </a:rPr>
              <a:t>   {</a:t>
            </a:r>
            <a:endParaRPr lang="en-US" altLang="zh-CN" sz="1500" dirty="0"/>
          </a:p>
          <a:p>
            <a:pPr fontAlgn="auto">
              <a:lnSpc>
                <a:spcPct val="100000"/>
              </a:lnSpc>
              <a:buNone/>
            </a:pPr>
            <a:r>
              <a:rPr lang="en-US" altLang="zh-CN" sz="1500" dirty="0">
                <a:sym typeface="+mn-ea"/>
              </a:rPr>
              <a:t>      auto int  i=10;</a:t>
            </a:r>
            <a:endParaRPr lang="en-US" altLang="zh-CN" sz="1500" dirty="0"/>
          </a:p>
          <a:p>
            <a:pPr fontAlgn="auto">
              <a:lnSpc>
                <a:spcPct val="100000"/>
              </a:lnSpc>
              <a:buNone/>
            </a:pPr>
            <a:r>
              <a:rPr lang="en-US" altLang="zh-CN" sz="1500" dirty="0">
                <a:sym typeface="+mn-ea"/>
              </a:rPr>
              <a:t>      i++;</a:t>
            </a:r>
            <a:endParaRPr lang="en-US" altLang="zh-CN" sz="1500" dirty="0"/>
          </a:p>
          <a:p>
            <a:pPr fontAlgn="auto">
              <a:lnSpc>
                <a:spcPct val="100000"/>
              </a:lnSpc>
              <a:buNone/>
            </a:pPr>
            <a:r>
              <a:rPr lang="en-US" altLang="zh-CN" sz="1500" dirty="0">
                <a:sym typeface="+mn-ea"/>
              </a:rPr>
              <a:t>      printf("now the value i=%d \n",i);</a:t>
            </a:r>
            <a:endParaRPr lang="en-US" altLang="zh-CN" sz="1500" dirty="0"/>
          </a:p>
          <a:p>
            <a:pPr fontAlgn="auto">
              <a:lnSpc>
                <a:spcPct val="100000"/>
              </a:lnSpc>
              <a:buNone/>
            </a:pPr>
            <a:r>
              <a:rPr lang="en-US" altLang="zh-CN" sz="1500" dirty="0">
                <a:sym typeface="+mn-ea"/>
              </a:rPr>
              <a:t>    }</a:t>
            </a:r>
            <a:endParaRPr lang="en-US" altLang="zh-CN" sz="1500" dirty="0"/>
          </a:p>
          <a:p>
            <a:pPr fontAlgn="auto">
              <a:lnSpc>
                <a:spcPct val="100000"/>
              </a:lnSpc>
              <a:buNone/>
            </a:pPr>
            <a:r>
              <a:rPr lang="en-US" altLang="zh-CN" sz="1500" dirty="0">
                <a:sym typeface="+mn-ea"/>
              </a:rPr>
              <a:t>   printf("then the value i=%d\n",i);</a:t>
            </a:r>
            <a:endParaRPr lang="en-US" altLang="zh-CN" sz="1500" dirty="0"/>
          </a:p>
          <a:p>
            <a:pPr fontAlgn="auto">
              <a:lnSpc>
                <a:spcPct val="100000"/>
              </a:lnSpc>
              <a:buNone/>
            </a:pPr>
            <a:r>
              <a:rPr lang="en-US" altLang="zh-CN" sz="1500" dirty="0">
                <a:sym typeface="+mn-ea"/>
              </a:rPr>
              <a:t>}</a:t>
            </a:r>
            <a:endParaRPr lang="en-US" altLang="zh-CN" sz="1500" dirty="0"/>
          </a:p>
          <a:p>
            <a:pPr fontAlgn="auto">
              <a:lnSpc>
                <a:spcPct val="100000"/>
              </a:lnSpc>
              <a:buNone/>
            </a:pPr>
            <a:endParaRPr lang="en-US" altLang="zh-CN" sz="1500" dirty="0"/>
          </a:p>
        </p:txBody>
      </p:sp>
      <p:sp>
        <p:nvSpPr>
          <p:cNvPr id="44" name="矩形: 圆角 5"/>
          <p:cNvSpPr/>
          <p:nvPr/>
        </p:nvSpPr>
        <p:spPr>
          <a:xfrm>
            <a:off x="5328920" y="1049655"/>
            <a:ext cx="3177540" cy="300418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p:cNvSpPr/>
          <p:nvPr/>
        </p:nvSpPr>
        <p:spPr>
          <a:xfrm>
            <a:off x="5658811" y="1155927"/>
            <a:ext cx="3411533" cy="2608580"/>
          </a:xfrm>
          <a:prstGeom prst="rect">
            <a:avLst/>
          </a:prstGeom>
        </p:spPr>
        <p:txBody>
          <a:bodyPr wrap="square">
            <a:spAutoFit/>
          </a:bodyPr>
          <a:lstStyle/>
          <a:p>
            <a:pPr lvl="0" fontAlgn="auto"/>
            <a:r>
              <a:rPr lang="en-US" altLang="zh-CN" sz="1500" dirty="0">
                <a:sym typeface="+mn-ea"/>
              </a:rPr>
              <a:t>void main( )</a:t>
            </a:r>
            <a:endParaRPr lang="en-US" altLang="zh-CN" sz="1500" dirty="0"/>
          </a:p>
          <a:p>
            <a:pPr lvl="0" fontAlgn="auto"/>
            <a:r>
              <a:rPr lang="en-US" altLang="zh-CN" sz="1500" dirty="0">
                <a:sym typeface="+mn-ea"/>
              </a:rPr>
              <a:t>{</a:t>
            </a:r>
            <a:endParaRPr lang="en-US" altLang="zh-CN" sz="1500" dirty="0"/>
          </a:p>
          <a:p>
            <a:pPr lvl="0" fontAlgn="auto"/>
            <a:r>
              <a:rPr lang="en-US" altLang="zh-CN" sz="1500" dirty="0">
                <a:sym typeface="+mn-ea"/>
              </a:rPr>
              <a:t>     auto int i;</a:t>
            </a:r>
            <a:endParaRPr lang="en-US" altLang="zh-CN" sz="1500" dirty="0"/>
          </a:p>
          <a:p>
            <a:pPr lvl="0" fontAlgn="auto"/>
            <a:r>
              <a:rPr lang="en-US" altLang="zh-CN" sz="1500" dirty="0">
                <a:sym typeface="+mn-ea"/>
              </a:rPr>
              <a:t>     auto int n=1;</a:t>
            </a:r>
            <a:endParaRPr lang="en-US" altLang="zh-CN" sz="1500" dirty="0"/>
          </a:p>
          <a:p>
            <a:pPr lvl="0" fontAlgn="auto"/>
            <a:r>
              <a:rPr lang="en-US" altLang="zh-CN" sz="1500" dirty="0">
                <a:sym typeface="+mn-ea"/>
              </a:rPr>
              <a:t>     printf("at first n=%d\n",n);</a:t>
            </a:r>
            <a:endParaRPr lang="en-US" altLang="zh-CN" sz="1500" dirty="0"/>
          </a:p>
          <a:p>
            <a:pPr lvl="0" fontAlgn="auto"/>
            <a:r>
              <a:rPr lang="en-US" altLang="zh-CN" sz="1500" dirty="0">
                <a:sym typeface="+mn-ea"/>
              </a:rPr>
              <a:t>     for(i=1 ; i&lt;3 ; i++)</a:t>
            </a:r>
            <a:endParaRPr lang="en-US" altLang="zh-CN" sz="1500" dirty="0"/>
          </a:p>
          <a:p>
            <a:pPr lvl="0" fontAlgn="auto"/>
            <a:r>
              <a:rPr lang="en-US" altLang="zh-CN" sz="1500" dirty="0">
                <a:sym typeface="+mn-ea"/>
              </a:rPr>
              <a:t>     {</a:t>
            </a:r>
            <a:endParaRPr lang="en-US" altLang="zh-CN" sz="1500" dirty="0"/>
          </a:p>
          <a:p>
            <a:pPr lvl="0" fontAlgn="auto"/>
            <a:r>
              <a:rPr lang="en-US" altLang="zh-CN" sz="1500" dirty="0">
                <a:sym typeface="+mn-ea"/>
              </a:rPr>
              <a:t>          show( );</a:t>
            </a:r>
            <a:endParaRPr lang="en-US" altLang="zh-CN" sz="1500" dirty="0"/>
          </a:p>
          <a:p>
            <a:pPr lvl="0" fontAlgn="auto"/>
            <a:r>
              <a:rPr lang="en-US" altLang="zh-CN" sz="1500" dirty="0">
                <a:sym typeface="+mn-ea"/>
              </a:rPr>
              <a:t>       }</a:t>
            </a:r>
            <a:endParaRPr lang="en-US" altLang="zh-CN" sz="1500" dirty="0"/>
          </a:p>
          <a:p>
            <a:pPr lvl="0" fontAlgn="auto"/>
            <a:r>
              <a:rPr lang="en-US" altLang="zh-CN" sz="1500" dirty="0">
                <a:sym typeface="+mn-ea"/>
              </a:rPr>
              <a:t>     printf("at last n=%d",n);</a:t>
            </a:r>
            <a:endParaRPr lang="en-US" altLang="zh-CN" sz="1500" dirty="0"/>
          </a:p>
          <a:p>
            <a:pPr lvl="0" fontAlgn="auto"/>
            <a:r>
              <a:rPr lang="en-US" altLang="zh-CN" sz="1500" dirty="0">
                <a:sym typeface="+mn-ea"/>
              </a:rPr>
              <a:t>}</a:t>
            </a:r>
            <a:endParaRPr lang="en-US" altLang="zh-CN" sz="1500" dirty="0"/>
          </a:p>
        </p:txBody>
      </p:sp>
      <p:sp>
        <p:nvSpPr>
          <p:cNvPr id="55" name="矩形: 圆角 15"/>
          <p:cNvSpPr/>
          <p:nvPr/>
        </p:nvSpPr>
        <p:spPr>
          <a:xfrm>
            <a:off x="5881370" y="3870779"/>
            <a:ext cx="3188970" cy="2354126"/>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600" dirty="0">
                <a:solidFill>
                  <a:schemeClr val="tx1"/>
                </a:solidFill>
                <a:latin typeface="微软雅黑" panose="020B0503020204020204" pitchFamily="34" charset="-122"/>
                <a:ea typeface="微软雅黑" panose="020B0503020204020204" pitchFamily="34" charset="-122"/>
              </a:rPr>
              <a:t> </a:t>
            </a:r>
          </a:p>
          <a:p>
            <a:r>
              <a:rPr lang="zh-CN" altLang="en-US" sz="1600" dirty="0">
                <a:solidFill>
                  <a:schemeClr val="tx1"/>
                </a:solidFill>
                <a:latin typeface="微软雅黑" panose="020B0503020204020204" pitchFamily="34" charset="-122"/>
                <a:ea typeface="微软雅黑" panose="020B0503020204020204" pitchFamily="34" charset="-122"/>
              </a:rPr>
              <a:t>运行结果：</a:t>
            </a:r>
            <a:endParaRPr lang="en-US" altLang="zh-CN" sz="1600" dirty="0">
              <a:solidFill>
                <a:schemeClr val="tx1"/>
              </a:solidFill>
              <a:latin typeface="微软雅黑" panose="020B0503020204020204" pitchFamily="34" charset="-122"/>
              <a:ea typeface="微软雅黑" panose="020B0503020204020204" pitchFamily="34" charset="-122"/>
            </a:endParaRPr>
          </a:p>
          <a:p>
            <a:pPr lvl="0" indent="0" eaLnBrk="0" hangingPunct="0"/>
            <a:r>
              <a:rPr lang="en-US" altLang="zh-CN" sz="1600" dirty="0">
                <a:solidFill>
                  <a:schemeClr val="tx1"/>
                </a:solidFill>
                <a:latin typeface="Segoe UI" panose="020B0502040204020203" pitchFamily="34" charset="0"/>
                <a:ea typeface="Segoe UI" panose="020B0502040204020203" pitchFamily="34" charset="0"/>
                <a:cs typeface="Segoe UI" panose="020B0502040204020203" pitchFamily="34" charset="0"/>
                <a:sym typeface="+mn-ea"/>
              </a:rPr>
              <a:t>    at first n=1</a:t>
            </a:r>
            <a:endParaRPr lang="en-US" altLang="zh-CN" sz="1600" b="1" dirty="0">
              <a:latin typeface="Times New Roman" panose="02020603050405020304" pitchFamily="18" charset="0"/>
              <a:ea typeface="华文新魏" panose="02010800040101010101" pitchFamily="2" charset="-122"/>
            </a:endParaRPr>
          </a:p>
          <a:p>
            <a:pPr lvl="0" indent="0" eaLnBrk="0" hangingPunct="0"/>
            <a:r>
              <a:rPr lang="en-US" altLang="zh-CN" sz="1600" dirty="0">
                <a:solidFill>
                  <a:schemeClr val="tx1"/>
                </a:solidFill>
                <a:latin typeface="Segoe UI" panose="020B0502040204020203" pitchFamily="34" charset="0"/>
                <a:ea typeface="Segoe UI" panose="020B0502040204020203" pitchFamily="34" charset="0"/>
                <a:cs typeface="Segoe UI" panose="020B0502040204020203" pitchFamily="34" charset="0"/>
                <a:sym typeface="+mn-ea"/>
              </a:rPr>
              <a:t>    input the value: n=1  i=4</a:t>
            </a:r>
            <a:endParaRPr lang="en-US" altLang="zh-CN" sz="16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lvl="0" indent="0" eaLnBrk="0" hangingPunct="0"/>
            <a:r>
              <a:rPr lang="en-US" altLang="zh-CN" sz="1600" dirty="0">
                <a:solidFill>
                  <a:schemeClr val="tx1"/>
                </a:solidFill>
                <a:latin typeface="Segoe UI" panose="020B0502040204020203" pitchFamily="34" charset="0"/>
                <a:ea typeface="Segoe UI" panose="020B0502040204020203" pitchFamily="34" charset="0"/>
                <a:cs typeface="Segoe UI" panose="020B0502040204020203" pitchFamily="34" charset="0"/>
                <a:sym typeface="+mn-ea"/>
              </a:rPr>
              <a:t>    now the value i=11</a:t>
            </a:r>
            <a:endParaRPr lang="en-US" altLang="zh-CN" sz="16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lvl="0" indent="0" eaLnBrk="0" hangingPunct="0"/>
            <a:r>
              <a:rPr lang="en-US" altLang="zh-CN" sz="1600" dirty="0">
                <a:solidFill>
                  <a:schemeClr val="tx1"/>
                </a:solidFill>
                <a:latin typeface="Segoe UI" panose="020B0502040204020203" pitchFamily="34" charset="0"/>
                <a:ea typeface="Segoe UI" panose="020B0502040204020203" pitchFamily="34" charset="0"/>
                <a:cs typeface="Segoe UI" panose="020B0502040204020203" pitchFamily="34" charset="0"/>
                <a:sym typeface="+mn-ea"/>
              </a:rPr>
              <a:t>    then the value i=4</a:t>
            </a:r>
            <a:endParaRPr lang="en-US" altLang="zh-CN" sz="16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lvl="0" indent="0" eaLnBrk="0" hangingPunct="0"/>
            <a:r>
              <a:rPr lang="en-US" altLang="zh-CN" sz="1600" dirty="0">
                <a:solidFill>
                  <a:schemeClr val="tx1"/>
                </a:solidFill>
                <a:latin typeface="Segoe UI" panose="020B0502040204020203" pitchFamily="34" charset="0"/>
                <a:ea typeface="Segoe UI" panose="020B0502040204020203" pitchFamily="34" charset="0"/>
                <a:cs typeface="Segoe UI" panose="020B0502040204020203" pitchFamily="34" charset="0"/>
                <a:sym typeface="+mn-ea"/>
              </a:rPr>
              <a:t>    input the value: n=2  i=4</a:t>
            </a:r>
            <a:endParaRPr lang="en-US" altLang="zh-CN" sz="16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lvl="0" indent="0" eaLnBrk="0" hangingPunct="0"/>
            <a:r>
              <a:rPr lang="en-US" altLang="zh-CN" sz="1600" dirty="0">
                <a:solidFill>
                  <a:schemeClr val="tx1"/>
                </a:solidFill>
                <a:latin typeface="Segoe UI" panose="020B0502040204020203" pitchFamily="34" charset="0"/>
                <a:ea typeface="Segoe UI" panose="020B0502040204020203" pitchFamily="34" charset="0"/>
                <a:cs typeface="Segoe UI" panose="020B0502040204020203" pitchFamily="34" charset="0"/>
                <a:sym typeface="+mn-ea"/>
              </a:rPr>
              <a:t>    now the value i=11</a:t>
            </a:r>
            <a:endParaRPr lang="en-US" altLang="zh-CN" sz="16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lvl="0" indent="0" eaLnBrk="0" hangingPunct="0"/>
            <a:r>
              <a:rPr lang="en-US" altLang="zh-CN" sz="1600" dirty="0">
                <a:solidFill>
                  <a:schemeClr val="tx1"/>
                </a:solidFill>
                <a:latin typeface="Segoe UI" panose="020B0502040204020203" pitchFamily="34" charset="0"/>
                <a:ea typeface="Segoe UI" panose="020B0502040204020203" pitchFamily="34" charset="0"/>
                <a:cs typeface="Segoe UI" panose="020B0502040204020203" pitchFamily="34" charset="0"/>
                <a:sym typeface="+mn-ea"/>
              </a:rPr>
              <a:t>    then the value i=4</a:t>
            </a:r>
            <a:endParaRPr lang="en-US" altLang="zh-CN" sz="16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lvl="0" indent="0" eaLnBrk="0" hangingPunct="0"/>
            <a:r>
              <a:rPr lang="en-US" altLang="zh-CN" sz="1600" dirty="0">
                <a:solidFill>
                  <a:schemeClr val="tx1"/>
                </a:solidFill>
                <a:latin typeface="Segoe UI" panose="020B0502040204020203" pitchFamily="34" charset="0"/>
                <a:ea typeface="Segoe UI" panose="020B0502040204020203" pitchFamily="34" charset="0"/>
                <a:cs typeface="Segoe UI" panose="020B0502040204020203" pitchFamily="34" charset="0"/>
                <a:sym typeface="+mn-ea"/>
              </a:rPr>
              <a:t>    at last n=1</a:t>
            </a:r>
            <a:endParaRPr lang="en-US" altLang="zh-CN" sz="16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endParaRPr lang="en-US" altLang="zh-CN" sz="16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56" name="矩形: 圆角 16"/>
          <p:cNvSpPr/>
          <p:nvPr/>
        </p:nvSpPr>
        <p:spPr>
          <a:xfrm>
            <a:off x="668655" y="874395"/>
            <a:ext cx="4832350" cy="36385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solidFill>
                  <a:schemeClr val="tx1"/>
                </a:solidFill>
                <a:latin typeface="微软雅黑" panose="020B0503020204020204" pitchFamily="34" charset="-122"/>
                <a:ea typeface="微软雅黑" panose="020B0503020204020204" pitchFamily="34" charset="-122"/>
              </a:rPr>
              <a:t> </a:t>
            </a:r>
            <a:r>
              <a:rPr lang="zh-CN" altLang="zh-CN" sz="1600" dirty="0">
                <a:solidFill>
                  <a:schemeClr val="tx1"/>
                </a:solidFill>
                <a:latin typeface="微软雅黑" panose="020B0503020204020204" pitchFamily="34" charset="-122"/>
                <a:ea typeface="微软雅黑" panose="020B0503020204020204" pitchFamily="34" charset="-122"/>
                <a:sym typeface="+mn-ea"/>
              </a:rPr>
              <a:t> </a:t>
            </a:r>
            <a:r>
              <a:rPr lang="zh-CN" altLang="en-US" sz="1600" dirty="0">
                <a:solidFill>
                  <a:schemeClr val="bg1"/>
                </a:solidFill>
                <a:latin typeface="微软雅黑" panose="020B0503020204020204" pitchFamily="34" charset="-122"/>
                <a:ea typeface="微软雅黑" panose="020B0503020204020204" pitchFamily="34" charset="-122"/>
                <a:sym typeface="+mn-ea"/>
              </a:rPr>
              <a:t>例</a:t>
            </a:r>
            <a:r>
              <a:rPr lang="en-US" altLang="zh-CN" sz="1600" dirty="0">
                <a:solidFill>
                  <a:schemeClr val="bg1"/>
                </a:solidFill>
                <a:latin typeface="微软雅黑" panose="020B0503020204020204" pitchFamily="34" charset="-122"/>
                <a:ea typeface="微软雅黑" panose="020B0503020204020204" pitchFamily="34" charset="-122"/>
                <a:sym typeface="+mn-ea"/>
              </a:rPr>
              <a:t>4.3  </a:t>
            </a:r>
            <a:r>
              <a:rPr lang="zh-CN" altLang="en-US" sz="1600" dirty="0">
                <a:solidFill>
                  <a:schemeClr val="tx1"/>
                </a:solidFill>
                <a:latin typeface="微软雅黑" panose="020B0503020204020204" pitchFamily="34" charset="-122"/>
                <a:ea typeface="微软雅黑" panose="020B0503020204020204" pitchFamily="34" charset="-122"/>
                <a:sym typeface="+mn-ea"/>
              </a:rPr>
              <a:t>下面的程序说明自动变量的初始化和作用域</a:t>
            </a:r>
            <a:endParaRPr lang="zh-CN" altLang="en-US" sz="1600" dirty="0">
              <a:solidFill>
                <a:schemeClr val="tx1"/>
              </a:solidFill>
            </a:endParaRPr>
          </a:p>
        </p:txBody>
      </p:sp>
      <p:sp>
        <p:nvSpPr>
          <p:cNvPr id="57" name="椭圆 56"/>
          <p:cNvSpPr/>
          <p:nvPr/>
        </p:nvSpPr>
        <p:spPr>
          <a:xfrm>
            <a:off x="1048911" y="2016823"/>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048911" y="2250573"/>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5513585" y="2856655"/>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619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1000"/>
                                        <p:tgtEl>
                                          <p:spTgt spid="43"/>
                                        </p:tgtEl>
                                      </p:cBhvr>
                                    </p:animEffect>
                                    <p:anim calcmode="lin" valueType="num">
                                      <p:cBhvr>
                                        <p:cTn id="16" dur="1000" fill="hold"/>
                                        <p:tgtEl>
                                          <p:spTgt spid="43"/>
                                        </p:tgtEl>
                                        <p:attrNameLst>
                                          <p:attrName>ppt_x</p:attrName>
                                        </p:attrNameLst>
                                      </p:cBhvr>
                                      <p:tavLst>
                                        <p:tav tm="0">
                                          <p:val>
                                            <p:strVal val="#ppt_x"/>
                                          </p:val>
                                        </p:tav>
                                        <p:tav tm="100000">
                                          <p:val>
                                            <p:strVal val="#ppt_x"/>
                                          </p:val>
                                        </p:tav>
                                      </p:tavLst>
                                    </p:anim>
                                    <p:anim calcmode="lin" valueType="num">
                                      <p:cBhvr>
                                        <p:cTn id="17" dur="1000" fill="hold"/>
                                        <p:tgtEl>
                                          <p:spTgt spid="4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1000"/>
                                        <p:tgtEl>
                                          <p:spTgt spid="45"/>
                                        </p:tgtEl>
                                      </p:cBhvr>
                                    </p:animEffect>
                                    <p:anim calcmode="lin" valueType="num">
                                      <p:cBhvr>
                                        <p:cTn id="21" dur="1000" fill="hold"/>
                                        <p:tgtEl>
                                          <p:spTgt spid="45"/>
                                        </p:tgtEl>
                                        <p:attrNameLst>
                                          <p:attrName>ppt_x</p:attrName>
                                        </p:attrNameLst>
                                      </p:cBhvr>
                                      <p:tavLst>
                                        <p:tav tm="0">
                                          <p:val>
                                            <p:strVal val="#ppt_x"/>
                                          </p:val>
                                        </p:tav>
                                        <p:tav tm="100000">
                                          <p:val>
                                            <p:strVal val="#ppt_x"/>
                                          </p:val>
                                        </p:tav>
                                      </p:tavLst>
                                    </p:anim>
                                    <p:anim calcmode="lin" valueType="num">
                                      <p:cBhvr>
                                        <p:cTn id="22"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500"/>
                                        <p:tgtEl>
                                          <p:spTgt spid="5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fade">
                                      <p:cBhvr>
                                        <p:cTn id="3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3" grpId="0"/>
      <p:bldP spid="44" grpId="0" bldLvl="0" animBg="1"/>
      <p:bldP spid="45" grpId="0"/>
      <p:bldP spid="55" grpId="0" bldLvl="0" animBg="1"/>
      <p:bldP spid="56" grpId="0" bldLvl="0" animBg="1"/>
      <p:bldP spid="57" grpId="0" bldLvl="0" animBg="1"/>
      <p:bldP spid="58" grpId="0" bldLvl="0" animBg="1"/>
      <p:bldP spid="60"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文本占位符 280578"/>
          <p:cNvSpPr>
            <a:spLocks noGrp="1"/>
          </p:cNvSpPr>
          <p:nvPr>
            <p:ph type="body" idx="4294967295"/>
          </p:nvPr>
        </p:nvSpPr>
        <p:spPr>
          <a:xfrm>
            <a:off x="815340" y="973455"/>
            <a:ext cx="7513320" cy="5132070"/>
          </a:xfrm>
        </p:spPr>
        <p:txBody>
          <a:bodyPr lIns="92075" tIns="46038" rIns="92075" bIns="46038">
            <a:normAutofit/>
          </a:bodyPr>
          <a:lstStyle/>
          <a:p>
            <a:pPr>
              <a:lnSpc>
                <a:spcPct val="90000"/>
              </a:lnSpc>
              <a:buNone/>
            </a:pPr>
            <a:r>
              <a:rPr lang="zh-CN" altLang="en-US" sz="2000" b="1" dirty="0">
                <a:latin typeface="微软雅黑" panose="020B0503020204020204" pitchFamily="34" charset="-122"/>
                <a:ea typeface="微软雅黑" panose="020B0503020204020204" pitchFamily="34" charset="-122"/>
              </a:rPr>
              <a:t>1.  定义</a:t>
            </a:r>
            <a:endParaRPr lang="zh-CN" altLang="en-US" dirty="0">
              <a:ea typeface="华文新魏" panose="02010800040101010101" pitchFamily="2" charset="-122"/>
            </a:endParaRPr>
          </a:p>
          <a:p>
            <a:pPr marL="0" indent="0" fontAlgn="auto">
              <a:lnSpc>
                <a:spcPct val="150000"/>
              </a:lnSpc>
              <a:buNone/>
            </a:pPr>
            <a:r>
              <a:rPr lang="zh-CN" altLang="en-US" sz="2000" dirty="0">
                <a:latin typeface="微软雅黑" panose="020B0503020204020204" pitchFamily="34" charset="-122"/>
                <a:ea typeface="微软雅黑" panose="020B0503020204020204" pitchFamily="34" charset="-122"/>
              </a:rPr>
              <a:t>寄存器型变量在函数内或复合语句内定义，例如</a:t>
            </a:r>
            <a:r>
              <a:rPr lang="en-US" altLang="zh-CN" sz="2000" dirty="0">
                <a:latin typeface="微软雅黑" panose="020B0503020204020204" pitchFamily="34" charset="-122"/>
                <a:ea typeface="微软雅黑" panose="020B0503020204020204" pitchFamily="34" charset="-122"/>
              </a:rPr>
              <a:t>:</a:t>
            </a:r>
          </a:p>
          <a:p>
            <a:pPr fontAlgn="auto">
              <a:lnSpc>
                <a:spcPct val="150000"/>
              </a:lnSpc>
              <a:buNone/>
            </a:pPr>
            <a:endParaRPr lang="en-US" altLang="zh-CN" dirty="0">
              <a:ea typeface="华文新魏" panose="02010800040101010101" pitchFamily="2" charset="-122"/>
            </a:endParaRPr>
          </a:p>
          <a:p>
            <a:pPr>
              <a:lnSpc>
                <a:spcPct val="90000"/>
              </a:lnSpc>
            </a:pPr>
            <a:endParaRPr lang="en-US" altLang="zh-CN" dirty="0">
              <a:ea typeface="华文新魏" panose="02010800040101010101" pitchFamily="2" charset="-122"/>
            </a:endParaRPr>
          </a:p>
          <a:p>
            <a:pPr>
              <a:lnSpc>
                <a:spcPct val="90000"/>
              </a:lnSpc>
            </a:pPr>
            <a:endParaRPr lang="en-US" altLang="zh-CN" dirty="0">
              <a:ea typeface="华文新魏" panose="02010800040101010101" pitchFamily="2" charset="-122"/>
            </a:endParaRPr>
          </a:p>
          <a:p>
            <a:pPr>
              <a:lnSpc>
                <a:spcPct val="90000"/>
              </a:lnSpc>
            </a:pPr>
            <a:endParaRPr lang="en-US" altLang="zh-CN" dirty="0">
              <a:ea typeface="华文新魏" panose="02010800040101010101" pitchFamily="2" charset="-122"/>
            </a:endParaRPr>
          </a:p>
          <a:p>
            <a:pPr marL="0" indent="0" fontAlgn="auto">
              <a:lnSpc>
                <a:spcPct val="150000"/>
              </a:lnSpc>
              <a:buNone/>
            </a:pPr>
            <a:r>
              <a:rPr lang="zh-CN" altLang="en-US" sz="1800" dirty="0">
                <a:latin typeface="微软雅黑" panose="020B0503020204020204" pitchFamily="34" charset="-122"/>
                <a:ea typeface="微软雅黑" panose="020B0503020204020204" pitchFamily="34" charset="-122"/>
              </a:rPr>
              <a:t>       寄存器型变量存储在</a:t>
            </a:r>
            <a:r>
              <a:rPr lang="en-US" altLang="zh-CN" sz="1800" dirty="0">
                <a:latin typeface="微软雅黑" panose="020B0503020204020204" pitchFamily="34" charset="-122"/>
                <a:ea typeface="微软雅黑" panose="020B0503020204020204" pitchFamily="34" charset="-122"/>
              </a:rPr>
              <a:t>CPU</a:t>
            </a:r>
            <a:r>
              <a:rPr lang="zh-CN" altLang="en-US" sz="1800" dirty="0">
                <a:latin typeface="微软雅黑" panose="020B0503020204020204" pitchFamily="34" charset="-122"/>
                <a:ea typeface="微软雅黑" panose="020B0503020204020204" pitchFamily="34" charset="-122"/>
              </a:rPr>
              <a:t>的通用寄存器中，因为数据在寄存器中操作比在内存中快得多，因此通常把程序中使用频率最高的少数几个变量定义为</a:t>
            </a:r>
            <a:r>
              <a:rPr lang="en-US" altLang="zh-CN" sz="1800" dirty="0">
                <a:latin typeface="微软雅黑" panose="020B0503020204020204" pitchFamily="34" charset="-122"/>
                <a:ea typeface="微软雅黑" panose="020B0503020204020204" pitchFamily="34" charset="-122"/>
              </a:rPr>
              <a:t>register</a:t>
            </a:r>
            <a:r>
              <a:rPr lang="zh-CN" altLang="en-US" sz="1800" dirty="0">
                <a:latin typeface="微软雅黑" panose="020B0503020204020204" pitchFamily="34" charset="-122"/>
                <a:ea typeface="微软雅黑" panose="020B0503020204020204" pitchFamily="34" charset="-122"/>
              </a:rPr>
              <a:t>型，目的是提高运行速度，从而节省了大量的时间，大大加快了程序的运行速度。</a:t>
            </a:r>
          </a:p>
        </p:txBody>
      </p:sp>
      <p:sp>
        <p:nvSpPr>
          <p:cNvPr id="280581" name="圆角矩形 280580"/>
          <p:cNvSpPr/>
          <p:nvPr/>
        </p:nvSpPr>
        <p:spPr>
          <a:xfrm>
            <a:off x="1624965" y="2075803"/>
            <a:ext cx="3627438" cy="1992655"/>
          </a:xfrm>
          <a:prstGeom prst="roundRect">
            <a:avLst>
              <a:gd name="adj" fmla="val 4843"/>
            </a:avLst>
          </a:prstGeom>
          <a:noFill/>
          <a:ln w="31750" cap="flat" cmpd="sng">
            <a:noFill/>
            <a:prstDash val="solid"/>
            <a:headEnd type="none" w="med" len="med"/>
            <a:tailEnd type="none" w="med" len="med"/>
          </a:ln>
          <a:extLst>
            <a:ext uri="{909E8E84-426E-40DD-AFC4-6F175D3DCCD1}">
              <a14:hiddenFill xmlns:a14="http://schemas.microsoft.com/office/drawing/2010/main">
                <a:gradFill rotWithShape="1">
                  <a:gsLst>
                    <a:gs pos="0">
                      <a:srgbClr val="0072EA">
                        <a:gamma/>
                        <a:tint val="63922"/>
                        <a:invGamma/>
                      </a:srgbClr>
                    </a:gs>
                    <a:gs pos="100000">
                      <a:srgbClr val="0072EA"/>
                    </a:gs>
                  </a:gsLst>
                  <a:lin ang="5400000" scaled="1"/>
                  <a:tileRect/>
                </a:gradFill>
              </a14:hiddenFill>
            </a:ext>
          </a:extLst>
        </p:spPr>
        <p:txBody>
          <a:bodyPr anchor="ctr">
            <a:spAutoFit/>
          </a:bodyPr>
          <a:lstStyle/>
          <a:p>
            <a:pPr lvl="0"/>
            <a:r>
              <a:rPr lang="en-US" altLang="zh-CN" sz="1500" dirty="0">
                <a:latin typeface="微软雅黑" panose="020B0503020204020204" pitchFamily="34" charset="-122"/>
                <a:ea typeface="微软雅黑" panose="020B0503020204020204" pitchFamily="34" charset="-122"/>
              </a:rPr>
              <a:t>void main( )</a:t>
            </a:r>
          </a:p>
          <a:p>
            <a:pPr lvl="0"/>
            <a:r>
              <a:rPr lang="en-US" altLang="zh-CN" sz="1500" dirty="0">
                <a:latin typeface="微软雅黑" panose="020B0503020204020204" pitchFamily="34" charset="-122"/>
                <a:ea typeface="微软雅黑" panose="020B0503020204020204" pitchFamily="34" charset="-122"/>
              </a:rPr>
              <a:t>{</a:t>
            </a:r>
          </a:p>
          <a:p>
            <a:pPr lvl="0"/>
            <a:r>
              <a:rPr lang="en-US" altLang="zh-CN" sz="1500" dirty="0">
                <a:latin typeface="微软雅黑" panose="020B0503020204020204" pitchFamily="34" charset="-122"/>
                <a:ea typeface="微软雅黑" panose="020B0503020204020204" pitchFamily="34" charset="-122"/>
              </a:rPr>
              <a:t>     register </a:t>
            </a:r>
            <a:r>
              <a:rPr lang="en-US" altLang="zh-CN" sz="1500" dirty="0" err="1">
                <a:latin typeface="微软雅黑" panose="020B0503020204020204" pitchFamily="34" charset="-122"/>
                <a:ea typeface="微软雅黑" panose="020B0503020204020204" pitchFamily="34" charset="-122"/>
              </a:rPr>
              <a:t>int</a:t>
            </a:r>
            <a:r>
              <a:rPr lang="en-US" altLang="zh-CN" sz="1500" dirty="0">
                <a:latin typeface="微软雅黑" panose="020B0503020204020204" pitchFamily="34" charset="-122"/>
                <a:ea typeface="微软雅黑" panose="020B0503020204020204" pitchFamily="34" charset="-122"/>
              </a:rPr>
              <a:t> </a:t>
            </a:r>
            <a:r>
              <a:rPr lang="en-US" altLang="zh-CN" sz="1500" dirty="0" err="1">
                <a:latin typeface="微软雅黑" panose="020B0503020204020204" pitchFamily="34" charset="-122"/>
                <a:ea typeface="微软雅黑" panose="020B0503020204020204" pitchFamily="34" charset="-122"/>
              </a:rPr>
              <a:t>i</a:t>
            </a:r>
            <a:r>
              <a:rPr lang="en-US" altLang="zh-CN" sz="1500" dirty="0">
                <a:latin typeface="微软雅黑" panose="020B0503020204020204" pitchFamily="34" charset="-122"/>
                <a:ea typeface="微软雅黑" panose="020B0503020204020204" pitchFamily="34" charset="-122"/>
              </a:rPr>
              <a:t>;</a:t>
            </a:r>
          </a:p>
          <a:p>
            <a:pPr lvl="0"/>
            <a:r>
              <a:rPr lang="en-US" altLang="zh-CN" sz="1500" dirty="0">
                <a:latin typeface="微软雅黑" panose="020B0503020204020204" pitchFamily="34" charset="-122"/>
                <a:ea typeface="微软雅黑" panose="020B0503020204020204" pitchFamily="34" charset="-122"/>
              </a:rPr>
              <a:t>     for (</a:t>
            </a:r>
            <a:r>
              <a:rPr lang="en-US" altLang="zh-CN" sz="1500" dirty="0" err="1">
                <a:latin typeface="微软雅黑" panose="020B0503020204020204" pitchFamily="34" charset="-122"/>
                <a:ea typeface="微软雅黑" panose="020B0503020204020204" pitchFamily="34" charset="-122"/>
              </a:rPr>
              <a:t>i</a:t>
            </a:r>
            <a:r>
              <a:rPr lang="en-US" altLang="zh-CN" sz="1500" dirty="0">
                <a:latin typeface="微软雅黑" panose="020B0503020204020204" pitchFamily="34" charset="-122"/>
                <a:ea typeface="微软雅黑" panose="020B0503020204020204" pitchFamily="34" charset="-122"/>
              </a:rPr>
              <a:t>=0 ;</a:t>
            </a:r>
            <a:r>
              <a:rPr lang="en-US" altLang="zh-CN" sz="1500" dirty="0" err="1">
                <a:latin typeface="微软雅黑" panose="020B0503020204020204" pitchFamily="34" charset="-122"/>
                <a:ea typeface="微软雅黑" panose="020B0503020204020204" pitchFamily="34" charset="-122"/>
              </a:rPr>
              <a:t>i</a:t>
            </a:r>
            <a:r>
              <a:rPr lang="en-US" altLang="zh-CN" sz="1500" dirty="0">
                <a:latin typeface="微软雅黑" panose="020B0503020204020204" pitchFamily="34" charset="-122"/>
                <a:ea typeface="微软雅黑" panose="020B0503020204020204" pitchFamily="34" charset="-122"/>
              </a:rPr>
              <a:t>=&lt;100 ;</a:t>
            </a:r>
            <a:r>
              <a:rPr lang="en-US" altLang="zh-CN" sz="1500" dirty="0" err="1">
                <a:latin typeface="微软雅黑" panose="020B0503020204020204" pitchFamily="34" charset="-122"/>
                <a:ea typeface="微软雅黑" panose="020B0503020204020204" pitchFamily="34" charset="-122"/>
              </a:rPr>
              <a:t>i</a:t>
            </a:r>
            <a:r>
              <a:rPr lang="en-US" altLang="zh-CN" sz="1500" dirty="0">
                <a:latin typeface="微软雅黑" panose="020B0503020204020204" pitchFamily="34" charset="-122"/>
                <a:ea typeface="微软雅黑" panose="020B0503020204020204" pitchFamily="34" charset="-122"/>
              </a:rPr>
              <a:t>++)</a:t>
            </a:r>
          </a:p>
          <a:p>
            <a:pPr lvl="0"/>
            <a:r>
              <a:rPr lang="en-US" altLang="zh-CN" sz="1500" dirty="0">
                <a:latin typeface="微软雅黑" panose="020B0503020204020204" pitchFamily="34" charset="-122"/>
                <a:ea typeface="微软雅黑" panose="020B0503020204020204" pitchFamily="34" charset="-122"/>
              </a:rPr>
              <a:t>    {</a:t>
            </a:r>
          </a:p>
          <a:p>
            <a:pPr lvl="0"/>
            <a:r>
              <a:rPr lang="en-US" altLang="zh-CN" sz="1500" dirty="0">
                <a:latin typeface="微软雅黑" panose="020B0503020204020204" pitchFamily="34" charset="-122"/>
                <a:ea typeface="微软雅黑" panose="020B0503020204020204" pitchFamily="34" charset="-122"/>
              </a:rPr>
              <a:t>        ………</a:t>
            </a:r>
          </a:p>
          <a:p>
            <a:pPr lvl="0"/>
            <a:r>
              <a:rPr lang="en-US" altLang="zh-CN" sz="1500" dirty="0">
                <a:latin typeface="微软雅黑" panose="020B0503020204020204" pitchFamily="34" charset="-122"/>
                <a:ea typeface="微软雅黑" panose="020B0503020204020204" pitchFamily="34" charset="-122"/>
              </a:rPr>
              <a:t>     }</a:t>
            </a:r>
          </a:p>
          <a:p>
            <a:pPr lvl="0"/>
            <a:r>
              <a:rPr lang="en-US" altLang="zh-CN" sz="1500" dirty="0">
                <a:latin typeface="微软雅黑" panose="020B0503020204020204" pitchFamily="34" charset="-122"/>
                <a:ea typeface="微软雅黑" panose="020B0503020204020204" pitchFamily="34" charset="-122"/>
              </a:rPr>
              <a:t> }</a:t>
            </a:r>
          </a:p>
        </p:txBody>
      </p:sp>
      <p:sp>
        <p:nvSpPr>
          <p:cNvPr id="11" name="文本框 10"/>
          <p:cNvSpPr txBox="1"/>
          <p:nvPr/>
        </p:nvSpPr>
        <p:spPr>
          <a:xfrm>
            <a:off x="739840" y="131498"/>
            <a:ext cx="1219200" cy="669925"/>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4.3.3</a:t>
            </a:r>
            <a:endParaRPr lang="zh-CN" altLang="en-US" sz="3600" b="1" dirty="0">
              <a:solidFill>
                <a:srgbClr val="39626F"/>
              </a:solidFill>
              <a:latin typeface="Segoe UI" panose="020B0502040204020203" pitchFamily="34" charset="0"/>
              <a:ea typeface="宋体" panose="02010600030101010101" pitchFamily="2" charset="-122"/>
              <a:cs typeface="Segoe UI" panose="020B0502040204020203" pitchFamily="34" charset="0"/>
            </a:endParaRPr>
          </a:p>
        </p:txBody>
      </p:sp>
      <p:sp>
        <p:nvSpPr>
          <p:cNvPr id="7" name="文本框 6"/>
          <p:cNvSpPr txBox="1"/>
          <p:nvPr/>
        </p:nvSpPr>
        <p:spPr>
          <a:xfrm>
            <a:off x="2889673" y="130712"/>
            <a:ext cx="3982033" cy="613410"/>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寄存器型变量</a:t>
            </a:r>
          </a:p>
        </p:txBody>
      </p:sp>
      <p:sp>
        <p:nvSpPr>
          <p:cNvPr id="2" name="矩形 1"/>
          <p:cNvSpPr/>
          <p:nvPr/>
        </p:nvSpPr>
        <p:spPr>
          <a:xfrm>
            <a:off x="1466850" y="2063115"/>
            <a:ext cx="3162935" cy="2012315"/>
          </a:xfrm>
          <a:prstGeom prst="rect">
            <a:avLst/>
          </a:prstGeom>
          <a:noFill/>
          <a:ln>
            <a:solidFill>
              <a:srgbClr val="98B4A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212904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0581"/>
                                        </p:tgtEl>
                                        <p:attrNameLst>
                                          <p:attrName>style.visibility</p:attrName>
                                        </p:attrNameLst>
                                      </p:cBhvr>
                                      <p:to>
                                        <p:strVal val="visible"/>
                                      </p:to>
                                    </p:set>
                                    <p:animEffect transition="in" filter="blinds(horizontal)">
                                      <p:cBhvr>
                                        <p:cTn id="7" dur="500"/>
                                        <p:tgtEl>
                                          <p:spTgt spid="2805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80579">
                                            <p:txEl>
                                              <p:pRg st="6" end="6"/>
                                            </p:txEl>
                                          </p:spTgt>
                                        </p:tgtEl>
                                        <p:attrNameLst>
                                          <p:attrName>style.visibility</p:attrName>
                                        </p:attrNameLst>
                                      </p:cBhvr>
                                      <p:to>
                                        <p:strVal val="visible"/>
                                      </p:to>
                                    </p:set>
                                    <p:animEffect transition="in" filter="fade">
                                      <p:cBhvr>
                                        <p:cTn id="17" dur="1000"/>
                                        <p:tgtEl>
                                          <p:spTgt spid="280579">
                                            <p:txEl>
                                              <p:pRg st="6" end="6"/>
                                            </p:txEl>
                                          </p:spTgt>
                                        </p:tgtEl>
                                      </p:cBhvr>
                                    </p:animEffect>
                                    <p:anim calcmode="lin" valueType="num">
                                      <p:cBhvr>
                                        <p:cTn id="18" dur="1000" fill="hold"/>
                                        <p:tgtEl>
                                          <p:spTgt spid="280579">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28057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81" grpId="0" bldLvl="0" animBg="1"/>
      <p:bldP spid="2"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39840" y="131498"/>
            <a:ext cx="1219200" cy="669925"/>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4.3.3</a:t>
            </a:r>
            <a:endParaRPr lang="zh-CN" altLang="en-US" sz="3600" b="1" dirty="0">
              <a:solidFill>
                <a:srgbClr val="39626F"/>
              </a:solidFill>
              <a:latin typeface="Segoe UI" panose="020B0502040204020203" pitchFamily="34" charset="0"/>
              <a:ea typeface="宋体" panose="02010600030101010101" pitchFamily="2" charset="-122"/>
              <a:cs typeface="Segoe UI" panose="020B0502040204020203" pitchFamily="34" charset="0"/>
            </a:endParaRPr>
          </a:p>
        </p:txBody>
      </p:sp>
      <p:sp>
        <p:nvSpPr>
          <p:cNvPr id="7" name="文本框 6"/>
          <p:cNvSpPr txBox="1"/>
          <p:nvPr/>
        </p:nvSpPr>
        <p:spPr>
          <a:xfrm>
            <a:off x="2889673" y="130712"/>
            <a:ext cx="3982033" cy="613410"/>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寄存器型变量</a:t>
            </a:r>
          </a:p>
        </p:txBody>
      </p:sp>
      <p:sp>
        <p:nvSpPr>
          <p:cNvPr id="280579" name="文本占位符 280578"/>
          <p:cNvSpPr>
            <a:spLocks noGrp="1"/>
          </p:cNvSpPr>
          <p:nvPr/>
        </p:nvSpPr>
        <p:spPr>
          <a:xfrm>
            <a:off x="739776" y="744220"/>
            <a:ext cx="7936392" cy="5342890"/>
          </a:xfrm>
          <a:prstGeom prst="rect">
            <a:avLst/>
          </a:prstGeom>
        </p:spPr>
        <p:txBody>
          <a:bodyPr vert="horz" lIns="92075" tIns="46038" rIns="92075" bIns="4603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buNone/>
            </a:pPr>
            <a:endParaRPr lang="en-US" altLang="zh-CN" sz="2000" dirty="0">
              <a:latin typeface="微软雅黑" panose="020B0503020204020204" pitchFamily="34" charset="-122"/>
              <a:ea typeface="微软雅黑" panose="020B0503020204020204" pitchFamily="34" charset="-122"/>
            </a:endParaRPr>
          </a:p>
          <a:p>
            <a:pPr fontAlgn="auto">
              <a:lnSpc>
                <a:spcPct val="150000"/>
              </a:lnSpc>
              <a:buNone/>
            </a:pPr>
            <a:r>
              <a:rPr lang="zh-CN" altLang="en-US" sz="2000" b="1" dirty="0">
                <a:latin typeface="微软雅黑" panose="020B0503020204020204" pitchFamily="34" charset="-122"/>
                <a:ea typeface="微软雅黑" panose="020B0503020204020204" pitchFamily="34" charset="-122"/>
                <a:sym typeface="+mn-ea"/>
              </a:rPr>
              <a:t>2.  分配寄存器的条件</a:t>
            </a:r>
            <a:endParaRPr lang="en-US" altLang="zh-CN" dirty="0">
              <a:ea typeface="华文新魏" panose="02010800040101010101" pitchFamily="2" charset="-122"/>
            </a:endParaRPr>
          </a:p>
          <a:p>
            <a:pPr fontAlgn="auto">
              <a:lnSpc>
                <a:spcPct val="150000"/>
              </a:lnSpc>
              <a:buNone/>
            </a:pPr>
            <a:r>
              <a:rPr lang="zh-CN" altLang="en-US" sz="1800" dirty="0">
                <a:latin typeface="微软雅黑" panose="020B0503020204020204" pitchFamily="34" charset="-122"/>
                <a:ea typeface="微软雅黑" panose="020B0503020204020204" pitchFamily="34" charset="-122"/>
                <a:sym typeface="+mn-ea"/>
              </a:rPr>
              <a:t>  （</a:t>
            </a:r>
            <a:r>
              <a:rPr lang="en-US" altLang="zh-CN" sz="1800" dirty="0">
                <a:latin typeface="微软雅黑" panose="020B0503020204020204" pitchFamily="34" charset="-122"/>
                <a:ea typeface="微软雅黑" panose="020B0503020204020204" pitchFamily="34" charset="-122"/>
                <a:sym typeface="+mn-ea"/>
              </a:rPr>
              <a:t>1</a:t>
            </a:r>
            <a:r>
              <a:rPr lang="zh-CN" altLang="en-US" sz="1800" dirty="0">
                <a:latin typeface="微软雅黑" panose="020B0503020204020204" pitchFamily="34" charset="-122"/>
                <a:ea typeface="微软雅黑" panose="020B0503020204020204" pitchFamily="34" charset="-122"/>
                <a:sym typeface="+mn-ea"/>
              </a:rPr>
              <a:t>）有空闲的寄存器；</a:t>
            </a:r>
            <a:endParaRPr lang="zh-CN" altLang="en-US" sz="1800" dirty="0">
              <a:latin typeface="微软雅黑" panose="020B0503020204020204" pitchFamily="34" charset="-122"/>
              <a:ea typeface="微软雅黑" panose="020B0503020204020204" pitchFamily="34" charset="-122"/>
            </a:endParaRPr>
          </a:p>
          <a:p>
            <a:pPr fontAlgn="auto">
              <a:lnSpc>
                <a:spcPct val="150000"/>
              </a:lnSpc>
              <a:buNone/>
            </a:pPr>
            <a:r>
              <a:rPr lang="zh-CN" altLang="en-US" sz="1800" dirty="0">
                <a:latin typeface="微软雅黑" panose="020B0503020204020204" pitchFamily="34" charset="-122"/>
                <a:ea typeface="微软雅黑" panose="020B0503020204020204" pitchFamily="34" charset="-122"/>
                <a:sym typeface="+mn-ea"/>
              </a:rPr>
              <a:t>  （</a:t>
            </a:r>
            <a:r>
              <a:rPr lang="en-US" altLang="zh-CN" sz="1800" dirty="0">
                <a:latin typeface="微软雅黑" panose="020B0503020204020204" pitchFamily="34" charset="-122"/>
                <a:ea typeface="微软雅黑" panose="020B0503020204020204" pitchFamily="34" charset="-122"/>
                <a:sym typeface="+mn-ea"/>
              </a:rPr>
              <a:t>2</a:t>
            </a:r>
            <a:r>
              <a:rPr lang="zh-CN" altLang="en-US" sz="1800" dirty="0">
                <a:latin typeface="微软雅黑" panose="020B0503020204020204" pitchFamily="34" charset="-122"/>
                <a:ea typeface="微软雅黑" panose="020B0503020204020204" pitchFamily="34" charset="-122"/>
                <a:sym typeface="+mn-ea"/>
              </a:rPr>
              <a:t>）变量所表示的数据的长度不超过寄存器的位长；</a:t>
            </a:r>
          </a:p>
          <a:p>
            <a:pPr fontAlgn="auto">
              <a:lnSpc>
                <a:spcPct val="150000"/>
              </a:lnSpc>
              <a:buNone/>
            </a:pPr>
            <a:endParaRPr lang="zh-CN" altLang="en-US" sz="1800" dirty="0">
              <a:latin typeface="微软雅黑" panose="020B0503020204020204" pitchFamily="34" charset="-122"/>
              <a:ea typeface="微软雅黑" panose="020B0503020204020204" pitchFamily="34" charset="-122"/>
            </a:endParaRPr>
          </a:p>
          <a:p>
            <a:pPr fontAlgn="auto">
              <a:lnSpc>
                <a:spcPct val="150000"/>
              </a:lnSpc>
              <a:buNone/>
            </a:pPr>
            <a:r>
              <a:rPr lang="zh-CN" altLang="en-US" sz="2000" b="1" dirty="0">
                <a:latin typeface="微软雅黑" panose="020B0503020204020204" pitchFamily="34" charset="-122"/>
                <a:ea typeface="微软雅黑" panose="020B0503020204020204" pitchFamily="34" charset="-122"/>
                <a:sym typeface="+mn-ea"/>
              </a:rPr>
              <a:t>3.  作用域和寿命</a:t>
            </a:r>
          </a:p>
          <a:p>
            <a:pPr fontAlgn="auto">
              <a:lnSpc>
                <a:spcPct val="150000"/>
              </a:lnSpc>
              <a:buNone/>
            </a:pPr>
            <a:r>
              <a:rPr lang="zh-CN" altLang="en-US" sz="1800" dirty="0">
                <a:latin typeface="微软雅黑" panose="020B0503020204020204" pitchFamily="34" charset="-122"/>
                <a:ea typeface="微软雅黑" panose="020B0503020204020204" pitchFamily="34" charset="-122"/>
                <a:sym typeface="+mn-ea"/>
              </a:rPr>
              <a:t>          作用域和寿命同auto类型，也是在定义它的函数或复合语句内有效，即"局部可见"。</a:t>
            </a:r>
            <a:r>
              <a:rPr lang="zh-CN" altLang="en-US" sz="18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598573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39840" y="131498"/>
            <a:ext cx="1219200" cy="669925"/>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4.3.3</a:t>
            </a:r>
            <a:endParaRPr lang="zh-CN" altLang="en-US" sz="3600" b="1" dirty="0">
              <a:solidFill>
                <a:srgbClr val="39626F"/>
              </a:solidFill>
              <a:latin typeface="Segoe UI" panose="020B0502040204020203" pitchFamily="34" charset="0"/>
              <a:ea typeface="宋体" panose="02010600030101010101" pitchFamily="2" charset="-122"/>
              <a:cs typeface="Segoe UI" panose="020B0502040204020203" pitchFamily="34" charset="0"/>
            </a:endParaRPr>
          </a:p>
        </p:txBody>
      </p:sp>
      <p:sp>
        <p:nvSpPr>
          <p:cNvPr id="7" name="文本框 6"/>
          <p:cNvSpPr txBox="1"/>
          <p:nvPr/>
        </p:nvSpPr>
        <p:spPr>
          <a:xfrm>
            <a:off x="2889673" y="130712"/>
            <a:ext cx="3982033" cy="613410"/>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寄存器型变量</a:t>
            </a:r>
          </a:p>
        </p:txBody>
      </p:sp>
      <p:sp>
        <p:nvSpPr>
          <p:cNvPr id="10" name="矩形: 圆角 3"/>
          <p:cNvSpPr/>
          <p:nvPr/>
        </p:nvSpPr>
        <p:spPr>
          <a:xfrm>
            <a:off x="723265" y="1155700"/>
            <a:ext cx="3352165" cy="451929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1048911" y="1166333"/>
            <a:ext cx="3742726" cy="4665980"/>
          </a:xfrm>
          <a:prstGeom prst="rect">
            <a:avLst/>
          </a:prstGeom>
        </p:spPr>
        <p:txBody>
          <a:bodyPr wrap="square">
            <a:spAutoFit/>
          </a:bodyPr>
          <a:lstStyle/>
          <a:p>
            <a:pPr algn="l"/>
            <a:r>
              <a:rPr lang="en-US" altLang="zh-CN" sz="1500" dirty="0">
                <a:ea typeface="Segoe UI" panose="020B0502040204020203" pitchFamily="34" charset="0"/>
                <a:cs typeface="Segoe UI" panose="020B0502040204020203" pitchFamily="34" charset="0"/>
              </a:rPr>
              <a:t> </a:t>
            </a:r>
            <a:r>
              <a:rPr lang="en-US" altLang="zh-CN" sz="1500" dirty="0"/>
              <a:t> #include&lt;stdio.h&gt;</a:t>
            </a:r>
          </a:p>
          <a:p>
            <a:pPr lvl="0" algn="l">
              <a:lnSpc>
                <a:spcPct val="100000"/>
              </a:lnSpc>
              <a:buNone/>
            </a:pPr>
            <a:r>
              <a:rPr lang="en-US" altLang="zh-CN" sz="1500" dirty="0">
                <a:sym typeface="+mn-ea"/>
              </a:rPr>
              <a:t>  #define T 10000</a:t>
            </a:r>
            <a:endParaRPr lang="en-US" altLang="zh-CN" sz="1500" dirty="0"/>
          </a:p>
          <a:p>
            <a:pPr lvl="0" algn="l">
              <a:lnSpc>
                <a:spcPct val="100000"/>
              </a:lnSpc>
              <a:buNone/>
            </a:pPr>
            <a:r>
              <a:rPr lang="en-US" altLang="zh-CN" sz="1500" dirty="0">
                <a:sym typeface="+mn-ea"/>
              </a:rPr>
              <a:t>  void delay1( );</a:t>
            </a:r>
            <a:endParaRPr lang="en-US" altLang="zh-CN" sz="1500" dirty="0"/>
          </a:p>
          <a:p>
            <a:pPr lvl="0" algn="l">
              <a:lnSpc>
                <a:spcPct val="100000"/>
              </a:lnSpc>
              <a:buNone/>
            </a:pPr>
            <a:r>
              <a:rPr lang="en-US" altLang="zh-CN" sz="1500" dirty="0">
                <a:sym typeface="+mn-ea"/>
              </a:rPr>
              <a:t>  void delay2( );</a:t>
            </a:r>
            <a:endParaRPr lang="en-US" altLang="zh-CN" sz="1500" dirty="0"/>
          </a:p>
          <a:p>
            <a:pPr lvl="0" algn="l">
              <a:lnSpc>
                <a:spcPct val="100000"/>
              </a:lnSpc>
              <a:buNone/>
            </a:pPr>
            <a:r>
              <a:rPr lang="en-US" altLang="zh-CN" sz="1500" dirty="0">
                <a:sym typeface="+mn-ea"/>
              </a:rPr>
              <a:t>  void delay1( )</a:t>
            </a:r>
            <a:endParaRPr lang="en-US" altLang="zh-CN" sz="1500" dirty="0"/>
          </a:p>
          <a:p>
            <a:pPr lvl="0" algn="l">
              <a:lnSpc>
                <a:spcPct val="100000"/>
              </a:lnSpc>
              <a:buNone/>
            </a:pPr>
            <a:r>
              <a:rPr lang="en-US" altLang="zh-CN" sz="1500" dirty="0">
                <a:sym typeface="+mn-ea"/>
              </a:rPr>
              <a:t> {</a:t>
            </a:r>
            <a:endParaRPr lang="en-US" altLang="zh-CN" sz="1500" dirty="0"/>
          </a:p>
          <a:p>
            <a:pPr lvl="0" algn="l">
              <a:lnSpc>
                <a:spcPct val="100000"/>
              </a:lnSpc>
              <a:buNone/>
            </a:pPr>
            <a:r>
              <a:rPr lang="en-US" altLang="zh-CN" sz="1500" dirty="0">
                <a:sym typeface="+mn-ea"/>
              </a:rPr>
              <a:t>      register unsigned i=0 ; </a:t>
            </a:r>
            <a:endParaRPr lang="en-US" altLang="zh-CN" sz="1500" dirty="0"/>
          </a:p>
          <a:p>
            <a:pPr lvl="0" algn="l">
              <a:lnSpc>
                <a:spcPct val="100000"/>
              </a:lnSpc>
              <a:buNone/>
            </a:pPr>
            <a:r>
              <a:rPr lang="en-US" altLang="zh-CN" sz="1500" dirty="0">
                <a:sym typeface="+mn-ea"/>
              </a:rPr>
              <a:t>      for ( ; i&lt;T ; i++)</a:t>
            </a:r>
            <a:endParaRPr lang="en-US" altLang="zh-CN" sz="1500" dirty="0"/>
          </a:p>
          <a:p>
            <a:pPr lvl="0" algn="l">
              <a:lnSpc>
                <a:spcPct val="100000"/>
              </a:lnSpc>
              <a:buNone/>
            </a:pPr>
            <a:r>
              <a:rPr lang="en-US" altLang="zh-CN" sz="1500" dirty="0">
                <a:sym typeface="+mn-ea"/>
              </a:rPr>
              <a:t>     {</a:t>
            </a:r>
            <a:endParaRPr lang="en-US" altLang="zh-CN" sz="1500" dirty="0"/>
          </a:p>
          <a:p>
            <a:pPr lvl="0" algn="l">
              <a:lnSpc>
                <a:spcPct val="100000"/>
              </a:lnSpc>
              <a:buNone/>
            </a:pPr>
            <a:r>
              <a:rPr lang="en-US" altLang="zh-CN" sz="1500" dirty="0">
                <a:sym typeface="+mn-ea"/>
              </a:rPr>
              <a:t>      }     </a:t>
            </a:r>
            <a:endParaRPr lang="en-US" altLang="zh-CN" sz="1500" dirty="0"/>
          </a:p>
          <a:p>
            <a:pPr lvl="0" algn="l">
              <a:lnSpc>
                <a:spcPct val="100000"/>
              </a:lnSpc>
              <a:buNone/>
            </a:pPr>
            <a:r>
              <a:rPr lang="en-US" altLang="zh-CN" sz="1500" dirty="0">
                <a:sym typeface="+mn-ea"/>
              </a:rPr>
              <a:t>  }</a:t>
            </a:r>
            <a:endParaRPr lang="en-US" altLang="zh-CN" sz="1500" dirty="0"/>
          </a:p>
          <a:p>
            <a:pPr lvl="0" algn="l">
              <a:lnSpc>
                <a:spcPct val="100000"/>
              </a:lnSpc>
              <a:buNone/>
            </a:pPr>
            <a:r>
              <a:rPr lang="en-US" altLang="zh-CN" sz="1500" dirty="0">
                <a:sym typeface="+mn-ea"/>
              </a:rPr>
              <a:t> void delay2( )</a:t>
            </a:r>
            <a:endParaRPr lang="en-US" altLang="zh-CN" sz="1500" dirty="0"/>
          </a:p>
          <a:p>
            <a:pPr lvl="0" algn="l">
              <a:lnSpc>
                <a:spcPct val="100000"/>
              </a:lnSpc>
              <a:buNone/>
            </a:pPr>
            <a:r>
              <a:rPr lang="en-US" altLang="zh-CN" sz="1500" dirty="0">
                <a:sym typeface="+mn-ea"/>
              </a:rPr>
              <a:t>  {</a:t>
            </a:r>
            <a:endParaRPr lang="en-US" altLang="zh-CN" sz="1500" dirty="0"/>
          </a:p>
          <a:p>
            <a:pPr lvl="0" algn="l">
              <a:lnSpc>
                <a:spcPct val="100000"/>
              </a:lnSpc>
              <a:buNone/>
            </a:pPr>
            <a:r>
              <a:rPr lang="en-US" altLang="zh-CN" sz="1500" dirty="0">
                <a:sym typeface="+mn-ea"/>
              </a:rPr>
              <a:t>      unsigned i ;</a:t>
            </a:r>
            <a:endParaRPr lang="en-US" altLang="zh-CN" sz="1500" dirty="0"/>
          </a:p>
          <a:p>
            <a:pPr lvl="0" algn="l">
              <a:lnSpc>
                <a:spcPct val="100000"/>
              </a:lnSpc>
              <a:buNone/>
            </a:pPr>
            <a:r>
              <a:rPr lang="en-US" altLang="zh-CN" sz="1500" dirty="0">
                <a:sym typeface="+mn-ea"/>
              </a:rPr>
              <a:t>      for (i=1 ; i&lt;T ; i++)</a:t>
            </a:r>
            <a:endParaRPr lang="en-US" altLang="zh-CN" sz="1500" dirty="0"/>
          </a:p>
          <a:p>
            <a:pPr lvl="0" algn="l">
              <a:lnSpc>
                <a:spcPct val="100000"/>
              </a:lnSpc>
              <a:buNone/>
            </a:pPr>
            <a:r>
              <a:rPr lang="en-US" altLang="zh-CN" sz="1500" dirty="0">
                <a:sym typeface="+mn-ea"/>
              </a:rPr>
              <a:t>      {</a:t>
            </a:r>
            <a:endParaRPr lang="en-US" altLang="zh-CN" sz="1500" dirty="0"/>
          </a:p>
          <a:p>
            <a:pPr lvl="0" algn="l">
              <a:lnSpc>
                <a:spcPct val="100000"/>
              </a:lnSpc>
              <a:buNone/>
            </a:pPr>
            <a:r>
              <a:rPr lang="en-US" altLang="zh-CN" sz="1500" dirty="0">
                <a:sym typeface="+mn-ea"/>
              </a:rPr>
              <a:t>       }</a:t>
            </a:r>
            <a:endParaRPr lang="en-US" altLang="zh-CN" sz="1500" dirty="0"/>
          </a:p>
          <a:p>
            <a:pPr lvl="0" algn="l">
              <a:lnSpc>
                <a:spcPct val="100000"/>
              </a:lnSpc>
              <a:buNone/>
            </a:pPr>
            <a:r>
              <a:rPr lang="en-US" altLang="zh-CN" sz="1500" dirty="0">
                <a:sym typeface="+mn-ea"/>
              </a:rPr>
              <a:t>   }</a:t>
            </a:r>
            <a:endParaRPr lang="en-US" altLang="zh-CN" sz="1500" dirty="0"/>
          </a:p>
          <a:p>
            <a:pPr algn="l"/>
            <a:r>
              <a:rPr lang="en-US" altLang="zh-CN" sz="1500" dirty="0"/>
              <a:t>                </a:t>
            </a:r>
          </a:p>
          <a:p>
            <a:endParaRPr lang="en-US" altLang="zh-CN" sz="1500" dirty="0">
              <a:ea typeface="Segoe UI" panose="020B0502040204020203" pitchFamily="34" charset="0"/>
              <a:cs typeface="Segoe UI" panose="020B0502040204020203" pitchFamily="34" charset="0"/>
            </a:endParaRPr>
          </a:p>
        </p:txBody>
      </p:sp>
      <p:sp>
        <p:nvSpPr>
          <p:cNvPr id="24" name="矩形: 圆角 5"/>
          <p:cNvSpPr/>
          <p:nvPr/>
        </p:nvSpPr>
        <p:spPr>
          <a:xfrm>
            <a:off x="5026025" y="970915"/>
            <a:ext cx="4030980" cy="425640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24"/>
          <p:cNvSpPr/>
          <p:nvPr/>
        </p:nvSpPr>
        <p:spPr>
          <a:xfrm>
            <a:off x="5187950" y="1155700"/>
            <a:ext cx="3723640" cy="3751580"/>
          </a:xfrm>
          <a:prstGeom prst="rect">
            <a:avLst/>
          </a:prstGeom>
        </p:spPr>
        <p:txBody>
          <a:bodyPr wrap="square">
            <a:spAutoFit/>
          </a:bodyPr>
          <a:lstStyle/>
          <a:p>
            <a:pPr lvl="0" algn="l"/>
            <a:r>
              <a:rPr lang="en-US" altLang="zh-CN" sz="1500" dirty="0"/>
              <a:t>  </a:t>
            </a:r>
            <a:r>
              <a:rPr lang="en-US" altLang="zh-CN" sz="1500" dirty="0">
                <a:sym typeface="+mn-ea"/>
              </a:rPr>
              <a:t>void main( )</a:t>
            </a:r>
            <a:endParaRPr lang="en-US" altLang="zh-CN" sz="1500" dirty="0"/>
          </a:p>
          <a:p>
            <a:pPr lvl="0" algn="l"/>
            <a:r>
              <a:rPr lang="en-US" altLang="zh-CN" sz="1500" dirty="0">
                <a:sym typeface="+mn-ea"/>
              </a:rPr>
              <a:t>  {</a:t>
            </a:r>
            <a:endParaRPr lang="en-US" altLang="zh-CN" sz="1500" dirty="0"/>
          </a:p>
          <a:p>
            <a:pPr lvl="0" algn="l"/>
            <a:r>
              <a:rPr lang="en-US" altLang="zh-CN" sz="1500" dirty="0">
                <a:sym typeface="+mn-ea"/>
              </a:rPr>
              <a:t>       unsigned int i;</a:t>
            </a:r>
            <a:endParaRPr lang="en-US" altLang="zh-CN" sz="1500" dirty="0"/>
          </a:p>
          <a:p>
            <a:pPr lvl="0" algn="l"/>
            <a:r>
              <a:rPr lang="en-US" altLang="zh-CN" sz="1500" dirty="0">
                <a:sym typeface="+mn-ea"/>
              </a:rPr>
              <a:t>       printf("\a</a:t>
            </a:r>
            <a:r>
              <a:rPr lang="en-US" altLang="zh-CN" sz="1500" dirty="0">
                <a:latin typeface="微软雅黑" panose="020B0503020204020204" pitchFamily="34" charset="-122"/>
                <a:ea typeface="微软雅黑" panose="020B0503020204020204" pitchFamily="34" charset="-122"/>
                <a:sym typeface="+mn-ea"/>
              </a:rPr>
              <a:t>调用</a:t>
            </a:r>
            <a:r>
              <a:rPr lang="en-US" altLang="zh-CN" sz="1500" dirty="0">
                <a:sym typeface="+mn-ea"/>
              </a:rPr>
              <a:t>delay1( )</a:t>
            </a:r>
            <a:r>
              <a:rPr lang="en-US" altLang="zh-CN" sz="1500" dirty="0">
                <a:latin typeface="微软雅黑" panose="020B0503020204020204" pitchFamily="34" charset="-122"/>
                <a:ea typeface="微软雅黑" panose="020B0503020204020204" pitchFamily="34" charset="-122"/>
                <a:sym typeface="+mn-ea"/>
              </a:rPr>
              <a:t>第一次延时!</a:t>
            </a:r>
            <a:r>
              <a:rPr lang="en-US" altLang="zh-CN" sz="1500" dirty="0">
                <a:sym typeface="+mn-ea"/>
              </a:rPr>
              <a:t>\n");</a:t>
            </a:r>
            <a:endParaRPr lang="en-US" altLang="zh-CN" sz="1500" dirty="0"/>
          </a:p>
          <a:p>
            <a:pPr lvl="0" algn="l"/>
            <a:r>
              <a:rPr lang="en-US" altLang="zh-CN" sz="1500" dirty="0">
                <a:sym typeface="+mn-ea"/>
              </a:rPr>
              <a:t>       for ( i=0 ; i&lt;60000 ; i++)</a:t>
            </a:r>
            <a:endParaRPr lang="en-US" altLang="zh-CN" sz="1500" dirty="0"/>
          </a:p>
          <a:p>
            <a:pPr lvl="0" algn="l"/>
            <a:r>
              <a:rPr lang="en-US" altLang="zh-CN" sz="1500" dirty="0">
                <a:sym typeface="+mn-ea"/>
              </a:rPr>
              <a:t>       {</a:t>
            </a:r>
            <a:endParaRPr lang="en-US" altLang="zh-CN" sz="1500" dirty="0"/>
          </a:p>
          <a:p>
            <a:pPr lvl="0" algn="l"/>
            <a:r>
              <a:rPr lang="en-US" altLang="zh-CN" sz="1500" dirty="0">
                <a:sym typeface="+mn-ea"/>
              </a:rPr>
              <a:t>           delay1();</a:t>
            </a:r>
            <a:endParaRPr lang="en-US" altLang="zh-CN" sz="1500" dirty="0"/>
          </a:p>
          <a:p>
            <a:pPr lvl="0" algn="l"/>
            <a:r>
              <a:rPr lang="en-US" altLang="zh-CN" sz="1500" dirty="0">
                <a:sym typeface="+mn-ea"/>
              </a:rPr>
              <a:t>         }</a:t>
            </a:r>
            <a:endParaRPr lang="en-US" altLang="zh-CN" sz="1500" dirty="0"/>
          </a:p>
          <a:p>
            <a:pPr lvl="0" algn="l"/>
            <a:r>
              <a:rPr lang="en-US" altLang="zh-CN" sz="1500" dirty="0">
                <a:sym typeface="+mn-ea"/>
              </a:rPr>
              <a:t>       printf(“\a</a:t>
            </a:r>
            <a:r>
              <a:rPr lang="en-US" altLang="zh-CN" sz="1500" dirty="0">
                <a:latin typeface="微软雅黑" panose="020B0503020204020204" pitchFamily="34" charset="-122"/>
                <a:ea typeface="微软雅黑" panose="020B0503020204020204" pitchFamily="34" charset="-122"/>
                <a:sym typeface="+mn-ea"/>
              </a:rPr>
              <a:t>第1次延时结束!</a:t>
            </a:r>
            <a:r>
              <a:rPr lang="en-US" altLang="zh-CN" sz="1500" dirty="0">
                <a:sym typeface="+mn-ea"/>
              </a:rPr>
              <a:t>\n调用delay2( )第2次延时!\n");</a:t>
            </a:r>
            <a:endParaRPr lang="en-US" altLang="zh-CN" sz="1500" dirty="0"/>
          </a:p>
          <a:p>
            <a:pPr lvl="0" algn="l"/>
            <a:r>
              <a:rPr lang="en-US" altLang="zh-CN" sz="1500" dirty="0">
                <a:sym typeface="+mn-ea"/>
              </a:rPr>
              <a:t>       for ( i=0 ; i&lt;60000 ; i++)</a:t>
            </a:r>
            <a:endParaRPr lang="en-US" altLang="zh-CN" sz="1500" dirty="0"/>
          </a:p>
          <a:p>
            <a:pPr lvl="0" algn="l"/>
            <a:r>
              <a:rPr lang="en-US" altLang="zh-CN" sz="1500" dirty="0">
                <a:sym typeface="+mn-ea"/>
              </a:rPr>
              <a:t>       {</a:t>
            </a:r>
            <a:endParaRPr lang="en-US" altLang="zh-CN" sz="1500" dirty="0"/>
          </a:p>
          <a:p>
            <a:pPr lvl="0" algn="l"/>
            <a:r>
              <a:rPr lang="en-US" altLang="zh-CN" sz="1500" dirty="0">
                <a:sym typeface="+mn-ea"/>
              </a:rPr>
              <a:t>           delay2();</a:t>
            </a:r>
            <a:endParaRPr lang="en-US" altLang="zh-CN" sz="1500" dirty="0"/>
          </a:p>
          <a:p>
            <a:pPr lvl="0" algn="l"/>
            <a:r>
              <a:rPr lang="en-US" altLang="zh-CN" sz="1500" dirty="0">
                <a:sym typeface="+mn-ea"/>
              </a:rPr>
              <a:t>         }</a:t>
            </a:r>
            <a:endParaRPr lang="en-US" altLang="zh-CN" sz="1500" dirty="0"/>
          </a:p>
          <a:p>
            <a:pPr lvl="0" algn="l"/>
            <a:r>
              <a:rPr lang="en-US" altLang="zh-CN" sz="1500" dirty="0">
                <a:sym typeface="+mn-ea"/>
              </a:rPr>
              <a:t>       printf("\a第2次延时结束!\n");</a:t>
            </a:r>
            <a:endParaRPr lang="en-US" altLang="zh-CN" sz="1500" dirty="0"/>
          </a:p>
          <a:p>
            <a:pPr lvl="0" algn="l"/>
            <a:r>
              <a:rPr lang="en-US" altLang="zh-CN" sz="1500" dirty="0">
                <a:sym typeface="+mn-ea"/>
              </a:rPr>
              <a:t>   }</a:t>
            </a:r>
            <a:endParaRPr lang="en-US" altLang="zh-CN" sz="1500" dirty="0"/>
          </a:p>
        </p:txBody>
      </p:sp>
      <p:sp>
        <p:nvSpPr>
          <p:cNvPr id="35" name="矩形: 圆角 15"/>
          <p:cNvSpPr/>
          <p:nvPr/>
        </p:nvSpPr>
        <p:spPr>
          <a:xfrm>
            <a:off x="5958840" y="4907280"/>
            <a:ext cx="2952750" cy="1419860"/>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anose="020B0503020204020204" pitchFamily="34" charset="-122"/>
                <a:ea typeface="微软雅黑" panose="020B0503020204020204" pitchFamily="34" charset="-122"/>
              </a:rPr>
              <a:t> 运行结果：</a:t>
            </a:r>
          </a:p>
          <a:p>
            <a:pPr lvl="0"/>
            <a:r>
              <a:rPr lang="zh-CN" altLang="en-US" sz="1600" dirty="0">
                <a:solidFill>
                  <a:schemeClr val="tx1"/>
                </a:solidFill>
                <a:latin typeface="微软雅黑" panose="020B0503020204020204" pitchFamily="34" charset="-122"/>
                <a:ea typeface="微软雅黑" panose="020B0503020204020204" pitchFamily="34" charset="-122"/>
                <a:sym typeface="+mn-ea"/>
              </a:rPr>
              <a:t>     调用delay1( )第一次延时!</a:t>
            </a:r>
            <a:endParaRPr lang="zh-CN" altLang="en-US" sz="1600" dirty="0">
              <a:solidFill>
                <a:schemeClr val="tx1"/>
              </a:solidFill>
              <a:latin typeface="微软雅黑" panose="020B0503020204020204" pitchFamily="34" charset="-122"/>
              <a:ea typeface="微软雅黑" panose="020B0503020204020204" pitchFamily="34" charset="-122"/>
            </a:endParaRPr>
          </a:p>
          <a:p>
            <a:pPr lvl="0"/>
            <a:r>
              <a:rPr lang="zh-CN" altLang="en-US" sz="1600" dirty="0">
                <a:solidFill>
                  <a:schemeClr val="tx1"/>
                </a:solidFill>
                <a:latin typeface="微软雅黑" panose="020B0503020204020204" pitchFamily="34" charset="-122"/>
                <a:ea typeface="微软雅黑" panose="020B0503020204020204" pitchFamily="34" charset="-122"/>
                <a:sym typeface="+mn-ea"/>
              </a:rPr>
              <a:t>     第1次延时结束!</a:t>
            </a:r>
            <a:endParaRPr lang="zh-CN" altLang="en-US" sz="1600" dirty="0">
              <a:solidFill>
                <a:schemeClr val="tx1"/>
              </a:solidFill>
              <a:latin typeface="微软雅黑" panose="020B0503020204020204" pitchFamily="34" charset="-122"/>
              <a:ea typeface="微软雅黑" panose="020B0503020204020204" pitchFamily="34" charset="-122"/>
            </a:endParaRPr>
          </a:p>
          <a:p>
            <a:pPr lvl="0"/>
            <a:r>
              <a:rPr lang="zh-CN" altLang="en-US" sz="1600" dirty="0">
                <a:solidFill>
                  <a:schemeClr val="tx1"/>
                </a:solidFill>
                <a:latin typeface="微软雅黑" panose="020B0503020204020204" pitchFamily="34" charset="-122"/>
                <a:ea typeface="微软雅黑" panose="020B0503020204020204" pitchFamily="34" charset="-122"/>
                <a:sym typeface="+mn-ea"/>
              </a:rPr>
              <a:t>     调用delay2( )第2次延时!</a:t>
            </a:r>
            <a:endParaRPr lang="en-US" altLang="zh-CN" sz="1600" b="1" dirty="0">
              <a:latin typeface="微软雅黑" panose="020B0503020204020204" pitchFamily="34" charset="-122"/>
              <a:ea typeface="微软雅黑" panose="020B0503020204020204" pitchFamily="34" charset="-122"/>
            </a:endParaRPr>
          </a:p>
          <a:p>
            <a:pPr lvl="0"/>
            <a:r>
              <a:rPr lang="zh-CN" altLang="en-US" sz="1600" dirty="0">
                <a:solidFill>
                  <a:schemeClr val="tx1"/>
                </a:solidFill>
                <a:latin typeface="微软雅黑" panose="020B0503020204020204" pitchFamily="34" charset="-122"/>
                <a:ea typeface="微软雅黑" panose="020B0503020204020204" pitchFamily="34" charset="-122"/>
                <a:sym typeface="+mn-ea"/>
              </a:rPr>
              <a:t>     第2次延时结束!</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36" name="矩形: 圆角 16"/>
          <p:cNvSpPr/>
          <p:nvPr/>
        </p:nvSpPr>
        <p:spPr>
          <a:xfrm>
            <a:off x="589915" y="819150"/>
            <a:ext cx="3813810" cy="36385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solidFill>
                  <a:schemeClr val="tx1"/>
                </a:solidFill>
                <a:latin typeface="微软雅黑" panose="020B0503020204020204" pitchFamily="34" charset="-122"/>
                <a:ea typeface="微软雅黑" panose="020B0503020204020204" pitchFamily="34" charset="-122"/>
              </a:rPr>
              <a:t> </a:t>
            </a:r>
          </a:p>
          <a:p>
            <a:r>
              <a:rPr lang="zh-CN" altLang="en-US" sz="1600" dirty="0">
                <a:solidFill>
                  <a:schemeClr val="bg1"/>
                </a:solidFill>
                <a:latin typeface="微软雅黑" panose="020B0503020204020204" pitchFamily="34" charset="-122"/>
                <a:ea typeface="微软雅黑" panose="020B0503020204020204" pitchFamily="34" charset="-122"/>
              </a:rPr>
              <a:t>例</a:t>
            </a:r>
            <a:r>
              <a:rPr lang="en-US" altLang="zh-CN" sz="1600" dirty="0">
                <a:solidFill>
                  <a:schemeClr val="bg1"/>
                </a:solidFill>
                <a:latin typeface="微软雅黑" panose="020B0503020204020204" pitchFamily="34" charset="-122"/>
                <a:ea typeface="微软雅黑" panose="020B0503020204020204" pitchFamily="34" charset="-122"/>
              </a:rPr>
              <a:t>4.4  </a:t>
            </a:r>
            <a:r>
              <a:rPr lang="zh-CN" altLang="en-US" sz="1600" dirty="0">
                <a:solidFill>
                  <a:schemeClr val="tx1"/>
                </a:solidFill>
                <a:latin typeface="微软雅黑" panose="020B0503020204020204" pitchFamily="34" charset="-122"/>
                <a:ea typeface="微软雅黑" panose="020B0503020204020204" pitchFamily="34" charset="-122"/>
                <a:sym typeface="+mn-ea"/>
              </a:rPr>
              <a:t>用寄存器变量提高程序执行速度</a:t>
            </a:r>
            <a:endParaRPr lang="zh-CN" altLang="en-US" sz="1600" dirty="0">
              <a:solidFill>
                <a:schemeClr val="tx1"/>
              </a:solidFill>
              <a:latin typeface="微软雅黑" panose="020B0503020204020204" pitchFamily="34" charset="-122"/>
              <a:ea typeface="微软雅黑" panose="020B0503020204020204" pitchFamily="34" charset="-122"/>
            </a:endParaRPr>
          </a:p>
          <a:p>
            <a:pPr algn="l"/>
            <a:endParaRPr lang="en-US" altLang="zh-CN" sz="1500" dirty="0">
              <a:solidFill>
                <a:schemeClr val="tx1"/>
              </a:solidFill>
            </a:endParaRPr>
          </a:p>
        </p:txBody>
      </p:sp>
      <p:sp>
        <p:nvSpPr>
          <p:cNvPr id="37" name="椭圆 36"/>
          <p:cNvSpPr/>
          <p:nvPr/>
        </p:nvSpPr>
        <p:spPr>
          <a:xfrm>
            <a:off x="1048911" y="1699323"/>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048911" y="2147703"/>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184525" y="1632585"/>
            <a:ext cx="2003425" cy="1764532"/>
            <a:chOff x="4482298" y="4161718"/>
            <a:chExt cx="3216275" cy="983785"/>
          </a:xfrm>
        </p:grpSpPr>
        <p:sp>
          <p:nvSpPr>
            <p:cNvPr id="17" name="对话气泡: 圆角矩形 16"/>
            <p:cNvSpPr/>
            <p:nvPr/>
          </p:nvSpPr>
          <p:spPr>
            <a:xfrm>
              <a:off x="4482298" y="4161718"/>
              <a:ext cx="3215675" cy="857257"/>
            </a:xfrm>
            <a:prstGeom prst="wedgeRoundRectCallout">
              <a:avLst>
                <a:gd name="adj1" fmla="val -80284"/>
                <a:gd name="adj2" fmla="val -59679"/>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4625808" y="4202358"/>
              <a:ext cx="3072765" cy="943145"/>
            </a:xfrm>
            <a:prstGeom prst="rect">
              <a:avLst/>
            </a:prstGeom>
          </p:spPr>
          <p:txBody>
            <a:bodyPr wrap="square">
              <a:spAutoFit/>
            </a:bodyPr>
            <a:lstStyle/>
            <a:p>
              <a:pPr algn="l">
                <a:lnSpc>
                  <a:spcPct val="150000"/>
                </a:lnSpc>
              </a:pPr>
              <a:r>
                <a:rPr lang="zh-CN" altLang="en-US" sz="1400" dirty="0">
                  <a:latin typeface="微软雅黑" panose="020B0503020204020204" pitchFamily="34" charset="-122"/>
                  <a:ea typeface="微软雅黑" panose="020B0503020204020204" pitchFamily="34" charset="-122"/>
                  <a:sym typeface="+mn-ea"/>
                </a:rPr>
                <a:t>函数的形参也可以指定为寄存器变量，一个函数一般以拥有2个寄存器变量为宜</a:t>
              </a:r>
              <a:endParaRPr lang="zh-CN" altLang="en-US" sz="1400" dirty="0">
                <a:latin typeface="微软雅黑" panose="020B0503020204020204" pitchFamily="34" charset="-122"/>
                <a:ea typeface="微软雅黑" panose="020B0503020204020204" pitchFamily="34" charset="-122"/>
              </a:endParaRPr>
            </a:p>
            <a:p>
              <a:pPr>
                <a:lnSpc>
                  <a:spcPct val="150000"/>
                </a:lnSpc>
              </a:pPr>
              <a:endParaRPr lang="en-US" altLang="zh-CN" sz="1400" dirty="0">
                <a:latin typeface="微软雅黑" panose="020B0503020204020204" pitchFamily="34" charset="-122"/>
                <a:ea typeface="微软雅黑" panose="020B0503020204020204" pitchFamily="34" charset="-122"/>
              </a:endParaRPr>
            </a:p>
          </p:txBody>
        </p:sp>
      </p:grpSp>
      <p:sp>
        <p:nvSpPr>
          <p:cNvPr id="6" name="椭圆 5"/>
          <p:cNvSpPr/>
          <p:nvPr/>
        </p:nvSpPr>
        <p:spPr>
          <a:xfrm>
            <a:off x="5288795" y="2619800"/>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9679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anim calcmode="lin" valueType="num">
                                      <p:cBhvr>
                                        <p:cTn id="21" dur="1000" fill="hold"/>
                                        <p:tgtEl>
                                          <p:spTgt spid="25"/>
                                        </p:tgtEl>
                                        <p:attrNameLst>
                                          <p:attrName>ppt_x</p:attrName>
                                        </p:attrNameLst>
                                      </p:cBhvr>
                                      <p:tavLst>
                                        <p:tav tm="0">
                                          <p:val>
                                            <p:strVal val="#ppt_x"/>
                                          </p:val>
                                        </p:tav>
                                        <p:tav tm="100000">
                                          <p:val>
                                            <p:strVal val="#ppt_x"/>
                                          </p:val>
                                        </p:tav>
                                      </p:tavLst>
                                    </p:anim>
                                    <p:anim calcmode="lin" valueType="num">
                                      <p:cBhvr>
                                        <p:cTn id="2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par>
                                <p:cTn id="35" presetID="10"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5" grpId="0"/>
      <p:bldP spid="24" grpId="0" bldLvl="0" animBg="1"/>
      <p:bldP spid="25" grpId="0"/>
      <p:bldP spid="35" grpId="0" bldLvl="0" animBg="1"/>
      <p:bldP spid="36" grpId="0" bldLvl="0" animBg="1"/>
      <p:bldP spid="37" grpId="0" bldLvl="0" animBg="1"/>
      <p:bldP spid="38" grpId="0" bldLvl="0" animBg="1"/>
      <p:bldP spid="6"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2925"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4.3.4</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外部参照型变量</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[extern]</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1" name="矩形 10"/>
          <p:cNvSpPr/>
          <p:nvPr/>
        </p:nvSpPr>
        <p:spPr>
          <a:xfrm>
            <a:off x="882502" y="1492815"/>
            <a:ext cx="7357731" cy="2215991"/>
          </a:xfrm>
          <a:prstGeom prst="rect">
            <a:avLst/>
          </a:prstGeom>
        </p:spPr>
        <p:txBody>
          <a:bodyPr wrap="square">
            <a:spAutoFit/>
          </a:bodyPr>
          <a:lstStyle/>
          <a:p>
            <a:pPr>
              <a:lnSpc>
                <a:spcPct val="150000"/>
              </a:lnSpc>
            </a:pP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定义</a:t>
            </a:r>
            <a:r>
              <a:rPr lang="en-US" altLang="zh-CN" sz="2000" b="1" dirty="0">
                <a:latin typeface="微软雅黑" panose="020B0503020204020204" pitchFamily="34" charset="-122"/>
                <a:ea typeface="微软雅黑" panose="020B0503020204020204" pitchFamily="34" charset="-122"/>
              </a:rPr>
              <a:t>:</a:t>
            </a:r>
          </a:p>
          <a:p>
            <a:pPr>
              <a:lnSpc>
                <a:spcPct val="150000"/>
              </a:lnSpc>
              <a:buNone/>
            </a:pPr>
            <a:r>
              <a:rPr lang="en-US" altLang="zh-CN" dirty="0">
                <a:latin typeface="微软雅黑" panose="020B0503020204020204" pitchFamily="34" charset="-122"/>
                <a:ea typeface="微软雅黑" panose="020B0503020204020204" pitchFamily="34" charset="-122"/>
              </a:rPr>
              <a:t>	 extern</a:t>
            </a:r>
            <a:r>
              <a:rPr lang="zh-CN" altLang="en-US" dirty="0">
                <a:latin typeface="微软雅黑" panose="020B0503020204020204" pitchFamily="34" charset="-122"/>
                <a:ea typeface="微软雅黑" panose="020B0503020204020204" pitchFamily="34" charset="-122"/>
              </a:rPr>
              <a:t>型变量一般用于在程序的多个编译单位之传送数据，在这种情况下指定为</a:t>
            </a:r>
            <a:r>
              <a:rPr lang="en-US" altLang="zh-CN" dirty="0">
                <a:latin typeface="微软雅黑" panose="020B0503020204020204" pitchFamily="34" charset="-122"/>
                <a:ea typeface="微软雅黑" panose="020B0503020204020204" pitchFamily="34" charset="-122"/>
              </a:rPr>
              <a:t>extern</a:t>
            </a:r>
            <a:r>
              <a:rPr lang="zh-CN" altLang="en-US" dirty="0">
                <a:latin typeface="微软雅黑" panose="020B0503020204020204" pitchFamily="34" charset="-122"/>
                <a:ea typeface="微软雅黑" panose="020B0503020204020204" pitchFamily="34" charset="-122"/>
              </a:rPr>
              <a:t>型的变量是其它编译单位的源程序中定义的，它的存储空间在静态数据区，在程序执行过程中长期占用空间。要访问另一个文件中定义的跨文件作用域的全局变量，必须进行</a:t>
            </a:r>
            <a:r>
              <a:rPr lang="en-US" altLang="zh-CN" dirty="0">
                <a:latin typeface="微软雅黑" panose="020B0503020204020204" pitchFamily="34" charset="-122"/>
                <a:ea typeface="微软雅黑" panose="020B0503020204020204" pitchFamily="34" charset="-122"/>
              </a:rPr>
              <a:t>extern</a:t>
            </a:r>
            <a:r>
              <a:rPr lang="zh-CN" altLang="en-US" dirty="0">
                <a:latin typeface="微软雅黑" panose="020B0503020204020204" pitchFamily="34" charset="-122"/>
                <a:ea typeface="微软雅黑" panose="020B0503020204020204" pitchFamily="34" charset="-122"/>
              </a:rPr>
              <a:t>说明。</a:t>
            </a:r>
          </a:p>
        </p:txBody>
      </p:sp>
      <p:sp>
        <p:nvSpPr>
          <p:cNvPr id="12" name="矩形 11"/>
          <p:cNvSpPr/>
          <p:nvPr/>
        </p:nvSpPr>
        <p:spPr>
          <a:xfrm>
            <a:off x="882502" y="4222540"/>
            <a:ext cx="3296093" cy="969496"/>
          </a:xfrm>
          <a:prstGeom prst="rect">
            <a:avLst/>
          </a:prstGeom>
        </p:spPr>
        <p:txBody>
          <a:bodyPr wrap="square">
            <a:spAutoFit/>
          </a:bodyPr>
          <a:lstStyle/>
          <a:p>
            <a:pPr>
              <a:lnSpc>
                <a:spcPct val="150000"/>
              </a:lnSpc>
            </a:pP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作用域及寿命</a:t>
            </a:r>
            <a:r>
              <a:rPr lang="en-US" altLang="zh-CN" sz="2000" b="1" dirty="0">
                <a:latin typeface="微软雅黑" panose="020B0503020204020204" pitchFamily="34" charset="-122"/>
                <a:ea typeface="微软雅黑" panose="020B0503020204020204" pitchFamily="34" charset="-122"/>
              </a:rPr>
              <a:t>:</a:t>
            </a:r>
          </a:p>
          <a:p>
            <a:pPr>
              <a:lnSpc>
                <a:spcPct val="150000"/>
              </a:lnSpc>
              <a:buNone/>
            </a:pPr>
            <a:r>
              <a:rPr lang="en-US" altLang="zh-CN"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全局存在，全局可见 </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84898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96489" y="1605563"/>
            <a:ext cx="1564593" cy="1477328"/>
          </a:xfrm>
          <a:prstGeom prst="rect">
            <a:avLst/>
          </a:prstGeom>
        </p:spPr>
        <p:txBody>
          <a:bodyPr wrap="square">
            <a:spAutoFit/>
          </a:bodyPr>
          <a:lstStyle/>
          <a:p>
            <a:pPr lvl="0"/>
            <a:r>
              <a:rPr lang="en-US" altLang="zh-CN" sz="1500" dirty="0"/>
              <a:t>/*file1.c*/           </a:t>
            </a:r>
          </a:p>
          <a:p>
            <a:pPr lvl="0"/>
            <a:r>
              <a:rPr lang="en-US" altLang="zh-CN" sz="1500" dirty="0"/>
              <a:t>extern </a:t>
            </a:r>
            <a:r>
              <a:rPr lang="en-US" altLang="zh-CN" sz="1500" dirty="0" err="1"/>
              <a:t>int</a:t>
            </a:r>
            <a:r>
              <a:rPr lang="en-US" altLang="zh-CN" sz="1500" dirty="0"/>
              <a:t> x; </a:t>
            </a:r>
          </a:p>
          <a:p>
            <a:pPr lvl="0"/>
            <a:r>
              <a:rPr lang="en-US" altLang="zh-CN" sz="1500" dirty="0"/>
              <a:t>void main( ) </a:t>
            </a:r>
          </a:p>
          <a:p>
            <a:pPr lvl="0"/>
            <a:r>
              <a:rPr lang="en-US" altLang="zh-CN" sz="1500" dirty="0"/>
              <a:t>{</a:t>
            </a:r>
          </a:p>
          <a:p>
            <a:pPr lvl="0"/>
            <a:r>
              <a:rPr lang="en-US" altLang="zh-CN" sz="1500" dirty="0"/>
              <a:t>   x++;                    </a:t>
            </a:r>
          </a:p>
          <a:p>
            <a:pPr lvl="0"/>
            <a:r>
              <a:rPr lang="en-US" altLang="zh-CN" sz="1500" dirty="0"/>
              <a:t> } </a:t>
            </a:r>
            <a:endParaRPr lang="zh-CN" altLang="en-US" sz="1500" dirty="0"/>
          </a:p>
        </p:txBody>
      </p:sp>
      <p:sp>
        <p:nvSpPr>
          <p:cNvPr id="6" name="矩形 5"/>
          <p:cNvSpPr/>
          <p:nvPr/>
        </p:nvSpPr>
        <p:spPr>
          <a:xfrm>
            <a:off x="3977809" y="1608559"/>
            <a:ext cx="1190842" cy="1477328"/>
          </a:xfrm>
          <a:prstGeom prst="rect">
            <a:avLst/>
          </a:prstGeom>
        </p:spPr>
        <p:txBody>
          <a:bodyPr wrap="square">
            <a:spAutoFit/>
          </a:bodyPr>
          <a:lstStyle/>
          <a:p>
            <a:pPr lvl="0"/>
            <a:r>
              <a:rPr lang="en-US" altLang="zh-CN" sz="1500" dirty="0"/>
              <a:t>/*file2.c*/           </a:t>
            </a:r>
          </a:p>
          <a:p>
            <a:pPr lvl="0"/>
            <a:r>
              <a:rPr lang="en-US" altLang="zh-CN" sz="1500" dirty="0"/>
              <a:t>extern </a:t>
            </a:r>
            <a:r>
              <a:rPr lang="en-US" altLang="zh-CN" sz="1500" dirty="0" err="1"/>
              <a:t>int</a:t>
            </a:r>
            <a:r>
              <a:rPr lang="en-US" altLang="zh-CN" sz="1500" dirty="0"/>
              <a:t> x; </a:t>
            </a:r>
          </a:p>
          <a:p>
            <a:pPr lvl="0"/>
            <a:r>
              <a:rPr lang="en-US" altLang="zh-CN" sz="1500" dirty="0"/>
              <a:t>void fun1 ( ) </a:t>
            </a:r>
          </a:p>
          <a:p>
            <a:pPr lvl="0"/>
            <a:r>
              <a:rPr lang="en-US" altLang="zh-CN" sz="1500" dirty="0"/>
              <a:t>{</a:t>
            </a:r>
          </a:p>
          <a:p>
            <a:pPr lvl="0"/>
            <a:r>
              <a:rPr lang="en-US" altLang="zh-CN" sz="1500" dirty="0"/>
              <a:t>   x+=3;                    </a:t>
            </a:r>
          </a:p>
          <a:p>
            <a:pPr lvl="0"/>
            <a:r>
              <a:rPr lang="en-US" altLang="zh-CN" sz="1500" dirty="0"/>
              <a:t> } </a:t>
            </a:r>
            <a:endParaRPr lang="zh-CN" altLang="en-US" sz="1500" dirty="0"/>
          </a:p>
        </p:txBody>
      </p:sp>
      <p:sp>
        <p:nvSpPr>
          <p:cNvPr id="8" name="矩形 7"/>
          <p:cNvSpPr/>
          <p:nvPr/>
        </p:nvSpPr>
        <p:spPr>
          <a:xfrm>
            <a:off x="6232081" y="1616172"/>
            <a:ext cx="1397634" cy="1477328"/>
          </a:xfrm>
          <a:prstGeom prst="rect">
            <a:avLst/>
          </a:prstGeom>
        </p:spPr>
        <p:txBody>
          <a:bodyPr wrap="square">
            <a:spAutoFit/>
          </a:bodyPr>
          <a:lstStyle/>
          <a:p>
            <a:pPr lvl="0"/>
            <a:r>
              <a:rPr lang="en-US" altLang="zh-CN" sz="1500" dirty="0"/>
              <a:t>/*file3.c*/         </a:t>
            </a:r>
          </a:p>
          <a:p>
            <a:pPr lvl="0"/>
            <a:r>
              <a:rPr lang="en-US" altLang="zh-CN" sz="1500" dirty="0" err="1"/>
              <a:t>int</a:t>
            </a:r>
            <a:r>
              <a:rPr lang="en-US" altLang="zh-CN" sz="1500" dirty="0"/>
              <a:t> x=0;</a:t>
            </a:r>
          </a:p>
          <a:p>
            <a:pPr lvl="0"/>
            <a:r>
              <a:rPr lang="en-US" altLang="zh-CN" sz="1500" dirty="0"/>
              <a:t>void fun2( ) </a:t>
            </a:r>
          </a:p>
          <a:p>
            <a:pPr lvl="0"/>
            <a:r>
              <a:rPr lang="en-US" altLang="zh-CN" sz="1500" dirty="0"/>
              <a:t>{</a:t>
            </a:r>
          </a:p>
          <a:p>
            <a:pPr lvl="0"/>
            <a:r>
              <a:rPr lang="en-US" altLang="zh-CN" sz="1500" dirty="0"/>
              <a:t>   </a:t>
            </a:r>
            <a:r>
              <a:rPr lang="en-US" altLang="zh-CN" sz="1500" dirty="0" err="1"/>
              <a:t>printf</a:t>
            </a:r>
            <a:r>
              <a:rPr lang="en-US" altLang="zh-CN" sz="1500" dirty="0"/>
              <a:t>("%</a:t>
            </a:r>
            <a:r>
              <a:rPr lang="en-US" altLang="zh-CN" sz="1500" dirty="0" err="1"/>
              <a:t>d",x</a:t>
            </a:r>
            <a:r>
              <a:rPr lang="en-US" altLang="zh-CN" sz="1500" dirty="0"/>
              <a:t>); </a:t>
            </a:r>
          </a:p>
          <a:p>
            <a:pPr lvl="0"/>
            <a:r>
              <a:rPr lang="en-US" altLang="zh-CN" sz="1500" dirty="0"/>
              <a:t> } </a:t>
            </a:r>
            <a:endParaRPr lang="zh-CN" altLang="en-US" sz="1500" dirty="0"/>
          </a:p>
        </p:txBody>
      </p:sp>
      <p:sp>
        <p:nvSpPr>
          <p:cNvPr id="9" name="矩形 8"/>
          <p:cNvSpPr/>
          <p:nvPr/>
        </p:nvSpPr>
        <p:spPr>
          <a:xfrm>
            <a:off x="999460" y="4008498"/>
            <a:ext cx="7262037" cy="1754326"/>
          </a:xfrm>
          <a:prstGeom prst="rect">
            <a:avLst/>
          </a:prstGeom>
        </p:spPr>
        <p:txBody>
          <a:bodyPr wrap="square">
            <a:spAutoFit/>
          </a:bodyPr>
          <a:lstStyle/>
          <a:p>
            <a:pPr lvl="0">
              <a:lnSpc>
                <a:spcPct val="150000"/>
              </a:lnSpc>
              <a:spcBef>
                <a:spcPct val="50000"/>
              </a:spcBef>
            </a:pPr>
            <a:r>
              <a:rPr lang="en-US" altLang="zh-CN" dirty="0">
                <a:latin typeface="微软雅黑" panose="020B0503020204020204" pitchFamily="34" charset="-122"/>
                <a:ea typeface="微软雅黑" panose="020B0503020204020204" pitchFamily="34" charset="-122"/>
              </a:rPr>
              <a:t>	 file1.c</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file2.c</a:t>
            </a:r>
            <a:r>
              <a:rPr lang="zh-CN" altLang="en-US" dirty="0">
                <a:latin typeface="微软雅黑" panose="020B0503020204020204" pitchFamily="34" charset="-122"/>
                <a:ea typeface="微软雅黑" panose="020B0503020204020204" pitchFamily="34" charset="-122"/>
              </a:rPr>
              <a:t>中的</a:t>
            </a:r>
            <a:r>
              <a:rPr lang="en-US" altLang="zh-CN" dirty="0">
                <a:latin typeface="微软雅黑" panose="020B0503020204020204" pitchFamily="34" charset="-122"/>
                <a:ea typeface="微软雅黑" panose="020B0503020204020204" pitchFamily="34" charset="-122"/>
              </a:rPr>
              <a:t>extern </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x</a:t>
            </a:r>
            <a:r>
              <a:rPr lang="zh-CN" altLang="en-US" dirty="0">
                <a:latin typeface="微软雅黑" panose="020B0503020204020204" pitchFamily="34" charset="-122"/>
                <a:ea typeface="微软雅黑" panose="020B0503020204020204" pitchFamily="34" charset="-122"/>
              </a:rPr>
              <a:t>； 告诉编译程序</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是外部参照变量，应在本文件之外去寻找它的定义。所以上面的</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虽在两个源文件中，但它们是同一个变量。在文件之外的</a:t>
            </a:r>
            <a:r>
              <a:rPr lang="en-US" altLang="zh-CN" dirty="0">
                <a:latin typeface="微软雅黑" panose="020B0503020204020204" pitchFamily="34" charset="-122"/>
                <a:ea typeface="微软雅黑" panose="020B0503020204020204" pitchFamily="34" charset="-122"/>
              </a:rPr>
              <a:t>file3.c</a:t>
            </a:r>
            <a:r>
              <a:rPr lang="zh-CN" altLang="en-US" dirty="0">
                <a:latin typeface="微软雅黑" panose="020B0503020204020204" pitchFamily="34" charset="-122"/>
                <a:ea typeface="微软雅黑" panose="020B0503020204020204" pitchFamily="34" charset="-122"/>
              </a:rPr>
              <a:t>中，定义了</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x=0</a:t>
            </a:r>
            <a:r>
              <a:rPr lang="zh-CN" altLang="en-US" dirty="0">
                <a:latin typeface="微软雅黑" panose="020B0503020204020204" pitchFamily="34" charset="-122"/>
                <a:ea typeface="微软雅黑" panose="020B0503020204020204" pitchFamily="34" charset="-122"/>
              </a:rPr>
              <a:t>，即为它们调用的变量。 </a:t>
            </a:r>
          </a:p>
        </p:txBody>
      </p:sp>
      <p:sp>
        <p:nvSpPr>
          <p:cNvPr id="13" name="文本框 12"/>
          <p:cNvSpPr txBox="1"/>
          <p:nvPr/>
        </p:nvSpPr>
        <p:spPr>
          <a:xfrm>
            <a:off x="732925"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4.3.4</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5" name="文本框 14"/>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外部参照型变量</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[extern]</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6" name="矩形: 圆角 3"/>
          <p:cNvSpPr/>
          <p:nvPr/>
        </p:nvSpPr>
        <p:spPr>
          <a:xfrm>
            <a:off x="1349440" y="1382297"/>
            <a:ext cx="1650010" cy="1945078"/>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圆角 3"/>
          <p:cNvSpPr/>
          <p:nvPr/>
        </p:nvSpPr>
        <p:spPr>
          <a:xfrm>
            <a:off x="3778595" y="1397396"/>
            <a:ext cx="1548153" cy="1945078"/>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角 3"/>
          <p:cNvSpPr/>
          <p:nvPr/>
        </p:nvSpPr>
        <p:spPr>
          <a:xfrm>
            <a:off x="6105893" y="1382297"/>
            <a:ext cx="1650010" cy="1945078"/>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60718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6" grpId="0" animBg="1"/>
      <p:bldP spid="17"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8"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5508093"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C</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语言程序结构及模块化设计</a:t>
            </a:r>
          </a:p>
        </p:txBody>
      </p:sp>
      <p:sp>
        <p:nvSpPr>
          <p:cNvPr id="10" name="Rectangle 3"/>
          <p:cNvSpPr txBox="1">
            <a:spLocks noChangeArrowheads="1"/>
          </p:cNvSpPr>
          <p:nvPr/>
        </p:nvSpPr>
        <p:spPr>
          <a:xfrm>
            <a:off x="699026" y="1210497"/>
            <a:ext cx="8150683" cy="1406579"/>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4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开发一些比较复杂的软件时</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结构化的开发方法是常采用的方法，基本要点是</a:t>
            </a:r>
            <a:r>
              <a:rPr lang="zh-CN" altLang="en-US" sz="2400" dirty="0">
                <a:latin typeface="微软雅黑" panose="020B0503020204020204" pitchFamily="34" charset="-122"/>
                <a:ea typeface="微软雅黑" panose="020B0503020204020204" pitchFamily="34" charset="-122"/>
              </a:rPr>
              <a:t>：</a:t>
            </a:r>
            <a:r>
              <a:rPr lang="en-US" altLang="zh-CN" sz="2000" dirty="0"/>
              <a:t>	</a:t>
            </a:r>
          </a:p>
        </p:txBody>
      </p:sp>
      <p:sp>
        <p:nvSpPr>
          <p:cNvPr id="13" name="Rectangle 3"/>
          <p:cNvSpPr txBox="1">
            <a:spLocks noChangeArrowheads="1"/>
          </p:cNvSpPr>
          <p:nvPr/>
        </p:nvSpPr>
        <p:spPr>
          <a:xfrm>
            <a:off x="699026" y="4435361"/>
            <a:ext cx="7488533" cy="1408386"/>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b="1" dirty="0">
                <a:latin typeface="微软雅黑" panose="020B0503020204020204" pitchFamily="34" charset="-122"/>
                <a:ea typeface="微软雅黑" panose="020B0503020204020204" pitchFamily="34" charset="-122"/>
              </a:rPr>
              <a:t>基本思想</a:t>
            </a:r>
            <a:r>
              <a:rPr lang="zh-CN" altLang="en-US" sz="2400" b="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把一个复杂问题的求解过程分阶段进行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每个阶段</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处理的问题都控制在人们容易理解和处理的范围。</a:t>
            </a:r>
            <a:endParaRPr lang="zh-CN" altLang="en-US" dirty="0">
              <a:latin typeface="微软雅黑" panose="020B0503020204020204" pitchFamily="34" charset="-122"/>
              <a:ea typeface="微软雅黑" panose="020B0503020204020204" pitchFamily="34" charset="-122"/>
            </a:endParaRPr>
          </a:p>
        </p:txBody>
      </p:sp>
      <p:sp>
        <p:nvSpPr>
          <p:cNvPr id="14" name="Rectangle 3"/>
          <p:cNvSpPr txBox="1">
            <a:spLocks noChangeArrowheads="1"/>
          </p:cNvSpPr>
          <p:nvPr/>
        </p:nvSpPr>
        <p:spPr>
          <a:xfrm>
            <a:off x="2208305" y="2440334"/>
            <a:ext cx="2911277" cy="1664082"/>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自顶向下</a:t>
            </a:r>
            <a:endParaRPr lang="en-US" altLang="zh-CN" sz="2000" b="1"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逐步求精</a:t>
            </a:r>
            <a:endParaRPr lang="en-US" altLang="zh-CN" sz="2000" b="1"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模块化设计</a:t>
            </a:r>
            <a:r>
              <a:rPr lang="zh-CN" altLang="en-US" sz="2000" b="1" dirty="0"/>
              <a:t> </a:t>
            </a:r>
          </a:p>
        </p:txBody>
      </p:sp>
    </p:spTree>
    <p:extLst>
      <p:ext uri="{BB962C8B-B14F-4D97-AF65-F5344CB8AC3E}">
        <p14:creationId xmlns:p14="http://schemas.microsoft.com/office/powerpoint/2010/main" val="210491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79601" y="1525811"/>
            <a:ext cx="2639411" cy="4016484"/>
          </a:xfrm>
          <a:prstGeom prst="rect">
            <a:avLst/>
          </a:prstGeom>
        </p:spPr>
        <p:txBody>
          <a:bodyPr wrap="square">
            <a:spAutoFit/>
          </a:bodyPr>
          <a:lstStyle/>
          <a:p>
            <a:r>
              <a:rPr lang="en-US" altLang="zh-CN" sz="1500" dirty="0"/>
              <a:t>#include &lt;</a:t>
            </a:r>
            <a:r>
              <a:rPr lang="en-US" altLang="zh-CN" sz="1500" dirty="0" err="1"/>
              <a:t>stdio.h</a:t>
            </a:r>
            <a:r>
              <a:rPr lang="en-US" altLang="zh-CN" sz="1500" dirty="0"/>
              <a:t>&gt;</a:t>
            </a:r>
          </a:p>
          <a:p>
            <a:r>
              <a:rPr lang="en-US" altLang="zh-CN" sz="1500" dirty="0" err="1"/>
              <a:t>int</a:t>
            </a:r>
            <a:r>
              <a:rPr lang="en-US" altLang="zh-CN" sz="1500" dirty="0"/>
              <a:t> n = 100;</a:t>
            </a:r>
          </a:p>
          <a:p>
            <a:r>
              <a:rPr lang="en-US" altLang="zh-CN" sz="1500" dirty="0"/>
              <a:t>void </a:t>
            </a:r>
            <a:r>
              <a:rPr lang="en-US" altLang="zh-CN" sz="1500" dirty="0" err="1"/>
              <a:t>hanshu</a:t>
            </a:r>
            <a:r>
              <a:rPr lang="en-US" altLang="zh-CN" sz="1500" dirty="0"/>
              <a:t>( );</a:t>
            </a:r>
          </a:p>
          <a:p>
            <a:r>
              <a:rPr lang="en-US" altLang="zh-CN" sz="1500" dirty="0"/>
              <a:t>void </a:t>
            </a:r>
            <a:r>
              <a:rPr lang="en-US" altLang="zh-CN" sz="1500" dirty="0" err="1"/>
              <a:t>hanshu</a:t>
            </a:r>
            <a:r>
              <a:rPr lang="en-US" altLang="zh-CN" sz="1500" dirty="0"/>
              <a:t>(void)</a:t>
            </a:r>
          </a:p>
          <a:p>
            <a:r>
              <a:rPr lang="en-US" altLang="zh-CN" sz="1500" dirty="0"/>
              <a:t>{ </a:t>
            </a:r>
          </a:p>
          <a:p>
            <a:r>
              <a:rPr lang="en-US" altLang="zh-CN" sz="1500" dirty="0"/>
              <a:t>   n-=20 ;</a:t>
            </a:r>
          </a:p>
          <a:p>
            <a:r>
              <a:rPr lang="en-US" altLang="zh-CN" sz="1500" dirty="0"/>
              <a:t>}</a:t>
            </a:r>
          </a:p>
          <a:p>
            <a:r>
              <a:rPr lang="en-US" altLang="zh-CN" sz="1500" dirty="0" err="1"/>
              <a:t>int</a:t>
            </a:r>
            <a:r>
              <a:rPr lang="en-US" altLang="zh-CN" sz="1500" dirty="0"/>
              <a:t> main(void)</a:t>
            </a:r>
          </a:p>
          <a:p>
            <a:r>
              <a:rPr lang="en-US" altLang="zh-CN" sz="1500" dirty="0"/>
              <a:t>{</a:t>
            </a:r>
          </a:p>
          <a:p>
            <a:r>
              <a:rPr lang="en-US" altLang="zh-CN" sz="1500" dirty="0"/>
              <a:t>    </a:t>
            </a:r>
            <a:r>
              <a:rPr lang="en-US" altLang="zh-CN" sz="1500" dirty="0" err="1"/>
              <a:t>printf</a:t>
            </a:r>
            <a:r>
              <a:rPr lang="en-US" altLang="zh-CN" sz="1500" dirty="0"/>
              <a:t>("n=%d\</a:t>
            </a:r>
            <a:r>
              <a:rPr lang="en-US" altLang="zh-CN" sz="1500" dirty="0" err="1"/>
              <a:t>n",n</a:t>
            </a:r>
            <a:r>
              <a:rPr lang="en-US" altLang="zh-CN" sz="1500" dirty="0"/>
              <a:t>);</a:t>
            </a:r>
          </a:p>
          <a:p>
            <a:r>
              <a:rPr lang="pt-BR" altLang="zh-CN" sz="1500" dirty="0"/>
              <a:t>    for( ; n&gt;=60 ; )</a:t>
            </a:r>
          </a:p>
          <a:p>
            <a:r>
              <a:rPr lang="pt-BR" altLang="zh-CN" sz="1500" dirty="0"/>
              <a:t>     {</a:t>
            </a:r>
          </a:p>
          <a:p>
            <a:r>
              <a:rPr lang="pt-BR" altLang="zh-CN" sz="1500" dirty="0"/>
              <a:t>           hanshu( );</a:t>
            </a:r>
          </a:p>
          <a:p>
            <a:r>
              <a:rPr lang="pt-BR" altLang="zh-CN" sz="1500" dirty="0"/>
              <a:t>           printf("n=%d\n",n);</a:t>
            </a:r>
          </a:p>
          <a:p>
            <a:r>
              <a:rPr lang="pt-BR" altLang="zh-CN" sz="1500" dirty="0"/>
              <a:t>      }</a:t>
            </a:r>
          </a:p>
          <a:p>
            <a:r>
              <a:rPr lang="pt-BR" altLang="zh-CN" sz="1500" dirty="0"/>
              <a:t>     return 0 ;</a:t>
            </a:r>
          </a:p>
          <a:p>
            <a:r>
              <a:rPr lang="pt-BR" altLang="zh-CN" sz="1500" dirty="0"/>
              <a:t>}</a:t>
            </a:r>
            <a:endParaRPr lang="zh-CN" altLang="en-US" sz="1500" dirty="0"/>
          </a:p>
        </p:txBody>
      </p:sp>
      <p:sp>
        <p:nvSpPr>
          <p:cNvPr id="8" name="矩形: 圆角 3"/>
          <p:cNvSpPr/>
          <p:nvPr/>
        </p:nvSpPr>
        <p:spPr>
          <a:xfrm>
            <a:off x="2069242" y="1351695"/>
            <a:ext cx="4199861" cy="4453863"/>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圆角 12"/>
          <p:cNvSpPr/>
          <p:nvPr/>
        </p:nvSpPr>
        <p:spPr>
          <a:xfrm>
            <a:off x="2159480" y="1105630"/>
            <a:ext cx="2959532"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4.5  </a:t>
            </a:r>
            <a:r>
              <a:rPr lang="zh-CN" altLang="zh-CN" sz="1600" dirty="0">
                <a:solidFill>
                  <a:schemeClr val="tx1"/>
                </a:solidFill>
                <a:latin typeface="微软雅黑" panose="020B0503020204020204" pitchFamily="34" charset="-122"/>
                <a:ea typeface="微软雅黑" panose="020B0503020204020204" pitchFamily="34" charset="-122"/>
              </a:rPr>
              <a:t>说明了外部变量的特性</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732925"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4.3.4</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5" name="文本框 14"/>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外部参照型变量</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[extern]</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7" name="矩形: 圆角 4"/>
          <p:cNvSpPr/>
          <p:nvPr/>
        </p:nvSpPr>
        <p:spPr>
          <a:xfrm>
            <a:off x="5119012" y="4582510"/>
            <a:ext cx="2717183" cy="1354679"/>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运行结果：</a:t>
            </a:r>
            <a:endParaRPr lang="en-US" altLang="zh-CN" sz="1600" dirty="0">
              <a:solidFill>
                <a:schemeClr val="tx1"/>
              </a:solidFill>
              <a:latin typeface="微软雅黑" panose="020B0503020204020204" pitchFamily="34" charset="-122"/>
              <a:ea typeface="微软雅黑" panose="020B0503020204020204" pitchFamily="34" charset="-122"/>
            </a:endParaRPr>
          </a:p>
          <a:p>
            <a:pPr lvl="0" algn="ctr"/>
            <a:r>
              <a:rPr lang="en-US" altLang="zh-CN" sz="1600" dirty="0">
                <a:solidFill>
                  <a:schemeClr val="tx1"/>
                </a:solidFill>
                <a:latin typeface="微软雅黑" panose="020B0503020204020204" pitchFamily="34" charset="-122"/>
                <a:ea typeface="微软雅黑" panose="020B0503020204020204" pitchFamily="34" charset="-122"/>
              </a:rPr>
              <a:t>   </a:t>
            </a:r>
            <a:r>
              <a:rPr lang="en-US" altLang="en-US" sz="1600" dirty="0">
                <a:solidFill>
                  <a:schemeClr val="tx1"/>
                </a:solidFill>
                <a:latin typeface="微软雅黑" panose="020B0503020204020204" pitchFamily="34" charset="-122"/>
                <a:ea typeface="微软雅黑" panose="020B0503020204020204" pitchFamily="34" charset="-122"/>
              </a:rPr>
              <a:t>n=100 </a:t>
            </a:r>
          </a:p>
          <a:p>
            <a:pPr lvl="0" algn="ctr"/>
            <a:r>
              <a:rPr lang="en-US" altLang="en-US" sz="1600" dirty="0">
                <a:solidFill>
                  <a:schemeClr val="tx1"/>
                </a:solidFill>
                <a:latin typeface="微软雅黑" panose="020B0503020204020204" pitchFamily="34" charset="-122"/>
                <a:ea typeface="微软雅黑" panose="020B0503020204020204" pitchFamily="34" charset="-122"/>
              </a:rPr>
              <a:t>  n=80  </a:t>
            </a:r>
          </a:p>
          <a:p>
            <a:pPr lvl="0" algn="ctr"/>
            <a:r>
              <a:rPr lang="en-US" altLang="en-US" sz="1600" dirty="0">
                <a:solidFill>
                  <a:schemeClr val="tx1"/>
                </a:solidFill>
                <a:latin typeface="微软雅黑" panose="020B0503020204020204" pitchFamily="34" charset="-122"/>
                <a:ea typeface="微软雅黑" panose="020B0503020204020204" pitchFamily="34" charset="-122"/>
              </a:rPr>
              <a:t>  n=60  </a:t>
            </a:r>
          </a:p>
          <a:p>
            <a:pPr lvl="0" algn="ctr"/>
            <a:r>
              <a:rPr lang="en-US" altLang="en-US" sz="1600" dirty="0">
                <a:solidFill>
                  <a:schemeClr val="tx1"/>
                </a:solidFill>
                <a:latin typeface="微软雅黑" panose="020B0503020204020204" pitchFamily="34" charset="-122"/>
                <a:ea typeface="微软雅黑" panose="020B0503020204020204" pitchFamily="34" charset="-122"/>
              </a:rPr>
              <a:t>  n=40  </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0" name="椭圆 9"/>
          <p:cNvSpPr/>
          <p:nvPr/>
        </p:nvSpPr>
        <p:spPr>
          <a:xfrm>
            <a:off x="2321634" y="2319802"/>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21623" y="4381304"/>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21634" y="2089862"/>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5971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7" grpId="0" animBg="1"/>
      <p:bldP spid="10" grpId="0" bldLvl="0" animBg="1"/>
      <p:bldP spid="11" grpId="0" bldLvl="0" animBg="1"/>
      <p:bldP spid="12"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3"/>
          <p:cNvSpPr/>
          <p:nvPr/>
        </p:nvSpPr>
        <p:spPr>
          <a:xfrm>
            <a:off x="516888" y="1351695"/>
            <a:ext cx="4199861" cy="4453863"/>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圆角 12"/>
          <p:cNvSpPr/>
          <p:nvPr/>
        </p:nvSpPr>
        <p:spPr>
          <a:xfrm>
            <a:off x="607126" y="1105630"/>
            <a:ext cx="2959532"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4.6  </a:t>
            </a:r>
            <a:r>
              <a:rPr lang="zh-CN" altLang="zh-CN" sz="1600" dirty="0">
                <a:solidFill>
                  <a:schemeClr val="tx1"/>
                </a:solidFill>
                <a:latin typeface="微软雅黑" panose="020B0503020204020204" pitchFamily="34" charset="-122"/>
                <a:ea typeface="微软雅黑" panose="020B0503020204020204" pitchFamily="34" charset="-122"/>
              </a:rPr>
              <a:t>用</a:t>
            </a:r>
            <a:r>
              <a:rPr lang="en-US" altLang="zh-CN" sz="1600" dirty="0">
                <a:solidFill>
                  <a:schemeClr val="tx1"/>
                </a:solidFill>
                <a:latin typeface="微软雅黑" panose="020B0503020204020204" pitchFamily="34" charset="-122"/>
                <a:ea typeface="微软雅黑" panose="020B0503020204020204" pitchFamily="34" charset="-122"/>
              </a:rPr>
              <a:t>extern</a:t>
            </a:r>
            <a:r>
              <a:rPr lang="zh-CN" altLang="zh-CN" sz="1600" dirty="0">
                <a:solidFill>
                  <a:schemeClr val="tx1"/>
                </a:solidFill>
                <a:latin typeface="微软雅黑" panose="020B0503020204020204" pitchFamily="34" charset="-122"/>
                <a:ea typeface="微软雅黑" panose="020B0503020204020204" pitchFamily="34" charset="-122"/>
              </a:rPr>
              <a:t>声明外部变量</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0" name="对话气泡: 圆角矩形 16"/>
          <p:cNvSpPr/>
          <p:nvPr/>
        </p:nvSpPr>
        <p:spPr>
          <a:xfrm>
            <a:off x="2706696" y="5541231"/>
            <a:ext cx="4200582" cy="692814"/>
          </a:xfrm>
          <a:prstGeom prst="wedgeRoundRectCallout">
            <a:avLst>
              <a:gd name="adj1" fmla="val -48381"/>
              <a:gd name="adj2" fmla="val -90898"/>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本程序的作用是给定</a:t>
            </a:r>
            <a:r>
              <a:rPr lang="en-US" altLang="zh-CN" sz="1400" dirty="0">
                <a:solidFill>
                  <a:schemeClr val="tx1"/>
                </a:solidFill>
                <a:latin typeface="微软雅黑" panose="020B0503020204020204" pitchFamily="34" charset="-122"/>
                <a:ea typeface="微软雅黑" panose="020B0503020204020204" pitchFamily="34" charset="-122"/>
              </a:rPr>
              <a:t>b</a:t>
            </a:r>
            <a:r>
              <a:rPr lang="zh-CN" altLang="en-US" sz="1400" dirty="0">
                <a:solidFill>
                  <a:schemeClr val="tx1"/>
                </a:solidFill>
                <a:latin typeface="微软雅黑" panose="020B0503020204020204" pitchFamily="34" charset="-122"/>
                <a:ea typeface="微软雅黑" panose="020B0503020204020204" pitchFamily="34" charset="-122"/>
              </a:rPr>
              <a:t>的值，输入</a:t>
            </a:r>
            <a:r>
              <a:rPr lang="en-US" altLang="zh-CN" sz="1400" dirty="0">
                <a:solidFill>
                  <a:schemeClr val="tx1"/>
                </a:solidFill>
                <a:latin typeface="微软雅黑" panose="020B0503020204020204" pitchFamily="34" charset="-122"/>
                <a:ea typeface="微软雅黑" panose="020B0503020204020204" pitchFamily="34" charset="-122"/>
              </a:rPr>
              <a:t>a</a:t>
            </a:r>
            <a:r>
              <a:rPr lang="zh-CN" altLang="en-US" sz="1400" dirty="0">
                <a:solidFill>
                  <a:schemeClr val="tx1"/>
                </a:solidFill>
                <a:latin typeface="微软雅黑" panose="020B0503020204020204" pitchFamily="34" charset="-122"/>
                <a:ea typeface="微软雅黑" panose="020B0503020204020204" pitchFamily="34" charset="-122"/>
              </a:rPr>
              <a:t>和</a:t>
            </a:r>
            <a:r>
              <a:rPr lang="en-US" altLang="zh-CN" sz="1400" dirty="0">
                <a:solidFill>
                  <a:schemeClr val="tx1"/>
                </a:solidFill>
                <a:latin typeface="微软雅黑" panose="020B0503020204020204" pitchFamily="34" charset="-122"/>
                <a:ea typeface="微软雅黑" panose="020B0503020204020204" pitchFamily="34" charset="-122"/>
              </a:rPr>
              <a:t>m</a:t>
            </a:r>
            <a:r>
              <a:rPr lang="zh-CN" altLang="en-US" sz="1400" dirty="0">
                <a:solidFill>
                  <a:schemeClr val="tx1"/>
                </a:solidFill>
                <a:latin typeface="微软雅黑" panose="020B0503020204020204" pitchFamily="34" charset="-122"/>
                <a:ea typeface="微软雅黑" panose="020B0503020204020204" pitchFamily="34" charset="-122"/>
              </a:rPr>
              <a:t>，求</a:t>
            </a:r>
            <a:r>
              <a:rPr lang="en-US" altLang="zh-CN" sz="1400" dirty="0">
                <a:solidFill>
                  <a:schemeClr val="tx1"/>
                </a:solidFill>
                <a:latin typeface="微软雅黑" panose="020B0503020204020204" pitchFamily="34" charset="-122"/>
                <a:ea typeface="微软雅黑" panose="020B0503020204020204" pitchFamily="34" charset="-122"/>
              </a:rPr>
              <a:t>a*b</a:t>
            </a:r>
            <a:r>
              <a:rPr lang="zh-CN" altLang="en-US" sz="1400" dirty="0">
                <a:solidFill>
                  <a:schemeClr val="tx1"/>
                </a:solidFill>
                <a:latin typeface="微软雅黑" panose="020B0503020204020204" pitchFamily="34" charset="-122"/>
                <a:ea typeface="微软雅黑" panose="020B0503020204020204" pitchFamily="34" charset="-122"/>
              </a:rPr>
              <a:t>，和</a:t>
            </a:r>
            <a:r>
              <a:rPr lang="en-US" altLang="zh-CN" sz="1400" dirty="0">
                <a:solidFill>
                  <a:schemeClr val="tx1"/>
                </a:solidFill>
                <a:latin typeface="微软雅黑" panose="020B0503020204020204" pitchFamily="34" charset="-122"/>
                <a:ea typeface="微软雅黑" panose="020B0503020204020204" pitchFamily="34" charset="-122"/>
              </a:rPr>
              <a:t>a</a:t>
            </a:r>
            <a:r>
              <a:rPr lang="zh-CN" altLang="en-US" sz="1400" dirty="0">
                <a:solidFill>
                  <a:schemeClr val="tx1"/>
                </a:solidFill>
                <a:latin typeface="微软雅黑" panose="020B0503020204020204" pitchFamily="34" charset="-122"/>
                <a:ea typeface="微软雅黑" panose="020B0503020204020204" pitchFamily="34" charset="-122"/>
              </a:rPr>
              <a:t>的值。</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732925"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4.3.4</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5" name="文本框 14"/>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外部参照型变量</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[extern]</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 name="矩形 1"/>
          <p:cNvSpPr/>
          <p:nvPr/>
        </p:nvSpPr>
        <p:spPr>
          <a:xfrm>
            <a:off x="1000669" y="1685800"/>
            <a:ext cx="3232298" cy="3785652"/>
          </a:xfrm>
          <a:prstGeom prst="rect">
            <a:avLst/>
          </a:prstGeom>
        </p:spPr>
        <p:txBody>
          <a:bodyPr wrap="square">
            <a:spAutoFit/>
          </a:bodyPr>
          <a:lstStyle/>
          <a:p>
            <a:pPr lvl="0"/>
            <a:r>
              <a:rPr lang="zh-CN" altLang="en-US" sz="1500" b="1" dirty="0">
                <a:latin typeface="微软雅黑" panose="020B0503020204020204" pitchFamily="34" charset="-122"/>
                <a:ea typeface="微软雅黑" panose="020B0503020204020204" pitchFamily="34" charset="-122"/>
              </a:rPr>
              <a:t>文件</a:t>
            </a:r>
            <a:r>
              <a:rPr lang="en-US" altLang="zh-CN" sz="1500" b="1" dirty="0">
                <a:latin typeface="微软雅黑" panose="020B0503020204020204" pitchFamily="34" charset="-122"/>
                <a:ea typeface="微软雅黑" panose="020B0503020204020204" pitchFamily="34" charset="-122"/>
              </a:rPr>
              <a:t>file1.c</a:t>
            </a:r>
            <a:r>
              <a:rPr lang="zh-CN" altLang="en-US" sz="1500" b="1" dirty="0">
                <a:latin typeface="微软雅黑" panose="020B0503020204020204" pitchFamily="34" charset="-122"/>
                <a:ea typeface="微软雅黑" panose="020B0503020204020204" pitchFamily="34" charset="-122"/>
              </a:rPr>
              <a:t>中的内容为</a:t>
            </a:r>
            <a:r>
              <a:rPr lang="en-US" altLang="zh-CN" sz="1500" b="1" dirty="0">
                <a:latin typeface="微软雅黑" panose="020B0503020204020204" pitchFamily="34" charset="-122"/>
                <a:ea typeface="微软雅黑" panose="020B0503020204020204" pitchFamily="34" charset="-122"/>
              </a:rPr>
              <a:t>:</a:t>
            </a:r>
          </a:p>
          <a:p>
            <a:pPr lvl="0"/>
            <a:r>
              <a:rPr lang="en-US" altLang="zh-CN" sz="1500" dirty="0"/>
              <a:t>#include &lt;</a:t>
            </a:r>
            <a:r>
              <a:rPr lang="en-US" altLang="zh-CN" sz="1500" dirty="0" err="1"/>
              <a:t>stdio.h</a:t>
            </a:r>
            <a:r>
              <a:rPr lang="en-US" altLang="zh-CN" sz="1500" dirty="0"/>
              <a:t>&gt;</a:t>
            </a:r>
          </a:p>
          <a:p>
            <a:pPr lvl="0"/>
            <a:r>
              <a:rPr lang="en-US" altLang="zh-CN" sz="1500" dirty="0" err="1"/>
              <a:t>int</a:t>
            </a:r>
            <a:r>
              <a:rPr lang="en-US" altLang="zh-CN" sz="1500" dirty="0"/>
              <a:t> a;</a:t>
            </a:r>
          </a:p>
          <a:p>
            <a:pPr lvl="0"/>
            <a:r>
              <a:rPr lang="en-US" altLang="zh-CN" sz="1500" dirty="0" err="1"/>
              <a:t>int</a:t>
            </a:r>
            <a:r>
              <a:rPr lang="en-US" altLang="zh-CN" sz="1500" dirty="0"/>
              <a:t> m;</a:t>
            </a:r>
          </a:p>
          <a:p>
            <a:pPr lvl="0"/>
            <a:r>
              <a:rPr lang="en-US" altLang="zh-CN" sz="1500" dirty="0" err="1"/>
              <a:t>int</a:t>
            </a:r>
            <a:r>
              <a:rPr lang="en-US" altLang="zh-CN" sz="1500" dirty="0"/>
              <a:t> power( );</a:t>
            </a:r>
          </a:p>
          <a:p>
            <a:pPr lvl="0"/>
            <a:r>
              <a:rPr lang="en-US" altLang="zh-CN" sz="1500" dirty="0"/>
              <a:t>void main( )</a:t>
            </a:r>
          </a:p>
          <a:p>
            <a:pPr lvl="0"/>
            <a:r>
              <a:rPr lang="en-US" altLang="zh-CN" sz="1500" dirty="0"/>
              <a:t>{</a:t>
            </a:r>
          </a:p>
          <a:p>
            <a:pPr lvl="0"/>
            <a:r>
              <a:rPr lang="en-US" altLang="zh-CN" sz="1500" dirty="0"/>
              <a:t>    </a:t>
            </a:r>
            <a:r>
              <a:rPr lang="en-US" altLang="zh-CN" sz="1500" dirty="0" err="1"/>
              <a:t>int</a:t>
            </a:r>
            <a:r>
              <a:rPr lang="en-US" altLang="zh-CN" sz="1500" dirty="0"/>
              <a:t> b=3,c,d;</a:t>
            </a:r>
          </a:p>
          <a:p>
            <a:pPr lvl="0"/>
            <a:r>
              <a:rPr lang="en-US" altLang="zh-CN" sz="1500" dirty="0"/>
              <a:t>   </a:t>
            </a:r>
            <a:r>
              <a:rPr lang="en-US" altLang="zh-CN" sz="1500" dirty="0" err="1"/>
              <a:t>printf</a:t>
            </a:r>
            <a:r>
              <a:rPr lang="en-US" altLang="zh-CN" sz="1500" dirty="0"/>
              <a:t>(“input the number a and its   \</a:t>
            </a:r>
          </a:p>
          <a:p>
            <a:pPr lvl="0"/>
            <a:r>
              <a:rPr lang="en-US" altLang="zh-CN" sz="1500" dirty="0"/>
              <a:t>              power m:\n");</a:t>
            </a:r>
          </a:p>
          <a:p>
            <a:pPr lvl="0"/>
            <a:r>
              <a:rPr lang="en-US" altLang="zh-CN" sz="1500" dirty="0"/>
              <a:t>   </a:t>
            </a:r>
            <a:r>
              <a:rPr lang="en-US" altLang="zh-CN" sz="1500" dirty="0" err="1"/>
              <a:t>scanf</a:t>
            </a:r>
            <a:r>
              <a:rPr lang="en-US" altLang="zh-CN" sz="1500" dirty="0"/>
              <a:t>("%</a:t>
            </a:r>
            <a:r>
              <a:rPr lang="en-US" altLang="zh-CN" sz="1500" dirty="0" err="1"/>
              <a:t>d,%d",&amp;a,&amp;m</a:t>
            </a:r>
            <a:r>
              <a:rPr lang="en-US" altLang="zh-CN" sz="1500" dirty="0"/>
              <a:t>);</a:t>
            </a:r>
          </a:p>
          <a:p>
            <a:pPr lvl="0"/>
            <a:r>
              <a:rPr lang="en-US" altLang="zh-CN" sz="1500" dirty="0"/>
              <a:t>   c = a*b;</a:t>
            </a:r>
          </a:p>
          <a:p>
            <a:pPr lvl="0"/>
            <a:r>
              <a:rPr lang="en-US" altLang="zh-CN" sz="1500" dirty="0"/>
              <a:t>   </a:t>
            </a:r>
            <a:r>
              <a:rPr lang="en-US" altLang="zh-CN" sz="1500" dirty="0" err="1"/>
              <a:t>printf</a:t>
            </a:r>
            <a:r>
              <a:rPr lang="en-US" altLang="zh-CN" sz="1500" dirty="0"/>
              <a:t>("%d*%d=%d\n",</a:t>
            </a:r>
            <a:r>
              <a:rPr lang="en-US" altLang="zh-CN" sz="1500" dirty="0" err="1"/>
              <a:t>a,b,c</a:t>
            </a:r>
            <a:r>
              <a:rPr lang="en-US" altLang="zh-CN" sz="1500" dirty="0"/>
              <a:t>);</a:t>
            </a:r>
          </a:p>
          <a:p>
            <a:pPr lvl="0"/>
            <a:r>
              <a:rPr lang="en-US" altLang="zh-CN" sz="1500" dirty="0"/>
              <a:t>   d = power();</a:t>
            </a:r>
          </a:p>
          <a:p>
            <a:pPr lvl="0"/>
            <a:r>
              <a:rPr lang="en-US" altLang="zh-CN" sz="1500" dirty="0"/>
              <a:t>   </a:t>
            </a:r>
            <a:r>
              <a:rPr lang="en-US" altLang="zh-CN" sz="1500" dirty="0" err="1"/>
              <a:t>printf</a:t>
            </a:r>
            <a:r>
              <a:rPr lang="en-US" altLang="zh-CN" sz="1500" dirty="0"/>
              <a:t>("%d**%d=%d",</a:t>
            </a:r>
            <a:r>
              <a:rPr lang="en-US" altLang="zh-CN" sz="1500" dirty="0" err="1"/>
              <a:t>a,m,d</a:t>
            </a:r>
            <a:r>
              <a:rPr lang="en-US" altLang="zh-CN" sz="1500" dirty="0"/>
              <a:t>);</a:t>
            </a:r>
          </a:p>
          <a:p>
            <a:pPr lvl="0"/>
            <a:r>
              <a:rPr lang="en-US" altLang="zh-CN" sz="1500" dirty="0"/>
              <a:t>}</a:t>
            </a:r>
          </a:p>
        </p:txBody>
      </p:sp>
      <p:sp>
        <p:nvSpPr>
          <p:cNvPr id="3" name="矩形 2"/>
          <p:cNvSpPr/>
          <p:nvPr/>
        </p:nvSpPr>
        <p:spPr>
          <a:xfrm>
            <a:off x="5211025" y="1147655"/>
            <a:ext cx="2423152" cy="2862322"/>
          </a:xfrm>
          <a:prstGeom prst="rect">
            <a:avLst/>
          </a:prstGeom>
        </p:spPr>
        <p:txBody>
          <a:bodyPr wrap="square">
            <a:spAutoFit/>
          </a:bodyPr>
          <a:lstStyle/>
          <a:p>
            <a:r>
              <a:rPr lang="zh-CN" altLang="en-US" sz="1500" b="1" dirty="0">
                <a:latin typeface="微软雅黑" panose="020B0503020204020204" pitchFamily="34" charset="-122"/>
                <a:ea typeface="微软雅黑" panose="020B0503020204020204" pitchFamily="34" charset="-122"/>
              </a:rPr>
              <a:t>文件</a:t>
            </a:r>
            <a:r>
              <a:rPr lang="en-US" altLang="zh-CN" sz="1500" b="1" dirty="0">
                <a:latin typeface="微软雅黑" panose="020B0503020204020204" pitchFamily="34" charset="-122"/>
                <a:ea typeface="微软雅黑" panose="020B0503020204020204" pitchFamily="34" charset="-122"/>
              </a:rPr>
              <a:t>file2.c</a:t>
            </a:r>
            <a:r>
              <a:rPr lang="zh-CN" altLang="en-US" sz="1500" b="1" dirty="0">
                <a:latin typeface="微软雅黑" panose="020B0503020204020204" pitchFamily="34" charset="-122"/>
                <a:ea typeface="微软雅黑" panose="020B0503020204020204" pitchFamily="34" charset="-122"/>
              </a:rPr>
              <a:t>中的内容为</a:t>
            </a:r>
            <a:r>
              <a:rPr lang="en-US" altLang="zh-CN" sz="1500" b="1" dirty="0">
                <a:latin typeface="微软雅黑" panose="020B0503020204020204" pitchFamily="34" charset="-122"/>
                <a:ea typeface="微软雅黑" panose="020B0503020204020204" pitchFamily="34" charset="-122"/>
              </a:rPr>
              <a:t>:</a:t>
            </a:r>
          </a:p>
          <a:p>
            <a:r>
              <a:rPr lang="en-US" altLang="zh-CN" sz="1500" dirty="0"/>
              <a:t>extern </a:t>
            </a:r>
            <a:r>
              <a:rPr lang="en-US" altLang="zh-CN" sz="1500" dirty="0" err="1"/>
              <a:t>int</a:t>
            </a:r>
            <a:r>
              <a:rPr lang="en-US" altLang="zh-CN" sz="1500" dirty="0"/>
              <a:t> a;</a:t>
            </a:r>
          </a:p>
          <a:p>
            <a:r>
              <a:rPr lang="en-US" altLang="zh-CN" sz="1500" dirty="0"/>
              <a:t>extern </a:t>
            </a:r>
            <a:r>
              <a:rPr lang="en-US" altLang="zh-CN" sz="1500" dirty="0" err="1"/>
              <a:t>int</a:t>
            </a:r>
            <a:r>
              <a:rPr lang="en-US" altLang="zh-CN" sz="1500" dirty="0"/>
              <a:t> m;</a:t>
            </a:r>
          </a:p>
          <a:p>
            <a:r>
              <a:rPr lang="en-US" altLang="zh-CN" sz="1500" dirty="0" err="1"/>
              <a:t>int</a:t>
            </a:r>
            <a:r>
              <a:rPr lang="en-US" altLang="zh-CN" sz="1500" dirty="0"/>
              <a:t> power( );</a:t>
            </a:r>
          </a:p>
          <a:p>
            <a:r>
              <a:rPr lang="en-US" altLang="zh-CN" sz="1500" dirty="0"/>
              <a:t>{</a:t>
            </a:r>
          </a:p>
          <a:p>
            <a:r>
              <a:rPr lang="en-US" altLang="zh-CN" sz="1500" dirty="0"/>
              <a:t>     </a:t>
            </a:r>
            <a:r>
              <a:rPr lang="en-US" altLang="zh-CN" sz="1500" dirty="0" err="1"/>
              <a:t>int</a:t>
            </a:r>
            <a:r>
              <a:rPr lang="en-US" altLang="zh-CN" sz="1500" dirty="0"/>
              <a:t> </a:t>
            </a:r>
            <a:r>
              <a:rPr lang="en-US" altLang="zh-CN" sz="1500" dirty="0" err="1"/>
              <a:t>i,y</a:t>
            </a:r>
            <a:r>
              <a:rPr lang="en-US" altLang="zh-CN" sz="1500" dirty="0"/>
              <a:t>=1;</a:t>
            </a:r>
          </a:p>
          <a:p>
            <a:r>
              <a:rPr lang="en-US" altLang="zh-CN" sz="1500" dirty="0"/>
              <a:t>     for ( </a:t>
            </a:r>
            <a:r>
              <a:rPr lang="en-US" altLang="zh-CN" sz="1500" dirty="0" err="1"/>
              <a:t>i</a:t>
            </a:r>
            <a:r>
              <a:rPr lang="en-US" altLang="zh-CN" sz="1500" dirty="0"/>
              <a:t>=1 ; </a:t>
            </a:r>
            <a:r>
              <a:rPr lang="en-US" altLang="zh-CN" sz="1500" dirty="0" err="1"/>
              <a:t>i</a:t>
            </a:r>
            <a:r>
              <a:rPr lang="en-US" altLang="zh-CN" sz="1500" dirty="0"/>
              <a:t>&lt;=m ; </a:t>
            </a:r>
            <a:r>
              <a:rPr lang="en-US" altLang="zh-CN" sz="1500" dirty="0" err="1"/>
              <a:t>i</a:t>
            </a:r>
            <a:r>
              <a:rPr lang="en-US" altLang="zh-CN" sz="1500" dirty="0"/>
              <a:t>++)</a:t>
            </a:r>
          </a:p>
          <a:p>
            <a:r>
              <a:rPr lang="en-US" altLang="zh-CN" sz="1500" dirty="0"/>
              <a:t>     {</a:t>
            </a:r>
          </a:p>
          <a:p>
            <a:r>
              <a:rPr lang="en-US" altLang="zh-CN" sz="1500" dirty="0"/>
              <a:t>          y*=a;</a:t>
            </a:r>
          </a:p>
          <a:p>
            <a:r>
              <a:rPr lang="en-US" altLang="zh-CN" sz="1500" dirty="0"/>
              <a:t>      }</a:t>
            </a:r>
          </a:p>
          <a:p>
            <a:r>
              <a:rPr lang="en-US" altLang="zh-CN" sz="1500" dirty="0"/>
              <a:t>     return(y);</a:t>
            </a:r>
          </a:p>
          <a:p>
            <a:r>
              <a:rPr lang="en-US" altLang="zh-CN" sz="1500" dirty="0"/>
              <a:t>}</a:t>
            </a:r>
          </a:p>
        </p:txBody>
      </p:sp>
      <p:sp>
        <p:nvSpPr>
          <p:cNvPr id="11" name="矩形: 圆角 3"/>
          <p:cNvSpPr/>
          <p:nvPr/>
        </p:nvSpPr>
        <p:spPr>
          <a:xfrm>
            <a:off x="4806987" y="920065"/>
            <a:ext cx="3864443" cy="3492448"/>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4"/>
          <p:cNvSpPr/>
          <p:nvPr/>
        </p:nvSpPr>
        <p:spPr>
          <a:xfrm>
            <a:off x="4981902" y="4079756"/>
            <a:ext cx="4090875" cy="1236523"/>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400" dirty="0">
                <a:solidFill>
                  <a:schemeClr val="tx1"/>
                </a:solidFill>
                <a:latin typeface="微软雅黑" panose="020B0503020204020204" pitchFamily="34" charset="-122"/>
                <a:ea typeface="微软雅黑" panose="020B0503020204020204" pitchFamily="34" charset="-122"/>
              </a:rPr>
              <a:t> </a:t>
            </a:r>
            <a:r>
              <a:rPr lang="zh-CN" altLang="en-US" sz="1400" dirty="0">
                <a:solidFill>
                  <a:schemeClr val="tx1"/>
                </a:solidFill>
                <a:latin typeface="微软雅黑" panose="020B0503020204020204" pitchFamily="34" charset="-122"/>
                <a:ea typeface="微软雅黑" panose="020B0503020204020204" pitchFamily="34" charset="-122"/>
              </a:rPr>
              <a:t>运行结果：</a:t>
            </a:r>
            <a:endParaRPr lang="en-US" altLang="zh-CN" sz="1400" dirty="0">
              <a:solidFill>
                <a:schemeClr val="tx1"/>
              </a:solidFill>
              <a:latin typeface="微软雅黑" panose="020B0503020204020204" pitchFamily="34" charset="-122"/>
              <a:ea typeface="微软雅黑" panose="020B0503020204020204" pitchFamily="34" charset="-122"/>
            </a:endParaRPr>
          </a:p>
          <a:p>
            <a:pPr lvl="0"/>
            <a:r>
              <a:rPr lang="en-US" altLang="zh-CN" sz="1400" dirty="0">
                <a:solidFill>
                  <a:schemeClr val="tx1"/>
                </a:solidFill>
                <a:latin typeface="微软雅黑" panose="020B0503020204020204" pitchFamily="34" charset="-122"/>
                <a:ea typeface="微软雅黑" panose="020B0503020204020204" pitchFamily="34" charset="-122"/>
              </a:rPr>
              <a:t>   	</a:t>
            </a:r>
            <a:r>
              <a:rPr lang="en-US" altLang="en-US" sz="1400" dirty="0">
                <a:solidFill>
                  <a:schemeClr val="tx1"/>
                </a:solidFill>
                <a:latin typeface="微软雅黑" panose="020B0503020204020204" pitchFamily="34" charset="-122"/>
                <a:ea typeface="微软雅黑" panose="020B0503020204020204" pitchFamily="34" charset="-122"/>
              </a:rPr>
              <a:t>input the number a and its power m:</a:t>
            </a:r>
          </a:p>
          <a:p>
            <a:pPr lvl="0"/>
            <a:r>
              <a:rPr lang="en-US" altLang="en-US" sz="1400" dirty="0">
                <a:solidFill>
                  <a:schemeClr val="tx1"/>
                </a:solidFill>
                <a:latin typeface="微软雅黑" panose="020B0503020204020204" pitchFamily="34" charset="-122"/>
                <a:ea typeface="微软雅黑" panose="020B0503020204020204" pitchFamily="34" charset="-122"/>
              </a:rPr>
              <a:t>	5,4                      //</a:t>
            </a:r>
            <a:r>
              <a:rPr lang="en-US" altLang="en-US" sz="1400" dirty="0" err="1">
                <a:solidFill>
                  <a:schemeClr val="tx1"/>
                </a:solidFill>
                <a:latin typeface="微软雅黑" panose="020B0503020204020204" pitchFamily="34" charset="-122"/>
                <a:ea typeface="微软雅黑" panose="020B0503020204020204" pitchFamily="34" charset="-122"/>
              </a:rPr>
              <a:t>输入</a:t>
            </a:r>
            <a:endParaRPr lang="en-US" altLang="en-US" sz="1400" dirty="0">
              <a:solidFill>
                <a:schemeClr val="tx1"/>
              </a:solidFill>
              <a:latin typeface="微软雅黑" panose="020B0503020204020204" pitchFamily="34" charset="-122"/>
              <a:ea typeface="微软雅黑" panose="020B0503020204020204" pitchFamily="34" charset="-122"/>
            </a:endParaRPr>
          </a:p>
          <a:p>
            <a:pPr lvl="0"/>
            <a:r>
              <a:rPr lang="en-US" altLang="en-US" sz="1400" dirty="0">
                <a:solidFill>
                  <a:schemeClr val="tx1"/>
                </a:solidFill>
                <a:latin typeface="微软雅黑" panose="020B0503020204020204" pitchFamily="34" charset="-122"/>
                <a:ea typeface="微软雅黑" panose="020B0503020204020204" pitchFamily="34" charset="-122"/>
              </a:rPr>
              <a:t>	5*3=15               //</a:t>
            </a:r>
            <a:r>
              <a:rPr lang="en-US" altLang="en-US" sz="1400" dirty="0" err="1">
                <a:solidFill>
                  <a:schemeClr val="tx1"/>
                </a:solidFill>
                <a:latin typeface="微软雅黑" panose="020B0503020204020204" pitchFamily="34" charset="-122"/>
                <a:ea typeface="微软雅黑" panose="020B0503020204020204" pitchFamily="34" charset="-122"/>
              </a:rPr>
              <a:t>输出</a:t>
            </a:r>
            <a:endParaRPr lang="en-US" altLang="en-US" sz="1400" dirty="0">
              <a:solidFill>
                <a:schemeClr val="tx1"/>
              </a:solidFill>
              <a:latin typeface="微软雅黑" panose="020B0503020204020204" pitchFamily="34" charset="-122"/>
              <a:ea typeface="微软雅黑" panose="020B0503020204020204" pitchFamily="34" charset="-122"/>
            </a:endParaRPr>
          </a:p>
          <a:p>
            <a:pPr lvl="0"/>
            <a:r>
              <a:rPr lang="en-US" altLang="en-US" sz="1400" dirty="0">
                <a:solidFill>
                  <a:schemeClr val="tx1"/>
                </a:solidFill>
                <a:latin typeface="微软雅黑" panose="020B0503020204020204" pitchFamily="34" charset="-122"/>
                <a:ea typeface="微软雅黑" panose="020B0503020204020204" pitchFamily="34" charset="-122"/>
              </a:rPr>
              <a:t>	5**4=625</a:t>
            </a:r>
          </a:p>
        </p:txBody>
      </p:sp>
      <p:sp>
        <p:nvSpPr>
          <p:cNvPr id="12" name="椭圆 11"/>
          <p:cNvSpPr/>
          <p:nvPr/>
        </p:nvSpPr>
        <p:spPr>
          <a:xfrm>
            <a:off x="5035210" y="1913947"/>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97577" y="4769300"/>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97577" y="2683598"/>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8845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 grpId="0"/>
      <p:bldP spid="3" grpId="0"/>
      <p:bldP spid="11" grpId="0" animBg="1"/>
      <p:bldP spid="7" grpId="0" animBg="1"/>
      <p:bldP spid="12" grpId="0" bldLvl="0" animBg="1"/>
      <p:bldP spid="13" grpId="0" bldLvl="0" animBg="1"/>
      <p:bldP spid="16"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2924"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4.3.5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3024963" y="131498"/>
            <a:ext cx="4901609"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静态型变量</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[static]</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5" name="矩形 4"/>
          <p:cNvSpPr/>
          <p:nvPr/>
        </p:nvSpPr>
        <p:spPr>
          <a:xfrm>
            <a:off x="903766" y="924778"/>
            <a:ext cx="7022805" cy="1800493"/>
          </a:xfrm>
          <a:prstGeom prst="rect">
            <a:avLst/>
          </a:prstGeom>
        </p:spPr>
        <p:txBody>
          <a:bodyPr wrap="square">
            <a:spAutoFit/>
          </a:bodyPr>
          <a:lstStyle/>
          <a:p>
            <a:pPr>
              <a:lnSpc>
                <a:spcPct val="150000"/>
              </a:lnSpc>
              <a:buNone/>
            </a:pP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定义</a:t>
            </a:r>
          </a:p>
          <a:p>
            <a:pPr>
              <a:lnSpc>
                <a:spcPct val="150000"/>
              </a:lnSpc>
              <a:buNone/>
            </a:pPr>
            <a:r>
              <a:rPr lang="zh-CN" altLang="en-US" dirty="0">
                <a:latin typeface="微软雅黑" panose="020B0503020204020204" pitchFamily="34" charset="-122"/>
                <a:ea typeface="微软雅黑" panose="020B0503020204020204" pitchFamily="34" charset="-122"/>
              </a:rPr>
              <a:t>      静态型变量既可以在函数或复合语句内进行，也可以在所有函数之外进行。在函数或复合语句内部定义的静态变量称为局部静态变量，在函数外定义的静态变量称为全局静态变量。</a:t>
            </a:r>
          </a:p>
        </p:txBody>
      </p:sp>
      <p:sp>
        <p:nvSpPr>
          <p:cNvPr id="7" name="矩形 6"/>
          <p:cNvSpPr/>
          <p:nvPr/>
        </p:nvSpPr>
        <p:spPr>
          <a:xfrm>
            <a:off x="1950005" y="2904875"/>
            <a:ext cx="5314604" cy="1569660"/>
          </a:xfrm>
          <a:prstGeom prst="rect">
            <a:avLst/>
          </a:prstGeom>
        </p:spPr>
        <p:txBody>
          <a:bodyPr wrap="square">
            <a:spAutoFit/>
          </a:bodyPr>
          <a:lstStyle/>
          <a:p>
            <a:r>
              <a:rPr lang="zh-CN" altLang="zh-CN" sz="1600" dirty="0"/>
              <a:t>static float x;               /*定义x全局静态变量*/</a:t>
            </a:r>
          </a:p>
          <a:p>
            <a:r>
              <a:rPr lang="zh-CN" altLang="zh-CN" sz="1600" dirty="0"/>
              <a:t>void main( )</a:t>
            </a:r>
          </a:p>
          <a:p>
            <a:r>
              <a:rPr lang="zh-CN" altLang="zh-CN" sz="1600" dirty="0"/>
              <a:t>{</a:t>
            </a:r>
          </a:p>
          <a:p>
            <a:r>
              <a:rPr lang="zh-CN" altLang="zh-CN" sz="1600" dirty="0"/>
              <a:t>     static int y;             /*定义y局部静态变量*/</a:t>
            </a:r>
          </a:p>
          <a:p>
            <a:r>
              <a:rPr lang="zh-CN" altLang="zh-CN" sz="1600" dirty="0"/>
              <a:t>     ……</a:t>
            </a:r>
          </a:p>
          <a:p>
            <a:r>
              <a:rPr lang="zh-CN" altLang="zh-CN" sz="1600" dirty="0"/>
              <a:t>}</a:t>
            </a:r>
          </a:p>
        </p:txBody>
      </p:sp>
      <p:sp>
        <p:nvSpPr>
          <p:cNvPr id="9" name="矩形: 圆角 3"/>
          <p:cNvSpPr/>
          <p:nvPr/>
        </p:nvSpPr>
        <p:spPr>
          <a:xfrm>
            <a:off x="1703723" y="2800715"/>
            <a:ext cx="5674433" cy="1777981"/>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903766" y="4764790"/>
            <a:ext cx="2109873"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作用域和寿命</a:t>
            </a:r>
            <a:endParaRPr lang="zh-CN" altLang="en-US" sz="2000" dirty="0">
              <a:latin typeface="微软雅黑" panose="020B0503020204020204" pitchFamily="34" charset="-122"/>
              <a:ea typeface="微软雅黑" panose="020B0503020204020204" pitchFamily="34" charset="-122"/>
            </a:endParaRPr>
          </a:p>
        </p:txBody>
      </p:sp>
      <p:sp>
        <p:nvSpPr>
          <p:cNvPr id="11" name="矩形 10"/>
          <p:cNvSpPr/>
          <p:nvPr/>
        </p:nvSpPr>
        <p:spPr>
          <a:xfrm>
            <a:off x="3047065" y="4962322"/>
            <a:ext cx="3566386" cy="1338828"/>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static</a:t>
            </a:r>
            <a:r>
              <a:rPr lang="zh-CN" altLang="en-US" dirty="0">
                <a:latin typeface="微软雅黑" panose="020B0503020204020204" pitchFamily="34" charset="-122"/>
                <a:ea typeface="微软雅黑" panose="020B0503020204020204" pitchFamily="34" charset="-122"/>
              </a:rPr>
              <a:t>类型变量 </a:t>
            </a:r>
            <a:r>
              <a:rPr lang="en-US" altLang="zh-CN"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全局寿命</a:t>
            </a:r>
          </a:p>
          <a:p>
            <a:pPr>
              <a:lnSpc>
                <a:spcPct val="150000"/>
              </a:lnSpc>
            </a:pPr>
            <a:r>
              <a:rPr lang="zh-CN" altLang="en-US" dirty="0">
                <a:latin typeface="微软雅黑" panose="020B0503020204020204" pitchFamily="34" charset="-122"/>
                <a:ea typeface="微软雅黑" panose="020B0503020204020204" pitchFamily="34" charset="-122"/>
              </a:rPr>
              <a:t>全局</a:t>
            </a:r>
            <a:r>
              <a:rPr lang="en-US" altLang="zh-CN" dirty="0">
                <a:latin typeface="微软雅黑" panose="020B0503020204020204" pitchFamily="34" charset="-122"/>
                <a:ea typeface="微软雅黑" panose="020B0503020204020204" pitchFamily="34" charset="-122"/>
              </a:rPr>
              <a:t>static</a:t>
            </a:r>
            <a:r>
              <a:rPr lang="zh-CN" altLang="en-US" dirty="0">
                <a:latin typeface="微软雅黑" panose="020B0503020204020204" pitchFamily="34" charset="-122"/>
                <a:ea typeface="微软雅黑" panose="020B0503020204020204" pitchFamily="34" charset="-122"/>
              </a:rPr>
              <a:t>变量 </a:t>
            </a:r>
            <a:r>
              <a:rPr lang="en-US" altLang="zh-CN"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全局可见</a:t>
            </a:r>
          </a:p>
          <a:p>
            <a:pPr>
              <a:lnSpc>
                <a:spcPct val="150000"/>
              </a:lnSpc>
            </a:pPr>
            <a:r>
              <a:rPr lang="zh-CN" altLang="en-US" dirty="0">
                <a:latin typeface="微软雅黑" panose="020B0503020204020204" pitchFamily="34" charset="-122"/>
                <a:ea typeface="微软雅黑" panose="020B0503020204020204" pitchFamily="34" charset="-122"/>
              </a:rPr>
              <a:t>局部</a:t>
            </a:r>
            <a:r>
              <a:rPr lang="en-US" altLang="zh-CN" dirty="0">
                <a:latin typeface="微软雅黑" panose="020B0503020204020204" pitchFamily="34" charset="-122"/>
                <a:ea typeface="微软雅黑" panose="020B0503020204020204" pitchFamily="34" charset="-122"/>
              </a:rPr>
              <a:t>static</a:t>
            </a:r>
            <a:r>
              <a:rPr lang="zh-CN" altLang="en-US" dirty="0">
                <a:latin typeface="微软雅黑" panose="020B0503020204020204" pitchFamily="34" charset="-122"/>
                <a:ea typeface="微软雅黑" panose="020B0503020204020204" pitchFamily="34" charset="-122"/>
              </a:rPr>
              <a:t>变量 </a:t>
            </a:r>
            <a:r>
              <a:rPr lang="en-US" altLang="zh-CN"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局部可见</a:t>
            </a:r>
          </a:p>
        </p:txBody>
      </p:sp>
    </p:spTree>
    <p:extLst>
      <p:ext uri="{BB962C8B-B14F-4D97-AF65-F5344CB8AC3E}">
        <p14:creationId xmlns:p14="http://schemas.microsoft.com/office/powerpoint/2010/main" val="218443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3"/>
          <p:cNvSpPr/>
          <p:nvPr/>
        </p:nvSpPr>
        <p:spPr>
          <a:xfrm>
            <a:off x="1760897" y="1234737"/>
            <a:ext cx="4199861" cy="4804556"/>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圆角 12"/>
          <p:cNvSpPr/>
          <p:nvPr/>
        </p:nvSpPr>
        <p:spPr>
          <a:xfrm>
            <a:off x="1851135" y="988672"/>
            <a:ext cx="2959532"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4.7  </a:t>
            </a:r>
            <a:r>
              <a:rPr lang="zh-CN" altLang="en-US" sz="1600" dirty="0">
                <a:solidFill>
                  <a:schemeClr val="tx1"/>
                </a:solidFill>
                <a:latin typeface="微软雅黑" panose="020B0503020204020204" pitchFamily="34" charset="-122"/>
                <a:ea typeface="微软雅黑" panose="020B0503020204020204" pitchFamily="34" charset="-122"/>
              </a:rPr>
              <a:t>考察静态变量的值</a:t>
            </a:r>
          </a:p>
        </p:txBody>
      </p:sp>
      <p:sp>
        <p:nvSpPr>
          <p:cNvPr id="12" name="文本框 11"/>
          <p:cNvSpPr txBox="1"/>
          <p:nvPr/>
        </p:nvSpPr>
        <p:spPr>
          <a:xfrm>
            <a:off x="732924"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4.3.5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3" name="文本框 12"/>
          <p:cNvSpPr txBox="1"/>
          <p:nvPr/>
        </p:nvSpPr>
        <p:spPr>
          <a:xfrm>
            <a:off x="3024963" y="131498"/>
            <a:ext cx="4901609"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静态型变量</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[static]</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5" name="矩形 4"/>
          <p:cNvSpPr/>
          <p:nvPr/>
        </p:nvSpPr>
        <p:spPr>
          <a:xfrm>
            <a:off x="2335943" y="1335805"/>
            <a:ext cx="2474724" cy="4478149"/>
          </a:xfrm>
          <a:prstGeom prst="rect">
            <a:avLst/>
          </a:prstGeom>
        </p:spPr>
        <p:txBody>
          <a:bodyPr wrap="square">
            <a:spAutoFit/>
          </a:bodyPr>
          <a:lstStyle/>
          <a:p>
            <a:r>
              <a:rPr lang="zh-CN" altLang="en-US" sz="1500" dirty="0"/>
              <a:t>#include &lt;stdio.h&gt;</a:t>
            </a:r>
          </a:p>
          <a:p>
            <a:r>
              <a:rPr lang="zh-CN" altLang="en-US" sz="1500" dirty="0"/>
              <a:t>int a = 2;</a:t>
            </a:r>
          </a:p>
          <a:p>
            <a:r>
              <a:rPr lang="zh-CN" altLang="en-US" sz="1500" dirty="0"/>
              <a:t>int f( );</a:t>
            </a:r>
          </a:p>
          <a:p>
            <a:r>
              <a:rPr lang="zh-CN" altLang="en-US" sz="1500" dirty="0"/>
              <a:t>int f( )</a:t>
            </a:r>
          </a:p>
          <a:p>
            <a:r>
              <a:rPr lang="zh-CN" altLang="en-US" sz="1500" dirty="0"/>
              <a:t>{</a:t>
            </a:r>
          </a:p>
          <a:p>
            <a:r>
              <a:rPr lang="zh-CN" altLang="en-US" sz="1500" dirty="0"/>
              <a:t>      auto int b=0;</a:t>
            </a:r>
          </a:p>
          <a:p>
            <a:r>
              <a:rPr lang="zh-CN" altLang="en-US" sz="1500" dirty="0"/>
              <a:t>      static int c=3;</a:t>
            </a:r>
          </a:p>
          <a:p>
            <a:r>
              <a:rPr lang="zh-CN" altLang="en-US" sz="1500" dirty="0"/>
              <a:t>      b++;</a:t>
            </a:r>
          </a:p>
          <a:p>
            <a:r>
              <a:rPr lang="zh-CN" altLang="en-US" sz="1500" dirty="0"/>
              <a:t>      c++;</a:t>
            </a:r>
          </a:p>
          <a:p>
            <a:r>
              <a:rPr lang="zh-CN" altLang="en-US" sz="1500" dirty="0"/>
              <a:t>      return(a+b+c) ;</a:t>
            </a:r>
          </a:p>
          <a:p>
            <a:r>
              <a:rPr lang="zh-CN" altLang="en-US" sz="1500" dirty="0"/>
              <a:t> }</a:t>
            </a:r>
          </a:p>
          <a:p>
            <a:r>
              <a:rPr lang="en-US" altLang="zh-CN" sz="1500" dirty="0"/>
              <a:t>void main( )</a:t>
            </a:r>
          </a:p>
          <a:p>
            <a:r>
              <a:rPr lang="en-US" altLang="zh-CN" sz="1500" dirty="0"/>
              <a:t>{</a:t>
            </a:r>
          </a:p>
          <a:p>
            <a:r>
              <a:rPr lang="en-US" altLang="zh-CN" sz="1500" dirty="0"/>
              <a:t>      </a:t>
            </a:r>
            <a:r>
              <a:rPr lang="en-US" altLang="zh-CN" sz="1500" dirty="0" err="1"/>
              <a:t>int</a:t>
            </a:r>
            <a:r>
              <a:rPr lang="en-US" altLang="zh-CN" sz="1500" dirty="0"/>
              <a:t> </a:t>
            </a:r>
            <a:r>
              <a:rPr lang="en-US" altLang="zh-CN" sz="1500" dirty="0" err="1"/>
              <a:t>i</a:t>
            </a:r>
            <a:r>
              <a:rPr lang="en-US" altLang="zh-CN" sz="1500" dirty="0"/>
              <a:t>;</a:t>
            </a:r>
          </a:p>
          <a:p>
            <a:r>
              <a:rPr lang="en-US" altLang="zh-CN" sz="1500" dirty="0"/>
              <a:t>      for(</a:t>
            </a:r>
            <a:r>
              <a:rPr lang="en-US" altLang="zh-CN" sz="1500" dirty="0" err="1"/>
              <a:t>i</a:t>
            </a:r>
            <a:r>
              <a:rPr lang="en-US" altLang="zh-CN" sz="1500" dirty="0"/>
              <a:t>=0;i&lt;3;i++)</a:t>
            </a:r>
          </a:p>
          <a:p>
            <a:r>
              <a:rPr lang="en-US" altLang="zh-CN" sz="1500" dirty="0"/>
              <a:t>      {</a:t>
            </a:r>
          </a:p>
          <a:p>
            <a:r>
              <a:rPr lang="en-US" altLang="zh-CN" sz="1500" dirty="0"/>
              <a:t>           </a:t>
            </a:r>
            <a:r>
              <a:rPr lang="en-US" altLang="zh-CN" sz="1500" dirty="0" err="1"/>
              <a:t>printf</a:t>
            </a:r>
            <a:r>
              <a:rPr lang="en-US" altLang="zh-CN" sz="1500" dirty="0"/>
              <a:t>("%d\</a:t>
            </a:r>
            <a:r>
              <a:rPr lang="en-US" altLang="zh-CN" sz="1500" dirty="0" err="1"/>
              <a:t>t",f</a:t>
            </a:r>
            <a:r>
              <a:rPr lang="en-US" altLang="zh-CN" sz="1500" dirty="0"/>
              <a:t>());</a:t>
            </a:r>
          </a:p>
          <a:p>
            <a:r>
              <a:rPr lang="en-US" altLang="zh-CN" sz="1500" dirty="0"/>
              <a:t>        }</a:t>
            </a:r>
          </a:p>
          <a:p>
            <a:r>
              <a:rPr lang="en-US" altLang="zh-CN" sz="1500" dirty="0"/>
              <a:t> }</a:t>
            </a:r>
            <a:endParaRPr lang="zh-CN" altLang="en-US" sz="1500" dirty="0"/>
          </a:p>
        </p:txBody>
      </p:sp>
      <p:sp>
        <p:nvSpPr>
          <p:cNvPr id="7" name="矩形: 圆角 4"/>
          <p:cNvSpPr/>
          <p:nvPr/>
        </p:nvSpPr>
        <p:spPr>
          <a:xfrm>
            <a:off x="4929352" y="5370786"/>
            <a:ext cx="2997220" cy="769575"/>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运行结果：</a:t>
            </a:r>
            <a:endParaRPr lang="en-US" altLang="zh-CN" sz="1600" dirty="0">
              <a:solidFill>
                <a:schemeClr val="tx1"/>
              </a:solidFill>
              <a:latin typeface="微软雅黑" panose="020B0503020204020204" pitchFamily="34" charset="-122"/>
              <a:ea typeface="微软雅黑" panose="020B0503020204020204" pitchFamily="34" charset="-122"/>
            </a:endParaRPr>
          </a:p>
          <a:p>
            <a:pPr lvl="0" algn="ctr">
              <a:lnSpc>
                <a:spcPct val="110000"/>
              </a:lnSpc>
              <a:spcBef>
                <a:spcPct val="20000"/>
              </a:spcBef>
            </a:pPr>
            <a:r>
              <a:rPr lang="en-US" altLang="zh-CN" sz="1600" dirty="0">
                <a:solidFill>
                  <a:schemeClr val="tx1"/>
                </a:solidFill>
                <a:latin typeface="微软雅黑" panose="020B0503020204020204" pitchFamily="34" charset="-122"/>
                <a:ea typeface="微软雅黑" panose="020B0503020204020204" pitchFamily="34" charset="-122"/>
              </a:rPr>
              <a:t> 7    8    9</a:t>
            </a:r>
          </a:p>
        </p:txBody>
      </p:sp>
      <p:sp>
        <p:nvSpPr>
          <p:cNvPr id="10" name="椭圆 9"/>
          <p:cNvSpPr/>
          <p:nvPr/>
        </p:nvSpPr>
        <p:spPr>
          <a:xfrm>
            <a:off x="2138274" y="2101126"/>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138273" y="5099888"/>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138274" y="1871186"/>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7191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5" grpId="0"/>
      <p:bldP spid="7" grpId="0" animBg="1"/>
      <p:bldP spid="10" grpId="0" bldLvl="0" animBg="1"/>
      <p:bldP spid="11" grpId="0" bldLvl="0" animBg="1"/>
      <p:bldP spid="14"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3"/>
          <p:cNvSpPr/>
          <p:nvPr/>
        </p:nvSpPr>
        <p:spPr>
          <a:xfrm>
            <a:off x="952825" y="1351695"/>
            <a:ext cx="4199861" cy="4453863"/>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圆角 12"/>
          <p:cNvSpPr/>
          <p:nvPr/>
        </p:nvSpPr>
        <p:spPr>
          <a:xfrm>
            <a:off x="607126" y="1105630"/>
            <a:ext cx="4230688"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4.8  </a:t>
            </a:r>
            <a:r>
              <a:rPr lang="zh-CN" altLang="en-US" sz="1600" dirty="0">
                <a:solidFill>
                  <a:schemeClr val="tx1"/>
                </a:solidFill>
                <a:latin typeface="微软雅黑" panose="020B0503020204020204" pitchFamily="34" charset="-122"/>
                <a:ea typeface="微软雅黑" panose="020B0503020204020204" pitchFamily="34" charset="-122"/>
              </a:rPr>
              <a:t>说明外部静态变量和外部变量的区别</a:t>
            </a:r>
          </a:p>
        </p:txBody>
      </p:sp>
      <p:sp>
        <p:nvSpPr>
          <p:cNvPr id="12" name="文本框 11"/>
          <p:cNvSpPr txBox="1"/>
          <p:nvPr/>
        </p:nvSpPr>
        <p:spPr>
          <a:xfrm>
            <a:off x="732924"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4.3.5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3" name="文本框 12"/>
          <p:cNvSpPr txBox="1"/>
          <p:nvPr/>
        </p:nvSpPr>
        <p:spPr>
          <a:xfrm>
            <a:off x="3024963" y="131498"/>
            <a:ext cx="4901609"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静态型变量</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[static]</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 name="矩形 1"/>
          <p:cNvSpPr/>
          <p:nvPr/>
        </p:nvSpPr>
        <p:spPr>
          <a:xfrm>
            <a:off x="1339704" y="1548053"/>
            <a:ext cx="3402419" cy="3785652"/>
          </a:xfrm>
          <a:prstGeom prst="rect">
            <a:avLst/>
          </a:prstGeom>
        </p:spPr>
        <p:txBody>
          <a:bodyPr wrap="square">
            <a:spAutoFit/>
          </a:bodyPr>
          <a:lstStyle/>
          <a:p>
            <a:pPr lvl="0"/>
            <a:r>
              <a:rPr lang="zh-CN" altLang="en-US" sz="1500" dirty="0"/>
              <a:t>文件</a:t>
            </a:r>
            <a:r>
              <a:rPr lang="en-US" altLang="zh-CN" sz="1500" dirty="0"/>
              <a:t>file1.c</a:t>
            </a:r>
            <a:r>
              <a:rPr lang="zh-CN" altLang="en-US" sz="1500" dirty="0"/>
              <a:t>如下</a:t>
            </a:r>
            <a:r>
              <a:rPr lang="en-US" altLang="zh-CN" sz="1500" dirty="0"/>
              <a:t>:</a:t>
            </a:r>
          </a:p>
          <a:p>
            <a:pPr lvl="0"/>
            <a:r>
              <a:rPr lang="en-US" altLang="zh-CN" sz="1500" dirty="0"/>
              <a:t>#include&lt;</a:t>
            </a:r>
            <a:r>
              <a:rPr lang="en-US" altLang="zh-CN" sz="1500" dirty="0" err="1"/>
              <a:t>stdio.h</a:t>
            </a:r>
            <a:r>
              <a:rPr lang="en-US" altLang="zh-CN" sz="1500" dirty="0"/>
              <a:t>&gt;</a:t>
            </a:r>
          </a:p>
          <a:p>
            <a:pPr lvl="0"/>
            <a:r>
              <a:rPr lang="en-US" altLang="zh-CN" sz="1500" dirty="0"/>
              <a:t>static float x;</a:t>
            </a:r>
          </a:p>
          <a:p>
            <a:pPr lvl="0"/>
            <a:r>
              <a:rPr lang="en-US" altLang="zh-CN" sz="1500" dirty="0"/>
              <a:t>float y ;</a:t>
            </a:r>
          </a:p>
          <a:p>
            <a:pPr lvl="0"/>
            <a:r>
              <a:rPr lang="en-US" altLang="zh-CN" sz="1500" dirty="0"/>
              <a:t>float f2( );</a:t>
            </a:r>
          </a:p>
          <a:p>
            <a:pPr lvl="0"/>
            <a:r>
              <a:rPr lang="en-US" altLang="zh-CN" sz="1500" dirty="0"/>
              <a:t>float f1( );</a:t>
            </a:r>
          </a:p>
          <a:p>
            <a:pPr lvl="0"/>
            <a:r>
              <a:rPr lang="en-US" altLang="zh-CN" sz="1500" dirty="0"/>
              <a:t>float f1( )</a:t>
            </a:r>
          </a:p>
          <a:p>
            <a:pPr lvl="0"/>
            <a:r>
              <a:rPr lang="en-US" altLang="zh-CN" sz="1500" dirty="0"/>
              <a:t>{</a:t>
            </a:r>
          </a:p>
          <a:p>
            <a:pPr lvl="0"/>
            <a:r>
              <a:rPr lang="en-US" altLang="zh-CN" sz="1500" dirty="0"/>
              <a:t>     return(x*x);</a:t>
            </a:r>
          </a:p>
          <a:p>
            <a:pPr lvl="0"/>
            <a:r>
              <a:rPr lang="en-US" altLang="zh-CN" sz="1500" dirty="0"/>
              <a:t>}</a:t>
            </a:r>
          </a:p>
          <a:p>
            <a:pPr lvl="0"/>
            <a:r>
              <a:rPr lang="en-US" altLang="zh-CN" sz="1500" dirty="0"/>
              <a:t>void main( )</a:t>
            </a:r>
          </a:p>
          <a:p>
            <a:pPr lvl="0"/>
            <a:r>
              <a:rPr lang="en-US" altLang="zh-CN" sz="1500" dirty="0"/>
              <a:t>{</a:t>
            </a:r>
          </a:p>
          <a:p>
            <a:pPr lvl="0"/>
            <a:r>
              <a:rPr lang="en-US" altLang="zh-CN" sz="1500" dirty="0"/>
              <a:t>      x=500;</a:t>
            </a:r>
          </a:p>
          <a:p>
            <a:pPr lvl="0"/>
            <a:r>
              <a:rPr lang="en-US" altLang="zh-CN" sz="1500" dirty="0"/>
              <a:t>      y=100;</a:t>
            </a:r>
          </a:p>
          <a:p>
            <a:pPr lvl="0"/>
            <a:r>
              <a:rPr lang="en-US" altLang="zh-CN" sz="1500" dirty="0"/>
              <a:t>      </a:t>
            </a:r>
            <a:r>
              <a:rPr lang="en-US" altLang="zh-CN" sz="1500" dirty="0" err="1"/>
              <a:t>printf</a:t>
            </a:r>
            <a:r>
              <a:rPr lang="en-US" altLang="zh-CN" sz="1500" dirty="0"/>
              <a:t>(“f1=%f,\n f2=%f\n", f1( ), f2( ));</a:t>
            </a:r>
          </a:p>
          <a:p>
            <a:pPr lvl="0"/>
            <a:r>
              <a:rPr lang="en-US" altLang="zh-CN" sz="1500" dirty="0"/>
              <a:t>}</a:t>
            </a:r>
          </a:p>
        </p:txBody>
      </p:sp>
      <p:sp>
        <p:nvSpPr>
          <p:cNvPr id="3" name="矩形 2"/>
          <p:cNvSpPr/>
          <p:nvPr/>
        </p:nvSpPr>
        <p:spPr>
          <a:xfrm>
            <a:off x="5914154" y="1807556"/>
            <a:ext cx="1673418" cy="1477328"/>
          </a:xfrm>
          <a:prstGeom prst="rect">
            <a:avLst/>
          </a:prstGeom>
        </p:spPr>
        <p:txBody>
          <a:bodyPr wrap="square">
            <a:spAutoFit/>
          </a:bodyPr>
          <a:lstStyle/>
          <a:p>
            <a:r>
              <a:rPr lang="zh-CN" altLang="en-US" sz="1500" dirty="0"/>
              <a:t>文件</a:t>
            </a:r>
            <a:r>
              <a:rPr lang="en-US" altLang="zh-CN" sz="1500" dirty="0"/>
              <a:t>file2.c</a:t>
            </a:r>
            <a:r>
              <a:rPr lang="zh-CN" altLang="en-US" sz="1500" dirty="0"/>
              <a:t>如下</a:t>
            </a:r>
            <a:r>
              <a:rPr lang="en-US" altLang="zh-CN" sz="1500" dirty="0"/>
              <a:t>:</a:t>
            </a:r>
          </a:p>
          <a:p>
            <a:r>
              <a:rPr lang="es-ES" altLang="zh-CN" sz="1500" dirty="0"/>
              <a:t>extern float y;</a:t>
            </a:r>
          </a:p>
          <a:p>
            <a:r>
              <a:rPr lang="es-ES" altLang="zh-CN" sz="1500" dirty="0"/>
              <a:t>float f2( )</a:t>
            </a:r>
          </a:p>
          <a:p>
            <a:r>
              <a:rPr lang="es-ES" altLang="zh-CN" sz="1500" dirty="0"/>
              <a:t>{    </a:t>
            </a:r>
          </a:p>
          <a:p>
            <a:r>
              <a:rPr lang="es-ES" altLang="zh-CN" sz="1500" dirty="0"/>
              <a:t>    return(y*y);</a:t>
            </a:r>
          </a:p>
          <a:p>
            <a:r>
              <a:rPr lang="es-ES" altLang="zh-CN" sz="1500" dirty="0"/>
              <a:t> }</a:t>
            </a:r>
          </a:p>
        </p:txBody>
      </p:sp>
      <p:sp>
        <p:nvSpPr>
          <p:cNvPr id="11" name="矩形: 圆角 3"/>
          <p:cNvSpPr/>
          <p:nvPr/>
        </p:nvSpPr>
        <p:spPr>
          <a:xfrm>
            <a:off x="5624624" y="1522585"/>
            <a:ext cx="2105247" cy="2049952"/>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4"/>
          <p:cNvSpPr/>
          <p:nvPr/>
        </p:nvSpPr>
        <p:spPr>
          <a:xfrm>
            <a:off x="4544854" y="4887310"/>
            <a:ext cx="3552418" cy="1203213"/>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运行结果：</a:t>
            </a:r>
            <a:endParaRPr lang="en-US" altLang="zh-CN" sz="1600" dirty="0">
              <a:solidFill>
                <a:schemeClr val="tx1"/>
              </a:solidFill>
              <a:latin typeface="微软雅黑" panose="020B0503020204020204" pitchFamily="34" charset="-122"/>
              <a:ea typeface="微软雅黑" panose="020B0503020204020204" pitchFamily="34" charset="-122"/>
            </a:endParaRPr>
          </a:p>
          <a:p>
            <a:pPr lvl="0" algn="ct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    </a:t>
            </a:r>
            <a:r>
              <a:rPr lang="en-US" altLang="en-US" sz="1600" dirty="0" err="1">
                <a:solidFill>
                  <a:schemeClr val="tx1"/>
                </a:solidFill>
                <a:latin typeface="微软雅黑" panose="020B0503020204020204" pitchFamily="34" charset="-122"/>
                <a:ea typeface="微软雅黑" panose="020B0503020204020204" pitchFamily="34" charset="-122"/>
              </a:rPr>
              <a:t>fl</a:t>
            </a:r>
            <a:r>
              <a:rPr lang="en-US" altLang="en-US" sz="1600" dirty="0">
                <a:solidFill>
                  <a:schemeClr val="tx1"/>
                </a:solidFill>
                <a:latin typeface="微软雅黑" panose="020B0503020204020204" pitchFamily="34" charset="-122"/>
                <a:ea typeface="微软雅黑" panose="020B0503020204020204" pitchFamily="34" charset="-122"/>
              </a:rPr>
              <a:t>=250000.000000 ,</a:t>
            </a:r>
            <a:endParaRPr lang="en-US" altLang="zh-CN" sz="1600" dirty="0">
              <a:solidFill>
                <a:schemeClr val="tx1"/>
              </a:solidFill>
              <a:latin typeface="微软雅黑" panose="020B0503020204020204" pitchFamily="34" charset="-122"/>
              <a:ea typeface="微软雅黑" panose="020B0503020204020204" pitchFamily="34" charset="-122"/>
            </a:endParaRPr>
          </a:p>
          <a:p>
            <a:pPr lvl="0" algn="ctr">
              <a:lnSpc>
                <a:spcPct val="150000"/>
              </a:lnSpc>
            </a:pPr>
            <a:r>
              <a:rPr lang="en-US" altLang="en-US" sz="1600" dirty="0">
                <a:solidFill>
                  <a:schemeClr val="tx1"/>
                </a:solidFill>
                <a:latin typeface="微软雅黑" panose="020B0503020204020204" pitchFamily="34" charset="-122"/>
                <a:ea typeface="微软雅黑" panose="020B0503020204020204" pitchFamily="34" charset="-122"/>
              </a:rPr>
              <a:t> f2=10000.000000</a:t>
            </a:r>
          </a:p>
        </p:txBody>
      </p:sp>
      <p:sp>
        <p:nvSpPr>
          <p:cNvPr id="10" name="椭圆 9"/>
          <p:cNvSpPr/>
          <p:nvPr/>
        </p:nvSpPr>
        <p:spPr>
          <a:xfrm>
            <a:off x="5690390" y="2349658"/>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181726" y="4860740"/>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181737" y="2561678"/>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2868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 grpId="0"/>
      <p:bldP spid="3" grpId="0"/>
      <p:bldP spid="11" grpId="0" animBg="1"/>
      <p:bldP spid="7" grpId="0" animBg="1"/>
      <p:bldP spid="10" grpId="0" bldLvl="0" animBg="1"/>
      <p:bldP spid="14" grpId="0" bldLvl="0" animBg="1"/>
      <p:bldP spid="15"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3"/>
          <p:cNvSpPr/>
          <p:nvPr/>
        </p:nvSpPr>
        <p:spPr>
          <a:xfrm>
            <a:off x="889028" y="1287655"/>
            <a:ext cx="5235325" cy="4974677"/>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圆角 12"/>
          <p:cNvSpPr/>
          <p:nvPr/>
        </p:nvSpPr>
        <p:spPr>
          <a:xfrm>
            <a:off x="607126" y="1105630"/>
            <a:ext cx="4230688"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4.8  </a:t>
            </a:r>
            <a:r>
              <a:rPr lang="zh-CN" altLang="en-US" sz="1600" dirty="0">
                <a:solidFill>
                  <a:schemeClr val="tx1"/>
                </a:solidFill>
                <a:latin typeface="微软雅黑" panose="020B0503020204020204" pitchFamily="34" charset="-122"/>
                <a:ea typeface="微软雅黑" panose="020B0503020204020204" pitchFamily="34" charset="-122"/>
              </a:rPr>
              <a:t>局部静态变量与自动变量的区别</a:t>
            </a:r>
          </a:p>
        </p:txBody>
      </p:sp>
      <p:sp>
        <p:nvSpPr>
          <p:cNvPr id="12" name="文本框 11"/>
          <p:cNvSpPr txBox="1"/>
          <p:nvPr/>
        </p:nvSpPr>
        <p:spPr>
          <a:xfrm>
            <a:off x="732924"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4.3.5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3" name="文本框 12"/>
          <p:cNvSpPr txBox="1"/>
          <p:nvPr/>
        </p:nvSpPr>
        <p:spPr>
          <a:xfrm>
            <a:off x="3024963" y="131498"/>
            <a:ext cx="4901609"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静态型变量</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[static]</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5" name="矩形 4"/>
          <p:cNvSpPr/>
          <p:nvPr/>
        </p:nvSpPr>
        <p:spPr>
          <a:xfrm>
            <a:off x="1369476" y="1573474"/>
            <a:ext cx="4372105" cy="4247317"/>
          </a:xfrm>
          <a:prstGeom prst="rect">
            <a:avLst/>
          </a:prstGeom>
        </p:spPr>
        <p:txBody>
          <a:bodyPr wrap="square">
            <a:spAutoFit/>
          </a:bodyPr>
          <a:lstStyle/>
          <a:p>
            <a:r>
              <a:rPr lang="en-US" altLang="zh-CN" sz="1500" dirty="0"/>
              <a:t>#include&lt;</a:t>
            </a:r>
            <a:r>
              <a:rPr lang="en-US" altLang="zh-CN" sz="1500" dirty="0" err="1"/>
              <a:t>stdio.h</a:t>
            </a:r>
            <a:r>
              <a:rPr lang="en-US" altLang="zh-CN" sz="1500" dirty="0"/>
              <a:t>&gt;</a:t>
            </a:r>
          </a:p>
          <a:p>
            <a:r>
              <a:rPr lang="en-US" altLang="zh-CN" sz="1500" dirty="0"/>
              <a:t>void value( );</a:t>
            </a:r>
          </a:p>
          <a:p>
            <a:r>
              <a:rPr lang="en-US" altLang="zh-CN" sz="1500" dirty="0"/>
              <a:t>void value( )</a:t>
            </a:r>
          </a:p>
          <a:p>
            <a:r>
              <a:rPr lang="en-US" altLang="zh-CN" sz="1500" dirty="0"/>
              <a:t>{</a:t>
            </a:r>
          </a:p>
          <a:p>
            <a:r>
              <a:rPr lang="en-US" altLang="zh-CN" sz="1500" dirty="0"/>
              <a:t>     </a:t>
            </a:r>
            <a:r>
              <a:rPr lang="en-US" altLang="zh-CN" sz="1500" dirty="0" err="1"/>
              <a:t>int</a:t>
            </a:r>
            <a:r>
              <a:rPr lang="en-US" altLang="zh-CN" sz="1500" dirty="0"/>
              <a:t> au=0;</a:t>
            </a:r>
          </a:p>
          <a:p>
            <a:r>
              <a:rPr lang="en-US" altLang="zh-CN" sz="1500" dirty="0"/>
              <a:t>     static </a:t>
            </a:r>
            <a:r>
              <a:rPr lang="en-US" altLang="zh-CN" sz="1500" dirty="0" err="1"/>
              <a:t>int</a:t>
            </a:r>
            <a:r>
              <a:rPr lang="en-US" altLang="zh-CN" sz="1500" dirty="0"/>
              <a:t> </a:t>
            </a:r>
            <a:r>
              <a:rPr lang="en-US" altLang="zh-CN" sz="1500" dirty="0" err="1"/>
              <a:t>st</a:t>
            </a:r>
            <a:r>
              <a:rPr lang="en-US" altLang="zh-CN" sz="1500" dirty="0"/>
              <a:t>=0;</a:t>
            </a:r>
          </a:p>
          <a:p>
            <a:r>
              <a:rPr lang="en-US" altLang="zh-CN" sz="1500" dirty="0"/>
              <a:t>     </a:t>
            </a:r>
            <a:r>
              <a:rPr lang="en-US" altLang="zh-CN" sz="1500" dirty="0" err="1"/>
              <a:t>printf</a:t>
            </a:r>
            <a:r>
              <a:rPr lang="en-US" altLang="zh-CN" sz="1500" dirty="0"/>
              <a:t>("</a:t>
            </a:r>
            <a:r>
              <a:rPr lang="en-US" altLang="zh-CN" sz="1500" dirty="0" err="1"/>
              <a:t>au_variable</a:t>
            </a:r>
            <a:r>
              <a:rPr lang="en-US" altLang="zh-CN" sz="1500" dirty="0"/>
              <a:t>=%d, </a:t>
            </a:r>
            <a:r>
              <a:rPr lang="en-US" altLang="zh-CN" sz="1500" dirty="0" err="1"/>
              <a:t>st_variable</a:t>
            </a:r>
            <a:r>
              <a:rPr lang="en-US" altLang="zh-CN" sz="1500" dirty="0"/>
              <a:t>=%d\n",</a:t>
            </a:r>
            <a:r>
              <a:rPr lang="en-US" altLang="zh-CN" sz="1500" dirty="0" err="1"/>
              <a:t>au,st</a:t>
            </a:r>
            <a:r>
              <a:rPr lang="en-US" altLang="zh-CN" sz="1500" dirty="0"/>
              <a:t>);</a:t>
            </a:r>
          </a:p>
          <a:p>
            <a:r>
              <a:rPr lang="en-US" altLang="zh-CN" sz="1500" dirty="0"/>
              <a:t>     au++;</a:t>
            </a:r>
          </a:p>
          <a:p>
            <a:r>
              <a:rPr lang="en-US" altLang="zh-CN" sz="1500" dirty="0"/>
              <a:t>     </a:t>
            </a:r>
            <a:r>
              <a:rPr lang="en-US" altLang="zh-CN" sz="1500" dirty="0" err="1"/>
              <a:t>st</a:t>
            </a:r>
            <a:r>
              <a:rPr lang="en-US" altLang="zh-CN" sz="1500" dirty="0"/>
              <a:t>++;</a:t>
            </a:r>
          </a:p>
          <a:p>
            <a:r>
              <a:rPr lang="en-US" altLang="zh-CN" sz="1500" dirty="0"/>
              <a:t>}</a:t>
            </a:r>
          </a:p>
          <a:p>
            <a:r>
              <a:rPr lang="en-US" altLang="zh-CN" sz="1500" dirty="0"/>
              <a:t>void main( )</a:t>
            </a:r>
          </a:p>
          <a:p>
            <a:r>
              <a:rPr lang="en-US" altLang="zh-CN" sz="1500" dirty="0"/>
              <a:t>{</a:t>
            </a:r>
          </a:p>
          <a:p>
            <a:r>
              <a:rPr lang="en-US" altLang="zh-CN" sz="1500" dirty="0"/>
              <a:t>     </a:t>
            </a:r>
            <a:r>
              <a:rPr lang="en-US" altLang="zh-CN" sz="1500" dirty="0" err="1"/>
              <a:t>int</a:t>
            </a:r>
            <a:r>
              <a:rPr lang="en-US" altLang="zh-CN" sz="1500" dirty="0"/>
              <a:t> </a:t>
            </a:r>
            <a:r>
              <a:rPr lang="en-US" altLang="zh-CN" sz="1500" dirty="0" err="1"/>
              <a:t>i</a:t>
            </a:r>
            <a:r>
              <a:rPr lang="en-US" altLang="zh-CN" sz="1500" dirty="0"/>
              <a:t>;</a:t>
            </a:r>
          </a:p>
          <a:p>
            <a:r>
              <a:rPr lang="en-US" altLang="zh-CN" sz="1500" dirty="0"/>
              <a:t>     for(</a:t>
            </a:r>
            <a:r>
              <a:rPr lang="en-US" altLang="zh-CN" sz="1500" dirty="0" err="1"/>
              <a:t>i</a:t>
            </a:r>
            <a:r>
              <a:rPr lang="en-US" altLang="zh-CN" sz="1500" dirty="0"/>
              <a:t>=0;i&lt;3;i++)</a:t>
            </a:r>
          </a:p>
          <a:p>
            <a:r>
              <a:rPr lang="en-US" altLang="zh-CN" sz="1500" dirty="0"/>
              <a:t>     {</a:t>
            </a:r>
          </a:p>
          <a:p>
            <a:r>
              <a:rPr lang="en-US" altLang="zh-CN" sz="1500" dirty="0"/>
              <a:t>         value( );</a:t>
            </a:r>
          </a:p>
          <a:p>
            <a:r>
              <a:rPr lang="en-US" altLang="zh-CN" sz="1500" dirty="0"/>
              <a:t>      }</a:t>
            </a:r>
          </a:p>
          <a:p>
            <a:r>
              <a:rPr lang="en-US" altLang="zh-CN" sz="1500" dirty="0"/>
              <a:t>}</a:t>
            </a:r>
          </a:p>
        </p:txBody>
      </p:sp>
      <p:sp>
        <p:nvSpPr>
          <p:cNvPr id="7" name="矩形: 圆角 4"/>
          <p:cNvSpPr/>
          <p:nvPr/>
        </p:nvSpPr>
        <p:spPr>
          <a:xfrm>
            <a:off x="4837814" y="5013434"/>
            <a:ext cx="4079940" cy="1352692"/>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运行结果：</a:t>
            </a:r>
            <a:endParaRPr lang="en-US" altLang="zh-CN" sz="1600" dirty="0">
              <a:solidFill>
                <a:schemeClr val="tx1"/>
              </a:solidFill>
              <a:latin typeface="微软雅黑" panose="020B0503020204020204" pitchFamily="34" charset="-122"/>
              <a:ea typeface="微软雅黑" panose="020B0503020204020204" pitchFamily="34" charset="-122"/>
            </a:endParaRPr>
          </a:p>
          <a:p>
            <a:pPr lvl="0" algn="ctr">
              <a:lnSpc>
                <a:spcPct val="110000"/>
              </a:lnSpc>
              <a:spcBef>
                <a:spcPct val="20000"/>
              </a:spcBef>
            </a:pPr>
            <a:r>
              <a:rPr lang="fr-FR" altLang="zh-CN" sz="1600" dirty="0">
                <a:solidFill>
                  <a:schemeClr val="tx1"/>
                </a:solidFill>
                <a:latin typeface="微软雅黑" panose="020B0503020204020204" pitchFamily="34" charset="-122"/>
                <a:ea typeface="微软雅黑" panose="020B0503020204020204" pitchFamily="34" charset="-122"/>
              </a:rPr>
              <a:t>au_variable=0, st_variable=0</a:t>
            </a:r>
          </a:p>
          <a:p>
            <a:pPr lvl="0" algn="ctr">
              <a:lnSpc>
                <a:spcPct val="110000"/>
              </a:lnSpc>
              <a:spcBef>
                <a:spcPct val="20000"/>
              </a:spcBef>
            </a:pPr>
            <a:r>
              <a:rPr lang="fr-FR" altLang="zh-CN" sz="1600" dirty="0">
                <a:solidFill>
                  <a:schemeClr val="tx1"/>
                </a:solidFill>
                <a:latin typeface="微软雅黑" panose="020B0503020204020204" pitchFamily="34" charset="-122"/>
                <a:ea typeface="微软雅黑" panose="020B0503020204020204" pitchFamily="34" charset="-122"/>
              </a:rPr>
              <a:t>au_variable=0, st_variable=1</a:t>
            </a:r>
          </a:p>
          <a:p>
            <a:pPr lvl="0" algn="ctr">
              <a:lnSpc>
                <a:spcPct val="110000"/>
              </a:lnSpc>
              <a:spcBef>
                <a:spcPct val="20000"/>
              </a:spcBef>
            </a:pPr>
            <a:r>
              <a:rPr lang="fr-FR" altLang="zh-CN" sz="1600" dirty="0">
                <a:solidFill>
                  <a:schemeClr val="tx1"/>
                </a:solidFill>
                <a:latin typeface="微软雅黑" panose="020B0503020204020204" pitchFamily="34" charset="-122"/>
                <a:ea typeface="微软雅黑" panose="020B0503020204020204" pitchFamily="34" charset="-122"/>
              </a:rPr>
              <a:t>au_variable=0, st_variable=2</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10" name="椭圆 9"/>
          <p:cNvSpPr/>
          <p:nvPr/>
        </p:nvSpPr>
        <p:spPr>
          <a:xfrm>
            <a:off x="1149536" y="2128919"/>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149536" y="5127681"/>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149536" y="1898979"/>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7710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5" grpId="0"/>
      <p:bldP spid="7" grpId="0" animBg="1"/>
      <p:bldP spid="10" grpId="0" bldLvl="0" animBg="1"/>
      <p:bldP spid="11" grpId="0" bldLvl="0" animBg="1"/>
      <p:bldP spid="14"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28490" y="131498"/>
            <a:ext cx="841898"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4.4</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函数间的数据传递</a:t>
            </a:r>
          </a:p>
        </p:txBody>
      </p:sp>
      <p:sp>
        <p:nvSpPr>
          <p:cNvPr id="2" name="TextBox 1"/>
          <p:cNvSpPr txBox="1"/>
          <p:nvPr/>
        </p:nvSpPr>
        <p:spPr>
          <a:xfrm>
            <a:off x="928490" y="1371208"/>
            <a:ext cx="7353127" cy="1754326"/>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       C</a:t>
            </a:r>
            <a:r>
              <a:rPr lang="zh-CN" altLang="zh-CN" dirty="0">
                <a:latin typeface="微软雅黑" panose="020B0503020204020204" pitchFamily="34" charset="-122"/>
                <a:ea typeface="微软雅黑" panose="020B0503020204020204" pitchFamily="34" charset="-122"/>
              </a:rPr>
              <a:t>程序是由若干个相对独立的函数组成的，但是各个函数处理的往往是同一批数据。所以说程序中的函数虽然是离散的，但被处理的数据却是连续的（数据常常贯穿若干函数中连续流动）。因此，在程序运行期间，函数之间必然存在着数据的相互传递过程。</a:t>
            </a:r>
            <a:endParaRPr lang="zh-CN" altLang="en-US" dirty="0">
              <a:latin typeface="微软雅黑" panose="020B0503020204020204" pitchFamily="34" charset="-122"/>
              <a:ea typeface="微软雅黑" panose="020B0503020204020204" pitchFamily="34" charset="-122"/>
            </a:endParaRPr>
          </a:p>
        </p:txBody>
      </p:sp>
      <p:sp>
        <p:nvSpPr>
          <p:cNvPr id="3" name="TextBox 2"/>
          <p:cNvSpPr txBox="1"/>
          <p:nvPr/>
        </p:nvSpPr>
        <p:spPr>
          <a:xfrm>
            <a:off x="1231319" y="4270973"/>
            <a:ext cx="4234064"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zh-CN" dirty="0">
                <a:latin typeface="微软雅黑" panose="020B0503020204020204" pitchFamily="34" charset="-122"/>
                <a:ea typeface="微软雅黑" panose="020B0503020204020204" pitchFamily="34" charset="-122"/>
              </a:rPr>
              <a:t>使用函数参数在函数间传递数据</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zh-CN" dirty="0">
                <a:latin typeface="微软雅黑" panose="020B0503020204020204" pitchFamily="34" charset="-122"/>
                <a:ea typeface="微软雅黑" panose="020B0503020204020204" pitchFamily="34" charset="-122"/>
              </a:rPr>
              <a:t>使用返回值传递数据</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zh-CN" dirty="0">
                <a:latin typeface="微软雅黑" panose="020B0503020204020204" pitchFamily="34" charset="-122"/>
                <a:ea typeface="微软雅黑" panose="020B0503020204020204" pitchFamily="34" charset="-122"/>
              </a:rPr>
              <a:t>使用全局变量传递数据</a:t>
            </a:r>
            <a:endParaRPr lang="zh-CN" altLang="en-US" dirty="0">
              <a:latin typeface="微软雅黑" panose="020B0503020204020204" pitchFamily="34" charset="-122"/>
              <a:ea typeface="微软雅黑" panose="020B0503020204020204" pitchFamily="34" charset="-122"/>
            </a:endParaRPr>
          </a:p>
        </p:txBody>
      </p:sp>
      <p:sp>
        <p:nvSpPr>
          <p:cNvPr id="4" name="TextBox 3"/>
          <p:cNvSpPr txBox="1"/>
          <p:nvPr/>
        </p:nvSpPr>
        <p:spPr>
          <a:xfrm>
            <a:off x="908007" y="3676874"/>
            <a:ext cx="4150609"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函数间数据传递实现的方法：</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151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1035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4.4.1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232508" y="120865"/>
            <a:ext cx="634133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使用函数参数在函数间传递数据</a:t>
            </a:r>
          </a:p>
        </p:txBody>
      </p:sp>
      <p:sp>
        <p:nvSpPr>
          <p:cNvPr id="4" name="TextBox 3"/>
          <p:cNvSpPr txBox="1"/>
          <p:nvPr/>
        </p:nvSpPr>
        <p:spPr>
          <a:xfrm>
            <a:off x="901948" y="1235643"/>
            <a:ext cx="7171240" cy="1800493"/>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在一个函数中调用另一个函数时，实参数的值传递到形式参数中，这样就实现了把数据由调用函数传递给被调用函数。在使用参数传递数据时，可以采用两种不同的方式：</a:t>
            </a:r>
            <a:r>
              <a:rPr lang="zh-CN" altLang="zh-CN" sz="2000" b="1" dirty="0">
                <a:latin typeface="微软雅黑" panose="020B0503020204020204" pitchFamily="34" charset="-122"/>
                <a:ea typeface="微软雅黑" panose="020B0503020204020204" pitchFamily="34" charset="-122"/>
              </a:rPr>
              <a:t>值传递</a:t>
            </a:r>
            <a:r>
              <a:rPr lang="en-US" altLang="zh-CN" b="1"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 </a:t>
            </a:r>
            <a:r>
              <a:rPr lang="zh-CN" altLang="zh-CN" sz="2000" b="1" dirty="0">
                <a:latin typeface="微软雅黑" panose="020B0503020204020204" pitchFamily="34" charset="-122"/>
                <a:ea typeface="微软雅黑" panose="020B0503020204020204" pitchFamily="34" charset="-122"/>
              </a:rPr>
              <a:t>地址传递</a:t>
            </a:r>
            <a:r>
              <a:rPr lang="zh-CN" altLang="zh-CN" dirty="0">
                <a:latin typeface="微软雅黑" panose="020B0503020204020204" pitchFamily="34" charset="-122"/>
                <a:ea typeface="微软雅黑" panose="020B0503020204020204" pitchFamily="34" charset="-122"/>
              </a:rPr>
              <a:t>。</a:t>
            </a:r>
          </a:p>
          <a:p>
            <a:pP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5" name="TextBox 4"/>
          <p:cNvSpPr txBox="1"/>
          <p:nvPr/>
        </p:nvSpPr>
        <p:spPr>
          <a:xfrm>
            <a:off x="1101638" y="3515093"/>
            <a:ext cx="7171240" cy="1338828"/>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使用值传递方式调用时，实参可以是常量、已经赋值的变量或表达式值，甚至是另一个函数，只要它们有一个确定的值，被调用函数的形参就可以使用变量来接收实参的值。</a:t>
            </a:r>
            <a:endParaRPr lang="en-US" altLang="zh-CN" dirty="0">
              <a:latin typeface="微软雅黑" panose="020B0503020204020204" pitchFamily="34" charset="-122"/>
              <a:ea typeface="微软雅黑" panose="020B0503020204020204" pitchFamily="34" charset="-122"/>
            </a:endParaRPr>
          </a:p>
        </p:txBody>
      </p:sp>
      <p:sp>
        <p:nvSpPr>
          <p:cNvPr id="6" name="TextBox 4"/>
          <p:cNvSpPr txBox="1"/>
          <p:nvPr/>
        </p:nvSpPr>
        <p:spPr>
          <a:xfrm>
            <a:off x="901948" y="2746683"/>
            <a:ext cx="3249643" cy="646331"/>
          </a:xfrm>
          <a:prstGeom prst="rect">
            <a:avLst/>
          </a:prstGeom>
          <a:noFill/>
        </p:spPr>
        <p:txBody>
          <a:bodyPr wrap="square" rtlCol="0">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r>
              <a:rPr lang="zh-CN" altLang="zh-CN" sz="2400" b="1" dirty="0">
                <a:latin typeface="微软雅黑" panose="020B0503020204020204" pitchFamily="34" charset="-122"/>
                <a:ea typeface="微软雅黑" panose="020B0503020204020204" pitchFamily="34" charset="-122"/>
              </a:rPr>
              <a:t>函数调用的值传递</a:t>
            </a:r>
            <a:endParaRPr lang="en-US" altLang="zh-CN" sz="2400" b="1" dirty="0">
              <a:latin typeface="微软雅黑" panose="020B0503020204020204" pitchFamily="34" charset="-122"/>
              <a:ea typeface="微软雅黑" panose="020B0503020204020204" pitchFamily="34" charset="-122"/>
            </a:endParaRPr>
          </a:p>
        </p:txBody>
      </p:sp>
      <p:sp>
        <p:nvSpPr>
          <p:cNvPr id="8" name="圆角矩形 7"/>
          <p:cNvSpPr/>
          <p:nvPr/>
        </p:nvSpPr>
        <p:spPr>
          <a:xfrm>
            <a:off x="1101638" y="5034780"/>
            <a:ext cx="6971550" cy="810809"/>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采用这种方式时，每个参数只能传递一个数据。所以，当需要传递的数据较多时，一般不采以这种方式，而采用地址传递方式。 </a:t>
            </a:r>
          </a:p>
        </p:txBody>
      </p:sp>
    </p:spTree>
    <p:extLst>
      <p:ext uri="{BB962C8B-B14F-4D97-AF65-F5344CB8AC3E}">
        <p14:creationId xmlns:p14="http://schemas.microsoft.com/office/powerpoint/2010/main" val="188010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圆角 3"/>
          <p:cNvSpPr/>
          <p:nvPr/>
        </p:nvSpPr>
        <p:spPr>
          <a:xfrm>
            <a:off x="460265" y="1598365"/>
            <a:ext cx="2882034" cy="3875241"/>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extBox 16"/>
          <p:cNvSpPr txBox="1"/>
          <p:nvPr/>
        </p:nvSpPr>
        <p:spPr>
          <a:xfrm>
            <a:off x="774212" y="1761821"/>
            <a:ext cx="2667896" cy="3711785"/>
          </a:xfrm>
          <a:prstGeom prst="rect">
            <a:avLst/>
          </a:prstGeom>
          <a:noFill/>
        </p:spPr>
        <p:txBody>
          <a:bodyPr wrap="square" rtlCol="0">
            <a:spAutoFit/>
          </a:bodyPr>
          <a:lstStyle/>
          <a:p>
            <a:pPr marL="342900" indent="-342900">
              <a:lnSpc>
                <a:spcPct val="80000"/>
              </a:lnSpc>
              <a:spcBef>
                <a:spcPct val="20000"/>
              </a:spcBef>
              <a:buClr>
                <a:schemeClr val="folHlink"/>
              </a:buClr>
              <a:buSzPct val="100000"/>
              <a:buFont typeface="Wingdings 3" pitchFamily="18" charset="2"/>
              <a:buNone/>
            </a:pPr>
            <a:r>
              <a:rPr lang="en-US" altLang="zh-CN" sz="1400" dirty="0"/>
              <a:t>#include &lt;</a:t>
            </a:r>
            <a:r>
              <a:rPr lang="en-US" altLang="zh-CN" sz="1400" dirty="0" err="1"/>
              <a:t>stdio.h</a:t>
            </a:r>
            <a:r>
              <a:rPr lang="en-US" altLang="zh-CN" sz="1400" dirty="0"/>
              <a:t>&gt;</a:t>
            </a:r>
          </a:p>
          <a:p>
            <a:pPr marL="342900" indent="-342900">
              <a:lnSpc>
                <a:spcPct val="80000"/>
              </a:lnSpc>
              <a:spcBef>
                <a:spcPct val="20000"/>
              </a:spcBef>
              <a:buClr>
                <a:schemeClr val="folHlink"/>
              </a:buClr>
              <a:buSzPct val="100000"/>
              <a:buFont typeface="Wingdings 3" pitchFamily="18" charset="2"/>
              <a:buNone/>
            </a:pPr>
            <a:r>
              <a:rPr lang="en-US" altLang="zh-CN" sz="1400" dirty="0" err="1"/>
              <a:t>int</a:t>
            </a:r>
            <a:r>
              <a:rPr lang="en-US" altLang="zh-CN" sz="1400" dirty="0"/>
              <a:t> comp(</a:t>
            </a:r>
            <a:r>
              <a:rPr lang="en-US" altLang="zh-CN" sz="1400" dirty="0" err="1"/>
              <a:t>int</a:t>
            </a:r>
            <a:r>
              <a:rPr lang="en-US" altLang="zh-CN" sz="1400" dirty="0"/>
              <a:t> x, </a:t>
            </a:r>
            <a:r>
              <a:rPr lang="en-US" altLang="zh-CN" sz="1400" dirty="0" err="1"/>
              <a:t>int</a:t>
            </a:r>
            <a:r>
              <a:rPr lang="en-US" altLang="zh-CN" sz="1400" dirty="0"/>
              <a:t> y);</a:t>
            </a:r>
          </a:p>
          <a:p>
            <a:pPr marL="342900" indent="-342900">
              <a:lnSpc>
                <a:spcPct val="80000"/>
              </a:lnSpc>
              <a:spcBef>
                <a:spcPct val="20000"/>
              </a:spcBef>
              <a:buClr>
                <a:schemeClr val="folHlink"/>
              </a:buClr>
              <a:buSzPct val="100000"/>
              <a:buFont typeface="Wingdings 3" pitchFamily="18" charset="2"/>
              <a:buNone/>
            </a:pPr>
            <a:r>
              <a:rPr lang="en-US" altLang="zh-CN" sz="1400" dirty="0"/>
              <a:t>void main() </a:t>
            </a:r>
          </a:p>
          <a:p>
            <a:pPr marL="342900" indent="-342900">
              <a:lnSpc>
                <a:spcPct val="80000"/>
              </a:lnSpc>
              <a:spcBef>
                <a:spcPct val="20000"/>
              </a:spcBef>
              <a:buClr>
                <a:schemeClr val="folHlink"/>
              </a:buClr>
              <a:buSzPct val="100000"/>
              <a:buFont typeface="Wingdings 3" pitchFamily="18" charset="2"/>
              <a:buNone/>
            </a:pPr>
            <a:r>
              <a:rPr lang="en-US" altLang="zh-CN" sz="1400" dirty="0"/>
              <a:t>{</a:t>
            </a:r>
          </a:p>
          <a:p>
            <a:pPr marL="342900" indent="-342900">
              <a:lnSpc>
                <a:spcPct val="80000"/>
              </a:lnSpc>
              <a:spcBef>
                <a:spcPct val="20000"/>
              </a:spcBef>
              <a:buClr>
                <a:schemeClr val="folHlink"/>
              </a:buClr>
              <a:buSzPct val="100000"/>
              <a:buFont typeface="Wingdings 3" pitchFamily="18" charset="2"/>
              <a:buNone/>
            </a:pPr>
            <a:r>
              <a:rPr lang="en-US" altLang="zh-CN" sz="1400" dirty="0"/>
              <a:t>   </a:t>
            </a:r>
            <a:r>
              <a:rPr lang="en-US" altLang="zh-CN" sz="1400" dirty="0" err="1"/>
              <a:t>int</a:t>
            </a:r>
            <a:r>
              <a:rPr lang="en-US" altLang="zh-CN" sz="1400" dirty="0"/>
              <a:t> a = 10, b = 20;</a:t>
            </a:r>
          </a:p>
          <a:p>
            <a:pPr marL="342900" indent="-342900">
              <a:lnSpc>
                <a:spcPct val="80000"/>
              </a:lnSpc>
              <a:spcBef>
                <a:spcPct val="20000"/>
              </a:spcBef>
              <a:buClr>
                <a:schemeClr val="folHlink"/>
              </a:buClr>
              <a:buSzPct val="100000"/>
              <a:buFont typeface="Wingdings 3" pitchFamily="18" charset="2"/>
              <a:buNone/>
            </a:pPr>
            <a:r>
              <a:rPr lang="en-US" altLang="zh-CN" sz="1400" dirty="0"/>
              <a:t>   </a:t>
            </a:r>
            <a:r>
              <a:rPr lang="en-US" altLang="zh-CN" sz="1400" dirty="0" err="1"/>
              <a:t>printf</a:t>
            </a:r>
            <a:r>
              <a:rPr lang="en-US" altLang="zh-CN" sz="1400" dirty="0"/>
              <a:t>("%d\n", comp(a, b));</a:t>
            </a:r>
          </a:p>
          <a:p>
            <a:pPr marL="342900" indent="-342900">
              <a:lnSpc>
                <a:spcPct val="80000"/>
              </a:lnSpc>
              <a:spcBef>
                <a:spcPct val="20000"/>
              </a:spcBef>
              <a:buClr>
                <a:schemeClr val="folHlink"/>
              </a:buClr>
              <a:buSzPct val="100000"/>
              <a:buFont typeface="Wingdings 3" pitchFamily="18" charset="2"/>
              <a:buNone/>
            </a:pPr>
            <a:r>
              <a:rPr lang="en-US" altLang="zh-CN" sz="1400" dirty="0"/>
              <a:t>   </a:t>
            </a:r>
            <a:r>
              <a:rPr lang="en-US" altLang="zh-CN" sz="1400" dirty="0" err="1"/>
              <a:t>printf</a:t>
            </a:r>
            <a:r>
              <a:rPr lang="en-US" altLang="zh-CN" sz="1400" dirty="0"/>
              <a:t>("%d\n", comp(30, b));</a:t>
            </a:r>
          </a:p>
          <a:p>
            <a:pPr marL="342900" indent="-342900">
              <a:lnSpc>
                <a:spcPct val="80000"/>
              </a:lnSpc>
              <a:spcBef>
                <a:spcPct val="20000"/>
              </a:spcBef>
              <a:buClr>
                <a:schemeClr val="folHlink"/>
              </a:buClr>
              <a:buSzPct val="100000"/>
              <a:buFont typeface="Wingdings 3" pitchFamily="18" charset="2"/>
              <a:buNone/>
            </a:pPr>
            <a:r>
              <a:rPr lang="en-US" altLang="zh-CN" sz="1400" dirty="0"/>
              <a:t>}</a:t>
            </a:r>
          </a:p>
          <a:p>
            <a:pPr marL="342900" indent="-342900">
              <a:lnSpc>
                <a:spcPct val="80000"/>
              </a:lnSpc>
              <a:spcBef>
                <a:spcPct val="20000"/>
              </a:spcBef>
              <a:buClr>
                <a:schemeClr val="folHlink"/>
              </a:buClr>
              <a:buSzPct val="100000"/>
              <a:buFont typeface="Wingdings 3" pitchFamily="18" charset="2"/>
              <a:buNone/>
            </a:pPr>
            <a:r>
              <a:rPr lang="en-US" altLang="zh-CN" sz="1400" dirty="0" err="1"/>
              <a:t>int</a:t>
            </a:r>
            <a:r>
              <a:rPr lang="en-US" altLang="zh-CN" sz="1400" dirty="0"/>
              <a:t> comp(</a:t>
            </a:r>
            <a:r>
              <a:rPr lang="en-US" altLang="zh-CN" sz="1400" dirty="0" err="1"/>
              <a:t>int</a:t>
            </a:r>
            <a:r>
              <a:rPr lang="en-US" altLang="zh-CN" sz="1400" dirty="0"/>
              <a:t> x, </a:t>
            </a:r>
            <a:r>
              <a:rPr lang="en-US" altLang="zh-CN" sz="1400" dirty="0" err="1"/>
              <a:t>int</a:t>
            </a:r>
            <a:r>
              <a:rPr lang="en-US" altLang="zh-CN" sz="1400" dirty="0"/>
              <a:t> y)	</a:t>
            </a:r>
          </a:p>
          <a:p>
            <a:pPr marL="342900" indent="-342900">
              <a:lnSpc>
                <a:spcPct val="80000"/>
              </a:lnSpc>
              <a:spcBef>
                <a:spcPct val="20000"/>
              </a:spcBef>
              <a:buClr>
                <a:schemeClr val="folHlink"/>
              </a:buClr>
              <a:buSzPct val="100000"/>
              <a:buFont typeface="Wingdings 3" pitchFamily="18" charset="2"/>
              <a:buNone/>
            </a:pPr>
            <a:r>
              <a:rPr lang="en-US" altLang="zh-CN" sz="1400" dirty="0">
                <a:solidFill>
                  <a:srgbClr val="CC0000"/>
                </a:solidFill>
              </a:rPr>
              <a:t> </a:t>
            </a:r>
            <a:r>
              <a:rPr lang="en-US" altLang="zh-CN" sz="1400" dirty="0"/>
              <a:t>{</a:t>
            </a:r>
          </a:p>
          <a:p>
            <a:pPr marL="342900" indent="-342900">
              <a:lnSpc>
                <a:spcPct val="80000"/>
              </a:lnSpc>
              <a:spcBef>
                <a:spcPct val="20000"/>
              </a:spcBef>
              <a:buClr>
                <a:schemeClr val="folHlink"/>
              </a:buClr>
              <a:buSzPct val="100000"/>
              <a:buFont typeface="Wingdings 3" pitchFamily="18" charset="2"/>
              <a:buNone/>
            </a:pPr>
            <a:r>
              <a:rPr lang="en-US" altLang="zh-CN" sz="1400" dirty="0"/>
              <a:t>   if (x &gt; y)</a:t>
            </a:r>
          </a:p>
          <a:p>
            <a:pPr marL="342900" indent="-342900">
              <a:lnSpc>
                <a:spcPct val="80000"/>
              </a:lnSpc>
              <a:spcBef>
                <a:spcPct val="20000"/>
              </a:spcBef>
              <a:buClr>
                <a:schemeClr val="folHlink"/>
              </a:buClr>
              <a:buSzPct val="100000"/>
              <a:buFont typeface="Wingdings 3" pitchFamily="18" charset="2"/>
              <a:buNone/>
            </a:pPr>
            <a:r>
              <a:rPr lang="en-US" altLang="zh-CN" sz="1400" dirty="0"/>
              <a:t>      return 1;</a:t>
            </a:r>
          </a:p>
          <a:p>
            <a:pPr marL="342900" indent="-342900">
              <a:lnSpc>
                <a:spcPct val="80000"/>
              </a:lnSpc>
              <a:spcBef>
                <a:spcPct val="20000"/>
              </a:spcBef>
              <a:buClr>
                <a:schemeClr val="folHlink"/>
              </a:buClr>
              <a:buSzPct val="100000"/>
              <a:buFont typeface="Wingdings 3" pitchFamily="18" charset="2"/>
              <a:buNone/>
            </a:pPr>
            <a:r>
              <a:rPr lang="en-US" altLang="zh-CN" sz="1400" dirty="0"/>
              <a:t>   else if (x &lt; y)</a:t>
            </a:r>
          </a:p>
          <a:p>
            <a:pPr marL="342900" indent="-342900">
              <a:lnSpc>
                <a:spcPct val="80000"/>
              </a:lnSpc>
              <a:spcBef>
                <a:spcPct val="20000"/>
              </a:spcBef>
              <a:buClr>
                <a:schemeClr val="folHlink"/>
              </a:buClr>
              <a:buSzPct val="100000"/>
              <a:buFont typeface="Wingdings 3" pitchFamily="18" charset="2"/>
              <a:buNone/>
            </a:pPr>
            <a:r>
              <a:rPr lang="en-US" altLang="zh-CN" sz="1400" dirty="0"/>
              <a:t>      return -1;</a:t>
            </a:r>
          </a:p>
          <a:p>
            <a:pPr marL="342900" indent="-342900">
              <a:lnSpc>
                <a:spcPct val="80000"/>
              </a:lnSpc>
              <a:spcBef>
                <a:spcPct val="20000"/>
              </a:spcBef>
              <a:buClr>
                <a:schemeClr val="folHlink"/>
              </a:buClr>
              <a:buSzPct val="100000"/>
              <a:buFont typeface="Wingdings 3" pitchFamily="18" charset="2"/>
              <a:buNone/>
            </a:pPr>
            <a:r>
              <a:rPr lang="en-US" altLang="zh-CN" sz="1400" dirty="0"/>
              <a:t>   else</a:t>
            </a:r>
          </a:p>
          <a:p>
            <a:pPr marL="342900" indent="-342900">
              <a:lnSpc>
                <a:spcPct val="80000"/>
              </a:lnSpc>
              <a:spcBef>
                <a:spcPct val="20000"/>
              </a:spcBef>
              <a:buClr>
                <a:schemeClr val="folHlink"/>
              </a:buClr>
              <a:buSzPct val="100000"/>
              <a:buFont typeface="Wingdings 3" pitchFamily="18" charset="2"/>
              <a:buNone/>
            </a:pPr>
            <a:r>
              <a:rPr lang="en-US" altLang="zh-CN" sz="1400" dirty="0"/>
              <a:t>      return 0;</a:t>
            </a:r>
          </a:p>
          <a:p>
            <a:pPr marL="342900" indent="-342900">
              <a:lnSpc>
                <a:spcPct val="80000"/>
              </a:lnSpc>
              <a:spcBef>
                <a:spcPct val="20000"/>
              </a:spcBef>
              <a:buClr>
                <a:schemeClr val="folHlink"/>
              </a:buClr>
              <a:buSzPct val="100000"/>
              <a:buFont typeface="Wingdings 3" pitchFamily="18" charset="2"/>
              <a:buNone/>
            </a:pPr>
            <a:r>
              <a:rPr lang="en-US" altLang="zh-CN" sz="1400" dirty="0"/>
              <a:t>}</a:t>
            </a:r>
          </a:p>
        </p:txBody>
      </p:sp>
      <p:sp>
        <p:nvSpPr>
          <p:cNvPr id="25" name="对话气泡: 圆角矩形 16"/>
          <p:cNvSpPr/>
          <p:nvPr/>
        </p:nvSpPr>
        <p:spPr>
          <a:xfrm>
            <a:off x="2961122" y="1957182"/>
            <a:ext cx="1564523" cy="372466"/>
          </a:xfrm>
          <a:prstGeom prst="wedgeRoundRectCallout">
            <a:avLst>
              <a:gd name="adj1" fmla="val -71949"/>
              <a:gd name="adj2" fmla="val -13583"/>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函数原型的声明</a:t>
            </a:r>
          </a:p>
        </p:txBody>
      </p:sp>
      <p:sp>
        <p:nvSpPr>
          <p:cNvPr id="26" name="对话气泡: 圆角矩形 16"/>
          <p:cNvSpPr/>
          <p:nvPr/>
        </p:nvSpPr>
        <p:spPr>
          <a:xfrm>
            <a:off x="2849062" y="3318820"/>
            <a:ext cx="1788642" cy="690967"/>
          </a:xfrm>
          <a:prstGeom prst="wedgeRoundRectCallout">
            <a:avLst>
              <a:gd name="adj1" fmla="val -65903"/>
              <a:gd name="adj2" fmla="val -5117"/>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采用值传递方式在函数间传递数据</a:t>
            </a:r>
          </a:p>
        </p:txBody>
      </p:sp>
      <p:sp>
        <p:nvSpPr>
          <p:cNvPr id="27" name="矩形: 圆角 4"/>
          <p:cNvSpPr/>
          <p:nvPr/>
        </p:nvSpPr>
        <p:spPr>
          <a:xfrm>
            <a:off x="2667307" y="4558712"/>
            <a:ext cx="1858338" cy="935914"/>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运行结果：</a:t>
            </a:r>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dirty="0">
                <a:solidFill>
                  <a:schemeClr val="tx1"/>
                </a:solidFill>
              </a:rPr>
              <a:t>        -1</a:t>
            </a:r>
          </a:p>
          <a:p>
            <a:r>
              <a:rPr lang="en-US" altLang="zh-CN" dirty="0">
                <a:solidFill>
                  <a:schemeClr val="tx1"/>
                </a:solidFill>
              </a:rPr>
              <a:t>         1</a:t>
            </a:r>
            <a:endParaRPr lang="zh-CN" altLang="zh-CN" dirty="0">
              <a:solidFill>
                <a:schemeClr val="tx1"/>
              </a:solidFill>
            </a:endParaRPr>
          </a:p>
        </p:txBody>
      </p:sp>
      <p:sp>
        <p:nvSpPr>
          <p:cNvPr id="11" name="文本框 10"/>
          <p:cNvSpPr txBox="1"/>
          <p:nvPr/>
        </p:nvSpPr>
        <p:spPr>
          <a:xfrm>
            <a:off x="786089" y="11035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4.4.1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232508" y="120865"/>
            <a:ext cx="634133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使用函数参数在函数间传递数据</a:t>
            </a:r>
          </a:p>
        </p:txBody>
      </p:sp>
      <p:sp>
        <p:nvSpPr>
          <p:cNvPr id="13" name="矩形: 圆角 12"/>
          <p:cNvSpPr/>
          <p:nvPr/>
        </p:nvSpPr>
        <p:spPr>
          <a:xfrm>
            <a:off x="372026" y="1367593"/>
            <a:ext cx="3058512"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4.10  </a:t>
            </a:r>
            <a:r>
              <a:rPr lang="zh-CN" altLang="en-US" sz="1600" dirty="0">
                <a:solidFill>
                  <a:schemeClr val="tx1"/>
                </a:solidFill>
                <a:latin typeface="微软雅黑" panose="020B0503020204020204" pitchFamily="34" charset="-122"/>
                <a:ea typeface="微软雅黑" panose="020B0503020204020204" pitchFamily="34" charset="-122"/>
              </a:rPr>
              <a:t>比较两个整数的大小</a:t>
            </a:r>
            <a:endParaRPr lang="zh-CN" altLang="en-US" sz="1400" dirty="0">
              <a:solidFill>
                <a:schemeClr val="tx1"/>
              </a:solidFill>
            </a:endParaRPr>
          </a:p>
        </p:txBody>
      </p:sp>
      <p:pic>
        <p:nvPicPr>
          <p:cNvPr id="4" name="图片 3"/>
          <p:cNvPicPr>
            <a:picLocks noChangeAspect="1"/>
          </p:cNvPicPr>
          <p:nvPr/>
        </p:nvPicPr>
        <p:blipFill>
          <a:blip r:embed="rId2"/>
          <a:stretch>
            <a:fillRect/>
          </a:stretch>
        </p:blipFill>
        <p:spPr>
          <a:xfrm>
            <a:off x="4801609" y="1569092"/>
            <a:ext cx="3933480" cy="2635897"/>
          </a:xfrm>
          <a:prstGeom prst="rect">
            <a:avLst/>
          </a:prstGeom>
        </p:spPr>
      </p:pic>
      <p:sp>
        <p:nvSpPr>
          <p:cNvPr id="19" name="圆角矩形 18"/>
          <p:cNvSpPr/>
          <p:nvPr/>
        </p:nvSpPr>
        <p:spPr>
          <a:xfrm>
            <a:off x="4801609" y="4569222"/>
            <a:ext cx="4046010" cy="1525541"/>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400" b="1" dirty="0">
                <a:solidFill>
                  <a:schemeClr val="tx1"/>
                </a:solidFill>
                <a:latin typeface="微软雅黑" panose="020B0503020204020204" pitchFamily="34" charset="-122"/>
                <a:ea typeface="微软雅黑" panose="020B0503020204020204" pitchFamily="34" charset="-122"/>
              </a:rPr>
              <a:t>数据复制方式传递数据的特点：</a:t>
            </a:r>
          </a:p>
          <a:p>
            <a:pPr>
              <a:lnSpc>
                <a:spcPct val="150000"/>
              </a:lnSpc>
            </a:pPr>
            <a:r>
              <a:rPr lang="en-US" altLang="zh-CN" sz="1400" dirty="0">
                <a:solidFill>
                  <a:schemeClr val="tx1"/>
                </a:solidFill>
                <a:latin typeface="微软雅黑" panose="020B0503020204020204" pitchFamily="34" charset="-122"/>
                <a:ea typeface="微软雅黑" panose="020B0503020204020204" pitchFamily="34" charset="-122"/>
              </a:rPr>
              <a:t>       </a:t>
            </a:r>
            <a:r>
              <a:rPr lang="zh-CN" altLang="en-US" sz="1400" dirty="0">
                <a:solidFill>
                  <a:schemeClr val="tx1"/>
                </a:solidFill>
                <a:latin typeface="微软雅黑" panose="020B0503020204020204" pitchFamily="34" charset="-122"/>
                <a:ea typeface="微软雅黑" panose="020B0503020204020204" pitchFamily="34" charset="-122"/>
              </a:rPr>
              <a:t>数据在传递方和被传递方占用不同的内存空间，被传递数据在被调用的函数中无论如何变化，都不会影响该数据在调用函数中的值。 </a:t>
            </a:r>
          </a:p>
        </p:txBody>
      </p:sp>
      <p:sp>
        <p:nvSpPr>
          <p:cNvPr id="20" name="椭圆 19"/>
          <p:cNvSpPr/>
          <p:nvPr/>
        </p:nvSpPr>
        <p:spPr>
          <a:xfrm>
            <a:off x="559011" y="3099147"/>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9011" y="3531583"/>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59022" y="2020658"/>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59011" y="2916346"/>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8129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5" grpId="0" animBg="1"/>
      <p:bldP spid="26" grpId="0" animBg="1"/>
      <p:bldP spid="27" grpId="0" animBg="1"/>
      <p:bldP spid="19" grpId="0" animBg="1"/>
      <p:bldP spid="20" grpId="0" bldLvl="0" animBg="1"/>
      <p:bldP spid="21" grpId="0" bldLvl="0" animBg="1"/>
      <p:bldP spid="22" grpId="0" bldLvl="0" animBg="1"/>
      <p:bldP spid="24"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圆角 3"/>
          <p:cNvSpPr/>
          <p:nvPr/>
        </p:nvSpPr>
        <p:spPr>
          <a:xfrm>
            <a:off x="1733892" y="1304269"/>
            <a:ext cx="5352707" cy="4976787"/>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p:nvSpPr>
        <p:spPr>
          <a:xfrm>
            <a:off x="786089" y="11035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4.4.1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232508" y="120865"/>
            <a:ext cx="634133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使用函数参数在函数间传递数据</a:t>
            </a:r>
          </a:p>
        </p:txBody>
      </p:sp>
      <p:sp>
        <p:nvSpPr>
          <p:cNvPr id="13" name="矩形: 圆角 12"/>
          <p:cNvSpPr/>
          <p:nvPr/>
        </p:nvSpPr>
        <p:spPr>
          <a:xfrm>
            <a:off x="1645654" y="1122245"/>
            <a:ext cx="3058512"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实现两个整数的交换</a:t>
            </a:r>
            <a:endParaRPr lang="zh-CN" altLang="en-US" sz="1400" dirty="0">
              <a:solidFill>
                <a:schemeClr val="tx1"/>
              </a:solidFill>
            </a:endParaRPr>
          </a:p>
        </p:txBody>
      </p:sp>
      <p:sp>
        <p:nvSpPr>
          <p:cNvPr id="2" name="矩形 1"/>
          <p:cNvSpPr/>
          <p:nvPr/>
        </p:nvSpPr>
        <p:spPr>
          <a:xfrm>
            <a:off x="2468291" y="1654801"/>
            <a:ext cx="4471750" cy="4468916"/>
          </a:xfrm>
          <a:prstGeom prst="rect">
            <a:avLst/>
          </a:prstGeom>
        </p:spPr>
        <p:txBody>
          <a:bodyPr wrap="square">
            <a:spAutoFit/>
          </a:bodyPr>
          <a:lstStyle/>
          <a:p>
            <a:pPr marL="342900" indent="-342900">
              <a:lnSpc>
                <a:spcPct val="80000"/>
              </a:lnSpc>
              <a:spcBef>
                <a:spcPct val="20000"/>
              </a:spcBef>
              <a:buClr>
                <a:schemeClr val="folHlink"/>
              </a:buClr>
              <a:buSzPct val="100000"/>
            </a:pPr>
            <a:r>
              <a:rPr lang="en-US" altLang="zh-CN" dirty="0"/>
              <a:t>#</a:t>
            </a:r>
            <a:r>
              <a:rPr lang="en-US" altLang="zh-CN" dirty="0" err="1"/>
              <a:t>include”stdio.h</a:t>
            </a:r>
            <a:r>
              <a:rPr lang="en-US" altLang="zh-CN" dirty="0"/>
              <a:t>”</a:t>
            </a:r>
          </a:p>
          <a:p>
            <a:pPr marL="342900" indent="-342900">
              <a:lnSpc>
                <a:spcPct val="80000"/>
              </a:lnSpc>
              <a:spcBef>
                <a:spcPct val="20000"/>
              </a:spcBef>
              <a:buClr>
                <a:schemeClr val="folHlink"/>
              </a:buClr>
              <a:buSzPct val="100000"/>
            </a:pPr>
            <a:r>
              <a:rPr lang="en-US" altLang="zh-CN" dirty="0"/>
              <a:t>void main</a:t>
            </a:r>
            <a:r>
              <a:rPr lang="zh-CN" altLang="en-US" dirty="0"/>
              <a:t>（）</a:t>
            </a:r>
          </a:p>
          <a:p>
            <a:pPr marL="342900" indent="-342900">
              <a:lnSpc>
                <a:spcPct val="80000"/>
              </a:lnSpc>
              <a:spcBef>
                <a:spcPct val="20000"/>
              </a:spcBef>
              <a:buClr>
                <a:schemeClr val="folHlink"/>
              </a:buClr>
              <a:buSzPct val="100000"/>
            </a:pPr>
            <a:r>
              <a:rPr lang="en-US" altLang="zh-CN" dirty="0"/>
              <a:t>{</a:t>
            </a:r>
          </a:p>
          <a:p>
            <a:pPr marL="342900" indent="-342900">
              <a:lnSpc>
                <a:spcPct val="80000"/>
              </a:lnSpc>
              <a:spcBef>
                <a:spcPct val="20000"/>
              </a:spcBef>
              <a:buClr>
                <a:schemeClr val="folHlink"/>
              </a:buClr>
              <a:buSzPct val="100000"/>
            </a:pPr>
            <a:r>
              <a:rPr lang="en-US" altLang="zh-CN" dirty="0"/>
              <a:t>    	</a:t>
            </a:r>
            <a:r>
              <a:rPr lang="en-US" altLang="zh-CN" dirty="0" err="1"/>
              <a:t>int</a:t>
            </a:r>
            <a:r>
              <a:rPr lang="en-US" altLang="zh-CN" dirty="0"/>
              <a:t> a =3</a:t>
            </a:r>
            <a:r>
              <a:rPr lang="zh-CN" altLang="en-US" dirty="0"/>
              <a:t>，</a:t>
            </a:r>
            <a:r>
              <a:rPr lang="en-US" altLang="zh-CN" dirty="0"/>
              <a:t>b=5;</a:t>
            </a:r>
          </a:p>
          <a:p>
            <a:pPr marL="342900" indent="-342900">
              <a:lnSpc>
                <a:spcPct val="80000"/>
              </a:lnSpc>
              <a:spcBef>
                <a:spcPct val="20000"/>
              </a:spcBef>
              <a:buClr>
                <a:schemeClr val="folHlink"/>
              </a:buClr>
              <a:buSzPct val="100000"/>
            </a:pPr>
            <a:r>
              <a:rPr lang="en-US" altLang="zh-CN" dirty="0"/>
              <a:t>	</a:t>
            </a:r>
            <a:r>
              <a:rPr lang="en-US" altLang="zh-CN" dirty="0" err="1">
                <a:solidFill>
                  <a:prstClr val="black"/>
                </a:solidFill>
              </a:rPr>
              <a:t>printf</a:t>
            </a:r>
            <a:r>
              <a:rPr lang="zh-CN" altLang="en-US" dirty="0">
                <a:solidFill>
                  <a:prstClr val="black"/>
                </a:solidFill>
              </a:rPr>
              <a:t>（</a:t>
            </a:r>
            <a:r>
              <a:rPr lang="en-US" altLang="zh-CN" dirty="0">
                <a:solidFill>
                  <a:prstClr val="black"/>
                </a:solidFill>
              </a:rPr>
              <a:t>”a=%d,	 b=%d\n”,</a:t>
            </a:r>
            <a:r>
              <a:rPr lang="en-US" altLang="zh-CN" dirty="0" err="1">
                <a:solidFill>
                  <a:prstClr val="black"/>
                </a:solidFill>
              </a:rPr>
              <a:t>a,b</a:t>
            </a:r>
            <a:r>
              <a:rPr lang="en-US" altLang="zh-CN" dirty="0">
                <a:solidFill>
                  <a:prstClr val="black"/>
                </a:solidFill>
              </a:rPr>
              <a:t>);</a:t>
            </a:r>
          </a:p>
          <a:p>
            <a:pPr marL="342900" indent="-342900">
              <a:lnSpc>
                <a:spcPct val="80000"/>
              </a:lnSpc>
              <a:spcBef>
                <a:spcPct val="20000"/>
              </a:spcBef>
              <a:buClr>
                <a:schemeClr val="folHlink"/>
              </a:buClr>
              <a:buSzPct val="100000"/>
            </a:pPr>
            <a:r>
              <a:rPr lang="en-US" altLang="zh-CN" dirty="0"/>
              <a:t>	swap( a, b)</a:t>
            </a:r>
            <a:r>
              <a:rPr lang="zh-CN" altLang="en-US" dirty="0"/>
              <a:t>；</a:t>
            </a:r>
            <a:r>
              <a:rPr lang="en-US" altLang="zh-CN" dirty="0"/>
              <a:t>			</a:t>
            </a:r>
          </a:p>
          <a:p>
            <a:pPr marL="342900" indent="-342900">
              <a:lnSpc>
                <a:spcPct val="80000"/>
              </a:lnSpc>
              <a:spcBef>
                <a:spcPct val="20000"/>
              </a:spcBef>
              <a:buClr>
                <a:schemeClr val="folHlink"/>
              </a:buClr>
              <a:buSzPct val="100000"/>
            </a:pPr>
            <a:r>
              <a:rPr lang="zh-CN" altLang="en-US" dirty="0"/>
              <a:t>	</a:t>
            </a:r>
            <a:r>
              <a:rPr lang="en-US" altLang="zh-CN" dirty="0" err="1"/>
              <a:t>printf</a:t>
            </a:r>
            <a:r>
              <a:rPr lang="zh-CN" altLang="en-US" dirty="0"/>
              <a:t>（</a:t>
            </a:r>
            <a:r>
              <a:rPr lang="en-US" altLang="zh-CN" dirty="0"/>
              <a:t>”a=%d,	 b=%d\n”,</a:t>
            </a:r>
            <a:r>
              <a:rPr lang="en-US" altLang="zh-CN" dirty="0" err="1"/>
              <a:t>a,b</a:t>
            </a:r>
            <a:r>
              <a:rPr lang="en-US" altLang="zh-CN" dirty="0"/>
              <a:t>);</a:t>
            </a:r>
          </a:p>
          <a:p>
            <a:pPr marL="342900" indent="-342900">
              <a:lnSpc>
                <a:spcPct val="80000"/>
              </a:lnSpc>
              <a:spcBef>
                <a:spcPct val="20000"/>
              </a:spcBef>
              <a:buClr>
                <a:schemeClr val="folHlink"/>
              </a:buClr>
              <a:buSzPct val="100000"/>
            </a:pPr>
            <a:r>
              <a:rPr lang="en-US" altLang="zh-CN" dirty="0"/>
              <a:t>}</a:t>
            </a:r>
          </a:p>
          <a:p>
            <a:pPr marL="342900" indent="-342900">
              <a:lnSpc>
                <a:spcPct val="80000"/>
              </a:lnSpc>
              <a:spcBef>
                <a:spcPct val="20000"/>
              </a:spcBef>
              <a:buClr>
                <a:schemeClr val="folHlink"/>
              </a:buClr>
              <a:buSzPct val="100000"/>
            </a:pPr>
            <a:endParaRPr lang="en-US" altLang="zh-CN" dirty="0"/>
          </a:p>
          <a:p>
            <a:pPr marL="342900" indent="-342900">
              <a:lnSpc>
                <a:spcPct val="80000"/>
              </a:lnSpc>
              <a:spcBef>
                <a:spcPct val="20000"/>
              </a:spcBef>
              <a:buClr>
                <a:schemeClr val="folHlink"/>
              </a:buClr>
              <a:buSzPct val="100000"/>
            </a:pPr>
            <a:r>
              <a:rPr lang="en-US" altLang="zh-CN" dirty="0"/>
              <a:t>void swap(</a:t>
            </a:r>
            <a:r>
              <a:rPr lang="en-US" altLang="zh-CN" dirty="0" err="1"/>
              <a:t>int</a:t>
            </a:r>
            <a:r>
              <a:rPr lang="en-US" altLang="zh-CN" dirty="0"/>
              <a:t> </a:t>
            </a:r>
            <a:r>
              <a:rPr lang="en-US" altLang="zh-CN" dirty="0" err="1"/>
              <a:t>a,int</a:t>
            </a:r>
            <a:r>
              <a:rPr lang="en-US" altLang="zh-CN" dirty="0"/>
              <a:t> b)</a:t>
            </a:r>
          </a:p>
          <a:p>
            <a:pPr marL="342900" indent="-342900">
              <a:lnSpc>
                <a:spcPct val="80000"/>
              </a:lnSpc>
              <a:spcBef>
                <a:spcPct val="20000"/>
              </a:spcBef>
              <a:buClr>
                <a:schemeClr val="folHlink"/>
              </a:buClr>
              <a:buSzPct val="100000"/>
            </a:pPr>
            <a:r>
              <a:rPr lang="en-US" altLang="zh-CN" dirty="0"/>
              <a:t>{</a:t>
            </a:r>
          </a:p>
          <a:p>
            <a:pPr marL="342900" indent="-342900">
              <a:lnSpc>
                <a:spcPct val="80000"/>
              </a:lnSpc>
              <a:spcBef>
                <a:spcPct val="20000"/>
              </a:spcBef>
              <a:buClr>
                <a:schemeClr val="folHlink"/>
              </a:buClr>
              <a:buSzPct val="100000"/>
            </a:pPr>
            <a:r>
              <a:rPr lang="en-US" altLang="zh-CN" dirty="0"/>
              <a:t>	</a:t>
            </a:r>
            <a:r>
              <a:rPr lang="en-US" altLang="zh-CN" dirty="0" err="1"/>
              <a:t>int</a:t>
            </a:r>
            <a:r>
              <a:rPr lang="en-US" altLang="zh-CN" dirty="0"/>
              <a:t> temp;</a:t>
            </a:r>
          </a:p>
          <a:p>
            <a:pPr marL="342900" indent="-342900">
              <a:lnSpc>
                <a:spcPct val="80000"/>
              </a:lnSpc>
              <a:spcBef>
                <a:spcPct val="20000"/>
              </a:spcBef>
              <a:buClr>
                <a:schemeClr val="folHlink"/>
              </a:buClr>
              <a:buSzPct val="100000"/>
            </a:pPr>
            <a:r>
              <a:rPr lang="en-US" altLang="zh-CN" dirty="0"/>
              <a:t>	temp =a;</a:t>
            </a:r>
          </a:p>
          <a:p>
            <a:pPr marL="342900" indent="-342900">
              <a:lnSpc>
                <a:spcPct val="80000"/>
              </a:lnSpc>
              <a:spcBef>
                <a:spcPct val="20000"/>
              </a:spcBef>
              <a:buClr>
                <a:schemeClr val="folHlink"/>
              </a:buClr>
              <a:buSzPct val="100000"/>
            </a:pPr>
            <a:r>
              <a:rPr lang="en-US" altLang="zh-CN" dirty="0"/>
              <a:t>	a = b;</a:t>
            </a:r>
          </a:p>
          <a:p>
            <a:pPr marL="342900" indent="-342900">
              <a:lnSpc>
                <a:spcPct val="80000"/>
              </a:lnSpc>
              <a:spcBef>
                <a:spcPct val="20000"/>
              </a:spcBef>
              <a:buClr>
                <a:schemeClr val="folHlink"/>
              </a:buClr>
              <a:buSzPct val="100000"/>
            </a:pPr>
            <a:r>
              <a:rPr lang="en-US" altLang="zh-CN" dirty="0"/>
              <a:t>   	b = temp;</a:t>
            </a:r>
          </a:p>
          <a:p>
            <a:pPr marL="342900" indent="-342900">
              <a:lnSpc>
                <a:spcPct val="80000"/>
              </a:lnSpc>
              <a:spcBef>
                <a:spcPct val="20000"/>
              </a:spcBef>
              <a:buClr>
                <a:schemeClr val="folHlink"/>
              </a:buClr>
              <a:buSzPct val="100000"/>
            </a:pPr>
            <a:r>
              <a:rPr lang="en-US" altLang="zh-CN" dirty="0"/>
              <a:t>}</a:t>
            </a:r>
          </a:p>
        </p:txBody>
      </p:sp>
      <p:sp>
        <p:nvSpPr>
          <p:cNvPr id="18" name="对话气泡: 圆角矩形 16"/>
          <p:cNvSpPr/>
          <p:nvPr/>
        </p:nvSpPr>
        <p:spPr>
          <a:xfrm>
            <a:off x="757210" y="3324976"/>
            <a:ext cx="1564523" cy="372466"/>
          </a:xfrm>
          <a:prstGeom prst="wedgeRoundRectCallout">
            <a:avLst>
              <a:gd name="adj1" fmla="val 80428"/>
              <a:gd name="adj2" fmla="val -74957"/>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交换</a:t>
            </a:r>
            <a:r>
              <a:rPr lang="en-US" altLang="zh-CN" sz="1400" dirty="0">
                <a:solidFill>
                  <a:schemeClr val="tx1"/>
                </a:solidFill>
                <a:latin typeface="微软雅黑" panose="020B0503020204020204" pitchFamily="34" charset="-122"/>
                <a:ea typeface="微软雅黑" panose="020B0503020204020204" pitchFamily="34" charset="-122"/>
              </a:rPr>
              <a:t>a</a:t>
            </a: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b</a:t>
            </a:r>
            <a:r>
              <a:rPr lang="zh-CN" altLang="en-US" sz="1400" dirty="0">
                <a:solidFill>
                  <a:schemeClr val="tx1"/>
                </a:solidFill>
                <a:latin typeface="微软雅黑" panose="020B0503020204020204" pitchFamily="34" charset="-122"/>
                <a:ea typeface="微软雅黑" panose="020B0503020204020204" pitchFamily="34" charset="-122"/>
              </a:rPr>
              <a:t>的值</a:t>
            </a:r>
          </a:p>
        </p:txBody>
      </p:sp>
      <p:sp>
        <p:nvSpPr>
          <p:cNvPr id="8" name="矩形: 圆角 4"/>
          <p:cNvSpPr/>
          <p:nvPr/>
        </p:nvSpPr>
        <p:spPr>
          <a:xfrm>
            <a:off x="5403176" y="4863430"/>
            <a:ext cx="2818863" cy="1260287"/>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运行结果：</a:t>
            </a:r>
            <a:endParaRPr lang="en-US" altLang="zh-CN" sz="1600" dirty="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	a=3,   b=5  </a:t>
            </a:r>
          </a:p>
          <a:p>
            <a:pP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	a=3,   b=5 	</a:t>
            </a:r>
            <a:endParaRPr lang="zh-CN" altLang="zh-CN" sz="1600" dirty="0">
              <a:solidFill>
                <a:schemeClr val="tx1"/>
              </a:solidFill>
              <a:latin typeface="微软雅黑" pitchFamily="34" charset="-122"/>
              <a:ea typeface="微软雅黑" pitchFamily="34" charset="-122"/>
            </a:endParaRPr>
          </a:p>
        </p:txBody>
      </p:sp>
      <p:grpSp>
        <p:nvGrpSpPr>
          <p:cNvPr id="4" name="组合 3"/>
          <p:cNvGrpSpPr/>
          <p:nvPr/>
        </p:nvGrpSpPr>
        <p:grpSpPr>
          <a:xfrm>
            <a:off x="8092924" y="5151391"/>
            <a:ext cx="949850" cy="923330"/>
            <a:chOff x="8092924" y="5151391"/>
            <a:chExt cx="949850" cy="923330"/>
          </a:xfrm>
        </p:grpSpPr>
        <p:sp>
          <p:nvSpPr>
            <p:cNvPr id="15" name="椭圆 14"/>
            <p:cNvSpPr/>
            <p:nvPr/>
          </p:nvSpPr>
          <p:spPr>
            <a:xfrm>
              <a:off x="8092924" y="5253016"/>
              <a:ext cx="792088" cy="72008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162405" y="5151391"/>
              <a:ext cx="880369" cy="92333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zh-CN" altLang="en-US" sz="5400" b="1" cap="none" spc="0" dirty="0">
                  <a:ln w="18000">
                    <a:solidFill>
                      <a:schemeClr val="accent2">
                        <a:satMod val="140000"/>
                      </a:schemeClr>
                    </a:solidFill>
                    <a:prstDash val="solid"/>
                    <a:miter lim="800000"/>
                  </a:ln>
                  <a:solidFill>
                    <a:schemeClr val="bg1"/>
                  </a:solidFill>
                  <a:effectLst>
                    <a:outerShdw blurRad="25500" dist="23000" dir="7020000" algn="tl">
                      <a:srgbClr val="000000">
                        <a:alpha val="50000"/>
                      </a:srgbClr>
                    </a:outerShdw>
                  </a:effectLst>
                </a:rPr>
                <a:t>？</a:t>
              </a:r>
            </a:p>
          </p:txBody>
        </p:sp>
      </p:grpSp>
    </p:spTree>
    <p:extLst>
      <p:ext uri="{BB962C8B-B14F-4D97-AF65-F5344CB8AC3E}">
        <p14:creationId xmlns:p14="http://schemas.microsoft.com/office/powerpoint/2010/main" val="419656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049517" y="203900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p:cNvPicPr>
            <a:picLocks noChangeAspect="1"/>
          </p:cNvPicPr>
          <p:nvPr/>
        </p:nvPicPr>
        <p:blipFill>
          <a:blip r:embed="rId2"/>
          <a:stretch>
            <a:fillRect/>
          </a:stretch>
        </p:blipFill>
        <p:spPr>
          <a:xfrm>
            <a:off x="786089" y="2238211"/>
            <a:ext cx="4203042" cy="3001580"/>
          </a:xfrm>
          <a:prstGeom prst="rect">
            <a:avLst/>
          </a:prstGeom>
        </p:spPr>
      </p:pic>
      <p:sp>
        <p:nvSpPr>
          <p:cNvPr id="5" name="文本框 4"/>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4.1.1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6" name="文本框 5"/>
          <p:cNvSpPr txBox="1"/>
          <p:nvPr/>
        </p:nvSpPr>
        <p:spPr>
          <a:xfrm>
            <a:off x="2705845" y="163396"/>
            <a:ext cx="4661907"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结构化软件及其优越性</a:t>
            </a:r>
          </a:p>
        </p:txBody>
      </p:sp>
      <p:sp>
        <p:nvSpPr>
          <p:cNvPr id="7" name="矩形: 圆角 12"/>
          <p:cNvSpPr/>
          <p:nvPr/>
        </p:nvSpPr>
        <p:spPr>
          <a:xfrm>
            <a:off x="1695508" y="1538323"/>
            <a:ext cx="2384203"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模块化软件示意图</a:t>
            </a:r>
            <a:endParaRPr lang="zh-CN" altLang="en-US" sz="1600" dirty="0">
              <a:solidFill>
                <a:schemeClr val="tx1"/>
              </a:solidFill>
            </a:endParaRPr>
          </a:p>
        </p:txBody>
      </p:sp>
      <p:sp>
        <p:nvSpPr>
          <p:cNvPr id="8" name="Rectangle 3"/>
          <p:cNvSpPr txBox="1">
            <a:spLocks noChangeArrowheads="1"/>
          </p:cNvSpPr>
          <p:nvPr/>
        </p:nvSpPr>
        <p:spPr>
          <a:xfrm>
            <a:off x="5580993" y="2660923"/>
            <a:ext cx="3268717" cy="2005669"/>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000" b="1" dirty="0">
                <a:latin typeface="微软雅黑" panose="020B0503020204020204" pitchFamily="34" charset="-122"/>
                <a:ea typeface="微软雅黑" panose="020B0503020204020204" pitchFamily="34" charset="-122"/>
              </a:rPr>
              <a:t>矩形框</a:t>
            </a:r>
            <a:r>
              <a:rPr lang="zh-CN" altLang="en-US" sz="2000" dirty="0">
                <a:latin typeface="微软雅黑" panose="020B0503020204020204" pitchFamily="34" charset="-122"/>
                <a:ea typeface="微软雅黑" panose="020B0503020204020204" pitchFamily="34" charset="-122"/>
              </a:rPr>
              <a:t>：功能模块</a:t>
            </a:r>
            <a:endParaRPr lang="en-US" altLang="zh-CN" sz="2000" dirty="0">
              <a:latin typeface="微软雅黑" panose="020B0503020204020204" pitchFamily="34" charset="-122"/>
              <a:ea typeface="微软雅黑" panose="020B0503020204020204" pitchFamily="34" charset="-122"/>
            </a:endParaRPr>
          </a:p>
          <a:p>
            <a:pPr marL="0" indent="0">
              <a:lnSpc>
                <a:spcPct val="150000"/>
              </a:lnSpc>
              <a:buNone/>
            </a:pPr>
            <a:r>
              <a:rPr lang="zh-CN" altLang="en-US" sz="2000" b="1" dirty="0">
                <a:latin typeface="微软雅黑" panose="020B0503020204020204" pitchFamily="34" charset="-122"/>
                <a:ea typeface="微软雅黑" panose="020B0503020204020204" pitchFamily="34" charset="-122"/>
              </a:rPr>
              <a:t>箭头</a:t>
            </a:r>
            <a:r>
              <a:rPr lang="zh-CN" altLang="en-US" sz="2000" dirty="0">
                <a:latin typeface="微软雅黑" panose="020B0503020204020204" pitchFamily="34" charset="-122"/>
                <a:ea typeface="微软雅黑" panose="020B0503020204020204" pitchFamily="34" charset="-122"/>
              </a:rPr>
              <a:t>：模块间的调用关系</a:t>
            </a:r>
            <a:endParaRPr lang="en-US" altLang="zh-CN" sz="2000" dirty="0">
              <a:latin typeface="微软雅黑" panose="020B0503020204020204" pitchFamily="34" charset="-122"/>
              <a:ea typeface="微软雅黑" panose="020B0503020204020204" pitchFamily="34" charset="-122"/>
            </a:endParaRPr>
          </a:p>
          <a:p>
            <a:pPr marL="0" indent="0">
              <a:lnSpc>
                <a:spcPct val="150000"/>
              </a:lnSpc>
              <a:buNone/>
            </a:pPr>
            <a:r>
              <a:rPr lang="zh-CN" altLang="en-US" sz="1800" dirty="0">
                <a:latin typeface="微软雅黑" panose="020B0503020204020204" pitchFamily="34" charset="-122"/>
                <a:ea typeface="微软雅黑" panose="020B0503020204020204" pitchFamily="34" charset="-122"/>
              </a:rPr>
              <a:t>（箭头指向的是被调用模块）</a:t>
            </a:r>
            <a:r>
              <a:rPr lang="en-US" altLang="zh-CN" sz="2000" dirty="0"/>
              <a:t>	</a:t>
            </a:r>
          </a:p>
        </p:txBody>
      </p:sp>
    </p:spTree>
    <p:extLst>
      <p:ext uri="{BB962C8B-B14F-4D97-AF65-F5344CB8AC3E}">
        <p14:creationId xmlns:p14="http://schemas.microsoft.com/office/powerpoint/2010/main" val="239750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6021" y="2097746"/>
            <a:ext cx="7358231"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参数传递的不是数据本身，而是数据的存储地址。</a:t>
            </a: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变量的地址作为参数调用一个函数，而被调用函数的形式参数必须是可以接收地址值的指针变量，并且它的数据类型必须与被传递数据的数据类型相同。</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把变量的地址传递给被调函数，被调函数通过这个地址找到该变量的存放位置，直接对该地址中存放的变量的内容进行存取操作。因此，在被调函数中若修改了地址中的内容，实际上修改了实参的值。 </a:t>
            </a: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如果想让形参的改变影响实参，即函数返回时需要获得几个结果值，应采用地址传递方式。</a:t>
            </a:r>
            <a:endParaRPr lang="en-US" altLang="zh-CN" dirty="0">
              <a:latin typeface="微软雅黑" panose="020B0503020204020204" pitchFamily="34" charset="-122"/>
              <a:ea typeface="微软雅黑" panose="020B0503020204020204" pitchFamily="34" charset="-122"/>
            </a:endParaRPr>
          </a:p>
        </p:txBody>
      </p:sp>
      <p:sp>
        <p:nvSpPr>
          <p:cNvPr id="9" name="文本框 8"/>
          <p:cNvSpPr txBox="1"/>
          <p:nvPr/>
        </p:nvSpPr>
        <p:spPr>
          <a:xfrm>
            <a:off x="786089" y="11035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4.4.1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3" name="文本框 12"/>
          <p:cNvSpPr txBox="1"/>
          <p:nvPr/>
        </p:nvSpPr>
        <p:spPr>
          <a:xfrm>
            <a:off x="2232508" y="120865"/>
            <a:ext cx="634133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使用函数参数在函数间传递数据</a:t>
            </a:r>
          </a:p>
        </p:txBody>
      </p:sp>
      <p:sp>
        <p:nvSpPr>
          <p:cNvPr id="7" name="矩形 6"/>
          <p:cNvSpPr/>
          <p:nvPr/>
        </p:nvSpPr>
        <p:spPr>
          <a:xfrm>
            <a:off x="886331" y="1277035"/>
            <a:ext cx="3759362" cy="646331"/>
          </a:xfrm>
          <a:prstGeom prst="rect">
            <a:avLst/>
          </a:prstGeom>
        </p:spPr>
        <p:txBody>
          <a:bodyPr wrap="none">
            <a:spAutoFit/>
          </a:bodyPr>
          <a:lstStyle/>
          <a:p>
            <a:pPr lvl="0">
              <a:lnSpc>
                <a:spcPct val="150000"/>
              </a:lnSpc>
            </a:pPr>
            <a:r>
              <a:rPr lang="en-US" altLang="zh-CN" sz="2400" b="1" dirty="0">
                <a:solidFill>
                  <a:prstClr val="black"/>
                </a:solidFill>
                <a:latin typeface="微软雅黑" panose="020B0503020204020204" pitchFamily="34" charset="-122"/>
                <a:ea typeface="微软雅黑" panose="020B0503020204020204" pitchFamily="34" charset="-122"/>
              </a:rPr>
              <a:t>2</a:t>
            </a:r>
            <a:r>
              <a:rPr lang="zh-CN" altLang="en-US" sz="2400" b="1" dirty="0">
                <a:solidFill>
                  <a:prstClr val="black"/>
                </a:solidFill>
                <a:latin typeface="微软雅黑" panose="020B0503020204020204" pitchFamily="34" charset="-122"/>
                <a:ea typeface="微软雅黑" panose="020B0503020204020204" pitchFamily="34" charset="-122"/>
              </a:rPr>
              <a:t>、地址传送方式传递数据</a:t>
            </a:r>
            <a:endParaRPr lang="en-US" altLang="zh-CN" sz="2400" b="1"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539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3"/>
          <p:cNvSpPr/>
          <p:nvPr/>
        </p:nvSpPr>
        <p:spPr>
          <a:xfrm>
            <a:off x="695852" y="1318804"/>
            <a:ext cx="4199861" cy="4453863"/>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12"/>
          <p:cNvSpPr/>
          <p:nvPr/>
        </p:nvSpPr>
        <p:spPr>
          <a:xfrm>
            <a:off x="786089" y="1072739"/>
            <a:ext cx="4549665"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4.11  </a:t>
            </a:r>
            <a:r>
              <a:rPr lang="zh-CN" altLang="zh-CN" sz="1600" dirty="0">
                <a:solidFill>
                  <a:schemeClr val="tx1"/>
                </a:solidFill>
                <a:latin typeface="微软雅黑" panose="020B0503020204020204" pitchFamily="34" charset="-122"/>
                <a:ea typeface="微软雅黑" panose="020B0503020204020204" pitchFamily="34" charset="-122"/>
              </a:rPr>
              <a:t>对三个整数</a:t>
            </a:r>
            <a:r>
              <a:rPr lang="en-US" altLang="zh-CN" sz="1600" dirty="0" err="1">
                <a:solidFill>
                  <a:schemeClr val="tx1"/>
                </a:solidFill>
                <a:latin typeface="微软雅黑" panose="020B0503020204020204" pitchFamily="34" charset="-122"/>
                <a:ea typeface="微软雅黑" panose="020B0503020204020204" pitchFamily="34" charset="-122"/>
              </a:rPr>
              <a:t>a,b,c</a:t>
            </a:r>
            <a:r>
              <a:rPr lang="en-US" altLang="zh-CN" sz="1600" dirty="0">
                <a:solidFill>
                  <a:schemeClr val="tx1"/>
                </a:solidFill>
                <a:latin typeface="微软雅黑" panose="020B0503020204020204" pitchFamily="34" charset="-122"/>
                <a:ea typeface="微软雅黑" panose="020B0503020204020204" pitchFamily="34" charset="-122"/>
              </a:rPr>
              <a:t> </a:t>
            </a:r>
            <a:r>
              <a:rPr lang="zh-CN" altLang="zh-CN" sz="1600" dirty="0">
                <a:solidFill>
                  <a:schemeClr val="tx1"/>
                </a:solidFill>
                <a:latin typeface="微软雅黑" panose="020B0503020204020204" pitchFamily="34" charset="-122"/>
                <a:ea typeface="微软雅黑" panose="020B0503020204020204" pitchFamily="34" charset="-122"/>
              </a:rPr>
              <a:t>进行从小到大的排序</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0" name="TextBox 3"/>
          <p:cNvSpPr txBox="1"/>
          <p:nvPr/>
        </p:nvSpPr>
        <p:spPr>
          <a:xfrm>
            <a:off x="976820" y="1583659"/>
            <a:ext cx="3637923" cy="3924151"/>
          </a:xfrm>
          <a:prstGeom prst="rect">
            <a:avLst/>
          </a:prstGeom>
          <a:noFill/>
        </p:spPr>
        <p:txBody>
          <a:bodyPr wrap="square" rtlCol="0">
            <a:spAutoFit/>
          </a:bodyPr>
          <a:lstStyle/>
          <a:p>
            <a:pPr indent="-342900">
              <a:spcBef>
                <a:spcPct val="20000"/>
              </a:spcBef>
              <a:buClr>
                <a:schemeClr val="folHlink"/>
              </a:buClr>
              <a:buSzPct val="100000"/>
              <a:buFont typeface="Wingdings 3" pitchFamily="18" charset="2"/>
              <a:buNone/>
            </a:pPr>
            <a:r>
              <a:rPr lang="en-US" altLang="zh-CN" sz="1500" dirty="0"/>
              <a:t>#include &lt;</a:t>
            </a:r>
            <a:r>
              <a:rPr lang="en-US" altLang="zh-CN" sz="1500" dirty="0" err="1"/>
              <a:t>stdio.h</a:t>
            </a:r>
            <a:r>
              <a:rPr lang="en-US" altLang="zh-CN" sz="1500" dirty="0"/>
              <a:t>&gt;</a:t>
            </a:r>
          </a:p>
          <a:p>
            <a:pPr indent="-342900">
              <a:spcBef>
                <a:spcPct val="20000"/>
              </a:spcBef>
              <a:buClr>
                <a:schemeClr val="folHlink"/>
              </a:buClr>
              <a:buSzPct val="100000"/>
              <a:buFont typeface="Wingdings 3" pitchFamily="18" charset="2"/>
              <a:buNone/>
            </a:pPr>
            <a:r>
              <a:rPr lang="en-US" altLang="zh-CN" sz="1500" dirty="0"/>
              <a:t>void   swap(</a:t>
            </a:r>
            <a:r>
              <a:rPr lang="en-US" altLang="zh-CN" sz="1500" dirty="0" err="1"/>
              <a:t>int</a:t>
            </a:r>
            <a:r>
              <a:rPr lang="en-US" altLang="zh-CN" sz="1500" dirty="0"/>
              <a:t> *x, </a:t>
            </a:r>
            <a:r>
              <a:rPr lang="en-US" altLang="zh-CN" sz="1500" dirty="0" err="1"/>
              <a:t>int</a:t>
            </a:r>
            <a:r>
              <a:rPr lang="en-US" altLang="zh-CN" sz="1500" dirty="0"/>
              <a:t> *y); </a:t>
            </a:r>
          </a:p>
          <a:p>
            <a:pPr indent="-342900">
              <a:spcBef>
                <a:spcPct val="20000"/>
              </a:spcBef>
              <a:buClr>
                <a:schemeClr val="folHlink"/>
              </a:buClr>
              <a:buSzPct val="100000"/>
              <a:buFont typeface="Wingdings 3" pitchFamily="18" charset="2"/>
              <a:buNone/>
            </a:pPr>
            <a:r>
              <a:rPr lang="en-US" altLang="zh-CN" sz="1500" dirty="0"/>
              <a:t>void   main()</a:t>
            </a:r>
          </a:p>
          <a:p>
            <a:pPr indent="-342900">
              <a:spcBef>
                <a:spcPct val="20000"/>
              </a:spcBef>
              <a:buClr>
                <a:schemeClr val="folHlink"/>
              </a:buClr>
              <a:buSzPct val="100000"/>
              <a:buFont typeface="Wingdings 3" pitchFamily="18" charset="2"/>
              <a:buNone/>
            </a:pPr>
            <a:r>
              <a:rPr lang="en-US" altLang="zh-CN" sz="1500" dirty="0"/>
              <a:t>{</a:t>
            </a:r>
          </a:p>
          <a:p>
            <a:pPr indent="-342900">
              <a:spcBef>
                <a:spcPct val="20000"/>
              </a:spcBef>
              <a:buClr>
                <a:schemeClr val="folHlink"/>
              </a:buClr>
              <a:buSzPct val="100000"/>
              <a:buFont typeface="Wingdings 3" pitchFamily="18" charset="2"/>
              <a:buNone/>
            </a:pPr>
            <a:r>
              <a:rPr lang="en-US" altLang="zh-CN" sz="1500" dirty="0"/>
              <a:t>   </a:t>
            </a:r>
            <a:r>
              <a:rPr lang="en-US" altLang="zh-CN" sz="1500" dirty="0" err="1"/>
              <a:t>int</a:t>
            </a:r>
            <a:r>
              <a:rPr lang="en-US" altLang="zh-CN" sz="1500" dirty="0"/>
              <a:t> a, b, c;</a:t>
            </a:r>
          </a:p>
          <a:p>
            <a:pPr indent="-342900">
              <a:spcBef>
                <a:spcPct val="20000"/>
              </a:spcBef>
              <a:buClr>
                <a:schemeClr val="folHlink"/>
              </a:buClr>
              <a:buSzPct val="100000"/>
              <a:buFont typeface="Wingdings 3" pitchFamily="18" charset="2"/>
              <a:buNone/>
            </a:pPr>
            <a:r>
              <a:rPr lang="en-US" altLang="zh-CN" sz="1500" dirty="0"/>
              <a:t>   </a:t>
            </a:r>
            <a:r>
              <a:rPr lang="en-US" altLang="zh-CN" sz="1500" dirty="0" err="1"/>
              <a:t>scanf</a:t>
            </a:r>
            <a:r>
              <a:rPr lang="en-US" altLang="zh-CN" sz="1500" dirty="0"/>
              <a:t>("%</a:t>
            </a:r>
            <a:r>
              <a:rPr lang="en-US" altLang="zh-CN" sz="1500" dirty="0" err="1"/>
              <a:t>d%d%d</a:t>
            </a:r>
            <a:r>
              <a:rPr lang="en-US" altLang="zh-CN" sz="1500" dirty="0"/>
              <a:t>", &amp;a, &amp;b, &amp;c);</a:t>
            </a:r>
          </a:p>
          <a:p>
            <a:pPr indent="-342900">
              <a:spcBef>
                <a:spcPct val="20000"/>
              </a:spcBef>
              <a:buClr>
                <a:schemeClr val="folHlink"/>
              </a:buClr>
              <a:buSzPct val="100000"/>
              <a:buFont typeface="Wingdings 3" pitchFamily="18" charset="2"/>
              <a:buNone/>
            </a:pPr>
            <a:r>
              <a:rPr lang="en-US" altLang="zh-CN" sz="1500" dirty="0"/>
              <a:t>   if (a &gt; b)</a:t>
            </a:r>
          </a:p>
          <a:p>
            <a:pPr indent="-342900">
              <a:spcBef>
                <a:spcPct val="20000"/>
              </a:spcBef>
              <a:buClr>
                <a:schemeClr val="folHlink"/>
              </a:buClr>
              <a:buSzPct val="100000"/>
              <a:buFont typeface="Wingdings 3" pitchFamily="18" charset="2"/>
              <a:buNone/>
            </a:pPr>
            <a:r>
              <a:rPr lang="en-US" altLang="zh-CN" sz="1500" dirty="0"/>
              <a:t>	  swap(&amp;a, &amp;b);	 </a:t>
            </a:r>
          </a:p>
          <a:p>
            <a:pPr indent="-342900">
              <a:spcBef>
                <a:spcPct val="20000"/>
              </a:spcBef>
              <a:buClr>
                <a:schemeClr val="folHlink"/>
              </a:buClr>
              <a:buSzPct val="100000"/>
              <a:buFont typeface="Wingdings 3" pitchFamily="18" charset="2"/>
              <a:buNone/>
            </a:pPr>
            <a:r>
              <a:rPr lang="en-US" altLang="zh-CN" sz="1500" dirty="0"/>
              <a:t>   if (a &gt; c)</a:t>
            </a:r>
          </a:p>
          <a:p>
            <a:pPr indent="-342900">
              <a:spcBef>
                <a:spcPct val="20000"/>
              </a:spcBef>
              <a:buClr>
                <a:schemeClr val="folHlink"/>
              </a:buClr>
              <a:buSzPct val="100000"/>
              <a:buFont typeface="Wingdings 3" pitchFamily="18" charset="2"/>
              <a:buNone/>
            </a:pPr>
            <a:r>
              <a:rPr lang="en-US" altLang="zh-CN" sz="1500" dirty="0"/>
              <a:t>	  swap(&amp;a, &amp;c); </a:t>
            </a:r>
          </a:p>
          <a:p>
            <a:pPr indent="-342900">
              <a:spcBef>
                <a:spcPct val="20000"/>
              </a:spcBef>
              <a:buClr>
                <a:schemeClr val="folHlink"/>
              </a:buClr>
              <a:buSzPct val="100000"/>
              <a:buFont typeface="Wingdings 3" pitchFamily="18" charset="2"/>
              <a:buNone/>
            </a:pPr>
            <a:r>
              <a:rPr lang="en-US" altLang="zh-CN" sz="1500" dirty="0"/>
              <a:t>    if (b &gt; c)</a:t>
            </a:r>
          </a:p>
          <a:p>
            <a:pPr indent="-342900">
              <a:spcBef>
                <a:spcPct val="20000"/>
              </a:spcBef>
              <a:buClr>
                <a:schemeClr val="folHlink"/>
              </a:buClr>
              <a:buSzPct val="100000"/>
              <a:buFont typeface="Wingdings 3" pitchFamily="18" charset="2"/>
              <a:buNone/>
            </a:pPr>
            <a:r>
              <a:rPr lang="en-US" altLang="zh-CN" sz="1500" dirty="0"/>
              <a:t>	  swap(&amp;b, &amp;c); </a:t>
            </a:r>
          </a:p>
          <a:p>
            <a:pPr indent="-342900">
              <a:spcBef>
                <a:spcPct val="20000"/>
              </a:spcBef>
              <a:buClr>
                <a:schemeClr val="folHlink"/>
              </a:buClr>
              <a:buSzPct val="100000"/>
              <a:buFont typeface="Wingdings 3" pitchFamily="18" charset="2"/>
              <a:buNone/>
            </a:pPr>
            <a:r>
              <a:rPr lang="en-US" altLang="zh-CN" sz="1500" dirty="0"/>
              <a:t>    </a:t>
            </a:r>
            <a:r>
              <a:rPr lang="en-US" altLang="zh-CN" sz="1500" dirty="0" err="1"/>
              <a:t>printf</a:t>
            </a:r>
            <a:r>
              <a:rPr lang="en-US" altLang="zh-CN" sz="1500" dirty="0"/>
              <a:t>("%d\</a:t>
            </a:r>
            <a:r>
              <a:rPr lang="en-US" altLang="zh-CN" sz="1500" dirty="0" err="1"/>
              <a:t>t%d</a:t>
            </a:r>
            <a:r>
              <a:rPr lang="en-US" altLang="zh-CN" sz="1500" dirty="0"/>
              <a:t>\</a:t>
            </a:r>
            <a:r>
              <a:rPr lang="en-US" altLang="zh-CN" sz="1500" dirty="0" err="1"/>
              <a:t>t%d</a:t>
            </a:r>
            <a:r>
              <a:rPr lang="en-US" altLang="zh-CN" sz="1500" dirty="0"/>
              <a:t>\n", a, b, c);</a:t>
            </a:r>
          </a:p>
          <a:p>
            <a:pPr indent="-342900">
              <a:spcBef>
                <a:spcPct val="20000"/>
              </a:spcBef>
              <a:buClr>
                <a:schemeClr val="folHlink"/>
              </a:buClr>
              <a:buSzPct val="100000"/>
              <a:buFont typeface="Wingdings 3" pitchFamily="18" charset="2"/>
              <a:buNone/>
            </a:pPr>
            <a:r>
              <a:rPr lang="en-US" altLang="zh-CN" sz="1500" dirty="0"/>
              <a:t>}</a:t>
            </a:r>
          </a:p>
        </p:txBody>
      </p:sp>
      <p:sp>
        <p:nvSpPr>
          <p:cNvPr id="4" name="矩形 3"/>
          <p:cNvSpPr/>
          <p:nvPr/>
        </p:nvSpPr>
        <p:spPr>
          <a:xfrm>
            <a:off x="5741276" y="1744034"/>
            <a:ext cx="2643352" cy="2262158"/>
          </a:xfrm>
          <a:prstGeom prst="rect">
            <a:avLst/>
          </a:prstGeom>
        </p:spPr>
        <p:txBody>
          <a:bodyPr wrap="square">
            <a:spAutoFit/>
          </a:bodyPr>
          <a:lstStyle/>
          <a:p>
            <a:pPr indent="-342900">
              <a:spcBef>
                <a:spcPct val="20000"/>
              </a:spcBef>
              <a:buClr>
                <a:schemeClr val="folHlink"/>
              </a:buClr>
              <a:buSzPct val="100000"/>
            </a:pPr>
            <a:r>
              <a:rPr lang="en-US" altLang="zh-CN" sz="1500" dirty="0"/>
              <a:t>void    swap(</a:t>
            </a:r>
            <a:r>
              <a:rPr lang="en-US" altLang="zh-CN" sz="1500" dirty="0" err="1"/>
              <a:t>int</a:t>
            </a:r>
            <a:r>
              <a:rPr lang="en-US" altLang="zh-CN" sz="1500" dirty="0"/>
              <a:t> *x, </a:t>
            </a:r>
            <a:r>
              <a:rPr lang="en-US" altLang="zh-CN" sz="1500" dirty="0" err="1"/>
              <a:t>int</a:t>
            </a:r>
            <a:r>
              <a:rPr lang="en-US" altLang="zh-CN" sz="1500" dirty="0"/>
              <a:t> *y)                </a:t>
            </a:r>
          </a:p>
          <a:p>
            <a:pPr indent="-342900">
              <a:spcBef>
                <a:spcPct val="20000"/>
              </a:spcBef>
              <a:buClr>
                <a:schemeClr val="folHlink"/>
              </a:buClr>
              <a:buSzPct val="100000"/>
            </a:pPr>
            <a:r>
              <a:rPr lang="en-US" altLang="zh-CN" sz="1500" dirty="0"/>
              <a:t> {</a:t>
            </a:r>
          </a:p>
          <a:p>
            <a:pPr indent="-342900">
              <a:spcBef>
                <a:spcPct val="20000"/>
              </a:spcBef>
              <a:buClr>
                <a:schemeClr val="folHlink"/>
              </a:buClr>
              <a:buSzPct val="100000"/>
            </a:pPr>
            <a:r>
              <a:rPr lang="en-US" altLang="zh-CN" sz="1500" dirty="0"/>
              <a:t>   </a:t>
            </a:r>
            <a:r>
              <a:rPr lang="en-US" altLang="zh-CN" sz="1500" dirty="0" err="1"/>
              <a:t>int</a:t>
            </a:r>
            <a:r>
              <a:rPr lang="en-US" altLang="zh-CN" sz="1500" dirty="0"/>
              <a:t>  temp;</a:t>
            </a:r>
          </a:p>
          <a:p>
            <a:pPr indent="-342900">
              <a:spcBef>
                <a:spcPct val="20000"/>
              </a:spcBef>
              <a:buClr>
                <a:schemeClr val="folHlink"/>
              </a:buClr>
              <a:buSzPct val="100000"/>
            </a:pPr>
            <a:r>
              <a:rPr lang="en-US" altLang="zh-CN" sz="1500" dirty="0"/>
              <a:t>   temp = *x; </a:t>
            </a:r>
          </a:p>
          <a:p>
            <a:pPr indent="-342900">
              <a:spcBef>
                <a:spcPct val="20000"/>
              </a:spcBef>
              <a:buClr>
                <a:schemeClr val="folHlink"/>
              </a:buClr>
              <a:buSzPct val="100000"/>
            </a:pPr>
            <a:r>
              <a:rPr lang="en-US" altLang="zh-CN" sz="1500" dirty="0"/>
              <a:t>  </a:t>
            </a:r>
            <a:r>
              <a:rPr lang="zh-CN" altLang="en-US" sz="1500" dirty="0"/>
              <a:t>*</a:t>
            </a:r>
            <a:r>
              <a:rPr lang="en-US" altLang="zh-CN" sz="1500" dirty="0"/>
              <a:t>x = *y;	           </a:t>
            </a:r>
          </a:p>
          <a:p>
            <a:pPr indent="-342900">
              <a:spcBef>
                <a:spcPct val="20000"/>
              </a:spcBef>
              <a:buClr>
                <a:schemeClr val="folHlink"/>
              </a:buClr>
              <a:buSzPct val="100000"/>
            </a:pPr>
            <a:r>
              <a:rPr lang="zh-CN" altLang="en-US" sz="1500" dirty="0"/>
              <a:t>   *</a:t>
            </a:r>
            <a:r>
              <a:rPr lang="en-US" altLang="zh-CN" sz="1500" dirty="0"/>
              <a:t>y = temp;         </a:t>
            </a:r>
            <a:endParaRPr lang="zh-CN" altLang="en-US" sz="1500" dirty="0"/>
          </a:p>
          <a:p>
            <a:pPr indent="-342900">
              <a:spcBef>
                <a:spcPct val="20000"/>
              </a:spcBef>
              <a:buClr>
                <a:schemeClr val="folHlink"/>
              </a:buClr>
              <a:buSzPct val="100000"/>
            </a:pPr>
            <a:r>
              <a:rPr lang="zh-CN" altLang="en-US" sz="1500" dirty="0"/>
              <a:t>    </a:t>
            </a:r>
            <a:r>
              <a:rPr lang="en-US" altLang="zh-CN" sz="1500" dirty="0"/>
              <a:t>return;</a:t>
            </a:r>
          </a:p>
          <a:p>
            <a:pPr indent="-342900">
              <a:spcBef>
                <a:spcPct val="20000"/>
              </a:spcBef>
              <a:buClr>
                <a:schemeClr val="folHlink"/>
              </a:buClr>
              <a:buSzPct val="100000"/>
            </a:pPr>
            <a:r>
              <a:rPr lang="en-US" altLang="zh-CN" sz="1500" dirty="0"/>
              <a:t>}</a:t>
            </a:r>
          </a:p>
        </p:txBody>
      </p:sp>
      <p:sp>
        <p:nvSpPr>
          <p:cNvPr id="12" name="矩形: 圆角 4"/>
          <p:cNvSpPr/>
          <p:nvPr/>
        </p:nvSpPr>
        <p:spPr>
          <a:xfrm>
            <a:off x="4244089" y="4981902"/>
            <a:ext cx="2818863" cy="1260287"/>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运行结果：</a:t>
            </a:r>
            <a:endParaRPr lang="en-US" altLang="zh-CN" sz="1600" dirty="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	  5,4,8	//</a:t>
            </a:r>
            <a:r>
              <a:rPr lang="zh-CN" altLang="en-US" sz="1600" dirty="0">
                <a:solidFill>
                  <a:schemeClr val="tx1"/>
                </a:solidFill>
                <a:latin typeface="微软雅黑" pitchFamily="34" charset="-122"/>
                <a:ea typeface="微软雅黑" pitchFamily="34" charset="-122"/>
              </a:rPr>
              <a:t>输入</a:t>
            </a:r>
            <a:endParaRPr lang="en-US" altLang="zh-CN" sz="1600" dirty="0">
              <a:solidFill>
                <a:schemeClr val="tx1"/>
              </a:solidFill>
              <a:latin typeface="微软雅黑" pitchFamily="34" charset="-122"/>
              <a:ea typeface="微软雅黑" pitchFamily="34" charset="-122"/>
            </a:endParaRPr>
          </a:p>
          <a:p>
            <a:pPr>
              <a:lnSpc>
                <a:spcPct val="150000"/>
              </a:lnSpc>
            </a:pPr>
            <a:r>
              <a:rPr lang="en-US" altLang="zh-CN" sz="1600" dirty="0">
                <a:solidFill>
                  <a:schemeClr val="tx1"/>
                </a:solidFill>
                <a:latin typeface="微软雅黑" pitchFamily="34" charset="-122"/>
                <a:ea typeface="微软雅黑" pitchFamily="34" charset="-122"/>
              </a:rPr>
              <a:t>  	  4 5 8	//</a:t>
            </a:r>
            <a:r>
              <a:rPr lang="zh-CN" altLang="en-US" sz="1600" dirty="0">
                <a:solidFill>
                  <a:schemeClr val="tx1"/>
                </a:solidFill>
                <a:latin typeface="微软雅黑" pitchFamily="34" charset="-122"/>
                <a:ea typeface="微软雅黑" pitchFamily="34" charset="-122"/>
              </a:rPr>
              <a:t>输出</a:t>
            </a:r>
            <a:endParaRPr lang="zh-CN" altLang="zh-CN" sz="1600" dirty="0">
              <a:solidFill>
                <a:schemeClr val="tx1"/>
              </a:solidFill>
              <a:latin typeface="微软雅黑" pitchFamily="34" charset="-122"/>
              <a:ea typeface="微软雅黑" pitchFamily="34" charset="-122"/>
            </a:endParaRPr>
          </a:p>
        </p:txBody>
      </p:sp>
      <p:sp>
        <p:nvSpPr>
          <p:cNvPr id="13" name="矩形: 圆角 3"/>
          <p:cNvSpPr/>
          <p:nvPr/>
        </p:nvSpPr>
        <p:spPr>
          <a:xfrm>
            <a:off x="5425991" y="1580531"/>
            <a:ext cx="2827226" cy="2867131"/>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对话气泡: 圆角矩形 16"/>
          <p:cNvSpPr/>
          <p:nvPr/>
        </p:nvSpPr>
        <p:spPr>
          <a:xfrm>
            <a:off x="3172776" y="3510455"/>
            <a:ext cx="2121803" cy="646595"/>
          </a:xfrm>
          <a:prstGeom prst="wedgeRoundRectCallout">
            <a:avLst>
              <a:gd name="adj1" fmla="val -65903"/>
              <a:gd name="adj2" fmla="val -5117"/>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zh-CN" sz="1400" dirty="0">
                <a:solidFill>
                  <a:prstClr val="black"/>
                </a:solidFill>
                <a:latin typeface="微软雅黑" panose="020B0503020204020204" pitchFamily="34" charset="-122"/>
                <a:ea typeface="微软雅黑" panose="020B0503020204020204" pitchFamily="34" charset="-122"/>
              </a:rPr>
              <a:t>采取传地址的方式传递数据</a:t>
            </a:r>
            <a:endParaRPr lang="zh-CN" altLang="en-US" sz="1400" dirty="0">
              <a:solidFill>
                <a:prstClr val="black"/>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786089" y="11035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4.4.1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20" name="文本框 19"/>
          <p:cNvSpPr txBox="1"/>
          <p:nvPr/>
        </p:nvSpPr>
        <p:spPr>
          <a:xfrm>
            <a:off x="2232508" y="120865"/>
            <a:ext cx="634133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使用函数参数在函数间传递数据</a:t>
            </a:r>
          </a:p>
        </p:txBody>
      </p:sp>
      <p:sp>
        <p:nvSpPr>
          <p:cNvPr id="11" name="椭圆 10"/>
          <p:cNvSpPr/>
          <p:nvPr/>
        </p:nvSpPr>
        <p:spPr>
          <a:xfrm>
            <a:off x="5582898" y="1846690"/>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86078" y="4151031"/>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86089" y="1988773"/>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86078" y="4697101"/>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786078" y="3577587"/>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52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P spid="12" grpId="0" animBg="1"/>
      <p:bldP spid="16" grpId="0" animBg="1"/>
      <p:bldP spid="11" grpId="0" animBg="1"/>
      <p:bldP spid="14" grpId="0" animBg="1"/>
      <p:bldP spid="15" grpId="0" animBg="1"/>
      <p:bldP spid="19" grpId="0" animBg="1"/>
      <p:bldP spid="2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1480"/>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4.4.2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1960087" y="131737"/>
            <a:ext cx="67783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使用返回值传递数据</a:t>
            </a:r>
          </a:p>
        </p:txBody>
      </p:sp>
      <p:sp>
        <p:nvSpPr>
          <p:cNvPr id="5" name="TextBox 4"/>
          <p:cNvSpPr txBox="1"/>
          <p:nvPr/>
        </p:nvSpPr>
        <p:spPr>
          <a:xfrm>
            <a:off x="1037229" y="1255594"/>
            <a:ext cx="7118799" cy="923330"/>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函数被调用后可以向调用它的函数返回一个返回值。返回值通过函数中使用</a:t>
            </a:r>
            <a:r>
              <a:rPr lang="en-US" altLang="zh-CN" dirty="0">
                <a:latin typeface="微软雅黑" panose="020B0503020204020204" pitchFamily="34" charset="-122"/>
                <a:ea typeface="微软雅黑" panose="020B0503020204020204" pitchFamily="34" charset="-122"/>
              </a:rPr>
              <a:t>return</a:t>
            </a:r>
            <a:r>
              <a:rPr lang="zh-CN" altLang="en-US" dirty="0">
                <a:latin typeface="微软雅黑" panose="020B0503020204020204" pitchFamily="34" charset="-122"/>
                <a:ea typeface="微软雅黑" panose="020B0503020204020204" pitchFamily="34" charset="-122"/>
              </a:rPr>
              <a:t>语句实现：</a:t>
            </a:r>
          </a:p>
        </p:txBody>
      </p:sp>
      <p:sp>
        <p:nvSpPr>
          <p:cNvPr id="6" name="TextBox 5"/>
          <p:cNvSpPr txBox="1"/>
          <p:nvPr/>
        </p:nvSpPr>
        <p:spPr>
          <a:xfrm>
            <a:off x="1132764" y="4048327"/>
            <a:ext cx="7246961" cy="175432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return</a:t>
            </a:r>
            <a:r>
              <a:rPr lang="zh-CN" altLang="en-US" dirty="0">
                <a:latin typeface="微软雅黑" panose="020B0503020204020204" pitchFamily="34" charset="-122"/>
                <a:ea typeface="微软雅黑" panose="020B0503020204020204" pitchFamily="34" charset="-122"/>
              </a:rPr>
              <a:t>语句只能把一个返回值传递给调用函数，当要求返回的值多于一个时不能使用返回值传递。</a:t>
            </a: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当返回值是数值，调用函数需要使用和返回值具有相同数据类型的变量接收该返回值；而当返回值是地址值，应使用指针接收。 </a:t>
            </a:r>
          </a:p>
        </p:txBody>
      </p:sp>
      <p:sp>
        <p:nvSpPr>
          <p:cNvPr id="7" name="矩形 6"/>
          <p:cNvSpPr/>
          <p:nvPr/>
        </p:nvSpPr>
        <p:spPr>
          <a:xfrm>
            <a:off x="3279227" y="2195357"/>
            <a:ext cx="2285978" cy="418828"/>
          </a:xfrm>
          <a:prstGeom prst="rect">
            <a:avLst/>
          </a:prstGeom>
          <a:noFill/>
          <a:ln>
            <a:solidFill>
              <a:srgbClr val="98B4A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return  </a:t>
            </a:r>
            <a:r>
              <a:rPr lang="zh-CN" altLang="en-US" dirty="0">
                <a:solidFill>
                  <a:schemeClr val="tx1"/>
                </a:solidFill>
                <a:latin typeface="微软雅黑" panose="020B0503020204020204" pitchFamily="34" charset="-122"/>
                <a:ea typeface="微软雅黑" panose="020B0503020204020204" pitchFamily="34" charset="-122"/>
              </a:rPr>
              <a:t>（表达式）；</a:t>
            </a:r>
          </a:p>
        </p:txBody>
      </p:sp>
      <p:sp>
        <p:nvSpPr>
          <p:cNvPr id="4" name="矩形 3"/>
          <p:cNvSpPr/>
          <p:nvPr/>
        </p:nvSpPr>
        <p:spPr>
          <a:xfrm>
            <a:off x="1037229" y="2915000"/>
            <a:ext cx="7118799" cy="969496"/>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功能：</a:t>
            </a:r>
            <a:r>
              <a:rPr lang="zh-CN" altLang="en-US" dirty="0">
                <a:latin typeface="微软雅黑" panose="020B0503020204020204" pitchFamily="34" charset="-122"/>
                <a:ea typeface="微软雅黑" panose="020B0503020204020204" pitchFamily="34" charset="-122"/>
              </a:rPr>
              <a:t>把程序控制从被调用函数返回调用函数中，同时把返回值带给</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调用函数。</a:t>
            </a: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7996" y="4048327"/>
            <a:ext cx="654768" cy="654768"/>
          </a:xfrm>
          <a:prstGeom prst="rect">
            <a:avLst/>
          </a:prstGeom>
        </p:spPr>
      </p:pic>
    </p:spTree>
    <p:extLst>
      <p:ext uri="{BB962C8B-B14F-4D97-AF65-F5344CB8AC3E}">
        <p14:creationId xmlns:p14="http://schemas.microsoft.com/office/powerpoint/2010/main" val="69217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nimBg="1"/>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3"/>
          <p:cNvSpPr/>
          <p:nvPr/>
        </p:nvSpPr>
        <p:spPr>
          <a:xfrm>
            <a:off x="1355834" y="1171662"/>
            <a:ext cx="3079532" cy="2496448"/>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12"/>
          <p:cNvSpPr/>
          <p:nvPr/>
        </p:nvSpPr>
        <p:spPr>
          <a:xfrm>
            <a:off x="1679467" y="925596"/>
            <a:ext cx="2398548"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4.13  </a:t>
            </a:r>
            <a:r>
              <a:rPr lang="zh-CN" altLang="en-US" sz="1600" dirty="0">
                <a:solidFill>
                  <a:schemeClr val="tx1"/>
                </a:solidFill>
                <a:latin typeface="微软雅黑" panose="020B0503020204020204" pitchFamily="34" charset="-122"/>
                <a:ea typeface="微软雅黑" panose="020B0503020204020204" pitchFamily="34" charset="-122"/>
              </a:rPr>
              <a:t>幂函数的使用</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16" name="对话气泡: 圆角矩形 16"/>
          <p:cNvSpPr/>
          <p:nvPr/>
        </p:nvSpPr>
        <p:spPr>
          <a:xfrm>
            <a:off x="4435366" y="1726315"/>
            <a:ext cx="3283260" cy="1469675"/>
          </a:xfrm>
          <a:prstGeom prst="wedgeRoundRectCallout">
            <a:avLst>
              <a:gd name="adj1" fmla="val -81758"/>
              <a:gd name="adj2" fmla="val -44055"/>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r>
              <a:rPr lang="zh-CN" altLang="en-US" sz="1400" dirty="0">
                <a:solidFill>
                  <a:prstClr val="black"/>
                </a:solidFill>
                <a:latin typeface="微软雅黑" panose="020B0503020204020204" pitchFamily="34" charset="-122"/>
                <a:ea typeface="微软雅黑" panose="020B0503020204020204" pitchFamily="34" charset="-122"/>
              </a:rPr>
              <a:t>幂函数的功能是计算</a:t>
            </a:r>
            <a:r>
              <a:rPr lang="en-US" altLang="zh-CN" sz="1400" dirty="0">
                <a:solidFill>
                  <a:prstClr val="black"/>
                </a:solidFill>
                <a:latin typeface="微软雅黑" panose="020B0503020204020204" pitchFamily="34" charset="-122"/>
                <a:ea typeface="微软雅黑" panose="020B0503020204020204" pitchFamily="34" charset="-122"/>
              </a:rPr>
              <a:t>x</a:t>
            </a:r>
            <a:r>
              <a:rPr lang="zh-CN" altLang="en-US" sz="1400" dirty="0">
                <a:solidFill>
                  <a:prstClr val="black"/>
                </a:solidFill>
                <a:latin typeface="微软雅黑" panose="020B0503020204020204" pitchFamily="34" charset="-122"/>
                <a:ea typeface="微软雅黑" panose="020B0503020204020204" pitchFamily="34" charset="-122"/>
              </a:rPr>
              <a:t>的</a:t>
            </a:r>
            <a:r>
              <a:rPr lang="en-US" altLang="zh-CN" sz="1400" dirty="0">
                <a:solidFill>
                  <a:prstClr val="black"/>
                </a:solidFill>
                <a:latin typeface="微软雅黑" panose="020B0503020204020204" pitchFamily="34" charset="-122"/>
                <a:ea typeface="微软雅黑" panose="020B0503020204020204" pitchFamily="34" charset="-122"/>
              </a:rPr>
              <a:t>n</a:t>
            </a:r>
            <a:r>
              <a:rPr lang="zh-CN" altLang="en-US" sz="1400" dirty="0">
                <a:solidFill>
                  <a:prstClr val="black"/>
                </a:solidFill>
                <a:latin typeface="微软雅黑" panose="020B0503020204020204" pitchFamily="34" charset="-122"/>
                <a:ea typeface="微软雅黑" panose="020B0503020204020204" pitchFamily="34" charset="-122"/>
              </a:rPr>
              <a:t>次方。该函数用形式参数接收</a:t>
            </a:r>
            <a:r>
              <a:rPr lang="en-US" altLang="zh-CN" sz="1400" dirty="0">
                <a:solidFill>
                  <a:prstClr val="black"/>
                </a:solidFill>
                <a:latin typeface="微软雅黑" panose="020B0503020204020204" pitchFamily="34" charset="-122"/>
                <a:ea typeface="微软雅黑" panose="020B0503020204020204" pitchFamily="34" charset="-122"/>
              </a:rPr>
              <a:t>x</a:t>
            </a:r>
            <a:r>
              <a:rPr lang="zh-CN" altLang="en-US" sz="1400" dirty="0">
                <a:solidFill>
                  <a:prstClr val="black"/>
                </a:solidFill>
                <a:latin typeface="微软雅黑" panose="020B0503020204020204" pitchFamily="34" charset="-122"/>
                <a:ea typeface="微软雅黑" panose="020B0503020204020204" pitchFamily="34" charset="-122"/>
              </a:rPr>
              <a:t>和</a:t>
            </a:r>
            <a:r>
              <a:rPr lang="en-US" altLang="zh-CN" sz="1400" dirty="0">
                <a:solidFill>
                  <a:prstClr val="black"/>
                </a:solidFill>
                <a:latin typeface="微软雅黑" panose="020B0503020204020204" pitchFamily="34" charset="-122"/>
                <a:ea typeface="微软雅黑" panose="020B0503020204020204" pitchFamily="34" charset="-122"/>
              </a:rPr>
              <a:t>n</a:t>
            </a:r>
            <a:r>
              <a:rPr lang="zh-CN" altLang="en-US" sz="1400" dirty="0">
                <a:solidFill>
                  <a:prstClr val="black"/>
                </a:solidFill>
                <a:latin typeface="微软雅黑" panose="020B0503020204020204" pitchFamily="34" charset="-122"/>
                <a:ea typeface="微软雅黑" panose="020B0503020204020204" pitchFamily="34" charset="-122"/>
              </a:rPr>
              <a:t>的值，计算结果使用</a:t>
            </a:r>
            <a:r>
              <a:rPr lang="en-US" altLang="zh-CN" sz="1400" dirty="0">
                <a:solidFill>
                  <a:prstClr val="black"/>
                </a:solidFill>
                <a:latin typeface="微软雅黑" panose="020B0503020204020204" pitchFamily="34" charset="-122"/>
                <a:ea typeface="微软雅黑" panose="020B0503020204020204" pitchFamily="34" charset="-122"/>
              </a:rPr>
              <a:t>return</a:t>
            </a:r>
            <a:r>
              <a:rPr lang="zh-CN" altLang="en-US" sz="1400" dirty="0">
                <a:solidFill>
                  <a:prstClr val="black"/>
                </a:solidFill>
                <a:latin typeface="微软雅黑" panose="020B0503020204020204" pitchFamily="34" charset="-122"/>
                <a:ea typeface="微软雅黑" panose="020B0503020204020204" pitchFamily="34" charset="-122"/>
              </a:rPr>
              <a:t>语句传递给调用它的函数中</a:t>
            </a:r>
          </a:p>
        </p:txBody>
      </p:sp>
      <p:sp>
        <p:nvSpPr>
          <p:cNvPr id="15" name="文本框 14"/>
          <p:cNvSpPr txBox="1"/>
          <p:nvPr/>
        </p:nvSpPr>
        <p:spPr>
          <a:xfrm>
            <a:off x="786089" y="100337"/>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4.4.2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7" name="文本框 2"/>
          <p:cNvSpPr txBox="1"/>
          <p:nvPr/>
        </p:nvSpPr>
        <p:spPr>
          <a:xfrm>
            <a:off x="1960087" y="121948"/>
            <a:ext cx="67783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使用返回值传递数据</a:t>
            </a:r>
          </a:p>
        </p:txBody>
      </p:sp>
      <p:sp>
        <p:nvSpPr>
          <p:cNvPr id="2" name="矩形 1"/>
          <p:cNvSpPr/>
          <p:nvPr/>
        </p:nvSpPr>
        <p:spPr>
          <a:xfrm>
            <a:off x="1960087" y="1468574"/>
            <a:ext cx="2016474" cy="1985159"/>
          </a:xfrm>
          <a:prstGeom prst="rect">
            <a:avLst/>
          </a:prstGeom>
        </p:spPr>
        <p:txBody>
          <a:bodyPr wrap="square">
            <a:spAutoFit/>
          </a:bodyPr>
          <a:lstStyle/>
          <a:p>
            <a:pPr indent="-342900">
              <a:spcBef>
                <a:spcPct val="20000"/>
              </a:spcBef>
              <a:buClr>
                <a:schemeClr val="folHlink"/>
              </a:buClr>
              <a:buSzPct val="100000"/>
            </a:pPr>
            <a:r>
              <a:rPr lang="en-US" altLang="zh-CN" sz="1500" dirty="0" err="1"/>
              <a:t>int</a:t>
            </a:r>
            <a:r>
              <a:rPr lang="en-US" altLang="zh-CN" sz="1500" dirty="0"/>
              <a:t> power(</a:t>
            </a:r>
            <a:r>
              <a:rPr lang="en-US" altLang="zh-CN" sz="1500" dirty="0" err="1"/>
              <a:t>int</a:t>
            </a:r>
            <a:r>
              <a:rPr lang="en-US" altLang="zh-CN" sz="1500" dirty="0"/>
              <a:t> x, </a:t>
            </a:r>
            <a:r>
              <a:rPr lang="en-US" altLang="zh-CN" sz="1500" dirty="0" err="1"/>
              <a:t>int</a:t>
            </a:r>
            <a:r>
              <a:rPr lang="en-US" altLang="zh-CN" sz="1500" dirty="0"/>
              <a:t> n)</a:t>
            </a:r>
          </a:p>
          <a:p>
            <a:pPr indent="-342900">
              <a:spcBef>
                <a:spcPct val="20000"/>
              </a:spcBef>
              <a:buClr>
                <a:schemeClr val="folHlink"/>
              </a:buClr>
              <a:buSzPct val="100000"/>
            </a:pPr>
            <a:r>
              <a:rPr lang="en-US" altLang="zh-CN" sz="1500" dirty="0"/>
              <a:t>{</a:t>
            </a:r>
          </a:p>
          <a:p>
            <a:pPr indent="-342900">
              <a:spcBef>
                <a:spcPct val="20000"/>
              </a:spcBef>
              <a:buClr>
                <a:schemeClr val="folHlink"/>
              </a:buClr>
              <a:buSzPct val="100000"/>
            </a:pPr>
            <a:r>
              <a:rPr lang="en-US" altLang="zh-CN" sz="1500" dirty="0"/>
              <a:t>   </a:t>
            </a:r>
            <a:r>
              <a:rPr lang="en-US" altLang="zh-CN" sz="1500" dirty="0" err="1"/>
              <a:t>int</a:t>
            </a:r>
            <a:r>
              <a:rPr lang="en-US" altLang="zh-CN" sz="1500" dirty="0"/>
              <a:t> p;</a:t>
            </a:r>
          </a:p>
          <a:p>
            <a:pPr indent="-342900">
              <a:spcBef>
                <a:spcPct val="20000"/>
              </a:spcBef>
              <a:buClr>
                <a:schemeClr val="folHlink"/>
              </a:buClr>
              <a:buSzPct val="100000"/>
            </a:pPr>
            <a:r>
              <a:rPr lang="en-US" altLang="zh-CN" sz="1500" dirty="0"/>
              <a:t>   for(p=1;n&gt;0;--n)</a:t>
            </a:r>
          </a:p>
          <a:p>
            <a:pPr indent="-342900">
              <a:spcBef>
                <a:spcPct val="20000"/>
              </a:spcBef>
              <a:buClr>
                <a:schemeClr val="folHlink"/>
              </a:buClr>
              <a:buSzPct val="100000"/>
            </a:pPr>
            <a:r>
              <a:rPr lang="en-US" altLang="zh-CN" sz="1500" dirty="0"/>
              <a:t>     p=p * x;</a:t>
            </a:r>
          </a:p>
          <a:p>
            <a:pPr indent="-342900">
              <a:spcBef>
                <a:spcPct val="20000"/>
              </a:spcBef>
              <a:buClr>
                <a:schemeClr val="folHlink"/>
              </a:buClr>
              <a:buSzPct val="100000"/>
            </a:pPr>
            <a:r>
              <a:rPr lang="en-US" altLang="zh-CN" sz="1500" dirty="0"/>
              <a:t>   return(p);</a:t>
            </a:r>
          </a:p>
          <a:p>
            <a:pPr indent="-342900">
              <a:spcBef>
                <a:spcPct val="20000"/>
              </a:spcBef>
              <a:buClr>
                <a:schemeClr val="folHlink"/>
              </a:buClr>
              <a:buSzPct val="100000"/>
            </a:pPr>
            <a:r>
              <a:rPr lang="en-US" altLang="zh-CN" sz="1500" dirty="0"/>
              <a:t>}</a:t>
            </a:r>
          </a:p>
        </p:txBody>
      </p:sp>
      <p:sp>
        <p:nvSpPr>
          <p:cNvPr id="19" name="对话气泡: 圆角矩形 16"/>
          <p:cNvSpPr/>
          <p:nvPr/>
        </p:nvSpPr>
        <p:spPr>
          <a:xfrm>
            <a:off x="3165341" y="3480229"/>
            <a:ext cx="2183944" cy="433947"/>
          </a:xfrm>
          <a:prstGeom prst="wedgeRoundRectCallout">
            <a:avLst>
              <a:gd name="adj1" fmla="val -63391"/>
              <a:gd name="adj2" fmla="val -103457"/>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400" dirty="0">
                <a:solidFill>
                  <a:prstClr val="black"/>
                </a:solidFill>
                <a:latin typeface="微软雅黑" panose="020B0503020204020204" pitchFamily="34" charset="-122"/>
                <a:ea typeface="微软雅黑" panose="020B0503020204020204" pitchFamily="34" charset="-122"/>
              </a:rPr>
              <a:t>使用返回值传递数据</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22" name="圆角矩形 21"/>
          <p:cNvSpPr/>
          <p:nvPr/>
        </p:nvSpPr>
        <p:spPr>
          <a:xfrm>
            <a:off x="1355834" y="4222763"/>
            <a:ext cx="6999890" cy="1766529"/>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400" dirty="0">
                <a:solidFill>
                  <a:schemeClr val="tx1"/>
                </a:solidFill>
                <a:latin typeface="微软雅黑" panose="020B0503020204020204" pitchFamily="34" charset="-122"/>
                <a:ea typeface="微软雅黑" panose="020B0503020204020204" pitchFamily="34" charset="-122"/>
              </a:rPr>
              <a:t>       </a:t>
            </a:r>
            <a:r>
              <a:rPr lang="zh-CN" altLang="en-US" sz="1400" dirty="0">
                <a:solidFill>
                  <a:schemeClr val="tx1"/>
                </a:solidFill>
                <a:latin typeface="微软雅黑" panose="020B0503020204020204" pitchFamily="34" charset="-122"/>
                <a:ea typeface="微软雅黑" panose="020B0503020204020204" pitchFamily="34" charset="-122"/>
              </a:rPr>
              <a:t>在</a:t>
            </a:r>
            <a:r>
              <a:rPr lang="en-US" altLang="zh-CN" sz="1400" dirty="0">
                <a:solidFill>
                  <a:schemeClr val="tx1"/>
                </a:solidFill>
                <a:latin typeface="微软雅黑" panose="020B0503020204020204" pitchFamily="34" charset="-122"/>
                <a:ea typeface="微软雅黑" panose="020B0503020204020204" pitchFamily="34" charset="-122"/>
              </a:rPr>
              <a:t>return</a:t>
            </a:r>
            <a:r>
              <a:rPr lang="zh-CN" altLang="en-US" sz="1400" dirty="0">
                <a:solidFill>
                  <a:schemeClr val="tx1"/>
                </a:solidFill>
                <a:latin typeface="微软雅黑" panose="020B0503020204020204" pitchFamily="34" charset="-122"/>
                <a:ea typeface="微软雅黑" panose="020B0503020204020204" pitchFamily="34" charset="-122"/>
              </a:rPr>
              <a:t>语句可以不带表达式部分，即：</a:t>
            </a:r>
            <a:r>
              <a:rPr lang="en-US" altLang="zh-CN" sz="1400" dirty="0">
                <a:solidFill>
                  <a:schemeClr val="tx1"/>
                </a:solidFill>
                <a:latin typeface="微软雅黑" panose="020B0503020204020204" pitchFamily="34" charset="-122"/>
                <a:ea typeface="微软雅黑" panose="020B0503020204020204" pitchFamily="34" charset="-122"/>
              </a:rPr>
              <a:t>return;</a:t>
            </a:r>
          </a:p>
          <a:p>
            <a:pPr>
              <a:lnSpc>
                <a:spcPct val="150000"/>
              </a:lnSpc>
            </a:pPr>
            <a:r>
              <a:rPr lang="en-US" altLang="zh-CN" sz="1400" dirty="0">
                <a:solidFill>
                  <a:schemeClr val="tx1"/>
                </a:solidFill>
                <a:latin typeface="微软雅黑" panose="020B0503020204020204" pitchFamily="34" charset="-122"/>
                <a:ea typeface="微软雅黑" panose="020B0503020204020204" pitchFamily="34" charset="-122"/>
              </a:rPr>
              <a:t>       </a:t>
            </a:r>
            <a:r>
              <a:rPr lang="zh-CN" altLang="en-US" sz="1400" dirty="0">
                <a:solidFill>
                  <a:schemeClr val="tx1"/>
                </a:solidFill>
                <a:latin typeface="微软雅黑" panose="020B0503020204020204" pitchFamily="34" charset="-122"/>
                <a:ea typeface="微软雅黑" panose="020B0503020204020204" pitchFamily="34" charset="-122"/>
              </a:rPr>
              <a:t>这种情况下，它仅实现程序控制的转移，程序从被调函数返回主调函数，而不传递任何返回值。</a:t>
            </a: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       </a:t>
            </a:r>
            <a:r>
              <a:rPr lang="en-US" altLang="zh-CN" sz="1400" dirty="0">
                <a:solidFill>
                  <a:schemeClr val="tx1"/>
                </a:solidFill>
                <a:latin typeface="微软雅黑" panose="020B0503020204020204" pitchFamily="34" charset="-122"/>
                <a:ea typeface="微软雅黑" panose="020B0503020204020204" pitchFamily="34" charset="-122"/>
              </a:rPr>
              <a:t>C</a:t>
            </a:r>
            <a:r>
              <a:rPr lang="zh-CN" altLang="en-US" sz="1400" dirty="0">
                <a:solidFill>
                  <a:schemeClr val="tx1"/>
                </a:solidFill>
                <a:latin typeface="微软雅黑" panose="020B0503020204020204" pitchFamily="34" charset="-122"/>
                <a:ea typeface="微软雅黑" panose="020B0503020204020204" pitchFamily="34" charset="-122"/>
              </a:rPr>
              <a:t>语言的函数中不是必需要有</a:t>
            </a:r>
            <a:r>
              <a:rPr lang="en-US" altLang="zh-CN" sz="1400" dirty="0">
                <a:solidFill>
                  <a:schemeClr val="tx1"/>
                </a:solidFill>
                <a:latin typeface="微软雅黑" panose="020B0503020204020204" pitchFamily="34" charset="-122"/>
                <a:ea typeface="微软雅黑" panose="020B0503020204020204" pitchFamily="34" charset="-122"/>
              </a:rPr>
              <a:t>return</a:t>
            </a:r>
            <a:r>
              <a:rPr lang="zh-CN" altLang="en-US" sz="1400" dirty="0">
                <a:solidFill>
                  <a:schemeClr val="tx1"/>
                </a:solidFill>
                <a:latin typeface="微软雅黑" panose="020B0503020204020204" pitchFamily="34" charset="-122"/>
                <a:ea typeface="微软雅黑" panose="020B0503020204020204" pitchFamily="34" charset="-122"/>
              </a:rPr>
              <a:t>语句，没有</a:t>
            </a:r>
            <a:r>
              <a:rPr lang="en-US" altLang="zh-CN" sz="1400" dirty="0">
                <a:solidFill>
                  <a:schemeClr val="tx1"/>
                </a:solidFill>
                <a:latin typeface="微软雅黑" panose="020B0503020204020204" pitchFamily="34" charset="-122"/>
                <a:ea typeface="微软雅黑" panose="020B0503020204020204" pitchFamily="34" charset="-122"/>
              </a:rPr>
              <a:t>return</a:t>
            </a:r>
            <a:r>
              <a:rPr lang="zh-CN" altLang="en-US" sz="1400" dirty="0">
                <a:solidFill>
                  <a:schemeClr val="tx1"/>
                </a:solidFill>
                <a:latin typeface="微软雅黑" panose="020B0503020204020204" pitchFamily="34" charset="-122"/>
                <a:ea typeface="微软雅黑" panose="020B0503020204020204" pitchFamily="34" charset="-122"/>
              </a:rPr>
              <a:t>语句的</a:t>
            </a:r>
            <a:r>
              <a:rPr lang="en-US" altLang="zh-CN" sz="1400" dirty="0">
                <a:solidFill>
                  <a:schemeClr val="tx1"/>
                </a:solidFill>
                <a:latin typeface="微软雅黑" panose="020B0503020204020204" pitchFamily="34" charset="-122"/>
                <a:ea typeface="微软雅黑" panose="020B0503020204020204" pitchFamily="34" charset="-122"/>
              </a:rPr>
              <a:t>C</a:t>
            </a:r>
            <a:r>
              <a:rPr lang="zh-CN" altLang="en-US" sz="1400" dirty="0">
                <a:solidFill>
                  <a:schemeClr val="tx1"/>
                </a:solidFill>
                <a:latin typeface="微软雅黑" panose="020B0503020204020204" pitchFamily="34" charset="-122"/>
                <a:ea typeface="微软雅黑" panose="020B0503020204020204" pitchFamily="34" charset="-122"/>
              </a:rPr>
              <a:t>函数，程序控制到达包围函数的下面大括号</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时，自动返回调用函数。</a:t>
            </a:r>
          </a:p>
        </p:txBody>
      </p:sp>
    </p:spTree>
    <p:extLst>
      <p:ext uri="{BB962C8B-B14F-4D97-AF65-F5344CB8AC3E}">
        <p14:creationId xmlns:p14="http://schemas.microsoft.com/office/powerpoint/2010/main" val="23762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p:bldP spid="19" grpId="0" animBg="1"/>
      <p:bldP spid="2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3"/>
          <p:cNvSpPr/>
          <p:nvPr/>
        </p:nvSpPr>
        <p:spPr>
          <a:xfrm>
            <a:off x="1502978" y="1297783"/>
            <a:ext cx="2932387" cy="2654104"/>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12"/>
          <p:cNvSpPr/>
          <p:nvPr/>
        </p:nvSpPr>
        <p:spPr>
          <a:xfrm>
            <a:off x="1679466" y="1051717"/>
            <a:ext cx="2755899"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4.14  </a:t>
            </a:r>
            <a:r>
              <a:rPr lang="zh-CN" altLang="en-US" sz="1600" dirty="0">
                <a:solidFill>
                  <a:schemeClr val="tx1"/>
                </a:solidFill>
                <a:latin typeface="微软雅黑" panose="020B0503020204020204" pitchFamily="34" charset="-122"/>
                <a:ea typeface="微软雅黑" panose="020B0503020204020204" pitchFamily="34" charset="-122"/>
              </a:rPr>
              <a:t>符号函数的使用</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16" name="对话气泡: 圆角矩形 16"/>
          <p:cNvSpPr/>
          <p:nvPr/>
        </p:nvSpPr>
        <p:spPr>
          <a:xfrm>
            <a:off x="4109453" y="2844499"/>
            <a:ext cx="3563099" cy="453264"/>
          </a:xfrm>
          <a:prstGeom prst="wedgeRoundRectCallout">
            <a:avLst>
              <a:gd name="adj1" fmla="val -68761"/>
              <a:gd name="adj2" fmla="val -44055"/>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400" dirty="0">
                <a:solidFill>
                  <a:prstClr val="black"/>
                </a:solidFill>
                <a:latin typeface="微软雅黑" panose="020B0503020204020204" pitchFamily="34" charset="-122"/>
                <a:ea typeface="微软雅黑" panose="020B0503020204020204" pitchFamily="34" charset="-122"/>
              </a:rPr>
              <a:t>函数中可以根据需要设置多个</a:t>
            </a:r>
            <a:r>
              <a:rPr lang="en-US" altLang="zh-CN" sz="1400" dirty="0">
                <a:solidFill>
                  <a:prstClr val="black"/>
                </a:solidFill>
                <a:latin typeface="微软雅黑" panose="020B0503020204020204" pitchFamily="34" charset="-122"/>
                <a:ea typeface="微软雅黑" panose="020B0503020204020204" pitchFamily="34" charset="-122"/>
              </a:rPr>
              <a:t>return</a:t>
            </a:r>
            <a:r>
              <a:rPr lang="zh-CN" altLang="en-US" sz="1400" dirty="0">
                <a:solidFill>
                  <a:prstClr val="black"/>
                </a:solidFill>
                <a:latin typeface="微软雅黑" panose="020B0503020204020204" pitchFamily="34" charset="-122"/>
                <a:ea typeface="微软雅黑" panose="020B0503020204020204" pitchFamily="34" charset="-122"/>
              </a:rPr>
              <a:t>语句 </a:t>
            </a:r>
          </a:p>
        </p:txBody>
      </p:sp>
      <p:sp>
        <p:nvSpPr>
          <p:cNvPr id="15" name="文本框 14"/>
          <p:cNvSpPr txBox="1"/>
          <p:nvPr/>
        </p:nvSpPr>
        <p:spPr>
          <a:xfrm>
            <a:off x="786089" y="100337"/>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4.4.2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7" name="文本框 2"/>
          <p:cNvSpPr txBox="1"/>
          <p:nvPr/>
        </p:nvSpPr>
        <p:spPr>
          <a:xfrm>
            <a:off x="1960087" y="121948"/>
            <a:ext cx="67783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使用返回值传递数据</a:t>
            </a:r>
          </a:p>
        </p:txBody>
      </p:sp>
      <p:sp>
        <p:nvSpPr>
          <p:cNvPr id="22" name="圆角矩形 21"/>
          <p:cNvSpPr/>
          <p:nvPr/>
        </p:nvSpPr>
        <p:spPr>
          <a:xfrm>
            <a:off x="1355834" y="4371995"/>
            <a:ext cx="6999890" cy="1284658"/>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400" dirty="0">
                <a:solidFill>
                  <a:schemeClr val="tx1"/>
                </a:solidFill>
                <a:latin typeface="微软雅黑" panose="020B0503020204020204" pitchFamily="34" charset="-122"/>
                <a:ea typeface="微软雅黑" panose="020B0503020204020204" pitchFamily="34" charset="-122"/>
              </a:rPr>
              <a:t>       </a:t>
            </a:r>
            <a:r>
              <a:rPr lang="zh-CN" altLang="zh-CN" sz="1400" dirty="0">
                <a:solidFill>
                  <a:schemeClr val="tx1"/>
                </a:solidFill>
                <a:latin typeface="微软雅黑" panose="020B0503020204020204" pitchFamily="34" charset="-122"/>
                <a:ea typeface="微软雅黑" panose="020B0503020204020204" pitchFamily="34" charset="-122"/>
              </a:rPr>
              <a:t>在编写函数时，常常要求把函数运行的状态，比如：是否顺利地执行函数的功能，在执行过程中是否出错、溢出等状态返回给调用函数。在这种情况下，使用返回值返回状态的标志值。</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3" name="矩形 2"/>
          <p:cNvSpPr/>
          <p:nvPr/>
        </p:nvSpPr>
        <p:spPr>
          <a:xfrm>
            <a:off x="1960087" y="1594695"/>
            <a:ext cx="2149365" cy="2169825"/>
          </a:xfrm>
          <a:prstGeom prst="rect">
            <a:avLst/>
          </a:prstGeom>
        </p:spPr>
        <p:txBody>
          <a:bodyPr wrap="square">
            <a:spAutoFit/>
          </a:bodyPr>
          <a:lstStyle/>
          <a:p>
            <a:r>
              <a:rPr lang="en-US" altLang="zh-CN" sz="1500" dirty="0" err="1"/>
              <a:t>int</a:t>
            </a:r>
            <a:r>
              <a:rPr lang="en-US" altLang="zh-CN" sz="1500" dirty="0"/>
              <a:t> sign(</a:t>
            </a:r>
            <a:r>
              <a:rPr lang="en-US" altLang="zh-CN" sz="1500" dirty="0" err="1"/>
              <a:t>int</a:t>
            </a:r>
            <a:r>
              <a:rPr lang="en-US" altLang="zh-CN" sz="1500" dirty="0"/>
              <a:t> x)</a:t>
            </a:r>
          </a:p>
          <a:p>
            <a:r>
              <a:rPr lang="en-US" altLang="zh-CN" sz="1500" dirty="0"/>
              <a:t>{</a:t>
            </a:r>
          </a:p>
          <a:p>
            <a:r>
              <a:rPr lang="en-US" altLang="zh-CN" sz="1500" dirty="0"/>
              <a:t>    if(x==0)</a:t>
            </a:r>
          </a:p>
          <a:p>
            <a:r>
              <a:rPr lang="en-US" altLang="zh-CN" sz="1500" dirty="0"/>
              <a:t>            return(0);</a:t>
            </a:r>
          </a:p>
          <a:p>
            <a:r>
              <a:rPr lang="en-US" altLang="zh-CN" sz="1500" dirty="0"/>
              <a:t>    else if (x&gt;0)</a:t>
            </a:r>
          </a:p>
          <a:p>
            <a:r>
              <a:rPr lang="en-US" altLang="zh-CN" sz="1500" dirty="0"/>
              <a:t>            return(1);</a:t>
            </a:r>
          </a:p>
          <a:p>
            <a:r>
              <a:rPr lang="en-US" altLang="zh-CN" sz="1500" dirty="0"/>
              <a:t>    else</a:t>
            </a:r>
          </a:p>
          <a:p>
            <a:r>
              <a:rPr lang="en-US" altLang="zh-CN" sz="1500" dirty="0"/>
              <a:t>            return(-1);</a:t>
            </a:r>
          </a:p>
          <a:p>
            <a:r>
              <a:rPr lang="en-US" altLang="zh-CN" sz="1500" dirty="0"/>
              <a:t>} </a:t>
            </a:r>
          </a:p>
        </p:txBody>
      </p:sp>
    </p:spTree>
    <p:extLst>
      <p:ext uri="{BB962C8B-B14F-4D97-AF65-F5344CB8AC3E}">
        <p14:creationId xmlns:p14="http://schemas.microsoft.com/office/powerpoint/2010/main" val="35514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2" grpId="0" animBg="1"/>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3"/>
          <p:cNvSpPr/>
          <p:nvPr/>
        </p:nvSpPr>
        <p:spPr>
          <a:xfrm>
            <a:off x="731829" y="1216337"/>
            <a:ext cx="2932387" cy="3513317"/>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12"/>
          <p:cNvSpPr/>
          <p:nvPr/>
        </p:nvSpPr>
        <p:spPr>
          <a:xfrm>
            <a:off x="1301093" y="963759"/>
            <a:ext cx="3491624"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4.15  </a:t>
            </a:r>
            <a:r>
              <a:rPr lang="zh-CN" altLang="en-US" sz="1600" dirty="0">
                <a:solidFill>
                  <a:schemeClr val="tx1"/>
                </a:solidFill>
                <a:latin typeface="微软雅黑" panose="020B0503020204020204" pitchFamily="34" charset="-122"/>
                <a:ea typeface="微软雅黑" panose="020B0503020204020204" pitchFamily="34" charset="-122"/>
              </a:rPr>
              <a:t>求</a:t>
            </a:r>
            <a:r>
              <a:rPr lang="en-US" altLang="zh-CN" sz="1600" dirty="0">
                <a:solidFill>
                  <a:schemeClr val="tx1"/>
                </a:solidFill>
                <a:latin typeface="微软雅黑" panose="020B0503020204020204" pitchFamily="34" charset="-122"/>
                <a:ea typeface="微软雅黑" panose="020B0503020204020204" pitchFamily="34" charset="-122"/>
              </a:rPr>
              <a:t>1+1/2+1/3+….1/n</a:t>
            </a:r>
            <a:r>
              <a:rPr lang="zh-CN" altLang="en-US" sz="1600" dirty="0">
                <a:solidFill>
                  <a:schemeClr val="tx1"/>
                </a:solidFill>
                <a:latin typeface="微软雅黑" panose="020B0503020204020204" pitchFamily="34" charset="-122"/>
                <a:ea typeface="微软雅黑" panose="020B0503020204020204" pitchFamily="34" charset="-122"/>
              </a:rPr>
              <a:t>的值</a:t>
            </a:r>
          </a:p>
        </p:txBody>
      </p:sp>
      <p:sp>
        <p:nvSpPr>
          <p:cNvPr id="9" name="文本框 8"/>
          <p:cNvSpPr txBox="1"/>
          <p:nvPr/>
        </p:nvSpPr>
        <p:spPr>
          <a:xfrm>
            <a:off x="809125" y="100459"/>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4.4.3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0" name="文本框 9"/>
          <p:cNvSpPr txBox="1"/>
          <p:nvPr/>
        </p:nvSpPr>
        <p:spPr>
          <a:xfrm>
            <a:off x="2543769" y="131989"/>
            <a:ext cx="5885261"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使用全局变量传递数据</a:t>
            </a:r>
            <a:endPar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1" name="TextBox 15"/>
          <p:cNvSpPr txBox="1"/>
          <p:nvPr/>
        </p:nvSpPr>
        <p:spPr>
          <a:xfrm>
            <a:off x="1061749" y="1449501"/>
            <a:ext cx="2250282" cy="3046988"/>
          </a:xfrm>
          <a:prstGeom prst="rect">
            <a:avLst/>
          </a:prstGeom>
          <a:noFill/>
        </p:spPr>
        <p:txBody>
          <a:bodyPr wrap="square" rtlCol="0">
            <a:spAutoFit/>
          </a:bodyPr>
          <a:lstStyle/>
          <a:p>
            <a:pPr indent="-342900">
              <a:lnSpc>
                <a:spcPct val="110000"/>
              </a:lnSpc>
              <a:spcBef>
                <a:spcPct val="20000"/>
              </a:spcBef>
              <a:buClr>
                <a:schemeClr val="folHlink"/>
              </a:buClr>
              <a:buSzPct val="100000"/>
              <a:buFont typeface="Wingdings 3" pitchFamily="18" charset="2"/>
              <a:buNone/>
            </a:pPr>
            <a:r>
              <a:rPr lang="en-US" altLang="zh-CN" sz="1500" dirty="0"/>
              <a:t>#include &lt;</a:t>
            </a:r>
            <a:r>
              <a:rPr lang="en-US" altLang="zh-CN" sz="1500" dirty="0" err="1"/>
              <a:t>stdio.h</a:t>
            </a:r>
            <a:r>
              <a:rPr lang="en-US" altLang="zh-CN" sz="1500" dirty="0"/>
              <a:t>&gt;</a:t>
            </a:r>
          </a:p>
          <a:p>
            <a:pPr indent="-342900">
              <a:lnSpc>
                <a:spcPct val="110000"/>
              </a:lnSpc>
              <a:spcBef>
                <a:spcPct val="20000"/>
              </a:spcBef>
              <a:buClr>
                <a:schemeClr val="folHlink"/>
              </a:buClr>
              <a:buSzPct val="100000"/>
              <a:buFont typeface="Wingdings 3" pitchFamily="18" charset="2"/>
              <a:buNone/>
            </a:pPr>
            <a:r>
              <a:rPr lang="en-US" altLang="zh-CN" sz="1500" dirty="0" err="1"/>
              <a:t>int</a:t>
            </a:r>
            <a:r>
              <a:rPr lang="en-US" altLang="zh-CN" sz="1500" dirty="0"/>
              <a:t>    n;</a:t>
            </a:r>
          </a:p>
          <a:p>
            <a:pPr indent="-342900">
              <a:lnSpc>
                <a:spcPct val="110000"/>
              </a:lnSpc>
              <a:spcBef>
                <a:spcPct val="20000"/>
              </a:spcBef>
              <a:buClr>
                <a:schemeClr val="folHlink"/>
              </a:buClr>
              <a:buSzPct val="100000"/>
              <a:buFont typeface="Wingdings 3" pitchFamily="18" charset="2"/>
              <a:buNone/>
            </a:pPr>
            <a:r>
              <a:rPr lang="en-US" altLang="zh-CN" sz="1500" dirty="0"/>
              <a:t>float  s;</a:t>
            </a:r>
          </a:p>
          <a:p>
            <a:pPr indent="-342900">
              <a:lnSpc>
                <a:spcPct val="110000"/>
              </a:lnSpc>
              <a:spcBef>
                <a:spcPct val="20000"/>
              </a:spcBef>
              <a:buClr>
                <a:schemeClr val="folHlink"/>
              </a:buClr>
              <a:buSzPct val="100000"/>
              <a:buFont typeface="Wingdings 3" pitchFamily="18" charset="2"/>
              <a:buNone/>
            </a:pPr>
            <a:r>
              <a:rPr lang="en-US" altLang="zh-CN" sz="1500" dirty="0"/>
              <a:t>void   count();        </a:t>
            </a:r>
          </a:p>
          <a:p>
            <a:pPr indent="-342900">
              <a:lnSpc>
                <a:spcPct val="110000"/>
              </a:lnSpc>
              <a:spcBef>
                <a:spcPct val="20000"/>
              </a:spcBef>
              <a:buClr>
                <a:schemeClr val="folHlink"/>
              </a:buClr>
              <a:buSzPct val="100000"/>
              <a:buFont typeface="Wingdings 3" pitchFamily="18" charset="2"/>
              <a:buNone/>
            </a:pPr>
            <a:r>
              <a:rPr lang="en-US" altLang="zh-CN" sz="1500" dirty="0"/>
              <a:t>void main()</a:t>
            </a:r>
          </a:p>
          <a:p>
            <a:pPr indent="-342900">
              <a:lnSpc>
                <a:spcPct val="110000"/>
              </a:lnSpc>
              <a:spcBef>
                <a:spcPct val="20000"/>
              </a:spcBef>
              <a:buClr>
                <a:schemeClr val="folHlink"/>
              </a:buClr>
              <a:buSzPct val="100000"/>
              <a:buFont typeface="Wingdings 3" pitchFamily="18" charset="2"/>
              <a:buNone/>
            </a:pPr>
            <a:r>
              <a:rPr lang="en-US" altLang="zh-CN" sz="1500" dirty="0"/>
              <a:t>{</a:t>
            </a:r>
          </a:p>
          <a:p>
            <a:pPr indent="-342900">
              <a:lnSpc>
                <a:spcPct val="110000"/>
              </a:lnSpc>
              <a:spcBef>
                <a:spcPct val="20000"/>
              </a:spcBef>
              <a:buClr>
                <a:schemeClr val="folHlink"/>
              </a:buClr>
              <a:buSzPct val="100000"/>
              <a:buFont typeface="Wingdings 3" pitchFamily="18" charset="2"/>
              <a:buNone/>
            </a:pPr>
            <a:r>
              <a:rPr lang="en-US" altLang="zh-CN" sz="1500" dirty="0"/>
              <a:t>   </a:t>
            </a:r>
            <a:r>
              <a:rPr lang="en-US" altLang="zh-CN" sz="1500" dirty="0" err="1"/>
              <a:t>scanf</a:t>
            </a:r>
            <a:r>
              <a:rPr lang="en-US" altLang="zh-CN" sz="1500" dirty="0"/>
              <a:t>("%d", &amp;n);</a:t>
            </a:r>
          </a:p>
          <a:p>
            <a:pPr indent="-342900">
              <a:lnSpc>
                <a:spcPct val="110000"/>
              </a:lnSpc>
              <a:spcBef>
                <a:spcPct val="20000"/>
              </a:spcBef>
              <a:buClr>
                <a:schemeClr val="folHlink"/>
              </a:buClr>
              <a:buSzPct val="100000"/>
              <a:buFont typeface="Wingdings 3" pitchFamily="18" charset="2"/>
              <a:buNone/>
            </a:pPr>
            <a:r>
              <a:rPr lang="en-US" altLang="zh-CN" sz="1500" dirty="0"/>
              <a:t>   count();</a:t>
            </a:r>
          </a:p>
          <a:p>
            <a:pPr indent="-342900">
              <a:lnSpc>
                <a:spcPct val="110000"/>
              </a:lnSpc>
              <a:spcBef>
                <a:spcPct val="20000"/>
              </a:spcBef>
              <a:buClr>
                <a:schemeClr val="folHlink"/>
              </a:buClr>
              <a:buSzPct val="100000"/>
              <a:buFont typeface="Wingdings 3" pitchFamily="18" charset="2"/>
              <a:buNone/>
            </a:pPr>
            <a:r>
              <a:rPr lang="en-US" altLang="zh-CN" sz="1500" dirty="0"/>
              <a:t>   </a:t>
            </a:r>
            <a:r>
              <a:rPr lang="en-US" altLang="zh-CN" sz="1500" dirty="0" err="1"/>
              <a:t>printf</a:t>
            </a:r>
            <a:r>
              <a:rPr lang="en-US" altLang="zh-CN" sz="1500" dirty="0"/>
              <a:t>("s=%f\n", s);</a:t>
            </a:r>
          </a:p>
          <a:p>
            <a:pPr indent="-342900">
              <a:lnSpc>
                <a:spcPct val="110000"/>
              </a:lnSpc>
              <a:spcBef>
                <a:spcPct val="20000"/>
              </a:spcBef>
              <a:buClr>
                <a:schemeClr val="folHlink"/>
              </a:buClr>
              <a:buSzPct val="100000"/>
              <a:buFont typeface="Wingdings 3" pitchFamily="18" charset="2"/>
              <a:buNone/>
            </a:pPr>
            <a:r>
              <a:rPr lang="en-US" altLang="zh-CN" sz="1500" dirty="0"/>
              <a:t>}</a:t>
            </a:r>
          </a:p>
        </p:txBody>
      </p:sp>
      <p:sp>
        <p:nvSpPr>
          <p:cNvPr id="12" name="TextBox 16"/>
          <p:cNvSpPr txBox="1"/>
          <p:nvPr/>
        </p:nvSpPr>
        <p:spPr>
          <a:xfrm>
            <a:off x="4652348" y="1327809"/>
            <a:ext cx="3120052" cy="4547399"/>
          </a:xfrm>
          <a:prstGeom prst="rect">
            <a:avLst/>
          </a:prstGeom>
          <a:noFill/>
        </p:spPr>
        <p:txBody>
          <a:bodyPr wrap="square" rtlCol="0">
            <a:spAutoFit/>
          </a:bodyPr>
          <a:lstStyle/>
          <a:p>
            <a:pPr indent="-342900">
              <a:lnSpc>
                <a:spcPct val="110000"/>
              </a:lnSpc>
              <a:spcBef>
                <a:spcPct val="20000"/>
              </a:spcBef>
              <a:buClr>
                <a:schemeClr val="folHlink"/>
              </a:buClr>
              <a:buSzPct val="100000"/>
            </a:pPr>
            <a:r>
              <a:rPr lang="en-US" altLang="zh-CN" sz="1500" dirty="0"/>
              <a:t>void     count()</a:t>
            </a:r>
          </a:p>
          <a:p>
            <a:pPr indent="-342900">
              <a:lnSpc>
                <a:spcPct val="110000"/>
              </a:lnSpc>
              <a:spcBef>
                <a:spcPct val="20000"/>
              </a:spcBef>
              <a:buClr>
                <a:schemeClr val="folHlink"/>
              </a:buClr>
              <a:buSzPct val="100000"/>
            </a:pPr>
            <a:r>
              <a:rPr lang="en-US" altLang="zh-CN" sz="1500" dirty="0"/>
              <a:t>{</a:t>
            </a:r>
          </a:p>
          <a:p>
            <a:pPr indent="-342900">
              <a:lnSpc>
                <a:spcPct val="110000"/>
              </a:lnSpc>
              <a:spcBef>
                <a:spcPct val="20000"/>
              </a:spcBef>
              <a:buClr>
                <a:schemeClr val="folHlink"/>
              </a:buClr>
              <a:buSzPct val="100000"/>
            </a:pPr>
            <a:r>
              <a:rPr lang="en-US" altLang="zh-CN" sz="1500" dirty="0"/>
              <a:t>   </a:t>
            </a:r>
            <a:r>
              <a:rPr lang="en-US" altLang="zh-CN" sz="1500" dirty="0" err="1"/>
              <a:t>int</a:t>
            </a:r>
            <a:r>
              <a:rPr lang="en-US" altLang="zh-CN" sz="1500" dirty="0"/>
              <a:t>   </a:t>
            </a:r>
            <a:r>
              <a:rPr lang="en-US" altLang="zh-CN" sz="1500" dirty="0" err="1"/>
              <a:t>i</a:t>
            </a:r>
            <a:r>
              <a:rPr lang="en-US" altLang="zh-CN" sz="1500" dirty="0"/>
              <a:t>;</a:t>
            </a:r>
          </a:p>
          <a:p>
            <a:pPr indent="-342900">
              <a:lnSpc>
                <a:spcPct val="110000"/>
              </a:lnSpc>
              <a:spcBef>
                <a:spcPct val="20000"/>
              </a:spcBef>
              <a:buClr>
                <a:schemeClr val="folHlink"/>
              </a:buClr>
              <a:buSzPct val="100000"/>
            </a:pPr>
            <a:r>
              <a:rPr lang="en-US" altLang="zh-CN" sz="1500" dirty="0"/>
              <a:t>   if (n &lt;= 0)</a:t>
            </a:r>
          </a:p>
          <a:p>
            <a:pPr indent="-342900">
              <a:lnSpc>
                <a:spcPct val="110000"/>
              </a:lnSpc>
              <a:spcBef>
                <a:spcPct val="20000"/>
              </a:spcBef>
              <a:buClr>
                <a:schemeClr val="folHlink"/>
              </a:buClr>
              <a:buSzPct val="100000"/>
            </a:pPr>
            <a:r>
              <a:rPr lang="en-US" altLang="zh-CN" sz="1500" dirty="0"/>
              <a:t>   {</a:t>
            </a:r>
          </a:p>
          <a:p>
            <a:pPr indent="-342900">
              <a:lnSpc>
                <a:spcPct val="110000"/>
              </a:lnSpc>
              <a:spcBef>
                <a:spcPct val="20000"/>
              </a:spcBef>
              <a:buClr>
                <a:schemeClr val="folHlink"/>
              </a:buClr>
              <a:buSzPct val="100000"/>
            </a:pPr>
            <a:r>
              <a:rPr lang="en-US" altLang="zh-CN" sz="1500" dirty="0"/>
              <a:t>      </a:t>
            </a:r>
            <a:r>
              <a:rPr lang="en-US" altLang="zh-CN" sz="1500" dirty="0" err="1"/>
              <a:t>printf</a:t>
            </a:r>
            <a:r>
              <a:rPr lang="en-US" altLang="zh-CN" sz="1500" dirty="0"/>
              <a:t>("the %d is invalid\n", n);</a:t>
            </a:r>
          </a:p>
          <a:p>
            <a:pPr indent="-342900">
              <a:lnSpc>
                <a:spcPct val="110000"/>
              </a:lnSpc>
              <a:spcBef>
                <a:spcPct val="20000"/>
              </a:spcBef>
              <a:buClr>
                <a:schemeClr val="folHlink"/>
              </a:buClr>
              <a:buSzPct val="100000"/>
            </a:pPr>
            <a:r>
              <a:rPr lang="en-US" altLang="zh-CN" sz="1500" dirty="0"/>
              <a:t>        s = 0;</a:t>
            </a:r>
          </a:p>
          <a:p>
            <a:pPr indent="-342900">
              <a:lnSpc>
                <a:spcPct val="110000"/>
              </a:lnSpc>
              <a:spcBef>
                <a:spcPct val="20000"/>
              </a:spcBef>
              <a:buClr>
                <a:schemeClr val="folHlink"/>
              </a:buClr>
              <a:buSzPct val="100000"/>
            </a:pPr>
            <a:r>
              <a:rPr lang="en-US" altLang="zh-CN" sz="1500" dirty="0"/>
              <a:t>   }</a:t>
            </a:r>
          </a:p>
          <a:p>
            <a:pPr indent="-342900">
              <a:lnSpc>
                <a:spcPct val="110000"/>
              </a:lnSpc>
              <a:spcBef>
                <a:spcPct val="20000"/>
              </a:spcBef>
              <a:buClr>
                <a:schemeClr val="folHlink"/>
              </a:buClr>
              <a:buSzPct val="100000"/>
            </a:pPr>
            <a:r>
              <a:rPr lang="en-US" altLang="zh-CN" sz="1500" dirty="0"/>
              <a:t>   else</a:t>
            </a:r>
          </a:p>
          <a:p>
            <a:pPr indent="-342900">
              <a:lnSpc>
                <a:spcPct val="110000"/>
              </a:lnSpc>
              <a:spcBef>
                <a:spcPct val="20000"/>
              </a:spcBef>
              <a:buClr>
                <a:schemeClr val="folHlink"/>
              </a:buClr>
              <a:buSzPct val="100000"/>
            </a:pPr>
            <a:r>
              <a:rPr lang="en-US" altLang="zh-CN" sz="1500" dirty="0"/>
              <a:t>   {</a:t>
            </a:r>
          </a:p>
          <a:p>
            <a:pPr indent="-342900">
              <a:lnSpc>
                <a:spcPct val="110000"/>
              </a:lnSpc>
              <a:spcBef>
                <a:spcPct val="20000"/>
              </a:spcBef>
              <a:buClr>
                <a:schemeClr val="folHlink"/>
              </a:buClr>
              <a:buSzPct val="100000"/>
            </a:pPr>
            <a:r>
              <a:rPr lang="en-US" altLang="zh-CN" sz="1500" dirty="0"/>
              <a:t>       for (</a:t>
            </a:r>
            <a:r>
              <a:rPr lang="en-US" altLang="zh-CN" sz="1500" dirty="0" err="1"/>
              <a:t>i</a:t>
            </a:r>
            <a:r>
              <a:rPr lang="en-US" altLang="zh-CN" sz="1500" dirty="0"/>
              <a:t> = 1; </a:t>
            </a:r>
            <a:r>
              <a:rPr lang="en-US" altLang="zh-CN" sz="1500" dirty="0" err="1"/>
              <a:t>i</a:t>
            </a:r>
            <a:r>
              <a:rPr lang="en-US" altLang="zh-CN" sz="1500" dirty="0"/>
              <a:t> &lt;= n; </a:t>
            </a:r>
            <a:r>
              <a:rPr lang="en-US" altLang="zh-CN" sz="1500" dirty="0" err="1"/>
              <a:t>i</a:t>
            </a:r>
            <a:r>
              <a:rPr lang="en-US" altLang="zh-CN" sz="1500" dirty="0"/>
              <a:t>++)</a:t>
            </a:r>
          </a:p>
          <a:p>
            <a:pPr indent="-342900">
              <a:lnSpc>
                <a:spcPct val="110000"/>
              </a:lnSpc>
              <a:spcBef>
                <a:spcPct val="20000"/>
              </a:spcBef>
              <a:buClr>
                <a:schemeClr val="folHlink"/>
              </a:buClr>
              <a:buSzPct val="100000"/>
            </a:pPr>
            <a:r>
              <a:rPr lang="en-US" altLang="zh-CN" sz="1500" dirty="0"/>
              <a:t>       s += 1.0 / </a:t>
            </a:r>
            <a:r>
              <a:rPr lang="en-US" altLang="zh-CN" sz="1500" dirty="0" err="1"/>
              <a:t>i</a:t>
            </a:r>
            <a:r>
              <a:rPr lang="en-US" altLang="zh-CN" sz="1500" dirty="0"/>
              <a:t>;</a:t>
            </a:r>
          </a:p>
          <a:p>
            <a:pPr indent="-342900">
              <a:lnSpc>
                <a:spcPct val="110000"/>
              </a:lnSpc>
              <a:spcBef>
                <a:spcPct val="20000"/>
              </a:spcBef>
              <a:buClr>
                <a:schemeClr val="folHlink"/>
              </a:buClr>
              <a:buSzPct val="100000"/>
            </a:pPr>
            <a:r>
              <a:rPr lang="en-US" altLang="zh-CN" sz="1500" dirty="0"/>
              <a:t>   }</a:t>
            </a:r>
          </a:p>
          <a:p>
            <a:pPr indent="-342900">
              <a:lnSpc>
                <a:spcPct val="110000"/>
              </a:lnSpc>
              <a:spcBef>
                <a:spcPct val="20000"/>
              </a:spcBef>
              <a:buClr>
                <a:schemeClr val="folHlink"/>
              </a:buClr>
              <a:buSzPct val="100000"/>
            </a:pPr>
            <a:r>
              <a:rPr lang="en-US" altLang="zh-CN" sz="1500" dirty="0"/>
              <a:t>   return;</a:t>
            </a:r>
          </a:p>
          <a:p>
            <a:pPr indent="-342900">
              <a:lnSpc>
                <a:spcPct val="110000"/>
              </a:lnSpc>
              <a:spcBef>
                <a:spcPct val="20000"/>
              </a:spcBef>
              <a:buClr>
                <a:schemeClr val="folHlink"/>
              </a:buClr>
              <a:buSzPct val="100000"/>
            </a:pPr>
            <a:r>
              <a:rPr lang="en-US" altLang="zh-CN" sz="1500" dirty="0"/>
              <a:t>}</a:t>
            </a:r>
          </a:p>
        </p:txBody>
      </p:sp>
      <p:sp>
        <p:nvSpPr>
          <p:cNvPr id="13" name="矩形: 圆角 3"/>
          <p:cNvSpPr/>
          <p:nvPr/>
        </p:nvSpPr>
        <p:spPr>
          <a:xfrm>
            <a:off x="4221421" y="1272073"/>
            <a:ext cx="3650827" cy="4561168"/>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圆角 15"/>
          <p:cNvSpPr/>
          <p:nvPr/>
        </p:nvSpPr>
        <p:spPr>
          <a:xfrm>
            <a:off x="6373981" y="4786048"/>
            <a:ext cx="2640000" cy="1408058"/>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运行结果：</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a:solidFill>
                  <a:schemeClr val="tx1"/>
                </a:solidFill>
                <a:latin typeface="Segoe UI" panose="020B0502040204020203" pitchFamily="34" charset="0"/>
                <a:ea typeface="Segoe UI" panose="020B0502040204020203" pitchFamily="34" charset="0"/>
                <a:cs typeface="Segoe UI" panose="020B0502040204020203" pitchFamily="34" charset="0"/>
              </a:rPr>
              <a:t>(1)   0</a:t>
            </a:r>
          </a:p>
          <a:p>
            <a:r>
              <a:rPr lang="en-US" altLang="zh-CN" sz="1400" dirty="0">
                <a:solidFill>
                  <a:schemeClr val="tx1"/>
                </a:solidFill>
                <a:latin typeface="Segoe UI" panose="020B0502040204020203" pitchFamily="34" charset="0"/>
                <a:ea typeface="Segoe UI" panose="020B0502040204020203" pitchFamily="34" charset="0"/>
                <a:cs typeface="Segoe UI" panose="020B0502040204020203" pitchFamily="34" charset="0"/>
              </a:rPr>
              <a:t>        the 0 is invalid</a:t>
            </a:r>
          </a:p>
          <a:p>
            <a:r>
              <a:rPr lang="en-US" altLang="zh-CN" sz="1400" dirty="0">
                <a:solidFill>
                  <a:schemeClr val="tx1"/>
                </a:solidFill>
                <a:latin typeface="Segoe UI" panose="020B0502040204020203" pitchFamily="34" charset="0"/>
                <a:ea typeface="Segoe UI" panose="020B0502040204020203" pitchFamily="34" charset="0"/>
                <a:cs typeface="Segoe UI" panose="020B0502040204020203" pitchFamily="34" charset="0"/>
              </a:rPr>
              <a:t>        s=0.000000</a:t>
            </a:r>
          </a:p>
          <a:p>
            <a:r>
              <a:rPr lang="en-US" altLang="zh-CN" sz="1400" dirty="0">
                <a:solidFill>
                  <a:schemeClr val="tx1"/>
                </a:solidFill>
                <a:latin typeface="Segoe UI" panose="020B0502040204020203" pitchFamily="34" charset="0"/>
                <a:ea typeface="Segoe UI" panose="020B0502040204020203" pitchFamily="34" charset="0"/>
                <a:cs typeface="Segoe UI" panose="020B0502040204020203" pitchFamily="34" charset="0"/>
              </a:rPr>
              <a:t>(2)   9</a:t>
            </a:r>
          </a:p>
          <a:p>
            <a:r>
              <a:rPr lang="en-US" altLang="zh-CN" sz="1400" dirty="0">
                <a:solidFill>
                  <a:schemeClr val="tx1"/>
                </a:solidFill>
                <a:latin typeface="Segoe UI" panose="020B0502040204020203" pitchFamily="34" charset="0"/>
                <a:ea typeface="Segoe UI" panose="020B0502040204020203" pitchFamily="34" charset="0"/>
                <a:cs typeface="Segoe UI" panose="020B0502040204020203" pitchFamily="34" charset="0"/>
              </a:rPr>
              <a:t>        s=2. 828969</a:t>
            </a:r>
          </a:p>
        </p:txBody>
      </p:sp>
      <p:sp>
        <p:nvSpPr>
          <p:cNvPr id="16" name="对话气泡: 圆角矩形 16"/>
          <p:cNvSpPr/>
          <p:nvPr/>
        </p:nvSpPr>
        <p:spPr>
          <a:xfrm>
            <a:off x="2216619" y="1914909"/>
            <a:ext cx="2415984" cy="453264"/>
          </a:xfrm>
          <a:prstGeom prst="wedgeRoundRectCallout">
            <a:avLst>
              <a:gd name="adj1" fmla="val -68761"/>
              <a:gd name="adj2" fmla="val -44055"/>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400" dirty="0">
                <a:solidFill>
                  <a:prstClr val="black"/>
                </a:solidFill>
                <a:latin typeface="微软雅黑" panose="020B0503020204020204" pitchFamily="34" charset="-122"/>
                <a:ea typeface="微软雅黑" panose="020B0503020204020204" pitchFamily="34" charset="-122"/>
              </a:rPr>
              <a:t>使用全局变量进行数据传递</a:t>
            </a:r>
          </a:p>
        </p:txBody>
      </p:sp>
      <p:sp>
        <p:nvSpPr>
          <p:cNvPr id="18" name="圆角矩形 17"/>
          <p:cNvSpPr/>
          <p:nvPr/>
        </p:nvSpPr>
        <p:spPr>
          <a:xfrm>
            <a:off x="208946" y="4786048"/>
            <a:ext cx="4164799" cy="1284658"/>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程序中全局变量的使用增加了函数之间的联系，但是降低了函数作为一个程序模块的相对独立性。在模块化软件设计方法中不提倡使用全局变量。  </a:t>
            </a:r>
          </a:p>
        </p:txBody>
      </p:sp>
      <p:sp>
        <p:nvSpPr>
          <p:cNvPr id="19" name="椭圆 18"/>
          <p:cNvSpPr/>
          <p:nvPr/>
        </p:nvSpPr>
        <p:spPr>
          <a:xfrm>
            <a:off x="843448" y="3678419"/>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494381" y="1437200"/>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43459" y="2447378"/>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9950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000"/>
                                        <p:tgtEl>
                                          <p:spTgt spid="18"/>
                                        </p:tgtEl>
                                      </p:cBhvr>
                                    </p:animEffect>
                                    <p:anim calcmode="lin" valueType="num">
                                      <p:cBhvr>
                                        <p:cTn id="36" dur="1000" fill="hold"/>
                                        <p:tgtEl>
                                          <p:spTgt spid="18"/>
                                        </p:tgtEl>
                                        <p:attrNameLst>
                                          <p:attrName>ppt_x</p:attrName>
                                        </p:attrNameLst>
                                      </p:cBhvr>
                                      <p:tavLst>
                                        <p:tav tm="0">
                                          <p:val>
                                            <p:strVal val="#ppt_x"/>
                                          </p:val>
                                        </p:tav>
                                        <p:tav tm="100000">
                                          <p:val>
                                            <p:strVal val="#ppt_x"/>
                                          </p:val>
                                        </p:tav>
                                      </p:tavLst>
                                    </p:anim>
                                    <p:anim calcmode="lin" valueType="num">
                                      <p:cBhvr>
                                        <p:cTn id="3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2" grpId="0"/>
      <p:bldP spid="13" grpId="0" animBg="1"/>
      <p:bldP spid="14" grpId="0" animBg="1"/>
      <p:bldP spid="16" grpId="0" animBg="1"/>
      <p:bldP spid="18" grpId="0" animBg="1"/>
      <p:bldP spid="19" grpId="0" bldLvl="0" animBg="1"/>
      <p:bldP spid="20" grpId="0" bldLvl="0" animBg="1"/>
      <p:bldP spid="21"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31498"/>
            <a:ext cx="841898"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889674" y="130712"/>
            <a:ext cx="4872094"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递归函数</a:t>
            </a:r>
          </a:p>
        </p:txBody>
      </p:sp>
      <p:sp>
        <p:nvSpPr>
          <p:cNvPr id="4" name="Rectangle 3"/>
          <p:cNvSpPr txBox="1">
            <a:spLocks noChangeArrowheads="1"/>
          </p:cNvSpPr>
          <p:nvPr/>
        </p:nvSpPr>
        <p:spPr>
          <a:xfrm>
            <a:off x="699026" y="1157947"/>
            <a:ext cx="8150683" cy="1406579"/>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400" b="1" dirty="0">
                <a:latin typeface="微软雅黑" panose="020B0503020204020204" pitchFamily="34" charset="-122"/>
                <a:ea typeface="微软雅黑" panose="020B0503020204020204" pitchFamily="34" charset="-122"/>
              </a:rPr>
              <a:t>递归函数  </a:t>
            </a:r>
            <a:r>
              <a:rPr lang="zh-CN" altLang="en-US" sz="2000" dirty="0">
                <a:latin typeface="微软雅黑" panose="020B0503020204020204" pitchFamily="34" charset="-122"/>
                <a:ea typeface="微软雅黑" panose="020B0503020204020204" pitchFamily="34" charset="-122"/>
              </a:rPr>
              <a:t>称为自调用函数。</a:t>
            </a:r>
            <a:endParaRPr lang="en-US" altLang="zh-CN" sz="2000" dirty="0">
              <a:latin typeface="微软雅黑" panose="020B0503020204020204" pitchFamily="34" charset="-122"/>
              <a:ea typeface="微软雅黑" panose="020B0503020204020204" pitchFamily="34" charset="-122"/>
            </a:endParaRPr>
          </a:p>
          <a:p>
            <a:pPr marL="0" indent="0">
              <a:lnSpc>
                <a:spcPct val="150000"/>
              </a:lnSpc>
              <a:buNone/>
            </a:pPr>
            <a:r>
              <a:rPr lang="zh-CN" altLang="en-US" sz="2400" dirty="0">
                <a:latin typeface="微软雅黑" panose="020B0503020204020204" pitchFamily="34" charset="-122"/>
                <a:ea typeface="微软雅黑" panose="020B0503020204020204" pitchFamily="34" charset="-122"/>
              </a:rPr>
              <a:t>特点：</a:t>
            </a:r>
            <a:r>
              <a:rPr lang="zh-CN" altLang="en-US" sz="2000" dirty="0">
                <a:latin typeface="微软雅黑" panose="020B0503020204020204" pitchFamily="34" charset="-122"/>
                <a:ea typeface="微软雅黑" panose="020B0503020204020204" pitchFamily="34" charset="-122"/>
              </a:rPr>
              <a:t>在函数内部直接或间接地自已调用自已。</a:t>
            </a:r>
            <a:endParaRPr lang="en-US" altLang="zh-CN" sz="1800" dirty="0"/>
          </a:p>
        </p:txBody>
      </p:sp>
      <p:sp>
        <p:nvSpPr>
          <p:cNvPr id="5" name="Rectangle 3"/>
          <p:cNvSpPr txBox="1">
            <a:spLocks noChangeArrowheads="1"/>
          </p:cNvSpPr>
          <p:nvPr/>
        </p:nvSpPr>
        <p:spPr>
          <a:xfrm>
            <a:off x="699026" y="2666182"/>
            <a:ext cx="8150683" cy="1406579"/>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800" dirty="0">
                <a:latin typeface="微软雅黑" panose="020B0503020204020204" pitchFamily="34" charset="-122"/>
                <a:ea typeface="微软雅黑" panose="020B0503020204020204" pitchFamily="34" charset="-122"/>
              </a:rPr>
              <a:t>       在递归函数中，由于存在着自调用的过程，故程序控制将反复地进入它的函数体。为了防止自调用过程无休止地继续下去，在函数内必须设置某种条件。当条件成立时终止调用过程，并使程序控制逐步从函数中返回。</a:t>
            </a:r>
            <a:endParaRPr lang="en-US" altLang="zh-CN" sz="1400" dirty="0"/>
          </a:p>
        </p:txBody>
      </p:sp>
      <p:sp>
        <p:nvSpPr>
          <p:cNvPr id="6" name="矩形: 圆角 12"/>
          <p:cNvSpPr/>
          <p:nvPr/>
        </p:nvSpPr>
        <p:spPr>
          <a:xfrm>
            <a:off x="766738" y="4287711"/>
            <a:ext cx="2190647"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整数</a:t>
            </a:r>
            <a:r>
              <a:rPr lang="en-US" altLang="zh-CN" dirty="0">
                <a:solidFill>
                  <a:schemeClr val="tx1"/>
                </a:solidFill>
                <a:latin typeface="微软雅黑" panose="020B0503020204020204" pitchFamily="34" charset="-122"/>
                <a:ea typeface="微软雅黑" panose="020B0503020204020204" pitchFamily="34" charset="-122"/>
              </a:rPr>
              <a:t>n</a:t>
            </a:r>
            <a:r>
              <a:rPr lang="zh-CN" altLang="en-US" dirty="0">
                <a:solidFill>
                  <a:schemeClr val="tx1"/>
                </a:solidFill>
                <a:latin typeface="微软雅黑" panose="020B0503020204020204" pitchFamily="34" charset="-122"/>
                <a:ea typeface="微软雅黑" panose="020B0503020204020204" pitchFamily="34" charset="-122"/>
              </a:rPr>
              <a:t>的阶乘</a:t>
            </a:r>
            <a:endParaRPr lang="zh-CN" altLang="en-US" sz="1600" dirty="0">
              <a:solidFill>
                <a:schemeClr val="tx1"/>
              </a:solidFill>
            </a:endParaRPr>
          </a:p>
        </p:txBody>
      </p:sp>
      <p:sp>
        <p:nvSpPr>
          <p:cNvPr id="7" name="矩形 6"/>
          <p:cNvSpPr/>
          <p:nvPr/>
        </p:nvSpPr>
        <p:spPr>
          <a:xfrm>
            <a:off x="1108925" y="5223642"/>
            <a:ext cx="2822944" cy="763711"/>
          </a:xfrm>
          <a:prstGeom prst="rect">
            <a:avLst/>
          </a:prstGeom>
          <a:noFill/>
          <a:ln>
            <a:solidFill>
              <a:srgbClr val="98B4A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rPr>
              <a:t>n</a:t>
            </a:r>
            <a:r>
              <a:rPr lang="zh-CN" altLang="en-US"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r>
              <a:rPr lang="en-US"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rPr>
              <a:t>=1×2×3×…×n</a:t>
            </a:r>
          </a:p>
        </p:txBody>
      </p:sp>
      <p:sp>
        <p:nvSpPr>
          <p:cNvPr id="8" name="矩形 7"/>
          <p:cNvSpPr/>
          <p:nvPr/>
        </p:nvSpPr>
        <p:spPr>
          <a:xfrm>
            <a:off x="5184269" y="4918841"/>
            <a:ext cx="2822944" cy="1068511"/>
          </a:xfrm>
          <a:prstGeom prst="rect">
            <a:avLst/>
          </a:prstGeom>
          <a:noFill/>
          <a:ln>
            <a:solidFill>
              <a:srgbClr val="98B4A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BR"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rPr>
              <a:t>n</a:t>
            </a:r>
            <a:r>
              <a:rPr lang="zh-CN" altLang="pt-BR"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r>
              <a:rPr lang="pt-BR"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rPr>
              <a:t>=n</a:t>
            </a:r>
            <a:r>
              <a:rPr lang="en-US"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r>
              <a:rPr lang="pt-BR"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rPr>
              <a:t>n </a:t>
            </a:r>
            <a:r>
              <a:rPr lang="en-US"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pt-BR"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rPr>
              <a:t>1</a:t>
            </a:r>
            <a:r>
              <a:rPr lang="en-US"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r>
              <a:rPr lang="zh-CN" altLang="pt-BR"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endParaRPr lang="pt-BR"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a:lnSpc>
                <a:spcPct val="150000"/>
              </a:lnSpc>
            </a:pPr>
            <a:r>
              <a:rPr lang="pt-BR"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rPr>
              <a:t>1</a:t>
            </a:r>
            <a:r>
              <a:rPr lang="zh-CN" altLang="pt-BR"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r>
              <a:rPr lang="pt-BR"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rPr>
              <a:t>=1</a:t>
            </a:r>
          </a:p>
        </p:txBody>
      </p:sp>
      <p:sp>
        <p:nvSpPr>
          <p:cNvPr id="9" name="Rectangle 3"/>
          <p:cNvSpPr txBox="1">
            <a:spLocks noChangeArrowheads="1"/>
          </p:cNvSpPr>
          <p:nvPr/>
        </p:nvSpPr>
        <p:spPr>
          <a:xfrm>
            <a:off x="3147248" y="4793141"/>
            <a:ext cx="1282262" cy="576296"/>
          </a:xfrm>
          <a:prstGeom prst="rect">
            <a:avLst/>
          </a:prstGeom>
          <a:solidFill>
            <a:srgbClr val="E5FCC2"/>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zh-CN" altLang="en-US" sz="1800" dirty="0">
                <a:latin typeface="微软雅黑" panose="020B0503020204020204" pitchFamily="34" charset="-122"/>
                <a:ea typeface="微软雅黑" panose="020B0503020204020204" pitchFamily="34" charset="-122"/>
              </a:rPr>
              <a:t>数学公式</a:t>
            </a:r>
            <a:r>
              <a:rPr lang="en-US" altLang="zh-CN" sz="1800" dirty="0"/>
              <a:t>	</a:t>
            </a:r>
          </a:p>
        </p:txBody>
      </p:sp>
      <p:sp>
        <p:nvSpPr>
          <p:cNvPr id="10" name="Rectangle 3"/>
          <p:cNvSpPr txBox="1">
            <a:spLocks noChangeArrowheads="1"/>
          </p:cNvSpPr>
          <p:nvPr/>
        </p:nvSpPr>
        <p:spPr>
          <a:xfrm>
            <a:off x="7220608" y="4555772"/>
            <a:ext cx="1177158" cy="525517"/>
          </a:xfrm>
          <a:prstGeom prst="rect">
            <a:avLst/>
          </a:prstGeom>
          <a:solidFill>
            <a:srgbClr val="E5FCC2"/>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zh-CN" altLang="en-US" sz="1800" dirty="0">
                <a:latin typeface="微软雅黑" panose="020B0503020204020204" pitchFamily="34" charset="-122"/>
                <a:ea typeface="微软雅黑" panose="020B0503020204020204" pitchFamily="34" charset="-122"/>
              </a:rPr>
              <a:t>递归算法</a:t>
            </a:r>
            <a:r>
              <a:rPr lang="en-US" altLang="zh-CN" sz="18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4837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8" grpId="0" animBg="1"/>
      <p:bldP spid="9" grpId="0" animBg="1"/>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31498"/>
            <a:ext cx="841898"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4" name="矩形: 圆角 3"/>
          <p:cNvSpPr/>
          <p:nvPr/>
        </p:nvSpPr>
        <p:spPr>
          <a:xfrm>
            <a:off x="113774" y="1738710"/>
            <a:ext cx="3044090" cy="3003411"/>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12"/>
          <p:cNvSpPr/>
          <p:nvPr/>
        </p:nvSpPr>
        <p:spPr>
          <a:xfrm>
            <a:off x="192602" y="1434460"/>
            <a:ext cx="2689060"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4.16  </a:t>
            </a:r>
            <a:r>
              <a:rPr lang="zh-CN" altLang="en-US" sz="1600" dirty="0">
                <a:solidFill>
                  <a:schemeClr val="tx1"/>
                </a:solidFill>
                <a:latin typeface="微软雅黑" panose="020B0503020204020204" pitchFamily="34" charset="-122"/>
                <a:ea typeface="微软雅黑" panose="020B0503020204020204" pitchFamily="34" charset="-122"/>
              </a:rPr>
              <a:t>阶乘的递归函数</a:t>
            </a:r>
            <a:endParaRPr lang="zh-CN" altLang="en-US" sz="1600" dirty="0">
              <a:solidFill>
                <a:schemeClr val="tx1"/>
              </a:solidFill>
            </a:endParaRPr>
          </a:p>
        </p:txBody>
      </p:sp>
      <p:sp>
        <p:nvSpPr>
          <p:cNvPr id="6" name="矩形 5"/>
          <p:cNvSpPr/>
          <p:nvPr/>
        </p:nvSpPr>
        <p:spPr>
          <a:xfrm>
            <a:off x="321453" y="2102760"/>
            <a:ext cx="2774468" cy="2031325"/>
          </a:xfrm>
          <a:prstGeom prst="rect">
            <a:avLst/>
          </a:prstGeom>
        </p:spPr>
        <p:txBody>
          <a:bodyPr wrap="square">
            <a:spAutoFit/>
          </a:bodyPr>
          <a:lstStyle/>
          <a:p>
            <a:pPr lvl="0"/>
            <a:r>
              <a:rPr lang="en-US" altLang="zh-CN" dirty="0"/>
              <a:t>facto(</a:t>
            </a:r>
            <a:r>
              <a:rPr lang="en-US" altLang="zh-CN" dirty="0" err="1"/>
              <a:t>int</a:t>
            </a:r>
            <a:r>
              <a:rPr lang="en-US" altLang="zh-CN" dirty="0"/>
              <a:t> x)</a:t>
            </a:r>
          </a:p>
          <a:p>
            <a:pPr lvl="0"/>
            <a:r>
              <a:rPr lang="en-US" altLang="zh-CN" dirty="0"/>
              <a:t> {</a:t>
            </a:r>
          </a:p>
          <a:p>
            <a:pPr lvl="0"/>
            <a:r>
              <a:rPr lang="en-US" altLang="zh-CN" dirty="0"/>
              <a:t>       if(x == 1||x==0)</a:t>
            </a:r>
          </a:p>
          <a:p>
            <a:pPr lvl="0"/>
            <a:r>
              <a:rPr lang="en-US" altLang="zh-CN" dirty="0"/>
              <a:t>         return(1);</a:t>
            </a:r>
          </a:p>
          <a:p>
            <a:pPr lvl="0"/>
            <a:r>
              <a:rPr lang="en-US" altLang="zh-CN" dirty="0"/>
              <a:t>       else</a:t>
            </a:r>
          </a:p>
          <a:p>
            <a:pPr lvl="0"/>
            <a:r>
              <a:rPr lang="en-US" altLang="zh-CN" dirty="0"/>
              <a:t>          return(x*facto(x - 1));</a:t>
            </a:r>
          </a:p>
          <a:p>
            <a:pPr lvl="0"/>
            <a:r>
              <a:rPr lang="en-US" altLang="zh-CN" dirty="0"/>
              <a:t>}</a:t>
            </a:r>
          </a:p>
        </p:txBody>
      </p:sp>
      <p:graphicFrame>
        <p:nvGraphicFramePr>
          <p:cNvPr id="7" name="对象 6"/>
          <p:cNvGraphicFramePr>
            <a:graphicFrameLocks noChangeAspect="1"/>
          </p:cNvGraphicFramePr>
          <p:nvPr>
            <p:extLst>
              <p:ext uri="{D42A27DB-BD31-4B8C-83A1-F6EECF244321}">
                <p14:modId xmlns:p14="http://schemas.microsoft.com/office/powerpoint/2010/main" val="2163511792"/>
              </p:ext>
            </p:extLst>
          </p:nvPr>
        </p:nvGraphicFramePr>
        <p:xfrm>
          <a:off x="3157864" y="1535961"/>
          <a:ext cx="6019800" cy="3619500"/>
        </p:xfrm>
        <a:graphic>
          <a:graphicData uri="http://schemas.openxmlformats.org/presentationml/2006/ole">
            <mc:AlternateContent xmlns:mc="http://schemas.openxmlformats.org/markup-compatibility/2006">
              <mc:Choice xmlns:v="urn:schemas-microsoft-com:vml" Requires="v">
                <p:oleObj spid="_x0000_s1065" name="Visio" r:id="rId3" imgW="6019920" imgH="3619590" progId="Visio.Drawing.15">
                  <p:embed/>
                </p:oleObj>
              </mc:Choice>
              <mc:Fallback>
                <p:oleObj name="Visio" r:id="rId3" imgW="6019920" imgH="3619590" progId="Visio.Drawing.15">
                  <p:embed/>
                  <p:pic>
                    <p:nvPicPr>
                      <p:cNvPr id="0" name=""/>
                      <p:cNvPicPr/>
                      <p:nvPr/>
                    </p:nvPicPr>
                    <p:blipFill>
                      <a:blip r:embed="rId4"/>
                      <a:stretch>
                        <a:fillRect/>
                      </a:stretch>
                    </p:blipFill>
                    <p:spPr>
                      <a:xfrm>
                        <a:off x="3157864" y="1535961"/>
                        <a:ext cx="6019800" cy="3619500"/>
                      </a:xfrm>
                      <a:prstGeom prst="rect">
                        <a:avLst/>
                      </a:prstGeom>
                    </p:spPr>
                  </p:pic>
                </p:oleObj>
              </mc:Fallback>
            </mc:AlternateContent>
          </a:graphicData>
        </a:graphic>
      </p:graphicFrame>
      <p:sp>
        <p:nvSpPr>
          <p:cNvPr id="9" name="文本框 8"/>
          <p:cNvSpPr txBox="1"/>
          <p:nvPr/>
        </p:nvSpPr>
        <p:spPr>
          <a:xfrm>
            <a:off x="2889674" y="130712"/>
            <a:ext cx="4872094"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递归函数</a:t>
            </a:r>
          </a:p>
        </p:txBody>
      </p:sp>
    </p:spTree>
    <p:extLst>
      <p:ext uri="{BB962C8B-B14F-4D97-AF65-F5344CB8AC3E}">
        <p14:creationId xmlns:p14="http://schemas.microsoft.com/office/powerpoint/2010/main" val="147317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8111" y="163397"/>
            <a:ext cx="387570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本章小结</a:t>
            </a:r>
          </a:p>
        </p:txBody>
      </p:sp>
      <p:sp>
        <p:nvSpPr>
          <p:cNvPr id="6" name="文本框 5"/>
          <p:cNvSpPr txBox="1"/>
          <p:nvPr/>
        </p:nvSpPr>
        <p:spPr>
          <a:xfrm>
            <a:off x="732471" y="74428"/>
            <a:ext cx="1361527" cy="892552"/>
          </a:xfrm>
          <a:prstGeom prst="rect">
            <a:avLst/>
          </a:prstGeom>
          <a:noFill/>
        </p:spPr>
        <p:txBody>
          <a:bodyPr wrap="none" rtlCol="0">
            <a:spAutoFit/>
          </a:bodyPr>
          <a:lstStyle/>
          <a:p>
            <a:pPr algn="ctr"/>
            <a:r>
              <a:rPr lang="en-US" altLang="zh-CN" sz="2400" b="1" dirty="0">
                <a:solidFill>
                  <a:srgbClr val="39626F"/>
                </a:solidFill>
                <a:latin typeface="微软雅黑" panose="020B0503020204020204" pitchFamily="34" charset="-122"/>
                <a:ea typeface="微软雅黑" panose="020B0503020204020204" pitchFamily="34" charset="-122"/>
              </a:rPr>
              <a:t>chapter</a:t>
            </a:r>
          </a:p>
          <a:p>
            <a:pPr algn="ctr"/>
            <a:r>
              <a:rPr lang="en-US" altLang="zh-CN" sz="28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4</a:t>
            </a:r>
            <a:endParaRPr lang="zh-CN" altLang="en-US" sz="2800" b="1" dirty="0">
              <a:solidFill>
                <a:srgbClr val="39626F"/>
              </a:solidFill>
              <a:latin typeface="Segoe UI" panose="020B0502040204020203" pitchFamily="34" charset="0"/>
              <a:cs typeface="Segoe UI" panose="020B0502040204020203" pitchFamily="34" charset="0"/>
            </a:endParaRPr>
          </a:p>
        </p:txBody>
      </p:sp>
      <p:sp>
        <p:nvSpPr>
          <p:cNvPr id="2" name="矩形 1"/>
          <p:cNvSpPr/>
          <p:nvPr/>
        </p:nvSpPr>
        <p:spPr>
          <a:xfrm>
            <a:off x="496111" y="1276861"/>
            <a:ext cx="8161506" cy="4170372"/>
          </a:xfrm>
          <a:prstGeom prst="rect">
            <a:avLst/>
          </a:prstGeom>
        </p:spPr>
        <p:txBody>
          <a:bodyPr wrap="square">
            <a:spAutoFit/>
          </a:bodyPr>
          <a:lstStyle/>
          <a:p>
            <a:pPr>
              <a:lnSpc>
                <a:spcPct val="150000"/>
              </a:lnSpc>
              <a:spcBef>
                <a:spcPts val="600"/>
              </a:spcBef>
            </a:pPr>
            <a:r>
              <a:rPr lang="zh-CN" altLang="en-US" sz="2000" dirty="0" smtClean="0">
                <a:latin typeface="微软雅黑" panose="020B0503020204020204" pitchFamily="34" charset="-122"/>
                <a:ea typeface="微软雅黑" panose="020B0503020204020204" pitchFamily="34" charset="-122"/>
              </a:rPr>
              <a:t>从本章开始，函数将是教学的核心和主要内容，本章主要是函数的初步知识，后面各章将进一步学习函数的使用和应用，本章需重点掌握的内容有：</a:t>
            </a:r>
            <a:endParaRPr lang="en-US" altLang="zh-CN" sz="2000" dirty="0" smtClean="0">
              <a:latin typeface="微软雅黑" panose="020B0503020204020204" pitchFamily="34" charset="-122"/>
              <a:ea typeface="微软雅黑" panose="020B0503020204020204" pitchFamily="34" charset="-122"/>
            </a:endParaRPr>
          </a:p>
          <a:p>
            <a:pPr marL="342900" lvl="0" indent="-342900">
              <a:lnSpc>
                <a:spcPct val="150000"/>
              </a:lnSpc>
              <a:spcBef>
                <a:spcPts val="600"/>
              </a:spcBef>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了解</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语言程序的结构特点与其优越性</a:t>
            </a:r>
            <a:endParaRPr lang="zh-CN" altLang="zh-CN" sz="2000" dirty="0">
              <a:latin typeface="微软雅黑" panose="020B0503020204020204" pitchFamily="34" charset="-122"/>
              <a:ea typeface="微软雅黑" panose="020B0503020204020204" pitchFamily="34" charset="-122"/>
            </a:endParaRPr>
          </a:p>
          <a:p>
            <a:pPr marL="342900" lvl="0" indent="-342900">
              <a:lnSpc>
                <a:spcPct val="150000"/>
              </a:lnSpc>
              <a:spcBef>
                <a:spcPts val="600"/>
              </a:spcBef>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熟练掌握函数定义与调用的</a:t>
            </a:r>
            <a:r>
              <a:rPr lang="zh-CN" altLang="en-US" sz="2000" dirty="0" smtClean="0">
                <a:latin typeface="微软雅黑" panose="020B0503020204020204" pitchFamily="34" charset="-122"/>
                <a:ea typeface="微软雅黑" panose="020B0503020204020204" pitchFamily="34" charset="-122"/>
              </a:rPr>
              <a:t>方法</a:t>
            </a:r>
            <a:endParaRPr lang="en-US" altLang="zh-CN" sz="2000" dirty="0" smtClean="0">
              <a:latin typeface="微软雅黑" panose="020B0503020204020204" pitchFamily="34" charset="-122"/>
              <a:ea typeface="微软雅黑" panose="020B0503020204020204" pitchFamily="34" charset="-122"/>
            </a:endParaRPr>
          </a:p>
          <a:p>
            <a:pPr marL="342900" lvl="0" indent="-342900">
              <a:lnSpc>
                <a:spcPct val="150000"/>
              </a:lnSpc>
              <a:spcBef>
                <a:spcPts val="600"/>
              </a:spcBef>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掌握</a:t>
            </a:r>
            <a:r>
              <a:rPr lang="zh-CN" altLang="en-US" sz="2000" dirty="0">
                <a:latin typeface="微软雅黑" panose="020B0503020204020204" pitchFamily="34" charset="-122"/>
                <a:ea typeface="微软雅黑" panose="020B0503020204020204" pitchFamily="34" charset="-122"/>
              </a:rPr>
              <a:t>变量的存储</a:t>
            </a:r>
            <a:r>
              <a:rPr lang="zh-CN" altLang="en-US" sz="2000" dirty="0" smtClean="0">
                <a:latin typeface="微软雅黑" panose="020B0503020204020204" pitchFamily="34" charset="-122"/>
                <a:ea typeface="微软雅黑" panose="020B0503020204020204" pitchFamily="34" charset="-122"/>
              </a:rPr>
              <a:t>类型作用何使用方法</a:t>
            </a:r>
            <a:endParaRPr lang="en-US" altLang="zh-CN" sz="2000" dirty="0" smtClean="0">
              <a:latin typeface="微软雅黑" panose="020B0503020204020204" pitchFamily="34" charset="-122"/>
              <a:ea typeface="微软雅黑" panose="020B0503020204020204" pitchFamily="34" charset="-122"/>
            </a:endParaRPr>
          </a:p>
          <a:p>
            <a:pPr marL="342900" lvl="0" indent="-342900">
              <a:lnSpc>
                <a:spcPct val="150000"/>
              </a:lnSpc>
              <a:spcBef>
                <a:spcPts val="600"/>
              </a:spcBef>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熟练掌握函数</a:t>
            </a:r>
            <a:r>
              <a:rPr lang="zh-CN" altLang="en-US" sz="2000" dirty="0">
                <a:latin typeface="微软雅黑" panose="020B0503020204020204" pitchFamily="34" charset="-122"/>
                <a:ea typeface="微软雅黑" panose="020B0503020204020204" pitchFamily="34" charset="-122"/>
              </a:rPr>
              <a:t>间数据传递的方法</a:t>
            </a:r>
            <a:endParaRPr lang="zh-CN" altLang="zh-CN" sz="2000" dirty="0">
              <a:latin typeface="微软雅黑" panose="020B0503020204020204" pitchFamily="34" charset="-122"/>
              <a:ea typeface="微软雅黑" panose="020B0503020204020204" pitchFamily="34" charset="-122"/>
            </a:endParaRPr>
          </a:p>
          <a:p>
            <a:pPr marL="342900" lvl="0" indent="-342900">
              <a:lnSpc>
                <a:spcPct val="150000"/>
              </a:lnSpc>
              <a:spcBef>
                <a:spcPts val="600"/>
              </a:spcBef>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 了解递归函数</a:t>
            </a:r>
            <a:r>
              <a:rPr lang="zh-CN" altLang="en-US" sz="2000" dirty="0">
                <a:latin typeface="微软雅黑" panose="020B0503020204020204" pitchFamily="34" charset="-122"/>
                <a:ea typeface="微软雅黑" panose="020B0503020204020204" pitchFamily="34" charset="-122"/>
              </a:rPr>
              <a:t>的概念和使用</a:t>
            </a:r>
            <a:r>
              <a:rPr lang="zh-CN" altLang="en-US" sz="2000" dirty="0" smtClean="0">
                <a:latin typeface="微软雅黑" panose="020B0503020204020204" pitchFamily="34" charset="-122"/>
                <a:ea typeface="微软雅黑" panose="020B0503020204020204" pitchFamily="34" charset="-122"/>
              </a:rPr>
              <a:t>方法</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90411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77118" y="2237352"/>
            <a:ext cx="3222357" cy="1862048"/>
          </a:xfrm>
          <a:prstGeom prst="rect">
            <a:avLst/>
          </a:prstGeom>
          <a:noFill/>
        </p:spPr>
        <p:txBody>
          <a:bodyPr wrap="none" rtlCol="0">
            <a:spAutoFit/>
          </a:bodyPr>
          <a:lstStyle/>
          <a:p>
            <a:pPr algn="ctr"/>
            <a:r>
              <a:rPr lang="en-US" altLang="zh-CN" sz="11500" b="1" dirty="0">
                <a:solidFill>
                  <a:srgbClr val="39626F"/>
                </a:solidFill>
                <a:latin typeface="Segoe UI" panose="020B0502040204020203" pitchFamily="34" charset="0"/>
                <a:ea typeface="Segoe UI" panose="020B0502040204020203" pitchFamily="34" charset="0"/>
                <a:cs typeface="Segoe UI" panose="020B0502040204020203" pitchFamily="34" charset="0"/>
              </a:rPr>
              <a:t>END</a:t>
            </a:r>
            <a:endParaRPr lang="zh-CN" altLang="en-US" sz="11500" b="1" dirty="0">
              <a:solidFill>
                <a:srgbClr val="39626F"/>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3" name="文本框 2"/>
          <p:cNvSpPr txBox="1"/>
          <p:nvPr/>
        </p:nvSpPr>
        <p:spPr>
          <a:xfrm>
            <a:off x="732471" y="74428"/>
            <a:ext cx="1361527" cy="892552"/>
          </a:xfrm>
          <a:prstGeom prst="rect">
            <a:avLst/>
          </a:prstGeom>
          <a:noFill/>
        </p:spPr>
        <p:txBody>
          <a:bodyPr wrap="none" rtlCol="0">
            <a:spAutoFit/>
          </a:bodyPr>
          <a:lstStyle/>
          <a:p>
            <a:pPr algn="ctr"/>
            <a:r>
              <a:rPr lang="en-US" altLang="zh-CN" sz="2400" b="1" dirty="0">
                <a:solidFill>
                  <a:srgbClr val="39626F"/>
                </a:solidFill>
                <a:latin typeface="微软雅黑" panose="020B0503020204020204" pitchFamily="34" charset="-122"/>
                <a:ea typeface="微软雅黑" panose="020B0503020204020204" pitchFamily="34" charset="-122"/>
              </a:rPr>
              <a:t>chapter</a:t>
            </a:r>
          </a:p>
          <a:p>
            <a:pPr algn="ctr"/>
            <a:r>
              <a:rPr lang="en-US" altLang="zh-CN" sz="2800" b="1" dirty="0">
                <a:solidFill>
                  <a:srgbClr val="39626F"/>
                </a:solidFill>
                <a:latin typeface="Segoe UI" panose="020B0502040204020203" pitchFamily="34" charset="0"/>
                <a:ea typeface="Segoe UI" panose="020B0502040204020203" pitchFamily="34" charset="0"/>
                <a:cs typeface="Segoe UI" panose="020B0502040204020203" pitchFamily="34" charset="0"/>
              </a:rPr>
              <a:t>4</a:t>
            </a:r>
            <a:endParaRPr lang="zh-CN" altLang="en-US" sz="28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1334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4.1.1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4" name="文本框 3"/>
          <p:cNvSpPr txBox="1"/>
          <p:nvPr/>
        </p:nvSpPr>
        <p:spPr>
          <a:xfrm>
            <a:off x="2705845" y="163396"/>
            <a:ext cx="4661907"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结构化软件及其优越性</a:t>
            </a:r>
          </a:p>
        </p:txBody>
      </p:sp>
      <p:sp>
        <p:nvSpPr>
          <p:cNvPr id="5" name="矩形: 圆角 12"/>
          <p:cNvSpPr/>
          <p:nvPr/>
        </p:nvSpPr>
        <p:spPr>
          <a:xfrm>
            <a:off x="2570782" y="1377521"/>
            <a:ext cx="4222692"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“工资计算程序”的自顶向下开发</a:t>
            </a:r>
            <a:endParaRPr lang="zh-CN" altLang="en-US" sz="1600" dirty="0">
              <a:solidFill>
                <a:schemeClr val="tx1"/>
              </a:solidFill>
            </a:endParaRPr>
          </a:p>
        </p:txBody>
      </p:sp>
      <p:pic>
        <p:nvPicPr>
          <p:cNvPr id="6" name="图片 5"/>
          <p:cNvPicPr>
            <a:picLocks noChangeAspect="1"/>
          </p:cNvPicPr>
          <p:nvPr/>
        </p:nvPicPr>
        <p:blipFill>
          <a:blip r:embed="rId2"/>
          <a:stretch>
            <a:fillRect/>
          </a:stretch>
        </p:blipFill>
        <p:spPr>
          <a:xfrm>
            <a:off x="1439969" y="2067828"/>
            <a:ext cx="6484318" cy="3661223"/>
          </a:xfrm>
          <a:prstGeom prst="rect">
            <a:avLst/>
          </a:prstGeom>
        </p:spPr>
      </p:pic>
    </p:spTree>
    <p:extLst>
      <p:ext uri="{BB962C8B-B14F-4D97-AF65-F5344CB8AC3E}">
        <p14:creationId xmlns:p14="http://schemas.microsoft.com/office/powerpoint/2010/main" val="284338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1366499302"/>
              </p:ext>
            </p:extLst>
          </p:nvPr>
        </p:nvGraphicFramePr>
        <p:xfrm>
          <a:off x="-165483" y="1027110"/>
          <a:ext cx="8138194" cy="3965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4.1.1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5" name="文本框 4"/>
          <p:cNvSpPr txBox="1"/>
          <p:nvPr/>
        </p:nvSpPr>
        <p:spPr>
          <a:xfrm>
            <a:off x="2705845" y="163396"/>
            <a:ext cx="4661907"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结构化软件及其优越性</a:t>
            </a:r>
          </a:p>
        </p:txBody>
      </p:sp>
      <p:sp>
        <p:nvSpPr>
          <p:cNvPr id="6" name="矩形 5"/>
          <p:cNvSpPr/>
          <p:nvPr/>
        </p:nvSpPr>
        <p:spPr>
          <a:xfrm>
            <a:off x="633302" y="4992414"/>
            <a:ext cx="8138194" cy="874407"/>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       从软件工程上看，</a:t>
            </a:r>
            <a:r>
              <a:rPr lang="zh-CN" altLang="en-US" b="1" dirty="0">
                <a:latin typeface="微软雅黑" panose="020B0503020204020204" pitchFamily="34" charset="-122"/>
                <a:ea typeface="微软雅黑" panose="020B0503020204020204" pitchFamily="34" charset="-122"/>
              </a:rPr>
              <a:t>可靠性、效率、可维护性</a:t>
            </a:r>
            <a:r>
              <a:rPr lang="zh-CN" altLang="en-US" dirty="0">
                <a:latin typeface="微软雅黑" panose="020B0503020204020204" pitchFamily="34" charset="-122"/>
                <a:ea typeface="微软雅黑" panose="020B0503020204020204" pitchFamily="34" charset="-122"/>
              </a:rPr>
              <a:t>是软件质量的主要评价指标。因此，模块化软件能够成为高质量的软件。</a:t>
            </a:r>
          </a:p>
        </p:txBody>
      </p:sp>
    </p:spTree>
    <p:extLst>
      <p:ext uri="{BB962C8B-B14F-4D97-AF65-F5344CB8AC3E}">
        <p14:creationId xmlns:p14="http://schemas.microsoft.com/office/powerpoint/2010/main" val="372486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588594" y="2160700"/>
            <a:ext cx="5237738" cy="3988388"/>
          </a:xfrm>
          <a:prstGeom prst="rect">
            <a:avLst/>
          </a:prstGeom>
        </p:spPr>
      </p:pic>
      <p:sp>
        <p:nvSpPr>
          <p:cNvPr id="7" name="矩形: 圆角 12"/>
          <p:cNvSpPr/>
          <p:nvPr/>
        </p:nvSpPr>
        <p:spPr>
          <a:xfrm>
            <a:off x="2705845" y="1262844"/>
            <a:ext cx="2975818"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函数的调用关系</a:t>
            </a:r>
            <a:endParaRPr lang="zh-CN" altLang="en-US" sz="1600" dirty="0">
              <a:solidFill>
                <a:schemeClr val="tx1"/>
              </a:solidFill>
            </a:endParaRPr>
          </a:p>
        </p:txBody>
      </p:sp>
      <p:sp>
        <p:nvSpPr>
          <p:cNvPr id="8" name="文本框 7"/>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4.1.2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9" name="文本框 8"/>
          <p:cNvSpPr txBox="1"/>
          <p:nvPr/>
        </p:nvSpPr>
        <p:spPr>
          <a:xfrm>
            <a:off x="2705845" y="163396"/>
            <a:ext cx="4661907"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C</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语言程序的结构</a:t>
            </a:r>
          </a:p>
        </p:txBody>
      </p:sp>
      <p:sp>
        <p:nvSpPr>
          <p:cNvPr id="13" name="对话气泡: 圆角矩形 16"/>
          <p:cNvSpPr/>
          <p:nvPr/>
        </p:nvSpPr>
        <p:spPr>
          <a:xfrm>
            <a:off x="170320" y="1903913"/>
            <a:ext cx="1754544" cy="685473"/>
          </a:xfrm>
          <a:prstGeom prst="wedgeRoundRectCallout">
            <a:avLst>
              <a:gd name="adj1" fmla="val 49799"/>
              <a:gd name="adj2" fmla="val 105054"/>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400" dirty="0">
                <a:solidFill>
                  <a:prstClr val="black"/>
                </a:solidFill>
                <a:latin typeface="微软雅黑" panose="020B0503020204020204" pitchFamily="34" charset="-122"/>
                <a:ea typeface="微软雅黑" panose="020B0503020204020204" pitchFamily="34" charset="-122"/>
              </a:rPr>
              <a:t>有且仅有一个函数称为主函数</a:t>
            </a:r>
            <a:r>
              <a:rPr lang="en-US" altLang="zh-CN" sz="1400" dirty="0">
                <a:solidFill>
                  <a:prstClr val="black"/>
                </a:solidFill>
                <a:latin typeface="微软雅黑" panose="020B0503020204020204" pitchFamily="34" charset="-122"/>
                <a:ea typeface="微软雅黑" panose="020B0503020204020204" pitchFamily="34" charset="-122"/>
              </a:rPr>
              <a:t>main()</a:t>
            </a:r>
          </a:p>
        </p:txBody>
      </p:sp>
      <p:sp>
        <p:nvSpPr>
          <p:cNvPr id="14" name="对话气泡: 圆角矩形 16"/>
          <p:cNvSpPr/>
          <p:nvPr/>
        </p:nvSpPr>
        <p:spPr>
          <a:xfrm>
            <a:off x="206047" y="3619501"/>
            <a:ext cx="1312508" cy="604838"/>
          </a:xfrm>
          <a:prstGeom prst="wedgeRoundRectCallout">
            <a:avLst>
              <a:gd name="adj1" fmla="val 50199"/>
              <a:gd name="adj2" fmla="val -9050"/>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400" dirty="0">
                <a:solidFill>
                  <a:prstClr val="black"/>
                </a:solidFill>
                <a:latin typeface="微软雅黑" panose="020B0503020204020204" pitchFamily="34" charset="-122"/>
                <a:ea typeface="微软雅黑" panose="020B0503020204020204" pitchFamily="34" charset="-122"/>
              </a:rPr>
              <a:t>函数调用语句</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15" name="矩形 14"/>
          <p:cNvSpPr/>
          <p:nvPr/>
        </p:nvSpPr>
        <p:spPr>
          <a:xfrm>
            <a:off x="1778589" y="3586163"/>
            <a:ext cx="857249" cy="190500"/>
          </a:xfrm>
          <a:prstGeom prst="rect">
            <a:avLst/>
          </a:prstGeom>
          <a:noFill/>
          <a:ln w="25400">
            <a:solidFill>
              <a:srgbClr val="45B0A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7" name="圆角矩形 16"/>
          <p:cNvSpPr/>
          <p:nvPr/>
        </p:nvSpPr>
        <p:spPr>
          <a:xfrm>
            <a:off x="6902721" y="2829400"/>
            <a:ext cx="2178496" cy="1894525"/>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程序的执行总是从主函数开始。主函数中的所有语句按先后顺序执行完，则程序执行结束。</a:t>
            </a:r>
            <a:endParaRPr lang="en-US" altLang="zh-CN" sz="1600" dirty="0">
              <a:solidFill>
                <a:schemeClr val="tx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736850" y="3688556"/>
            <a:ext cx="47307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flipV="1">
            <a:off x="3197226" y="2362200"/>
            <a:ext cx="3175" cy="131921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209925" y="2365375"/>
            <a:ext cx="377825" cy="0"/>
          </a:xfrm>
          <a:prstGeom prst="line">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736850" y="4181475"/>
            <a:ext cx="846931" cy="0"/>
          </a:xfrm>
          <a:prstGeom prst="line">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4667251" y="3093244"/>
            <a:ext cx="545306" cy="23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5205694" y="2414589"/>
            <a:ext cx="2101" cy="67294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5205414" y="2412206"/>
            <a:ext cx="464344" cy="2381"/>
          </a:xfrm>
          <a:prstGeom prst="line">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4669912" y="4807746"/>
            <a:ext cx="545306" cy="23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flipV="1">
            <a:off x="5210175" y="4091941"/>
            <a:ext cx="280" cy="71342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cxnSpLocks/>
          </p:cNvCxnSpPr>
          <p:nvPr/>
        </p:nvCxnSpPr>
        <p:spPr>
          <a:xfrm flipV="1">
            <a:off x="5205694" y="4083846"/>
            <a:ext cx="475969" cy="2382"/>
          </a:xfrm>
          <a:prstGeom prst="line">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4667251" y="5256408"/>
            <a:ext cx="545306" cy="23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5210175" y="5106394"/>
            <a:ext cx="0" cy="1523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cxnSpLocks/>
          </p:cNvCxnSpPr>
          <p:nvPr/>
        </p:nvCxnSpPr>
        <p:spPr>
          <a:xfrm>
            <a:off x="5205414" y="5104013"/>
            <a:ext cx="481011" cy="1387"/>
          </a:xfrm>
          <a:prstGeom prst="line">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778589" y="4062819"/>
            <a:ext cx="857249" cy="190500"/>
          </a:xfrm>
          <a:prstGeom prst="rect">
            <a:avLst/>
          </a:prstGeom>
          <a:noFill/>
          <a:ln w="25400">
            <a:solidFill>
              <a:srgbClr val="45B0A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7" name="矩形 26"/>
          <p:cNvSpPr/>
          <p:nvPr/>
        </p:nvSpPr>
        <p:spPr>
          <a:xfrm>
            <a:off x="3725509" y="2947348"/>
            <a:ext cx="857249" cy="190500"/>
          </a:xfrm>
          <a:prstGeom prst="rect">
            <a:avLst/>
          </a:prstGeom>
          <a:noFill/>
          <a:ln w="25400">
            <a:solidFill>
              <a:srgbClr val="45B0A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9" name="矩形 28"/>
          <p:cNvSpPr/>
          <p:nvPr/>
        </p:nvSpPr>
        <p:spPr>
          <a:xfrm>
            <a:off x="3725508" y="4716466"/>
            <a:ext cx="857249" cy="190500"/>
          </a:xfrm>
          <a:prstGeom prst="rect">
            <a:avLst/>
          </a:prstGeom>
          <a:noFill/>
          <a:ln w="25400">
            <a:solidFill>
              <a:srgbClr val="45B0A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30" name="矩形 29"/>
          <p:cNvSpPr/>
          <p:nvPr/>
        </p:nvSpPr>
        <p:spPr>
          <a:xfrm>
            <a:off x="3725508" y="5182591"/>
            <a:ext cx="857249" cy="190500"/>
          </a:xfrm>
          <a:prstGeom prst="rect">
            <a:avLst/>
          </a:prstGeom>
          <a:noFill/>
          <a:ln w="25400">
            <a:solidFill>
              <a:srgbClr val="45B0A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131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1000"/>
                                        <p:tgtEl>
                                          <p:spTgt spid="14"/>
                                        </p:tgtEl>
                                      </p:cBhvr>
                                    </p:animEffect>
                                    <p:anim calcmode="lin" valueType="num">
                                      <p:cBhvr>
                                        <p:cTn id="17" dur="1000" fill="hold"/>
                                        <p:tgtEl>
                                          <p:spTgt spid="14"/>
                                        </p:tgtEl>
                                        <p:attrNameLst>
                                          <p:attrName>ppt_x</p:attrName>
                                        </p:attrNameLst>
                                      </p:cBhvr>
                                      <p:tavLst>
                                        <p:tav tm="0">
                                          <p:val>
                                            <p:strVal val="#ppt_x"/>
                                          </p:val>
                                        </p:tav>
                                        <p:tav tm="100000">
                                          <p:val>
                                            <p:strVal val="#ppt_x"/>
                                          </p:val>
                                        </p:tav>
                                      </p:tavLst>
                                    </p:anim>
                                    <p:anim calcmode="lin" valueType="num">
                                      <p:cBhvr>
                                        <p:cTn id="1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0"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par>
                                <p:cTn id="57" presetID="10"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par>
                                <p:cTn id="63" presetID="10" presetClass="entr" presetSubtype="0"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par>
                                <p:cTn id="66" presetID="10" presetClass="entr" presetSubtype="0" fill="hold" nodeType="with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fade">
                                      <p:cBhvr>
                                        <p:cTn id="68" dur="500"/>
                                        <p:tgtEl>
                                          <p:spTgt spid="39"/>
                                        </p:tgtEl>
                                      </p:cBhvr>
                                    </p:animEffect>
                                  </p:childTnLst>
                                </p:cTn>
                              </p:par>
                              <p:par>
                                <p:cTn id="69" presetID="10"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500"/>
                                        <p:tgtEl>
                                          <p:spTgt spid="38"/>
                                        </p:tgtEl>
                                      </p:cBhvr>
                                    </p:animEffect>
                                  </p:childTnLst>
                                </p:cTn>
                              </p:par>
                              <p:par>
                                <p:cTn id="72" presetID="10" presetClass="entr" presetSubtype="0" fill="hold"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500"/>
                                        <p:tgtEl>
                                          <p:spTgt spid="41"/>
                                        </p:tgtEl>
                                      </p:cBhvr>
                                    </p:animEffect>
                                  </p:childTnLst>
                                </p:cTn>
                              </p:par>
                              <p:par>
                                <p:cTn id="75" presetID="10" presetClass="entr" presetSubtype="0" fill="hold"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par>
                                <p:cTn id="78" presetID="10" presetClass="entr" presetSubtype="0" fill="hold" nodeType="withEffect">
                                  <p:stCondLst>
                                    <p:cond delay="0"/>
                                  </p:stCondLst>
                                  <p:childTnLst>
                                    <p:set>
                                      <p:cBhvr>
                                        <p:cTn id="79" dur="1" fill="hold">
                                          <p:stCondLst>
                                            <p:cond delay="0"/>
                                          </p:stCondLst>
                                        </p:cTn>
                                        <p:tgtEl>
                                          <p:spTgt spid="42"/>
                                        </p:tgtEl>
                                        <p:attrNameLst>
                                          <p:attrName>style.visibility</p:attrName>
                                        </p:attrNameLst>
                                      </p:cBhvr>
                                      <p:to>
                                        <p:strVal val="visible"/>
                                      </p:to>
                                    </p:set>
                                    <p:animEffect transition="in" filter="fade">
                                      <p:cBhvr>
                                        <p:cTn id="80" dur="500"/>
                                        <p:tgtEl>
                                          <p:spTgt spid="42"/>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fade">
                                      <p:cBhvr>
                                        <p:cTn id="85" dur="1000"/>
                                        <p:tgtEl>
                                          <p:spTgt spid="17"/>
                                        </p:tgtEl>
                                      </p:cBhvr>
                                    </p:animEffect>
                                    <p:anim calcmode="lin" valueType="num">
                                      <p:cBhvr>
                                        <p:cTn id="86" dur="1000" fill="hold"/>
                                        <p:tgtEl>
                                          <p:spTgt spid="17"/>
                                        </p:tgtEl>
                                        <p:attrNameLst>
                                          <p:attrName>ppt_x</p:attrName>
                                        </p:attrNameLst>
                                      </p:cBhvr>
                                      <p:tavLst>
                                        <p:tav tm="0">
                                          <p:val>
                                            <p:strVal val="#ppt_x"/>
                                          </p:val>
                                        </p:tav>
                                        <p:tav tm="100000">
                                          <p:val>
                                            <p:strVal val="#ppt_x"/>
                                          </p:val>
                                        </p:tav>
                                      </p:tavLst>
                                    </p:anim>
                                    <p:anim calcmode="lin" valueType="num">
                                      <p:cBhvr>
                                        <p:cTn id="8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animBg="1"/>
      <p:bldP spid="15" grpId="0" animBg="1"/>
      <p:bldP spid="17" grpId="0" animBg="1"/>
      <p:bldP spid="25" grpId="0" animBg="1"/>
      <p:bldP spid="27" grpId="0" animBg="1"/>
      <p:bldP spid="29" grpId="0" animBg="1"/>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31498"/>
            <a:ext cx="841898"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C</a:t>
            </a:r>
            <a:r>
              <a:rPr lang="zh-CN"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语言函数的定义、原型和调用</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 name="矩形 5"/>
          <p:cNvSpPr/>
          <p:nvPr/>
        </p:nvSpPr>
        <p:spPr>
          <a:xfrm>
            <a:off x="1347531" y="3295328"/>
            <a:ext cx="5540285" cy="2169825"/>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&lt;</a:t>
            </a:r>
            <a:r>
              <a:rPr lang="zh-CN" altLang="en-US" dirty="0">
                <a:latin typeface="微软雅黑" panose="020B0503020204020204" pitchFamily="34" charset="-122"/>
                <a:ea typeface="微软雅黑" panose="020B0503020204020204" pitchFamily="34" charset="-122"/>
              </a:rPr>
              <a:t>存储类型</a:t>
            </a:r>
            <a:r>
              <a:rPr lang="en-US" altLang="zh-CN" dirty="0">
                <a:latin typeface="微软雅黑" panose="020B0503020204020204" pitchFamily="34" charset="-122"/>
                <a:ea typeface="微软雅黑" panose="020B0503020204020204" pitchFamily="34" charset="-122"/>
              </a:rPr>
              <a:t>&gt;&lt;</a:t>
            </a:r>
            <a:r>
              <a:rPr lang="zh-CN" altLang="en-US" dirty="0">
                <a:latin typeface="微软雅黑" panose="020B0503020204020204" pitchFamily="34" charset="-122"/>
                <a:ea typeface="微软雅黑" panose="020B0503020204020204" pitchFamily="34" charset="-122"/>
              </a:rPr>
              <a:t>数据类型</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函数名</a:t>
            </a:r>
            <a:r>
              <a:rPr lang="en-US" altLang="zh-CN" dirty="0">
                <a:latin typeface="微软雅黑" panose="020B0503020204020204" pitchFamily="34" charset="-122"/>
                <a:ea typeface="微软雅黑" panose="020B0503020204020204" pitchFamily="34" charset="-122"/>
              </a:rPr>
              <a:t>(&lt;</a:t>
            </a:r>
            <a:r>
              <a:rPr lang="zh-CN" altLang="en-US" dirty="0">
                <a:latin typeface="微软雅黑" panose="020B0503020204020204" pitchFamily="34" charset="-122"/>
                <a:ea typeface="微软雅黑" panose="020B0503020204020204" pitchFamily="34" charset="-122"/>
              </a:rPr>
              <a:t>形式参数及说明</a:t>
            </a:r>
            <a:r>
              <a:rPr lang="en-US" altLang="zh-CN" dirty="0">
                <a:latin typeface="微软雅黑" panose="020B0503020204020204" pitchFamily="34" charset="-122"/>
                <a:ea typeface="微软雅黑" panose="020B0503020204020204" pitchFamily="34" charset="-122"/>
              </a:rPr>
              <a:t>&gt;)</a:t>
            </a:r>
          </a:p>
          <a:p>
            <a:pPr>
              <a:lnSpc>
                <a:spcPct val="150000"/>
              </a:lnSpc>
            </a:pPr>
            <a:r>
              <a:rPr lang="en-US" altLang="zh-CN" dirty="0">
                <a:latin typeface="微软雅黑" panose="020B0503020204020204" pitchFamily="34" charset="-122"/>
                <a:ea typeface="微软雅黑" panose="020B0503020204020204" pitchFamily="34" charset="-122"/>
              </a:rPr>
              <a:t>{</a:t>
            </a: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说明语句；</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执行语句；</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970944" y="1394171"/>
            <a:ext cx="5949388" cy="646331"/>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函数的定义</a:t>
            </a:r>
            <a:r>
              <a:rPr lang="zh-CN" altLang="en-US" sz="2000" dirty="0">
                <a:latin typeface="微软雅黑" panose="020B0503020204020204" pitchFamily="34" charset="-122"/>
                <a:ea typeface="微软雅黑" panose="020B0503020204020204" pitchFamily="34" charset="-122"/>
              </a:rPr>
              <a:t>：即编写完成函数功能的程序块。</a:t>
            </a:r>
            <a:endParaRPr lang="zh-CN" altLang="en-US" dirty="0">
              <a:latin typeface="微软雅黑" panose="020B0503020204020204" pitchFamily="34" charset="-122"/>
              <a:ea typeface="微软雅黑" panose="020B0503020204020204" pitchFamily="34" charset="-122"/>
            </a:endParaRPr>
          </a:p>
        </p:txBody>
      </p:sp>
      <p:sp>
        <p:nvSpPr>
          <p:cNvPr id="9" name="圆角矩形 8"/>
          <p:cNvSpPr/>
          <p:nvPr/>
        </p:nvSpPr>
        <p:spPr>
          <a:xfrm>
            <a:off x="7307801" y="3381154"/>
            <a:ext cx="1148317" cy="372139"/>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zh-CN" altLang="en-US" dirty="0">
                <a:solidFill>
                  <a:prstClr val="black"/>
                </a:solidFill>
                <a:latin typeface="微软雅黑" panose="020B0503020204020204" pitchFamily="34" charset="-122"/>
                <a:ea typeface="微软雅黑" panose="020B0503020204020204" pitchFamily="34" charset="-122"/>
              </a:rPr>
              <a:t>函数头</a:t>
            </a:r>
          </a:p>
        </p:txBody>
      </p:sp>
      <p:sp>
        <p:nvSpPr>
          <p:cNvPr id="10" name="圆角矩形 9"/>
          <p:cNvSpPr/>
          <p:nvPr/>
        </p:nvSpPr>
        <p:spPr>
          <a:xfrm>
            <a:off x="7307800" y="4246178"/>
            <a:ext cx="1148317" cy="830319"/>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zh-CN" altLang="en-US" dirty="0">
                <a:solidFill>
                  <a:prstClr val="black"/>
                </a:solidFill>
                <a:latin typeface="微软雅黑" panose="020B0503020204020204" pitchFamily="34" charset="-122"/>
                <a:ea typeface="微软雅黑" panose="020B0503020204020204" pitchFamily="34" charset="-122"/>
              </a:rPr>
              <a:t>函数体</a:t>
            </a:r>
          </a:p>
        </p:txBody>
      </p:sp>
      <p:sp>
        <p:nvSpPr>
          <p:cNvPr id="11" name="矩形 10"/>
          <p:cNvSpPr/>
          <p:nvPr/>
        </p:nvSpPr>
        <p:spPr>
          <a:xfrm>
            <a:off x="970732" y="2599027"/>
            <a:ext cx="5114546" cy="458908"/>
          </a:xfrm>
          <a:prstGeom prst="rect">
            <a:avLst/>
          </a:prstGeom>
        </p:spPr>
        <p:txBody>
          <a:bodyPr wrap="square">
            <a:spAutoFit/>
          </a:bodyPr>
          <a:lstStyle/>
          <a:p>
            <a:pPr>
              <a:lnSpc>
                <a:spcPct val="150000"/>
              </a:lnSpc>
              <a:buFont typeface="Wingdings 3" panose="05040102010807070707" pitchFamily="18" charset="2"/>
              <a:buNone/>
            </a:pPr>
            <a:r>
              <a:rPr lang="zh-CN" altLang="en-US" dirty="0">
                <a:latin typeface="微软雅黑" panose="020B0503020204020204" pitchFamily="34" charset="-122"/>
                <a:ea typeface="微软雅黑" panose="020B0503020204020204" pitchFamily="34" charset="-122"/>
              </a:rPr>
              <a:t>函数定义的一般格式是：</a:t>
            </a:r>
          </a:p>
        </p:txBody>
      </p:sp>
      <p:sp>
        <p:nvSpPr>
          <p:cNvPr id="12" name="矩形 11"/>
          <p:cNvSpPr/>
          <p:nvPr/>
        </p:nvSpPr>
        <p:spPr>
          <a:xfrm>
            <a:off x="1048748" y="3295328"/>
            <a:ext cx="6066750" cy="2169825"/>
          </a:xfrm>
          <a:prstGeom prst="rect">
            <a:avLst/>
          </a:prstGeom>
          <a:noFill/>
          <a:ln>
            <a:solidFill>
              <a:srgbClr val="98B4A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5271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P spid="11" grpId="0"/>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2924"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4.2.1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3285461" y="124773"/>
            <a:ext cx="3423684" cy="584775"/>
          </a:xfrm>
          <a:prstGeom prst="rect">
            <a:avLst/>
          </a:prstGeom>
          <a:noFill/>
        </p:spPr>
        <p:txBody>
          <a:bodyPr wrap="square" rtlCol="0">
            <a:spAutoFit/>
          </a:bodyPr>
          <a:lstStyle/>
          <a:p>
            <a:pPr algn="ctr"/>
            <a:r>
              <a:rPr lang="zh-CN"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函数的定义</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 name="矩形 3"/>
          <p:cNvSpPr/>
          <p:nvPr/>
        </p:nvSpPr>
        <p:spPr>
          <a:xfrm>
            <a:off x="648584" y="853191"/>
            <a:ext cx="3349257" cy="646331"/>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函数定义的几点说明：</a:t>
            </a:r>
          </a:p>
        </p:txBody>
      </p:sp>
      <p:sp>
        <p:nvSpPr>
          <p:cNvPr id="7" name="矩形 6"/>
          <p:cNvSpPr/>
          <p:nvPr/>
        </p:nvSpPr>
        <p:spPr>
          <a:xfrm>
            <a:off x="732923" y="1456505"/>
            <a:ext cx="7677430" cy="1338828"/>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函数的存储类型说明只有</a:t>
            </a:r>
            <a:r>
              <a:rPr lang="en-US" altLang="zh-CN" dirty="0">
                <a:latin typeface="微软雅黑" panose="020B0503020204020204" pitchFamily="34" charset="-122"/>
                <a:ea typeface="微软雅黑" panose="020B0503020204020204" pitchFamily="34" charset="-122"/>
              </a:rPr>
              <a:t>static</a:t>
            </a:r>
            <a:r>
              <a:rPr lang="zh-CN" altLang="en-US" dirty="0">
                <a:latin typeface="微软雅黑" panose="020B0503020204020204" pitchFamily="34" charset="-122"/>
                <a:ea typeface="微软雅黑" panose="020B0503020204020204" pitchFamily="34" charset="-122"/>
              </a:rPr>
              <a:t>（静态）和</a:t>
            </a:r>
            <a:r>
              <a:rPr lang="en-US" altLang="zh-CN" dirty="0">
                <a:latin typeface="微软雅黑" panose="020B0503020204020204" pitchFamily="34" charset="-122"/>
                <a:ea typeface="微软雅黑" panose="020B0503020204020204" pitchFamily="34" charset="-122"/>
              </a:rPr>
              <a:t>extern</a:t>
            </a:r>
            <a:r>
              <a:rPr lang="zh-CN" altLang="en-US" dirty="0">
                <a:latin typeface="微软雅黑" panose="020B0503020204020204" pitchFamily="34" charset="-122"/>
                <a:ea typeface="微软雅黑" panose="020B0503020204020204" pitchFamily="34" charset="-122"/>
              </a:rPr>
              <a:t>（外部）两种 。存</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储类型为</a:t>
            </a:r>
            <a:r>
              <a:rPr lang="en-US" altLang="zh-CN" dirty="0">
                <a:latin typeface="微软雅黑" panose="020B0503020204020204" pitchFamily="34" charset="-122"/>
                <a:ea typeface="微软雅黑" panose="020B0503020204020204" pitchFamily="34" charset="-122"/>
              </a:rPr>
              <a:t>static</a:t>
            </a:r>
            <a:r>
              <a:rPr lang="zh-CN" altLang="en-US" dirty="0">
                <a:latin typeface="微软雅黑" panose="020B0503020204020204" pitchFamily="34" charset="-122"/>
                <a:ea typeface="微软雅黑" panose="020B0503020204020204" pitchFamily="34" charset="-122"/>
              </a:rPr>
              <a:t>时，对函数的调用局限于所在文件；存储类型为</a:t>
            </a:r>
            <a:r>
              <a:rPr lang="en-US" altLang="zh-CN" dirty="0">
                <a:latin typeface="微软雅黑" panose="020B0503020204020204" pitchFamily="34" charset="-122"/>
                <a:ea typeface="微软雅黑" panose="020B0503020204020204" pitchFamily="34" charset="-122"/>
              </a:rPr>
              <a:t>	 	   extern</a:t>
            </a:r>
            <a:r>
              <a:rPr lang="zh-CN" altLang="en-US" dirty="0">
                <a:latin typeface="微软雅黑" panose="020B0503020204020204" pitchFamily="34" charset="-122"/>
                <a:ea typeface="微软雅黑" panose="020B0503020204020204" pitchFamily="34" charset="-122"/>
              </a:rPr>
              <a:t>时，可省略，表示此函数是外部函数，可供其他文件调用。</a:t>
            </a:r>
          </a:p>
        </p:txBody>
      </p:sp>
      <p:sp>
        <p:nvSpPr>
          <p:cNvPr id="10" name="矩形 9"/>
          <p:cNvSpPr/>
          <p:nvPr/>
        </p:nvSpPr>
        <p:spPr>
          <a:xfrm>
            <a:off x="732923" y="2752316"/>
            <a:ext cx="7677430" cy="1754326"/>
          </a:xfrm>
          <a:prstGeom prst="rect">
            <a:avLst/>
          </a:prstGeom>
        </p:spPr>
        <p:txBody>
          <a:bodyPr wrap="square">
            <a:spAutoFit/>
          </a:bodyPr>
          <a:lstStyle/>
          <a:p>
            <a:pPr lvl="0">
              <a:lnSpc>
                <a:spcPct val="150000"/>
              </a:lnSpc>
            </a:pP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 函数的数据类型是函数返回值的数据类型，可以是各种基本数据类</a:t>
            </a: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型（</a:t>
            </a:r>
            <a:r>
              <a:rPr lang="en-US" altLang="zh-CN" dirty="0">
                <a:solidFill>
                  <a:prstClr val="black"/>
                </a:solidFill>
                <a:latin typeface="微软雅黑" panose="020B0503020204020204" pitchFamily="34" charset="-122"/>
                <a:ea typeface="微软雅黑" panose="020B0503020204020204" pitchFamily="34" charset="-122"/>
              </a:rPr>
              <a:t>char</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err="1">
                <a:solidFill>
                  <a:prstClr val="black"/>
                </a:solidFill>
                <a:latin typeface="微软雅黑" panose="020B0503020204020204" pitchFamily="34" charset="-122"/>
                <a:ea typeface="微软雅黑" panose="020B0503020204020204" pitchFamily="34" charset="-122"/>
              </a:rPr>
              <a:t>int</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double</a:t>
            </a:r>
            <a:r>
              <a:rPr lang="zh-CN" altLang="en-US" dirty="0">
                <a:solidFill>
                  <a:prstClr val="black"/>
                </a:solidFill>
                <a:latin typeface="微软雅黑" panose="020B0503020204020204" pitchFamily="34" charset="-122"/>
                <a:ea typeface="微软雅黑" panose="020B0503020204020204" pitchFamily="34" charset="-122"/>
              </a:rPr>
              <a:t>等）和复杂数据类型，包括指针类型和结构</a:t>
            </a: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体。当函数的数据类型为</a:t>
            </a:r>
            <a:r>
              <a:rPr lang="en-US" altLang="zh-CN" dirty="0" err="1">
                <a:solidFill>
                  <a:prstClr val="black"/>
                </a:solidFill>
                <a:latin typeface="微软雅黑" panose="020B0503020204020204" pitchFamily="34" charset="-122"/>
                <a:ea typeface="微软雅黑" panose="020B0503020204020204" pitchFamily="34" charset="-122"/>
              </a:rPr>
              <a:t>int</a:t>
            </a:r>
            <a:r>
              <a:rPr lang="zh-CN" altLang="en-US" dirty="0">
                <a:solidFill>
                  <a:prstClr val="black"/>
                </a:solidFill>
                <a:latin typeface="微软雅黑" panose="020B0503020204020204" pitchFamily="34" charset="-122"/>
                <a:ea typeface="微软雅黑" panose="020B0503020204020204" pitchFamily="34" charset="-122"/>
              </a:rPr>
              <a:t>时，可省略。当函数不需要返回值时，</a:t>
            </a: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将函数的数据类型指定为</a:t>
            </a:r>
            <a:r>
              <a:rPr lang="en-US" altLang="zh-CN" dirty="0">
                <a:solidFill>
                  <a:prstClr val="black"/>
                </a:solidFill>
                <a:latin typeface="微软雅黑" panose="020B0503020204020204" pitchFamily="34" charset="-122"/>
                <a:ea typeface="微软雅黑" panose="020B0503020204020204" pitchFamily="34" charset="-122"/>
              </a:rPr>
              <a:t>void </a:t>
            </a:r>
            <a:r>
              <a:rPr lang="zh-CN" altLang="en-US" dirty="0">
                <a:solidFill>
                  <a:prstClr val="black"/>
                </a:solidFill>
                <a:latin typeface="微软雅黑" panose="020B0503020204020204" pitchFamily="34" charset="-122"/>
                <a:ea typeface="微软雅黑" panose="020B0503020204020204" pitchFamily="34" charset="-122"/>
              </a:rPr>
              <a:t>。 </a:t>
            </a:r>
          </a:p>
        </p:txBody>
      </p:sp>
      <p:sp>
        <p:nvSpPr>
          <p:cNvPr id="12" name="矩形 11"/>
          <p:cNvSpPr/>
          <p:nvPr/>
        </p:nvSpPr>
        <p:spPr>
          <a:xfrm>
            <a:off x="732923" y="4463625"/>
            <a:ext cx="7677431" cy="1338828"/>
          </a:xfrm>
          <a:prstGeom prst="rect">
            <a:avLst/>
          </a:prstGeom>
        </p:spPr>
        <p:txBody>
          <a:bodyPr wrap="square">
            <a:spAutoFit/>
          </a:bodyPr>
          <a:lstStyle/>
          <a:p>
            <a:pPr lvl="0">
              <a:lnSpc>
                <a:spcPct val="150000"/>
              </a:lnSpc>
            </a:pP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3</a:t>
            </a:r>
            <a:r>
              <a:rPr lang="zh-CN" altLang="en-US" dirty="0">
                <a:solidFill>
                  <a:prstClr val="black"/>
                </a:solidFill>
                <a:latin typeface="微软雅黑" panose="020B0503020204020204" pitchFamily="34" charset="-122"/>
                <a:ea typeface="微软雅黑" panose="020B0503020204020204" pitchFamily="34" charset="-122"/>
              </a:rPr>
              <a:t>）函数名与变量名一样也是标识符的一种，与变量名命名规则类似，最</a:t>
            </a: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好“</a:t>
            </a:r>
            <a:r>
              <a:rPr lang="zh-CN" altLang="en-US" dirty="0">
                <a:solidFill>
                  <a:srgbClr val="39626F"/>
                </a:solidFill>
                <a:latin typeface="微软雅黑" panose="020B0503020204020204" pitchFamily="34" charset="-122"/>
                <a:ea typeface="微软雅黑" panose="020B0503020204020204" pitchFamily="34" charset="-122"/>
              </a:rPr>
              <a:t>见名知意</a:t>
            </a:r>
            <a:r>
              <a:rPr lang="zh-CN" altLang="en-US" dirty="0">
                <a:solidFill>
                  <a:prstClr val="black"/>
                </a:solidFill>
                <a:latin typeface="微软雅黑" panose="020B0503020204020204" pitchFamily="34" charset="-122"/>
                <a:ea typeface="微软雅黑" panose="020B0503020204020204" pitchFamily="34" charset="-122"/>
              </a:rPr>
              <a:t>”。由圆括号包围的部分称为参数表，也称形式参数</a:t>
            </a: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表，简称形参表。</a:t>
            </a:r>
          </a:p>
        </p:txBody>
      </p:sp>
      <p:sp>
        <p:nvSpPr>
          <p:cNvPr id="14" name="矩形 13"/>
          <p:cNvSpPr/>
          <p:nvPr/>
        </p:nvSpPr>
        <p:spPr>
          <a:xfrm>
            <a:off x="732923" y="5759435"/>
            <a:ext cx="4943234" cy="507831"/>
          </a:xfrm>
          <a:prstGeom prst="rect">
            <a:avLst/>
          </a:prstGeom>
        </p:spPr>
        <p:txBody>
          <a:bodyPr wrap="square">
            <a:spAutoFit/>
          </a:bodyPr>
          <a:lstStyle/>
          <a:p>
            <a:pPr lvl="0">
              <a:lnSpc>
                <a:spcPct val="150000"/>
              </a:lnSpc>
            </a:pP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4</a:t>
            </a:r>
            <a:r>
              <a:rPr lang="zh-CN" altLang="en-US" dirty="0">
                <a:solidFill>
                  <a:prstClr val="black"/>
                </a:solidFill>
                <a:latin typeface="微软雅黑" panose="020B0503020204020204" pitchFamily="34" charset="-122"/>
                <a:ea typeface="微软雅黑" panose="020B0503020204020204" pitchFamily="34" charset="-122"/>
              </a:rPr>
              <a:t>） 由大括号括起来的程序部分称为函数体。  </a:t>
            </a:r>
          </a:p>
        </p:txBody>
      </p:sp>
    </p:spTree>
    <p:extLst>
      <p:ext uri="{BB962C8B-B14F-4D97-AF65-F5344CB8AC3E}">
        <p14:creationId xmlns:p14="http://schemas.microsoft.com/office/powerpoint/2010/main" val="115721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P spid="14"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3737</TotalTime>
  <Words>4190</Words>
  <Application>Microsoft Office PowerPoint</Application>
  <PresentationFormat>全屏显示(4:3)</PresentationFormat>
  <Paragraphs>705</Paragraphs>
  <Slides>49</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51" baseType="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opc_user</dc:creator>
  <cp:lastModifiedBy>ZCJ</cp:lastModifiedBy>
  <cp:revision>503</cp:revision>
  <dcterms:created xsi:type="dcterms:W3CDTF">2016-08-18T14:34:40Z</dcterms:created>
  <dcterms:modified xsi:type="dcterms:W3CDTF">2017-02-09T09:31:19Z</dcterms:modified>
</cp:coreProperties>
</file>