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56" r:id="rId2"/>
    <p:sldId id="263" r:id="rId3"/>
    <p:sldId id="292" r:id="rId4"/>
    <p:sldId id="309" r:id="rId5"/>
    <p:sldId id="326" r:id="rId6"/>
    <p:sldId id="327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9" r:id="rId17"/>
    <p:sldId id="340" r:id="rId18"/>
    <p:sldId id="341" r:id="rId19"/>
    <p:sldId id="342" r:id="rId20"/>
    <p:sldId id="345" r:id="rId21"/>
    <p:sldId id="346" r:id="rId22"/>
    <p:sldId id="349" r:id="rId23"/>
    <p:sldId id="343" r:id="rId24"/>
    <p:sldId id="344" r:id="rId25"/>
    <p:sldId id="347" r:id="rId26"/>
    <p:sldId id="348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26F"/>
    <a:srgbClr val="A2D3EC"/>
    <a:srgbClr val="45B0A8"/>
    <a:srgbClr val="64868E"/>
    <a:srgbClr val="E5FCC2"/>
    <a:srgbClr val="9DE0B3"/>
    <a:srgbClr val="98B4A6"/>
    <a:srgbClr val="DE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4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685799" cy="832914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41804" y="0"/>
            <a:ext cx="7002197" cy="832915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412984"/>
            <a:ext cx="77978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99400" y="6412984"/>
            <a:ext cx="1244600" cy="445016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1814" y="248140"/>
            <a:ext cx="646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140958" y="24814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317084" y="648655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9C45B0D-623B-4473-964A-C207A9C99705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2310163" y="6495533"/>
            <a:ext cx="3910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—C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endParaRPr lang="zh-CN" altLang="en-US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608083" y="1145628"/>
            <a:ext cx="314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0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98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FEDE0-A8EA-4A33-82B7-8029BE38CE4B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1900-5832-4703-932C-AA4849E56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1462131"/>
            <a:ext cx="3308791" cy="33322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0" y="3045427"/>
            <a:ext cx="2236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72586" y="1613955"/>
            <a:ext cx="3240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chapter 5</a:t>
            </a:r>
            <a:endParaRPr lang="zh-CN" altLang="en-US" sz="5400" b="1" dirty="0">
              <a:solidFill>
                <a:srgbClr val="39626F"/>
              </a:solidFill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0491" y="2737089"/>
            <a:ext cx="2254102" cy="0"/>
          </a:xfrm>
          <a:prstGeom prst="line">
            <a:avLst/>
          </a:prstGeom>
          <a:ln w="47625">
            <a:solidFill>
              <a:srgbClr val="39626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0" y="6337300"/>
            <a:ext cx="9144000" cy="520700"/>
          </a:xfrm>
          <a:prstGeom prst="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50879" y="6399177"/>
            <a:ext cx="444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华中科技大学信息学院平台课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  <a:p>
            <a:pPr algn="ctr"/>
            <a:endParaRPr lang="zh-CN" altLang="en-US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77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462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二维数组的理解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463" y="1914607"/>
            <a:ext cx="704871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所定义的数组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可看成是三个一维数组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a[0],a[1],a[2];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a[0]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是二维数组中一个特殊元素，它是包含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个元素的一维数组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39751" y="2768494"/>
                <a:ext cx="2795509" cy="35602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[1]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[2]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51" y="2768494"/>
                <a:ext cx="2795509" cy="3560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14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462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二维数组的初始化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6463" y="1914607"/>
            <a:ext cx="2654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对全部元素都赋予初值</a:t>
            </a:r>
          </a:p>
        </p:txBody>
      </p:sp>
      <p:sp>
        <p:nvSpPr>
          <p:cNvPr id="6" name="矩形 5"/>
          <p:cNvSpPr/>
          <p:nvPr/>
        </p:nvSpPr>
        <p:spPr>
          <a:xfrm>
            <a:off x="2197749" y="2395146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9626F"/>
                </a:solidFill>
                <a:latin typeface="+mn-ea"/>
              </a:rPr>
              <a:t>int a[3][4]={{1,2,3,4},{5,6,7,8},{9,10,11,12}};</a:t>
            </a:r>
            <a:endParaRPr lang="zh-CN" altLang="en-US" dirty="0">
              <a:solidFill>
                <a:srgbClr val="39626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7749" y="2875685"/>
            <a:ext cx="5493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a[][4]={{1,2,3,4},{5,6,7,8},{9,10,11,12}};</a:t>
            </a:r>
            <a:endParaRPr lang="zh-CN" altLang="en-US" dirty="0">
              <a:solidFill>
                <a:srgbClr val="39626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对话气泡: 圆角矩形 16"/>
          <p:cNvSpPr/>
          <p:nvPr/>
        </p:nvSpPr>
        <p:spPr>
          <a:xfrm>
            <a:off x="0" y="2939020"/>
            <a:ext cx="1854200" cy="705964"/>
          </a:xfrm>
          <a:prstGeom prst="wedgeRoundRectCallout">
            <a:avLst>
              <a:gd name="adj1" fmla="val 69491"/>
              <a:gd name="adj2" fmla="val -310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定义数组时对第一维的下标可以不声明，但第二维长度不能省略</a:t>
            </a:r>
          </a:p>
        </p:txBody>
      </p:sp>
      <p:sp>
        <p:nvSpPr>
          <p:cNvPr id="8" name="矩形 7"/>
          <p:cNvSpPr/>
          <p:nvPr/>
        </p:nvSpPr>
        <p:spPr>
          <a:xfrm>
            <a:off x="2200152" y="3453884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9626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a[3][4]={1,2,3,4,5,6,7,8,9,10,11,12};</a:t>
            </a:r>
            <a:endParaRPr lang="zh-CN" altLang="en-US" dirty="0">
              <a:solidFill>
                <a:srgbClr val="39626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对话气泡: 圆角矩形 16"/>
          <p:cNvSpPr/>
          <p:nvPr/>
        </p:nvSpPr>
        <p:spPr>
          <a:xfrm>
            <a:off x="6185540" y="3834245"/>
            <a:ext cx="2019300" cy="705964"/>
          </a:xfrm>
          <a:prstGeom prst="wedgeRoundRectCallout">
            <a:avLst>
              <a:gd name="adj1" fmla="val -54335"/>
              <a:gd name="adj2" fmla="val -8219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可以将所有数据写在一个花括号内，按数组排序的顺序对各元素赋初值</a:t>
            </a:r>
          </a:p>
        </p:txBody>
      </p:sp>
      <p:sp>
        <p:nvSpPr>
          <p:cNvPr id="10" name="矩形 9"/>
          <p:cNvSpPr/>
          <p:nvPr/>
        </p:nvSpPr>
        <p:spPr>
          <a:xfrm>
            <a:off x="1346463" y="4044950"/>
            <a:ext cx="2031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对部分元素赋初值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7749" y="4551238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9626F"/>
                </a:solidFill>
                <a:latin typeface="+mn-ea"/>
              </a:rPr>
              <a:t>int a[3][3]={{1,2},{1,2,3},{1}}</a:t>
            </a:r>
            <a:endParaRPr lang="zh-CN" altLang="en-US" dirty="0">
              <a:solidFill>
                <a:srgbClr val="39626F"/>
              </a:solidFill>
              <a:latin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51" y="4945344"/>
            <a:ext cx="1512168" cy="1223693"/>
          </a:xfrm>
          <a:prstGeom prst="rect">
            <a:avLst/>
          </a:prstGeom>
        </p:spPr>
      </p:pic>
      <p:sp>
        <p:nvSpPr>
          <p:cNvPr id="15" name="箭头: 直角上 14"/>
          <p:cNvSpPr/>
          <p:nvPr/>
        </p:nvSpPr>
        <p:spPr>
          <a:xfrm rot="5400000">
            <a:off x="4336430" y="5052914"/>
            <a:ext cx="792088" cy="648072"/>
          </a:xfrm>
          <a:prstGeom prst="bentUpArrow">
            <a:avLst>
              <a:gd name="adj1" fmla="val 25000"/>
              <a:gd name="adj2" fmla="val 30835"/>
              <a:gd name="adj3" fmla="val 292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对话气泡: 圆角矩形 16"/>
          <p:cNvSpPr/>
          <p:nvPr/>
        </p:nvSpPr>
        <p:spPr>
          <a:xfrm>
            <a:off x="698500" y="5231245"/>
            <a:ext cx="2019300" cy="705964"/>
          </a:xfrm>
          <a:prstGeom prst="wedgeRoundRectCallout">
            <a:avLst>
              <a:gd name="adj1" fmla="val 38856"/>
              <a:gd name="adj2" fmla="val -9146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它只对各行前面几列赋初值，其余元素值自动为</a:t>
            </a:r>
            <a:r>
              <a:rPr lang="en-US" altLang="zh-CN" sz="1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1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1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57421" y="2153814"/>
            <a:ext cx="3181350" cy="2400657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int i,j,max;</a:t>
            </a:r>
          </a:p>
          <a:p>
            <a:r>
              <a:rPr lang="en-US" altLang="zh-CN" sz="1500" dirty="0"/>
              <a:t>    int row=0,column=0;</a:t>
            </a:r>
          </a:p>
          <a:p>
            <a:r>
              <a:rPr lang="en-US" altLang="zh-CN" sz="1500" dirty="0"/>
              <a:t>    int a[3][3] = {{1,2,3},{2,-3,4},{9,4,7}}; </a:t>
            </a:r>
          </a:p>
          <a:p>
            <a:r>
              <a:rPr lang="en-US" altLang="zh-CN" sz="1500" dirty="0"/>
              <a:t>    /*</a:t>
            </a:r>
            <a:r>
              <a:rPr lang="zh-CN" altLang="en-US" sz="1500" dirty="0"/>
              <a:t>数组初始化*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 </a:t>
            </a:r>
          </a:p>
          <a:p>
            <a:r>
              <a:rPr lang="en-US" altLang="zh-CN" sz="1500" dirty="0"/>
              <a:t>    max=a[0][0];       </a:t>
            </a:r>
          </a:p>
          <a:p>
            <a:r>
              <a:rPr lang="en-US" altLang="zh-CN" sz="1500" dirty="0"/>
              <a:t>     </a:t>
            </a:r>
          </a:p>
        </p:txBody>
      </p:sp>
      <p:sp>
        <p:nvSpPr>
          <p:cNvPr id="18" name="矩形 17"/>
          <p:cNvSpPr/>
          <p:nvPr/>
        </p:nvSpPr>
        <p:spPr>
          <a:xfrm>
            <a:off x="4095750" y="1901974"/>
            <a:ext cx="4768850" cy="4016484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/*</a:t>
            </a:r>
            <a:r>
              <a:rPr lang="zh-CN" altLang="en-US" sz="1500" dirty="0"/>
              <a:t>以下循环将数组中的元素比较，记下最大值的下标*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    for (i=0;i&lt;3;i++)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for (j=0;j&lt;3;j++)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 if (a[i][j]&gt;=max)</a:t>
            </a:r>
          </a:p>
          <a:p>
            <a:r>
              <a:rPr lang="en-US" altLang="zh-CN" sz="1500" dirty="0"/>
              <a:t>            {</a:t>
            </a:r>
          </a:p>
          <a:p>
            <a:r>
              <a:rPr lang="en-US" altLang="zh-CN" sz="1500" dirty="0"/>
              <a:t>                max=a[i][j];</a:t>
            </a:r>
          </a:p>
          <a:p>
            <a:r>
              <a:rPr lang="en-US" altLang="zh-CN" sz="1500" dirty="0"/>
              <a:t>                row=i;</a:t>
            </a:r>
          </a:p>
          <a:p>
            <a:r>
              <a:rPr lang="en-US" altLang="zh-CN" sz="1500" dirty="0"/>
              <a:t>                column=j;</a:t>
            </a:r>
          </a:p>
          <a:p>
            <a:r>
              <a:rPr lang="en-US" altLang="zh-CN" sz="1500" dirty="0"/>
              <a:t> 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    printf("max=%d,row=%d,column=%d\n",</a:t>
            </a:r>
          </a:p>
          <a:p>
            <a:r>
              <a:rPr lang="en-US" altLang="zh-CN" sz="1500" dirty="0"/>
              <a:t>                                                    max,row,column);      </a:t>
            </a:r>
          </a:p>
          <a:p>
            <a:r>
              <a:rPr lang="en-US" altLang="zh-CN" sz="1500" dirty="0"/>
              <a:t>     /*</a:t>
            </a:r>
            <a:r>
              <a:rPr lang="zh-CN" altLang="en-US" sz="1500" dirty="0"/>
              <a:t>输出最大值以及 其行下标和列下标*</a:t>
            </a:r>
            <a:r>
              <a:rPr lang="en-US" altLang="zh-CN" sz="1500" dirty="0"/>
              <a:t>/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9" name="矩形: 圆角 4"/>
          <p:cNvSpPr/>
          <p:nvPr/>
        </p:nvSpPr>
        <p:spPr>
          <a:xfrm>
            <a:off x="451910" y="5231801"/>
            <a:ext cx="3335396" cy="6469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运行结果：</a:t>
            </a:r>
            <a:endParaRPr lang="en-US" altLang="zh-CN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      max=9,row=2,column=0</a:t>
            </a:r>
          </a:p>
        </p:txBody>
      </p:sp>
      <p:sp>
        <p:nvSpPr>
          <p:cNvPr id="8" name="矩形: 圆角 12"/>
          <p:cNvSpPr/>
          <p:nvPr/>
        </p:nvSpPr>
        <p:spPr>
          <a:xfrm>
            <a:off x="755375" y="977949"/>
            <a:ext cx="7826563" cy="832375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5.4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有一个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3×3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矩阵，要求编程求出其中最大的那个元素的值，以及其所在的行号和列号。</a:t>
            </a:r>
          </a:p>
        </p:txBody>
      </p:sp>
      <p:sp>
        <p:nvSpPr>
          <p:cNvPr id="9" name="矩形: 圆角 20"/>
          <p:cNvSpPr/>
          <p:nvPr/>
        </p:nvSpPr>
        <p:spPr>
          <a:xfrm>
            <a:off x="400444" y="1904063"/>
            <a:ext cx="3438328" cy="290016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: 圆角 20"/>
          <p:cNvSpPr/>
          <p:nvPr/>
        </p:nvSpPr>
        <p:spPr>
          <a:xfrm>
            <a:off x="3991172" y="1897408"/>
            <a:ext cx="4873428" cy="402105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3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pic>
        <p:nvPicPr>
          <p:cNvPr id="8" name="Picture 1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r="-1"/>
          <a:stretch/>
        </p:blipFill>
        <p:spPr bwMode="auto">
          <a:xfrm>
            <a:off x="2076450" y="1882627"/>
            <a:ext cx="1704794" cy="1352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69" y="1854052"/>
            <a:ext cx="17272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箭头: 右 9"/>
          <p:cNvSpPr/>
          <p:nvPr/>
        </p:nvSpPr>
        <p:spPr>
          <a:xfrm>
            <a:off x="4179236" y="2439691"/>
            <a:ext cx="360040" cy="22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6088" y="3759813"/>
            <a:ext cx="566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以主对角线为对称轴，交换所有对称点元素</a:t>
            </a:r>
          </a:p>
        </p:txBody>
      </p:sp>
      <p:pic>
        <p:nvPicPr>
          <p:cNvPr id="12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68" y="3681408"/>
            <a:ext cx="18002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367017" y="4400546"/>
            <a:ext cx="303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对称点元素：行列位置交换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755373" y="1059310"/>
            <a:ext cx="7826563" cy="508234"/>
          </a:xfrm>
          <a:prstGeom prst="round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4×4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的整数矩阵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然后将之转置并显示这个转置后的矩阵。</a:t>
            </a:r>
          </a:p>
        </p:txBody>
      </p:sp>
    </p:spTree>
    <p:extLst>
      <p:ext uri="{BB962C8B-B14F-4D97-AF65-F5344CB8AC3E}">
        <p14:creationId xmlns:p14="http://schemas.microsoft.com/office/powerpoint/2010/main" val="303045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99050" y="1393984"/>
            <a:ext cx="3773559" cy="3293209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#include&lt;stdio.h&gt;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#define SIZE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void mian(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int data[SIZE][SIZE],i,j,d;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for(i=0;i&lt;SIZE;i++)    //</a:t>
            </a:r>
            <a:r>
              <a:rPr lang="zh-CN" altLang="en-US" sz="1600" dirty="0"/>
              <a:t>输入矩阵中的值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for(j=0;j&lt;SIZE;j++)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   scanf("%d",&amp;data[i][j]);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     }</a:t>
            </a:r>
          </a:p>
        </p:txBody>
      </p:sp>
      <p:sp>
        <p:nvSpPr>
          <p:cNvPr id="18" name="矩形 17"/>
          <p:cNvSpPr/>
          <p:nvPr/>
        </p:nvSpPr>
        <p:spPr>
          <a:xfrm>
            <a:off x="5122518" y="1354228"/>
            <a:ext cx="3527996" cy="452431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/>
              <a:t>    for(i=0;i&lt;SIZE-1;i++)      //</a:t>
            </a:r>
            <a:r>
              <a:rPr lang="zh-CN" altLang="en-US" sz="1600" dirty="0"/>
              <a:t>矩阵转置</a:t>
            </a: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for(j=i+1;j&lt;SIZE;j++)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//</a:t>
            </a:r>
            <a:r>
              <a:rPr lang="zh-CN" altLang="en-US" sz="1600" dirty="0"/>
              <a:t>交换所有对称点元素</a:t>
            </a:r>
          </a:p>
          <a:p>
            <a:pPr>
              <a:spcBef>
                <a:spcPct val="0"/>
              </a:spcBef>
            </a:pPr>
            <a:r>
              <a:rPr lang="zh-CN" altLang="en-US" sz="1600" dirty="0"/>
              <a:t>            </a:t>
            </a:r>
            <a:r>
              <a:rPr lang="en-US" altLang="zh-CN" sz="1600" dirty="0"/>
              <a:t>d=data[i][j];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data[i][j]=data[j][i];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data[j][i]=d;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}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}</a:t>
            </a:r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for(i=0;i&lt;SIZE;i++)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{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printf("\n");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for(j=0;j&lt;SIZE;j++)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  printf("%4d",data[i][j]);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}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}</a:t>
            </a:r>
          </a:p>
        </p:txBody>
      </p:sp>
      <p:sp>
        <p:nvSpPr>
          <p:cNvPr id="7" name="矩形: 圆角 20"/>
          <p:cNvSpPr/>
          <p:nvPr/>
        </p:nvSpPr>
        <p:spPr>
          <a:xfrm>
            <a:off x="400443" y="1252631"/>
            <a:ext cx="4072165" cy="345000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20"/>
          <p:cNvSpPr/>
          <p:nvPr/>
        </p:nvSpPr>
        <p:spPr>
          <a:xfrm>
            <a:off x="4870822" y="1249765"/>
            <a:ext cx="4072165" cy="4918806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34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数组在函数间的传递</a:t>
            </a:r>
          </a:p>
        </p:txBody>
      </p:sp>
      <p:sp>
        <p:nvSpPr>
          <p:cNvPr id="7" name="矩形 6"/>
          <p:cNvSpPr/>
          <p:nvPr/>
        </p:nvSpPr>
        <p:spPr>
          <a:xfrm>
            <a:off x="653180" y="864293"/>
            <a:ext cx="560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值传递方式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29170" y="1045897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数组元素作为函数实参，用法与变量相同，单向传递</a:t>
            </a:r>
          </a:p>
        </p:txBody>
      </p:sp>
      <p:sp>
        <p:nvSpPr>
          <p:cNvPr id="10" name="矩形 9"/>
          <p:cNvSpPr/>
          <p:nvPr/>
        </p:nvSpPr>
        <p:spPr>
          <a:xfrm>
            <a:off x="1063490" y="1578327"/>
            <a:ext cx="7634398" cy="646331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求一整型数组的平均值，要求主函数中输入数据，通过调用函数求平均值。在数组元素个数较小的情况下，可以直接传递数组元素。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7233" y="2360731"/>
            <a:ext cx="3563613" cy="42692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zh-CN" altLang="en-US" sz="1500" dirty="0">
                <a:latin typeface="Times New Roman" panose="02020603050405020304" pitchFamily="18" charset="0"/>
              </a:rPr>
              <a:t> </a:t>
            </a:r>
            <a:r>
              <a:rPr lang="en-US" altLang="zh-CN" sz="1500" dirty="0"/>
              <a:t>#inldue&lt;stdio.h&gt;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float aver( float x,float y,float z);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void main( )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{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float a[3],temp;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int i;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printf("input the numbers:\n");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for(i=0;i&lt;3;i++)       //</a:t>
            </a:r>
            <a:r>
              <a:rPr lang="zh-CN" altLang="zh-CN" sz="1500" dirty="0"/>
              <a:t>输入整数序列</a:t>
            </a:r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{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    scanf("%f",&amp;a[i]);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}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temp = aver( a[0],a[1],a[2]);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    printf(“aver = %f”,temp);</a:t>
            </a:r>
            <a:endParaRPr lang="zh-CN" altLang="zh-CN" sz="1500" dirty="0"/>
          </a:p>
          <a:p>
            <a:pPr>
              <a:lnSpc>
                <a:spcPct val="130000"/>
              </a:lnSpc>
              <a:buNone/>
            </a:pPr>
            <a:r>
              <a:rPr lang="en-US" altLang="zh-CN" sz="1500" dirty="0"/>
              <a:t>}  </a:t>
            </a:r>
            <a:endParaRPr lang="zh-CN" altLang="zh-CN" sz="1500" dirty="0"/>
          </a:p>
        </p:txBody>
      </p:sp>
      <p:sp>
        <p:nvSpPr>
          <p:cNvPr id="14" name="矩形 13"/>
          <p:cNvSpPr/>
          <p:nvPr/>
        </p:nvSpPr>
        <p:spPr>
          <a:xfrm>
            <a:off x="5076528" y="2541906"/>
            <a:ext cx="3233413" cy="1125180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/>
              <a:t>float aver( float x,float y,float z)</a:t>
            </a:r>
            <a:endParaRPr lang="zh-CN" altLang="zh-CN" sz="1600" dirty="0"/>
          </a:p>
          <a:p>
            <a:pPr>
              <a:buNone/>
            </a:pPr>
            <a:r>
              <a:rPr lang="en-US" altLang="zh-CN" sz="1600" dirty="0"/>
              <a:t>{</a:t>
            </a:r>
            <a:endParaRPr lang="zh-CN" altLang="zh-CN" sz="1600" dirty="0"/>
          </a:p>
          <a:p>
            <a:pPr>
              <a:buNone/>
            </a:pPr>
            <a:r>
              <a:rPr lang="en-US" altLang="zh-CN" sz="1600" dirty="0"/>
              <a:t>    return (x + y + z)/3;       </a:t>
            </a:r>
            <a:endParaRPr lang="zh-CN" altLang="zh-CN" sz="1600" dirty="0"/>
          </a:p>
          <a:p>
            <a:pPr>
              <a:lnSpc>
                <a:spcPct val="130000"/>
              </a:lnSpc>
              <a:buNone/>
            </a:pPr>
            <a:r>
              <a:rPr lang="en-US" altLang="zh-CN" sz="1600" dirty="0"/>
              <a:t>}</a:t>
            </a:r>
            <a:endParaRPr lang="zh-CN" altLang="zh-CN" sz="1600" dirty="0"/>
          </a:p>
        </p:txBody>
      </p:sp>
      <p:sp>
        <p:nvSpPr>
          <p:cNvPr id="9" name="对话气泡: 圆角矩形 16"/>
          <p:cNvSpPr/>
          <p:nvPr/>
        </p:nvSpPr>
        <p:spPr>
          <a:xfrm>
            <a:off x="3399498" y="5103349"/>
            <a:ext cx="1679689" cy="437322"/>
          </a:xfrm>
          <a:prstGeom prst="wedgeRoundRectCallout">
            <a:avLst>
              <a:gd name="adj1" fmla="val -63637"/>
              <a:gd name="adj2" fmla="val 9687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latin typeface="+mn-ea"/>
              </a:rPr>
              <a:t>实参为数组元素</a:t>
            </a:r>
          </a:p>
        </p:txBody>
      </p:sp>
      <p:sp>
        <p:nvSpPr>
          <p:cNvPr id="15" name="矩形: 圆角 20"/>
          <p:cNvSpPr/>
          <p:nvPr/>
        </p:nvSpPr>
        <p:spPr>
          <a:xfrm>
            <a:off x="750468" y="2310017"/>
            <a:ext cx="4072165" cy="406412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20"/>
          <p:cNvSpPr/>
          <p:nvPr/>
        </p:nvSpPr>
        <p:spPr>
          <a:xfrm>
            <a:off x="4975034" y="2310017"/>
            <a:ext cx="3922224" cy="165238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51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3302" y="1027110"/>
            <a:ext cx="560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地址传递方式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数组在函数间的传递</a:t>
            </a:r>
          </a:p>
        </p:txBody>
      </p:sp>
      <p:sp>
        <p:nvSpPr>
          <p:cNvPr id="2" name="矩形 1"/>
          <p:cNvSpPr/>
          <p:nvPr/>
        </p:nvSpPr>
        <p:spPr>
          <a:xfrm>
            <a:off x="1173487" y="1651380"/>
            <a:ext cx="7094213" cy="77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数组在函数间的传递由于涉及到指针的概念，具体将在指针一章中详细论述，本节仅通过例子来描述数组在函数间传递的过程。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994" y="2526232"/>
            <a:ext cx="749378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 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从键盘输入十个整数存入一个一维数组中，编写一函数求其最大值。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3342" y="2910164"/>
            <a:ext cx="3563613" cy="3539430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/>
              <a:t>#inldue&lt;stdio.h&gt;</a:t>
            </a:r>
          </a:p>
          <a:p>
            <a:pPr>
              <a:buNone/>
            </a:pPr>
            <a:r>
              <a:rPr lang="en-US" altLang="zh-CN" sz="1600" dirty="0"/>
              <a:t>int findmax( int a[])</a:t>
            </a:r>
            <a:r>
              <a:rPr lang="zh-CN" altLang="en-US" sz="1600" dirty="0"/>
              <a:t>；</a:t>
            </a:r>
          </a:p>
          <a:p>
            <a:pPr>
              <a:buNone/>
            </a:pPr>
            <a:r>
              <a:rPr lang="en-US" altLang="zh-CN" sz="1600" dirty="0"/>
              <a:t>void main( )</a:t>
            </a:r>
          </a:p>
          <a:p>
            <a:pPr>
              <a:buNone/>
            </a:pPr>
            <a:r>
              <a:rPr lang="en-US" altLang="zh-CN" sz="1600" dirty="0"/>
              <a:t>{</a:t>
            </a:r>
          </a:p>
          <a:p>
            <a:pPr>
              <a:buNone/>
            </a:pPr>
            <a:r>
              <a:rPr lang="en-US" altLang="zh-CN" sz="1600" dirty="0"/>
              <a:t>    int a[10];</a:t>
            </a:r>
          </a:p>
          <a:p>
            <a:pPr>
              <a:buNone/>
            </a:pPr>
            <a:r>
              <a:rPr lang="en-US" altLang="zh-CN" sz="1600" dirty="0"/>
              <a:t>    int i,temp;</a:t>
            </a:r>
          </a:p>
          <a:p>
            <a:pPr>
              <a:buNone/>
            </a:pPr>
            <a:r>
              <a:rPr lang="en-US" altLang="zh-CN" sz="1600" dirty="0"/>
              <a:t>    printf("input the numbers:\n");</a:t>
            </a:r>
          </a:p>
          <a:p>
            <a:pPr>
              <a:buNone/>
            </a:pPr>
            <a:r>
              <a:rPr lang="en-US" altLang="zh-CN" sz="1600" dirty="0"/>
              <a:t>    for(i=0;i&lt;10;i++)       //</a:t>
            </a:r>
            <a:r>
              <a:rPr lang="zh-CN" altLang="en-US" sz="1600" dirty="0"/>
              <a:t>输入整数序列</a:t>
            </a:r>
          </a:p>
          <a:p>
            <a:pPr>
              <a:buNone/>
            </a:pPr>
            <a:r>
              <a:rPr lang="en-US" altLang="zh-CN" sz="1600" dirty="0"/>
              <a:t>    {    </a:t>
            </a:r>
          </a:p>
          <a:p>
            <a:pPr>
              <a:buNone/>
            </a:pPr>
            <a:r>
              <a:rPr lang="en-US" altLang="zh-CN" sz="1600" dirty="0"/>
              <a:t>        scanf("%d",&amp;a[i]);</a:t>
            </a:r>
          </a:p>
          <a:p>
            <a:pPr>
              <a:buNone/>
            </a:pPr>
            <a:r>
              <a:rPr lang="en-US" altLang="zh-CN" sz="1600" dirty="0"/>
              <a:t>    }</a:t>
            </a:r>
          </a:p>
          <a:p>
            <a:pPr>
              <a:buNone/>
            </a:pPr>
            <a:r>
              <a:rPr lang="en-US" altLang="zh-CN" sz="1600" dirty="0"/>
              <a:t>    temp = find(a);</a:t>
            </a:r>
          </a:p>
          <a:p>
            <a:pPr>
              <a:buNone/>
            </a:pPr>
            <a:r>
              <a:rPr lang="en-US" altLang="zh-CN" sz="1600" dirty="0"/>
              <a:t>    printf(“the max = %d”,temp);</a:t>
            </a:r>
          </a:p>
          <a:p>
            <a:pPr>
              <a:buNone/>
            </a:pPr>
            <a:r>
              <a:rPr lang="en-US" altLang="zh-CN" sz="1600" dirty="0"/>
              <a:t>}   </a:t>
            </a:r>
            <a:endParaRPr lang="zh-CN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5357225" y="2968220"/>
            <a:ext cx="2738113" cy="2554545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r>
              <a:rPr lang="en-US" altLang="zh-CN" sz="1600" dirty="0"/>
              <a:t>int findmax( int a[])</a:t>
            </a:r>
          </a:p>
          <a:p>
            <a:pPr>
              <a:buNone/>
            </a:pPr>
            <a:r>
              <a:rPr lang="en-US" altLang="zh-CN" sz="1600" dirty="0"/>
              <a:t>{</a:t>
            </a:r>
          </a:p>
          <a:p>
            <a:pPr>
              <a:buNone/>
            </a:pPr>
            <a:r>
              <a:rPr lang="en-US" altLang="zh-CN" sz="1600" dirty="0"/>
              <a:t>    int max ;</a:t>
            </a:r>
          </a:p>
          <a:p>
            <a:pPr>
              <a:buNone/>
            </a:pPr>
            <a:r>
              <a:rPr lang="en-US" altLang="zh-CN" sz="1600" dirty="0"/>
              <a:t>    max = a[0] ;</a:t>
            </a:r>
          </a:p>
          <a:p>
            <a:pPr>
              <a:buNone/>
            </a:pPr>
            <a:r>
              <a:rPr lang="en-US" altLang="zh-CN" sz="1600" dirty="0"/>
              <a:t>    for(i=1 ; i&lt;10 ;i++)</a:t>
            </a:r>
          </a:p>
          <a:p>
            <a:pPr>
              <a:buNone/>
            </a:pPr>
            <a:r>
              <a:rPr lang="en-US" altLang="zh-CN" sz="1600" dirty="0"/>
              <a:t>    {</a:t>
            </a:r>
          </a:p>
          <a:p>
            <a:pPr>
              <a:buNone/>
            </a:pPr>
            <a:r>
              <a:rPr lang="en-US" altLang="zh-CN" sz="1600" dirty="0"/>
              <a:t>        if(a[i] &gt; max) max = a[i];</a:t>
            </a:r>
          </a:p>
          <a:p>
            <a:pPr>
              <a:buNone/>
            </a:pPr>
            <a:r>
              <a:rPr lang="en-US" altLang="zh-CN" sz="1600" dirty="0"/>
              <a:t>    }</a:t>
            </a:r>
          </a:p>
          <a:p>
            <a:pPr>
              <a:buNone/>
            </a:pPr>
            <a:r>
              <a:rPr lang="en-US" altLang="zh-CN" sz="1600" dirty="0"/>
              <a:t>    return max;       </a:t>
            </a:r>
          </a:p>
          <a:p>
            <a:pPr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13" name="对话气泡: 圆角矩形 16"/>
          <p:cNvSpPr/>
          <p:nvPr/>
        </p:nvSpPr>
        <p:spPr>
          <a:xfrm>
            <a:off x="3437676" y="5225068"/>
            <a:ext cx="1836813" cy="467092"/>
          </a:xfrm>
          <a:prstGeom prst="wedgeRoundRectCallout">
            <a:avLst>
              <a:gd name="adj1" fmla="val -66165"/>
              <a:gd name="adj2" fmla="val -2943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400" dirty="0">
                <a:solidFill>
                  <a:prstClr val="black"/>
                </a:solidFill>
                <a:latin typeface="+mn-ea"/>
              </a:rPr>
              <a:t>实参为数组首地址</a:t>
            </a:r>
          </a:p>
        </p:txBody>
      </p:sp>
      <p:sp>
        <p:nvSpPr>
          <p:cNvPr id="14" name="矩形: 圆角 20"/>
          <p:cNvSpPr/>
          <p:nvPr/>
        </p:nvSpPr>
        <p:spPr>
          <a:xfrm>
            <a:off x="750468" y="2901371"/>
            <a:ext cx="4072165" cy="3437883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20"/>
          <p:cNvSpPr/>
          <p:nvPr/>
        </p:nvSpPr>
        <p:spPr>
          <a:xfrm>
            <a:off x="4949887" y="2905754"/>
            <a:ext cx="4072165" cy="343350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5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8" y="2742681"/>
            <a:ext cx="709421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首先进行第一遍排序，确定第一个数为基准数，认为它为最小数，然后依此在所有其它数中找比它小的最小数，如有则交换，这样就找到第一个最小数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第二遍排序是对除第一个数据外的数据序列进行选择排序，以此类推共进行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遍排序，就能将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个数排序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3" name="矩形 2"/>
          <p:cNvSpPr/>
          <p:nvPr/>
        </p:nvSpPr>
        <p:spPr>
          <a:xfrm>
            <a:off x="786088" y="1494126"/>
            <a:ext cx="3106941" cy="777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排序方法：（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）选择排序法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Sz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）冒泡排序法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6088" y="1033553"/>
            <a:ext cx="7824511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5.8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编一程序要求对已知的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个数，按从小到大进行排序。 </a:t>
            </a:r>
          </a:p>
        </p:txBody>
      </p:sp>
      <p:sp>
        <p:nvSpPr>
          <p:cNvPr id="6" name="矩形 5"/>
          <p:cNvSpPr/>
          <p:nvPr/>
        </p:nvSpPr>
        <p:spPr>
          <a:xfrm>
            <a:off x="786088" y="2302572"/>
            <a:ext cx="194316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）选择排序法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437" y="4467321"/>
            <a:ext cx="726116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个数要进行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遍排序，每一遍的比较次数随遍数的增加而减小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=N)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3798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4" y="1138688"/>
            <a:ext cx="3960949" cy="4451229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54" y="1138688"/>
            <a:ext cx="3903198" cy="4804912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sp>
        <p:nvSpPr>
          <p:cNvPr id="14" name="矩形 13"/>
          <p:cNvSpPr/>
          <p:nvPr/>
        </p:nvSpPr>
        <p:spPr>
          <a:xfrm>
            <a:off x="1501892" y="5950776"/>
            <a:ext cx="235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：边比较边交换</a:t>
            </a:r>
            <a:endParaRPr lang="zh-CN" altLang="en-US" dirty="0">
              <a:solidFill>
                <a:srgbClr val="39626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69052" y="5950776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solidFill>
                  <a:srgbClr val="39626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：边找边设立标记</a:t>
            </a:r>
            <a:endParaRPr lang="zh-CN" altLang="en-US" dirty="0">
              <a:solidFill>
                <a:srgbClr val="3962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98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20"/>
          <p:cNvSpPr/>
          <p:nvPr/>
        </p:nvSpPr>
        <p:spPr>
          <a:xfrm>
            <a:off x="4378735" y="1045535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20"/>
          <p:cNvSpPr/>
          <p:nvPr/>
        </p:nvSpPr>
        <p:spPr>
          <a:xfrm>
            <a:off x="109288" y="1026565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01448" y="1176382"/>
            <a:ext cx="3942240" cy="49398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int i,j,t;</a:t>
            </a:r>
          </a:p>
          <a:p>
            <a:r>
              <a:rPr lang="en-US" altLang="zh-CN" sz="1500" dirty="0"/>
              <a:t>    int a[10];    </a:t>
            </a:r>
          </a:p>
          <a:p>
            <a:r>
              <a:rPr lang="en-US" altLang="zh-CN" sz="1500" dirty="0"/>
              <a:t>    for ( i=0 ;i &lt; 10 ;i++)      //</a:t>
            </a:r>
            <a:r>
              <a:rPr lang="zh-CN" altLang="en-US" sz="1500" dirty="0"/>
              <a:t>输入元素                   </a:t>
            </a:r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  scanf("%d",&amp;a[i]);</a:t>
            </a:r>
          </a:p>
          <a:p>
            <a:r>
              <a:rPr lang="en-US" altLang="zh-CN" sz="1500" dirty="0"/>
              <a:t>    for ( i=0 ;i&lt;N-1;i++)                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 for (j=i+1;j&lt;N;j++) </a:t>
            </a:r>
          </a:p>
          <a:p>
            <a:r>
              <a:rPr lang="en-US" altLang="zh-CN" sz="1500" dirty="0"/>
              <a:t>         {</a:t>
            </a:r>
          </a:p>
          <a:p>
            <a:r>
              <a:rPr lang="en-US" altLang="zh-CN" sz="1500" dirty="0"/>
              <a:t>            if(a[i]&gt;a[j])               </a:t>
            </a:r>
          </a:p>
          <a:p>
            <a:r>
              <a:rPr lang="en-US" altLang="zh-CN" sz="1500" dirty="0"/>
              <a:t>            {                  </a:t>
            </a:r>
          </a:p>
          <a:p>
            <a:r>
              <a:rPr lang="en-US" altLang="zh-CN" sz="1500" dirty="0"/>
              <a:t>                t  = a[i];    </a:t>
            </a:r>
          </a:p>
          <a:p>
            <a:r>
              <a:rPr lang="en-US" altLang="zh-CN" sz="1500" dirty="0"/>
              <a:t>                a[i] = a[j];      a[j] = t;</a:t>
            </a:r>
          </a:p>
          <a:p>
            <a:r>
              <a:rPr lang="en-US" altLang="zh-CN" sz="1500" dirty="0"/>
              <a:t>             }</a:t>
            </a:r>
          </a:p>
          <a:p>
            <a:r>
              <a:rPr lang="en-US" altLang="zh-CN" sz="1500" dirty="0"/>
              <a:t>         }</a:t>
            </a:r>
          </a:p>
          <a:p>
            <a:r>
              <a:rPr lang="en-US" altLang="zh-CN" sz="1500" dirty="0"/>
              <a:t>      }</a:t>
            </a:r>
            <a:endParaRPr lang="zh-CN" altLang="en-US" sz="1500" dirty="0"/>
          </a:p>
          <a:p>
            <a:r>
              <a:rPr lang="zh-CN" altLang="en-US" sz="1500" dirty="0"/>
              <a:t>      </a:t>
            </a:r>
            <a:r>
              <a:rPr lang="en-US" altLang="zh-CN" sz="1500" dirty="0"/>
              <a:t>for ( i=0 ;i &lt; 10 ;i++)      printf("%d\t",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704204" y="1190675"/>
            <a:ext cx="3871044" cy="51706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int i, j, k,t;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int a[10];    </a:t>
            </a:r>
          </a:p>
          <a:p>
            <a:r>
              <a:rPr lang="en-US" altLang="zh-CN" sz="1500" dirty="0"/>
              <a:t>    for ( i=0 ;i &lt; 10 ;i++)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 scanf("%d",&amp;a[i]);</a:t>
            </a:r>
          </a:p>
          <a:p>
            <a:r>
              <a:rPr lang="en-US" altLang="zh-CN" sz="1500" dirty="0"/>
              <a:t>    </a:t>
            </a:r>
            <a:r>
              <a:rPr lang="zh-CN" altLang="en-US" sz="1500" dirty="0"/>
              <a:t> </a:t>
            </a:r>
            <a:r>
              <a:rPr lang="en-US" altLang="zh-CN" sz="1500" dirty="0"/>
              <a:t>for ( i=0 ;i&lt;N-1; i++)</a:t>
            </a:r>
          </a:p>
          <a:p>
            <a:r>
              <a:rPr lang="en-US" altLang="zh-CN" sz="1500" dirty="0"/>
              <a:t>     {    </a:t>
            </a:r>
          </a:p>
          <a:p>
            <a:r>
              <a:rPr lang="en-US" altLang="zh-CN" sz="1500" dirty="0"/>
              <a:t>         j=i;         //</a:t>
            </a:r>
            <a:r>
              <a:rPr lang="zh-CN" altLang="en-US" sz="1500" dirty="0"/>
              <a:t>记录最小值下标</a:t>
            </a:r>
          </a:p>
          <a:p>
            <a:r>
              <a:rPr lang="zh-CN" altLang="en-US" sz="1500" dirty="0"/>
              <a:t>         </a:t>
            </a:r>
            <a:r>
              <a:rPr lang="en-US" altLang="zh-CN" sz="1500" dirty="0"/>
              <a:t>for ( k = i+1;k&lt;N;k++)   </a:t>
            </a:r>
          </a:p>
          <a:p>
            <a:r>
              <a:rPr lang="zh-CN" altLang="en-US" sz="1500" dirty="0"/>
              <a:t>         </a:t>
            </a:r>
            <a:r>
              <a:rPr lang="en-US" altLang="zh-CN" sz="1500" dirty="0"/>
              <a:t>{ </a:t>
            </a:r>
          </a:p>
          <a:p>
            <a:r>
              <a:rPr lang="en-US" altLang="zh-CN" sz="1500" dirty="0"/>
              <a:t>              if(a[k] &lt; a[j])   j=k;    </a:t>
            </a:r>
          </a:p>
          <a:p>
            <a:r>
              <a:rPr lang="en-US" altLang="zh-CN" sz="1500" dirty="0"/>
              <a:t>          }  </a:t>
            </a:r>
            <a:endParaRPr lang="zh-CN" altLang="en-US" sz="1500" dirty="0"/>
          </a:p>
          <a:p>
            <a:r>
              <a:rPr lang="zh-CN" altLang="en-US" sz="1500" dirty="0"/>
              <a:t>          </a:t>
            </a:r>
            <a:r>
              <a:rPr lang="en-US" altLang="zh-CN" sz="1500" dirty="0"/>
              <a:t>if(j!=i)</a:t>
            </a:r>
          </a:p>
          <a:p>
            <a:r>
              <a:rPr lang="en-US" altLang="zh-CN" sz="1500" dirty="0"/>
              <a:t>          {              </a:t>
            </a:r>
          </a:p>
          <a:p>
            <a:r>
              <a:rPr lang="en-US" altLang="zh-CN" sz="1500" dirty="0"/>
              <a:t>             t = a[i];       a[i] = a[j];       a[j] = t;</a:t>
            </a:r>
          </a:p>
          <a:p>
            <a:r>
              <a:rPr lang="en-US" altLang="zh-CN" sz="1500" dirty="0"/>
              <a:t>          }</a:t>
            </a:r>
          </a:p>
          <a:p>
            <a:r>
              <a:rPr lang="en-US" altLang="zh-CN" sz="1500" dirty="0"/>
              <a:t>      }</a:t>
            </a:r>
          </a:p>
          <a:p>
            <a:r>
              <a:rPr lang="zh-CN" altLang="en-US" sz="1500" dirty="0"/>
              <a:t>      </a:t>
            </a:r>
            <a:r>
              <a:rPr lang="en-US" altLang="zh-CN" sz="1500" dirty="0"/>
              <a:t>for ( i=0 ;i &lt; 10 ;i++)    printf("%d\t",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14" name="矩形 13"/>
          <p:cNvSpPr/>
          <p:nvPr/>
        </p:nvSpPr>
        <p:spPr>
          <a:xfrm>
            <a:off x="593622" y="856852"/>
            <a:ext cx="2526949" cy="288751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边比较边交换</a:t>
            </a:r>
          </a:p>
        </p:txBody>
      </p:sp>
      <p:sp>
        <p:nvSpPr>
          <p:cNvPr id="15" name="矩形 14"/>
          <p:cNvSpPr/>
          <p:nvPr/>
        </p:nvSpPr>
        <p:spPr>
          <a:xfrm>
            <a:off x="4648802" y="856852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边找边设立标记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2497795" y="3229436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剩余元素与第一个元素进行比较，若小于第一个元素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则该元素与第一个元素交换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对话气泡: 圆角矩形 16"/>
          <p:cNvSpPr/>
          <p:nvPr/>
        </p:nvSpPr>
        <p:spPr>
          <a:xfrm>
            <a:off x="7273238" y="3098970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剩余元素与第一个元素进行比较，若小于第一个元素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则记录该元素的下标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64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788" y="10630"/>
            <a:ext cx="14848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>
              <a:solidFill>
                <a:srgbClr val="3962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155112" y="1669782"/>
            <a:ext cx="4894273" cy="563517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数组的定义和应用</a:t>
            </a:r>
          </a:p>
        </p:txBody>
      </p:sp>
      <p:sp>
        <p:nvSpPr>
          <p:cNvPr id="10" name="椭圆 9"/>
          <p:cNvSpPr/>
          <p:nvPr/>
        </p:nvSpPr>
        <p:spPr>
          <a:xfrm>
            <a:off x="1967022" y="1669782"/>
            <a:ext cx="599472" cy="5635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155112" y="2654564"/>
            <a:ext cx="4894273" cy="564202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数组在函数间的传递</a:t>
            </a:r>
          </a:p>
        </p:txBody>
      </p:sp>
      <p:sp>
        <p:nvSpPr>
          <p:cNvPr id="12" name="椭圆 11"/>
          <p:cNvSpPr/>
          <p:nvPr/>
        </p:nvSpPr>
        <p:spPr>
          <a:xfrm>
            <a:off x="1967022" y="2654563"/>
            <a:ext cx="620738" cy="5642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155112" y="3596424"/>
            <a:ext cx="4894273" cy="564888"/>
          </a:xfrm>
          <a:prstGeom prst="roundRect">
            <a:avLst/>
          </a:prstGeom>
          <a:solidFill>
            <a:srgbClr val="3962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程序设计举例</a:t>
            </a:r>
          </a:p>
        </p:txBody>
      </p:sp>
      <p:sp>
        <p:nvSpPr>
          <p:cNvPr id="14" name="椭圆 13"/>
          <p:cNvSpPr/>
          <p:nvPr/>
        </p:nvSpPr>
        <p:spPr>
          <a:xfrm>
            <a:off x="1967022" y="3596423"/>
            <a:ext cx="620738" cy="5648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zh-CN" altLang="en-US" sz="24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5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8" y="1682253"/>
            <a:ext cx="709421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思想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首先进行第一遍排序，第一个元素开始，将相邻的两个数比较，将小的数字放在前面，大的放在后面，依次往后比较，比较到最后一组后，产生一个最大值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第二编排序是除去产生的最大值，对剩下的序列进行类似第一遍冒泡排序。依此类推，进行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遍排序就能将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个数按从小到大排序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同样的方法也能按从大到小排序。</a:t>
            </a:r>
          </a:p>
        </p:txBody>
      </p:sp>
      <p:sp>
        <p:nvSpPr>
          <p:cNvPr id="6" name="矩形 5"/>
          <p:cNvSpPr/>
          <p:nvPr/>
        </p:nvSpPr>
        <p:spPr>
          <a:xfrm>
            <a:off x="786088" y="1184994"/>
            <a:ext cx="1943161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）冒泡排序法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9438" y="3995835"/>
            <a:ext cx="6918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个数要进行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N-1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遍排序，每一遍比较次数随遍数的增加而减小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遍数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次数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=N)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，比较的顺序是从前往后。</a:t>
            </a:r>
          </a:p>
        </p:txBody>
      </p:sp>
    </p:spTree>
    <p:extLst>
      <p:ext uri="{BB962C8B-B14F-4D97-AF65-F5344CB8AC3E}">
        <p14:creationId xmlns:p14="http://schemas.microsoft.com/office/powerpoint/2010/main" val="3883072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3" y="1220230"/>
            <a:ext cx="4333875" cy="4838700"/>
          </a:xfrm>
          <a:prstGeom prst="rect">
            <a:avLst/>
          </a:prstGeom>
          <a:ln w="9525">
            <a:solidFill>
              <a:srgbClr val="92D050"/>
            </a:solidFill>
            <a:prstDash val="dashDot"/>
          </a:ln>
        </p:spPr>
      </p:pic>
      <p:sp>
        <p:nvSpPr>
          <p:cNvPr id="2" name="矩形 1"/>
          <p:cNvSpPr/>
          <p:nvPr/>
        </p:nvSpPr>
        <p:spPr>
          <a:xfrm>
            <a:off x="5033730" y="1321828"/>
            <a:ext cx="3776436" cy="49398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int i,j,t;      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int a[10];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scanf("%d",&amp;a[i]);</a:t>
            </a:r>
          </a:p>
          <a:p>
            <a:r>
              <a:rPr lang="en-US" altLang="zh-CN" sz="1500" dirty="0"/>
              <a:t>    for ( i=0 ;i&lt;N-1; i++) </a:t>
            </a:r>
          </a:p>
          <a:p>
            <a:r>
              <a:rPr lang="en-US" altLang="zh-CN" sz="1500" dirty="0"/>
              <a:t>    {</a:t>
            </a:r>
          </a:p>
          <a:p>
            <a:r>
              <a:rPr lang="zh-CN" altLang="en-US" sz="1500" dirty="0"/>
              <a:t>        </a:t>
            </a:r>
            <a:r>
              <a:rPr lang="en-US" altLang="zh-CN" sz="1500" dirty="0"/>
              <a:t>for (j=0;j&lt;N-1-i;j++)</a:t>
            </a:r>
          </a:p>
          <a:p>
            <a:r>
              <a:rPr lang="en-US" altLang="zh-CN" sz="1500" dirty="0"/>
              <a:t>        {    </a:t>
            </a:r>
          </a:p>
          <a:p>
            <a:r>
              <a:rPr lang="en-US" altLang="zh-CN" sz="1500" dirty="0"/>
              <a:t>           if(a[j]&gt;a[j+1])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t = a[j];  a[j] = a[j+1];  a[j+1] = t;</a:t>
            </a:r>
          </a:p>
          <a:p>
            <a:r>
              <a:rPr lang="en-US" altLang="zh-CN" sz="1500" dirty="0"/>
              <a:t>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   for ( i=0 ;i &lt; 10 ;i++)     printf("%d\t",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6" name="矩形: 圆角 20"/>
          <p:cNvSpPr/>
          <p:nvPr/>
        </p:nvSpPr>
        <p:spPr>
          <a:xfrm>
            <a:off x="4756099" y="1060049"/>
            <a:ext cx="4072165" cy="529143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6166" y="87136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7188148" y="3585197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当前元素与下一个元素进行比较，若大于下一个元素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则该两元素交换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66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5033730" y="1607578"/>
            <a:ext cx="3776436" cy="401648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void BubSort(int a[], int n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int i,j,t;                    </a:t>
            </a:r>
            <a:endParaRPr lang="zh-CN" altLang="en-US" sz="1500" dirty="0"/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for ( i=0 ;i&lt;n-1; i++) </a:t>
            </a:r>
          </a:p>
          <a:p>
            <a:r>
              <a:rPr lang="en-US" altLang="zh-CN" sz="1500" dirty="0"/>
              <a:t>    {</a:t>
            </a:r>
          </a:p>
          <a:p>
            <a:r>
              <a:rPr lang="zh-CN" altLang="en-US" sz="1500" dirty="0"/>
              <a:t>        </a:t>
            </a:r>
            <a:r>
              <a:rPr lang="en-US" altLang="zh-CN" sz="1500" dirty="0"/>
              <a:t>for (j=0;j&lt;n-1-i;j++)</a:t>
            </a:r>
          </a:p>
          <a:p>
            <a:r>
              <a:rPr lang="en-US" altLang="zh-CN" sz="1500" dirty="0"/>
              <a:t>        {    </a:t>
            </a:r>
          </a:p>
          <a:p>
            <a:r>
              <a:rPr lang="en-US" altLang="zh-CN" sz="1500" dirty="0"/>
              <a:t>           if(a[j]&gt;a[j+1])</a:t>
            </a:r>
          </a:p>
          <a:p>
            <a:r>
              <a:rPr lang="en-US" altLang="zh-CN" sz="1500" dirty="0"/>
              <a:t>           {</a:t>
            </a:r>
          </a:p>
          <a:p>
            <a:r>
              <a:rPr lang="en-US" altLang="zh-CN" sz="1500" dirty="0"/>
              <a:t>              t = a[j];  </a:t>
            </a:r>
          </a:p>
          <a:p>
            <a:r>
              <a:rPr lang="en-US" altLang="zh-CN" sz="1500" dirty="0"/>
              <a:t>              a[j] = a[j+1];  </a:t>
            </a:r>
          </a:p>
          <a:p>
            <a:r>
              <a:rPr lang="en-US" altLang="zh-CN" sz="1500" dirty="0"/>
              <a:t>              a[j+1] = t;</a:t>
            </a:r>
          </a:p>
          <a:p>
            <a:r>
              <a:rPr lang="en-US" altLang="zh-CN" sz="1500" dirty="0"/>
              <a:t>            }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6" name="矩形: 圆角 20"/>
          <p:cNvSpPr/>
          <p:nvPr/>
        </p:nvSpPr>
        <p:spPr>
          <a:xfrm>
            <a:off x="4756099" y="1345799"/>
            <a:ext cx="4072165" cy="435015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26166" y="115711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</a:p>
        </p:txBody>
      </p:sp>
      <p:sp>
        <p:nvSpPr>
          <p:cNvPr id="8" name="对话气泡: 圆角矩形 16"/>
          <p:cNvSpPr/>
          <p:nvPr/>
        </p:nvSpPr>
        <p:spPr>
          <a:xfrm>
            <a:off x="7068452" y="3147047"/>
            <a:ext cx="1741714" cy="1146623"/>
          </a:xfrm>
          <a:prstGeom prst="wedgeRoundRectCallout">
            <a:avLst>
              <a:gd name="adj1" fmla="val -73399"/>
              <a:gd name="adj2" fmla="val 22385"/>
              <a:gd name="adj3" fmla="val 16667"/>
            </a:avLst>
          </a:prstGeom>
          <a:solidFill>
            <a:srgbClr val="98B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当前元素与下一个元素进行比较，若大于下一个元素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则该两元素交换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0180" y="1664728"/>
            <a:ext cx="3776436" cy="3554819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&lt;stdio.h&gt;</a:t>
            </a:r>
          </a:p>
          <a:p>
            <a:r>
              <a:rPr lang="en-US" altLang="zh-CN" sz="1500" dirty="0"/>
              <a:t>#define N 10</a:t>
            </a:r>
          </a:p>
          <a:p>
            <a:r>
              <a:rPr lang="en-US" altLang="zh-CN" sz="1500" dirty="0"/>
              <a:t>void BubSort(int a[], int n);</a:t>
            </a:r>
          </a:p>
          <a:p>
            <a:r>
              <a:rPr lang="en-US" altLang="zh-CN" sz="1500" dirty="0"/>
              <a:t>void main()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int i,j,t;             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int a[10];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  </a:t>
            </a:r>
            <a:endParaRPr lang="zh-CN" altLang="en-US" sz="1500" dirty="0"/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       scanf("%d",&amp;a[i]);</a:t>
            </a:r>
          </a:p>
          <a:p>
            <a:endParaRPr lang="en-US" altLang="zh-CN" sz="1500" dirty="0"/>
          </a:p>
          <a:p>
            <a:r>
              <a:rPr lang="en-US" altLang="zh-CN" sz="1500" dirty="0"/>
              <a:t>    BubSort(a, 10);</a:t>
            </a:r>
          </a:p>
          <a:p>
            <a:r>
              <a:rPr lang="en-US" altLang="zh-CN" sz="1500" dirty="0"/>
              <a:t>    </a:t>
            </a:r>
          </a:p>
          <a:p>
            <a:r>
              <a:rPr lang="en-US" altLang="zh-CN" sz="1500" dirty="0"/>
              <a:t>    for ( i=0 ;i &lt; 10 ;i++)     printf("%d\t", a[i]);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13" name="矩形: 圆角 20"/>
          <p:cNvSpPr/>
          <p:nvPr/>
        </p:nvSpPr>
        <p:spPr>
          <a:xfrm>
            <a:off x="482549" y="1402949"/>
            <a:ext cx="4072165" cy="4293001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2616" y="1214266"/>
            <a:ext cx="2624436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-main( 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9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1349437" y="2948178"/>
            <a:ext cx="7094213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第一个矩阵的列数必须等于第二个矩阵的行数，一个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列的矩阵乘以一个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列的矩阵，其结果是一个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列的矩阵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13" name="矩形 12"/>
          <p:cNvSpPr/>
          <p:nvPr/>
        </p:nvSpPr>
        <p:spPr>
          <a:xfrm>
            <a:off x="786089" y="1033553"/>
            <a:ext cx="4792598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计算如下所示两个矩阵的乘积</a:t>
            </a:r>
          </a:p>
        </p:txBody>
      </p:sp>
      <p:sp>
        <p:nvSpPr>
          <p:cNvPr id="6" name="矩形 5"/>
          <p:cNvSpPr/>
          <p:nvPr/>
        </p:nvSpPr>
        <p:spPr>
          <a:xfrm>
            <a:off x="928490" y="2530315"/>
            <a:ext cx="87716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9437" y="3881282"/>
            <a:ext cx="7261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若矩阵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乘以矩阵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，则结果矩阵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中每个元素的值为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85229"/>
            <a:ext cx="1766887" cy="9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1402885"/>
            <a:ext cx="2171126" cy="118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077" y="4207447"/>
            <a:ext cx="3441573" cy="18355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68913" y="5620152"/>
                <a:ext cx="2852191" cy="330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13" y="5620152"/>
                <a:ext cx="2852191" cy="330540"/>
              </a:xfrm>
              <a:prstGeom prst="rect">
                <a:avLst/>
              </a:prstGeom>
              <a:blipFill rotWithShape="0">
                <a:blip r:embed="rId5"/>
                <a:stretch>
                  <a:fillRect l="-641" b="-24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68913" y="4369031"/>
                <a:ext cx="195329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913" y="4369031"/>
                <a:ext cx="1953292" cy="7561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下 7"/>
          <p:cNvSpPr/>
          <p:nvPr/>
        </p:nvSpPr>
        <p:spPr>
          <a:xfrm>
            <a:off x="2645559" y="5219700"/>
            <a:ext cx="186541" cy="29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541127" y="903512"/>
            <a:ext cx="3795057" cy="5516638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#include&lt;stdio.h&gt;</a:t>
            </a:r>
          </a:p>
          <a:p>
            <a:r>
              <a:rPr lang="en-US" altLang="zh-CN" sz="1500" dirty="0"/>
              <a:t>void main( )</a:t>
            </a:r>
          </a:p>
          <a:p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int valueA[3][4]={  {2,3,-5,0}, //</a:t>
            </a:r>
            <a:r>
              <a:rPr lang="zh-CN" altLang="en-US" sz="1500" dirty="0"/>
              <a:t>数组初化</a:t>
            </a:r>
          </a:p>
          <a:p>
            <a:r>
              <a:rPr lang="zh-CN" altLang="en-US" sz="1500" dirty="0"/>
              <a:t>                      </a:t>
            </a:r>
            <a:r>
              <a:rPr lang="en-US" altLang="zh-CN" sz="1500" dirty="0"/>
              <a:t>{12,-1,27,8},</a:t>
            </a:r>
          </a:p>
          <a:p>
            <a:r>
              <a:rPr lang="en-US" altLang="zh-CN" sz="1500" dirty="0"/>
              <a:t>                      {91,22,-32,1}};</a:t>
            </a:r>
          </a:p>
          <a:p>
            <a:r>
              <a:rPr lang="en-US" altLang="zh-CN" sz="1500" dirty="0"/>
              <a:t>  int valueB[4][5]={ {25,13,65,0,5},</a:t>
            </a:r>
          </a:p>
          <a:p>
            <a:r>
              <a:rPr lang="en-US" altLang="zh-CN" sz="1500" dirty="0"/>
              <a:t>                     {-2,0,18,10,45},</a:t>
            </a:r>
          </a:p>
          <a:p>
            <a:r>
              <a:rPr lang="en-US" altLang="zh-CN" sz="1500" dirty="0"/>
              <a:t>                     {53,33,3,9,0},</a:t>
            </a:r>
          </a:p>
          <a:p>
            <a:r>
              <a:rPr lang="en-US" altLang="zh-CN" sz="1500" dirty="0"/>
              <a:t>                     {7,61,26,-37,-1}};</a:t>
            </a:r>
          </a:p>
          <a:p>
            <a:r>
              <a:rPr lang="en-US" altLang="zh-CN" sz="1500" dirty="0"/>
              <a:t>  int valueC[3][5]={{0}};   //</a:t>
            </a:r>
            <a:r>
              <a:rPr lang="zh-CN" altLang="en-US" sz="1500" dirty="0"/>
              <a:t>定义结果矩阵</a:t>
            </a:r>
          </a:p>
          <a:p>
            <a:r>
              <a:rPr lang="zh-CN" altLang="en-US" sz="1500" dirty="0"/>
              <a:t>  </a:t>
            </a:r>
            <a:r>
              <a:rPr lang="en-US" altLang="zh-CN" sz="1500" dirty="0"/>
              <a:t>int i,j,k;</a:t>
            </a:r>
          </a:p>
          <a:p>
            <a:r>
              <a:rPr lang="en-US" altLang="zh-CN" sz="1500" dirty="0"/>
              <a:t>  //</a:t>
            </a:r>
            <a:r>
              <a:rPr lang="zh-CN" altLang="en-US" sz="1500" dirty="0"/>
              <a:t>按照公式将矩阵相乘</a:t>
            </a:r>
          </a:p>
          <a:p>
            <a:r>
              <a:rPr lang="zh-CN" altLang="en-US" sz="1500" dirty="0"/>
              <a:t>  </a:t>
            </a:r>
            <a:r>
              <a:rPr lang="en-US" altLang="zh-CN" sz="1500" dirty="0"/>
              <a:t>for(i=0;i&lt;3;i++) </a:t>
            </a:r>
          </a:p>
          <a:p>
            <a:r>
              <a:rPr lang="en-US" altLang="zh-CN" sz="1500" dirty="0"/>
              <a:t>  {</a:t>
            </a:r>
          </a:p>
          <a:p>
            <a:r>
              <a:rPr lang="en-US" altLang="zh-CN" sz="1500" dirty="0"/>
              <a:t>    for(j=0;j&lt;5;j++)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for(k=0;k&lt;4;k++)</a:t>
            </a:r>
          </a:p>
          <a:p>
            <a:r>
              <a:rPr lang="en-US" altLang="zh-CN" sz="1500" dirty="0"/>
              <a:t>      {</a:t>
            </a:r>
            <a:r>
              <a:rPr lang="zh-CN" altLang="en-US" sz="1500" dirty="0"/>
              <a:t>            </a:t>
            </a:r>
            <a:endParaRPr lang="en-US" altLang="zh-CN" sz="1500" dirty="0"/>
          </a:p>
          <a:p>
            <a:r>
              <a:rPr lang="en-US" altLang="zh-CN" sz="1500" dirty="0"/>
              <a:t>        valueC[i][j]+=valueA[i][k]*valueB[k][j];</a:t>
            </a:r>
          </a:p>
          <a:p>
            <a:r>
              <a:rPr lang="en-US" altLang="zh-CN" sz="1500" dirty="0"/>
              <a:t>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3" name="矩形 2"/>
          <p:cNvSpPr/>
          <p:nvPr/>
        </p:nvSpPr>
        <p:spPr>
          <a:xfrm>
            <a:off x="5033309" y="1048495"/>
            <a:ext cx="3748548" cy="2185214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    for(i=0;i&lt;3;i++)    //</a:t>
            </a:r>
            <a:r>
              <a:rPr lang="zh-CN" altLang="en-US" sz="1500" dirty="0"/>
              <a:t>输出结果矩阵</a:t>
            </a:r>
          </a:p>
          <a:p>
            <a:r>
              <a:rPr lang="zh-CN" altLang="en-US" sz="1500" dirty="0"/>
              <a:t>    </a:t>
            </a:r>
            <a:r>
              <a:rPr lang="en-US" altLang="zh-CN" sz="1500" dirty="0"/>
              <a:t>{</a:t>
            </a:r>
          </a:p>
          <a:p>
            <a:r>
              <a:rPr lang="en-US" altLang="zh-CN" sz="1500" dirty="0"/>
              <a:t>        printf("\n");</a:t>
            </a:r>
          </a:p>
          <a:p>
            <a:r>
              <a:rPr lang="en-US" altLang="zh-CN" sz="1500" dirty="0"/>
              <a:t>        for(j=0;j&lt;5;j++)</a:t>
            </a:r>
          </a:p>
          <a:p>
            <a:r>
              <a:rPr lang="en-US" altLang="zh-CN" sz="1500" dirty="0"/>
              <a:t>        {</a:t>
            </a:r>
          </a:p>
          <a:p>
            <a:r>
              <a:rPr lang="en-US" altLang="zh-CN" sz="1500" dirty="0"/>
              <a:t>            printf("%5d",valueC[i][j]);</a:t>
            </a:r>
          </a:p>
          <a:p>
            <a:r>
              <a:rPr lang="en-US" altLang="zh-CN" sz="1500" dirty="0"/>
              <a:t>        }</a:t>
            </a:r>
          </a:p>
          <a:p>
            <a:r>
              <a:rPr lang="en-US" altLang="zh-CN" sz="1500" dirty="0"/>
              <a:t>    }</a:t>
            </a:r>
          </a:p>
          <a:p>
            <a:r>
              <a:rPr lang="en-US" altLang="zh-CN" sz="1500" dirty="0"/>
              <a:t>}</a:t>
            </a:r>
          </a:p>
        </p:txBody>
      </p:sp>
      <p:sp>
        <p:nvSpPr>
          <p:cNvPr id="9" name="矩形: 圆角 4"/>
          <p:cNvSpPr/>
          <p:nvPr/>
        </p:nvSpPr>
        <p:spPr>
          <a:xfrm>
            <a:off x="5178450" y="4717774"/>
            <a:ext cx="3808182" cy="1440156"/>
          </a:xfrm>
          <a:prstGeom prst="round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221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139   169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15     145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1789   1535  1051 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63       7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  542    188  6241  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105    1444</a:t>
            </a:r>
          </a:p>
        </p:txBody>
      </p:sp>
      <p:sp>
        <p:nvSpPr>
          <p:cNvPr id="7" name="矩形: 圆角 20"/>
          <p:cNvSpPr/>
          <p:nvPr/>
        </p:nvSpPr>
        <p:spPr>
          <a:xfrm>
            <a:off x="4756099" y="917870"/>
            <a:ext cx="4072165" cy="2565560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20"/>
          <p:cNvSpPr/>
          <p:nvPr/>
        </p:nvSpPr>
        <p:spPr>
          <a:xfrm>
            <a:off x="264019" y="896101"/>
            <a:ext cx="4072165" cy="5433615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4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97779" y="2890063"/>
                <a:ext cx="6772213" cy="300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杨辉三角形是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展开后各项的系数，有以下规律：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）各行的第一个数都是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1,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a[i][0]=1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）各行的最后一个数都是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1,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a[i][i]=1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）从第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行起，除上面指出的第一个数和最后一个数外，其余各数是上一行同列和前一列两个数之和，可以这样表示：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             a[i][j]=a[i-1][j-1]+a[i-1][j]</a:t>
                </a:r>
              </a:p>
              <a:p>
                <a:pPr>
                  <a:lnSpc>
                    <a:spcPct val="150000"/>
                  </a:lnSpc>
                  <a:buSzTx/>
                  <a:buFont typeface="Wingdings 3" panose="05040102010807070707" pitchFamily="18" charset="2"/>
                  <a:buNone/>
                </a:pP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其中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为行数，</a:t>
                </a:r>
                <a:r>
                  <a:rPr lang="en-US" altLang="zh-CN" dirty="0">
                    <a:latin typeface="微软雅黑" pitchFamily="34" charset="-122"/>
                    <a:ea typeface="微软雅黑" pitchFamily="34" charset="-122"/>
                  </a:rPr>
                  <a:t>j</a:t>
                </a:r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为列数。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79" y="2890063"/>
                <a:ext cx="6772213" cy="3000821"/>
              </a:xfrm>
              <a:prstGeom prst="rect">
                <a:avLst/>
              </a:prstGeom>
              <a:blipFill rotWithShape="1">
                <a:blip r:embed="rId2"/>
                <a:stretch>
                  <a:fillRect l="-811" b="-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86089" y="1033553"/>
            <a:ext cx="5498598" cy="36933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5.10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输出下列形式的杨辉三角形的前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6" name="矩形 5"/>
          <p:cNvSpPr/>
          <p:nvPr/>
        </p:nvSpPr>
        <p:spPr>
          <a:xfrm>
            <a:off x="928490" y="2959391"/>
            <a:ext cx="877163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SzTx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04" y="1492215"/>
            <a:ext cx="2286000" cy="133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00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28490" y="131498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5.3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5378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程序设计举例</a:t>
            </a:r>
          </a:p>
        </p:txBody>
      </p:sp>
      <p:sp>
        <p:nvSpPr>
          <p:cNvPr id="2" name="矩形 1"/>
          <p:cNvSpPr/>
          <p:nvPr/>
        </p:nvSpPr>
        <p:spPr>
          <a:xfrm>
            <a:off x="2808090" y="926703"/>
            <a:ext cx="4297560" cy="5170646"/>
          </a:xfrm>
          <a:prstGeom prst="rect">
            <a:avLst/>
          </a:prstGeom>
          <a:ln w="9525"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zh-CN" altLang="en-US" sz="1500" dirty="0"/>
              <a:t>＃</a:t>
            </a:r>
            <a:r>
              <a:rPr lang="en-US" altLang="zh-CN" sz="1500" dirty="0"/>
              <a:t>include&lt;stdio.h&gt;</a:t>
            </a:r>
          </a:p>
          <a:p>
            <a:r>
              <a:rPr lang="en-US" altLang="zh-CN" sz="1500" dirty="0"/>
              <a:t> void main( )</a:t>
            </a:r>
          </a:p>
          <a:p>
            <a:r>
              <a:rPr lang="en-US" altLang="zh-CN" sz="1500" dirty="0"/>
              <a:t> {</a:t>
            </a:r>
          </a:p>
          <a:p>
            <a:r>
              <a:rPr lang="en-US" altLang="zh-CN" sz="1500" dirty="0"/>
              <a:t>    int a[10][10];</a:t>
            </a:r>
          </a:p>
          <a:p>
            <a:r>
              <a:rPr lang="en-US" altLang="zh-CN" sz="1500" dirty="0"/>
              <a:t>    int i,j;</a:t>
            </a:r>
          </a:p>
          <a:p>
            <a:r>
              <a:rPr lang="en-US" altLang="zh-CN" sz="1500" dirty="0"/>
              <a:t>    for(i=0;i&lt;10;i++)</a:t>
            </a:r>
          </a:p>
          <a:p>
            <a:r>
              <a:rPr lang="en-US" altLang="zh-CN" sz="1500" dirty="0"/>
              <a:t>    {</a:t>
            </a:r>
          </a:p>
          <a:p>
            <a:r>
              <a:rPr lang="en-US" altLang="zh-CN" sz="1500" dirty="0"/>
              <a:t>        a[i][0]=1;</a:t>
            </a:r>
          </a:p>
          <a:p>
            <a:r>
              <a:rPr lang="en-US" altLang="zh-CN" sz="1500" dirty="0"/>
              <a:t>        a[i][i]=1;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for (i=2;i&lt;10;i++)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   for (j=1;j&lt;i;j++)</a:t>
            </a:r>
          </a:p>
          <a:p>
            <a:r>
              <a:rPr lang="en-US" altLang="zh-CN" sz="1500" dirty="0"/>
              <a:t>                  a[i][j]=a[i-1][j-1]+a[i-1][j];   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    for(i=0;i&lt;10;i++) </a:t>
            </a:r>
          </a:p>
          <a:p>
            <a:r>
              <a:rPr lang="en-US" altLang="zh-CN" sz="1500" dirty="0"/>
              <a:t>     {</a:t>
            </a:r>
          </a:p>
          <a:p>
            <a:r>
              <a:rPr lang="en-US" altLang="zh-CN" sz="1500" dirty="0"/>
              <a:t>          for(j=0;j&lt;=i;j++)</a:t>
            </a:r>
          </a:p>
          <a:p>
            <a:r>
              <a:rPr lang="en-US" altLang="zh-CN" sz="1500" dirty="0"/>
              <a:t>                     printf("%5d",a[i][j]);</a:t>
            </a:r>
          </a:p>
          <a:p>
            <a:r>
              <a:rPr lang="en-US" altLang="zh-CN" sz="1500" dirty="0"/>
              <a:t>          printf("\n");</a:t>
            </a:r>
          </a:p>
          <a:p>
            <a:r>
              <a:rPr lang="en-US" altLang="zh-CN" sz="1500" dirty="0"/>
              <a:t>     }</a:t>
            </a:r>
          </a:p>
          <a:p>
            <a:r>
              <a:rPr lang="en-US" altLang="zh-CN" sz="1500" dirty="0"/>
              <a:t> }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425033" y="913606"/>
            <a:ext cx="4680617" cy="5359797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1542" y="3757165"/>
            <a:ext cx="1605887" cy="5539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按规律求数组元数</a:t>
            </a:r>
            <a:r>
              <a:rPr lang="en-US" altLang="zh-CN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a[i][j]</a:t>
            </a:r>
            <a:r>
              <a:rPr lang="zh-CN" altLang="en-US" sz="15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97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48111" y="163397"/>
            <a:ext cx="3875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本章小结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2471" y="74428"/>
            <a:ext cx="136152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2800" b="1" dirty="0">
                <a:solidFill>
                  <a:srgbClr val="3962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zh-CN" altLang="en-US" sz="28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9400" y="1656487"/>
            <a:ext cx="6610350" cy="30162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本章要掌握的内容有：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数组的概念；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一维数组和二维数组的定义和应用；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数组在函数中的传递方式；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排序法和冒泡排序法的思想和算法。</a:t>
            </a:r>
          </a:p>
        </p:txBody>
      </p:sp>
    </p:spTree>
    <p:extLst>
      <p:ext uri="{BB962C8B-B14F-4D97-AF65-F5344CB8AC3E}">
        <p14:creationId xmlns:p14="http://schemas.microsoft.com/office/powerpoint/2010/main" val="284923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3302" y="1312860"/>
            <a:ext cx="81381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/>
              <a:t>数组是有序数据的集合</a:t>
            </a:r>
            <a:r>
              <a:rPr lang="en-US" altLang="zh-CN" sz="2000" dirty="0"/>
              <a:t>,</a:t>
            </a:r>
            <a:r>
              <a:rPr lang="zh-CN" altLang="zh-CN" sz="2000" dirty="0"/>
              <a:t>即具有一定顺序关系的若干变量的集合体</a:t>
            </a:r>
            <a:r>
              <a:rPr lang="en-US" altLang="zh-CN" sz="2000" dirty="0"/>
              <a:t>.</a:t>
            </a:r>
            <a:r>
              <a:rPr lang="zh-CN" altLang="zh-CN" sz="2000" dirty="0"/>
              <a:t>组成数组的变量称为该数组的元素变量</a:t>
            </a:r>
            <a:r>
              <a:rPr lang="en-US" altLang="zh-CN" sz="2000" dirty="0"/>
              <a:t>,</a:t>
            </a:r>
            <a:r>
              <a:rPr lang="zh-CN" altLang="zh-CN" sz="2000" dirty="0"/>
              <a:t>简称元素</a:t>
            </a:r>
            <a:r>
              <a:rPr lang="en-US" altLang="zh-CN" sz="2000" dirty="0"/>
              <a:t>,</a:t>
            </a:r>
            <a:r>
              <a:rPr lang="zh-CN" altLang="zh-CN" sz="2000" dirty="0"/>
              <a:t>用数组名后跟带有方括号“</a:t>
            </a:r>
            <a:r>
              <a:rPr lang="en-US" altLang="zh-CN" sz="2000" dirty="0"/>
              <a:t>[]</a:t>
            </a:r>
            <a:r>
              <a:rPr lang="zh-CN" altLang="zh-CN" sz="2000" dirty="0"/>
              <a:t>”的下标来唯一确定数组中的元素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C</a:t>
            </a:r>
            <a:r>
              <a:rPr lang="zh-CN" altLang="en-US" sz="2000" dirty="0"/>
              <a:t>语言中有一维数组和多维数组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本教材中多维数组只介绍二维数组相关内容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28490" y="131498"/>
            <a:ext cx="841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89673" y="130712"/>
            <a:ext cx="3982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数组的定义和应用</a:t>
            </a:r>
          </a:p>
        </p:txBody>
      </p:sp>
    </p:spTree>
    <p:extLst>
      <p:ext uri="{BB962C8B-B14F-4D97-AF65-F5344CB8AC3E}">
        <p14:creationId xmlns:p14="http://schemas.microsoft.com/office/powerpoint/2010/main" val="210491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2259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数组名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CN" sz="18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800" dirty="0"/>
              <a:t>例 </a:t>
            </a:r>
            <a:r>
              <a:rPr lang="en-US" altLang="zh-CN" sz="1800" dirty="0"/>
              <a:t>:       int a[10];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800" dirty="0"/>
              <a:t>	         </a:t>
            </a:r>
            <a:r>
              <a:rPr lang="zh-CN" altLang="en-US" sz="1800" dirty="0"/>
              <a:t>它表示数组名为</a:t>
            </a:r>
            <a:r>
              <a:rPr lang="en-US" altLang="zh-CN" sz="1800" dirty="0"/>
              <a:t>a</a:t>
            </a:r>
            <a:r>
              <a:rPr lang="zh-CN" altLang="en-US" sz="1800" dirty="0"/>
              <a:t>，数组有</a:t>
            </a:r>
            <a:r>
              <a:rPr lang="en-US" altLang="zh-CN" sz="1800" dirty="0"/>
              <a:t>10</a:t>
            </a:r>
            <a:r>
              <a:rPr lang="zh-CN" altLang="en-US" sz="1800" dirty="0"/>
              <a:t>个元素。</a:t>
            </a:r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2604" y="3731382"/>
            <a:ext cx="65602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数组必须先有定义，然后再使用。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语言规定只逐个引用数组元素而不能一次引用整个数组。</a:t>
            </a:r>
          </a:p>
        </p:txBody>
      </p:sp>
      <p:sp>
        <p:nvSpPr>
          <p:cNvPr id="7" name="矩形 6"/>
          <p:cNvSpPr/>
          <p:nvPr/>
        </p:nvSpPr>
        <p:spPr>
          <a:xfrm>
            <a:off x="1402604" y="4641995"/>
            <a:ext cx="6560296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数组在内存中存储时，是按下标递增的顺序连续存储各元素变量的值。定义语句中的常量表达式表示元素个数，即数组长度。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250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7500" y="1055018"/>
            <a:ext cx="1670050" cy="481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应用要点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1104" y="1515232"/>
            <a:ext cx="64523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Tx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数组的下标从</a:t>
            </a:r>
            <a:r>
              <a:rPr lang="en-US" altLang="zh-CN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开始，下标必须是整型量。</a:t>
            </a:r>
          </a:p>
          <a:p>
            <a:pPr>
              <a:buSzTx/>
              <a:buFont typeface="Wingdings 3" panose="05040102010807070707" pitchFamily="18" charset="2"/>
              <a:buNone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1447619" y="1872744"/>
            <a:ext cx="67438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a[10]中，10表示a数组有10个，下标从0开始，这10个元素是a[0],a[1],a[2],a[3], a[4],a[5],a[6] ,a[7],a[8],a[9]，注意不能使用数组元素a[10]</a:t>
            </a:r>
          </a:p>
        </p:txBody>
      </p:sp>
      <p:sp>
        <p:nvSpPr>
          <p:cNvPr id="9" name="矩形 8"/>
          <p:cNvSpPr/>
          <p:nvPr/>
        </p:nvSpPr>
        <p:spPr>
          <a:xfrm>
            <a:off x="831103" y="3147750"/>
            <a:ext cx="7205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数组名表示数据存储区域的首地址。数组的首地址也是第一个元素变量的地址</a:t>
            </a:r>
          </a:p>
        </p:txBody>
      </p:sp>
      <p:sp>
        <p:nvSpPr>
          <p:cNvPr id="10" name="矩形 9"/>
          <p:cNvSpPr/>
          <p:nvPr/>
        </p:nvSpPr>
        <p:spPr>
          <a:xfrm>
            <a:off x="1447619" y="3980937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 data[5];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首地址是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&amp;data[0]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47617" y="4829544"/>
            <a:ext cx="67438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Tx/>
              <a:buFont typeface="Wingdings 3" panose="05040102010807070707" pitchFamily="18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数组名是一个地址常量，不能向它赋值，也不能对它自加自减等对变量进行操作的运算</a:t>
            </a:r>
          </a:p>
        </p:txBody>
      </p:sp>
    </p:spTree>
    <p:extLst>
      <p:ext uri="{BB962C8B-B14F-4D97-AF65-F5344CB8AC3E}">
        <p14:creationId xmlns:p14="http://schemas.microsoft.com/office/powerpoint/2010/main" val="418620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一维数组的定义和应用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88204" y="925057"/>
            <a:ext cx="255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</a:rPr>
              <a:t>数组的初始化</a:t>
            </a:r>
          </a:p>
        </p:txBody>
      </p:sp>
      <p:sp>
        <p:nvSpPr>
          <p:cNvPr id="7" name="矩形 6"/>
          <p:cNvSpPr/>
          <p:nvPr/>
        </p:nvSpPr>
        <p:spPr>
          <a:xfrm>
            <a:off x="2374719" y="937799"/>
            <a:ext cx="585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数组的初始化就是在数据说明时对数组元素赋初值</a:t>
            </a:r>
          </a:p>
        </p:txBody>
      </p:sp>
      <p:sp>
        <p:nvSpPr>
          <p:cNvPr id="12" name="矩形 11"/>
          <p:cNvSpPr/>
          <p:nvPr/>
        </p:nvSpPr>
        <p:spPr>
          <a:xfrm>
            <a:off x="504100" y="1521570"/>
            <a:ext cx="5854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初始化方式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3" name="矩形 12"/>
          <p:cNvSpPr/>
          <p:nvPr/>
        </p:nvSpPr>
        <p:spPr>
          <a:xfrm>
            <a:off x="1936004" y="3044020"/>
            <a:ext cx="716989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数组长度与提供初值的个数不相等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 b[20]={1,2,3,4,5};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 数组长度不能省掉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多余的元素都是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b[0]=1;b[1]=2;b[2]=3;b[3]=4;b[4]=5;b[5]=b[6]=…=b[19]=0 </a:t>
            </a:r>
          </a:p>
        </p:txBody>
      </p:sp>
      <p:sp>
        <p:nvSpPr>
          <p:cNvPr id="15" name="矩形 14"/>
          <p:cNvSpPr/>
          <p:nvPr/>
        </p:nvSpPr>
        <p:spPr>
          <a:xfrm>
            <a:off x="1972357" y="1478921"/>
            <a:ext cx="6606493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数组长度与初值的个数相等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int data[5]={2,4,6,8,10};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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data[0]=2;data[1]=4;data[2]=6;data[3]=8;data[4]=10;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    或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      int data[]={2,4,6,8,10};</a:t>
            </a:r>
          </a:p>
        </p:txBody>
      </p:sp>
      <p:sp>
        <p:nvSpPr>
          <p:cNvPr id="10" name="矩形 9"/>
          <p:cNvSpPr/>
          <p:nvPr/>
        </p:nvSpPr>
        <p:spPr>
          <a:xfrm>
            <a:off x="5907314" y="5341782"/>
            <a:ext cx="2481943" cy="787523"/>
          </a:xfrm>
          <a:prstGeom prst="rect">
            <a:avLst/>
          </a:prstGeom>
          <a:solidFill>
            <a:srgbClr val="E5FCC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不允许对数组的长度作动态定义</a:t>
            </a:r>
          </a:p>
        </p:txBody>
      </p:sp>
      <p:sp>
        <p:nvSpPr>
          <p:cNvPr id="11" name="矩形 10"/>
          <p:cNvSpPr/>
          <p:nvPr/>
        </p:nvSpPr>
        <p:spPr>
          <a:xfrm>
            <a:off x="504100" y="4696766"/>
            <a:ext cx="7074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9626F"/>
                </a:solidFill>
                <a:latin typeface="微软雅黑" pitchFamily="34" charset="-122"/>
                <a:ea typeface="微软雅黑" pitchFamily="34" charset="-122"/>
              </a:rPr>
              <a:t>数组下标常量表达式中可以包括常量和符号常量，不能包含变量</a:t>
            </a:r>
          </a:p>
        </p:txBody>
      </p:sp>
      <p:sp>
        <p:nvSpPr>
          <p:cNvPr id="14" name="矩形 13"/>
          <p:cNvSpPr/>
          <p:nvPr/>
        </p:nvSpPr>
        <p:spPr>
          <a:xfrm>
            <a:off x="1326594" y="5080944"/>
            <a:ext cx="2876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3" panose="05040102010807070707" pitchFamily="18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错误的定义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(1)  int  n ; 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scanf("%d",&amp;n);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    int a[n];</a:t>
            </a:r>
          </a:p>
        </p:txBody>
      </p:sp>
      <p:sp>
        <p:nvSpPr>
          <p:cNvPr id="16" name="矩形 15"/>
          <p:cNvSpPr/>
          <p:nvPr/>
        </p:nvSpPr>
        <p:spPr>
          <a:xfrm>
            <a:off x="4117793" y="5335591"/>
            <a:ext cx="2149657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Tx/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 int n=20;</a:t>
            </a:r>
          </a:p>
          <a:p>
            <a:pPr>
              <a:lnSpc>
                <a:spcPct val="130000"/>
              </a:lnSpc>
              <a:buSzTx/>
              <a:buFont typeface="Wingdings 3" panose="05040102010807070707" pitchFamily="18" charset="2"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    int a[n];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257" y="5358678"/>
            <a:ext cx="654768" cy="6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786089" y="914262"/>
            <a:ext cx="7868961" cy="1030652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	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编程将一个从键盘输入的整数序列按逆序重新存放并显示，整数个数首先从键盘输入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如要求输入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个数，原来的顺序为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，要求改为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6849" y="2071742"/>
            <a:ext cx="4178300" cy="3993401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#include &lt;stdio.h&gt;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void main( )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{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int a[100];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int i,j,n,temp;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scanf("%d",&amp;n);    //</a:t>
            </a:r>
            <a:r>
              <a:rPr lang="zh-CN" altLang="en-US" sz="1500" dirty="0"/>
              <a:t>输入整数个数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</a:t>
            </a:r>
            <a:r>
              <a:rPr lang="en-US" altLang="zh-CN" sz="1500" dirty="0"/>
              <a:t>printf("input the numbers:\n");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for(i=0;i&lt;n;i++)     //</a:t>
            </a:r>
            <a:r>
              <a:rPr lang="zh-CN" altLang="en-US" sz="1500" dirty="0"/>
              <a:t>输入整数序列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</a:t>
            </a:r>
            <a:r>
              <a:rPr lang="en-US" altLang="zh-CN" sz="1500" dirty="0"/>
              <a:t>{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      scanf("%d",&amp;a[i]);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 }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/*</a:t>
            </a:r>
            <a:r>
              <a:rPr lang="zh-CN" altLang="en-US" sz="1500" dirty="0"/>
              <a:t>将整数序列依次从首尾向中间交换元素</a:t>
            </a:r>
            <a:r>
              <a:rPr lang="en-US" altLang="zh-CN" sz="1500" dirty="0"/>
              <a:t>, </a:t>
            </a:r>
            <a:r>
              <a:rPr lang="zh-CN" altLang="en-US" sz="1500" dirty="0"/>
              <a:t>从而实现逆序排列*</a:t>
            </a:r>
            <a:r>
              <a:rPr lang="en-US" altLang="zh-CN" sz="1500" dirty="0"/>
              <a:t>/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4899480" y="2062639"/>
            <a:ext cx="3397250" cy="3993401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dirty="0"/>
              <a:t>    for(i=0,j=n-1; i&lt;j; i++,j--)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{                            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temp=a[j];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a[j]=a[i];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a[i]=temp;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}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printf("now the numbers are:\n");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//</a:t>
            </a:r>
            <a:r>
              <a:rPr lang="zh-CN" altLang="en-US" sz="1500" dirty="0"/>
              <a:t>输出重排后的整数序列</a:t>
            </a:r>
          </a:p>
          <a:p>
            <a:pPr>
              <a:lnSpc>
                <a:spcPct val="130000"/>
              </a:lnSpc>
            </a:pPr>
            <a:r>
              <a:rPr lang="zh-CN" altLang="en-US" sz="1500" dirty="0"/>
              <a:t>     </a:t>
            </a:r>
            <a:r>
              <a:rPr lang="en-US" altLang="zh-CN" sz="1500" dirty="0"/>
              <a:t>for(i=0;i&lt;n;i++)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{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    printf("%5d",a[i]);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     }</a:t>
            </a:r>
          </a:p>
          <a:p>
            <a:pPr>
              <a:lnSpc>
                <a:spcPct val="130000"/>
              </a:lnSpc>
            </a:pPr>
            <a:r>
              <a:rPr lang="en-US" altLang="zh-CN" sz="1500" dirty="0"/>
              <a:t>}</a:t>
            </a:r>
            <a:endParaRPr lang="zh-CN" altLang="en-US" sz="1500" dirty="0"/>
          </a:p>
        </p:txBody>
      </p:sp>
      <p:sp>
        <p:nvSpPr>
          <p:cNvPr id="14" name="对话气泡: 圆角矩形 16"/>
          <p:cNvSpPr/>
          <p:nvPr/>
        </p:nvSpPr>
        <p:spPr>
          <a:xfrm>
            <a:off x="3511953" y="4462356"/>
            <a:ext cx="1461812" cy="450850"/>
          </a:xfrm>
          <a:prstGeom prst="wedgeRoundRectCallout">
            <a:avLst>
              <a:gd name="adj1" fmla="val -86637"/>
              <a:gd name="adj2" fmla="val 6813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逐个元素输入</a:t>
            </a:r>
          </a:p>
        </p:txBody>
      </p:sp>
      <p:sp>
        <p:nvSpPr>
          <p:cNvPr id="15" name="对话气泡: 圆角矩形 16"/>
          <p:cNvSpPr/>
          <p:nvPr/>
        </p:nvSpPr>
        <p:spPr>
          <a:xfrm>
            <a:off x="7101703" y="2256066"/>
            <a:ext cx="1461812" cy="539632"/>
          </a:xfrm>
          <a:prstGeom prst="wedgeRoundRectCallout">
            <a:avLst>
              <a:gd name="adj1" fmla="val -94021"/>
              <a:gd name="adj2" fmla="val 5681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两个数交换</a:t>
            </a:r>
          </a:p>
        </p:txBody>
      </p:sp>
      <p:sp>
        <p:nvSpPr>
          <p:cNvPr id="11" name="矩形: 圆角 20"/>
          <p:cNvSpPr/>
          <p:nvPr/>
        </p:nvSpPr>
        <p:spPr>
          <a:xfrm>
            <a:off x="713518" y="2043595"/>
            <a:ext cx="3934481" cy="402154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20"/>
          <p:cNvSpPr/>
          <p:nvPr/>
        </p:nvSpPr>
        <p:spPr>
          <a:xfrm>
            <a:off x="4799212" y="2021827"/>
            <a:ext cx="3934481" cy="4021548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4"/>
          <p:cNvSpPr/>
          <p:nvPr/>
        </p:nvSpPr>
        <p:spPr>
          <a:xfrm>
            <a:off x="6037944" y="5408500"/>
            <a:ext cx="3144156" cy="11237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1500" dirty="0">
                <a:solidFill>
                  <a:schemeClr val="tx1"/>
                </a:solidFill>
              </a:rPr>
              <a:t> </a:t>
            </a:r>
            <a:r>
              <a:rPr lang="zh-CN" altLang="en-US" sz="1500" dirty="0">
                <a:solidFill>
                  <a:schemeClr val="tx1"/>
                </a:solidFill>
              </a:rPr>
              <a:t>运行结果：</a:t>
            </a:r>
            <a:r>
              <a:rPr lang="en-US" altLang="zh-CN" sz="1500" dirty="0">
                <a:solidFill>
                  <a:schemeClr val="tx1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input the numbers: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8  6  5  4  1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now the numbers are :</a:t>
            </a:r>
          </a:p>
          <a:p>
            <a:pPr>
              <a:lnSpc>
                <a:spcPct val="80000"/>
              </a:lnSpc>
            </a:pPr>
            <a:r>
              <a:rPr lang="en-US" altLang="zh-CN" sz="1500" dirty="0">
                <a:solidFill>
                  <a:schemeClr val="tx1"/>
                </a:solidFill>
              </a:rPr>
              <a:t>                       1  4  5  6  8</a:t>
            </a:r>
          </a:p>
        </p:txBody>
      </p:sp>
    </p:spTree>
    <p:extLst>
      <p:ext uri="{BB962C8B-B14F-4D97-AF65-F5344CB8AC3E}">
        <p14:creationId xmlns:p14="http://schemas.microsoft.com/office/powerpoint/2010/main" val="252051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5.1.1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程序举例</a:t>
            </a:r>
          </a:p>
        </p:txBody>
      </p:sp>
      <p:sp>
        <p:nvSpPr>
          <p:cNvPr id="6" name="矩形 5"/>
          <p:cNvSpPr/>
          <p:nvPr/>
        </p:nvSpPr>
        <p:spPr>
          <a:xfrm>
            <a:off x="786089" y="928776"/>
            <a:ext cx="7868961" cy="853567"/>
          </a:xfrm>
          <a:prstGeom prst="rect">
            <a:avLst/>
          </a:prstGeom>
          <a:solidFill>
            <a:srgbClr val="45B0A8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个整数到一个数组中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个数组中的排列位置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使得其中最小的一个数成为数组的首元素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522" y="1946143"/>
            <a:ext cx="4444628" cy="4247317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500" dirty="0"/>
              <a:t>include&lt;stdio.h&gt;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#define   SIZE   10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void main( )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{ 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int m,k;  //</a:t>
            </a:r>
            <a:r>
              <a:rPr lang="zh-CN" altLang="zh-CN" sz="1500" dirty="0"/>
              <a:t>初始化</a:t>
            </a:r>
          </a:p>
          <a:p>
            <a:pPr>
              <a:buNone/>
            </a:pPr>
            <a:r>
              <a:rPr lang="en-US" altLang="zh-CN" sz="1500" dirty="0"/>
              <a:t>    int i,j;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int data[SIZE];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printf("input the size");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for ( m = 0;m &lt; size; m++)     //</a:t>
            </a:r>
            <a:r>
              <a:rPr lang="zh-CN" altLang="zh-CN" sz="1500" dirty="0"/>
              <a:t>输入数组中的值</a:t>
            </a:r>
          </a:p>
          <a:p>
            <a:pPr>
              <a:buNone/>
            </a:pPr>
            <a:r>
              <a:rPr lang="en-US" altLang="zh-CN" sz="1500" dirty="0"/>
              <a:t>    {        </a:t>
            </a:r>
          </a:p>
          <a:p>
            <a:pPr>
              <a:buNone/>
            </a:pPr>
            <a:r>
              <a:rPr lang="en-US" altLang="zh-CN" sz="1500" dirty="0"/>
              <a:t>        scanf("%d",&amp;data[m]);    </a:t>
            </a:r>
          </a:p>
          <a:p>
            <a:pPr>
              <a:buNone/>
            </a:pPr>
            <a:r>
              <a:rPr lang="en-US" altLang="zh-CN" sz="1500" dirty="0"/>
              <a:t>    }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</a:t>
            </a:r>
          </a:p>
          <a:p>
            <a:pPr>
              <a:buNone/>
            </a:pPr>
            <a:r>
              <a:rPr lang="en-US" altLang="zh-CN" sz="1500" dirty="0"/>
              <a:t>    j=0;</a:t>
            </a:r>
            <a:endParaRPr lang="zh-CN" altLang="zh-CN" sz="1500" dirty="0"/>
          </a:p>
          <a:p>
            <a:pPr>
              <a:buNone/>
            </a:pPr>
            <a:r>
              <a:rPr lang="en-US" altLang="zh-CN" sz="1500" dirty="0"/>
              <a:t>    for(i=0;i&lt;size;i++)        </a:t>
            </a:r>
          </a:p>
          <a:p>
            <a:pPr>
              <a:buNone/>
            </a:pPr>
            <a:r>
              <a:rPr lang="en-US" altLang="zh-CN" sz="1500" dirty="0"/>
              <a:t>   {        </a:t>
            </a:r>
          </a:p>
          <a:p>
            <a:pPr>
              <a:buNone/>
            </a:pPr>
            <a:r>
              <a:rPr lang="en-US" altLang="zh-CN" sz="1500" dirty="0"/>
              <a:t>        if(data[i]&lt;data[j])   j=i;    </a:t>
            </a:r>
          </a:p>
          <a:p>
            <a:pPr>
              <a:buNone/>
            </a:pPr>
            <a:r>
              <a:rPr lang="en-US" altLang="zh-CN" sz="1500" dirty="0"/>
              <a:t>    }            </a:t>
            </a:r>
          </a:p>
        </p:txBody>
      </p:sp>
      <p:sp>
        <p:nvSpPr>
          <p:cNvPr id="10" name="矩形 9"/>
          <p:cNvSpPr/>
          <p:nvPr/>
        </p:nvSpPr>
        <p:spPr>
          <a:xfrm>
            <a:off x="5192035" y="1961045"/>
            <a:ext cx="3397250" cy="3308598"/>
          </a:xfrm>
          <a:prstGeom prst="rect">
            <a:avLst/>
          </a:prstGeom>
          <a:ln>
            <a:noFill/>
            <a:prstDash val="dashDot"/>
          </a:ln>
        </p:spPr>
        <p:txBody>
          <a:bodyPr wrap="square">
            <a:spAutoFit/>
          </a:bodyPr>
          <a:lstStyle/>
          <a:p>
            <a:r>
              <a:rPr lang="en-US" altLang="zh-CN" sz="1500" dirty="0"/>
              <a:t>    </a:t>
            </a:r>
            <a:r>
              <a:rPr lang="zh-CN" altLang="en-US" sz="1500" dirty="0"/>
              <a:t> </a:t>
            </a:r>
            <a:r>
              <a:rPr lang="en-US" altLang="zh-CN" sz="1500" dirty="0"/>
              <a:t>if(j&gt;0)        //</a:t>
            </a:r>
            <a:r>
              <a:rPr lang="zh-CN" altLang="zh-CN" sz="1500" dirty="0"/>
              <a:t>如果最小值下标不是</a:t>
            </a:r>
            <a:r>
              <a:rPr lang="en-US" altLang="zh-CN" sz="1500" dirty="0"/>
              <a:t>0</a:t>
            </a:r>
            <a:r>
              <a:rPr lang="zh-CN" altLang="zh-CN" sz="1500" dirty="0"/>
              <a:t>，则将该值和数组首项中的值交换</a:t>
            </a:r>
          </a:p>
          <a:p>
            <a:r>
              <a:rPr lang="en-US" altLang="zh-CN" sz="1500" dirty="0"/>
              <a:t>    {</a:t>
            </a:r>
            <a:endParaRPr lang="zh-CN" altLang="zh-CN" sz="1500" dirty="0"/>
          </a:p>
          <a:p>
            <a:r>
              <a:rPr lang="en-US" altLang="zh-CN" sz="1500" dirty="0"/>
              <a:t>        k=data[0];</a:t>
            </a:r>
            <a:endParaRPr lang="zh-CN" altLang="zh-CN" sz="1500" dirty="0"/>
          </a:p>
          <a:p>
            <a:r>
              <a:rPr lang="en-US" altLang="zh-CN" sz="1500" dirty="0"/>
              <a:t>        data[0]=data[j];</a:t>
            </a:r>
            <a:endParaRPr lang="zh-CN" altLang="zh-CN" sz="1500" dirty="0"/>
          </a:p>
          <a:p>
            <a:r>
              <a:rPr lang="en-US" altLang="zh-CN" sz="1500" dirty="0"/>
              <a:t>        data[j]=k;</a:t>
            </a:r>
            <a:endParaRPr lang="zh-CN" altLang="zh-CN" sz="1500" dirty="0"/>
          </a:p>
          <a:p>
            <a:r>
              <a:rPr lang="en-US" altLang="zh-CN" sz="1500" dirty="0"/>
              <a:t>    }</a:t>
            </a:r>
            <a:endParaRPr lang="zh-CN" altLang="zh-CN" sz="1500" dirty="0"/>
          </a:p>
          <a:p>
            <a:r>
              <a:rPr lang="en-US" altLang="zh-CN" sz="1500" dirty="0"/>
              <a:t>    printf("\n");</a:t>
            </a:r>
            <a:endParaRPr lang="zh-CN" altLang="zh-CN" sz="1500" dirty="0"/>
          </a:p>
          <a:p>
            <a:r>
              <a:rPr lang="en-US" altLang="zh-CN" sz="1500" dirty="0"/>
              <a:t>    for(m=0;m&lt;size;m++)    //</a:t>
            </a:r>
            <a:r>
              <a:rPr lang="zh-CN" altLang="zh-CN" sz="1500" dirty="0"/>
              <a:t>输出调整后的数组</a:t>
            </a:r>
          </a:p>
          <a:p>
            <a:r>
              <a:rPr lang="en-US" altLang="zh-CN" sz="1500" dirty="0"/>
              <a:t>    {</a:t>
            </a:r>
            <a:endParaRPr lang="zh-CN" altLang="zh-CN" sz="1500" dirty="0"/>
          </a:p>
          <a:p>
            <a:r>
              <a:rPr lang="en-US" altLang="zh-CN" sz="1500" dirty="0"/>
              <a:t>        printf("%4d",data[m]);</a:t>
            </a:r>
            <a:endParaRPr lang="zh-CN" altLang="zh-CN" sz="1500" dirty="0"/>
          </a:p>
          <a:p>
            <a:r>
              <a:rPr lang="en-US" altLang="zh-CN" sz="1500" dirty="0"/>
              <a:t>    }</a:t>
            </a:r>
            <a:endParaRPr lang="zh-CN" altLang="zh-CN" sz="1500" dirty="0"/>
          </a:p>
          <a:p>
            <a:r>
              <a:rPr lang="en-US" altLang="zh-CN" sz="1500" dirty="0"/>
              <a:t> }</a:t>
            </a:r>
            <a:endParaRPr lang="zh-CN" altLang="en-US" sz="1500" dirty="0"/>
          </a:p>
        </p:txBody>
      </p:sp>
      <p:sp>
        <p:nvSpPr>
          <p:cNvPr id="14" name="对话气泡: 圆角矩形 16"/>
          <p:cNvSpPr/>
          <p:nvPr/>
        </p:nvSpPr>
        <p:spPr>
          <a:xfrm>
            <a:off x="2541279" y="3154347"/>
            <a:ext cx="990414" cy="450850"/>
          </a:xfrm>
          <a:prstGeom prst="wedgeRoundRectCallout">
            <a:avLst>
              <a:gd name="adj1" fmla="val -97330"/>
              <a:gd name="adj2" fmla="val 1481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符号常量</a:t>
            </a:r>
          </a:p>
        </p:txBody>
      </p:sp>
      <p:sp>
        <p:nvSpPr>
          <p:cNvPr id="4" name="矩形 3"/>
          <p:cNvSpPr/>
          <p:nvPr/>
        </p:nvSpPr>
        <p:spPr>
          <a:xfrm>
            <a:off x="2981366" y="5348907"/>
            <a:ext cx="1666633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比较数组中的值，记下最小值的下标</a:t>
            </a:r>
          </a:p>
        </p:txBody>
      </p:sp>
      <p:sp>
        <p:nvSpPr>
          <p:cNvPr id="11" name="矩形: 圆角 20"/>
          <p:cNvSpPr/>
          <p:nvPr/>
        </p:nvSpPr>
        <p:spPr>
          <a:xfrm>
            <a:off x="463748" y="1854913"/>
            <a:ext cx="4256822" cy="450234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20"/>
          <p:cNvSpPr/>
          <p:nvPr/>
        </p:nvSpPr>
        <p:spPr>
          <a:xfrm>
            <a:off x="4839721" y="1862173"/>
            <a:ext cx="4188165" cy="4502344"/>
          </a:xfrm>
          <a:prstGeom prst="roundRect">
            <a:avLst/>
          </a:prstGeom>
          <a:noFill/>
          <a:ln>
            <a:solidFill>
              <a:srgbClr val="39626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6089" y="120865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9626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5.1.2</a:t>
            </a:r>
            <a:endParaRPr lang="zh-CN" altLang="en-US" sz="3600" b="1" dirty="0">
              <a:solidFill>
                <a:srgbClr val="3962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05845" y="163396"/>
            <a:ext cx="4329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二维数组的定义和应用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8500" y="1340768"/>
            <a:ext cx="7506340" cy="22596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二维数组的定义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存储类型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 数组名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b="1" dirty="0">
                <a:solidFill>
                  <a:srgbClr val="3962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zh-CN" sz="1800" dirty="0"/>
          </a:p>
          <a:p>
            <a:pPr>
              <a:buFont typeface="Wingdings 3" panose="05040102010807070707" pitchFamily="18" charset="2"/>
              <a:buNone/>
            </a:pPr>
            <a:r>
              <a:rPr lang="zh-CN" altLang="en-US" sz="1800" dirty="0"/>
              <a:t>例 </a:t>
            </a:r>
            <a:r>
              <a:rPr lang="en-US" altLang="zh-CN" sz="2000" dirty="0"/>
              <a:t>:       float a[3][3]={1,2,3,4,5,6,7,8,9};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zh-CN" sz="1800" dirty="0"/>
              <a:t>	</a:t>
            </a:r>
            <a:endParaRPr lang="zh-CN" altLang="en-US" sz="1800" dirty="0"/>
          </a:p>
          <a:p>
            <a:pPr>
              <a:buFont typeface="Wingdings 3" panose="05040102010807070707" pitchFamily="18" charset="2"/>
              <a:buNone/>
            </a:pPr>
            <a:endParaRPr lang="zh-CN" altLang="en-US" sz="1800" dirty="0"/>
          </a:p>
          <a:p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089" y="35257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Tx/>
              <a:buFont typeface="Wingdings 3" panose="05040102010807070707" pitchFamily="18" charset="2"/>
              <a:buNone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存放顺序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与存储方式：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4849366" y="4693270"/>
            <a:ext cx="480938" cy="246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6653"/>
              </p:ext>
            </p:extLst>
          </p:nvPr>
        </p:nvGraphicFramePr>
        <p:xfrm>
          <a:off x="1632123" y="4231385"/>
          <a:ext cx="27745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43">
                  <a:extLst>
                    <a:ext uri="{9D8B030D-6E8A-4147-A177-3AD203B41FA5}">
                      <a16:colId xmlns:a16="http://schemas.microsoft.com/office/drawing/2014/main" val="3503347774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1434145537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33198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1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7138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65552"/>
              </p:ext>
            </p:extLst>
          </p:nvPr>
        </p:nvGraphicFramePr>
        <p:xfrm>
          <a:off x="6680200" y="2927350"/>
          <a:ext cx="86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424691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7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7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4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a[2][2]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20558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92864"/>
              </p:ext>
            </p:extLst>
          </p:nvPr>
        </p:nvGraphicFramePr>
        <p:xfrm>
          <a:off x="5487677" y="2927350"/>
          <a:ext cx="86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4246917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4157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077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9076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375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941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7984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153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157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5912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3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3609</TotalTime>
  <Words>4229</Words>
  <Application>Microsoft Office PowerPoint</Application>
  <PresentationFormat>全屏显示(4:3)</PresentationFormat>
  <Paragraphs>520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等线</vt:lpstr>
      <vt:lpstr>华文新魏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Wingdings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opc_user</dc:creator>
  <cp:lastModifiedBy>邵 宗贺</cp:lastModifiedBy>
  <cp:revision>472</cp:revision>
  <dcterms:created xsi:type="dcterms:W3CDTF">2016-08-18T14:34:40Z</dcterms:created>
  <dcterms:modified xsi:type="dcterms:W3CDTF">2022-01-11T03:41:46Z</dcterms:modified>
</cp:coreProperties>
</file>