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62"/>
  </p:notesMasterIdLst>
  <p:sldIdLst>
    <p:sldId id="256" r:id="rId2"/>
    <p:sldId id="429" r:id="rId3"/>
    <p:sldId id="292" r:id="rId4"/>
    <p:sldId id="505" r:id="rId5"/>
    <p:sldId id="433" r:id="rId6"/>
    <p:sldId id="435" r:id="rId7"/>
    <p:sldId id="434" r:id="rId8"/>
    <p:sldId id="436" r:id="rId9"/>
    <p:sldId id="437" r:id="rId10"/>
    <p:sldId id="440" r:id="rId11"/>
    <p:sldId id="439" r:id="rId12"/>
    <p:sldId id="441" r:id="rId13"/>
    <p:sldId id="443" r:id="rId14"/>
    <p:sldId id="444" r:id="rId15"/>
    <p:sldId id="446" r:id="rId16"/>
    <p:sldId id="445" r:id="rId17"/>
    <p:sldId id="447" r:id="rId18"/>
    <p:sldId id="448" r:id="rId19"/>
    <p:sldId id="450" r:id="rId20"/>
    <p:sldId id="452" r:id="rId21"/>
    <p:sldId id="453" r:id="rId22"/>
    <p:sldId id="454" r:id="rId23"/>
    <p:sldId id="455" r:id="rId24"/>
    <p:sldId id="456" r:id="rId25"/>
    <p:sldId id="458" r:id="rId26"/>
    <p:sldId id="459" r:id="rId27"/>
    <p:sldId id="461" r:id="rId28"/>
    <p:sldId id="462" r:id="rId29"/>
    <p:sldId id="463" r:id="rId30"/>
    <p:sldId id="464" r:id="rId31"/>
    <p:sldId id="465" r:id="rId32"/>
    <p:sldId id="466" r:id="rId33"/>
    <p:sldId id="467" r:id="rId34"/>
    <p:sldId id="468" r:id="rId35"/>
    <p:sldId id="469" r:id="rId36"/>
    <p:sldId id="470" r:id="rId37"/>
    <p:sldId id="471" r:id="rId38"/>
    <p:sldId id="472" r:id="rId39"/>
    <p:sldId id="473" r:id="rId40"/>
    <p:sldId id="474" r:id="rId41"/>
    <p:sldId id="475" r:id="rId42"/>
    <p:sldId id="476" r:id="rId43"/>
    <p:sldId id="478" r:id="rId44"/>
    <p:sldId id="477" r:id="rId45"/>
    <p:sldId id="479" r:id="rId46"/>
    <p:sldId id="480" r:id="rId47"/>
    <p:sldId id="481" r:id="rId48"/>
    <p:sldId id="483" r:id="rId49"/>
    <p:sldId id="484" r:id="rId50"/>
    <p:sldId id="485" r:id="rId51"/>
    <p:sldId id="486" r:id="rId52"/>
    <p:sldId id="487" r:id="rId53"/>
    <p:sldId id="488" r:id="rId54"/>
    <p:sldId id="490" r:id="rId55"/>
    <p:sldId id="495" r:id="rId56"/>
    <p:sldId id="496" r:id="rId57"/>
    <p:sldId id="497" r:id="rId58"/>
    <p:sldId id="499" r:id="rId59"/>
    <p:sldId id="500" r:id="rId60"/>
    <p:sldId id="501"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626F"/>
    <a:srgbClr val="0000FF"/>
    <a:srgbClr val="45B0A8"/>
    <a:srgbClr val="64868E"/>
    <a:srgbClr val="E5FCC2"/>
    <a:srgbClr val="9DE0B3"/>
    <a:srgbClr val="98B4A6"/>
    <a:srgbClr val="A2D3EC"/>
    <a:srgbClr val="DEEE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25" autoAdjust="0"/>
    <p:restoredTop sz="90643" autoAdjust="0"/>
  </p:normalViewPr>
  <p:slideViewPr>
    <p:cSldViewPr snapToGrid="0">
      <p:cViewPr varScale="1">
        <p:scale>
          <a:sx n="79" d="100"/>
          <a:sy n="79" d="100"/>
        </p:scale>
        <p:origin x="1498" y="1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4"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87086F-A883-40B9-ADF1-9FB11A1FDABA}" type="datetimeFigureOut">
              <a:rPr lang="zh-CN" altLang="en-US" smtClean="0"/>
              <a:t>2017/2/9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08277F-15DD-4591-A256-3555DDC035C4}" type="slidenum">
              <a:rPr lang="zh-CN" altLang="en-US" smtClean="0"/>
              <a:t>‹#›</a:t>
            </a:fld>
            <a:endParaRPr lang="zh-CN" altLang="en-US"/>
          </a:p>
        </p:txBody>
      </p:sp>
    </p:spTree>
    <p:extLst>
      <p:ext uri="{BB962C8B-B14F-4D97-AF65-F5344CB8AC3E}">
        <p14:creationId xmlns:p14="http://schemas.microsoft.com/office/powerpoint/2010/main" val="859635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华文新魏" panose="02010800040101010101" pitchFamily="2" charset="-122"/>
                <a:ea typeface="华文新魏" panose="02010800040101010101" pitchFamily="2" charset="-122"/>
              </a:rPr>
              <a:t>链表、树和有向图等数据结构中广泛采用递归结构体。</a:t>
            </a: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15</a:t>
            </a:fld>
            <a:endParaRPr lang="zh-CN" altLang="en-US"/>
          </a:p>
        </p:txBody>
      </p:sp>
    </p:spTree>
    <p:extLst>
      <p:ext uri="{BB962C8B-B14F-4D97-AF65-F5344CB8AC3E}">
        <p14:creationId xmlns:p14="http://schemas.microsoft.com/office/powerpoint/2010/main" val="1841435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26</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27</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28</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29</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30</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31</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32</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33</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34</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35</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16</a:t>
            </a:fld>
            <a:endParaRPr lang="zh-CN" altLang="en-US"/>
          </a:p>
        </p:txBody>
      </p:sp>
    </p:spTree>
    <p:extLst>
      <p:ext uri="{BB962C8B-B14F-4D97-AF65-F5344CB8AC3E}">
        <p14:creationId xmlns:p14="http://schemas.microsoft.com/office/powerpoint/2010/main" val="18414359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36</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37</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38</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39</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40</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41</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42</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43</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44</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45</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19</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46</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47</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48</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49</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50</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51</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52</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53</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20</a:t>
            </a:fld>
            <a:endParaRPr lang="zh-CN" altLang="en-US"/>
          </a:p>
        </p:txBody>
      </p:sp>
    </p:spTree>
    <p:extLst>
      <p:ext uri="{BB962C8B-B14F-4D97-AF65-F5344CB8AC3E}">
        <p14:creationId xmlns:p14="http://schemas.microsoft.com/office/powerpoint/2010/main" val="1841435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21</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22</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23</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24</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508277F-15DD-4591-A256-3555DDC035C4}" type="slidenum">
              <a:rPr lang="zh-CN" altLang="en-US" smtClean="0"/>
              <a:t>25</a:t>
            </a:fld>
            <a:endParaRPr lang="zh-CN" altLang="en-US"/>
          </a:p>
        </p:txBody>
      </p:sp>
    </p:spTree>
    <p:extLst>
      <p:ext uri="{BB962C8B-B14F-4D97-AF65-F5344CB8AC3E}">
        <p14:creationId xmlns:p14="http://schemas.microsoft.com/office/powerpoint/2010/main" val="2859064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1" y="1"/>
            <a:ext cx="685799" cy="832914"/>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141804" y="0"/>
            <a:ext cx="7002197" cy="832915"/>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6412984"/>
            <a:ext cx="7797800" cy="445016"/>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7899400" y="6412984"/>
            <a:ext cx="1244600" cy="445016"/>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userDrawn="1"/>
        </p:nvSpPr>
        <p:spPr>
          <a:xfrm>
            <a:off x="8317084" y="6486554"/>
            <a:ext cx="502061" cy="369332"/>
          </a:xfrm>
          <a:prstGeom prst="rect">
            <a:avLst/>
          </a:prstGeom>
          <a:noFill/>
        </p:spPr>
        <p:txBody>
          <a:bodyPr wrap="none" rtlCol="0">
            <a:spAutoFit/>
          </a:bodyPr>
          <a:lstStyle/>
          <a:p>
            <a:fld id="{19C45B0D-623B-4473-964A-C207A9C99705}" type="slidenum">
              <a:rPr lang="zh-CN" altLang="en-US" sz="1800" b="1" smtClean="0">
                <a:solidFill>
                  <a:schemeClr val="bg1"/>
                </a:solidFill>
                <a:latin typeface="微软雅黑" panose="020B0503020204020204" pitchFamily="34" charset="-122"/>
                <a:ea typeface="微软雅黑" panose="020B0503020204020204" pitchFamily="34" charset="-122"/>
              </a:rPr>
              <a:t>‹#›</a:t>
            </a:fld>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userDrawn="1"/>
        </p:nvSpPr>
        <p:spPr>
          <a:xfrm>
            <a:off x="2310163" y="6495533"/>
            <a:ext cx="3910045" cy="523220"/>
          </a:xfrm>
          <a:prstGeom prst="rect">
            <a:avLst/>
          </a:prstGeom>
          <a:noFill/>
        </p:spPr>
        <p:txBody>
          <a:bodyPr wrap="none" rtlCol="0">
            <a:spAutoFit/>
          </a:bodyPr>
          <a:lstStyle/>
          <a:p>
            <a:r>
              <a:rPr lang="zh-CN" altLang="en-US" sz="1400" b="0" dirty="0">
                <a:solidFill>
                  <a:schemeClr val="bg1"/>
                </a:solidFill>
                <a:latin typeface="微软雅黑" panose="020B0503020204020204" pitchFamily="34" charset="-122"/>
                <a:ea typeface="微软雅黑" panose="020B0503020204020204" pitchFamily="34" charset="-122"/>
              </a:rPr>
              <a:t>华中科技大学</a:t>
            </a:r>
            <a:r>
              <a:rPr lang="zh-CN" altLang="en-US" sz="1400" b="0" dirty="0" smtClean="0">
                <a:solidFill>
                  <a:schemeClr val="bg1"/>
                </a:solidFill>
                <a:latin typeface="微软雅黑" panose="020B0503020204020204" pitchFamily="34" charset="-122"/>
                <a:ea typeface="微软雅黑" panose="020B0503020204020204" pitchFamily="34" charset="-122"/>
              </a:rPr>
              <a:t>信息学院平台课</a:t>
            </a:r>
            <a:r>
              <a:rPr lang="en-US" altLang="zh-CN" sz="1400" b="0" dirty="0" smtClean="0">
                <a:solidFill>
                  <a:schemeClr val="bg1"/>
                </a:solidFill>
                <a:latin typeface="微软雅黑" panose="020B0503020204020204" pitchFamily="34" charset="-122"/>
                <a:ea typeface="微软雅黑" panose="020B0503020204020204" pitchFamily="34" charset="-122"/>
              </a:rPr>
              <a:t>—C</a:t>
            </a:r>
            <a:r>
              <a:rPr lang="zh-CN" altLang="en-US" sz="1400" b="0" dirty="0">
                <a:solidFill>
                  <a:schemeClr val="bg1"/>
                </a:solidFill>
                <a:latin typeface="微软雅黑" panose="020B0503020204020204" pitchFamily="34" charset="-122"/>
                <a:ea typeface="微软雅黑" panose="020B0503020204020204" pitchFamily="34" charset="-122"/>
              </a:rPr>
              <a:t>语言程序设计</a:t>
            </a:r>
          </a:p>
          <a:p>
            <a:endParaRPr lang="zh-CN" altLang="en-US" sz="1400" b="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177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2161008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87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99575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4234242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142230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69185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39550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191777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302747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153347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FEDE0-A8EA-4A33-82B7-8029BE38CE4B}" type="datetimeFigureOut">
              <a:rPr lang="zh-CN" altLang="en-US" smtClean="0"/>
              <a:t>2017/2/9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604455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31.xml"/><Relationship Id="rId7" Type="http://schemas.openxmlformats.org/officeDocument/2006/relationships/image" Target="../media/image4.e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6.emf"/><Relationship Id="rId5" Type="http://schemas.openxmlformats.org/officeDocument/2006/relationships/image" Target="../media/image3.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5.emf"/></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44" y="1462131"/>
            <a:ext cx="3308791" cy="3332291"/>
          </a:xfrm>
          <a:prstGeom prst="rect">
            <a:avLst/>
          </a:prstGeom>
        </p:spPr>
      </p:pic>
      <p:sp>
        <p:nvSpPr>
          <p:cNvPr id="3" name="文本框 2"/>
          <p:cNvSpPr txBox="1"/>
          <p:nvPr/>
        </p:nvSpPr>
        <p:spPr>
          <a:xfrm>
            <a:off x="3821184" y="3045427"/>
            <a:ext cx="5314275" cy="1323439"/>
          </a:xfrm>
          <a:prstGeom prst="rect">
            <a:avLst/>
          </a:prstGeom>
          <a:noFill/>
        </p:spPr>
        <p:txBody>
          <a:bodyPr wrap="none" rtlCol="0">
            <a:spAutoFit/>
          </a:bodyPr>
          <a:lstStyle/>
          <a:p>
            <a:r>
              <a:rPr lang="zh-CN" altLang="en-US" sz="8000" b="1" dirty="0" smtClean="0">
                <a:solidFill>
                  <a:srgbClr val="39626F"/>
                </a:solidFill>
                <a:latin typeface="微软雅黑" panose="020B0503020204020204" pitchFamily="34" charset="-122"/>
                <a:ea typeface="微软雅黑" panose="020B0503020204020204" pitchFamily="34" charset="-122"/>
              </a:rPr>
              <a:t>结构和联合</a:t>
            </a:r>
            <a:endParaRPr lang="zh-CN" altLang="en-US" sz="8000" b="1" dirty="0">
              <a:solidFill>
                <a:srgbClr val="39626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372586" y="1613955"/>
            <a:ext cx="3240502" cy="923330"/>
          </a:xfrm>
          <a:prstGeom prst="rect">
            <a:avLst/>
          </a:prstGeom>
          <a:noFill/>
        </p:spPr>
        <p:txBody>
          <a:bodyPr wrap="none" rtlCol="0">
            <a:spAutoFit/>
          </a:bodyPr>
          <a:lstStyle/>
          <a:p>
            <a:r>
              <a:rPr lang="en-US" altLang="zh-CN" sz="5400" b="1" dirty="0">
                <a:solidFill>
                  <a:srgbClr val="39626F"/>
                </a:solidFill>
                <a:latin typeface="Segoe UI" panose="020B0502040204020203" pitchFamily="34" charset="0"/>
                <a:ea typeface="Segoe UI" panose="020B0502040204020203" pitchFamily="34" charset="0"/>
                <a:cs typeface="Segoe UI" panose="020B0502040204020203" pitchFamily="34" charset="0"/>
              </a:rPr>
              <a:t>chapter </a:t>
            </a:r>
            <a:r>
              <a:rPr lang="en-US" altLang="zh-CN" sz="54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a:t>
            </a:r>
            <a:endParaRPr lang="zh-CN" altLang="en-US" sz="5400" b="1" dirty="0">
              <a:solidFill>
                <a:srgbClr val="39626F"/>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6" name="直接连接符 5"/>
          <p:cNvCxnSpPr/>
          <p:nvPr/>
        </p:nvCxnSpPr>
        <p:spPr>
          <a:xfrm>
            <a:off x="4210491" y="2737089"/>
            <a:ext cx="2254102" cy="0"/>
          </a:xfrm>
          <a:prstGeom prst="line">
            <a:avLst/>
          </a:prstGeom>
          <a:ln w="47625">
            <a:solidFill>
              <a:srgbClr val="39626F"/>
            </a:solidFill>
            <a:prstDash val="dash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6337300"/>
            <a:ext cx="9144000" cy="520700"/>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616977" y="6399177"/>
            <a:ext cx="3910045" cy="553998"/>
          </a:xfrm>
          <a:prstGeom prst="rect">
            <a:avLst/>
          </a:prstGeom>
          <a:noFill/>
        </p:spPr>
        <p:txBody>
          <a:bodyPr wrap="none" rtlCol="0">
            <a:spAutoFit/>
          </a:bodyPr>
          <a:lstStyle/>
          <a:p>
            <a:pPr algn="ctr"/>
            <a:r>
              <a:rPr lang="zh-CN" altLang="en-US" sz="1400" b="0" dirty="0">
                <a:solidFill>
                  <a:schemeClr val="bg1"/>
                </a:solidFill>
                <a:latin typeface="微软雅黑" panose="020B0503020204020204" pitchFamily="34" charset="-122"/>
                <a:ea typeface="微软雅黑" panose="020B0503020204020204" pitchFamily="34" charset="-122"/>
              </a:rPr>
              <a:t>华中科技大学</a:t>
            </a:r>
            <a:r>
              <a:rPr lang="zh-CN" altLang="en-US" sz="1400" b="0" dirty="0" smtClean="0">
                <a:solidFill>
                  <a:schemeClr val="bg1"/>
                </a:solidFill>
                <a:latin typeface="微软雅黑" panose="020B0503020204020204" pitchFamily="34" charset="-122"/>
                <a:ea typeface="微软雅黑" panose="020B0503020204020204" pitchFamily="34" charset="-122"/>
              </a:rPr>
              <a:t>信息学院平台课</a:t>
            </a:r>
            <a:r>
              <a:rPr lang="en-US" altLang="zh-CN" sz="1400" b="0" dirty="0" smtClean="0">
                <a:solidFill>
                  <a:schemeClr val="bg1"/>
                </a:solidFill>
                <a:latin typeface="微软雅黑" panose="020B0503020204020204" pitchFamily="34" charset="-122"/>
                <a:ea typeface="微软雅黑" panose="020B0503020204020204" pitchFamily="34" charset="-122"/>
              </a:rPr>
              <a:t>—C</a:t>
            </a:r>
            <a:r>
              <a:rPr lang="zh-CN" altLang="en-US" sz="1400" b="0" dirty="0">
                <a:solidFill>
                  <a:schemeClr val="bg1"/>
                </a:solidFill>
                <a:latin typeface="微软雅黑" panose="020B0503020204020204" pitchFamily="34" charset="-122"/>
                <a:ea typeface="微软雅黑" panose="020B0503020204020204" pitchFamily="34" charset="-122"/>
              </a:rPr>
              <a:t>语言程序设计</a:t>
            </a:r>
          </a:p>
          <a:p>
            <a:pPr algn="ctr"/>
            <a:endParaRPr lang="zh-CN" altLang="en-US" sz="1600" b="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1774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32924" y="131498"/>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8.1.3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155971" y="130712"/>
            <a:ext cx="6442745"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结构</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变量的使用形式和初始化</a:t>
            </a:r>
          </a:p>
        </p:txBody>
      </p:sp>
      <p:sp>
        <p:nvSpPr>
          <p:cNvPr id="17" name="矩形: 圆角 4"/>
          <p:cNvSpPr/>
          <p:nvPr/>
        </p:nvSpPr>
        <p:spPr>
          <a:xfrm>
            <a:off x="4297168" y="5072205"/>
            <a:ext cx="4019983" cy="1266853"/>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500" dirty="0">
                <a:solidFill>
                  <a:schemeClr val="tx1"/>
                </a:solidFill>
                <a:latin typeface="Calibri" panose="020F0502020204030204" pitchFamily="34" charset="0"/>
                <a:ea typeface="微软雅黑" panose="020B0503020204020204" pitchFamily="34" charset="-122"/>
              </a:rPr>
              <a:t> </a:t>
            </a:r>
            <a:r>
              <a:rPr lang="zh-CN" altLang="en-US" sz="1500" dirty="0">
                <a:solidFill>
                  <a:schemeClr val="tx1"/>
                </a:solidFill>
                <a:latin typeface="Calibri" panose="020F0502020204030204" pitchFamily="34" charset="0"/>
                <a:ea typeface="微软雅黑" panose="020B0503020204020204" pitchFamily="34" charset="-122"/>
              </a:rPr>
              <a:t>运行结果：</a:t>
            </a:r>
            <a:endParaRPr lang="en-US" altLang="zh-CN" sz="1500" dirty="0">
              <a:solidFill>
                <a:schemeClr val="tx1"/>
              </a:solidFill>
              <a:latin typeface="Calibri" panose="020F0502020204030204" pitchFamily="34" charset="0"/>
              <a:ea typeface="微软雅黑" panose="020B0503020204020204" pitchFamily="34" charset="-122"/>
            </a:endParaRPr>
          </a:p>
          <a:p>
            <a:r>
              <a:rPr lang="en-US" altLang="zh-CN" sz="1500" dirty="0">
                <a:solidFill>
                  <a:schemeClr val="tx1"/>
                </a:solidFill>
                <a:latin typeface="Calibri" panose="020F0502020204030204" pitchFamily="34" charset="0"/>
                <a:ea typeface="微软雅黑" panose="020B0503020204020204" pitchFamily="34" charset="-122"/>
              </a:rPr>
              <a:t>name        sex    old         </a:t>
            </a:r>
            <a:r>
              <a:rPr lang="en-US" altLang="zh-CN" sz="1500" dirty="0" err="1">
                <a:solidFill>
                  <a:schemeClr val="tx1"/>
                </a:solidFill>
                <a:latin typeface="Calibri" panose="020F0502020204030204" pitchFamily="34" charset="0"/>
                <a:ea typeface="微软雅黑" panose="020B0503020204020204" pitchFamily="34" charset="-122"/>
              </a:rPr>
              <a:t>tel</a:t>
            </a:r>
            <a:r>
              <a:rPr lang="en-US" altLang="zh-CN" sz="1500" dirty="0">
                <a:solidFill>
                  <a:schemeClr val="tx1"/>
                </a:solidFill>
                <a:latin typeface="Calibri" panose="020F0502020204030204" pitchFamily="34" charset="0"/>
                <a:ea typeface="微软雅黑" panose="020B0503020204020204" pitchFamily="34" charset="-122"/>
              </a:rPr>
              <a:t>                    </a:t>
            </a:r>
            <a:r>
              <a:rPr lang="en-US" altLang="zh-CN" sz="1500" dirty="0" err="1">
                <a:solidFill>
                  <a:schemeClr val="tx1"/>
                </a:solidFill>
                <a:latin typeface="Calibri" panose="020F0502020204030204" pitchFamily="34" charset="0"/>
                <a:ea typeface="微软雅黑" panose="020B0503020204020204" pitchFamily="34" charset="-122"/>
              </a:rPr>
              <a:t>adr</a:t>
            </a:r>
            <a:endParaRPr lang="en-US" altLang="zh-CN" sz="1500" dirty="0">
              <a:solidFill>
                <a:schemeClr val="tx1"/>
              </a:solidFill>
              <a:latin typeface="Calibri" panose="020F0502020204030204" pitchFamily="34" charset="0"/>
              <a:ea typeface="微软雅黑" panose="020B0503020204020204" pitchFamily="34" charset="-122"/>
            </a:endParaRPr>
          </a:p>
          <a:p>
            <a:r>
              <a:rPr lang="en-US" altLang="zh-CN" sz="1500" dirty="0" err="1">
                <a:solidFill>
                  <a:schemeClr val="tx1"/>
                </a:solidFill>
                <a:latin typeface="Calibri" panose="020F0502020204030204" pitchFamily="34" charset="0"/>
                <a:ea typeface="微软雅黑" panose="020B0503020204020204" pitchFamily="34" charset="-122"/>
              </a:rPr>
              <a:t>wang</a:t>
            </a:r>
            <a:r>
              <a:rPr lang="en-US" altLang="zh-CN" sz="1500" dirty="0">
                <a:solidFill>
                  <a:schemeClr val="tx1"/>
                </a:solidFill>
                <a:latin typeface="Calibri" panose="020F0502020204030204" pitchFamily="34" charset="0"/>
                <a:ea typeface="微软雅黑" panose="020B0503020204020204" pitchFamily="34" charset="-122"/>
              </a:rPr>
              <a:t> </a:t>
            </a:r>
            <a:r>
              <a:rPr lang="en-US" altLang="zh-CN" sz="1500" dirty="0" err="1">
                <a:solidFill>
                  <a:schemeClr val="tx1"/>
                </a:solidFill>
                <a:latin typeface="Calibri" panose="020F0502020204030204" pitchFamily="34" charset="0"/>
                <a:ea typeface="微软雅黑" panose="020B0503020204020204" pitchFamily="34" charset="-122"/>
              </a:rPr>
              <a:t>hai</a:t>
            </a:r>
            <a:r>
              <a:rPr lang="en-US" altLang="zh-CN" sz="1500" dirty="0">
                <a:solidFill>
                  <a:schemeClr val="tx1"/>
                </a:solidFill>
                <a:latin typeface="Calibri" panose="020F0502020204030204" pitchFamily="34" charset="0"/>
                <a:ea typeface="微软雅黑" panose="020B0503020204020204" pitchFamily="34" charset="-122"/>
              </a:rPr>
              <a:t>        m    34    010-12345678    </a:t>
            </a:r>
            <a:r>
              <a:rPr lang="en-US" altLang="zh-CN" sz="1500" dirty="0" err="1">
                <a:solidFill>
                  <a:schemeClr val="tx1"/>
                </a:solidFill>
                <a:latin typeface="Calibri" panose="020F0502020204030204" pitchFamily="34" charset="0"/>
                <a:ea typeface="微软雅黑" panose="020B0503020204020204" pitchFamily="34" charset="-122"/>
              </a:rPr>
              <a:t>beijing</a:t>
            </a:r>
            <a:endParaRPr lang="en-US" altLang="zh-CN" sz="1500" dirty="0">
              <a:solidFill>
                <a:schemeClr val="tx1"/>
              </a:solidFill>
              <a:latin typeface="Calibri" panose="020F0502020204030204" pitchFamily="34" charset="0"/>
              <a:ea typeface="微软雅黑" panose="020B0503020204020204" pitchFamily="34" charset="-122"/>
            </a:endParaRPr>
          </a:p>
          <a:p>
            <a:r>
              <a:rPr lang="en-US" altLang="zh-CN" sz="1500" dirty="0" err="1">
                <a:solidFill>
                  <a:schemeClr val="tx1"/>
                </a:solidFill>
                <a:latin typeface="Calibri" panose="020F0502020204030204" pitchFamily="34" charset="0"/>
                <a:ea typeface="微软雅黑" panose="020B0503020204020204" pitchFamily="34" charset="-122"/>
              </a:rPr>
              <a:t>gao</a:t>
            </a:r>
            <a:r>
              <a:rPr lang="en-US" altLang="zh-CN" sz="1500" dirty="0">
                <a:solidFill>
                  <a:schemeClr val="tx1"/>
                </a:solidFill>
                <a:latin typeface="Calibri" panose="020F0502020204030204" pitchFamily="34" charset="0"/>
                <a:ea typeface="微软雅黑" panose="020B0503020204020204" pitchFamily="34" charset="-122"/>
              </a:rPr>
              <a:t> yang        f      42    021-87654321    shanghai</a:t>
            </a:r>
          </a:p>
        </p:txBody>
      </p:sp>
      <p:sp>
        <p:nvSpPr>
          <p:cNvPr id="20" name="矩形 19"/>
          <p:cNvSpPr/>
          <p:nvPr/>
        </p:nvSpPr>
        <p:spPr>
          <a:xfrm>
            <a:off x="1050596" y="1288045"/>
            <a:ext cx="2914380" cy="4708981"/>
          </a:xfrm>
          <a:prstGeom prst="rect">
            <a:avLst/>
          </a:prstGeom>
        </p:spPr>
        <p:txBody>
          <a:bodyPr wrap="square">
            <a:spAutoFit/>
          </a:bodyPr>
          <a:lstStyle/>
          <a:p>
            <a:r>
              <a:rPr lang="en-US" altLang="zh-CN" sz="1500" dirty="0" smtClean="0">
                <a:latin typeface="Calibri" panose="020F0502020204030204" pitchFamily="34" charset="0"/>
                <a:ea typeface="微软雅黑" panose="020B0503020204020204" pitchFamily="34" charset="-122"/>
              </a:rPr>
              <a:t>#</a:t>
            </a:r>
            <a:r>
              <a:rPr lang="en-US" altLang="zh-CN" sz="1500" dirty="0">
                <a:latin typeface="Calibri" panose="020F0502020204030204" pitchFamily="34" charset="0"/>
                <a:ea typeface="微软雅黑" panose="020B0503020204020204" pitchFamily="34" charset="-122"/>
              </a:rPr>
              <a:t>include &lt;</a:t>
            </a:r>
            <a:r>
              <a:rPr lang="en-US" altLang="zh-CN" sz="1500" dirty="0" err="1">
                <a:latin typeface="Calibri" panose="020F0502020204030204" pitchFamily="34" charset="0"/>
                <a:ea typeface="微软雅黑" panose="020B0503020204020204" pitchFamily="34" charset="-122"/>
              </a:rPr>
              <a:t>stdio.h</a:t>
            </a:r>
            <a:r>
              <a:rPr lang="en-US" altLang="zh-CN" sz="1500" dirty="0">
                <a:latin typeface="Calibri" panose="020F0502020204030204" pitchFamily="34" charset="0"/>
                <a:ea typeface="微软雅黑" panose="020B0503020204020204" pitchFamily="34" charset="-122"/>
              </a:rPr>
              <a:t>&gt;</a:t>
            </a:r>
          </a:p>
          <a:p>
            <a:r>
              <a:rPr lang="en-US" altLang="zh-CN" sz="1500" dirty="0">
                <a:latin typeface="Calibri" panose="020F0502020204030204" pitchFamily="34" charset="0"/>
                <a:ea typeface="微软雅黑" panose="020B0503020204020204" pitchFamily="34" charset="-122"/>
              </a:rPr>
              <a:t>//</a:t>
            </a:r>
            <a:r>
              <a:rPr lang="zh-CN" altLang="en-US" sz="1500" dirty="0">
                <a:latin typeface="Calibri" panose="020F0502020204030204" pitchFamily="34" charset="0"/>
                <a:ea typeface="微软雅黑" panose="020B0503020204020204" pitchFamily="34" charset="-122"/>
              </a:rPr>
              <a:t>结构的定义</a:t>
            </a:r>
          </a:p>
          <a:p>
            <a:r>
              <a:rPr lang="en-US" altLang="zh-CN" sz="1500" dirty="0" err="1">
                <a:latin typeface="Calibri" panose="020F0502020204030204" pitchFamily="34" charset="0"/>
                <a:ea typeface="微软雅黑" panose="020B0503020204020204" pitchFamily="34" charset="-122"/>
              </a:rPr>
              <a:t>struct</a:t>
            </a:r>
            <a:r>
              <a:rPr lang="en-US" altLang="zh-CN" sz="1500" dirty="0">
                <a:latin typeface="Calibri" panose="020F0502020204030204" pitchFamily="34" charset="0"/>
                <a:ea typeface="微软雅黑" panose="020B0503020204020204" pitchFamily="34" charset="-122"/>
              </a:rPr>
              <a:t> Employee </a:t>
            </a:r>
          </a:p>
          <a:p>
            <a:r>
              <a:rPr lang="en-US" altLang="zh-CN" sz="1500" dirty="0">
                <a:latin typeface="Calibri" panose="020F0502020204030204" pitchFamily="34" charset="0"/>
                <a:ea typeface="微软雅黑" panose="020B0503020204020204" pitchFamily="34" charset="-122"/>
              </a:rPr>
              <a:t>{</a:t>
            </a:r>
          </a:p>
          <a:p>
            <a:r>
              <a:rPr lang="en-US" altLang="zh-CN" sz="1500" dirty="0">
                <a:latin typeface="Calibri" panose="020F0502020204030204" pitchFamily="34" charset="0"/>
                <a:ea typeface="微软雅黑" panose="020B0503020204020204" pitchFamily="34" charset="-122"/>
              </a:rPr>
              <a:t>   char *name;</a:t>
            </a:r>
          </a:p>
          <a:p>
            <a:r>
              <a:rPr lang="en-US" altLang="zh-CN" sz="1500" dirty="0">
                <a:latin typeface="Calibri" panose="020F0502020204030204" pitchFamily="34" charset="0"/>
                <a:ea typeface="微软雅黑" panose="020B0503020204020204" pitchFamily="34" charset="-122"/>
              </a:rPr>
              <a:t>   char sex;</a:t>
            </a:r>
          </a:p>
          <a:p>
            <a:r>
              <a:rPr lang="en-US" altLang="zh-CN" sz="1500" dirty="0">
                <a:latin typeface="Calibri" panose="020F0502020204030204" pitchFamily="34" charset="0"/>
                <a:ea typeface="微软雅黑" panose="020B0503020204020204" pitchFamily="34" charset="-122"/>
              </a:rPr>
              <a:t>   </a:t>
            </a:r>
            <a:r>
              <a:rPr lang="en-US" altLang="zh-CN" sz="1500" dirty="0" err="1">
                <a:latin typeface="Calibri" panose="020F0502020204030204" pitchFamily="34" charset="0"/>
                <a:ea typeface="微软雅黑" panose="020B0503020204020204" pitchFamily="34" charset="-122"/>
              </a:rPr>
              <a:t>int</a:t>
            </a:r>
            <a:r>
              <a:rPr lang="en-US" altLang="zh-CN" sz="1500" dirty="0">
                <a:latin typeface="Calibri" panose="020F0502020204030204" pitchFamily="34" charset="0"/>
                <a:ea typeface="微软雅黑" panose="020B0503020204020204" pitchFamily="34" charset="-122"/>
              </a:rPr>
              <a:t> old;</a:t>
            </a:r>
          </a:p>
          <a:p>
            <a:r>
              <a:rPr lang="en-US" altLang="zh-CN" sz="1500" dirty="0">
                <a:latin typeface="Calibri" panose="020F0502020204030204" pitchFamily="34" charset="0"/>
                <a:ea typeface="微软雅黑" panose="020B0503020204020204" pitchFamily="34" charset="-122"/>
              </a:rPr>
              <a:t>   char *</a:t>
            </a:r>
            <a:r>
              <a:rPr lang="en-US" altLang="zh-CN" sz="1500" dirty="0" err="1">
                <a:latin typeface="Calibri" panose="020F0502020204030204" pitchFamily="34" charset="0"/>
                <a:ea typeface="微软雅黑" panose="020B0503020204020204" pitchFamily="34" charset="-122"/>
              </a:rPr>
              <a:t>tel</a:t>
            </a:r>
            <a:r>
              <a:rPr lang="en-US" altLang="zh-CN" sz="1500" dirty="0">
                <a:latin typeface="Calibri" panose="020F0502020204030204" pitchFamily="34" charset="0"/>
                <a:ea typeface="微软雅黑" panose="020B0503020204020204" pitchFamily="34" charset="-122"/>
              </a:rPr>
              <a:t>;</a:t>
            </a:r>
          </a:p>
          <a:p>
            <a:r>
              <a:rPr lang="en-US" altLang="zh-CN" sz="1500" dirty="0">
                <a:latin typeface="Calibri" panose="020F0502020204030204" pitchFamily="34" charset="0"/>
                <a:ea typeface="微软雅黑" panose="020B0503020204020204" pitchFamily="34" charset="-122"/>
              </a:rPr>
              <a:t>   char *</a:t>
            </a:r>
            <a:r>
              <a:rPr lang="en-US" altLang="zh-CN" sz="1500" dirty="0" err="1">
                <a:latin typeface="Calibri" panose="020F0502020204030204" pitchFamily="34" charset="0"/>
                <a:ea typeface="微软雅黑" panose="020B0503020204020204" pitchFamily="34" charset="-122"/>
              </a:rPr>
              <a:t>adr</a:t>
            </a:r>
            <a:r>
              <a:rPr lang="en-US" altLang="zh-CN" sz="1500" dirty="0">
                <a:latin typeface="Calibri" panose="020F0502020204030204" pitchFamily="34" charset="0"/>
                <a:ea typeface="微软雅黑" panose="020B0503020204020204" pitchFamily="34" charset="-122"/>
              </a:rPr>
              <a:t>;</a:t>
            </a:r>
          </a:p>
          <a:p>
            <a:r>
              <a:rPr lang="en-US" altLang="zh-CN" sz="1500" dirty="0">
                <a:latin typeface="Calibri" panose="020F0502020204030204" pitchFamily="34" charset="0"/>
                <a:ea typeface="微软雅黑" panose="020B0503020204020204" pitchFamily="34" charset="-122"/>
              </a:rPr>
              <a:t>};</a:t>
            </a:r>
          </a:p>
          <a:p>
            <a:r>
              <a:rPr lang="en-US" altLang="zh-CN" sz="1500" dirty="0">
                <a:latin typeface="Calibri" panose="020F0502020204030204" pitchFamily="34" charset="0"/>
                <a:ea typeface="微软雅黑" panose="020B0503020204020204" pitchFamily="34" charset="-122"/>
              </a:rPr>
              <a:t>void main()</a:t>
            </a:r>
          </a:p>
          <a:p>
            <a:r>
              <a:rPr lang="en-US" altLang="zh-CN" sz="1500" dirty="0">
                <a:latin typeface="Calibri" panose="020F0502020204030204" pitchFamily="34" charset="0"/>
                <a:ea typeface="微软雅黑" panose="020B0503020204020204" pitchFamily="34" charset="-122"/>
              </a:rPr>
              <a:t>{</a:t>
            </a:r>
          </a:p>
          <a:p>
            <a:r>
              <a:rPr lang="en-US" altLang="zh-CN" sz="1500" dirty="0">
                <a:latin typeface="Calibri" panose="020F0502020204030204" pitchFamily="34" charset="0"/>
                <a:ea typeface="微软雅黑" panose="020B0503020204020204" pitchFamily="34" charset="-122"/>
              </a:rPr>
              <a:t>    //</a:t>
            </a:r>
            <a:r>
              <a:rPr lang="zh-CN" altLang="en-US" sz="1500" dirty="0">
                <a:latin typeface="Calibri" panose="020F0502020204030204" pitchFamily="34" charset="0"/>
                <a:ea typeface="微软雅黑" panose="020B0503020204020204" pitchFamily="34" charset="-122"/>
              </a:rPr>
              <a:t>结构变量的定义</a:t>
            </a:r>
          </a:p>
          <a:p>
            <a:r>
              <a:rPr lang="zh-CN" altLang="en-US" sz="1500" dirty="0">
                <a:latin typeface="Calibri" panose="020F0502020204030204" pitchFamily="34" charset="0"/>
                <a:ea typeface="微软雅黑" panose="020B0503020204020204" pitchFamily="34" charset="-122"/>
              </a:rPr>
              <a:t>    </a:t>
            </a:r>
            <a:r>
              <a:rPr lang="en-US" altLang="zh-CN" sz="1500" dirty="0" err="1">
                <a:latin typeface="Calibri" panose="020F0502020204030204" pitchFamily="34" charset="0"/>
                <a:ea typeface="微软雅黑" panose="020B0503020204020204" pitchFamily="34" charset="-122"/>
              </a:rPr>
              <a:t>struct</a:t>
            </a:r>
            <a:r>
              <a:rPr lang="en-US" altLang="zh-CN" sz="1500" dirty="0">
                <a:latin typeface="Calibri" panose="020F0502020204030204" pitchFamily="34" charset="0"/>
                <a:ea typeface="微软雅黑" panose="020B0503020204020204" pitchFamily="34" charset="-122"/>
              </a:rPr>
              <a:t> Employee </a:t>
            </a:r>
            <a:r>
              <a:rPr lang="en-US" altLang="zh-CN" sz="1500" dirty="0" err="1">
                <a:latin typeface="Calibri" panose="020F0502020204030204" pitchFamily="34" charset="0"/>
                <a:ea typeface="微软雅黑" panose="020B0503020204020204" pitchFamily="34" charset="-122"/>
              </a:rPr>
              <a:t>wang,gao</a:t>
            </a:r>
            <a:r>
              <a:rPr lang="en-US" altLang="zh-CN" sz="1500" dirty="0">
                <a:latin typeface="Calibri" panose="020F0502020204030204" pitchFamily="34" charset="0"/>
                <a:ea typeface="微软雅黑" panose="020B0503020204020204" pitchFamily="34" charset="-122"/>
              </a:rPr>
              <a:t>; </a:t>
            </a:r>
          </a:p>
          <a:p>
            <a:r>
              <a:rPr lang="en-US" altLang="zh-CN" sz="1500" dirty="0">
                <a:latin typeface="Calibri" panose="020F0502020204030204" pitchFamily="34" charset="0"/>
                <a:ea typeface="微软雅黑" panose="020B0503020204020204" pitchFamily="34" charset="-122"/>
              </a:rPr>
              <a:t>    //</a:t>
            </a:r>
            <a:r>
              <a:rPr lang="zh-CN" altLang="en-US" sz="1500" dirty="0">
                <a:latin typeface="Calibri" panose="020F0502020204030204" pitchFamily="34" charset="0"/>
                <a:ea typeface="微软雅黑" panose="020B0503020204020204" pitchFamily="34" charset="-122"/>
              </a:rPr>
              <a:t>结构变量的成员赋值</a:t>
            </a:r>
          </a:p>
          <a:p>
            <a:r>
              <a:rPr lang="zh-CN" altLang="en-US" sz="1500" dirty="0">
                <a:latin typeface="Calibri" panose="020F0502020204030204" pitchFamily="34" charset="0"/>
                <a:ea typeface="微软雅黑" panose="020B0503020204020204" pitchFamily="34" charset="-122"/>
              </a:rPr>
              <a:t>    </a:t>
            </a:r>
            <a:r>
              <a:rPr lang="en-US" altLang="zh-CN" sz="1500" dirty="0">
                <a:latin typeface="Calibri" panose="020F0502020204030204" pitchFamily="34" charset="0"/>
                <a:ea typeface="微软雅黑" panose="020B0503020204020204" pitchFamily="34" charset="-122"/>
              </a:rPr>
              <a:t>wang.name=“</a:t>
            </a:r>
            <a:r>
              <a:rPr lang="en-US" altLang="zh-CN" sz="1500" dirty="0" err="1">
                <a:latin typeface="Calibri" panose="020F0502020204030204" pitchFamily="34" charset="0"/>
                <a:ea typeface="微软雅黑" panose="020B0503020204020204" pitchFamily="34" charset="-122"/>
              </a:rPr>
              <a:t>wang</a:t>
            </a:r>
            <a:r>
              <a:rPr lang="en-US" altLang="zh-CN" sz="1500" dirty="0">
                <a:latin typeface="Calibri" panose="020F0502020204030204" pitchFamily="34" charset="0"/>
                <a:ea typeface="微软雅黑" panose="020B0503020204020204" pitchFamily="34" charset="-122"/>
              </a:rPr>
              <a:t> </a:t>
            </a:r>
            <a:r>
              <a:rPr lang="en-US" altLang="zh-CN" sz="1500" dirty="0" err="1">
                <a:latin typeface="Calibri" panose="020F0502020204030204" pitchFamily="34" charset="0"/>
                <a:ea typeface="微软雅黑" panose="020B0503020204020204" pitchFamily="34" charset="-122"/>
              </a:rPr>
              <a:t>hai</a:t>
            </a:r>
            <a:r>
              <a:rPr lang="en-US" altLang="zh-CN" sz="1500" dirty="0">
                <a:latin typeface="Calibri" panose="020F0502020204030204" pitchFamily="34" charset="0"/>
                <a:ea typeface="微软雅黑" panose="020B0503020204020204" pitchFamily="34" charset="-122"/>
              </a:rPr>
              <a:t>”;</a:t>
            </a:r>
          </a:p>
          <a:p>
            <a:r>
              <a:rPr lang="en-US" altLang="zh-CN" sz="1500" dirty="0">
                <a:latin typeface="Calibri" panose="020F0502020204030204" pitchFamily="34" charset="0"/>
                <a:ea typeface="微软雅黑" panose="020B0503020204020204" pitchFamily="34" charset="-122"/>
              </a:rPr>
              <a:t>    </a:t>
            </a:r>
            <a:r>
              <a:rPr lang="en-US" altLang="zh-CN" sz="1500" dirty="0" err="1">
                <a:latin typeface="Calibri" panose="020F0502020204030204" pitchFamily="34" charset="0"/>
                <a:ea typeface="微软雅黑" panose="020B0503020204020204" pitchFamily="34" charset="-122"/>
              </a:rPr>
              <a:t>wang.sex</a:t>
            </a:r>
            <a:r>
              <a:rPr lang="en-US" altLang="zh-CN" sz="1500" dirty="0">
                <a:latin typeface="Calibri" panose="020F0502020204030204" pitchFamily="34" charset="0"/>
                <a:ea typeface="微软雅黑" panose="020B0503020204020204" pitchFamily="34" charset="-122"/>
              </a:rPr>
              <a:t>=’M’;</a:t>
            </a:r>
          </a:p>
          <a:p>
            <a:r>
              <a:rPr lang="en-US" altLang="zh-CN" sz="1500" dirty="0">
                <a:latin typeface="Calibri" panose="020F0502020204030204" pitchFamily="34" charset="0"/>
                <a:ea typeface="微软雅黑" panose="020B0503020204020204" pitchFamily="34" charset="-122"/>
              </a:rPr>
              <a:t>    </a:t>
            </a:r>
            <a:r>
              <a:rPr lang="en-US" altLang="zh-CN" sz="1500" dirty="0" err="1">
                <a:latin typeface="Calibri" panose="020F0502020204030204" pitchFamily="34" charset="0"/>
                <a:ea typeface="微软雅黑" panose="020B0503020204020204" pitchFamily="34" charset="-122"/>
              </a:rPr>
              <a:t>wang.old</a:t>
            </a:r>
            <a:r>
              <a:rPr lang="en-US" altLang="zh-CN" sz="1500" dirty="0">
                <a:latin typeface="Calibri" panose="020F0502020204030204" pitchFamily="34" charset="0"/>
                <a:ea typeface="微软雅黑" panose="020B0503020204020204" pitchFamily="34" charset="-122"/>
              </a:rPr>
              <a:t>=34;</a:t>
            </a:r>
          </a:p>
          <a:p>
            <a:r>
              <a:rPr lang="en-US" altLang="zh-CN" sz="1500" dirty="0">
                <a:latin typeface="Calibri" panose="020F0502020204030204" pitchFamily="34" charset="0"/>
                <a:ea typeface="微软雅黑" panose="020B0503020204020204" pitchFamily="34" charset="-122"/>
              </a:rPr>
              <a:t>    wang.tel="010-12345678";</a:t>
            </a:r>
          </a:p>
          <a:p>
            <a:r>
              <a:rPr lang="en-US" altLang="zh-CN" sz="1500" dirty="0">
                <a:latin typeface="Calibri" panose="020F0502020204030204" pitchFamily="34" charset="0"/>
                <a:ea typeface="微软雅黑" panose="020B0503020204020204" pitchFamily="34" charset="-122"/>
              </a:rPr>
              <a:t>    </a:t>
            </a:r>
            <a:r>
              <a:rPr lang="en-US" altLang="zh-CN" sz="1500" dirty="0" err="1">
                <a:latin typeface="Calibri" panose="020F0502020204030204" pitchFamily="34" charset="0"/>
                <a:ea typeface="微软雅黑" panose="020B0503020204020204" pitchFamily="34" charset="-122"/>
              </a:rPr>
              <a:t>wang.adr</a:t>
            </a:r>
            <a:r>
              <a:rPr lang="en-US" altLang="zh-CN" sz="1500" dirty="0">
                <a:latin typeface="Calibri" panose="020F0502020204030204" pitchFamily="34" charset="0"/>
                <a:ea typeface="微软雅黑" panose="020B0503020204020204" pitchFamily="34" charset="-122"/>
              </a:rPr>
              <a:t>="</a:t>
            </a:r>
            <a:r>
              <a:rPr lang="en-US" altLang="zh-CN" sz="1500" dirty="0" err="1">
                <a:latin typeface="Calibri" panose="020F0502020204030204" pitchFamily="34" charset="0"/>
                <a:ea typeface="微软雅黑" panose="020B0503020204020204" pitchFamily="34" charset="-122"/>
              </a:rPr>
              <a:t>beijing</a:t>
            </a:r>
            <a:r>
              <a:rPr lang="en-US" altLang="zh-CN" sz="1500" dirty="0" smtClean="0">
                <a:latin typeface="Calibri" panose="020F0502020204030204" pitchFamily="34" charset="0"/>
                <a:ea typeface="微软雅黑" panose="020B0503020204020204" pitchFamily="34" charset="-122"/>
              </a:rPr>
              <a:t>";</a:t>
            </a:r>
            <a:endParaRPr lang="zh-CN" altLang="en-US" sz="1500" dirty="0"/>
          </a:p>
        </p:txBody>
      </p:sp>
      <p:sp>
        <p:nvSpPr>
          <p:cNvPr id="21" name="矩形: 圆角 3"/>
          <p:cNvSpPr/>
          <p:nvPr/>
        </p:nvSpPr>
        <p:spPr>
          <a:xfrm>
            <a:off x="903858" y="1177611"/>
            <a:ext cx="3061118" cy="4843811"/>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4386673" y="1404778"/>
            <a:ext cx="3842924" cy="3554819"/>
          </a:xfrm>
          <a:prstGeom prst="rect">
            <a:avLst/>
          </a:prstGeom>
        </p:spPr>
        <p:txBody>
          <a:bodyPr wrap="square">
            <a:spAutoFit/>
          </a:bodyPr>
          <a:lstStyle/>
          <a:p>
            <a:r>
              <a:rPr lang="en-US" altLang="zh-CN" sz="1500" dirty="0" smtClean="0"/>
              <a:t>      gao.name</a:t>
            </a:r>
            <a:r>
              <a:rPr lang="en-US" altLang="zh-CN" sz="1500" dirty="0"/>
              <a:t>="</a:t>
            </a:r>
            <a:r>
              <a:rPr lang="en-US" altLang="zh-CN" sz="1500" dirty="0" err="1"/>
              <a:t>gao</a:t>
            </a:r>
            <a:r>
              <a:rPr lang="en-US" altLang="zh-CN" sz="1500" dirty="0"/>
              <a:t> yang";  </a:t>
            </a:r>
          </a:p>
          <a:p>
            <a:r>
              <a:rPr lang="en-US" altLang="zh-CN" sz="1500" dirty="0"/>
              <a:t>      </a:t>
            </a:r>
            <a:r>
              <a:rPr lang="en-US" altLang="zh-CN" sz="1500" dirty="0" err="1"/>
              <a:t>gao.sex</a:t>
            </a:r>
            <a:r>
              <a:rPr lang="en-US" altLang="zh-CN" sz="1500" dirty="0"/>
              <a:t>=’F’;</a:t>
            </a:r>
          </a:p>
          <a:p>
            <a:r>
              <a:rPr lang="en-US" altLang="zh-CN" sz="1500" dirty="0"/>
              <a:t>      </a:t>
            </a:r>
            <a:r>
              <a:rPr lang="en-US" altLang="zh-CN" sz="1500" dirty="0" err="1"/>
              <a:t>gao.old</a:t>
            </a:r>
            <a:r>
              <a:rPr lang="en-US" altLang="zh-CN" sz="1500" dirty="0"/>
              <a:t>=42;</a:t>
            </a:r>
          </a:p>
          <a:p>
            <a:r>
              <a:rPr lang="en-US" altLang="zh-CN" sz="1500" dirty="0"/>
              <a:t>      gao.tel="021-87654321";</a:t>
            </a:r>
          </a:p>
          <a:p>
            <a:r>
              <a:rPr lang="en-US" altLang="zh-CN" sz="1500" dirty="0"/>
              <a:t>      </a:t>
            </a:r>
            <a:r>
              <a:rPr lang="en-US" altLang="zh-CN" sz="1500" dirty="0" err="1"/>
              <a:t>gao.adr</a:t>
            </a:r>
            <a:r>
              <a:rPr lang="en-US" altLang="zh-CN" sz="1500" dirty="0"/>
              <a:t>="shanghai";</a:t>
            </a:r>
          </a:p>
          <a:p>
            <a:r>
              <a:rPr lang="en-US" altLang="zh-CN" sz="1500" dirty="0"/>
              <a:t>     //</a:t>
            </a:r>
            <a:r>
              <a:rPr lang="zh-CN" altLang="en-US" sz="1500" dirty="0"/>
              <a:t>显示结构变量的成员内容</a:t>
            </a:r>
          </a:p>
          <a:p>
            <a:r>
              <a:rPr lang="zh-CN" altLang="en-US" sz="1500" dirty="0"/>
              <a:t>      </a:t>
            </a:r>
            <a:r>
              <a:rPr lang="en-US" altLang="zh-CN" sz="1500" dirty="0" err="1"/>
              <a:t>printf</a:t>
            </a:r>
            <a:r>
              <a:rPr lang="en-US" altLang="zh-CN" sz="1500" dirty="0"/>
              <a:t>(“ name   sex   old   </a:t>
            </a:r>
            <a:r>
              <a:rPr lang="en-US" altLang="zh-CN" sz="1500" dirty="0" err="1"/>
              <a:t>tel</a:t>
            </a:r>
            <a:r>
              <a:rPr lang="en-US" altLang="zh-CN" sz="1500" dirty="0"/>
              <a:t>   address\n" );</a:t>
            </a:r>
          </a:p>
          <a:p>
            <a:r>
              <a:rPr lang="en-US" altLang="zh-CN" sz="1500" dirty="0"/>
              <a:t>      </a:t>
            </a:r>
            <a:r>
              <a:rPr lang="en-US" altLang="zh-CN" sz="1500" dirty="0" err="1"/>
              <a:t>printf</a:t>
            </a:r>
            <a:r>
              <a:rPr lang="en-US" altLang="zh-CN" sz="1500" dirty="0"/>
              <a:t>(“                                                 \n");</a:t>
            </a:r>
          </a:p>
          <a:p>
            <a:r>
              <a:rPr lang="en-US" altLang="zh-CN" sz="1500" dirty="0"/>
              <a:t>      </a:t>
            </a:r>
            <a:r>
              <a:rPr lang="en-US" altLang="zh-CN" sz="1500" dirty="0" err="1"/>
              <a:t>printf</a:t>
            </a:r>
            <a:r>
              <a:rPr lang="en-US" altLang="zh-CN" sz="1500" dirty="0"/>
              <a:t>(“%-14s%-4c%-4d%-10s%-20s\n”,\</a:t>
            </a:r>
          </a:p>
          <a:p>
            <a:r>
              <a:rPr lang="en-US" altLang="zh-CN" sz="1500" dirty="0"/>
              <a:t>                  </a:t>
            </a:r>
            <a:r>
              <a:rPr lang="en-US" altLang="zh-CN" sz="1500" dirty="0" err="1"/>
              <a:t>wang.name,wang.sex,wang.old</a:t>
            </a:r>
            <a:r>
              <a:rPr lang="en-US" altLang="zh-CN" sz="1500" dirty="0"/>
              <a:t>, \</a:t>
            </a:r>
          </a:p>
          <a:p>
            <a:r>
              <a:rPr lang="en-US" altLang="zh-CN" sz="1500" dirty="0"/>
              <a:t>                  </a:t>
            </a:r>
            <a:r>
              <a:rPr lang="en-US" altLang="zh-CN" sz="1500" dirty="0" err="1"/>
              <a:t>wang.tel,wang.adr</a:t>
            </a:r>
            <a:r>
              <a:rPr lang="en-US" altLang="zh-CN" sz="1500" dirty="0"/>
              <a:t>);</a:t>
            </a:r>
          </a:p>
          <a:p>
            <a:r>
              <a:rPr lang="en-US" altLang="zh-CN" sz="1500" dirty="0"/>
              <a:t>      </a:t>
            </a:r>
            <a:r>
              <a:rPr lang="en-US" altLang="zh-CN" sz="1500" dirty="0" err="1"/>
              <a:t>printf</a:t>
            </a:r>
            <a:r>
              <a:rPr lang="en-US" altLang="zh-CN" sz="1500" dirty="0"/>
              <a:t>("%-14s%-4c%-4d%-10s%-20s\n",\</a:t>
            </a:r>
          </a:p>
          <a:p>
            <a:r>
              <a:rPr lang="en-US" altLang="zh-CN" sz="1500" dirty="0"/>
              <a:t>                 </a:t>
            </a:r>
            <a:r>
              <a:rPr lang="en-US" altLang="zh-CN" sz="1500" dirty="0" err="1"/>
              <a:t>gao.name,gao.sex,gao.old</a:t>
            </a:r>
            <a:r>
              <a:rPr lang="en-US" altLang="zh-CN" sz="1500" dirty="0"/>
              <a:t>, \</a:t>
            </a:r>
          </a:p>
          <a:p>
            <a:r>
              <a:rPr lang="en-US" altLang="zh-CN" sz="1500" dirty="0"/>
              <a:t>                 </a:t>
            </a:r>
            <a:r>
              <a:rPr lang="en-US" altLang="zh-CN" sz="1500" dirty="0" err="1"/>
              <a:t>gao.tel,gao.adr</a:t>
            </a:r>
            <a:r>
              <a:rPr lang="en-US" altLang="zh-CN" sz="1500" dirty="0"/>
              <a:t>);</a:t>
            </a:r>
          </a:p>
          <a:p>
            <a:r>
              <a:rPr lang="en-US" altLang="zh-CN" sz="1500" dirty="0"/>
              <a:t>} </a:t>
            </a:r>
            <a:endParaRPr lang="zh-CN" altLang="en-US" sz="1500" dirty="0"/>
          </a:p>
        </p:txBody>
      </p:sp>
      <p:sp>
        <p:nvSpPr>
          <p:cNvPr id="24" name="矩形: 圆角 3"/>
          <p:cNvSpPr/>
          <p:nvPr/>
        </p:nvSpPr>
        <p:spPr>
          <a:xfrm>
            <a:off x="4239934" y="1294345"/>
            <a:ext cx="3989663" cy="377786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角 12"/>
          <p:cNvSpPr/>
          <p:nvPr/>
        </p:nvSpPr>
        <p:spPr>
          <a:xfrm>
            <a:off x="903858" y="919867"/>
            <a:ext cx="2880718"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bg1"/>
                </a:solidFill>
                <a:latin typeface="微软雅黑" panose="020B0503020204020204" pitchFamily="34" charset="-122"/>
                <a:ea typeface="微软雅黑" panose="020B0503020204020204" pitchFamily="34" charset="-122"/>
              </a:rPr>
              <a:t>例</a:t>
            </a:r>
            <a:r>
              <a:rPr lang="en-US" altLang="zh-CN" sz="2000" dirty="0" smtClean="0">
                <a:solidFill>
                  <a:schemeClr val="bg1"/>
                </a:solidFill>
                <a:latin typeface="微软雅黑" panose="020B0503020204020204" pitchFamily="34" charset="-122"/>
                <a:ea typeface="微软雅黑" panose="020B0503020204020204" pitchFamily="34" charset="-122"/>
              </a:rPr>
              <a:t>8.1</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结构的使用形式</a:t>
            </a:r>
            <a:endParaRPr lang="zh-CN" altLang="en-US" dirty="0">
              <a:solidFill>
                <a:schemeClr val="tx1"/>
              </a:solidFill>
            </a:endParaRPr>
          </a:p>
        </p:txBody>
      </p:sp>
    </p:spTree>
    <p:extLst>
      <p:ext uri="{BB962C8B-B14F-4D97-AF65-F5344CB8AC3E}">
        <p14:creationId xmlns:p14="http://schemas.microsoft.com/office/powerpoint/2010/main" val="4171257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33302" y="1027110"/>
            <a:ext cx="8138194" cy="3924921"/>
          </a:xfrm>
          <a:prstGeom prst="rect">
            <a:avLst/>
          </a:prstGeom>
        </p:spPr>
        <p:txBody>
          <a:bodyPr wrap="square">
            <a:spAutoFit/>
          </a:bodyPr>
          <a:lstStyle/>
          <a:p>
            <a:pPr>
              <a:lnSpc>
                <a:spcPct val="90000"/>
              </a:lnSpc>
              <a:spcAft>
                <a:spcPts val="600"/>
              </a:spcAft>
            </a:pPr>
            <a:r>
              <a:rPr lang="zh-CN" altLang="en-US" sz="2400" b="1" dirty="0">
                <a:latin typeface="微软雅黑" panose="020B0503020204020204" pitchFamily="34" charset="-122"/>
                <a:ea typeface="微软雅黑" panose="020B0503020204020204" pitchFamily="34" charset="-122"/>
              </a:rPr>
              <a:t>结构的</a:t>
            </a:r>
            <a:r>
              <a:rPr lang="zh-CN" altLang="en-US" sz="2400" b="1" dirty="0" smtClean="0">
                <a:latin typeface="微软雅黑" panose="020B0503020204020204" pitchFamily="34" charset="-122"/>
                <a:ea typeface="微软雅黑" panose="020B0503020204020204" pitchFamily="34" charset="-122"/>
              </a:rPr>
              <a:t>初始化</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结构说明</a:t>
            </a:r>
            <a:r>
              <a:rPr lang="zh-CN" altLang="en-US" sz="2000" dirty="0" smtClean="0">
                <a:latin typeface="微软雅黑" panose="020B0503020204020204" pitchFamily="34" charset="-122"/>
                <a:ea typeface="微软雅黑" panose="020B0503020204020204" pitchFamily="34" charset="-122"/>
              </a:rPr>
              <a:t>的时给</a:t>
            </a:r>
            <a:r>
              <a:rPr lang="zh-CN" altLang="en-US" sz="2000" dirty="0">
                <a:latin typeface="微软雅黑" panose="020B0503020204020204" pitchFamily="34" charset="-122"/>
                <a:ea typeface="微软雅黑" panose="020B0503020204020204" pitchFamily="34" charset="-122"/>
              </a:rPr>
              <a:t>这个结构的每个成员赋</a:t>
            </a:r>
            <a:r>
              <a:rPr lang="zh-CN" altLang="en-US" sz="2000" dirty="0" smtClean="0">
                <a:latin typeface="微软雅黑" panose="020B0503020204020204" pitchFamily="34" charset="-122"/>
                <a:ea typeface="微软雅黑" panose="020B0503020204020204" pitchFamily="34" charset="-122"/>
              </a:rPr>
              <a:t>初值</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初始</a:t>
            </a:r>
            <a:r>
              <a:rPr lang="zh-CN" altLang="en-US" sz="2000" dirty="0">
                <a:latin typeface="微软雅黑" panose="020B0503020204020204" pitchFamily="34" charset="-122"/>
                <a:ea typeface="微软雅黑" panose="020B0503020204020204" pitchFamily="34" charset="-122"/>
              </a:rPr>
              <a:t>数据之间用逗号分隔，初始数据的个数与结构成员项的个数应该</a:t>
            </a:r>
            <a:r>
              <a:rPr lang="zh-CN" altLang="en-US" sz="2000" dirty="0" smtClean="0">
                <a:latin typeface="微软雅黑" panose="020B0503020204020204" pitchFamily="34" charset="-122"/>
                <a:ea typeface="微软雅黑" panose="020B0503020204020204" pitchFamily="34" charset="-122"/>
              </a:rPr>
              <a:t>相同。每个</a:t>
            </a:r>
            <a:r>
              <a:rPr lang="zh-CN" altLang="en-US" sz="2000" dirty="0">
                <a:latin typeface="微软雅黑" panose="020B0503020204020204" pitchFamily="34" charset="-122"/>
                <a:ea typeface="微软雅黑" panose="020B0503020204020204" pitchFamily="34" charset="-122"/>
              </a:rPr>
              <a:t>初始数据必须符合与其对应的成员项的数据类型。</a:t>
            </a:r>
          </a:p>
          <a:p>
            <a:pPr>
              <a:lnSpc>
                <a:spcPct val="150000"/>
              </a:lnSpc>
            </a:pPr>
            <a:endParaRPr lang="en-US" altLang="zh-CN" sz="1100" dirty="0" smtClean="0">
              <a:latin typeface="微软雅黑" panose="020B0503020204020204" pitchFamily="34" charset="-122"/>
              <a:ea typeface="微软雅黑" panose="020B0503020204020204" pitchFamily="34" charset="-122"/>
            </a:endParaRPr>
          </a:p>
          <a:p>
            <a:pPr>
              <a:lnSpc>
                <a:spcPct val="130000"/>
              </a:lnSpc>
              <a:buSzTx/>
              <a:buFont typeface="Wingdings 3" panose="05040102010807070707" pitchFamily="18" charset="2"/>
              <a:buNone/>
            </a:pPr>
            <a:endParaRPr lang="zh-CN" altLang="en-US" sz="2400" dirty="0">
              <a:latin typeface="华文新魏" panose="02010800040101010101" pitchFamily="2" charset="-122"/>
              <a:ea typeface="华文新魏" panose="02010800040101010101" pitchFamily="2" charset="-122"/>
            </a:endParaRPr>
          </a:p>
          <a:p>
            <a:pPr marL="342900" indent="-342900">
              <a:lnSpc>
                <a:spcPct val="150000"/>
              </a:lnSpc>
              <a:buFont typeface="Wingdings" pitchFamily="2" charset="2"/>
              <a:buChar char="l"/>
            </a:pPr>
            <a:endParaRPr lang="en-US" altLang="zh-CN" sz="1050" dirty="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endParaRPr lang="en-US" altLang="zh-CN" sz="2200" dirty="0" smtClean="0">
              <a:latin typeface="微软雅黑" panose="020B0503020204020204" pitchFamily="34" charset="-122"/>
              <a:ea typeface="微软雅黑" panose="020B0503020204020204" pitchFamily="34" charset="-122"/>
            </a:endParaRPr>
          </a:p>
        </p:txBody>
      </p:sp>
      <p:sp>
        <p:nvSpPr>
          <p:cNvPr id="11" name="文本框 10"/>
          <p:cNvSpPr txBox="1"/>
          <p:nvPr/>
        </p:nvSpPr>
        <p:spPr>
          <a:xfrm>
            <a:off x="732924" y="131498"/>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8.1.3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155971" y="130712"/>
            <a:ext cx="6442745"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结构</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变量的使用形式和初始化</a:t>
            </a:r>
          </a:p>
        </p:txBody>
      </p:sp>
      <p:sp>
        <p:nvSpPr>
          <p:cNvPr id="13" name="AutoShape 5"/>
          <p:cNvSpPr>
            <a:spLocks noChangeArrowheads="1"/>
          </p:cNvSpPr>
          <p:nvPr/>
        </p:nvSpPr>
        <p:spPr bwMode="ltGray">
          <a:xfrm>
            <a:off x="2564493" y="2048735"/>
            <a:ext cx="4182555" cy="376476"/>
          </a:xfrm>
          <a:prstGeom prst="roundRect">
            <a:avLst>
              <a:gd name="adj" fmla="val 4843"/>
            </a:avLst>
          </a:prstGeom>
          <a:solidFill>
            <a:srgbClr val="9DE0B3"/>
          </a:solidFill>
          <a:extLst/>
        </p:spPr>
        <p:txBody>
          <a:bodyPr wrap="none">
            <a:spAutoFit/>
          </a:bodyPr>
          <a:lstStyle/>
          <a:p>
            <a:r>
              <a:rPr lang="en-US" altLang="zh-CN" dirty="0" err="1">
                <a:solidFill>
                  <a:schemeClr val="tx1"/>
                </a:solidFill>
                <a:latin typeface="微软雅黑" panose="020B0503020204020204" pitchFamily="34" charset="-122"/>
                <a:ea typeface="微软雅黑" panose="020B0503020204020204" pitchFamily="34" charset="-122"/>
              </a:rPr>
              <a:t>struct</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结构名   结构变量</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初始数据</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a:t>
            </a:r>
          </a:p>
        </p:txBody>
      </p:sp>
      <p:grpSp>
        <p:nvGrpSpPr>
          <p:cNvPr id="23" name="Group 10"/>
          <p:cNvGrpSpPr>
            <a:grpSpLocks/>
          </p:cNvGrpSpPr>
          <p:nvPr/>
        </p:nvGrpSpPr>
        <p:grpSpPr bwMode="auto">
          <a:xfrm>
            <a:off x="3665173" y="3881335"/>
            <a:ext cx="2057400" cy="827925"/>
            <a:chOff x="2448" y="2256"/>
            <a:chExt cx="1296" cy="624"/>
          </a:xfrm>
        </p:grpSpPr>
        <p:sp>
          <p:nvSpPr>
            <p:cNvPr id="24" name="AutoShape 7"/>
            <p:cNvSpPr>
              <a:spLocks noChangeArrowheads="1"/>
            </p:cNvSpPr>
            <p:nvPr/>
          </p:nvSpPr>
          <p:spPr bwMode="auto">
            <a:xfrm>
              <a:off x="2784" y="2256"/>
              <a:ext cx="576" cy="624"/>
            </a:xfrm>
            <a:prstGeom prst="downArrow">
              <a:avLst>
                <a:gd name="adj1" fmla="val 50000"/>
                <a:gd name="adj2" fmla="val 27083"/>
              </a:avLst>
            </a:prstGeom>
            <a:gradFill rotWithShape="1">
              <a:gsLst>
                <a:gs pos="0">
                  <a:schemeClr val="accent1">
                    <a:alpha val="0"/>
                  </a:schemeClr>
                </a:gs>
                <a:gs pos="100000">
                  <a:schemeClr val="accent1">
                    <a:gamma/>
                    <a:tint val="76078"/>
                    <a:invGamma/>
                  </a:schemeClr>
                </a:gs>
              </a:gsLst>
              <a:lin ang="540000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defRPr/>
              </a:pPr>
              <a:endParaRPr lang="zh-CN" altLang="zh-CN" b="0"/>
            </a:p>
          </p:txBody>
        </p:sp>
        <p:sp>
          <p:nvSpPr>
            <p:cNvPr id="25" name="Text Box 8"/>
            <p:cNvSpPr txBox="1">
              <a:spLocks noChangeArrowheads="1"/>
            </p:cNvSpPr>
            <p:nvPr/>
          </p:nvSpPr>
          <p:spPr bwMode="auto">
            <a:xfrm>
              <a:off x="2448" y="2448"/>
              <a:ext cx="12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华文新魏" panose="02010800040101010101" pitchFamily="2" charset="-122"/>
                </a:defRPr>
              </a:lvl1pPr>
              <a:lvl2pPr marL="742950" indent="-285750">
                <a:defRPr kumimoji="1" sz="2400" b="1">
                  <a:solidFill>
                    <a:schemeClr val="tx1"/>
                  </a:solidFill>
                  <a:latin typeface="Times New Roman" panose="02020603050405020304" pitchFamily="18" charset="0"/>
                  <a:ea typeface="华文新魏" panose="02010800040101010101" pitchFamily="2" charset="-122"/>
                </a:defRPr>
              </a:lvl2pPr>
              <a:lvl3pPr marL="1143000" indent="-228600">
                <a:defRPr kumimoji="1" sz="2400" b="1">
                  <a:solidFill>
                    <a:schemeClr val="tx1"/>
                  </a:solidFill>
                  <a:latin typeface="Times New Roman" panose="02020603050405020304" pitchFamily="18" charset="0"/>
                  <a:ea typeface="华文新魏" panose="02010800040101010101" pitchFamily="2" charset="-122"/>
                </a:defRPr>
              </a:lvl3pPr>
              <a:lvl4pPr marL="1600200" indent="-228600">
                <a:defRPr kumimoji="1" sz="2400" b="1">
                  <a:solidFill>
                    <a:schemeClr val="tx1"/>
                  </a:solidFill>
                  <a:latin typeface="Times New Roman" panose="02020603050405020304" pitchFamily="18" charset="0"/>
                  <a:ea typeface="华文新魏" panose="02010800040101010101" pitchFamily="2" charset="-122"/>
                </a:defRPr>
              </a:lvl4pPr>
              <a:lvl5pPr marL="2057400" indent="-22860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algn="ctr">
                <a:spcBef>
                  <a:spcPct val="50000"/>
                </a:spcBef>
              </a:pPr>
              <a:r>
                <a:rPr lang="zh-CN" altLang="en-US" sz="1800" b="0" dirty="0">
                  <a:latin typeface="微软雅黑" panose="020B0503020204020204" pitchFamily="34" charset="-122"/>
                  <a:ea typeface="微软雅黑" panose="020B0503020204020204" pitchFamily="34" charset="-122"/>
                </a:rPr>
                <a:t>其功能等价于</a:t>
              </a:r>
            </a:p>
          </p:txBody>
        </p:sp>
      </p:grpSp>
      <p:sp>
        <p:nvSpPr>
          <p:cNvPr id="14" name="矩形 13"/>
          <p:cNvSpPr/>
          <p:nvPr/>
        </p:nvSpPr>
        <p:spPr>
          <a:xfrm>
            <a:off x="3127680" y="4707877"/>
            <a:ext cx="3056183" cy="1594545"/>
          </a:xfrm>
          <a:prstGeom prst="rect">
            <a:avLst/>
          </a:prstGeom>
          <a:noFill/>
          <a:ln>
            <a:solidFill>
              <a:srgbClr val="98B4A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wang.name</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wang</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hai</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wang.sex</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=’M’;</a:t>
            </a:r>
          </a:p>
          <a:p>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wang.old</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=34;</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wang.tel="010-12345678";</a:t>
            </a:r>
          </a:p>
          <a:p>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wang.adr</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beijing</a:t>
            </a:r>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t>
            </a:r>
            <a:endPar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5" name="矩形 14"/>
          <p:cNvSpPr/>
          <p:nvPr/>
        </p:nvSpPr>
        <p:spPr>
          <a:xfrm>
            <a:off x="1306560" y="3456122"/>
            <a:ext cx="6735713" cy="470366"/>
          </a:xfrm>
          <a:prstGeom prst="rect">
            <a:avLst/>
          </a:prstGeom>
          <a:noFill/>
          <a:ln>
            <a:solidFill>
              <a:srgbClr val="98B4A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struct</a:t>
            </a:r>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Employee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wang</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wang</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hai",’M’,34,"123-1111","beijing</a:t>
            </a:r>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t>
            </a:r>
            <a:endPar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4095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up)">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33302" y="1027110"/>
            <a:ext cx="8138194" cy="5533823"/>
          </a:xfrm>
          <a:prstGeom prst="rect">
            <a:avLst/>
          </a:prstGeom>
        </p:spPr>
        <p:txBody>
          <a:bodyPr wrap="square">
            <a:spAutoFit/>
          </a:bodyPr>
          <a:lstStyle/>
          <a:p>
            <a:pPr>
              <a:lnSpc>
                <a:spcPct val="90000"/>
              </a:lnSpc>
              <a:spcAft>
                <a:spcPts val="600"/>
              </a:spcAft>
            </a:pPr>
            <a:r>
              <a:rPr lang="zh-CN" altLang="en-US" sz="2400" b="1" dirty="0" smtClean="0">
                <a:latin typeface="微软雅黑" panose="020B0503020204020204" pitchFamily="34" charset="-122"/>
                <a:ea typeface="微软雅黑" panose="020B0503020204020204" pitchFamily="34" charset="-122"/>
              </a:rPr>
              <a:t>结构</a:t>
            </a:r>
            <a:r>
              <a:rPr lang="zh-CN" altLang="en-US" sz="2400" b="1" dirty="0">
                <a:latin typeface="微软雅黑" panose="020B0503020204020204" pitchFamily="34" charset="-122"/>
                <a:ea typeface="微软雅黑" panose="020B0503020204020204" pitchFamily="34" charset="-122"/>
              </a:rPr>
              <a:t>数组</a:t>
            </a:r>
          </a:p>
          <a:p>
            <a:pPr>
              <a:lnSpc>
                <a:spcPct val="150000"/>
              </a:lnSpc>
            </a:pPr>
            <a:r>
              <a:rPr lang="zh-CN" altLang="en-US" sz="2000" dirty="0">
                <a:latin typeface="微软雅黑" panose="020B0503020204020204" pitchFamily="34" charset="-122"/>
                <a:ea typeface="微软雅黑" panose="020B0503020204020204" pitchFamily="34" charset="-122"/>
              </a:rPr>
              <a:t>具有相同结构的结构也可以组成数组，称它们为结构</a:t>
            </a:r>
            <a:r>
              <a:rPr lang="zh-CN" altLang="en-US" sz="2000" dirty="0" smtClean="0">
                <a:latin typeface="微软雅黑" panose="020B0503020204020204" pitchFamily="34" charset="-122"/>
                <a:ea typeface="微软雅黑" panose="020B0503020204020204" pitchFamily="34" charset="-122"/>
              </a:rPr>
              <a:t>数组。说明形式：</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例如：</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说</a:t>
            </a:r>
            <a:r>
              <a:rPr lang="zh-CN" altLang="en-US" sz="2000" dirty="0">
                <a:latin typeface="微软雅黑" panose="020B0503020204020204" pitchFamily="34" charset="-122"/>
                <a:ea typeface="微软雅黑" panose="020B0503020204020204" pitchFamily="34" charset="-122"/>
              </a:rPr>
              <a:t>明了结构数组</a:t>
            </a:r>
            <a:r>
              <a:rPr lang="en-US" altLang="zh-CN" sz="2000" dirty="0">
                <a:latin typeface="微软雅黑" panose="020B0503020204020204" pitchFamily="34" charset="-122"/>
                <a:ea typeface="微软雅黑" panose="020B0503020204020204" pitchFamily="34" charset="-122"/>
              </a:rPr>
              <a:t>man[ ]</a:t>
            </a:r>
            <a:r>
              <a:rPr lang="zh-CN" altLang="en-US" sz="2000" dirty="0">
                <a:latin typeface="微软雅黑" panose="020B0503020204020204" pitchFamily="34" charset="-122"/>
                <a:ea typeface="微软雅黑" panose="020B0503020204020204" pitchFamily="34" charset="-122"/>
              </a:rPr>
              <a:t>，它有三个元素</a:t>
            </a:r>
            <a:r>
              <a:rPr lang="en-US" altLang="zh-CN" sz="2000" dirty="0">
                <a:latin typeface="微软雅黑" panose="020B0503020204020204" pitchFamily="34" charset="-122"/>
                <a:ea typeface="微软雅黑" panose="020B0503020204020204" pitchFamily="34" charset="-122"/>
              </a:rPr>
              <a:t>man[0]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man[1]</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man[2]</a:t>
            </a:r>
            <a:r>
              <a:rPr lang="zh-CN" altLang="en-US" sz="2000" dirty="0">
                <a:latin typeface="微软雅黑" panose="020B0503020204020204" pitchFamily="34" charset="-122"/>
                <a:ea typeface="微软雅黑" panose="020B0503020204020204" pitchFamily="34" charset="-122"/>
              </a:rPr>
              <a:t>，它们都是具有</a:t>
            </a:r>
            <a:r>
              <a:rPr lang="en-US" altLang="zh-CN" sz="2000" dirty="0">
                <a:latin typeface="微软雅黑" panose="020B0503020204020204" pitchFamily="34" charset="-122"/>
                <a:ea typeface="微软雅黑" panose="020B0503020204020204" pitchFamily="34" charset="-122"/>
              </a:rPr>
              <a:t>Employee</a:t>
            </a:r>
            <a:r>
              <a:rPr lang="zh-CN" altLang="en-US" sz="2000" dirty="0">
                <a:latin typeface="微软雅黑" panose="020B0503020204020204" pitchFamily="34" charset="-122"/>
                <a:ea typeface="微软雅黑" panose="020B0503020204020204" pitchFamily="34" charset="-122"/>
              </a:rPr>
              <a:t>结构的结构</a:t>
            </a:r>
            <a:r>
              <a:rPr lang="zh-CN" altLang="en-US" sz="2000" dirty="0" smtClean="0">
                <a:latin typeface="微软雅黑" panose="020B0503020204020204" pitchFamily="34" charset="-122"/>
                <a:ea typeface="微软雅黑" panose="020B0503020204020204" pitchFamily="34" charset="-122"/>
              </a:rPr>
              <a:t>变量</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定义结构数组的同时可以用初始化列表给它的每个元素赋初值</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在对结构数组进行初始化时，方括号</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中的元素个数可以缺省</a:t>
            </a: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结构数组也具有数组的属性，结构数组名是结构数组存储首地址</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华文新魏" panose="02010800040101010101" pitchFamily="2" charset="-122"/>
              <a:ea typeface="华文新魏" panose="02010800040101010101" pitchFamily="2" charset="-122"/>
            </a:endParaRPr>
          </a:p>
        </p:txBody>
      </p:sp>
      <p:sp>
        <p:nvSpPr>
          <p:cNvPr id="11" name="文本框 10"/>
          <p:cNvSpPr txBox="1"/>
          <p:nvPr/>
        </p:nvSpPr>
        <p:spPr>
          <a:xfrm>
            <a:off x="928490" y="131498"/>
            <a:ext cx="841897"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155972" y="130712"/>
            <a:ext cx="576323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结构数组与结构指针</a:t>
            </a:r>
          </a:p>
        </p:txBody>
      </p:sp>
      <p:sp>
        <p:nvSpPr>
          <p:cNvPr id="13" name="AutoShape 4"/>
          <p:cNvSpPr>
            <a:spLocks noChangeArrowheads="1"/>
          </p:cNvSpPr>
          <p:nvPr/>
        </p:nvSpPr>
        <p:spPr bwMode="ltGray">
          <a:xfrm>
            <a:off x="1084543" y="1988071"/>
            <a:ext cx="6918882" cy="376476"/>
          </a:xfrm>
          <a:prstGeom prst="roundRect">
            <a:avLst>
              <a:gd name="adj" fmla="val 4843"/>
            </a:avLst>
          </a:prstGeom>
          <a:solidFill>
            <a:srgbClr val="9DE0B3"/>
          </a:solidFill>
          <a:extLst/>
        </p:spPr>
        <p:txBody>
          <a:bodyPr wrap="none">
            <a:spAutoFit/>
          </a:bodyPr>
          <a:lstStyle/>
          <a:p>
            <a:r>
              <a:rPr lang="en-US" altLang="zh-CN" dirty="0">
                <a:solidFill>
                  <a:schemeClr val="tx1"/>
                </a:solidFill>
                <a:latin typeface="微软雅黑" panose="020B0503020204020204" pitchFamily="34" charset="-122"/>
                <a:ea typeface="微软雅黑" panose="020B0503020204020204" pitchFamily="34" charset="-122"/>
              </a:rPr>
              <a:t>&lt;</a:t>
            </a:r>
            <a:r>
              <a:rPr lang="zh-CN" altLang="en-US" dirty="0">
                <a:solidFill>
                  <a:schemeClr val="tx1"/>
                </a:solidFill>
                <a:latin typeface="微软雅黑" panose="020B0503020204020204" pitchFamily="34" charset="-122"/>
                <a:ea typeface="微软雅黑" panose="020B0503020204020204" pitchFamily="34" charset="-122"/>
              </a:rPr>
              <a:t>存储类型</a:t>
            </a:r>
            <a:r>
              <a:rPr lang="en-US" altLang="zh-CN" dirty="0">
                <a:solidFill>
                  <a:schemeClr val="tx1"/>
                </a:solidFill>
                <a:latin typeface="微软雅黑" panose="020B0503020204020204" pitchFamily="34" charset="-122"/>
                <a:ea typeface="微软雅黑" panose="020B0503020204020204" pitchFamily="34" charset="-122"/>
              </a:rPr>
              <a:t>&gt;  </a:t>
            </a:r>
            <a:r>
              <a:rPr lang="en-US" altLang="zh-CN" dirty="0" err="1">
                <a:solidFill>
                  <a:schemeClr val="tx1"/>
                </a:solidFill>
                <a:latin typeface="微软雅黑" panose="020B0503020204020204" pitchFamily="34" charset="-122"/>
                <a:ea typeface="微软雅黑" panose="020B0503020204020204" pitchFamily="34" charset="-122"/>
              </a:rPr>
              <a:t>struct</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结构名  结构数组名</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元素个数</a:t>
            </a:r>
            <a:r>
              <a:rPr lang="en-US" altLang="zh-CN" dirty="0">
                <a:solidFill>
                  <a:schemeClr val="tx1"/>
                </a:solidFill>
                <a:latin typeface="微软雅黑" panose="020B0503020204020204" pitchFamily="34" charset="-122"/>
                <a:ea typeface="微软雅黑" panose="020B0503020204020204" pitchFamily="34" charset="-122"/>
              </a:rPr>
              <a:t>] [ = {</a:t>
            </a:r>
            <a:r>
              <a:rPr lang="zh-CN" altLang="en-US" dirty="0">
                <a:solidFill>
                  <a:schemeClr val="tx1"/>
                </a:solidFill>
                <a:latin typeface="微软雅黑" panose="020B0503020204020204" pitchFamily="34" charset="-122"/>
                <a:ea typeface="微软雅黑" panose="020B0503020204020204" pitchFamily="34" charset="-122"/>
              </a:rPr>
              <a:t>初值表</a:t>
            </a:r>
            <a:r>
              <a:rPr lang="en-US" altLang="zh-CN" dirty="0">
                <a:solidFill>
                  <a:schemeClr val="tx1"/>
                </a:solidFill>
                <a:latin typeface="微软雅黑" panose="020B0503020204020204" pitchFamily="34" charset="-122"/>
                <a:ea typeface="微软雅黑" panose="020B0503020204020204" pitchFamily="34" charset="-122"/>
              </a:rPr>
              <a:t>} ];</a:t>
            </a:r>
          </a:p>
        </p:txBody>
      </p:sp>
      <p:sp>
        <p:nvSpPr>
          <p:cNvPr id="21" name="AutoShape 5"/>
          <p:cNvSpPr>
            <a:spLocks noChangeArrowheads="1"/>
          </p:cNvSpPr>
          <p:nvPr/>
        </p:nvSpPr>
        <p:spPr bwMode="ltGray">
          <a:xfrm>
            <a:off x="3226732" y="2842028"/>
            <a:ext cx="2634504" cy="376476"/>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struct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Employee man[3];</a:t>
            </a:r>
          </a:p>
        </p:txBody>
      </p:sp>
    </p:spTree>
    <p:extLst>
      <p:ext uri="{BB962C8B-B14F-4D97-AF65-F5344CB8AC3E}">
        <p14:creationId xmlns:p14="http://schemas.microsoft.com/office/powerpoint/2010/main" val="38449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32924" y="131498"/>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8.2</a:t>
            </a: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a:t>
            </a: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5" name="矩形: 圆角 4"/>
          <p:cNvSpPr/>
          <p:nvPr/>
        </p:nvSpPr>
        <p:spPr>
          <a:xfrm>
            <a:off x="4707458" y="4436526"/>
            <a:ext cx="4091994" cy="1786475"/>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zh-CN" sz="1500" dirty="0">
                <a:solidFill>
                  <a:schemeClr val="tx1"/>
                </a:solidFill>
                <a:latin typeface="Calibri" panose="020F0502020204030204" pitchFamily="34" charset="0"/>
                <a:ea typeface="微软雅黑" panose="020B0503020204020204" pitchFamily="34" charset="-122"/>
              </a:rPr>
              <a:t> </a:t>
            </a:r>
            <a:r>
              <a:rPr lang="zh-CN" altLang="en-US" sz="1500" dirty="0">
                <a:solidFill>
                  <a:schemeClr val="tx1"/>
                </a:solidFill>
                <a:latin typeface="Calibri" panose="020F0502020204030204" pitchFamily="34" charset="0"/>
                <a:ea typeface="微软雅黑" panose="020B0503020204020204" pitchFamily="34" charset="-122"/>
              </a:rPr>
              <a:t>运行结果：</a:t>
            </a:r>
            <a:endParaRPr lang="en-US" altLang="zh-CN" sz="1500" dirty="0">
              <a:solidFill>
                <a:schemeClr val="tx1"/>
              </a:solidFill>
              <a:latin typeface="Calibri" panose="020F0502020204030204" pitchFamily="34" charset="0"/>
              <a:ea typeface="微软雅黑" panose="020B0503020204020204" pitchFamily="34" charset="-122"/>
            </a:endParaRPr>
          </a:p>
          <a:p>
            <a:pPr>
              <a:lnSpc>
                <a:spcPct val="130000"/>
              </a:lnSpc>
            </a:pPr>
            <a:r>
              <a:rPr lang="zh-CN" altLang="en-US" sz="1500" dirty="0">
                <a:solidFill>
                  <a:schemeClr val="tx1"/>
                </a:solidFill>
                <a:latin typeface="Calibri" panose="020F0502020204030204" pitchFamily="34" charset="0"/>
                <a:ea typeface="微软雅黑" panose="020B0503020204020204" pitchFamily="34" charset="-122"/>
              </a:rPr>
              <a:t>编号  姓名   年龄     地     址            电    话</a:t>
            </a:r>
          </a:p>
          <a:p>
            <a:pPr>
              <a:lnSpc>
                <a:spcPct val="130000"/>
              </a:lnSpc>
            </a:pPr>
            <a:r>
              <a:rPr lang="en-US" altLang="zh-CN" sz="1500" dirty="0">
                <a:solidFill>
                  <a:schemeClr val="tx1"/>
                </a:solidFill>
                <a:latin typeface="Calibri" panose="020F0502020204030204" pitchFamily="34" charset="0"/>
                <a:ea typeface="微软雅黑" panose="020B0503020204020204" pitchFamily="34" charset="-122"/>
              </a:rPr>
              <a:t>1        </a:t>
            </a:r>
            <a:r>
              <a:rPr lang="zh-CN" altLang="en-US" sz="1500" dirty="0">
                <a:solidFill>
                  <a:schemeClr val="tx1"/>
                </a:solidFill>
                <a:latin typeface="Calibri" panose="020F0502020204030204" pitchFamily="34" charset="0"/>
                <a:ea typeface="微软雅黑" panose="020B0503020204020204" pitchFamily="34" charset="-122"/>
              </a:rPr>
              <a:t>王伟     </a:t>
            </a:r>
            <a:r>
              <a:rPr lang="en-US" altLang="zh-CN" sz="1500" dirty="0">
                <a:solidFill>
                  <a:schemeClr val="tx1"/>
                </a:solidFill>
                <a:latin typeface="Calibri" panose="020F0502020204030204" pitchFamily="34" charset="0"/>
                <a:ea typeface="微软雅黑" panose="020B0503020204020204" pitchFamily="34" charset="-122"/>
              </a:rPr>
              <a:t>20   </a:t>
            </a:r>
            <a:r>
              <a:rPr lang="zh-CN" altLang="en-US" sz="1500" dirty="0">
                <a:solidFill>
                  <a:schemeClr val="tx1"/>
                </a:solidFill>
                <a:latin typeface="Calibri" panose="020F0502020204030204" pitchFamily="34" charset="0"/>
                <a:ea typeface="微软雅黑" panose="020B0503020204020204" pitchFamily="34" charset="-122"/>
              </a:rPr>
              <a:t>东八舍</a:t>
            </a:r>
            <a:r>
              <a:rPr lang="en-US" altLang="zh-CN" sz="1500" dirty="0">
                <a:solidFill>
                  <a:schemeClr val="tx1"/>
                </a:solidFill>
                <a:latin typeface="Calibri" panose="020F0502020204030204" pitchFamily="34" charset="0"/>
                <a:ea typeface="微软雅黑" panose="020B0503020204020204" pitchFamily="34" charset="-122"/>
              </a:rPr>
              <a:t>416</a:t>
            </a:r>
            <a:r>
              <a:rPr lang="zh-CN" altLang="en-US" sz="1500" dirty="0">
                <a:solidFill>
                  <a:schemeClr val="tx1"/>
                </a:solidFill>
                <a:latin typeface="Calibri" panose="020F0502020204030204" pitchFamily="34" charset="0"/>
                <a:ea typeface="微软雅黑" panose="020B0503020204020204" pitchFamily="34" charset="-122"/>
              </a:rPr>
              <a:t>室	  </a:t>
            </a:r>
            <a:r>
              <a:rPr lang="en-US" altLang="zh-CN" sz="1500" dirty="0">
                <a:solidFill>
                  <a:schemeClr val="tx1"/>
                </a:solidFill>
                <a:latin typeface="Calibri" panose="020F0502020204030204" pitchFamily="34" charset="0"/>
                <a:ea typeface="微软雅黑" panose="020B0503020204020204" pitchFamily="34" charset="-122"/>
              </a:rPr>
              <a:t>87543641</a:t>
            </a:r>
          </a:p>
          <a:p>
            <a:pPr>
              <a:lnSpc>
                <a:spcPct val="130000"/>
              </a:lnSpc>
            </a:pPr>
            <a:r>
              <a:rPr lang="en-US" altLang="zh-CN" sz="1500" dirty="0">
                <a:solidFill>
                  <a:schemeClr val="tx1"/>
                </a:solidFill>
                <a:latin typeface="Calibri" panose="020F0502020204030204" pitchFamily="34" charset="0"/>
                <a:ea typeface="微软雅黑" panose="020B0503020204020204" pitchFamily="34" charset="-122"/>
              </a:rPr>
              <a:t>2        </a:t>
            </a:r>
            <a:r>
              <a:rPr lang="zh-CN" altLang="en-US" sz="1500" dirty="0">
                <a:solidFill>
                  <a:schemeClr val="tx1"/>
                </a:solidFill>
                <a:latin typeface="Calibri" panose="020F0502020204030204" pitchFamily="34" charset="0"/>
                <a:ea typeface="微软雅黑" panose="020B0503020204020204" pitchFamily="34" charset="-122"/>
              </a:rPr>
              <a:t>李玲     </a:t>
            </a:r>
            <a:r>
              <a:rPr lang="en-US" altLang="zh-CN" sz="1500" dirty="0">
                <a:solidFill>
                  <a:schemeClr val="tx1"/>
                </a:solidFill>
                <a:latin typeface="Calibri" panose="020F0502020204030204" pitchFamily="34" charset="0"/>
                <a:ea typeface="微软雅黑" panose="020B0503020204020204" pitchFamily="34" charset="-122"/>
              </a:rPr>
              <a:t>21   </a:t>
            </a:r>
            <a:r>
              <a:rPr lang="zh-CN" altLang="en-US" sz="1500" dirty="0">
                <a:solidFill>
                  <a:schemeClr val="tx1"/>
                </a:solidFill>
                <a:latin typeface="Calibri" panose="020F0502020204030204" pitchFamily="34" charset="0"/>
                <a:ea typeface="微软雅黑" panose="020B0503020204020204" pitchFamily="34" charset="-122"/>
              </a:rPr>
              <a:t>南三舍</a:t>
            </a:r>
            <a:r>
              <a:rPr lang="en-US" altLang="zh-CN" sz="1500" dirty="0">
                <a:solidFill>
                  <a:schemeClr val="tx1"/>
                </a:solidFill>
                <a:latin typeface="Calibri" panose="020F0502020204030204" pitchFamily="34" charset="0"/>
                <a:ea typeface="微软雅黑" panose="020B0503020204020204" pitchFamily="34" charset="-122"/>
              </a:rPr>
              <a:t>219</a:t>
            </a:r>
            <a:r>
              <a:rPr lang="zh-CN" altLang="en-US" sz="1500" dirty="0">
                <a:solidFill>
                  <a:schemeClr val="tx1"/>
                </a:solidFill>
                <a:latin typeface="Calibri" panose="020F0502020204030204" pitchFamily="34" charset="0"/>
                <a:ea typeface="微软雅黑" panose="020B0503020204020204" pitchFamily="34" charset="-122"/>
              </a:rPr>
              <a:t>室	  </a:t>
            </a:r>
            <a:r>
              <a:rPr lang="en-US" altLang="zh-CN" sz="1500" dirty="0">
                <a:solidFill>
                  <a:schemeClr val="tx1"/>
                </a:solidFill>
                <a:latin typeface="Calibri" panose="020F0502020204030204" pitchFamily="34" charset="0"/>
                <a:ea typeface="微软雅黑" panose="020B0503020204020204" pitchFamily="34" charset="-122"/>
              </a:rPr>
              <a:t>87543945</a:t>
            </a:r>
          </a:p>
          <a:p>
            <a:pPr>
              <a:lnSpc>
                <a:spcPct val="130000"/>
              </a:lnSpc>
            </a:pPr>
            <a:r>
              <a:rPr lang="en-US" altLang="zh-CN" sz="1500" dirty="0">
                <a:solidFill>
                  <a:schemeClr val="tx1"/>
                </a:solidFill>
                <a:latin typeface="Calibri" panose="020F0502020204030204" pitchFamily="34" charset="0"/>
                <a:ea typeface="微软雅黑" panose="020B0503020204020204" pitchFamily="34" charset="-122"/>
              </a:rPr>
              <a:t>3        </a:t>
            </a:r>
            <a:r>
              <a:rPr lang="zh-CN" altLang="en-US" sz="1500" dirty="0">
                <a:solidFill>
                  <a:schemeClr val="tx1"/>
                </a:solidFill>
                <a:latin typeface="Calibri" panose="020F0502020204030204" pitchFamily="34" charset="0"/>
                <a:ea typeface="微软雅黑" panose="020B0503020204020204" pitchFamily="34" charset="-122"/>
              </a:rPr>
              <a:t>张利     </a:t>
            </a:r>
            <a:r>
              <a:rPr lang="en-US" altLang="zh-CN" sz="1500" dirty="0">
                <a:solidFill>
                  <a:schemeClr val="tx1"/>
                </a:solidFill>
                <a:latin typeface="Calibri" panose="020F0502020204030204" pitchFamily="34" charset="0"/>
                <a:ea typeface="微软雅黑" panose="020B0503020204020204" pitchFamily="34" charset="-122"/>
              </a:rPr>
              <a:t>19   </a:t>
            </a:r>
            <a:r>
              <a:rPr lang="zh-CN" altLang="en-US" sz="1500" dirty="0">
                <a:solidFill>
                  <a:schemeClr val="tx1"/>
                </a:solidFill>
                <a:latin typeface="Calibri" panose="020F0502020204030204" pitchFamily="34" charset="0"/>
                <a:ea typeface="微软雅黑" panose="020B0503020204020204" pitchFamily="34" charset="-122"/>
              </a:rPr>
              <a:t>东八舍</a:t>
            </a:r>
            <a:r>
              <a:rPr lang="en-US" altLang="zh-CN" sz="1500" dirty="0">
                <a:solidFill>
                  <a:schemeClr val="tx1"/>
                </a:solidFill>
                <a:latin typeface="Calibri" panose="020F0502020204030204" pitchFamily="34" charset="0"/>
                <a:ea typeface="微软雅黑" panose="020B0503020204020204" pitchFamily="34" charset="-122"/>
              </a:rPr>
              <a:t>419</a:t>
            </a:r>
            <a:r>
              <a:rPr lang="zh-CN" altLang="en-US" sz="1500" dirty="0">
                <a:solidFill>
                  <a:schemeClr val="tx1"/>
                </a:solidFill>
                <a:latin typeface="Calibri" panose="020F0502020204030204" pitchFamily="34" charset="0"/>
                <a:ea typeface="微软雅黑" panose="020B0503020204020204" pitchFamily="34" charset="-122"/>
              </a:rPr>
              <a:t>室	  </a:t>
            </a:r>
            <a:r>
              <a:rPr lang="en-US" altLang="zh-CN" sz="1500" dirty="0">
                <a:solidFill>
                  <a:schemeClr val="tx1"/>
                </a:solidFill>
                <a:latin typeface="Calibri" panose="020F0502020204030204" pitchFamily="34" charset="0"/>
                <a:ea typeface="微软雅黑" panose="020B0503020204020204" pitchFamily="34" charset="-122"/>
              </a:rPr>
              <a:t>87543645</a:t>
            </a:r>
          </a:p>
          <a:p>
            <a:pPr>
              <a:lnSpc>
                <a:spcPct val="130000"/>
              </a:lnSpc>
            </a:pPr>
            <a:r>
              <a:rPr lang="zh-CN" altLang="en-US" sz="1500" dirty="0">
                <a:solidFill>
                  <a:schemeClr val="tx1"/>
                </a:solidFill>
                <a:latin typeface="Calibri" panose="020F0502020204030204" pitchFamily="34" charset="0"/>
                <a:ea typeface="微软雅黑" panose="020B0503020204020204" pitchFamily="34" charset="-122"/>
              </a:rPr>
              <a:t>结构类型</a:t>
            </a:r>
            <a:r>
              <a:rPr lang="en-US" altLang="zh-CN" sz="1500" dirty="0">
                <a:solidFill>
                  <a:schemeClr val="tx1"/>
                </a:solidFill>
                <a:latin typeface="Calibri" panose="020F0502020204030204" pitchFamily="34" charset="0"/>
                <a:ea typeface="微软雅黑" panose="020B0503020204020204" pitchFamily="34" charset="-122"/>
              </a:rPr>
              <a:t>Data</a:t>
            </a:r>
            <a:r>
              <a:rPr lang="zh-CN" altLang="en-US" sz="1500" dirty="0">
                <a:solidFill>
                  <a:schemeClr val="tx1"/>
                </a:solidFill>
                <a:latin typeface="Calibri" panose="020F0502020204030204" pitchFamily="34" charset="0"/>
                <a:ea typeface="微软雅黑" panose="020B0503020204020204" pitchFamily="34" charset="-122"/>
              </a:rPr>
              <a:t>的数据长度 </a:t>
            </a:r>
            <a:r>
              <a:rPr lang="en-US" altLang="zh-CN" sz="1500" dirty="0">
                <a:solidFill>
                  <a:schemeClr val="tx1"/>
                </a:solidFill>
                <a:latin typeface="Calibri" panose="020F0502020204030204" pitchFamily="34" charset="0"/>
                <a:ea typeface="微软雅黑" panose="020B0503020204020204" pitchFamily="34" charset="-122"/>
              </a:rPr>
              <a:t>: 56</a:t>
            </a:r>
            <a:r>
              <a:rPr lang="zh-CN" altLang="en-US" sz="1500" dirty="0" smtClean="0">
                <a:solidFill>
                  <a:schemeClr val="tx1"/>
                </a:solidFill>
                <a:latin typeface="Calibri" panose="020F0502020204030204" pitchFamily="34" charset="0"/>
                <a:ea typeface="微软雅黑" panose="020B0503020204020204" pitchFamily="34" charset="-122"/>
              </a:rPr>
              <a:t>字节</a:t>
            </a:r>
            <a:endParaRPr lang="zh-CN" altLang="en-US" sz="1500" dirty="0">
              <a:solidFill>
                <a:schemeClr val="tx1"/>
              </a:solidFill>
              <a:latin typeface="Calibri" panose="020F0502020204030204" pitchFamily="34" charset="0"/>
              <a:ea typeface="微软雅黑" panose="020B0503020204020204" pitchFamily="34" charset="-122"/>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结构</a:t>
            </a: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数组</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8" name="矩形: 圆角 12"/>
          <p:cNvSpPr/>
          <p:nvPr/>
        </p:nvSpPr>
        <p:spPr>
          <a:xfrm>
            <a:off x="896983" y="863506"/>
            <a:ext cx="3211033"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bg1"/>
                </a:solidFill>
                <a:latin typeface="微软雅黑" panose="020B0503020204020204" pitchFamily="34" charset="-122"/>
                <a:ea typeface="微软雅黑" panose="020B0503020204020204" pitchFamily="34" charset="-122"/>
              </a:rPr>
              <a:t>例</a:t>
            </a:r>
            <a:r>
              <a:rPr lang="en-US" altLang="zh-CN" sz="2000" dirty="0">
                <a:solidFill>
                  <a:schemeClr val="bg1"/>
                </a:solidFill>
                <a:latin typeface="微软雅黑" panose="020B0503020204020204" pitchFamily="34" charset="-122"/>
                <a:ea typeface="微软雅黑" panose="020B0503020204020204" pitchFamily="34" charset="-122"/>
              </a:rPr>
              <a:t>8.2</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结构数组的使用</a:t>
            </a:r>
            <a:endParaRPr lang="zh-CN" altLang="en-US" dirty="0">
              <a:solidFill>
                <a:schemeClr val="tx1"/>
              </a:solidFill>
            </a:endParaRPr>
          </a:p>
        </p:txBody>
      </p:sp>
      <p:sp>
        <p:nvSpPr>
          <p:cNvPr id="10" name="矩形 9"/>
          <p:cNvSpPr/>
          <p:nvPr/>
        </p:nvSpPr>
        <p:spPr>
          <a:xfrm>
            <a:off x="665654" y="1308806"/>
            <a:ext cx="3953717" cy="4801314"/>
          </a:xfrm>
          <a:prstGeom prst="rect">
            <a:avLst/>
          </a:prstGeom>
        </p:spPr>
        <p:txBody>
          <a:bodyPr wrap="square">
            <a:spAutoFit/>
          </a:bodyPr>
          <a:lstStyle/>
          <a:p>
            <a:pPr>
              <a:lnSpc>
                <a:spcPct val="120000"/>
              </a:lnSpc>
            </a:pPr>
            <a:r>
              <a:rPr lang="en-US" altLang="zh-CN" sz="1500" dirty="0" smtClean="0"/>
              <a:t>#</a:t>
            </a:r>
            <a:r>
              <a:rPr lang="en-US" altLang="zh-CN" sz="1500" dirty="0"/>
              <a:t>include &lt;</a:t>
            </a:r>
            <a:r>
              <a:rPr lang="en-US" altLang="zh-CN" sz="1500" dirty="0" err="1"/>
              <a:t>stdio.h</a:t>
            </a:r>
            <a:r>
              <a:rPr lang="en-US" altLang="zh-CN" sz="1500" dirty="0"/>
              <a:t>&gt;</a:t>
            </a:r>
          </a:p>
          <a:p>
            <a:pPr>
              <a:lnSpc>
                <a:spcPct val="120000"/>
              </a:lnSpc>
            </a:pPr>
            <a:r>
              <a:rPr lang="en-US" altLang="zh-CN" sz="1500" dirty="0"/>
              <a:t>#define STUDENT 3</a:t>
            </a:r>
          </a:p>
          <a:p>
            <a:pPr>
              <a:lnSpc>
                <a:spcPct val="120000"/>
              </a:lnSpc>
            </a:pPr>
            <a:r>
              <a:rPr lang="en-US" altLang="zh-CN" sz="1500" dirty="0"/>
              <a:t>//</a:t>
            </a:r>
            <a:r>
              <a:rPr lang="zh-CN" altLang="en-US" sz="1500" dirty="0"/>
              <a:t>用符号常量</a:t>
            </a:r>
            <a:r>
              <a:rPr lang="en-US" altLang="zh-CN" sz="1500" dirty="0"/>
              <a:t>STUDENT</a:t>
            </a:r>
            <a:r>
              <a:rPr lang="zh-CN" altLang="en-US" sz="1500" dirty="0"/>
              <a:t>表示学生人数 </a:t>
            </a:r>
          </a:p>
          <a:p>
            <a:pPr>
              <a:lnSpc>
                <a:spcPct val="120000"/>
              </a:lnSpc>
            </a:pPr>
            <a:r>
              <a:rPr lang="en-US" altLang="zh-CN" sz="1500" dirty="0" err="1"/>
              <a:t>struct</a:t>
            </a:r>
            <a:r>
              <a:rPr lang="en-US" altLang="zh-CN" sz="1500" dirty="0"/>
              <a:t> Data {              //</a:t>
            </a:r>
            <a:r>
              <a:rPr lang="zh-CN" altLang="en-US" sz="1500" dirty="0"/>
              <a:t>定义一个结构</a:t>
            </a:r>
          </a:p>
          <a:p>
            <a:pPr>
              <a:lnSpc>
                <a:spcPct val="120000"/>
              </a:lnSpc>
            </a:pPr>
            <a:r>
              <a:rPr lang="zh-CN" altLang="en-US" sz="1500" dirty="0"/>
              <a:t>   </a:t>
            </a:r>
            <a:r>
              <a:rPr lang="en-US" altLang="zh-CN" sz="1500" dirty="0"/>
              <a:t>char  name[20];      // </a:t>
            </a:r>
            <a:r>
              <a:rPr lang="zh-CN" altLang="en-US" sz="1500" dirty="0"/>
              <a:t>姓名</a:t>
            </a:r>
          </a:p>
          <a:p>
            <a:pPr>
              <a:lnSpc>
                <a:spcPct val="120000"/>
              </a:lnSpc>
            </a:pPr>
            <a:r>
              <a:rPr lang="zh-CN" altLang="en-US" sz="1500" dirty="0"/>
              <a:t>   </a:t>
            </a:r>
            <a:r>
              <a:rPr lang="en-US" altLang="zh-CN" sz="1500" dirty="0"/>
              <a:t>short age;                // </a:t>
            </a:r>
            <a:r>
              <a:rPr lang="zh-CN" altLang="en-US" sz="1500" dirty="0"/>
              <a:t>年龄 </a:t>
            </a:r>
          </a:p>
          <a:p>
            <a:pPr>
              <a:lnSpc>
                <a:spcPct val="120000"/>
              </a:lnSpc>
            </a:pPr>
            <a:r>
              <a:rPr lang="zh-CN" altLang="en-US" sz="1500" dirty="0"/>
              <a:t>   </a:t>
            </a:r>
            <a:r>
              <a:rPr lang="en-US" altLang="zh-CN" sz="1500" dirty="0"/>
              <a:t>char  </a:t>
            </a:r>
            <a:r>
              <a:rPr lang="en-US" altLang="zh-CN" sz="1500" dirty="0" err="1"/>
              <a:t>adr</a:t>
            </a:r>
            <a:r>
              <a:rPr lang="en-US" altLang="zh-CN" sz="1500" dirty="0"/>
              <a:t>[30];         // </a:t>
            </a:r>
            <a:r>
              <a:rPr lang="zh-CN" altLang="en-US" sz="1500" dirty="0"/>
              <a:t>地址 </a:t>
            </a:r>
          </a:p>
          <a:p>
            <a:pPr>
              <a:lnSpc>
                <a:spcPct val="120000"/>
              </a:lnSpc>
            </a:pPr>
            <a:r>
              <a:rPr lang="zh-CN" altLang="en-US" sz="1500" dirty="0"/>
              <a:t>   </a:t>
            </a:r>
            <a:r>
              <a:rPr lang="en-US" altLang="zh-CN" sz="1500" dirty="0"/>
              <a:t>long  </a:t>
            </a:r>
            <a:r>
              <a:rPr lang="en-US" altLang="zh-CN" sz="1500" dirty="0" err="1"/>
              <a:t>tel</a:t>
            </a:r>
            <a:r>
              <a:rPr lang="en-US" altLang="zh-CN" sz="1500" dirty="0"/>
              <a:t>;                  // </a:t>
            </a:r>
            <a:r>
              <a:rPr lang="zh-CN" altLang="en-US" sz="1500" dirty="0"/>
              <a:t>电话号码 </a:t>
            </a:r>
          </a:p>
          <a:p>
            <a:pPr>
              <a:lnSpc>
                <a:spcPct val="120000"/>
              </a:lnSpc>
            </a:pPr>
            <a:r>
              <a:rPr lang="en-US" altLang="zh-CN" sz="1500" dirty="0"/>
              <a:t>};</a:t>
            </a:r>
          </a:p>
          <a:p>
            <a:pPr>
              <a:lnSpc>
                <a:spcPct val="120000"/>
              </a:lnSpc>
            </a:pPr>
            <a:r>
              <a:rPr lang="en-US" altLang="zh-CN" sz="1500" dirty="0"/>
              <a:t>void main( )</a:t>
            </a:r>
          </a:p>
          <a:p>
            <a:pPr>
              <a:lnSpc>
                <a:spcPct val="120000"/>
              </a:lnSpc>
            </a:pPr>
            <a:r>
              <a:rPr lang="en-US" altLang="zh-CN" sz="1500" dirty="0"/>
              <a:t>{ </a:t>
            </a:r>
          </a:p>
          <a:p>
            <a:pPr>
              <a:lnSpc>
                <a:spcPct val="120000"/>
              </a:lnSpc>
            </a:pPr>
            <a:r>
              <a:rPr lang="en-US" altLang="zh-CN" sz="1500" dirty="0"/>
              <a:t>   </a:t>
            </a:r>
            <a:r>
              <a:rPr lang="en-US" altLang="zh-CN" sz="1500" dirty="0" err="1"/>
              <a:t>struct</a:t>
            </a:r>
            <a:r>
              <a:rPr lang="en-US" altLang="zh-CN" sz="1500" dirty="0"/>
              <a:t> Data man[STUDENT] = {</a:t>
            </a:r>
          </a:p>
          <a:p>
            <a:pPr>
              <a:lnSpc>
                <a:spcPct val="120000"/>
              </a:lnSpc>
            </a:pPr>
            <a:r>
              <a:rPr lang="en-US" altLang="zh-CN" sz="1500" dirty="0"/>
              <a:t>   //</a:t>
            </a:r>
            <a:r>
              <a:rPr lang="zh-CN" altLang="en-US" sz="1500" dirty="0"/>
              <a:t>定义一个结构数组并初始化</a:t>
            </a:r>
          </a:p>
          <a:p>
            <a:pPr>
              <a:lnSpc>
                <a:spcPct val="120000"/>
              </a:lnSpc>
            </a:pPr>
            <a:r>
              <a:rPr lang="zh-CN" altLang="en-US" sz="1500" dirty="0"/>
              <a:t>   </a:t>
            </a:r>
            <a:r>
              <a:rPr lang="en-US" altLang="zh-CN" sz="1500" dirty="0"/>
              <a:t>{"</a:t>
            </a:r>
            <a:r>
              <a:rPr lang="zh-CN" altLang="en-US" sz="1500" dirty="0"/>
              <a:t>王伟</a:t>
            </a:r>
            <a:r>
              <a:rPr lang="en-US" altLang="zh-CN" sz="1500" dirty="0"/>
              <a:t>", 20, "</a:t>
            </a:r>
            <a:r>
              <a:rPr lang="zh-CN" altLang="en-US" sz="1500" dirty="0"/>
              <a:t>东八舍</a:t>
            </a:r>
            <a:r>
              <a:rPr lang="en-US" altLang="zh-CN" sz="1500" dirty="0"/>
              <a:t>416</a:t>
            </a:r>
            <a:r>
              <a:rPr lang="zh-CN" altLang="en-US" sz="1500" dirty="0"/>
              <a:t>室</a:t>
            </a:r>
            <a:r>
              <a:rPr lang="en-US" altLang="zh-CN" sz="1500" dirty="0"/>
              <a:t>", 87543641},</a:t>
            </a:r>
          </a:p>
          <a:p>
            <a:pPr>
              <a:lnSpc>
                <a:spcPct val="120000"/>
              </a:lnSpc>
            </a:pPr>
            <a:r>
              <a:rPr lang="en-US" altLang="zh-CN" sz="1500" dirty="0"/>
              <a:t>   {"</a:t>
            </a:r>
            <a:r>
              <a:rPr lang="zh-CN" altLang="en-US" sz="1500" dirty="0"/>
              <a:t>李玲</a:t>
            </a:r>
            <a:r>
              <a:rPr lang="en-US" altLang="zh-CN" sz="1500" dirty="0"/>
              <a:t>", 21, "</a:t>
            </a:r>
            <a:r>
              <a:rPr lang="zh-CN" altLang="en-US" sz="1500" dirty="0"/>
              <a:t>南三舍</a:t>
            </a:r>
            <a:r>
              <a:rPr lang="en-US" altLang="zh-CN" sz="1500" dirty="0"/>
              <a:t>219</a:t>
            </a:r>
            <a:r>
              <a:rPr lang="zh-CN" altLang="en-US" sz="1500" dirty="0"/>
              <a:t>室</a:t>
            </a:r>
            <a:r>
              <a:rPr lang="en-US" altLang="zh-CN" sz="1500" dirty="0"/>
              <a:t>", 87543945},</a:t>
            </a:r>
          </a:p>
          <a:p>
            <a:pPr>
              <a:lnSpc>
                <a:spcPct val="120000"/>
              </a:lnSpc>
            </a:pPr>
            <a:r>
              <a:rPr lang="en-US" altLang="zh-CN" sz="1500" dirty="0"/>
              <a:t>   {"</a:t>
            </a:r>
            <a:r>
              <a:rPr lang="zh-CN" altLang="en-US" sz="1500" dirty="0"/>
              <a:t>张利</a:t>
            </a:r>
            <a:r>
              <a:rPr lang="en-US" altLang="zh-CN" sz="1500" dirty="0"/>
              <a:t>", 19, "</a:t>
            </a:r>
            <a:r>
              <a:rPr lang="zh-CN" altLang="en-US" sz="1500" dirty="0"/>
              <a:t>东八舍</a:t>
            </a:r>
            <a:r>
              <a:rPr lang="en-US" altLang="zh-CN" sz="1500" dirty="0"/>
              <a:t>419</a:t>
            </a:r>
            <a:r>
              <a:rPr lang="zh-CN" altLang="en-US" sz="1500" dirty="0"/>
              <a:t>室</a:t>
            </a:r>
            <a:r>
              <a:rPr lang="en-US" altLang="zh-CN" sz="1500" dirty="0"/>
              <a:t>", 87543645}};</a:t>
            </a:r>
          </a:p>
          <a:p>
            <a:pPr>
              <a:lnSpc>
                <a:spcPct val="120000"/>
              </a:lnSpc>
            </a:pPr>
            <a:r>
              <a:rPr lang="en-US" altLang="zh-CN" sz="1500" dirty="0"/>
              <a:t>   </a:t>
            </a:r>
            <a:r>
              <a:rPr lang="en-US" altLang="zh-CN" sz="1500" dirty="0" err="1"/>
              <a:t>int</a:t>
            </a:r>
            <a:r>
              <a:rPr lang="en-US" altLang="zh-CN" sz="1500" dirty="0"/>
              <a:t> </a:t>
            </a:r>
            <a:r>
              <a:rPr lang="en-US" altLang="zh-CN" sz="1500" dirty="0" err="1"/>
              <a:t>i</a:t>
            </a:r>
            <a:r>
              <a:rPr lang="en-US" altLang="zh-CN" sz="1500" dirty="0" smtClean="0"/>
              <a:t>;</a:t>
            </a:r>
            <a:endParaRPr lang="zh-CN" altLang="en-US" sz="1500" dirty="0"/>
          </a:p>
        </p:txBody>
      </p:sp>
      <p:sp>
        <p:nvSpPr>
          <p:cNvPr id="12" name="矩形: 圆角 3"/>
          <p:cNvSpPr/>
          <p:nvPr/>
        </p:nvSpPr>
        <p:spPr>
          <a:xfrm>
            <a:off x="518917" y="1237280"/>
            <a:ext cx="4091994" cy="4843811"/>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4845735" y="1279622"/>
            <a:ext cx="3953717" cy="3139321"/>
          </a:xfrm>
          <a:prstGeom prst="rect">
            <a:avLst/>
          </a:prstGeom>
        </p:spPr>
        <p:txBody>
          <a:bodyPr wrap="square">
            <a:spAutoFit/>
          </a:bodyPr>
          <a:lstStyle/>
          <a:p>
            <a:pPr>
              <a:lnSpc>
                <a:spcPct val="120000"/>
              </a:lnSpc>
            </a:pPr>
            <a:r>
              <a:rPr lang="en-US" altLang="zh-CN" sz="1500" dirty="0" smtClean="0"/>
              <a:t>// </a:t>
            </a:r>
            <a:r>
              <a:rPr lang="zh-CN" altLang="en-US" sz="1500" dirty="0"/>
              <a:t>输出显示表头提示信息 </a:t>
            </a:r>
          </a:p>
          <a:p>
            <a:pPr>
              <a:lnSpc>
                <a:spcPct val="120000"/>
              </a:lnSpc>
            </a:pPr>
            <a:r>
              <a:rPr lang="en-US" altLang="zh-CN" sz="1500" dirty="0" err="1"/>
              <a:t>printf</a:t>
            </a:r>
            <a:r>
              <a:rPr lang="en-US" altLang="zh-CN" sz="1500" dirty="0"/>
              <a:t>(“</a:t>
            </a:r>
            <a:r>
              <a:rPr lang="zh-CN" altLang="en-US" sz="1500" dirty="0"/>
              <a:t>编号</a:t>
            </a:r>
            <a:r>
              <a:rPr lang="en-US" altLang="zh-CN" sz="1500" dirty="0"/>
              <a:t>\t</a:t>
            </a:r>
            <a:r>
              <a:rPr lang="zh-CN" altLang="en-US" sz="1500" dirty="0"/>
              <a:t>姓名</a:t>
            </a:r>
            <a:r>
              <a:rPr lang="en-US" altLang="zh-CN" sz="1500" dirty="0"/>
              <a:t>\t</a:t>
            </a:r>
            <a:r>
              <a:rPr lang="zh-CN" altLang="en-US" sz="1500" dirty="0"/>
              <a:t>年龄</a:t>
            </a:r>
            <a:r>
              <a:rPr lang="en-US" altLang="zh-CN" sz="1500" dirty="0"/>
              <a:t>\t</a:t>
            </a:r>
            <a:r>
              <a:rPr lang="zh-CN" altLang="en-US" sz="1500" dirty="0"/>
              <a:t>地址</a:t>
            </a:r>
            <a:r>
              <a:rPr lang="en-US" altLang="zh-CN" sz="1500" dirty="0"/>
              <a:t>\t</a:t>
            </a:r>
            <a:r>
              <a:rPr lang="zh-CN" altLang="en-US" sz="1500" dirty="0"/>
              <a:t>电话</a:t>
            </a:r>
            <a:r>
              <a:rPr lang="en-US" altLang="zh-CN" sz="1500" dirty="0"/>
              <a:t>\n\n");</a:t>
            </a:r>
          </a:p>
          <a:p>
            <a:pPr>
              <a:lnSpc>
                <a:spcPct val="120000"/>
              </a:lnSpc>
            </a:pPr>
            <a:r>
              <a:rPr lang="en-US" altLang="zh-CN" sz="1500" dirty="0"/>
              <a:t>//</a:t>
            </a:r>
            <a:r>
              <a:rPr lang="zh-CN" altLang="en-US" sz="1500" dirty="0"/>
              <a:t>输出结构数组的数据</a:t>
            </a:r>
          </a:p>
          <a:p>
            <a:pPr>
              <a:lnSpc>
                <a:spcPct val="120000"/>
              </a:lnSpc>
            </a:pPr>
            <a:r>
              <a:rPr lang="en-US" altLang="zh-CN" sz="1500" dirty="0"/>
              <a:t>for(</a:t>
            </a:r>
            <a:r>
              <a:rPr lang="en-US" altLang="zh-CN" sz="1500" dirty="0" err="1"/>
              <a:t>i</a:t>
            </a:r>
            <a:r>
              <a:rPr lang="en-US" altLang="zh-CN" sz="1500" dirty="0"/>
              <a:t> = 0; </a:t>
            </a:r>
            <a:r>
              <a:rPr lang="en-US" altLang="zh-CN" sz="1500" dirty="0" err="1"/>
              <a:t>i</a:t>
            </a:r>
            <a:r>
              <a:rPr lang="en-US" altLang="zh-CN" sz="1500" dirty="0"/>
              <a:t> &lt; STUDENT; </a:t>
            </a:r>
            <a:r>
              <a:rPr lang="en-US" altLang="zh-CN" sz="1500" dirty="0" err="1"/>
              <a:t>i</a:t>
            </a:r>
            <a:r>
              <a:rPr lang="en-US" altLang="zh-CN" sz="1500" dirty="0"/>
              <a:t>++) </a:t>
            </a:r>
          </a:p>
          <a:p>
            <a:pPr>
              <a:lnSpc>
                <a:spcPct val="120000"/>
              </a:lnSpc>
            </a:pPr>
            <a:r>
              <a:rPr lang="en-US" altLang="zh-CN" sz="1500" dirty="0" err="1"/>
              <a:t>printf</a:t>
            </a:r>
            <a:r>
              <a:rPr lang="en-US" altLang="zh-CN" sz="1500" dirty="0"/>
              <a:t>(“%-d\t%-s\t%-d\t%-s\</a:t>
            </a:r>
            <a:r>
              <a:rPr lang="en-US" altLang="zh-CN" sz="1500" dirty="0" err="1"/>
              <a:t>t%Ld</a:t>
            </a:r>
            <a:r>
              <a:rPr lang="en-US" altLang="zh-CN" sz="1500" dirty="0"/>
              <a:t>\n”, \</a:t>
            </a:r>
          </a:p>
          <a:p>
            <a:pPr>
              <a:lnSpc>
                <a:spcPct val="120000"/>
              </a:lnSpc>
            </a:pPr>
            <a:r>
              <a:rPr lang="en-US" altLang="zh-CN" sz="1500" dirty="0"/>
              <a:t>              i+1,man[</a:t>
            </a:r>
            <a:r>
              <a:rPr lang="en-US" altLang="zh-CN" sz="1500" dirty="0" err="1"/>
              <a:t>i</a:t>
            </a:r>
            <a:r>
              <a:rPr lang="en-US" altLang="zh-CN" sz="1500" dirty="0"/>
              <a:t>].name, man[</a:t>
            </a:r>
            <a:r>
              <a:rPr lang="en-US" altLang="zh-CN" sz="1500" dirty="0" err="1"/>
              <a:t>i</a:t>
            </a:r>
            <a:r>
              <a:rPr lang="en-US" altLang="zh-CN" sz="1500" dirty="0"/>
              <a:t>].age, \</a:t>
            </a:r>
          </a:p>
          <a:p>
            <a:pPr>
              <a:lnSpc>
                <a:spcPct val="120000"/>
              </a:lnSpc>
            </a:pPr>
            <a:r>
              <a:rPr lang="en-US" altLang="zh-CN" sz="1500" dirty="0"/>
              <a:t>              man[</a:t>
            </a:r>
            <a:r>
              <a:rPr lang="en-US" altLang="zh-CN" sz="1500" dirty="0" err="1"/>
              <a:t>i</a:t>
            </a:r>
            <a:r>
              <a:rPr lang="en-US" altLang="zh-CN" sz="1500" dirty="0"/>
              <a:t>].</a:t>
            </a:r>
            <a:r>
              <a:rPr lang="en-US" altLang="zh-CN" sz="1500" dirty="0" err="1"/>
              <a:t>adr,man</a:t>
            </a:r>
            <a:r>
              <a:rPr lang="en-US" altLang="zh-CN" sz="1500" dirty="0"/>
              <a:t>[</a:t>
            </a:r>
            <a:r>
              <a:rPr lang="en-US" altLang="zh-CN" sz="1500" dirty="0" err="1"/>
              <a:t>i</a:t>
            </a:r>
            <a:r>
              <a:rPr lang="en-US" altLang="zh-CN" sz="1500" dirty="0"/>
              <a:t>].</a:t>
            </a:r>
            <a:r>
              <a:rPr lang="en-US" altLang="zh-CN" sz="1500" dirty="0" err="1"/>
              <a:t>tel</a:t>
            </a:r>
            <a:r>
              <a:rPr lang="en-US" altLang="zh-CN" sz="1500" dirty="0"/>
              <a:t>);</a:t>
            </a:r>
          </a:p>
          <a:p>
            <a:pPr>
              <a:lnSpc>
                <a:spcPct val="120000"/>
              </a:lnSpc>
            </a:pPr>
            <a:r>
              <a:rPr lang="en-US" altLang="zh-CN" sz="1500" dirty="0"/>
              <a:t>// </a:t>
            </a:r>
            <a:r>
              <a:rPr lang="zh-CN" altLang="en-US" sz="1500" dirty="0"/>
              <a:t>每个输出项都左对齐，编号从</a:t>
            </a:r>
            <a:r>
              <a:rPr lang="en-US" altLang="zh-CN" sz="1500" dirty="0"/>
              <a:t>1</a:t>
            </a:r>
            <a:r>
              <a:rPr lang="zh-CN" altLang="en-US" sz="1500" dirty="0"/>
              <a:t>开始  </a:t>
            </a:r>
          </a:p>
          <a:p>
            <a:pPr>
              <a:lnSpc>
                <a:spcPct val="120000"/>
              </a:lnSpc>
            </a:pPr>
            <a:r>
              <a:rPr lang="en-US" altLang="zh-CN" sz="1500" dirty="0" err="1"/>
              <a:t>printf</a:t>
            </a:r>
            <a:r>
              <a:rPr lang="en-US" altLang="zh-CN" sz="1500" dirty="0"/>
              <a:t>("\n</a:t>
            </a:r>
            <a:r>
              <a:rPr lang="zh-CN" altLang="en-US" sz="1500" dirty="0"/>
              <a:t>结构类型</a:t>
            </a:r>
            <a:r>
              <a:rPr lang="en-US" altLang="zh-CN" sz="1500" dirty="0"/>
              <a:t>Data</a:t>
            </a:r>
            <a:r>
              <a:rPr lang="zh-CN" altLang="en-US" sz="1500" dirty="0"/>
              <a:t>的数据长度 </a:t>
            </a:r>
            <a:r>
              <a:rPr lang="en-US" altLang="zh-CN" sz="1500" dirty="0"/>
              <a:t>: \ </a:t>
            </a:r>
          </a:p>
          <a:p>
            <a:pPr>
              <a:lnSpc>
                <a:spcPct val="120000"/>
              </a:lnSpc>
            </a:pPr>
            <a:r>
              <a:rPr lang="en-US" altLang="zh-CN" sz="1500" dirty="0"/>
              <a:t>           %d</a:t>
            </a:r>
            <a:r>
              <a:rPr lang="zh-CN" altLang="en-US" sz="1500" dirty="0"/>
              <a:t>字节。</a:t>
            </a:r>
            <a:r>
              <a:rPr lang="en-US" altLang="zh-CN" sz="1500" dirty="0"/>
              <a:t>\n", </a:t>
            </a:r>
            <a:r>
              <a:rPr lang="en-US" altLang="zh-CN" sz="1500" dirty="0" err="1"/>
              <a:t>sizeof</a:t>
            </a:r>
            <a:r>
              <a:rPr lang="en-US" altLang="zh-CN" sz="1500" dirty="0"/>
              <a:t>(</a:t>
            </a:r>
            <a:r>
              <a:rPr lang="en-US" altLang="zh-CN" sz="1500" dirty="0" err="1"/>
              <a:t>struct</a:t>
            </a:r>
            <a:r>
              <a:rPr lang="en-US" altLang="zh-CN" sz="1500" dirty="0"/>
              <a:t> Data));</a:t>
            </a:r>
          </a:p>
          <a:p>
            <a:pPr>
              <a:lnSpc>
                <a:spcPct val="120000"/>
              </a:lnSpc>
            </a:pPr>
            <a:r>
              <a:rPr lang="en-US" altLang="zh-CN" sz="1500" dirty="0" smtClean="0"/>
              <a:t>}</a:t>
            </a:r>
            <a:endParaRPr lang="zh-CN" altLang="en-US" sz="1500" dirty="0"/>
          </a:p>
        </p:txBody>
      </p:sp>
      <p:sp>
        <p:nvSpPr>
          <p:cNvPr id="19" name="矩形: 圆角 3"/>
          <p:cNvSpPr/>
          <p:nvPr/>
        </p:nvSpPr>
        <p:spPr>
          <a:xfrm>
            <a:off x="4698998" y="1208101"/>
            <a:ext cx="4091994" cy="3228426"/>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22863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32924" y="131498"/>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8.2</a:t>
            </a: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a:t>
            </a: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结构</a:t>
            </a: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数组</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5" name="矩形: 圆角 4"/>
          <p:cNvSpPr/>
          <p:nvPr/>
        </p:nvSpPr>
        <p:spPr>
          <a:xfrm>
            <a:off x="7585670" y="1585264"/>
            <a:ext cx="1381539" cy="4278823"/>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500" dirty="0">
                <a:solidFill>
                  <a:schemeClr val="tx1"/>
                </a:solidFill>
                <a:latin typeface="Calibri" panose="020F0502020204030204" pitchFamily="34" charset="0"/>
                <a:ea typeface="微软雅黑" panose="020B0503020204020204" pitchFamily="34" charset="-122"/>
              </a:rPr>
              <a:t> </a:t>
            </a:r>
            <a:r>
              <a:rPr lang="zh-CN" altLang="en-US" sz="1500" dirty="0">
                <a:solidFill>
                  <a:schemeClr val="tx1"/>
                </a:solidFill>
                <a:latin typeface="Calibri" panose="020F0502020204030204" pitchFamily="34" charset="0"/>
                <a:ea typeface="微软雅黑" panose="020B0503020204020204" pitchFamily="34" charset="-122"/>
              </a:rPr>
              <a:t>运行结果：</a:t>
            </a:r>
            <a:endParaRPr lang="en-US" altLang="zh-CN" sz="1500" dirty="0">
              <a:solidFill>
                <a:schemeClr val="tx1"/>
              </a:solidFill>
              <a:latin typeface="Calibri" panose="020F0502020204030204" pitchFamily="34" charset="0"/>
              <a:ea typeface="微软雅黑" panose="020B0503020204020204" pitchFamily="34" charset="-122"/>
            </a:endParaRPr>
          </a:p>
          <a:p>
            <a:r>
              <a:rPr lang="zh-CN" altLang="en-US" sz="1500" dirty="0">
                <a:solidFill>
                  <a:schemeClr val="tx1"/>
                </a:solidFill>
                <a:latin typeface="Calibri" panose="020F0502020204030204" pitchFamily="34" charset="0"/>
                <a:ea typeface="微软雅黑" panose="020B0503020204020204" pitchFamily="34" charset="-122"/>
              </a:rPr>
              <a:t> </a:t>
            </a:r>
            <a:r>
              <a:rPr lang="en-US" altLang="zh-CN" sz="1500" dirty="0">
                <a:solidFill>
                  <a:schemeClr val="tx1"/>
                </a:solidFill>
                <a:latin typeface="Calibri" panose="020F0502020204030204" pitchFamily="34" charset="0"/>
                <a:ea typeface="微软雅黑" panose="020B0503020204020204" pitchFamily="34" charset="-122"/>
              </a:rPr>
              <a:t>//</a:t>
            </a:r>
            <a:r>
              <a:rPr lang="zh-CN" altLang="en-US" sz="1500" dirty="0">
                <a:solidFill>
                  <a:schemeClr val="tx1"/>
                </a:solidFill>
                <a:latin typeface="Calibri" panose="020F0502020204030204" pitchFamily="34" charset="0"/>
                <a:ea typeface="微软雅黑" panose="020B0503020204020204" pitchFamily="34" charset="-122"/>
              </a:rPr>
              <a:t>输入</a:t>
            </a:r>
          </a:p>
          <a:p>
            <a:r>
              <a:rPr lang="en-US" altLang="zh-CN" sz="1500" dirty="0" err="1">
                <a:solidFill>
                  <a:schemeClr val="tx1"/>
                </a:solidFill>
                <a:latin typeface="Calibri" panose="020F0502020204030204" pitchFamily="34" charset="0"/>
                <a:ea typeface="微软雅黑" panose="020B0503020204020204" pitchFamily="34" charset="-122"/>
              </a:rPr>
              <a:t>wang</a:t>
            </a:r>
            <a:endParaRPr lang="en-US" altLang="zh-CN" sz="1500" dirty="0">
              <a:solidFill>
                <a:schemeClr val="tx1"/>
              </a:solidFill>
              <a:latin typeface="Calibri" panose="020F0502020204030204" pitchFamily="34" charset="0"/>
              <a:ea typeface="微软雅黑" panose="020B0503020204020204" pitchFamily="34" charset="-122"/>
            </a:endParaRPr>
          </a:p>
          <a:p>
            <a:r>
              <a:rPr lang="en-US" altLang="zh-CN" sz="1500" dirty="0" err="1">
                <a:solidFill>
                  <a:schemeClr val="tx1"/>
                </a:solidFill>
                <a:latin typeface="Calibri" panose="020F0502020204030204" pitchFamily="34" charset="0"/>
                <a:ea typeface="微软雅黑" panose="020B0503020204020204" pitchFamily="34" charset="-122"/>
              </a:rPr>
              <a:t>wang</a:t>
            </a:r>
            <a:endParaRPr lang="en-US" altLang="zh-CN" sz="1500" dirty="0">
              <a:solidFill>
                <a:schemeClr val="tx1"/>
              </a:solidFill>
              <a:latin typeface="Calibri" panose="020F0502020204030204" pitchFamily="34" charset="0"/>
              <a:ea typeface="微软雅黑" panose="020B0503020204020204" pitchFamily="34" charset="-122"/>
            </a:endParaRPr>
          </a:p>
          <a:p>
            <a:r>
              <a:rPr lang="en-US" altLang="zh-CN" sz="1500" dirty="0" err="1">
                <a:solidFill>
                  <a:schemeClr val="tx1"/>
                </a:solidFill>
                <a:latin typeface="Calibri" panose="020F0502020204030204" pitchFamily="34" charset="0"/>
                <a:ea typeface="微软雅黑" panose="020B0503020204020204" pitchFamily="34" charset="-122"/>
              </a:rPr>
              <a:t>zhang</a:t>
            </a:r>
            <a:endParaRPr lang="en-US" altLang="zh-CN" sz="1500" dirty="0">
              <a:solidFill>
                <a:schemeClr val="tx1"/>
              </a:solidFill>
              <a:latin typeface="Calibri" panose="020F0502020204030204" pitchFamily="34" charset="0"/>
              <a:ea typeface="微软雅黑" panose="020B0503020204020204" pitchFamily="34" charset="-122"/>
            </a:endParaRPr>
          </a:p>
          <a:p>
            <a:r>
              <a:rPr lang="en-US" altLang="zh-CN" sz="1500" dirty="0" err="1">
                <a:solidFill>
                  <a:schemeClr val="tx1"/>
                </a:solidFill>
                <a:latin typeface="Calibri" panose="020F0502020204030204" pitchFamily="34" charset="0"/>
                <a:ea typeface="微软雅黑" panose="020B0503020204020204" pitchFamily="34" charset="-122"/>
              </a:rPr>
              <a:t>zhang</a:t>
            </a:r>
            <a:endParaRPr lang="en-US" altLang="zh-CN" sz="1500" dirty="0">
              <a:solidFill>
                <a:schemeClr val="tx1"/>
              </a:solidFill>
              <a:latin typeface="Calibri" panose="020F0502020204030204" pitchFamily="34" charset="0"/>
              <a:ea typeface="微软雅黑" panose="020B0503020204020204" pitchFamily="34" charset="-122"/>
            </a:endParaRPr>
          </a:p>
          <a:p>
            <a:r>
              <a:rPr lang="en-US" altLang="zh-CN" sz="1500" dirty="0" err="1">
                <a:solidFill>
                  <a:schemeClr val="tx1"/>
                </a:solidFill>
                <a:latin typeface="Calibri" panose="020F0502020204030204" pitchFamily="34" charset="0"/>
                <a:ea typeface="微软雅黑" panose="020B0503020204020204" pitchFamily="34" charset="-122"/>
              </a:rPr>
              <a:t>zhang</a:t>
            </a:r>
            <a:endParaRPr lang="en-US" altLang="zh-CN" sz="1500" dirty="0">
              <a:solidFill>
                <a:schemeClr val="tx1"/>
              </a:solidFill>
              <a:latin typeface="Calibri" panose="020F0502020204030204" pitchFamily="34" charset="0"/>
              <a:ea typeface="微软雅黑" panose="020B0503020204020204" pitchFamily="34" charset="-122"/>
            </a:endParaRPr>
          </a:p>
          <a:p>
            <a:r>
              <a:rPr lang="en-US" altLang="zh-CN" sz="1500" dirty="0" err="1">
                <a:solidFill>
                  <a:schemeClr val="tx1"/>
                </a:solidFill>
                <a:latin typeface="Calibri" panose="020F0502020204030204" pitchFamily="34" charset="0"/>
                <a:ea typeface="微软雅黑" panose="020B0503020204020204" pitchFamily="34" charset="-122"/>
              </a:rPr>
              <a:t>zhang</a:t>
            </a:r>
            <a:endParaRPr lang="en-US" altLang="zh-CN" sz="1500" dirty="0">
              <a:solidFill>
                <a:schemeClr val="tx1"/>
              </a:solidFill>
              <a:latin typeface="Calibri" panose="020F0502020204030204" pitchFamily="34" charset="0"/>
              <a:ea typeface="微软雅黑" panose="020B0503020204020204" pitchFamily="34" charset="-122"/>
            </a:endParaRPr>
          </a:p>
          <a:p>
            <a:r>
              <a:rPr lang="en-US" altLang="zh-CN" sz="1500" dirty="0" err="1">
                <a:solidFill>
                  <a:schemeClr val="tx1"/>
                </a:solidFill>
                <a:latin typeface="Calibri" panose="020F0502020204030204" pitchFamily="34" charset="0"/>
                <a:ea typeface="微软雅黑" panose="020B0503020204020204" pitchFamily="34" charset="-122"/>
              </a:rPr>
              <a:t>zhou</a:t>
            </a:r>
            <a:endParaRPr lang="en-US" altLang="zh-CN" sz="1500" dirty="0">
              <a:solidFill>
                <a:schemeClr val="tx1"/>
              </a:solidFill>
              <a:latin typeface="Calibri" panose="020F0502020204030204" pitchFamily="34" charset="0"/>
              <a:ea typeface="微软雅黑" panose="020B0503020204020204" pitchFamily="34" charset="-122"/>
            </a:endParaRPr>
          </a:p>
          <a:p>
            <a:r>
              <a:rPr lang="en-US" altLang="zh-CN" sz="1500" dirty="0" err="1">
                <a:solidFill>
                  <a:schemeClr val="tx1"/>
                </a:solidFill>
                <a:latin typeface="Calibri" panose="020F0502020204030204" pitchFamily="34" charset="0"/>
                <a:ea typeface="微软雅黑" panose="020B0503020204020204" pitchFamily="34" charset="-122"/>
              </a:rPr>
              <a:t>zhou</a:t>
            </a:r>
            <a:endParaRPr lang="en-US" altLang="zh-CN" sz="1500" dirty="0">
              <a:solidFill>
                <a:schemeClr val="tx1"/>
              </a:solidFill>
              <a:latin typeface="Calibri" panose="020F0502020204030204" pitchFamily="34" charset="0"/>
              <a:ea typeface="微软雅黑" panose="020B0503020204020204" pitchFamily="34" charset="-122"/>
            </a:endParaRPr>
          </a:p>
          <a:p>
            <a:r>
              <a:rPr lang="en-US" altLang="zh-CN" sz="1500" dirty="0" err="1">
                <a:solidFill>
                  <a:schemeClr val="tx1"/>
                </a:solidFill>
                <a:latin typeface="Calibri" panose="020F0502020204030204" pitchFamily="34" charset="0"/>
                <a:ea typeface="微软雅黑" panose="020B0503020204020204" pitchFamily="34" charset="-122"/>
              </a:rPr>
              <a:t>gao</a:t>
            </a:r>
            <a:endParaRPr lang="en-US" altLang="zh-CN" sz="1500" dirty="0">
              <a:solidFill>
                <a:schemeClr val="tx1"/>
              </a:solidFill>
              <a:latin typeface="Calibri" panose="020F0502020204030204" pitchFamily="34" charset="0"/>
              <a:ea typeface="微软雅黑" panose="020B0503020204020204" pitchFamily="34" charset="-122"/>
            </a:endParaRPr>
          </a:p>
          <a:p>
            <a:r>
              <a:rPr lang="en-US" altLang="zh-CN" sz="1500" dirty="0" err="1">
                <a:solidFill>
                  <a:schemeClr val="tx1"/>
                </a:solidFill>
                <a:latin typeface="Calibri" panose="020F0502020204030204" pitchFamily="34" charset="0"/>
                <a:ea typeface="微软雅黑" panose="020B0503020204020204" pitchFamily="34" charset="-122"/>
              </a:rPr>
              <a:t>gao</a:t>
            </a:r>
            <a:endParaRPr lang="en-US" altLang="zh-CN" sz="1500" dirty="0">
              <a:solidFill>
                <a:schemeClr val="tx1"/>
              </a:solidFill>
              <a:latin typeface="Calibri" panose="020F0502020204030204" pitchFamily="34" charset="0"/>
              <a:ea typeface="微软雅黑" panose="020B0503020204020204" pitchFamily="34" charset="-122"/>
            </a:endParaRPr>
          </a:p>
          <a:p>
            <a:r>
              <a:rPr lang="en-US" altLang="zh-CN" sz="1500" dirty="0">
                <a:solidFill>
                  <a:schemeClr val="tx1"/>
                </a:solidFill>
                <a:latin typeface="Calibri" panose="020F0502020204030204" pitchFamily="34" charset="0"/>
                <a:ea typeface="微软雅黑" panose="020B0503020204020204" pitchFamily="34" charset="-122"/>
              </a:rPr>
              <a:t>//</a:t>
            </a:r>
            <a:r>
              <a:rPr lang="zh-CN" altLang="en-US" sz="1500" dirty="0">
                <a:solidFill>
                  <a:schemeClr val="tx1"/>
                </a:solidFill>
                <a:latin typeface="Calibri" panose="020F0502020204030204" pitchFamily="34" charset="0"/>
                <a:ea typeface="微软雅黑" panose="020B0503020204020204" pitchFamily="34" charset="-122"/>
              </a:rPr>
              <a:t>输出</a:t>
            </a:r>
          </a:p>
          <a:p>
            <a:r>
              <a:rPr lang="en-US" altLang="zh-CN" sz="1500" dirty="0">
                <a:solidFill>
                  <a:schemeClr val="tx1"/>
                </a:solidFill>
                <a:latin typeface="Calibri" panose="020F0502020204030204" pitchFamily="34" charset="0"/>
                <a:ea typeface="微软雅黑" panose="020B0503020204020204" pitchFamily="34" charset="-122"/>
              </a:rPr>
              <a:t>wang:2</a:t>
            </a:r>
          </a:p>
          <a:p>
            <a:r>
              <a:rPr lang="en-US" altLang="zh-CN" sz="1500" dirty="0">
                <a:solidFill>
                  <a:schemeClr val="tx1"/>
                </a:solidFill>
                <a:latin typeface="Calibri" panose="020F0502020204030204" pitchFamily="34" charset="0"/>
                <a:ea typeface="微软雅黑" panose="020B0503020204020204" pitchFamily="34" charset="-122"/>
              </a:rPr>
              <a:t>zhang:4</a:t>
            </a:r>
          </a:p>
          <a:p>
            <a:r>
              <a:rPr lang="en-US" altLang="zh-CN" sz="1500" dirty="0">
                <a:solidFill>
                  <a:schemeClr val="tx1"/>
                </a:solidFill>
                <a:latin typeface="Calibri" panose="020F0502020204030204" pitchFamily="34" charset="0"/>
                <a:ea typeface="微软雅黑" panose="020B0503020204020204" pitchFamily="34" charset="-122"/>
              </a:rPr>
              <a:t>zhou:2</a:t>
            </a:r>
          </a:p>
          <a:p>
            <a:r>
              <a:rPr lang="en-US" altLang="zh-CN" sz="1500" dirty="0">
                <a:solidFill>
                  <a:schemeClr val="tx1"/>
                </a:solidFill>
                <a:latin typeface="Calibri" panose="020F0502020204030204" pitchFamily="34" charset="0"/>
                <a:ea typeface="微软雅黑" panose="020B0503020204020204" pitchFamily="34" charset="-122"/>
              </a:rPr>
              <a:t>gao:2</a:t>
            </a:r>
            <a:endParaRPr lang="zh-CN" altLang="en-US" sz="1500" dirty="0">
              <a:solidFill>
                <a:schemeClr val="tx1"/>
              </a:solidFill>
              <a:latin typeface="Calibri" panose="020F0502020204030204" pitchFamily="34" charset="0"/>
              <a:ea typeface="微软雅黑" panose="020B0503020204020204" pitchFamily="34" charset="-122"/>
            </a:endParaRPr>
          </a:p>
        </p:txBody>
      </p:sp>
      <p:sp>
        <p:nvSpPr>
          <p:cNvPr id="9" name="矩形: 圆角 12"/>
          <p:cNvSpPr/>
          <p:nvPr/>
        </p:nvSpPr>
        <p:spPr>
          <a:xfrm>
            <a:off x="474820" y="889694"/>
            <a:ext cx="7198189" cy="69557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微软雅黑" panose="020B0503020204020204" pitchFamily="34" charset="-122"/>
                <a:ea typeface="微软雅黑" panose="020B0503020204020204" pitchFamily="34" charset="-122"/>
              </a:rPr>
              <a:t>例</a:t>
            </a:r>
            <a:r>
              <a:rPr lang="en-US" altLang="zh-CN" dirty="0" smtClean="0">
                <a:solidFill>
                  <a:schemeClr val="bg1"/>
                </a:solidFill>
                <a:latin typeface="微软雅黑" panose="020B0503020204020204" pitchFamily="34" charset="-122"/>
                <a:ea typeface="微软雅黑" panose="020B0503020204020204" pitchFamily="34" charset="-122"/>
              </a:rPr>
              <a:t>8.3</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对</a:t>
            </a:r>
            <a:r>
              <a:rPr lang="zh-CN" altLang="en-US" dirty="0">
                <a:solidFill>
                  <a:schemeClr val="tx1"/>
                </a:solidFill>
                <a:latin typeface="微软雅黑" panose="020B0503020204020204" pitchFamily="34" charset="-122"/>
                <a:ea typeface="微软雅黑" panose="020B0503020204020204" pitchFamily="34" charset="-122"/>
              </a:rPr>
              <a:t>候选人得票进行</a:t>
            </a:r>
            <a:r>
              <a:rPr lang="zh-CN" altLang="en-US" dirty="0" smtClean="0">
                <a:solidFill>
                  <a:schemeClr val="tx1"/>
                </a:solidFill>
                <a:latin typeface="微软雅黑" panose="020B0503020204020204" pitchFamily="34" charset="-122"/>
                <a:ea typeface="微软雅黑" panose="020B0503020204020204" pitchFamily="34" charset="-122"/>
              </a:rPr>
              <a:t>统计</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设有</a:t>
            </a:r>
            <a:r>
              <a:rPr lang="en-US" altLang="zh-CN" dirty="0">
                <a:solidFill>
                  <a:schemeClr val="tx1"/>
                </a:solidFill>
                <a:latin typeface="微软雅黑" panose="020B0503020204020204" pitchFamily="34" charset="-122"/>
                <a:ea typeface="微软雅黑" panose="020B0503020204020204" pitchFamily="34" charset="-122"/>
              </a:rPr>
              <a:t>4</a:t>
            </a:r>
            <a:r>
              <a:rPr lang="zh-CN" altLang="en-US" dirty="0">
                <a:solidFill>
                  <a:schemeClr val="tx1"/>
                </a:solidFill>
                <a:latin typeface="微软雅黑" panose="020B0503020204020204" pitchFamily="34" charset="-122"/>
                <a:ea typeface="微软雅黑" panose="020B0503020204020204" pitchFamily="34" charset="-122"/>
              </a:rPr>
              <a:t>个候选人，</a:t>
            </a:r>
            <a:r>
              <a:rPr lang="en-US" altLang="zh-CN" dirty="0">
                <a:solidFill>
                  <a:schemeClr val="tx1"/>
                </a:solidFill>
                <a:latin typeface="微软雅黑" panose="020B0503020204020204" pitchFamily="34" charset="-122"/>
                <a:ea typeface="微软雅黑" panose="020B0503020204020204" pitchFamily="34" charset="-122"/>
              </a:rPr>
              <a:t>N</a:t>
            </a:r>
            <a:r>
              <a:rPr lang="zh-CN" altLang="en-US" dirty="0">
                <a:solidFill>
                  <a:schemeClr val="tx1"/>
                </a:solidFill>
                <a:latin typeface="微软雅黑" panose="020B0503020204020204" pitchFamily="34" charset="-122"/>
                <a:ea typeface="微软雅黑" panose="020B0503020204020204" pitchFamily="34" charset="-122"/>
              </a:rPr>
              <a:t>个人参加选举，每次输入一个得票的候选人的名字，要求最后输出个人的得票结果</a:t>
            </a:r>
            <a:r>
              <a:rPr lang="zh-CN" altLang="en-US" dirty="0" smtClean="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endParaRPr>
          </a:p>
        </p:txBody>
      </p:sp>
      <p:sp>
        <p:nvSpPr>
          <p:cNvPr id="8" name="矩形 7"/>
          <p:cNvSpPr/>
          <p:nvPr/>
        </p:nvSpPr>
        <p:spPr>
          <a:xfrm>
            <a:off x="466875" y="1647372"/>
            <a:ext cx="3025355" cy="4801314"/>
          </a:xfrm>
          <a:prstGeom prst="rect">
            <a:avLst/>
          </a:prstGeom>
        </p:spPr>
        <p:txBody>
          <a:bodyPr wrap="square">
            <a:spAutoFit/>
          </a:bodyPr>
          <a:lstStyle/>
          <a:p>
            <a:pPr>
              <a:lnSpc>
                <a:spcPct val="120000"/>
              </a:lnSpc>
            </a:pPr>
            <a:r>
              <a:rPr lang="en-US" altLang="zh-CN" sz="1500" dirty="0" smtClean="0"/>
              <a:t>#</a:t>
            </a:r>
            <a:r>
              <a:rPr lang="en-US" altLang="zh-CN" sz="1500" dirty="0"/>
              <a:t>include &lt;</a:t>
            </a:r>
            <a:r>
              <a:rPr lang="en-US" altLang="zh-CN" sz="1500" dirty="0" err="1"/>
              <a:t>stdio.h</a:t>
            </a:r>
            <a:r>
              <a:rPr lang="en-US" altLang="zh-CN" sz="1500" dirty="0"/>
              <a:t>&gt;</a:t>
            </a:r>
          </a:p>
          <a:p>
            <a:pPr>
              <a:lnSpc>
                <a:spcPct val="120000"/>
              </a:lnSpc>
            </a:pPr>
            <a:r>
              <a:rPr lang="en-US" altLang="zh-CN" sz="1500" dirty="0"/>
              <a:t>#include &lt;</a:t>
            </a:r>
            <a:r>
              <a:rPr lang="en-US" altLang="zh-CN" sz="1500" dirty="0" err="1"/>
              <a:t>string.h</a:t>
            </a:r>
            <a:r>
              <a:rPr lang="en-US" altLang="zh-CN" sz="1500" dirty="0"/>
              <a:t>&gt;</a:t>
            </a:r>
          </a:p>
          <a:p>
            <a:pPr>
              <a:lnSpc>
                <a:spcPct val="120000"/>
              </a:lnSpc>
            </a:pPr>
            <a:r>
              <a:rPr lang="en-US" altLang="zh-CN" sz="1500" dirty="0"/>
              <a:t>//</a:t>
            </a:r>
            <a:r>
              <a:rPr lang="zh-CN" altLang="en-US" sz="1500" dirty="0"/>
              <a:t>宏定义，定义参加选举人的个数</a:t>
            </a:r>
          </a:p>
          <a:p>
            <a:pPr>
              <a:lnSpc>
                <a:spcPct val="120000"/>
              </a:lnSpc>
            </a:pPr>
            <a:r>
              <a:rPr lang="en-US" altLang="zh-CN" sz="1500" dirty="0"/>
              <a:t>#define N 10</a:t>
            </a:r>
          </a:p>
          <a:p>
            <a:pPr>
              <a:lnSpc>
                <a:spcPct val="120000"/>
              </a:lnSpc>
            </a:pPr>
            <a:r>
              <a:rPr lang="en-US" altLang="zh-CN" sz="1500" dirty="0"/>
              <a:t>//</a:t>
            </a:r>
            <a:r>
              <a:rPr lang="zh-CN" altLang="en-US" sz="1500" dirty="0"/>
              <a:t>结构定义</a:t>
            </a:r>
          </a:p>
          <a:p>
            <a:pPr>
              <a:lnSpc>
                <a:spcPct val="120000"/>
              </a:lnSpc>
            </a:pPr>
            <a:r>
              <a:rPr lang="en-US" altLang="zh-CN" sz="1500" dirty="0" err="1"/>
              <a:t>struct</a:t>
            </a:r>
            <a:r>
              <a:rPr lang="en-US" altLang="zh-CN" sz="1500" dirty="0"/>
              <a:t> person</a:t>
            </a:r>
          </a:p>
          <a:p>
            <a:pPr>
              <a:lnSpc>
                <a:spcPct val="120000"/>
              </a:lnSpc>
            </a:pPr>
            <a:r>
              <a:rPr lang="en-US" altLang="zh-CN" sz="1500" dirty="0"/>
              <a:t>{</a:t>
            </a:r>
          </a:p>
          <a:p>
            <a:pPr>
              <a:lnSpc>
                <a:spcPct val="120000"/>
              </a:lnSpc>
            </a:pPr>
            <a:r>
              <a:rPr lang="en-US" altLang="zh-CN" sz="1500" dirty="0"/>
              <a:t>      char name[20];</a:t>
            </a:r>
          </a:p>
          <a:p>
            <a:pPr>
              <a:lnSpc>
                <a:spcPct val="120000"/>
              </a:lnSpc>
            </a:pPr>
            <a:r>
              <a:rPr lang="en-US" altLang="zh-CN" sz="1500" dirty="0"/>
              <a:t>      </a:t>
            </a:r>
            <a:r>
              <a:rPr lang="en-US" altLang="zh-CN" sz="1500" dirty="0" err="1"/>
              <a:t>int</a:t>
            </a:r>
            <a:r>
              <a:rPr lang="en-US" altLang="zh-CN" sz="1500" dirty="0"/>
              <a:t> count;</a:t>
            </a:r>
          </a:p>
          <a:p>
            <a:pPr>
              <a:lnSpc>
                <a:spcPct val="120000"/>
              </a:lnSpc>
            </a:pPr>
            <a:r>
              <a:rPr lang="en-US" altLang="zh-CN" sz="1500" dirty="0"/>
              <a:t>};</a:t>
            </a:r>
          </a:p>
          <a:p>
            <a:pPr>
              <a:lnSpc>
                <a:spcPct val="120000"/>
              </a:lnSpc>
            </a:pPr>
            <a:r>
              <a:rPr lang="en-US" altLang="zh-CN" sz="1500" dirty="0"/>
              <a:t>void main()</a:t>
            </a:r>
          </a:p>
          <a:p>
            <a:pPr>
              <a:lnSpc>
                <a:spcPct val="120000"/>
              </a:lnSpc>
            </a:pPr>
            <a:r>
              <a:rPr lang="en-US" altLang="zh-CN" sz="1500" dirty="0"/>
              <a:t>{</a:t>
            </a:r>
          </a:p>
          <a:p>
            <a:pPr>
              <a:lnSpc>
                <a:spcPct val="120000"/>
              </a:lnSpc>
            </a:pPr>
            <a:r>
              <a:rPr lang="en-US" altLang="zh-CN" sz="1500" dirty="0"/>
              <a:t>   //</a:t>
            </a:r>
            <a:r>
              <a:rPr lang="zh-CN" altLang="en-US" sz="1500" dirty="0"/>
              <a:t>结构数组定义及初始化</a:t>
            </a:r>
          </a:p>
          <a:p>
            <a:pPr>
              <a:lnSpc>
                <a:spcPct val="120000"/>
              </a:lnSpc>
            </a:pPr>
            <a:r>
              <a:rPr lang="zh-CN" altLang="en-US" sz="1500" dirty="0"/>
              <a:t>      </a:t>
            </a:r>
            <a:r>
              <a:rPr lang="en-US" altLang="zh-CN" sz="1500" dirty="0" err="1"/>
              <a:t>struct</a:t>
            </a:r>
            <a:r>
              <a:rPr lang="en-US" altLang="zh-CN" sz="1500" dirty="0"/>
              <a:t> person leader[4]={\</a:t>
            </a:r>
          </a:p>
          <a:p>
            <a:pPr>
              <a:lnSpc>
                <a:spcPct val="120000"/>
              </a:lnSpc>
            </a:pPr>
            <a:r>
              <a:rPr lang="en-US" altLang="zh-CN" sz="1500" dirty="0"/>
              <a:t>	{“wang”,0},{“zhang”,0},\</a:t>
            </a:r>
          </a:p>
          <a:p>
            <a:pPr>
              <a:lnSpc>
                <a:spcPct val="120000"/>
              </a:lnSpc>
            </a:pPr>
            <a:r>
              <a:rPr lang="en-US" altLang="zh-CN" sz="1500" dirty="0"/>
              <a:t>	{“zhou”,0},{"gao",0}};</a:t>
            </a:r>
          </a:p>
          <a:p>
            <a:pPr>
              <a:lnSpc>
                <a:spcPct val="120000"/>
              </a:lnSpc>
            </a:pPr>
            <a:r>
              <a:rPr lang="en-US" altLang="zh-CN" sz="1500" dirty="0"/>
              <a:t>      char name[20],</a:t>
            </a:r>
            <a:r>
              <a:rPr lang="en-US" altLang="zh-CN" sz="1500" dirty="0" err="1"/>
              <a:t>i,j</a:t>
            </a:r>
            <a:r>
              <a:rPr lang="en-US" altLang="zh-CN" sz="1500" dirty="0" smtClean="0"/>
              <a:t>;</a:t>
            </a:r>
            <a:endParaRPr lang="zh-CN" altLang="en-US" sz="1500" dirty="0"/>
          </a:p>
        </p:txBody>
      </p:sp>
      <p:sp>
        <p:nvSpPr>
          <p:cNvPr id="10" name="矩形: 圆角 3"/>
          <p:cNvSpPr/>
          <p:nvPr/>
        </p:nvSpPr>
        <p:spPr>
          <a:xfrm>
            <a:off x="320137" y="1575850"/>
            <a:ext cx="3172093" cy="4843811"/>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3796710" y="1637567"/>
            <a:ext cx="3627958" cy="4801314"/>
          </a:xfrm>
          <a:prstGeom prst="rect">
            <a:avLst/>
          </a:prstGeom>
        </p:spPr>
        <p:txBody>
          <a:bodyPr wrap="square">
            <a:spAutoFit/>
          </a:bodyPr>
          <a:lstStyle/>
          <a:p>
            <a:pPr>
              <a:lnSpc>
                <a:spcPct val="120000"/>
              </a:lnSpc>
            </a:pPr>
            <a:r>
              <a:rPr lang="en-US" altLang="zh-CN" sz="1500" dirty="0" smtClean="0"/>
              <a:t>//</a:t>
            </a:r>
            <a:r>
              <a:rPr lang="zh-CN" altLang="en-US" sz="1500" dirty="0"/>
              <a:t>模拟选举过程，循环一次代表一次选举</a:t>
            </a:r>
          </a:p>
          <a:p>
            <a:pPr>
              <a:lnSpc>
                <a:spcPct val="120000"/>
              </a:lnSpc>
            </a:pPr>
            <a:r>
              <a:rPr lang="zh-CN" altLang="en-US" sz="1500" dirty="0"/>
              <a:t>      </a:t>
            </a:r>
            <a:r>
              <a:rPr lang="en-US" altLang="zh-CN" sz="1500" dirty="0"/>
              <a:t>for(</a:t>
            </a:r>
            <a:r>
              <a:rPr lang="en-US" altLang="zh-CN" sz="1500" dirty="0" err="1"/>
              <a:t>i</a:t>
            </a:r>
            <a:r>
              <a:rPr lang="en-US" altLang="zh-CN" sz="1500" dirty="0"/>
              <a:t>=0;i&lt;</a:t>
            </a:r>
            <a:r>
              <a:rPr lang="en-US" altLang="zh-CN" sz="1500" dirty="0" err="1"/>
              <a:t>N;i</a:t>
            </a:r>
            <a:r>
              <a:rPr lang="en-US" altLang="zh-CN" sz="1500" dirty="0"/>
              <a:t>++)</a:t>
            </a:r>
          </a:p>
          <a:p>
            <a:pPr>
              <a:lnSpc>
                <a:spcPct val="120000"/>
              </a:lnSpc>
            </a:pPr>
            <a:r>
              <a:rPr lang="en-US" altLang="zh-CN" sz="1500" dirty="0"/>
              <a:t>      {</a:t>
            </a:r>
          </a:p>
          <a:p>
            <a:pPr>
              <a:lnSpc>
                <a:spcPct val="120000"/>
              </a:lnSpc>
            </a:pPr>
            <a:r>
              <a:rPr lang="en-US" altLang="zh-CN" sz="1500" dirty="0" smtClean="0"/>
              <a:t>          gets(name</a:t>
            </a:r>
            <a:r>
              <a:rPr lang="en-US" altLang="zh-CN" sz="1500" dirty="0"/>
              <a:t>); </a:t>
            </a:r>
          </a:p>
          <a:p>
            <a:pPr>
              <a:lnSpc>
                <a:spcPct val="120000"/>
              </a:lnSpc>
            </a:pPr>
            <a:r>
              <a:rPr lang="en-US" altLang="zh-CN" sz="1500" dirty="0"/>
              <a:t>          //</a:t>
            </a:r>
            <a:r>
              <a:rPr lang="zh-CN" altLang="en-US" sz="1500" dirty="0"/>
              <a:t>在候选人中查找匹配的人</a:t>
            </a:r>
          </a:p>
          <a:p>
            <a:pPr>
              <a:lnSpc>
                <a:spcPct val="120000"/>
              </a:lnSpc>
            </a:pPr>
            <a:r>
              <a:rPr lang="zh-CN" altLang="en-US" sz="1500" dirty="0"/>
              <a:t>          </a:t>
            </a:r>
            <a:r>
              <a:rPr lang="en-US" altLang="zh-CN" sz="1500" dirty="0"/>
              <a:t>for(j=0;j&lt;4;j++)</a:t>
            </a:r>
          </a:p>
          <a:p>
            <a:pPr>
              <a:lnSpc>
                <a:spcPct val="120000"/>
              </a:lnSpc>
            </a:pPr>
            <a:r>
              <a:rPr lang="en-US" altLang="zh-CN" sz="1500" dirty="0"/>
              <a:t>          if(</a:t>
            </a:r>
            <a:r>
              <a:rPr lang="en-US" altLang="zh-CN" sz="1500" dirty="0" err="1"/>
              <a:t>strcmp</a:t>
            </a:r>
            <a:r>
              <a:rPr lang="en-US" altLang="zh-CN" sz="1500" dirty="0"/>
              <a:t>(</a:t>
            </a:r>
            <a:r>
              <a:rPr lang="en-US" altLang="zh-CN" sz="1500" dirty="0" err="1"/>
              <a:t>name,leader</a:t>
            </a:r>
            <a:r>
              <a:rPr lang="en-US" altLang="zh-CN" sz="1500" dirty="0"/>
              <a:t>[j].name)==0)</a:t>
            </a:r>
          </a:p>
          <a:p>
            <a:pPr>
              <a:lnSpc>
                <a:spcPct val="120000"/>
              </a:lnSpc>
            </a:pPr>
            <a:r>
              <a:rPr lang="en-US" altLang="zh-CN" sz="1500" dirty="0"/>
              <a:t>          </a:t>
            </a:r>
            <a:r>
              <a:rPr lang="en-US" altLang="zh-CN" sz="1500" dirty="0" smtClean="0"/>
              <a:t>{</a:t>
            </a:r>
          </a:p>
          <a:p>
            <a:pPr>
              <a:lnSpc>
                <a:spcPct val="120000"/>
              </a:lnSpc>
            </a:pPr>
            <a:r>
              <a:rPr lang="en-US" altLang="zh-CN" sz="1500" dirty="0"/>
              <a:t> </a:t>
            </a:r>
            <a:r>
              <a:rPr lang="en-US" altLang="zh-CN" sz="1500" dirty="0" smtClean="0"/>
              <a:t>             leader[j</a:t>
            </a:r>
            <a:r>
              <a:rPr lang="en-US" altLang="zh-CN" sz="1500" dirty="0"/>
              <a:t>].count++;    </a:t>
            </a:r>
          </a:p>
          <a:p>
            <a:pPr>
              <a:lnSpc>
                <a:spcPct val="120000"/>
              </a:lnSpc>
            </a:pPr>
            <a:r>
              <a:rPr lang="en-US" altLang="zh-CN" sz="1500" dirty="0"/>
              <a:t>              break;</a:t>
            </a:r>
          </a:p>
          <a:p>
            <a:pPr>
              <a:lnSpc>
                <a:spcPct val="120000"/>
              </a:lnSpc>
            </a:pPr>
            <a:r>
              <a:rPr lang="en-US" altLang="zh-CN" sz="1500" dirty="0"/>
              <a:t>           }</a:t>
            </a:r>
          </a:p>
          <a:p>
            <a:pPr>
              <a:lnSpc>
                <a:spcPct val="120000"/>
              </a:lnSpc>
            </a:pPr>
            <a:r>
              <a:rPr lang="en-US" altLang="zh-CN" sz="1500" dirty="0"/>
              <a:t>       }</a:t>
            </a:r>
          </a:p>
          <a:p>
            <a:pPr>
              <a:lnSpc>
                <a:spcPct val="120000"/>
              </a:lnSpc>
            </a:pPr>
            <a:r>
              <a:rPr lang="en-US" altLang="zh-CN" sz="1500" dirty="0"/>
              <a:t>       </a:t>
            </a:r>
            <a:r>
              <a:rPr lang="en-US" altLang="zh-CN" sz="1500" dirty="0" err="1"/>
              <a:t>printf</a:t>
            </a:r>
            <a:r>
              <a:rPr lang="en-US" altLang="zh-CN" sz="1500" dirty="0"/>
              <a:t>("\n</a:t>
            </a:r>
            <a:r>
              <a:rPr lang="en-US" altLang="zh-CN" sz="1500" dirty="0" smtClean="0"/>
              <a:t>");</a:t>
            </a:r>
          </a:p>
          <a:p>
            <a:pPr>
              <a:lnSpc>
                <a:spcPct val="120000"/>
              </a:lnSpc>
            </a:pPr>
            <a:r>
              <a:rPr lang="en-US" altLang="zh-CN" sz="1500" dirty="0"/>
              <a:t> </a:t>
            </a:r>
            <a:r>
              <a:rPr lang="en-US" altLang="zh-CN" sz="1500" dirty="0" smtClean="0"/>
              <a:t>      for(j=0;j&lt;4;j</a:t>
            </a:r>
            <a:r>
              <a:rPr lang="en-US" altLang="zh-CN" sz="1500" dirty="0"/>
              <a:t>++)</a:t>
            </a:r>
          </a:p>
          <a:p>
            <a:pPr>
              <a:lnSpc>
                <a:spcPct val="120000"/>
              </a:lnSpc>
            </a:pPr>
            <a:r>
              <a:rPr lang="en-US" altLang="zh-CN" sz="1500" dirty="0"/>
              <a:t>           </a:t>
            </a:r>
            <a:r>
              <a:rPr lang="en-US" altLang="zh-CN" sz="1500" dirty="0" err="1"/>
              <a:t>printf</a:t>
            </a:r>
            <a:r>
              <a:rPr lang="en-US" altLang="zh-CN" sz="1500" dirty="0"/>
              <a:t>(“%s:%d\</a:t>
            </a:r>
            <a:r>
              <a:rPr lang="en-US" altLang="zh-CN" sz="1500" dirty="0" err="1"/>
              <a:t>n”,leader</a:t>
            </a:r>
            <a:r>
              <a:rPr lang="en-US" altLang="zh-CN" sz="1500" dirty="0"/>
              <a:t>[j].name,\</a:t>
            </a:r>
          </a:p>
          <a:p>
            <a:pPr>
              <a:lnSpc>
                <a:spcPct val="120000"/>
              </a:lnSpc>
            </a:pPr>
            <a:r>
              <a:rPr lang="en-US" altLang="zh-CN" sz="1500" dirty="0"/>
              <a:t>                      leader[j].count); </a:t>
            </a:r>
          </a:p>
          <a:p>
            <a:pPr>
              <a:lnSpc>
                <a:spcPct val="120000"/>
              </a:lnSpc>
            </a:pPr>
            <a:r>
              <a:rPr lang="en-US" altLang="zh-CN" sz="1500" dirty="0" smtClean="0"/>
              <a:t>}</a:t>
            </a:r>
            <a:endParaRPr lang="en-US" altLang="zh-CN" sz="1500" dirty="0"/>
          </a:p>
        </p:txBody>
      </p:sp>
      <p:sp>
        <p:nvSpPr>
          <p:cNvPr id="17" name="矩形: 圆角 3"/>
          <p:cNvSpPr/>
          <p:nvPr/>
        </p:nvSpPr>
        <p:spPr>
          <a:xfrm>
            <a:off x="3649972" y="1566045"/>
            <a:ext cx="3774696" cy="4843811"/>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23147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33302" y="1027110"/>
            <a:ext cx="8138194" cy="5632311"/>
          </a:xfrm>
          <a:prstGeom prst="rect">
            <a:avLst/>
          </a:prstGeom>
        </p:spPr>
        <p:txBody>
          <a:bodyPr wrap="square">
            <a:spAutoFit/>
          </a:bodyPr>
          <a:lstStyle/>
          <a:p>
            <a:pPr>
              <a:lnSpc>
                <a:spcPct val="150000"/>
              </a:lnSpc>
              <a:buSzTx/>
            </a:pPr>
            <a:r>
              <a:rPr lang="zh-CN" altLang="en-US" sz="2000" dirty="0">
                <a:latin typeface="微软雅黑" panose="020B0503020204020204" pitchFamily="34" charset="-122"/>
                <a:ea typeface="微软雅黑" panose="020B0503020204020204" pitchFamily="34" charset="-122"/>
              </a:rPr>
              <a:t>指向结构的指针变量称为结构</a:t>
            </a:r>
            <a:r>
              <a:rPr lang="zh-CN" altLang="en-US" sz="2000" dirty="0" smtClean="0">
                <a:latin typeface="微软雅黑" panose="020B0503020204020204" pitchFamily="34" charset="-122"/>
                <a:ea typeface="微软雅黑" panose="020B0503020204020204" pitchFamily="34" charset="-122"/>
              </a:rPr>
              <a:t>指针。</a:t>
            </a:r>
            <a:r>
              <a:rPr lang="zh-CN" altLang="en-US" sz="2000" dirty="0">
                <a:latin typeface="微软雅黑" panose="020B0503020204020204" pitchFamily="34" charset="-122"/>
                <a:ea typeface="微软雅黑" panose="020B0503020204020204" pitchFamily="34" charset="-122"/>
              </a:rPr>
              <a:t>结构指针的</a:t>
            </a:r>
            <a:r>
              <a:rPr lang="zh-CN" altLang="en-US" sz="2000" dirty="0" smtClean="0">
                <a:latin typeface="微软雅黑" panose="020B0503020204020204" pitchFamily="34" charset="-122"/>
                <a:ea typeface="微软雅黑" panose="020B0503020204020204" pitchFamily="34" charset="-122"/>
              </a:rPr>
              <a:t>运算按</a:t>
            </a:r>
            <a:r>
              <a:rPr lang="zh-CN" altLang="en-US" sz="2000" dirty="0">
                <a:latin typeface="微软雅黑" panose="020B0503020204020204" pitchFamily="34" charset="-122"/>
                <a:ea typeface="微软雅黑" panose="020B0503020204020204" pitchFamily="34" charset="-122"/>
              </a:rPr>
              <a:t>地址计算规则进行</a:t>
            </a:r>
            <a:r>
              <a:rPr lang="zh-CN" altLang="en-US" sz="2000" dirty="0" smtClean="0">
                <a:latin typeface="微软雅黑" panose="020B0503020204020204" pitchFamily="34" charset="-122"/>
                <a:ea typeface="微软雅黑" panose="020B0503020204020204" pitchFamily="34" charset="-122"/>
              </a:rPr>
              <a:t>，定义</a:t>
            </a:r>
            <a:r>
              <a:rPr lang="zh-CN" altLang="en-US" sz="2000" dirty="0">
                <a:latin typeface="微软雅黑" panose="020B0503020204020204" pitchFamily="34" charset="-122"/>
                <a:ea typeface="微软雅黑" panose="020B0503020204020204" pitchFamily="34" charset="-122"/>
              </a:rPr>
              <a:t>格式</a:t>
            </a:r>
            <a:r>
              <a:rPr lang="zh-CN" altLang="en-US" sz="2000" dirty="0" smtClean="0">
                <a:latin typeface="微软雅黑" panose="020B0503020204020204" pitchFamily="34" charset="-122"/>
                <a:ea typeface="微软雅黑" panose="020B0503020204020204" pitchFamily="34" charset="-122"/>
              </a:rPr>
              <a:t>为</a:t>
            </a:r>
            <a:r>
              <a:rPr lang="en-US" altLang="zh-CN"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结构名必须是已经定义过的结构类型</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50000"/>
              </a:lnSpc>
              <a:buSzTx/>
            </a:pPr>
            <a:endParaRPr lang="en-US" altLang="zh-CN" sz="2000" dirty="0" smtClean="0">
              <a:latin typeface="微软雅黑" panose="020B0503020204020204" pitchFamily="34" charset="-122"/>
              <a:ea typeface="微软雅黑" panose="020B0503020204020204" pitchFamily="34" charset="-122"/>
            </a:endParaRPr>
          </a:p>
          <a:p>
            <a:pPr>
              <a:lnSpc>
                <a:spcPct val="150000"/>
              </a:lnSpc>
              <a:buSzTx/>
            </a:pPr>
            <a:endParaRPr lang="en-US" altLang="zh-CN" sz="2000" dirty="0" smtClean="0">
              <a:latin typeface="微软雅黑" panose="020B0503020204020204" pitchFamily="34" charset="-122"/>
              <a:ea typeface="微软雅黑" panose="020B0503020204020204" pitchFamily="34" charset="-122"/>
            </a:endParaRPr>
          </a:p>
          <a:p>
            <a:pPr>
              <a:lnSpc>
                <a:spcPct val="150000"/>
              </a:lnSpc>
              <a:buSzTx/>
            </a:pPr>
            <a:r>
              <a:rPr lang="zh-CN" altLang="en-US" sz="2000" dirty="0" smtClean="0">
                <a:latin typeface="微软雅黑" panose="020B0503020204020204" pitchFamily="34" charset="-122"/>
                <a:ea typeface="微软雅黑" panose="020B0503020204020204" pitchFamily="34" charset="-122"/>
              </a:rPr>
              <a:t>例如：</a:t>
            </a:r>
            <a:endParaRPr lang="en-US" altLang="zh-CN" sz="2000" dirty="0" smtClean="0">
              <a:latin typeface="微软雅黑" panose="020B0503020204020204" pitchFamily="34" charset="-122"/>
              <a:ea typeface="微软雅黑" panose="020B0503020204020204" pitchFamily="34" charset="-122"/>
            </a:endParaRPr>
          </a:p>
          <a:p>
            <a:pPr>
              <a:lnSpc>
                <a:spcPct val="150000"/>
              </a:lnSpc>
              <a:buSzTx/>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itchFamily="34" charset="0"/>
              <a:buChar char="•"/>
            </a:pPr>
            <a:r>
              <a:rPr lang="zh-CN" altLang="en-US" sz="2000" dirty="0" smtClean="0">
                <a:latin typeface="微软雅黑" panose="020B0503020204020204" pitchFamily="34" charset="-122"/>
                <a:ea typeface="微软雅黑" panose="020B0503020204020204" pitchFamily="34" charset="-122"/>
              </a:rPr>
              <a:t>存储</a:t>
            </a:r>
            <a:r>
              <a:rPr lang="zh-CN" altLang="en-US" sz="2000" dirty="0">
                <a:latin typeface="微软雅黑" panose="020B0503020204020204" pitchFamily="34" charset="-122"/>
                <a:ea typeface="微软雅黑" panose="020B0503020204020204" pitchFamily="34" charset="-122"/>
              </a:rPr>
              <a:t>类型是结构指针变量本身的存储</a:t>
            </a:r>
            <a:r>
              <a:rPr lang="zh-CN" altLang="en-US" sz="2000" dirty="0" smtClean="0">
                <a:latin typeface="微软雅黑" panose="020B0503020204020204" pitchFamily="34" charset="-122"/>
                <a:ea typeface="微软雅黑" panose="020B0503020204020204" pitchFamily="34" charset="-122"/>
              </a:rPr>
              <a:t>类型</a:t>
            </a: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buFont typeface="Arial" pitchFamily="34" charset="0"/>
              <a:buChar char="•"/>
            </a:pPr>
            <a:r>
              <a:rPr lang="zh-CN" altLang="en-US" sz="2000" dirty="0" smtClean="0">
                <a:latin typeface="微软雅黑" panose="020B0503020204020204" pitchFamily="34" charset="-122"/>
                <a:ea typeface="微软雅黑" panose="020B0503020204020204" pitchFamily="34" charset="-122"/>
              </a:rPr>
              <a:t>由于</a:t>
            </a:r>
            <a:r>
              <a:rPr lang="zh-CN" altLang="en-US" sz="2000" dirty="0">
                <a:latin typeface="微软雅黑" panose="020B0503020204020204" pitchFamily="34" charset="-122"/>
                <a:ea typeface="微软雅黑" panose="020B0503020204020204" pitchFamily="34" charset="-122"/>
              </a:rPr>
              <a:t>结构指针是指向整个结构体而不是某个成员</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因此结构指针的增（减）量运算</a:t>
            </a:r>
            <a:r>
              <a:rPr lang="zh-CN" altLang="en-US" sz="2000" dirty="0" smtClean="0">
                <a:latin typeface="微软雅黑" panose="020B0503020204020204" pitchFamily="34" charset="-122"/>
                <a:ea typeface="微软雅黑" panose="020B0503020204020204" pitchFamily="34" charset="-122"/>
              </a:rPr>
              <a:t>，将跳</a:t>
            </a:r>
            <a:r>
              <a:rPr lang="zh-CN" altLang="en-US" sz="2000" dirty="0">
                <a:latin typeface="微软雅黑" panose="020B0503020204020204" pitchFamily="34" charset="-122"/>
                <a:ea typeface="微软雅黑" panose="020B0503020204020204" pitchFamily="34" charset="-122"/>
              </a:rPr>
              <a:t>过一个结构变量的整体，指向内存中下一个结构变量或结构数组中下一个元素，结构指针本身的（物理）地址增量值取决于它所指的结构</a:t>
            </a:r>
            <a:r>
              <a:rPr lang="zh-CN" altLang="en-US" sz="2000" dirty="0" smtClean="0">
                <a:latin typeface="微软雅黑" panose="020B0503020204020204" pitchFamily="34" charset="-122"/>
                <a:ea typeface="微软雅黑" panose="020B0503020204020204" pitchFamily="34" charset="-122"/>
              </a:rPr>
              <a:t>变量的数据长度</a:t>
            </a:r>
            <a:endParaRPr lang="zh-CN" altLang="en-US" sz="2000" dirty="0">
              <a:latin typeface="微软雅黑" panose="020B0503020204020204" pitchFamily="34" charset="-122"/>
              <a:ea typeface="微软雅黑" panose="020B0503020204020204" pitchFamily="34" charset="-122"/>
            </a:endParaRPr>
          </a:p>
          <a:p>
            <a:pPr>
              <a:lnSpc>
                <a:spcPct val="150000"/>
              </a:lnSpc>
              <a:buSzTx/>
            </a:pPr>
            <a:endParaRPr lang="en-US" altLang="zh-CN" sz="2000" dirty="0" smtClean="0">
              <a:latin typeface="微软雅黑" panose="020B0503020204020204" pitchFamily="34" charset="-122"/>
              <a:ea typeface="微软雅黑" panose="020B0503020204020204" pitchFamily="34" charset="-122"/>
            </a:endParaRPr>
          </a:p>
        </p:txBody>
      </p:sp>
      <p:sp>
        <p:nvSpPr>
          <p:cNvPr id="11" name="文本框 10"/>
          <p:cNvSpPr txBox="1"/>
          <p:nvPr/>
        </p:nvSpPr>
        <p:spPr>
          <a:xfrm>
            <a:off x="732924" y="131498"/>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8.2.2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5" name="AutoShape 4"/>
          <p:cNvSpPr>
            <a:spLocks noChangeArrowheads="1"/>
          </p:cNvSpPr>
          <p:nvPr/>
        </p:nvSpPr>
        <p:spPr bwMode="ltGray">
          <a:xfrm>
            <a:off x="1540315" y="2127849"/>
            <a:ext cx="6324167" cy="376476"/>
          </a:xfrm>
          <a:prstGeom prst="roundRect">
            <a:avLst>
              <a:gd name="adj" fmla="val 4843"/>
            </a:avLst>
          </a:prstGeom>
          <a:solidFill>
            <a:srgbClr val="9DE0B3"/>
          </a:solidFill>
          <a:extLst/>
        </p:spPr>
        <p:txBody>
          <a:bodyPr wrap="none">
            <a:spAutoFit/>
          </a:bodyPr>
          <a:lstStyle/>
          <a:p>
            <a:r>
              <a:rPr lang="en-US" altLang="zh-CN" dirty="0">
                <a:solidFill>
                  <a:schemeClr val="tx1"/>
                </a:solidFill>
                <a:latin typeface="微软雅黑" panose="020B0503020204020204" pitchFamily="34" charset="-122"/>
                <a:ea typeface="微软雅黑" panose="020B0503020204020204" pitchFamily="34" charset="-122"/>
              </a:rPr>
              <a:t> &lt;</a:t>
            </a:r>
            <a:r>
              <a:rPr lang="zh-CN" altLang="en-US" dirty="0">
                <a:solidFill>
                  <a:schemeClr val="tx1"/>
                </a:solidFill>
                <a:latin typeface="微软雅黑" panose="020B0503020204020204" pitchFamily="34" charset="-122"/>
                <a:ea typeface="微软雅黑" panose="020B0503020204020204" pitchFamily="34" charset="-122"/>
              </a:rPr>
              <a:t>存储类型</a:t>
            </a:r>
            <a:r>
              <a:rPr lang="en-US" altLang="zh-CN" dirty="0">
                <a:solidFill>
                  <a:schemeClr val="tx1"/>
                </a:solidFill>
                <a:latin typeface="微软雅黑" panose="020B0503020204020204" pitchFamily="34" charset="-122"/>
                <a:ea typeface="微软雅黑" panose="020B0503020204020204" pitchFamily="34" charset="-122"/>
              </a:rPr>
              <a:t>&gt; </a:t>
            </a:r>
            <a:r>
              <a:rPr lang="en-US" altLang="zh-CN" dirty="0" err="1">
                <a:solidFill>
                  <a:schemeClr val="tx1"/>
                </a:solidFill>
                <a:latin typeface="微软雅黑" panose="020B0503020204020204" pitchFamily="34" charset="-122"/>
                <a:ea typeface="微软雅黑" panose="020B0503020204020204" pitchFamily="34" charset="-122"/>
              </a:rPr>
              <a:t>struct</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结构名 * 结构指针名 </a:t>
            </a:r>
            <a:r>
              <a:rPr lang="en-US" altLang="zh-CN" dirty="0">
                <a:solidFill>
                  <a:schemeClr val="tx1"/>
                </a:solidFill>
                <a:latin typeface="微软雅黑" panose="020B0503020204020204" pitchFamily="34" charset="-122"/>
                <a:ea typeface="微软雅黑" panose="020B0503020204020204" pitchFamily="34" charset="-122"/>
              </a:rPr>
              <a:t>[ = </a:t>
            </a:r>
            <a:r>
              <a:rPr lang="zh-CN" altLang="en-US" dirty="0">
                <a:solidFill>
                  <a:schemeClr val="tx1"/>
                </a:solidFill>
                <a:latin typeface="微软雅黑" panose="020B0503020204020204" pitchFamily="34" charset="-122"/>
                <a:ea typeface="微软雅黑" panose="020B0503020204020204" pitchFamily="34" charset="-122"/>
              </a:rPr>
              <a:t>初始地址值 </a:t>
            </a:r>
            <a:r>
              <a:rPr lang="en-US" altLang="zh-CN" dirty="0">
                <a:solidFill>
                  <a:schemeClr val="tx1"/>
                </a:solidFill>
                <a:latin typeface="微软雅黑" panose="020B0503020204020204" pitchFamily="34" charset="-122"/>
                <a:ea typeface="微软雅黑" panose="020B0503020204020204" pitchFamily="34" charset="-122"/>
              </a:rPr>
              <a:t>]; </a:t>
            </a:r>
          </a:p>
        </p:txBody>
      </p:sp>
      <p:sp>
        <p:nvSpPr>
          <p:cNvPr id="7" name="文本框 11"/>
          <p:cNvSpPr txBox="1"/>
          <p:nvPr/>
        </p:nvSpPr>
        <p:spPr>
          <a:xfrm>
            <a:off x="2155971" y="130712"/>
            <a:ext cx="5427677"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结构</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a:t>
            </a:r>
          </a:p>
        </p:txBody>
      </p:sp>
      <p:sp>
        <p:nvSpPr>
          <p:cNvPr id="8" name="矩形 7"/>
          <p:cNvSpPr/>
          <p:nvPr/>
        </p:nvSpPr>
        <p:spPr>
          <a:xfrm>
            <a:off x="3278103" y="3079779"/>
            <a:ext cx="2848589" cy="763486"/>
          </a:xfrm>
          <a:prstGeom prst="rect">
            <a:avLst/>
          </a:prstGeom>
          <a:noFill/>
          <a:ln>
            <a:solidFill>
              <a:srgbClr val="98B4A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struct</a:t>
            </a:r>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Employee  *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pman</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struct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Employee  *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pd</a:t>
            </a:r>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t>
            </a:r>
            <a:endPar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0222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xEl>
                                              <p:pRg st="5" end="5"/>
                                            </p:txEl>
                                          </p:spTgt>
                                        </p:tgtEl>
                                        <p:attrNameLst>
                                          <p:attrName>style.visibility</p:attrName>
                                        </p:attrNameLst>
                                      </p:cBhvr>
                                      <p:to>
                                        <p:strVal val="visible"/>
                                      </p:to>
                                    </p:set>
                                    <p:anim calcmode="lin" valueType="num">
                                      <p:cBhvr additive="base">
                                        <p:cTn id="18"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 calcmode="lin" valueType="num">
                                      <p:cBhvr additive="base">
                                        <p:cTn id="24"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33302" y="1027110"/>
            <a:ext cx="8138194" cy="4720523"/>
          </a:xfrm>
          <a:prstGeom prst="rect">
            <a:avLst/>
          </a:prstGeom>
        </p:spPr>
        <p:txBody>
          <a:bodyPr wrap="square">
            <a:spAutoFit/>
          </a:bodyPr>
          <a:lstStyle/>
          <a:p>
            <a:pPr marL="342900" indent="-342900">
              <a:lnSpc>
                <a:spcPct val="150000"/>
              </a:lnSpc>
              <a:buFont typeface="Arial" pitchFamily="34" charset="0"/>
              <a:buChar char="•"/>
            </a:pPr>
            <a:r>
              <a:rPr lang="zh-CN" altLang="en-US" sz="2000" dirty="0" smtClean="0">
                <a:latin typeface="微软雅黑" panose="020B0503020204020204" pitchFamily="34" charset="-122"/>
                <a:ea typeface="微软雅黑" panose="020B0503020204020204" pitchFamily="34" charset="-122"/>
              </a:rPr>
              <a:t>结构体</a:t>
            </a:r>
            <a:r>
              <a:rPr lang="zh-CN" altLang="en-US" sz="2000" dirty="0">
                <a:latin typeface="微软雅黑" panose="020B0503020204020204" pitchFamily="34" charset="-122"/>
                <a:ea typeface="微软雅黑" panose="020B0503020204020204" pitchFamily="34" charset="-122"/>
              </a:rPr>
              <a:t>可以嵌套，即结构体成员又是一个结构变量或结构</a:t>
            </a:r>
            <a:r>
              <a:rPr lang="zh-CN" altLang="en-US" sz="2000" dirty="0" smtClean="0">
                <a:latin typeface="微软雅黑" panose="020B0503020204020204" pitchFamily="34" charset="-122"/>
                <a:ea typeface="微软雅黑" panose="020B0503020204020204" pitchFamily="34" charset="-122"/>
              </a:rPr>
              <a:t>指针</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例如</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1400" dirty="0" smtClean="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itchFamily="34" charset="0"/>
              <a:buChar char="•"/>
            </a:pPr>
            <a:r>
              <a:rPr lang="zh-CN" altLang="en-US" sz="2000" dirty="0">
                <a:latin typeface="微软雅黑" panose="020B0503020204020204" pitchFamily="34" charset="-122"/>
                <a:ea typeface="微软雅黑" panose="020B0503020204020204" pitchFamily="34" charset="-122"/>
              </a:rPr>
              <a:t>在结构嵌套中，当结构体的成员项具有由该结构类型定义的结构指针时，这种结构体称为递归结构</a:t>
            </a:r>
            <a:r>
              <a:rPr lang="zh-CN" altLang="en-US" sz="2000" dirty="0" smtClean="0">
                <a:latin typeface="微软雅黑" panose="020B0503020204020204" pitchFamily="34" charset="-122"/>
                <a:ea typeface="微软雅黑" panose="020B0503020204020204" pitchFamily="34" charset="-122"/>
              </a:rPr>
              <a:t>体</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a:p>
            <a:pPr>
              <a:lnSpc>
                <a:spcPct val="150000"/>
              </a:lnSpc>
              <a:buSzTx/>
            </a:pPr>
            <a:endParaRPr lang="en-US" altLang="zh-CN" sz="2000" dirty="0" smtClean="0">
              <a:latin typeface="微软雅黑" panose="020B0503020204020204" pitchFamily="34" charset="-122"/>
              <a:ea typeface="微软雅黑" panose="020B0503020204020204" pitchFamily="34" charset="-122"/>
            </a:endParaRPr>
          </a:p>
        </p:txBody>
      </p:sp>
      <p:sp>
        <p:nvSpPr>
          <p:cNvPr id="11" name="文本框 10"/>
          <p:cNvSpPr txBox="1"/>
          <p:nvPr/>
        </p:nvSpPr>
        <p:spPr>
          <a:xfrm>
            <a:off x="732924" y="131498"/>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8.2.2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155971" y="130712"/>
            <a:ext cx="5427677"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结构</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a:t>
            </a:r>
          </a:p>
        </p:txBody>
      </p:sp>
      <p:sp>
        <p:nvSpPr>
          <p:cNvPr id="10" name="矩形 9"/>
          <p:cNvSpPr/>
          <p:nvPr/>
        </p:nvSpPr>
        <p:spPr>
          <a:xfrm>
            <a:off x="3278104" y="1764769"/>
            <a:ext cx="2848589" cy="1909616"/>
          </a:xfrm>
          <a:prstGeom prst="rect">
            <a:avLst/>
          </a:prstGeom>
          <a:noFill/>
          <a:ln>
            <a:solidFill>
              <a:srgbClr val="98B4A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struct</a:t>
            </a:r>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student {</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char    name[20];</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short   age;</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char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adr</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[30];</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struct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Date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BirthDay</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struct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Date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StudyDate</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studt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[300];</a:t>
            </a:r>
          </a:p>
        </p:txBody>
      </p:sp>
      <p:sp>
        <p:nvSpPr>
          <p:cNvPr id="13" name="矩形 12"/>
          <p:cNvSpPr/>
          <p:nvPr/>
        </p:nvSpPr>
        <p:spPr>
          <a:xfrm>
            <a:off x="2453160" y="4610911"/>
            <a:ext cx="4833298" cy="1686174"/>
          </a:xfrm>
          <a:prstGeom prst="rect">
            <a:avLst/>
          </a:prstGeom>
          <a:noFill/>
          <a:ln>
            <a:solidFill>
              <a:srgbClr val="98B4A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struct</a:t>
            </a:r>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Node {</a:t>
            </a:r>
          </a:p>
          <a:p>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 </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数据场，节点序号</a:t>
            </a:r>
          </a:p>
          <a:p>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int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num</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p>
          <a:p>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 </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指针场，指向下一个节点的结构指针 </a:t>
            </a:r>
          </a:p>
          <a:p>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struct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Node * next;</a:t>
            </a:r>
          </a:p>
          <a:p>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t>
            </a:r>
            <a:endPar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4022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33302" y="1027110"/>
            <a:ext cx="8138194" cy="4247317"/>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使用</a:t>
            </a:r>
            <a:r>
              <a:rPr lang="zh-CN" altLang="en-US" sz="2000" dirty="0">
                <a:latin typeface="微软雅黑" panose="020B0503020204020204" pitchFamily="34" charset="-122"/>
                <a:ea typeface="微软雅黑" panose="020B0503020204020204" pitchFamily="34" charset="-122"/>
              </a:rPr>
              <a:t>结构指针对结构成员进行引用时，有两种形式：</a:t>
            </a:r>
          </a:p>
          <a:p>
            <a:pPr marL="342900" indent="-342900">
              <a:lnSpc>
                <a:spcPct val="150000"/>
              </a:lnSpc>
              <a:buFont typeface="Arial"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itchFamily="34" charset="0"/>
              <a:buChar char="•"/>
            </a:pPr>
            <a:r>
              <a:rPr lang="zh-CN" altLang="en-US" sz="2000" dirty="0" smtClean="0">
                <a:latin typeface="微软雅黑" panose="020B0503020204020204" pitchFamily="34" charset="-122"/>
                <a:ea typeface="微软雅黑" panose="020B0503020204020204" pitchFamily="34" charset="-122"/>
              </a:rPr>
              <a:t>使用结构成员访问运算符</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    运算符</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的优先级比取内容运算符</a:t>
            </a:r>
            <a:r>
              <a:rPr lang="en-US" altLang="zh-CN" sz="20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高</a:t>
            </a:r>
            <a:r>
              <a:rPr lang="zh-CN" altLang="en-US" sz="2000" dirty="0">
                <a:latin typeface="微软雅黑" panose="020B0503020204020204" pitchFamily="34" charset="-122"/>
                <a:ea typeface="微软雅黑" panose="020B0503020204020204" pitchFamily="34" charset="-122"/>
              </a:rPr>
              <a:t>，所以需要使用</a:t>
            </a:r>
            <a:r>
              <a:rPr lang="zh-CN" altLang="en-US" sz="2000" dirty="0" smtClean="0">
                <a:latin typeface="微软雅黑" panose="020B0503020204020204" pitchFamily="34" charset="-122"/>
                <a:ea typeface="微软雅黑" panose="020B0503020204020204" pitchFamily="34" charset="-122"/>
              </a:rPr>
              <a:t>圆括号</a:t>
            </a: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buFont typeface="Arial"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itchFamily="34" charset="0"/>
              <a:buChar char="•"/>
            </a:pPr>
            <a:r>
              <a:rPr lang="zh-CN" altLang="en-US" sz="2000" dirty="0" smtClean="0">
                <a:latin typeface="微软雅黑" panose="020B0503020204020204" pitchFamily="34" charset="-122"/>
                <a:ea typeface="微软雅黑" panose="020B0503020204020204" pitchFamily="34" charset="-122"/>
              </a:rPr>
              <a:t>结构</a:t>
            </a:r>
            <a:r>
              <a:rPr lang="zh-CN" altLang="en-US" sz="2000" dirty="0">
                <a:latin typeface="微软雅黑" panose="020B0503020204020204" pitchFamily="34" charset="-122"/>
                <a:ea typeface="微软雅黑" panose="020B0503020204020204" pitchFamily="34" charset="-122"/>
              </a:rPr>
              <a:t>指针运算符“</a:t>
            </a:r>
            <a:r>
              <a:rPr lang="en-US" altLang="zh-CN" sz="2000" dirty="0">
                <a:latin typeface="微软雅黑" panose="020B0503020204020204" pitchFamily="34" charset="-122"/>
                <a:ea typeface="微软雅黑" panose="020B0503020204020204" pitchFamily="34" charset="-122"/>
              </a:rPr>
              <a:t>-&gt;”</a:t>
            </a:r>
            <a:r>
              <a:rPr lang="zh-CN" altLang="en-US" sz="2000" dirty="0">
                <a:latin typeface="微软雅黑" panose="020B0503020204020204" pitchFamily="34" charset="-122"/>
                <a:ea typeface="微软雅黑" panose="020B0503020204020204" pitchFamily="34" charset="-122"/>
              </a:rPr>
              <a:t>（横线加大于号</a:t>
            </a:r>
            <a:r>
              <a:rPr lang="zh-CN" altLang="en-US" sz="2000" dirty="0" smtClean="0">
                <a:latin typeface="微软雅黑" panose="020B0503020204020204" pitchFamily="34" charset="-122"/>
                <a:ea typeface="微软雅黑" panose="020B0503020204020204" pitchFamily="34" charset="-122"/>
              </a:rPr>
              <a:t>）。它</a:t>
            </a:r>
            <a:r>
              <a:rPr lang="zh-CN" altLang="en-US" sz="2000" dirty="0">
                <a:latin typeface="微软雅黑" panose="020B0503020204020204" pitchFamily="34" charset="-122"/>
                <a:ea typeface="微软雅黑" panose="020B0503020204020204" pitchFamily="34" charset="-122"/>
              </a:rPr>
              <a:t>与前一种表示方法在意义上是完全等价的</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732924" y="131498"/>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8.2.2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155971" y="130712"/>
            <a:ext cx="5427677"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结构</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a:t>
            </a:r>
          </a:p>
        </p:txBody>
      </p:sp>
      <p:sp>
        <p:nvSpPr>
          <p:cNvPr id="10" name="AutoShape 6"/>
          <p:cNvSpPr>
            <a:spLocks noChangeArrowheads="1"/>
          </p:cNvSpPr>
          <p:nvPr/>
        </p:nvSpPr>
        <p:spPr bwMode="ltGray">
          <a:xfrm>
            <a:off x="3334082" y="2676423"/>
            <a:ext cx="2484976" cy="376476"/>
          </a:xfrm>
          <a:prstGeom prst="roundRect">
            <a:avLst>
              <a:gd name="adj" fmla="val 4843"/>
            </a:avLst>
          </a:prstGeom>
          <a:solidFill>
            <a:srgbClr val="9DE0B3"/>
          </a:solidFill>
          <a:extLst/>
        </p:spPr>
        <p:txBody>
          <a:bodyPr wrap="none">
            <a:spAutoFit/>
          </a:bodyPr>
          <a:lstStyle/>
          <a:p>
            <a:r>
              <a:rPr lang="zh-CN" altLang="en-US" dirty="0">
                <a:solidFill>
                  <a:schemeClr val="tx1"/>
                </a:solidFill>
                <a:latin typeface="微软雅黑" panose="020B0503020204020204" pitchFamily="34" charset="-122"/>
                <a:ea typeface="微软雅黑" panose="020B0503020204020204" pitchFamily="34" charset="-122"/>
              </a:rPr>
              <a:t> </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结构指针名</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成员名 </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3" name="AutoShape 6"/>
          <p:cNvSpPr>
            <a:spLocks noChangeArrowheads="1"/>
          </p:cNvSpPr>
          <p:nvPr/>
        </p:nvSpPr>
        <p:spPr bwMode="ltGray">
          <a:xfrm>
            <a:off x="3551282" y="5523708"/>
            <a:ext cx="2302233" cy="376476"/>
          </a:xfrm>
          <a:prstGeom prst="roundRect">
            <a:avLst>
              <a:gd name="adj" fmla="val 4843"/>
            </a:avLst>
          </a:prstGeom>
          <a:solidFill>
            <a:srgbClr val="9DE0B3"/>
          </a:solidFill>
          <a:extLst/>
        </p:spPr>
        <p:txBody>
          <a:bodyPr wrap="none">
            <a:spAutoFit/>
          </a:bodyPr>
          <a:lstStyle/>
          <a:p>
            <a:r>
              <a:rPr lang="zh-CN" altLang="en-US" dirty="0">
                <a:solidFill>
                  <a:schemeClr val="tx1"/>
                </a:solidFill>
                <a:latin typeface="微软雅黑" panose="020B0503020204020204" pitchFamily="34" charset="-122"/>
                <a:ea typeface="微软雅黑" panose="020B0503020204020204" pitchFamily="34" charset="-122"/>
              </a:rPr>
              <a:t>结构指针名</a:t>
            </a:r>
            <a:r>
              <a:rPr lang="en-US" altLang="zh-CN" dirty="0">
                <a:solidFill>
                  <a:schemeClr val="tx1"/>
                </a:solidFill>
                <a:latin typeface="微软雅黑" panose="020B0503020204020204" pitchFamily="34" charset="-122"/>
                <a:ea typeface="微软雅黑" panose="020B0503020204020204" pitchFamily="34" charset="-122"/>
              </a:rPr>
              <a:t>-&gt;</a:t>
            </a:r>
            <a:r>
              <a:rPr lang="zh-CN" altLang="en-US" dirty="0">
                <a:solidFill>
                  <a:schemeClr val="tx1"/>
                </a:solidFill>
                <a:latin typeface="微软雅黑" panose="020B0503020204020204" pitchFamily="34" charset="-122"/>
                <a:ea typeface="微软雅黑" panose="020B0503020204020204" pitchFamily="34" charset="-122"/>
              </a:rPr>
              <a:t>成员名</a:t>
            </a:r>
            <a:endParaRPr lang="en-US" altLang="zh-CN"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4098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32924" y="131498"/>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8.2.2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8" name="矩形: 圆角 12"/>
          <p:cNvSpPr/>
          <p:nvPr/>
        </p:nvSpPr>
        <p:spPr>
          <a:xfrm>
            <a:off x="1092764" y="1025769"/>
            <a:ext cx="2905308"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bg1"/>
                </a:solidFill>
                <a:latin typeface="微软雅黑" panose="020B0503020204020204" pitchFamily="34" charset="-122"/>
                <a:ea typeface="微软雅黑" panose="020B0503020204020204" pitchFamily="34" charset="-122"/>
              </a:rPr>
              <a:t>例</a:t>
            </a:r>
            <a:r>
              <a:rPr lang="en-US" altLang="zh-CN" sz="2000" dirty="0" smtClean="0">
                <a:solidFill>
                  <a:schemeClr val="bg1"/>
                </a:solidFill>
                <a:latin typeface="微软雅黑" panose="020B0503020204020204" pitchFamily="34" charset="-122"/>
                <a:ea typeface="微软雅黑" panose="020B0503020204020204" pitchFamily="34" charset="-122"/>
              </a:rPr>
              <a:t>8.4</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结构</a:t>
            </a:r>
            <a:r>
              <a:rPr lang="zh-CN" altLang="en-US" dirty="0">
                <a:solidFill>
                  <a:schemeClr val="tx1"/>
                </a:solidFill>
                <a:latin typeface="微软雅黑" panose="020B0503020204020204" pitchFamily="34" charset="-122"/>
                <a:ea typeface="微软雅黑" panose="020B0503020204020204" pitchFamily="34" charset="-122"/>
              </a:rPr>
              <a:t>指针的使用</a:t>
            </a:r>
            <a:endParaRPr lang="zh-CN" altLang="en-US" dirty="0">
              <a:solidFill>
                <a:schemeClr val="tx1"/>
              </a:solidFill>
            </a:endParaRPr>
          </a:p>
        </p:txBody>
      </p:sp>
      <p:sp>
        <p:nvSpPr>
          <p:cNvPr id="15" name="矩形: 圆角 4"/>
          <p:cNvSpPr/>
          <p:nvPr/>
        </p:nvSpPr>
        <p:spPr>
          <a:xfrm>
            <a:off x="1465242" y="4930867"/>
            <a:ext cx="2276409" cy="858982"/>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500" dirty="0">
                <a:solidFill>
                  <a:schemeClr val="tx1"/>
                </a:solidFill>
                <a:latin typeface="Calibri" panose="020F0502020204030204" pitchFamily="34" charset="0"/>
                <a:ea typeface="微软雅黑" panose="020B0503020204020204" pitchFamily="34" charset="-122"/>
              </a:rPr>
              <a:t>运行结果：</a:t>
            </a:r>
            <a:endParaRPr lang="en-US" altLang="zh-CN" sz="1500" dirty="0">
              <a:solidFill>
                <a:schemeClr val="tx1"/>
              </a:solidFill>
              <a:latin typeface="Calibri" panose="020F0502020204030204" pitchFamily="34" charset="0"/>
              <a:ea typeface="微软雅黑" panose="020B0503020204020204" pitchFamily="34" charset="-122"/>
            </a:endParaRPr>
          </a:p>
          <a:p>
            <a:r>
              <a:rPr lang="en-US" altLang="zh-CN" sz="1500" dirty="0">
                <a:solidFill>
                  <a:schemeClr val="tx1"/>
                </a:solidFill>
                <a:latin typeface="Calibri" panose="020F0502020204030204" pitchFamily="34" charset="0"/>
                <a:ea typeface="微软雅黑" panose="020B0503020204020204" pitchFamily="34" charset="-122"/>
              </a:rPr>
              <a:t>Today is 4/15/1990</a:t>
            </a: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结构</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a:t>
            </a:r>
          </a:p>
        </p:txBody>
      </p:sp>
      <p:sp>
        <p:nvSpPr>
          <p:cNvPr id="12" name="矩形 11"/>
          <p:cNvSpPr/>
          <p:nvPr/>
        </p:nvSpPr>
        <p:spPr>
          <a:xfrm>
            <a:off x="1011627" y="1462547"/>
            <a:ext cx="3238248" cy="2308324"/>
          </a:xfrm>
          <a:prstGeom prst="rect">
            <a:avLst/>
          </a:prstGeom>
        </p:spPr>
        <p:txBody>
          <a:bodyPr wrap="square">
            <a:spAutoFit/>
          </a:bodyPr>
          <a:lstStyle/>
          <a:p>
            <a:pPr>
              <a:lnSpc>
                <a:spcPct val="120000"/>
              </a:lnSpc>
            </a:pPr>
            <a:r>
              <a:rPr lang="en-US" altLang="zh-CN" sz="1500" dirty="0" smtClean="0"/>
              <a:t>#</a:t>
            </a:r>
            <a:r>
              <a:rPr lang="en-US" altLang="zh-CN" sz="1500" dirty="0"/>
              <a:t>include &lt;</a:t>
            </a:r>
            <a:r>
              <a:rPr lang="en-US" altLang="zh-CN" sz="1500" dirty="0" err="1"/>
              <a:t>stdio.h</a:t>
            </a:r>
            <a:r>
              <a:rPr lang="en-US" altLang="zh-CN" sz="1500" dirty="0"/>
              <a:t>&gt;</a:t>
            </a:r>
          </a:p>
          <a:p>
            <a:pPr>
              <a:lnSpc>
                <a:spcPct val="120000"/>
              </a:lnSpc>
            </a:pPr>
            <a:r>
              <a:rPr lang="en-US" altLang="zh-CN" sz="1500" dirty="0" err="1"/>
              <a:t>struct</a:t>
            </a:r>
            <a:r>
              <a:rPr lang="en-US" altLang="zh-CN" sz="1500" dirty="0"/>
              <a:t> Date</a:t>
            </a:r>
          </a:p>
          <a:p>
            <a:pPr>
              <a:lnSpc>
                <a:spcPct val="120000"/>
              </a:lnSpc>
            </a:pPr>
            <a:r>
              <a:rPr lang="en-US" altLang="zh-CN" sz="1500" dirty="0"/>
              <a:t>//</a:t>
            </a:r>
            <a:r>
              <a:rPr lang="zh-CN" altLang="en-US" sz="1500" dirty="0"/>
              <a:t>定义一个结构</a:t>
            </a:r>
          </a:p>
          <a:p>
            <a:pPr>
              <a:lnSpc>
                <a:spcPct val="120000"/>
              </a:lnSpc>
            </a:pPr>
            <a:r>
              <a:rPr lang="en-US" altLang="zh-CN" sz="1500" dirty="0"/>
              <a:t>{</a:t>
            </a:r>
          </a:p>
          <a:p>
            <a:pPr>
              <a:lnSpc>
                <a:spcPct val="120000"/>
              </a:lnSpc>
            </a:pPr>
            <a:r>
              <a:rPr lang="en-US" altLang="zh-CN" sz="1500" dirty="0"/>
              <a:t>   </a:t>
            </a:r>
            <a:r>
              <a:rPr lang="en-US" altLang="zh-CN" sz="1500" dirty="0" err="1"/>
              <a:t>int</a:t>
            </a:r>
            <a:r>
              <a:rPr lang="en-US" altLang="zh-CN" sz="1500" dirty="0"/>
              <a:t> month;</a:t>
            </a:r>
          </a:p>
          <a:p>
            <a:pPr>
              <a:lnSpc>
                <a:spcPct val="120000"/>
              </a:lnSpc>
            </a:pPr>
            <a:r>
              <a:rPr lang="en-US" altLang="zh-CN" sz="1500" dirty="0"/>
              <a:t>   </a:t>
            </a:r>
            <a:r>
              <a:rPr lang="en-US" altLang="zh-CN" sz="1500" dirty="0" err="1"/>
              <a:t>int</a:t>
            </a:r>
            <a:r>
              <a:rPr lang="en-US" altLang="zh-CN" sz="1500" dirty="0"/>
              <a:t> day;</a:t>
            </a:r>
          </a:p>
          <a:p>
            <a:pPr>
              <a:lnSpc>
                <a:spcPct val="120000"/>
              </a:lnSpc>
            </a:pPr>
            <a:r>
              <a:rPr lang="en-US" altLang="zh-CN" sz="1500" dirty="0"/>
              <a:t>   </a:t>
            </a:r>
            <a:r>
              <a:rPr lang="en-US" altLang="zh-CN" sz="1500" dirty="0" err="1"/>
              <a:t>int</a:t>
            </a:r>
            <a:r>
              <a:rPr lang="en-US" altLang="zh-CN" sz="1500" dirty="0"/>
              <a:t> year;</a:t>
            </a:r>
          </a:p>
          <a:p>
            <a:pPr>
              <a:lnSpc>
                <a:spcPct val="120000"/>
              </a:lnSpc>
            </a:pPr>
            <a:r>
              <a:rPr lang="en-US" altLang="zh-CN" sz="1500" dirty="0" smtClean="0"/>
              <a:t>};</a:t>
            </a:r>
            <a:endParaRPr lang="zh-CN" altLang="en-US" sz="1500" dirty="0"/>
          </a:p>
        </p:txBody>
      </p:sp>
      <p:sp>
        <p:nvSpPr>
          <p:cNvPr id="13" name="矩形: 圆角 3"/>
          <p:cNvSpPr/>
          <p:nvPr/>
        </p:nvSpPr>
        <p:spPr>
          <a:xfrm>
            <a:off x="864889" y="1391026"/>
            <a:ext cx="3384985" cy="253895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4675722" y="1469028"/>
            <a:ext cx="3583063" cy="4247317"/>
          </a:xfrm>
          <a:prstGeom prst="rect">
            <a:avLst/>
          </a:prstGeom>
        </p:spPr>
        <p:txBody>
          <a:bodyPr wrap="square">
            <a:spAutoFit/>
          </a:bodyPr>
          <a:lstStyle/>
          <a:p>
            <a:pPr>
              <a:lnSpc>
                <a:spcPct val="120000"/>
              </a:lnSpc>
            </a:pPr>
            <a:r>
              <a:rPr lang="en-US" altLang="zh-CN" sz="1500" dirty="0" smtClean="0"/>
              <a:t>void </a:t>
            </a:r>
            <a:r>
              <a:rPr lang="en-US" altLang="zh-CN" sz="1500" dirty="0"/>
              <a:t>main()</a:t>
            </a:r>
          </a:p>
          <a:p>
            <a:pPr>
              <a:lnSpc>
                <a:spcPct val="120000"/>
              </a:lnSpc>
            </a:pPr>
            <a:r>
              <a:rPr lang="en-US" altLang="zh-CN" sz="1500" dirty="0"/>
              <a:t>{</a:t>
            </a:r>
          </a:p>
          <a:p>
            <a:pPr>
              <a:lnSpc>
                <a:spcPct val="120000"/>
              </a:lnSpc>
            </a:pPr>
            <a:r>
              <a:rPr lang="en-US" altLang="zh-CN" sz="1500" dirty="0"/>
              <a:t>      //</a:t>
            </a:r>
            <a:r>
              <a:rPr lang="zh-CN" altLang="en-US" sz="1500" dirty="0"/>
              <a:t>定义一个结构变量和结构指针变量</a:t>
            </a:r>
          </a:p>
          <a:p>
            <a:pPr>
              <a:lnSpc>
                <a:spcPct val="120000"/>
              </a:lnSpc>
            </a:pPr>
            <a:r>
              <a:rPr lang="zh-CN" altLang="en-US" sz="1500" dirty="0"/>
              <a:t>      </a:t>
            </a:r>
            <a:r>
              <a:rPr lang="en-US" altLang="zh-CN" sz="1500" dirty="0" err="1"/>
              <a:t>struct</a:t>
            </a:r>
            <a:r>
              <a:rPr lang="en-US" altLang="zh-CN" sz="1500" dirty="0"/>
              <a:t> Date  today,*</a:t>
            </a:r>
            <a:r>
              <a:rPr lang="en-US" altLang="zh-CN" sz="1500" dirty="0" err="1"/>
              <a:t>date_p</a:t>
            </a:r>
            <a:r>
              <a:rPr lang="en-US" altLang="zh-CN" sz="1500" dirty="0"/>
              <a:t>; </a:t>
            </a:r>
          </a:p>
          <a:p>
            <a:pPr>
              <a:lnSpc>
                <a:spcPct val="120000"/>
              </a:lnSpc>
            </a:pPr>
            <a:r>
              <a:rPr lang="en-US" altLang="zh-CN" sz="1500" dirty="0"/>
              <a:t>      //</a:t>
            </a:r>
            <a:r>
              <a:rPr lang="zh-CN" altLang="en-US" sz="1500" dirty="0"/>
              <a:t>将结构指针指向一个结构变量</a:t>
            </a:r>
          </a:p>
          <a:p>
            <a:pPr>
              <a:lnSpc>
                <a:spcPct val="120000"/>
              </a:lnSpc>
            </a:pPr>
            <a:r>
              <a:rPr lang="zh-CN" altLang="en-US" sz="1500" dirty="0"/>
              <a:t>      </a:t>
            </a:r>
            <a:r>
              <a:rPr lang="en-US" altLang="zh-CN" sz="1500" dirty="0" err="1"/>
              <a:t>date_p</a:t>
            </a:r>
            <a:r>
              <a:rPr lang="en-US" altLang="zh-CN" sz="1500" dirty="0"/>
              <a:t> =&amp;today; </a:t>
            </a:r>
          </a:p>
          <a:p>
            <a:pPr>
              <a:lnSpc>
                <a:spcPct val="120000"/>
              </a:lnSpc>
            </a:pPr>
            <a:r>
              <a:rPr lang="en-US" altLang="zh-CN" sz="1500" dirty="0"/>
              <a:t>      //</a:t>
            </a:r>
            <a:r>
              <a:rPr lang="zh-CN" altLang="en-US" sz="1500" dirty="0"/>
              <a:t>采用结构指针给目标变量赋值</a:t>
            </a:r>
          </a:p>
          <a:p>
            <a:pPr>
              <a:lnSpc>
                <a:spcPct val="120000"/>
              </a:lnSpc>
            </a:pPr>
            <a:r>
              <a:rPr lang="zh-CN" altLang="en-US" sz="1500" dirty="0"/>
              <a:t>      </a:t>
            </a:r>
            <a:r>
              <a:rPr lang="en-US" altLang="zh-CN" sz="1500" dirty="0" err="1"/>
              <a:t>date_p</a:t>
            </a:r>
            <a:r>
              <a:rPr lang="en-US" altLang="zh-CN" sz="1500" dirty="0"/>
              <a:t>-&gt;month =4;                 </a:t>
            </a:r>
          </a:p>
          <a:p>
            <a:pPr>
              <a:lnSpc>
                <a:spcPct val="120000"/>
              </a:lnSpc>
            </a:pPr>
            <a:r>
              <a:rPr lang="en-US" altLang="zh-CN" sz="1500" dirty="0"/>
              <a:t>      </a:t>
            </a:r>
            <a:r>
              <a:rPr lang="en-US" altLang="zh-CN" sz="1500" dirty="0" err="1"/>
              <a:t>date_p</a:t>
            </a:r>
            <a:r>
              <a:rPr lang="en-US" altLang="zh-CN" sz="1500" dirty="0"/>
              <a:t>-&gt;day =15;</a:t>
            </a:r>
          </a:p>
          <a:p>
            <a:pPr>
              <a:lnSpc>
                <a:spcPct val="120000"/>
              </a:lnSpc>
            </a:pPr>
            <a:r>
              <a:rPr lang="en-US" altLang="zh-CN" sz="1500" dirty="0"/>
              <a:t>      </a:t>
            </a:r>
            <a:r>
              <a:rPr lang="en-US" altLang="zh-CN" sz="1500" dirty="0" err="1"/>
              <a:t>date_p</a:t>
            </a:r>
            <a:r>
              <a:rPr lang="en-US" altLang="zh-CN" sz="1500" dirty="0"/>
              <a:t>-&gt;year =1990;</a:t>
            </a:r>
          </a:p>
          <a:p>
            <a:pPr>
              <a:lnSpc>
                <a:spcPct val="120000"/>
              </a:lnSpc>
            </a:pPr>
            <a:r>
              <a:rPr lang="en-US" altLang="zh-CN" sz="1500" dirty="0"/>
              <a:t>      //</a:t>
            </a:r>
            <a:r>
              <a:rPr lang="zh-CN" altLang="en-US" sz="1500" dirty="0"/>
              <a:t>采用结构指针输出目标变量的数据</a:t>
            </a:r>
          </a:p>
          <a:p>
            <a:pPr>
              <a:lnSpc>
                <a:spcPct val="120000"/>
              </a:lnSpc>
            </a:pPr>
            <a:r>
              <a:rPr lang="zh-CN" altLang="en-US" sz="1500" dirty="0"/>
              <a:t>      </a:t>
            </a:r>
            <a:r>
              <a:rPr lang="en-US" altLang="zh-CN" sz="1500" dirty="0" err="1"/>
              <a:t>printf</a:t>
            </a:r>
            <a:r>
              <a:rPr lang="en-US" altLang="zh-CN" sz="1500" dirty="0"/>
              <a:t>(“Today is %d/%d/%d\n”, \</a:t>
            </a:r>
          </a:p>
          <a:p>
            <a:pPr>
              <a:lnSpc>
                <a:spcPct val="120000"/>
              </a:lnSpc>
            </a:pPr>
            <a:r>
              <a:rPr lang="en-US" altLang="zh-CN" sz="1500" dirty="0"/>
              <a:t>            </a:t>
            </a:r>
            <a:r>
              <a:rPr lang="en-US" altLang="zh-CN" sz="1500" dirty="0" err="1"/>
              <a:t>date_p</a:t>
            </a:r>
            <a:r>
              <a:rPr lang="en-US" altLang="zh-CN" sz="1500" dirty="0"/>
              <a:t>-&gt;</a:t>
            </a:r>
            <a:r>
              <a:rPr lang="en-US" altLang="zh-CN" sz="1500" dirty="0" err="1"/>
              <a:t>month,date_p</a:t>
            </a:r>
            <a:r>
              <a:rPr lang="en-US" altLang="zh-CN" sz="1500" dirty="0"/>
              <a:t>-&gt;day , \</a:t>
            </a:r>
          </a:p>
          <a:p>
            <a:pPr>
              <a:lnSpc>
                <a:spcPct val="120000"/>
              </a:lnSpc>
            </a:pPr>
            <a:r>
              <a:rPr lang="en-US" altLang="zh-CN" sz="1500" dirty="0"/>
              <a:t>            </a:t>
            </a:r>
            <a:r>
              <a:rPr lang="en-US" altLang="zh-CN" sz="1500" dirty="0" err="1"/>
              <a:t>date_p</a:t>
            </a:r>
            <a:r>
              <a:rPr lang="en-US" altLang="zh-CN" sz="1500" dirty="0"/>
              <a:t>-&gt;year );</a:t>
            </a:r>
          </a:p>
          <a:p>
            <a:pPr>
              <a:lnSpc>
                <a:spcPct val="120000"/>
              </a:lnSpc>
            </a:pPr>
            <a:r>
              <a:rPr lang="en-US" altLang="zh-CN" sz="1500" dirty="0" smtClean="0"/>
              <a:t>}</a:t>
            </a:r>
            <a:endParaRPr lang="zh-CN" altLang="en-US" sz="1500" dirty="0"/>
          </a:p>
        </p:txBody>
      </p:sp>
      <p:sp>
        <p:nvSpPr>
          <p:cNvPr id="16" name="矩形: 圆角 3"/>
          <p:cNvSpPr/>
          <p:nvPr/>
        </p:nvSpPr>
        <p:spPr>
          <a:xfrm>
            <a:off x="4528985" y="1397507"/>
            <a:ext cx="3729800" cy="4392342"/>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650889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32924" y="131498"/>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8.2.2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结构</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a:t>
            </a:r>
          </a:p>
        </p:txBody>
      </p:sp>
      <p:sp>
        <p:nvSpPr>
          <p:cNvPr id="8" name="矩形: 圆角 12"/>
          <p:cNvSpPr/>
          <p:nvPr/>
        </p:nvSpPr>
        <p:spPr>
          <a:xfrm>
            <a:off x="645288" y="866503"/>
            <a:ext cx="3211033"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bg1"/>
                </a:solidFill>
                <a:latin typeface="微软雅黑" panose="020B0503020204020204" pitchFamily="34" charset="-122"/>
                <a:ea typeface="微软雅黑" panose="020B0503020204020204" pitchFamily="34" charset="-122"/>
              </a:rPr>
              <a:t>例</a:t>
            </a:r>
            <a:r>
              <a:rPr lang="en-US" altLang="zh-CN" sz="2000" dirty="0" smtClean="0">
                <a:solidFill>
                  <a:schemeClr val="bg1"/>
                </a:solidFill>
                <a:latin typeface="微软雅黑" panose="020B0503020204020204" pitchFamily="34" charset="-122"/>
                <a:ea typeface="微软雅黑" panose="020B0503020204020204" pitchFamily="34" charset="-122"/>
              </a:rPr>
              <a:t>8.5</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结构</a:t>
            </a:r>
            <a:r>
              <a:rPr lang="zh-CN" altLang="en-US" dirty="0">
                <a:solidFill>
                  <a:schemeClr val="tx1"/>
                </a:solidFill>
                <a:latin typeface="微软雅黑" panose="020B0503020204020204" pitchFamily="34" charset="-122"/>
                <a:ea typeface="微软雅黑" panose="020B0503020204020204" pitchFamily="34" charset="-122"/>
              </a:rPr>
              <a:t>指针运算</a:t>
            </a:r>
            <a:endParaRPr lang="zh-CN" altLang="en-US" dirty="0">
              <a:solidFill>
                <a:schemeClr val="tx1"/>
              </a:solidFill>
            </a:endParaRPr>
          </a:p>
        </p:txBody>
      </p:sp>
      <p:sp>
        <p:nvSpPr>
          <p:cNvPr id="24" name="矩形 23"/>
          <p:cNvSpPr/>
          <p:nvPr/>
        </p:nvSpPr>
        <p:spPr>
          <a:xfrm>
            <a:off x="564152" y="1306901"/>
            <a:ext cx="3238248" cy="5170646"/>
          </a:xfrm>
          <a:prstGeom prst="rect">
            <a:avLst/>
          </a:prstGeom>
        </p:spPr>
        <p:txBody>
          <a:bodyPr wrap="square">
            <a:spAutoFit/>
          </a:bodyPr>
          <a:lstStyle/>
          <a:p>
            <a:r>
              <a:rPr lang="en-US" altLang="zh-CN" sz="1500" dirty="0"/>
              <a:t>#include &lt;</a:t>
            </a:r>
            <a:r>
              <a:rPr lang="en-US" altLang="zh-CN" sz="1500" dirty="0" err="1"/>
              <a:t>stdio.h</a:t>
            </a:r>
            <a:r>
              <a:rPr lang="en-US" altLang="zh-CN" sz="1500" dirty="0"/>
              <a:t>&gt;</a:t>
            </a:r>
          </a:p>
          <a:p>
            <a:r>
              <a:rPr lang="en-US" altLang="zh-CN" sz="1500" dirty="0" err="1"/>
              <a:t>struct</a:t>
            </a:r>
            <a:r>
              <a:rPr lang="en-US" altLang="zh-CN" sz="1500" dirty="0"/>
              <a:t> Key</a:t>
            </a:r>
          </a:p>
          <a:p>
            <a:r>
              <a:rPr lang="en-US" altLang="zh-CN" sz="1500" dirty="0"/>
              <a:t>{</a:t>
            </a:r>
          </a:p>
          <a:p>
            <a:r>
              <a:rPr lang="en-US" altLang="zh-CN" sz="1500" dirty="0"/>
              <a:t>    char *keyword;</a:t>
            </a:r>
          </a:p>
          <a:p>
            <a:r>
              <a:rPr lang="en-US" altLang="zh-CN" sz="1500" dirty="0"/>
              <a:t>    </a:t>
            </a:r>
            <a:r>
              <a:rPr lang="en-US" altLang="zh-CN" sz="1500" dirty="0" err="1"/>
              <a:t>int</a:t>
            </a:r>
            <a:r>
              <a:rPr lang="en-US" altLang="zh-CN" sz="1500" dirty="0"/>
              <a:t> </a:t>
            </a:r>
            <a:r>
              <a:rPr lang="en-US" altLang="zh-CN" sz="1500" dirty="0" err="1"/>
              <a:t>keyno</a:t>
            </a:r>
            <a:r>
              <a:rPr lang="en-US" altLang="zh-CN" sz="1500" dirty="0"/>
              <a:t>;</a:t>
            </a:r>
          </a:p>
          <a:p>
            <a:r>
              <a:rPr lang="en-US" altLang="zh-CN" sz="1500" dirty="0"/>
              <a:t>};</a:t>
            </a:r>
          </a:p>
          <a:p>
            <a:r>
              <a:rPr lang="en-US" altLang="zh-CN" sz="1500" dirty="0"/>
              <a:t>void main()</a:t>
            </a:r>
          </a:p>
          <a:p>
            <a:r>
              <a:rPr lang="en-US" altLang="zh-CN" sz="1500" dirty="0"/>
              <a:t>{   </a:t>
            </a:r>
          </a:p>
          <a:p>
            <a:r>
              <a:rPr lang="en-US" altLang="zh-CN" sz="1500" dirty="0"/>
              <a:t>   </a:t>
            </a:r>
            <a:r>
              <a:rPr lang="en-US" altLang="zh-CN" sz="1500" dirty="0" err="1"/>
              <a:t>struct</a:t>
            </a:r>
            <a:r>
              <a:rPr lang="en-US" altLang="zh-CN" sz="1500" dirty="0"/>
              <a:t> Key </a:t>
            </a:r>
            <a:r>
              <a:rPr lang="en-US" altLang="zh-CN" sz="1500" dirty="0" err="1"/>
              <a:t>kd</a:t>
            </a:r>
            <a:r>
              <a:rPr lang="en-US" altLang="zh-CN" sz="1500" dirty="0"/>
              <a:t>[]={{“are”,123},\</a:t>
            </a:r>
          </a:p>
          <a:p>
            <a:r>
              <a:rPr lang="en-US" altLang="zh-CN" sz="1500" dirty="0"/>
              <a:t>            {“my”,456},{"you",789}};</a:t>
            </a:r>
          </a:p>
          <a:p>
            <a:r>
              <a:rPr lang="en-US" altLang="zh-CN" sz="1500" dirty="0"/>
              <a:t>   </a:t>
            </a:r>
            <a:r>
              <a:rPr lang="en-US" altLang="zh-CN" sz="1500" dirty="0" err="1"/>
              <a:t>struct</a:t>
            </a:r>
            <a:r>
              <a:rPr lang="en-US" altLang="zh-CN" sz="1500" dirty="0"/>
              <a:t> Key *p;     </a:t>
            </a:r>
          </a:p>
          <a:p>
            <a:r>
              <a:rPr lang="en-US" altLang="zh-CN" sz="1500" dirty="0"/>
              <a:t>   </a:t>
            </a:r>
            <a:r>
              <a:rPr lang="en-US" altLang="zh-CN" sz="1500" dirty="0" err="1"/>
              <a:t>int</a:t>
            </a:r>
            <a:r>
              <a:rPr lang="en-US" altLang="zh-CN" sz="1500" dirty="0"/>
              <a:t> a;</a:t>
            </a:r>
          </a:p>
          <a:p>
            <a:r>
              <a:rPr lang="en-US" altLang="zh-CN" sz="1500" dirty="0"/>
              <a:t>   char </a:t>
            </a:r>
            <a:r>
              <a:rPr lang="en-US" altLang="zh-CN" sz="1500" dirty="0" err="1"/>
              <a:t>chr</a:t>
            </a:r>
            <a:r>
              <a:rPr lang="en-US" altLang="zh-CN" sz="1500" dirty="0"/>
              <a:t>;</a:t>
            </a:r>
          </a:p>
          <a:p>
            <a:r>
              <a:rPr lang="en-US" altLang="zh-CN" sz="1500" dirty="0"/>
              <a:t>   p=</a:t>
            </a:r>
            <a:r>
              <a:rPr lang="en-US" altLang="zh-CN" sz="1500" dirty="0" err="1"/>
              <a:t>kd</a:t>
            </a:r>
            <a:r>
              <a:rPr lang="en-US" altLang="zh-CN" sz="1500" dirty="0"/>
              <a:t>; </a:t>
            </a:r>
          </a:p>
          <a:p>
            <a:r>
              <a:rPr lang="en-US" altLang="zh-CN" sz="1500" dirty="0"/>
              <a:t>   a=p-&gt;</a:t>
            </a:r>
            <a:r>
              <a:rPr lang="en-US" altLang="zh-CN" sz="1500" dirty="0" err="1"/>
              <a:t>keyno</a:t>
            </a:r>
            <a:r>
              <a:rPr lang="en-US" altLang="zh-CN" sz="1500" dirty="0"/>
              <a:t>;</a:t>
            </a:r>
          </a:p>
          <a:p>
            <a:r>
              <a:rPr lang="en-US" altLang="zh-CN" sz="1500" dirty="0"/>
              <a:t>   </a:t>
            </a:r>
            <a:r>
              <a:rPr lang="en-US" altLang="zh-CN" sz="1500" dirty="0" err="1"/>
              <a:t>printf</a:t>
            </a:r>
            <a:r>
              <a:rPr lang="en-US" altLang="zh-CN" sz="1500" dirty="0"/>
              <a:t>("p=%</a:t>
            </a:r>
            <a:r>
              <a:rPr lang="en-US" altLang="zh-CN" sz="1500" dirty="0" err="1"/>
              <a:t>d,a</a:t>
            </a:r>
            <a:r>
              <a:rPr lang="en-US" altLang="zh-CN" sz="1500" dirty="0"/>
              <a:t>=%d\n",</a:t>
            </a:r>
            <a:r>
              <a:rPr lang="en-US" altLang="zh-CN" sz="1500" dirty="0" err="1"/>
              <a:t>p,a</a:t>
            </a:r>
            <a:r>
              <a:rPr lang="en-US" altLang="zh-CN" sz="1500" dirty="0"/>
              <a:t>);</a:t>
            </a:r>
          </a:p>
          <a:p>
            <a:r>
              <a:rPr lang="en-US" altLang="zh-CN" sz="1500" dirty="0"/>
              <a:t>   a=++p-&gt;</a:t>
            </a:r>
            <a:r>
              <a:rPr lang="en-US" altLang="zh-CN" sz="1500" dirty="0" err="1"/>
              <a:t>keyno</a:t>
            </a:r>
            <a:r>
              <a:rPr lang="en-US" altLang="zh-CN" sz="1500" dirty="0"/>
              <a:t>;</a:t>
            </a:r>
          </a:p>
          <a:p>
            <a:r>
              <a:rPr lang="en-US" altLang="zh-CN" sz="1500" dirty="0"/>
              <a:t>   </a:t>
            </a:r>
            <a:r>
              <a:rPr lang="en-US" altLang="zh-CN" sz="1500" dirty="0" err="1"/>
              <a:t>printf</a:t>
            </a:r>
            <a:r>
              <a:rPr lang="en-US" altLang="zh-CN" sz="1500" dirty="0"/>
              <a:t>("p=%</a:t>
            </a:r>
            <a:r>
              <a:rPr lang="en-US" altLang="zh-CN" sz="1500" dirty="0" err="1"/>
              <a:t>d,a</a:t>
            </a:r>
            <a:r>
              <a:rPr lang="en-US" altLang="zh-CN" sz="1500" dirty="0"/>
              <a:t>=%d\n",</a:t>
            </a:r>
            <a:r>
              <a:rPr lang="en-US" altLang="zh-CN" sz="1500" dirty="0" err="1"/>
              <a:t>p,a</a:t>
            </a:r>
            <a:r>
              <a:rPr lang="en-US" altLang="zh-CN" sz="1500" dirty="0"/>
              <a:t>);</a:t>
            </a:r>
          </a:p>
          <a:p>
            <a:r>
              <a:rPr lang="en-US" altLang="zh-CN" sz="1500" dirty="0"/>
              <a:t>   a=(++p)-&gt;</a:t>
            </a:r>
            <a:r>
              <a:rPr lang="en-US" altLang="zh-CN" sz="1500" dirty="0" err="1"/>
              <a:t>keyno</a:t>
            </a:r>
            <a:r>
              <a:rPr lang="en-US" altLang="zh-CN" sz="1500" dirty="0"/>
              <a:t>; </a:t>
            </a:r>
          </a:p>
          <a:p>
            <a:r>
              <a:rPr lang="en-US" altLang="zh-CN" sz="1500" dirty="0"/>
              <a:t>   </a:t>
            </a:r>
            <a:r>
              <a:rPr lang="en-US" altLang="zh-CN" sz="1500" dirty="0" err="1"/>
              <a:t>printf</a:t>
            </a:r>
            <a:r>
              <a:rPr lang="en-US" altLang="zh-CN" sz="1500" dirty="0"/>
              <a:t>("p=%</a:t>
            </a:r>
            <a:r>
              <a:rPr lang="en-US" altLang="zh-CN" sz="1500" dirty="0" err="1"/>
              <a:t>d,a</a:t>
            </a:r>
            <a:r>
              <a:rPr lang="en-US" altLang="zh-CN" sz="1500" dirty="0"/>
              <a:t>=%d\n",</a:t>
            </a:r>
            <a:r>
              <a:rPr lang="en-US" altLang="zh-CN" sz="1500" dirty="0" err="1"/>
              <a:t>p,a</a:t>
            </a:r>
            <a:r>
              <a:rPr lang="en-US" altLang="zh-CN" sz="1500" dirty="0"/>
              <a:t>);</a:t>
            </a:r>
          </a:p>
          <a:p>
            <a:r>
              <a:rPr lang="en-US" altLang="zh-CN" sz="1500" dirty="0"/>
              <a:t>   a=(p++)-&gt;</a:t>
            </a:r>
            <a:r>
              <a:rPr lang="en-US" altLang="zh-CN" sz="1500" dirty="0" err="1"/>
              <a:t>keyno</a:t>
            </a:r>
            <a:r>
              <a:rPr lang="en-US" altLang="zh-CN" sz="1500" dirty="0"/>
              <a:t>;</a:t>
            </a:r>
          </a:p>
          <a:p>
            <a:r>
              <a:rPr lang="en-US" altLang="zh-CN" sz="1500" dirty="0"/>
              <a:t>   </a:t>
            </a:r>
            <a:r>
              <a:rPr lang="en-US" altLang="zh-CN" sz="1500" dirty="0" err="1"/>
              <a:t>printf</a:t>
            </a:r>
            <a:r>
              <a:rPr lang="en-US" altLang="zh-CN" sz="1500" dirty="0"/>
              <a:t>("p=%</a:t>
            </a:r>
            <a:r>
              <a:rPr lang="en-US" altLang="zh-CN" sz="1500" dirty="0" err="1"/>
              <a:t>d,a</a:t>
            </a:r>
            <a:r>
              <a:rPr lang="en-US" altLang="zh-CN" sz="1500" dirty="0"/>
              <a:t>=%d\n",</a:t>
            </a:r>
            <a:r>
              <a:rPr lang="en-US" altLang="zh-CN" sz="1500" dirty="0" err="1"/>
              <a:t>p,a</a:t>
            </a:r>
            <a:r>
              <a:rPr lang="en-US" altLang="zh-CN" sz="1500" dirty="0" smtClean="0"/>
              <a:t>);</a:t>
            </a:r>
            <a:endParaRPr lang="zh-CN" altLang="en-US" sz="1500" dirty="0"/>
          </a:p>
        </p:txBody>
      </p:sp>
      <p:sp>
        <p:nvSpPr>
          <p:cNvPr id="25" name="矩形: 圆角 3"/>
          <p:cNvSpPr/>
          <p:nvPr/>
        </p:nvSpPr>
        <p:spPr>
          <a:xfrm>
            <a:off x="417414" y="1235379"/>
            <a:ext cx="3384985" cy="5242168"/>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25"/>
          <p:cNvSpPr/>
          <p:nvPr/>
        </p:nvSpPr>
        <p:spPr>
          <a:xfrm>
            <a:off x="4325523" y="1313382"/>
            <a:ext cx="3238248" cy="4016484"/>
          </a:xfrm>
          <a:prstGeom prst="rect">
            <a:avLst/>
          </a:prstGeom>
        </p:spPr>
        <p:txBody>
          <a:bodyPr wrap="square">
            <a:spAutoFit/>
          </a:bodyPr>
          <a:lstStyle/>
          <a:p>
            <a:r>
              <a:rPr lang="en-US" altLang="zh-CN" sz="1500" dirty="0" smtClean="0"/>
              <a:t>   p=</a:t>
            </a:r>
            <a:r>
              <a:rPr lang="en-US" altLang="zh-CN" sz="1500" dirty="0" err="1" smtClean="0"/>
              <a:t>kd</a:t>
            </a:r>
            <a:r>
              <a:rPr lang="en-US" altLang="zh-CN" sz="1500" dirty="0"/>
              <a:t>; </a:t>
            </a:r>
          </a:p>
          <a:p>
            <a:r>
              <a:rPr lang="en-US" altLang="zh-CN" sz="1500" dirty="0"/>
              <a:t>   </a:t>
            </a:r>
            <a:r>
              <a:rPr lang="en-US" altLang="zh-CN" sz="1500" dirty="0" err="1"/>
              <a:t>chr</a:t>
            </a:r>
            <a:r>
              <a:rPr lang="en-US" altLang="zh-CN" sz="1500" dirty="0"/>
              <a:t>=*p-&gt;keyword;  </a:t>
            </a:r>
          </a:p>
          <a:p>
            <a:r>
              <a:rPr lang="en-US" altLang="zh-CN" sz="1500" dirty="0"/>
              <a:t>   </a:t>
            </a:r>
            <a:r>
              <a:rPr lang="en-US" altLang="zh-CN" sz="1500" dirty="0" err="1"/>
              <a:t>printf</a:t>
            </a:r>
            <a:r>
              <a:rPr lang="en-US" altLang="zh-CN" sz="1500" dirty="0"/>
              <a:t>("p=%</a:t>
            </a:r>
            <a:r>
              <a:rPr lang="en-US" altLang="zh-CN" sz="1500" dirty="0" err="1"/>
              <a:t>d,chr</a:t>
            </a:r>
            <a:r>
              <a:rPr lang="en-US" altLang="zh-CN" sz="1500" dirty="0"/>
              <a:t>=%c(</a:t>
            </a:r>
            <a:r>
              <a:rPr lang="en-US" altLang="zh-CN" sz="1500" dirty="0" err="1"/>
              <a:t>adr</a:t>
            </a:r>
            <a:r>
              <a:rPr lang="en-US" altLang="zh-CN" sz="1500" dirty="0"/>
              <a:t>=%d)\n",\</a:t>
            </a:r>
          </a:p>
          <a:p>
            <a:r>
              <a:rPr lang="en-US" altLang="zh-CN" sz="1500" dirty="0"/>
              <a:t>   </a:t>
            </a:r>
            <a:r>
              <a:rPr lang="en-US" altLang="zh-CN" sz="1500" dirty="0" err="1"/>
              <a:t>p,chr,p</a:t>
            </a:r>
            <a:r>
              <a:rPr lang="en-US" altLang="zh-CN" sz="1500" dirty="0"/>
              <a:t>-&gt;keyword);</a:t>
            </a:r>
          </a:p>
          <a:p>
            <a:r>
              <a:rPr lang="en-US" altLang="zh-CN" sz="1500" dirty="0"/>
              <a:t>   </a:t>
            </a:r>
            <a:r>
              <a:rPr lang="en-US" altLang="zh-CN" sz="1500" dirty="0" err="1"/>
              <a:t>chr</a:t>
            </a:r>
            <a:r>
              <a:rPr lang="en-US" altLang="zh-CN" sz="1500" dirty="0"/>
              <a:t>=*p-&gt;keyword++; </a:t>
            </a:r>
          </a:p>
          <a:p>
            <a:r>
              <a:rPr lang="en-US" altLang="zh-CN" sz="1500" dirty="0"/>
              <a:t>   </a:t>
            </a:r>
            <a:r>
              <a:rPr lang="en-US" altLang="zh-CN" sz="1500" dirty="0" err="1"/>
              <a:t>printf</a:t>
            </a:r>
            <a:r>
              <a:rPr lang="en-US" altLang="zh-CN" sz="1500" dirty="0"/>
              <a:t>("p=%</a:t>
            </a:r>
            <a:r>
              <a:rPr lang="en-US" altLang="zh-CN" sz="1500" dirty="0" err="1"/>
              <a:t>d,chr</a:t>
            </a:r>
            <a:r>
              <a:rPr lang="en-US" altLang="zh-CN" sz="1500" dirty="0"/>
              <a:t>=%c(</a:t>
            </a:r>
            <a:r>
              <a:rPr lang="en-US" altLang="zh-CN" sz="1500" dirty="0" err="1"/>
              <a:t>adr</a:t>
            </a:r>
            <a:r>
              <a:rPr lang="en-US" altLang="zh-CN" sz="1500" dirty="0"/>
              <a:t>=%d)\n",\</a:t>
            </a:r>
          </a:p>
          <a:p>
            <a:r>
              <a:rPr lang="en-US" altLang="zh-CN" sz="1500" dirty="0"/>
              <a:t>   </a:t>
            </a:r>
            <a:r>
              <a:rPr lang="en-US" altLang="zh-CN" sz="1500" dirty="0" err="1"/>
              <a:t>p,chr,p</a:t>
            </a:r>
            <a:r>
              <a:rPr lang="en-US" altLang="zh-CN" sz="1500" dirty="0"/>
              <a:t>-&gt;keyword);</a:t>
            </a:r>
          </a:p>
          <a:p>
            <a:r>
              <a:rPr lang="en-US" altLang="zh-CN" sz="1500" dirty="0"/>
              <a:t>   </a:t>
            </a:r>
            <a:r>
              <a:rPr lang="en-US" altLang="zh-CN" sz="1500" dirty="0" err="1"/>
              <a:t>chr</a:t>
            </a:r>
            <a:r>
              <a:rPr lang="en-US" altLang="zh-CN" sz="1500" dirty="0"/>
              <a:t>=(*p-&gt;keyword)++; </a:t>
            </a:r>
          </a:p>
          <a:p>
            <a:r>
              <a:rPr lang="en-US" altLang="zh-CN" sz="1500" dirty="0"/>
              <a:t>   </a:t>
            </a:r>
            <a:r>
              <a:rPr lang="en-US" altLang="zh-CN" sz="1500" dirty="0" err="1"/>
              <a:t>printf</a:t>
            </a:r>
            <a:r>
              <a:rPr lang="en-US" altLang="zh-CN" sz="1500" dirty="0"/>
              <a:t>("p=%</a:t>
            </a:r>
            <a:r>
              <a:rPr lang="en-US" altLang="zh-CN" sz="1500" dirty="0" err="1"/>
              <a:t>d,chr</a:t>
            </a:r>
            <a:r>
              <a:rPr lang="en-US" altLang="zh-CN" sz="1500" dirty="0"/>
              <a:t>=%c(</a:t>
            </a:r>
            <a:r>
              <a:rPr lang="en-US" altLang="zh-CN" sz="1500" dirty="0" err="1"/>
              <a:t>adr</a:t>
            </a:r>
            <a:r>
              <a:rPr lang="en-US" altLang="zh-CN" sz="1500" dirty="0"/>
              <a:t>=%d)\n",\</a:t>
            </a:r>
          </a:p>
          <a:p>
            <a:r>
              <a:rPr lang="en-US" altLang="zh-CN" sz="1500" dirty="0"/>
              <a:t>   </a:t>
            </a:r>
            <a:r>
              <a:rPr lang="en-US" altLang="zh-CN" sz="1500" dirty="0" err="1"/>
              <a:t>p,chr,p</a:t>
            </a:r>
            <a:r>
              <a:rPr lang="en-US" altLang="zh-CN" sz="1500" dirty="0"/>
              <a:t>-&gt;keyword);</a:t>
            </a:r>
          </a:p>
          <a:p>
            <a:r>
              <a:rPr lang="en-US" altLang="zh-CN" sz="1500" dirty="0"/>
              <a:t>   </a:t>
            </a:r>
            <a:r>
              <a:rPr lang="en-US" altLang="zh-CN" sz="1500" dirty="0" err="1"/>
              <a:t>chr</a:t>
            </a:r>
            <a:r>
              <a:rPr lang="en-US" altLang="zh-CN" sz="1500" dirty="0"/>
              <a:t>=*p++-&gt;keyword;</a:t>
            </a:r>
          </a:p>
          <a:p>
            <a:r>
              <a:rPr lang="en-US" altLang="zh-CN" sz="1500" dirty="0"/>
              <a:t>   </a:t>
            </a:r>
            <a:r>
              <a:rPr lang="en-US" altLang="zh-CN" sz="1500" dirty="0" err="1"/>
              <a:t>printf</a:t>
            </a:r>
            <a:r>
              <a:rPr lang="en-US" altLang="zh-CN" sz="1500" dirty="0"/>
              <a:t>("p=%</a:t>
            </a:r>
            <a:r>
              <a:rPr lang="en-US" altLang="zh-CN" sz="1500" dirty="0" err="1"/>
              <a:t>d,chr</a:t>
            </a:r>
            <a:r>
              <a:rPr lang="en-US" altLang="zh-CN" sz="1500" dirty="0"/>
              <a:t>=%c(</a:t>
            </a:r>
            <a:r>
              <a:rPr lang="en-US" altLang="zh-CN" sz="1500" dirty="0" err="1"/>
              <a:t>adr</a:t>
            </a:r>
            <a:r>
              <a:rPr lang="en-US" altLang="zh-CN" sz="1500" dirty="0"/>
              <a:t>=%d)\n",\</a:t>
            </a:r>
          </a:p>
          <a:p>
            <a:r>
              <a:rPr lang="en-US" altLang="zh-CN" sz="1500" dirty="0"/>
              <a:t>   </a:t>
            </a:r>
            <a:r>
              <a:rPr lang="en-US" altLang="zh-CN" sz="1500" dirty="0" err="1"/>
              <a:t>p,chr,p</a:t>
            </a:r>
            <a:r>
              <a:rPr lang="en-US" altLang="zh-CN" sz="1500" dirty="0"/>
              <a:t>-&gt;keyword);</a:t>
            </a:r>
          </a:p>
          <a:p>
            <a:r>
              <a:rPr lang="en-US" altLang="zh-CN" sz="1500" dirty="0"/>
              <a:t>   </a:t>
            </a:r>
            <a:r>
              <a:rPr lang="en-US" altLang="zh-CN" sz="1500" dirty="0" err="1"/>
              <a:t>chr</a:t>
            </a:r>
            <a:r>
              <a:rPr lang="en-US" altLang="zh-CN" sz="1500" dirty="0"/>
              <a:t>=*++p-&gt;keyword;   </a:t>
            </a:r>
          </a:p>
          <a:p>
            <a:r>
              <a:rPr lang="en-US" altLang="zh-CN" sz="1500" dirty="0"/>
              <a:t>   </a:t>
            </a:r>
            <a:r>
              <a:rPr lang="en-US" altLang="zh-CN" sz="1500" dirty="0" err="1"/>
              <a:t>printf</a:t>
            </a:r>
            <a:r>
              <a:rPr lang="en-US" altLang="zh-CN" sz="1500" dirty="0"/>
              <a:t>("p=%</a:t>
            </a:r>
            <a:r>
              <a:rPr lang="en-US" altLang="zh-CN" sz="1500" dirty="0" err="1"/>
              <a:t>d,chr</a:t>
            </a:r>
            <a:r>
              <a:rPr lang="en-US" altLang="zh-CN" sz="1500" dirty="0"/>
              <a:t>=%c(</a:t>
            </a:r>
            <a:r>
              <a:rPr lang="en-US" altLang="zh-CN" sz="1500" dirty="0" err="1"/>
              <a:t>adr</a:t>
            </a:r>
            <a:r>
              <a:rPr lang="en-US" altLang="zh-CN" sz="1500" dirty="0"/>
              <a:t>=%d)\n",\</a:t>
            </a:r>
          </a:p>
          <a:p>
            <a:r>
              <a:rPr lang="en-US" altLang="zh-CN" sz="1500" dirty="0"/>
              <a:t>   </a:t>
            </a:r>
            <a:r>
              <a:rPr lang="en-US" altLang="zh-CN" sz="1500" dirty="0" err="1"/>
              <a:t>p,chr,p</a:t>
            </a:r>
            <a:r>
              <a:rPr lang="en-US" altLang="zh-CN" sz="1500" dirty="0"/>
              <a:t>-&gt;keyword);</a:t>
            </a:r>
          </a:p>
          <a:p>
            <a:r>
              <a:rPr lang="en-US" altLang="zh-CN" sz="1500" dirty="0" smtClean="0"/>
              <a:t>}</a:t>
            </a:r>
            <a:endParaRPr lang="zh-CN" altLang="en-US" sz="1500" dirty="0"/>
          </a:p>
        </p:txBody>
      </p:sp>
      <p:sp>
        <p:nvSpPr>
          <p:cNvPr id="27" name="矩形: 圆角 3"/>
          <p:cNvSpPr/>
          <p:nvPr/>
        </p:nvSpPr>
        <p:spPr>
          <a:xfrm>
            <a:off x="4178785" y="1241860"/>
            <a:ext cx="3384985" cy="4150826"/>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p:cNvSpPr/>
          <p:nvPr/>
        </p:nvSpPr>
        <p:spPr>
          <a:xfrm>
            <a:off x="505673" y="1702826"/>
            <a:ext cx="116956" cy="93566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2513321" y="1959625"/>
            <a:ext cx="1289078" cy="42206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zh-CN" altLang="en-US" sz="1400" dirty="0" smtClean="0">
                <a:solidFill>
                  <a:prstClr val="black"/>
                </a:solidFill>
                <a:latin typeface="微软雅黑" panose="020B0503020204020204" pitchFamily="34" charset="-122"/>
                <a:ea typeface="微软雅黑" panose="020B0503020204020204" pitchFamily="34" charset="-122"/>
              </a:rPr>
              <a:t>定义结构</a:t>
            </a:r>
            <a:endParaRPr lang="zh-CN" altLang="en-US" sz="1400" dirty="0">
              <a:solidFill>
                <a:prstClr val="black"/>
              </a:solidFill>
              <a:latin typeface="微软雅黑" panose="020B0503020204020204" pitchFamily="34" charset="-122"/>
              <a:ea typeface="微软雅黑" panose="020B0503020204020204" pitchFamily="34" charset="-122"/>
            </a:endParaRPr>
          </a:p>
        </p:txBody>
      </p:sp>
      <p:sp>
        <p:nvSpPr>
          <p:cNvPr id="47" name="对话气泡: 圆角矩形 16"/>
          <p:cNvSpPr/>
          <p:nvPr/>
        </p:nvSpPr>
        <p:spPr>
          <a:xfrm>
            <a:off x="6680797" y="4142480"/>
            <a:ext cx="2324984" cy="415261"/>
          </a:xfrm>
          <a:prstGeom prst="wedgeRoundRectCallout">
            <a:avLst>
              <a:gd name="adj1" fmla="val -73341"/>
              <a:gd name="adj2" fmla="val 2657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solidFill>
                <a:latin typeface="微软雅黑" panose="020B0503020204020204" pitchFamily="34" charset="-122"/>
                <a:ea typeface="微软雅黑" panose="020B0503020204020204" pitchFamily="34" charset="-122"/>
              </a:rPr>
              <a:t>chr</a:t>
            </a:r>
            <a:r>
              <a:rPr lang="en-US" altLang="zh-CN" sz="1400" dirty="0">
                <a:solidFill>
                  <a:schemeClr val="tx1"/>
                </a:solidFill>
                <a:latin typeface="微软雅黑" panose="020B0503020204020204" pitchFamily="34" charset="-122"/>
                <a:ea typeface="微软雅黑" panose="020B0503020204020204" pitchFamily="34" charset="-122"/>
              </a:rPr>
              <a:t>=*(++(p-&gt;keyword</a:t>
            </a:r>
            <a:r>
              <a:rPr lang="en-US" altLang="zh-CN" sz="1400" dirty="0" smtClean="0">
                <a:solidFill>
                  <a:schemeClr val="tx1"/>
                </a:solidFill>
                <a:latin typeface="微软雅黑" panose="020B0503020204020204" pitchFamily="34" charset="-122"/>
                <a:ea typeface="微软雅黑" panose="020B0503020204020204" pitchFamily="34" charset="-122"/>
              </a:rPr>
              <a:t>))</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48" name="对话气泡: 圆角矩形 16"/>
          <p:cNvSpPr/>
          <p:nvPr/>
        </p:nvSpPr>
        <p:spPr>
          <a:xfrm>
            <a:off x="6680797" y="3459455"/>
            <a:ext cx="2324984" cy="415261"/>
          </a:xfrm>
          <a:prstGeom prst="wedgeRoundRectCallout">
            <a:avLst>
              <a:gd name="adj1" fmla="val -73341"/>
              <a:gd name="adj2" fmla="val 2657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变化前指向</a:t>
            </a:r>
            <a:r>
              <a:rPr lang="zh-CN" altLang="en-US" sz="1400" dirty="0">
                <a:solidFill>
                  <a:schemeClr val="tx1"/>
                </a:solidFill>
                <a:latin typeface="微软雅黑" panose="020B0503020204020204" pitchFamily="34" charset="-122"/>
                <a:ea typeface="微软雅黑" panose="020B0503020204020204" pitchFamily="34" charset="-122"/>
              </a:rPr>
              <a:t>目标的</a:t>
            </a:r>
            <a:r>
              <a:rPr lang="zh-CN" altLang="en-US" sz="1400" dirty="0" smtClean="0">
                <a:solidFill>
                  <a:schemeClr val="tx1"/>
                </a:solidFill>
                <a:latin typeface="微软雅黑" panose="020B0503020204020204" pitchFamily="34" charset="-122"/>
                <a:ea typeface="微软雅黑" panose="020B0503020204020204" pitchFamily="34" charset="-122"/>
              </a:rPr>
              <a:t>成员</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49" name="对话气泡: 圆角矩形 16"/>
          <p:cNvSpPr/>
          <p:nvPr/>
        </p:nvSpPr>
        <p:spPr>
          <a:xfrm>
            <a:off x="6686967" y="2797356"/>
            <a:ext cx="2324984" cy="415261"/>
          </a:xfrm>
          <a:prstGeom prst="wedgeRoundRectCallout">
            <a:avLst>
              <a:gd name="adj1" fmla="val -73341"/>
              <a:gd name="adj2" fmla="val 2657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solidFill>
                <a:latin typeface="微软雅黑" panose="020B0503020204020204" pitchFamily="34" charset="-122"/>
                <a:ea typeface="微软雅黑" panose="020B0503020204020204" pitchFamily="34" charset="-122"/>
              </a:rPr>
              <a:t>chr</a:t>
            </a:r>
            <a:r>
              <a:rPr lang="en-US" altLang="zh-CN" sz="1400" dirty="0" smtClean="0">
                <a:solidFill>
                  <a:schemeClr val="tx1"/>
                </a:solidFill>
                <a:latin typeface="微软雅黑" panose="020B0503020204020204" pitchFamily="34" charset="-122"/>
                <a:ea typeface="微软雅黑" panose="020B0503020204020204" pitchFamily="34" charset="-122"/>
              </a:rPr>
              <a:t>=(</a:t>
            </a:r>
            <a:r>
              <a:rPr lang="zh-CN" altLang="en-US" sz="1400" dirty="0" smtClean="0">
                <a:solidFill>
                  <a:schemeClr val="tx1"/>
                </a:solidFill>
                <a:latin typeface="微软雅黑" panose="020B0503020204020204" pitchFamily="34" charset="-122"/>
                <a:ea typeface="微软雅黑" panose="020B0503020204020204" pitchFamily="34" charset="-122"/>
              </a:rPr>
              <a:t>*</a:t>
            </a:r>
            <a:r>
              <a:rPr lang="en-US" altLang="zh-CN" sz="1400" dirty="0" smtClean="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p-&gt;keyword</a:t>
            </a:r>
            <a:r>
              <a:rPr lang="en-US" altLang="zh-CN" sz="1400" dirty="0" smtClean="0">
                <a:solidFill>
                  <a:schemeClr val="tx1"/>
                </a:solidFill>
                <a:latin typeface="微软雅黑" panose="020B0503020204020204" pitchFamily="34" charset="-122"/>
                <a:ea typeface="微软雅黑" panose="020B0503020204020204" pitchFamily="34" charset="-122"/>
              </a:rPr>
              <a:t>))++</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50" name="对话气泡: 圆角矩形 16"/>
          <p:cNvSpPr/>
          <p:nvPr/>
        </p:nvSpPr>
        <p:spPr>
          <a:xfrm>
            <a:off x="6680797" y="2089891"/>
            <a:ext cx="2324984" cy="415261"/>
          </a:xfrm>
          <a:prstGeom prst="wedgeRoundRectCallout">
            <a:avLst>
              <a:gd name="adj1" fmla="val -73341"/>
              <a:gd name="adj2" fmla="val 2657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solidFill>
                <a:latin typeface="微软雅黑" panose="020B0503020204020204" pitchFamily="34" charset="-122"/>
                <a:ea typeface="微软雅黑" panose="020B0503020204020204" pitchFamily="34" charset="-122"/>
              </a:rPr>
              <a:t>chr</a:t>
            </a:r>
            <a:r>
              <a:rPr lang="en-US" altLang="zh-CN" sz="1400" dirty="0" smtClean="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a:t>
            </a:r>
            <a:r>
              <a:rPr lang="en-US" altLang="zh-CN" sz="1400" dirty="0" smtClean="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p-&gt;keyword</a:t>
            </a:r>
            <a:r>
              <a:rPr lang="en-US" altLang="zh-CN" sz="1400" dirty="0" smtClean="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51" name="对话气泡: 圆角矩形 16"/>
          <p:cNvSpPr/>
          <p:nvPr/>
        </p:nvSpPr>
        <p:spPr>
          <a:xfrm>
            <a:off x="6680797" y="1406866"/>
            <a:ext cx="2324984" cy="415261"/>
          </a:xfrm>
          <a:prstGeom prst="wedgeRoundRectCallout">
            <a:avLst>
              <a:gd name="adj1" fmla="val -73341"/>
              <a:gd name="adj2" fmla="val 2657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solidFill>
                <a:latin typeface="微软雅黑" panose="020B0503020204020204" pitchFamily="34" charset="-122"/>
                <a:ea typeface="微软雅黑" panose="020B0503020204020204" pitchFamily="34" charset="-122"/>
              </a:rPr>
              <a:t>chr</a:t>
            </a:r>
            <a:r>
              <a:rPr lang="en-US" altLang="zh-CN" sz="1400" dirty="0">
                <a:solidFill>
                  <a:schemeClr val="tx1"/>
                </a:solidFill>
                <a:latin typeface="微软雅黑" panose="020B0503020204020204" pitchFamily="34" charset="-122"/>
                <a:ea typeface="微软雅黑" panose="020B0503020204020204" pitchFamily="34" charset="-122"/>
              </a:rPr>
              <a:t>=*(p-&gt;</a:t>
            </a:r>
            <a:r>
              <a:rPr lang="en-US" altLang="zh-CN" sz="1400" dirty="0" smtClean="0">
                <a:solidFill>
                  <a:schemeClr val="tx1"/>
                </a:solidFill>
                <a:latin typeface="微软雅黑" panose="020B0503020204020204" pitchFamily="34" charset="-122"/>
                <a:ea typeface="微软雅黑" panose="020B0503020204020204" pitchFamily="34" charset="-122"/>
              </a:rPr>
              <a:t>keyword)</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53" name="对话气泡: 圆角矩形 16"/>
          <p:cNvSpPr/>
          <p:nvPr/>
        </p:nvSpPr>
        <p:spPr>
          <a:xfrm>
            <a:off x="2950561" y="5831850"/>
            <a:ext cx="1225025" cy="415261"/>
          </a:xfrm>
          <a:prstGeom prst="wedgeRoundRectCallout">
            <a:avLst>
              <a:gd name="adj1" fmla="val -73341"/>
              <a:gd name="adj2" fmla="val 2657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变化前指向</a:t>
            </a:r>
            <a:r>
              <a:rPr lang="zh-CN" altLang="en-US" sz="1400" dirty="0">
                <a:solidFill>
                  <a:schemeClr val="tx1"/>
                </a:solidFill>
                <a:latin typeface="微软雅黑" panose="020B0503020204020204" pitchFamily="34" charset="-122"/>
                <a:ea typeface="微软雅黑" panose="020B0503020204020204" pitchFamily="34" charset="-122"/>
              </a:rPr>
              <a:t>目标的成员</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54" name="对话气泡: 圆角矩形 16"/>
          <p:cNvSpPr/>
          <p:nvPr/>
        </p:nvSpPr>
        <p:spPr>
          <a:xfrm>
            <a:off x="2950561" y="3625403"/>
            <a:ext cx="1225025" cy="415261"/>
          </a:xfrm>
          <a:prstGeom prst="wedgeRoundRectCallout">
            <a:avLst>
              <a:gd name="adj1" fmla="val -87021"/>
              <a:gd name="adj2" fmla="val -16509"/>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结构</a:t>
            </a:r>
            <a:r>
              <a:rPr lang="zh-CN" altLang="en-US" sz="1400" dirty="0">
                <a:solidFill>
                  <a:schemeClr val="tx1"/>
                </a:solidFill>
                <a:latin typeface="微软雅黑" panose="020B0503020204020204" pitchFamily="34" charset="-122"/>
                <a:ea typeface="微软雅黑" panose="020B0503020204020204" pitchFamily="34" charset="-122"/>
              </a:rPr>
              <a:t>指针</a:t>
            </a:r>
            <a:r>
              <a:rPr lang="zh-CN" altLang="en-US" sz="1400" dirty="0" smtClean="0">
                <a:solidFill>
                  <a:schemeClr val="tx1"/>
                </a:solidFill>
                <a:latin typeface="微软雅黑" panose="020B0503020204020204" pitchFamily="34" charset="-122"/>
                <a:ea typeface="微软雅黑" panose="020B0503020204020204" pitchFamily="34" charset="-122"/>
              </a:rPr>
              <a:t>变量</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55" name="对话气泡: 圆角矩形 16"/>
          <p:cNvSpPr/>
          <p:nvPr/>
        </p:nvSpPr>
        <p:spPr>
          <a:xfrm>
            <a:off x="2950561" y="4491338"/>
            <a:ext cx="1225025" cy="415261"/>
          </a:xfrm>
          <a:prstGeom prst="wedgeRoundRectCallout">
            <a:avLst>
              <a:gd name="adj1" fmla="val -87021"/>
              <a:gd name="adj2" fmla="val -16509"/>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访问成员</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56" name="对话气泡: 圆角矩形 16"/>
          <p:cNvSpPr/>
          <p:nvPr/>
        </p:nvSpPr>
        <p:spPr>
          <a:xfrm>
            <a:off x="2950561" y="4942012"/>
            <a:ext cx="1225025" cy="415261"/>
          </a:xfrm>
          <a:prstGeom prst="wedgeRoundRectCallout">
            <a:avLst>
              <a:gd name="adj1" fmla="val -87021"/>
              <a:gd name="adj2" fmla="val -16509"/>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a</a:t>
            </a:r>
            <a:r>
              <a:rPr lang="en-US" altLang="zh-CN" sz="1400" dirty="0" smtClean="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p-&gt;</a:t>
            </a:r>
            <a:r>
              <a:rPr lang="en-US" altLang="zh-CN" sz="1400" dirty="0" err="1">
                <a:solidFill>
                  <a:schemeClr val="tx1"/>
                </a:solidFill>
                <a:latin typeface="微软雅黑" panose="020B0503020204020204" pitchFamily="34" charset="-122"/>
                <a:ea typeface="微软雅黑" panose="020B0503020204020204" pitchFamily="34" charset="-122"/>
              </a:rPr>
              <a:t>keyno</a:t>
            </a:r>
            <a:r>
              <a:rPr lang="en-US" altLang="zh-CN" sz="1400" dirty="0" smtClean="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57" name="对话气泡: 圆角矩形 16"/>
          <p:cNvSpPr/>
          <p:nvPr/>
        </p:nvSpPr>
        <p:spPr>
          <a:xfrm>
            <a:off x="2950561" y="5392686"/>
            <a:ext cx="1225025" cy="415261"/>
          </a:xfrm>
          <a:prstGeom prst="wedgeRoundRectCallout">
            <a:avLst>
              <a:gd name="adj1" fmla="val -82153"/>
              <a:gd name="adj2" fmla="val -6935"/>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变化后指向目标的成员</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58" name="矩形: 圆角 4"/>
          <p:cNvSpPr/>
          <p:nvPr/>
        </p:nvSpPr>
        <p:spPr>
          <a:xfrm>
            <a:off x="4667698" y="5228865"/>
            <a:ext cx="1535943" cy="1152482"/>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500" dirty="0">
                <a:solidFill>
                  <a:schemeClr val="tx1"/>
                </a:solidFill>
                <a:latin typeface="Calibri" panose="020F0502020204030204" pitchFamily="34" charset="0"/>
                <a:ea typeface="微软雅黑" panose="020B0503020204020204" pitchFamily="34" charset="-122"/>
              </a:rPr>
              <a:t>运行结果：</a:t>
            </a:r>
            <a:endParaRPr lang="en-US" altLang="zh-CN" sz="1500" dirty="0">
              <a:solidFill>
                <a:schemeClr val="tx1"/>
              </a:solidFill>
              <a:latin typeface="Calibri" panose="020F0502020204030204" pitchFamily="34" charset="0"/>
              <a:ea typeface="微软雅黑" panose="020B0503020204020204" pitchFamily="34" charset="-122"/>
            </a:endParaRPr>
          </a:p>
          <a:p>
            <a:r>
              <a:rPr lang="en-US" altLang="zh-CN" sz="1500" dirty="0">
                <a:solidFill>
                  <a:schemeClr val="tx1"/>
                </a:solidFill>
                <a:latin typeface="Calibri" panose="020F0502020204030204" pitchFamily="34" charset="0"/>
                <a:ea typeface="微软雅黑" panose="020B0503020204020204" pitchFamily="34" charset="-122"/>
              </a:rPr>
              <a:t>p=158,a=123</a:t>
            </a:r>
          </a:p>
          <a:p>
            <a:r>
              <a:rPr lang="en-US" altLang="zh-CN" sz="1500" dirty="0">
                <a:solidFill>
                  <a:schemeClr val="tx1"/>
                </a:solidFill>
                <a:latin typeface="Calibri" panose="020F0502020204030204" pitchFamily="34" charset="0"/>
                <a:ea typeface="微软雅黑" panose="020B0503020204020204" pitchFamily="34" charset="-122"/>
              </a:rPr>
              <a:t>p=158,a=124</a:t>
            </a:r>
          </a:p>
          <a:p>
            <a:r>
              <a:rPr lang="en-US" altLang="zh-CN" sz="1500" dirty="0">
                <a:solidFill>
                  <a:schemeClr val="tx1"/>
                </a:solidFill>
                <a:latin typeface="Calibri" panose="020F0502020204030204" pitchFamily="34" charset="0"/>
                <a:ea typeface="微软雅黑" panose="020B0503020204020204" pitchFamily="34" charset="-122"/>
              </a:rPr>
              <a:t>p=162,a=456</a:t>
            </a:r>
          </a:p>
          <a:p>
            <a:r>
              <a:rPr lang="en-US" altLang="zh-CN" sz="1500" dirty="0">
                <a:solidFill>
                  <a:schemeClr val="tx1"/>
                </a:solidFill>
                <a:latin typeface="Calibri" panose="020F0502020204030204" pitchFamily="34" charset="0"/>
                <a:ea typeface="微软雅黑" panose="020B0503020204020204" pitchFamily="34" charset="-122"/>
              </a:rPr>
              <a:t>p=166,a=456</a:t>
            </a:r>
          </a:p>
        </p:txBody>
      </p:sp>
      <p:sp>
        <p:nvSpPr>
          <p:cNvPr id="59" name="矩形: 圆角 4"/>
          <p:cNvSpPr/>
          <p:nvPr/>
        </p:nvSpPr>
        <p:spPr>
          <a:xfrm>
            <a:off x="6364150" y="5228865"/>
            <a:ext cx="2147552" cy="1152482"/>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500" dirty="0">
                <a:solidFill>
                  <a:schemeClr val="tx1"/>
                </a:solidFill>
                <a:latin typeface="Calibri" panose="020F0502020204030204" pitchFamily="34" charset="0"/>
                <a:ea typeface="微软雅黑" panose="020B0503020204020204" pitchFamily="34" charset="-122"/>
              </a:rPr>
              <a:t>p=158,chr=a(</a:t>
            </a:r>
            <a:r>
              <a:rPr lang="en-US" altLang="zh-CN" sz="1500" dirty="0" err="1">
                <a:solidFill>
                  <a:schemeClr val="tx1"/>
                </a:solidFill>
                <a:latin typeface="Calibri" panose="020F0502020204030204" pitchFamily="34" charset="0"/>
                <a:ea typeface="微软雅黑" panose="020B0503020204020204" pitchFamily="34" charset="-122"/>
              </a:rPr>
              <a:t>adr</a:t>
            </a:r>
            <a:r>
              <a:rPr lang="en-US" altLang="zh-CN" sz="1500" dirty="0">
                <a:solidFill>
                  <a:schemeClr val="tx1"/>
                </a:solidFill>
                <a:latin typeface="Calibri" panose="020F0502020204030204" pitchFamily="34" charset="0"/>
                <a:ea typeface="微软雅黑" panose="020B0503020204020204" pitchFamily="34" charset="-122"/>
              </a:rPr>
              <a:t>=170)</a:t>
            </a:r>
          </a:p>
          <a:p>
            <a:r>
              <a:rPr lang="en-US" altLang="zh-CN" sz="1500" dirty="0">
                <a:solidFill>
                  <a:schemeClr val="tx1"/>
                </a:solidFill>
                <a:latin typeface="Calibri" panose="020F0502020204030204" pitchFamily="34" charset="0"/>
                <a:ea typeface="微软雅黑" panose="020B0503020204020204" pitchFamily="34" charset="-122"/>
              </a:rPr>
              <a:t>p=158,chr=a(</a:t>
            </a:r>
            <a:r>
              <a:rPr lang="en-US" altLang="zh-CN" sz="1500" dirty="0" err="1">
                <a:solidFill>
                  <a:schemeClr val="tx1"/>
                </a:solidFill>
                <a:latin typeface="Calibri" panose="020F0502020204030204" pitchFamily="34" charset="0"/>
                <a:ea typeface="微软雅黑" panose="020B0503020204020204" pitchFamily="34" charset="-122"/>
              </a:rPr>
              <a:t>adr</a:t>
            </a:r>
            <a:r>
              <a:rPr lang="en-US" altLang="zh-CN" sz="1500" dirty="0">
                <a:solidFill>
                  <a:schemeClr val="tx1"/>
                </a:solidFill>
                <a:latin typeface="Calibri" panose="020F0502020204030204" pitchFamily="34" charset="0"/>
                <a:ea typeface="微软雅黑" panose="020B0503020204020204" pitchFamily="34" charset="-122"/>
              </a:rPr>
              <a:t>=171)</a:t>
            </a:r>
          </a:p>
          <a:p>
            <a:r>
              <a:rPr lang="en-US" altLang="zh-CN" sz="1500" dirty="0">
                <a:solidFill>
                  <a:schemeClr val="tx1"/>
                </a:solidFill>
                <a:latin typeface="Calibri" panose="020F0502020204030204" pitchFamily="34" charset="0"/>
                <a:ea typeface="微软雅黑" panose="020B0503020204020204" pitchFamily="34" charset="-122"/>
              </a:rPr>
              <a:t>p=158,chr=r(</a:t>
            </a:r>
            <a:r>
              <a:rPr lang="en-US" altLang="zh-CN" sz="1500" dirty="0" err="1">
                <a:solidFill>
                  <a:schemeClr val="tx1"/>
                </a:solidFill>
                <a:latin typeface="Calibri" panose="020F0502020204030204" pitchFamily="34" charset="0"/>
                <a:ea typeface="微软雅黑" panose="020B0503020204020204" pitchFamily="34" charset="-122"/>
              </a:rPr>
              <a:t>adr</a:t>
            </a:r>
            <a:r>
              <a:rPr lang="en-US" altLang="zh-CN" sz="1500" dirty="0">
                <a:solidFill>
                  <a:schemeClr val="tx1"/>
                </a:solidFill>
                <a:latin typeface="Calibri" panose="020F0502020204030204" pitchFamily="34" charset="0"/>
                <a:ea typeface="微软雅黑" panose="020B0503020204020204" pitchFamily="34" charset="-122"/>
              </a:rPr>
              <a:t>=171)</a:t>
            </a:r>
          </a:p>
          <a:p>
            <a:r>
              <a:rPr lang="en-US" altLang="zh-CN" sz="1500" dirty="0">
                <a:solidFill>
                  <a:schemeClr val="tx1"/>
                </a:solidFill>
                <a:latin typeface="Calibri" panose="020F0502020204030204" pitchFamily="34" charset="0"/>
                <a:ea typeface="微软雅黑" panose="020B0503020204020204" pitchFamily="34" charset="-122"/>
              </a:rPr>
              <a:t>p=162,chr=s(</a:t>
            </a:r>
            <a:r>
              <a:rPr lang="en-US" altLang="zh-CN" sz="1500" dirty="0" err="1">
                <a:solidFill>
                  <a:schemeClr val="tx1"/>
                </a:solidFill>
                <a:latin typeface="Calibri" panose="020F0502020204030204" pitchFamily="34" charset="0"/>
                <a:ea typeface="微软雅黑" panose="020B0503020204020204" pitchFamily="34" charset="-122"/>
              </a:rPr>
              <a:t>adr</a:t>
            </a:r>
            <a:r>
              <a:rPr lang="en-US" altLang="zh-CN" sz="1500" dirty="0">
                <a:solidFill>
                  <a:schemeClr val="tx1"/>
                </a:solidFill>
                <a:latin typeface="Calibri" panose="020F0502020204030204" pitchFamily="34" charset="0"/>
                <a:ea typeface="微软雅黑" panose="020B0503020204020204" pitchFamily="34" charset="-122"/>
              </a:rPr>
              <a:t>=174)</a:t>
            </a:r>
          </a:p>
          <a:p>
            <a:r>
              <a:rPr lang="en-US" altLang="zh-CN" sz="1500" dirty="0">
                <a:solidFill>
                  <a:schemeClr val="tx1"/>
                </a:solidFill>
                <a:latin typeface="Calibri" panose="020F0502020204030204" pitchFamily="34" charset="0"/>
                <a:ea typeface="微软雅黑" panose="020B0503020204020204" pitchFamily="34" charset="-122"/>
              </a:rPr>
              <a:t>p=162,chr=y(</a:t>
            </a:r>
            <a:r>
              <a:rPr lang="en-US" altLang="zh-CN" sz="1500" dirty="0" err="1">
                <a:solidFill>
                  <a:schemeClr val="tx1"/>
                </a:solidFill>
                <a:latin typeface="Calibri" panose="020F0502020204030204" pitchFamily="34" charset="0"/>
                <a:ea typeface="微软雅黑" panose="020B0503020204020204" pitchFamily="34" charset="-122"/>
              </a:rPr>
              <a:t>adr</a:t>
            </a:r>
            <a:r>
              <a:rPr lang="en-US" altLang="zh-CN" sz="1500" dirty="0">
                <a:solidFill>
                  <a:schemeClr val="tx1"/>
                </a:solidFill>
                <a:latin typeface="Calibri" panose="020F0502020204030204" pitchFamily="34" charset="0"/>
                <a:ea typeface="微软雅黑" panose="020B0503020204020204" pitchFamily="34" charset="-122"/>
              </a:rPr>
              <a:t>=175)</a:t>
            </a:r>
          </a:p>
        </p:txBody>
      </p:sp>
    </p:spTree>
    <p:extLst>
      <p:ext uri="{BB962C8B-B14F-4D97-AF65-F5344CB8AC3E}">
        <p14:creationId xmlns:p14="http://schemas.microsoft.com/office/powerpoint/2010/main" val="228453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fade">
                                      <p:cBhvr>
                                        <p:cTn id="20" dur="500"/>
                                        <p:tgtEl>
                                          <p:spTgt spid="5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500"/>
                                        <p:tgtEl>
                                          <p:spTgt spid="5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fade">
                                      <p:cBhvr>
                                        <p:cTn id="45" dur="500"/>
                                        <p:tgtEl>
                                          <p:spTgt spid="5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500"/>
                                        <p:tgtEl>
                                          <p:spTgt spid="4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fade">
                                      <p:cBhvr>
                                        <p:cTn id="60" dur="500"/>
                                        <p:tgtEl>
                                          <p:spTgt spid="4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fade">
                                      <p:cBhvr>
                                        <p:cTn id="6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6" grpId="0" animBg="1"/>
      <p:bldP spid="47" grpId="0" animBg="1"/>
      <p:bldP spid="48" grpId="0" animBg="1"/>
      <p:bldP spid="49" grpId="0" animBg="1"/>
      <p:bldP spid="50" grpId="0" animBg="1"/>
      <p:bldP spid="51" grpId="0" animBg="1"/>
      <p:bldP spid="53" grpId="0" animBg="1"/>
      <p:bldP spid="54" grpId="0" animBg="1"/>
      <p:bldP spid="55" grpId="0" animBg="1"/>
      <p:bldP spid="56" grpId="0" animBg="1"/>
      <p:bldP spid="57" grpId="0" animBg="1"/>
      <p:bldP spid="58" grpId="0" animBg="1"/>
      <p:bldP spid="5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0788" y="10630"/>
            <a:ext cx="1484894" cy="954107"/>
          </a:xfrm>
          <a:prstGeom prst="rect">
            <a:avLst/>
          </a:prstGeom>
          <a:noFill/>
        </p:spPr>
        <p:txBody>
          <a:bodyPr wrap="none" rtlCol="0">
            <a:spAutoFit/>
          </a:bodyPr>
          <a:lstStyle/>
          <a:p>
            <a:pPr algn="ctr"/>
            <a:r>
              <a:rPr lang="zh-CN" altLang="en-US" sz="2800" b="1" dirty="0">
                <a:solidFill>
                  <a:srgbClr val="39626F"/>
                </a:solidFill>
                <a:latin typeface="微软雅黑" panose="020B0503020204020204" pitchFamily="34" charset="-122"/>
                <a:ea typeface="微软雅黑" panose="020B0503020204020204" pitchFamily="34" charset="-122"/>
              </a:rPr>
              <a:t>目录</a:t>
            </a:r>
            <a:endParaRPr lang="en-US" altLang="zh-CN" sz="2800" b="1" dirty="0">
              <a:solidFill>
                <a:srgbClr val="39626F"/>
              </a:solidFill>
              <a:latin typeface="微软雅黑" panose="020B0503020204020204" pitchFamily="34" charset="-122"/>
              <a:ea typeface="微软雅黑" panose="020B0503020204020204" pitchFamily="34" charset="-122"/>
            </a:endParaRPr>
          </a:p>
          <a:p>
            <a:pPr algn="ctr"/>
            <a:r>
              <a:rPr lang="en-US" altLang="zh-CN" sz="2800" b="1" dirty="0">
                <a:solidFill>
                  <a:srgbClr val="39626F"/>
                </a:solidFill>
                <a:latin typeface="Segoe UI" panose="020B0502040204020203" pitchFamily="34" charset="0"/>
                <a:ea typeface="Segoe UI" panose="020B0502040204020203" pitchFamily="34" charset="0"/>
                <a:cs typeface="Segoe UI" panose="020B0502040204020203" pitchFamily="34" charset="0"/>
              </a:rPr>
              <a:t>content</a:t>
            </a:r>
            <a:endParaRPr lang="zh-CN" altLang="en-US" sz="2800" b="1" dirty="0">
              <a:solidFill>
                <a:srgbClr val="39626F"/>
              </a:solidFill>
              <a:latin typeface="Segoe UI" panose="020B0502040204020203" pitchFamily="34" charset="0"/>
              <a:cs typeface="Segoe UI" panose="020B0502040204020203" pitchFamily="34" charset="0"/>
            </a:endParaRPr>
          </a:p>
        </p:txBody>
      </p:sp>
      <p:sp>
        <p:nvSpPr>
          <p:cNvPr id="9" name="矩形: 圆角 8"/>
          <p:cNvSpPr/>
          <p:nvPr/>
        </p:nvSpPr>
        <p:spPr>
          <a:xfrm>
            <a:off x="2155112" y="1044438"/>
            <a:ext cx="4894273" cy="563517"/>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结构</a:t>
            </a:r>
            <a:r>
              <a:rPr lang="zh-CN" altLang="en-US" b="1" dirty="0">
                <a:latin typeface="微软雅黑" panose="020B0503020204020204" pitchFamily="34" charset="-122"/>
                <a:ea typeface="微软雅黑" panose="020B0503020204020204" pitchFamily="34" charset="-122"/>
              </a:rPr>
              <a:t>的定义和使用</a:t>
            </a:r>
          </a:p>
        </p:txBody>
      </p:sp>
      <p:sp>
        <p:nvSpPr>
          <p:cNvPr id="10" name="椭圆 9"/>
          <p:cNvSpPr/>
          <p:nvPr/>
        </p:nvSpPr>
        <p:spPr>
          <a:xfrm>
            <a:off x="1967022" y="1044438"/>
            <a:ext cx="599472" cy="5635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rgbClr val="39626F"/>
                </a:solidFill>
                <a:latin typeface="Segoe UI" panose="020B0502040204020203" pitchFamily="34" charset="0"/>
                <a:ea typeface="Segoe UI" panose="020B0502040204020203" pitchFamily="34" charset="0"/>
                <a:cs typeface="Segoe UI" panose="020B0502040204020203" pitchFamily="34" charset="0"/>
              </a:rPr>
              <a:t>1</a:t>
            </a:r>
            <a:endParaRPr lang="zh-CN" altLang="en-US" sz="2200" b="1" dirty="0">
              <a:solidFill>
                <a:srgbClr val="39626F"/>
              </a:solidFill>
              <a:latin typeface="Segoe UI" panose="020B0502040204020203" pitchFamily="34" charset="0"/>
              <a:cs typeface="Segoe UI" panose="020B0502040204020203" pitchFamily="34" charset="0"/>
            </a:endParaRPr>
          </a:p>
        </p:txBody>
      </p:sp>
      <p:sp>
        <p:nvSpPr>
          <p:cNvPr id="11" name="矩形: 圆角 10"/>
          <p:cNvSpPr/>
          <p:nvPr/>
        </p:nvSpPr>
        <p:spPr>
          <a:xfrm>
            <a:off x="2155112" y="1693116"/>
            <a:ext cx="4894273" cy="564202"/>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结构</a:t>
            </a:r>
            <a:r>
              <a:rPr lang="zh-CN" altLang="en-US" b="1" dirty="0">
                <a:latin typeface="微软雅黑" panose="020B0503020204020204" pitchFamily="34" charset="-122"/>
                <a:ea typeface="微软雅黑" panose="020B0503020204020204" pitchFamily="34" charset="-122"/>
              </a:rPr>
              <a:t>数组与结构指针</a:t>
            </a:r>
          </a:p>
        </p:txBody>
      </p:sp>
      <p:sp>
        <p:nvSpPr>
          <p:cNvPr id="12" name="椭圆 11"/>
          <p:cNvSpPr/>
          <p:nvPr/>
        </p:nvSpPr>
        <p:spPr>
          <a:xfrm>
            <a:off x="1967022" y="1693115"/>
            <a:ext cx="620738" cy="5642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rgbClr val="39626F"/>
                </a:solidFill>
                <a:latin typeface="Segoe UI" panose="020B0502040204020203" pitchFamily="34" charset="0"/>
                <a:ea typeface="Segoe UI" panose="020B0502040204020203" pitchFamily="34" charset="0"/>
                <a:cs typeface="Segoe UI" panose="020B0502040204020203" pitchFamily="34" charset="0"/>
              </a:rPr>
              <a:t>2</a:t>
            </a:r>
            <a:endParaRPr lang="zh-CN" altLang="en-US" sz="2200" b="1" dirty="0">
              <a:solidFill>
                <a:srgbClr val="39626F"/>
              </a:solidFill>
              <a:latin typeface="Segoe UI" panose="020B0502040204020203" pitchFamily="34" charset="0"/>
              <a:cs typeface="Segoe UI" panose="020B0502040204020203" pitchFamily="34" charset="0"/>
            </a:endParaRPr>
          </a:p>
        </p:txBody>
      </p:sp>
      <p:sp>
        <p:nvSpPr>
          <p:cNvPr id="13" name="矩形: 圆角 12"/>
          <p:cNvSpPr/>
          <p:nvPr/>
        </p:nvSpPr>
        <p:spPr>
          <a:xfrm>
            <a:off x="2155112" y="2338628"/>
            <a:ext cx="4894273" cy="564888"/>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结构</a:t>
            </a:r>
            <a:r>
              <a:rPr lang="zh-CN" altLang="en-US" b="1" dirty="0">
                <a:latin typeface="微软雅黑" panose="020B0503020204020204" pitchFamily="34" charset="-122"/>
                <a:ea typeface="微软雅黑" panose="020B0503020204020204" pitchFamily="34" charset="-122"/>
              </a:rPr>
              <a:t>在函数间的传递</a:t>
            </a:r>
          </a:p>
        </p:txBody>
      </p:sp>
      <p:sp>
        <p:nvSpPr>
          <p:cNvPr id="14" name="椭圆 13"/>
          <p:cNvSpPr/>
          <p:nvPr/>
        </p:nvSpPr>
        <p:spPr>
          <a:xfrm>
            <a:off x="1967022" y="2338627"/>
            <a:ext cx="620738" cy="564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rgbClr val="39626F"/>
                </a:solidFill>
                <a:latin typeface="Segoe UI" panose="020B0502040204020203" pitchFamily="34" charset="0"/>
                <a:ea typeface="Segoe UI" panose="020B0502040204020203" pitchFamily="34" charset="0"/>
                <a:cs typeface="Segoe UI" panose="020B0502040204020203" pitchFamily="34" charset="0"/>
              </a:rPr>
              <a:t>3</a:t>
            </a:r>
            <a:endParaRPr lang="zh-CN" altLang="en-US" sz="2200" b="1" dirty="0">
              <a:solidFill>
                <a:srgbClr val="39626F"/>
              </a:solidFill>
              <a:latin typeface="Segoe UI" panose="020B0502040204020203" pitchFamily="34" charset="0"/>
              <a:cs typeface="Segoe UI" panose="020B0502040204020203" pitchFamily="34" charset="0"/>
            </a:endParaRPr>
          </a:p>
        </p:txBody>
      </p:sp>
      <p:sp>
        <p:nvSpPr>
          <p:cNvPr id="15" name="矩形: 圆角 14"/>
          <p:cNvSpPr/>
          <p:nvPr/>
        </p:nvSpPr>
        <p:spPr>
          <a:xfrm>
            <a:off x="2155112" y="2984825"/>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位</a:t>
            </a:r>
            <a:r>
              <a:rPr lang="zh-CN" altLang="en-US" b="1" dirty="0">
                <a:latin typeface="微软雅黑" panose="020B0503020204020204" pitchFamily="34" charset="-122"/>
                <a:ea typeface="微软雅黑" panose="020B0503020204020204" pitchFamily="34" charset="-122"/>
              </a:rPr>
              <a:t>字段结构</a:t>
            </a:r>
          </a:p>
        </p:txBody>
      </p:sp>
      <p:sp>
        <p:nvSpPr>
          <p:cNvPr id="16" name="椭圆 15"/>
          <p:cNvSpPr/>
          <p:nvPr/>
        </p:nvSpPr>
        <p:spPr>
          <a:xfrm>
            <a:off x="1967022" y="2984825"/>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rgbClr val="39626F"/>
                </a:solidFill>
                <a:latin typeface="Segoe UI" panose="020B0502040204020203" pitchFamily="34" charset="0"/>
                <a:ea typeface="Segoe UI" panose="020B0502040204020203" pitchFamily="34" charset="0"/>
                <a:cs typeface="Segoe UI" panose="020B0502040204020203" pitchFamily="34" charset="0"/>
              </a:rPr>
              <a:t>4</a:t>
            </a:r>
            <a:endParaRPr lang="zh-CN" altLang="en-US" sz="2200" b="1" dirty="0">
              <a:solidFill>
                <a:srgbClr val="39626F"/>
              </a:solidFill>
              <a:latin typeface="Segoe UI" panose="020B0502040204020203" pitchFamily="34" charset="0"/>
              <a:cs typeface="Segoe UI" panose="020B0502040204020203" pitchFamily="34" charset="0"/>
            </a:endParaRPr>
          </a:p>
        </p:txBody>
      </p:sp>
      <p:sp>
        <p:nvSpPr>
          <p:cNvPr id="19" name="矩形: 圆角 14"/>
          <p:cNvSpPr/>
          <p:nvPr/>
        </p:nvSpPr>
        <p:spPr>
          <a:xfrm>
            <a:off x="2155112" y="3631709"/>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联合</a:t>
            </a:r>
            <a:endParaRPr lang="zh-CN" altLang="en-US" b="1" dirty="0">
              <a:latin typeface="微软雅黑" panose="020B0503020204020204" pitchFamily="34" charset="-122"/>
              <a:ea typeface="微软雅黑" panose="020B0503020204020204" pitchFamily="34" charset="-122"/>
            </a:endParaRPr>
          </a:p>
        </p:txBody>
      </p:sp>
      <p:sp>
        <p:nvSpPr>
          <p:cNvPr id="20" name="椭圆 19"/>
          <p:cNvSpPr/>
          <p:nvPr/>
        </p:nvSpPr>
        <p:spPr>
          <a:xfrm>
            <a:off x="1967022" y="3631709"/>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rgbClr val="39626F"/>
                </a:solidFill>
                <a:latin typeface="Segoe UI" panose="020B0502040204020203" pitchFamily="34" charset="0"/>
                <a:ea typeface="Segoe UI" panose="020B0502040204020203" pitchFamily="34" charset="0"/>
                <a:cs typeface="Segoe UI" panose="020B0502040204020203" pitchFamily="34" charset="0"/>
              </a:rPr>
              <a:t>5</a:t>
            </a:r>
            <a:endParaRPr lang="zh-CN" altLang="en-US" sz="2200" b="1" dirty="0">
              <a:solidFill>
                <a:srgbClr val="39626F"/>
              </a:solidFill>
              <a:latin typeface="Segoe UI" panose="020B0502040204020203" pitchFamily="34" charset="0"/>
              <a:cs typeface="Segoe UI" panose="020B0502040204020203" pitchFamily="34" charset="0"/>
            </a:endParaRPr>
          </a:p>
        </p:txBody>
      </p:sp>
      <p:sp>
        <p:nvSpPr>
          <p:cNvPr id="21" name="矩形: 圆角 14"/>
          <p:cNvSpPr/>
          <p:nvPr/>
        </p:nvSpPr>
        <p:spPr>
          <a:xfrm>
            <a:off x="2155112" y="4278593"/>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类型</a:t>
            </a:r>
            <a:r>
              <a:rPr lang="zh-CN" altLang="en-US" b="1" dirty="0">
                <a:latin typeface="微软雅黑" panose="020B0503020204020204" pitchFamily="34" charset="-122"/>
                <a:ea typeface="微软雅黑" panose="020B0503020204020204" pitchFamily="34" charset="-122"/>
              </a:rPr>
              <a:t>定义语句</a:t>
            </a:r>
            <a:r>
              <a:rPr lang="en-US" altLang="zh-CN" b="1" dirty="0" err="1">
                <a:latin typeface="微软雅黑" panose="020B0503020204020204" pitchFamily="34" charset="-122"/>
                <a:ea typeface="微软雅黑" panose="020B0503020204020204" pitchFamily="34" charset="-122"/>
              </a:rPr>
              <a:t>typedef</a:t>
            </a:r>
            <a:endParaRPr lang="zh-CN" altLang="en-US" b="1" dirty="0">
              <a:latin typeface="微软雅黑" panose="020B0503020204020204" pitchFamily="34" charset="-122"/>
              <a:ea typeface="微软雅黑" panose="020B0503020204020204" pitchFamily="34" charset="-122"/>
            </a:endParaRPr>
          </a:p>
        </p:txBody>
      </p:sp>
      <p:sp>
        <p:nvSpPr>
          <p:cNvPr id="22" name="椭圆 21"/>
          <p:cNvSpPr/>
          <p:nvPr/>
        </p:nvSpPr>
        <p:spPr>
          <a:xfrm>
            <a:off x="1967022" y="4278593"/>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rgbClr val="39626F"/>
                </a:solidFill>
                <a:latin typeface="Segoe UI" panose="020B0502040204020203" pitchFamily="34" charset="0"/>
                <a:ea typeface="Segoe UI" panose="020B0502040204020203" pitchFamily="34" charset="0"/>
                <a:cs typeface="Segoe UI" panose="020B0502040204020203" pitchFamily="34" charset="0"/>
              </a:rPr>
              <a:t>6</a:t>
            </a:r>
            <a:endParaRPr lang="zh-CN" altLang="en-US" sz="2200" b="1" dirty="0">
              <a:solidFill>
                <a:srgbClr val="39626F"/>
              </a:solidFill>
              <a:latin typeface="Segoe UI" panose="020B0502040204020203" pitchFamily="34" charset="0"/>
              <a:cs typeface="Segoe UI" panose="020B0502040204020203" pitchFamily="34" charset="0"/>
            </a:endParaRPr>
          </a:p>
        </p:txBody>
      </p:sp>
      <p:sp>
        <p:nvSpPr>
          <p:cNvPr id="17" name="矩形: 圆角 14"/>
          <p:cNvSpPr/>
          <p:nvPr/>
        </p:nvSpPr>
        <p:spPr>
          <a:xfrm>
            <a:off x="2156510" y="4934333"/>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枚举</a:t>
            </a:r>
            <a:r>
              <a:rPr lang="zh-CN" altLang="en-US" b="1" dirty="0">
                <a:latin typeface="微软雅黑" panose="020B0503020204020204" pitchFamily="34" charset="-122"/>
                <a:ea typeface="微软雅黑" panose="020B0503020204020204" pitchFamily="34" charset="-122"/>
              </a:rPr>
              <a:t>类型</a:t>
            </a:r>
          </a:p>
        </p:txBody>
      </p:sp>
      <p:sp>
        <p:nvSpPr>
          <p:cNvPr id="18" name="椭圆 17"/>
          <p:cNvSpPr/>
          <p:nvPr/>
        </p:nvSpPr>
        <p:spPr>
          <a:xfrm>
            <a:off x="1968420" y="4934333"/>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7</a:t>
            </a:r>
            <a:endParaRPr lang="zh-CN" altLang="en-US" sz="2200" b="1" dirty="0">
              <a:solidFill>
                <a:srgbClr val="39626F"/>
              </a:solidFill>
              <a:latin typeface="Segoe UI" panose="020B0502040204020203" pitchFamily="34" charset="0"/>
              <a:cs typeface="Segoe UI" panose="020B0502040204020203" pitchFamily="34" charset="0"/>
            </a:endParaRPr>
          </a:p>
        </p:txBody>
      </p:sp>
      <p:sp>
        <p:nvSpPr>
          <p:cNvPr id="23" name="矩形: 圆角 14"/>
          <p:cNvSpPr/>
          <p:nvPr/>
        </p:nvSpPr>
        <p:spPr>
          <a:xfrm>
            <a:off x="2148121" y="5597064"/>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综合举例</a:t>
            </a:r>
          </a:p>
        </p:txBody>
      </p:sp>
      <p:sp>
        <p:nvSpPr>
          <p:cNvPr id="24" name="椭圆 23"/>
          <p:cNvSpPr/>
          <p:nvPr/>
        </p:nvSpPr>
        <p:spPr>
          <a:xfrm>
            <a:off x="1960031" y="5597064"/>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smtClean="0">
                <a:solidFill>
                  <a:srgbClr val="39626F"/>
                </a:solidFill>
                <a:latin typeface="Segoe UI" panose="020B0502040204020203" pitchFamily="34" charset="0"/>
                <a:cs typeface="Segoe UI" panose="020B0502040204020203" pitchFamily="34" charset="0"/>
              </a:rPr>
              <a:t>8</a:t>
            </a:r>
            <a:endParaRPr lang="zh-CN" altLang="en-US" sz="22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194574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32924" y="131498"/>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8.2.2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8" name="矩形: 圆角 12"/>
          <p:cNvSpPr/>
          <p:nvPr/>
        </p:nvSpPr>
        <p:spPr>
          <a:xfrm>
            <a:off x="1126390" y="1033460"/>
            <a:ext cx="3211033"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微软雅黑" panose="020B0503020204020204" pitchFamily="34" charset="-122"/>
                <a:ea typeface="微软雅黑" panose="020B0503020204020204" pitchFamily="34" charset="-122"/>
              </a:rPr>
              <a:t>例</a:t>
            </a:r>
            <a:r>
              <a:rPr lang="en-US" altLang="zh-CN" dirty="0" smtClean="0">
                <a:solidFill>
                  <a:schemeClr val="bg1"/>
                </a:solidFill>
                <a:latin typeface="微软雅黑" panose="020B0503020204020204" pitchFamily="34" charset="-122"/>
                <a:ea typeface="微软雅黑" panose="020B0503020204020204" pitchFamily="34" charset="-122"/>
              </a:rPr>
              <a:t>8.6</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指向</a:t>
            </a:r>
            <a:r>
              <a:rPr lang="zh-CN" altLang="en-US" dirty="0">
                <a:solidFill>
                  <a:schemeClr val="tx1"/>
                </a:solidFill>
                <a:latin typeface="微软雅黑" panose="020B0503020204020204" pitchFamily="34" charset="-122"/>
                <a:ea typeface="微软雅黑" panose="020B0503020204020204" pitchFamily="34" charset="-122"/>
              </a:rPr>
              <a:t>结构数组的</a:t>
            </a:r>
            <a:r>
              <a:rPr lang="zh-CN" altLang="en-US" dirty="0" smtClean="0">
                <a:solidFill>
                  <a:schemeClr val="tx1"/>
                </a:solidFill>
                <a:latin typeface="微软雅黑" panose="020B0503020204020204" pitchFamily="34" charset="-122"/>
                <a:ea typeface="微软雅黑" panose="020B0503020204020204" pitchFamily="34" charset="-122"/>
              </a:rPr>
              <a:t>指针</a:t>
            </a:r>
            <a:endParaRPr lang="zh-CN" altLang="en-US" dirty="0">
              <a:solidFill>
                <a:schemeClr val="tx1"/>
              </a:solidFill>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结构指针</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3" name="矩形: 圆角 4"/>
          <p:cNvSpPr/>
          <p:nvPr/>
        </p:nvSpPr>
        <p:spPr>
          <a:xfrm>
            <a:off x="4635992" y="4076282"/>
            <a:ext cx="3340329" cy="1404158"/>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500" dirty="0">
                <a:solidFill>
                  <a:schemeClr val="tx1"/>
                </a:solidFill>
                <a:latin typeface="Calibri" panose="020F0502020204030204" pitchFamily="34" charset="0"/>
                <a:ea typeface="微软雅黑" panose="020B0503020204020204" pitchFamily="34" charset="-122"/>
              </a:rPr>
              <a:t>运行结果：</a:t>
            </a:r>
            <a:endParaRPr lang="en-US" altLang="zh-CN" sz="1500" dirty="0">
              <a:solidFill>
                <a:schemeClr val="tx1"/>
              </a:solidFill>
              <a:latin typeface="Calibri" panose="020F0502020204030204" pitchFamily="34" charset="0"/>
              <a:ea typeface="微软雅黑" panose="020B0503020204020204" pitchFamily="34" charset="-122"/>
            </a:endParaRPr>
          </a:p>
          <a:p>
            <a:r>
              <a:rPr lang="en-US" altLang="zh-CN" sz="1500" dirty="0">
                <a:solidFill>
                  <a:schemeClr val="tx1"/>
                </a:solidFill>
                <a:latin typeface="Calibri" panose="020F0502020204030204" pitchFamily="34" charset="0"/>
                <a:ea typeface="微软雅黑" panose="020B0503020204020204" pitchFamily="34" charset="-122"/>
              </a:rPr>
              <a:t>No.          Name          Sex    Age</a:t>
            </a:r>
          </a:p>
          <a:p>
            <a:r>
              <a:rPr lang="en-US" altLang="zh-CN" sz="1500" dirty="0">
                <a:solidFill>
                  <a:schemeClr val="tx1"/>
                </a:solidFill>
                <a:latin typeface="Calibri" panose="020F0502020204030204" pitchFamily="34" charset="0"/>
                <a:ea typeface="微软雅黑" panose="020B0503020204020204" pitchFamily="34" charset="-122"/>
              </a:rPr>
              <a:t>10101     Li Lin            M      18</a:t>
            </a:r>
          </a:p>
          <a:p>
            <a:r>
              <a:rPr lang="en-US" altLang="zh-CN" sz="1500" dirty="0">
                <a:solidFill>
                  <a:schemeClr val="tx1"/>
                </a:solidFill>
                <a:latin typeface="Calibri" panose="020F0502020204030204" pitchFamily="34" charset="0"/>
                <a:ea typeface="微软雅黑" panose="020B0503020204020204" pitchFamily="34" charset="-122"/>
              </a:rPr>
              <a:t>10102     Zhang fan    M      19</a:t>
            </a:r>
          </a:p>
          <a:p>
            <a:r>
              <a:rPr lang="en-US" altLang="zh-CN" sz="1500" dirty="0">
                <a:solidFill>
                  <a:schemeClr val="tx1"/>
                </a:solidFill>
                <a:latin typeface="Calibri" panose="020F0502020204030204" pitchFamily="34" charset="0"/>
                <a:ea typeface="微软雅黑" panose="020B0503020204020204" pitchFamily="34" charset="-122"/>
              </a:rPr>
              <a:t>10104     Wang Min    F       20</a:t>
            </a:r>
          </a:p>
        </p:txBody>
      </p:sp>
      <p:sp>
        <p:nvSpPr>
          <p:cNvPr id="9" name="矩形 8"/>
          <p:cNvSpPr/>
          <p:nvPr/>
        </p:nvSpPr>
        <p:spPr>
          <a:xfrm>
            <a:off x="1099176" y="1462547"/>
            <a:ext cx="3238248" cy="4524315"/>
          </a:xfrm>
          <a:prstGeom prst="rect">
            <a:avLst/>
          </a:prstGeom>
        </p:spPr>
        <p:txBody>
          <a:bodyPr wrap="square">
            <a:spAutoFit/>
          </a:bodyPr>
          <a:lstStyle/>
          <a:p>
            <a:pPr>
              <a:lnSpc>
                <a:spcPct val="120000"/>
              </a:lnSpc>
            </a:pPr>
            <a:r>
              <a:rPr lang="en-US" altLang="zh-CN" sz="1500" dirty="0" smtClean="0"/>
              <a:t>#</a:t>
            </a:r>
            <a:r>
              <a:rPr lang="en-US" altLang="zh-CN" sz="1500" dirty="0"/>
              <a:t>include &lt;</a:t>
            </a:r>
            <a:r>
              <a:rPr lang="en-US" altLang="zh-CN" sz="1500" dirty="0" err="1"/>
              <a:t>stdio.h</a:t>
            </a:r>
            <a:r>
              <a:rPr lang="en-US" altLang="zh-CN" sz="1500" dirty="0"/>
              <a:t>&gt;</a:t>
            </a:r>
          </a:p>
          <a:p>
            <a:pPr>
              <a:lnSpc>
                <a:spcPct val="120000"/>
              </a:lnSpc>
            </a:pPr>
            <a:r>
              <a:rPr lang="en-US" altLang="zh-CN" sz="1500" dirty="0" err="1"/>
              <a:t>struct</a:t>
            </a:r>
            <a:r>
              <a:rPr lang="en-US" altLang="zh-CN" sz="1500" dirty="0"/>
              <a:t> student   //</a:t>
            </a:r>
            <a:r>
              <a:rPr lang="zh-CN" altLang="en-US" sz="1500" dirty="0"/>
              <a:t>定义一个结构</a:t>
            </a:r>
          </a:p>
          <a:p>
            <a:pPr>
              <a:lnSpc>
                <a:spcPct val="120000"/>
              </a:lnSpc>
            </a:pPr>
            <a:r>
              <a:rPr lang="en-US" altLang="zh-CN" sz="1500" dirty="0"/>
              <a:t>{</a:t>
            </a:r>
          </a:p>
          <a:p>
            <a:pPr>
              <a:lnSpc>
                <a:spcPct val="120000"/>
              </a:lnSpc>
            </a:pPr>
            <a:r>
              <a:rPr lang="en-US" altLang="zh-CN" sz="1500" dirty="0"/>
              <a:t>   </a:t>
            </a:r>
            <a:r>
              <a:rPr lang="en-US" altLang="zh-CN" sz="1500" dirty="0" err="1"/>
              <a:t>int</a:t>
            </a:r>
            <a:r>
              <a:rPr lang="en-US" altLang="zh-CN" sz="1500" dirty="0"/>
              <a:t> No;</a:t>
            </a:r>
          </a:p>
          <a:p>
            <a:pPr>
              <a:lnSpc>
                <a:spcPct val="120000"/>
              </a:lnSpc>
            </a:pPr>
            <a:r>
              <a:rPr lang="en-US" altLang="zh-CN" sz="1500" dirty="0"/>
              <a:t>   char name[20];</a:t>
            </a:r>
          </a:p>
          <a:p>
            <a:pPr>
              <a:lnSpc>
                <a:spcPct val="120000"/>
              </a:lnSpc>
            </a:pPr>
            <a:r>
              <a:rPr lang="en-US" altLang="zh-CN" sz="1500" dirty="0"/>
              <a:t>   char sex;</a:t>
            </a:r>
          </a:p>
          <a:p>
            <a:pPr>
              <a:lnSpc>
                <a:spcPct val="120000"/>
              </a:lnSpc>
            </a:pPr>
            <a:r>
              <a:rPr lang="en-US" altLang="zh-CN" sz="1500" dirty="0"/>
              <a:t>   </a:t>
            </a:r>
            <a:r>
              <a:rPr lang="en-US" altLang="zh-CN" sz="1500" dirty="0" err="1"/>
              <a:t>int</a:t>
            </a:r>
            <a:r>
              <a:rPr lang="en-US" altLang="zh-CN" sz="1500" dirty="0"/>
              <a:t> age;</a:t>
            </a:r>
          </a:p>
          <a:p>
            <a:pPr>
              <a:lnSpc>
                <a:spcPct val="120000"/>
              </a:lnSpc>
            </a:pPr>
            <a:r>
              <a:rPr lang="en-US" altLang="zh-CN" sz="1500" dirty="0"/>
              <a:t>};</a:t>
            </a:r>
          </a:p>
          <a:p>
            <a:pPr>
              <a:lnSpc>
                <a:spcPct val="120000"/>
              </a:lnSpc>
            </a:pPr>
            <a:r>
              <a:rPr lang="en-US" altLang="zh-CN" sz="1500" dirty="0"/>
              <a:t>void main()</a:t>
            </a:r>
          </a:p>
          <a:p>
            <a:pPr>
              <a:lnSpc>
                <a:spcPct val="120000"/>
              </a:lnSpc>
            </a:pPr>
            <a:r>
              <a:rPr lang="en-US" altLang="zh-CN" sz="1500" dirty="0"/>
              <a:t>{</a:t>
            </a:r>
          </a:p>
          <a:p>
            <a:pPr>
              <a:lnSpc>
                <a:spcPct val="120000"/>
              </a:lnSpc>
            </a:pPr>
            <a:r>
              <a:rPr lang="en-US" altLang="zh-CN" sz="1500" dirty="0"/>
              <a:t>    //</a:t>
            </a:r>
            <a:r>
              <a:rPr lang="zh-CN" altLang="en-US" sz="1500" dirty="0"/>
              <a:t>定义一个结构数组并初始化</a:t>
            </a:r>
          </a:p>
          <a:p>
            <a:pPr>
              <a:lnSpc>
                <a:spcPct val="120000"/>
              </a:lnSpc>
            </a:pPr>
            <a:r>
              <a:rPr lang="zh-CN" altLang="en-US" sz="1500" dirty="0"/>
              <a:t>    </a:t>
            </a:r>
            <a:r>
              <a:rPr lang="en-US" altLang="zh-CN" sz="1500" dirty="0" err="1"/>
              <a:t>struct</a:t>
            </a:r>
            <a:r>
              <a:rPr lang="en-US" altLang="zh-CN" sz="1500" dirty="0"/>
              <a:t> student </a:t>
            </a:r>
            <a:r>
              <a:rPr lang="en-US" altLang="zh-CN" sz="1500" dirty="0" err="1"/>
              <a:t>stu</a:t>
            </a:r>
            <a:r>
              <a:rPr lang="en-US" altLang="zh-CN" sz="1500" dirty="0"/>
              <a:t>[3]={</a:t>
            </a:r>
          </a:p>
          <a:p>
            <a:pPr>
              <a:lnSpc>
                <a:spcPct val="120000"/>
              </a:lnSpc>
            </a:pPr>
            <a:r>
              <a:rPr lang="en-US" altLang="zh-CN" sz="1500" dirty="0"/>
              <a:t>       {10101,"Li Lin",’M’,18},</a:t>
            </a:r>
          </a:p>
          <a:p>
            <a:pPr>
              <a:lnSpc>
                <a:spcPct val="120000"/>
              </a:lnSpc>
            </a:pPr>
            <a:r>
              <a:rPr lang="en-US" altLang="zh-CN" sz="1500" dirty="0"/>
              <a:t>       {10102,"Zhang fan",’M’,19},</a:t>
            </a:r>
          </a:p>
          <a:p>
            <a:pPr>
              <a:lnSpc>
                <a:spcPct val="120000"/>
              </a:lnSpc>
            </a:pPr>
            <a:r>
              <a:rPr lang="en-US" altLang="zh-CN" sz="1500" dirty="0"/>
              <a:t>       {10104,"Wang    Min",’F’,20}};</a:t>
            </a:r>
          </a:p>
          <a:p>
            <a:pPr>
              <a:lnSpc>
                <a:spcPct val="120000"/>
              </a:lnSpc>
            </a:pPr>
            <a:endParaRPr lang="zh-CN" altLang="en-US" sz="1500" dirty="0"/>
          </a:p>
        </p:txBody>
      </p:sp>
      <p:sp>
        <p:nvSpPr>
          <p:cNvPr id="13" name="矩形: 圆角 3"/>
          <p:cNvSpPr/>
          <p:nvPr/>
        </p:nvSpPr>
        <p:spPr>
          <a:xfrm>
            <a:off x="952438" y="1391025"/>
            <a:ext cx="3384985" cy="449361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4782730" y="1469031"/>
            <a:ext cx="3238248" cy="2308324"/>
          </a:xfrm>
          <a:prstGeom prst="rect">
            <a:avLst/>
          </a:prstGeom>
        </p:spPr>
        <p:txBody>
          <a:bodyPr wrap="square">
            <a:spAutoFit/>
          </a:bodyPr>
          <a:lstStyle/>
          <a:p>
            <a:pPr>
              <a:lnSpc>
                <a:spcPct val="120000"/>
              </a:lnSpc>
            </a:pPr>
            <a:r>
              <a:rPr lang="en-US" altLang="zh-CN" sz="1500" dirty="0" smtClean="0"/>
              <a:t>   //</a:t>
            </a:r>
            <a:r>
              <a:rPr lang="zh-CN" altLang="en-US" sz="1500" dirty="0"/>
              <a:t>定义一个结构指针变量</a:t>
            </a:r>
          </a:p>
          <a:p>
            <a:pPr>
              <a:lnSpc>
                <a:spcPct val="120000"/>
              </a:lnSpc>
            </a:pPr>
            <a:r>
              <a:rPr lang="zh-CN" altLang="en-US" sz="1500" dirty="0"/>
              <a:t>   </a:t>
            </a:r>
            <a:r>
              <a:rPr lang="en-US" altLang="zh-CN" sz="1500" dirty="0" err="1"/>
              <a:t>struct</a:t>
            </a:r>
            <a:r>
              <a:rPr lang="en-US" altLang="zh-CN" sz="1500" dirty="0"/>
              <a:t> student *p;</a:t>
            </a:r>
          </a:p>
          <a:p>
            <a:pPr>
              <a:lnSpc>
                <a:spcPct val="120000"/>
              </a:lnSpc>
            </a:pPr>
            <a:r>
              <a:rPr lang="en-US" altLang="zh-CN" sz="1500" dirty="0"/>
              <a:t>   </a:t>
            </a:r>
            <a:r>
              <a:rPr lang="en-US" altLang="zh-CN" sz="1500" dirty="0" err="1"/>
              <a:t>printf</a:t>
            </a:r>
            <a:r>
              <a:rPr lang="en-US" altLang="zh-CN" sz="1500" dirty="0"/>
              <a:t>("No.  Name  Sex  Age\n");</a:t>
            </a:r>
          </a:p>
          <a:p>
            <a:pPr>
              <a:lnSpc>
                <a:spcPct val="120000"/>
              </a:lnSpc>
            </a:pPr>
            <a:r>
              <a:rPr lang="en-US" altLang="zh-CN" sz="1500" dirty="0"/>
              <a:t>   for( p=</a:t>
            </a:r>
            <a:r>
              <a:rPr lang="en-US" altLang="zh-CN" sz="1500" dirty="0" err="1"/>
              <a:t>stu</a:t>
            </a:r>
            <a:r>
              <a:rPr lang="en-US" altLang="zh-CN" sz="1500" dirty="0"/>
              <a:t> ; p&lt;stu+3 ; p++)</a:t>
            </a:r>
          </a:p>
          <a:p>
            <a:pPr>
              <a:lnSpc>
                <a:spcPct val="120000"/>
              </a:lnSpc>
            </a:pPr>
            <a:r>
              <a:rPr lang="en-US" altLang="zh-CN" sz="1500" dirty="0"/>
              <a:t>   </a:t>
            </a:r>
            <a:r>
              <a:rPr lang="en-US" altLang="zh-CN" sz="1500" dirty="0" err="1"/>
              <a:t>printf</a:t>
            </a:r>
            <a:r>
              <a:rPr lang="en-US" altLang="zh-CN" sz="1500" dirty="0"/>
              <a:t>("%8d%-12s%6c%4d\n",\</a:t>
            </a:r>
          </a:p>
          <a:p>
            <a:pPr>
              <a:lnSpc>
                <a:spcPct val="120000"/>
              </a:lnSpc>
            </a:pPr>
            <a:r>
              <a:rPr lang="en-US" altLang="zh-CN" sz="1500" dirty="0"/>
              <a:t>       p-&gt;</a:t>
            </a:r>
            <a:r>
              <a:rPr lang="en-US" altLang="zh-CN" sz="1500" dirty="0" err="1"/>
              <a:t>No,p</a:t>
            </a:r>
            <a:r>
              <a:rPr lang="en-US" altLang="zh-CN" sz="1500" dirty="0"/>
              <a:t>-&gt;</a:t>
            </a:r>
            <a:r>
              <a:rPr lang="en-US" altLang="zh-CN" sz="1500" dirty="0" err="1"/>
              <a:t>name,p</a:t>
            </a:r>
            <a:r>
              <a:rPr lang="en-US" altLang="zh-CN" sz="1500" dirty="0"/>
              <a:t>-&gt;</a:t>
            </a:r>
            <a:r>
              <a:rPr lang="en-US" altLang="zh-CN" sz="1500" dirty="0" err="1"/>
              <a:t>sex,p</a:t>
            </a:r>
            <a:r>
              <a:rPr lang="en-US" altLang="zh-CN" sz="1500" dirty="0"/>
              <a:t>-&gt;age);</a:t>
            </a:r>
          </a:p>
          <a:p>
            <a:pPr>
              <a:lnSpc>
                <a:spcPct val="120000"/>
              </a:lnSpc>
            </a:pPr>
            <a:r>
              <a:rPr lang="en-US" altLang="zh-CN" sz="1500" dirty="0"/>
              <a:t>}</a:t>
            </a:r>
          </a:p>
          <a:p>
            <a:pPr>
              <a:lnSpc>
                <a:spcPct val="120000"/>
              </a:lnSpc>
            </a:pPr>
            <a:endParaRPr lang="zh-CN" altLang="en-US" sz="1500" dirty="0"/>
          </a:p>
        </p:txBody>
      </p:sp>
      <p:sp>
        <p:nvSpPr>
          <p:cNvPr id="15" name="矩形: 圆角 3"/>
          <p:cNvSpPr/>
          <p:nvPr/>
        </p:nvSpPr>
        <p:spPr>
          <a:xfrm>
            <a:off x="4635992" y="1397510"/>
            <a:ext cx="3384985" cy="2379846"/>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09568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33302" y="1027110"/>
            <a:ext cx="8138194" cy="4247317"/>
          </a:xfrm>
          <a:prstGeom prst="rect">
            <a:avLst/>
          </a:prstGeom>
        </p:spPr>
        <p:txBody>
          <a:bodyPr wrap="square">
            <a:spAutoFit/>
          </a:bodyPr>
          <a:lstStyle/>
          <a:p>
            <a:pPr>
              <a:lnSpc>
                <a:spcPct val="150000"/>
              </a:lnSpc>
              <a:spcBef>
                <a:spcPts val="1200"/>
              </a:spcBef>
            </a:pPr>
            <a:r>
              <a:rPr lang="zh-CN" altLang="en-US" sz="2000" dirty="0" smtClean="0">
                <a:latin typeface="微软雅黑" panose="020B0503020204020204" pitchFamily="34" charset="-122"/>
                <a:ea typeface="微软雅黑" panose="020B0503020204020204" pitchFamily="34" charset="-122"/>
              </a:rPr>
              <a:t>将</a:t>
            </a:r>
            <a:r>
              <a:rPr lang="zh-CN" altLang="en-US" sz="2000" dirty="0">
                <a:latin typeface="微软雅黑" panose="020B0503020204020204" pitchFamily="34" charset="-122"/>
                <a:ea typeface="微软雅黑" panose="020B0503020204020204" pitchFamily="34" charset="-122"/>
              </a:rPr>
              <a:t>一个结构体变量的值传递给另一个函数，有</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种方法：</a:t>
            </a:r>
          </a:p>
          <a:p>
            <a:pPr marL="342900" indent="-342900">
              <a:lnSpc>
                <a:spcPct val="150000"/>
              </a:lnSpc>
              <a:spcBef>
                <a:spcPts val="1200"/>
              </a:spcBef>
              <a:buFont typeface="Arial" pitchFamily="34" charset="0"/>
              <a:buChar char="•"/>
            </a:pPr>
            <a:r>
              <a:rPr lang="zh-CN" altLang="en-US" sz="2000" dirty="0" smtClean="0">
                <a:solidFill>
                  <a:srgbClr val="39626F"/>
                </a:solidFill>
                <a:latin typeface="微软雅黑" panose="020B0503020204020204" pitchFamily="34" charset="-122"/>
                <a:ea typeface="微软雅黑" panose="020B0503020204020204" pitchFamily="34" charset="-122"/>
              </a:rPr>
              <a:t>用</a:t>
            </a:r>
            <a:r>
              <a:rPr lang="zh-CN" altLang="en-US" sz="2000" dirty="0">
                <a:solidFill>
                  <a:srgbClr val="39626F"/>
                </a:solidFill>
                <a:latin typeface="微软雅黑" panose="020B0503020204020204" pitchFamily="34" charset="-122"/>
                <a:ea typeface="微软雅黑" panose="020B0503020204020204" pitchFamily="34" charset="-122"/>
              </a:rPr>
              <a:t>结构体变量的成员作</a:t>
            </a:r>
            <a:r>
              <a:rPr lang="zh-CN" altLang="en-US" sz="2000" dirty="0" smtClean="0">
                <a:solidFill>
                  <a:srgbClr val="39626F"/>
                </a:solidFill>
                <a:latin typeface="微软雅黑" panose="020B0503020204020204" pitchFamily="34" charset="-122"/>
                <a:ea typeface="微软雅黑" panose="020B0503020204020204" pitchFamily="34" charset="-122"/>
              </a:rPr>
              <a:t>参数。</a:t>
            </a:r>
            <a:r>
              <a:rPr lang="zh-CN" altLang="en-US" sz="2000" dirty="0" smtClean="0">
                <a:latin typeface="微软雅黑" panose="020B0503020204020204" pitchFamily="34" charset="-122"/>
                <a:ea typeface="微软雅黑" panose="020B0503020204020204" pitchFamily="34" charset="-122"/>
              </a:rPr>
              <a:t>用法</a:t>
            </a:r>
            <a:r>
              <a:rPr lang="zh-CN" altLang="en-US" sz="2000" dirty="0">
                <a:latin typeface="微软雅黑" panose="020B0503020204020204" pitchFamily="34" charset="-122"/>
                <a:ea typeface="微软雅黑" panose="020B0503020204020204" pitchFamily="34" charset="-122"/>
              </a:rPr>
              <a:t>和用普通变量作实参是一样的，属于“值传递”</a:t>
            </a:r>
            <a:r>
              <a:rPr lang="zh-CN" altLang="en-US" sz="2000" dirty="0" smtClean="0">
                <a:latin typeface="微软雅黑" panose="020B0503020204020204" pitchFamily="34" charset="-122"/>
                <a:ea typeface="微软雅黑" panose="020B0503020204020204" pitchFamily="34" charset="-122"/>
              </a:rPr>
              <a:t>方式</a:t>
            </a: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Arial" pitchFamily="34" charset="0"/>
              <a:buChar char="•"/>
            </a:pPr>
            <a:r>
              <a:rPr lang="zh-CN" altLang="en-US" sz="2000" dirty="0">
                <a:solidFill>
                  <a:srgbClr val="39626F"/>
                </a:solidFill>
                <a:latin typeface="微软雅黑" panose="020B0503020204020204" pitchFamily="34" charset="-122"/>
                <a:ea typeface="微软雅黑" panose="020B0503020204020204" pitchFamily="34" charset="-122"/>
              </a:rPr>
              <a:t>用结构体变量作实参</a:t>
            </a: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调用函数时，把结构作为参数传递给函数，采取的是“值传递”的方式，将结构体变量所占的内存单元的内容全部顺序传递给</a:t>
            </a:r>
            <a:r>
              <a:rPr lang="zh-CN" altLang="en-US" sz="2000" dirty="0" smtClean="0">
                <a:latin typeface="微软雅黑" panose="020B0503020204020204" pitchFamily="34" charset="-122"/>
                <a:ea typeface="微软雅黑" panose="020B0503020204020204" pitchFamily="34" charset="-122"/>
              </a:rPr>
              <a:t>形参</a:t>
            </a: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Arial" pitchFamily="34" charset="0"/>
              <a:buChar char="•"/>
            </a:pPr>
            <a:r>
              <a:rPr lang="zh-CN" altLang="en-US" sz="2000" dirty="0">
                <a:solidFill>
                  <a:srgbClr val="39626F"/>
                </a:solidFill>
                <a:latin typeface="微软雅黑" panose="020B0503020204020204" pitchFamily="34" charset="-122"/>
                <a:ea typeface="微软雅黑" panose="020B0503020204020204" pitchFamily="34" charset="-122"/>
              </a:rPr>
              <a:t>用结构变量的地址或结构数组的首地址作为</a:t>
            </a:r>
            <a:r>
              <a:rPr lang="zh-CN" altLang="en-US" sz="2000" dirty="0" smtClean="0">
                <a:solidFill>
                  <a:srgbClr val="39626F"/>
                </a:solidFill>
                <a:latin typeface="微软雅黑" panose="020B0503020204020204" pitchFamily="34" charset="-122"/>
                <a:ea typeface="微软雅黑" panose="020B0503020204020204" pitchFamily="34" charset="-122"/>
              </a:rPr>
              <a:t>实参。</a:t>
            </a:r>
            <a:r>
              <a:rPr lang="zh-CN" altLang="en-US" sz="2000" dirty="0" smtClean="0">
                <a:latin typeface="微软雅黑" panose="020B0503020204020204" pitchFamily="34" charset="-122"/>
                <a:ea typeface="微软雅黑" panose="020B0503020204020204" pitchFamily="34" charset="-122"/>
              </a:rPr>
              <a:t>用</a:t>
            </a:r>
            <a:r>
              <a:rPr lang="zh-CN" altLang="en-US" sz="2000" dirty="0">
                <a:latin typeface="微软雅黑" panose="020B0503020204020204" pitchFamily="34" charset="-122"/>
                <a:ea typeface="微软雅黑" panose="020B0503020204020204" pitchFamily="34" charset="-122"/>
              </a:rPr>
              <a:t>指向相同结构类型的结构指针作为函数的形参来接受该地址</a:t>
            </a:r>
            <a:r>
              <a:rPr lang="zh-CN" altLang="en-US" sz="2000" dirty="0" smtClean="0">
                <a:latin typeface="微软雅黑" panose="020B0503020204020204" pitchFamily="34" charset="-122"/>
                <a:ea typeface="微软雅黑" panose="020B0503020204020204" pitchFamily="34" charset="-122"/>
              </a:rPr>
              <a:t>值</a:t>
            </a:r>
            <a:endParaRPr lang="zh-CN" altLang="en-US" sz="20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928490" y="131498"/>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155971" y="130712"/>
            <a:ext cx="5427677"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结构</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在函数间的传递</a:t>
            </a:r>
          </a:p>
        </p:txBody>
      </p:sp>
    </p:spTree>
    <p:extLst>
      <p:ext uri="{BB962C8B-B14F-4D97-AF65-F5344CB8AC3E}">
        <p14:creationId xmlns:p14="http://schemas.microsoft.com/office/powerpoint/2010/main" val="11106992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7"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结构在函数间的传递</a:t>
            </a:r>
          </a:p>
        </p:txBody>
      </p:sp>
      <p:sp>
        <p:nvSpPr>
          <p:cNvPr id="23" name="矩形: 圆角 4"/>
          <p:cNvSpPr/>
          <p:nvPr/>
        </p:nvSpPr>
        <p:spPr>
          <a:xfrm>
            <a:off x="4852325" y="4820478"/>
            <a:ext cx="3340329" cy="1582152"/>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0000"/>
              </a:lnSpc>
            </a:pPr>
            <a:r>
              <a:rPr lang="zh-CN" altLang="en-US" sz="1500" dirty="0">
                <a:solidFill>
                  <a:schemeClr val="tx1"/>
                </a:solidFill>
                <a:latin typeface="Calibri" panose="020F0502020204030204" pitchFamily="34" charset="0"/>
                <a:ea typeface="微软雅黑" panose="020B0503020204020204" pitchFamily="34" charset="-122"/>
              </a:rPr>
              <a:t>运行结果：</a:t>
            </a:r>
            <a:endParaRPr lang="en-US" altLang="zh-CN" sz="1500" dirty="0">
              <a:solidFill>
                <a:schemeClr val="tx1"/>
              </a:solidFill>
              <a:latin typeface="Calibri" panose="020F0502020204030204" pitchFamily="34" charset="0"/>
              <a:ea typeface="微软雅黑" panose="020B0503020204020204" pitchFamily="34" charset="-122"/>
            </a:endParaRPr>
          </a:p>
          <a:p>
            <a:pPr>
              <a:lnSpc>
                <a:spcPct val="80000"/>
              </a:lnSpc>
            </a:pPr>
            <a:r>
              <a:rPr lang="zh-CN" altLang="en-US" sz="1500" dirty="0">
                <a:solidFill>
                  <a:schemeClr val="tx1"/>
                </a:solidFill>
                <a:latin typeface="Calibri" panose="020F0502020204030204" pitchFamily="34" charset="0"/>
                <a:ea typeface="微软雅黑" panose="020B0503020204020204" pitchFamily="34" charset="-122"/>
              </a:rPr>
              <a:t>请输入每天的工资 </a:t>
            </a:r>
            <a:r>
              <a:rPr lang="en-US" altLang="zh-CN" sz="1500" dirty="0">
                <a:solidFill>
                  <a:schemeClr val="tx1"/>
                </a:solidFill>
                <a:latin typeface="Calibri" panose="020F0502020204030204" pitchFamily="34" charset="0"/>
                <a:ea typeface="微软雅黑" panose="020B0503020204020204" pitchFamily="34" charset="-122"/>
              </a:rPr>
              <a:t>: 38.5(CR)</a:t>
            </a:r>
          </a:p>
          <a:p>
            <a:pPr>
              <a:lnSpc>
                <a:spcPct val="80000"/>
              </a:lnSpc>
            </a:pPr>
            <a:r>
              <a:rPr lang="zh-CN" altLang="en-US" sz="1500" dirty="0">
                <a:solidFill>
                  <a:schemeClr val="tx1"/>
                </a:solidFill>
                <a:latin typeface="Calibri" panose="020F0502020204030204" pitchFamily="34" charset="0"/>
                <a:ea typeface="微软雅黑" panose="020B0503020204020204" pitchFamily="34" charset="-122"/>
              </a:rPr>
              <a:t>请输入年份 </a:t>
            </a:r>
            <a:r>
              <a:rPr lang="en-US" altLang="zh-CN" sz="1500" dirty="0">
                <a:solidFill>
                  <a:schemeClr val="tx1"/>
                </a:solidFill>
                <a:latin typeface="Calibri" panose="020F0502020204030204" pitchFamily="34" charset="0"/>
                <a:ea typeface="微软雅黑" panose="020B0503020204020204" pitchFamily="34" charset="-122"/>
              </a:rPr>
              <a:t>: 2000(CR)</a:t>
            </a:r>
          </a:p>
          <a:p>
            <a:pPr>
              <a:lnSpc>
                <a:spcPct val="80000"/>
              </a:lnSpc>
            </a:pPr>
            <a:r>
              <a:rPr lang="zh-CN" altLang="en-US" sz="1500" dirty="0">
                <a:solidFill>
                  <a:schemeClr val="tx1"/>
                </a:solidFill>
                <a:latin typeface="Calibri" panose="020F0502020204030204" pitchFamily="34" charset="0"/>
                <a:ea typeface="微软雅黑" panose="020B0503020204020204" pitchFamily="34" charset="-122"/>
              </a:rPr>
              <a:t>请输入月份 </a:t>
            </a:r>
            <a:r>
              <a:rPr lang="en-US" altLang="zh-CN" sz="1500" dirty="0">
                <a:solidFill>
                  <a:schemeClr val="tx1"/>
                </a:solidFill>
                <a:latin typeface="Calibri" panose="020F0502020204030204" pitchFamily="34" charset="0"/>
                <a:ea typeface="微软雅黑" panose="020B0503020204020204" pitchFamily="34" charset="-122"/>
              </a:rPr>
              <a:t>: 10(CR)</a:t>
            </a:r>
          </a:p>
          <a:p>
            <a:pPr>
              <a:lnSpc>
                <a:spcPct val="80000"/>
              </a:lnSpc>
            </a:pPr>
            <a:r>
              <a:rPr lang="zh-CN" altLang="en-US" sz="1500" dirty="0">
                <a:solidFill>
                  <a:schemeClr val="tx1"/>
                </a:solidFill>
                <a:latin typeface="Calibri" panose="020F0502020204030204" pitchFamily="34" charset="0"/>
                <a:ea typeface="微软雅黑" panose="020B0503020204020204" pitchFamily="34" charset="-122"/>
              </a:rPr>
              <a:t>请输入日 </a:t>
            </a:r>
            <a:r>
              <a:rPr lang="en-US" altLang="zh-CN" sz="1500" dirty="0">
                <a:solidFill>
                  <a:schemeClr val="tx1"/>
                </a:solidFill>
                <a:latin typeface="Calibri" panose="020F0502020204030204" pitchFamily="34" charset="0"/>
                <a:ea typeface="微软雅黑" panose="020B0503020204020204" pitchFamily="34" charset="-122"/>
              </a:rPr>
              <a:t>: 1(CR)</a:t>
            </a:r>
          </a:p>
          <a:p>
            <a:pPr>
              <a:lnSpc>
                <a:spcPct val="80000"/>
              </a:lnSpc>
            </a:pPr>
            <a:r>
              <a:rPr lang="zh-CN" altLang="en-US" sz="1500" dirty="0">
                <a:solidFill>
                  <a:schemeClr val="tx1"/>
                </a:solidFill>
                <a:latin typeface="Calibri" panose="020F0502020204030204" pitchFamily="34" charset="0"/>
                <a:ea typeface="微软雅黑" panose="020B0503020204020204" pitchFamily="34" charset="-122"/>
              </a:rPr>
              <a:t>从</a:t>
            </a:r>
            <a:r>
              <a:rPr lang="en-US" altLang="zh-CN" sz="1500" dirty="0">
                <a:solidFill>
                  <a:schemeClr val="tx1"/>
                </a:solidFill>
                <a:latin typeface="Calibri" panose="020F0502020204030204" pitchFamily="34" charset="0"/>
                <a:ea typeface="微软雅黑" panose="020B0503020204020204" pitchFamily="34" charset="-122"/>
              </a:rPr>
              <a:t>2000</a:t>
            </a:r>
            <a:r>
              <a:rPr lang="zh-CN" altLang="en-US" sz="1500" dirty="0">
                <a:solidFill>
                  <a:schemeClr val="tx1"/>
                </a:solidFill>
                <a:latin typeface="Calibri" panose="020F0502020204030204" pitchFamily="34" charset="0"/>
                <a:ea typeface="微软雅黑" panose="020B0503020204020204" pitchFamily="34" charset="-122"/>
              </a:rPr>
              <a:t>年元月</a:t>
            </a:r>
            <a:r>
              <a:rPr lang="en-US" altLang="zh-CN" sz="1500" dirty="0">
                <a:solidFill>
                  <a:schemeClr val="tx1"/>
                </a:solidFill>
                <a:latin typeface="Calibri" panose="020F0502020204030204" pitchFamily="34" charset="0"/>
                <a:ea typeface="微软雅黑" panose="020B0503020204020204" pitchFamily="34" charset="-122"/>
              </a:rPr>
              <a:t>1</a:t>
            </a:r>
            <a:r>
              <a:rPr lang="zh-CN" altLang="en-US" sz="1500" dirty="0">
                <a:solidFill>
                  <a:schemeClr val="tx1"/>
                </a:solidFill>
                <a:latin typeface="Calibri" panose="020F0502020204030204" pitchFamily="34" charset="0"/>
                <a:ea typeface="微软雅黑" panose="020B0503020204020204" pitchFamily="34" charset="-122"/>
              </a:rPr>
              <a:t>日到</a:t>
            </a:r>
            <a:r>
              <a:rPr lang="en-US" altLang="zh-CN" sz="1500" dirty="0">
                <a:solidFill>
                  <a:schemeClr val="tx1"/>
                </a:solidFill>
                <a:latin typeface="Calibri" panose="020F0502020204030204" pitchFamily="34" charset="0"/>
                <a:ea typeface="微软雅黑" panose="020B0503020204020204" pitchFamily="34" charset="-122"/>
              </a:rPr>
              <a:t>2000</a:t>
            </a:r>
            <a:r>
              <a:rPr lang="zh-CN" altLang="en-US" sz="1500" dirty="0">
                <a:solidFill>
                  <a:schemeClr val="tx1"/>
                </a:solidFill>
                <a:latin typeface="Calibri" panose="020F0502020204030204" pitchFamily="34" charset="0"/>
                <a:ea typeface="微软雅黑" panose="020B0503020204020204" pitchFamily="34" charset="-122"/>
              </a:rPr>
              <a:t>年</a:t>
            </a:r>
            <a:r>
              <a:rPr lang="en-US" altLang="zh-CN" sz="1500" dirty="0">
                <a:solidFill>
                  <a:schemeClr val="tx1"/>
                </a:solidFill>
                <a:latin typeface="Calibri" panose="020F0502020204030204" pitchFamily="34" charset="0"/>
                <a:ea typeface="微软雅黑" panose="020B0503020204020204" pitchFamily="34" charset="-122"/>
              </a:rPr>
              <a:t>10</a:t>
            </a:r>
            <a:r>
              <a:rPr lang="zh-CN" altLang="en-US" sz="1500" dirty="0">
                <a:solidFill>
                  <a:schemeClr val="tx1"/>
                </a:solidFill>
                <a:latin typeface="Calibri" panose="020F0502020204030204" pitchFamily="34" charset="0"/>
                <a:ea typeface="微软雅黑" panose="020B0503020204020204" pitchFamily="34" charset="-122"/>
              </a:rPr>
              <a:t>月</a:t>
            </a:r>
            <a:r>
              <a:rPr lang="en-US" altLang="zh-CN" sz="1500" dirty="0">
                <a:solidFill>
                  <a:schemeClr val="tx1"/>
                </a:solidFill>
                <a:latin typeface="Calibri" panose="020F0502020204030204" pitchFamily="34" charset="0"/>
                <a:ea typeface="微软雅黑" panose="020B0503020204020204" pitchFamily="34" charset="-122"/>
              </a:rPr>
              <a:t>1</a:t>
            </a:r>
            <a:r>
              <a:rPr lang="zh-CN" altLang="en-US" sz="1500" dirty="0">
                <a:solidFill>
                  <a:schemeClr val="tx1"/>
                </a:solidFill>
                <a:latin typeface="Calibri" panose="020F0502020204030204" pitchFamily="34" charset="0"/>
                <a:ea typeface="微软雅黑" panose="020B0503020204020204" pitchFamily="34" charset="-122"/>
              </a:rPr>
              <a:t>日的雇佣期限 </a:t>
            </a:r>
            <a:r>
              <a:rPr lang="en-US" altLang="zh-CN" sz="1500" dirty="0">
                <a:solidFill>
                  <a:schemeClr val="tx1"/>
                </a:solidFill>
                <a:latin typeface="Calibri" panose="020F0502020204030204" pitchFamily="34" charset="0"/>
                <a:ea typeface="微软雅黑" panose="020B0503020204020204" pitchFamily="34" charset="-122"/>
              </a:rPr>
              <a:t>: 275</a:t>
            </a:r>
            <a:r>
              <a:rPr lang="zh-CN" altLang="en-US" sz="1500" dirty="0">
                <a:solidFill>
                  <a:schemeClr val="tx1"/>
                </a:solidFill>
                <a:latin typeface="Calibri" panose="020F0502020204030204" pitchFamily="34" charset="0"/>
                <a:ea typeface="微软雅黑" panose="020B0503020204020204" pitchFamily="34" charset="-122"/>
              </a:rPr>
              <a:t>天</a:t>
            </a:r>
          </a:p>
          <a:p>
            <a:pPr>
              <a:lnSpc>
                <a:spcPct val="80000"/>
              </a:lnSpc>
            </a:pPr>
            <a:r>
              <a:rPr lang="zh-CN" altLang="en-US" sz="1500" dirty="0">
                <a:solidFill>
                  <a:schemeClr val="tx1"/>
                </a:solidFill>
                <a:latin typeface="Calibri" panose="020F0502020204030204" pitchFamily="34" charset="0"/>
                <a:ea typeface="微软雅黑" panose="020B0503020204020204" pitchFamily="34" charset="-122"/>
              </a:rPr>
              <a:t>应付给你的工钱 </a:t>
            </a:r>
            <a:r>
              <a:rPr lang="en-US" altLang="zh-CN" sz="1500" dirty="0">
                <a:solidFill>
                  <a:schemeClr val="tx1"/>
                </a:solidFill>
                <a:latin typeface="Calibri" panose="020F0502020204030204" pitchFamily="34" charset="0"/>
                <a:ea typeface="微软雅黑" panose="020B0503020204020204" pitchFamily="34" charset="-122"/>
              </a:rPr>
              <a:t>: 10587.50</a:t>
            </a:r>
            <a:r>
              <a:rPr lang="zh-CN" altLang="en-US" sz="1500" dirty="0">
                <a:solidFill>
                  <a:schemeClr val="tx1"/>
                </a:solidFill>
                <a:latin typeface="Calibri" panose="020F0502020204030204" pitchFamily="34" charset="0"/>
                <a:ea typeface="微软雅黑" panose="020B0503020204020204" pitchFamily="34" charset="-122"/>
              </a:rPr>
              <a:t>元。</a:t>
            </a:r>
            <a:endParaRPr lang="en-US" altLang="zh-CN" sz="1500" dirty="0">
              <a:solidFill>
                <a:schemeClr val="tx1"/>
              </a:solidFill>
              <a:latin typeface="Calibri" panose="020F0502020204030204" pitchFamily="34" charset="0"/>
              <a:ea typeface="微软雅黑" panose="020B0503020204020204" pitchFamily="34" charset="-122"/>
            </a:endParaRPr>
          </a:p>
        </p:txBody>
      </p:sp>
      <p:sp>
        <p:nvSpPr>
          <p:cNvPr id="8" name="矩形: 圆角 12"/>
          <p:cNvSpPr/>
          <p:nvPr/>
        </p:nvSpPr>
        <p:spPr>
          <a:xfrm>
            <a:off x="645287" y="886517"/>
            <a:ext cx="7547367" cy="3599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bg1"/>
                </a:solidFill>
                <a:latin typeface="微软雅黑" panose="020B0503020204020204" pitchFamily="34" charset="-122"/>
                <a:ea typeface="微软雅黑" panose="020B0503020204020204" pitchFamily="34" charset="-122"/>
              </a:rPr>
              <a:t>例</a:t>
            </a:r>
            <a:r>
              <a:rPr lang="en-US" altLang="zh-CN" sz="2000" dirty="0" smtClean="0">
                <a:solidFill>
                  <a:schemeClr val="bg1"/>
                </a:solidFill>
                <a:latin typeface="微软雅黑" panose="020B0503020204020204" pitchFamily="34" charset="-122"/>
                <a:ea typeface="微软雅黑" panose="020B0503020204020204" pitchFamily="34" charset="-122"/>
              </a:rPr>
              <a:t>8.7</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采用</a:t>
            </a:r>
            <a:r>
              <a:rPr lang="zh-CN" altLang="en-US" dirty="0">
                <a:solidFill>
                  <a:schemeClr val="tx1"/>
                </a:solidFill>
                <a:latin typeface="微软雅黑" panose="020B0503020204020204" pitchFamily="34" charset="-122"/>
                <a:ea typeface="微软雅黑" panose="020B0503020204020204" pitchFamily="34" charset="-122"/>
              </a:rPr>
              <a:t>值传递在函数间传递结构变量，计算雇佣天数和工资。</a:t>
            </a:r>
            <a:endParaRPr lang="zh-CN" altLang="en-US" dirty="0">
              <a:solidFill>
                <a:schemeClr val="tx1"/>
              </a:solidFill>
            </a:endParaRPr>
          </a:p>
        </p:txBody>
      </p:sp>
      <p:sp>
        <p:nvSpPr>
          <p:cNvPr id="10" name="矩形 9"/>
          <p:cNvSpPr/>
          <p:nvPr/>
        </p:nvSpPr>
        <p:spPr>
          <a:xfrm>
            <a:off x="302105" y="1340853"/>
            <a:ext cx="3594036" cy="5094921"/>
          </a:xfrm>
          <a:prstGeom prst="rect">
            <a:avLst/>
          </a:prstGeom>
        </p:spPr>
        <p:txBody>
          <a:bodyPr wrap="square">
            <a:spAutoFit/>
          </a:bodyPr>
          <a:lstStyle/>
          <a:p>
            <a:pPr>
              <a:lnSpc>
                <a:spcPct val="80000"/>
              </a:lnSpc>
            </a:pPr>
            <a:r>
              <a:rPr lang="en-US" altLang="zh-CN" sz="1400" dirty="0" smtClean="0"/>
              <a:t>#</a:t>
            </a:r>
            <a:r>
              <a:rPr lang="en-US" altLang="zh-CN" sz="1400" dirty="0"/>
              <a:t>include &lt;</a:t>
            </a:r>
            <a:r>
              <a:rPr lang="en-US" altLang="zh-CN" sz="1400" dirty="0" err="1"/>
              <a:t>stdio.h</a:t>
            </a:r>
            <a:r>
              <a:rPr lang="en-US" altLang="zh-CN" sz="1400" dirty="0"/>
              <a:t>&gt;       </a:t>
            </a:r>
          </a:p>
          <a:p>
            <a:pPr>
              <a:lnSpc>
                <a:spcPct val="80000"/>
              </a:lnSpc>
            </a:pPr>
            <a:r>
              <a:rPr lang="en-US" altLang="zh-CN" sz="1400" dirty="0" err="1"/>
              <a:t>struct</a:t>
            </a:r>
            <a:r>
              <a:rPr lang="en-US" altLang="zh-CN" sz="1400" dirty="0"/>
              <a:t>  Date {</a:t>
            </a:r>
          </a:p>
          <a:p>
            <a:pPr>
              <a:lnSpc>
                <a:spcPct val="80000"/>
              </a:lnSpc>
            </a:pPr>
            <a:r>
              <a:rPr lang="en-US" altLang="zh-CN" sz="1400" dirty="0"/>
              <a:t>    </a:t>
            </a:r>
            <a:r>
              <a:rPr lang="en-US" altLang="zh-CN" sz="1400" dirty="0" err="1"/>
              <a:t>int</a:t>
            </a:r>
            <a:r>
              <a:rPr lang="en-US" altLang="zh-CN" sz="1400" dirty="0"/>
              <a:t>   day;</a:t>
            </a:r>
          </a:p>
          <a:p>
            <a:pPr>
              <a:lnSpc>
                <a:spcPct val="80000"/>
              </a:lnSpc>
            </a:pPr>
            <a:r>
              <a:rPr lang="en-US" altLang="zh-CN" sz="1400" dirty="0"/>
              <a:t>    </a:t>
            </a:r>
            <a:r>
              <a:rPr lang="en-US" altLang="zh-CN" sz="1400" dirty="0" err="1"/>
              <a:t>int</a:t>
            </a:r>
            <a:r>
              <a:rPr lang="en-US" altLang="zh-CN" sz="1400" dirty="0"/>
              <a:t>   month;</a:t>
            </a:r>
          </a:p>
          <a:p>
            <a:pPr>
              <a:lnSpc>
                <a:spcPct val="80000"/>
              </a:lnSpc>
            </a:pPr>
            <a:r>
              <a:rPr lang="en-US" altLang="zh-CN" sz="1400" dirty="0"/>
              <a:t>    </a:t>
            </a:r>
            <a:r>
              <a:rPr lang="en-US" altLang="zh-CN" sz="1400" dirty="0" err="1"/>
              <a:t>int</a:t>
            </a:r>
            <a:r>
              <a:rPr lang="en-US" altLang="zh-CN" sz="1400" dirty="0"/>
              <a:t>   year;</a:t>
            </a:r>
          </a:p>
          <a:p>
            <a:pPr>
              <a:lnSpc>
                <a:spcPct val="80000"/>
              </a:lnSpc>
            </a:pPr>
            <a:r>
              <a:rPr lang="en-US" altLang="zh-CN" sz="1400" dirty="0"/>
              <a:t>    </a:t>
            </a:r>
            <a:r>
              <a:rPr lang="en-US" altLang="zh-CN" sz="1400" dirty="0" err="1"/>
              <a:t>int</a:t>
            </a:r>
            <a:r>
              <a:rPr lang="en-US" altLang="zh-CN" sz="1400" dirty="0"/>
              <a:t>   </a:t>
            </a:r>
            <a:r>
              <a:rPr lang="en-US" altLang="zh-CN" sz="1400" dirty="0" err="1"/>
              <a:t>yearday</a:t>
            </a:r>
            <a:r>
              <a:rPr lang="en-US" altLang="zh-CN" sz="1400" dirty="0"/>
              <a:t>;  </a:t>
            </a:r>
          </a:p>
          <a:p>
            <a:pPr>
              <a:lnSpc>
                <a:spcPct val="80000"/>
              </a:lnSpc>
            </a:pPr>
            <a:r>
              <a:rPr lang="en-US" altLang="zh-CN" sz="1400" dirty="0"/>
              <a:t>    char  </a:t>
            </a:r>
            <a:r>
              <a:rPr lang="en-US" altLang="zh-CN" sz="1400" dirty="0" err="1"/>
              <a:t>mon_name</a:t>
            </a:r>
            <a:r>
              <a:rPr lang="en-US" altLang="zh-CN" sz="1400" dirty="0"/>
              <a:t>[4];</a:t>
            </a:r>
          </a:p>
          <a:p>
            <a:pPr>
              <a:lnSpc>
                <a:spcPct val="80000"/>
              </a:lnSpc>
            </a:pPr>
            <a:r>
              <a:rPr lang="en-US" altLang="zh-CN" sz="1400" dirty="0"/>
              <a:t>};</a:t>
            </a:r>
          </a:p>
          <a:p>
            <a:pPr>
              <a:lnSpc>
                <a:spcPct val="80000"/>
              </a:lnSpc>
            </a:pPr>
            <a:r>
              <a:rPr lang="en-US" altLang="zh-CN" sz="1400" dirty="0" err="1"/>
              <a:t>int</a:t>
            </a:r>
            <a:r>
              <a:rPr lang="en-US" altLang="zh-CN" sz="1400" dirty="0"/>
              <a:t> </a:t>
            </a:r>
            <a:r>
              <a:rPr lang="en-US" altLang="zh-CN" sz="1400" dirty="0" err="1"/>
              <a:t>day_of_year</a:t>
            </a:r>
            <a:r>
              <a:rPr lang="en-US" altLang="zh-CN" sz="1400" dirty="0"/>
              <a:t>(</a:t>
            </a:r>
            <a:r>
              <a:rPr lang="en-US" altLang="zh-CN" sz="1400" dirty="0" err="1"/>
              <a:t>struct</a:t>
            </a:r>
            <a:r>
              <a:rPr lang="en-US" altLang="zh-CN" sz="1400" dirty="0"/>
              <a:t> Date  </a:t>
            </a:r>
            <a:r>
              <a:rPr lang="en-US" altLang="zh-CN" sz="1400" dirty="0" err="1"/>
              <a:t>pd</a:t>
            </a:r>
            <a:r>
              <a:rPr lang="en-US" altLang="zh-CN" sz="1400" dirty="0"/>
              <a:t>);</a:t>
            </a:r>
          </a:p>
          <a:p>
            <a:pPr>
              <a:lnSpc>
                <a:spcPct val="80000"/>
              </a:lnSpc>
            </a:pPr>
            <a:r>
              <a:rPr lang="en-US" altLang="zh-CN" sz="1400" dirty="0"/>
              <a:t>void main( )</a:t>
            </a:r>
          </a:p>
          <a:p>
            <a:pPr>
              <a:lnSpc>
                <a:spcPct val="80000"/>
              </a:lnSpc>
            </a:pPr>
            <a:r>
              <a:rPr lang="en-US" altLang="zh-CN" sz="1400" dirty="0"/>
              <a:t>{ </a:t>
            </a:r>
          </a:p>
          <a:p>
            <a:pPr>
              <a:lnSpc>
                <a:spcPct val="80000"/>
              </a:lnSpc>
            </a:pPr>
            <a:r>
              <a:rPr lang="en-US" altLang="zh-CN" sz="1400" dirty="0"/>
              <a:t>    </a:t>
            </a:r>
            <a:r>
              <a:rPr lang="en-US" altLang="zh-CN" sz="1400" dirty="0" err="1"/>
              <a:t>struct</a:t>
            </a:r>
            <a:r>
              <a:rPr lang="en-US" altLang="zh-CN" sz="1400" dirty="0"/>
              <a:t> Date </a:t>
            </a:r>
            <a:r>
              <a:rPr lang="en-US" altLang="zh-CN" sz="1400" dirty="0" err="1"/>
              <a:t>HireDate</a:t>
            </a:r>
            <a:r>
              <a:rPr lang="en-US" altLang="zh-CN" sz="1400" dirty="0"/>
              <a:t>;</a:t>
            </a:r>
          </a:p>
          <a:p>
            <a:pPr>
              <a:lnSpc>
                <a:spcPct val="80000"/>
              </a:lnSpc>
            </a:pPr>
            <a:r>
              <a:rPr lang="en-US" altLang="zh-CN" sz="1400" dirty="0"/>
              <a:t>    float  </a:t>
            </a:r>
            <a:r>
              <a:rPr lang="en-US" altLang="zh-CN" sz="1400" dirty="0" err="1"/>
              <a:t>laborage</a:t>
            </a:r>
            <a:r>
              <a:rPr lang="en-US" altLang="zh-CN" sz="1400" dirty="0"/>
              <a:t>;    // </a:t>
            </a:r>
            <a:r>
              <a:rPr lang="zh-CN" altLang="en-US" sz="1400" dirty="0"/>
              <a:t>存放每天的雇佣工资 </a:t>
            </a:r>
          </a:p>
          <a:p>
            <a:pPr>
              <a:lnSpc>
                <a:spcPct val="80000"/>
              </a:lnSpc>
            </a:pPr>
            <a:r>
              <a:rPr lang="zh-CN" altLang="en-US" sz="1400" dirty="0"/>
              <a:t>    </a:t>
            </a:r>
            <a:r>
              <a:rPr lang="en-US" altLang="zh-CN" sz="1400" dirty="0" err="1"/>
              <a:t>printf</a:t>
            </a:r>
            <a:r>
              <a:rPr lang="en-US" altLang="zh-CN" sz="1400" dirty="0"/>
              <a:t>("</a:t>
            </a:r>
            <a:r>
              <a:rPr lang="zh-CN" altLang="en-US" sz="1400" dirty="0"/>
              <a:t>请输入每天的工资 </a:t>
            </a:r>
            <a:r>
              <a:rPr lang="en-US" altLang="zh-CN" sz="1400" dirty="0"/>
              <a:t>: ");</a:t>
            </a:r>
          </a:p>
          <a:p>
            <a:pPr>
              <a:lnSpc>
                <a:spcPct val="80000"/>
              </a:lnSpc>
            </a:pPr>
            <a:r>
              <a:rPr lang="en-US" altLang="zh-CN" sz="1400" dirty="0"/>
              <a:t>    </a:t>
            </a:r>
            <a:r>
              <a:rPr lang="en-US" altLang="zh-CN" sz="1400" dirty="0" err="1"/>
              <a:t>scanf</a:t>
            </a:r>
            <a:r>
              <a:rPr lang="en-US" altLang="zh-CN" sz="1400" dirty="0"/>
              <a:t>("%f", &amp; </a:t>
            </a:r>
            <a:r>
              <a:rPr lang="en-US" altLang="zh-CN" sz="1400" dirty="0" err="1"/>
              <a:t>laborage</a:t>
            </a:r>
            <a:r>
              <a:rPr lang="en-US" altLang="zh-CN" sz="1400" dirty="0"/>
              <a:t>);</a:t>
            </a:r>
          </a:p>
          <a:p>
            <a:pPr>
              <a:lnSpc>
                <a:spcPct val="80000"/>
              </a:lnSpc>
            </a:pPr>
            <a:r>
              <a:rPr lang="en-US" altLang="zh-CN" sz="1400" dirty="0"/>
              <a:t>    </a:t>
            </a:r>
            <a:r>
              <a:rPr lang="en-US" altLang="zh-CN" sz="1400" dirty="0" err="1"/>
              <a:t>printf</a:t>
            </a:r>
            <a:r>
              <a:rPr lang="en-US" altLang="zh-CN" sz="1400" dirty="0"/>
              <a:t>("</a:t>
            </a:r>
            <a:r>
              <a:rPr lang="zh-CN" altLang="en-US" sz="1400" dirty="0"/>
              <a:t>请输入年份 </a:t>
            </a:r>
            <a:r>
              <a:rPr lang="en-US" altLang="zh-CN" sz="1400" dirty="0"/>
              <a:t>: ");</a:t>
            </a:r>
          </a:p>
          <a:p>
            <a:pPr>
              <a:lnSpc>
                <a:spcPct val="80000"/>
              </a:lnSpc>
            </a:pPr>
            <a:r>
              <a:rPr lang="en-US" altLang="zh-CN" sz="1400" dirty="0"/>
              <a:t>    </a:t>
            </a:r>
            <a:r>
              <a:rPr lang="en-US" altLang="zh-CN" sz="1400" dirty="0" err="1"/>
              <a:t>scanf</a:t>
            </a:r>
            <a:r>
              <a:rPr lang="en-US" altLang="zh-CN" sz="1400" dirty="0"/>
              <a:t>("%d", &amp; </a:t>
            </a:r>
            <a:r>
              <a:rPr lang="en-US" altLang="zh-CN" sz="1400" dirty="0" err="1"/>
              <a:t>HireDate.year</a:t>
            </a:r>
            <a:r>
              <a:rPr lang="en-US" altLang="zh-CN" sz="1400" dirty="0"/>
              <a:t>);</a:t>
            </a:r>
          </a:p>
          <a:p>
            <a:pPr>
              <a:lnSpc>
                <a:spcPct val="80000"/>
              </a:lnSpc>
            </a:pPr>
            <a:r>
              <a:rPr lang="en-US" altLang="zh-CN" sz="1400" dirty="0"/>
              <a:t>    </a:t>
            </a:r>
            <a:r>
              <a:rPr lang="en-US" altLang="zh-CN" sz="1400" dirty="0" err="1"/>
              <a:t>printf</a:t>
            </a:r>
            <a:r>
              <a:rPr lang="en-US" altLang="zh-CN" sz="1400" dirty="0"/>
              <a:t>("</a:t>
            </a:r>
            <a:r>
              <a:rPr lang="zh-CN" altLang="en-US" sz="1400" dirty="0"/>
              <a:t>请输入月份 </a:t>
            </a:r>
            <a:r>
              <a:rPr lang="en-US" altLang="zh-CN" sz="1400" dirty="0"/>
              <a:t>: ");</a:t>
            </a:r>
          </a:p>
          <a:p>
            <a:pPr>
              <a:lnSpc>
                <a:spcPct val="80000"/>
              </a:lnSpc>
            </a:pPr>
            <a:r>
              <a:rPr lang="en-US" altLang="zh-CN" sz="1400" dirty="0"/>
              <a:t>    </a:t>
            </a:r>
            <a:r>
              <a:rPr lang="en-US" altLang="zh-CN" sz="1400" dirty="0" err="1"/>
              <a:t>scanf</a:t>
            </a:r>
            <a:r>
              <a:rPr lang="en-US" altLang="zh-CN" sz="1400" dirty="0"/>
              <a:t>("%d", &amp; </a:t>
            </a:r>
            <a:r>
              <a:rPr lang="en-US" altLang="zh-CN" sz="1400" dirty="0" err="1"/>
              <a:t>HireDate.month</a:t>
            </a:r>
            <a:r>
              <a:rPr lang="en-US" altLang="zh-CN" sz="1400" dirty="0"/>
              <a:t>);</a:t>
            </a:r>
          </a:p>
          <a:p>
            <a:pPr>
              <a:lnSpc>
                <a:spcPct val="80000"/>
              </a:lnSpc>
            </a:pPr>
            <a:r>
              <a:rPr lang="en-US" altLang="zh-CN" sz="1400" dirty="0"/>
              <a:t>    </a:t>
            </a:r>
            <a:r>
              <a:rPr lang="en-US" altLang="zh-CN" sz="1400" dirty="0" err="1"/>
              <a:t>printf</a:t>
            </a:r>
            <a:r>
              <a:rPr lang="en-US" altLang="zh-CN" sz="1400" dirty="0"/>
              <a:t>("</a:t>
            </a:r>
            <a:r>
              <a:rPr lang="zh-CN" altLang="en-US" sz="1400" dirty="0"/>
              <a:t>请输入日 </a:t>
            </a:r>
            <a:r>
              <a:rPr lang="en-US" altLang="zh-CN" sz="1400" dirty="0"/>
              <a:t>: ");</a:t>
            </a:r>
          </a:p>
          <a:p>
            <a:pPr>
              <a:lnSpc>
                <a:spcPct val="80000"/>
              </a:lnSpc>
            </a:pPr>
            <a:r>
              <a:rPr lang="en-US" altLang="zh-CN" sz="1400" dirty="0"/>
              <a:t>    </a:t>
            </a:r>
            <a:r>
              <a:rPr lang="en-US" altLang="zh-CN" sz="1400" dirty="0" err="1"/>
              <a:t>scanf</a:t>
            </a:r>
            <a:r>
              <a:rPr lang="en-US" altLang="zh-CN" sz="1400" dirty="0"/>
              <a:t>("%d", &amp; </a:t>
            </a:r>
            <a:r>
              <a:rPr lang="en-US" altLang="zh-CN" sz="1400" dirty="0" err="1"/>
              <a:t>HireDate.day</a:t>
            </a:r>
            <a:r>
              <a:rPr lang="en-US" altLang="zh-CN" sz="1400" dirty="0"/>
              <a:t>);</a:t>
            </a:r>
          </a:p>
          <a:p>
            <a:pPr>
              <a:lnSpc>
                <a:spcPct val="80000"/>
              </a:lnSpc>
            </a:pPr>
            <a:r>
              <a:rPr lang="en-US" altLang="zh-CN" sz="1400" dirty="0"/>
              <a:t>    </a:t>
            </a:r>
            <a:r>
              <a:rPr lang="en-US" altLang="zh-CN" sz="1400" dirty="0" err="1"/>
              <a:t>HireDate.yearday</a:t>
            </a:r>
            <a:r>
              <a:rPr lang="en-US" altLang="zh-CN" sz="1400" dirty="0"/>
              <a:t> = </a:t>
            </a:r>
            <a:r>
              <a:rPr lang="en-US" altLang="zh-CN" sz="1400" dirty="0" err="1"/>
              <a:t>day_of_year</a:t>
            </a:r>
            <a:r>
              <a:rPr lang="en-US" altLang="zh-CN" sz="1400" dirty="0"/>
              <a:t>( </a:t>
            </a:r>
            <a:r>
              <a:rPr lang="en-US" altLang="zh-CN" sz="1400" dirty="0" err="1"/>
              <a:t>HireDate</a:t>
            </a:r>
            <a:r>
              <a:rPr lang="en-US" altLang="zh-CN" sz="1400" dirty="0"/>
              <a:t>);</a:t>
            </a:r>
          </a:p>
          <a:p>
            <a:pPr>
              <a:lnSpc>
                <a:spcPct val="80000"/>
              </a:lnSpc>
            </a:pPr>
            <a:r>
              <a:rPr lang="en-US" altLang="zh-CN" sz="1400" dirty="0"/>
              <a:t>    </a:t>
            </a:r>
            <a:r>
              <a:rPr lang="en-US" altLang="zh-CN" sz="1400" dirty="0" err="1"/>
              <a:t>printf</a:t>
            </a:r>
            <a:r>
              <a:rPr lang="en-US" altLang="zh-CN" sz="1400" dirty="0"/>
              <a:t>(“</a:t>
            </a:r>
            <a:r>
              <a:rPr lang="zh-CN" altLang="en-US" sz="1400" dirty="0"/>
              <a:t>从</a:t>
            </a:r>
            <a:r>
              <a:rPr lang="en-US" altLang="zh-CN" sz="1400" dirty="0"/>
              <a:t>%d</a:t>
            </a:r>
            <a:r>
              <a:rPr lang="zh-CN" altLang="en-US" sz="1400" dirty="0"/>
              <a:t>年元月</a:t>
            </a:r>
            <a:r>
              <a:rPr lang="en-US" altLang="zh-CN" sz="1400" dirty="0"/>
              <a:t>1</a:t>
            </a:r>
            <a:r>
              <a:rPr lang="zh-CN" altLang="en-US" sz="1400" dirty="0"/>
              <a:t>日到</a:t>
            </a:r>
            <a:r>
              <a:rPr lang="en-US" altLang="zh-CN" sz="1400" dirty="0"/>
              <a:t>%d</a:t>
            </a:r>
            <a:r>
              <a:rPr lang="zh-CN" altLang="en-US" sz="1400" dirty="0"/>
              <a:t>年</a:t>
            </a:r>
            <a:r>
              <a:rPr lang="en-US" altLang="zh-CN" sz="1400" dirty="0"/>
              <a:t>%d</a:t>
            </a:r>
            <a:r>
              <a:rPr lang="zh-CN" altLang="en-US" sz="1400" dirty="0"/>
              <a:t>月</a:t>
            </a:r>
            <a:r>
              <a:rPr lang="en-US" altLang="zh-CN" sz="1400" dirty="0"/>
              <a:t>%d\   </a:t>
            </a:r>
          </a:p>
          <a:p>
            <a:pPr>
              <a:lnSpc>
                <a:spcPct val="80000"/>
              </a:lnSpc>
            </a:pPr>
            <a:r>
              <a:rPr lang="en-US" altLang="zh-CN" sz="1400" dirty="0"/>
              <a:t>         </a:t>
            </a:r>
            <a:r>
              <a:rPr lang="zh-CN" altLang="en-US" sz="1400" dirty="0"/>
              <a:t>日的雇佣期限 </a:t>
            </a:r>
            <a:r>
              <a:rPr lang="en-US" altLang="zh-CN" sz="1400" dirty="0"/>
              <a:t>: %d</a:t>
            </a:r>
            <a:r>
              <a:rPr lang="zh-CN" altLang="en-US" sz="1400" dirty="0"/>
              <a:t>天，</a:t>
            </a:r>
            <a:r>
              <a:rPr lang="en-US" altLang="zh-CN" sz="1400" dirty="0"/>
              <a:t>\n</a:t>
            </a:r>
            <a:r>
              <a:rPr lang="zh-CN" altLang="en-US" sz="1400" dirty="0"/>
              <a:t>应付给你的</a:t>
            </a:r>
            <a:r>
              <a:rPr lang="en-US" altLang="zh-CN" sz="1400" dirty="0"/>
              <a:t>\</a:t>
            </a:r>
          </a:p>
          <a:p>
            <a:pPr>
              <a:lnSpc>
                <a:spcPct val="80000"/>
              </a:lnSpc>
            </a:pPr>
            <a:r>
              <a:rPr lang="en-US" altLang="zh-CN" sz="1400" dirty="0"/>
              <a:t>          </a:t>
            </a:r>
            <a:r>
              <a:rPr lang="zh-CN" altLang="en-US" sz="1400" dirty="0"/>
              <a:t>工钱</a:t>
            </a:r>
            <a:r>
              <a:rPr lang="en-US" altLang="zh-CN" sz="1400" dirty="0"/>
              <a:t>: %-.2f</a:t>
            </a:r>
            <a:r>
              <a:rPr lang="zh-CN" altLang="en-US" sz="1400" dirty="0"/>
              <a:t>元。</a:t>
            </a:r>
            <a:r>
              <a:rPr lang="en-US" altLang="zh-CN" sz="1400" dirty="0"/>
              <a:t>\n",            \</a:t>
            </a:r>
          </a:p>
          <a:p>
            <a:pPr>
              <a:lnSpc>
                <a:spcPct val="80000"/>
              </a:lnSpc>
            </a:pPr>
            <a:r>
              <a:rPr lang="en-US" altLang="zh-CN" sz="1400" dirty="0" err="1"/>
              <a:t>HireDate.year</a:t>
            </a:r>
            <a:r>
              <a:rPr lang="en-US" altLang="zh-CN" sz="1400" dirty="0"/>
              <a:t>, </a:t>
            </a:r>
            <a:r>
              <a:rPr lang="en-US" altLang="zh-CN" sz="1400" dirty="0" err="1"/>
              <a:t>HireDate.year,HireDate.month</a:t>
            </a:r>
            <a:r>
              <a:rPr lang="en-US" altLang="zh-CN" sz="1400" dirty="0"/>
              <a:t>, \</a:t>
            </a:r>
          </a:p>
          <a:p>
            <a:pPr>
              <a:lnSpc>
                <a:spcPct val="80000"/>
              </a:lnSpc>
            </a:pPr>
            <a:r>
              <a:rPr lang="en-US" altLang="zh-CN" sz="1400" dirty="0"/>
              <a:t>         </a:t>
            </a:r>
            <a:r>
              <a:rPr lang="en-US" altLang="zh-CN" sz="1400" dirty="0" err="1"/>
              <a:t>HireDate.day</a:t>
            </a:r>
            <a:r>
              <a:rPr lang="en-US" altLang="zh-CN" sz="1400" dirty="0"/>
              <a:t>, </a:t>
            </a:r>
            <a:r>
              <a:rPr lang="en-US" altLang="zh-CN" sz="1400" dirty="0" err="1"/>
              <a:t>HireDate.yearday</a:t>
            </a:r>
            <a:r>
              <a:rPr lang="en-US" altLang="zh-CN" sz="1400" dirty="0"/>
              <a:t>,  \</a:t>
            </a:r>
          </a:p>
          <a:p>
            <a:pPr>
              <a:lnSpc>
                <a:spcPct val="80000"/>
              </a:lnSpc>
            </a:pPr>
            <a:r>
              <a:rPr lang="en-US" altLang="zh-CN" sz="1400" dirty="0"/>
              <a:t>         </a:t>
            </a:r>
            <a:r>
              <a:rPr lang="en-US" altLang="zh-CN" sz="1400" dirty="0" err="1"/>
              <a:t>laborage</a:t>
            </a:r>
            <a:r>
              <a:rPr lang="en-US" altLang="zh-CN" sz="1400" dirty="0"/>
              <a:t> *  </a:t>
            </a:r>
            <a:r>
              <a:rPr lang="en-US" altLang="zh-CN" sz="1400" dirty="0" err="1"/>
              <a:t>HireDate.yearday</a:t>
            </a:r>
            <a:r>
              <a:rPr lang="en-US" altLang="zh-CN" sz="1400" dirty="0"/>
              <a:t>);</a:t>
            </a:r>
          </a:p>
          <a:p>
            <a:pPr>
              <a:lnSpc>
                <a:spcPct val="80000"/>
              </a:lnSpc>
            </a:pPr>
            <a:r>
              <a:rPr lang="en-US" altLang="zh-CN" sz="1400" dirty="0" smtClean="0"/>
              <a:t>}</a:t>
            </a:r>
            <a:endParaRPr lang="zh-CN" altLang="en-US" sz="1400" dirty="0"/>
          </a:p>
        </p:txBody>
      </p:sp>
      <p:sp>
        <p:nvSpPr>
          <p:cNvPr id="12" name="矩形: 圆角 3"/>
          <p:cNvSpPr/>
          <p:nvPr/>
        </p:nvSpPr>
        <p:spPr>
          <a:xfrm>
            <a:off x="155367" y="1269332"/>
            <a:ext cx="3740774" cy="5166442"/>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4206262" y="1323111"/>
            <a:ext cx="4818469" cy="3453253"/>
          </a:xfrm>
          <a:prstGeom prst="rect">
            <a:avLst/>
          </a:prstGeom>
        </p:spPr>
        <p:txBody>
          <a:bodyPr wrap="square">
            <a:spAutoFit/>
          </a:bodyPr>
          <a:lstStyle/>
          <a:p>
            <a:pPr>
              <a:lnSpc>
                <a:spcPct val="80000"/>
              </a:lnSpc>
            </a:pPr>
            <a:r>
              <a:rPr lang="en-US" altLang="zh-CN" sz="1400" dirty="0"/>
              <a:t>// </a:t>
            </a:r>
            <a:r>
              <a:rPr lang="zh-CN" altLang="en-US" sz="1400" dirty="0"/>
              <a:t>计算某年某月某日是这一年的第几天</a:t>
            </a:r>
          </a:p>
          <a:p>
            <a:pPr>
              <a:lnSpc>
                <a:spcPct val="80000"/>
              </a:lnSpc>
            </a:pPr>
            <a:r>
              <a:rPr lang="en-US" altLang="zh-CN" sz="1400" dirty="0" err="1"/>
              <a:t>int</a:t>
            </a:r>
            <a:r>
              <a:rPr lang="en-US" altLang="zh-CN" sz="1400" dirty="0"/>
              <a:t> </a:t>
            </a:r>
            <a:r>
              <a:rPr lang="en-US" altLang="zh-CN" sz="1400" dirty="0" err="1"/>
              <a:t>day_of_year</a:t>
            </a:r>
            <a:r>
              <a:rPr lang="en-US" altLang="zh-CN" sz="1400" dirty="0"/>
              <a:t>(</a:t>
            </a:r>
            <a:r>
              <a:rPr lang="en-US" altLang="zh-CN" sz="1400" dirty="0" err="1"/>
              <a:t>struct</a:t>
            </a:r>
            <a:r>
              <a:rPr lang="en-US" altLang="zh-CN" sz="1400" dirty="0"/>
              <a:t> Date  </a:t>
            </a:r>
            <a:r>
              <a:rPr lang="en-US" altLang="zh-CN" sz="1400" dirty="0" err="1"/>
              <a:t>pd</a:t>
            </a:r>
            <a:r>
              <a:rPr lang="en-US" altLang="zh-CN" sz="1400" dirty="0"/>
              <a:t>)</a:t>
            </a:r>
          </a:p>
          <a:p>
            <a:pPr>
              <a:lnSpc>
                <a:spcPct val="80000"/>
              </a:lnSpc>
            </a:pPr>
            <a:r>
              <a:rPr lang="en-US" altLang="zh-CN" sz="1400" dirty="0"/>
              <a:t>{ </a:t>
            </a:r>
          </a:p>
          <a:p>
            <a:pPr>
              <a:lnSpc>
                <a:spcPct val="80000"/>
              </a:lnSpc>
            </a:pPr>
            <a:r>
              <a:rPr lang="en-US" altLang="zh-CN" sz="1400" dirty="0"/>
              <a:t>    </a:t>
            </a:r>
            <a:r>
              <a:rPr lang="en-US" altLang="zh-CN" sz="1400" dirty="0" err="1"/>
              <a:t>int</a:t>
            </a:r>
            <a:r>
              <a:rPr lang="en-US" altLang="zh-CN" sz="1400" dirty="0"/>
              <a:t> </a:t>
            </a:r>
            <a:r>
              <a:rPr lang="en-US" altLang="zh-CN" sz="1400" dirty="0" err="1"/>
              <a:t>day_tab</a:t>
            </a:r>
            <a:r>
              <a:rPr lang="en-US" altLang="zh-CN" sz="1400" dirty="0"/>
              <a:t>[2][13]={  {0,31,28,31,30,31,30,31,31,30,31,30,31},  </a:t>
            </a:r>
          </a:p>
          <a:p>
            <a:pPr>
              <a:lnSpc>
                <a:spcPct val="80000"/>
              </a:lnSpc>
            </a:pPr>
            <a:r>
              <a:rPr lang="en-US" altLang="zh-CN" sz="1400" dirty="0"/>
              <a:t>                       // </a:t>
            </a:r>
            <a:r>
              <a:rPr lang="zh-CN" altLang="en-US" sz="1400" dirty="0"/>
              <a:t>非闰年的每月天数</a:t>
            </a:r>
          </a:p>
          <a:p>
            <a:pPr>
              <a:lnSpc>
                <a:spcPct val="80000"/>
              </a:lnSpc>
            </a:pPr>
            <a:r>
              <a:rPr lang="zh-CN" altLang="en-US" sz="1400" dirty="0"/>
              <a:t>    </a:t>
            </a:r>
            <a:r>
              <a:rPr lang="en-US" altLang="zh-CN" sz="1400" dirty="0"/>
              <a:t>{0,31,29,31,30,31,30,31,31,30,31,30,31}}; // </a:t>
            </a:r>
            <a:r>
              <a:rPr lang="zh-CN" altLang="en-US" sz="1400" dirty="0"/>
              <a:t>闰年的每月天数</a:t>
            </a:r>
          </a:p>
          <a:p>
            <a:pPr>
              <a:lnSpc>
                <a:spcPct val="80000"/>
              </a:lnSpc>
            </a:pPr>
            <a:r>
              <a:rPr lang="zh-CN" altLang="en-US" sz="1400" dirty="0"/>
              <a:t>    </a:t>
            </a:r>
            <a:r>
              <a:rPr lang="en-US" altLang="zh-CN" sz="1400" dirty="0"/>
              <a:t>/* </a:t>
            </a:r>
            <a:r>
              <a:rPr lang="zh-CN" altLang="en-US" sz="1400" dirty="0"/>
              <a:t>为了与月份一致，列号不使用为零的下标号。</a:t>
            </a:r>
          </a:p>
          <a:p>
            <a:pPr>
              <a:lnSpc>
                <a:spcPct val="80000"/>
              </a:lnSpc>
            </a:pPr>
            <a:r>
              <a:rPr lang="zh-CN" altLang="en-US" sz="1400" dirty="0"/>
              <a:t>    行号为</a:t>
            </a:r>
            <a:r>
              <a:rPr lang="en-US" altLang="zh-CN" sz="1400" dirty="0"/>
              <a:t>0</a:t>
            </a:r>
            <a:r>
              <a:rPr lang="zh-CN" altLang="en-US" sz="1400" dirty="0"/>
              <a:t>是非闰年的每月天数，为</a:t>
            </a:r>
            <a:r>
              <a:rPr lang="en-US" altLang="zh-CN" sz="1400" dirty="0"/>
              <a:t>1</a:t>
            </a:r>
            <a:r>
              <a:rPr lang="zh-CN" altLang="en-US" sz="1400" dirty="0"/>
              <a:t>是闰年的每月天数 *</a:t>
            </a:r>
            <a:r>
              <a:rPr lang="en-US" altLang="zh-CN" sz="1400" dirty="0"/>
              <a:t>/</a:t>
            </a:r>
          </a:p>
          <a:p>
            <a:pPr>
              <a:lnSpc>
                <a:spcPct val="8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 day, leap;          // leap</a:t>
            </a:r>
            <a:r>
              <a:rPr lang="zh-CN" altLang="en-US" sz="1400" dirty="0"/>
              <a:t>为</a:t>
            </a:r>
            <a:r>
              <a:rPr lang="en-US" altLang="zh-CN" sz="1400" dirty="0"/>
              <a:t>0</a:t>
            </a:r>
            <a:r>
              <a:rPr lang="zh-CN" altLang="en-US" sz="1400" dirty="0"/>
              <a:t>是非闰年，为</a:t>
            </a:r>
            <a:r>
              <a:rPr lang="en-US" altLang="zh-CN" sz="1400" dirty="0"/>
              <a:t>1</a:t>
            </a:r>
            <a:r>
              <a:rPr lang="zh-CN" altLang="en-US" sz="1400" dirty="0"/>
              <a:t>是闰年 </a:t>
            </a:r>
          </a:p>
          <a:p>
            <a:pPr>
              <a:lnSpc>
                <a:spcPct val="80000"/>
              </a:lnSpc>
            </a:pPr>
            <a:r>
              <a:rPr lang="zh-CN" altLang="en-US" sz="1400" dirty="0"/>
              <a:t>    </a:t>
            </a:r>
            <a:r>
              <a:rPr lang="en-US" altLang="zh-CN" sz="1400" dirty="0"/>
              <a:t>day = </a:t>
            </a:r>
            <a:r>
              <a:rPr lang="en-US" altLang="zh-CN" sz="1400" dirty="0" err="1"/>
              <a:t>pd.day</a:t>
            </a:r>
            <a:r>
              <a:rPr lang="en-US" altLang="zh-CN" sz="1400" dirty="0"/>
              <a:t>;                           // </a:t>
            </a:r>
            <a:r>
              <a:rPr lang="zh-CN" altLang="en-US" sz="1400" dirty="0"/>
              <a:t>将当月的天数加入 </a:t>
            </a:r>
          </a:p>
          <a:p>
            <a:pPr>
              <a:lnSpc>
                <a:spcPct val="80000"/>
              </a:lnSpc>
            </a:pPr>
            <a:r>
              <a:rPr lang="zh-CN" altLang="en-US" sz="1400" dirty="0"/>
              <a:t>    </a:t>
            </a:r>
            <a:r>
              <a:rPr lang="en-US" altLang="zh-CN" sz="1400" dirty="0"/>
              <a:t>leap = pd. year % 4 == 0 &amp;&amp;  // </a:t>
            </a:r>
            <a:r>
              <a:rPr lang="zh-CN" altLang="en-US" sz="1400" dirty="0"/>
              <a:t>能被</a:t>
            </a:r>
            <a:r>
              <a:rPr lang="en-US" altLang="zh-CN" sz="1400" dirty="0"/>
              <a:t>4</a:t>
            </a:r>
            <a:r>
              <a:rPr lang="zh-CN" altLang="en-US" sz="1400" dirty="0"/>
              <a:t>整除的年份基本上 </a:t>
            </a:r>
          </a:p>
          <a:p>
            <a:pPr>
              <a:lnSpc>
                <a:spcPct val="80000"/>
              </a:lnSpc>
            </a:pPr>
            <a:r>
              <a:rPr lang="zh-CN" altLang="en-US" sz="1400" dirty="0"/>
              <a:t>                                                      </a:t>
            </a:r>
            <a:r>
              <a:rPr lang="en-US" altLang="zh-CN" sz="1400" dirty="0"/>
              <a:t>//</a:t>
            </a:r>
            <a:r>
              <a:rPr lang="zh-CN" altLang="en-US" sz="1400" dirty="0"/>
              <a:t>是闰年 </a:t>
            </a:r>
          </a:p>
          <a:p>
            <a:pPr>
              <a:lnSpc>
                <a:spcPct val="80000"/>
              </a:lnSpc>
            </a:pPr>
            <a:r>
              <a:rPr lang="zh-CN" altLang="en-US" sz="1400" dirty="0"/>
              <a:t>    </a:t>
            </a:r>
            <a:r>
              <a:rPr lang="en-US" altLang="zh-CN" sz="1400" dirty="0"/>
              <a:t>pd. year % 100 != 0 ||   // </a:t>
            </a:r>
            <a:r>
              <a:rPr lang="zh-CN" altLang="en-US" sz="1400" dirty="0"/>
              <a:t>能被</a:t>
            </a:r>
            <a:r>
              <a:rPr lang="en-US" altLang="zh-CN" sz="1400" dirty="0"/>
              <a:t>100</a:t>
            </a:r>
            <a:r>
              <a:rPr lang="zh-CN" altLang="en-US" sz="1400" dirty="0"/>
              <a:t>整除的年份不是闰年</a:t>
            </a:r>
          </a:p>
          <a:p>
            <a:pPr>
              <a:lnSpc>
                <a:spcPct val="80000"/>
              </a:lnSpc>
            </a:pPr>
            <a:r>
              <a:rPr lang="zh-CN" altLang="en-US" sz="1400" dirty="0"/>
              <a:t>    </a:t>
            </a:r>
            <a:r>
              <a:rPr lang="en-US" altLang="zh-CN" sz="1400" dirty="0"/>
              <a:t>pd. year % 400 == 0;    // </a:t>
            </a:r>
            <a:r>
              <a:rPr lang="zh-CN" altLang="en-US" sz="1400" dirty="0"/>
              <a:t>能被</a:t>
            </a:r>
            <a:r>
              <a:rPr lang="en-US" altLang="zh-CN" sz="1400" dirty="0"/>
              <a:t>400</a:t>
            </a:r>
            <a:r>
              <a:rPr lang="zh-CN" altLang="en-US" sz="1400" dirty="0"/>
              <a:t>整除的年份又是闰年</a:t>
            </a:r>
          </a:p>
          <a:p>
            <a:pPr>
              <a:lnSpc>
                <a:spcPct val="80000"/>
              </a:lnSpc>
            </a:pPr>
            <a:r>
              <a:rPr lang="zh-CN" altLang="en-US" sz="1400" dirty="0"/>
              <a:t>    </a:t>
            </a:r>
            <a:r>
              <a:rPr lang="en-US" altLang="zh-CN" sz="1400" dirty="0"/>
              <a:t>// </a:t>
            </a:r>
            <a:r>
              <a:rPr lang="zh-CN" altLang="en-US" sz="1400" dirty="0"/>
              <a:t>求从元月</a:t>
            </a:r>
            <a:r>
              <a:rPr lang="en-US" altLang="zh-CN" sz="1400" dirty="0"/>
              <a:t>1</a:t>
            </a:r>
            <a:r>
              <a:rPr lang="zh-CN" altLang="en-US" sz="1400" dirty="0"/>
              <a:t>日算起到这一天的累加天数</a:t>
            </a:r>
          </a:p>
          <a:p>
            <a:pPr>
              <a:lnSpc>
                <a:spcPct val="80000"/>
              </a:lnSpc>
            </a:pPr>
            <a:r>
              <a:rPr lang="zh-CN" altLang="en-US" sz="1400" dirty="0"/>
              <a:t>    </a:t>
            </a:r>
            <a:r>
              <a:rPr lang="en-US" altLang="zh-CN" sz="1400" dirty="0"/>
              <a:t>for(</a:t>
            </a:r>
            <a:r>
              <a:rPr lang="en-US" altLang="zh-CN" sz="1400" dirty="0" err="1"/>
              <a:t>i</a:t>
            </a:r>
            <a:r>
              <a:rPr lang="en-US" altLang="zh-CN" sz="1400" dirty="0"/>
              <a:t> = 1 ; </a:t>
            </a:r>
            <a:r>
              <a:rPr lang="en-US" altLang="zh-CN" sz="1400" dirty="0" err="1"/>
              <a:t>i</a:t>
            </a:r>
            <a:r>
              <a:rPr lang="en-US" altLang="zh-CN" sz="1400" dirty="0"/>
              <a:t> &lt; </a:t>
            </a:r>
            <a:r>
              <a:rPr lang="en-US" altLang="zh-CN" sz="1400" dirty="0" err="1"/>
              <a:t>pd</a:t>
            </a:r>
            <a:r>
              <a:rPr lang="en-US" altLang="zh-CN" sz="1400" dirty="0"/>
              <a:t> .month ; </a:t>
            </a:r>
            <a:r>
              <a:rPr lang="en-US" altLang="zh-CN" sz="1400" dirty="0" err="1"/>
              <a:t>i</a:t>
            </a:r>
            <a:r>
              <a:rPr lang="en-US" altLang="zh-CN" sz="1400" dirty="0"/>
              <a:t>++)</a:t>
            </a:r>
          </a:p>
          <a:p>
            <a:pPr>
              <a:lnSpc>
                <a:spcPct val="80000"/>
              </a:lnSpc>
            </a:pPr>
            <a:r>
              <a:rPr lang="en-US" altLang="zh-CN" sz="1400" dirty="0"/>
              <a:t>         day += </a:t>
            </a:r>
            <a:r>
              <a:rPr lang="en-US" altLang="zh-CN" sz="1400" dirty="0" err="1"/>
              <a:t>day_tab</a:t>
            </a:r>
            <a:r>
              <a:rPr lang="en-US" altLang="zh-CN" sz="1400" dirty="0"/>
              <a:t>[leap][</a:t>
            </a:r>
            <a:r>
              <a:rPr lang="en-US" altLang="zh-CN" sz="1400" dirty="0" err="1"/>
              <a:t>i</a:t>
            </a:r>
            <a:r>
              <a:rPr lang="en-US" altLang="zh-CN" sz="1400" dirty="0"/>
              <a:t>];     </a:t>
            </a:r>
          </a:p>
          <a:p>
            <a:pPr>
              <a:lnSpc>
                <a:spcPct val="80000"/>
              </a:lnSpc>
            </a:pPr>
            <a:r>
              <a:rPr lang="en-US" altLang="zh-CN" sz="1400" dirty="0"/>
              <a:t>    return day;</a:t>
            </a:r>
          </a:p>
          <a:p>
            <a:pPr>
              <a:lnSpc>
                <a:spcPct val="80000"/>
              </a:lnSpc>
            </a:pPr>
            <a:r>
              <a:rPr lang="en-US" altLang="zh-CN" sz="1400" dirty="0"/>
              <a:t>}</a:t>
            </a:r>
            <a:endParaRPr lang="zh-CN" altLang="en-US" sz="1400" dirty="0"/>
          </a:p>
        </p:txBody>
      </p:sp>
      <p:sp>
        <p:nvSpPr>
          <p:cNvPr id="15" name="矩形: 圆角 3"/>
          <p:cNvSpPr/>
          <p:nvPr/>
        </p:nvSpPr>
        <p:spPr>
          <a:xfrm>
            <a:off x="4059525" y="1251590"/>
            <a:ext cx="4965206" cy="3524774"/>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33627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7"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结构在函数间的传递</a:t>
            </a:r>
          </a:p>
        </p:txBody>
      </p:sp>
      <p:sp>
        <p:nvSpPr>
          <p:cNvPr id="8" name="矩形: 圆角 12"/>
          <p:cNvSpPr/>
          <p:nvPr/>
        </p:nvSpPr>
        <p:spPr>
          <a:xfrm>
            <a:off x="645287" y="886517"/>
            <a:ext cx="7547367" cy="3599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bg1"/>
                </a:solidFill>
                <a:latin typeface="微软雅黑" panose="020B0503020204020204" pitchFamily="34" charset="-122"/>
                <a:ea typeface="微软雅黑" panose="020B0503020204020204" pitchFamily="34" charset="-122"/>
              </a:rPr>
              <a:t>例</a:t>
            </a:r>
            <a:r>
              <a:rPr lang="en-US" altLang="zh-CN" sz="2000" dirty="0" smtClean="0">
                <a:solidFill>
                  <a:schemeClr val="bg1"/>
                </a:solidFill>
                <a:latin typeface="微软雅黑" panose="020B0503020204020204" pitchFamily="34" charset="-122"/>
                <a:ea typeface="微软雅黑" panose="020B0503020204020204" pitchFamily="34" charset="-122"/>
              </a:rPr>
              <a:t>8.8</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通信</a:t>
            </a:r>
            <a:r>
              <a:rPr lang="zh-CN" altLang="en-US" dirty="0">
                <a:solidFill>
                  <a:schemeClr val="tx1"/>
                </a:solidFill>
                <a:latin typeface="微软雅黑" panose="020B0503020204020204" pitchFamily="34" charset="-122"/>
                <a:ea typeface="微软雅黑" panose="020B0503020204020204" pitchFamily="34" charset="-122"/>
              </a:rPr>
              <a:t>录的建立和显示程序</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采用地址方式传递结构变量</a:t>
            </a:r>
            <a:r>
              <a:rPr lang="en-US" altLang="zh-CN"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endParaRPr>
          </a:p>
        </p:txBody>
      </p:sp>
      <p:sp>
        <p:nvSpPr>
          <p:cNvPr id="7" name="矩形 6"/>
          <p:cNvSpPr/>
          <p:nvPr/>
        </p:nvSpPr>
        <p:spPr>
          <a:xfrm>
            <a:off x="4709502" y="1317988"/>
            <a:ext cx="4017055" cy="4401205"/>
          </a:xfrm>
          <a:prstGeom prst="rect">
            <a:avLst/>
          </a:prstGeom>
        </p:spPr>
        <p:txBody>
          <a:bodyPr wrap="square">
            <a:spAutoFit/>
          </a:bodyPr>
          <a:lstStyle/>
          <a:p>
            <a:r>
              <a:rPr lang="en-US" altLang="zh-CN" sz="1400" dirty="0" err="1" smtClean="0"/>
              <a:t>int</a:t>
            </a:r>
            <a:r>
              <a:rPr lang="en-US" altLang="zh-CN" sz="1400" dirty="0" smtClean="0"/>
              <a:t> </a:t>
            </a:r>
            <a:r>
              <a:rPr lang="en-US" altLang="zh-CN" sz="1400" dirty="0"/>
              <a:t>input(</a:t>
            </a:r>
            <a:r>
              <a:rPr lang="en-US" altLang="zh-CN" sz="1400" dirty="0" err="1"/>
              <a:t>struct</a:t>
            </a:r>
            <a:r>
              <a:rPr lang="en-US" altLang="zh-CN" sz="1400" dirty="0"/>
              <a:t> Address *</a:t>
            </a:r>
            <a:r>
              <a:rPr lang="en-US" altLang="zh-CN" sz="1400" dirty="0" err="1"/>
              <a:t>pt</a:t>
            </a:r>
            <a:r>
              <a:rPr lang="en-US" altLang="zh-CN" sz="1400" dirty="0"/>
              <a:t>)</a:t>
            </a:r>
          </a:p>
          <a:p>
            <a:r>
              <a:rPr lang="en-US" altLang="zh-CN" sz="1400" dirty="0"/>
              <a:t>{</a:t>
            </a:r>
          </a:p>
          <a:p>
            <a:r>
              <a:rPr lang="en-US" altLang="zh-CN" sz="1400" dirty="0"/>
              <a:t>    </a:t>
            </a:r>
            <a:r>
              <a:rPr lang="en-US" altLang="zh-CN" sz="1400" dirty="0" err="1"/>
              <a:t>printf</a:t>
            </a:r>
            <a:r>
              <a:rPr lang="en-US" altLang="zh-CN" sz="1400" dirty="0"/>
              <a:t>("Name?");</a:t>
            </a:r>
          </a:p>
          <a:p>
            <a:r>
              <a:rPr lang="en-US" altLang="zh-CN" sz="1400" dirty="0"/>
              <a:t>    gets(</a:t>
            </a:r>
            <a:r>
              <a:rPr lang="en-US" altLang="zh-CN" sz="1400" dirty="0" err="1"/>
              <a:t>pt</a:t>
            </a:r>
            <a:r>
              <a:rPr lang="en-US" altLang="zh-CN" sz="1400" dirty="0"/>
              <a:t>-&gt;name);</a:t>
            </a:r>
          </a:p>
          <a:p>
            <a:r>
              <a:rPr lang="en-US" altLang="zh-CN" sz="1400" dirty="0"/>
              <a:t>    if(</a:t>
            </a:r>
            <a:r>
              <a:rPr lang="en-US" altLang="zh-CN" sz="1400" dirty="0" err="1"/>
              <a:t>pt</a:t>
            </a:r>
            <a:r>
              <a:rPr lang="en-US" altLang="zh-CN" sz="1400" dirty="0"/>
              <a:t>-&gt;name[0]==‘0’)return 0;    </a:t>
            </a:r>
            <a:endParaRPr lang="zh-CN" altLang="en-US" sz="1400" dirty="0"/>
          </a:p>
          <a:p>
            <a:r>
              <a:rPr lang="en-US" altLang="zh-CN" sz="1400" dirty="0" smtClean="0"/>
              <a:t>    </a:t>
            </a:r>
            <a:r>
              <a:rPr lang="en-US" altLang="zh-CN" sz="1400" dirty="0" err="1" smtClean="0"/>
              <a:t>printf</a:t>
            </a:r>
            <a:r>
              <a:rPr lang="en-US" altLang="zh-CN" sz="1400" dirty="0"/>
              <a:t>("Address?");</a:t>
            </a:r>
          </a:p>
          <a:p>
            <a:r>
              <a:rPr lang="en-US" altLang="zh-CN" sz="1400" dirty="0"/>
              <a:t>    gets(</a:t>
            </a:r>
            <a:r>
              <a:rPr lang="en-US" altLang="zh-CN" sz="1400" dirty="0" err="1"/>
              <a:t>pt</a:t>
            </a:r>
            <a:r>
              <a:rPr lang="en-US" altLang="zh-CN" sz="1400" dirty="0"/>
              <a:t>-&gt;</a:t>
            </a:r>
            <a:r>
              <a:rPr lang="en-US" altLang="zh-CN" sz="1400" dirty="0" err="1"/>
              <a:t>addr</a:t>
            </a:r>
            <a:r>
              <a:rPr lang="en-US" altLang="zh-CN" sz="1400" dirty="0"/>
              <a:t>);</a:t>
            </a:r>
          </a:p>
          <a:p>
            <a:r>
              <a:rPr lang="en-US" altLang="zh-CN" sz="1400" dirty="0"/>
              <a:t>    </a:t>
            </a:r>
            <a:r>
              <a:rPr lang="en-US" altLang="zh-CN" sz="1400" dirty="0" err="1"/>
              <a:t>printf</a:t>
            </a:r>
            <a:r>
              <a:rPr lang="en-US" altLang="zh-CN" sz="1400" dirty="0"/>
              <a:t>("Telephone?");</a:t>
            </a:r>
          </a:p>
          <a:p>
            <a:r>
              <a:rPr lang="en-US" altLang="zh-CN" sz="1400" dirty="0"/>
              <a:t>     gets(</a:t>
            </a:r>
            <a:r>
              <a:rPr lang="en-US" altLang="zh-CN" sz="1400" dirty="0" err="1"/>
              <a:t>pt</a:t>
            </a:r>
            <a:r>
              <a:rPr lang="en-US" altLang="zh-CN" sz="1400" dirty="0"/>
              <a:t>-&gt;</a:t>
            </a:r>
            <a:r>
              <a:rPr lang="en-US" altLang="zh-CN" sz="1400" dirty="0" err="1"/>
              <a:t>tel</a:t>
            </a:r>
            <a:r>
              <a:rPr lang="en-US" altLang="zh-CN" sz="1400" dirty="0"/>
              <a:t>);</a:t>
            </a:r>
          </a:p>
          <a:p>
            <a:r>
              <a:rPr lang="en-US" altLang="zh-CN" sz="1400" dirty="0"/>
              <a:t>     return 1;                                        //</a:t>
            </a:r>
            <a:r>
              <a:rPr lang="zh-CN" altLang="en-US" sz="1400" dirty="0"/>
              <a:t>正常返回</a:t>
            </a:r>
            <a:r>
              <a:rPr lang="en-US" altLang="zh-CN" sz="1400" dirty="0"/>
              <a:t>1</a:t>
            </a:r>
          </a:p>
          <a:p>
            <a:r>
              <a:rPr lang="en-US" altLang="zh-CN" sz="1400" dirty="0"/>
              <a:t>}</a:t>
            </a:r>
          </a:p>
          <a:p>
            <a:r>
              <a:rPr lang="en-US" altLang="zh-CN" sz="1400" dirty="0" smtClean="0"/>
              <a:t>void </a:t>
            </a:r>
            <a:r>
              <a:rPr lang="en-US" altLang="zh-CN" sz="1400" dirty="0"/>
              <a:t>display(</a:t>
            </a:r>
            <a:r>
              <a:rPr lang="en-US" altLang="zh-CN" sz="1400" dirty="0" err="1"/>
              <a:t>struct</a:t>
            </a:r>
            <a:r>
              <a:rPr lang="en-US" altLang="zh-CN" sz="1400" dirty="0"/>
              <a:t> Address *</a:t>
            </a:r>
            <a:r>
              <a:rPr lang="en-US" altLang="zh-CN" sz="1400" dirty="0" err="1"/>
              <a:t>pt,int</a:t>
            </a:r>
            <a:r>
              <a:rPr lang="en-US" altLang="zh-CN" sz="1400" dirty="0"/>
              <a:t> n)</a:t>
            </a:r>
          </a:p>
          <a:p>
            <a:r>
              <a:rPr lang="en-US" altLang="zh-CN" sz="1400" dirty="0"/>
              <a:t>{</a:t>
            </a:r>
          </a:p>
          <a:p>
            <a:r>
              <a:rPr lang="en-US" altLang="zh-CN" sz="1400" dirty="0"/>
              <a:t>   </a:t>
            </a:r>
            <a:r>
              <a:rPr lang="en-US" altLang="zh-CN" sz="1400" dirty="0" err="1"/>
              <a:t>int</a:t>
            </a:r>
            <a:r>
              <a:rPr lang="en-US" altLang="zh-CN" sz="1400" dirty="0"/>
              <a:t> </a:t>
            </a:r>
            <a:r>
              <a:rPr lang="en-US" altLang="zh-CN" sz="1400" dirty="0" err="1"/>
              <a:t>i</a:t>
            </a:r>
            <a:r>
              <a:rPr lang="en-US" altLang="zh-CN" sz="1400" dirty="0"/>
              <a:t>;</a:t>
            </a:r>
          </a:p>
          <a:p>
            <a:r>
              <a:rPr lang="en-US" altLang="zh-CN" sz="1400" dirty="0"/>
              <a:t>   </a:t>
            </a:r>
            <a:r>
              <a:rPr lang="en-US" altLang="zh-CN" sz="1400" dirty="0" err="1"/>
              <a:t>printf</a:t>
            </a:r>
            <a:r>
              <a:rPr lang="en-US" altLang="zh-CN" sz="1400" dirty="0"/>
              <a:t>("  name           address                    </a:t>
            </a:r>
            <a:r>
              <a:rPr lang="en-US" altLang="zh-CN" sz="1400" dirty="0" err="1"/>
              <a:t>tel</a:t>
            </a:r>
            <a:r>
              <a:rPr lang="en-US" altLang="zh-CN" sz="1400" dirty="0"/>
              <a:t>\n");</a:t>
            </a:r>
          </a:p>
          <a:p>
            <a:r>
              <a:rPr lang="en-US" altLang="zh-CN" sz="1400" dirty="0"/>
              <a:t>   </a:t>
            </a:r>
            <a:r>
              <a:rPr lang="en-US" altLang="zh-CN" sz="1400" dirty="0" err="1"/>
              <a:t>printf</a:t>
            </a:r>
            <a:r>
              <a:rPr lang="en-US" altLang="zh-CN" sz="1400" dirty="0"/>
              <a:t>("----------------------------------------------\n");</a:t>
            </a:r>
          </a:p>
          <a:p>
            <a:r>
              <a:rPr lang="en-US" altLang="zh-CN" sz="1400" dirty="0"/>
              <a:t>   for(</a:t>
            </a:r>
            <a:r>
              <a:rPr lang="en-US" altLang="zh-CN" sz="1400" dirty="0" err="1"/>
              <a:t>i</a:t>
            </a:r>
            <a:r>
              <a:rPr lang="en-US" altLang="zh-CN" sz="1400" dirty="0"/>
              <a:t>=0 ; </a:t>
            </a:r>
            <a:r>
              <a:rPr lang="en-US" altLang="zh-CN" sz="1400" dirty="0" err="1"/>
              <a:t>i</a:t>
            </a:r>
            <a:r>
              <a:rPr lang="en-US" altLang="zh-CN" sz="1400" dirty="0"/>
              <a:t>&lt;n ; </a:t>
            </a:r>
            <a:r>
              <a:rPr lang="en-US" altLang="zh-CN" sz="1400" dirty="0" err="1"/>
              <a:t>i</a:t>
            </a:r>
            <a:r>
              <a:rPr lang="en-US" altLang="zh-CN" sz="1400" dirty="0"/>
              <a:t>++,</a:t>
            </a:r>
            <a:r>
              <a:rPr lang="en-US" altLang="zh-CN" sz="1400" dirty="0" err="1"/>
              <a:t>pt</a:t>
            </a:r>
            <a:r>
              <a:rPr lang="en-US" altLang="zh-CN" sz="1400" dirty="0"/>
              <a:t>++)</a:t>
            </a:r>
          </a:p>
          <a:p>
            <a:r>
              <a:rPr lang="en-US" altLang="zh-CN" sz="1400" dirty="0"/>
              <a:t>      </a:t>
            </a:r>
            <a:r>
              <a:rPr lang="en-US" altLang="zh-CN" sz="1400" dirty="0" err="1"/>
              <a:t>printf</a:t>
            </a:r>
            <a:r>
              <a:rPr lang="en-US" altLang="zh-CN" sz="1400" dirty="0"/>
              <a:t>("%-15s%-30s%s\n",</a:t>
            </a:r>
            <a:r>
              <a:rPr lang="en-US" altLang="zh-CN" sz="1400" dirty="0" err="1"/>
              <a:t>pt</a:t>
            </a:r>
            <a:r>
              <a:rPr lang="en-US" altLang="zh-CN" sz="1400" dirty="0"/>
              <a:t>-&gt;name, \</a:t>
            </a:r>
          </a:p>
          <a:p>
            <a:r>
              <a:rPr lang="en-US" altLang="zh-CN" sz="1400" dirty="0"/>
              <a:t>             </a:t>
            </a:r>
            <a:r>
              <a:rPr lang="en-US" altLang="zh-CN" sz="1400" dirty="0" err="1"/>
              <a:t>pt</a:t>
            </a:r>
            <a:r>
              <a:rPr lang="en-US" altLang="zh-CN" sz="1400" dirty="0"/>
              <a:t>-&gt;</a:t>
            </a:r>
            <a:r>
              <a:rPr lang="en-US" altLang="zh-CN" sz="1400" dirty="0" err="1"/>
              <a:t>addr,pt</a:t>
            </a:r>
            <a:r>
              <a:rPr lang="en-US" altLang="zh-CN" sz="1400" dirty="0"/>
              <a:t>-&gt;</a:t>
            </a:r>
            <a:r>
              <a:rPr lang="en-US" altLang="zh-CN" sz="1400" dirty="0" err="1"/>
              <a:t>tel</a:t>
            </a:r>
            <a:r>
              <a:rPr lang="en-US" altLang="zh-CN" sz="1400" dirty="0" smtClean="0"/>
              <a:t>);</a:t>
            </a:r>
          </a:p>
          <a:p>
            <a:r>
              <a:rPr lang="en-US" altLang="zh-CN" sz="1400" dirty="0" smtClean="0"/>
              <a:t>}</a:t>
            </a:r>
            <a:endParaRPr lang="zh-CN" altLang="en-US" sz="1400" dirty="0"/>
          </a:p>
        </p:txBody>
      </p:sp>
      <p:sp>
        <p:nvSpPr>
          <p:cNvPr id="9" name="矩形: 圆角 3"/>
          <p:cNvSpPr/>
          <p:nvPr/>
        </p:nvSpPr>
        <p:spPr>
          <a:xfrm>
            <a:off x="4562764" y="1246466"/>
            <a:ext cx="4163793" cy="4995307"/>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15103" y="1311364"/>
            <a:ext cx="4017055" cy="4185761"/>
          </a:xfrm>
          <a:prstGeom prst="rect">
            <a:avLst/>
          </a:prstGeom>
        </p:spPr>
        <p:txBody>
          <a:bodyPr wrap="square">
            <a:spAutoFit/>
          </a:bodyPr>
          <a:lstStyle/>
          <a:p>
            <a:r>
              <a:rPr lang="en-US" altLang="zh-CN" sz="1400" dirty="0" smtClean="0"/>
              <a:t>#</a:t>
            </a:r>
            <a:r>
              <a:rPr lang="en-US" altLang="zh-CN" sz="1400" dirty="0"/>
              <a:t>include &lt;</a:t>
            </a:r>
            <a:r>
              <a:rPr lang="en-US" altLang="zh-CN" sz="1400" dirty="0" err="1"/>
              <a:t>stdio.h</a:t>
            </a:r>
            <a:r>
              <a:rPr lang="en-US" altLang="zh-CN" sz="1400" dirty="0"/>
              <a:t>&gt;</a:t>
            </a:r>
          </a:p>
          <a:p>
            <a:r>
              <a:rPr lang="en-US" altLang="zh-CN" sz="1400" dirty="0"/>
              <a:t>#define MAX  </a:t>
            </a:r>
            <a:r>
              <a:rPr lang="en-US" altLang="zh-CN" sz="1400" dirty="0" smtClean="0"/>
              <a:t>3</a:t>
            </a:r>
          </a:p>
          <a:p>
            <a:r>
              <a:rPr lang="en-US" altLang="zh-CN" sz="1400" dirty="0" err="1" smtClean="0"/>
              <a:t>struct</a:t>
            </a:r>
            <a:r>
              <a:rPr lang="en-US" altLang="zh-CN" sz="1400" dirty="0" smtClean="0"/>
              <a:t> </a:t>
            </a:r>
            <a:r>
              <a:rPr lang="en-US" altLang="zh-CN" sz="1400" dirty="0"/>
              <a:t>Address  //</a:t>
            </a:r>
            <a:r>
              <a:rPr lang="zh-CN" altLang="en-US" sz="1400" dirty="0"/>
              <a:t>定义一个通信录的</a:t>
            </a:r>
            <a:r>
              <a:rPr lang="zh-CN" altLang="en-US" sz="1400" dirty="0" smtClean="0"/>
              <a:t>结构</a:t>
            </a:r>
            <a:endParaRPr lang="en-US" altLang="zh-CN" sz="1400" dirty="0" smtClean="0"/>
          </a:p>
          <a:p>
            <a:r>
              <a:rPr lang="en-US" altLang="zh-CN" sz="1400" dirty="0" smtClean="0"/>
              <a:t>{</a:t>
            </a:r>
            <a:endParaRPr lang="en-US" altLang="zh-CN" sz="1400" dirty="0"/>
          </a:p>
          <a:p>
            <a:r>
              <a:rPr lang="en-US" altLang="zh-CN" sz="1400" dirty="0"/>
              <a:t>   char name[20];</a:t>
            </a:r>
          </a:p>
          <a:p>
            <a:r>
              <a:rPr lang="en-US" altLang="zh-CN" sz="1400" dirty="0"/>
              <a:t>   char </a:t>
            </a:r>
            <a:r>
              <a:rPr lang="en-US" altLang="zh-CN" sz="1400" dirty="0" err="1"/>
              <a:t>addr</a:t>
            </a:r>
            <a:r>
              <a:rPr lang="en-US" altLang="zh-CN" sz="1400" dirty="0"/>
              <a:t>[50];</a:t>
            </a:r>
          </a:p>
          <a:p>
            <a:r>
              <a:rPr lang="en-US" altLang="zh-CN" sz="1400" dirty="0"/>
              <a:t>   char </a:t>
            </a:r>
            <a:r>
              <a:rPr lang="en-US" altLang="zh-CN" sz="1400" dirty="0" err="1"/>
              <a:t>tel</a:t>
            </a:r>
            <a:r>
              <a:rPr lang="en-US" altLang="zh-CN" sz="1400" dirty="0"/>
              <a:t>[15];</a:t>
            </a:r>
          </a:p>
          <a:p>
            <a:r>
              <a:rPr lang="en-US" altLang="zh-CN" sz="1400" dirty="0"/>
              <a:t>};</a:t>
            </a:r>
          </a:p>
          <a:p>
            <a:r>
              <a:rPr lang="en-US" altLang="zh-CN" sz="1400" dirty="0" err="1"/>
              <a:t>int</a:t>
            </a:r>
            <a:r>
              <a:rPr lang="en-US" altLang="zh-CN" sz="1400" dirty="0"/>
              <a:t> input(</a:t>
            </a:r>
            <a:r>
              <a:rPr lang="en-US" altLang="zh-CN" sz="1400" dirty="0" err="1"/>
              <a:t>struct</a:t>
            </a:r>
            <a:r>
              <a:rPr lang="en-US" altLang="zh-CN" sz="1400" dirty="0"/>
              <a:t> Address *</a:t>
            </a:r>
            <a:r>
              <a:rPr lang="en-US" altLang="zh-CN" sz="1400" dirty="0" err="1"/>
              <a:t>pt</a:t>
            </a:r>
            <a:r>
              <a:rPr lang="en-US" altLang="zh-CN" sz="1400" dirty="0"/>
              <a:t>); //</a:t>
            </a:r>
            <a:r>
              <a:rPr lang="zh-CN" altLang="en-US" sz="1400" dirty="0"/>
              <a:t>通信录录入</a:t>
            </a:r>
            <a:r>
              <a:rPr lang="zh-CN" altLang="en-US" sz="1400" dirty="0" smtClean="0"/>
              <a:t>函数</a:t>
            </a:r>
            <a:endParaRPr lang="zh-CN" altLang="en-US" sz="1400" dirty="0"/>
          </a:p>
          <a:p>
            <a:r>
              <a:rPr lang="en-US" altLang="zh-CN" sz="1400" dirty="0"/>
              <a:t>void display(</a:t>
            </a:r>
            <a:r>
              <a:rPr lang="en-US" altLang="zh-CN" sz="1400" dirty="0" err="1"/>
              <a:t>struct</a:t>
            </a:r>
            <a:r>
              <a:rPr lang="en-US" altLang="zh-CN" sz="1400" dirty="0"/>
              <a:t> Address *</a:t>
            </a:r>
            <a:r>
              <a:rPr lang="en-US" altLang="zh-CN" sz="1400" dirty="0" err="1"/>
              <a:t>pt,int</a:t>
            </a:r>
            <a:r>
              <a:rPr lang="en-US" altLang="zh-CN" sz="1400" dirty="0"/>
              <a:t> n); </a:t>
            </a:r>
          </a:p>
          <a:p>
            <a:r>
              <a:rPr lang="en-US" altLang="zh-CN" sz="1400" dirty="0"/>
              <a:t>                                                   //</a:t>
            </a:r>
            <a:r>
              <a:rPr lang="zh-CN" altLang="en-US" sz="1400" dirty="0"/>
              <a:t>通信录显示</a:t>
            </a:r>
            <a:r>
              <a:rPr lang="zh-CN" altLang="en-US" sz="1400" dirty="0" smtClean="0"/>
              <a:t>函数</a:t>
            </a:r>
            <a:endParaRPr lang="zh-CN" altLang="en-US" sz="1400" dirty="0"/>
          </a:p>
          <a:p>
            <a:r>
              <a:rPr lang="en-US" altLang="zh-CN" sz="1400" dirty="0"/>
              <a:t>void main()</a:t>
            </a:r>
          </a:p>
          <a:p>
            <a:r>
              <a:rPr lang="en-US" altLang="zh-CN" sz="1400" dirty="0"/>
              <a:t>{</a:t>
            </a:r>
          </a:p>
          <a:p>
            <a:r>
              <a:rPr lang="en-US" altLang="zh-CN" sz="1400" dirty="0"/>
              <a:t>   </a:t>
            </a:r>
            <a:r>
              <a:rPr lang="en-US" altLang="zh-CN" sz="1400" dirty="0" err="1"/>
              <a:t>struct</a:t>
            </a:r>
            <a:r>
              <a:rPr lang="en-US" altLang="zh-CN" sz="1400" dirty="0"/>
              <a:t> Address man[MAX]; //</a:t>
            </a:r>
            <a:r>
              <a:rPr lang="zh-CN" altLang="en-US" sz="1400" dirty="0" smtClean="0"/>
              <a:t>定义结构数组</a:t>
            </a:r>
            <a:endParaRPr lang="en-US" altLang="zh-CN" sz="1400" dirty="0" smtClean="0"/>
          </a:p>
          <a:p>
            <a:r>
              <a:rPr lang="zh-CN" altLang="en-US" sz="1400" dirty="0" smtClean="0"/>
              <a:t>   </a:t>
            </a:r>
            <a:r>
              <a:rPr lang="en-US" altLang="zh-CN" sz="1400" dirty="0" err="1"/>
              <a:t>int</a:t>
            </a:r>
            <a:r>
              <a:rPr lang="en-US" altLang="zh-CN" sz="1400" dirty="0"/>
              <a:t> </a:t>
            </a:r>
            <a:r>
              <a:rPr lang="en-US" altLang="zh-CN" sz="1400" dirty="0" err="1"/>
              <a:t>i</a:t>
            </a:r>
            <a:r>
              <a:rPr lang="en-US" altLang="zh-CN" sz="1400" dirty="0"/>
              <a:t>;</a:t>
            </a:r>
          </a:p>
          <a:p>
            <a:r>
              <a:rPr lang="en-US" altLang="zh-CN" sz="1400" dirty="0"/>
              <a:t>   for(</a:t>
            </a:r>
            <a:r>
              <a:rPr lang="en-US" altLang="zh-CN" sz="1400" dirty="0" err="1"/>
              <a:t>i</a:t>
            </a:r>
            <a:r>
              <a:rPr lang="en-US" altLang="zh-CN" sz="1400" dirty="0"/>
              <a:t>=0;i&lt;</a:t>
            </a:r>
            <a:r>
              <a:rPr lang="en-US" altLang="zh-CN" sz="1400" dirty="0" err="1"/>
              <a:t>MAX;i</a:t>
            </a:r>
            <a:r>
              <a:rPr lang="en-US" altLang="zh-CN" sz="1400" dirty="0"/>
              <a:t>++)             //</a:t>
            </a:r>
            <a:r>
              <a:rPr lang="zh-CN" altLang="en-US" sz="1400" dirty="0"/>
              <a:t>建立通信录</a:t>
            </a:r>
          </a:p>
          <a:p>
            <a:r>
              <a:rPr lang="zh-CN" altLang="en-US" sz="1400" dirty="0"/>
              <a:t>   </a:t>
            </a:r>
            <a:r>
              <a:rPr lang="en-US" altLang="zh-CN" sz="1400" dirty="0"/>
              <a:t>if(input(&amp;man[</a:t>
            </a:r>
            <a:r>
              <a:rPr lang="en-US" altLang="zh-CN" sz="1400" dirty="0" err="1"/>
              <a:t>i</a:t>
            </a:r>
            <a:r>
              <a:rPr lang="en-US" altLang="zh-CN" sz="1400" dirty="0"/>
              <a:t>])==0)break;</a:t>
            </a:r>
          </a:p>
          <a:p>
            <a:r>
              <a:rPr lang="en-US" altLang="zh-CN" sz="1400" dirty="0"/>
              <a:t>   display(</a:t>
            </a:r>
            <a:r>
              <a:rPr lang="en-US" altLang="zh-CN" sz="1400" dirty="0" err="1"/>
              <a:t>man,i</a:t>
            </a:r>
            <a:r>
              <a:rPr lang="en-US" altLang="zh-CN" sz="1400" dirty="0"/>
              <a:t>);                      //</a:t>
            </a:r>
            <a:r>
              <a:rPr lang="zh-CN" altLang="en-US" sz="1400" dirty="0"/>
              <a:t>显示通信录</a:t>
            </a:r>
          </a:p>
          <a:p>
            <a:r>
              <a:rPr lang="en-US" altLang="zh-CN" sz="1400" dirty="0" smtClean="0"/>
              <a:t>}</a:t>
            </a:r>
            <a:endParaRPr lang="zh-CN" altLang="en-US" sz="1400" dirty="0"/>
          </a:p>
        </p:txBody>
      </p:sp>
      <p:sp>
        <p:nvSpPr>
          <p:cNvPr id="14" name="矩形: 圆角 3"/>
          <p:cNvSpPr/>
          <p:nvPr/>
        </p:nvSpPr>
        <p:spPr>
          <a:xfrm>
            <a:off x="268365" y="1239842"/>
            <a:ext cx="4163793" cy="4373018"/>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4651024" y="1495186"/>
            <a:ext cx="58478" cy="218186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135645" y="1653702"/>
            <a:ext cx="1737649" cy="1244981"/>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400" dirty="0" smtClean="0">
                <a:solidFill>
                  <a:prstClr val="black"/>
                </a:solidFill>
                <a:latin typeface="微软雅黑" panose="020B0503020204020204" pitchFamily="34" charset="-122"/>
                <a:ea typeface="微软雅黑" panose="020B0503020204020204" pitchFamily="34" charset="-122"/>
              </a:rPr>
              <a:t>input</a:t>
            </a:r>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函数用于以人机对话方式输入数据，它的形式参数</a:t>
            </a:r>
            <a:r>
              <a:rPr lang="en-US" altLang="zh-CN" sz="1400" dirty="0" err="1">
                <a:solidFill>
                  <a:prstClr val="black"/>
                </a:solidFill>
                <a:latin typeface="微软雅黑" panose="020B0503020204020204" pitchFamily="34" charset="-122"/>
                <a:ea typeface="微软雅黑" panose="020B0503020204020204" pitchFamily="34" charset="-122"/>
              </a:rPr>
              <a:t>pt</a:t>
            </a:r>
            <a:r>
              <a:rPr lang="zh-CN" altLang="en-US" sz="1400" dirty="0">
                <a:solidFill>
                  <a:prstClr val="black"/>
                </a:solidFill>
                <a:latin typeface="微软雅黑" panose="020B0503020204020204" pitchFamily="34" charset="-122"/>
                <a:ea typeface="微软雅黑" panose="020B0503020204020204" pitchFamily="34" charset="-122"/>
              </a:rPr>
              <a:t>是结构指针，用来接收结构</a:t>
            </a:r>
            <a:r>
              <a:rPr lang="zh-CN" altLang="en-US" sz="1400" dirty="0" smtClean="0">
                <a:solidFill>
                  <a:prstClr val="black"/>
                </a:solidFill>
                <a:latin typeface="微软雅黑" panose="020B0503020204020204" pitchFamily="34" charset="-122"/>
                <a:ea typeface="微软雅黑" panose="020B0503020204020204" pitchFamily="34" charset="-122"/>
              </a:rPr>
              <a:t>地址</a:t>
            </a:r>
            <a:endParaRPr lang="zh-CN" altLang="en-US" sz="1400" dirty="0">
              <a:solidFill>
                <a:prstClr val="black"/>
              </a:solidFill>
              <a:latin typeface="微软雅黑" panose="020B0503020204020204" pitchFamily="34" charset="-122"/>
              <a:ea typeface="微软雅黑" panose="020B0503020204020204" pitchFamily="34" charset="-122"/>
            </a:endParaRPr>
          </a:p>
        </p:txBody>
      </p:sp>
      <p:sp>
        <p:nvSpPr>
          <p:cNvPr id="17" name="矩形 16"/>
          <p:cNvSpPr/>
          <p:nvPr/>
        </p:nvSpPr>
        <p:spPr>
          <a:xfrm>
            <a:off x="4657506" y="3855768"/>
            <a:ext cx="51996" cy="193219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7135645" y="5262844"/>
            <a:ext cx="1737649" cy="863585"/>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400" dirty="0" smtClean="0">
                <a:solidFill>
                  <a:prstClr val="black"/>
                </a:solidFill>
                <a:latin typeface="微软雅黑" panose="020B0503020204020204" pitchFamily="34" charset="-122"/>
                <a:ea typeface="微软雅黑" panose="020B0503020204020204" pitchFamily="34" charset="-122"/>
              </a:rPr>
              <a:t>display</a:t>
            </a:r>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函数显示输入结果</a:t>
            </a:r>
            <a:r>
              <a:rPr lang="zh-CN" altLang="en-US" sz="1400" dirty="0" smtClean="0">
                <a:solidFill>
                  <a:prstClr val="black"/>
                </a:solidFill>
                <a:latin typeface="微软雅黑" panose="020B0503020204020204" pitchFamily="34" charset="-122"/>
                <a:ea typeface="微软雅黑" panose="020B0503020204020204" pitchFamily="34" charset="-122"/>
              </a:rPr>
              <a:t>。调用时</a:t>
            </a:r>
            <a:r>
              <a:rPr lang="zh-CN" altLang="en-US" sz="1400" dirty="0">
                <a:solidFill>
                  <a:prstClr val="black"/>
                </a:solidFill>
                <a:latin typeface="微软雅黑" panose="020B0503020204020204" pitchFamily="34" charset="-122"/>
                <a:ea typeface="微软雅黑" panose="020B0503020204020204" pitchFamily="34" charset="-122"/>
              </a:rPr>
              <a:t>，</a:t>
            </a:r>
            <a:r>
              <a:rPr lang="zh-CN" altLang="en-US" sz="1400" dirty="0" smtClean="0">
                <a:solidFill>
                  <a:prstClr val="black"/>
                </a:solidFill>
                <a:latin typeface="微软雅黑" panose="020B0503020204020204" pitchFamily="34" charset="-122"/>
                <a:ea typeface="微软雅黑" panose="020B0503020204020204" pitchFamily="34" charset="-122"/>
              </a:rPr>
              <a:t>实参是</a:t>
            </a:r>
            <a:r>
              <a:rPr lang="zh-CN" altLang="en-US" sz="1400" dirty="0">
                <a:solidFill>
                  <a:prstClr val="black"/>
                </a:solidFill>
                <a:latin typeface="微软雅黑" panose="020B0503020204020204" pitchFamily="34" charset="-122"/>
                <a:ea typeface="微软雅黑" panose="020B0503020204020204" pitchFamily="34" charset="-122"/>
              </a:rPr>
              <a:t>结构数组</a:t>
            </a:r>
            <a:r>
              <a:rPr lang="en-US" altLang="zh-CN" sz="1400" dirty="0">
                <a:solidFill>
                  <a:prstClr val="black"/>
                </a:solidFill>
                <a:latin typeface="微软雅黑" panose="020B0503020204020204" pitchFamily="34" charset="-122"/>
                <a:ea typeface="微软雅黑" panose="020B0503020204020204" pitchFamily="34" charset="-122"/>
              </a:rPr>
              <a:t>man[ ]</a:t>
            </a:r>
            <a:r>
              <a:rPr lang="zh-CN" altLang="en-US" sz="1400" dirty="0">
                <a:solidFill>
                  <a:prstClr val="black"/>
                </a:solidFill>
                <a:latin typeface="微软雅黑" panose="020B0503020204020204" pitchFamily="34" charset="-122"/>
                <a:ea typeface="微软雅黑" panose="020B0503020204020204" pitchFamily="34" charset="-122"/>
              </a:rPr>
              <a:t>的首</a:t>
            </a:r>
            <a:r>
              <a:rPr lang="zh-CN" altLang="en-US" sz="1400" dirty="0" smtClean="0">
                <a:solidFill>
                  <a:prstClr val="black"/>
                </a:solidFill>
                <a:latin typeface="微软雅黑" panose="020B0503020204020204" pitchFamily="34" charset="-122"/>
                <a:ea typeface="微软雅黑" panose="020B0503020204020204" pitchFamily="34" charset="-122"/>
              </a:rPr>
              <a:t>地址</a:t>
            </a:r>
            <a:endParaRPr lang="zh-CN" altLang="en-US" sz="14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276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10"/>
          <p:cNvSpPr>
            <a:spLocks noChangeArrowheads="1"/>
          </p:cNvSpPr>
          <p:nvPr/>
        </p:nvSpPr>
        <p:spPr bwMode="auto">
          <a:xfrm rot="5400000">
            <a:off x="4000500" y="2006596"/>
            <a:ext cx="952500" cy="11811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gradFill rotWithShape="1">
            <a:gsLst>
              <a:gs pos="0">
                <a:schemeClr val="accent1">
                  <a:alpha val="39999"/>
                </a:schemeClr>
              </a:gs>
              <a:gs pos="100000">
                <a:schemeClr val="accent1">
                  <a:gamma/>
                  <a:tint val="73725"/>
                  <a:invGamma/>
                </a:schemeClr>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1" name="文本框 10"/>
          <p:cNvSpPr txBox="1"/>
          <p:nvPr/>
        </p:nvSpPr>
        <p:spPr>
          <a:xfrm>
            <a:off x="928490" y="131498"/>
            <a:ext cx="841897"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8" name="矩形: 圆角 12"/>
          <p:cNvSpPr/>
          <p:nvPr/>
        </p:nvSpPr>
        <p:spPr>
          <a:xfrm>
            <a:off x="645287" y="933409"/>
            <a:ext cx="7547367" cy="3599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bg1"/>
                </a:solidFill>
                <a:latin typeface="微软雅黑" panose="020B0503020204020204" pitchFamily="34" charset="-122"/>
                <a:ea typeface="微软雅黑" panose="020B0503020204020204" pitchFamily="34" charset="-122"/>
              </a:rPr>
              <a:t>例</a:t>
            </a:r>
            <a:r>
              <a:rPr lang="en-US" altLang="zh-CN" sz="2000" dirty="0" smtClean="0">
                <a:solidFill>
                  <a:schemeClr val="bg1"/>
                </a:solidFill>
                <a:latin typeface="微软雅黑" panose="020B0503020204020204" pitchFamily="34" charset="-122"/>
                <a:ea typeface="微软雅黑" panose="020B0503020204020204" pitchFamily="34" charset="-122"/>
              </a:rPr>
              <a:t>8.8</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通信</a:t>
            </a:r>
            <a:r>
              <a:rPr lang="zh-CN" altLang="en-US" dirty="0">
                <a:solidFill>
                  <a:schemeClr val="tx1"/>
                </a:solidFill>
                <a:latin typeface="微软雅黑" panose="020B0503020204020204" pitchFamily="34" charset="-122"/>
                <a:ea typeface="微软雅黑" panose="020B0503020204020204" pitchFamily="34" charset="-122"/>
              </a:rPr>
              <a:t>录的建立和显示程序</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采用地址方式传递结构变量</a:t>
            </a:r>
            <a:r>
              <a:rPr lang="en-US" altLang="zh-CN"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结构在函数间的传递</a:t>
            </a:r>
          </a:p>
        </p:txBody>
      </p:sp>
      <p:sp>
        <p:nvSpPr>
          <p:cNvPr id="9" name="AutoShape 5"/>
          <p:cNvSpPr>
            <a:spLocks noChangeArrowheads="1"/>
          </p:cNvSpPr>
          <p:nvPr/>
        </p:nvSpPr>
        <p:spPr bwMode="gray">
          <a:xfrm>
            <a:off x="1062182" y="2006596"/>
            <a:ext cx="2900218" cy="2703921"/>
          </a:xfrm>
          <a:prstGeom prst="roundRect">
            <a:avLst>
              <a:gd name="adj" fmla="val 11921"/>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500" dirty="0">
                <a:solidFill>
                  <a:schemeClr val="tx1"/>
                </a:solidFill>
                <a:latin typeface="Calibri" panose="020F0502020204030204" pitchFamily="34" charset="0"/>
                <a:ea typeface="微软雅黑" panose="020B0503020204020204" pitchFamily="34" charset="-122"/>
              </a:rPr>
              <a:t>//</a:t>
            </a:r>
            <a:r>
              <a:rPr lang="zh-CN" altLang="en-US" sz="1500" dirty="0">
                <a:solidFill>
                  <a:schemeClr val="tx1"/>
                </a:solidFill>
                <a:latin typeface="Calibri" panose="020F0502020204030204" pitchFamily="34" charset="0"/>
                <a:ea typeface="微软雅黑" panose="020B0503020204020204" pitchFamily="34" charset="-122"/>
              </a:rPr>
              <a:t>输入</a:t>
            </a:r>
          </a:p>
          <a:p>
            <a:r>
              <a:rPr lang="zh-CN" altLang="en-US" sz="1500" dirty="0">
                <a:solidFill>
                  <a:schemeClr val="tx1"/>
                </a:solidFill>
                <a:latin typeface="Calibri" panose="020F0502020204030204" pitchFamily="34" charset="0"/>
                <a:ea typeface="微软雅黑" panose="020B0503020204020204" pitchFamily="34" charset="-122"/>
              </a:rPr>
              <a:t>该程序运行结果为：</a:t>
            </a:r>
          </a:p>
          <a:p>
            <a:r>
              <a:rPr lang="en-US" altLang="zh-CN" sz="1500" dirty="0">
                <a:solidFill>
                  <a:schemeClr val="tx1"/>
                </a:solidFill>
                <a:latin typeface="Calibri" panose="020F0502020204030204" pitchFamily="34" charset="0"/>
                <a:ea typeface="微软雅黑" panose="020B0503020204020204" pitchFamily="34" charset="-122"/>
              </a:rPr>
              <a:t>Name?</a:t>
            </a:r>
            <a:r>
              <a:rPr lang="zh-CN" altLang="en-US" sz="1500" dirty="0">
                <a:solidFill>
                  <a:schemeClr val="tx1"/>
                </a:solidFill>
                <a:latin typeface="Calibri" panose="020F0502020204030204" pitchFamily="34" charset="0"/>
                <a:ea typeface="微软雅黑" panose="020B0503020204020204" pitchFamily="34" charset="-122"/>
              </a:rPr>
              <a:t>王伟</a:t>
            </a:r>
          </a:p>
          <a:p>
            <a:r>
              <a:rPr lang="en-US" altLang="zh-CN" sz="1500" dirty="0">
                <a:solidFill>
                  <a:schemeClr val="tx1"/>
                </a:solidFill>
                <a:latin typeface="Calibri" panose="020F0502020204030204" pitchFamily="34" charset="0"/>
                <a:ea typeface="微软雅黑" panose="020B0503020204020204" pitchFamily="34" charset="-122"/>
              </a:rPr>
              <a:t>Address?</a:t>
            </a:r>
            <a:r>
              <a:rPr lang="zh-CN" altLang="en-US" sz="1500" dirty="0">
                <a:solidFill>
                  <a:schemeClr val="tx1"/>
                </a:solidFill>
                <a:latin typeface="Calibri" panose="020F0502020204030204" pitchFamily="34" charset="0"/>
                <a:ea typeface="微软雅黑" panose="020B0503020204020204" pitchFamily="34" charset="-122"/>
              </a:rPr>
              <a:t>东八舍</a:t>
            </a:r>
            <a:r>
              <a:rPr lang="en-US" altLang="zh-CN" sz="1500" dirty="0">
                <a:solidFill>
                  <a:schemeClr val="tx1"/>
                </a:solidFill>
                <a:latin typeface="Calibri" panose="020F0502020204030204" pitchFamily="34" charset="0"/>
                <a:ea typeface="微软雅黑" panose="020B0503020204020204" pitchFamily="34" charset="-122"/>
              </a:rPr>
              <a:t>416</a:t>
            </a:r>
            <a:r>
              <a:rPr lang="zh-CN" altLang="en-US" sz="1500" dirty="0">
                <a:solidFill>
                  <a:schemeClr val="tx1"/>
                </a:solidFill>
                <a:latin typeface="Calibri" panose="020F0502020204030204" pitchFamily="34" charset="0"/>
                <a:ea typeface="微软雅黑" panose="020B0503020204020204" pitchFamily="34" charset="-122"/>
              </a:rPr>
              <a:t>室</a:t>
            </a:r>
          </a:p>
          <a:p>
            <a:r>
              <a:rPr lang="en-US" altLang="zh-CN" sz="1500" dirty="0">
                <a:solidFill>
                  <a:schemeClr val="tx1"/>
                </a:solidFill>
                <a:latin typeface="Calibri" panose="020F0502020204030204" pitchFamily="34" charset="0"/>
                <a:ea typeface="微软雅黑" panose="020B0503020204020204" pitchFamily="34" charset="-122"/>
              </a:rPr>
              <a:t>Telephone? 87543641</a:t>
            </a:r>
          </a:p>
          <a:p>
            <a:r>
              <a:rPr lang="en-US" altLang="zh-CN" sz="1500" dirty="0">
                <a:solidFill>
                  <a:schemeClr val="tx1"/>
                </a:solidFill>
                <a:latin typeface="Calibri" panose="020F0502020204030204" pitchFamily="34" charset="0"/>
                <a:ea typeface="微软雅黑" panose="020B0503020204020204" pitchFamily="34" charset="-122"/>
              </a:rPr>
              <a:t>Name?</a:t>
            </a:r>
            <a:r>
              <a:rPr lang="zh-CN" altLang="en-US" sz="1500" dirty="0">
                <a:solidFill>
                  <a:schemeClr val="tx1"/>
                </a:solidFill>
                <a:latin typeface="Calibri" panose="020F0502020204030204" pitchFamily="34" charset="0"/>
                <a:ea typeface="微软雅黑" panose="020B0503020204020204" pitchFamily="34" charset="-122"/>
              </a:rPr>
              <a:t>李玲</a:t>
            </a:r>
          </a:p>
          <a:p>
            <a:r>
              <a:rPr lang="en-US" altLang="zh-CN" sz="1500" dirty="0">
                <a:solidFill>
                  <a:schemeClr val="tx1"/>
                </a:solidFill>
                <a:latin typeface="Calibri" panose="020F0502020204030204" pitchFamily="34" charset="0"/>
                <a:ea typeface="微软雅黑" panose="020B0503020204020204" pitchFamily="34" charset="-122"/>
              </a:rPr>
              <a:t>Address?</a:t>
            </a:r>
            <a:r>
              <a:rPr lang="zh-CN" altLang="en-US" sz="1500" dirty="0">
                <a:solidFill>
                  <a:schemeClr val="tx1"/>
                </a:solidFill>
                <a:latin typeface="Calibri" panose="020F0502020204030204" pitchFamily="34" charset="0"/>
                <a:ea typeface="微软雅黑" panose="020B0503020204020204" pitchFamily="34" charset="-122"/>
              </a:rPr>
              <a:t>南三舍</a:t>
            </a:r>
            <a:r>
              <a:rPr lang="en-US" altLang="zh-CN" sz="1500" dirty="0">
                <a:solidFill>
                  <a:schemeClr val="tx1"/>
                </a:solidFill>
                <a:latin typeface="Calibri" panose="020F0502020204030204" pitchFamily="34" charset="0"/>
                <a:ea typeface="微软雅黑" panose="020B0503020204020204" pitchFamily="34" charset="-122"/>
              </a:rPr>
              <a:t>219</a:t>
            </a:r>
            <a:r>
              <a:rPr lang="zh-CN" altLang="en-US" sz="1500" dirty="0">
                <a:solidFill>
                  <a:schemeClr val="tx1"/>
                </a:solidFill>
                <a:latin typeface="Calibri" panose="020F0502020204030204" pitchFamily="34" charset="0"/>
                <a:ea typeface="微软雅黑" panose="020B0503020204020204" pitchFamily="34" charset="-122"/>
              </a:rPr>
              <a:t>室</a:t>
            </a:r>
          </a:p>
          <a:p>
            <a:r>
              <a:rPr lang="en-US" altLang="zh-CN" sz="1500" dirty="0">
                <a:solidFill>
                  <a:schemeClr val="tx1"/>
                </a:solidFill>
                <a:latin typeface="Calibri" panose="020F0502020204030204" pitchFamily="34" charset="0"/>
                <a:ea typeface="微软雅黑" panose="020B0503020204020204" pitchFamily="34" charset="-122"/>
              </a:rPr>
              <a:t>Telephone? 87543945</a:t>
            </a:r>
          </a:p>
          <a:p>
            <a:r>
              <a:rPr lang="en-US" altLang="zh-CN" sz="1500" dirty="0">
                <a:solidFill>
                  <a:schemeClr val="tx1"/>
                </a:solidFill>
                <a:latin typeface="Calibri" panose="020F0502020204030204" pitchFamily="34" charset="0"/>
                <a:ea typeface="微软雅黑" panose="020B0503020204020204" pitchFamily="34" charset="-122"/>
              </a:rPr>
              <a:t>Name?</a:t>
            </a:r>
            <a:r>
              <a:rPr lang="zh-CN" altLang="en-US" sz="1500" dirty="0">
                <a:solidFill>
                  <a:schemeClr val="tx1"/>
                </a:solidFill>
                <a:latin typeface="Calibri" panose="020F0502020204030204" pitchFamily="34" charset="0"/>
                <a:ea typeface="微软雅黑" panose="020B0503020204020204" pitchFamily="34" charset="-122"/>
              </a:rPr>
              <a:t>张利</a:t>
            </a:r>
          </a:p>
          <a:p>
            <a:r>
              <a:rPr lang="en-US" altLang="zh-CN" sz="1500" dirty="0">
                <a:solidFill>
                  <a:schemeClr val="tx1"/>
                </a:solidFill>
                <a:latin typeface="Calibri" panose="020F0502020204030204" pitchFamily="34" charset="0"/>
                <a:ea typeface="微软雅黑" panose="020B0503020204020204" pitchFamily="34" charset="-122"/>
              </a:rPr>
              <a:t>Address?</a:t>
            </a:r>
            <a:r>
              <a:rPr lang="zh-CN" altLang="en-US" sz="1500" dirty="0">
                <a:solidFill>
                  <a:schemeClr val="tx1"/>
                </a:solidFill>
                <a:latin typeface="Calibri" panose="020F0502020204030204" pitchFamily="34" charset="0"/>
                <a:ea typeface="微软雅黑" panose="020B0503020204020204" pitchFamily="34" charset="-122"/>
              </a:rPr>
              <a:t>东八舍</a:t>
            </a:r>
            <a:r>
              <a:rPr lang="en-US" altLang="zh-CN" sz="1500" dirty="0">
                <a:solidFill>
                  <a:schemeClr val="tx1"/>
                </a:solidFill>
                <a:latin typeface="Calibri" panose="020F0502020204030204" pitchFamily="34" charset="0"/>
                <a:ea typeface="微软雅黑" panose="020B0503020204020204" pitchFamily="34" charset="-122"/>
              </a:rPr>
              <a:t>419</a:t>
            </a:r>
            <a:r>
              <a:rPr lang="zh-CN" altLang="en-US" sz="1500" dirty="0">
                <a:solidFill>
                  <a:schemeClr val="tx1"/>
                </a:solidFill>
                <a:latin typeface="Calibri" panose="020F0502020204030204" pitchFamily="34" charset="0"/>
                <a:ea typeface="微软雅黑" panose="020B0503020204020204" pitchFamily="34" charset="-122"/>
              </a:rPr>
              <a:t>室</a:t>
            </a:r>
          </a:p>
          <a:p>
            <a:r>
              <a:rPr lang="en-US" altLang="zh-CN" sz="1500" dirty="0">
                <a:solidFill>
                  <a:schemeClr val="tx1"/>
                </a:solidFill>
                <a:latin typeface="Calibri" panose="020F0502020204030204" pitchFamily="34" charset="0"/>
                <a:ea typeface="微软雅黑" panose="020B0503020204020204" pitchFamily="34" charset="-122"/>
              </a:rPr>
              <a:t>Telephone?87543645</a:t>
            </a:r>
          </a:p>
        </p:txBody>
      </p:sp>
      <p:sp>
        <p:nvSpPr>
          <p:cNvPr id="13" name="AutoShape 8"/>
          <p:cNvSpPr>
            <a:spLocks noChangeArrowheads="1"/>
          </p:cNvSpPr>
          <p:nvPr/>
        </p:nvSpPr>
        <p:spPr bwMode="gray">
          <a:xfrm>
            <a:off x="4495800" y="3073396"/>
            <a:ext cx="4267200" cy="1637121"/>
          </a:xfrm>
          <a:prstGeom prst="roundRect">
            <a:avLst>
              <a:gd name="adj" fmla="val 11921"/>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500" dirty="0">
                <a:solidFill>
                  <a:schemeClr val="tx1"/>
                </a:solidFill>
                <a:latin typeface="Calibri" panose="020F0502020204030204" pitchFamily="34" charset="0"/>
                <a:ea typeface="微软雅黑" panose="020B0503020204020204" pitchFamily="34" charset="-122"/>
              </a:rPr>
              <a:t>//</a:t>
            </a:r>
            <a:r>
              <a:rPr lang="zh-CN" altLang="en-US" sz="1500" dirty="0">
                <a:solidFill>
                  <a:schemeClr val="tx1"/>
                </a:solidFill>
                <a:latin typeface="Calibri" panose="020F0502020204030204" pitchFamily="34" charset="0"/>
                <a:ea typeface="微软雅黑" panose="020B0503020204020204" pitchFamily="34" charset="-122"/>
              </a:rPr>
              <a:t>输出</a:t>
            </a:r>
          </a:p>
          <a:p>
            <a:r>
              <a:rPr lang="en-US" altLang="zh-CN" sz="1500" dirty="0">
                <a:solidFill>
                  <a:schemeClr val="tx1"/>
                </a:solidFill>
                <a:latin typeface="Calibri" panose="020F0502020204030204" pitchFamily="34" charset="0"/>
                <a:ea typeface="微软雅黑" panose="020B0503020204020204" pitchFamily="34" charset="-122"/>
              </a:rPr>
              <a:t>name        address                   </a:t>
            </a:r>
            <a:r>
              <a:rPr lang="en-US" altLang="zh-CN" sz="1500" dirty="0" err="1">
                <a:solidFill>
                  <a:schemeClr val="tx1"/>
                </a:solidFill>
                <a:latin typeface="Calibri" panose="020F0502020204030204" pitchFamily="34" charset="0"/>
                <a:ea typeface="微软雅黑" panose="020B0503020204020204" pitchFamily="34" charset="-122"/>
              </a:rPr>
              <a:t>tel</a:t>
            </a:r>
            <a:endParaRPr lang="en-US" altLang="zh-CN" sz="1500" dirty="0">
              <a:solidFill>
                <a:schemeClr val="tx1"/>
              </a:solidFill>
              <a:latin typeface="Calibri" panose="020F0502020204030204" pitchFamily="34" charset="0"/>
              <a:ea typeface="微软雅黑" panose="020B0503020204020204" pitchFamily="34" charset="-122"/>
            </a:endParaRPr>
          </a:p>
          <a:p>
            <a:r>
              <a:rPr lang="en-US" altLang="zh-CN" sz="1500" dirty="0">
                <a:solidFill>
                  <a:schemeClr val="tx1"/>
                </a:solidFill>
                <a:latin typeface="Calibri" panose="020F0502020204030204" pitchFamily="34" charset="0"/>
                <a:ea typeface="微软雅黑" panose="020B0503020204020204" pitchFamily="34" charset="-122"/>
              </a:rPr>
              <a:t>--------------------------------------------</a:t>
            </a:r>
          </a:p>
          <a:p>
            <a:r>
              <a:rPr lang="zh-CN" altLang="en-US" sz="1500" dirty="0">
                <a:solidFill>
                  <a:schemeClr val="tx1"/>
                </a:solidFill>
                <a:latin typeface="Calibri" panose="020F0502020204030204" pitchFamily="34" charset="0"/>
                <a:ea typeface="微软雅黑" panose="020B0503020204020204" pitchFamily="34" charset="-122"/>
              </a:rPr>
              <a:t>王伟          东八舍</a:t>
            </a:r>
            <a:r>
              <a:rPr lang="en-US" altLang="zh-CN" sz="1500" dirty="0">
                <a:solidFill>
                  <a:schemeClr val="tx1"/>
                </a:solidFill>
                <a:latin typeface="Calibri" panose="020F0502020204030204" pitchFamily="34" charset="0"/>
                <a:ea typeface="微软雅黑" panose="020B0503020204020204" pitchFamily="34" charset="-122"/>
              </a:rPr>
              <a:t>416</a:t>
            </a:r>
            <a:r>
              <a:rPr lang="zh-CN" altLang="en-US" sz="1500" dirty="0">
                <a:solidFill>
                  <a:schemeClr val="tx1"/>
                </a:solidFill>
                <a:latin typeface="Calibri" panose="020F0502020204030204" pitchFamily="34" charset="0"/>
                <a:ea typeface="微软雅黑" panose="020B0503020204020204" pitchFamily="34" charset="-122"/>
              </a:rPr>
              <a:t>室            </a:t>
            </a:r>
            <a:r>
              <a:rPr lang="en-US" altLang="zh-CN" sz="1500" dirty="0">
                <a:solidFill>
                  <a:schemeClr val="tx1"/>
                </a:solidFill>
                <a:latin typeface="Calibri" panose="020F0502020204030204" pitchFamily="34" charset="0"/>
                <a:ea typeface="微软雅黑" panose="020B0503020204020204" pitchFamily="34" charset="-122"/>
              </a:rPr>
              <a:t>87543641</a:t>
            </a:r>
          </a:p>
          <a:p>
            <a:r>
              <a:rPr lang="zh-CN" altLang="en-US" sz="1500" dirty="0">
                <a:solidFill>
                  <a:schemeClr val="tx1"/>
                </a:solidFill>
                <a:latin typeface="Calibri" panose="020F0502020204030204" pitchFamily="34" charset="0"/>
                <a:ea typeface="微软雅黑" panose="020B0503020204020204" pitchFamily="34" charset="-122"/>
              </a:rPr>
              <a:t>李玲          南三舍</a:t>
            </a:r>
            <a:r>
              <a:rPr lang="en-US" altLang="zh-CN" sz="1500" dirty="0">
                <a:solidFill>
                  <a:schemeClr val="tx1"/>
                </a:solidFill>
                <a:latin typeface="Calibri" panose="020F0502020204030204" pitchFamily="34" charset="0"/>
                <a:ea typeface="微软雅黑" panose="020B0503020204020204" pitchFamily="34" charset="-122"/>
              </a:rPr>
              <a:t>219</a:t>
            </a:r>
            <a:r>
              <a:rPr lang="zh-CN" altLang="en-US" sz="1500" dirty="0">
                <a:solidFill>
                  <a:schemeClr val="tx1"/>
                </a:solidFill>
                <a:latin typeface="Calibri" panose="020F0502020204030204" pitchFamily="34" charset="0"/>
                <a:ea typeface="微软雅黑" panose="020B0503020204020204" pitchFamily="34" charset="-122"/>
              </a:rPr>
              <a:t>室            </a:t>
            </a:r>
            <a:r>
              <a:rPr lang="en-US" altLang="zh-CN" sz="1500" dirty="0">
                <a:solidFill>
                  <a:schemeClr val="tx1"/>
                </a:solidFill>
                <a:latin typeface="Calibri" panose="020F0502020204030204" pitchFamily="34" charset="0"/>
                <a:ea typeface="微软雅黑" panose="020B0503020204020204" pitchFamily="34" charset="-122"/>
              </a:rPr>
              <a:t>87543945</a:t>
            </a:r>
          </a:p>
          <a:p>
            <a:r>
              <a:rPr lang="zh-CN" altLang="en-US" sz="1500" dirty="0">
                <a:solidFill>
                  <a:schemeClr val="tx1"/>
                </a:solidFill>
                <a:latin typeface="Calibri" panose="020F0502020204030204" pitchFamily="34" charset="0"/>
                <a:ea typeface="微软雅黑" panose="020B0503020204020204" pitchFamily="34" charset="-122"/>
              </a:rPr>
              <a:t>张利          东八舍</a:t>
            </a:r>
            <a:r>
              <a:rPr lang="en-US" altLang="zh-CN" sz="1500" dirty="0">
                <a:solidFill>
                  <a:schemeClr val="tx1"/>
                </a:solidFill>
                <a:latin typeface="Calibri" panose="020F0502020204030204" pitchFamily="34" charset="0"/>
                <a:ea typeface="微软雅黑" panose="020B0503020204020204" pitchFamily="34" charset="-122"/>
              </a:rPr>
              <a:t>419</a:t>
            </a:r>
            <a:r>
              <a:rPr lang="zh-CN" altLang="en-US" sz="1500" dirty="0">
                <a:solidFill>
                  <a:schemeClr val="tx1"/>
                </a:solidFill>
                <a:latin typeface="Calibri" panose="020F0502020204030204" pitchFamily="34" charset="0"/>
                <a:ea typeface="微软雅黑" panose="020B0503020204020204" pitchFamily="34" charset="-122"/>
              </a:rPr>
              <a:t>室            </a:t>
            </a:r>
            <a:r>
              <a:rPr lang="en-US" altLang="zh-CN" sz="1500" dirty="0">
                <a:solidFill>
                  <a:schemeClr val="tx1"/>
                </a:solidFill>
                <a:latin typeface="Calibri" panose="020F0502020204030204" pitchFamily="34" charset="0"/>
                <a:ea typeface="微软雅黑" panose="020B0503020204020204" pitchFamily="34" charset="-122"/>
              </a:rPr>
              <a:t>87543645</a:t>
            </a:r>
          </a:p>
        </p:txBody>
      </p:sp>
    </p:spTree>
    <p:extLst>
      <p:ext uri="{BB962C8B-B14F-4D97-AF65-F5344CB8AC3E}">
        <p14:creationId xmlns:p14="http://schemas.microsoft.com/office/powerpoint/2010/main" val="6336931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7"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8" name="矩形: 圆角 12"/>
          <p:cNvSpPr/>
          <p:nvPr/>
        </p:nvSpPr>
        <p:spPr>
          <a:xfrm>
            <a:off x="645288" y="933409"/>
            <a:ext cx="3391004" cy="3599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bg1"/>
                </a:solidFill>
                <a:latin typeface="微软雅黑" panose="020B0503020204020204" pitchFamily="34" charset="-122"/>
                <a:ea typeface="微软雅黑" panose="020B0503020204020204" pitchFamily="34" charset="-122"/>
              </a:rPr>
              <a:t>例</a:t>
            </a:r>
            <a:r>
              <a:rPr lang="en-US" altLang="zh-CN" sz="2000" dirty="0" smtClean="0">
                <a:solidFill>
                  <a:schemeClr val="bg1"/>
                </a:solidFill>
                <a:latin typeface="微软雅黑" panose="020B0503020204020204" pitchFamily="34" charset="-122"/>
                <a:ea typeface="微软雅黑" panose="020B0503020204020204" pitchFamily="34" charset="-122"/>
              </a:rPr>
              <a:t>8.9</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返回</a:t>
            </a:r>
            <a:r>
              <a:rPr lang="zh-CN" altLang="en-US" dirty="0">
                <a:solidFill>
                  <a:schemeClr val="tx1"/>
                </a:solidFill>
                <a:latin typeface="微软雅黑" panose="020B0503020204020204" pitchFamily="34" charset="-122"/>
                <a:ea typeface="微软雅黑" panose="020B0503020204020204" pitchFamily="34" charset="-122"/>
              </a:rPr>
              <a:t>结构变量的</a:t>
            </a:r>
            <a:r>
              <a:rPr lang="zh-CN" altLang="en-US" dirty="0" smtClean="0">
                <a:solidFill>
                  <a:schemeClr val="tx1"/>
                </a:solidFill>
                <a:latin typeface="微软雅黑" panose="020B0503020204020204" pitchFamily="34" charset="-122"/>
                <a:ea typeface="微软雅黑" panose="020B0503020204020204" pitchFamily="34" charset="-122"/>
              </a:rPr>
              <a:t>函数</a:t>
            </a:r>
            <a:endParaRPr lang="zh-CN" altLang="en-US" dirty="0">
              <a:solidFill>
                <a:schemeClr val="tx1"/>
              </a:solidFill>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结构在函数间的传递</a:t>
            </a:r>
          </a:p>
        </p:txBody>
      </p:sp>
      <p:sp>
        <p:nvSpPr>
          <p:cNvPr id="13" name="矩形: 圆角 4"/>
          <p:cNvSpPr/>
          <p:nvPr/>
        </p:nvSpPr>
        <p:spPr>
          <a:xfrm>
            <a:off x="1585448" y="5264727"/>
            <a:ext cx="1510684" cy="891225"/>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500" dirty="0">
                <a:solidFill>
                  <a:schemeClr val="tx1"/>
                </a:solidFill>
                <a:latin typeface="Calibri" panose="020F0502020204030204" pitchFamily="34" charset="0"/>
                <a:ea typeface="微软雅黑" panose="020B0503020204020204" pitchFamily="34" charset="-122"/>
              </a:rPr>
              <a:t>运行结果：</a:t>
            </a:r>
            <a:endParaRPr lang="en-US" altLang="zh-CN" sz="1500" dirty="0">
              <a:solidFill>
                <a:schemeClr val="tx1"/>
              </a:solidFill>
              <a:latin typeface="Calibri" panose="020F0502020204030204" pitchFamily="34" charset="0"/>
              <a:ea typeface="微软雅黑" panose="020B0503020204020204" pitchFamily="34" charset="-122"/>
            </a:endParaRPr>
          </a:p>
          <a:p>
            <a:r>
              <a:rPr lang="en-US" altLang="zh-CN" sz="1500" dirty="0">
                <a:solidFill>
                  <a:schemeClr val="tx1"/>
                </a:solidFill>
                <a:latin typeface="Calibri" panose="020F0502020204030204" pitchFamily="34" charset="0"/>
                <a:ea typeface="微软雅黑" panose="020B0503020204020204" pitchFamily="34" charset="-122"/>
              </a:rPr>
              <a:t>31.45   20</a:t>
            </a:r>
          </a:p>
          <a:p>
            <a:r>
              <a:rPr lang="en-US" altLang="zh-CN" sz="1500" dirty="0">
                <a:solidFill>
                  <a:schemeClr val="tx1"/>
                </a:solidFill>
                <a:latin typeface="Calibri" panose="020F0502020204030204" pitchFamily="34" charset="0"/>
                <a:ea typeface="微软雅黑" panose="020B0503020204020204" pitchFamily="34" charset="-122"/>
              </a:rPr>
              <a:t>51.45   20</a:t>
            </a:r>
          </a:p>
        </p:txBody>
      </p:sp>
      <p:sp>
        <p:nvSpPr>
          <p:cNvPr id="10" name="矩形 9"/>
          <p:cNvSpPr/>
          <p:nvPr/>
        </p:nvSpPr>
        <p:spPr>
          <a:xfrm>
            <a:off x="619281" y="1371751"/>
            <a:ext cx="3446017" cy="3693319"/>
          </a:xfrm>
          <a:prstGeom prst="rect">
            <a:avLst/>
          </a:prstGeom>
        </p:spPr>
        <p:txBody>
          <a:bodyPr wrap="square">
            <a:spAutoFit/>
          </a:bodyPr>
          <a:lstStyle/>
          <a:p>
            <a:pPr>
              <a:lnSpc>
                <a:spcPct val="120000"/>
              </a:lnSpc>
            </a:pPr>
            <a:r>
              <a:rPr lang="en-US" altLang="zh-CN" sz="1500" dirty="0" smtClean="0"/>
              <a:t>#</a:t>
            </a:r>
            <a:r>
              <a:rPr lang="en-US" altLang="zh-CN" sz="1500" dirty="0"/>
              <a:t>include &lt;</a:t>
            </a:r>
            <a:r>
              <a:rPr lang="en-US" altLang="zh-CN" sz="1500" dirty="0" err="1"/>
              <a:t>stdio.h</a:t>
            </a:r>
            <a:r>
              <a:rPr lang="en-US" altLang="zh-CN" sz="1500" dirty="0"/>
              <a:t>&gt;</a:t>
            </a:r>
          </a:p>
          <a:p>
            <a:pPr>
              <a:lnSpc>
                <a:spcPct val="120000"/>
              </a:lnSpc>
            </a:pPr>
            <a:r>
              <a:rPr lang="en-US" altLang="zh-CN" sz="1500" dirty="0"/>
              <a:t>#include &lt;</a:t>
            </a:r>
            <a:r>
              <a:rPr lang="en-US" altLang="zh-CN" sz="1500" dirty="0" err="1"/>
              <a:t>stdlib.h</a:t>
            </a:r>
            <a:r>
              <a:rPr lang="en-US" altLang="zh-CN" sz="1500" dirty="0"/>
              <a:t>&gt;</a:t>
            </a:r>
          </a:p>
          <a:p>
            <a:pPr>
              <a:lnSpc>
                <a:spcPct val="120000"/>
              </a:lnSpc>
            </a:pPr>
            <a:r>
              <a:rPr lang="en-US" altLang="zh-CN" sz="1500" dirty="0"/>
              <a:t>#include &lt;</a:t>
            </a:r>
            <a:r>
              <a:rPr lang="en-US" altLang="zh-CN" sz="1500" dirty="0" err="1"/>
              <a:t>math.h</a:t>
            </a:r>
            <a:r>
              <a:rPr lang="en-US" altLang="zh-CN" sz="1500" dirty="0"/>
              <a:t>&gt;</a:t>
            </a:r>
          </a:p>
          <a:p>
            <a:pPr>
              <a:lnSpc>
                <a:spcPct val="120000"/>
              </a:lnSpc>
            </a:pPr>
            <a:r>
              <a:rPr lang="en-US" altLang="zh-CN" sz="1500" dirty="0" err="1"/>
              <a:t>struct</a:t>
            </a:r>
            <a:r>
              <a:rPr lang="en-US" altLang="zh-CN" sz="1500" dirty="0"/>
              <a:t> Record                //</a:t>
            </a:r>
            <a:r>
              <a:rPr lang="zh-CN" altLang="en-US" sz="1500" dirty="0"/>
              <a:t>定义一个结构</a:t>
            </a:r>
          </a:p>
          <a:p>
            <a:pPr>
              <a:lnSpc>
                <a:spcPct val="120000"/>
              </a:lnSpc>
            </a:pPr>
            <a:r>
              <a:rPr lang="en-US" altLang="zh-CN" sz="1500" dirty="0"/>
              <a:t>{</a:t>
            </a:r>
          </a:p>
          <a:p>
            <a:pPr>
              <a:lnSpc>
                <a:spcPct val="120000"/>
              </a:lnSpc>
            </a:pPr>
            <a:r>
              <a:rPr lang="en-US" altLang="zh-CN" sz="1500" dirty="0"/>
              <a:t>   char </a:t>
            </a:r>
            <a:r>
              <a:rPr lang="en-US" altLang="zh-CN" sz="1500" dirty="0" err="1"/>
              <a:t>str</a:t>
            </a:r>
            <a:r>
              <a:rPr lang="en-US" altLang="zh-CN" sz="1500" dirty="0"/>
              <a:t>[20];</a:t>
            </a:r>
          </a:p>
          <a:p>
            <a:pPr>
              <a:lnSpc>
                <a:spcPct val="120000"/>
              </a:lnSpc>
            </a:pPr>
            <a:r>
              <a:rPr lang="en-US" altLang="zh-CN" sz="1500" dirty="0"/>
              <a:t>   </a:t>
            </a:r>
            <a:r>
              <a:rPr lang="en-US" altLang="zh-CN" sz="1500" dirty="0" err="1"/>
              <a:t>int</a:t>
            </a:r>
            <a:r>
              <a:rPr lang="en-US" altLang="zh-CN" sz="1500" dirty="0"/>
              <a:t> </a:t>
            </a:r>
            <a:r>
              <a:rPr lang="en-US" altLang="zh-CN" sz="1500" dirty="0" err="1"/>
              <a:t>num</a:t>
            </a:r>
            <a:r>
              <a:rPr lang="en-US" altLang="zh-CN" sz="1500" dirty="0"/>
              <a:t>;</a:t>
            </a:r>
          </a:p>
          <a:p>
            <a:pPr>
              <a:lnSpc>
                <a:spcPct val="120000"/>
              </a:lnSpc>
            </a:pPr>
            <a:r>
              <a:rPr lang="en-US" altLang="zh-CN" sz="1500" dirty="0"/>
              <a:t>};</a:t>
            </a:r>
          </a:p>
          <a:p>
            <a:pPr>
              <a:lnSpc>
                <a:spcPct val="120000"/>
              </a:lnSpc>
            </a:pPr>
            <a:r>
              <a:rPr lang="en-US" altLang="zh-CN" sz="1500" dirty="0"/>
              <a:t>//</a:t>
            </a:r>
            <a:r>
              <a:rPr lang="zh-CN" altLang="en-US" sz="1500" dirty="0"/>
              <a:t>函数原型声明</a:t>
            </a:r>
          </a:p>
          <a:p>
            <a:pPr>
              <a:lnSpc>
                <a:spcPct val="120000"/>
              </a:lnSpc>
            </a:pPr>
            <a:r>
              <a:rPr lang="en-US" altLang="zh-CN" sz="1500" dirty="0" err="1"/>
              <a:t>struct</a:t>
            </a:r>
            <a:r>
              <a:rPr lang="en-US" altLang="zh-CN" sz="1500" dirty="0"/>
              <a:t> Record </a:t>
            </a:r>
            <a:r>
              <a:rPr lang="en-US" altLang="zh-CN" sz="1500" dirty="0" err="1"/>
              <a:t>str_add_int</a:t>
            </a:r>
            <a:r>
              <a:rPr lang="en-US" altLang="zh-CN" sz="1500" dirty="0"/>
              <a:t>(</a:t>
            </a:r>
            <a:r>
              <a:rPr lang="en-US" altLang="zh-CN" sz="1500" dirty="0" err="1"/>
              <a:t>struct</a:t>
            </a:r>
            <a:r>
              <a:rPr lang="en-US" altLang="zh-CN" sz="1500" dirty="0"/>
              <a:t> Record x);</a:t>
            </a:r>
          </a:p>
          <a:p>
            <a:pPr>
              <a:lnSpc>
                <a:spcPct val="120000"/>
              </a:lnSpc>
            </a:pPr>
            <a:r>
              <a:rPr lang="en-US" altLang="zh-CN" sz="1500" dirty="0"/>
              <a:t>void main()</a:t>
            </a:r>
          </a:p>
          <a:p>
            <a:pPr>
              <a:lnSpc>
                <a:spcPct val="120000"/>
              </a:lnSpc>
            </a:pPr>
            <a:r>
              <a:rPr lang="en-US" altLang="zh-CN" sz="1500" dirty="0"/>
              <a:t>{</a:t>
            </a:r>
          </a:p>
          <a:p>
            <a:pPr>
              <a:lnSpc>
                <a:spcPct val="120000"/>
              </a:lnSpc>
            </a:pPr>
            <a:r>
              <a:rPr lang="en-US" altLang="zh-CN" sz="1500" dirty="0"/>
              <a:t>    </a:t>
            </a:r>
            <a:r>
              <a:rPr lang="en-US" altLang="zh-CN" sz="1500" dirty="0" err="1"/>
              <a:t>struct</a:t>
            </a:r>
            <a:r>
              <a:rPr lang="en-US" altLang="zh-CN" sz="1500" dirty="0"/>
              <a:t> Record </a:t>
            </a:r>
            <a:r>
              <a:rPr lang="en-US" altLang="zh-CN" sz="1500" dirty="0" err="1"/>
              <a:t>p,s</a:t>
            </a:r>
            <a:r>
              <a:rPr lang="en-US" altLang="zh-CN" sz="1500" dirty="0"/>
              <a:t>={“31.45”,20};  </a:t>
            </a:r>
            <a:endParaRPr lang="zh-CN" altLang="en-US" sz="1500" dirty="0"/>
          </a:p>
        </p:txBody>
      </p:sp>
      <p:sp>
        <p:nvSpPr>
          <p:cNvPr id="12" name="矩形: 圆角 3"/>
          <p:cNvSpPr/>
          <p:nvPr/>
        </p:nvSpPr>
        <p:spPr>
          <a:xfrm>
            <a:off x="472544" y="1300229"/>
            <a:ext cx="3592754" cy="3764841"/>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4380658" y="1397691"/>
            <a:ext cx="4092133" cy="4524315"/>
          </a:xfrm>
          <a:prstGeom prst="rect">
            <a:avLst/>
          </a:prstGeom>
        </p:spPr>
        <p:txBody>
          <a:bodyPr wrap="square">
            <a:spAutoFit/>
          </a:bodyPr>
          <a:lstStyle/>
          <a:p>
            <a:pPr>
              <a:lnSpc>
                <a:spcPct val="120000"/>
              </a:lnSpc>
            </a:pPr>
            <a:r>
              <a:rPr lang="en-US" altLang="zh-CN" sz="1500" dirty="0" smtClean="0"/>
              <a:t>   p=</a:t>
            </a:r>
            <a:r>
              <a:rPr lang="en-US" altLang="zh-CN" sz="1500" dirty="0" err="1" smtClean="0"/>
              <a:t>str_add_int</a:t>
            </a:r>
            <a:r>
              <a:rPr lang="en-US" altLang="zh-CN" sz="1500" dirty="0" smtClean="0"/>
              <a:t>(s</a:t>
            </a:r>
            <a:r>
              <a:rPr lang="en-US" altLang="zh-CN" sz="1500" dirty="0"/>
              <a:t>);</a:t>
            </a:r>
          </a:p>
          <a:p>
            <a:pPr>
              <a:lnSpc>
                <a:spcPct val="120000"/>
              </a:lnSpc>
            </a:pPr>
            <a:r>
              <a:rPr lang="en-US" altLang="zh-CN" sz="1500" dirty="0"/>
              <a:t>    </a:t>
            </a:r>
            <a:r>
              <a:rPr lang="en-US" altLang="zh-CN" sz="1500" dirty="0" err="1"/>
              <a:t>printf</a:t>
            </a:r>
            <a:r>
              <a:rPr lang="en-US" altLang="zh-CN" sz="1500" dirty="0"/>
              <a:t>("%s   %d\n",</a:t>
            </a:r>
            <a:r>
              <a:rPr lang="en-US" altLang="zh-CN" sz="1500" dirty="0" err="1"/>
              <a:t>s.str,s.num</a:t>
            </a:r>
            <a:r>
              <a:rPr lang="en-US" altLang="zh-CN" sz="1500" dirty="0"/>
              <a:t>);</a:t>
            </a:r>
          </a:p>
          <a:p>
            <a:pPr>
              <a:lnSpc>
                <a:spcPct val="120000"/>
              </a:lnSpc>
            </a:pPr>
            <a:r>
              <a:rPr lang="en-US" altLang="zh-CN" sz="1500" dirty="0"/>
              <a:t>    </a:t>
            </a:r>
            <a:r>
              <a:rPr lang="en-US" altLang="zh-CN" sz="1500" dirty="0" err="1"/>
              <a:t>printf</a:t>
            </a:r>
            <a:r>
              <a:rPr lang="en-US" altLang="zh-CN" sz="1500" dirty="0"/>
              <a:t>("%s   %d\n",</a:t>
            </a:r>
            <a:r>
              <a:rPr lang="en-US" altLang="zh-CN" sz="1500" dirty="0" err="1"/>
              <a:t>p.str,p.num</a:t>
            </a:r>
            <a:r>
              <a:rPr lang="en-US" altLang="zh-CN" sz="1500" dirty="0"/>
              <a:t>);</a:t>
            </a:r>
          </a:p>
          <a:p>
            <a:pPr>
              <a:lnSpc>
                <a:spcPct val="120000"/>
              </a:lnSpc>
            </a:pPr>
            <a:r>
              <a:rPr lang="en-US" altLang="zh-CN" sz="1500" dirty="0"/>
              <a:t>}</a:t>
            </a:r>
          </a:p>
          <a:p>
            <a:pPr>
              <a:lnSpc>
                <a:spcPct val="120000"/>
              </a:lnSpc>
            </a:pPr>
            <a:r>
              <a:rPr lang="en-US" altLang="zh-CN" sz="1500" dirty="0"/>
              <a:t>//</a:t>
            </a:r>
            <a:r>
              <a:rPr lang="zh-CN" altLang="en-US" sz="1500" dirty="0"/>
              <a:t>形参</a:t>
            </a:r>
            <a:r>
              <a:rPr lang="en-US" altLang="zh-CN" sz="1500" dirty="0"/>
              <a:t>x</a:t>
            </a:r>
            <a:r>
              <a:rPr lang="zh-CN" altLang="en-US" sz="1500" dirty="0"/>
              <a:t>和实参</a:t>
            </a:r>
            <a:r>
              <a:rPr lang="en-US" altLang="zh-CN" sz="1500" dirty="0"/>
              <a:t>s</a:t>
            </a:r>
            <a:r>
              <a:rPr lang="zh-CN" altLang="en-US" sz="1500" dirty="0"/>
              <a:t>的类型一致</a:t>
            </a:r>
          </a:p>
          <a:p>
            <a:pPr>
              <a:lnSpc>
                <a:spcPct val="120000"/>
              </a:lnSpc>
            </a:pPr>
            <a:r>
              <a:rPr lang="en-US" altLang="zh-CN" sz="1500" dirty="0" err="1"/>
              <a:t>struct</a:t>
            </a:r>
            <a:r>
              <a:rPr lang="en-US" altLang="zh-CN" sz="1500" dirty="0"/>
              <a:t> Record </a:t>
            </a:r>
            <a:r>
              <a:rPr lang="en-US" altLang="zh-CN" sz="1500" dirty="0" err="1"/>
              <a:t>str_add_int</a:t>
            </a:r>
            <a:r>
              <a:rPr lang="en-US" altLang="zh-CN" sz="1500" dirty="0"/>
              <a:t>(</a:t>
            </a:r>
            <a:r>
              <a:rPr lang="en-US" altLang="zh-CN" sz="1500" dirty="0" err="1"/>
              <a:t>struct</a:t>
            </a:r>
            <a:r>
              <a:rPr lang="en-US" altLang="zh-CN" sz="1500" dirty="0"/>
              <a:t> Record x)</a:t>
            </a:r>
          </a:p>
          <a:p>
            <a:pPr>
              <a:lnSpc>
                <a:spcPct val="120000"/>
              </a:lnSpc>
            </a:pPr>
            <a:r>
              <a:rPr lang="en-US" altLang="zh-CN" sz="1500" dirty="0"/>
              <a:t>{</a:t>
            </a:r>
          </a:p>
          <a:p>
            <a:pPr>
              <a:lnSpc>
                <a:spcPct val="120000"/>
              </a:lnSpc>
            </a:pPr>
            <a:r>
              <a:rPr lang="en-US" altLang="zh-CN" sz="1500" dirty="0"/>
              <a:t>    float e;</a:t>
            </a:r>
          </a:p>
          <a:p>
            <a:pPr>
              <a:lnSpc>
                <a:spcPct val="120000"/>
              </a:lnSpc>
            </a:pPr>
            <a:r>
              <a:rPr lang="en-US" altLang="zh-CN" sz="1500" dirty="0"/>
              <a:t>    e=</a:t>
            </a:r>
            <a:r>
              <a:rPr lang="en-US" altLang="zh-CN" sz="1500" dirty="0" err="1"/>
              <a:t>atof</a:t>
            </a:r>
            <a:r>
              <a:rPr lang="en-US" altLang="zh-CN" sz="1500" dirty="0"/>
              <a:t>(</a:t>
            </a:r>
            <a:r>
              <a:rPr lang="en-US" altLang="zh-CN" sz="1500" dirty="0" err="1"/>
              <a:t>x.str</a:t>
            </a:r>
            <a:r>
              <a:rPr lang="en-US" altLang="zh-CN" sz="1500" dirty="0"/>
              <a:t>);             //</a:t>
            </a:r>
            <a:r>
              <a:rPr lang="zh-CN" altLang="en-US" sz="1500" dirty="0"/>
              <a:t>将字符串</a:t>
            </a:r>
            <a:r>
              <a:rPr lang="en-US" altLang="zh-CN" sz="1500" dirty="0" err="1"/>
              <a:t>x.str</a:t>
            </a:r>
            <a:r>
              <a:rPr lang="zh-CN" altLang="en-US" sz="1500" dirty="0"/>
              <a:t>转换为浮</a:t>
            </a:r>
          </a:p>
          <a:p>
            <a:pPr>
              <a:lnSpc>
                <a:spcPct val="120000"/>
              </a:lnSpc>
            </a:pPr>
            <a:r>
              <a:rPr lang="zh-CN" altLang="en-US" sz="1500" dirty="0"/>
              <a:t>                                       </a:t>
            </a:r>
            <a:r>
              <a:rPr lang="en-US" altLang="zh-CN" sz="1500" dirty="0"/>
              <a:t>//</a:t>
            </a:r>
            <a:r>
              <a:rPr lang="zh-CN" altLang="en-US" sz="1500" dirty="0"/>
              <a:t>点数并赋给</a:t>
            </a:r>
            <a:r>
              <a:rPr lang="en-US" altLang="zh-CN" sz="1500" dirty="0"/>
              <a:t>e</a:t>
            </a:r>
          </a:p>
          <a:p>
            <a:pPr>
              <a:lnSpc>
                <a:spcPct val="120000"/>
              </a:lnSpc>
            </a:pPr>
            <a:r>
              <a:rPr lang="en-US" altLang="zh-CN" sz="1500" dirty="0"/>
              <a:t>    e=</a:t>
            </a:r>
            <a:r>
              <a:rPr lang="en-US" altLang="zh-CN" sz="1500" dirty="0" err="1"/>
              <a:t>e+x.num</a:t>
            </a:r>
            <a:r>
              <a:rPr lang="en-US" altLang="zh-CN" sz="1500" dirty="0"/>
              <a:t>;               //</a:t>
            </a:r>
            <a:r>
              <a:rPr lang="zh-CN" altLang="en-US" sz="1500" dirty="0"/>
              <a:t>浮点数与整数相加</a:t>
            </a:r>
          </a:p>
          <a:p>
            <a:pPr>
              <a:lnSpc>
                <a:spcPct val="120000"/>
              </a:lnSpc>
            </a:pPr>
            <a:r>
              <a:rPr lang="zh-CN" altLang="en-US" sz="1500" dirty="0"/>
              <a:t>    </a:t>
            </a:r>
            <a:r>
              <a:rPr lang="en-US" altLang="zh-CN" sz="1500" dirty="0" err="1"/>
              <a:t>gcvt</a:t>
            </a:r>
            <a:r>
              <a:rPr lang="en-US" altLang="zh-CN" sz="1500" dirty="0"/>
              <a:t>(e,5,x.str);          //</a:t>
            </a:r>
            <a:r>
              <a:rPr lang="zh-CN" altLang="en-US" sz="1500" dirty="0"/>
              <a:t>将浮点数</a:t>
            </a:r>
            <a:r>
              <a:rPr lang="en-US" altLang="zh-CN" sz="1500" dirty="0"/>
              <a:t>e</a:t>
            </a:r>
            <a:r>
              <a:rPr lang="zh-CN" altLang="en-US" sz="1500" dirty="0"/>
              <a:t>再转换为字</a:t>
            </a:r>
          </a:p>
          <a:p>
            <a:pPr>
              <a:lnSpc>
                <a:spcPct val="120000"/>
              </a:lnSpc>
            </a:pPr>
            <a:r>
              <a:rPr lang="zh-CN" altLang="en-US" sz="1500" dirty="0"/>
              <a:t>                                       </a:t>
            </a:r>
            <a:r>
              <a:rPr lang="en-US" altLang="zh-CN" sz="1500" dirty="0"/>
              <a:t>//</a:t>
            </a:r>
            <a:r>
              <a:rPr lang="zh-CN" altLang="en-US" sz="1500" dirty="0"/>
              <a:t>符串，并赋给</a:t>
            </a:r>
            <a:r>
              <a:rPr lang="en-US" altLang="zh-CN" sz="1500" dirty="0" err="1"/>
              <a:t>x.str</a:t>
            </a:r>
            <a:endParaRPr lang="en-US" altLang="zh-CN" sz="1500" dirty="0"/>
          </a:p>
          <a:p>
            <a:pPr>
              <a:lnSpc>
                <a:spcPct val="120000"/>
              </a:lnSpc>
            </a:pPr>
            <a:r>
              <a:rPr lang="en-US" altLang="zh-CN" sz="1500" dirty="0"/>
              <a:t>    return x;                   //</a:t>
            </a:r>
            <a:r>
              <a:rPr lang="zh-CN" altLang="en-US" sz="1500" dirty="0"/>
              <a:t>将处理后的结果（结构</a:t>
            </a:r>
          </a:p>
          <a:p>
            <a:pPr>
              <a:lnSpc>
                <a:spcPct val="120000"/>
              </a:lnSpc>
            </a:pPr>
            <a:r>
              <a:rPr lang="zh-CN" altLang="en-US" sz="1500" dirty="0"/>
              <a:t>                                      </a:t>
            </a:r>
            <a:r>
              <a:rPr lang="en-US" altLang="zh-CN" sz="1500" dirty="0"/>
              <a:t>//</a:t>
            </a:r>
            <a:r>
              <a:rPr lang="zh-CN" altLang="en-US" sz="1500" dirty="0"/>
              <a:t>变量）返回给调用函数</a:t>
            </a:r>
          </a:p>
          <a:p>
            <a:pPr>
              <a:lnSpc>
                <a:spcPct val="120000"/>
              </a:lnSpc>
            </a:pPr>
            <a:r>
              <a:rPr lang="en-US" altLang="zh-CN" sz="1500" dirty="0"/>
              <a:t>}</a:t>
            </a:r>
          </a:p>
        </p:txBody>
      </p:sp>
      <p:sp>
        <p:nvSpPr>
          <p:cNvPr id="15" name="矩形: 圆角 3"/>
          <p:cNvSpPr/>
          <p:nvPr/>
        </p:nvSpPr>
        <p:spPr>
          <a:xfrm>
            <a:off x="4233921" y="1326169"/>
            <a:ext cx="4238870" cy="468552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对话气泡: 圆角矩形 16"/>
          <p:cNvSpPr/>
          <p:nvPr/>
        </p:nvSpPr>
        <p:spPr>
          <a:xfrm>
            <a:off x="7173918" y="1290240"/>
            <a:ext cx="1736618" cy="937390"/>
          </a:xfrm>
          <a:prstGeom prst="wedgeRoundRectCallout">
            <a:avLst>
              <a:gd name="adj1" fmla="val -89046"/>
              <a:gd name="adj2" fmla="val -15309"/>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值传递，将结构变量</a:t>
            </a:r>
            <a:r>
              <a:rPr lang="en-US" altLang="zh-CN" sz="1400" dirty="0" smtClean="0">
                <a:solidFill>
                  <a:schemeClr val="tx1"/>
                </a:solidFill>
                <a:latin typeface="微软雅黑" panose="020B0503020204020204" pitchFamily="34" charset="-122"/>
                <a:ea typeface="微软雅黑" panose="020B0503020204020204" pitchFamily="34" charset="-122"/>
              </a:rPr>
              <a:t>s</a:t>
            </a:r>
            <a:r>
              <a:rPr lang="zh-CN" altLang="en-US" sz="1400" dirty="0" smtClean="0">
                <a:solidFill>
                  <a:schemeClr val="tx1"/>
                </a:solidFill>
                <a:latin typeface="微软雅黑" panose="020B0503020204020204" pitchFamily="34" charset="-122"/>
                <a:ea typeface="微软雅黑" panose="020B0503020204020204" pitchFamily="34" charset="-122"/>
              </a:rPr>
              <a:t>传递给函数</a:t>
            </a:r>
            <a:r>
              <a:rPr lang="en-US" altLang="zh-CN" sz="1400" dirty="0" smtClean="0">
                <a:solidFill>
                  <a:schemeClr val="tx1"/>
                </a:solidFill>
                <a:latin typeface="微软雅黑" panose="020B0503020204020204" pitchFamily="34" charset="-122"/>
                <a:ea typeface="微软雅黑" panose="020B0503020204020204" pitchFamily="34" charset="-122"/>
              </a:rPr>
              <a:t>,</a:t>
            </a:r>
            <a:r>
              <a:rPr lang="zh-CN" altLang="en-US" sz="1400" dirty="0" smtClean="0">
                <a:solidFill>
                  <a:schemeClr val="tx1"/>
                </a:solidFill>
                <a:latin typeface="微软雅黑" panose="020B0503020204020204" pitchFamily="34" charset="-122"/>
                <a:ea typeface="微软雅黑" panose="020B0503020204020204" pitchFamily="34" charset="-122"/>
              </a:rPr>
              <a:t> 处理后再</a:t>
            </a:r>
            <a:r>
              <a:rPr lang="zh-CN" altLang="en-US" sz="1400" dirty="0">
                <a:solidFill>
                  <a:schemeClr val="tx1"/>
                </a:solidFill>
                <a:latin typeface="微软雅黑" panose="020B0503020204020204" pitchFamily="34" charset="-122"/>
                <a:ea typeface="微软雅黑" panose="020B0503020204020204" pitchFamily="34" charset="-122"/>
              </a:rPr>
              <a:t>将结果通过</a:t>
            </a:r>
            <a:r>
              <a:rPr lang="en-US" altLang="zh-CN" sz="1400" dirty="0">
                <a:solidFill>
                  <a:schemeClr val="tx1"/>
                </a:solidFill>
                <a:latin typeface="微软雅黑" panose="020B0503020204020204" pitchFamily="34" charset="-122"/>
                <a:ea typeface="微软雅黑" panose="020B0503020204020204" pitchFamily="34" charset="-122"/>
              </a:rPr>
              <a:t>return</a:t>
            </a:r>
            <a:r>
              <a:rPr lang="zh-CN" altLang="en-US" sz="1400" dirty="0">
                <a:solidFill>
                  <a:schemeClr val="tx1"/>
                </a:solidFill>
                <a:latin typeface="微软雅黑" panose="020B0503020204020204" pitchFamily="34" charset="-122"/>
                <a:ea typeface="微软雅黑" panose="020B0503020204020204" pitchFamily="34" charset="-122"/>
              </a:rPr>
              <a:t>语句</a:t>
            </a:r>
            <a:r>
              <a:rPr lang="zh-CN" altLang="en-US" sz="1400" dirty="0" smtClean="0">
                <a:solidFill>
                  <a:schemeClr val="tx1"/>
                </a:solidFill>
                <a:latin typeface="微软雅黑" panose="020B0503020204020204" pitchFamily="34" charset="-122"/>
                <a:ea typeface="微软雅黑" panose="020B0503020204020204" pitchFamily="34" charset="-122"/>
              </a:rPr>
              <a:t>返回</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648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7"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8" name="矩形: 圆角 12"/>
          <p:cNvSpPr/>
          <p:nvPr/>
        </p:nvSpPr>
        <p:spPr>
          <a:xfrm>
            <a:off x="617579" y="844201"/>
            <a:ext cx="3243202" cy="3599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bg1"/>
                </a:solidFill>
                <a:latin typeface="微软雅黑" panose="020B0503020204020204" pitchFamily="34" charset="-122"/>
                <a:ea typeface="微软雅黑" panose="020B0503020204020204" pitchFamily="34" charset="-122"/>
              </a:rPr>
              <a:t>例</a:t>
            </a:r>
            <a:r>
              <a:rPr lang="en-US" altLang="zh-CN" sz="2000" dirty="0" smtClean="0">
                <a:solidFill>
                  <a:schemeClr val="bg1"/>
                </a:solidFill>
                <a:latin typeface="微软雅黑" panose="020B0503020204020204" pitchFamily="34" charset="-122"/>
                <a:ea typeface="微软雅黑" panose="020B0503020204020204" pitchFamily="34" charset="-122"/>
              </a:rPr>
              <a:t>8.10</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结构</a:t>
            </a:r>
            <a:r>
              <a:rPr lang="zh-CN" altLang="en-US" dirty="0">
                <a:solidFill>
                  <a:schemeClr val="tx1"/>
                </a:solidFill>
                <a:latin typeface="微软雅黑" panose="020B0503020204020204" pitchFamily="34" charset="-122"/>
                <a:ea typeface="微软雅黑" panose="020B0503020204020204" pitchFamily="34" charset="-122"/>
              </a:rPr>
              <a:t>指针型函数</a:t>
            </a:r>
            <a:endParaRPr lang="zh-CN" altLang="en-US" dirty="0">
              <a:solidFill>
                <a:schemeClr val="tx1"/>
              </a:solidFill>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结构在函数间的传递</a:t>
            </a:r>
          </a:p>
        </p:txBody>
      </p:sp>
      <p:sp>
        <p:nvSpPr>
          <p:cNvPr id="17" name="矩形: 圆角 4"/>
          <p:cNvSpPr/>
          <p:nvPr/>
        </p:nvSpPr>
        <p:spPr>
          <a:xfrm>
            <a:off x="5176683" y="4112766"/>
            <a:ext cx="2973287" cy="1265428"/>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500" dirty="0">
                <a:solidFill>
                  <a:schemeClr val="tx1"/>
                </a:solidFill>
                <a:latin typeface="Calibri" panose="020F0502020204030204" pitchFamily="34" charset="0"/>
                <a:ea typeface="微软雅黑" panose="020B0503020204020204" pitchFamily="34" charset="-122"/>
              </a:rPr>
              <a:t>运行结果：</a:t>
            </a:r>
            <a:endParaRPr lang="en-US" altLang="zh-CN" sz="1500" dirty="0">
              <a:solidFill>
                <a:schemeClr val="tx1"/>
              </a:solidFill>
              <a:latin typeface="Calibri" panose="020F0502020204030204" pitchFamily="34" charset="0"/>
              <a:ea typeface="微软雅黑" panose="020B0503020204020204" pitchFamily="34" charset="-122"/>
            </a:endParaRPr>
          </a:p>
          <a:p>
            <a:r>
              <a:rPr lang="en-US" altLang="zh-CN" sz="1500" dirty="0">
                <a:solidFill>
                  <a:schemeClr val="tx1"/>
                </a:solidFill>
                <a:latin typeface="Calibri" panose="020F0502020204030204" pitchFamily="34" charset="0"/>
                <a:ea typeface="微软雅黑" panose="020B0503020204020204" pitchFamily="34" charset="-122"/>
              </a:rPr>
              <a:t>Enter the number:101        //</a:t>
            </a:r>
            <a:r>
              <a:rPr lang="zh-CN" altLang="en-US" sz="1500" dirty="0">
                <a:solidFill>
                  <a:schemeClr val="tx1"/>
                </a:solidFill>
                <a:latin typeface="Calibri" panose="020F0502020204030204" pitchFamily="34" charset="0"/>
                <a:ea typeface="微软雅黑" panose="020B0503020204020204" pitchFamily="34" charset="-122"/>
              </a:rPr>
              <a:t>输入</a:t>
            </a:r>
          </a:p>
          <a:p>
            <a:r>
              <a:rPr lang="en-US" altLang="zh-CN" sz="1500" dirty="0">
                <a:solidFill>
                  <a:schemeClr val="tx1"/>
                </a:solidFill>
                <a:latin typeface="Calibri" panose="020F0502020204030204" pitchFamily="34" charset="0"/>
                <a:ea typeface="微软雅黑" panose="020B0503020204020204" pitchFamily="34" charset="-122"/>
              </a:rPr>
              <a:t>number:101                         //</a:t>
            </a:r>
            <a:r>
              <a:rPr lang="zh-CN" altLang="en-US" sz="1500" dirty="0">
                <a:solidFill>
                  <a:schemeClr val="tx1"/>
                </a:solidFill>
                <a:latin typeface="Calibri" panose="020F0502020204030204" pitchFamily="34" charset="0"/>
                <a:ea typeface="微软雅黑" panose="020B0503020204020204" pitchFamily="34" charset="-122"/>
              </a:rPr>
              <a:t>输出</a:t>
            </a:r>
          </a:p>
          <a:p>
            <a:r>
              <a:rPr lang="en-US" altLang="zh-CN" sz="1500" dirty="0" err="1">
                <a:solidFill>
                  <a:schemeClr val="tx1"/>
                </a:solidFill>
                <a:latin typeface="Calibri" panose="020F0502020204030204" pitchFamily="34" charset="0"/>
                <a:ea typeface="微软雅黑" panose="020B0503020204020204" pitchFamily="34" charset="-122"/>
              </a:rPr>
              <a:t>color:G</a:t>
            </a:r>
            <a:endParaRPr lang="en-US" altLang="zh-CN" sz="1500" dirty="0">
              <a:solidFill>
                <a:schemeClr val="tx1"/>
              </a:solidFill>
              <a:latin typeface="Calibri" panose="020F0502020204030204" pitchFamily="34" charset="0"/>
              <a:ea typeface="微软雅黑" panose="020B0503020204020204" pitchFamily="34" charset="-122"/>
            </a:endParaRPr>
          </a:p>
          <a:p>
            <a:r>
              <a:rPr lang="en-US" altLang="zh-CN" sz="1500" dirty="0" err="1">
                <a:solidFill>
                  <a:schemeClr val="tx1"/>
                </a:solidFill>
                <a:latin typeface="Calibri" panose="020F0502020204030204" pitchFamily="34" charset="0"/>
                <a:ea typeface="微软雅黑" panose="020B0503020204020204" pitchFamily="34" charset="-122"/>
              </a:rPr>
              <a:t>type:c</a:t>
            </a:r>
            <a:endParaRPr lang="en-US" altLang="zh-CN" sz="1500" dirty="0">
              <a:solidFill>
                <a:schemeClr val="tx1"/>
              </a:solidFill>
              <a:latin typeface="Calibri" panose="020F0502020204030204" pitchFamily="34" charset="0"/>
              <a:ea typeface="微软雅黑" panose="020B0503020204020204" pitchFamily="34" charset="-122"/>
            </a:endParaRPr>
          </a:p>
        </p:txBody>
      </p:sp>
      <p:sp>
        <p:nvSpPr>
          <p:cNvPr id="9" name="矩形 8"/>
          <p:cNvSpPr/>
          <p:nvPr/>
        </p:nvSpPr>
        <p:spPr>
          <a:xfrm>
            <a:off x="424725" y="1284199"/>
            <a:ext cx="3952721" cy="5078313"/>
          </a:xfrm>
          <a:prstGeom prst="rect">
            <a:avLst/>
          </a:prstGeom>
        </p:spPr>
        <p:txBody>
          <a:bodyPr wrap="square">
            <a:spAutoFit/>
          </a:bodyPr>
          <a:lstStyle/>
          <a:p>
            <a:pPr>
              <a:lnSpc>
                <a:spcPct val="90000"/>
              </a:lnSpc>
            </a:pPr>
            <a:r>
              <a:rPr lang="en-US" altLang="zh-CN" sz="1500" dirty="0"/>
              <a:t>#include &lt;</a:t>
            </a:r>
            <a:r>
              <a:rPr lang="en-US" altLang="zh-CN" sz="1500" dirty="0" err="1"/>
              <a:t>stdio.h</a:t>
            </a:r>
            <a:r>
              <a:rPr lang="en-US" altLang="zh-CN" sz="1500" dirty="0"/>
              <a:t>&gt;</a:t>
            </a:r>
          </a:p>
          <a:p>
            <a:pPr>
              <a:lnSpc>
                <a:spcPct val="90000"/>
              </a:lnSpc>
            </a:pPr>
            <a:r>
              <a:rPr lang="en-US" altLang="zh-CN" sz="1500" dirty="0"/>
              <a:t>#define  NULL  0</a:t>
            </a:r>
          </a:p>
          <a:p>
            <a:pPr>
              <a:lnSpc>
                <a:spcPct val="90000"/>
              </a:lnSpc>
            </a:pPr>
            <a:r>
              <a:rPr lang="en-US" altLang="zh-CN" sz="1500" dirty="0" err="1"/>
              <a:t>struct</a:t>
            </a:r>
            <a:r>
              <a:rPr lang="en-US" altLang="zh-CN" sz="1500" dirty="0"/>
              <a:t> Sample       //</a:t>
            </a:r>
            <a:r>
              <a:rPr lang="zh-CN" altLang="en-US" sz="1500" dirty="0"/>
              <a:t>定义一个结构</a:t>
            </a:r>
          </a:p>
          <a:p>
            <a:pPr>
              <a:lnSpc>
                <a:spcPct val="90000"/>
              </a:lnSpc>
            </a:pPr>
            <a:r>
              <a:rPr lang="en-US" altLang="zh-CN" sz="1500" dirty="0"/>
              <a:t>{</a:t>
            </a:r>
          </a:p>
          <a:p>
            <a:pPr>
              <a:lnSpc>
                <a:spcPct val="90000"/>
              </a:lnSpc>
            </a:pPr>
            <a:r>
              <a:rPr lang="en-US" altLang="zh-CN" sz="1500" dirty="0"/>
              <a:t>   </a:t>
            </a:r>
            <a:r>
              <a:rPr lang="en-US" altLang="zh-CN" sz="1500" dirty="0" err="1"/>
              <a:t>int</a:t>
            </a:r>
            <a:r>
              <a:rPr lang="en-US" altLang="zh-CN" sz="1500" dirty="0"/>
              <a:t> </a:t>
            </a:r>
            <a:r>
              <a:rPr lang="en-US" altLang="zh-CN" sz="1500" dirty="0" err="1"/>
              <a:t>num</a:t>
            </a:r>
            <a:r>
              <a:rPr lang="en-US" altLang="zh-CN" sz="1500" dirty="0"/>
              <a:t>;</a:t>
            </a:r>
          </a:p>
          <a:p>
            <a:pPr>
              <a:lnSpc>
                <a:spcPct val="90000"/>
              </a:lnSpc>
            </a:pPr>
            <a:r>
              <a:rPr lang="en-US" altLang="zh-CN" sz="1500" dirty="0"/>
              <a:t>   char color;</a:t>
            </a:r>
          </a:p>
          <a:p>
            <a:pPr>
              <a:lnSpc>
                <a:spcPct val="90000"/>
              </a:lnSpc>
            </a:pPr>
            <a:r>
              <a:rPr lang="en-US" altLang="zh-CN" sz="1500" dirty="0"/>
              <a:t>   char type;</a:t>
            </a:r>
          </a:p>
          <a:p>
            <a:pPr>
              <a:lnSpc>
                <a:spcPct val="90000"/>
              </a:lnSpc>
            </a:pPr>
            <a:r>
              <a:rPr lang="en-US" altLang="zh-CN" sz="1500" dirty="0"/>
              <a:t>};</a:t>
            </a:r>
          </a:p>
          <a:p>
            <a:pPr>
              <a:lnSpc>
                <a:spcPct val="90000"/>
              </a:lnSpc>
            </a:pPr>
            <a:r>
              <a:rPr lang="en-US" altLang="zh-CN" sz="1500" dirty="0" err="1"/>
              <a:t>struct</a:t>
            </a:r>
            <a:r>
              <a:rPr lang="en-US" altLang="zh-CN" sz="1500" dirty="0"/>
              <a:t> Sample *find(</a:t>
            </a:r>
            <a:r>
              <a:rPr lang="en-US" altLang="zh-CN" sz="1500" dirty="0" err="1"/>
              <a:t>struct</a:t>
            </a:r>
            <a:r>
              <a:rPr lang="en-US" altLang="zh-CN" sz="1500" dirty="0"/>
              <a:t> Sample *</a:t>
            </a:r>
            <a:r>
              <a:rPr lang="en-US" altLang="zh-CN" sz="1500" dirty="0" err="1"/>
              <a:t>pd,int</a:t>
            </a:r>
            <a:r>
              <a:rPr lang="en-US" altLang="zh-CN" sz="1500" dirty="0"/>
              <a:t> n);    void main()</a:t>
            </a:r>
          </a:p>
          <a:p>
            <a:pPr>
              <a:lnSpc>
                <a:spcPct val="90000"/>
              </a:lnSpc>
            </a:pPr>
            <a:r>
              <a:rPr lang="en-US" altLang="zh-CN" sz="1500" dirty="0"/>
              <a:t>{</a:t>
            </a:r>
          </a:p>
          <a:p>
            <a:pPr>
              <a:lnSpc>
                <a:spcPct val="90000"/>
              </a:lnSpc>
            </a:pPr>
            <a:r>
              <a:rPr lang="en-US" altLang="zh-CN" sz="1500" dirty="0"/>
              <a:t>   </a:t>
            </a:r>
            <a:r>
              <a:rPr lang="en-US" altLang="zh-CN" sz="1500" dirty="0" err="1"/>
              <a:t>int</a:t>
            </a:r>
            <a:r>
              <a:rPr lang="en-US" altLang="zh-CN" sz="1500" dirty="0"/>
              <a:t> </a:t>
            </a:r>
            <a:r>
              <a:rPr lang="en-US" altLang="zh-CN" sz="1500" dirty="0" err="1"/>
              <a:t>num</a:t>
            </a:r>
            <a:r>
              <a:rPr lang="en-US" altLang="zh-CN" sz="1500" dirty="0"/>
              <a:t>;</a:t>
            </a:r>
          </a:p>
          <a:p>
            <a:pPr>
              <a:lnSpc>
                <a:spcPct val="90000"/>
              </a:lnSpc>
            </a:pPr>
            <a:r>
              <a:rPr lang="en-US" altLang="zh-CN" sz="1500" dirty="0"/>
              <a:t>   </a:t>
            </a:r>
            <a:r>
              <a:rPr lang="en-US" altLang="zh-CN" sz="1500" dirty="0" err="1"/>
              <a:t>struct</a:t>
            </a:r>
            <a:r>
              <a:rPr lang="en-US" altLang="zh-CN" sz="1500" dirty="0"/>
              <a:t> Sample *result;   //</a:t>
            </a:r>
            <a:r>
              <a:rPr lang="zh-CN" altLang="en-US" sz="1500" dirty="0"/>
              <a:t>结构指针变量定义</a:t>
            </a:r>
          </a:p>
          <a:p>
            <a:pPr>
              <a:lnSpc>
                <a:spcPct val="90000"/>
              </a:lnSpc>
            </a:pPr>
            <a:r>
              <a:rPr lang="zh-CN" altLang="en-US" sz="1500" dirty="0"/>
              <a:t>   </a:t>
            </a:r>
            <a:r>
              <a:rPr lang="en-US" altLang="zh-CN" sz="1500" dirty="0" err="1"/>
              <a:t>struct</a:t>
            </a:r>
            <a:r>
              <a:rPr lang="en-US" altLang="zh-CN" sz="1500" dirty="0"/>
              <a:t> Sample car[]={{101,'G','c</a:t>
            </a:r>
            <a:r>
              <a:rPr lang="en-US" altLang="zh-CN" sz="1500" dirty="0" smtClean="0"/>
              <a:t>'}, {</a:t>
            </a:r>
            <a:r>
              <a:rPr lang="en-US" altLang="zh-CN" sz="1500" dirty="0"/>
              <a:t>210,'Y','m</a:t>
            </a:r>
            <a:r>
              <a:rPr lang="en-US" altLang="zh-CN" sz="1500" dirty="0" smtClean="0"/>
              <a:t>'},\        </a:t>
            </a:r>
          </a:p>
          <a:p>
            <a:pPr>
              <a:lnSpc>
                <a:spcPct val="90000"/>
              </a:lnSpc>
            </a:pPr>
            <a:r>
              <a:rPr lang="en-US" altLang="zh-CN" sz="1500" dirty="0"/>
              <a:t> </a:t>
            </a:r>
            <a:r>
              <a:rPr lang="en-US" altLang="zh-CN" sz="1500" dirty="0" smtClean="0"/>
              <a:t>        {</a:t>
            </a:r>
            <a:r>
              <a:rPr lang="en-US" altLang="zh-CN" sz="1500" dirty="0"/>
              <a:t>105,'R','l'},{222,'B','s</a:t>
            </a:r>
            <a:r>
              <a:rPr lang="en-US" altLang="zh-CN" sz="1500" dirty="0" smtClean="0"/>
              <a:t>'},{</a:t>
            </a:r>
            <a:r>
              <a:rPr lang="en-US" altLang="zh-CN" sz="1500" dirty="0"/>
              <a:t>308,'P','b'},{0,0,0}}; </a:t>
            </a:r>
          </a:p>
          <a:p>
            <a:pPr>
              <a:lnSpc>
                <a:spcPct val="90000"/>
              </a:lnSpc>
            </a:pPr>
            <a:r>
              <a:rPr lang="en-US" altLang="zh-CN" sz="1500" dirty="0"/>
              <a:t>   </a:t>
            </a:r>
            <a:r>
              <a:rPr lang="en-US" altLang="zh-CN" sz="1500" dirty="0" err="1"/>
              <a:t>printf</a:t>
            </a:r>
            <a:r>
              <a:rPr lang="en-US" altLang="zh-CN" sz="1500" dirty="0"/>
              <a:t>("Enter the number:");</a:t>
            </a:r>
          </a:p>
          <a:p>
            <a:pPr>
              <a:lnSpc>
                <a:spcPct val="90000"/>
              </a:lnSpc>
            </a:pPr>
            <a:r>
              <a:rPr lang="en-US" altLang="zh-CN" sz="1500" dirty="0"/>
              <a:t>   </a:t>
            </a:r>
            <a:r>
              <a:rPr lang="en-US" altLang="zh-CN" sz="1500" dirty="0" err="1"/>
              <a:t>scanf</a:t>
            </a:r>
            <a:r>
              <a:rPr lang="en-US" altLang="zh-CN" sz="1500" dirty="0"/>
              <a:t>("%d",&amp;</a:t>
            </a:r>
            <a:r>
              <a:rPr lang="en-US" altLang="zh-CN" sz="1500" dirty="0" err="1"/>
              <a:t>num</a:t>
            </a:r>
            <a:r>
              <a:rPr lang="en-US" altLang="zh-CN" sz="1500" dirty="0"/>
              <a:t>); //</a:t>
            </a:r>
            <a:r>
              <a:rPr lang="zh-CN" altLang="en-US" sz="1500" dirty="0"/>
              <a:t>输入查找样品代号</a:t>
            </a:r>
            <a:endParaRPr lang="en-US" altLang="zh-CN" sz="1500" dirty="0"/>
          </a:p>
          <a:p>
            <a:pPr>
              <a:lnSpc>
                <a:spcPct val="90000"/>
              </a:lnSpc>
            </a:pPr>
            <a:r>
              <a:rPr lang="en-US" altLang="zh-CN" sz="1500" dirty="0"/>
              <a:t>   result=find(</a:t>
            </a:r>
            <a:r>
              <a:rPr lang="en-US" altLang="zh-CN" sz="1500" dirty="0" err="1"/>
              <a:t>car,num</a:t>
            </a:r>
            <a:r>
              <a:rPr lang="en-US" altLang="zh-CN" sz="1500" dirty="0" smtClean="0"/>
              <a:t>);</a:t>
            </a:r>
          </a:p>
          <a:p>
            <a:pPr>
              <a:lnSpc>
                <a:spcPct val="90000"/>
              </a:lnSpc>
            </a:pPr>
            <a:r>
              <a:rPr lang="en-US" altLang="zh-CN" sz="1500" dirty="0" smtClean="0"/>
              <a:t>   if(result-</a:t>
            </a:r>
            <a:r>
              <a:rPr lang="en-US" altLang="zh-CN" sz="1500" dirty="0"/>
              <a:t>&gt;</a:t>
            </a:r>
            <a:r>
              <a:rPr lang="en-US" altLang="zh-CN" sz="1500" dirty="0" err="1"/>
              <a:t>num</a:t>
            </a:r>
            <a:r>
              <a:rPr lang="en-US" altLang="zh-CN" sz="1500" dirty="0"/>
              <a:t>!=NULL)   </a:t>
            </a:r>
          </a:p>
          <a:p>
            <a:pPr>
              <a:lnSpc>
                <a:spcPct val="90000"/>
              </a:lnSpc>
            </a:pPr>
            <a:r>
              <a:rPr lang="en-US" altLang="zh-CN" sz="1500" dirty="0"/>
              <a:t>   {</a:t>
            </a:r>
          </a:p>
          <a:p>
            <a:pPr>
              <a:lnSpc>
                <a:spcPct val="90000"/>
              </a:lnSpc>
            </a:pPr>
            <a:r>
              <a:rPr lang="en-US" altLang="zh-CN" sz="1500" dirty="0"/>
              <a:t>      </a:t>
            </a:r>
            <a:r>
              <a:rPr lang="en-US" altLang="zh-CN" sz="1500" dirty="0" err="1"/>
              <a:t>printf</a:t>
            </a:r>
            <a:r>
              <a:rPr lang="en-US" altLang="zh-CN" sz="1500" dirty="0"/>
              <a:t>("number :%d\</a:t>
            </a:r>
            <a:r>
              <a:rPr lang="en-US" altLang="zh-CN" sz="1500" dirty="0" err="1"/>
              <a:t>n",result</a:t>
            </a:r>
            <a:r>
              <a:rPr lang="en-US" altLang="zh-CN" sz="1500" dirty="0"/>
              <a:t>-&gt;</a:t>
            </a:r>
            <a:r>
              <a:rPr lang="en-US" altLang="zh-CN" sz="1500" dirty="0" err="1"/>
              <a:t>num</a:t>
            </a:r>
            <a:r>
              <a:rPr lang="en-US" altLang="zh-CN" sz="1500" dirty="0"/>
              <a:t>);</a:t>
            </a:r>
          </a:p>
          <a:p>
            <a:pPr>
              <a:lnSpc>
                <a:spcPct val="90000"/>
              </a:lnSpc>
            </a:pPr>
            <a:r>
              <a:rPr lang="en-US" altLang="zh-CN" sz="1500" dirty="0"/>
              <a:t>      </a:t>
            </a:r>
            <a:r>
              <a:rPr lang="en-US" altLang="zh-CN" sz="1500" dirty="0" err="1"/>
              <a:t>printf</a:t>
            </a:r>
            <a:r>
              <a:rPr lang="en-US" altLang="zh-CN" sz="1500" dirty="0"/>
              <a:t>("color :%c\</a:t>
            </a:r>
            <a:r>
              <a:rPr lang="en-US" altLang="zh-CN" sz="1500" dirty="0" err="1"/>
              <a:t>n",result</a:t>
            </a:r>
            <a:r>
              <a:rPr lang="en-US" altLang="zh-CN" sz="1500" dirty="0"/>
              <a:t>-&gt;color);</a:t>
            </a:r>
          </a:p>
          <a:p>
            <a:pPr>
              <a:lnSpc>
                <a:spcPct val="90000"/>
              </a:lnSpc>
            </a:pPr>
            <a:r>
              <a:rPr lang="en-US" altLang="zh-CN" sz="1500" dirty="0"/>
              <a:t>      </a:t>
            </a:r>
            <a:r>
              <a:rPr lang="en-US" altLang="zh-CN" sz="1500" dirty="0" err="1"/>
              <a:t>printf</a:t>
            </a:r>
            <a:r>
              <a:rPr lang="en-US" altLang="zh-CN" sz="1500" dirty="0"/>
              <a:t>("type :%c\</a:t>
            </a:r>
            <a:r>
              <a:rPr lang="en-US" altLang="zh-CN" sz="1500" dirty="0" err="1"/>
              <a:t>n",result</a:t>
            </a:r>
            <a:r>
              <a:rPr lang="en-US" altLang="zh-CN" sz="1500" dirty="0"/>
              <a:t>-&gt;type);</a:t>
            </a:r>
          </a:p>
          <a:p>
            <a:pPr>
              <a:lnSpc>
                <a:spcPct val="90000"/>
              </a:lnSpc>
            </a:pPr>
            <a:r>
              <a:rPr lang="en-US" altLang="zh-CN" sz="1500" dirty="0"/>
              <a:t>   </a:t>
            </a:r>
            <a:r>
              <a:rPr lang="en-US" altLang="zh-CN" sz="1500" dirty="0" smtClean="0"/>
              <a:t>}</a:t>
            </a:r>
            <a:endParaRPr lang="zh-CN" altLang="en-US" sz="1500" dirty="0"/>
          </a:p>
        </p:txBody>
      </p:sp>
      <p:sp>
        <p:nvSpPr>
          <p:cNvPr id="13" name="矩形: 圆角 3"/>
          <p:cNvSpPr/>
          <p:nvPr/>
        </p:nvSpPr>
        <p:spPr>
          <a:xfrm>
            <a:off x="277988" y="1212677"/>
            <a:ext cx="4097545" cy="517320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4808668" y="950214"/>
            <a:ext cx="4160233" cy="3093154"/>
          </a:xfrm>
          <a:prstGeom prst="rect">
            <a:avLst/>
          </a:prstGeom>
        </p:spPr>
        <p:txBody>
          <a:bodyPr wrap="square">
            <a:spAutoFit/>
          </a:bodyPr>
          <a:lstStyle/>
          <a:p>
            <a:r>
              <a:rPr lang="en-US" altLang="zh-CN" sz="1500" dirty="0" smtClean="0"/>
              <a:t>   else</a:t>
            </a:r>
            <a:endParaRPr lang="en-US" altLang="zh-CN" sz="1500" dirty="0"/>
          </a:p>
          <a:p>
            <a:r>
              <a:rPr lang="en-US" altLang="zh-CN" sz="1500" dirty="0"/>
              <a:t>      </a:t>
            </a:r>
            <a:r>
              <a:rPr lang="en-US" altLang="zh-CN" sz="1500" dirty="0" err="1"/>
              <a:t>printf</a:t>
            </a:r>
            <a:r>
              <a:rPr lang="en-US" altLang="zh-CN" sz="1500" dirty="0"/>
              <a:t>("not found");//</a:t>
            </a:r>
            <a:r>
              <a:rPr lang="zh-CN" altLang="en-US" sz="1500" dirty="0"/>
              <a:t>未找到，给出提示信息</a:t>
            </a:r>
          </a:p>
          <a:p>
            <a:r>
              <a:rPr lang="en-US" altLang="zh-CN" sz="1500" dirty="0"/>
              <a:t>}</a:t>
            </a:r>
          </a:p>
          <a:p>
            <a:r>
              <a:rPr lang="en-US" altLang="zh-CN" sz="1500" dirty="0" err="1"/>
              <a:t>struct</a:t>
            </a:r>
            <a:r>
              <a:rPr lang="en-US" altLang="zh-CN" sz="1500" dirty="0"/>
              <a:t> Sample *find(</a:t>
            </a:r>
            <a:r>
              <a:rPr lang="en-US" altLang="zh-CN" sz="1500" dirty="0" err="1"/>
              <a:t>struct</a:t>
            </a:r>
            <a:r>
              <a:rPr lang="en-US" altLang="zh-CN" sz="1500" dirty="0"/>
              <a:t> Sample *</a:t>
            </a:r>
            <a:r>
              <a:rPr lang="en-US" altLang="zh-CN" sz="1500" dirty="0" err="1"/>
              <a:t>pd,int</a:t>
            </a:r>
            <a:r>
              <a:rPr lang="en-US" altLang="zh-CN" sz="1500" dirty="0"/>
              <a:t> n)</a:t>
            </a:r>
          </a:p>
          <a:p>
            <a:r>
              <a:rPr lang="en-US" altLang="zh-CN" sz="1500" dirty="0"/>
              <a:t>{</a:t>
            </a:r>
          </a:p>
          <a:p>
            <a:r>
              <a:rPr lang="en-US" altLang="zh-CN" sz="1500" dirty="0"/>
              <a:t>    </a:t>
            </a:r>
            <a:r>
              <a:rPr lang="en-US" altLang="zh-CN" sz="1500" dirty="0" err="1"/>
              <a:t>int</a:t>
            </a:r>
            <a:r>
              <a:rPr lang="en-US" altLang="zh-CN" sz="1500" dirty="0"/>
              <a:t> </a:t>
            </a:r>
            <a:r>
              <a:rPr lang="en-US" altLang="zh-CN" sz="1500" dirty="0" err="1"/>
              <a:t>i</a:t>
            </a:r>
            <a:r>
              <a:rPr lang="en-US" altLang="zh-CN" sz="1500" dirty="0"/>
              <a:t>;</a:t>
            </a:r>
          </a:p>
          <a:p>
            <a:r>
              <a:rPr lang="en-US" altLang="zh-CN" sz="1500" dirty="0"/>
              <a:t>    for(</a:t>
            </a:r>
            <a:r>
              <a:rPr lang="en-US" altLang="zh-CN" sz="1500" dirty="0" err="1"/>
              <a:t>i</a:t>
            </a:r>
            <a:r>
              <a:rPr lang="en-US" altLang="zh-CN" sz="1500" dirty="0"/>
              <a:t>=0 ; </a:t>
            </a:r>
            <a:r>
              <a:rPr lang="en-US" altLang="zh-CN" sz="1500" dirty="0" err="1"/>
              <a:t>pd</a:t>
            </a:r>
            <a:r>
              <a:rPr lang="en-US" altLang="zh-CN" sz="1500" dirty="0"/>
              <a:t>[</a:t>
            </a:r>
            <a:r>
              <a:rPr lang="en-US" altLang="zh-CN" sz="1500" dirty="0" err="1"/>
              <a:t>i</a:t>
            </a:r>
            <a:r>
              <a:rPr lang="en-US" altLang="zh-CN" sz="1500" dirty="0"/>
              <a:t>].</a:t>
            </a:r>
            <a:r>
              <a:rPr lang="en-US" altLang="zh-CN" sz="1500" dirty="0" err="1"/>
              <a:t>num</a:t>
            </a:r>
            <a:r>
              <a:rPr lang="en-US" altLang="zh-CN" sz="1500" dirty="0"/>
              <a:t>!=0 ;</a:t>
            </a:r>
            <a:r>
              <a:rPr lang="en-US" altLang="zh-CN" sz="1500" dirty="0" err="1"/>
              <a:t>i</a:t>
            </a:r>
            <a:r>
              <a:rPr lang="en-US" altLang="zh-CN" sz="1500" dirty="0"/>
              <a:t>++)</a:t>
            </a:r>
          </a:p>
          <a:p>
            <a:r>
              <a:rPr lang="en-US" altLang="zh-CN" sz="1500" dirty="0"/>
              <a:t>       if(</a:t>
            </a:r>
            <a:r>
              <a:rPr lang="en-US" altLang="zh-CN" sz="1500" dirty="0" err="1"/>
              <a:t>pd</a:t>
            </a:r>
            <a:r>
              <a:rPr lang="en-US" altLang="zh-CN" sz="1500" dirty="0"/>
              <a:t>[</a:t>
            </a:r>
            <a:r>
              <a:rPr lang="en-US" altLang="zh-CN" sz="1500" dirty="0" err="1"/>
              <a:t>i</a:t>
            </a:r>
            <a:r>
              <a:rPr lang="en-US" altLang="zh-CN" sz="1500" dirty="0"/>
              <a:t>].</a:t>
            </a:r>
            <a:r>
              <a:rPr lang="en-US" altLang="zh-CN" sz="1500" dirty="0" err="1"/>
              <a:t>num</a:t>
            </a:r>
            <a:r>
              <a:rPr lang="en-US" altLang="zh-CN" sz="1500" dirty="0"/>
              <a:t>==n)break;      //</a:t>
            </a:r>
            <a:r>
              <a:rPr lang="zh-CN" altLang="en-US" sz="1500" dirty="0"/>
              <a:t>找到，退出循环</a:t>
            </a:r>
          </a:p>
          <a:p>
            <a:r>
              <a:rPr lang="zh-CN" altLang="en-US" sz="1500" dirty="0"/>
              <a:t>    </a:t>
            </a:r>
            <a:r>
              <a:rPr lang="en-US" altLang="zh-CN" sz="1500" dirty="0"/>
              <a:t>if(</a:t>
            </a:r>
            <a:r>
              <a:rPr lang="en-US" altLang="zh-CN" sz="1500" dirty="0" err="1"/>
              <a:t>pd</a:t>
            </a:r>
            <a:r>
              <a:rPr lang="en-US" altLang="zh-CN" sz="1500" dirty="0"/>
              <a:t>[</a:t>
            </a:r>
            <a:r>
              <a:rPr lang="en-US" altLang="zh-CN" sz="1500" dirty="0" err="1"/>
              <a:t>i</a:t>
            </a:r>
            <a:r>
              <a:rPr lang="en-US" altLang="zh-CN" sz="1500" dirty="0"/>
              <a:t>].</a:t>
            </a:r>
            <a:r>
              <a:rPr lang="en-US" altLang="zh-CN" sz="1500" dirty="0" err="1"/>
              <a:t>num</a:t>
            </a:r>
            <a:r>
              <a:rPr lang="en-US" altLang="zh-CN" sz="1500" dirty="0"/>
              <a:t>!=NULL)</a:t>
            </a:r>
          </a:p>
          <a:p>
            <a:r>
              <a:rPr lang="en-US" altLang="zh-CN" sz="1500" dirty="0"/>
              <a:t>       return  </a:t>
            </a:r>
            <a:r>
              <a:rPr lang="en-US" altLang="zh-CN" sz="1500" dirty="0" err="1"/>
              <a:t>pd+i</a:t>
            </a:r>
            <a:r>
              <a:rPr lang="en-US" altLang="zh-CN" sz="1500" dirty="0"/>
              <a:t>;                        //</a:t>
            </a:r>
            <a:r>
              <a:rPr lang="zh-CN" altLang="en-US" sz="1500" dirty="0"/>
              <a:t>返回查找结果</a:t>
            </a:r>
          </a:p>
          <a:p>
            <a:r>
              <a:rPr lang="zh-CN" altLang="en-US" sz="1500" dirty="0"/>
              <a:t>    </a:t>
            </a:r>
            <a:r>
              <a:rPr lang="en-US" altLang="zh-CN" sz="1500" dirty="0"/>
              <a:t>else</a:t>
            </a:r>
          </a:p>
          <a:p>
            <a:r>
              <a:rPr lang="en-US" altLang="zh-CN" sz="1500" dirty="0"/>
              <a:t>       return NULL;</a:t>
            </a:r>
          </a:p>
          <a:p>
            <a:r>
              <a:rPr lang="en-US" altLang="zh-CN" sz="1500" dirty="0" smtClean="0"/>
              <a:t>}</a:t>
            </a:r>
            <a:endParaRPr lang="en-US" altLang="zh-CN" sz="1500" dirty="0"/>
          </a:p>
        </p:txBody>
      </p:sp>
      <p:sp>
        <p:nvSpPr>
          <p:cNvPr id="15" name="矩形: 圆角 3"/>
          <p:cNvSpPr/>
          <p:nvPr/>
        </p:nvSpPr>
        <p:spPr>
          <a:xfrm>
            <a:off x="4661931" y="868971"/>
            <a:ext cx="4306970" cy="3174398"/>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圆角矩形 18"/>
          <p:cNvSpPr/>
          <p:nvPr/>
        </p:nvSpPr>
        <p:spPr>
          <a:xfrm>
            <a:off x="4661931" y="5447489"/>
            <a:ext cx="4306970" cy="938393"/>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dirty="0" smtClean="0">
                <a:solidFill>
                  <a:prstClr val="black"/>
                </a:solidFill>
                <a:latin typeface="微软雅黑" panose="020B0503020204020204" pitchFamily="34" charset="-122"/>
                <a:ea typeface="微软雅黑" panose="020B0503020204020204" pitchFamily="34" charset="-122"/>
              </a:rPr>
              <a:t>结构</a:t>
            </a:r>
            <a:r>
              <a:rPr lang="zh-CN" altLang="en-US" sz="1400" dirty="0">
                <a:solidFill>
                  <a:prstClr val="black"/>
                </a:solidFill>
                <a:latin typeface="微软雅黑" panose="020B0503020204020204" pitchFamily="34" charset="-122"/>
                <a:ea typeface="微软雅黑" panose="020B0503020204020204" pitchFamily="34" charset="-122"/>
              </a:rPr>
              <a:t>指针型函数是以地址传递方式向调用它的函数返回结构的数据。不仅可以返回某个结构的地址，也可以返回结构数组的地址，从而把函数中处理的若干结构的数据返回给调用它的函数</a:t>
            </a:r>
            <a:r>
              <a:rPr lang="zh-CN" altLang="en-US" sz="1400" dirty="0" smtClean="0">
                <a:solidFill>
                  <a:prstClr val="black"/>
                </a:solidFill>
                <a:latin typeface="微软雅黑" panose="020B0503020204020204" pitchFamily="34" charset="-122"/>
                <a:ea typeface="微软雅黑" panose="020B0503020204020204" pitchFamily="34" charset="-122"/>
              </a:rPr>
              <a:t>中</a:t>
            </a:r>
            <a:endParaRPr lang="zh-CN" altLang="en-US" sz="14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268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8.4</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位</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字段结构</a:t>
            </a:r>
          </a:p>
        </p:txBody>
      </p:sp>
      <p:sp>
        <p:nvSpPr>
          <p:cNvPr id="13" name="矩形 12"/>
          <p:cNvSpPr/>
          <p:nvPr/>
        </p:nvSpPr>
        <p:spPr>
          <a:xfrm>
            <a:off x="633302" y="1027110"/>
            <a:ext cx="8138194" cy="4974439"/>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计算机应用</a:t>
            </a:r>
            <a:r>
              <a:rPr lang="zh-CN" altLang="en-US" sz="2000" dirty="0">
                <a:latin typeface="微软雅黑" panose="020B0503020204020204" pitchFamily="34" charset="-122"/>
                <a:ea typeface="微软雅黑" panose="020B0503020204020204" pitchFamily="34" charset="-122"/>
              </a:rPr>
              <a:t>与过程控制、参数检测和数据通信领域时，要求其应用程序具有对外部设备借口硬件进行控制和管理的功能。经常使用的控制方式是向接口发送方式字或命令字，以及从接口读取状态自</a:t>
            </a:r>
            <a:r>
              <a:rPr lang="zh-CN" altLang="en-US" sz="2000" dirty="0" smtClean="0">
                <a:latin typeface="微软雅黑" panose="020B0503020204020204" pitchFamily="34" charset="-122"/>
                <a:ea typeface="微软雅黑" panose="020B0503020204020204" pitchFamily="34" charset="-122"/>
              </a:rPr>
              <a:t>等</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itchFamily="34" charset="0"/>
              <a:buChar char="•"/>
            </a:pPr>
            <a:endParaRPr lang="zh-CN" altLang="en-US" sz="105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与接口有关的命令字、方式和状态字是以二进制位为单位的字段组成的数据，他们称为</a:t>
            </a:r>
            <a:r>
              <a:rPr lang="zh-CN" altLang="en-US" sz="2000" dirty="0">
                <a:solidFill>
                  <a:srgbClr val="39626F"/>
                </a:solidFill>
                <a:latin typeface="微软雅黑" panose="020B0503020204020204" pitchFamily="34" charset="-122"/>
                <a:ea typeface="微软雅黑" panose="020B0503020204020204" pitchFamily="34" charset="-122"/>
              </a:rPr>
              <a:t>位字段</a:t>
            </a:r>
            <a:r>
              <a:rPr lang="zh-CN" altLang="en-US" sz="2000" dirty="0" smtClean="0">
                <a:solidFill>
                  <a:srgbClr val="39626F"/>
                </a:solidFill>
                <a:latin typeface="微软雅黑" panose="020B0503020204020204" pitchFamily="34" charset="-122"/>
                <a:ea typeface="微软雅黑" panose="020B0503020204020204" pitchFamily="34" charset="-122"/>
              </a:rPr>
              <a:t>数据</a:t>
            </a:r>
            <a:endParaRPr lang="en-US" altLang="zh-CN" sz="2000" dirty="0" smtClean="0">
              <a:solidFill>
                <a:srgbClr val="39626F"/>
              </a:solidFill>
              <a:latin typeface="微软雅黑" panose="020B0503020204020204" pitchFamily="34" charset="-122"/>
              <a:ea typeface="微软雅黑" panose="020B0503020204020204" pitchFamily="34" charset="-122"/>
            </a:endParaRPr>
          </a:p>
          <a:p>
            <a:pPr marL="342900" indent="-342900">
              <a:lnSpc>
                <a:spcPct val="150000"/>
              </a:lnSpc>
              <a:buFont typeface="Arial" pitchFamily="34" charset="0"/>
              <a:buChar char="•"/>
            </a:pPr>
            <a:endParaRPr lang="en-US" altLang="zh-CN" sz="105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位字段数据是一种压缩形式，数据整体没有具体意义</a:t>
            </a:r>
            <a:r>
              <a:rPr lang="zh-CN" altLang="en-US" sz="2000" dirty="0" smtClean="0">
                <a:latin typeface="微软雅黑" panose="020B0503020204020204" pitchFamily="34" charset="-122"/>
                <a:ea typeface="微软雅黑" panose="020B0503020204020204" pitchFamily="34" charset="-122"/>
              </a:rPr>
              <a:t>。总是</a:t>
            </a:r>
            <a:r>
              <a:rPr lang="zh-CN" altLang="en-US" sz="2000" dirty="0">
                <a:latin typeface="微软雅黑" panose="020B0503020204020204" pitchFamily="34" charset="-122"/>
                <a:ea typeface="微软雅黑" panose="020B0503020204020204" pitchFamily="34" charset="-122"/>
              </a:rPr>
              <a:t>以组成它的位字段为处理对象。在</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语言程序中，可以使用位操作（位逻辑与、或操作）对位字段进行</a:t>
            </a:r>
            <a:r>
              <a:rPr lang="zh-CN" altLang="en-US" sz="2000" dirty="0" smtClean="0">
                <a:latin typeface="微软雅黑" panose="020B0503020204020204" pitchFamily="34" charset="-122"/>
                <a:ea typeface="微软雅黑" panose="020B0503020204020204" pitchFamily="34" charset="-122"/>
              </a:rPr>
              <a:t>处理</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itchFamily="34" charset="0"/>
              <a:buChar char="•"/>
            </a:pPr>
            <a:endParaRPr lang="zh-CN" altLang="en-US" sz="1050" dirty="0">
              <a:latin typeface="微软雅黑" panose="020B0503020204020204" pitchFamily="34" charset="-122"/>
              <a:ea typeface="微软雅黑" panose="020B0503020204020204" pitchFamily="34" charset="-122"/>
            </a:endParaRPr>
          </a:p>
          <a:p>
            <a:pPr>
              <a:lnSpc>
                <a:spcPct val="150000"/>
              </a:lnSpc>
            </a:pPr>
            <a:r>
              <a:rPr lang="en-US" altLang="zh-CN" sz="2000" dirty="0" smtClean="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语言还提供了处理位字段的另一种构造类型</a:t>
            </a:r>
            <a:r>
              <a:rPr lang="en-US" altLang="zh-CN" sz="2000" dirty="0">
                <a:latin typeface="微软雅黑" panose="020B0503020204020204" pitchFamily="34" charset="-122"/>
                <a:ea typeface="微软雅黑" panose="020B0503020204020204" pitchFamily="34" charset="-122"/>
              </a:rPr>
              <a:t>——</a:t>
            </a:r>
            <a:r>
              <a:rPr lang="zh-CN" altLang="en-US" sz="2000" dirty="0">
                <a:solidFill>
                  <a:srgbClr val="39626F"/>
                </a:solidFill>
                <a:latin typeface="微软雅黑" panose="020B0503020204020204" pitchFamily="34" charset="-122"/>
                <a:ea typeface="微软雅黑" panose="020B0503020204020204" pitchFamily="34" charset="-122"/>
              </a:rPr>
              <a:t>位字段</a:t>
            </a:r>
            <a:r>
              <a:rPr lang="zh-CN" altLang="en-US" sz="2000" dirty="0" smtClean="0">
                <a:solidFill>
                  <a:srgbClr val="39626F"/>
                </a:solidFill>
                <a:latin typeface="微软雅黑" panose="020B0503020204020204" pitchFamily="34" charset="-122"/>
                <a:ea typeface="微软雅黑" panose="020B0503020204020204" pitchFamily="34" charset="-122"/>
              </a:rPr>
              <a:t>结构</a:t>
            </a:r>
            <a:endParaRPr lang="zh-CN" altLang="en-US" sz="2000" dirty="0">
              <a:solidFill>
                <a:srgbClr val="39626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10330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8.4</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位</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字段结构</a:t>
            </a:r>
          </a:p>
        </p:txBody>
      </p:sp>
      <p:sp>
        <p:nvSpPr>
          <p:cNvPr id="13" name="矩形 12"/>
          <p:cNvSpPr/>
          <p:nvPr/>
        </p:nvSpPr>
        <p:spPr>
          <a:xfrm>
            <a:off x="633302" y="1027110"/>
            <a:ext cx="8138194" cy="2862322"/>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位</a:t>
            </a:r>
            <a:r>
              <a:rPr lang="zh-CN" altLang="en-US" sz="2000" dirty="0">
                <a:latin typeface="微软雅黑" panose="020B0503020204020204" pitchFamily="34" charset="-122"/>
                <a:ea typeface="微软雅黑" panose="020B0503020204020204" pitchFamily="34" charset="-122"/>
              </a:rPr>
              <a:t>字段结构是一种特殊形式的结构</a:t>
            </a:r>
            <a:r>
              <a:rPr lang="zh-CN" altLang="en-US" sz="2000" dirty="0" smtClean="0">
                <a:latin typeface="微软雅黑" panose="020B0503020204020204" pitchFamily="34" charset="-122"/>
                <a:ea typeface="微软雅黑" panose="020B0503020204020204" pitchFamily="34" charset="-122"/>
              </a:rPr>
              <a:t>，其成员</a:t>
            </a:r>
            <a:r>
              <a:rPr lang="zh-CN" altLang="en-US" sz="2000" dirty="0">
                <a:latin typeface="微软雅黑" panose="020B0503020204020204" pitchFamily="34" charset="-122"/>
                <a:ea typeface="微软雅黑" panose="020B0503020204020204" pitchFamily="34" charset="-122"/>
              </a:rPr>
              <a:t>项是二进制位字符。例如</a:t>
            </a:r>
            <a:r>
              <a:rPr lang="en-US" altLang="zh-CN" sz="2000" dirty="0">
                <a:latin typeface="微软雅黑" panose="020B0503020204020204" pitchFamily="34" charset="-122"/>
                <a:ea typeface="微软雅黑" panose="020B0503020204020204" pitchFamily="34" charset="-122"/>
              </a:rPr>
              <a:t>8251A</a:t>
            </a: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RS-232</a:t>
            </a:r>
            <a:r>
              <a:rPr lang="zh-CN" altLang="en-US" sz="2000" dirty="0">
                <a:latin typeface="微软雅黑" panose="020B0503020204020204" pitchFamily="34" charset="-122"/>
                <a:ea typeface="微软雅黑" panose="020B0503020204020204" pitchFamily="34" charset="-122"/>
              </a:rPr>
              <a:t>接口进行数据通信时，方式字</a:t>
            </a:r>
            <a:r>
              <a:rPr lang="zh-CN" altLang="en-US" sz="2000" dirty="0" smtClean="0">
                <a:latin typeface="微软雅黑" panose="020B0503020204020204" pitchFamily="34" charset="-122"/>
                <a:ea typeface="微软雅黑" panose="020B0503020204020204" pitchFamily="34" charset="-122"/>
              </a:rPr>
              <a:t>具的结构</a:t>
            </a:r>
            <a:r>
              <a:rPr lang="zh-CN" altLang="en-US" sz="2000" dirty="0">
                <a:latin typeface="微软雅黑" panose="020B0503020204020204" pitchFamily="34" charset="-122"/>
                <a:ea typeface="微软雅黑" panose="020B0503020204020204" pitchFamily="34" charset="-122"/>
              </a:rPr>
              <a:t>：</a:t>
            </a:r>
          </a:p>
          <a:p>
            <a:pPr marL="342900" indent="-342900">
              <a:lnSpc>
                <a:spcPct val="150000"/>
              </a:lnSpc>
              <a:buFont typeface="Arial" pitchFamily="34" charset="0"/>
              <a:buChar char="•"/>
            </a:pP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buFont typeface="Arial"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itchFamily="34" charset="0"/>
              <a:buChar char="•"/>
            </a:pP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可以定义一下位字段结构：</a:t>
            </a:r>
            <a:endParaRPr lang="zh-CN" altLang="en-US" sz="2000" b="1" dirty="0">
              <a:latin typeface="微软雅黑" panose="020B0503020204020204" pitchFamily="34" charset="-122"/>
              <a:ea typeface="微软雅黑" panose="020B0503020204020204" pitchFamily="34" charset="-122"/>
            </a:endParaRPr>
          </a:p>
        </p:txBody>
      </p:sp>
      <p:graphicFrame>
        <p:nvGraphicFramePr>
          <p:cNvPr id="5" name="Group 6"/>
          <p:cNvGraphicFramePr>
            <a:graphicFrameLocks noGrp="1"/>
          </p:cNvGraphicFramePr>
          <p:nvPr>
            <p:extLst>
              <p:ext uri="{D42A27DB-BD31-4B8C-83A1-F6EECF244321}">
                <p14:modId xmlns:p14="http://schemas.microsoft.com/office/powerpoint/2010/main" val="3175545900"/>
              </p:ext>
            </p:extLst>
          </p:nvPr>
        </p:nvGraphicFramePr>
        <p:xfrm>
          <a:off x="1763688" y="2200940"/>
          <a:ext cx="6096000" cy="44767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447675">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D7</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D6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D0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6" name="Group 26"/>
          <p:cNvGrpSpPr>
            <a:grpSpLocks/>
          </p:cNvGrpSpPr>
          <p:nvPr/>
        </p:nvGrpSpPr>
        <p:grpSpPr bwMode="auto">
          <a:xfrm>
            <a:off x="2051125" y="2659694"/>
            <a:ext cx="5545137" cy="582612"/>
            <a:chOff x="1791" y="2251"/>
            <a:chExt cx="3493" cy="367"/>
          </a:xfrm>
        </p:grpSpPr>
        <p:sp>
          <p:nvSpPr>
            <p:cNvPr id="7" name="Line 27"/>
            <p:cNvSpPr>
              <a:spLocks noChangeShapeType="1"/>
            </p:cNvSpPr>
            <p:nvPr/>
          </p:nvSpPr>
          <p:spPr bwMode="auto">
            <a:xfrm>
              <a:off x="1882" y="2251"/>
              <a:ext cx="0" cy="9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28"/>
            <p:cNvSpPr>
              <a:spLocks noChangeShapeType="1"/>
            </p:cNvSpPr>
            <p:nvPr/>
          </p:nvSpPr>
          <p:spPr bwMode="auto">
            <a:xfrm>
              <a:off x="2336" y="2251"/>
              <a:ext cx="0" cy="9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29"/>
            <p:cNvSpPr>
              <a:spLocks noChangeShapeType="1"/>
            </p:cNvSpPr>
            <p:nvPr/>
          </p:nvSpPr>
          <p:spPr bwMode="auto">
            <a:xfrm>
              <a:off x="1882" y="2341"/>
              <a:ext cx="454"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30"/>
            <p:cNvSpPr>
              <a:spLocks noChangeShapeType="1"/>
            </p:cNvSpPr>
            <p:nvPr/>
          </p:nvSpPr>
          <p:spPr bwMode="auto">
            <a:xfrm>
              <a:off x="2109" y="2341"/>
              <a:ext cx="0" cy="91"/>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31"/>
            <p:cNvSpPr>
              <a:spLocks noChangeShapeType="1"/>
            </p:cNvSpPr>
            <p:nvPr/>
          </p:nvSpPr>
          <p:spPr bwMode="auto">
            <a:xfrm>
              <a:off x="2835" y="2251"/>
              <a:ext cx="0" cy="181"/>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32"/>
            <p:cNvSpPr>
              <a:spLocks noChangeShapeType="1"/>
            </p:cNvSpPr>
            <p:nvPr/>
          </p:nvSpPr>
          <p:spPr bwMode="auto">
            <a:xfrm>
              <a:off x="3288" y="2251"/>
              <a:ext cx="0" cy="181"/>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33"/>
            <p:cNvSpPr>
              <a:spLocks noChangeShapeType="1"/>
            </p:cNvSpPr>
            <p:nvPr/>
          </p:nvSpPr>
          <p:spPr bwMode="auto">
            <a:xfrm>
              <a:off x="3742" y="2251"/>
              <a:ext cx="0" cy="9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34"/>
            <p:cNvSpPr>
              <a:spLocks noChangeShapeType="1"/>
            </p:cNvSpPr>
            <p:nvPr/>
          </p:nvSpPr>
          <p:spPr bwMode="auto">
            <a:xfrm>
              <a:off x="4241" y="2251"/>
              <a:ext cx="0" cy="9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35"/>
            <p:cNvSpPr>
              <a:spLocks noChangeShapeType="1"/>
            </p:cNvSpPr>
            <p:nvPr/>
          </p:nvSpPr>
          <p:spPr bwMode="auto">
            <a:xfrm>
              <a:off x="3742" y="2341"/>
              <a:ext cx="499"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36"/>
            <p:cNvSpPr>
              <a:spLocks noChangeShapeType="1"/>
            </p:cNvSpPr>
            <p:nvPr/>
          </p:nvSpPr>
          <p:spPr bwMode="auto">
            <a:xfrm>
              <a:off x="4014" y="2341"/>
              <a:ext cx="0" cy="91"/>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37"/>
            <p:cNvSpPr>
              <a:spLocks noChangeShapeType="1"/>
            </p:cNvSpPr>
            <p:nvPr/>
          </p:nvSpPr>
          <p:spPr bwMode="auto">
            <a:xfrm>
              <a:off x="4740" y="2251"/>
              <a:ext cx="0" cy="9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38"/>
            <p:cNvSpPr>
              <a:spLocks noChangeShapeType="1"/>
            </p:cNvSpPr>
            <p:nvPr/>
          </p:nvSpPr>
          <p:spPr bwMode="auto">
            <a:xfrm>
              <a:off x="5239" y="2251"/>
              <a:ext cx="0" cy="9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39"/>
            <p:cNvSpPr>
              <a:spLocks noChangeShapeType="1"/>
            </p:cNvSpPr>
            <p:nvPr/>
          </p:nvSpPr>
          <p:spPr bwMode="auto">
            <a:xfrm>
              <a:off x="4740" y="2341"/>
              <a:ext cx="499"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40"/>
            <p:cNvSpPr>
              <a:spLocks noChangeShapeType="1"/>
            </p:cNvSpPr>
            <p:nvPr/>
          </p:nvSpPr>
          <p:spPr bwMode="auto">
            <a:xfrm>
              <a:off x="4967" y="2341"/>
              <a:ext cx="0" cy="91"/>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41"/>
            <p:cNvSpPr txBox="1">
              <a:spLocks noChangeArrowheads="1"/>
            </p:cNvSpPr>
            <p:nvPr/>
          </p:nvSpPr>
          <p:spPr bwMode="auto">
            <a:xfrm>
              <a:off x="1791" y="2387"/>
              <a:ext cx="63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华文新魏" panose="02010800040101010101" pitchFamily="2" charset="-122"/>
                </a:defRPr>
              </a:lvl1pPr>
              <a:lvl2pPr marL="742950" indent="-285750">
                <a:defRPr kumimoji="1" sz="2400" b="1">
                  <a:solidFill>
                    <a:schemeClr val="tx1"/>
                  </a:solidFill>
                  <a:latin typeface="Times New Roman" panose="02020603050405020304" pitchFamily="18" charset="0"/>
                  <a:ea typeface="华文新魏" panose="02010800040101010101" pitchFamily="2" charset="-122"/>
                </a:defRPr>
              </a:lvl2pPr>
              <a:lvl3pPr marL="1143000" indent="-228600">
                <a:defRPr kumimoji="1" sz="2400" b="1">
                  <a:solidFill>
                    <a:schemeClr val="tx1"/>
                  </a:solidFill>
                  <a:latin typeface="Times New Roman" panose="02020603050405020304" pitchFamily="18" charset="0"/>
                  <a:ea typeface="华文新魏" panose="02010800040101010101" pitchFamily="2" charset="-122"/>
                </a:defRPr>
              </a:lvl3pPr>
              <a:lvl4pPr marL="1600200" indent="-228600">
                <a:defRPr kumimoji="1" sz="2400" b="1">
                  <a:solidFill>
                    <a:schemeClr val="tx1"/>
                  </a:solidFill>
                  <a:latin typeface="Times New Roman" panose="02020603050405020304" pitchFamily="18" charset="0"/>
                  <a:ea typeface="华文新魏" panose="02010800040101010101" pitchFamily="2" charset="-122"/>
                </a:defRPr>
              </a:lvl4pPr>
              <a:lvl5pPr marL="2057400" indent="-22860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algn="ctr">
                <a:spcBef>
                  <a:spcPct val="50000"/>
                </a:spcBef>
              </a:pPr>
              <a:r>
                <a:rPr lang="en-US" altLang="zh-CN" sz="1800"/>
                <a:t>stop</a:t>
              </a:r>
            </a:p>
          </p:txBody>
        </p:sp>
        <p:sp>
          <p:nvSpPr>
            <p:cNvPr id="25" name="Text Box 42"/>
            <p:cNvSpPr txBox="1">
              <a:spLocks noChangeArrowheads="1"/>
            </p:cNvSpPr>
            <p:nvPr/>
          </p:nvSpPr>
          <p:spPr bwMode="auto">
            <a:xfrm>
              <a:off x="2517" y="2387"/>
              <a:ext cx="63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华文新魏" panose="02010800040101010101" pitchFamily="2" charset="-122"/>
                </a:defRPr>
              </a:lvl1pPr>
              <a:lvl2pPr marL="742950" indent="-285750">
                <a:defRPr kumimoji="1" sz="2400" b="1">
                  <a:solidFill>
                    <a:schemeClr val="tx1"/>
                  </a:solidFill>
                  <a:latin typeface="Times New Roman" panose="02020603050405020304" pitchFamily="18" charset="0"/>
                  <a:ea typeface="华文新魏" panose="02010800040101010101" pitchFamily="2" charset="-122"/>
                </a:defRPr>
              </a:lvl2pPr>
              <a:lvl3pPr marL="1143000" indent="-228600">
                <a:defRPr kumimoji="1" sz="2400" b="1">
                  <a:solidFill>
                    <a:schemeClr val="tx1"/>
                  </a:solidFill>
                  <a:latin typeface="Times New Roman" panose="02020603050405020304" pitchFamily="18" charset="0"/>
                  <a:ea typeface="华文新魏" panose="02010800040101010101" pitchFamily="2" charset="-122"/>
                </a:defRPr>
              </a:lvl3pPr>
              <a:lvl4pPr marL="1600200" indent="-228600">
                <a:defRPr kumimoji="1" sz="2400" b="1">
                  <a:solidFill>
                    <a:schemeClr val="tx1"/>
                  </a:solidFill>
                  <a:latin typeface="Times New Roman" panose="02020603050405020304" pitchFamily="18" charset="0"/>
                  <a:ea typeface="华文新魏" panose="02010800040101010101" pitchFamily="2" charset="-122"/>
                </a:defRPr>
              </a:lvl4pPr>
              <a:lvl5pPr marL="2057400" indent="-22860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algn="ctr">
                <a:spcBef>
                  <a:spcPct val="50000"/>
                </a:spcBef>
              </a:pPr>
              <a:r>
                <a:rPr lang="en-US" altLang="zh-CN" sz="1800"/>
                <a:t>even</a:t>
              </a:r>
            </a:p>
          </p:txBody>
        </p:sp>
        <p:sp>
          <p:nvSpPr>
            <p:cNvPr id="26" name="Text Box 43"/>
            <p:cNvSpPr txBox="1">
              <a:spLocks noChangeArrowheads="1"/>
            </p:cNvSpPr>
            <p:nvPr/>
          </p:nvSpPr>
          <p:spPr bwMode="auto">
            <a:xfrm>
              <a:off x="2971" y="2387"/>
              <a:ext cx="63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华文新魏" panose="02010800040101010101" pitchFamily="2" charset="-122"/>
                </a:defRPr>
              </a:lvl1pPr>
              <a:lvl2pPr marL="742950" indent="-285750">
                <a:defRPr kumimoji="1" sz="2400" b="1">
                  <a:solidFill>
                    <a:schemeClr val="tx1"/>
                  </a:solidFill>
                  <a:latin typeface="Times New Roman" panose="02020603050405020304" pitchFamily="18" charset="0"/>
                  <a:ea typeface="华文新魏" panose="02010800040101010101" pitchFamily="2" charset="-122"/>
                </a:defRPr>
              </a:lvl2pPr>
              <a:lvl3pPr marL="1143000" indent="-228600">
                <a:defRPr kumimoji="1" sz="2400" b="1">
                  <a:solidFill>
                    <a:schemeClr val="tx1"/>
                  </a:solidFill>
                  <a:latin typeface="Times New Roman" panose="02020603050405020304" pitchFamily="18" charset="0"/>
                  <a:ea typeface="华文新魏" panose="02010800040101010101" pitchFamily="2" charset="-122"/>
                </a:defRPr>
              </a:lvl3pPr>
              <a:lvl4pPr marL="1600200" indent="-228600">
                <a:defRPr kumimoji="1" sz="2400" b="1">
                  <a:solidFill>
                    <a:schemeClr val="tx1"/>
                  </a:solidFill>
                  <a:latin typeface="Times New Roman" panose="02020603050405020304" pitchFamily="18" charset="0"/>
                  <a:ea typeface="华文新魏" panose="02010800040101010101" pitchFamily="2" charset="-122"/>
                </a:defRPr>
              </a:lvl4pPr>
              <a:lvl5pPr marL="2057400" indent="-22860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algn="ctr">
                <a:spcBef>
                  <a:spcPct val="50000"/>
                </a:spcBef>
              </a:pPr>
              <a:r>
                <a:rPr lang="en-US" altLang="zh-CN" sz="1800"/>
                <a:t>pari</a:t>
              </a:r>
            </a:p>
          </p:txBody>
        </p:sp>
        <p:sp>
          <p:nvSpPr>
            <p:cNvPr id="27" name="Text Box 44"/>
            <p:cNvSpPr txBox="1">
              <a:spLocks noChangeArrowheads="1"/>
            </p:cNvSpPr>
            <p:nvPr/>
          </p:nvSpPr>
          <p:spPr bwMode="auto">
            <a:xfrm>
              <a:off x="3696" y="2383"/>
              <a:ext cx="63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华文新魏" panose="02010800040101010101" pitchFamily="2" charset="-122"/>
                </a:defRPr>
              </a:lvl1pPr>
              <a:lvl2pPr marL="742950" indent="-285750">
                <a:defRPr kumimoji="1" sz="2400" b="1">
                  <a:solidFill>
                    <a:schemeClr val="tx1"/>
                  </a:solidFill>
                  <a:latin typeface="Times New Roman" panose="02020603050405020304" pitchFamily="18" charset="0"/>
                  <a:ea typeface="华文新魏" panose="02010800040101010101" pitchFamily="2" charset="-122"/>
                </a:defRPr>
              </a:lvl2pPr>
              <a:lvl3pPr marL="1143000" indent="-228600">
                <a:defRPr kumimoji="1" sz="2400" b="1">
                  <a:solidFill>
                    <a:schemeClr val="tx1"/>
                  </a:solidFill>
                  <a:latin typeface="Times New Roman" panose="02020603050405020304" pitchFamily="18" charset="0"/>
                  <a:ea typeface="华文新魏" panose="02010800040101010101" pitchFamily="2" charset="-122"/>
                </a:defRPr>
              </a:lvl3pPr>
              <a:lvl4pPr marL="1600200" indent="-228600">
                <a:defRPr kumimoji="1" sz="2400" b="1">
                  <a:solidFill>
                    <a:schemeClr val="tx1"/>
                  </a:solidFill>
                  <a:latin typeface="Times New Roman" panose="02020603050405020304" pitchFamily="18" charset="0"/>
                  <a:ea typeface="华文新魏" panose="02010800040101010101" pitchFamily="2" charset="-122"/>
                </a:defRPr>
              </a:lvl4pPr>
              <a:lvl5pPr marL="2057400" indent="-22860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algn="ctr">
                <a:spcBef>
                  <a:spcPct val="50000"/>
                </a:spcBef>
              </a:pPr>
              <a:r>
                <a:rPr lang="en-US" altLang="zh-CN" sz="1800"/>
                <a:t>char</a:t>
              </a:r>
            </a:p>
          </p:txBody>
        </p:sp>
        <p:sp>
          <p:nvSpPr>
            <p:cNvPr id="28" name="Text Box 45"/>
            <p:cNvSpPr txBox="1">
              <a:spLocks noChangeArrowheads="1"/>
            </p:cNvSpPr>
            <p:nvPr/>
          </p:nvSpPr>
          <p:spPr bwMode="auto">
            <a:xfrm>
              <a:off x="4649" y="2387"/>
              <a:ext cx="63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华文新魏" panose="02010800040101010101" pitchFamily="2" charset="-122"/>
                </a:defRPr>
              </a:lvl1pPr>
              <a:lvl2pPr marL="742950" indent="-285750">
                <a:defRPr kumimoji="1" sz="2400" b="1">
                  <a:solidFill>
                    <a:schemeClr val="tx1"/>
                  </a:solidFill>
                  <a:latin typeface="Times New Roman" panose="02020603050405020304" pitchFamily="18" charset="0"/>
                  <a:ea typeface="华文新魏" panose="02010800040101010101" pitchFamily="2" charset="-122"/>
                </a:defRPr>
              </a:lvl2pPr>
              <a:lvl3pPr marL="1143000" indent="-228600">
                <a:defRPr kumimoji="1" sz="2400" b="1">
                  <a:solidFill>
                    <a:schemeClr val="tx1"/>
                  </a:solidFill>
                  <a:latin typeface="Times New Roman" panose="02020603050405020304" pitchFamily="18" charset="0"/>
                  <a:ea typeface="华文新魏" panose="02010800040101010101" pitchFamily="2" charset="-122"/>
                </a:defRPr>
              </a:lvl3pPr>
              <a:lvl4pPr marL="1600200" indent="-228600">
                <a:defRPr kumimoji="1" sz="2400" b="1">
                  <a:solidFill>
                    <a:schemeClr val="tx1"/>
                  </a:solidFill>
                  <a:latin typeface="Times New Roman" panose="02020603050405020304" pitchFamily="18" charset="0"/>
                  <a:ea typeface="华文新魏" panose="02010800040101010101" pitchFamily="2" charset="-122"/>
                </a:defRPr>
              </a:lvl4pPr>
              <a:lvl5pPr marL="2057400" indent="-22860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algn="ctr">
                <a:spcBef>
                  <a:spcPct val="50000"/>
                </a:spcBef>
              </a:pPr>
              <a:r>
                <a:rPr lang="en-US" altLang="zh-CN" sz="1800"/>
                <a:t>bund</a:t>
              </a:r>
            </a:p>
          </p:txBody>
        </p:sp>
      </p:grpSp>
      <p:sp>
        <p:nvSpPr>
          <p:cNvPr id="30" name="矩形 29"/>
          <p:cNvSpPr/>
          <p:nvPr/>
        </p:nvSpPr>
        <p:spPr>
          <a:xfrm>
            <a:off x="2979421" y="3946678"/>
            <a:ext cx="3753241" cy="2275033"/>
          </a:xfrm>
          <a:prstGeom prst="rect">
            <a:avLst/>
          </a:prstGeom>
          <a:noFill/>
          <a:ln>
            <a:solidFill>
              <a:srgbClr val="98B4A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altLang="zh-CN" kern="1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struct</a:t>
            </a:r>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bit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unsigned bund_bit:2;</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unsigned char_bit:2;</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unsigned pari_bit:1;</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unsigned even_bit:1;</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unsigned stop_bit:2;</a:t>
            </a:r>
          </a:p>
          <a:p>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t>
            </a:r>
            <a:endPar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7177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8.4</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位</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字段结构</a:t>
            </a:r>
          </a:p>
        </p:txBody>
      </p:sp>
      <p:sp>
        <p:nvSpPr>
          <p:cNvPr id="13" name="矩形 12"/>
          <p:cNvSpPr/>
          <p:nvPr/>
        </p:nvSpPr>
        <p:spPr>
          <a:xfrm>
            <a:off x="633302" y="1027110"/>
            <a:ext cx="8138194" cy="5355312"/>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位字段结构定义中的每个成员项一般书写格式为</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r>
              <a:rPr lang="zh-CN" altLang="en-US" sz="2000" dirty="0" smtClean="0">
                <a:latin typeface="微软雅黑" panose="020B0503020204020204" pitchFamily="34" charset="-122"/>
                <a:ea typeface="微软雅黑" panose="020B0503020204020204" pitchFamily="34" charset="-122"/>
              </a:rPr>
              <a:t>位</a:t>
            </a:r>
            <a:r>
              <a:rPr lang="zh-CN" altLang="en-US" sz="2000" dirty="0">
                <a:latin typeface="微软雅黑" panose="020B0503020204020204" pitchFamily="34" charset="-122"/>
                <a:ea typeface="微软雅黑" panose="020B0503020204020204" pitchFamily="34" charset="-122"/>
              </a:rPr>
              <a:t>字段以单个</a:t>
            </a:r>
            <a:r>
              <a:rPr lang="en-US" altLang="zh-CN" sz="2000" dirty="0">
                <a:latin typeface="微软雅黑" panose="020B0503020204020204" pitchFamily="34" charset="-122"/>
                <a:ea typeface="微软雅黑" panose="020B0503020204020204" pitchFamily="34" charset="-122"/>
              </a:rPr>
              <a:t>unsigned</a:t>
            </a:r>
            <a:r>
              <a:rPr lang="zh-CN" altLang="en-US" sz="2000" dirty="0">
                <a:latin typeface="微软雅黑" panose="020B0503020204020204" pitchFamily="34" charset="-122"/>
                <a:ea typeface="微软雅黑" panose="020B0503020204020204" pitchFamily="34" charset="-122"/>
              </a:rPr>
              <a:t>型数据为单位，其内存放着一连串相邻的</a:t>
            </a:r>
            <a:r>
              <a:rPr lang="zh-CN" altLang="en-US" sz="2000" dirty="0" smtClean="0">
                <a:latin typeface="微软雅黑" panose="020B0503020204020204" pitchFamily="34" charset="-122"/>
                <a:ea typeface="微软雅黑" panose="020B0503020204020204" pitchFamily="34" charset="-122"/>
              </a:rPr>
              <a:t>二进制位</a:t>
            </a: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r>
              <a:rPr lang="zh-CN" altLang="en-US" sz="2000" dirty="0" smtClean="0">
                <a:latin typeface="微软雅黑" panose="020B0503020204020204" pitchFamily="34" charset="-122"/>
                <a:ea typeface="微软雅黑" panose="020B0503020204020204" pitchFamily="34" charset="-122"/>
              </a:rPr>
              <a:t>若某</a:t>
            </a:r>
            <a:r>
              <a:rPr lang="zh-CN" altLang="en-US" sz="2000" dirty="0">
                <a:latin typeface="微软雅黑" panose="020B0503020204020204" pitchFamily="34" charset="-122"/>
                <a:ea typeface="微软雅黑" panose="020B0503020204020204" pitchFamily="34" charset="-122"/>
              </a:rPr>
              <a:t>一段要从另一个字开始存放，可以使用以下形式：</a:t>
            </a:r>
          </a:p>
          <a:p>
            <a:pPr>
              <a:lnSpc>
                <a:spcPct val="150000"/>
              </a:lnSpc>
            </a:pP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en-US" altLang="zh-CN" sz="2800" dirty="0" smtClean="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在位字段结构体内若有不带名字的位字段时，冒号后面的位数应写</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，表示位字段间的填充物，使得下一个成员项</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分配在相邻的下一个</a:t>
            </a:r>
            <a:r>
              <a:rPr lang="en-US" altLang="zh-CN" sz="2000" dirty="0">
                <a:latin typeface="微软雅黑" panose="020B0503020204020204" pitchFamily="34" charset="-122"/>
                <a:ea typeface="微软雅黑" panose="020B0503020204020204" pitchFamily="34" charset="-122"/>
              </a:rPr>
              <a:t>unsigned</a:t>
            </a:r>
            <a:r>
              <a:rPr lang="zh-CN" altLang="en-US" sz="2000" dirty="0">
                <a:latin typeface="微软雅黑" panose="020B0503020204020204" pitchFamily="34" charset="-122"/>
                <a:ea typeface="微软雅黑" panose="020B0503020204020204" pitchFamily="34" charset="-122"/>
              </a:rPr>
              <a:t>型</a:t>
            </a:r>
            <a:r>
              <a:rPr lang="zh-CN" altLang="en-US" sz="2000" dirty="0" smtClean="0">
                <a:latin typeface="微软雅黑" panose="020B0503020204020204" pitchFamily="34" charset="-122"/>
                <a:ea typeface="微软雅黑" panose="020B0503020204020204" pitchFamily="34" charset="-122"/>
              </a:rPr>
              <a:t>内</a:t>
            </a:r>
            <a:endParaRPr lang="zh-CN" altLang="en-US" sz="2000" dirty="0">
              <a:latin typeface="微软雅黑" panose="020B0503020204020204" pitchFamily="34" charset="-122"/>
              <a:ea typeface="微软雅黑" panose="020B0503020204020204" pitchFamily="34" charset="-122"/>
            </a:endParaRPr>
          </a:p>
        </p:txBody>
      </p:sp>
      <p:sp>
        <p:nvSpPr>
          <p:cNvPr id="30" name="AutoShape 6"/>
          <p:cNvSpPr>
            <a:spLocks noChangeArrowheads="1"/>
          </p:cNvSpPr>
          <p:nvPr/>
        </p:nvSpPr>
        <p:spPr bwMode="ltGray">
          <a:xfrm>
            <a:off x="2853083" y="1571314"/>
            <a:ext cx="2892138" cy="376476"/>
          </a:xfrm>
          <a:prstGeom prst="roundRect">
            <a:avLst>
              <a:gd name="adj" fmla="val 4843"/>
            </a:avLst>
          </a:prstGeom>
          <a:solidFill>
            <a:srgbClr val="9DE0B3"/>
          </a:solidFill>
          <a:extLst/>
        </p:spPr>
        <p:txBody>
          <a:bodyPr wrap="none">
            <a:spAutoFit/>
          </a:bodyPr>
          <a:lstStyle/>
          <a:p>
            <a:r>
              <a:rPr lang="en-US" altLang="zh-CN" dirty="0">
                <a:solidFill>
                  <a:schemeClr val="tx1"/>
                </a:solidFill>
                <a:latin typeface="微软雅黑" panose="020B0503020204020204" pitchFamily="34" charset="-122"/>
                <a:ea typeface="微软雅黑" panose="020B0503020204020204" pitchFamily="34" charset="-122"/>
              </a:rPr>
              <a:t>unsigned </a:t>
            </a:r>
            <a:r>
              <a:rPr lang="zh-CN" altLang="en-US" dirty="0">
                <a:solidFill>
                  <a:schemeClr val="tx1"/>
                </a:solidFill>
                <a:latin typeface="微软雅黑" panose="020B0503020204020204" pitchFamily="34" charset="-122"/>
                <a:ea typeface="微软雅黑" panose="020B0503020204020204" pitchFamily="34" charset="-122"/>
              </a:rPr>
              <a:t>成员名：位数；</a:t>
            </a:r>
          </a:p>
        </p:txBody>
      </p:sp>
      <p:sp>
        <p:nvSpPr>
          <p:cNvPr id="7" name="矩形 6"/>
          <p:cNvSpPr/>
          <p:nvPr/>
        </p:nvSpPr>
        <p:spPr>
          <a:xfrm>
            <a:off x="2055415" y="3385226"/>
            <a:ext cx="5143053" cy="1853992"/>
          </a:xfrm>
          <a:prstGeom prst="rect">
            <a:avLst/>
          </a:prstGeom>
          <a:noFill/>
          <a:ln>
            <a:solidFill>
              <a:srgbClr val="98B4A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altLang="zh-CN" kern="1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struct</a:t>
            </a:r>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test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unsigned a:1;</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unsigned b:2;    //</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成员</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和</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b</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占用一个存储单元</a:t>
            </a:r>
          </a:p>
          <a:p>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unsigned :0;</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unsigned c:3;    //</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成员</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c</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占用另一个存储单元</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66427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heckerboard(across)">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3">
                                            <p:txEl>
                                              <p:pRg st="3" end="3"/>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33302" y="1027110"/>
            <a:ext cx="8138194" cy="1509644"/>
          </a:xfrm>
          <a:prstGeom prst="rect">
            <a:avLst/>
          </a:prstGeom>
        </p:spPr>
        <p:txBody>
          <a:bodyPr wrap="square">
            <a:spAutoFit/>
          </a:bodyPr>
          <a:lstStyle/>
          <a:p>
            <a:pPr>
              <a:lnSpc>
                <a:spcPct val="90000"/>
              </a:lnSpc>
            </a:pPr>
            <a:r>
              <a:rPr lang="zh-CN" altLang="en-US" sz="2400" b="1" dirty="0" smtClean="0">
                <a:latin typeface="微软雅黑" panose="020B0503020204020204" pitchFamily="34" charset="-122"/>
                <a:ea typeface="微软雅黑" panose="020B0503020204020204" pitchFamily="34" charset="-122"/>
              </a:rPr>
              <a:t>结构</a:t>
            </a:r>
            <a:r>
              <a:rPr lang="zh-CN" altLang="en-US" sz="2400" b="1" dirty="0">
                <a:latin typeface="微软雅黑" panose="020B0503020204020204" pitchFamily="34" charset="-122"/>
                <a:ea typeface="微软雅黑" panose="020B0503020204020204" pitchFamily="34" charset="-122"/>
              </a:rPr>
              <a:t>的定义</a:t>
            </a:r>
          </a:p>
          <a:p>
            <a:pPr>
              <a:lnSpc>
                <a:spcPct val="150000"/>
              </a:lnSpc>
            </a:pPr>
            <a:endParaRPr lang="en-US" altLang="zh-CN" sz="7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标准</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语言中，使用结构可以把不同类型的数据存储在</a:t>
            </a:r>
            <a:r>
              <a:rPr lang="zh-CN" altLang="en-US" sz="2000" dirty="0" smtClean="0">
                <a:latin typeface="微软雅黑" panose="020B0503020204020204" pitchFamily="34" charset="-122"/>
                <a:ea typeface="微软雅黑" panose="020B0503020204020204" pitchFamily="34" charset="-122"/>
              </a:rPr>
              <a:t>一起</a:t>
            </a:r>
            <a:endParaRPr lang="en-US" altLang="zh-CN" sz="8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语言程序中先定义结构，才能进行结构变量的定义和使用       </a:t>
            </a:r>
            <a:endParaRPr lang="en-US" altLang="zh-CN" sz="2000" dirty="0">
              <a:latin typeface="微软雅黑" panose="020B0503020204020204" pitchFamily="34" charset="-122"/>
              <a:ea typeface="微软雅黑" panose="020B0503020204020204" pitchFamily="34" charset="-122"/>
            </a:endParaRPr>
          </a:p>
        </p:txBody>
      </p:sp>
      <p:sp>
        <p:nvSpPr>
          <p:cNvPr id="5" name="矩形 4"/>
          <p:cNvSpPr/>
          <p:nvPr/>
        </p:nvSpPr>
        <p:spPr>
          <a:xfrm>
            <a:off x="633302" y="2535298"/>
            <a:ext cx="7917311" cy="1538883"/>
          </a:xfrm>
          <a:prstGeom prst="rect">
            <a:avLst/>
          </a:prstGeom>
        </p:spPr>
        <p:txBody>
          <a:bodyPr wrap="square">
            <a:spAutoFit/>
          </a:bodyPr>
          <a:lstStyle/>
          <a:p>
            <a:pPr marL="342900" indent="-342900">
              <a:lnSpc>
                <a:spcPct val="150000"/>
              </a:lnSpc>
              <a:spcBef>
                <a:spcPct val="20000"/>
              </a:spcBef>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结构是由不同数据类型的数据组成的。组成结构的每个数据称为该结构的成员项，简称</a:t>
            </a:r>
            <a:r>
              <a:rPr lang="zh-CN" altLang="en-US" sz="2000" dirty="0" smtClean="0">
                <a:latin typeface="微软雅黑" panose="020B0503020204020204" pitchFamily="34" charset="-122"/>
                <a:ea typeface="微软雅黑" panose="020B0503020204020204" pitchFamily="34" charset="-122"/>
              </a:rPr>
              <a:t>成员</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ct val="20000"/>
              </a:spcBef>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程序中使用</a:t>
            </a:r>
            <a:r>
              <a:rPr lang="zh-CN" altLang="en-US" sz="2000" dirty="0" smtClean="0">
                <a:latin typeface="微软雅黑" panose="020B0503020204020204" pitchFamily="34" charset="-122"/>
                <a:ea typeface="微软雅黑" panose="020B0503020204020204" pitchFamily="34" charset="-122"/>
              </a:rPr>
              <a:t>结构，先</a:t>
            </a:r>
            <a:r>
              <a:rPr lang="zh-CN" altLang="en-US" sz="2000" dirty="0">
                <a:latin typeface="微软雅黑" panose="020B0503020204020204" pitchFamily="34" charset="-122"/>
                <a:ea typeface="微软雅黑" panose="020B0503020204020204" pitchFamily="34" charset="-122"/>
              </a:rPr>
              <a:t>要对结构的组成进行描述</a:t>
            </a:r>
            <a:r>
              <a:rPr lang="zh-CN" altLang="en-US" sz="2000" dirty="0" smtClean="0">
                <a:latin typeface="微软雅黑" panose="020B0503020204020204" pitchFamily="34" charset="-122"/>
                <a:ea typeface="微软雅黑" panose="020B0503020204020204" pitchFamily="34" charset="-122"/>
              </a:rPr>
              <a:t>，称为</a:t>
            </a:r>
            <a:r>
              <a:rPr lang="zh-CN" altLang="en-US" sz="2000" dirty="0">
                <a:latin typeface="微软雅黑" panose="020B0503020204020204" pitchFamily="34" charset="-122"/>
                <a:ea typeface="微软雅黑" panose="020B0503020204020204" pitchFamily="34" charset="-122"/>
              </a:rPr>
              <a:t>结构的</a:t>
            </a:r>
            <a:r>
              <a:rPr lang="zh-CN" altLang="en-US" sz="2000" dirty="0" smtClean="0">
                <a:latin typeface="微软雅黑" panose="020B0503020204020204" pitchFamily="34" charset="-122"/>
                <a:ea typeface="微软雅黑" panose="020B0503020204020204" pitchFamily="34" charset="-122"/>
              </a:rPr>
              <a:t>定义</a:t>
            </a:r>
            <a:endParaRPr lang="zh-CN" altLang="en-US" sz="20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928490" y="131498"/>
            <a:ext cx="841897"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3982033"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结构</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的定义和使用</a:t>
            </a:r>
          </a:p>
        </p:txBody>
      </p:sp>
      <p:sp>
        <p:nvSpPr>
          <p:cNvPr id="7" name="矩形 6"/>
          <p:cNvSpPr/>
          <p:nvPr/>
        </p:nvSpPr>
        <p:spPr>
          <a:xfrm>
            <a:off x="2906154" y="4074181"/>
            <a:ext cx="3371606" cy="2166264"/>
          </a:xfrm>
          <a:prstGeom prst="rect">
            <a:avLst/>
          </a:prstGeom>
          <a:noFill/>
          <a:ln>
            <a:solidFill>
              <a:srgbClr val="98B4A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struct</a:t>
            </a:r>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结构名</a:t>
            </a:r>
          </a:p>
          <a:p>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数据类型    成员名</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1</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数据类型    成员名</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2</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数据类型    成员名</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n</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r>
              <a:rPr lang="zh-CN" altLang="en-US"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t>
            </a:r>
            <a:endPar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0491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8.4</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位</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字段结构</a:t>
            </a:r>
          </a:p>
        </p:txBody>
      </p:sp>
      <p:sp>
        <p:nvSpPr>
          <p:cNvPr id="13" name="矩形 12"/>
          <p:cNvSpPr/>
          <p:nvPr/>
        </p:nvSpPr>
        <p:spPr>
          <a:xfrm>
            <a:off x="633302" y="1027110"/>
            <a:ext cx="8138194" cy="4708981"/>
          </a:xfrm>
          <a:prstGeom prst="rect">
            <a:avLst/>
          </a:prstGeom>
        </p:spPr>
        <p:txBody>
          <a:bodyPr wrap="square">
            <a:spAutoFit/>
          </a:bodyPr>
          <a:lstStyle/>
          <a:p>
            <a:pPr marL="342900" indent="-342900">
              <a:lnSpc>
                <a:spcPct val="150000"/>
              </a:lnSpc>
              <a:buFont typeface="Wingdings" pitchFamily="2" charset="2"/>
              <a:buChar char="l"/>
            </a:pPr>
            <a:r>
              <a:rPr lang="zh-CN" altLang="en-US" sz="2000" dirty="0" smtClean="0">
                <a:latin typeface="微软雅黑" panose="020B0503020204020204" pitchFamily="34" charset="-122"/>
                <a:ea typeface="微软雅黑" panose="020B0503020204020204" pitchFamily="34" charset="-122"/>
              </a:rPr>
              <a:t>位</a:t>
            </a:r>
            <a:r>
              <a:rPr lang="zh-CN" altLang="en-US" sz="2000" dirty="0">
                <a:latin typeface="微软雅黑" panose="020B0503020204020204" pitchFamily="34" charset="-122"/>
                <a:ea typeface="微软雅黑" panose="020B0503020204020204" pitchFamily="34" charset="-122"/>
              </a:rPr>
              <a:t>字段结构在程序中的处理方式和表示方法等于与普通结构相同。例如，上述</a:t>
            </a:r>
            <a:r>
              <a:rPr lang="en-US" altLang="zh-CN" sz="2000" dirty="0">
                <a:latin typeface="微软雅黑" panose="020B0503020204020204" pitchFamily="34" charset="-122"/>
                <a:ea typeface="微软雅黑" panose="020B0503020204020204" pitchFamily="34" charset="-122"/>
              </a:rPr>
              <a:t>8251A</a:t>
            </a:r>
            <a:r>
              <a:rPr lang="zh-CN" altLang="en-US" sz="2000" dirty="0">
                <a:latin typeface="微软雅黑" panose="020B0503020204020204" pitchFamily="34" charset="-122"/>
                <a:ea typeface="微软雅黑" panose="020B0503020204020204" pitchFamily="34" charset="-122"/>
              </a:rPr>
              <a:t>方式字结构在定义后可以有下列说明：</a:t>
            </a:r>
          </a:p>
          <a:p>
            <a:pPr marL="342900" indent="-342900">
              <a:lnSpc>
                <a:spcPct val="150000"/>
              </a:lnSpc>
              <a:buFont typeface="Wingdings" pitchFamily="2" charset="2"/>
              <a:buChar char="l"/>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endParaRPr lang="zh-CN" altLang="en-US" sz="1600" dirty="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    其</a:t>
            </a:r>
            <a:r>
              <a:rPr lang="zh-CN" altLang="en-US" sz="2000" dirty="0">
                <a:latin typeface="微软雅黑" panose="020B0503020204020204" pitchFamily="34" charset="-122"/>
                <a:ea typeface="微软雅黑" panose="020B0503020204020204" pitchFamily="34" charset="-122"/>
              </a:rPr>
              <a:t>结构变量</a:t>
            </a:r>
            <a:r>
              <a:rPr lang="en-US" altLang="zh-CN" sz="2000" dirty="0" smtClean="0">
                <a:latin typeface="微软雅黑" panose="020B0503020204020204" pitchFamily="34" charset="-122"/>
                <a:ea typeface="微软雅黑" panose="020B0503020204020204" pitchFamily="34" charset="-122"/>
              </a:rPr>
              <a:t>mod</a:t>
            </a:r>
            <a:r>
              <a:rPr lang="zh-CN" altLang="en-US" sz="2000" dirty="0" smtClean="0">
                <a:latin typeface="微软雅黑" panose="020B0503020204020204" pitchFamily="34" charset="-122"/>
                <a:ea typeface="微软雅黑" panose="020B0503020204020204" pitchFamily="34" charset="-122"/>
              </a:rPr>
              <a:t>的</a:t>
            </a:r>
            <a:r>
              <a:rPr lang="zh-CN" altLang="en-US" sz="2000" dirty="0">
                <a:latin typeface="微软雅黑" panose="020B0503020204020204" pitchFamily="34" charset="-122"/>
                <a:ea typeface="微软雅黑" panose="020B0503020204020204" pitchFamily="34" charset="-122"/>
              </a:rPr>
              <a:t>成员为：</a:t>
            </a:r>
          </a:p>
          <a:p>
            <a:pPr marL="342900" indent="-342900">
              <a:lnSpc>
                <a:spcPct val="150000"/>
              </a:lnSpc>
              <a:buFont typeface="Wingdings" pitchFamily="2" charset="2"/>
              <a:buChar char="l"/>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r>
              <a:rPr lang="zh-CN" altLang="en-US" sz="2000" dirty="0" smtClean="0">
                <a:latin typeface="微软雅黑" panose="020B0503020204020204" pitchFamily="34" charset="-122"/>
                <a:ea typeface="微软雅黑" panose="020B0503020204020204" pitchFamily="34" charset="-122"/>
              </a:rPr>
              <a:t>一</a:t>
            </a:r>
            <a:r>
              <a:rPr lang="zh-CN" altLang="en-US" sz="2000" dirty="0">
                <a:latin typeface="微软雅黑" panose="020B0503020204020204" pitchFamily="34" charset="-122"/>
                <a:ea typeface="微软雅黑" panose="020B0503020204020204" pitchFamily="34" charset="-122"/>
              </a:rPr>
              <a:t>个位段必须存储在同一个存储单元中。如果一个单元空间不能容纳下一位段，则不用该空间</a:t>
            </a:r>
            <a:r>
              <a:rPr lang="zh-CN" altLang="en-US" sz="2000" dirty="0" smtClean="0">
                <a:latin typeface="微软雅黑" panose="020B0503020204020204" pitchFamily="34" charset="-122"/>
                <a:ea typeface="微软雅黑" panose="020B0503020204020204" pitchFamily="34" charset="-122"/>
              </a:rPr>
              <a:t>，从</a:t>
            </a:r>
            <a:r>
              <a:rPr lang="zh-CN" altLang="en-US" sz="2000" dirty="0">
                <a:latin typeface="微软雅黑" panose="020B0503020204020204" pitchFamily="34" charset="-122"/>
                <a:ea typeface="微软雅黑" panose="020B0503020204020204" pitchFamily="34" charset="-122"/>
              </a:rPr>
              <a:t>另一个单元其存放该位</a:t>
            </a:r>
            <a:r>
              <a:rPr lang="zh-CN" altLang="en-US" sz="2000" dirty="0" smtClean="0">
                <a:latin typeface="微软雅黑" panose="020B0503020204020204" pitchFamily="34" charset="-122"/>
                <a:ea typeface="微软雅黑" panose="020B0503020204020204" pitchFamily="34" charset="-122"/>
              </a:rPr>
              <a:t>段。位</a:t>
            </a:r>
            <a:r>
              <a:rPr lang="zh-CN" altLang="en-US" sz="2000" dirty="0">
                <a:latin typeface="微软雅黑" panose="020B0503020204020204" pitchFamily="34" charset="-122"/>
                <a:ea typeface="微软雅黑" panose="020B0503020204020204" pitchFamily="34" charset="-122"/>
              </a:rPr>
              <a:t>段的长度不能大于存储单元的长度，也不能定义为段</a:t>
            </a:r>
            <a:r>
              <a:rPr lang="zh-CN" altLang="en-US" sz="2000" dirty="0" smtClean="0">
                <a:latin typeface="微软雅黑" panose="020B0503020204020204" pitchFamily="34" charset="-122"/>
                <a:ea typeface="微软雅黑" panose="020B0503020204020204" pitchFamily="34" charset="-122"/>
              </a:rPr>
              <a:t>数据</a:t>
            </a:r>
            <a:endParaRPr lang="zh-CN" altLang="en-US" sz="2000" dirty="0">
              <a:latin typeface="微软雅黑" panose="020B0503020204020204" pitchFamily="34" charset="-122"/>
              <a:ea typeface="微软雅黑" panose="020B0503020204020204" pitchFamily="34" charset="-122"/>
            </a:endParaRPr>
          </a:p>
        </p:txBody>
      </p:sp>
      <p:sp>
        <p:nvSpPr>
          <p:cNvPr id="7" name="AutoShape 6"/>
          <p:cNvSpPr>
            <a:spLocks noChangeArrowheads="1"/>
          </p:cNvSpPr>
          <p:nvPr/>
        </p:nvSpPr>
        <p:spPr bwMode="ltGray">
          <a:xfrm>
            <a:off x="3525681" y="2217273"/>
            <a:ext cx="1880643" cy="376476"/>
          </a:xfrm>
          <a:prstGeom prst="roundRect">
            <a:avLst>
              <a:gd name="adj" fmla="val 4843"/>
            </a:avLst>
          </a:prstGeom>
          <a:solidFill>
            <a:srgbClr val="9DE0B3"/>
          </a:solidFill>
          <a:extLst/>
        </p:spPr>
        <p:txBody>
          <a:bodyPr wrap="none">
            <a:spAutoFit/>
          </a:bodyPr>
          <a:lstStyle/>
          <a:p>
            <a:r>
              <a:rPr lang="en-US" altLang="zh-CN" dirty="0" err="1">
                <a:solidFill>
                  <a:schemeClr val="tx1"/>
                </a:solidFill>
                <a:latin typeface="微软雅黑" panose="020B0503020204020204" pitchFamily="34" charset="-122"/>
                <a:ea typeface="微软雅黑" panose="020B0503020204020204" pitchFamily="34" charset="-122"/>
              </a:rPr>
              <a:t>struct</a:t>
            </a:r>
            <a:r>
              <a:rPr lang="en-US" altLang="zh-CN" dirty="0">
                <a:solidFill>
                  <a:schemeClr val="tx1"/>
                </a:solidFill>
                <a:latin typeface="微软雅黑" panose="020B0503020204020204" pitchFamily="34" charset="-122"/>
                <a:ea typeface="微软雅黑" panose="020B0503020204020204" pitchFamily="34" charset="-122"/>
              </a:rPr>
              <a:t> bit  </a:t>
            </a:r>
            <a:r>
              <a:rPr lang="en-US" altLang="zh-CN" dirty="0" smtClean="0">
                <a:solidFill>
                  <a:schemeClr val="tx1"/>
                </a:solidFill>
                <a:latin typeface="微软雅黑" panose="020B0503020204020204" pitchFamily="34" charset="-122"/>
                <a:ea typeface="微软雅黑" panose="020B0503020204020204" pitchFamily="34" charset="-122"/>
              </a:rPr>
              <a:t>mod;</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8" name="AutoShape 7"/>
          <p:cNvSpPr>
            <a:spLocks noChangeArrowheads="1"/>
          </p:cNvSpPr>
          <p:nvPr/>
        </p:nvSpPr>
        <p:spPr bwMode="ltGray">
          <a:xfrm>
            <a:off x="3218064" y="3381600"/>
            <a:ext cx="2627322" cy="658832"/>
          </a:xfrm>
          <a:prstGeom prst="roundRect">
            <a:avLst>
              <a:gd name="adj" fmla="val 4843"/>
            </a:avLst>
          </a:prstGeom>
          <a:solidFill>
            <a:srgbClr val="9DE0B3"/>
          </a:solidFill>
          <a:extLst/>
        </p:spPr>
        <p:txBody>
          <a:bodyPr wrap="none">
            <a:spAutoFit/>
          </a:bodyPr>
          <a:lstStyle/>
          <a:p>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smtClean="0">
                <a:solidFill>
                  <a:schemeClr val="tx1"/>
                </a:solidFill>
                <a:latin typeface="微软雅黑" panose="020B0503020204020204" pitchFamily="34" charset="-122"/>
                <a:ea typeface="微软雅黑" panose="020B0503020204020204" pitchFamily="34" charset="-122"/>
              </a:rPr>
              <a:t>mod.bund_bit</a:t>
            </a: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smtClean="0">
                <a:solidFill>
                  <a:schemeClr val="tx1"/>
                </a:solidFill>
                <a:latin typeface="微软雅黑" panose="020B0503020204020204" pitchFamily="34" charset="-122"/>
                <a:ea typeface="微软雅黑" panose="020B0503020204020204" pitchFamily="34" charset="-122"/>
              </a:rPr>
              <a:t>mod.stop_bit</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等</a:t>
            </a:r>
          </a:p>
        </p:txBody>
      </p:sp>
    </p:spTree>
    <p:extLst>
      <p:ext uri="{BB962C8B-B14F-4D97-AF65-F5344CB8AC3E}">
        <p14:creationId xmlns:p14="http://schemas.microsoft.com/office/powerpoint/2010/main" val="24582025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8.4</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位</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字段结构</a:t>
            </a:r>
          </a:p>
        </p:txBody>
      </p:sp>
      <p:sp>
        <p:nvSpPr>
          <p:cNvPr id="13" name="矩形 12"/>
          <p:cNvSpPr/>
          <p:nvPr/>
        </p:nvSpPr>
        <p:spPr>
          <a:xfrm>
            <a:off x="633302" y="1027110"/>
            <a:ext cx="8138194" cy="4708981"/>
          </a:xfrm>
          <a:prstGeom prst="rect">
            <a:avLst/>
          </a:prstGeom>
        </p:spPr>
        <p:txBody>
          <a:bodyPr wrap="square">
            <a:spAutoFit/>
          </a:bodyPr>
          <a:lstStyle/>
          <a:p>
            <a:pPr marL="342900" indent="-342900">
              <a:lnSpc>
                <a:spcPct val="150000"/>
              </a:lnSpc>
              <a:buFont typeface="Wingdings" pitchFamily="2" charset="2"/>
              <a:buChar char="l"/>
            </a:pPr>
            <a:r>
              <a:rPr lang="zh-CN" altLang="en-US" sz="2000" dirty="0">
                <a:latin typeface="微软雅黑" panose="020B0503020204020204" pitchFamily="34" charset="-122"/>
                <a:ea typeface="微软雅黑" panose="020B0503020204020204" pitchFamily="34" charset="-122"/>
              </a:rPr>
              <a:t>位字段结构的成员项可以和一个变量一样参加各种运算，但一般不能对位字段结构的成员项作取地址</a:t>
            </a:r>
            <a:r>
              <a:rPr lang="en-US" altLang="zh-CN" sz="2000" dirty="0">
                <a:latin typeface="微软雅黑" panose="020B0503020204020204" pitchFamily="34" charset="-122"/>
                <a:ea typeface="微软雅黑" panose="020B0503020204020204" pitchFamily="34" charset="-122"/>
              </a:rPr>
              <a:t>&amp;</a:t>
            </a:r>
            <a:r>
              <a:rPr lang="zh-CN" altLang="en-US" sz="2000" dirty="0">
                <a:latin typeface="微软雅黑" panose="020B0503020204020204" pitchFamily="34" charset="-122"/>
                <a:ea typeface="微软雅黑" panose="020B0503020204020204" pitchFamily="34" charset="-122"/>
              </a:rPr>
              <a:t>运算。例如：</a:t>
            </a:r>
          </a:p>
          <a:p>
            <a:pPr marL="342900" indent="-342900">
              <a:lnSpc>
                <a:spcPct val="150000"/>
              </a:lnSpc>
              <a:buFont typeface="Wingdings" pitchFamily="2" charset="2"/>
              <a:buChar char="l"/>
            </a:pP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r>
              <a:rPr lang="zh-CN" altLang="en-US" sz="2000" dirty="0">
                <a:latin typeface="微软雅黑" panose="020B0503020204020204" pitchFamily="34" charset="-122"/>
                <a:ea typeface="微软雅黑" panose="020B0503020204020204" pitchFamily="34" charset="-122"/>
              </a:rPr>
              <a:t>也可以使用</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u,%o,%x</a:t>
            </a:r>
            <a:r>
              <a:rPr lang="zh-CN" altLang="en-US" sz="2000" dirty="0">
                <a:latin typeface="微软雅黑" panose="020B0503020204020204" pitchFamily="34" charset="-122"/>
                <a:ea typeface="微软雅黑" panose="020B0503020204020204" pitchFamily="34" charset="-122"/>
              </a:rPr>
              <a:t>等格式输出。</a:t>
            </a:r>
          </a:p>
          <a:p>
            <a:pPr marL="342900" indent="-342900">
              <a:lnSpc>
                <a:spcPct val="150000"/>
              </a:lnSpc>
              <a:buFont typeface="Wingdings" pitchFamily="2" charset="2"/>
              <a:buChar char="l"/>
            </a:pPr>
            <a:r>
              <a:rPr lang="zh-CN" altLang="en-US" sz="2000" dirty="0">
                <a:latin typeface="微软雅黑" panose="020B0503020204020204" pitchFamily="34" charset="-122"/>
                <a:ea typeface="微软雅黑" panose="020B0503020204020204" pitchFamily="34" charset="-122"/>
              </a:rPr>
              <a:t>位段可以在数值表达式中引用，它会被系统自动的转换成整数型。例如</a:t>
            </a:r>
            <a:r>
              <a:rPr lang="en-US" altLang="zh-CN" sz="2000" dirty="0" smtClean="0">
                <a:latin typeface="微软雅黑" panose="020B0503020204020204" pitchFamily="34" charset="-122"/>
                <a:ea typeface="微软雅黑" panose="020B0503020204020204" pitchFamily="34" charset="-122"/>
              </a:rPr>
              <a:t>: mod.bund_bit+5/</a:t>
            </a:r>
            <a:r>
              <a:rPr lang="en-US" altLang="zh-CN" sz="2000" dirty="0" err="1" smtClean="0">
                <a:latin typeface="微软雅黑" panose="020B0503020204020204" pitchFamily="34" charset="-122"/>
                <a:ea typeface="微软雅黑" panose="020B0503020204020204" pitchFamily="34" charset="-122"/>
              </a:rPr>
              <a:t>mod.char_bit</a:t>
            </a:r>
            <a:endParaRPr lang="zh-CN" altLang="en-US" sz="2000" dirty="0">
              <a:latin typeface="微软雅黑" panose="020B0503020204020204" pitchFamily="34" charset="-122"/>
              <a:ea typeface="微软雅黑" panose="020B0503020204020204" pitchFamily="34" charset="-122"/>
            </a:endParaRPr>
          </a:p>
        </p:txBody>
      </p:sp>
      <p:sp>
        <p:nvSpPr>
          <p:cNvPr id="6" name="矩形 5"/>
          <p:cNvSpPr/>
          <p:nvPr/>
        </p:nvSpPr>
        <p:spPr>
          <a:xfrm>
            <a:off x="1899763" y="2169269"/>
            <a:ext cx="5143053" cy="1853992"/>
          </a:xfrm>
          <a:prstGeom prst="rect">
            <a:avLst/>
          </a:prstGeom>
          <a:noFill/>
          <a:ln>
            <a:solidFill>
              <a:srgbClr val="98B4A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altLang="zh-CN" kern="1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struct</a:t>
            </a:r>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bit mod;</a:t>
            </a:r>
          </a:p>
          <a:p>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mod.bund_bit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=3;        //</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如果赋值</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4</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就有错</a:t>
            </a:r>
          </a:p>
          <a:p>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mod.char_bit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=2;</a:t>
            </a:r>
          </a:p>
          <a:p>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mod.pari_bit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=0;</a:t>
            </a:r>
          </a:p>
          <a:p>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printf</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(“%d,%d,%d”,</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mod.bund_bit,mod.char_bit,mod.pari_bit</a:t>
            </a:r>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t>
            </a:r>
            <a:endPar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343048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联合</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3" name="矩形 12"/>
          <p:cNvSpPr/>
          <p:nvPr/>
        </p:nvSpPr>
        <p:spPr>
          <a:xfrm>
            <a:off x="633302" y="1027110"/>
            <a:ext cx="8138194" cy="5355312"/>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语言中，不同数据类型的数据可以使用共同的存储区域，这种数据结构类型称为联合体，简称</a:t>
            </a:r>
            <a:r>
              <a:rPr lang="zh-CN" altLang="en-US" sz="2000" dirty="0" smtClean="0">
                <a:latin typeface="微软雅黑" panose="020B0503020204020204" pitchFamily="34" charset="-122"/>
                <a:ea typeface="微软雅黑" panose="020B0503020204020204" pitchFamily="34" charset="-122"/>
              </a:rPr>
              <a:t>联合</a:t>
            </a: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r>
              <a:rPr lang="zh-CN" altLang="en-US" sz="2000" dirty="0">
                <a:latin typeface="微软雅黑" panose="020B0503020204020204" pitchFamily="34" charset="-122"/>
                <a:ea typeface="微软雅黑" panose="020B0503020204020204" pitchFamily="34" charset="-122"/>
              </a:rPr>
              <a:t>联合体在定义、说明和使用形式上与结构相似。二者本质上的不同仅在于使用内存的方式</a:t>
            </a:r>
            <a:r>
              <a:rPr lang="zh-CN" altLang="en-US" sz="2000" dirty="0" smtClean="0">
                <a:latin typeface="微软雅黑" panose="020B0503020204020204" pitchFamily="34" charset="-122"/>
                <a:ea typeface="微软雅黑" panose="020B0503020204020204" pitchFamily="34" charset="-122"/>
              </a:rPr>
              <a:t>上</a:t>
            </a: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endParaRPr lang="en-US" altLang="zh-CN" sz="28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r>
              <a:rPr lang="zh-CN" altLang="en-US" sz="2000" dirty="0">
                <a:latin typeface="微软雅黑" panose="020B0503020204020204" pitchFamily="34" charset="-122"/>
                <a:ea typeface="微软雅黑" panose="020B0503020204020204" pitchFamily="34" charset="-122"/>
              </a:rPr>
              <a:t>联合的定义制定了联合的组成形式，同时指出了组成联合的成员具体数据类型。与结构的定义相同，联合的定义并不为联合体分配具体的内存空间，它仅仅说明联合体使用内存的</a:t>
            </a:r>
            <a:r>
              <a:rPr lang="zh-CN" altLang="en-US" sz="2000" dirty="0" smtClean="0">
                <a:latin typeface="微软雅黑" panose="020B0503020204020204" pitchFamily="34" charset="-122"/>
                <a:ea typeface="微软雅黑" panose="020B0503020204020204" pitchFamily="34" charset="-122"/>
              </a:rPr>
              <a:t>模式</a:t>
            </a:r>
            <a:endParaRPr lang="zh-CN" altLang="en-US" sz="2000" dirty="0">
              <a:latin typeface="微软雅黑" panose="020B0503020204020204" pitchFamily="34" charset="-122"/>
              <a:ea typeface="微软雅黑" panose="020B0503020204020204" pitchFamily="34" charset="-122"/>
            </a:endParaRPr>
          </a:p>
        </p:txBody>
      </p:sp>
      <p:sp>
        <p:nvSpPr>
          <p:cNvPr id="7" name="矩形 6"/>
          <p:cNvSpPr/>
          <p:nvPr/>
        </p:nvSpPr>
        <p:spPr>
          <a:xfrm>
            <a:off x="3517500" y="2865162"/>
            <a:ext cx="2679453" cy="1940302"/>
          </a:xfrm>
          <a:prstGeom prst="rect">
            <a:avLst/>
          </a:prstGeom>
          <a:noFill/>
          <a:ln>
            <a:solidFill>
              <a:srgbClr val="98B4A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union  </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联合名</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数据类型  成员名</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1</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数据类型  成员名</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2</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数据类型  成员名</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n</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t>
            </a:r>
            <a:endPar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9604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联合</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3" name="矩形 12"/>
          <p:cNvSpPr/>
          <p:nvPr/>
        </p:nvSpPr>
        <p:spPr>
          <a:xfrm>
            <a:off x="633302" y="1027110"/>
            <a:ext cx="5185607" cy="4247317"/>
          </a:xfrm>
          <a:prstGeom prst="rect">
            <a:avLst/>
          </a:prstGeom>
        </p:spPr>
        <p:txBody>
          <a:bodyPr wrap="square">
            <a:spAutoFit/>
          </a:bodyPr>
          <a:lstStyle/>
          <a:p>
            <a:pPr>
              <a:lnSpc>
                <a:spcPct val="150000"/>
              </a:lnSpc>
            </a:pPr>
            <a:endParaRPr lang="en-US" altLang="zh-CN" sz="2000" b="1"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联合</a:t>
            </a:r>
            <a:r>
              <a:rPr lang="en-US" altLang="zh-CN" sz="2000" dirty="0" err="1">
                <a:latin typeface="微软雅黑" panose="020B0503020204020204" pitchFamily="34" charset="-122"/>
                <a:ea typeface="微软雅黑" panose="020B0503020204020204" pitchFamily="34" charset="-122"/>
              </a:rPr>
              <a:t>uarea</a:t>
            </a:r>
            <a:r>
              <a:rPr lang="zh-CN" altLang="en-US" sz="2000" dirty="0">
                <a:latin typeface="微软雅黑" panose="020B0503020204020204" pitchFamily="34" charset="-122"/>
                <a:ea typeface="微软雅黑" panose="020B0503020204020204" pitchFamily="34" charset="-122"/>
              </a:rPr>
              <a:t>由</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个成员项组成，这</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个成员项在内存中使用共同的</a:t>
            </a:r>
            <a:r>
              <a:rPr lang="zh-CN" altLang="en-US" sz="2000" dirty="0" smtClean="0">
                <a:latin typeface="微软雅黑" panose="020B0503020204020204" pitchFamily="34" charset="-122"/>
                <a:ea typeface="微软雅黑" panose="020B0503020204020204" pitchFamily="34" charset="-122"/>
              </a:rPr>
              <a:t>存储空间</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由于联合中各成员项的数据长度往往不同</a:t>
            </a:r>
            <a:r>
              <a:rPr lang="zh-CN" altLang="en-US" sz="2000" dirty="0" smtClean="0">
                <a:latin typeface="微软雅黑" panose="020B0503020204020204" pitchFamily="34" charset="-122"/>
                <a:ea typeface="微软雅黑" panose="020B0503020204020204" pitchFamily="34" charset="-122"/>
              </a:rPr>
              <a:t>，联合体</a:t>
            </a:r>
            <a:r>
              <a:rPr lang="zh-CN" altLang="en-US" sz="2000" dirty="0">
                <a:latin typeface="微软雅黑" panose="020B0503020204020204" pitchFamily="34" charset="-122"/>
                <a:ea typeface="微软雅黑" panose="020B0503020204020204" pitchFamily="34" charset="-122"/>
              </a:rPr>
              <a:t>在存储时总是按照其成员中数据长度最大的成员项占用内存</a:t>
            </a:r>
            <a:r>
              <a:rPr lang="zh-CN" altLang="en-US" sz="2000" dirty="0" smtClean="0">
                <a:latin typeface="微软雅黑" panose="020B0503020204020204" pitchFamily="34" charset="-122"/>
                <a:ea typeface="微软雅黑" panose="020B0503020204020204" pitchFamily="34" charset="-122"/>
              </a:rPr>
              <a:t>空间</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en-US" altLang="zh-CN" sz="2000" dirty="0" smtClean="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endParaRPr lang="en-US" altLang="zh-CN" sz="2000" dirty="0" smtClean="0">
              <a:latin typeface="微软雅黑" panose="020B0503020204020204" pitchFamily="34" charset="-122"/>
              <a:ea typeface="微软雅黑" panose="020B0503020204020204" pitchFamily="34" charset="-122"/>
            </a:endParaRPr>
          </a:p>
        </p:txBody>
      </p:sp>
      <p:graphicFrame>
        <p:nvGraphicFramePr>
          <p:cNvPr id="8" name="Group 8"/>
          <p:cNvGraphicFramePr>
            <a:graphicFrameLocks noGrp="1"/>
          </p:cNvGraphicFramePr>
          <p:nvPr>
            <p:extLst>
              <p:ext uri="{D42A27DB-BD31-4B8C-83A1-F6EECF244321}">
                <p14:modId xmlns:p14="http://schemas.microsoft.com/office/powerpoint/2010/main" val="3101849154"/>
              </p:ext>
            </p:extLst>
          </p:nvPr>
        </p:nvGraphicFramePr>
        <p:xfrm>
          <a:off x="1115616" y="4432931"/>
          <a:ext cx="1512887" cy="1584816"/>
        </p:xfrm>
        <a:graphic>
          <a:graphicData uri="http://schemas.openxmlformats.org/drawingml/2006/table">
            <a:tbl>
              <a:tblPr/>
              <a:tblGrid>
                <a:gridCol w="1512887">
                  <a:extLst>
                    <a:ext uri="{9D8B030D-6E8A-4147-A177-3AD203B41FA5}">
                      <a16:colId xmlns:a16="http://schemas.microsoft.com/office/drawing/2014/main" val="20000"/>
                    </a:ext>
                  </a:extLst>
                </a:gridCol>
              </a:tblGrid>
              <a:tr h="396081">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endParaRPr kumimoji="1"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2" marB="4570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96081">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endParaRPr kumimoji="1"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2" marB="4570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6081">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endParaRPr kumimoji="1"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2" marB="4570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96081">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endParaRPr kumimoji="1"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2" marB="4570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 name="Group 20"/>
          <p:cNvGraphicFramePr>
            <a:graphicFrameLocks noGrp="1"/>
          </p:cNvGraphicFramePr>
          <p:nvPr>
            <p:extLst>
              <p:ext uri="{D42A27DB-BD31-4B8C-83A1-F6EECF244321}">
                <p14:modId xmlns:p14="http://schemas.microsoft.com/office/powerpoint/2010/main" val="567358014"/>
              </p:ext>
            </p:extLst>
          </p:nvPr>
        </p:nvGraphicFramePr>
        <p:xfrm>
          <a:off x="2987278" y="4432931"/>
          <a:ext cx="1368425" cy="396875"/>
        </p:xfrm>
        <a:graphic>
          <a:graphicData uri="http://schemas.openxmlformats.org/drawingml/2006/table">
            <a:tbl>
              <a:tblPr/>
              <a:tblGrid>
                <a:gridCol w="1368425">
                  <a:extLst>
                    <a:ext uri="{9D8B030D-6E8A-4147-A177-3AD203B41FA5}">
                      <a16:colId xmlns:a16="http://schemas.microsoft.com/office/drawing/2014/main" val="20000"/>
                    </a:ext>
                  </a:extLst>
                </a:gridCol>
              </a:tblGrid>
              <a:tr h="396875">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endParaRPr kumimoji="1"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93" marB="4579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 name="Group 26"/>
          <p:cNvGraphicFramePr>
            <a:graphicFrameLocks noGrp="1"/>
          </p:cNvGraphicFramePr>
          <p:nvPr>
            <p:extLst>
              <p:ext uri="{D42A27DB-BD31-4B8C-83A1-F6EECF244321}">
                <p14:modId xmlns:p14="http://schemas.microsoft.com/office/powerpoint/2010/main" val="1526094816"/>
              </p:ext>
            </p:extLst>
          </p:nvPr>
        </p:nvGraphicFramePr>
        <p:xfrm>
          <a:off x="4644628" y="4432931"/>
          <a:ext cx="1392238" cy="792408"/>
        </p:xfrm>
        <a:graphic>
          <a:graphicData uri="http://schemas.openxmlformats.org/drawingml/2006/table">
            <a:tbl>
              <a:tblPr/>
              <a:tblGrid>
                <a:gridCol w="1392238">
                  <a:extLst>
                    <a:ext uri="{9D8B030D-6E8A-4147-A177-3AD203B41FA5}">
                      <a16:colId xmlns:a16="http://schemas.microsoft.com/office/drawing/2014/main" val="20000"/>
                    </a:ext>
                  </a:extLst>
                </a:gridCol>
              </a:tblGrid>
              <a:tr h="396082">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endParaRPr kumimoji="1"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2" marB="4570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96082">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endParaRPr kumimoji="1"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2" marB="4570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2" name="Group 34"/>
          <p:cNvGraphicFramePr>
            <a:graphicFrameLocks noGrp="1"/>
          </p:cNvGraphicFramePr>
          <p:nvPr>
            <p:extLst>
              <p:ext uri="{D42A27DB-BD31-4B8C-83A1-F6EECF244321}">
                <p14:modId xmlns:p14="http://schemas.microsoft.com/office/powerpoint/2010/main" val="2370733235"/>
              </p:ext>
            </p:extLst>
          </p:nvPr>
        </p:nvGraphicFramePr>
        <p:xfrm>
          <a:off x="6371828" y="4436106"/>
          <a:ext cx="1512888" cy="1584816"/>
        </p:xfrm>
        <a:graphic>
          <a:graphicData uri="http://schemas.openxmlformats.org/drawingml/2006/table">
            <a:tbl>
              <a:tblPr/>
              <a:tblGrid>
                <a:gridCol w="1512888">
                  <a:extLst>
                    <a:ext uri="{9D8B030D-6E8A-4147-A177-3AD203B41FA5}">
                      <a16:colId xmlns:a16="http://schemas.microsoft.com/office/drawing/2014/main" val="20000"/>
                    </a:ext>
                  </a:extLst>
                </a:gridCol>
              </a:tblGrid>
              <a:tr h="396081">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endParaRPr kumimoji="1"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2" marB="4570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96081">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endParaRPr kumimoji="1"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2" marB="4570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6081">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endParaRPr kumimoji="1"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2" marB="4570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96081">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endParaRPr kumimoji="1"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2" marB="4570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4" name="Line 46"/>
          <p:cNvSpPr>
            <a:spLocks noChangeShapeType="1"/>
          </p:cNvSpPr>
          <p:nvPr/>
        </p:nvSpPr>
        <p:spPr bwMode="auto">
          <a:xfrm>
            <a:off x="2628503" y="5225094"/>
            <a:ext cx="2016125" cy="0"/>
          </a:xfrm>
          <a:prstGeom prst="line">
            <a:avLst/>
          </a:prstGeom>
          <a:noFill/>
          <a:ln w="12700">
            <a:solidFill>
              <a:schemeClr val="tx1"/>
            </a:solidFill>
            <a:prstDash val="dash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47"/>
          <p:cNvSpPr>
            <a:spLocks noChangeShapeType="1"/>
          </p:cNvSpPr>
          <p:nvPr/>
        </p:nvSpPr>
        <p:spPr bwMode="auto">
          <a:xfrm>
            <a:off x="2628503" y="6017256"/>
            <a:ext cx="3743325" cy="0"/>
          </a:xfrm>
          <a:prstGeom prst="line">
            <a:avLst/>
          </a:prstGeom>
          <a:noFill/>
          <a:ln w="12700">
            <a:solidFill>
              <a:schemeClr val="tx1"/>
            </a:solidFill>
            <a:prstDash val="dash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48"/>
          <p:cNvSpPr txBox="1">
            <a:spLocks noChangeArrowheads="1"/>
          </p:cNvSpPr>
          <p:nvPr/>
        </p:nvSpPr>
        <p:spPr bwMode="auto">
          <a:xfrm>
            <a:off x="1115616" y="4001131"/>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华文新魏" panose="02010800040101010101" pitchFamily="2" charset="-122"/>
              </a:defRPr>
            </a:lvl1pPr>
            <a:lvl2pPr marL="742950" indent="-285750">
              <a:defRPr kumimoji="1" sz="2400" b="1">
                <a:solidFill>
                  <a:schemeClr val="tx1"/>
                </a:solidFill>
                <a:latin typeface="Times New Roman" panose="02020603050405020304" pitchFamily="18" charset="0"/>
                <a:ea typeface="华文新魏" panose="02010800040101010101" pitchFamily="2" charset="-122"/>
              </a:defRPr>
            </a:lvl2pPr>
            <a:lvl3pPr marL="1143000" indent="-228600">
              <a:defRPr kumimoji="1" sz="2400" b="1">
                <a:solidFill>
                  <a:schemeClr val="tx1"/>
                </a:solidFill>
                <a:latin typeface="Times New Roman" panose="02020603050405020304" pitchFamily="18" charset="0"/>
                <a:ea typeface="华文新魏" panose="02010800040101010101" pitchFamily="2" charset="-122"/>
              </a:defRPr>
            </a:lvl3pPr>
            <a:lvl4pPr marL="1600200" indent="-228600">
              <a:defRPr kumimoji="1" sz="2400" b="1">
                <a:solidFill>
                  <a:schemeClr val="tx1"/>
                </a:solidFill>
                <a:latin typeface="Times New Roman" panose="02020603050405020304" pitchFamily="18" charset="0"/>
                <a:ea typeface="华文新魏" panose="02010800040101010101" pitchFamily="2" charset="-122"/>
              </a:defRPr>
            </a:lvl4pPr>
            <a:lvl5pPr marL="2057400" indent="-22860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algn="ctr">
              <a:spcBef>
                <a:spcPct val="50000"/>
              </a:spcBef>
            </a:pPr>
            <a:r>
              <a:rPr lang="en-US" altLang="zh-CN" b="0">
                <a:latin typeface="+mn-lt"/>
              </a:rPr>
              <a:t>uarea</a:t>
            </a:r>
          </a:p>
        </p:txBody>
      </p:sp>
      <p:sp>
        <p:nvSpPr>
          <p:cNvPr id="17" name="Text Box 49"/>
          <p:cNvSpPr txBox="1">
            <a:spLocks noChangeArrowheads="1"/>
          </p:cNvSpPr>
          <p:nvPr/>
        </p:nvSpPr>
        <p:spPr bwMode="auto">
          <a:xfrm>
            <a:off x="2987278" y="4001131"/>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华文新魏" panose="02010800040101010101" pitchFamily="2" charset="-122"/>
              </a:defRPr>
            </a:lvl1pPr>
            <a:lvl2pPr marL="742950" indent="-285750">
              <a:defRPr kumimoji="1" sz="2400" b="1">
                <a:solidFill>
                  <a:schemeClr val="tx1"/>
                </a:solidFill>
                <a:latin typeface="Times New Roman" panose="02020603050405020304" pitchFamily="18" charset="0"/>
                <a:ea typeface="华文新魏" panose="02010800040101010101" pitchFamily="2" charset="-122"/>
              </a:defRPr>
            </a:lvl2pPr>
            <a:lvl3pPr marL="1143000" indent="-228600">
              <a:defRPr kumimoji="1" sz="2400" b="1">
                <a:solidFill>
                  <a:schemeClr val="tx1"/>
                </a:solidFill>
                <a:latin typeface="Times New Roman" panose="02020603050405020304" pitchFamily="18" charset="0"/>
                <a:ea typeface="华文新魏" panose="02010800040101010101" pitchFamily="2" charset="-122"/>
              </a:defRPr>
            </a:lvl3pPr>
            <a:lvl4pPr marL="1600200" indent="-228600">
              <a:defRPr kumimoji="1" sz="2400" b="1">
                <a:solidFill>
                  <a:schemeClr val="tx1"/>
                </a:solidFill>
                <a:latin typeface="Times New Roman" panose="02020603050405020304" pitchFamily="18" charset="0"/>
                <a:ea typeface="华文新魏" panose="02010800040101010101" pitchFamily="2" charset="-122"/>
              </a:defRPr>
            </a:lvl4pPr>
            <a:lvl5pPr marL="2057400" indent="-22860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algn="ctr">
              <a:spcBef>
                <a:spcPct val="50000"/>
              </a:spcBef>
            </a:pPr>
            <a:r>
              <a:rPr lang="en-US" altLang="zh-CN" b="0">
                <a:latin typeface="+mn-lt"/>
              </a:rPr>
              <a:t>c_data</a:t>
            </a:r>
          </a:p>
        </p:txBody>
      </p:sp>
      <p:sp>
        <p:nvSpPr>
          <p:cNvPr id="19" name="Text Box 50"/>
          <p:cNvSpPr txBox="1">
            <a:spLocks noChangeArrowheads="1"/>
          </p:cNvSpPr>
          <p:nvPr/>
        </p:nvSpPr>
        <p:spPr bwMode="auto">
          <a:xfrm>
            <a:off x="4643041" y="4001131"/>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华文新魏" panose="02010800040101010101" pitchFamily="2" charset="-122"/>
              </a:defRPr>
            </a:lvl1pPr>
            <a:lvl2pPr marL="742950" indent="-285750">
              <a:defRPr kumimoji="1" sz="2400" b="1">
                <a:solidFill>
                  <a:schemeClr val="tx1"/>
                </a:solidFill>
                <a:latin typeface="Times New Roman" panose="02020603050405020304" pitchFamily="18" charset="0"/>
                <a:ea typeface="华文新魏" panose="02010800040101010101" pitchFamily="2" charset="-122"/>
              </a:defRPr>
            </a:lvl2pPr>
            <a:lvl3pPr marL="1143000" indent="-228600">
              <a:defRPr kumimoji="1" sz="2400" b="1">
                <a:solidFill>
                  <a:schemeClr val="tx1"/>
                </a:solidFill>
                <a:latin typeface="Times New Roman" panose="02020603050405020304" pitchFamily="18" charset="0"/>
                <a:ea typeface="华文新魏" panose="02010800040101010101" pitchFamily="2" charset="-122"/>
              </a:defRPr>
            </a:lvl3pPr>
            <a:lvl4pPr marL="1600200" indent="-228600">
              <a:defRPr kumimoji="1" sz="2400" b="1">
                <a:solidFill>
                  <a:schemeClr val="tx1"/>
                </a:solidFill>
                <a:latin typeface="Times New Roman" panose="02020603050405020304" pitchFamily="18" charset="0"/>
                <a:ea typeface="华文新魏" panose="02010800040101010101" pitchFamily="2" charset="-122"/>
              </a:defRPr>
            </a:lvl4pPr>
            <a:lvl5pPr marL="2057400" indent="-22860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algn="ctr">
              <a:spcBef>
                <a:spcPct val="50000"/>
              </a:spcBef>
            </a:pPr>
            <a:r>
              <a:rPr lang="en-US" altLang="zh-CN" b="0">
                <a:latin typeface="+mn-lt"/>
              </a:rPr>
              <a:t>i_data</a:t>
            </a:r>
          </a:p>
        </p:txBody>
      </p:sp>
      <p:sp>
        <p:nvSpPr>
          <p:cNvPr id="20" name="Text Box 51"/>
          <p:cNvSpPr txBox="1">
            <a:spLocks noChangeArrowheads="1"/>
          </p:cNvSpPr>
          <p:nvPr/>
        </p:nvSpPr>
        <p:spPr bwMode="auto">
          <a:xfrm>
            <a:off x="6443266" y="4001131"/>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华文新魏" panose="02010800040101010101" pitchFamily="2" charset="-122"/>
              </a:defRPr>
            </a:lvl1pPr>
            <a:lvl2pPr marL="742950" indent="-285750">
              <a:defRPr kumimoji="1" sz="2400" b="1">
                <a:solidFill>
                  <a:schemeClr val="tx1"/>
                </a:solidFill>
                <a:latin typeface="Times New Roman" panose="02020603050405020304" pitchFamily="18" charset="0"/>
                <a:ea typeface="华文新魏" panose="02010800040101010101" pitchFamily="2" charset="-122"/>
              </a:defRPr>
            </a:lvl2pPr>
            <a:lvl3pPr marL="1143000" indent="-228600">
              <a:defRPr kumimoji="1" sz="2400" b="1">
                <a:solidFill>
                  <a:schemeClr val="tx1"/>
                </a:solidFill>
                <a:latin typeface="Times New Roman" panose="02020603050405020304" pitchFamily="18" charset="0"/>
                <a:ea typeface="华文新魏" panose="02010800040101010101" pitchFamily="2" charset="-122"/>
              </a:defRPr>
            </a:lvl3pPr>
            <a:lvl4pPr marL="1600200" indent="-228600">
              <a:defRPr kumimoji="1" sz="2400" b="1">
                <a:solidFill>
                  <a:schemeClr val="tx1"/>
                </a:solidFill>
                <a:latin typeface="Times New Roman" panose="02020603050405020304" pitchFamily="18" charset="0"/>
                <a:ea typeface="华文新魏" panose="02010800040101010101" pitchFamily="2" charset="-122"/>
              </a:defRPr>
            </a:lvl4pPr>
            <a:lvl5pPr marL="2057400" indent="-22860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algn="ctr">
              <a:spcBef>
                <a:spcPct val="50000"/>
              </a:spcBef>
            </a:pPr>
            <a:r>
              <a:rPr lang="en-US" altLang="zh-CN" b="0">
                <a:latin typeface="+mn-lt"/>
              </a:rPr>
              <a:t>l_data</a:t>
            </a:r>
          </a:p>
        </p:txBody>
      </p:sp>
      <p:sp>
        <p:nvSpPr>
          <p:cNvPr id="21" name="矩形 20"/>
          <p:cNvSpPr/>
          <p:nvPr/>
        </p:nvSpPr>
        <p:spPr>
          <a:xfrm>
            <a:off x="6151436" y="1511544"/>
            <a:ext cx="2110690" cy="1853992"/>
          </a:xfrm>
          <a:prstGeom prst="rect">
            <a:avLst/>
          </a:prstGeom>
          <a:noFill/>
          <a:ln>
            <a:solidFill>
              <a:srgbClr val="98B4A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union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uarea</a:t>
            </a:r>
            <a:endPar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char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c_data</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int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i_data</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long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l_data</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t>
            </a:r>
            <a:endPar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9536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par>
                                <p:cTn id="17" presetID="3" presetClass="entr" presetSubtype="1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par>
                                <p:cTn id="20" presetID="3" presetClass="entr" presetSubtype="1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linds(horizontal)">
                                      <p:cBhvr>
                                        <p:cTn id="25" dur="500"/>
                                        <p:tgtEl>
                                          <p:spTgt spid="1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linds(horizontal)">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P spid="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联合</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3" name="矩形 12"/>
          <p:cNvSpPr/>
          <p:nvPr/>
        </p:nvSpPr>
        <p:spPr>
          <a:xfrm>
            <a:off x="633302" y="1027110"/>
            <a:ext cx="8138194" cy="4862870"/>
          </a:xfrm>
          <a:prstGeom prst="rect">
            <a:avLst/>
          </a:prstGeom>
        </p:spPr>
        <p:txBody>
          <a:bodyPr wrap="square">
            <a:spAutoFit/>
          </a:bodyPr>
          <a:lstStyle/>
          <a:p>
            <a:pPr marL="342900" indent="-342900">
              <a:lnSpc>
                <a:spcPct val="150000"/>
              </a:lnSpc>
              <a:buFont typeface="Arial" pitchFamily="34" charset="0"/>
              <a:buChar char="•"/>
            </a:pPr>
            <a:r>
              <a:rPr lang="zh-CN" altLang="en-US" sz="2000" dirty="0">
                <a:latin typeface="微软雅黑" panose="020B0503020204020204" pitchFamily="34" charset="-122"/>
                <a:ea typeface="微软雅黑" panose="020B0503020204020204" pitchFamily="34" charset="-122"/>
              </a:rPr>
              <a:t>联合一经定义，就可以定义使用这种数据构造类型的具体对象，即联合变量的定义，其形式与结构变量的定义类似</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例如</a:t>
            </a:r>
            <a:r>
              <a:rPr lang="zh-CN" altLang="en-US" sz="2000" dirty="0">
                <a:latin typeface="微软雅黑" panose="020B0503020204020204" pitchFamily="34" charset="-122"/>
                <a:ea typeface="微软雅黑" panose="020B0503020204020204" pitchFamily="34" charset="-122"/>
              </a:rPr>
              <a:t>：</a:t>
            </a:r>
          </a:p>
          <a:p>
            <a:pPr>
              <a:lnSpc>
                <a:spcPct val="150000"/>
              </a:lnSpc>
            </a:pP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定义</a:t>
            </a:r>
            <a:r>
              <a:rPr lang="zh-CN" altLang="en-US" sz="2000" dirty="0">
                <a:latin typeface="微软雅黑" panose="020B0503020204020204" pitchFamily="34" charset="-122"/>
                <a:ea typeface="微软雅黑" panose="020B0503020204020204" pitchFamily="34" charset="-122"/>
              </a:rPr>
              <a:t>了使用</a:t>
            </a:r>
            <a:r>
              <a:rPr lang="en-US" altLang="zh-CN" sz="2000" dirty="0" err="1">
                <a:latin typeface="微软雅黑" panose="020B0503020204020204" pitchFamily="34" charset="-122"/>
                <a:ea typeface="微软雅黑" panose="020B0503020204020204" pitchFamily="34" charset="-122"/>
              </a:rPr>
              <a:t>uarea</a:t>
            </a:r>
            <a:r>
              <a:rPr lang="zh-CN" altLang="en-US" sz="2000" dirty="0">
                <a:latin typeface="微软雅黑" panose="020B0503020204020204" pitchFamily="34" charset="-122"/>
                <a:ea typeface="微软雅黑" panose="020B0503020204020204" pitchFamily="34" charset="-122"/>
              </a:rPr>
              <a:t>联合类型的联合变量</a:t>
            </a:r>
            <a:r>
              <a:rPr lang="en-US" altLang="zh-CN" sz="2000" dirty="0" err="1">
                <a:latin typeface="微软雅黑" panose="020B0503020204020204" pitchFamily="34" charset="-122"/>
                <a:ea typeface="微软雅黑" panose="020B0503020204020204" pitchFamily="34" charset="-122"/>
              </a:rPr>
              <a:t>udata</a:t>
            </a:r>
            <a:r>
              <a:rPr lang="zh-CN" altLang="en-US" sz="2000" dirty="0">
                <a:latin typeface="微软雅黑" panose="020B0503020204020204" pitchFamily="34" charset="-122"/>
                <a:ea typeface="微软雅黑" panose="020B0503020204020204" pitchFamily="34" charset="-122"/>
              </a:rPr>
              <a:t>、联合指针* </a:t>
            </a:r>
            <a:r>
              <a:rPr lang="en-US" altLang="zh-CN" sz="2000" dirty="0" err="1">
                <a:latin typeface="微软雅黑" panose="020B0503020204020204" pitchFamily="34" charset="-122"/>
                <a:ea typeface="微软雅黑" panose="020B0503020204020204" pitchFamily="34" charset="-122"/>
              </a:rPr>
              <a:t>pud</a:t>
            </a:r>
            <a:r>
              <a:rPr lang="zh-CN" altLang="en-US" sz="2000" dirty="0">
                <a:latin typeface="微软雅黑" panose="020B0503020204020204" pitchFamily="34" charset="-122"/>
                <a:ea typeface="微软雅黑" panose="020B0503020204020204" pitchFamily="34" charset="-122"/>
              </a:rPr>
              <a:t>和联合数组</a:t>
            </a:r>
            <a:r>
              <a:rPr lang="en-US" altLang="zh-CN" sz="2000" dirty="0">
                <a:latin typeface="微软雅黑" panose="020B0503020204020204" pitchFamily="34" charset="-122"/>
                <a:ea typeface="微软雅黑" panose="020B0503020204020204" pitchFamily="34" charset="-122"/>
              </a:rPr>
              <a:t>data[]</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Arial" pitchFamily="34" charset="0"/>
              <a:buChar char="•"/>
            </a:pPr>
            <a:r>
              <a:rPr lang="zh-CN" altLang="en-US" sz="2000" dirty="0">
                <a:latin typeface="微软雅黑" panose="020B0503020204020204" pitchFamily="34" charset="-122"/>
                <a:ea typeface="微软雅黑" panose="020B0503020204020204" pitchFamily="34" charset="-122"/>
              </a:rPr>
              <a:t>由于联合体的各个成员项使用共同的内存区域，所以联合体的内存空间中在某个时刻只能保持某个成员项的</a:t>
            </a:r>
            <a:r>
              <a:rPr lang="zh-CN" altLang="en-US" sz="2000" dirty="0" smtClean="0">
                <a:latin typeface="微软雅黑" panose="020B0503020204020204" pitchFamily="34" charset="-122"/>
                <a:ea typeface="微软雅黑" panose="020B0503020204020204" pitchFamily="34" charset="-122"/>
              </a:rPr>
              <a:t>数据</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Arial" pitchFamily="34" charset="0"/>
              <a:buChar char="•"/>
            </a:pP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程序中参加运算的必然是联合体的某个成员</a:t>
            </a:r>
            <a:r>
              <a:rPr lang="zh-CN" altLang="en-US" sz="2000" dirty="0" smtClean="0">
                <a:latin typeface="微软雅黑" panose="020B0503020204020204" pitchFamily="34" charset="-122"/>
                <a:ea typeface="微软雅黑" panose="020B0503020204020204" pitchFamily="34" charset="-122"/>
              </a:rPr>
              <a:t>项</a:t>
            </a:r>
            <a:endParaRPr lang="zh-CN" altLang="en-US" sz="2000" dirty="0">
              <a:latin typeface="微软雅黑" panose="020B0503020204020204" pitchFamily="34" charset="-122"/>
              <a:ea typeface="微软雅黑" panose="020B0503020204020204" pitchFamily="34" charset="-122"/>
            </a:endParaRPr>
          </a:p>
        </p:txBody>
      </p:sp>
      <p:sp>
        <p:nvSpPr>
          <p:cNvPr id="7" name="AutoShape 6"/>
          <p:cNvSpPr>
            <a:spLocks noChangeArrowheads="1"/>
          </p:cNvSpPr>
          <p:nvPr/>
        </p:nvSpPr>
        <p:spPr bwMode="ltGray">
          <a:xfrm>
            <a:off x="2682487" y="2446831"/>
            <a:ext cx="3701847" cy="376476"/>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union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uarea</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udata</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pud</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data[10];</a:t>
            </a:r>
          </a:p>
        </p:txBody>
      </p:sp>
    </p:spTree>
    <p:extLst>
      <p:ext uri="{BB962C8B-B14F-4D97-AF65-F5344CB8AC3E}">
        <p14:creationId xmlns:p14="http://schemas.microsoft.com/office/powerpoint/2010/main" val="28482330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联合</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3" name="矩形 12"/>
          <p:cNvSpPr/>
          <p:nvPr/>
        </p:nvSpPr>
        <p:spPr>
          <a:xfrm>
            <a:off x="633302" y="1027110"/>
            <a:ext cx="8138194" cy="3970318"/>
          </a:xfrm>
          <a:prstGeom prst="rect">
            <a:avLst/>
          </a:prstGeom>
        </p:spPr>
        <p:txBody>
          <a:bodyPr wrap="square">
            <a:spAutoFit/>
          </a:bodyPr>
          <a:lstStyle/>
          <a:p>
            <a:pPr marL="342900" indent="-342900">
              <a:lnSpc>
                <a:spcPct val="150000"/>
              </a:lnSpc>
              <a:spcBef>
                <a:spcPts val="600"/>
              </a:spcBef>
              <a:buFont typeface="Arial" pitchFamily="34" charset="0"/>
              <a:buChar char="•"/>
            </a:pPr>
            <a:r>
              <a:rPr lang="zh-CN" altLang="en-US" sz="2000" dirty="0" smtClean="0">
                <a:latin typeface="微软雅黑" panose="020B0503020204020204" pitchFamily="34" charset="-122"/>
                <a:ea typeface="微软雅黑" panose="020B0503020204020204" pitchFamily="34" charset="-122"/>
              </a:rPr>
              <a:t>联合体</a:t>
            </a:r>
            <a:r>
              <a:rPr lang="zh-CN" altLang="en-US" sz="2000" dirty="0">
                <a:latin typeface="微软雅黑" panose="020B0503020204020204" pitchFamily="34" charset="-122"/>
                <a:ea typeface="微软雅黑" panose="020B0503020204020204" pitchFamily="34" charset="-122"/>
              </a:rPr>
              <a:t>成员项的表现形式与结构相同</a:t>
            </a:r>
            <a:r>
              <a:rPr lang="zh-CN" altLang="en-US" sz="2000" dirty="0" smtClean="0">
                <a:latin typeface="微软雅黑" panose="020B0503020204020204" pitchFamily="34" charset="-122"/>
                <a:ea typeface="微软雅黑" panose="020B0503020204020204" pitchFamily="34" charset="-122"/>
              </a:rPr>
              <a:t>，用</a:t>
            </a:r>
            <a:r>
              <a:rPr lang="zh-CN" altLang="en-US" sz="2000" dirty="0">
                <a:latin typeface="微软雅黑" panose="020B0503020204020204" pitchFamily="34" charset="-122"/>
                <a:ea typeface="微软雅黑" panose="020B0503020204020204" pitchFamily="34" charset="-122"/>
              </a:rPr>
              <a:t>访问成员运算符</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-&gt;</a:t>
            </a:r>
            <a:r>
              <a:rPr lang="zh-CN" altLang="en-US" sz="2000" dirty="0" smtClean="0">
                <a:latin typeface="微软雅黑" panose="020B0503020204020204" pitchFamily="34" charset="-122"/>
                <a:ea typeface="微软雅黑" panose="020B0503020204020204" pitchFamily="34" charset="-122"/>
              </a:rPr>
              <a:t>表示</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Arial" pitchFamily="34" charset="0"/>
              <a:buChar char="•"/>
            </a:pPr>
            <a:endParaRPr lang="en-US" altLang="zh-CN" sz="2000" dirty="0">
              <a:latin typeface="微软雅黑" panose="020B0503020204020204" pitchFamily="34" charset="-122"/>
              <a:ea typeface="微软雅黑" panose="020B0503020204020204" pitchFamily="34" charset="-122"/>
            </a:endParaRPr>
          </a:p>
          <a:p>
            <a:endParaRPr lang="zh-CN" altLang="en-US" sz="3200" dirty="0">
              <a:latin typeface="华文新魏" panose="02010800040101010101" pitchFamily="2" charset="-122"/>
              <a:ea typeface="华文新魏" panose="02010800040101010101" pitchFamily="2" charset="-122"/>
            </a:endParaRPr>
          </a:p>
          <a:p>
            <a:pPr marL="342900" indent="-342900">
              <a:lnSpc>
                <a:spcPct val="150000"/>
              </a:lnSpc>
              <a:spcBef>
                <a:spcPts val="600"/>
              </a:spcBef>
              <a:buFont typeface="Arial" pitchFamily="34" charset="0"/>
              <a:buChar char="•"/>
            </a:pPr>
            <a:r>
              <a:rPr lang="zh-CN" altLang="en-US" sz="2000" dirty="0">
                <a:latin typeface="微软雅黑" panose="020B0503020204020204" pitchFamily="34" charset="-122"/>
                <a:ea typeface="微软雅黑" panose="020B0503020204020204" pitchFamily="34" charset="-122"/>
              </a:rPr>
              <a:t>联合变量可以向另一个相同联合类型的联合体赋值</a:t>
            </a:r>
            <a:r>
              <a:rPr lang="zh-CN" altLang="en-US" sz="2000" dirty="0" smtClean="0">
                <a:latin typeface="微软雅黑" panose="020B0503020204020204" pitchFamily="34" charset="-122"/>
                <a:ea typeface="微软雅黑" panose="020B0503020204020204" pitchFamily="34" charset="-122"/>
              </a:rPr>
              <a:t>。联合</a:t>
            </a:r>
            <a:r>
              <a:rPr lang="zh-CN" altLang="en-US" sz="2000" dirty="0">
                <a:latin typeface="微软雅黑" panose="020B0503020204020204" pitchFamily="34" charset="-122"/>
                <a:ea typeface="微软雅黑" panose="020B0503020204020204" pitchFamily="34" charset="-122"/>
              </a:rPr>
              <a:t>变量可以作为参数传递给函数，也可以作为返值从函数中</a:t>
            </a:r>
            <a:r>
              <a:rPr lang="zh-CN" altLang="en-US" sz="2000" dirty="0" smtClean="0">
                <a:latin typeface="微软雅黑" panose="020B0503020204020204" pitchFamily="34" charset="-122"/>
                <a:ea typeface="微软雅黑" panose="020B0503020204020204" pitchFamily="34" charset="-122"/>
              </a:rPr>
              <a:t>返回</a:t>
            </a: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Arial" pitchFamily="34" charset="0"/>
              <a:buChar char="•"/>
            </a:pPr>
            <a:r>
              <a:rPr lang="zh-CN" altLang="en-US" sz="2000" dirty="0">
                <a:latin typeface="微软雅黑" panose="020B0503020204020204" pitchFamily="34" charset="-122"/>
                <a:ea typeface="微软雅黑" panose="020B0503020204020204" pitchFamily="34" charset="-122"/>
              </a:rPr>
              <a:t>在程序中经常使用结构与联合体相互嵌套的</a:t>
            </a:r>
            <a:r>
              <a:rPr lang="zh-CN" altLang="en-US" sz="2000" dirty="0" smtClean="0">
                <a:latin typeface="微软雅黑" panose="020B0503020204020204" pitchFamily="34" charset="-122"/>
                <a:ea typeface="微软雅黑" panose="020B0503020204020204" pitchFamily="34" charset="-122"/>
              </a:rPr>
              <a:t>形式</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华文新魏" panose="02010800040101010101" pitchFamily="2" charset="-122"/>
              <a:ea typeface="华文新魏" panose="02010800040101010101" pitchFamily="2" charset="-122"/>
            </a:endParaRPr>
          </a:p>
          <a:p>
            <a:pPr marL="342900" indent="-342900">
              <a:lnSpc>
                <a:spcPct val="150000"/>
              </a:lnSpc>
              <a:spcBef>
                <a:spcPts val="600"/>
              </a:spcBef>
              <a:buFont typeface="Arial" pitchFamily="34" charset="0"/>
              <a:buChar char="•"/>
            </a:pPr>
            <a:endParaRPr lang="zh-CN" altLang="en-US" sz="2000" dirty="0">
              <a:latin typeface="微软雅黑" panose="020B0503020204020204" pitchFamily="34" charset="-122"/>
              <a:ea typeface="微软雅黑" panose="020B0503020204020204" pitchFamily="34" charset="-122"/>
            </a:endParaRPr>
          </a:p>
        </p:txBody>
      </p:sp>
      <p:sp>
        <p:nvSpPr>
          <p:cNvPr id="6" name="AutoShape 6"/>
          <p:cNvSpPr>
            <a:spLocks noChangeArrowheads="1"/>
          </p:cNvSpPr>
          <p:nvPr/>
        </p:nvSpPr>
        <p:spPr bwMode="ltGray">
          <a:xfrm>
            <a:off x="2476607" y="1594723"/>
            <a:ext cx="4761240" cy="376476"/>
          </a:xfrm>
          <a:prstGeom prst="roundRect">
            <a:avLst>
              <a:gd name="adj" fmla="val 4843"/>
            </a:avLst>
          </a:prstGeom>
          <a:solidFill>
            <a:srgbClr val="9DE0B3"/>
          </a:solidFill>
          <a:extLst/>
        </p:spPr>
        <p:txBody>
          <a:bodyPr wrap="none">
            <a:spAutoFit/>
          </a:bodyPr>
          <a:lstStyle/>
          <a:p>
            <a:r>
              <a:rPr lang="en-US" altLang="zh-CN" dirty="0" err="1">
                <a:solidFill>
                  <a:schemeClr val="tx1"/>
                </a:solidFill>
                <a:latin typeface="微软雅黑" panose="020B0503020204020204" pitchFamily="34" charset="-122"/>
                <a:ea typeface="微软雅黑" panose="020B0503020204020204" pitchFamily="34" charset="-122"/>
              </a:rPr>
              <a:t>Udata.c_data</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udata.i_data</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udata.l_data</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8" name="AutoShape 7"/>
          <p:cNvSpPr>
            <a:spLocks noChangeArrowheads="1"/>
          </p:cNvSpPr>
          <p:nvPr/>
        </p:nvSpPr>
        <p:spPr bwMode="ltGray">
          <a:xfrm>
            <a:off x="2428517" y="2113608"/>
            <a:ext cx="4857420" cy="376476"/>
          </a:xfrm>
          <a:prstGeom prst="roundRect">
            <a:avLst>
              <a:gd name="adj" fmla="val 4843"/>
            </a:avLst>
          </a:prstGeom>
          <a:solidFill>
            <a:srgbClr val="9DE0B3"/>
          </a:solidFill>
          <a:extLst/>
        </p:spPr>
        <p:txBody>
          <a:bodyPr wrap="none">
            <a:spAutoFit/>
          </a:bodyPr>
          <a:lstStyle/>
          <a:p>
            <a:r>
              <a:rPr lang="en-US" altLang="zh-CN" dirty="0" err="1">
                <a:solidFill>
                  <a:schemeClr val="tx1"/>
                </a:solidFill>
                <a:latin typeface="微软雅黑" panose="020B0503020204020204" pitchFamily="34" charset="-122"/>
                <a:ea typeface="微软雅黑" panose="020B0503020204020204" pitchFamily="34" charset="-122"/>
              </a:rPr>
              <a:t>pud</a:t>
            </a:r>
            <a:r>
              <a:rPr lang="en-US" altLang="zh-CN" dirty="0">
                <a:solidFill>
                  <a:schemeClr val="tx1"/>
                </a:solidFill>
                <a:latin typeface="微软雅黑" panose="020B0503020204020204" pitchFamily="34" charset="-122"/>
                <a:ea typeface="微软雅黑" panose="020B0503020204020204" pitchFamily="34" charset="-122"/>
              </a:rPr>
              <a:t>-&gt;</a:t>
            </a:r>
            <a:r>
              <a:rPr lang="en-US" altLang="zh-CN" dirty="0" err="1">
                <a:solidFill>
                  <a:schemeClr val="tx1"/>
                </a:solidFill>
                <a:latin typeface="微软雅黑" panose="020B0503020204020204" pitchFamily="34" charset="-122"/>
                <a:ea typeface="微软雅黑" panose="020B0503020204020204" pitchFamily="34" charset="-122"/>
              </a:rPr>
              <a:t>c_data</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pud</a:t>
            </a:r>
            <a:r>
              <a:rPr lang="en-US" altLang="zh-CN" dirty="0">
                <a:solidFill>
                  <a:schemeClr val="tx1"/>
                </a:solidFill>
                <a:latin typeface="微软雅黑" panose="020B0503020204020204" pitchFamily="34" charset="-122"/>
                <a:ea typeface="微软雅黑" panose="020B0503020204020204" pitchFamily="34" charset="-122"/>
              </a:rPr>
              <a:t>-&gt;</a:t>
            </a:r>
            <a:r>
              <a:rPr lang="en-US" altLang="zh-CN" dirty="0" err="1">
                <a:solidFill>
                  <a:schemeClr val="tx1"/>
                </a:solidFill>
                <a:latin typeface="微软雅黑" panose="020B0503020204020204" pitchFamily="34" charset="-122"/>
                <a:ea typeface="微软雅黑" panose="020B0503020204020204" pitchFamily="34" charset="-122"/>
              </a:rPr>
              <a:t>i_data</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pud</a:t>
            </a:r>
            <a:r>
              <a:rPr lang="en-US" altLang="zh-CN" dirty="0">
                <a:solidFill>
                  <a:schemeClr val="tx1"/>
                </a:solidFill>
                <a:latin typeface="微软雅黑" panose="020B0503020204020204" pitchFamily="34" charset="-122"/>
                <a:ea typeface="微软雅黑" panose="020B0503020204020204" pitchFamily="34" charset="-122"/>
              </a:rPr>
              <a:t>-&gt;</a:t>
            </a:r>
            <a:r>
              <a:rPr lang="en-US" altLang="zh-CN" dirty="0" err="1">
                <a:solidFill>
                  <a:schemeClr val="tx1"/>
                </a:solidFill>
                <a:latin typeface="微软雅黑" panose="020B0503020204020204" pitchFamily="34" charset="-122"/>
                <a:ea typeface="微软雅黑" panose="020B0503020204020204" pitchFamily="34" charset="-122"/>
              </a:rPr>
              <a:t>l_data</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2299045" y="4256281"/>
            <a:ext cx="2110690" cy="1853992"/>
          </a:xfrm>
          <a:prstGeom prst="rect">
            <a:avLst/>
          </a:prstGeom>
          <a:noFill/>
          <a:ln>
            <a:solidFill>
              <a:srgbClr val="98B4A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union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uarea</a:t>
            </a:r>
            <a:endPar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char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c_data</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int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i_data</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long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l_data</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t>
            </a:r>
            <a:endPar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4" name="矩形 13"/>
          <p:cNvSpPr/>
          <p:nvPr/>
        </p:nvSpPr>
        <p:spPr>
          <a:xfrm>
            <a:off x="5375084" y="4256281"/>
            <a:ext cx="2110690" cy="1853992"/>
          </a:xfrm>
          <a:prstGeom prst="rect">
            <a:avLst/>
          </a:prstGeom>
          <a:noFill/>
          <a:ln>
            <a:solidFill>
              <a:srgbClr val="98B4A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altLang="zh-CN" kern="1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struct</a:t>
            </a:r>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data</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char *p;</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int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type;</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union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uarea</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udata</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t>
            </a:r>
            <a:endPar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1634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8" name="矩形: 圆角 12"/>
          <p:cNvSpPr/>
          <p:nvPr/>
        </p:nvSpPr>
        <p:spPr>
          <a:xfrm>
            <a:off x="372115" y="929967"/>
            <a:ext cx="8688754" cy="85265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bg1"/>
                </a:solidFill>
                <a:latin typeface="微软雅黑" panose="020B0503020204020204" pitchFamily="34" charset="-122"/>
                <a:ea typeface="微软雅黑" panose="020B0503020204020204" pitchFamily="34" charset="-122"/>
              </a:rPr>
              <a:t>例</a:t>
            </a:r>
            <a:r>
              <a:rPr lang="en-US" altLang="zh-CN" sz="2000" dirty="0" smtClean="0">
                <a:solidFill>
                  <a:schemeClr val="bg1"/>
                </a:solidFill>
                <a:latin typeface="微软雅黑" panose="020B0503020204020204" pitchFamily="34" charset="-122"/>
                <a:ea typeface="微软雅黑" panose="020B0503020204020204" pitchFamily="34" charset="-122"/>
              </a:rPr>
              <a:t>8.11</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设有</a:t>
            </a:r>
            <a:r>
              <a:rPr lang="zh-CN" altLang="en-US" dirty="0">
                <a:solidFill>
                  <a:schemeClr val="tx1"/>
                </a:solidFill>
                <a:latin typeface="微软雅黑" panose="020B0503020204020204" pitchFamily="34" charset="-122"/>
                <a:ea typeface="微软雅黑" panose="020B0503020204020204" pitchFamily="34" charset="-122"/>
              </a:rPr>
              <a:t>若干人员的数据，其中有学生和教师。学生的数据中包括：姓名、号码、性别、职业、班级。教师的数据包括有：姓名、号码、性别、职业、职务。现要求把它们放在同一表格中。要求先输入人员的数据，然后再输出</a:t>
            </a:r>
            <a:r>
              <a:rPr lang="zh-CN" altLang="en-US" dirty="0" smtClean="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联合</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7" name="矩形 16"/>
          <p:cNvSpPr/>
          <p:nvPr/>
        </p:nvSpPr>
        <p:spPr>
          <a:xfrm>
            <a:off x="633302" y="1036346"/>
            <a:ext cx="8138194" cy="3293209"/>
          </a:xfrm>
          <a:prstGeom prst="rect">
            <a:avLst/>
          </a:prstGeom>
        </p:spPr>
        <p:txBody>
          <a:bodyPr wrap="square">
            <a:spAutoFit/>
          </a:bodyPr>
          <a:lstStyle/>
          <a:p>
            <a:pPr marL="342900" indent="-342900">
              <a:lnSpc>
                <a:spcPct val="150000"/>
              </a:lnSpc>
              <a:spcBef>
                <a:spcPts val="600"/>
              </a:spcBef>
              <a:buFont typeface="Arial" pitchFamily="34" charset="0"/>
              <a:buChar char="•"/>
            </a:pPr>
            <a:endParaRPr lang="en-US" altLang="zh-CN" sz="3200" dirty="0" smtClean="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Arial" pitchFamily="34" charset="0"/>
              <a:buChar char="•"/>
            </a:pPr>
            <a:r>
              <a:rPr lang="zh-CN" altLang="en-US" sz="2000" dirty="0" smtClean="0">
                <a:latin typeface="微软雅黑" panose="020B0503020204020204" pitchFamily="34" charset="-122"/>
                <a:ea typeface="微软雅黑" panose="020B0503020204020204" pitchFamily="34" charset="-122"/>
              </a:rPr>
              <a:t>分析：</a:t>
            </a:r>
            <a:endParaRPr lang="en-US" altLang="zh-CN" sz="2000" dirty="0" smtClean="0">
              <a:latin typeface="微软雅黑" panose="020B0503020204020204" pitchFamily="34" charset="-122"/>
              <a:ea typeface="微软雅黑" panose="020B0503020204020204" pitchFamily="34" charset="-122"/>
            </a:endParaRPr>
          </a:p>
          <a:p>
            <a:pPr>
              <a:lnSpc>
                <a:spcPct val="150000"/>
              </a:lnSpc>
              <a:spcBef>
                <a:spcPts val="600"/>
              </a:spcBef>
            </a:pPr>
            <a:r>
              <a:rPr lang="zh-CN" altLang="en-US" sz="2000" dirty="0" smtClean="0">
                <a:latin typeface="微软雅黑" panose="020B0503020204020204" pitchFamily="34" charset="-122"/>
                <a:ea typeface="微软雅黑" panose="020B0503020204020204" pitchFamily="34" charset="-122"/>
              </a:rPr>
              <a:t>从</a:t>
            </a:r>
            <a:r>
              <a:rPr lang="zh-CN" altLang="en-US" sz="2000" dirty="0">
                <a:latin typeface="微软雅黑" panose="020B0503020204020204" pitchFamily="34" charset="-122"/>
                <a:ea typeface="微软雅黑" panose="020B0503020204020204" pitchFamily="34" charset="-122"/>
              </a:rPr>
              <a:t>上面可以看出，学生和老师包含的数据是不同的。如果</a:t>
            </a:r>
            <a:r>
              <a:rPr lang="en-US" altLang="zh-CN" sz="2000" dirty="0">
                <a:latin typeface="微软雅黑" panose="020B0503020204020204" pitchFamily="34" charset="-122"/>
                <a:ea typeface="微软雅黑" panose="020B0503020204020204" pitchFamily="34" charset="-122"/>
              </a:rPr>
              <a:t>job</a:t>
            </a:r>
            <a:r>
              <a:rPr lang="zh-CN" altLang="en-US" sz="2000" dirty="0">
                <a:latin typeface="微软雅黑" panose="020B0503020204020204" pitchFamily="34" charset="-122"/>
                <a:ea typeface="微软雅黑" panose="020B0503020204020204" pitchFamily="34" charset="-122"/>
              </a:rPr>
              <a:t>项为</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（学生），则第五项为</a:t>
            </a:r>
            <a:r>
              <a:rPr lang="en-US" altLang="zh-CN" sz="2000" dirty="0">
                <a:latin typeface="微软雅黑" panose="020B0503020204020204" pitchFamily="34" charset="-122"/>
                <a:ea typeface="微软雅黑" panose="020B0503020204020204" pitchFamily="34" charset="-122"/>
              </a:rPr>
              <a:t>class</a:t>
            </a:r>
            <a:r>
              <a:rPr lang="zh-CN" altLang="en-US" sz="2000" dirty="0">
                <a:latin typeface="微软雅黑" panose="020B0503020204020204" pitchFamily="34" charset="-122"/>
                <a:ea typeface="微软雅黑" panose="020B0503020204020204" pitchFamily="34" charset="-122"/>
              </a:rPr>
              <a:t>，即</a:t>
            </a:r>
            <a:r>
              <a:rPr lang="en-US" altLang="zh-CN" sz="2000" dirty="0">
                <a:latin typeface="微软雅黑" panose="020B0503020204020204" pitchFamily="34" charset="-122"/>
                <a:ea typeface="微软雅黑" panose="020B0503020204020204" pitchFamily="34" charset="-122"/>
              </a:rPr>
              <a:t>li</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501</a:t>
            </a:r>
            <a:r>
              <a:rPr lang="zh-CN" altLang="en-US" sz="2000" dirty="0">
                <a:latin typeface="微软雅黑" panose="020B0503020204020204" pitchFamily="34" charset="-122"/>
                <a:ea typeface="微软雅黑" panose="020B0503020204020204" pitchFamily="34" charset="-122"/>
              </a:rPr>
              <a:t>班的。如果</a:t>
            </a:r>
            <a:r>
              <a:rPr lang="en-US" altLang="zh-CN" sz="2000" dirty="0">
                <a:latin typeface="微软雅黑" panose="020B0503020204020204" pitchFamily="34" charset="-122"/>
                <a:ea typeface="微软雅黑" panose="020B0503020204020204" pitchFamily="34" charset="-122"/>
              </a:rPr>
              <a:t>job</a:t>
            </a:r>
            <a:r>
              <a:rPr lang="zh-CN" altLang="en-US" sz="2000" dirty="0">
                <a:latin typeface="微软雅黑" panose="020B0503020204020204" pitchFamily="34" charset="-122"/>
                <a:ea typeface="微软雅黑" panose="020B0503020204020204" pitchFamily="34" charset="-122"/>
              </a:rPr>
              <a:t>项是</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（教师），则第五项为</a:t>
            </a:r>
            <a:r>
              <a:rPr lang="en-US" altLang="zh-CN" sz="2000" dirty="0">
                <a:latin typeface="微软雅黑" panose="020B0503020204020204" pitchFamily="34" charset="-122"/>
                <a:ea typeface="微软雅黑" panose="020B0503020204020204" pitchFamily="34" charset="-122"/>
              </a:rPr>
              <a:t>position</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wang</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professor</a:t>
            </a:r>
            <a:r>
              <a:rPr lang="zh-CN" altLang="en-US" sz="2000" dirty="0">
                <a:latin typeface="微软雅黑" panose="020B0503020204020204" pitchFamily="34" charset="-122"/>
                <a:ea typeface="微软雅黑" panose="020B0503020204020204" pitchFamily="34" charset="-122"/>
              </a:rPr>
              <a:t>。显然对第五项可以采取联合方式来处理</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graphicFrame>
        <p:nvGraphicFramePr>
          <p:cNvPr id="19" name="Group 4"/>
          <p:cNvGraphicFramePr>
            <a:graphicFrameLocks noGrp="1"/>
          </p:cNvGraphicFramePr>
          <p:nvPr>
            <p:extLst>
              <p:ext uri="{D42A27DB-BD31-4B8C-83A1-F6EECF244321}">
                <p14:modId xmlns:p14="http://schemas.microsoft.com/office/powerpoint/2010/main" val="3229766776"/>
              </p:ext>
            </p:extLst>
          </p:nvPr>
        </p:nvGraphicFramePr>
        <p:xfrm>
          <a:off x="1349439" y="4634475"/>
          <a:ext cx="6624735" cy="1188894"/>
        </p:xfrm>
        <a:graphic>
          <a:graphicData uri="http://schemas.openxmlformats.org/drawingml/2006/table">
            <a:tbl>
              <a:tblPr/>
              <a:tblGrid>
                <a:gridCol w="1324947">
                  <a:extLst>
                    <a:ext uri="{9D8B030D-6E8A-4147-A177-3AD203B41FA5}">
                      <a16:colId xmlns:a16="http://schemas.microsoft.com/office/drawing/2014/main" val="20000"/>
                    </a:ext>
                  </a:extLst>
                </a:gridCol>
                <a:gridCol w="1324947">
                  <a:extLst>
                    <a:ext uri="{9D8B030D-6E8A-4147-A177-3AD203B41FA5}">
                      <a16:colId xmlns:a16="http://schemas.microsoft.com/office/drawing/2014/main" val="20001"/>
                    </a:ext>
                  </a:extLst>
                </a:gridCol>
                <a:gridCol w="1324947">
                  <a:extLst>
                    <a:ext uri="{9D8B030D-6E8A-4147-A177-3AD203B41FA5}">
                      <a16:colId xmlns:a16="http://schemas.microsoft.com/office/drawing/2014/main" val="20002"/>
                    </a:ext>
                  </a:extLst>
                </a:gridCol>
                <a:gridCol w="1005786">
                  <a:extLst>
                    <a:ext uri="{9D8B030D-6E8A-4147-A177-3AD203B41FA5}">
                      <a16:colId xmlns:a16="http://schemas.microsoft.com/office/drawing/2014/main" val="20003"/>
                    </a:ext>
                  </a:extLst>
                </a:gridCol>
                <a:gridCol w="1644108">
                  <a:extLst>
                    <a:ext uri="{9D8B030D-6E8A-4147-A177-3AD203B41FA5}">
                      <a16:colId xmlns:a16="http://schemas.microsoft.com/office/drawing/2014/main" val="20004"/>
                    </a:ext>
                  </a:extLst>
                </a:gridCol>
              </a:tblGrid>
              <a:tr h="335492">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r>
                        <a:rPr kumimoji="1" lang="en-US" altLang="zh-CN" sz="2000" b="0" i="0" u="none" strike="noStrike" cap="none" normalizeH="0" baseline="0" dirty="0">
                          <a:ln>
                            <a:noFill/>
                          </a:ln>
                          <a:solidFill>
                            <a:schemeClr val="tx1"/>
                          </a:solidFill>
                          <a:effectLst/>
                          <a:latin typeface="+mn-lt"/>
                          <a:ea typeface="宋体" panose="02010600030101010101" pitchFamily="2" charset="-122"/>
                        </a:rPr>
                        <a:t>name</a:t>
                      </a:r>
                    </a:p>
                  </a:txBody>
                  <a:tcPr marT="45749" marB="4574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r>
                        <a:rPr kumimoji="1" lang="en-US" altLang="zh-CN" sz="2000" b="0" i="0" u="none" strike="noStrike" cap="none" normalizeH="0" baseline="0">
                          <a:ln>
                            <a:noFill/>
                          </a:ln>
                          <a:solidFill>
                            <a:schemeClr val="tx1"/>
                          </a:solidFill>
                          <a:effectLst/>
                          <a:latin typeface="+mn-lt"/>
                          <a:ea typeface="宋体" panose="02010600030101010101" pitchFamily="2" charset="-122"/>
                        </a:rPr>
                        <a:t>num</a:t>
                      </a:r>
                    </a:p>
                  </a:txBody>
                  <a:tcPr marT="45749" marB="4574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r>
                        <a:rPr kumimoji="1" lang="en-US" altLang="zh-CN" sz="2000" b="0" i="0" u="none" strike="noStrike" cap="none" normalizeH="0" baseline="0">
                          <a:ln>
                            <a:noFill/>
                          </a:ln>
                          <a:solidFill>
                            <a:schemeClr val="tx1"/>
                          </a:solidFill>
                          <a:effectLst/>
                          <a:latin typeface="+mn-lt"/>
                          <a:ea typeface="宋体" panose="02010600030101010101" pitchFamily="2" charset="-122"/>
                        </a:rPr>
                        <a:t>sex</a:t>
                      </a:r>
                    </a:p>
                  </a:txBody>
                  <a:tcPr marT="45749" marB="4574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r>
                        <a:rPr kumimoji="1" lang="en-US" altLang="zh-CN" sz="2000" b="0" i="0" u="none" strike="noStrike" cap="none" normalizeH="0" baseline="0">
                          <a:ln>
                            <a:noFill/>
                          </a:ln>
                          <a:solidFill>
                            <a:schemeClr val="tx1"/>
                          </a:solidFill>
                          <a:effectLst/>
                          <a:latin typeface="+mn-lt"/>
                          <a:ea typeface="宋体" panose="02010600030101010101" pitchFamily="2" charset="-122"/>
                        </a:rPr>
                        <a:t>job</a:t>
                      </a:r>
                    </a:p>
                  </a:txBody>
                  <a:tcPr marT="45749" marB="4574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r>
                        <a:rPr kumimoji="1" lang="en-US" altLang="zh-CN" sz="2000" b="0" i="0" u="none" strike="noStrike" cap="none" normalizeH="0" baseline="0">
                          <a:ln>
                            <a:noFill/>
                          </a:ln>
                          <a:solidFill>
                            <a:schemeClr val="tx1"/>
                          </a:solidFill>
                          <a:effectLst/>
                          <a:latin typeface="+mn-lt"/>
                          <a:ea typeface="宋体" panose="02010600030101010101" pitchFamily="2" charset="-122"/>
                        </a:rPr>
                        <a:t>Class/position</a:t>
                      </a:r>
                    </a:p>
                  </a:txBody>
                  <a:tcPr marT="45749" marB="4574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5492">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r>
                        <a:rPr kumimoji="1" lang="en-US" altLang="zh-CN" sz="2000" b="0" i="0" u="none" strike="noStrike" cap="none" normalizeH="0" baseline="0">
                          <a:ln>
                            <a:noFill/>
                          </a:ln>
                          <a:solidFill>
                            <a:schemeClr val="tx1"/>
                          </a:solidFill>
                          <a:effectLst/>
                          <a:latin typeface="+mn-lt"/>
                          <a:ea typeface="宋体" panose="02010600030101010101" pitchFamily="2" charset="-122"/>
                        </a:rPr>
                        <a:t>li</a:t>
                      </a:r>
                    </a:p>
                  </a:txBody>
                  <a:tcPr marT="45749" marB="4574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r>
                        <a:rPr kumimoji="1" lang="en-US" altLang="zh-CN" sz="2000" b="0" i="0" u="none" strike="noStrike" cap="none" normalizeH="0" baseline="0">
                          <a:ln>
                            <a:noFill/>
                          </a:ln>
                          <a:solidFill>
                            <a:schemeClr val="tx1"/>
                          </a:solidFill>
                          <a:effectLst/>
                          <a:latin typeface="+mn-lt"/>
                          <a:ea typeface="宋体" panose="02010600030101010101" pitchFamily="2" charset="-122"/>
                        </a:rPr>
                        <a:t>1011</a:t>
                      </a:r>
                    </a:p>
                  </a:txBody>
                  <a:tcPr marT="45749" marB="4574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r>
                        <a:rPr kumimoji="1" lang="en-US" altLang="zh-CN" sz="2000" b="0" i="0" u="none" strike="noStrike" cap="none" normalizeH="0" baseline="0">
                          <a:ln>
                            <a:noFill/>
                          </a:ln>
                          <a:solidFill>
                            <a:schemeClr val="tx1"/>
                          </a:solidFill>
                          <a:effectLst/>
                          <a:latin typeface="+mn-lt"/>
                          <a:ea typeface="宋体" panose="02010600030101010101" pitchFamily="2" charset="-122"/>
                        </a:rPr>
                        <a:t>f</a:t>
                      </a:r>
                    </a:p>
                  </a:txBody>
                  <a:tcPr marT="45749" marB="4574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r>
                        <a:rPr kumimoji="1" lang="en-US" altLang="zh-CN" sz="2000" b="0" i="0" u="none" strike="noStrike" cap="none" normalizeH="0" baseline="0" dirty="0">
                          <a:ln>
                            <a:noFill/>
                          </a:ln>
                          <a:solidFill>
                            <a:schemeClr val="tx1"/>
                          </a:solidFill>
                          <a:effectLst/>
                          <a:latin typeface="+mn-lt"/>
                          <a:ea typeface="宋体" panose="02010600030101010101" pitchFamily="2" charset="-122"/>
                        </a:rPr>
                        <a:t>s</a:t>
                      </a:r>
                    </a:p>
                  </a:txBody>
                  <a:tcPr marT="45749" marB="4574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r>
                        <a:rPr kumimoji="1" lang="en-US" altLang="zh-CN" sz="2000" b="0" i="0" u="none" strike="noStrike" cap="none" normalizeH="0" baseline="0">
                          <a:ln>
                            <a:noFill/>
                          </a:ln>
                          <a:solidFill>
                            <a:schemeClr val="tx1"/>
                          </a:solidFill>
                          <a:effectLst/>
                          <a:latin typeface="+mn-lt"/>
                          <a:ea typeface="宋体" panose="02010600030101010101" pitchFamily="2" charset="-122"/>
                        </a:rPr>
                        <a:t>501</a:t>
                      </a:r>
                    </a:p>
                  </a:txBody>
                  <a:tcPr marT="45749" marB="4574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5492">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r>
                        <a:rPr kumimoji="1" lang="en-US" altLang="zh-CN" sz="2000" b="0" i="0" u="none" strike="noStrike" cap="none" normalizeH="0" baseline="0" dirty="0" err="1">
                          <a:ln>
                            <a:noFill/>
                          </a:ln>
                          <a:solidFill>
                            <a:schemeClr val="tx1"/>
                          </a:solidFill>
                          <a:effectLst/>
                          <a:latin typeface="+mn-lt"/>
                          <a:ea typeface="宋体" panose="02010600030101010101" pitchFamily="2" charset="-122"/>
                        </a:rPr>
                        <a:t>wang</a:t>
                      </a:r>
                      <a:endParaRPr kumimoji="1" lang="en-US" altLang="zh-CN" sz="2000" b="0" i="0" u="none" strike="noStrike" cap="none" normalizeH="0" baseline="0" dirty="0">
                        <a:ln>
                          <a:noFill/>
                        </a:ln>
                        <a:solidFill>
                          <a:schemeClr val="tx1"/>
                        </a:solidFill>
                        <a:effectLst/>
                        <a:latin typeface="+mn-lt"/>
                        <a:ea typeface="宋体" panose="02010600030101010101" pitchFamily="2" charset="-122"/>
                      </a:endParaRPr>
                    </a:p>
                  </a:txBody>
                  <a:tcPr marT="45749" marB="4574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r>
                        <a:rPr kumimoji="1" lang="en-US" altLang="zh-CN" sz="2000" b="0" i="0" u="none" strike="noStrike" cap="none" normalizeH="0" baseline="0">
                          <a:ln>
                            <a:noFill/>
                          </a:ln>
                          <a:solidFill>
                            <a:schemeClr val="tx1"/>
                          </a:solidFill>
                          <a:effectLst/>
                          <a:latin typeface="+mn-lt"/>
                          <a:ea typeface="宋体" panose="02010600030101010101" pitchFamily="2" charset="-122"/>
                        </a:rPr>
                        <a:t>2058</a:t>
                      </a:r>
                    </a:p>
                  </a:txBody>
                  <a:tcPr marT="45749" marB="4574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r>
                        <a:rPr kumimoji="1" lang="en-US" altLang="zh-CN" sz="2000" b="0" i="0" u="none" strike="noStrike" cap="none" normalizeH="0" baseline="0">
                          <a:ln>
                            <a:noFill/>
                          </a:ln>
                          <a:solidFill>
                            <a:schemeClr val="tx1"/>
                          </a:solidFill>
                          <a:effectLst/>
                          <a:latin typeface="+mn-lt"/>
                          <a:ea typeface="宋体" panose="02010600030101010101" pitchFamily="2" charset="-122"/>
                        </a:rPr>
                        <a:t>m</a:t>
                      </a:r>
                    </a:p>
                  </a:txBody>
                  <a:tcPr marT="45749" marB="4574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r>
                        <a:rPr kumimoji="1" lang="en-US" altLang="zh-CN" sz="2000" b="0" i="0" u="none" strike="noStrike" cap="none" normalizeH="0" baseline="0">
                          <a:ln>
                            <a:noFill/>
                          </a:ln>
                          <a:solidFill>
                            <a:schemeClr val="tx1"/>
                          </a:solidFill>
                          <a:effectLst/>
                          <a:latin typeface="+mn-lt"/>
                          <a:ea typeface="宋体" panose="02010600030101010101" pitchFamily="2" charset="-122"/>
                        </a:rPr>
                        <a:t>t</a:t>
                      </a:r>
                    </a:p>
                  </a:txBody>
                  <a:tcPr marT="45749" marB="4574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100000"/>
                        <a:buFont typeface="Wingdings 3" panose="05040102010807070707" pitchFamily="18" charset="2"/>
                        <a:defRPr kumimoji="1" sz="2000">
                          <a:solidFill>
                            <a:schemeClr val="tx1"/>
                          </a:solidFill>
                          <a:latin typeface="Times New Roman" panose="02020603050405020304" pitchFamily="18" charset="0"/>
                        </a:defRPr>
                      </a:lvl1pPr>
                      <a:lvl2pPr>
                        <a:spcBef>
                          <a:spcPct val="20000"/>
                        </a:spcBef>
                        <a:buClr>
                          <a:schemeClr val="folHlink"/>
                        </a:buClr>
                        <a:buSzPct val="100000"/>
                        <a:buFont typeface="Wingdings 2" panose="05020102010507070707" pitchFamily="18" charset="2"/>
                        <a:defRPr kumimoji="1">
                          <a:solidFill>
                            <a:schemeClr val="tx1"/>
                          </a:solidFill>
                          <a:latin typeface="Times New Roman" panose="02020603050405020304" pitchFamily="18" charset="0"/>
                        </a:defRPr>
                      </a:lvl2pPr>
                      <a:lvl3pPr marL="857250">
                        <a:spcBef>
                          <a:spcPct val="20000"/>
                        </a:spcBef>
                        <a:buClr>
                          <a:schemeClr val="folHlink"/>
                        </a:buClr>
                        <a:buSzPct val="100000"/>
                        <a:buFont typeface="Wingdings 2" panose="05020102010507070707" pitchFamily="18" charset="2"/>
                        <a:defRPr kumimoji="1" sz="1600">
                          <a:solidFill>
                            <a:schemeClr val="tx1"/>
                          </a:solidFill>
                          <a:latin typeface="Times New Roman" panose="02020603050405020304" pitchFamily="18" charset="0"/>
                        </a:defRPr>
                      </a:lvl3pPr>
                      <a:lvl4pPr marL="1200150">
                        <a:spcBef>
                          <a:spcPct val="20000"/>
                        </a:spcBef>
                        <a:buClr>
                          <a:schemeClr val="folHlink"/>
                        </a:buClr>
                        <a:buSzPct val="95000"/>
                        <a:buFont typeface="Wingdings 2" panose="05020102010507070707" pitchFamily="18" charset="2"/>
                        <a:defRPr kumimoji="1" sz="1400">
                          <a:solidFill>
                            <a:schemeClr val="tx1"/>
                          </a:solidFill>
                          <a:latin typeface="Times New Roman" panose="02020603050405020304" pitchFamily="18" charset="0"/>
                        </a:defRPr>
                      </a:lvl4pPr>
                      <a:lvl5pPr marL="1543050">
                        <a:spcBef>
                          <a:spcPct val="20000"/>
                        </a:spcBef>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5pPr>
                      <a:lvl6pPr marL="20002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6pPr>
                      <a:lvl7pPr marL="24574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7pPr>
                      <a:lvl8pPr marL="29146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8pPr>
                      <a:lvl9pPr marL="3371850" eaLnBrk="0" fontAlgn="base" hangingPunct="0">
                        <a:spcBef>
                          <a:spcPct val="20000"/>
                        </a:spcBef>
                        <a:spcAft>
                          <a:spcPct val="0"/>
                        </a:spcAft>
                        <a:buClr>
                          <a:srgbClr val="330099"/>
                        </a:buClr>
                        <a:buSzPct val="95000"/>
                        <a:buFont typeface="Wingdings 2" panose="05020102010507070707" pitchFamily="18" charset="2"/>
                        <a:defRPr kumimoji="1" sz="14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100000"/>
                        <a:buFont typeface="Wingdings 3" panose="05040102010807070707" pitchFamily="18" charset="2"/>
                        <a:buNone/>
                        <a:tabLst/>
                      </a:pPr>
                      <a:r>
                        <a:rPr kumimoji="1" lang="en-US" altLang="zh-CN" sz="2000" b="0" i="0" u="none" strike="noStrike" cap="none" normalizeH="0" baseline="0" dirty="0">
                          <a:ln>
                            <a:noFill/>
                          </a:ln>
                          <a:solidFill>
                            <a:schemeClr val="tx1"/>
                          </a:solidFill>
                          <a:effectLst/>
                          <a:latin typeface="+mn-lt"/>
                          <a:ea typeface="宋体" panose="02010600030101010101" pitchFamily="2" charset="-122"/>
                        </a:rPr>
                        <a:t>professor</a:t>
                      </a:r>
                    </a:p>
                  </a:txBody>
                  <a:tcPr marT="45749" marB="4574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902280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联合</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9" name="矩形: 圆角 12"/>
          <p:cNvSpPr/>
          <p:nvPr/>
        </p:nvSpPr>
        <p:spPr>
          <a:xfrm>
            <a:off x="278000" y="900549"/>
            <a:ext cx="3784249" cy="42632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bg1"/>
                </a:solidFill>
                <a:latin typeface="微软雅黑" panose="020B0503020204020204" pitchFamily="34" charset="-122"/>
                <a:ea typeface="微软雅黑" panose="020B0503020204020204" pitchFamily="34" charset="-122"/>
              </a:rPr>
              <a:t>例</a:t>
            </a:r>
            <a:r>
              <a:rPr lang="en-US" altLang="zh-CN" sz="2000" dirty="0" smtClean="0">
                <a:solidFill>
                  <a:schemeClr val="bg1"/>
                </a:solidFill>
                <a:latin typeface="微软雅黑" panose="020B0503020204020204" pitchFamily="34" charset="-122"/>
                <a:ea typeface="微软雅黑" panose="020B0503020204020204" pitchFamily="34" charset="-122"/>
              </a:rPr>
              <a:t>8.11</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输入输出学生、教师信息</a:t>
            </a:r>
            <a:endParaRPr lang="zh-CN" altLang="en-US" dirty="0">
              <a:solidFill>
                <a:schemeClr val="tx1"/>
              </a:solidFill>
            </a:endParaRPr>
          </a:p>
        </p:txBody>
      </p:sp>
      <p:sp>
        <p:nvSpPr>
          <p:cNvPr id="7" name="矩形 6"/>
          <p:cNvSpPr/>
          <p:nvPr/>
        </p:nvSpPr>
        <p:spPr>
          <a:xfrm>
            <a:off x="424738" y="1398395"/>
            <a:ext cx="3637511" cy="5078313"/>
          </a:xfrm>
          <a:prstGeom prst="rect">
            <a:avLst/>
          </a:prstGeom>
        </p:spPr>
        <p:txBody>
          <a:bodyPr wrap="square">
            <a:spAutoFit/>
          </a:bodyPr>
          <a:lstStyle/>
          <a:p>
            <a:pPr>
              <a:lnSpc>
                <a:spcPct val="80000"/>
              </a:lnSpc>
            </a:pPr>
            <a:r>
              <a:rPr lang="en-US" altLang="zh-CN" sz="1500" dirty="0" smtClean="0"/>
              <a:t>#</a:t>
            </a:r>
            <a:r>
              <a:rPr lang="en-US" altLang="zh-CN" sz="1500" dirty="0"/>
              <a:t>include &lt;</a:t>
            </a:r>
            <a:r>
              <a:rPr lang="en-US" altLang="zh-CN" sz="1500" dirty="0" err="1"/>
              <a:t>stdio.h</a:t>
            </a:r>
            <a:r>
              <a:rPr lang="en-US" altLang="zh-CN" sz="1500" dirty="0"/>
              <a:t>&gt;</a:t>
            </a:r>
          </a:p>
          <a:p>
            <a:pPr>
              <a:lnSpc>
                <a:spcPct val="80000"/>
              </a:lnSpc>
            </a:pPr>
            <a:r>
              <a:rPr lang="en-US" altLang="zh-CN" sz="1500" dirty="0"/>
              <a:t>#include &lt;</a:t>
            </a:r>
            <a:r>
              <a:rPr lang="en-US" altLang="zh-CN" sz="1500" dirty="0" err="1"/>
              <a:t>stdlib.h</a:t>
            </a:r>
            <a:r>
              <a:rPr lang="en-US" altLang="zh-CN" sz="1500" dirty="0"/>
              <a:t>&gt;</a:t>
            </a:r>
          </a:p>
          <a:p>
            <a:pPr>
              <a:lnSpc>
                <a:spcPct val="80000"/>
              </a:lnSpc>
            </a:pPr>
            <a:r>
              <a:rPr lang="en-US" altLang="zh-CN" sz="1500" dirty="0"/>
              <a:t>#include &lt;</a:t>
            </a:r>
            <a:r>
              <a:rPr lang="en-US" altLang="zh-CN" sz="1500" dirty="0" err="1"/>
              <a:t>string.h</a:t>
            </a:r>
            <a:r>
              <a:rPr lang="en-US" altLang="zh-CN" sz="1500" dirty="0"/>
              <a:t>&gt;</a:t>
            </a:r>
          </a:p>
          <a:p>
            <a:pPr>
              <a:lnSpc>
                <a:spcPct val="80000"/>
              </a:lnSpc>
            </a:pPr>
            <a:r>
              <a:rPr lang="en-US" altLang="zh-CN" sz="1500" dirty="0"/>
              <a:t>union Career              //</a:t>
            </a:r>
            <a:r>
              <a:rPr lang="zh-CN" altLang="en-US" sz="1500" dirty="0"/>
              <a:t>定义一个联合</a:t>
            </a:r>
          </a:p>
          <a:p>
            <a:pPr>
              <a:lnSpc>
                <a:spcPct val="80000"/>
              </a:lnSpc>
            </a:pPr>
            <a:r>
              <a:rPr lang="en-US" altLang="zh-CN" sz="1500" dirty="0"/>
              <a:t>{</a:t>
            </a:r>
          </a:p>
          <a:p>
            <a:pPr>
              <a:lnSpc>
                <a:spcPct val="80000"/>
              </a:lnSpc>
            </a:pPr>
            <a:r>
              <a:rPr lang="en-US" altLang="zh-CN" sz="1500" dirty="0"/>
              <a:t>    </a:t>
            </a:r>
            <a:r>
              <a:rPr lang="en-US" altLang="zh-CN" sz="1500" dirty="0" err="1"/>
              <a:t>int</a:t>
            </a:r>
            <a:r>
              <a:rPr lang="en-US" altLang="zh-CN" sz="1500" dirty="0"/>
              <a:t> </a:t>
            </a:r>
            <a:r>
              <a:rPr lang="en-US" altLang="zh-CN" sz="1500" dirty="0" err="1"/>
              <a:t>myclass</a:t>
            </a:r>
            <a:r>
              <a:rPr lang="en-US" altLang="zh-CN" sz="1500" dirty="0"/>
              <a:t>;</a:t>
            </a:r>
          </a:p>
          <a:p>
            <a:pPr>
              <a:lnSpc>
                <a:spcPct val="80000"/>
              </a:lnSpc>
            </a:pPr>
            <a:r>
              <a:rPr lang="en-US" altLang="zh-CN" sz="1500" dirty="0"/>
              <a:t>    char position[10];</a:t>
            </a:r>
          </a:p>
          <a:p>
            <a:pPr>
              <a:lnSpc>
                <a:spcPct val="80000"/>
              </a:lnSpc>
            </a:pPr>
            <a:r>
              <a:rPr lang="en-US" altLang="zh-CN" sz="1500" dirty="0"/>
              <a:t>};</a:t>
            </a:r>
          </a:p>
          <a:p>
            <a:pPr>
              <a:lnSpc>
                <a:spcPct val="80000"/>
              </a:lnSpc>
            </a:pPr>
            <a:r>
              <a:rPr lang="en-US" altLang="zh-CN" sz="1500" dirty="0" err="1"/>
              <a:t>struct</a:t>
            </a:r>
            <a:r>
              <a:rPr lang="en-US" altLang="zh-CN" sz="1500" dirty="0"/>
              <a:t> Data                  //</a:t>
            </a:r>
            <a:r>
              <a:rPr lang="zh-CN" altLang="en-US" sz="1500" dirty="0"/>
              <a:t>定义一个结构</a:t>
            </a:r>
          </a:p>
          <a:p>
            <a:pPr>
              <a:lnSpc>
                <a:spcPct val="80000"/>
              </a:lnSpc>
            </a:pPr>
            <a:r>
              <a:rPr lang="en-US" altLang="zh-CN" sz="1500" dirty="0"/>
              <a:t>{</a:t>
            </a:r>
          </a:p>
          <a:p>
            <a:pPr>
              <a:lnSpc>
                <a:spcPct val="80000"/>
              </a:lnSpc>
            </a:pPr>
            <a:r>
              <a:rPr lang="en-US" altLang="zh-CN" sz="1500" dirty="0"/>
              <a:t>    </a:t>
            </a:r>
            <a:r>
              <a:rPr lang="en-US" altLang="zh-CN" sz="1500" dirty="0" err="1"/>
              <a:t>int</a:t>
            </a:r>
            <a:r>
              <a:rPr lang="en-US" altLang="zh-CN" sz="1500" dirty="0"/>
              <a:t> </a:t>
            </a:r>
            <a:r>
              <a:rPr lang="en-US" altLang="zh-CN" sz="1500" dirty="0" err="1"/>
              <a:t>num</a:t>
            </a:r>
            <a:r>
              <a:rPr lang="en-US" altLang="zh-CN" sz="1500" dirty="0"/>
              <a:t>;</a:t>
            </a:r>
          </a:p>
          <a:p>
            <a:pPr>
              <a:lnSpc>
                <a:spcPct val="80000"/>
              </a:lnSpc>
            </a:pPr>
            <a:r>
              <a:rPr lang="en-US" altLang="zh-CN" sz="1500" dirty="0"/>
              <a:t>    char name[10];</a:t>
            </a:r>
          </a:p>
          <a:p>
            <a:pPr>
              <a:lnSpc>
                <a:spcPct val="80000"/>
              </a:lnSpc>
            </a:pPr>
            <a:r>
              <a:rPr lang="en-US" altLang="zh-CN" sz="1500" dirty="0"/>
              <a:t>    char sex;</a:t>
            </a:r>
          </a:p>
          <a:p>
            <a:pPr>
              <a:lnSpc>
                <a:spcPct val="80000"/>
              </a:lnSpc>
            </a:pPr>
            <a:r>
              <a:rPr lang="en-US" altLang="zh-CN" sz="1500" dirty="0"/>
              <a:t>    char job;</a:t>
            </a:r>
          </a:p>
          <a:p>
            <a:pPr>
              <a:lnSpc>
                <a:spcPct val="80000"/>
              </a:lnSpc>
            </a:pPr>
            <a:r>
              <a:rPr lang="en-US" altLang="zh-CN" sz="1500" dirty="0"/>
              <a:t>    union </a:t>
            </a:r>
            <a:r>
              <a:rPr lang="en-US" altLang="zh-CN" sz="1500" dirty="0" err="1"/>
              <a:t>Carrer</a:t>
            </a:r>
            <a:r>
              <a:rPr lang="en-US" altLang="zh-CN" sz="1500" dirty="0"/>
              <a:t> category;</a:t>
            </a:r>
          </a:p>
          <a:p>
            <a:pPr>
              <a:lnSpc>
                <a:spcPct val="80000"/>
              </a:lnSpc>
            </a:pPr>
            <a:r>
              <a:rPr lang="en-US" altLang="zh-CN" sz="1500" dirty="0"/>
              <a:t>}</a:t>
            </a:r>
          </a:p>
          <a:p>
            <a:pPr>
              <a:lnSpc>
                <a:spcPct val="80000"/>
              </a:lnSpc>
            </a:pPr>
            <a:r>
              <a:rPr lang="en-US" altLang="zh-CN" sz="1500" dirty="0"/>
              <a:t>void main()</a:t>
            </a:r>
          </a:p>
          <a:p>
            <a:pPr>
              <a:lnSpc>
                <a:spcPct val="80000"/>
              </a:lnSpc>
            </a:pPr>
            <a:r>
              <a:rPr lang="en-US" altLang="zh-CN" sz="1500" dirty="0"/>
              <a:t>{</a:t>
            </a:r>
          </a:p>
          <a:p>
            <a:pPr>
              <a:lnSpc>
                <a:spcPct val="80000"/>
              </a:lnSpc>
            </a:pPr>
            <a:r>
              <a:rPr lang="en-US" altLang="zh-CN" sz="1500" dirty="0"/>
              <a:t>    </a:t>
            </a:r>
            <a:r>
              <a:rPr lang="en-US" altLang="zh-CN" sz="1500" dirty="0" err="1"/>
              <a:t>int</a:t>
            </a:r>
            <a:r>
              <a:rPr lang="en-US" altLang="zh-CN" sz="1500" dirty="0"/>
              <a:t> n;</a:t>
            </a:r>
          </a:p>
          <a:p>
            <a:pPr>
              <a:lnSpc>
                <a:spcPct val="80000"/>
              </a:lnSpc>
            </a:pPr>
            <a:r>
              <a:rPr lang="en-US" altLang="zh-CN" sz="1500" dirty="0"/>
              <a:t>    char </a:t>
            </a:r>
            <a:r>
              <a:rPr lang="en-US" altLang="zh-CN" sz="1500" dirty="0" err="1"/>
              <a:t>str</a:t>
            </a:r>
            <a:r>
              <a:rPr lang="en-US" altLang="zh-CN" sz="1500" dirty="0"/>
              <a:t>[20];</a:t>
            </a:r>
          </a:p>
          <a:p>
            <a:pPr>
              <a:lnSpc>
                <a:spcPct val="80000"/>
              </a:lnSpc>
            </a:pPr>
            <a:r>
              <a:rPr lang="en-US" altLang="zh-CN" sz="1500" dirty="0"/>
              <a:t>    </a:t>
            </a:r>
            <a:r>
              <a:rPr lang="en-US" altLang="zh-CN" sz="1500" dirty="0" err="1"/>
              <a:t>struct</a:t>
            </a:r>
            <a:r>
              <a:rPr lang="en-US" altLang="zh-CN" sz="1500" dirty="0"/>
              <a:t> Data person[N];//</a:t>
            </a:r>
            <a:r>
              <a:rPr lang="zh-CN" altLang="en-US" sz="1500" dirty="0"/>
              <a:t>定义结构</a:t>
            </a:r>
            <a:r>
              <a:rPr lang="zh-CN" altLang="en-US" sz="1500" dirty="0" smtClean="0"/>
              <a:t>数组</a:t>
            </a:r>
            <a:endParaRPr lang="zh-CN" altLang="en-US" sz="1500" dirty="0"/>
          </a:p>
          <a:p>
            <a:pPr>
              <a:lnSpc>
                <a:spcPct val="80000"/>
              </a:lnSpc>
            </a:pPr>
            <a:r>
              <a:rPr lang="zh-CN" altLang="en-US" sz="1500" dirty="0"/>
              <a:t>    </a:t>
            </a:r>
            <a:r>
              <a:rPr lang="en-US" altLang="zh-CN" sz="1500" dirty="0"/>
              <a:t>for(n=0;n&lt;</a:t>
            </a:r>
            <a:r>
              <a:rPr lang="en-US" altLang="zh-CN" sz="1500" dirty="0" err="1"/>
              <a:t>N;n</a:t>
            </a:r>
            <a:r>
              <a:rPr lang="en-US" altLang="zh-CN" sz="1500" dirty="0"/>
              <a:t>++)</a:t>
            </a:r>
          </a:p>
          <a:p>
            <a:pPr>
              <a:lnSpc>
                <a:spcPct val="80000"/>
              </a:lnSpc>
            </a:pPr>
            <a:r>
              <a:rPr lang="en-US" altLang="zh-CN" sz="1500" dirty="0"/>
              <a:t>    {</a:t>
            </a:r>
          </a:p>
          <a:p>
            <a:pPr>
              <a:lnSpc>
                <a:spcPct val="80000"/>
              </a:lnSpc>
            </a:pPr>
            <a:r>
              <a:rPr lang="en-US" altLang="zh-CN" sz="1500" dirty="0"/>
              <a:t>        gets(</a:t>
            </a:r>
            <a:r>
              <a:rPr lang="en-US" altLang="zh-CN" sz="1500" dirty="0" err="1"/>
              <a:t>str</a:t>
            </a:r>
            <a:r>
              <a:rPr lang="en-US" altLang="zh-CN" sz="1500" dirty="0"/>
              <a:t>);</a:t>
            </a:r>
          </a:p>
          <a:p>
            <a:pPr>
              <a:lnSpc>
                <a:spcPct val="80000"/>
              </a:lnSpc>
            </a:pPr>
            <a:r>
              <a:rPr lang="en-US" altLang="zh-CN" sz="1500" dirty="0"/>
              <a:t>        person[n].</a:t>
            </a:r>
            <a:r>
              <a:rPr lang="en-US" altLang="zh-CN" sz="1500" dirty="0" err="1"/>
              <a:t>num</a:t>
            </a:r>
            <a:r>
              <a:rPr lang="en-US" altLang="zh-CN" sz="1500" dirty="0"/>
              <a:t>=</a:t>
            </a:r>
            <a:r>
              <a:rPr lang="en-US" altLang="zh-CN" sz="1500" dirty="0" err="1"/>
              <a:t>atoi</a:t>
            </a:r>
            <a:r>
              <a:rPr lang="en-US" altLang="zh-CN" sz="1500" dirty="0"/>
              <a:t>(</a:t>
            </a:r>
            <a:r>
              <a:rPr lang="en-US" altLang="zh-CN" sz="1500" dirty="0" err="1"/>
              <a:t>str</a:t>
            </a:r>
            <a:r>
              <a:rPr lang="en-US" altLang="zh-CN" sz="1500" dirty="0"/>
              <a:t>);    </a:t>
            </a:r>
            <a:endParaRPr lang="zh-CN" altLang="en-US" sz="1500" dirty="0"/>
          </a:p>
          <a:p>
            <a:pPr>
              <a:lnSpc>
                <a:spcPct val="80000"/>
              </a:lnSpc>
            </a:pPr>
            <a:r>
              <a:rPr lang="zh-CN" altLang="en-US" sz="1500" dirty="0"/>
              <a:t>        </a:t>
            </a:r>
            <a:r>
              <a:rPr lang="en-US" altLang="zh-CN" sz="1500" dirty="0"/>
              <a:t>gets(person[n].name</a:t>
            </a:r>
            <a:r>
              <a:rPr lang="en-US" altLang="zh-CN" sz="1500" dirty="0" smtClean="0"/>
              <a:t>);</a:t>
            </a:r>
            <a:endParaRPr lang="en-US" altLang="zh-CN" sz="1500" dirty="0"/>
          </a:p>
        </p:txBody>
      </p:sp>
      <p:sp>
        <p:nvSpPr>
          <p:cNvPr id="8" name="矩形: 圆角 3"/>
          <p:cNvSpPr/>
          <p:nvPr/>
        </p:nvSpPr>
        <p:spPr>
          <a:xfrm>
            <a:off x="278000" y="1326873"/>
            <a:ext cx="3784249" cy="4986377"/>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4341749" y="1025501"/>
            <a:ext cx="4643374" cy="5262979"/>
          </a:xfrm>
          <a:prstGeom prst="rect">
            <a:avLst/>
          </a:prstGeom>
        </p:spPr>
        <p:txBody>
          <a:bodyPr wrap="square">
            <a:spAutoFit/>
          </a:bodyPr>
          <a:lstStyle/>
          <a:p>
            <a:pPr>
              <a:lnSpc>
                <a:spcPct val="80000"/>
              </a:lnSpc>
            </a:pPr>
            <a:r>
              <a:rPr lang="en-US" altLang="zh-CN" sz="1500" dirty="0" smtClean="0"/>
              <a:t>        gets(</a:t>
            </a:r>
            <a:r>
              <a:rPr lang="en-US" altLang="zh-CN" sz="1500" dirty="0" err="1" smtClean="0"/>
              <a:t>str</a:t>
            </a:r>
            <a:r>
              <a:rPr lang="en-US" altLang="zh-CN" sz="1500" dirty="0"/>
              <a:t>);</a:t>
            </a:r>
          </a:p>
          <a:p>
            <a:pPr>
              <a:lnSpc>
                <a:spcPct val="80000"/>
              </a:lnSpc>
            </a:pPr>
            <a:r>
              <a:rPr lang="en-US" altLang="zh-CN" sz="1500" dirty="0"/>
              <a:t>        person[n].sex=</a:t>
            </a:r>
            <a:r>
              <a:rPr lang="en-US" altLang="zh-CN" sz="1500" dirty="0" err="1"/>
              <a:t>str</a:t>
            </a:r>
            <a:r>
              <a:rPr lang="en-US" altLang="zh-CN" sz="1500" dirty="0"/>
              <a:t>[0];       //</a:t>
            </a:r>
            <a:r>
              <a:rPr lang="zh-CN" altLang="en-US" sz="1500" dirty="0"/>
              <a:t>取字符串的第一个字符</a:t>
            </a:r>
          </a:p>
          <a:p>
            <a:pPr>
              <a:lnSpc>
                <a:spcPct val="80000"/>
              </a:lnSpc>
            </a:pPr>
            <a:r>
              <a:rPr lang="zh-CN" altLang="en-US" sz="1500" dirty="0"/>
              <a:t>        </a:t>
            </a:r>
            <a:r>
              <a:rPr lang="en-US" altLang="zh-CN" sz="1500" dirty="0"/>
              <a:t>gets(</a:t>
            </a:r>
            <a:r>
              <a:rPr lang="en-US" altLang="zh-CN" sz="1500" dirty="0" err="1"/>
              <a:t>str</a:t>
            </a:r>
            <a:r>
              <a:rPr lang="en-US" altLang="zh-CN" sz="1500" dirty="0"/>
              <a:t>);</a:t>
            </a:r>
          </a:p>
          <a:p>
            <a:pPr>
              <a:lnSpc>
                <a:spcPct val="80000"/>
              </a:lnSpc>
            </a:pPr>
            <a:r>
              <a:rPr lang="en-US" altLang="zh-CN" sz="1500" dirty="0"/>
              <a:t>        person[n].job=</a:t>
            </a:r>
            <a:r>
              <a:rPr lang="en-US" altLang="zh-CN" sz="1500" dirty="0" err="1"/>
              <a:t>str</a:t>
            </a:r>
            <a:r>
              <a:rPr lang="en-US" altLang="zh-CN" sz="1500" dirty="0"/>
              <a:t>[0];       //</a:t>
            </a:r>
            <a:r>
              <a:rPr lang="zh-CN" altLang="en-US" sz="1500" dirty="0"/>
              <a:t>取字符串的第一个字符</a:t>
            </a:r>
          </a:p>
          <a:p>
            <a:pPr>
              <a:lnSpc>
                <a:spcPct val="80000"/>
              </a:lnSpc>
            </a:pPr>
            <a:r>
              <a:rPr lang="en-US" altLang="zh-CN" sz="1500" dirty="0" smtClean="0"/>
              <a:t>        if(person[n</a:t>
            </a:r>
            <a:r>
              <a:rPr lang="en-US" altLang="zh-CN" sz="1500" dirty="0"/>
              <a:t>].job=='s')      //</a:t>
            </a:r>
            <a:r>
              <a:rPr lang="zh-CN" altLang="en-US" sz="1500" dirty="0"/>
              <a:t>为学生</a:t>
            </a:r>
          </a:p>
          <a:p>
            <a:pPr>
              <a:lnSpc>
                <a:spcPct val="80000"/>
              </a:lnSpc>
            </a:pPr>
            <a:r>
              <a:rPr lang="zh-CN" altLang="en-US" sz="1500" dirty="0"/>
              <a:t>        </a:t>
            </a:r>
            <a:r>
              <a:rPr lang="en-US" altLang="zh-CN" sz="1500" dirty="0"/>
              <a:t>{</a:t>
            </a:r>
          </a:p>
          <a:p>
            <a:pPr>
              <a:lnSpc>
                <a:spcPct val="80000"/>
              </a:lnSpc>
            </a:pPr>
            <a:r>
              <a:rPr lang="en-US" altLang="zh-CN" sz="1500" dirty="0"/>
              <a:t>            gets(</a:t>
            </a:r>
            <a:r>
              <a:rPr lang="en-US" altLang="zh-CN" sz="1500" dirty="0" err="1"/>
              <a:t>str</a:t>
            </a:r>
            <a:r>
              <a:rPr lang="en-US" altLang="zh-CN" sz="1500" dirty="0"/>
              <a:t>);</a:t>
            </a:r>
          </a:p>
          <a:p>
            <a:pPr>
              <a:lnSpc>
                <a:spcPct val="80000"/>
              </a:lnSpc>
            </a:pPr>
            <a:r>
              <a:rPr lang="en-US" altLang="zh-CN" sz="1500" dirty="0"/>
              <a:t>            person[n].</a:t>
            </a:r>
            <a:r>
              <a:rPr lang="en-US" altLang="zh-CN" sz="1500" dirty="0" err="1"/>
              <a:t>category.myclass</a:t>
            </a:r>
            <a:r>
              <a:rPr lang="en-US" altLang="zh-CN" sz="1500" dirty="0"/>
              <a:t>=</a:t>
            </a:r>
            <a:r>
              <a:rPr lang="en-US" altLang="zh-CN" sz="1500" dirty="0" err="1"/>
              <a:t>atoi</a:t>
            </a:r>
            <a:r>
              <a:rPr lang="en-US" altLang="zh-CN" sz="1500" dirty="0"/>
              <a:t>(</a:t>
            </a:r>
            <a:r>
              <a:rPr lang="en-US" altLang="zh-CN" sz="1500" dirty="0" err="1"/>
              <a:t>str</a:t>
            </a:r>
            <a:r>
              <a:rPr lang="en-US" altLang="zh-CN" sz="1500" dirty="0"/>
              <a:t>);</a:t>
            </a:r>
          </a:p>
          <a:p>
            <a:pPr>
              <a:lnSpc>
                <a:spcPct val="80000"/>
              </a:lnSpc>
            </a:pPr>
            <a:r>
              <a:rPr lang="en-US" altLang="zh-CN" sz="1500" dirty="0"/>
              <a:t>        }</a:t>
            </a:r>
          </a:p>
          <a:p>
            <a:pPr>
              <a:lnSpc>
                <a:spcPct val="80000"/>
              </a:lnSpc>
            </a:pPr>
            <a:r>
              <a:rPr lang="en-US" altLang="zh-CN" sz="1500" dirty="0"/>
              <a:t>        else if(person[n].job=='t') //</a:t>
            </a:r>
            <a:r>
              <a:rPr lang="zh-CN" altLang="en-US" sz="1500" dirty="0"/>
              <a:t>为老师</a:t>
            </a:r>
          </a:p>
          <a:p>
            <a:pPr>
              <a:lnSpc>
                <a:spcPct val="80000"/>
              </a:lnSpc>
            </a:pPr>
            <a:r>
              <a:rPr lang="zh-CN" altLang="en-US" sz="1500" dirty="0"/>
              <a:t>            </a:t>
            </a:r>
            <a:r>
              <a:rPr lang="en-US" altLang="zh-CN" sz="1500" dirty="0"/>
              <a:t>gets(person[n].</a:t>
            </a:r>
            <a:r>
              <a:rPr lang="en-US" altLang="zh-CN" sz="1500" dirty="0" err="1"/>
              <a:t>category.positon</a:t>
            </a:r>
            <a:r>
              <a:rPr lang="en-US" altLang="zh-CN" sz="1500" dirty="0"/>
              <a:t>);</a:t>
            </a:r>
          </a:p>
          <a:p>
            <a:pPr>
              <a:lnSpc>
                <a:spcPct val="80000"/>
              </a:lnSpc>
            </a:pPr>
            <a:r>
              <a:rPr lang="en-US" altLang="zh-CN" sz="1500" dirty="0"/>
              <a:t>        else                        //</a:t>
            </a:r>
            <a:r>
              <a:rPr lang="zh-CN" altLang="en-US" sz="1500" dirty="0"/>
              <a:t>输入数据错误</a:t>
            </a:r>
          </a:p>
          <a:p>
            <a:pPr>
              <a:lnSpc>
                <a:spcPct val="80000"/>
              </a:lnSpc>
            </a:pPr>
            <a:r>
              <a:rPr lang="zh-CN" altLang="en-US" sz="1500" dirty="0"/>
              <a:t>            </a:t>
            </a:r>
            <a:r>
              <a:rPr lang="en-US" altLang="zh-CN" sz="1500" dirty="0" err="1"/>
              <a:t>printf</a:t>
            </a:r>
            <a:r>
              <a:rPr lang="en-US" altLang="zh-CN" sz="1500" dirty="0"/>
              <a:t>("input error");</a:t>
            </a:r>
          </a:p>
          <a:p>
            <a:pPr>
              <a:lnSpc>
                <a:spcPct val="80000"/>
              </a:lnSpc>
            </a:pPr>
            <a:r>
              <a:rPr lang="en-US" altLang="zh-CN" sz="1500" dirty="0"/>
              <a:t>    }</a:t>
            </a:r>
          </a:p>
          <a:p>
            <a:pPr>
              <a:lnSpc>
                <a:spcPct val="80000"/>
              </a:lnSpc>
            </a:pPr>
            <a:r>
              <a:rPr lang="en-US" altLang="zh-CN" sz="1500" dirty="0"/>
              <a:t>    </a:t>
            </a:r>
            <a:r>
              <a:rPr lang="en-US" altLang="zh-CN" sz="1500" dirty="0" err="1"/>
              <a:t>printf</a:t>
            </a:r>
            <a:r>
              <a:rPr lang="en-US" altLang="zh-CN" sz="1500" dirty="0"/>
              <a:t>("\n");</a:t>
            </a:r>
          </a:p>
          <a:p>
            <a:pPr>
              <a:lnSpc>
                <a:spcPct val="80000"/>
              </a:lnSpc>
            </a:pPr>
            <a:r>
              <a:rPr lang="en-US" altLang="zh-CN" sz="1500" dirty="0"/>
              <a:t>    </a:t>
            </a:r>
            <a:r>
              <a:rPr lang="en-US" altLang="zh-CN" sz="1500" dirty="0" err="1"/>
              <a:t>printf</a:t>
            </a:r>
            <a:r>
              <a:rPr lang="en-US" altLang="zh-CN" sz="1500" dirty="0"/>
              <a:t>("No.    Name    Sex    Job    class/position\n");</a:t>
            </a:r>
          </a:p>
          <a:p>
            <a:pPr>
              <a:lnSpc>
                <a:spcPct val="80000"/>
              </a:lnSpc>
            </a:pPr>
            <a:r>
              <a:rPr lang="en-US" altLang="zh-CN" sz="1500" dirty="0"/>
              <a:t>    for(n=0;n&lt;</a:t>
            </a:r>
            <a:r>
              <a:rPr lang="en-US" altLang="zh-CN" sz="1500" dirty="0" err="1"/>
              <a:t>N;n</a:t>
            </a:r>
            <a:r>
              <a:rPr lang="en-US" altLang="zh-CN" sz="1500" dirty="0"/>
              <a:t>++)                //</a:t>
            </a:r>
            <a:r>
              <a:rPr lang="zh-CN" altLang="en-US" sz="1500" dirty="0"/>
              <a:t>显示录入数据</a:t>
            </a:r>
          </a:p>
          <a:p>
            <a:pPr>
              <a:lnSpc>
                <a:spcPct val="80000"/>
              </a:lnSpc>
            </a:pPr>
            <a:r>
              <a:rPr lang="zh-CN" altLang="en-US" sz="1500" dirty="0"/>
              <a:t>    </a:t>
            </a:r>
            <a:r>
              <a:rPr lang="en-US" altLang="zh-CN" sz="1500" dirty="0"/>
              <a:t>{</a:t>
            </a:r>
          </a:p>
          <a:p>
            <a:pPr>
              <a:lnSpc>
                <a:spcPct val="80000"/>
              </a:lnSpc>
            </a:pPr>
            <a:r>
              <a:rPr lang="en-US" altLang="zh-CN" sz="1500" dirty="0"/>
              <a:t>        if(person[b].job=='s')      //</a:t>
            </a:r>
            <a:r>
              <a:rPr lang="zh-CN" altLang="en-US" sz="1500" dirty="0"/>
              <a:t>为学生</a:t>
            </a:r>
          </a:p>
          <a:p>
            <a:pPr>
              <a:lnSpc>
                <a:spcPct val="80000"/>
              </a:lnSpc>
            </a:pPr>
            <a:r>
              <a:rPr lang="zh-CN" altLang="en-US" sz="1500" dirty="0"/>
              <a:t>            </a:t>
            </a:r>
            <a:r>
              <a:rPr lang="en-US" altLang="zh-CN" sz="1500" dirty="0" err="1"/>
              <a:t>printf</a:t>
            </a:r>
            <a:r>
              <a:rPr lang="en-US" altLang="zh-CN" sz="1500" dirty="0"/>
              <a:t>(“%-6d%-10s%-3c%-3c%-10d\n”,\</a:t>
            </a:r>
          </a:p>
          <a:p>
            <a:pPr>
              <a:lnSpc>
                <a:spcPct val="80000"/>
              </a:lnSpc>
            </a:pPr>
            <a:r>
              <a:rPr lang="en-US" altLang="zh-CN" sz="1500" dirty="0"/>
              <a:t>            person[n].</a:t>
            </a:r>
            <a:r>
              <a:rPr lang="en-US" altLang="zh-CN" sz="1500" dirty="0" err="1"/>
              <a:t>num,person</a:t>
            </a:r>
            <a:r>
              <a:rPr lang="en-US" altLang="zh-CN" sz="1500" dirty="0"/>
              <a:t>[n].</a:t>
            </a:r>
            <a:r>
              <a:rPr lang="en-US" altLang="zh-CN" sz="1500" dirty="0" err="1"/>
              <a:t>name,person</a:t>
            </a:r>
            <a:r>
              <a:rPr lang="en-US" altLang="zh-CN" sz="1500" dirty="0"/>
              <a:t>[n].\</a:t>
            </a:r>
          </a:p>
          <a:p>
            <a:pPr>
              <a:lnSpc>
                <a:spcPct val="80000"/>
              </a:lnSpc>
            </a:pPr>
            <a:r>
              <a:rPr lang="en-US" altLang="zh-CN" sz="1500" dirty="0"/>
              <a:t>          </a:t>
            </a:r>
            <a:r>
              <a:rPr lang="en-US" altLang="zh-CN" sz="1500" dirty="0" err="1"/>
              <a:t>sex,person</a:t>
            </a:r>
            <a:r>
              <a:rPr lang="en-US" altLang="zh-CN" sz="1500" dirty="0"/>
              <a:t>[n].</a:t>
            </a:r>
            <a:r>
              <a:rPr lang="en-US" altLang="zh-CN" sz="1500" dirty="0" err="1"/>
              <a:t>job,person</a:t>
            </a:r>
            <a:r>
              <a:rPr lang="en-US" altLang="zh-CN" sz="1500" dirty="0"/>
              <a:t>[n].</a:t>
            </a:r>
            <a:r>
              <a:rPr lang="en-US" altLang="zh-CN" sz="1500" dirty="0" err="1"/>
              <a:t>category.myclass</a:t>
            </a:r>
            <a:r>
              <a:rPr lang="en-US" altLang="zh-CN" sz="1500" dirty="0"/>
              <a:t>);</a:t>
            </a:r>
          </a:p>
          <a:p>
            <a:pPr>
              <a:lnSpc>
                <a:spcPct val="80000"/>
              </a:lnSpc>
            </a:pPr>
            <a:r>
              <a:rPr lang="en-US" altLang="zh-CN" sz="1500" dirty="0"/>
              <a:t>        else if(person[n].job==‘t’)  //</a:t>
            </a:r>
            <a:r>
              <a:rPr lang="zh-CN" altLang="en-US" sz="1500" dirty="0"/>
              <a:t>为老师</a:t>
            </a:r>
          </a:p>
          <a:p>
            <a:pPr>
              <a:lnSpc>
                <a:spcPct val="80000"/>
              </a:lnSpc>
            </a:pPr>
            <a:r>
              <a:rPr lang="zh-CN" altLang="en-US" sz="1500" dirty="0"/>
              <a:t>            </a:t>
            </a:r>
            <a:r>
              <a:rPr lang="en-US" altLang="zh-CN" sz="1500" dirty="0" err="1"/>
              <a:t>printf</a:t>
            </a:r>
            <a:r>
              <a:rPr lang="en-US" altLang="zh-CN" sz="1500" dirty="0"/>
              <a:t>("%-6d%-10s%-3c%-3c%-10d\n",\</a:t>
            </a:r>
          </a:p>
          <a:p>
            <a:pPr>
              <a:lnSpc>
                <a:spcPct val="80000"/>
              </a:lnSpc>
            </a:pPr>
            <a:r>
              <a:rPr lang="en-US" altLang="zh-CN" sz="1500" dirty="0"/>
              <a:t>            person[n].</a:t>
            </a:r>
            <a:r>
              <a:rPr lang="en-US" altLang="zh-CN" sz="1500" dirty="0" err="1"/>
              <a:t>num,person</a:t>
            </a:r>
            <a:r>
              <a:rPr lang="en-US" altLang="zh-CN" sz="1500" dirty="0"/>
              <a:t>[n].</a:t>
            </a:r>
            <a:r>
              <a:rPr lang="en-US" altLang="zh-CN" sz="1500" dirty="0" err="1"/>
              <a:t>name,person</a:t>
            </a:r>
            <a:r>
              <a:rPr lang="en-US" altLang="zh-CN" sz="1500" dirty="0"/>
              <a:t>[n].\</a:t>
            </a:r>
          </a:p>
          <a:p>
            <a:pPr>
              <a:lnSpc>
                <a:spcPct val="80000"/>
              </a:lnSpc>
            </a:pPr>
            <a:r>
              <a:rPr lang="en-US" altLang="zh-CN" sz="1500" dirty="0"/>
              <a:t>          </a:t>
            </a:r>
            <a:r>
              <a:rPr lang="en-US" altLang="zh-CN" sz="1500" dirty="0" err="1"/>
              <a:t>sex,person</a:t>
            </a:r>
            <a:r>
              <a:rPr lang="en-US" altLang="zh-CN" sz="1500" dirty="0"/>
              <a:t>[n].</a:t>
            </a:r>
            <a:r>
              <a:rPr lang="en-US" altLang="zh-CN" sz="1500" dirty="0" err="1"/>
              <a:t>job,person</a:t>
            </a:r>
            <a:r>
              <a:rPr lang="en-US" altLang="zh-CN" sz="1500" dirty="0"/>
              <a:t>[n].</a:t>
            </a:r>
            <a:r>
              <a:rPr lang="en-US" altLang="zh-CN" sz="1500" dirty="0" err="1"/>
              <a:t>category.position</a:t>
            </a:r>
            <a:r>
              <a:rPr lang="en-US" altLang="zh-CN" sz="1500" dirty="0"/>
              <a:t>);</a:t>
            </a:r>
          </a:p>
          <a:p>
            <a:pPr>
              <a:lnSpc>
                <a:spcPct val="80000"/>
              </a:lnSpc>
            </a:pPr>
            <a:r>
              <a:rPr lang="en-US" altLang="zh-CN" sz="1500" dirty="0"/>
              <a:t>    }</a:t>
            </a:r>
          </a:p>
          <a:p>
            <a:pPr>
              <a:lnSpc>
                <a:spcPct val="80000"/>
              </a:lnSpc>
            </a:pPr>
            <a:r>
              <a:rPr lang="en-US" altLang="zh-CN" sz="1500" dirty="0" smtClean="0"/>
              <a:t>}</a:t>
            </a:r>
            <a:endParaRPr lang="zh-CN" altLang="en-US" sz="1500" dirty="0"/>
          </a:p>
        </p:txBody>
      </p:sp>
      <p:sp>
        <p:nvSpPr>
          <p:cNvPr id="14" name="矩形: 圆角 3"/>
          <p:cNvSpPr/>
          <p:nvPr/>
        </p:nvSpPr>
        <p:spPr>
          <a:xfrm>
            <a:off x="4195011" y="953980"/>
            <a:ext cx="4790112" cy="535927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1976581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类型</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定义语句</a:t>
            </a: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typedef</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3" name="矩形 12"/>
          <p:cNvSpPr/>
          <p:nvPr/>
        </p:nvSpPr>
        <p:spPr>
          <a:xfrm>
            <a:off x="633302" y="1027110"/>
            <a:ext cx="8138194" cy="3447098"/>
          </a:xfrm>
          <a:prstGeom prst="rect">
            <a:avLst/>
          </a:prstGeom>
        </p:spPr>
        <p:txBody>
          <a:bodyPr wrap="square">
            <a:spAutoFit/>
          </a:bodyPr>
          <a:lstStyle/>
          <a:p>
            <a:pPr marL="342900" indent="-342900">
              <a:lnSpc>
                <a:spcPct val="150000"/>
              </a:lnSpc>
              <a:spcBef>
                <a:spcPts val="600"/>
              </a:spcBef>
              <a:buFont typeface="Arial" pitchFamily="34" charset="0"/>
              <a:buChar char="•"/>
            </a:pPr>
            <a:r>
              <a:rPr lang="en-US" altLang="zh-CN" sz="2200" dirty="0" err="1">
                <a:latin typeface="微软雅黑" panose="020B0503020204020204" pitchFamily="34" charset="-122"/>
                <a:ea typeface="微软雅黑" panose="020B0503020204020204" pitchFamily="34" charset="-122"/>
              </a:rPr>
              <a:t>t</a:t>
            </a:r>
            <a:r>
              <a:rPr lang="en-US" altLang="zh-CN" sz="2200" dirty="0" err="1" smtClean="0">
                <a:latin typeface="微软雅黑" panose="020B0503020204020204" pitchFamily="34" charset="-122"/>
                <a:ea typeface="微软雅黑" panose="020B0503020204020204" pitchFamily="34" charset="-122"/>
              </a:rPr>
              <a:t>ypedef</a:t>
            </a:r>
            <a:r>
              <a:rPr lang="zh-CN" altLang="en-US" sz="2200" dirty="0" smtClean="0">
                <a:latin typeface="微软雅黑" panose="020B0503020204020204" pitchFamily="34" charset="-122"/>
                <a:ea typeface="微软雅黑" panose="020B0503020204020204" pitchFamily="34" charset="-122"/>
              </a:rPr>
              <a:t>：用新的类型名来代替已有的基本数据类型名和已经定义了的类型的功能。格式为：</a:t>
            </a:r>
          </a:p>
          <a:p>
            <a:pPr marL="342900" indent="-342900">
              <a:lnSpc>
                <a:spcPct val="150000"/>
              </a:lnSpc>
              <a:spcBef>
                <a:spcPts val="600"/>
              </a:spcBef>
              <a:buFont typeface="Arial" pitchFamily="34" charset="0"/>
              <a:buChar char="•"/>
            </a:pPr>
            <a:endParaRPr lang="zh-CN" altLang="en-US" sz="2200" dirty="0">
              <a:latin typeface="微软雅黑" panose="020B0503020204020204" pitchFamily="34" charset="-122"/>
              <a:ea typeface="微软雅黑" panose="020B0503020204020204" pitchFamily="34" charset="-122"/>
            </a:endParaRPr>
          </a:p>
          <a:p>
            <a:pPr>
              <a:lnSpc>
                <a:spcPct val="150000"/>
              </a:lnSpc>
              <a:spcBef>
                <a:spcPts val="600"/>
              </a:spcBef>
            </a:pPr>
            <a:r>
              <a:rPr lang="zh-CN" altLang="en-US" sz="2200" dirty="0" smtClean="0">
                <a:latin typeface="微软雅黑" panose="020B0503020204020204" pitchFamily="34" charset="-122"/>
                <a:ea typeface="微软雅黑" panose="020B0503020204020204" pitchFamily="34" charset="-122"/>
              </a:rPr>
              <a:t>    其中</a:t>
            </a:r>
            <a:r>
              <a:rPr lang="zh-CN" altLang="en-US" sz="2200" dirty="0">
                <a:latin typeface="微软雅黑" panose="020B0503020204020204" pitchFamily="34" charset="-122"/>
                <a:ea typeface="微软雅黑" panose="020B0503020204020204" pitchFamily="34" charset="-122"/>
              </a:rPr>
              <a:t>类型说明是对新类型名的描述，类型说明可以是各种</a:t>
            </a:r>
            <a:r>
              <a:rPr lang="zh-CN" altLang="en-US" sz="2200" dirty="0" smtClean="0">
                <a:latin typeface="微软雅黑" panose="020B0503020204020204" pitchFamily="34" charset="-122"/>
                <a:ea typeface="微软雅黑" panose="020B0503020204020204" pitchFamily="34" charset="-122"/>
              </a:rPr>
              <a:t>基本</a:t>
            </a:r>
            <a:endParaRPr lang="en-US" altLang="zh-CN" sz="2200" dirty="0" smtClean="0">
              <a:latin typeface="微软雅黑" panose="020B0503020204020204" pitchFamily="34" charset="-122"/>
              <a:ea typeface="微软雅黑" panose="020B0503020204020204" pitchFamily="34" charset="-122"/>
            </a:endParaRPr>
          </a:p>
          <a:p>
            <a:pPr>
              <a:lnSpc>
                <a:spcPct val="150000"/>
              </a:lnSpc>
              <a:spcBef>
                <a:spcPts val="600"/>
              </a:spcBef>
            </a:pPr>
            <a:r>
              <a:rPr lang="en-US" altLang="zh-CN"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数据类型</a:t>
            </a:r>
            <a:r>
              <a:rPr lang="zh-CN" altLang="en-US" sz="2200" dirty="0">
                <a:latin typeface="微软雅黑" panose="020B0503020204020204" pitchFamily="34" charset="-122"/>
                <a:ea typeface="微软雅黑" panose="020B0503020204020204" pitchFamily="34" charset="-122"/>
              </a:rPr>
              <a:t>和已定义了的结构体、联合体、指针、枚举等</a:t>
            </a:r>
            <a:r>
              <a:rPr lang="zh-CN" altLang="en-US" sz="2200" dirty="0" smtClean="0">
                <a:latin typeface="微软雅黑" panose="020B0503020204020204" pitchFamily="34" charset="-122"/>
                <a:ea typeface="微软雅黑" panose="020B0503020204020204" pitchFamily="34" charset="-122"/>
              </a:rPr>
              <a:t>类型</a:t>
            </a:r>
            <a:endParaRPr lang="en-US" altLang="zh-CN" sz="2200" dirty="0" smtClean="0">
              <a:latin typeface="微软雅黑" panose="020B0503020204020204" pitchFamily="34" charset="-122"/>
              <a:ea typeface="微软雅黑" panose="020B0503020204020204" pitchFamily="34" charset="-122"/>
            </a:endParaRPr>
          </a:p>
          <a:p>
            <a:pPr>
              <a:lnSpc>
                <a:spcPct val="150000"/>
              </a:lnSpc>
              <a:spcBef>
                <a:spcPts val="600"/>
              </a:spcBef>
            </a:pPr>
            <a:endParaRPr lang="zh-CN" altLang="en-US" sz="2200" dirty="0">
              <a:latin typeface="微软雅黑" panose="020B0503020204020204" pitchFamily="34" charset="-122"/>
              <a:ea typeface="微软雅黑" panose="020B0503020204020204" pitchFamily="34" charset="-122"/>
            </a:endParaRPr>
          </a:p>
        </p:txBody>
      </p:sp>
      <p:sp>
        <p:nvSpPr>
          <p:cNvPr id="12" name="AutoShape 4"/>
          <p:cNvSpPr>
            <a:spLocks noChangeArrowheads="1"/>
          </p:cNvSpPr>
          <p:nvPr/>
        </p:nvSpPr>
        <p:spPr bwMode="ltGray">
          <a:xfrm>
            <a:off x="2511602" y="2188110"/>
            <a:ext cx="3932487" cy="376476"/>
          </a:xfrm>
          <a:prstGeom prst="roundRect">
            <a:avLst>
              <a:gd name="adj" fmla="val 4843"/>
            </a:avLst>
          </a:prstGeom>
          <a:solidFill>
            <a:srgbClr val="9DE0B3"/>
          </a:solidFill>
          <a:extLst/>
        </p:spPr>
        <p:txBody>
          <a:bodyPr wrap="none">
            <a:spAutoFit/>
          </a:bodyPr>
          <a:lstStyle/>
          <a:p>
            <a:r>
              <a:rPr lang="en-US" altLang="zh-CN" dirty="0" err="1">
                <a:solidFill>
                  <a:schemeClr val="tx1"/>
                </a:solidFill>
                <a:latin typeface="微软雅黑" panose="020B0503020204020204" pitchFamily="34" charset="-122"/>
                <a:ea typeface="微软雅黑" panose="020B0503020204020204" pitchFamily="34" charset="-122"/>
              </a:rPr>
              <a:t>typedef</a:t>
            </a:r>
            <a:r>
              <a:rPr lang="en-US" altLang="zh-CN" dirty="0">
                <a:solidFill>
                  <a:schemeClr val="tx1"/>
                </a:solidFill>
                <a:latin typeface="微软雅黑" panose="020B0503020204020204" pitchFamily="34" charset="-122"/>
                <a:ea typeface="微软雅黑" panose="020B0503020204020204" pitchFamily="34" charset="-122"/>
              </a:rPr>
              <a:t> &lt;</a:t>
            </a:r>
            <a:r>
              <a:rPr lang="zh-CN" altLang="en-US" dirty="0">
                <a:solidFill>
                  <a:schemeClr val="tx1"/>
                </a:solidFill>
                <a:latin typeface="微软雅黑" panose="020B0503020204020204" pitchFamily="34" charset="-122"/>
                <a:ea typeface="微软雅黑" panose="020B0503020204020204" pitchFamily="34" charset="-122"/>
              </a:rPr>
              <a:t>类型说明</a:t>
            </a:r>
            <a:r>
              <a:rPr lang="en-US" altLang="zh-CN" dirty="0">
                <a:solidFill>
                  <a:schemeClr val="tx1"/>
                </a:solidFill>
                <a:latin typeface="微软雅黑" panose="020B0503020204020204" pitchFamily="34" charset="-122"/>
                <a:ea typeface="微软雅黑" panose="020B0503020204020204" pitchFamily="34" charset="-122"/>
              </a:rPr>
              <a:t>&gt; &lt;</a:t>
            </a:r>
            <a:r>
              <a:rPr lang="zh-CN" altLang="en-US" dirty="0">
                <a:solidFill>
                  <a:schemeClr val="tx1"/>
                </a:solidFill>
                <a:latin typeface="微软雅黑" panose="020B0503020204020204" pitchFamily="34" charset="-122"/>
                <a:ea typeface="微软雅黑" panose="020B0503020204020204" pitchFamily="34" charset="-122"/>
              </a:rPr>
              <a:t>新类型名</a:t>
            </a:r>
            <a:r>
              <a:rPr lang="en-US" altLang="zh-CN" dirty="0">
                <a:solidFill>
                  <a:schemeClr val="tx1"/>
                </a:solidFill>
                <a:latin typeface="微软雅黑" panose="020B0503020204020204" pitchFamily="34" charset="-122"/>
                <a:ea typeface="微软雅黑" panose="020B0503020204020204" pitchFamily="34" charset="-122"/>
              </a:rPr>
              <a:t>&gt;</a:t>
            </a:r>
            <a:r>
              <a:rPr lang="zh-CN" altLang="en-US" dirty="0">
                <a:solidFill>
                  <a:schemeClr val="tx1"/>
                </a:solidFill>
                <a:latin typeface="微软雅黑" panose="020B0503020204020204" pitchFamily="34" charset="-122"/>
                <a:ea typeface="微软雅黑" panose="020B0503020204020204" pitchFamily="34" charset="-122"/>
              </a:rPr>
              <a:t>；</a:t>
            </a:r>
          </a:p>
        </p:txBody>
      </p:sp>
      <p:sp>
        <p:nvSpPr>
          <p:cNvPr id="14" name="AutoShape 4"/>
          <p:cNvSpPr>
            <a:spLocks noChangeArrowheads="1"/>
          </p:cNvSpPr>
          <p:nvPr/>
        </p:nvSpPr>
        <p:spPr bwMode="ltGray">
          <a:xfrm>
            <a:off x="3430448" y="3946413"/>
            <a:ext cx="2543902" cy="658832"/>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typedef</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int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INTEGER;</a:t>
            </a:r>
          </a:p>
          <a:p>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typedef</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float  REAL; </a:t>
            </a:r>
          </a:p>
        </p:txBody>
      </p:sp>
      <p:sp>
        <p:nvSpPr>
          <p:cNvPr id="15" name="AutoShape 5"/>
          <p:cNvSpPr>
            <a:spLocks noChangeArrowheads="1"/>
          </p:cNvSpPr>
          <p:nvPr/>
        </p:nvSpPr>
        <p:spPr bwMode="ltGray">
          <a:xfrm>
            <a:off x="2025953" y="5153235"/>
            <a:ext cx="2024062" cy="658832"/>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int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i,j</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float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a,b</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p:txBody>
      </p:sp>
      <p:sp>
        <p:nvSpPr>
          <p:cNvPr id="16" name="AutoShape 6"/>
          <p:cNvSpPr>
            <a:spLocks noChangeArrowheads="1"/>
          </p:cNvSpPr>
          <p:nvPr/>
        </p:nvSpPr>
        <p:spPr bwMode="ltGray">
          <a:xfrm>
            <a:off x="4902067" y="5134185"/>
            <a:ext cx="2874963" cy="658832"/>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INTEGER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i,j</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REAL          </a:t>
            </a:r>
            <a:r>
              <a:rPr lang="en-US" altLang="zh-CN" kern="1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a,b</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p:txBody>
      </p:sp>
      <p:sp>
        <p:nvSpPr>
          <p:cNvPr id="17" name="AutoShape 7"/>
          <p:cNvSpPr>
            <a:spLocks noChangeArrowheads="1"/>
          </p:cNvSpPr>
          <p:nvPr/>
        </p:nvSpPr>
        <p:spPr bwMode="auto">
          <a:xfrm>
            <a:off x="4045253" y="5250876"/>
            <a:ext cx="865187" cy="503238"/>
          </a:xfrm>
          <a:prstGeom prst="rightArrow">
            <a:avLst>
              <a:gd name="adj1" fmla="val 50000"/>
              <a:gd name="adj2" fmla="val 42981"/>
            </a:avLst>
          </a:prstGeom>
          <a:gradFill rotWithShape="1">
            <a:gsLst>
              <a:gs pos="0">
                <a:schemeClr val="accent1">
                  <a:alpha val="0"/>
                </a:schemeClr>
              </a:gs>
              <a:gs pos="100000">
                <a:schemeClr val="accent1">
                  <a:gamma/>
                  <a:tint val="73725"/>
                  <a:invGamma/>
                </a:schemeClr>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dirty="0">
                <a:latin typeface="微软雅黑" pitchFamily="34" charset="-122"/>
                <a:ea typeface="微软雅黑" pitchFamily="34" charset="-122"/>
              </a:rPr>
              <a:t>等价于</a:t>
            </a:r>
          </a:p>
        </p:txBody>
      </p:sp>
    </p:spTree>
    <p:extLst>
      <p:ext uri="{BB962C8B-B14F-4D97-AF65-F5344CB8AC3E}">
        <p14:creationId xmlns:p14="http://schemas.microsoft.com/office/powerpoint/2010/main" val="126715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类型</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定义语句</a:t>
            </a: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typedef</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3" name="矩形 12"/>
          <p:cNvSpPr/>
          <p:nvPr/>
        </p:nvSpPr>
        <p:spPr>
          <a:xfrm>
            <a:off x="633302" y="1027110"/>
            <a:ext cx="8138194" cy="3631763"/>
          </a:xfrm>
          <a:prstGeom prst="rect">
            <a:avLst/>
          </a:prstGeom>
        </p:spPr>
        <p:txBody>
          <a:bodyPr wrap="square">
            <a:spAutoFit/>
          </a:bodyPr>
          <a:lstStyle/>
          <a:p>
            <a:pPr marL="342900" indent="-342900">
              <a:lnSpc>
                <a:spcPct val="150000"/>
              </a:lnSpc>
              <a:spcBef>
                <a:spcPts val="600"/>
              </a:spcBef>
              <a:buFont typeface="Arial" pitchFamily="34" charset="0"/>
              <a:buChar char="•"/>
            </a:pPr>
            <a:r>
              <a:rPr lang="zh-CN" altLang="en-US" sz="2200" dirty="0">
                <a:latin typeface="微软雅黑" panose="020B0503020204020204" pitchFamily="34" charset="-122"/>
                <a:ea typeface="微软雅黑" panose="020B0503020204020204" pitchFamily="34" charset="-122"/>
              </a:rPr>
              <a:t>例如，在</a:t>
            </a:r>
            <a:r>
              <a:rPr lang="en-US" altLang="zh-CN" sz="2200" dirty="0" err="1">
                <a:latin typeface="微软雅黑" panose="020B0503020204020204" pitchFamily="34" charset="-122"/>
                <a:ea typeface="微软雅黑" panose="020B0503020204020204" pitchFamily="34" charset="-122"/>
              </a:rPr>
              <a:t>stdio.h</a:t>
            </a:r>
            <a:r>
              <a:rPr lang="zh-CN" altLang="en-US" sz="2200" dirty="0">
                <a:latin typeface="微软雅黑" panose="020B0503020204020204" pitchFamily="34" charset="-122"/>
                <a:ea typeface="微软雅黑" panose="020B0503020204020204" pitchFamily="34" charset="-122"/>
              </a:rPr>
              <a:t>头文件中有如下定义：</a:t>
            </a:r>
          </a:p>
          <a:p>
            <a:pPr marL="342900" indent="-342900">
              <a:lnSpc>
                <a:spcPct val="150000"/>
              </a:lnSpc>
              <a:spcBef>
                <a:spcPts val="600"/>
              </a:spcBef>
              <a:buFont typeface="Arial" pitchFamily="34" charset="0"/>
              <a:buChar char="•"/>
            </a:pPr>
            <a:endParaRPr lang="zh-CN" altLang="en-US" sz="1600" dirty="0">
              <a:latin typeface="微软雅黑" panose="020B0503020204020204" pitchFamily="34" charset="-122"/>
              <a:ea typeface="微软雅黑" panose="020B0503020204020204" pitchFamily="34" charset="-122"/>
            </a:endParaRPr>
          </a:p>
          <a:p>
            <a:pPr>
              <a:lnSpc>
                <a:spcPct val="150000"/>
              </a:lnSpc>
              <a:spcBef>
                <a:spcPts val="600"/>
              </a:spcBef>
            </a:pPr>
            <a:r>
              <a:rPr lang="zh-CN" altLang="en-US" sz="2200" dirty="0">
                <a:latin typeface="微软雅黑" panose="020B0503020204020204" pitchFamily="34" charset="-122"/>
                <a:ea typeface="微软雅黑" panose="020B0503020204020204" pitchFamily="34" charset="-122"/>
              </a:rPr>
              <a:t>由于经常要用无符号整形变量记录一个内存空间的大小或者是某种数据类型的数据块大小</a:t>
            </a:r>
            <a:r>
              <a:rPr lang="zh-CN" altLang="en-US" sz="2200" dirty="0" smtClean="0">
                <a:latin typeface="微软雅黑" panose="020B0503020204020204" pitchFamily="34" charset="-122"/>
                <a:ea typeface="微软雅黑" panose="020B0503020204020204" pitchFamily="34" charset="-122"/>
              </a:rPr>
              <a:t>，用</a:t>
            </a:r>
            <a:r>
              <a:rPr lang="zh-CN" altLang="en-US" sz="2200" dirty="0">
                <a:latin typeface="微软雅黑" panose="020B0503020204020204" pitchFamily="34" charset="-122"/>
                <a:ea typeface="微软雅黑" panose="020B0503020204020204" pitchFamily="34" charset="-122"/>
              </a:rPr>
              <a:t>新类型名”</a:t>
            </a:r>
            <a:r>
              <a:rPr lang="en-US" altLang="zh-CN" sz="2200" dirty="0" err="1">
                <a:latin typeface="微软雅黑" panose="020B0503020204020204" pitchFamily="34" charset="-122"/>
                <a:ea typeface="微软雅黑" panose="020B0503020204020204" pitchFamily="34" charset="-122"/>
              </a:rPr>
              <a:t>size_t</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，不仅书写方便，且见名知意，在标准函数库中经常使用新类型名“</a:t>
            </a:r>
            <a:r>
              <a:rPr lang="en-US" altLang="zh-CN" sz="2200" dirty="0" err="1">
                <a:latin typeface="微软雅黑" panose="020B0503020204020204" pitchFamily="34" charset="-122"/>
                <a:ea typeface="微软雅黑" panose="020B0503020204020204" pitchFamily="34" charset="-122"/>
              </a:rPr>
              <a:t>size_t</a:t>
            </a:r>
            <a:r>
              <a:rPr lang="en-US" altLang="zh-CN" sz="2200" dirty="0" smtClean="0">
                <a:latin typeface="微软雅黑" panose="020B0503020204020204" pitchFamily="34" charset="-122"/>
                <a:ea typeface="微软雅黑" panose="020B0503020204020204" pitchFamily="34" charset="-122"/>
              </a:rPr>
              <a:t>”</a:t>
            </a:r>
          </a:p>
          <a:p>
            <a:pPr>
              <a:lnSpc>
                <a:spcPct val="150000"/>
              </a:lnSpc>
              <a:spcBef>
                <a:spcPts val="600"/>
              </a:spcBef>
            </a:pPr>
            <a:endParaRPr lang="zh-CN" altLang="en-US" sz="1200" dirty="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Arial" pitchFamily="34" charset="0"/>
              <a:buChar char="•"/>
            </a:pPr>
            <a:r>
              <a:rPr lang="zh-CN" altLang="en-US" sz="2200" dirty="0">
                <a:latin typeface="微软雅黑" panose="020B0503020204020204" pitchFamily="34" charset="-122"/>
                <a:ea typeface="微软雅黑" panose="020B0503020204020204" pitchFamily="34" charset="-122"/>
              </a:rPr>
              <a:t>移植方便</a:t>
            </a:r>
          </a:p>
        </p:txBody>
      </p:sp>
      <p:sp>
        <p:nvSpPr>
          <p:cNvPr id="19" name="AutoShape 4"/>
          <p:cNvSpPr>
            <a:spLocks noChangeArrowheads="1"/>
          </p:cNvSpPr>
          <p:nvPr/>
        </p:nvSpPr>
        <p:spPr bwMode="ltGray">
          <a:xfrm>
            <a:off x="3207438" y="1657218"/>
            <a:ext cx="2989921" cy="376476"/>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typedef</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unsigned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int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size_t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p:txBody>
      </p:sp>
      <p:sp>
        <p:nvSpPr>
          <p:cNvPr id="20" name="AutoShape 4"/>
          <p:cNvSpPr>
            <a:spLocks noChangeArrowheads="1"/>
          </p:cNvSpPr>
          <p:nvPr/>
        </p:nvSpPr>
        <p:spPr bwMode="ltGray">
          <a:xfrm>
            <a:off x="1349439" y="4807262"/>
            <a:ext cx="3021013" cy="376476"/>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int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a,b,c</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p:txBody>
      </p:sp>
      <p:sp>
        <p:nvSpPr>
          <p:cNvPr id="21" name="AutoShape 5"/>
          <p:cNvSpPr>
            <a:spLocks noChangeArrowheads="1"/>
          </p:cNvSpPr>
          <p:nvPr/>
        </p:nvSpPr>
        <p:spPr bwMode="ltGray">
          <a:xfrm>
            <a:off x="5229289" y="4807262"/>
            <a:ext cx="3098800" cy="376476"/>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long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a,b,c</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p:txBody>
      </p:sp>
      <p:sp>
        <p:nvSpPr>
          <p:cNvPr id="22" name="AutoShape 6"/>
          <p:cNvSpPr>
            <a:spLocks noChangeArrowheads="1"/>
          </p:cNvSpPr>
          <p:nvPr/>
        </p:nvSpPr>
        <p:spPr bwMode="auto">
          <a:xfrm>
            <a:off x="4364102" y="4786745"/>
            <a:ext cx="865187" cy="503237"/>
          </a:xfrm>
          <a:prstGeom prst="rightArrow">
            <a:avLst>
              <a:gd name="adj1" fmla="val 50000"/>
              <a:gd name="adj2" fmla="val 42981"/>
            </a:avLst>
          </a:prstGeom>
          <a:gradFill rotWithShape="1">
            <a:gsLst>
              <a:gs pos="0">
                <a:schemeClr val="accent1">
                  <a:alpha val="0"/>
                </a:schemeClr>
              </a:gs>
              <a:gs pos="100000">
                <a:schemeClr val="accent1">
                  <a:gamma/>
                  <a:tint val="73725"/>
                  <a:invGamma/>
                </a:schemeClr>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dirty="0">
                <a:latin typeface="微软雅黑" pitchFamily="34" charset="-122"/>
                <a:ea typeface="微软雅黑" pitchFamily="34" charset="-122"/>
              </a:rPr>
              <a:t>修改</a:t>
            </a:r>
          </a:p>
        </p:txBody>
      </p:sp>
      <p:sp>
        <p:nvSpPr>
          <p:cNvPr id="23" name="AutoShape 7"/>
          <p:cNvSpPr>
            <a:spLocks noChangeArrowheads="1"/>
          </p:cNvSpPr>
          <p:nvPr/>
        </p:nvSpPr>
        <p:spPr bwMode="ltGray">
          <a:xfrm>
            <a:off x="1349439" y="5600604"/>
            <a:ext cx="3021013" cy="376476"/>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a:solidFill>
                  <a:schemeClr val="tx1"/>
                </a:solidFill>
                <a:latin typeface="Segoe UI" panose="020B0502040204020203" pitchFamily="34" charset="0"/>
                <a:ea typeface="Segoe UI" panose="020B0502040204020203" pitchFamily="34" charset="0"/>
                <a:cs typeface="Segoe UI" panose="020B0502040204020203" pitchFamily="34" charset="0"/>
              </a:rPr>
              <a:t>typedef int INT;</a:t>
            </a:r>
          </a:p>
        </p:txBody>
      </p:sp>
      <p:sp>
        <p:nvSpPr>
          <p:cNvPr id="24" name="AutoShape 8"/>
          <p:cNvSpPr>
            <a:spLocks noChangeArrowheads="1"/>
          </p:cNvSpPr>
          <p:nvPr/>
        </p:nvSpPr>
        <p:spPr bwMode="ltGray">
          <a:xfrm>
            <a:off x="5232464" y="5600604"/>
            <a:ext cx="3095625" cy="376476"/>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typedef</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long INT</a:t>
            </a:r>
          </a:p>
        </p:txBody>
      </p:sp>
      <p:sp>
        <p:nvSpPr>
          <p:cNvPr id="25" name="AutoShape 9"/>
          <p:cNvSpPr>
            <a:spLocks noChangeArrowheads="1"/>
          </p:cNvSpPr>
          <p:nvPr/>
        </p:nvSpPr>
        <p:spPr bwMode="auto">
          <a:xfrm>
            <a:off x="4367277" y="5580087"/>
            <a:ext cx="865187" cy="503238"/>
          </a:xfrm>
          <a:prstGeom prst="rightArrow">
            <a:avLst>
              <a:gd name="adj1" fmla="val 50000"/>
              <a:gd name="adj2" fmla="val 42981"/>
            </a:avLst>
          </a:prstGeom>
          <a:gradFill rotWithShape="1">
            <a:gsLst>
              <a:gs pos="0">
                <a:schemeClr val="accent1">
                  <a:alpha val="0"/>
                </a:schemeClr>
              </a:gs>
              <a:gs pos="100000">
                <a:schemeClr val="accent1">
                  <a:gamma/>
                  <a:tint val="73725"/>
                  <a:invGamma/>
                </a:schemeClr>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b="0" dirty="0">
                <a:latin typeface="微软雅黑" pitchFamily="34" charset="-122"/>
                <a:ea typeface="微软雅黑" pitchFamily="34" charset="-122"/>
              </a:rPr>
              <a:t>修改</a:t>
            </a:r>
          </a:p>
        </p:txBody>
      </p:sp>
    </p:spTree>
    <p:extLst>
      <p:ext uri="{BB962C8B-B14F-4D97-AF65-F5344CB8AC3E}">
        <p14:creationId xmlns:p14="http://schemas.microsoft.com/office/powerpoint/2010/main" val="2590451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33302" y="1122360"/>
            <a:ext cx="8138194" cy="1425005"/>
          </a:xfrm>
          <a:prstGeom prst="rect">
            <a:avLst/>
          </a:prstGeom>
        </p:spPr>
        <p:txBody>
          <a:bodyPr wrap="square">
            <a:spAutoFit/>
          </a:bodyPr>
          <a:lstStyle/>
          <a:p>
            <a:pPr>
              <a:lnSpc>
                <a:spcPct val="90000"/>
              </a:lnSpc>
              <a:spcAft>
                <a:spcPts val="600"/>
              </a:spcAft>
            </a:pPr>
            <a:r>
              <a:rPr lang="zh-CN" altLang="en-US" sz="2400" b="1" dirty="0">
                <a:latin typeface="微软雅黑" panose="020B0503020204020204" pitchFamily="34" charset="-122"/>
                <a:ea typeface="微软雅黑" panose="020B0503020204020204" pitchFamily="34" charset="-122"/>
              </a:rPr>
              <a:t>结构定义规则</a:t>
            </a: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结构的定义以关键字</a:t>
            </a:r>
            <a:r>
              <a:rPr lang="en-US" altLang="zh-CN" sz="2000" dirty="0" err="1">
                <a:latin typeface="微软雅黑" panose="020B0503020204020204" pitchFamily="34" charset="-122"/>
                <a:ea typeface="微软雅黑" panose="020B0503020204020204" pitchFamily="34" charset="-122"/>
              </a:rPr>
              <a:t>struct</a:t>
            </a:r>
            <a:r>
              <a:rPr lang="zh-CN" altLang="en-US" sz="2000" dirty="0">
                <a:latin typeface="微软雅黑" panose="020B0503020204020204" pitchFamily="34" charset="-122"/>
                <a:ea typeface="微软雅黑" panose="020B0503020204020204" pitchFamily="34" charset="-122"/>
              </a:rPr>
              <a:t>作为标识符，其后是定义的结构名，两者为特定结构的类型标识符。结构名命名原则与变量名相同</a:t>
            </a:r>
          </a:p>
        </p:txBody>
      </p:sp>
      <p:sp>
        <p:nvSpPr>
          <p:cNvPr id="11" name="文本框 10"/>
          <p:cNvSpPr txBox="1"/>
          <p:nvPr/>
        </p:nvSpPr>
        <p:spPr>
          <a:xfrm>
            <a:off x="732924" y="131498"/>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8.1.1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结构的定义</a:t>
            </a:r>
          </a:p>
        </p:txBody>
      </p:sp>
      <p:sp>
        <p:nvSpPr>
          <p:cNvPr id="7" name="矩形 6"/>
          <p:cNvSpPr/>
          <p:nvPr/>
        </p:nvSpPr>
        <p:spPr>
          <a:xfrm>
            <a:off x="626311" y="2459267"/>
            <a:ext cx="8145185" cy="961289"/>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每个成员项由其数据类型和成员名组成。每个成员项后用分号“；”作为结束符。整个结构的定义也用分号作为结束符</a:t>
            </a:r>
          </a:p>
        </p:txBody>
      </p:sp>
      <p:sp>
        <p:nvSpPr>
          <p:cNvPr id="13" name="矩形 12"/>
          <p:cNvSpPr/>
          <p:nvPr/>
        </p:nvSpPr>
        <p:spPr>
          <a:xfrm>
            <a:off x="3587032" y="3884272"/>
            <a:ext cx="2223742" cy="2087919"/>
          </a:xfrm>
          <a:prstGeom prst="rect">
            <a:avLst/>
          </a:prstGeom>
          <a:noFill/>
          <a:ln>
            <a:solidFill>
              <a:srgbClr val="98B4A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struct</a:t>
            </a:r>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Employee</a:t>
            </a:r>
          </a:p>
          <a:p>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t>
            </a:r>
            <a:endPar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char name[20];</a:t>
            </a:r>
          </a:p>
          <a:p>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char sex;</a:t>
            </a:r>
          </a:p>
          <a:p>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int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old;</a:t>
            </a:r>
          </a:p>
          <a:p>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int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wage;</a:t>
            </a:r>
          </a:p>
          <a:p>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endPar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029869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类型</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定义语句</a:t>
            </a: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typedef</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3" name="矩形 12"/>
          <p:cNvSpPr/>
          <p:nvPr/>
        </p:nvSpPr>
        <p:spPr>
          <a:xfrm>
            <a:off x="633302" y="1027110"/>
            <a:ext cx="8138194" cy="4735912"/>
          </a:xfrm>
          <a:prstGeom prst="rect">
            <a:avLst/>
          </a:prstGeom>
        </p:spPr>
        <p:txBody>
          <a:bodyPr wrap="square">
            <a:spAutoFit/>
          </a:bodyPr>
          <a:lstStyle/>
          <a:p>
            <a:pPr>
              <a:lnSpc>
                <a:spcPct val="150000"/>
              </a:lnSpc>
              <a:spcBef>
                <a:spcPts val="600"/>
              </a:spcBef>
            </a:pPr>
            <a:r>
              <a:rPr lang="en-US" altLang="zh-CN" sz="2200" b="1" dirty="0" err="1">
                <a:latin typeface="微软雅黑" panose="020B0503020204020204" pitchFamily="34" charset="-122"/>
                <a:ea typeface="微软雅黑" panose="020B0503020204020204" pitchFamily="34" charset="-122"/>
              </a:rPr>
              <a:t>typedef</a:t>
            </a:r>
            <a:r>
              <a:rPr lang="zh-CN" altLang="en-US" sz="2200" b="1" dirty="0">
                <a:latin typeface="微软雅黑" panose="020B0503020204020204" pitchFamily="34" charset="-122"/>
                <a:ea typeface="微软雅黑" panose="020B0503020204020204" pitchFamily="34" charset="-122"/>
              </a:rPr>
              <a:t>与</a:t>
            </a:r>
            <a:r>
              <a:rPr lang="en-US" altLang="zh-CN" sz="2200" b="1" dirty="0">
                <a:latin typeface="微软雅黑" panose="020B0503020204020204" pitchFamily="34" charset="-122"/>
                <a:ea typeface="微软雅黑" panose="020B0503020204020204" pitchFamily="34" charset="-122"/>
              </a:rPr>
              <a:t>#define</a:t>
            </a:r>
            <a:r>
              <a:rPr lang="zh-CN" altLang="en-US" sz="2200" b="1" dirty="0">
                <a:latin typeface="微软雅黑" panose="020B0503020204020204" pitchFamily="34" charset="-122"/>
                <a:ea typeface="微软雅黑" panose="020B0503020204020204" pitchFamily="34" charset="-122"/>
              </a:rPr>
              <a:t>的区别</a:t>
            </a:r>
            <a:endParaRPr lang="en-US" altLang="zh-CN" sz="2200" b="1" dirty="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Arial"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Arial"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Arial" pitchFamily="34" charset="0"/>
              <a:buChar char="•"/>
            </a:pPr>
            <a:r>
              <a:rPr lang="zh-CN" altLang="en-US" sz="2000" dirty="0" smtClean="0">
                <a:latin typeface="微软雅黑" panose="020B0503020204020204" pitchFamily="34" charset="-122"/>
                <a:ea typeface="微软雅黑" panose="020B0503020204020204" pitchFamily="34" charset="-122"/>
              </a:rPr>
              <a:t>作用</a:t>
            </a:r>
            <a:r>
              <a:rPr lang="zh-CN" altLang="en-US" sz="2000" dirty="0">
                <a:latin typeface="微软雅黑" panose="020B0503020204020204" pitchFamily="34" charset="-122"/>
                <a:ea typeface="微软雅黑" panose="020B0503020204020204" pitchFamily="34" charset="-122"/>
              </a:rPr>
              <a:t>都是用</a:t>
            </a:r>
            <a:r>
              <a:rPr lang="en-US" altLang="zh-CN" sz="2000" dirty="0">
                <a:latin typeface="微软雅黑" panose="020B0503020204020204" pitchFamily="34" charset="-122"/>
                <a:ea typeface="微软雅黑" panose="020B0503020204020204" pitchFamily="34" charset="-122"/>
              </a:rPr>
              <a:t>COUNT</a:t>
            </a:r>
            <a:r>
              <a:rPr lang="zh-CN" altLang="en-US" sz="2000" dirty="0">
                <a:latin typeface="微软雅黑" panose="020B0503020204020204" pitchFamily="34" charset="-122"/>
                <a:ea typeface="微软雅黑" panose="020B0503020204020204" pitchFamily="34" charset="-122"/>
              </a:rPr>
              <a:t>代替</a:t>
            </a:r>
            <a:r>
              <a:rPr lang="en-US" altLang="zh-CN" sz="2000" dirty="0" err="1">
                <a:latin typeface="微软雅黑" panose="020B0503020204020204" pitchFamily="34" charset="-122"/>
                <a:ea typeface="微软雅黑" panose="020B0503020204020204" pitchFamily="34" charset="-122"/>
              </a:rPr>
              <a:t>int</a:t>
            </a:r>
            <a:r>
              <a:rPr lang="zh-CN" altLang="en-US" sz="2000" dirty="0">
                <a:latin typeface="微软雅黑" panose="020B0503020204020204" pitchFamily="34" charset="-122"/>
                <a:ea typeface="微软雅黑" panose="020B0503020204020204" pitchFamily="34" charset="-122"/>
              </a:rPr>
              <a:t>，但</a:t>
            </a:r>
            <a:r>
              <a:rPr lang="en-US" altLang="zh-CN" sz="2000" dirty="0">
                <a:latin typeface="微软雅黑" panose="020B0503020204020204" pitchFamily="34" charset="-122"/>
                <a:ea typeface="微软雅黑" panose="020B0503020204020204" pitchFamily="34" charset="-122"/>
              </a:rPr>
              <a:t>#define</a:t>
            </a:r>
            <a:r>
              <a:rPr lang="zh-CN" altLang="en-US" sz="2000" dirty="0">
                <a:latin typeface="微软雅黑" panose="020B0503020204020204" pitchFamily="34" charset="-122"/>
                <a:ea typeface="微软雅黑" panose="020B0503020204020204" pitchFamily="34" charset="-122"/>
              </a:rPr>
              <a:t>语句是在预处理操作时进行字符串的替换，而</a:t>
            </a:r>
            <a:r>
              <a:rPr lang="en-US" altLang="zh-CN" sz="2000" dirty="0" err="1">
                <a:latin typeface="微软雅黑" panose="020B0503020204020204" pitchFamily="34" charset="-122"/>
                <a:ea typeface="微软雅黑" panose="020B0503020204020204" pitchFamily="34" charset="-122"/>
              </a:rPr>
              <a:t>typedef</a:t>
            </a:r>
            <a:r>
              <a:rPr lang="zh-CN" altLang="en-US" sz="2000" dirty="0">
                <a:latin typeface="微软雅黑" panose="020B0503020204020204" pitchFamily="34" charset="-122"/>
                <a:ea typeface="微软雅黑" panose="020B0503020204020204" pitchFamily="34" charset="-122"/>
              </a:rPr>
              <a:t>则是在编译时进行处理的，它并不是进行简单的字符串替换</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Arial"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Arial" pitchFamily="34" charset="0"/>
              <a:buChar char="•"/>
            </a:pPr>
            <a:r>
              <a:rPr lang="zh-CN" altLang="en-US" sz="2000" dirty="0">
                <a:latin typeface="微软雅黑" panose="020B0503020204020204" pitchFamily="34" charset="-122"/>
                <a:ea typeface="微软雅黑" panose="020B0503020204020204" pitchFamily="34" charset="-122"/>
              </a:rPr>
              <a:t>定义了一个</a:t>
            </a:r>
            <a:r>
              <a:rPr lang="en-US" altLang="zh-CN" sz="2000" dirty="0">
                <a:latin typeface="微软雅黑" panose="020B0503020204020204" pitchFamily="34" charset="-122"/>
                <a:ea typeface="微软雅黑" panose="020B0503020204020204" pitchFamily="34" charset="-122"/>
              </a:rPr>
              <a:t>STRING</a:t>
            </a:r>
            <a:r>
              <a:rPr lang="zh-CN" altLang="en-US" sz="2000" dirty="0">
                <a:latin typeface="微软雅黑" panose="020B0503020204020204" pitchFamily="34" charset="-122"/>
                <a:ea typeface="微软雅黑" panose="020B0503020204020204" pitchFamily="34" charset="-122"/>
              </a:rPr>
              <a:t>类型，它是具有</a:t>
            </a:r>
            <a:r>
              <a:rPr lang="en-US" altLang="zh-CN" sz="2000" dirty="0">
                <a:latin typeface="微软雅黑" panose="020B0503020204020204" pitchFamily="34" charset="-122"/>
                <a:ea typeface="微软雅黑" panose="020B0503020204020204" pitchFamily="34" charset="-122"/>
              </a:rPr>
              <a:t>81</a:t>
            </a:r>
            <a:r>
              <a:rPr lang="zh-CN" altLang="en-US" sz="2000" dirty="0">
                <a:latin typeface="微软雅黑" panose="020B0503020204020204" pitchFamily="34" charset="-122"/>
                <a:ea typeface="微软雅黑" panose="020B0503020204020204" pitchFamily="34" charset="-122"/>
              </a:rPr>
              <a:t>个字符的数组，以后就可用</a:t>
            </a:r>
            <a:r>
              <a:rPr lang="en-US" altLang="zh-CN" sz="2000" dirty="0">
                <a:latin typeface="微软雅黑" panose="020B0503020204020204" pitchFamily="34" charset="-122"/>
                <a:ea typeface="微软雅黑" panose="020B0503020204020204" pitchFamily="34" charset="-122"/>
              </a:rPr>
              <a:t>STRING</a:t>
            </a:r>
            <a:r>
              <a:rPr lang="zh-CN" altLang="en-US" sz="2000" dirty="0">
                <a:latin typeface="微软雅黑" panose="020B0503020204020204" pitchFamily="34" charset="-122"/>
                <a:ea typeface="微软雅黑" panose="020B0503020204020204" pitchFamily="34" charset="-122"/>
              </a:rPr>
              <a:t>类型定义类型的字符型数组</a:t>
            </a:r>
          </a:p>
        </p:txBody>
      </p:sp>
      <p:sp>
        <p:nvSpPr>
          <p:cNvPr id="14" name="AutoShape 4"/>
          <p:cNvSpPr>
            <a:spLocks noChangeArrowheads="1"/>
          </p:cNvSpPr>
          <p:nvPr/>
        </p:nvSpPr>
        <p:spPr bwMode="ltGray">
          <a:xfrm>
            <a:off x="3541367" y="1755157"/>
            <a:ext cx="2163606" cy="658832"/>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typedef</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int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COUNT;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#define COUNT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int</a:t>
            </a:r>
            <a:endPar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5" name="AutoShape 5"/>
          <p:cNvSpPr>
            <a:spLocks noChangeArrowheads="1"/>
          </p:cNvSpPr>
          <p:nvPr/>
        </p:nvSpPr>
        <p:spPr bwMode="ltGray">
          <a:xfrm>
            <a:off x="3087764" y="4101556"/>
            <a:ext cx="2731838" cy="376476"/>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typedef</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char STRING[81];</a:t>
            </a:r>
          </a:p>
        </p:txBody>
      </p:sp>
      <p:sp>
        <p:nvSpPr>
          <p:cNvPr id="17" name="AutoShape 5"/>
          <p:cNvSpPr>
            <a:spLocks noChangeArrowheads="1"/>
          </p:cNvSpPr>
          <p:nvPr/>
        </p:nvSpPr>
        <p:spPr bwMode="ltGray">
          <a:xfrm>
            <a:off x="1172739" y="5823228"/>
            <a:ext cx="2881646" cy="376476"/>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STRING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text,line</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p:txBody>
      </p:sp>
      <p:sp>
        <p:nvSpPr>
          <p:cNvPr id="26" name="AutoShape 6"/>
          <p:cNvSpPr>
            <a:spLocks noChangeArrowheads="1"/>
          </p:cNvSpPr>
          <p:nvPr/>
        </p:nvSpPr>
        <p:spPr bwMode="ltGray">
          <a:xfrm>
            <a:off x="5055764" y="5824815"/>
            <a:ext cx="2300438" cy="376476"/>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char text[81],line[81];</a:t>
            </a:r>
          </a:p>
        </p:txBody>
      </p:sp>
      <p:sp>
        <p:nvSpPr>
          <p:cNvPr id="27" name="AutoShape 7"/>
          <p:cNvSpPr>
            <a:spLocks noChangeArrowheads="1"/>
          </p:cNvSpPr>
          <p:nvPr/>
        </p:nvSpPr>
        <p:spPr bwMode="auto">
          <a:xfrm>
            <a:off x="4122481" y="5765385"/>
            <a:ext cx="865187" cy="503238"/>
          </a:xfrm>
          <a:prstGeom prst="rightArrow">
            <a:avLst>
              <a:gd name="adj1" fmla="val 50000"/>
              <a:gd name="adj2" fmla="val 42981"/>
            </a:avLst>
          </a:prstGeom>
          <a:gradFill rotWithShape="1">
            <a:gsLst>
              <a:gs pos="0">
                <a:schemeClr val="accent1">
                  <a:alpha val="0"/>
                </a:schemeClr>
              </a:gs>
              <a:gs pos="100000">
                <a:schemeClr val="accent1">
                  <a:gamma/>
                  <a:tint val="73725"/>
                  <a:invGamma/>
                </a:schemeClr>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b="0" dirty="0"/>
              <a:t>等价于</a:t>
            </a:r>
          </a:p>
        </p:txBody>
      </p:sp>
    </p:spTree>
    <p:extLst>
      <p:ext uri="{BB962C8B-B14F-4D97-AF65-F5344CB8AC3E}">
        <p14:creationId xmlns:p14="http://schemas.microsoft.com/office/powerpoint/2010/main" val="24034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checkerboard(across)">
                                      <p:cBhvr>
                                        <p:cTn id="15" dur="500"/>
                                        <p:tgtEl>
                                          <p:spTgt spid="17"/>
                                        </p:tgtEl>
                                      </p:cBhvr>
                                    </p:animEffect>
                                  </p:childTnLst>
                                </p:cTn>
                              </p:par>
                            </p:childTnLst>
                          </p:cTn>
                        </p:par>
                        <p:par>
                          <p:cTn id="16" fill="hold">
                            <p:stCondLst>
                              <p:cond delay="500"/>
                            </p:stCondLst>
                            <p:childTnLst>
                              <p:par>
                                <p:cTn id="17" presetID="2" presetClass="entr" presetSubtype="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0-#ppt_w/2"/>
                                          </p:val>
                                        </p:tav>
                                        <p:tav tm="100000">
                                          <p:val>
                                            <p:strVal val="#ppt_x"/>
                                          </p:val>
                                        </p:tav>
                                      </p:tavLst>
                                    </p:anim>
                                    <p:anim calcmode="lin" valueType="num">
                                      <p:cBhvr additive="base">
                                        <p:cTn id="20" dur="500" fill="hold"/>
                                        <p:tgtEl>
                                          <p:spTgt spid="27"/>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5" presetClass="entr" presetSubtype="1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checkerboard(across)">
                                      <p:cBhvr>
                                        <p:cTn id="2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6" grpId="0" animBg="1"/>
      <p:bldP spid="2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类型</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定义语句</a:t>
            </a: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typedef</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3" name="矩形 12"/>
          <p:cNvSpPr/>
          <p:nvPr/>
        </p:nvSpPr>
        <p:spPr>
          <a:xfrm>
            <a:off x="633302" y="1027110"/>
            <a:ext cx="8138194" cy="5432256"/>
          </a:xfrm>
          <a:prstGeom prst="rect">
            <a:avLst/>
          </a:prstGeom>
        </p:spPr>
        <p:txBody>
          <a:bodyPr wrap="square">
            <a:spAutoFit/>
          </a:bodyPr>
          <a:lstStyle/>
          <a:p>
            <a:pPr marL="342900" indent="-342900">
              <a:lnSpc>
                <a:spcPct val="150000"/>
              </a:lnSpc>
              <a:spcBef>
                <a:spcPts val="600"/>
              </a:spcBef>
              <a:buFont typeface="Arial" pitchFamily="34" charset="0"/>
              <a:buChar char="•"/>
            </a:pPr>
            <a:r>
              <a:rPr lang="zh-CN" altLang="en-US" sz="2000" dirty="0" smtClean="0">
                <a:latin typeface="微软雅黑" panose="020B0503020204020204" pitchFamily="34" charset="-122"/>
                <a:ea typeface="微软雅黑" panose="020B0503020204020204" pitchFamily="34" charset="-122"/>
              </a:rPr>
              <a:t>使用</a:t>
            </a:r>
            <a:r>
              <a:rPr lang="en-US" altLang="zh-CN" sz="2000" dirty="0" err="1">
                <a:latin typeface="微软雅黑" panose="020B0503020204020204" pitchFamily="34" charset="-122"/>
                <a:ea typeface="微软雅黑" panose="020B0503020204020204" pitchFamily="34" charset="-122"/>
              </a:rPr>
              <a:t>typedef</a:t>
            </a:r>
            <a:r>
              <a:rPr lang="zh-CN" altLang="en-US" sz="2000" dirty="0">
                <a:latin typeface="微软雅黑" panose="020B0503020204020204" pitchFamily="34" charset="-122"/>
                <a:ea typeface="微软雅黑" panose="020B0503020204020204" pitchFamily="34" charset="-122"/>
              </a:rPr>
              <a:t>语句给已定义的结构类型赋予新的类型名，大大简化了对结构变量的说明，例如</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Arial" pitchFamily="34" charset="0"/>
              <a:buChar char="•"/>
            </a:pPr>
            <a:endParaRPr lang="en-US" altLang="zh-CN" sz="1200" dirty="0" smtClean="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Arial"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Arial" pitchFamily="34" charset="0"/>
              <a:buChar char="•"/>
            </a:pPr>
            <a:endParaRPr lang="zh-CN" altLang="en-US" sz="2000" dirty="0">
              <a:latin typeface="微软雅黑" panose="020B0503020204020204" pitchFamily="34" charset="-122"/>
              <a:ea typeface="微软雅黑" panose="020B0503020204020204" pitchFamily="34" charset="-122"/>
            </a:endParaRPr>
          </a:p>
          <a:p>
            <a:pPr>
              <a:lnSpc>
                <a:spcPct val="150000"/>
              </a:lnSpc>
              <a:spcBef>
                <a:spcPts val="600"/>
              </a:spcBef>
            </a:pPr>
            <a:r>
              <a:rPr lang="zh-CN" altLang="en-US" sz="2000" dirty="0" smtClean="0">
                <a:latin typeface="微软雅黑" panose="020B0503020204020204" pitchFamily="34" charset="-122"/>
                <a:ea typeface="微软雅黑" panose="020B0503020204020204" pitchFamily="34" charset="-122"/>
              </a:rPr>
              <a:t>其中</a:t>
            </a:r>
            <a:r>
              <a:rPr lang="en-US" altLang="zh-CN" sz="2000" dirty="0">
                <a:latin typeface="微软雅黑" panose="020B0503020204020204" pitchFamily="34" charset="-122"/>
                <a:ea typeface="微软雅黑" panose="020B0503020204020204" pitchFamily="34" charset="-122"/>
              </a:rPr>
              <a:t>COMPLEX</a:t>
            </a:r>
            <a:r>
              <a:rPr lang="zh-CN" altLang="en-US" sz="2000" dirty="0">
                <a:latin typeface="微软雅黑" panose="020B0503020204020204" pitchFamily="34" charset="-122"/>
                <a:ea typeface="微软雅黑" panose="020B0503020204020204" pitchFamily="34" charset="-122"/>
              </a:rPr>
              <a:t>就是</a:t>
            </a:r>
            <a:r>
              <a:rPr lang="en-US" altLang="zh-CN" sz="2000" dirty="0" err="1">
                <a:latin typeface="微软雅黑" panose="020B0503020204020204" pitchFamily="34" charset="-122"/>
                <a:ea typeface="微软雅黑" panose="020B0503020204020204" pitchFamily="34" charset="-122"/>
              </a:rPr>
              <a:t>struct</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的</a:t>
            </a:r>
            <a:r>
              <a:rPr lang="zh-CN" altLang="en-US" sz="2000" dirty="0">
                <a:latin typeface="微软雅黑" panose="020B0503020204020204" pitchFamily="34" charset="-122"/>
                <a:ea typeface="微软雅黑" panose="020B0503020204020204" pitchFamily="34" charset="-122"/>
              </a:rPr>
              <a:t>新类型名，即</a:t>
            </a:r>
            <a:r>
              <a:rPr lang="en-US" altLang="zh-CN" sz="2000" dirty="0" err="1">
                <a:latin typeface="微软雅黑" panose="020B0503020204020204" pitchFamily="34" charset="-122"/>
                <a:ea typeface="微软雅黑" panose="020B0503020204020204" pitchFamily="34" charset="-122"/>
              </a:rPr>
              <a:t>struct</a:t>
            </a:r>
            <a:r>
              <a:rPr lang="en-US" altLang="zh-CN"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与</a:t>
            </a:r>
            <a:r>
              <a:rPr lang="en-US" altLang="zh-CN" sz="2000" dirty="0">
                <a:latin typeface="微软雅黑" panose="020B0503020204020204" pitchFamily="34" charset="-122"/>
                <a:ea typeface="微软雅黑" panose="020B0503020204020204" pitchFamily="34" charset="-122"/>
              </a:rPr>
              <a:t>COMPLEX</a:t>
            </a:r>
            <a:r>
              <a:rPr lang="zh-CN" altLang="en-US" sz="2000" dirty="0">
                <a:latin typeface="微软雅黑" panose="020B0503020204020204" pitchFamily="34" charset="-122"/>
                <a:ea typeface="微软雅黑" panose="020B0503020204020204" pitchFamily="34" charset="-122"/>
              </a:rPr>
              <a:t>对其结构变量的说明作用一样</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COMPLEX</a:t>
            </a:r>
            <a:r>
              <a:rPr lang="zh-CN" altLang="en-US" sz="2000" dirty="0">
                <a:latin typeface="微软雅黑" panose="020B0503020204020204" pitchFamily="34" charset="-122"/>
                <a:ea typeface="微软雅黑" panose="020B0503020204020204" pitchFamily="34" charset="-122"/>
              </a:rPr>
              <a:t>也是结构</a:t>
            </a:r>
            <a:r>
              <a:rPr lang="zh-CN" altLang="en-US" sz="2000" dirty="0" smtClean="0">
                <a:latin typeface="微软雅黑" panose="020B0503020204020204" pitchFamily="34" charset="-122"/>
                <a:ea typeface="微软雅黑" panose="020B0503020204020204" pitchFamily="34" charset="-122"/>
              </a:rPr>
              <a:t>名</a:t>
            </a:r>
            <a:endParaRPr lang="en-US" altLang="zh-CN" sz="2000" dirty="0" smtClean="0">
              <a:latin typeface="微软雅黑" panose="020B0503020204020204" pitchFamily="34" charset="-122"/>
              <a:ea typeface="微软雅黑" panose="020B0503020204020204" pitchFamily="34" charset="-122"/>
            </a:endParaRPr>
          </a:p>
          <a:p>
            <a:pPr>
              <a:lnSpc>
                <a:spcPct val="150000"/>
              </a:lnSpc>
              <a:spcBef>
                <a:spcPts val="600"/>
              </a:spcBef>
            </a:pPr>
            <a:endParaRPr lang="en-US" altLang="zh-CN" sz="1400" dirty="0">
              <a:latin typeface="微软雅黑" panose="020B0503020204020204" pitchFamily="34" charset="-122"/>
              <a:ea typeface="微软雅黑" panose="020B0503020204020204" pitchFamily="34" charset="-122"/>
            </a:endParaRPr>
          </a:p>
          <a:p>
            <a:pPr>
              <a:lnSpc>
                <a:spcPct val="150000"/>
              </a:lnSpc>
              <a:spcBef>
                <a:spcPts val="600"/>
              </a:spcBef>
            </a:pPr>
            <a:endParaRPr lang="en-US" altLang="zh-CN" sz="1400" dirty="0">
              <a:latin typeface="微软雅黑" panose="020B0503020204020204" pitchFamily="34" charset="-122"/>
              <a:ea typeface="微软雅黑" panose="020B0503020204020204" pitchFamily="34" charset="-122"/>
            </a:endParaRPr>
          </a:p>
          <a:p>
            <a:pPr>
              <a:lnSpc>
                <a:spcPct val="150000"/>
              </a:lnSpc>
              <a:spcBef>
                <a:spcPts val="600"/>
              </a:spcBef>
            </a:pPr>
            <a:r>
              <a:rPr lang="en-US" altLang="zh-CN" sz="2000" dirty="0" smtClean="0">
                <a:latin typeface="微软雅黑" panose="020B0503020204020204" pitchFamily="34" charset="-122"/>
                <a:ea typeface="微软雅黑" panose="020B0503020204020204" pitchFamily="34" charset="-122"/>
              </a:rPr>
              <a:t>COMPLEX</a:t>
            </a:r>
            <a:r>
              <a:rPr lang="zh-CN" altLang="en-US" sz="2000" dirty="0">
                <a:latin typeface="微软雅黑" panose="020B0503020204020204" pitchFamily="34" charset="-122"/>
                <a:ea typeface="微软雅黑" panose="020B0503020204020204" pitchFamily="34" charset="-122"/>
              </a:rPr>
              <a:t>是结构</a:t>
            </a:r>
            <a:r>
              <a:rPr lang="zh-CN" altLang="en-US" sz="2000" dirty="0" smtClean="0">
                <a:latin typeface="微软雅黑" panose="020B0503020204020204" pitchFamily="34" charset="-122"/>
                <a:ea typeface="微软雅黑" panose="020B0503020204020204" pitchFamily="34" charset="-122"/>
              </a:rPr>
              <a:t>类型而</a:t>
            </a:r>
            <a:r>
              <a:rPr lang="zh-CN" altLang="en-US" sz="2000" dirty="0">
                <a:latin typeface="微软雅黑" panose="020B0503020204020204" pitchFamily="34" charset="-122"/>
                <a:ea typeface="微软雅黑" panose="020B0503020204020204" pitchFamily="34" charset="-122"/>
              </a:rPr>
              <a:t>不是结构变量，因此不能用</a:t>
            </a:r>
            <a:r>
              <a:rPr lang="en-US" altLang="zh-CN" sz="2000" dirty="0">
                <a:latin typeface="微软雅黑" panose="020B0503020204020204" pitchFamily="34" charset="-122"/>
                <a:ea typeface="微软雅黑" panose="020B0503020204020204" pitchFamily="34" charset="-122"/>
              </a:rPr>
              <a:t>COMPLEX</a:t>
            </a:r>
            <a:r>
              <a:rPr lang="zh-CN" altLang="en-US" sz="2000" dirty="0">
                <a:latin typeface="微软雅黑" panose="020B0503020204020204" pitchFamily="34" charset="-122"/>
                <a:ea typeface="微软雅黑" panose="020B0503020204020204" pitchFamily="34" charset="-122"/>
              </a:rPr>
              <a:t>进行访问成员的运算。”</a:t>
            </a:r>
            <a:r>
              <a:rPr lang="en-US" altLang="zh-CN" sz="2000" dirty="0" err="1">
                <a:latin typeface="微软雅黑" panose="020B0503020204020204" pitchFamily="34" charset="-122"/>
                <a:ea typeface="微软雅黑" panose="020B0503020204020204" pitchFamily="34" charset="-122"/>
              </a:rPr>
              <a:t>COMPLEX.real</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是非法</a:t>
            </a:r>
            <a:r>
              <a:rPr lang="zh-CN" altLang="en-US" sz="2000" dirty="0" smtClean="0">
                <a:latin typeface="微软雅黑" panose="020B0503020204020204" pitchFamily="34" charset="-122"/>
                <a:ea typeface="微软雅黑" panose="020B0503020204020204" pitchFamily="34" charset="-122"/>
              </a:rPr>
              <a:t>的</a:t>
            </a:r>
            <a:endParaRPr lang="zh-CN" altLang="en-US" sz="2000" dirty="0">
              <a:latin typeface="微软雅黑" panose="020B0503020204020204" pitchFamily="34" charset="-122"/>
              <a:ea typeface="微软雅黑" panose="020B0503020204020204" pitchFamily="34" charset="-122"/>
            </a:endParaRPr>
          </a:p>
        </p:txBody>
      </p:sp>
      <p:sp>
        <p:nvSpPr>
          <p:cNvPr id="10" name="AutoShape 4"/>
          <p:cNvSpPr>
            <a:spLocks noChangeArrowheads="1"/>
          </p:cNvSpPr>
          <p:nvPr/>
        </p:nvSpPr>
        <p:spPr bwMode="ltGray">
          <a:xfrm>
            <a:off x="3074172" y="1933219"/>
            <a:ext cx="2176463" cy="1505903"/>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typedef</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struct</a:t>
            </a:r>
            <a:endPar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double real;</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double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imag</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COMPLEX;</a:t>
            </a:r>
          </a:p>
        </p:txBody>
      </p:sp>
      <p:sp>
        <p:nvSpPr>
          <p:cNvPr id="12" name="AutoShape 4"/>
          <p:cNvSpPr>
            <a:spLocks noChangeArrowheads="1"/>
          </p:cNvSpPr>
          <p:nvPr/>
        </p:nvSpPr>
        <p:spPr bwMode="ltGray">
          <a:xfrm>
            <a:off x="2483359" y="4439477"/>
            <a:ext cx="3178371" cy="658832"/>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COMPLEX      c1,c2;</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COMPLEX      * r, * op1, * op2;</a:t>
            </a:r>
          </a:p>
        </p:txBody>
      </p:sp>
    </p:spTree>
    <p:extLst>
      <p:ext uri="{BB962C8B-B14F-4D97-AF65-F5344CB8AC3E}">
        <p14:creationId xmlns:p14="http://schemas.microsoft.com/office/powerpoint/2010/main" val="413881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8" name="矩形: 圆角 12"/>
          <p:cNvSpPr/>
          <p:nvPr/>
        </p:nvSpPr>
        <p:spPr>
          <a:xfrm>
            <a:off x="617579" y="904225"/>
            <a:ext cx="3243202" cy="3599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bg1"/>
                </a:solidFill>
                <a:latin typeface="微软雅黑" panose="020B0503020204020204" pitchFamily="34" charset="-122"/>
                <a:ea typeface="微软雅黑" panose="020B0503020204020204" pitchFamily="34" charset="-122"/>
              </a:rPr>
              <a:t>例</a:t>
            </a:r>
            <a:r>
              <a:rPr lang="en-US" altLang="zh-CN" sz="2000" dirty="0" smtClean="0">
                <a:solidFill>
                  <a:schemeClr val="bg1"/>
                </a:solidFill>
                <a:latin typeface="微软雅黑" panose="020B0503020204020204" pitchFamily="34" charset="-122"/>
                <a:ea typeface="微软雅黑" panose="020B0503020204020204" pitchFamily="34" charset="-122"/>
              </a:rPr>
              <a:t>8.12</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复数</a:t>
            </a:r>
            <a:r>
              <a:rPr lang="zh-CN" altLang="en-US" dirty="0">
                <a:solidFill>
                  <a:schemeClr val="tx1"/>
                </a:solidFill>
                <a:latin typeface="微软雅黑" panose="020B0503020204020204" pitchFamily="34" charset="-122"/>
                <a:ea typeface="微软雅黑" panose="020B0503020204020204" pitchFamily="34" charset="-122"/>
              </a:rPr>
              <a:t>的加法</a:t>
            </a:r>
            <a:r>
              <a:rPr lang="zh-CN" altLang="en-US" dirty="0" smtClean="0">
                <a:solidFill>
                  <a:schemeClr val="tx1"/>
                </a:solidFill>
                <a:latin typeface="微软雅黑" panose="020B0503020204020204" pitchFamily="34" charset="-122"/>
                <a:ea typeface="微软雅黑" panose="020B0503020204020204" pitchFamily="34" charset="-122"/>
              </a:rPr>
              <a:t>运算</a:t>
            </a:r>
            <a:endParaRPr lang="zh-CN" altLang="en-US" dirty="0">
              <a:solidFill>
                <a:schemeClr val="tx1"/>
              </a:solidFill>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类型定义语句</a:t>
            </a: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typedef</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7" name="矩形: 圆角 4"/>
          <p:cNvSpPr/>
          <p:nvPr/>
        </p:nvSpPr>
        <p:spPr>
          <a:xfrm>
            <a:off x="6024197" y="2955640"/>
            <a:ext cx="2727861" cy="1380752"/>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微软雅黑" panose="020B0503020204020204" pitchFamily="34" charset="-122"/>
                <a:ea typeface="微软雅黑" panose="020B0503020204020204" pitchFamily="34" charset="-122"/>
              </a:rPr>
              <a:t>运行</a:t>
            </a:r>
            <a:r>
              <a:rPr lang="zh-CN" altLang="en-US" dirty="0">
                <a:solidFill>
                  <a:schemeClr val="tx1"/>
                </a:solidFill>
                <a:latin typeface="微软雅黑" panose="020B0503020204020204" pitchFamily="34" charset="-122"/>
                <a:ea typeface="微软雅黑" panose="020B0503020204020204" pitchFamily="34" charset="-122"/>
              </a:rPr>
              <a:t>结果：</a:t>
            </a: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smtClean="0">
                <a:solidFill>
                  <a:schemeClr val="tx1"/>
                </a:solidFill>
              </a:rPr>
              <a:t>(1)a(6.00,8.00</a:t>
            </a:r>
            <a:r>
              <a:rPr lang="en-US" altLang="zh-CN" dirty="0">
                <a:solidFill>
                  <a:schemeClr val="tx1"/>
                </a:solidFill>
              </a:rPr>
              <a:t>)</a:t>
            </a:r>
          </a:p>
          <a:p>
            <a:r>
              <a:rPr lang="en-US" altLang="zh-CN" dirty="0" smtClean="0">
                <a:solidFill>
                  <a:schemeClr val="tx1"/>
                </a:solidFill>
              </a:rPr>
              <a:t>(2)COMPLEX </a:t>
            </a:r>
            <a:r>
              <a:rPr lang="en-US" altLang="zh-CN" dirty="0">
                <a:solidFill>
                  <a:schemeClr val="tx1"/>
                </a:solidFill>
              </a:rPr>
              <a:t>b(2.00,8.00)</a:t>
            </a:r>
          </a:p>
          <a:p>
            <a:r>
              <a:rPr lang="en-US" altLang="zh-CN" dirty="0" smtClean="0">
                <a:solidFill>
                  <a:schemeClr val="tx1"/>
                </a:solidFill>
              </a:rPr>
              <a:t>(3)COMPLEX c(8.00,16.00)</a:t>
            </a:r>
            <a:endParaRPr lang="en-US" altLang="zh-CN" dirty="0">
              <a:solidFill>
                <a:schemeClr val="tx1"/>
              </a:solidFill>
            </a:endParaRPr>
          </a:p>
        </p:txBody>
      </p:sp>
      <p:sp>
        <p:nvSpPr>
          <p:cNvPr id="7" name="矩形 6"/>
          <p:cNvSpPr/>
          <p:nvPr/>
        </p:nvSpPr>
        <p:spPr>
          <a:xfrm>
            <a:off x="779157" y="1335696"/>
            <a:ext cx="5096350" cy="5401479"/>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500" dirty="0" smtClean="0"/>
              <a:t>#</a:t>
            </a:r>
            <a:r>
              <a:rPr lang="en-US" altLang="zh-CN" sz="1500" dirty="0"/>
              <a:t>include &lt;</a:t>
            </a:r>
            <a:r>
              <a:rPr lang="en-US" altLang="zh-CN" sz="1500" dirty="0" err="1"/>
              <a:t>stdio.h</a:t>
            </a:r>
            <a:r>
              <a:rPr lang="en-US" altLang="zh-CN" sz="1500" dirty="0"/>
              <a:t>&gt;</a:t>
            </a:r>
          </a:p>
          <a:p>
            <a:r>
              <a:rPr lang="en-US" altLang="zh-CN" sz="1500" dirty="0" err="1"/>
              <a:t>typedef</a:t>
            </a:r>
            <a:r>
              <a:rPr lang="en-US" altLang="zh-CN" sz="1500" dirty="0"/>
              <a:t> </a:t>
            </a:r>
            <a:r>
              <a:rPr lang="en-US" altLang="zh-CN" sz="1500" dirty="0" err="1"/>
              <a:t>struct</a:t>
            </a:r>
            <a:endParaRPr lang="en-US" altLang="zh-CN" sz="1500" dirty="0"/>
          </a:p>
          <a:p>
            <a:r>
              <a:rPr lang="en-US" altLang="zh-CN" sz="1500" dirty="0"/>
              <a:t>{</a:t>
            </a:r>
          </a:p>
          <a:p>
            <a:r>
              <a:rPr lang="en-US" altLang="zh-CN" sz="1500" dirty="0"/>
              <a:t>    double real;</a:t>
            </a:r>
          </a:p>
          <a:p>
            <a:r>
              <a:rPr lang="en-US" altLang="zh-CN" sz="1500" dirty="0"/>
              <a:t>    double </a:t>
            </a:r>
            <a:r>
              <a:rPr lang="en-US" altLang="zh-CN" sz="1500" dirty="0" err="1"/>
              <a:t>imag</a:t>
            </a:r>
            <a:r>
              <a:rPr lang="en-US" altLang="zh-CN" sz="1500" dirty="0"/>
              <a:t>;</a:t>
            </a:r>
          </a:p>
          <a:p>
            <a:r>
              <a:rPr lang="en-US" altLang="zh-CN" sz="1500" dirty="0"/>
              <a:t>} COMPLEX; </a:t>
            </a:r>
            <a:endParaRPr lang="en-US" altLang="zh-CN" sz="1500" dirty="0" smtClean="0"/>
          </a:p>
          <a:p>
            <a:r>
              <a:rPr lang="en-US" altLang="zh-CN" sz="1500" dirty="0" smtClean="0"/>
              <a:t>COMPLEX </a:t>
            </a:r>
            <a:r>
              <a:rPr lang="en-US" altLang="zh-CN" sz="1500" dirty="0" err="1" smtClean="0"/>
              <a:t>cadd</a:t>
            </a:r>
            <a:r>
              <a:rPr lang="en-US" altLang="zh-CN" sz="1500" dirty="0" smtClean="0"/>
              <a:t>(COMPLEX * op1,COMPLEX * op2);</a:t>
            </a:r>
          </a:p>
          <a:p>
            <a:r>
              <a:rPr lang="en-US" altLang="zh-CN" sz="1500" dirty="0" smtClean="0"/>
              <a:t>COMPLEX </a:t>
            </a:r>
            <a:r>
              <a:rPr lang="en-US" altLang="zh-CN" sz="1500" dirty="0" err="1"/>
              <a:t>cadd</a:t>
            </a:r>
            <a:r>
              <a:rPr lang="en-US" altLang="zh-CN" sz="1500" dirty="0"/>
              <a:t>(COMPLEX * op1,COMPLEX * op2)</a:t>
            </a:r>
          </a:p>
          <a:p>
            <a:r>
              <a:rPr lang="en-US" altLang="zh-CN" sz="1500" dirty="0"/>
              <a:t>{</a:t>
            </a:r>
          </a:p>
          <a:p>
            <a:r>
              <a:rPr lang="en-US" altLang="zh-CN" sz="1500" dirty="0"/>
              <a:t>    COMPLEX result;</a:t>
            </a:r>
          </a:p>
          <a:p>
            <a:r>
              <a:rPr lang="en-US" altLang="zh-CN" sz="1500" dirty="0"/>
              <a:t>    </a:t>
            </a:r>
            <a:r>
              <a:rPr lang="en-US" altLang="zh-CN" sz="1500" dirty="0" err="1"/>
              <a:t>result.real</a:t>
            </a:r>
            <a:r>
              <a:rPr lang="en-US" altLang="zh-CN" sz="1500" dirty="0"/>
              <a:t>=op1-&gt;real+op2-&gt;real;    //</a:t>
            </a:r>
            <a:r>
              <a:rPr lang="zh-CN" altLang="en-US" sz="1500" dirty="0"/>
              <a:t>实数部分相加</a:t>
            </a:r>
          </a:p>
          <a:p>
            <a:r>
              <a:rPr lang="zh-CN" altLang="en-US" sz="1500" dirty="0"/>
              <a:t>    </a:t>
            </a:r>
            <a:r>
              <a:rPr lang="en-US" altLang="zh-CN" sz="1500" dirty="0" err="1"/>
              <a:t>result.imag</a:t>
            </a:r>
            <a:r>
              <a:rPr lang="en-US" altLang="zh-CN" sz="1500" dirty="0"/>
              <a:t>=op1-&gt;imag+op2-&gt;</a:t>
            </a:r>
            <a:r>
              <a:rPr lang="en-US" altLang="zh-CN" sz="1500" dirty="0" err="1"/>
              <a:t>imag</a:t>
            </a:r>
            <a:r>
              <a:rPr lang="en-US" altLang="zh-CN" sz="1500" dirty="0"/>
              <a:t>;    //</a:t>
            </a:r>
            <a:r>
              <a:rPr lang="zh-CN" altLang="en-US" sz="1500" dirty="0"/>
              <a:t>虚数部分相加</a:t>
            </a:r>
          </a:p>
          <a:p>
            <a:r>
              <a:rPr lang="zh-CN" altLang="en-US" sz="1500" dirty="0"/>
              <a:t>    </a:t>
            </a:r>
            <a:r>
              <a:rPr lang="en-US" altLang="zh-CN" sz="1500" dirty="0"/>
              <a:t>return result;</a:t>
            </a:r>
          </a:p>
          <a:p>
            <a:r>
              <a:rPr lang="en-US" altLang="zh-CN" sz="1500" dirty="0"/>
              <a:t>}</a:t>
            </a:r>
          </a:p>
          <a:p>
            <a:r>
              <a:rPr lang="en-US" altLang="zh-CN" sz="1500" dirty="0"/>
              <a:t>void main()</a:t>
            </a:r>
          </a:p>
          <a:p>
            <a:r>
              <a:rPr lang="en-US" altLang="zh-CN" sz="1500" dirty="0"/>
              <a:t>{</a:t>
            </a:r>
          </a:p>
          <a:p>
            <a:r>
              <a:rPr lang="en-US" altLang="zh-CN" sz="1500" dirty="0"/>
              <a:t>    COMPLEX a={6.0,8.0},b={2.0,8.0},c;</a:t>
            </a:r>
          </a:p>
          <a:p>
            <a:r>
              <a:rPr lang="en-US" altLang="zh-CN" sz="1500" dirty="0"/>
              <a:t>    </a:t>
            </a:r>
            <a:r>
              <a:rPr lang="en-US" altLang="zh-CN" sz="1500" dirty="0" err="1"/>
              <a:t>printf</a:t>
            </a:r>
            <a:r>
              <a:rPr lang="en-US" altLang="zh-CN" sz="1500" dirty="0"/>
              <a:t>("(1)COMPLEX a(%.21f,%.21f)\n"),</a:t>
            </a:r>
            <a:r>
              <a:rPr lang="en-US" altLang="zh-CN" sz="1500" dirty="0" err="1"/>
              <a:t>a.real,a.imag</a:t>
            </a:r>
            <a:r>
              <a:rPr lang="en-US" altLang="zh-CN" sz="1500" dirty="0"/>
              <a:t>);</a:t>
            </a:r>
          </a:p>
          <a:p>
            <a:r>
              <a:rPr lang="en-US" altLang="zh-CN" sz="1500" dirty="0"/>
              <a:t>    </a:t>
            </a:r>
            <a:r>
              <a:rPr lang="en-US" altLang="zh-CN" sz="1500" dirty="0" err="1"/>
              <a:t>printf</a:t>
            </a:r>
            <a:r>
              <a:rPr lang="en-US" altLang="zh-CN" sz="1500" dirty="0"/>
              <a:t>("(2)COMPLEX b(%.21f,%.21f)\n"),</a:t>
            </a:r>
            <a:r>
              <a:rPr lang="en-US" altLang="zh-CN" sz="1500" dirty="0" err="1"/>
              <a:t>b.real,b.imag</a:t>
            </a:r>
            <a:r>
              <a:rPr lang="en-US" altLang="zh-CN" sz="1500" dirty="0"/>
              <a:t>);</a:t>
            </a:r>
          </a:p>
          <a:p>
            <a:r>
              <a:rPr lang="en-US" altLang="zh-CN" sz="1500" dirty="0"/>
              <a:t>    c=</a:t>
            </a:r>
            <a:r>
              <a:rPr lang="en-US" altLang="zh-CN" sz="1500" dirty="0" err="1"/>
              <a:t>caad</a:t>
            </a:r>
            <a:r>
              <a:rPr lang="en-US" altLang="zh-CN" sz="1500" dirty="0"/>
              <a:t>(&amp;</a:t>
            </a:r>
            <a:r>
              <a:rPr lang="en-US" altLang="zh-CN" sz="1500" dirty="0" err="1"/>
              <a:t>a,&amp;b</a:t>
            </a:r>
            <a:r>
              <a:rPr lang="en-US" altLang="zh-CN" sz="1500" dirty="0"/>
              <a:t>);    //</a:t>
            </a:r>
            <a:r>
              <a:rPr lang="zh-CN" altLang="en-US" sz="1500" dirty="0"/>
              <a:t>调用</a:t>
            </a:r>
            <a:r>
              <a:rPr lang="en-US" altLang="zh-CN" sz="1500" dirty="0" err="1"/>
              <a:t>cadd</a:t>
            </a:r>
            <a:r>
              <a:rPr lang="en-US" altLang="zh-CN" sz="1500" dirty="0"/>
              <a:t>()</a:t>
            </a:r>
            <a:r>
              <a:rPr lang="zh-CN" altLang="en-US" sz="1500" dirty="0"/>
              <a:t>求复数</a:t>
            </a:r>
            <a:r>
              <a:rPr lang="en-US" altLang="zh-CN" sz="1500" dirty="0"/>
              <a:t>a</a:t>
            </a:r>
            <a:r>
              <a:rPr lang="zh-CN" altLang="en-US" sz="1500" dirty="0"/>
              <a:t>和</a:t>
            </a:r>
            <a:r>
              <a:rPr lang="en-US" altLang="zh-CN" sz="1500" dirty="0"/>
              <a:t>b</a:t>
            </a:r>
            <a:r>
              <a:rPr lang="zh-CN" altLang="en-US" sz="1500" dirty="0"/>
              <a:t>之和</a:t>
            </a:r>
          </a:p>
          <a:p>
            <a:r>
              <a:rPr lang="zh-CN" altLang="en-US" sz="1500" dirty="0"/>
              <a:t>    </a:t>
            </a:r>
            <a:r>
              <a:rPr lang="en-US" altLang="zh-CN" sz="1500" dirty="0" err="1"/>
              <a:t>printf</a:t>
            </a:r>
            <a:r>
              <a:rPr lang="en-US" altLang="zh-CN" sz="1500" dirty="0"/>
              <a:t>("(3)COMPLEX c(%.21f,%.21f)\n"),</a:t>
            </a:r>
            <a:r>
              <a:rPr lang="en-US" altLang="zh-CN" sz="1500" dirty="0" err="1"/>
              <a:t>c.real,c.imag</a:t>
            </a:r>
            <a:r>
              <a:rPr lang="en-US" altLang="zh-CN" sz="1500" dirty="0"/>
              <a:t>);</a:t>
            </a:r>
          </a:p>
          <a:p>
            <a:r>
              <a:rPr lang="en-US" altLang="zh-CN" sz="1500" dirty="0"/>
              <a:t>}</a:t>
            </a:r>
          </a:p>
          <a:p>
            <a:endParaRPr lang="zh-CN" altLang="en-US" sz="1500" dirty="0"/>
          </a:p>
        </p:txBody>
      </p:sp>
      <p:sp>
        <p:nvSpPr>
          <p:cNvPr id="10" name="矩形: 圆角 3"/>
          <p:cNvSpPr/>
          <p:nvPr/>
        </p:nvSpPr>
        <p:spPr>
          <a:xfrm>
            <a:off x="398955" y="1264175"/>
            <a:ext cx="5476552" cy="511717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21080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7"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8.7</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枚举类型</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3" name="矩形 12"/>
          <p:cNvSpPr/>
          <p:nvPr/>
        </p:nvSpPr>
        <p:spPr>
          <a:xfrm>
            <a:off x="633302" y="1027110"/>
            <a:ext cx="8138194" cy="2092881"/>
          </a:xfrm>
          <a:prstGeom prst="rect">
            <a:avLst/>
          </a:prstGeom>
        </p:spPr>
        <p:txBody>
          <a:bodyPr wrap="square">
            <a:spAutoFit/>
          </a:bodyPr>
          <a:lstStyle/>
          <a:p>
            <a:pPr>
              <a:lnSpc>
                <a:spcPct val="150000"/>
              </a:lnSpc>
              <a:spcBef>
                <a:spcPts val="600"/>
              </a:spcBef>
            </a:pPr>
            <a:r>
              <a:rPr lang="zh-CN" altLang="en-US" sz="2000" b="1" dirty="0">
                <a:latin typeface="微软雅黑" panose="020B0503020204020204" pitchFamily="34" charset="-122"/>
                <a:ea typeface="微软雅黑" panose="020B0503020204020204" pitchFamily="34" charset="-122"/>
              </a:rPr>
              <a:t>枚举</a:t>
            </a:r>
            <a:r>
              <a:rPr lang="zh-CN" altLang="en-US" sz="2000" b="1" dirty="0" smtClean="0">
                <a:latin typeface="微软雅黑" panose="020B0503020204020204" pitchFamily="34" charset="-122"/>
                <a:ea typeface="微软雅黑" panose="020B0503020204020204" pitchFamily="34" charset="-122"/>
              </a:rPr>
              <a:t>类型：</a:t>
            </a:r>
            <a:r>
              <a:rPr lang="zh-CN" altLang="en-US" sz="2000" dirty="0" smtClean="0">
                <a:latin typeface="微软雅黑" panose="020B0503020204020204" pitchFamily="34" charset="-122"/>
                <a:ea typeface="微软雅黑" panose="020B0503020204020204" pitchFamily="34" charset="-122"/>
              </a:rPr>
              <a:t>把</a:t>
            </a:r>
            <a:r>
              <a:rPr lang="zh-CN" altLang="en-US" sz="2000" dirty="0">
                <a:latin typeface="微软雅黑" panose="020B0503020204020204" pitchFamily="34" charset="-122"/>
                <a:ea typeface="微软雅黑" panose="020B0503020204020204" pitchFamily="34" charset="-122"/>
              </a:rPr>
              <a:t>一组整型符号常量按顺序集合成一种</a:t>
            </a:r>
            <a:r>
              <a:rPr lang="zh-CN" altLang="en-US" sz="2000" dirty="0" smtClean="0">
                <a:latin typeface="微软雅黑" panose="020B0503020204020204" pitchFamily="34" charset="-122"/>
                <a:ea typeface="微软雅黑" panose="020B0503020204020204" pitchFamily="34" charset="-122"/>
              </a:rPr>
              <a:t>数据类型</a:t>
            </a:r>
            <a:endParaRPr lang="en-US" altLang="zh-CN" sz="2000" dirty="0" smtClean="0">
              <a:latin typeface="微软雅黑" panose="020B0503020204020204" pitchFamily="34" charset="-122"/>
              <a:ea typeface="微软雅黑" panose="020B0503020204020204" pitchFamily="34" charset="-122"/>
            </a:endParaRPr>
          </a:p>
          <a:p>
            <a:pPr>
              <a:lnSpc>
                <a:spcPct val="150000"/>
              </a:lnSpc>
              <a:spcBef>
                <a:spcPts val="600"/>
              </a:spcBef>
            </a:pPr>
            <a:r>
              <a:rPr lang="zh-CN" altLang="en-US" sz="2000" dirty="0" smtClean="0">
                <a:latin typeface="微软雅黑" panose="020B0503020204020204" pitchFamily="34" charset="-122"/>
                <a:ea typeface="微软雅黑" panose="020B0503020204020204" pitchFamily="34" charset="-122"/>
              </a:rPr>
              <a:t>其中整型</a:t>
            </a:r>
            <a:r>
              <a:rPr lang="zh-CN" altLang="en-US" sz="2000" dirty="0">
                <a:latin typeface="微软雅黑" panose="020B0503020204020204" pitchFamily="34" charset="-122"/>
                <a:ea typeface="微软雅黑" panose="020B0503020204020204" pitchFamily="34" charset="-122"/>
              </a:rPr>
              <a:t>符号常量叫做该枚举类型的元素，简称枚举元素，每个枚举元素都有确定的整数值</a:t>
            </a:r>
            <a:r>
              <a:rPr lang="zh-CN" altLang="en-US" sz="2000" dirty="0" smtClean="0">
                <a:latin typeface="微软雅黑" panose="020B0503020204020204" pitchFamily="34" charset="-122"/>
                <a:ea typeface="微软雅黑" panose="020B0503020204020204" pitchFamily="34" charset="-122"/>
              </a:rPr>
              <a:t>。用</a:t>
            </a:r>
            <a:r>
              <a:rPr lang="zh-CN" altLang="en-US" sz="2000" dirty="0">
                <a:latin typeface="微软雅黑" panose="020B0503020204020204" pitchFamily="34" charset="-122"/>
                <a:ea typeface="微软雅黑" panose="020B0503020204020204" pitchFamily="34" charset="-122"/>
              </a:rPr>
              <a:t>符号常量名来一次列举他的每一个可能</a:t>
            </a:r>
            <a:r>
              <a:rPr lang="zh-CN" altLang="en-US" sz="2000" dirty="0" smtClean="0">
                <a:latin typeface="微软雅黑" panose="020B0503020204020204" pitchFamily="34" charset="-122"/>
                <a:ea typeface="微软雅黑" panose="020B0503020204020204" pitchFamily="34" charset="-122"/>
              </a:rPr>
              <a:t>值</a:t>
            </a:r>
            <a:endParaRPr lang="en-US" altLang="zh-CN" sz="2000" dirty="0" smtClean="0">
              <a:latin typeface="微软雅黑" panose="020B0503020204020204" pitchFamily="34" charset="-122"/>
              <a:ea typeface="微软雅黑" panose="020B0503020204020204" pitchFamily="34" charset="-122"/>
            </a:endParaRPr>
          </a:p>
          <a:p>
            <a:pPr>
              <a:lnSpc>
                <a:spcPct val="150000"/>
              </a:lnSpc>
              <a:spcBef>
                <a:spcPts val="600"/>
              </a:spcBef>
            </a:pPr>
            <a:r>
              <a:rPr lang="zh-CN" altLang="en-US" sz="2000" b="1" dirty="0" smtClean="0">
                <a:latin typeface="微软雅黑" panose="020B0503020204020204" pitchFamily="34" charset="-122"/>
                <a:ea typeface="微软雅黑" panose="020B0503020204020204" pitchFamily="34" charset="-122"/>
              </a:rPr>
              <a:t>枚举定义</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4" name="AutoShape 4"/>
          <p:cNvSpPr>
            <a:spLocks noChangeArrowheads="1"/>
          </p:cNvSpPr>
          <p:nvPr/>
        </p:nvSpPr>
        <p:spPr bwMode="ltGray">
          <a:xfrm>
            <a:off x="2300940" y="3761454"/>
            <a:ext cx="4802917" cy="376476"/>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enum</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WEEKDAY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sun,mon,tue,wed,thu,fri,sat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p:txBody>
      </p:sp>
      <p:sp>
        <p:nvSpPr>
          <p:cNvPr id="15" name="AutoShape 5"/>
          <p:cNvSpPr>
            <a:spLocks noChangeArrowheads="1"/>
          </p:cNvSpPr>
          <p:nvPr/>
        </p:nvSpPr>
        <p:spPr bwMode="ltGray">
          <a:xfrm>
            <a:off x="1339086" y="4301794"/>
            <a:ext cx="6581096" cy="376476"/>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enum</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COLOR {BLACK,BLUE,GREEN,RED=4,YELLOW=14,WHITE};</a:t>
            </a:r>
          </a:p>
        </p:txBody>
      </p:sp>
      <p:sp>
        <p:nvSpPr>
          <p:cNvPr id="16" name="AutoShape 4"/>
          <p:cNvSpPr>
            <a:spLocks noChangeArrowheads="1"/>
          </p:cNvSpPr>
          <p:nvPr/>
        </p:nvSpPr>
        <p:spPr bwMode="ltGray">
          <a:xfrm>
            <a:off x="1700788" y="3188302"/>
            <a:ext cx="5857694" cy="376476"/>
          </a:xfrm>
          <a:prstGeom prst="roundRect">
            <a:avLst>
              <a:gd name="adj" fmla="val 4843"/>
            </a:avLst>
          </a:prstGeom>
          <a:solidFill>
            <a:srgbClr val="9DE0B3"/>
          </a:solidFill>
          <a:extLst/>
        </p:spPr>
        <p:txBody>
          <a:bodyPr wrap="none">
            <a:spAutoFit/>
          </a:bodyPr>
          <a:lstStyle/>
          <a:p>
            <a:r>
              <a:rPr lang="en-US" altLang="zh-CN" dirty="0" err="1">
                <a:solidFill>
                  <a:schemeClr val="tx1"/>
                </a:solidFill>
                <a:latin typeface="微软雅黑" panose="020B0503020204020204" pitchFamily="34" charset="-122"/>
                <a:ea typeface="微软雅黑" panose="020B0503020204020204" pitchFamily="34" charset="-122"/>
              </a:rPr>
              <a:t>enum</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枚举类型名 </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枚举元素</a:t>
            </a:r>
            <a:r>
              <a:rPr lang="en-US" altLang="zh-CN" dirty="0">
                <a:solidFill>
                  <a:schemeClr val="tx1"/>
                </a:solidFill>
                <a:latin typeface="微软雅黑" panose="020B0503020204020204" pitchFamily="34" charset="-122"/>
                <a:ea typeface="微软雅黑" panose="020B0503020204020204" pitchFamily="34" charset="-122"/>
              </a:rPr>
              <a:t>1,</a:t>
            </a:r>
            <a:r>
              <a:rPr lang="zh-CN" altLang="en-US" dirty="0">
                <a:solidFill>
                  <a:schemeClr val="tx1"/>
                </a:solidFill>
                <a:latin typeface="微软雅黑" panose="020B0503020204020204" pitchFamily="34" charset="-122"/>
                <a:ea typeface="微软雅黑" panose="020B0503020204020204" pitchFamily="34" charset="-122"/>
              </a:rPr>
              <a:t>枚举元素</a:t>
            </a:r>
            <a:r>
              <a:rPr lang="en-US" altLang="zh-CN" dirty="0">
                <a:solidFill>
                  <a:schemeClr val="tx1"/>
                </a:solidFill>
                <a:latin typeface="微软雅黑" panose="020B0503020204020204" pitchFamily="34" charset="-122"/>
                <a:ea typeface="微软雅黑" panose="020B0503020204020204" pitchFamily="34" charset="-122"/>
              </a:rPr>
              <a:t>2,…,</a:t>
            </a:r>
            <a:r>
              <a:rPr lang="zh-CN" altLang="en-US" dirty="0">
                <a:solidFill>
                  <a:schemeClr val="tx1"/>
                </a:solidFill>
                <a:latin typeface="微软雅黑" panose="020B0503020204020204" pitchFamily="34" charset="-122"/>
                <a:ea typeface="微软雅黑" panose="020B0503020204020204" pitchFamily="34" charset="-122"/>
              </a:rPr>
              <a:t>枚举元素</a:t>
            </a:r>
            <a:r>
              <a:rPr lang="en-US" altLang="zh-CN" dirty="0">
                <a:solidFill>
                  <a:schemeClr val="tx1"/>
                </a:solidFill>
                <a:latin typeface="微软雅黑" panose="020B0503020204020204" pitchFamily="34" charset="-122"/>
                <a:ea typeface="微软雅黑" panose="020B0503020204020204" pitchFamily="34" charset="-122"/>
              </a:rPr>
              <a:t>n};</a:t>
            </a:r>
          </a:p>
        </p:txBody>
      </p:sp>
      <p:sp>
        <p:nvSpPr>
          <p:cNvPr id="17" name="AutoShape 5"/>
          <p:cNvSpPr>
            <a:spLocks noChangeArrowheads="1"/>
          </p:cNvSpPr>
          <p:nvPr/>
        </p:nvSpPr>
        <p:spPr bwMode="ltGray">
          <a:xfrm>
            <a:off x="2329966" y="4878321"/>
            <a:ext cx="4599336" cy="376476"/>
          </a:xfrm>
          <a:prstGeom prst="roundRect">
            <a:avLst>
              <a:gd name="adj" fmla="val 4843"/>
            </a:avLst>
          </a:prstGeom>
          <a:solidFill>
            <a:srgbClr val="9DE0B3"/>
          </a:solidFill>
          <a:extLst/>
        </p:spPr>
        <p:txBody>
          <a:bodyPr wrap="none">
            <a:spAutoFit/>
          </a:bodyPr>
          <a:lstStyle/>
          <a:p>
            <a:r>
              <a:rPr lang="en-US" altLang="zh-CN" dirty="0">
                <a:solidFill>
                  <a:schemeClr val="tx1"/>
                </a:solidFill>
                <a:latin typeface="微软雅黑" panose="020B0503020204020204" pitchFamily="34" charset="-122"/>
                <a:ea typeface="微软雅黑" panose="020B0503020204020204" pitchFamily="34" charset="-122"/>
              </a:rPr>
              <a:t>&lt;</a:t>
            </a:r>
            <a:r>
              <a:rPr lang="zh-CN" altLang="en-US" dirty="0">
                <a:solidFill>
                  <a:schemeClr val="tx1"/>
                </a:solidFill>
                <a:latin typeface="微软雅黑" panose="020B0503020204020204" pitchFamily="34" charset="-122"/>
                <a:ea typeface="微软雅黑" panose="020B0503020204020204" pitchFamily="34" charset="-122"/>
              </a:rPr>
              <a:t>存储类</a:t>
            </a:r>
            <a:r>
              <a:rPr lang="en-US" altLang="zh-CN" dirty="0">
                <a:solidFill>
                  <a:schemeClr val="tx1"/>
                </a:solidFill>
                <a:latin typeface="微软雅黑" panose="020B0503020204020204" pitchFamily="34" charset="-122"/>
                <a:ea typeface="微软雅黑" panose="020B0503020204020204" pitchFamily="34" charset="-122"/>
              </a:rPr>
              <a:t>&gt; </a:t>
            </a:r>
            <a:r>
              <a:rPr lang="en-US" altLang="zh-CN" dirty="0" err="1">
                <a:solidFill>
                  <a:schemeClr val="tx1"/>
                </a:solidFill>
                <a:latin typeface="微软雅黑" panose="020B0503020204020204" pitchFamily="34" charset="-122"/>
                <a:ea typeface="微软雅黑" panose="020B0503020204020204" pitchFamily="34" charset="-122"/>
              </a:rPr>
              <a:t>enum</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枚举类型名 枚举变量名；</a:t>
            </a:r>
          </a:p>
        </p:txBody>
      </p:sp>
      <p:sp>
        <p:nvSpPr>
          <p:cNvPr id="26" name="AutoShape 6"/>
          <p:cNvSpPr>
            <a:spLocks noChangeArrowheads="1"/>
          </p:cNvSpPr>
          <p:nvPr/>
        </p:nvSpPr>
        <p:spPr bwMode="ltGray">
          <a:xfrm>
            <a:off x="1269430" y="5637739"/>
            <a:ext cx="6865938" cy="376476"/>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static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enum</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COLOR backdrop, frame;</a:t>
            </a:r>
          </a:p>
        </p:txBody>
      </p:sp>
    </p:spTree>
    <p:extLst>
      <p:ext uri="{BB962C8B-B14F-4D97-AF65-F5344CB8AC3E}">
        <p14:creationId xmlns:p14="http://schemas.microsoft.com/office/powerpoint/2010/main" val="242686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heckerboard(across)">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checkerboard(across)">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checkerboard(across)">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checkerboard(across)">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2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7"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8.7</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枚举类型</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3" name="矩形 12"/>
          <p:cNvSpPr/>
          <p:nvPr/>
        </p:nvSpPr>
        <p:spPr>
          <a:xfrm>
            <a:off x="633302" y="1027110"/>
            <a:ext cx="8138194" cy="3831818"/>
          </a:xfrm>
          <a:prstGeom prst="rect">
            <a:avLst/>
          </a:prstGeom>
        </p:spPr>
        <p:txBody>
          <a:bodyPr wrap="square">
            <a:spAutoFit/>
          </a:bodyPr>
          <a:lstStyle/>
          <a:p>
            <a:pPr marL="342900" indent="-342900">
              <a:lnSpc>
                <a:spcPct val="150000"/>
              </a:lnSpc>
              <a:spcBef>
                <a:spcPts val="600"/>
              </a:spcBef>
              <a:buFont typeface="Arial" pitchFamily="34" charset="0"/>
              <a:buChar char="•"/>
            </a:pPr>
            <a:r>
              <a:rPr lang="zh-CN" altLang="en-US" sz="2000" dirty="0" smtClean="0">
                <a:latin typeface="微软雅黑" panose="020B0503020204020204" pitchFamily="34" charset="-122"/>
                <a:ea typeface="微软雅黑" panose="020B0503020204020204" pitchFamily="34" charset="-122"/>
              </a:rPr>
              <a:t>枚举</a:t>
            </a:r>
            <a:r>
              <a:rPr lang="zh-CN" altLang="en-US" sz="2000" dirty="0">
                <a:latin typeface="微软雅黑" panose="020B0503020204020204" pitchFamily="34" charset="-122"/>
                <a:ea typeface="微软雅黑" panose="020B0503020204020204" pitchFamily="34" charset="-122"/>
              </a:rPr>
              <a:t>变量具有变量的属性，可以读取它的值和对它赋值。其存储类也有</a:t>
            </a:r>
            <a:r>
              <a:rPr lang="en-US" altLang="zh-CN" sz="2000" dirty="0">
                <a:latin typeface="微软雅黑" panose="020B0503020204020204" pitchFamily="34" charset="-122"/>
                <a:ea typeface="微软雅黑" panose="020B0503020204020204" pitchFamily="34" charset="-122"/>
              </a:rPr>
              <a:t>auto</a:t>
            </a:r>
            <a:r>
              <a:rPr lang="zh-CN" altLang="en-US" sz="2000" dirty="0">
                <a:latin typeface="微软雅黑" panose="020B0503020204020204" pitchFamily="34" charset="-122"/>
                <a:ea typeface="微软雅黑" panose="020B0503020204020204" pitchFamily="34" charset="-122"/>
              </a:rPr>
              <a:t>型、</a:t>
            </a:r>
            <a:r>
              <a:rPr lang="en-US" altLang="zh-CN" sz="2000" dirty="0">
                <a:latin typeface="微软雅黑" panose="020B0503020204020204" pitchFamily="34" charset="-122"/>
                <a:ea typeface="微软雅黑" panose="020B0503020204020204" pitchFamily="34" charset="-122"/>
              </a:rPr>
              <a:t>static</a:t>
            </a:r>
            <a:r>
              <a:rPr lang="zh-CN" altLang="en-US" sz="2000" dirty="0">
                <a:latin typeface="微软雅黑" panose="020B0503020204020204" pitchFamily="34" charset="-122"/>
                <a:ea typeface="微软雅黑" panose="020B0503020204020204" pitchFamily="34" charset="-122"/>
              </a:rPr>
              <a:t>型和</a:t>
            </a:r>
            <a:r>
              <a:rPr lang="en-US" altLang="zh-CN" sz="2000" dirty="0">
                <a:latin typeface="微软雅黑" panose="020B0503020204020204" pitchFamily="34" charset="-122"/>
                <a:ea typeface="微软雅黑" panose="020B0503020204020204" pitchFamily="34" charset="-122"/>
              </a:rPr>
              <a:t>extern</a:t>
            </a:r>
            <a:r>
              <a:rPr lang="zh-CN" altLang="en-US" sz="2000" dirty="0">
                <a:latin typeface="微软雅黑" panose="020B0503020204020204" pitchFamily="34" charset="-122"/>
                <a:ea typeface="微软雅黑" panose="020B0503020204020204" pitchFamily="34" charset="-122"/>
              </a:rPr>
              <a:t>型</a:t>
            </a:r>
            <a:r>
              <a:rPr lang="zh-CN" altLang="en-US" sz="2000" dirty="0" smtClean="0">
                <a:latin typeface="微软雅黑" panose="020B0503020204020204" pitchFamily="34" charset="-122"/>
                <a:ea typeface="微软雅黑" panose="020B0503020204020204" pitchFamily="34" charset="-122"/>
              </a:rPr>
              <a:t>等</a:t>
            </a: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Arial" pitchFamily="34" charset="0"/>
              <a:buChar char="•"/>
            </a:pPr>
            <a:r>
              <a:rPr lang="zh-CN" altLang="en-US" sz="2000" dirty="0" smtClean="0">
                <a:latin typeface="微软雅黑" panose="020B0503020204020204" pitchFamily="34" charset="-122"/>
                <a:ea typeface="微软雅黑" panose="020B0503020204020204" pitchFamily="34" charset="-122"/>
              </a:rPr>
              <a:t>枚举</a:t>
            </a:r>
            <a:r>
              <a:rPr lang="zh-CN" altLang="en-US" sz="2000" dirty="0">
                <a:latin typeface="微软雅黑" panose="020B0503020204020204" pitchFamily="34" charset="-122"/>
                <a:ea typeface="微软雅黑" panose="020B0503020204020204" pitchFamily="34" charset="-122"/>
              </a:rPr>
              <a:t>变量只能取枚举元素表内所列的可能值。赋值时一般</a:t>
            </a:r>
            <a:r>
              <a:rPr lang="zh-CN" altLang="en-US" sz="2000" dirty="0" smtClean="0">
                <a:latin typeface="微软雅黑" panose="020B0503020204020204" pitchFamily="34" charset="-122"/>
                <a:ea typeface="微软雅黑" panose="020B0503020204020204" pitchFamily="34" charset="-122"/>
              </a:rPr>
              <a:t>使用使用</a:t>
            </a:r>
            <a:r>
              <a:rPr lang="zh-CN" altLang="en-US" sz="2000" dirty="0">
                <a:latin typeface="微软雅黑" panose="020B0503020204020204" pitchFamily="34" charset="-122"/>
                <a:ea typeface="微软雅黑" panose="020B0503020204020204" pitchFamily="34" charset="-122"/>
              </a:rPr>
              <a:t>枚举元素名，避免把非枚举值赋给了枚举变量。</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600"/>
              </a:spcBef>
            </a:pPr>
            <a:endParaRPr lang="zh-CN" altLang="en-US" sz="3200" dirty="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Arial" pitchFamily="34" charset="0"/>
              <a:buChar char="•"/>
            </a:pPr>
            <a:r>
              <a:rPr lang="zh-CN" altLang="en-US" sz="2000" dirty="0" smtClean="0">
                <a:latin typeface="微软雅黑" panose="020B0503020204020204" pitchFamily="34" charset="-122"/>
                <a:ea typeface="微软雅黑" panose="020B0503020204020204" pitchFamily="34" charset="-122"/>
              </a:rPr>
              <a:t>与</a:t>
            </a:r>
            <a:r>
              <a:rPr lang="zh-CN" altLang="en-US" sz="2000" dirty="0">
                <a:latin typeface="微软雅黑" panose="020B0503020204020204" pitchFamily="34" charset="-122"/>
                <a:ea typeface="微软雅黑" panose="020B0503020204020204" pitchFamily="34" charset="-122"/>
              </a:rPr>
              <a:t>结构类型一样，枚举类型的定义和枚举变量的说明即可以加上所述那样分开进行，又可以同时</a:t>
            </a:r>
            <a:r>
              <a:rPr lang="zh-CN" altLang="en-US" sz="2000" dirty="0" smtClean="0">
                <a:latin typeface="微软雅黑" panose="020B0503020204020204" pitchFamily="34" charset="-122"/>
                <a:ea typeface="微软雅黑" panose="020B0503020204020204" pitchFamily="34" charset="-122"/>
              </a:rPr>
              <a:t>进行</a:t>
            </a:r>
            <a:endParaRPr lang="zh-CN" altLang="en-US" sz="2000" dirty="0">
              <a:latin typeface="微软雅黑" panose="020B0503020204020204" pitchFamily="34" charset="-122"/>
              <a:ea typeface="微软雅黑" panose="020B0503020204020204" pitchFamily="34" charset="-122"/>
            </a:endParaRPr>
          </a:p>
        </p:txBody>
      </p:sp>
      <p:sp>
        <p:nvSpPr>
          <p:cNvPr id="27" name="AutoShape 4"/>
          <p:cNvSpPr>
            <a:spLocks noChangeArrowheads="1"/>
          </p:cNvSpPr>
          <p:nvPr/>
        </p:nvSpPr>
        <p:spPr bwMode="ltGray">
          <a:xfrm>
            <a:off x="3121966" y="3066455"/>
            <a:ext cx="3338512" cy="658832"/>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frame = RED;</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backdrop=BLUE;</a:t>
            </a:r>
          </a:p>
        </p:txBody>
      </p:sp>
      <p:sp>
        <p:nvSpPr>
          <p:cNvPr id="28" name="AutoShape 4"/>
          <p:cNvSpPr>
            <a:spLocks noChangeArrowheads="1"/>
          </p:cNvSpPr>
          <p:nvPr/>
        </p:nvSpPr>
        <p:spPr bwMode="ltGray">
          <a:xfrm>
            <a:off x="2155972" y="4963825"/>
            <a:ext cx="5270500" cy="1223546"/>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enum</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MONTH{January=1,February,March,\</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April,May,June,July,August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September,October,November</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December}month;</a:t>
            </a:r>
          </a:p>
        </p:txBody>
      </p:sp>
    </p:spTree>
    <p:extLst>
      <p:ext uri="{BB962C8B-B14F-4D97-AF65-F5344CB8AC3E}">
        <p14:creationId xmlns:p14="http://schemas.microsoft.com/office/powerpoint/2010/main" val="13580422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7"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8.7</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枚举类型</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3" name="矩形 12"/>
          <p:cNvSpPr/>
          <p:nvPr/>
        </p:nvSpPr>
        <p:spPr>
          <a:xfrm>
            <a:off x="633302" y="1027110"/>
            <a:ext cx="8138194" cy="3724096"/>
          </a:xfrm>
          <a:prstGeom prst="rect">
            <a:avLst/>
          </a:prstGeom>
        </p:spPr>
        <p:txBody>
          <a:bodyPr wrap="square">
            <a:spAutoFit/>
          </a:bodyPr>
          <a:lstStyle/>
          <a:p>
            <a:pPr marL="342900" indent="-342900">
              <a:lnSpc>
                <a:spcPct val="150000"/>
              </a:lnSpc>
              <a:spcBef>
                <a:spcPts val="600"/>
              </a:spcBef>
              <a:buFont typeface="Arial" pitchFamily="34" charset="0"/>
              <a:buChar char="•"/>
            </a:pPr>
            <a:r>
              <a:rPr lang="zh-CN" altLang="en-US" sz="2000" dirty="0" smtClean="0">
                <a:latin typeface="微软雅黑" panose="020B0503020204020204" pitchFamily="34" charset="-122"/>
                <a:ea typeface="微软雅黑" panose="020B0503020204020204" pitchFamily="34" charset="-122"/>
              </a:rPr>
              <a:t>枚举</a:t>
            </a:r>
            <a:r>
              <a:rPr lang="zh-CN" altLang="en-US" sz="2000" dirty="0">
                <a:latin typeface="微软雅黑" panose="020B0503020204020204" pitchFamily="34" charset="-122"/>
                <a:ea typeface="微软雅黑" panose="020B0503020204020204" pitchFamily="34" charset="-122"/>
              </a:rPr>
              <a:t>元素均为</a:t>
            </a:r>
            <a:r>
              <a:rPr lang="zh-CN" altLang="en-US" sz="2000" dirty="0" smtClean="0">
                <a:latin typeface="微软雅黑" panose="020B0503020204020204" pitchFamily="34" charset="-122"/>
                <a:ea typeface="微软雅黑" panose="020B0503020204020204" pitchFamily="34" charset="-122"/>
              </a:rPr>
              <a:t>常量，</a:t>
            </a:r>
            <a:r>
              <a:rPr lang="zh-CN" altLang="en-US" sz="2000" dirty="0">
                <a:latin typeface="微软雅黑" panose="020B0503020204020204" pitchFamily="34" charset="-122"/>
                <a:ea typeface="微软雅黑" panose="020B0503020204020204" pitchFamily="34" charset="-122"/>
              </a:rPr>
              <a:t>不能用赋值语句对他们</a:t>
            </a:r>
            <a:r>
              <a:rPr lang="zh-CN" altLang="en-US" sz="2000" dirty="0" smtClean="0">
                <a:latin typeface="微软雅黑" panose="020B0503020204020204" pitchFamily="34" charset="-122"/>
                <a:ea typeface="微软雅黑" panose="020B0503020204020204" pitchFamily="34" charset="-122"/>
              </a:rPr>
              <a:t>赋值</a:t>
            </a: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Arial" pitchFamily="34" charset="0"/>
              <a:buChar char="•"/>
            </a:pPr>
            <a:endParaRPr lang="zh-CN" altLang="en-US" sz="2400" dirty="0">
              <a:latin typeface="微软雅黑" panose="020B0503020204020204" pitchFamily="34" charset="-122"/>
              <a:ea typeface="微软雅黑" panose="020B0503020204020204" pitchFamily="34" charset="-122"/>
            </a:endParaRPr>
          </a:p>
          <a:p>
            <a:pPr>
              <a:lnSpc>
                <a:spcPct val="150000"/>
              </a:lnSpc>
              <a:spcBef>
                <a:spcPts val="600"/>
              </a:spcBef>
            </a:pPr>
            <a:r>
              <a:rPr lang="zh-CN" altLang="en-US"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   枚举</a:t>
            </a:r>
            <a:r>
              <a:rPr lang="zh-CN" altLang="en-US" sz="2000" dirty="0">
                <a:latin typeface="微软雅黑" panose="020B0503020204020204" pitchFamily="34" charset="-122"/>
                <a:ea typeface="微软雅黑" panose="020B0503020204020204" pitchFamily="34" charset="-122"/>
              </a:rPr>
              <a:t>元素一经初始化后，就只能使用它而不能</a:t>
            </a:r>
            <a:r>
              <a:rPr lang="zh-CN" altLang="en-US" sz="2000" dirty="0" smtClean="0">
                <a:latin typeface="微软雅黑" panose="020B0503020204020204" pitchFamily="34" charset="-122"/>
                <a:ea typeface="微软雅黑" panose="020B0503020204020204" pitchFamily="34" charset="-122"/>
              </a:rPr>
              <a:t>改变</a:t>
            </a: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Arial" pitchFamily="34" charset="0"/>
              <a:buChar char="•"/>
            </a:pPr>
            <a:r>
              <a:rPr lang="zh-CN" altLang="en-US" sz="2000" dirty="0" smtClean="0">
                <a:latin typeface="微软雅黑" panose="020B0503020204020204" pitchFamily="34" charset="-122"/>
                <a:ea typeface="微软雅黑" panose="020B0503020204020204" pitchFamily="34" charset="-122"/>
              </a:rPr>
              <a:t>枚举</a:t>
            </a:r>
            <a:r>
              <a:rPr lang="zh-CN" altLang="en-US" sz="2000" dirty="0">
                <a:latin typeface="微软雅黑" panose="020B0503020204020204" pitchFamily="34" charset="-122"/>
                <a:ea typeface="微软雅黑" panose="020B0503020204020204" pitchFamily="34" charset="-122"/>
              </a:rPr>
              <a:t>元素作为</a:t>
            </a:r>
            <a:r>
              <a:rPr lang="zh-CN" altLang="en-US" sz="2000" dirty="0" smtClean="0">
                <a:latin typeface="微软雅黑" panose="020B0503020204020204" pitchFamily="34" charset="-122"/>
                <a:ea typeface="微软雅黑" panose="020B0503020204020204" pitchFamily="34" charset="-122"/>
              </a:rPr>
              <a:t>常量，</a:t>
            </a:r>
            <a:r>
              <a:rPr lang="zh-CN" altLang="en-US" sz="2000" dirty="0">
                <a:latin typeface="微软雅黑" panose="020B0503020204020204" pitchFamily="34" charset="-122"/>
                <a:ea typeface="微软雅黑" panose="020B0503020204020204" pitchFamily="34" charset="-122"/>
              </a:rPr>
              <a:t>编译系统按定义式的排列</a:t>
            </a:r>
            <a:r>
              <a:rPr lang="zh-CN" altLang="en-US" sz="2000" dirty="0" smtClean="0">
                <a:latin typeface="微软雅黑" panose="020B0503020204020204" pitchFamily="34" charset="-122"/>
                <a:ea typeface="微软雅黑" panose="020B0503020204020204" pitchFamily="34" charset="-122"/>
              </a:rPr>
              <a:t>顺序使</a:t>
            </a:r>
            <a:r>
              <a:rPr lang="zh-CN" altLang="en-US" sz="2000" dirty="0">
                <a:latin typeface="微软雅黑" panose="020B0503020204020204" pitchFamily="34" charset="-122"/>
                <a:ea typeface="微软雅黑" panose="020B0503020204020204" pitchFamily="34" charset="-122"/>
              </a:rPr>
              <a:t>它们的数值为</a:t>
            </a:r>
            <a:r>
              <a:rPr lang="en-US" altLang="zh-CN" sz="2000" dirty="0">
                <a:latin typeface="微软雅黑" panose="020B0503020204020204" pitchFamily="34" charset="-122"/>
                <a:ea typeface="微软雅黑" panose="020B0503020204020204" pitchFamily="34" charset="-122"/>
              </a:rPr>
              <a:t>0,1,2,…</a:t>
            </a:r>
            <a:r>
              <a:rPr lang="zh-CN" altLang="en-US" sz="2000" dirty="0">
                <a:latin typeface="微软雅黑" panose="020B0503020204020204" pitchFamily="34" charset="-122"/>
                <a:ea typeface="微软雅黑" panose="020B0503020204020204" pitchFamily="34" charset="-122"/>
              </a:rPr>
              <a:t>如枚举类型</a:t>
            </a:r>
            <a:r>
              <a:rPr lang="en-US" altLang="zh-CN" sz="2000" dirty="0">
                <a:latin typeface="微软雅黑" panose="020B0503020204020204" pitchFamily="34" charset="-122"/>
                <a:ea typeface="微软雅黑" panose="020B0503020204020204" pitchFamily="34" charset="-122"/>
              </a:rPr>
              <a:t>WEEKDAY</a:t>
            </a:r>
            <a:r>
              <a:rPr lang="zh-CN" altLang="en-US" sz="2000" dirty="0">
                <a:latin typeface="微软雅黑" panose="020B0503020204020204" pitchFamily="34" charset="-122"/>
                <a:ea typeface="微软雅黑" panose="020B0503020204020204" pitchFamily="34" charset="-122"/>
              </a:rPr>
              <a:t>的元素</a:t>
            </a:r>
            <a:r>
              <a:rPr lang="en-US" altLang="zh-CN" sz="2000" dirty="0">
                <a:latin typeface="微软雅黑" panose="020B0503020204020204" pitchFamily="34" charset="-122"/>
                <a:ea typeface="微软雅黑" panose="020B0503020204020204" pitchFamily="34" charset="-122"/>
              </a:rPr>
              <a:t>sun</a:t>
            </a:r>
            <a:r>
              <a:rPr lang="zh-CN" altLang="en-US" sz="2000" dirty="0">
                <a:latin typeface="微软雅黑" panose="020B0503020204020204" pitchFamily="34" charset="-122"/>
                <a:ea typeface="微软雅黑" panose="020B0503020204020204" pitchFamily="34" charset="-122"/>
              </a:rPr>
              <a:t>的值为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mon</a:t>
            </a:r>
            <a:r>
              <a:rPr lang="zh-CN" altLang="en-US" sz="2000" dirty="0">
                <a:latin typeface="微软雅黑" panose="020B0503020204020204" pitchFamily="34" charset="-122"/>
                <a:ea typeface="微软雅黑" panose="020B0503020204020204" pitchFamily="34" charset="-122"/>
              </a:rPr>
              <a:t>的值为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…sat</a:t>
            </a:r>
            <a:r>
              <a:rPr lang="zh-CN" altLang="en-US" sz="2000" dirty="0">
                <a:latin typeface="微软雅黑" panose="020B0503020204020204" pitchFamily="34" charset="-122"/>
                <a:ea typeface="微软雅黑" panose="020B0503020204020204" pitchFamily="34" charset="-122"/>
              </a:rPr>
              <a:t>的值为</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，这称为隐式初始化</a:t>
            </a:r>
            <a:r>
              <a:rPr lang="zh-CN" altLang="en-US" sz="2000" dirty="0" smtClean="0">
                <a:latin typeface="微软雅黑" panose="020B0503020204020204" pitchFamily="34" charset="-122"/>
                <a:ea typeface="微软雅黑" panose="020B0503020204020204" pitchFamily="34" charset="-122"/>
              </a:rPr>
              <a:t>操作</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Arial" pitchFamily="34" charset="0"/>
              <a:buChar char="•"/>
            </a:pPr>
            <a:r>
              <a:rPr lang="zh-CN" altLang="en-US" sz="2000" dirty="0">
                <a:latin typeface="微软雅黑" panose="020B0503020204020204" pitchFamily="34" charset="-122"/>
                <a:ea typeface="微软雅黑" panose="020B0503020204020204" pitchFamily="34" charset="-122"/>
              </a:rPr>
              <a:t>枚举元素的值也可以在定义的同时由编程者自行</a:t>
            </a:r>
            <a:r>
              <a:rPr lang="zh-CN" altLang="en-US" sz="2000" dirty="0" smtClean="0">
                <a:latin typeface="微软雅黑" panose="020B0503020204020204" pitchFamily="34" charset="-122"/>
                <a:ea typeface="微软雅黑" panose="020B0503020204020204" pitchFamily="34" charset="-122"/>
              </a:rPr>
              <a:t>指定</a:t>
            </a:r>
            <a:endParaRPr lang="zh-CN" altLang="en-US" sz="2000" dirty="0">
              <a:latin typeface="微软雅黑" panose="020B0503020204020204" pitchFamily="34" charset="-122"/>
              <a:ea typeface="微软雅黑" panose="020B0503020204020204" pitchFamily="34" charset="-122"/>
            </a:endParaRPr>
          </a:p>
        </p:txBody>
      </p:sp>
      <p:sp>
        <p:nvSpPr>
          <p:cNvPr id="7" name="AutoShape 4"/>
          <p:cNvSpPr>
            <a:spLocks noChangeArrowheads="1"/>
          </p:cNvSpPr>
          <p:nvPr/>
        </p:nvSpPr>
        <p:spPr bwMode="ltGray">
          <a:xfrm>
            <a:off x="3226024" y="1625554"/>
            <a:ext cx="2952750" cy="658832"/>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sun=1;      //</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出错</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RED=2;    </a:t>
            </a:r>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出错</a:t>
            </a:r>
          </a:p>
        </p:txBody>
      </p:sp>
      <p:sp>
        <p:nvSpPr>
          <p:cNvPr id="8" name="AutoShape 4"/>
          <p:cNvSpPr>
            <a:spLocks noChangeArrowheads="1"/>
          </p:cNvSpPr>
          <p:nvPr/>
        </p:nvSpPr>
        <p:spPr bwMode="ltGray">
          <a:xfrm>
            <a:off x="928490" y="4692069"/>
            <a:ext cx="7627938" cy="658832"/>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printf</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(“BLACK=%</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d,BLUE</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d,GREEN</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d,RED</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d,YELLOW</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=%d,\</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WHITE=%d\</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n”,BLACK,BLUE,GREEN,RED,YELLOW,WHITE</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p:txBody>
      </p:sp>
      <p:sp>
        <p:nvSpPr>
          <p:cNvPr id="9" name="矩形: 圆角 4"/>
          <p:cNvSpPr/>
          <p:nvPr/>
        </p:nvSpPr>
        <p:spPr>
          <a:xfrm>
            <a:off x="1677899" y="5520299"/>
            <a:ext cx="6625592" cy="669400"/>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微软雅黑" panose="020B0503020204020204" pitchFamily="34" charset="-122"/>
                <a:ea typeface="微软雅黑" panose="020B0503020204020204" pitchFamily="34" charset="-122"/>
              </a:rPr>
              <a:t>运行</a:t>
            </a:r>
            <a:r>
              <a:rPr lang="zh-CN" altLang="en-US" dirty="0">
                <a:solidFill>
                  <a:schemeClr val="tx1"/>
                </a:solidFill>
                <a:latin typeface="微软雅黑" panose="020B0503020204020204" pitchFamily="34" charset="-122"/>
                <a:ea typeface="微软雅黑" panose="020B0503020204020204" pitchFamily="34" charset="-122"/>
              </a:rPr>
              <a:t>结果：</a:t>
            </a: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rPr>
              <a:t>BLACK=0,BLUE=1,GREEN=2,RED=4,YELLOW=14,WHITE=15</a:t>
            </a:r>
          </a:p>
        </p:txBody>
      </p:sp>
    </p:spTree>
    <p:extLst>
      <p:ext uri="{BB962C8B-B14F-4D97-AF65-F5344CB8AC3E}">
        <p14:creationId xmlns:p14="http://schemas.microsoft.com/office/powerpoint/2010/main" val="239579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8.7</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8" name="矩形: 圆角 12"/>
          <p:cNvSpPr/>
          <p:nvPr/>
        </p:nvSpPr>
        <p:spPr>
          <a:xfrm>
            <a:off x="617579" y="933409"/>
            <a:ext cx="4120676" cy="3599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bg1"/>
                </a:solidFill>
                <a:latin typeface="微软雅黑" panose="020B0503020204020204" pitchFamily="34" charset="-122"/>
                <a:ea typeface="微软雅黑" panose="020B0503020204020204" pitchFamily="34" charset="-122"/>
              </a:rPr>
              <a:t>例</a:t>
            </a:r>
            <a:r>
              <a:rPr lang="en-US" altLang="zh-CN" sz="2000" dirty="0" smtClean="0">
                <a:solidFill>
                  <a:schemeClr val="bg1"/>
                </a:solidFill>
                <a:latin typeface="微软雅黑" panose="020B0503020204020204" pitchFamily="34" charset="-122"/>
                <a:ea typeface="微软雅黑" panose="020B0503020204020204" pitchFamily="34" charset="-122"/>
              </a:rPr>
              <a:t>8.13</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枚举</a:t>
            </a:r>
            <a:r>
              <a:rPr lang="zh-CN" altLang="en-US" dirty="0">
                <a:solidFill>
                  <a:schemeClr val="tx1"/>
                </a:solidFill>
                <a:latin typeface="微软雅黑" panose="020B0503020204020204" pitchFamily="34" charset="-122"/>
                <a:ea typeface="微软雅黑" panose="020B0503020204020204" pitchFamily="34" charset="-122"/>
              </a:rPr>
              <a:t>变量用于</a:t>
            </a:r>
            <a:r>
              <a:rPr lang="en-US" altLang="zh-CN" dirty="0" smtClean="0">
                <a:solidFill>
                  <a:schemeClr val="tx1"/>
                </a:solidFill>
                <a:latin typeface="微软雅黑" panose="020B0503020204020204" pitchFamily="34" charset="-122"/>
                <a:ea typeface="微软雅黑" panose="020B0503020204020204" pitchFamily="34" charset="-122"/>
              </a:rPr>
              <a:t>switch</a:t>
            </a:r>
            <a:r>
              <a:rPr lang="zh-CN" altLang="en-US" dirty="0" smtClean="0">
                <a:solidFill>
                  <a:schemeClr val="tx1"/>
                </a:solidFill>
                <a:latin typeface="微软雅黑" panose="020B0503020204020204" pitchFamily="34" charset="-122"/>
                <a:ea typeface="微软雅黑" panose="020B0503020204020204" pitchFamily="34" charset="-122"/>
              </a:rPr>
              <a:t>结构</a:t>
            </a:r>
            <a:endParaRPr lang="zh-CN" altLang="en-US" dirty="0">
              <a:solidFill>
                <a:schemeClr val="tx1"/>
              </a:solidFill>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枚举类型</a:t>
            </a:r>
          </a:p>
        </p:txBody>
      </p:sp>
      <p:sp>
        <p:nvSpPr>
          <p:cNvPr id="13" name="矩形: 圆角 4"/>
          <p:cNvSpPr/>
          <p:nvPr/>
        </p:nvSpPr>
        <p:spPr>
          <a:xfrm>
            <a:off x="4857227" y="4785151"/>
            <a:ext cx="3869545" cy="1466027"/>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500" dirty="0">
                <a:solidFill>
                  <a:schemeClr val="tx1"/>
                </a:solidFill>
                <a:latin typeface="Calibri" panose="020F0502020204030204" pitchFamily="34" charset="0"/>
                <a:ea typeface="微软雅黑" panose="020B0503020204020204" pitchFamily="34" charset="-122"/>
              </a:rPr>
              <a:t>运行结果：</a:t>
            </a:r>
            <a:endParaRPr lang="en-US" altLang="zh-CN" sz="1500" dirty="0">
              <a:solidFill>
                <a:schemeClr val="tx1"/>
              </a:solidFill>
              <a:latin typeface="Calibri" panose="020F0502020204030204" pitchFamily="34" charset="0"/>
              <a:ea typeface="微软雅黑" panose="020B0503020204020204" pitchFamily="34" charset="-122"/>
            </a:endParaRPr>
          </a:p>
          <a:p>
            <a:r>
              <a:rPr lang="zh-CN" altLang="en-US" sz="1500" dirty="0">
                <a:solidFill>
                  <a:schemeClr val="tx1"/>
                </a:solidFill>
                <a:latin typeface="Calibri" panose="020F0502020204030204" pitchFamily="34" charset="0"/>
                <a:ea typeface="微软雅黑" panose="020B0503020204020204" pitchFamily="34" charset="-122"/>
              </a:rPr>
              <a:t>请输入年份：</a:t>
            </a:r>
            <a:r>
              <a:rPr lang="en-US" altLang="zh-CN" sz="1500" dirty="0">
                <a:solidFill>
                  <a:schemeClr val="tx1"/>
                </a:solidFill>
                <a:latin typeface="Calibri" panose="020F0502020204030204" pitchFamily="34" charset="0"/>
                <a:ea typeface="微软雅黑" panose="020B0503020204020204" pitchFamily="34" charset="-122"/>
              </a:rPr>
              <a:t>2000(CR)</a:t>
            </a:r>
          </a:p>
          <a:p>
            <a:r>
              <a:rPr lang="zh-CN" altLang="en-US" sz="1500" dirty="0">
                <a:solidFill>
                  <a:schemeClr val="tx1"/>
                </a:solidFill>
                <a:latin typeface="Calibri" panose="020F0502020204030204" pitchFamily="34" charset="0"/>
                <a:ea typeface="微软雅黑" panose="020B0503020204020204" pitchFamily="34" charset="-122"/>
              </a:rPr>
              <a:t>请输入月份：</a:t>
            </a:r>
            <a:r>
              <a:rPr lang="en-US" altLang="zh-CN" sz="1500" dirty="0">
                <a:solidFill>
                  <a:schemeClr val="tx1"/>
                </a:solidFill>
                <a:latin typeface="Calibri" panose="020F0502020204030204" pitchFamily="34" charset="0"/>
                <a:ea typeface="微软雅黑" panose="020B0503020204020204" pitchFamily="34" charset="-122"/>
              </a:rPr>
              <a:t>11(CR)</a:t>
            </a:r>
          </a:p>
          <a:p>
            <a:r>
              <a:rPr lang="zh-CN" altLang="en-US" sz="1500" dirty="0">
                <a:solidFill>
                  <a:schemeClr val="tx1"/>
                </a:solidFill>
                <a:latin typeface="Calibri" panose="020F0502020204030204" pitchFamily="34" charset="0"/>
                <a:ea typeface="微软雅黑" panose="020B0503020204020204" pitchFamily="34" charset="-122"/>
              </a:rPr>
              <a:t>请输入日：</a:t>
            </a:r>
            <a:r>
              <a:rPr lang="en-US" altLang="zh-CN" sz="1500" dirty="0">
                <a:solidFill>
                  <a:schemeClr val="tx1"/>
                </a:solidFill>
                <a:latin typeface="Calibri" panose="020F0502020204030204" pitchFamily="34" charset="0"/>
                <a:ea typeface="微软雅黑" panose="020B0503020204020204" pitchFamily="34" charset="-122"/>
              </a:rPr>
              <a:t>11(CR)</a:t>
            </a:r>
          </a:p>
          <a:p>
            <a:r>
              <a:rPr lang="zh-CN" altLang="en-US" sz="1500" dirty="0">
                <a:solidFill>
                  <a:schemeClr val="tx1"/>
                </a:solidFill>
                <a:latin typeface="Calibri" panose="020F0502020204030204" pitchFamily="34" charset="0"/>
                <a:ea typeface="微软雅黑" panose="020B0503020204020204" pitchFamily="34" charset="-122"/>
              </a:rPr>
              <a:t>从</a:t>
            </a:r>
            <a:r>
              <a:rPr lang="en-US" altLang="zh-CN" sz="1500" dirty="0">
                <a:solidFill>
                  <a:schemeClr val="tx1"/>
                </a:solidFill>
                <a:latin typeface="Calibri" panose="020F0502020204030204" pitchFamily="34" charset="0"/>
                <a:ea typeface="微软雅黑" panose="020B0503020204020204" pitchFamily="34" charset="-122"/>
              </a:rPr>
              <a:t>2000</a:t>
            </a:r>
            <a:r>
              <a:rPr lang="zh-CN" altLang="en-US" sz="1500" dirty="0">
                <a:solidFill>
                  <a:schemeClr val="tx1"/>
                </a:solidFill>
                <a:latin typeface="Calibri" panose="020F0502020204030204" pitchFamily="34" charset="0"/>
                <a:ea typeface="微软雅黑" panose="020B0503020204020204" pitchFamily="34" charset="-122"/>
              </a:rPr>
              <a:t>年元月</a:t>
            </a:r>
            <a:r>
              <a:rPr lang="en-US" altLang="zh-CN" sz="1500" dirty="0">
                <a:solidFill>
                  <a:schemeClr val="tx1"/>
                </a:solidFill>
                <a:latin typeface="Calibri" panose="020F0502020204030204" pitchFamily="34" charset="0"/>
                <a:ea typeface="微软雅黑" panose="020B0503020204020204" pitchFamily="34" charset="-122"/>
              </a:rPr>
              <a:t>1</a:t>
            </a:r>
            <a:r>
              <a:rPr lang="zh-CN" altLang="en-US" sz="1500" dirty="0">
                <a:solidFill>
                  <a:schemeClr val="tx1"/>
                </a:solidFill>
                <a:latin typeface="Calibri" panose="020F0502020204030204" pitchFamily="34" charset="0"/>
                <a:ea typeface="微软雅黑" panose="020B0503020204020204" pitchFamily="34" charset="-122"/>
              </a:rPr>
              <a:t>日到</a:t>
            </a:r>
            <a:r>
              <a:rPr lang="en-US" altLang="zh-CN" sz="1500" dirty="0">
                <a:solidFill>
                  <a:schemeClr val="tx1"/>
                </a:solidFill>
                <a:latin typeface="Calibri" panose="020F0502020204030204" pitchFamily="34" charset="0"/>
                <a:ea typeface="微软雅黑" panose="020B0503020204020204" pitchFamily="34" charset="-122"/>
              </a:rPr>
              <a:t>2000</a:t>
            </a:r>
            <a:r>
              <a:rPr lang="zh-CN" altLang="en-US" sz="1500" dirty="0">
                <a:solidFill>
                  <a:schemeClr val="tx1"/>
                </a:solidFill>
                <a:latin typeface="Calibri" panose="020F0502020204030204" pitchFamily="34" charset="0"/>
                <a:ea typeface="微软雅黑" panose="020B0503020204020204" pitchFamily="34" charset="-122"/>
              </a:rPr>
              <a:t>年</a:t>
            </a:r>
            <a:r>
              <a:rPr lang="en-US" altLang="zh-CN" sz="1500" dirty="0">
                <a:solidFill>
                  <a:schemeClr val="tx1"/>
                </a:solidFill>
                <a:latin typeface="Calibri" panose="020F0502020204030204" pitchFamily="34" charset="0"/>
                <a:ea typeface="微软雅黑" panose="020B0503020204020204" pitchFamily="34" charset="-122"/>
              </a:rPr>
              <a:t>11</a:t>
            </a:r>
            <a:r>
              <a:rPr lang="zh-CN" altLang="en-US" sz="1500" dirty="0">
                <a:solidFill>
                  <a:schemeClr val="tx1"/>
                </a:solidFill>
                <a:latin typeface="Calibri" panose="020F0502020204030204" pitchFamily="34" charset="0"/>
                <a:ea typeface="微软雅黑" panose="020B0503020204020204" pitchFamily="34" charset="-122"/>
              </a:rPr>
              <a:t>月</a:t>
            </a:r>
            <a:r>
              <a:rPr lang="en-US" altLang="zh-CN" sz="1500" dirty="0">
                <a:solidFill>
                  <a:schemeClr val="tx1"/>
                </a:solidFill>
                <a:latin typeface="Calibri" panose="020F0502020204030204" pitchFamily="34" charset="0"/>
                <a:ea typeface="微软雅黑" panose="020B0503020204020204" pitchFamily="34" charset="-122"/>
              </a:rPr>
              <a:t>11</a:t>
            </a:r>
            <a:r>
              <a:rPr lang="zh-CN" altLang="en-US" sz="1500" dirty="0">
                <a:solidFill>
                  <a:schemeClr val="tx1"/>
                </a:solidFill>
                <a:latin typeface="Calibri" panose="020F0502020204030204" pitchFamily="34" charset="0"/>
                <a:ea typeface="微软雅黑" panose="020B0503020204020204" pitchFamily="34" charset="-122"/>
              </a:rPr>
              <a:t>日共有</a:t>
            </a:r>
            <a:r>
              <a:rPr lang="en-US" altLang="zh-CN" sz="1500" dirty="0">
                <a:solidFill>
                  <a:schemeClr val="tx1"/>
                </a:solidFill>
                <a:latin typeface="Calibri" panose="020F0502020204030204" pitchFamily="34" charset="0"/>
                <a:ea typeface="微软雅黑" panose="020B0503020204020204" pitchFamily="34" charset="-122"/>
              </a:rPr>
              <a:t>316</a:t>
            </a:r>
            <a:r>
              <a:rPr lang="zh-CN" altLang="en-US" sz="1500" dirty="0">
                <a:solidFill>
                  <a:schemeClr val="tx1"/>
                </a:solidFill>
                <a:latin typeface="Calibri" panose="020F0502020204030204" pitchFamily="34" charset="0"/>
                <a:ea typeface="微软雅黑" panose="020B0503020204020204" pitchFamily="34" charset="-122"/>
              </a:rPr>
              <a:t>天！</a:t>
            </a:r>
            <a:endParaRPr lang="en-US" altLang="zh-CN" sz="1500" dirty="0">
              <a:solidFill>
                <a:schemeClr val="tx1"/>
              </a:solidFill>
              <a:latin typeface="Calibri" panose="020F0502020204030204" pitchFamily="34" charset="0"/>
              <a:ea typeface="微软雅黑" panose="020B0503020204020204" pitchFamily="34" charset="-122"/>
            </a:endParaRPr>
          </a:p>
        </p:txBody>
      </p:sp>
      <p:sp>
        <p:nvSpPr>
          <p:cNvPr id="9" name="矩形 8"/>
          <p:cNvSpPr/>
          <p:nvPr/>
        </p:nvSpPr>
        <p:spPr>
          <a:xfrm>
            <a:off x="497032" y="1357290"/>
            <a:ext cx="4241223" cy="5170646"/>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85000"/>
              </a:lnSpc>
            </a:pPr>
            <a:r>
              <a:rPr lang="en-US" altLang="zh-CN" sz="1500" dirty="0" smtClean="0"/>
              <a:t>   //</a:t>
            </a:r>
            <a:r>
              <a:rPr lang="zh-CN" altLang="en-US" sz="1500" dirty="0"/>
              <a:t>定义一个结构指针</a:t>
            </a:r>
            <a:r>
              <a:rPr lang="zh-CN" altLang="en-US" sz="1500" dirty="0" smtClean="0"/>
              <a:t>变量</a:t>
            </a:r>
            <a:endParaRPr lang="en-US" altLang="zh-CN" sz="1500" dirty="0" smtClean="0"/>
          </a:p>
          <a:p>
            <a:pPr>
              <a:lnSpc>
                <a:spcPct val="85000"/>
              </a:lnSpc>
            </a:pPr>
            <a:r>
              <a:rPr lang="en-US" altLang="zh-CN" sz="1500" dirty="0"/>
              <a:t>#include &lt;</a:t>
            </a:r>
            <a:r>
              <a:rPr lang="en-US" altLang="zh-CN" sz="1500" dirty="0" err="1"/>
              <a:t>stdio.h</a:t>
            </a:r>
            <a:r>
              <a:rPr lang="en-US" altLang="zh-CN" sz="1500" dirty="0"/>
              <a:t>&gt;</a:t>
            </a:r>
          </a:p>
          <a:p>
            <a:pPr>
              <a:lnSpc>
                <a:spcPct val="85000"/>
              </a:lnSpc>
            </a:pPr>
            <a:r>
              <a:rPr lang="en-US" altLang="zh-CN" sz="1500" dirty="0"/>
              <a:t>void main()</a:t>
            </a:r>
          </a:p>
          <a:p>
            <a:pPr>
              <a:lnSpc>
                <a:spcPct val="85000"/>
              </a:lnSpc>
            </a:pPr>
            <a:r>
              <a:rPr lang="en-US" altLang="zh-CN" sz="1500" dirty="0"/>
              <a:t>{</a:t>
            </a:r>
          </a:p>
          <a:p>
            <a:pPr>
              <a:lnSpc>
                <a:spcPct val="85000"/>
              </a:lnSpc>
            </a:pPr>
            <a:r>
              <a:rPr lang="en-US" altLang="zh-CN" sz="1500" dirty="0"/>
              <a:t>    </a:t>
            </a:r>
            <a:r>
              <a:rPr lang="en-US" altLang="zh-CN" sz="1500" dirty="0" err="1"/>
              <a:t>enum</a:t>
            </a:r>
            <a:r>
              <a:rPr lang="en-US" altLang="zh-CN" sz="1500" dirty="0"/>
              <a:t> MONTH {January=1,February,March,April, \</a:t>
            </a:r>
          </a:p>
          <a:p>
            <a:pPr>
              <a:lnSpc>
                <a:spcPct val="85000"/>
              </a:lnSpc>
            </a:pPr>
            <a:r>
              <a:rPr lang="en-US" altLang="zh-CN" sz="1500" dirty="0"/>
              <a:t>            </a:t>
            </a:r>
            <a:r>
              <a:rPr lang="en-US" altLang="zh-CN" sz="1500" dirty="0" err="1"/>
              <a:t>May,June</a:t>
            </a:r>
            <a:r>
              <a:rPr lang="en-US" altLang="zh-CN" sz="1500" dirty="0"/>
              <a:t>, </a:t>
            </a:r>
            <a:r>
              <a:rPr lang="en-US" altLang="zh-CN" sz="1500" dirty="0" err="1"/>
              <a:t>July,August,September,October,November</a:t>
            </a:r>
            <a:r>
              <a:rPr lang="en-US" altLang="zh-CN" sz="1500" dirty="0"/>
              <a:t>, \</a:t>
            </a:r>
          </a:p>
          <a:p>
            <a:pPr>
              <a:lnSpc>
                <a:spcPct val="85000"/>
              </a:lnSpc>
            </a:pPr>
            <a:r>
              <a:rPr lang="en-US" altLang="zh-CN" sz="1500" dirty="0"/>
              <a:t>            December} month;</a:t>
            </a:r>
          </a:p>
          <a:p>
            <a:pPr>
              <a:lnSpc>
                <a:spcPct val="85000"/>
              </a:lnSpc>
            </a:pPr>
            <a:r>
              <a:rPr lang="en-US" altLang="zh-CN" sz="1500" dirty="0"/>
              <a:t>    </a:t>
            </a:r>
            <a:r>
              <a:rPr lang="en-US" altLang="zh-CN" sz="1500" dirty="0" err="1"/>
              <a:t>int</a:t>
            </a:r>
            <a:r>
              <a:rPr lang="en-US" altLang="zh-CN" sz="1500" dirty="0"/>
              <a:t> </a:t>
            </a:r>
            <a:r>
              <a:rPr lang="en-US" altLang="zh-CN" sz="1500" dirty="0" err="1"/>
              <a:t>year,day,days</a:t>
            </a:r>
            <a:r>
              <a:rPr lang="en-US" altLang="zh-CN" sz="1500" dirty="0"/>
              <a:t>;</a:t>
            </a:r>
          </a:p>
          <a:p>
            <a:pPr>
              <a:lnSpc>
                <a:spcPct val="85000"/>
              </a:lnSpc>
            </a:pPr>
            <a:r>
              <a:rPr lang="en-US" altLang="zh-CN" sz="1500" dirty="0"/>
              <a:t>    </a:t>
            </a:r>
            <a:r>
              <a:rPr lang="en-US" altLang="zh-CN" sz="1500" dirty="0" err="1"/>
              <a:t>printf</a:t>
            </a:r>
            <a:r>
              <a:rPr lang="en-US" altLang="zh-CN" sz="1500" dirty="0"/>
              <a:t>("</a:t>
            </a:r>
            <a:r>
              <a:rPr lang="zh-CN" altLang="en-US" sz="1500" dirty="0"/>
              <a:t>请输入年份：</a:t>
            </a:r>
            <a:r>
              <a:rPr lang="en-US" altLang="zh-CN" sz="1500" dirty="0"/>
              <a:t>");</a:t>
            </a:r>
          </a:p>
          <a:p>
            <a:pPr>
              <a:lnSpc>
                <a:spcPct val="85000"/>
              </a:lnSpc>
            </a:pPr>
            <a:r>
              <a:rPr lang="en-US" altLang="zh-CN" sz="1500" dirty="0"/>
              <a:t>    </a:t>
            </a:r>
            <a:r>
              <a:rPr lang="en-US" altLang="zh-CN" sz="1500" dirty="0" err="1"/>
              <a:t>scaf</a:t>
            </a:r>
            <a:r>
              <a:rPr lang="en-US" altLang="zh-CN" sz="1500" dirty="0"/>
              <a:t>("%</a:t>
            </a:r>
            <a:r>
              <a:rPr lang="en-US" altLang="zh-CN" sz="1500" dirty="0" err="1"/>
              <a:t>d",&amp;year</a:t>
            </a:r>
            <a:r>
              <a:rPr lang="en-US" altLang="zh-CN" sz="1500" dirty="0"/>
              <a:t>);</a:t>
            </a:r>
          </a:p>
          <a:p>
            <a:pPr>
              <a:lnSpc>
                <a:spcPct val="85000"/>
              </a:lnSpc>
            </a:pPr>
            <a:r>
              <a:rPr lang="en-US" altLang="zh-CN" sz="1500" dirty="0"/>
              <a:t>    </a:t>
            </a:r>
            <a:r>
              <a:rPr lang="en-US" altLang="zh-CN" sz="1500" dirty="0" err="1"/>
              <a:t>printf</a:t>
            </a:r>
            <a:r>
              <a:rPr lang="en-US" altLang="zh-CN" sz="1500" dirty="0"/>
              <a:t>("</a:t>
            </a:r>
            <a:r>
              <a:rPr lang="zh-CN" altLang="en-US" sz="1500" dirty="0"/>
              <a:t>请输入月份：</a:t>
            </a:r>
            <a:r>
              <a:rPr lang="en-US" altLang="zh-CN" sz="1500" dirty="0"/>
              <a:t>");</a:t>
            </a:r>
          </a:p>
          <a:p>
            <a:pPr>
              <a:lnSpc>
                <a:spcPct val="85000"/>
              </a:lnSpc>
            </a:pPr>
            <a:r>
              <a:rPr lang="en-US" altLang="zh-CN" sz="1500" dirty="0"/>
              <a:t>    </a:t>
            </a:r>
            <a:r>
              <a:rPr lang="en-US" altLang="zh-CN" sz="1500" dirty="0" err="1"/>
              <a:t>scanf</a:t>
            </a:r>
            <a:r>
              <a:rPr lang="en-US" altLang="zh-CN" sz="1500" dirty="0"/>
              <a:t>("%</a:t>
            </a:r>
            <a:r>
              <a:rPr lang="en-US" altLang="zh-CN" sz="1500" dirty="0" err="1"/>
              <a:t>d",&amp;month</a:t>
            </a:r>
            <a:r>
              <a:rPr lang="en-US" altLang="zh-CN" sz="1500" dirty="0"/>
              <a:t>);</a:t>
            </a:r>
          </a:p>
          <a:p>
            <a:pPr>
              <a:lnSpc>
                <a:spcPct val="85000"/>
              </a:lnSpc>
            </a:pPr>
            <a:r>
              <a:rPr lang="en-US" altLang="zh-CN" sz="1500" dirty="0" smtClean="0"/>
              <a:t>   </a:t>
            </a:r>
            <a:r>
              <a:rPr lang="en-US" altLang="zh-CN" sz="1500" dirty="0" err="1" smtClean="0"/>
              <a:t>printf</a:t>
            </a:r>
            <a:r>
              <a:rPr lang="en-US" altLang="zh-CN" sz="1500" dirty="0"/>
              <a:t>("</a:t>
            </a:r>
            <a:r>
              <a:rPr lang="zh-CN" altLang="en-US" sz="1500" dirty="0"/>
              <a:t>请输入日：</a:t>
            </a:r>
            <a:r>
              <a:rPr lang="en-US" altLang="zh-CN" sz="1500" dirty="0"/>
              <a:t>");</a:t>
            </a:r>
          </a:p>
          <a:p>
            <a:pPr>
              <a:lnSpc>
                <a:spcPct val="85000"/>
              </a:lnSpc>
            </a:pPr>
            <a:r>
              <a:rPr lang="en-US" altLang="zh-CN" sz="1500" dirty="0"/>
              <a:t>    </a:t>
            </a:r>
            <a:r>
              <a:rPr lang="en-US" altLang="zh-CN" sz="1500" dirty="0" err="1"/>
              <a:t>scanf</a:t>
            </a:r>
            <a:r>
              <a:rPr lang="en-US" altLang="zh-CN" sz="1500" dirty="0"/>
              <a:t>("%</a:t>
            </a:r>
            <a:r>
              <a:rPr lang="en-US" altLang="zh-CN" sz="1500" dirty="0" err="1"/>
              <a:t>d",&amp;day</a:t>
            </a:r>
            <a:r>
              <a:rPr lang="en-US" altLang="zh-CN" sz="1500" dirty="0"/>
              <a:t>);</a:t>
            </a:r>
          </a:p>
          <a:p>
            <a:pPr>
              <a:lnSpc>
                <a:spcPct val="85000"/>
              </a:lnSpc>
            </a:pPr>
            <a:r>
              <a:rPr lang="en-US" altLang="zh-CN" sz="1500" dirty="0"/>
              <a:t>    days=day;    //</a:t>
            </a:r>
            <a:r>
              <a:rPr lang="zh-CN" altLang="en-US" sz="1500" dirty="0"/>
              <a:t>加入本月的天数</a:t>
            </a:r>
          </a:p>
          <a:p>
            <a:pPr>
              <a:lnSpc>
                <a:spcPct val="85000"/>
              </a:lnSpc>
            </a:pPr>
            <a:r>
              <a:rPr lang="zh-CN" altLang="en-US" sz="1500" dirty="0"/>
              <a:t>    </a:t>
            </a:r>
            <a:r>
              <a:rPr lang="en-US" altLang="zh-CN" sz="1500" dirty="0"/>
              <a:t>//</a:t>
            </a:r>
            <a:r>
              <a:rPr lang="zh-CN" altLang="en-US" sz="1500" dirty="0"/>
              <a:t>计算（</a:t>
            </a:r>
            <a:r>
              <a:rPr lang="en-US" altLang="zh-CN" sz="1500" dirty="0"/>
              <a:t>month-1</a:t>
            </a:r>
            <a:r>
              <a:rPr lang="zh-CN" altLang="en-US" sz="1500" dirty="0"/>
              <a:t>）月的累加天数，</a:t>
            </a:r>
          </a:p>
          <a:p>
            <a:pPr>
              <a:lnSpc>
                <a:spcPct val="85000"/>
              </a:lnSpc>
            </a:pPr>
            <a:r>
              <a:rPr lang="zh-CN" altLang="en-US" sz="1500" dirty="0"/>
              <a:t>    </a:t>
            </a:r>
            <a:r>
              <a:rPr lang="en-US" altLang="zh-CN" sz="1500" dirty="0"/>
              <a:t>//</a:t>
            </a:r>
            <a:r>
              <a:rPr lang="zh-CN" altLang="en-US" sz="1500" dirty="0"/>
              <a:t>该</a:t>
            </a:r>
            <a:r>
              <a:rPr lang="en-US" altLang="zh-CN" sz="1500" dirty="0"/>
              <a:t>switch</a:t>
            </a:r>
            <a:r>
              <a:rPr lang="zh-CN" altLang="en-US" sz="1500" dirty="0"/>
              <a:t>语句为链形结构</a:t>
            </a:r>
          </a:p>
          <a:p>
            <a:pPr>
              <a:lnSpc>
                <a:spcPct val="85000"/>
              </a:lnSpc>
            </a:pPr>
            <a:r>
              <a:rPr lang="zh-CN" altLang="en-US" sz="1500" dirty="0"/>
              <a:t>    </a:t>
            </a:r>
            <a:r>
              <a:rPr lang="en-US" altLang="zh-CN" sz="1500" dirty="0"/>
              <a:t>switch(month-1)</a:t>
            </a:r>
          </a:p>
          <a:p>
            <a:pPr>
              <a:lnSpc>
                <a:spcPct val="85000"/>
              </a:lnSpc>
            </a:pPr>
            <a:r>
              <a:rPr lang="en-US" altLang="zh-CN" sz="1500" dirty="0"/>
              <a:t>    {</a:t>
            </a:r>
          </a:p>
          <a:p>
            <a:pPr>
              <a:lnSpc>
                <a:spcPct val="85000"/>
              </a:lnSpc>
            </a:pPr>
            <a:r>
              <a:rPr lang="en-US" altLang="zh-CN" sz="1500" dirty="0"/>
              <a:t>    case December: days+=31;</a:t>
            </a:r>
          </a:p>
          <a:p>
            <a:pPr>
              <a:lnSpc>
                <a:spcPct val="85000"/>
              </a:lnSpc>
            </a:pPr>
            <a:r>
              <a:rPr lang="en-US" altLang="zh-CN" sz="1500" dirty="0"/>
              <a:t>    case November: days+=30;</a:t>
            </a:r>
          </a:p>
          <a:p>
            <a:pPr>
              <a:lnSpc>
                <a:spcPct val="85000"/>
              </a:lnSpc>
            </a:pPr>
            <a:r>
              <a:rPr lang="en-US" altLang="zh-CN" sz="1500" dirty="0"/>
              <a:t>    case October: days+=31;</a:t>
            </a:r>
          </a:p>
          <a:p>
            <a:pPr>
              <a:lnSpc>
                <a:spcPct val="85000"/>
              </a:lnSpc>
            </a:pPr>
            <a:r>
              <a:rPr lang="en-US" altLang="zh-CN" sz="1500" dirty="0"/>
              <a:t>    case </a:t>
            </a:r>
            <a:r>
              <a:rPr lang="en-US" altLang="zh-CN" sz="1500" dirty="0" err="1"/>
              <a:t>Sepetember</a:t>
            </a:r>
            <a:r>
              <a:rPr lang="en-US" altLang="zh-CN" sz="1500" dirty="0"/>
              <a:t>: days+=30;</a:t>
            </a:r>
          </a:p>
          <a:p>
            <a:pPr>
              <a:lnSpc>
                <a:spcPct val="85000"/>
              </a:lnSpc>
            </a:pPr>
            <a:r>
              <a:rPr lang="en-US" altLang="zh-CN" sz="1500" dirty="0"/>
              <a:t>    case August: days+=31</a:t>
            </a:r>
            <a:r>
              <a:rPr lang="en-US" altLang="zh-CN" sz="1500" dirty="0" smtClean="0"/>
              <a:t>;</a:t>
            </a:r>
            <a:endParaRPr lang="zh-CN" altLang="en-US" sz="1500" dirty="0"/>
          </a:p>
        </p:txBody>
      </p:sp>
      <p:sp>
        <p:nvSpPr>
          <p:cNvPr id="12" name="矩形: 圆角 3"/>
          <p:cNvSpPr/>
          <p:nvPr/>
        </p:nvSpPr>
        <p:spPr>
          <a:xfrm>
            <a:off x="350295" y="1285768"/>
            <a:ext cx="4387960" cy="5049411"/>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4" name="矩形 13"/>
          <p:cNvSpPr/>
          <p:nvPr/>
        </p:nvSpPr>
        <p:spPr>
          <a:xfrm>
            <a:off x="5005539" y="1357290"/>
            <a:ext cx="3883642" cy="3427861"/>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85000"/>
              </a:lnSpc>
            </a:pPr>
            <a:r>
              <a:rPr lang="en-US" altLang="zh-CN" sz="1500" dirty="0" smtClean="0"/>
              <a:t>    case </a:t>
            </a:r>
            <a:r>
              <a:rPr lang="en-US" altLang="zh-CN" sz="1500" dirty="0"/>
              <a:t>July: days+=31;</a:t>
            </a:r>
          </a:p>
          <a:p>
            <a:pPr>
              <a:lnSpc>
                <a:spcPct val="85000"/>
              </a:lnSpc>
            </a:pPr>
            <a:r>
              <a:rPr lang="en-US" altLang="zh-CN" sz="1500" dirty="0"/>
              <a:t>    case June: days+=30;</a:t>
            </a:r>
          </a:p>
          <a:p>
            <a:pPr>
              <a:lnSpc>
                <a:spcPct val="85000"/>
              </a:lnSpc>
            </a:pPr>
            <a:r>
              <a:rPr lang="en-US" altLang="zh-CN" sz="1500" dirty="0"/>
              <a:t>    case May: days+=31;</a:t>
            </a:r>
          </a:p>
          <a:p>
            <a:pPr>
              <a:lnSpc>
                <a:spcPct val="85000"/>
              </a:lnSpc>
            </a:pPr>
            <a:r>
              <a:rPr lang="en-US" altLang="zh-CN" sz="1500" dirty="0"/>
              <a:t>    case April: days+=30;</a:t>
            </a:r>
          </a:p>
          <a:p>
            <a:pPr>
              <a:lnSpc>
                <a:spcPct val="85000"/>
              </a:lnSpc>
            </a:pPr>
            <a:r>
              <a:rPr lang="en-US" altLang="zh-CN" sz="1500" dirty="0"/>
              <a:t>    case March: days+=31;</a:t>
            </a:r>
          </a:p>
          <a:p>
            <a:pPr>
              <a:lnSpc>
                <a:spcPct val="85000"/>
              </a:lnSpc>
            </a:pPr>
            <a:r>
              <a:rPr lang="en-US" altLang="zh-CN" sz="1500" dirty="0"/>
              <a:t>    case February: </a:t>
            </a:r>
          </a:p>
          <a:p>
            <a:pPr>
              <a:lnSpc>
                <a:spcPct val="85000"/>
              </a:lnSpc>
            </a:pPr>
            <a:r>
              <a:rPr lang="en-US" altLang="zh-CN" sz="1500" dirty="0"/>
              <a:t>        if(year % 4 ==0 &amp;&amp; year % 100 != 0|| \          </a:t>
            </a:r>
          </a:p>
          <a:p>
            <a:pPr>
              <a:lnSpc>
                <a:spcPct val="85000"/>
              </a:lnSpc>
            </a:pPr>
            <a:r>
              <a:rPr lang="en-US" altLang="zh-CN" sz="1500" dirty="0"/>
              <a:t>             year % 400 ==0)</a:t>
            </a:r>
          </a:p>
          <a:p>
            <a:pPr>
              <a:lnSpc>
                <a:spcPct val="85000"/>
              </a:lnSpc>
            </a:pPr>
            <a:r>
              <a:rPr lang="en-US" altLang="zh-CN" sz="1500" dirty="0"/>
              <a:t>            days += 29;    //</a:t>
            </a:r>
            <a:r>
              <a:rPr lang="zh-CN" altLang="en-US" sz="1500" dirty="0"/>
              <a:t>闰年</a:t>
            </a:r>
          </a:p>
          <a:p>
            <a:pPr>
              <a:lnSpc>
                <a:spcPct val="85000"/>
              </a:lnSpc>
            </a:pPr>
            <a:r>
              <a:rPr lang="zh-CN" altLang="en-US" sz="1500" dirty="0"/>
              <a:t>        </a:t>
            </a:r>
            <a:r>
              <a:rPr lang="en-US" altLang="zh-CN" sz="1500" dirty="0"/>
              <a:t>else</a:t>
            </a:r>
          </a:p>
          <a:p>
            <a:pPr>
              <a:lnSpc>
                <a:spcPct val="85000"/>
              </a:lnSpc>
            </a:pPr>
            <a:r>
              <a:rPr lang="en-US" altLang="zh-CN" sz="1500" dirty="0"/>
              <a:t>            days += 28;    //</a:t>
            </a:r>
            <a:r>
              <a:rPr lang="zh-CN" altLang="en-US" sz="1500" dirty="0"/>
              <a:t>非闰年</a:t>
            </a:r>
          </a:p>
          <a:p>
            <a:pPr>
              <a:lnSpc>
                <a:spcPct val="85000"/>
              </a:lnSpc>
            </a:pPr>
            <a:r>
              <a:rPr lang="zh-CN" altLang="en-US" sz="1500" dirty="0"/>
              <a:t>    </a:t>
            </a:r>
            <a:r>
              <a:rPr lang="en-US" altLang="zh-CN" sz="1500" dirty="0"/>
              <a:t>case January: days + = 31;</a:t>
            </a:r>
          </a:p>
          <a:p>
            <a:pPr>
              <a:lnSpc>
                <a:spcPct val="85000"/>
              </a:lnSpc>
            </a:pPr>
            <a:r>
              <a:rPr lang="en-US" altLang="zh-CN" sz="1500" dirty="0"/>
              <a:t>    }</a:t>
            </a:r>
          </a:p>
          <a:p>
            <a:pPr>
              <a:lnSpc>
                <a:spcPct val="85000"/>
              </a:lnSpc>
            </a:pPr>
            <a:r>
              <a:rPr lang="en-US" altLang="zh-CN" sz="1500" dirty="0"/>
              <a:t>    </a:t>
            </a:r>
            <a:r>
              <a:rPr lang="en-US" altLang="zh-CN" sz="1500" dirty="0" err="1"/>
              <a:t>printf</a:t>
            </a:r>
            <a:r>
              <a:rPr lang="en-US" altLang="zh-CN" sz="1500" dirty="0"/>
              <a:t>(“</a:t>
            </a:r>
            <a:r>
              <a:rPr lang="zh-CN" altLang="en-US" sz="1500" dirty="0"/>
              <a:t>从</a:t>
            </a:r>
            <a:r>
              <a:rPr lang="en-US" altLang="zh-CN" sz="1500" dirty="0"/>
              <a:t>%d</a:t>
            </a:r>
            <a:r>
              <a:rPr lang="zh-CN" altLang="en-US" sz="1500" dirty="0"/>
              <a:t>年元月</a:t>
            </a:r>
            <a:r>
              <a:rPr lang="en-US" altLang="zh-CN" sz="1500" dirty="0"/>
              <a:t>1</a:t>
            </a:r>
            <a:r>
              <a:rPr lang="zh-CN" altLang="en-US" sz="1500" dirty="0"/>
              <a:t>日到</a:t>
            </a:r>
            <a:r>
              <a:rPr lang="en-US" altLang="zh-CN" sz="1500" dirty="0"/>
              <a:t>%d</a:t>
            </a:r>
            <a:r>
              <a:rPr lang="zh-CN" altLang="en-US" sz="1500" dirty="0"/>
              <a:t>年</a:t>
            </a:r>
            <a:r>
              <a:rPr lang="en-US" altLang="zh-CN" sz="1500" dirty="0"/>
              <a:t>%d</a:t>
            </a:r>
            <a:r>
              <a:rPr lang="zh-CN" altLang="en-US" sz="1500" dirty="0"/>
              <a:t>月</a:t>
            </a:r>
            <a:r>
              <a:rPr lang="en-US" altLang="zh-CN" sz="1500" dirty="0"/>
              <a:t>%d \</a:t>
            </a:r>
          </a:p>
          <a:p>
            <a:pPr>
              <a:lnSpc>
                <a:spcPct val="85000"/>
              </a:lnSpc>
            </a:pPr>
            <a:r>
              <a:rPr lang="en-US" altLang="zh-CN" sz="1500" dirty="0"/>
              <a:t>	</a:t>
            </a:r>
            <a:r>
              <a:rPr lang="en-US" altLang="zh-CN" sz="1500" dirty="0" smtClean="0"/>
              <a:t>           </a:t>
            </a:r>
            <a:r>
              <a:rPr lang="zh-CN" altLang="en-US" sz="1500" dirty="0" smtClean="0"/>
              <a:t>日</a:t>
            </a:r>
            <a:r>
              <a:rPr lang="zh-CN" altLang="en-US" sz="1500" dirty="0"/>
              <a:t>共有</a:t>
            </a:r>
            <a:r>
              <a:rPr lang="en-US" altLang="zh-CN" sz="1500" dirty="0"/>
              <a:t>%d</a:t>
            </a:r>
            <a:r>
              <a:rPr lang="zh-CN" altLang="en-US" sz="1500" dirty="0"/>
              <a:t>天！</a:t>
            </a:r>
            <a:r>
              <a:rPr lang="en-US" altLang="zh-CN" sz="1500" dirty="0"/>
              <a:t>\n\n”,\</a:t>
            </a:r>
          </a:p>
          <a:p>
            <a:pPr>
              <a:lnSpc>
                <a:spcPct val="85000"/>
              </a:lnSpc>
            </a:pPr>
            <a:r>
              <a:rPr lang="en-US" altLang="zh-CN" sz="1500" dirty="0"/>
              <a:t>                     </a:t>
            </a:r>
            <a:r>
              <a:rPr lang="en-US" altLang="zh-CN" sz="1500" dirty="0" err="1"/>
              <a:t>year,year,month,day,days</a:t>
            </a:r>
            <a:r>
              <a:rPr lang="en-US" altLang="zh-CN" sz="1500" dirty="0"/>
              <a:t>);</a:t>
            </a:r>
          </a:p>
          <a:p>
            <a:pPr>
              <a:lnSpc>
                <a:spcPct val="85000"/>
              </a:lnSpc>
            </a:pPr>
            <a:r>
              <a:rPr lang="en-US" altLang="zh-CN" sz="1500" dirty="0" smtClean="0"/>
              <a:t>}</a:t>
            </a:r>
          </a:p>
        </p:txBody>
      </p:sp>
      <p:sp>
        <p:nvSpPr>
          <p:cNvPr id="15" name="矩形: 圆角 3"/>
          <p:cNvSpPr/>
          <p:nvPr/>
        </p:nvSpPr>
        <p:spPr>
          <a:xfrm>
            <a:off x="4858801" y="1285768"/>
            <a:ext cx="3867971" cy="3499383"/>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53224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7"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8.8</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综合举例</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链表</a:t>
            </a:r>
          </a:p>
        </p:txBody>
      </p:sp>
      <p:sp>
        <p:nvSpPr>
          <p:cNvPr id="9" name="矩形 8"/>
          <p:cNvSpPr/>
          <p:nvPr/>
        </p:nvSpPr>
        <p:spPr>
          <a:xfrm>
            <a:off x="633302" y="1027110"/>
            <a:ext cx="8138194" cy="3785652"/>
          </a:xfrm>
          <a:prstGeom prst="rect">
            <a:avLst/>
          </a:prstGeom>
        </p:spPr>
        <p:txBody>
          <a:bodyPr wrap="square">
            <a:spAutoFit/>
          </a:bodyPr>
          <a:lstStyle/>
          <a:p>
            <a:pPr marL="342900" indent="-342900">
              <a:lnSpc>
                <a:spcPct val="150000"/>
              </a:lnSpc>
              <a:spcBef>
                <a:spcPts val="600"/>
              </a:spcBef>
              <a:buFont typeface="Arial" pitchFamily="34" charset="0"/>
              <a:buChar char="•"/>
            </a:pPr>
            <a:r>
              <a:rPr lang="zh-CN" altLang="en-US" sz="2000" dirty="0">
                <a:latin typeface="微软雅黑" panose="020B0503020204020204" pitchFamily="34" charset="-122"/>
                <a:ea typeface="微软雅黑" panose="020B0503020204020204" pitchFamily="34" charset="-122"/>
              </a:rPr>
              <a:t>数组虽然结构简单、访问元素方便、执行速度快</a:t>
            </a:r>
          </a:p>
          <a:p>
            <a:pPr marL="800100" lvl="1" indent="-342900">
              <a:lnSpc>
                <a:spcPct val="150000"/>
              </a:lnSpc>
              <a:spcBef>
                <a:spcPts val="1200"/>
              </a:spcBef>
              <a:buFont typeface="Wingdings" pitchFamily="2" charset="2"/>
              <a:buChar char="n"/>
            </a:pPr>
            <a:r>
              <a:rPr lang="zh-CN" altLang="en-US" sz="2000" dirty="0">
                <a:latin typeface="微软雅黑" panose="020B0503020204020204" pitchFamily="34" charset="-122"/>
                <a:ea typeface="微软雅黑" panose="020B0503020204020204" pitchFamily="34" charset="-122"/>
              </a:rPr>
              <a:t>但是数组是静态数据结构，即必须要预先确定它的大小</a:t>
            </a:r>
          </a:p>
          <a:p>
            <a:pPr marL="800100" lvl="1" indent="-342900">
              <a:lnSpc>
                <a:spcPct val="150000"/>
              </a:lnSpc>
              <a:spcBef>
                <a:spcPts val="1200"/>
              </a:spcBef>
              <a:buFont typeface="Wingdings" pitchFamily="2" charset="2"/>
              <a:buChar char="n"/>
            </a:pPr>
            <a:r>
              <a:rPr lang="zh-CN" altLang="en-US" sz="2000" dirty="0">
                <a:latin typeface="微软雅黑" panose="020B0503020204020204" pitchFamily="34" charset="-122"/>
                <a:ea typeface="微软雅黑" panose="020B0503020204020204" pitchFamily="34" charset="-122"/>
              </a:rPr>
              <a:t>只能用顺序存储的存储结构，且要求其存储单元是连续的</a:t>
            </a:r>
            <a:endParaRPr lang="en-US" altLang="zh-CN" sz="2000" dirty="0">
              <a:latin typeface="微软雅黑" panose="020B0503020204020204" pitchFamily="34" charset="-122"/>
              <a:ea typeface="微软雅黑" panose="020B0503020204020204" pitchFamily="34" charset="-122"/>
            </a:endParaRPr>
          </a:p>
          <a:p>
            <a:pPr marL="342900" lvl="1" indent="-342900">
              <a:lnSpc>
                <a:spcPct val="150000"/>
              </a:lnSpc>
              <a:spcBef>
                <a:spcPts val="600"/>
              </a:spcBef>
              <a:buFont typeface="Arial"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342900" lvl="1" indent="-342900">
              <a:lnSpc>
                <a:spcPct val="150000"/>
              </a:lnSpc>
              <a:spcBef>
                <a:spcPts val="600"/>
              </a:spcBef>
              <a:buFont typeface="Arial" pitchFamily="34" charset="0"/>
              <a:buChar char="•"/>
            </a:pPr>
            <a:r>
              <a:rPr lang="zh-CN" altLang="en-US" sz="2000" dirty="0" smtClean="0">
                <a:latin typeface="微软雅黑" panose="020B0503020204020204" pitchFamily="34" charset="-122"/>
                <a:ea typeface="微软雅黑" panose="020B0503020204020204" pitchFamily="34" charset="-122"/>
              </a:rPr>
              <a:t>链表</a:t>
            </a:r>
            <a:r>
              <a:rPr lang="zh-CN" altLang="en-US" sz="2000" dirty="0">
                <a:latin typeface="微软雅黑" panose="020B0503020204020204" pitchFamily="34" charset="-122"/>
                <a:ea typeface="微软雅黑" panose="020B0503020204020204" pitchFamily="34" charset="-122"/>
              </a:rPr>
              <a:t>是一种动态地进行存储分配的数据结构。非常适合处理数据个数预先无法确定且数据记录频繁变化的场合，使用动态存储技术和递归结构体建立链表，可通过指针增加或删除结点（</a:t>
            </a:r>
            <a:r>
              <a:rPr lang="en-US" altLang="zh-CN" sz="2000" dirty="0">
                <a:latin typeface="微软雅黑" panose="020B0503020204020204" pitchFamily="34" charset="-122"/>
                <a:ea typeface="微软雅黑" panose="020B0503020204020204" pitchFamily="34" charset="-122"/>
              </a:rPr>
              <a:t>Node</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03525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7"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8.8</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综合举例</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链表</a:t>
            </a:r>
          </a:p>
        </p:txBody>
      </p:sp>
      <p:sp>
        <p:nvSpPr>
          <p:cNvPr id="9" name="矩形 8"/>
          <p:cNvSpPr/>
          <p:nvPr/>
        </p:nvSpPr>
        <p:spPr>
          <a:xfrm>
            <a:off x="633302" y="1054819"/>
            <a:ext cx="2100662" cy="3908762"/>
          </a:xfrm>
          <a:prstGeom prst="rect">
            <a:avLst/>
          </a:prstGeom>
        </p:spPr>
        <p:txBody>
          <a:bodyPr wrap="square">
            <a:spAutoFit/>
          </a:bodyPr>
          <a:lstStyle/>
          <a:p>
            <a:pPr>
              <a:lnSpc>
                <a:spcPct val="150000"/>
              </a:lnSpc>
              <a:spcBef>
                <a:spcPts val="600"/>
              </a:spcBef>
            </a:pPr>
            <a:r>
              <a:rPr lang="zh-CN" altLang="en-US" sz="2200" b="1" dirty="0">
                <a:latin typeface="微软雅黑" panose="020B0503020204020204" pitchFamily="34" charset="-122"/>
                <a:ea typeface="微软雅黑" panose="020B0503020204020204" pitchFamily="34" charset="-122"/>
              </a:rPr>
              <a:t>链表</a:t>
            </a:r>
            <a:r>
              <a:rPr lang="zh-CN" altLang="en-US" sz="2200" b="1" dirty="0" smtClean="0">
                <a:latin typeface="微软雅黑" panose="020B0503020204020204" pitchFamily="34" charset="-122"/>
                <a:ea typeface="微软雅黑" panose="020B0503020204020204" pitchFamily="34" charset="-122"/>
              </a:rPr>
              <a:t>结构</a:t>
            </a:r>
            <a:endParaRPr lang="en-US" altLang="zh-CN" sz="2200" b="1" dirty="0" smtClean="0">
              <a:latin typeface="微软雅黑" panose="020B0503020204020204" pitchFamily="34" charset="-122"/>
              <a:ea typeface="微软雅黑" panose="020B0503020204020204" pitchFamily="34" charset="-122"/>
            </a:endParaRPr>
          </a:p>
          <a:p>
            <a:pPr>
              <a:lnSpc>
                <a:spcPct val="150000"/>
              </a:lnSpc>
              <a:spcBef>
                <a:spcPts val="600"/>
              </a:spcBef>
            </a:pPr>
            <a:r>
              <a:rPr lang="zh-CN" altLang="en-US" sz="2000" dirty="0" smtClean="0">
                <a:latin typeface="微软雅黑" panose="020B0503020204020204" pitchFamily="34" charset="-122"/>
                <a:ea typeface="微软雅黑" panose="020B0503020204020204" pitchFamily="34" charset="-122"/>
              </a:rPr>
              <a:t>常用</a:t>
            </a:r>
            <a:r>
              <a:rPr lang="zh-CN" altLang="en-US" sz="2000" dirty="0">
                <a:latin typeface="微软雅黑" panose="020B0503020204020204" pitchFamily="34" charset="-122"/>
                <a:ea typeface="微软雅黑" panose="020B0503020204020204" pitchFamily="34" charset="-122"/>
              </a:rPr>
              <a:t>的链表有单向链表和双向链表，单向链表中又包含循环单向链表，双向链表也包含循环双向</a:t>
            </a:r>
            <a:r>
              <a:rPr lang="zh-CN" altLang="en-US" sz="2000" dirty="0" smtClean="0">
                <a:latin typeface="微软雅黑" panose="020B0503020204020204" pitchFamily="34" charset="-122"/>
                <a:ea typeface="微软雅黑" panose="020B0503020204020204" pitchFamily="34" charset="-122"/>
              </a:rPr>
              <a:t>链表</a:t>
            </a:r>
            <a:endParaRPr lang="zh-CN" altLang="en-US" sz="2000" dirty="0">
              <a:latin typeface="微软雅黑" panose="020B0503020204020204" pitchFamily="34" charset="-122"/>
              <a:ea typeface="微软雅黑" panose="020B0503020204020204"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3984006802"/>
              </p:ext>
            </p:extLst>
          </p:nvPr>
        </p:nvGraphicFramePr>
        <p:xfrm>
          <a:off x="2683891" y="3528230"/>
          <a:ext cx="5902198" cy="458941"/>
        </p:xfrm>
        <a:graphic>
          <a:graphicData uri="http://schemas.openxmlformats.org/presentationml/2006/ole">
            <mc:AlternateContent xmlns:mc="http://schemas.openxmlformats.org/markup-compatibility/2006">
              <mc:Choice xmlns:v="urn:schemas-microsoft-com:vml" Requires="v">
                <p:oleObj spid="_x0000_s45110" name="Visio" r:id="rId4" imgW="5783917" imgH="450935" progId="Visio.Drawing.11">
                  <p:embed/>
                </p:oleObj>
              </mc:Choice>
              <mc:Fallback>
                <p:oleObj name="Visio" r:id="rId4" imgW="5783917" imgH="45093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3891" y="3528230"/>
                        <a:ext cx="5902198" cy="458941"/>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355468752"/>
              </p:ext>
            </p:extLst>
          </p:nvPr>
        </p:nvGraphicFramePr>
        <p:xfrm>
          <a:off x="2683892" y="4559864"/>
          <a:ext cx="5902196" cy="1398169"/>
        </p:xfrm>
        <a:graphic>
          <a:graphicData uri="http://schemas.openxmlformats.org/presentationml/2006/ole">
            <mc:AlternateContent xmlns:mc="http://schemas.openxmlformats.org/markup-compatibility/2006">
              <mc:Choice xmlns:v="urn:schemas-microsoft-com:vml" Requires="v">
                <p:oleObj spid="_x0000_s45111" name="Visio" r:id="rId6" imgW="5783917" imgH="1368746" progId="Visio.Drawing.11">
                  <p:embed/>
                </p:oleObj>
              </mc:Choice>
              <mc:Fallback>
                <p:oleObj name="Visio" r:id="rId6" imgW="5783917" imgH="1368746"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3892" y="4559864"/>
                        <a:ext cx="5902196" cy="1398169"/>
                      </a:xfrm>
                      <a:prstGeom prst="rect">
                        <a:avLst/>
                      </a:prstGeom>
                      <a:noFill/>
                    </p:spPr>
                  </p:pic>
                </p:oleObj>
              </mc:Fallback>
            </mc:AlternateContent>
          </a:graphicData>
        </a:graphic>
      </p:graphicFrame>
      <p:sp>
        <p:nvSpPr>
          <p:cNvPr id="13" name="矩形 12"/>
          <p:cNvSpPr/>
          <p:nvPr/>
        </p:nvSpPr>
        <p:spPr>
          <a:xfrm>
            <a:off x="4787665" y="4048261"/>
            <a:ext cx="1694650" cy="369332"/>
          </a:xfrm>
          <a:prstGeom prst="rect">
            <a:avLst/>
          </a:prstGeom>
        </p:spPr>
        <p:txBody>
          <a:bodyPr wrap="square">
            <a:spAutoFit/>
          </a:bodyPr>
          <a:lstStyle/>
          <a:p>
            <a:r>
              <a:rPr lang="zh-CN" altLang="zh-CN" dirty="0" smtClean="0"/>
              <a:t>一般</a:t>
            </a:r>
            <a:r>
              <a:rPr lang="zh-CN" altLang="en-US" dirty="0" smtClean="0"/>
              <a:t>双</a:t>
            </a:r>
            <a:r>
              <a:rPr lang="zh-CN" altLang="en-US" dirty="0"/>
              <a:t>向</a:t>
            </a:r>
            <a:r>
              <a:rPr lang="zh-CN" altLang="zh-CN" dirty="0" smtClean="0"/>
              <a:t>链表</a:t>
            </a:r>
            <a:endParaRPr lang="zh-CN" altLang="en-US" dirty="0"/>
          </a:p>
        </p:txBody>
      </p:sp>
      <p:sp>
        <p:nvSpPr>
          <p:cNvPr id="14" name="矩形 13"/>
          <p:cNvSpPr/>
          <p:nvPr/>
        </p:nvSpPr>
        <p:spPr>
          <a:xfrm>
            <a:off x="4787665" y="5843397"/>
            <a:ext cx="1694650" cy="369332"/>
          </a:xfrm>
          <a:prstGeom prst="rect">
            <a:avLst/>
          </a:prstGeom>
        </p:spPr>
        <p:txBody>
          <a:bodyPr wrap="square">
            <a:spAutoFit/>
          </a:bodyPr>
          <a:lstStyle/>
          <a:p>
            <a:r>
              <a:rPr lang="zh-CN" altLang="en-US" dirty="0" smtClean="0"/>
              <a:t>循环双</a:t>
            </a:r>
            <a:r>
              <a:rPr lang="zh-CN" altLang="en-US" dirty="0"/>
              <a:t>向</a:t>
            </a:r>
            <a:r>
              <a:rPr lang="zh-CN" altLang="zh-CN" dirty="0" smtClean="0"/>
              <a:t>链表</a:t>
            </a:r>
            <a:endParaRPr lang="zh-CN" altLang="en-US" dirty="0"/>
          </a:p>
        </p:txBody>
      </p:sp>
      <p:graphicFrame>
        <p:nvGraphicFramePr>
          <p:cNvPr id="15" name="对象 14"/>
          <p:cNvGraphicFramePr>
            <a:graphicFrameLocks noChangeAspect="1"/>
          </p:cNvGraphicFramePr>
          <p:nvPr>
            <p:extLst>
              <p:ext uri="{D42A27DB-BD31-4B8C-83A1-F6EECF244321}">
                <p14:modId xmlns:p14="http://schemas.microsoft.com/office/powerpoint/2010/main" val="1989985416"/>
              </p:ext>
            </p:extLst>
          </p:nvPr>
        </p:nvGraphicFramePr>
        <p:xfrm>
          <a:off x="2683892" y="1056440"/>
          <a:ext cx="5902197" cy="458941"/>
        </p:xfrm>
        <a:graphic>
          <a:graphicData uri="http://schemas.openxmlformats.org/presentationml/2006/ole">
            <mc:AlternateContent xmlns:mc="http://schemas.openxmlformats.org/markup-compatibility/2006">
              <mc:Choice xmlns:v="urn:schemas-microsoft-com:vml" Requires="v">
                <p:oleObj spid="_x0000_s45112" name="Visio" r:id="rId8" imgW="5747773" imgH="442830" progId="Visio.Drawing.11">
                  <p:embed/>
                </p:oleObj>
              </mc:Choice>
              <mc:Fallback>
                <p:oleObj name="Visio" r:id="rId8" imgW="5747773" imgH="442830" progId="Visio.Drawing.11">
                  <p:embed/>
                  <p:pic>
                    <p:nvPicPr>
                      <p:cNvPr id="5" name="对象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83892" y="1056440"/>
                        <a:ext cx="5902197" cy="458941"/>
                      </a:xfrm>
                      <a:prstGeom prst="rect">
                        <a:avLst/>
                      </a:prstGeom>
                      <a:noFill/>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368414076"/>
              </p:ext>
            </p:extLst>
          </p:nvPr>
        </p:nvGraphicFramePr>
        <p:xfrm>
          <a:off x="2683891" y="2115591"/>
          <a:ext cx="5902198" cy="960575"/>
        </p:xfrm>
        <a:graphic>
          <a:graphicData uri="http://schemas.openxmlformats.org/presentationml/2006/ole">
            <mc:AlternateContent xmlns:mc="http://schemas.openxmlformats.org/markup-compatibility/2006">
              <mc:Choice xmlns:v="urn:schemas-microsoft-com:vml" Requires="v">
                <p:oleObj spid="_x0000_s45113" name="Visio" r:id="rId10" imgW="5747773" imgH="923755" progId="Visio.Drawing.11">
                  <p:embed/>
                </p:oleObj>
              </mc:Choice>
              <mc:Fallback>
                <p:oleObj name="Visio" r:id="rId10" imgW="5747773" imgH="923755" progId="Visio.Drawing.11">
                  <p:embed/>
                  <p:pic>
                    <p:nvPicPr>
                      <p:cNvPr id="6" name="对象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83891" y="2115591"/>
                        <a:ext cx="5902198" cy="960575"/>
                      </a:xfrm>
                      <a:prstGeom prst="rect">
                        <a:avLst/>
                      </a:prstGeom>
                      <a:noFill/>
                    </p:spPr>
                  </p:pic>
                </p:oleObj>
              </mc:Fallback>
            </mc:AlternateContent>
          </a:graphicData>
        </a:graphic>
      </p:graphicFrame>
      <p:sp>
        <p:nvSpPr>
          <p:cNvPr id="17" name="矩形 16"/>
          <p:cNvSpPr/>
          <p:nvPr/>
        </p:nvSpPr>
        <p:spPr>
          <a:xfrm>
            <a:off x="4792342" y="1600739"/>
            <a:ext cx="1685296" cy="369332"/>
          </a:xfrm>
          <a:prstGeom prst="rect">
            <a:avLst/>
          </a:prstGeom>
        </p:spPr>
        <p:txBody>
          <a:bodyPr wrap="square">
            <a:spAutoFit/>
          </a:bodyPr>
          <a:lstStyle/>
          <a:p>
            <a:r>
              <a:rPr lang="zh-CN" altLang="zh-CN" dirty="0"/>
              <a:t>一般</a:t>
            </a:r>
            <a:r>
              <a:rPr lang="zh-CN" altLang="zh-CN" dirty="0" smtClean="0"/>
              <a:t>单</a:t>
            </a:r>
            <a:r>
              <a:rPr lang="zh-CN" altLang="en-US" dirty="0"/>
              <a:t>向</a:t>
            </a:r>
            <a:r>
              <a:rPr lang="zh-CN" altLang="zh-CN" dirty="0" smtClean="0"/>
              <a:t>链表</a:t>
            </a:r>
            <a:endParaRPr lang="zh-CN" altLang="en-US" dirty="0"/>
          </a:p>
        </p:txBody>
      </p:sp>
      <p:sp>
        <p:nvSpPr>
          <p:cNvPr id="19" name="矩形 18"/>
          <p:cNvSpPr/>
          <p:nvPr/>
        </p:nvSpPr>
        <p:spPr>
          <a:xfrm>
            <a:off x="4792342" y="2915874"/>
            <a:ext cx="1685296" cy="369332"/>
          </a:xfrm>
          <a:prstGeom prst="rect">
            <a:avLst/>
          </a:prstGeom>
        </p:spPr>
        <p:txBody>
          <a:bodyPr wrap="square">
            <a:spAutoFit/>
          </a:bodyPr>
          <a:lstStyle/>
          <a:p>
            <a:r>
              <a:rPr lang="zh-CN" altLang="en-US" dirty="0"/>
              <a:t>循环</a:t>
            </a:r>
            <a:r>
              <a:rPr lang="zh-CN" altLang="zh-CN" dirty="0" smtClean="0"/>
              <a:t>单</a:t>
            </a:r>
            <a:r>
              <a:rPr lang="zh-CN" altLang="en-US" dirty="0"/>
              <a:t>向</a:t>
            </a:r>
            <a:r>
              <a:rPr lang="zh-CN" altLang="zh-CN" dirty="0" smtClean="0"/>
              <a:t>链表</a:t>
            </a:r>
            <a:endParaRPr lang="zh-CN" altLang="en-US" dirty="0"/>
          </a:p>
        </p:txBody>
      </p:sp>
    </p:spTree>
    <p:extLst>
      <p:ext uri="{BB962C8B-B14F-4D97-AF65-F5344CB8AC3E}">
        <p14:creationId xmlns:p14="http://schemas.microsoft.com/office/powerpoint/2010/main" val="37246237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7"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8.8</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综合举例</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链表</a:t>
            </a:r>
          </a:p>
        </p:txBody>
      </p:sp>
      <p:sp>
        <p:nvSpPr>
          <p:cNvPr id="9" name="矩形 8"/>
          <p:cNvSpPr/>
          <p:nvPr/>
        </p:nvSpPr>
        <p:spPr>
          <a:xfrm>
            <a:off x="633302" y="1027110"/>
            <a:ext cx="8138194" cy="4909036"/>
          </a:xfrm>
          <a:prstGeom prst="rect">
            <a:avLst/>
          </a:prstGeom>
        </p:spPr>
        <p:txBody>
          <a:bodyPr wrap="square">
            <a:spAutoFit/>
          </a:bodyPr>
          <a:lstStyle/>
          <a:p>
            <a:pPr>
              <a:lnSpc>
                <a:spcPct val="150000"/>
              </a:lnSpc>
              <a:spcBef>
                <a:spcPts val="600"/>
              </a:spcBef>
            </a:pPr>
            <a:r>
              <a:rPr lang="zh-CN" altLang="en-US" sz="2200" b="1" dirty="0">
                <a:latin typeface="微软雅黑" panose="020B0503020204020204" pitchFamily="34" charset="-122"/>
                <a:ea typeface="微软雅黑" panose="020B0503020204020204" pitchFamily="34" charset="-122"/>
              </a:rPr>
              <a:t>单向链表的结构</a:t>
            </a:r>
          </a:p>
          <a:p>
            <a:pPr marL="342900" indent="-342900">
              <a:lnSpc>
                <a:spcPct val="150000"/>
              </a:lnSpc>
              <a:spcBef>
                <a:spcPts val="600"/>
              </a:spcBef>
              <a:buFont typeface="Arial" pitchFamily="34" charset="0"/>
              <a:buChar char="•"/>
            </a:pPr>
            <a:r>
              <a:rPr lang="zh-CN" altLang="en-US" sz="2000" dirty="0">
                <a:latin typeface="微软雅黑" panose="020B0503020204020204" pitchFamily="34" charset="-122"/>
                <a:ea typeface="微软雅黑" panose="020B0503020204020204" pitchFamily="34" charset="-122"/>
              </a:rPr>
              <a:t>头指针：存放一个地址，该地址指向一个元素 </a:t>
            </a:r>
          </a:p>
          <a:p>
            <a:pPr marL="342900" indent="-342900">
              <a:lnSpc>
                <a:spcPct val="150000"/>
              </a:lnSpc>
              <a:spcBef>
                <a:spcPts val="600"/>
              </a:spcBef>
              <a:buFont typeface="Arial" pitchFamily="34" charset="0"/>
              <a:buChar char="•"/>
            </a:pPr>
            <a:r>
              <a:rPr lang="zh-CN" altLang="en-US" sz="2000" dirty="0">
                <a:latin typeface="微软雅黑" panose="020B0503020204020204" pitchFamily="34" charset="-122"/>
                <a:ea typeface="微软雅黑" panose="020B0503020204020204" pitchFamily="34" charset="-122"/>
              </a:rPr>
              <a:t>结点：用户需要的实际数据和链接下一个结点的</a:t>
            </a:r>
            <a:r>
              <a:rPr lang="zh-CN" altLang="en-US" sz="2000" dirty="0" smtClean="0">
                <a:latin typeface="微软雅黑" panose="020B0503020204020204" pitchFamily="34" charset="-122"/>
                <a:ea typeface="微软雅黑" panose="020B0503020204020204" pitchFamily="34" charset="-122"/>
              </a:rPr>
              <a:t>指针</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Arial"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Arial"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Arial"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Arial" pitchFamily="34" charset="0"/>
              <a:buChar char="•"/>
            </a:pP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600"/>
              </a:spcBef>
            </a:pPr>
            <a:r>
              <a:rPr lang="zh-CN" altLang="en-US" sz="2000" b="1"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可以</a:t>
            </a:r>
            <a:r>
              <a:rPr lang="zh-CN" altLang="en-US" sz="2000" dirty="0">
                <a:latin typeface="微软雅黑" panose="020B0503020204020204" pitchFamily="34" charset="-122"/>
                <a:ea typeface="微软雅黑" panose="020B0503020204020204" pitchFamily="34" charset="-122"/>
              </a:rPr>
              <a:t>不连续存放</a:t>
            </a:r>
          </a:p>
          <a:p>
            <a:pPr>
              <a:lnSpc>
                <a:spcPct val="150000"/>
              </a:lnSpc>
              <a:spcBef>
                <a:spcPts val="600"/>
              </a:spcBef>
            </a:pPr>
            <a:r>
              <a:rPr lang="zh-CN" altLang="en-US" sz="2000" dirty="0" smtClean="0">
                <a:latin typeface="微软雅黑" panose="020B0503020204020204" pitchFamily="34" charset="-122"/>
                <a:ea typeface="微软雅黑" panose="020B0503020204020204" pitchFamily="34" charset="-122"/>
              </a:rPr>
              <a:t>         不</a:t>
            </a:r>
            <a:r>
              <a:rPr lang="zh-CN" altLang="en-US" sz="2000" dirty="0">
                <a:latin typeface="微软雅黑" panose="020B0503020204020204" pitchFamily="34" charset="-122"/>
                <a:ea typeface="微软雅黑" panose="020B0503020204020204" pitchFamily="34" charset="-122"/>
              </a:rPr>
              <a:t>提供“头指针”（</a:t>
            </a:r>
            <a:r>
              <a:rPr lang="en-US" altLang="zh-CN" sz="2000" dirty="0">
                <a:latin typeface="微软雅黑" panose="020B0503020204020204" pitchFamily="34" charset="-122"/>
                <a:ea typeface="微软雅黑" panose="020B0503020204020204" pitchFamily="34" charset="-122"/>
              </a:rPr>
              <a:t>head</a:t>
            </a:r>
            <a:r>
              <a:rPr lang="zh-CN" altLang="en-US" sz="2000" dirty="0">
                <a:latin typeface="微软雅黑" panose="020B0503020204020204" pitchFamily="34" charset="-122"/>
                <a:ea typeface="微软雅黑" panose="020B0503020204020204" pitchFamily="34" charset="-122"/>
              </a:rPr>
              <a:t>），则整个链表都无法</a:t>
            </a:r>
            <a:r>
              <a:rPr lang="zh-CN" altLang="en-US" sz="2000" dirty="0" smtClean="0">
                <a:latin typeface="微软雅黑" panose="020B0503020204020204" pitchFamily="34" charset="-122"/>
                <a:ea typeface="微软雅黑" panose="020B0503020204020204" pitchFamily="34" charset="-122"/>
              </a:rPr>
              <a:t>访问</a:t>
            </a:r>
            <a:endParaRPr lang="zh-CN" altLang="en-US" sz="2000" dirty="0">
              <a:latin typeface="微软雅黑" panose="020B0503020204020204" pitchFamily="34" charset="-122"/>
              <a:ea typeface="微软雅黑" panose="020B0503020204020204" pitchFamily="34" charset="-122"/>
            </a:endParaRPr>
          </a:p>
        </p:txBody>
      </p:sp>
      <p:pic>
        <p:nvPicPr>
          <p:cNvPr id="15" name="Picture 6" descr="k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7653" y="3091483"/>
            <a:ext cx="6897219" cy="120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2944" y="5035230"/>
            <a:ext cx="654768" cy="654768"/>
          </a:xfrm>
          <a:prstGeom prst="rect">
            <a:avLst/>
          </a:prstGeom>
        </p:spPr>
      </p:pic>
    </p:spTree>
    <p:extLst>
      <p:ext uri="{BB962C8B-B14F-4D97-AF65-F5344CB8AC3E}">
        <p14:creationId xmlns:p14="http://schemas.microsoft.com/office/powerpoint/2010/main" val="33618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33302" y="1122360"/>
            <a:ext cx="8138194" cy="2348335"/>
          </a:xfrm>
          <a:prstGeom prst="rect">
            <a:avLst/>
          </a:prstGeom>
        </p:spPr>
        <p:txBody>
          <a:bodyPr wrap="square">
            <a:spAutoFit/>
          </a:bodyPr>
          <a:lstStyle/>
          <a:p>
            <a:pPr>
              <a:lnSpc>
                <a:spcPct val="90000"/>
              </a:lnSpc>
              <a:spcAft>
                <a:spcPts val="600"/>
              </a:spcAft>
            </a:pPr>
            <a:r>
              <a:rPr lang="zh-CN" altLang="en-US" sz="2400" b="1" dirty="0">
                <a:latin typeface="微软雅黑" panose="020B0503020204020204" pitchFamily="34" charset="-122"/>
                <a:ea typeface="微软雅黑" panose="020B0503020204020204" pitchFamily="34" charset="-122"/>
              </a:rPr>
              <a:t>结构定义规则</a:t>
            </a:r>
          </a:p>
          <a:p>
            <a:pPr marL="342900" indent="-342900">
              <a:lnSpc>
                <a:spcPct val="150000"/>
              </a:lnSpc>
              <a:buFont typeface="Wingdings" pitchFamily="2" charset="2"/>
              <a:buChar char="l"/>
            </a:pPr>
            <a:r>
              <a:rPr lang="zh-CN" altLang="en-US" sz="2000" dirty="0">
                <a:latin typeface="微软雅黑" panose="020B0503020204020204" pitchFamily="34" charset="-122"/>
                <a:ea typeface="微软雅黑" panose="020B0503020204020204" pitchFamily="34" charset="-122"/>
              </a:rPr>
              <a:t>结构的定义明确地描述了其组织形式。在程序执行时，结构</a:t>
            </a:r>
            <a:r>
              <a:rPr lang="zh-CN" altLang="en-US" sz="2000" dirty="0" smtClean="0">
                <a:latin typeface="微软雅黑" panose="020B0503020204020204" pitchFamily="34" charset="-122"/>
                <a:ea typeface="微软雅黑" panose="020B0503020204020204" pitchFamily="34" charset="-122"/>
              </a:rPr>
              <a:t>的定义</a:t>
            </a:r>
            <a:r>
              <a:rPr lang="zh-CN" altLang="en-US" sz="2000" dirty="0">
                <a:latin typeface="微软雅黑" panose="020B0503020204020204" pitchFamily="34" charset="-122"/>
                <a:ea typeface="微软雅黑" panose="020B0503020204020204" pitchFamily="34" charset="-122"/>
              </a:rPr>
              <a:t>并不引起系统为该结构分配内存空间</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r>
              <a:rPr lang="zh-CN" altLang="en-US" sz="2000" dirty="0" smtClean="0">
                <a:latin typeface="微软雅黑" panose="020B0503020204020204" pitchFamily="34" charset="-122"/>
                <a:ea typeface="微软雅黑" panose="020B0503020204020204" pitchFamily="34" charset="-122"/>
              </a:rPr>
              <a:t>结构</a:t>
            </a:r>
            <a:r>
              <a:rPr lang="en-US" altLang="zh-CN" sz="2000" dirty="0">
                <a:latin typeface="微软雅黑" panose="020B0503020204020204" pitchFamily="34" charset="-122"/>
                <a:ea typeface="微软雅黑" panose="020B0503020204020204" pitchFamily="34" charset="-122"/>
              </a:rPr>
              <a:t>Employee</a:t>
            </a:r>
            <a:r>
              <a:rPr lang="zh-CN" altLang="en-US" sz="2000" dirty="0">
                <a:latin typeface="微软雅黑" panose="020B0503020204020204" pitchFamily="34" charset="-122"/>
                <a:ea typeface="微软雅黑" panose="020B0503020204020204" pitchFamily="34" charset="-122"/>
              </a:rPr>
              <a:t>的定义，仅仅指定了在使用这种结构时应该按下图所示的配置情况占用内存，但这时并没有实际占用内存空间</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732924" y="131498"/>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8.1.1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结构的定义</a:t>
            </a:r>
          </a:p>
        </p:txBody>
      </p:sp>
      <p:graphicFrame>
        <p:nvGraphicFramePr>
          <p:cNvPr id="2" name="对象 1"/>
          <p:cNvGraphicFramePr>
            <a:graphicFrameLocks noChangeAspect="1"/>
          </p:cNvGraphicFramePr>
          <p:nvPr>
            <p:extLst>
              <p:ext uri="{D42A27DB-BD31-4B8C-83A1-F6EECF244321}">
                <p14:modId xmlns:p14="http://schemas.microsoft.com/office/powerpoint/2010/main" val="3217497366"/>
              </p:ext>
            </p:extLst>
          </p:nvPr>
        </p:nvGraphicFramePr>
        <p:xfrm>
          <a:off x="4551580" y="3357807"/>
          <a:ext cx="3644900" cy="2801938"/>
        </p:xfrm>
        <a:graphic>
          <a:graphicData uri="http://schemas.openxmlformats.org/presentationml/2006/ole">
            <mc:AlternateContent xmlns:mc="http://schemas.openxmlformats.org/markup-compatibility/2006">
              <mc:Choice xmlns:v="urn:schemas-microsoft-com:vml" Requires="v">
                <p:oleObj spid="_x0000_s43068" name="Picture" r:id="rId3" imgW="3433572" imgH="2189988" progId="Word.Picture.8">
                  <p:embed/>
                </p:oleObj>
              </mc:Choice>
              <mc:Fallback>
                <p:oleObj name="Picture" r:id="rId3" imgW="3433572" imgH="2189988"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1580" y="3357807"/>
                        <a:ext cx="3644900" cy="280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p:cNvSpPr/>
          <p:nvPr/>
        </p:nvSpPr>
        <p:spPr>
          <a:xfrm>
            <a:off x="1443797" y="3677703"/>
            <a:ext cx="2223742" cy="2275033"/>
          </a:xfrm>
          <a:prstGeom prst="rect">
            <a:avLst/>
          </a:prstGeom>
          <a:noFill/>
          <a:ln>
            <a:solidFill>
              <a:srgbClr val="98B4A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struct</a:t>
            </a:r>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Employee</a:t>
            </a:r>
          </a:p>
          <a:p>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t>
            </a:r>
            <a:endPar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char name[20];</a:t>
            </a:r>
          </a:p>
          <a:p>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char sex;</a:t>
            </a:r>
          </a:p>
          <a:p>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int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old;</a:t>
            </a:r>
          </a:p>
          <a:p>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int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wage;</a:t>
            </a:r>
          </a:p>
          <a:p>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endPar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7852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7"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8.8</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综合举例</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链表</a:t>
            </a:r>
          </a:p>
        </p:txBody>
      </p:sp>
      <p:sp>
        <p:nvSpPr>
          <p:cNvPr id="9" name="矩形 8"/>
          <p:cNvSpPr/>
          <p:nvPr/>
        </p:nvSpPr>
        <p:spPr>
          <a:xfrm>
            <a:off x="633302" y="1027110"/>
            <a:ext cx="5086562" cy="3647152"/>
          </a:xfrm>
          <a:prstGeom prst="rect">
            <a:avLst/>
          </a:prstGeom>
        </p:spPr>
        <p:txBody>
          <a:bodyPr wrap="square">
            <a:spAutoFit/>
          </a:bodyPr>
          <a:lstStyle/>
          <a:p>
            <a:pPr>
              <a:lnSpc>
                <a:spcPct val="150000"/>
              </a:lnSpc>
              <a:spcBef>
                <a:spcPts val="600"/>
              </a:spcBef>
            </a:pPr>
            <a:r>
              <a:rPr lang="zh-CN" altLang="en-US" sz="2200" b="1" dirty="0">
                <a:latin typeface="微软雅黑" panose="020B0503020204020204" pitchFamily="34" charset="-122"/>
                <a:ea typeface="微软雅黑" panose="020B0503020204020204" pitchFamily="34" charset="-122"/>
              </a:rPr>
              <a:t>单向链表的结构</a:t>
            </a:r>
          </a:p>
          <a:p>
            <a:pPr marL="342900" indent="-342900">
              <a:lnSpc>
                <a:spcPct val="150000"/>
              </a:lnSpc>
              <a:spcBef>
                <a:spcPts val="600"/>
              </a:spcBef>
              <a:buFont typeface="Arial" pitchFamily="34" charset="0"/>
              <a:buChar char="•"/>
            </a:pPr>
            <a:r>
              <a:rPr lang="zh-CN" altLang="en-US" sz="2000" dirty="0" smtClean="0">
                <a:latin typeface="微软雅黑" panose="020B0503020204020204" pitchFamily="34" charset="-122"/>
                <a:ea typeface="微软雅黑" panose="020B0503020204020204" pitchFamily="34" charset="-122"/>
              </a:rPr>
              <a:t>成员</a:t>
            </a:r>
            <a:r>
              <a:rPr lang="en-US" altLang="zh-CN" sz="2000" dirty="0" err="1">
                <a:latin typeface="微软雅黑" panose="020B0503020204020204" pitchFamily="34" charset="-122"/>
                <a:ea typeface="微软雅黑" panose="020B0503020204020204" pitchFamily="34" charset="-122"/>
              </a:rPr>
              <a:t>num</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score</a:t>
            </a:r>
            <a:r>
              <a:rPr lang="zh-CN" altLang="en-US" sz="2000" dirty="0">
                <a:latin typeface="微软雅黑" panose="020B0503020204020204" pitchFamily="34" charset="-122"/>
                <a:ea typeface="微软雅黑" panose="020B0503020204020204" pitchFamily="34" charset="-122"/>
              </a:rPr>
              <a:t>用来存放结点中的有用数据（用户需要用到的数据）</a:t>
            </a:r>
          </a:p>
          <a:p>
            <a:pPr marL="342900" indent="-342900">
              <a:lnSpc>
                <a:spcPct val="150000"/>
              </a:lnSpc>
              <a:spcBef>
                <a:spcPts val="600"/>
              </a:spcBef>
              <a:buFont typeface="Arial" pitchFamily="34" charset="0"/>
              <a:buChar char="•"/>
            </a:pPr>
            <a:r>
              <a:rPr lang="en-US" altLang="zh-CN" sz="2000" dirty="0">
                <a:latin typeface="微软雅黑" panose="020B0503020204020204" pitchFamily="34" charset="-122"/>
                <a:ea typeface="微软雅黑" panose="020B0503020204020204" pitchFamily="34" charset="-122"/>
              </a:rPr>
              <a:t>next</a:t>
            </a:r>
            <a:r>
              <a:rPr lang="zh-CN" altLang="en-US" sz="2000" dirty="0">
                <a:latin typeface="微软雅黑" panose="020B0503020204020204" pitchFamily="34" charset="-122"/>
                <a:ea typeface="微软雅黑" panose="020B0503020204020204" pitchFamily="34" charset="-122"/>
              </a:rPr>
              <a:t>是指针</a:t>
            </a:r>
            <a:r>
              <a:rPr lang="zh-CN" altLang="en-US" sz="2000" dirty="0" smtClean="0">
                <a:latin typeface="微软雅黑" panose="020B0503020204020204" pitchFamily="34" charset="-122"/>
                <a:ea typeface="微软雅黑" panose="020B0503020204020204" pitchFamily="34" charset="-122"/>
              </a:rPr>
              <a:t>类型成员</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指向</a:t>
            </a:r>
            <a:r>
              <a:rPr lang="en-US" altLang="zh-CN" sz="2000" dirty="0" err="1">
                <a:latin typeface="微软雅黑" panose="020B0503020204020204" pitchFamily="34" charset="-122"/>
                <a:ea typeface="微软雅黑" panose="020B0503020204020204" pitchFamily="34" charset="-122"/>
              </a:rPr>
              <a:t>struct</a:t>
            </a:r>
            <a:r>
              <a:rPr lang="en-US" altLang="zh-CN" sz="2000" dirty="0">
                <a:latin typeface="微软雅黑" panose="020B0503020204020204" pitchFamily="34" charset="-122"/>
                <a:ea typeface="微软雅黑" panose="020B0503020204020204" pitchFamily="34" charset="-122"/>
              </a:rPr>
              <a:t> student</a:t>
            </a:r>
            <a:r>
              <a:rPr lang="zh-CN" altLang="en-US" sz="2000" dirty="0">
                <a:latin typeface="微软雅黑" panose="020B0503020204020204" pitchFamily="34" charset="-122"/>
                <a:ea typeface="微软雅黑" panose="020B0503020204020204" pitchFamily="34" charset="-122"/>
              </a:rPr>
              <a:t>类型</a:t>
            </a:r>
            <a:r>
              <a:rPr lang="zh-CN" altLang="en-US" sz="2000" dirty="0" smtClean="0">
                <a:latin typeface="微软雅黑" panose="020B0503020204020204" pitchFamily="34" charset="-122"/>
                <a:ea typeface="微软雅黑" panose="020B0503020204020204" pitchFamily="34" charset="-122"/>
              </a:rPr>
              <a:t>数据（</a:t>
            </a:r>
            <a:r>
              <a:rPr lang="en-US" altLang="zh-CN" sz="2000" dirty="0" smtClean="0">
                <a:latin typeface="微软雅黑" panose="020B0503020204020204" pitchFamily="34" charset="-122"/>
                <a:ea typeface="微软雅黑" panose="020B0503020204020204" pitchFamily="34" charset="-122"/>
              </a:rPr>
              <a:t>next</a:t>
            </a:r>
            <a:r>
              <a:rPr lang="zh-CN" altLang="en-US" sz="2000" dirty="0" smtClean="0">
                <a:latin typeface="微软雅黑" panose="020B0503020204020204" pitchFamily="34" charset="-122"/>
                <a:ea typeface="微软雅黑" panose="020B0503020204020204" pitchFamily="34" charset="-122"/>
              </a:rPr>
              <a:t>所在的结构体类型）</a:t>
            </a: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Arial" pitchFamily="34" charset="0"/>
              <a:buChar char="•"/>
            </a:pPr>
            <a:endParaRPr lang="zh-CN" altLang="en-US" sz="2200" dirty="0">
              <a:latin typeface="微软雅黑" panose="020B0503020204020204" pitchFamily="34" charset="-122"/>
              <a:ea typeface="微软雅黑" panose="020B0503020204020204" pitchFamily="34" charset="-122"/>
            </a:endParaRPr>
          </a:p>
        </p:txBody>
      </p:sp>
      <p:sp>
        <p:nvSpPr>
          <p:cNvPr id="6" name="AutoShape 4"/>
          <p:cNvSpPr>
            <a:spLocks noChangeArrowheads="1"/>
          </p:cNvSpPr>
          <p:nvPr/>
        </p:nvSpPr>
        <p:spPr bwMode="ltGray">
          <a:xfrm>
            <a:off x="5852403" y="1782178"/>
            <a:ext cx="2796480" cy="1788259"/>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struct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student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int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num</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float score:</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struct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student * next;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p:txBody>
      </p:sp>
      <p:pic>
        <p:nvPicPr>
          <p:cNvPr id="7" name="Picture 6" descr="k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1097" y="3974579"/>
            <a:ext cx="6553200" cy="185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46946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7"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8.8</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综合举例</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链表</a:t>
            </a:r>
          </a:p>
        </p:txBody>
      </p:sp>
      <p:sp>
        <p:nvSpPr>
          <p:cNvPr id="12" name="矩形: 圆角 12"/>
          <p:cNvSpPr/>
          <p:nvPr/>
        </p:nvSpPr>
        <p:spPr>
          <a:xfrm>
            <a:off x="1570079" y="1060624"/>
            <a:ext cx="1326129" cy="3599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微软雅黑" panose="020B0503020204020204" pitchFamily="34" charset="-122"/>
                <a:ea typeface="微软雅黑" panose="020B0503020204020204" pitchFamily="34" charset="-122"/>
              </a:rPr>
              <a:t>简单举例</a:t>
            </a:r>
            <a:endParaRPr lang="zh-CN" altLang="en-US" dirty="0">
              <a:solidFill>
                <a:schemeClr val="tx1"/>
              </a:solidFill>
            </a:endParaRPr>
          </a:p>
        </p:txBody>
      </p:sp>
      <p:sp>
        <p:nvSpPr>
          <p:cNvPr id="13" name="矩形: 圆角 4"/>
          <p:cNvSpPr/>
          <p:nvPr/>
        </p:nvSpPr>
        <p:spPr>
          <a:xfrm>
            <a:off x="1570079" y="4510236"/>
            <a:ext cx="1563827" cy="1380752"/>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500" dirty="0">
                <a:solidFill>
                  <a:schemeClr val="tx1"/>
                </a:solidFill>
                <a:latin typeface="Calibri" panose="020F0502020204030204" pitchFamily="34" charset="0"/>
                <a:ea typeface="微软雅黑" panose="020B0503020204020204" pitchFamily="34" charset="-122"/>
              </a:rPr>
              <a:t>运行结果：</a:t>
            </a:r>
            <a:endParaRPr lang="en-US" altLang="zh-CN" sz="1500" dirty="0">
              <a:solidFill>
                <a:schemeClr val="tx1"/>
              </a:solidFill>
              <a:latin typeface="Calibri" panose="020F0502020204030204" pitchFamily="34" charset="0"/>
              <a:ea typeface="微软雅黑" panose="020B0503020204020204" pitchFamily="34" charset="-122"/>
            </a:endParaRPr>
          </a:p>
          <a:p>
            <a:r>
              <a:rPr lang="en-US" altLang="zh-CN" sz="1500" dirty="0">
                <a:solidFill>
                  <a:schemeClr val="tx1"/>
                </a:solidFill>
                <a:latin typeface="Calibri" panose="020F0502020204030204" pitchFamily="34" charset="0"/>
                <a:ea typeface="微软雅黑" panose="020B0503020204020204" pitchFamily="34" charset="-122"/>
              </a:rPr>
              <a:t>10101 89.5</a:t>
            </a:r>
          </a:p>
          <a:p>
            <a:r>
              <a:rPr lang="en-US" altLang="zh-CN" sz="1500" dirty="0">
                <a:solidFill>
                  <a:schemeClr val="tx1"/>
                </a:solidFill>
                <a:latin typeface="Calibri" panose="020F0502020204030204" pitchFamily="34" charset="0"/>
                <a:ea typeface="微软雅黑" panose="020B0503020204020204" pitchFamily="34" charset="-122"/>
              </a:rPr>
              <a:t>10103 90.0</a:t>
            </a:r>
          </a:p>
          <a:p>
            <a:r>
              <a:rPr lang="en-US" altLang="zh-CN" sz="1500" dirty="0">
                <a:solidFill>
                  <a:schemeClr val="tx1"/>
                </a:solidFill>
                <a:latin typeface="Calibri" panose="020F0502020204030204" pitchFamily="34" charset="0"/>
                <a:ea typeface="微软雅黑" panose="020B0503020204020204" pitchFamily="34" charset="-122"/>
              </a:rPr>
              <a:t>10107 85.0</a:t>
            </a:r>
          </a:p>
        </p:txBody>
      </p:sp>
      <p:sp>
        <p:nvSpPr>
          <p:cNvPr id="9" name="矩形 8"/>
          <p:cNvSpPr/>
          <p:nvPr/>
        </p:nvSpPr>
        <p:spPr>
          <a:xfrm>
            <a:off x="769428" y="1492095"/>
            <a:ext cx="3238248" cy="230832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20000"/>
              </a:lnSpc>
            </a:pPr>
            <a:r>
              <a:rPr lang="en-US" altLang="zh-CN" sz="1500" dirty="0" smtClean="0"/>
              <a:t>#</a:t>
            </a:r>
            <a:r>
              <a:rPr lang="en-US" altLang="zh-CN" sz="1500" dirty="0"/>
              <a:t>include &lt;</a:t>
            </a:r>
            <a:r>
              <a:rPr lang="en-US" altLang="zh-CN" sz="1500" dirty="0" err="1"/>
              <a:t>stdio.h</a:t>
            </a:r>
            <a:r>
              <a:rPr lang="en-US" altLang="zh-CN" sz="1500" dirty="0"/>
              <a:t>&gt;</a:t>
            </a:r>
            <a:br>
              <a:rPr lang="en-US" altLang="zh-CN" sz="1500" dirty="0"/>
            </a:br>
            <a:r>
              <a:rPr lang="en-US" altLang="zh-CN" sz="1500" dirty="0"/>
              <a:t>#define NULL 0     </a:t>
            </a:r>
            <a:br>
              <a:rPr lang="en-US" altLang="zh-CN" sz="1500" dirty="0"/>
            </a:br>
            <a:r>
              <a:rPr lang="en-US" altLang="zh-CN" sz="1500" dirty="0" err="1"/>
              <a:t>struct</a:t>
            </a:r>
            <a:r>
              <a:rPr lang="en-US" altLang="zh-CN" sz="1500" dirty="0"/>
              <a:t> student</a:t>
            </a:r>
          </a:p>
          <a:p>
            <a:pPr>
              <a:lnSpc>
                <a:spcPct val="120000"/>
              </a:lnSpc>
            </a:pPr>
            <a:r>
              <a:rPr lang="en-US" altLang="zh-CN" sz="1500" dirty="0"/>
              <a:t>{</a:t>
            </a:r>
          </a:p>
          <a:p>
            <a:pPr>
              <a:lnSpc>
                <a:spcPct val="120000"/>
              </a:lnSpc>
            </a:pPr>
            <a:r>
              <a:rPr lang="en-US" altLang="zh-CN" sz="1500" dirty="0"/>
              <a:t>	long </a:t>
            </a:r>
            <a:r>
              <a:rPr lang="en-US" altLang="zh-CN" sz="1500" dirty="0" err="1"/>
              <a:t>num</a:t>
            </a:r>
            <a:r>
              <a:rPr lang="en-US" altLang="zh-CN" sz="1500" dirty="0"/>
              <a:t>;</a:t>
            </a:r>
          </a:p>
          <a:p>
            <a:pPr>
              <a:lnSpc>
                <a:spcPct val="120000"/>
              </a:lnSpc>
            </a:pPr>
            <a:r>
              <a:rPr lang="en-US" altLang="zh-CN" sz="1500" dirty="0"/>
              <a:t>	float score; </a:t>
            </a:r>
          </a:p>
          <a:p>
            <a:pPr>
              <a:lnSpc>
                <a:spcPct val="120000"/>
              </a:lnSpc>
            </a:pPr>
            <a:r>
              <a:rPr lang="en-US" altLang="zh-CN" sz="1500" dirty="0"/>
              <a:t>	</a:t>
            </a:r>
            <a:r>
              <a:rPr lang="en-US" altLang="zh-CN" sz="1500" dirty="0" err="1"/>
              <a:t>struct</a:t>
            </a:r>
            <a:r>
              <a:rPr lang="en-US" altLang="zh-CN" sz="1500" dirty="0"/>
              <a:t> student *next; </a:t>
            </a:r>
          </a:p>
          <a:p>
            <a:pPr>
              <a:lnSpc>
                <a:spcPct val="120000"/>
              </a:lnSpc>
            </a:pPr>
            <a:r>
              <a:rPr lang="en-US" altLang="zh-CN" sz="1500" dirty="0" smtClean="0"/>
              <a:t>};</a:t>
            </a:r>
            <a:endParaRPr lang="zh-CN" altLang="en-US" sz="1500" dirty="0"/>
          </a:p>
        </p:txBody>
      </p:sp>
      <p:sp>
        <p:nvSpPr>
          <p:cNvPr id="14" name="矩形: 圆角 3"/>
          <p:cNvSpPr/>
          <p:nvPr/>
        </p:nvSpPr>
        <p:spPr>
          <a:xfrm>
            <a:off x="622690" y="1420574"/>
            <a:ext cx="3384985" cy="2379846"/>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 name="矩形 14"/>
          <p:cNvSpPr/>
          <p:nvPr/>
        </p:nvSpPr>
        <p:spPr>
          <a:xfrm>
            <a:off x="4320234" y="1492095"/>
            <a:ext cx="4207539" cy="480131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20000"/>
              </a:lnSpc>
            </a:pPr>
            <a:r>
              <a:rPr lang="en-US" altLang="zh-CN" sz="1500" dirty="0" smtClean="0"/>
              <a:t>main</a:t>
            </a:r>
            <a:r>
              <a:rPr lang="en-US" altLang="zh-CN" sz="1500" dirty="0"/>
              <a:t>()</a:t>
            </a:r>
          </a:p>
          <a:p>
            <a:pPr>
              <a:lnSpc>
                <a:spcPct val="120000"/>
              </a:lnSpc>
            </a:pPr>
            <a:r>
              <a:rPr lang="en-US" altLang="zh-CN" sz="1500" dirty="0"/>
              <a:t>{  	</a:t>
            </a:r>
          </a:p>
          <a:p>
            <a:pPr>
              <a:lnSpc>
                <a:spcPct val="120000"/>
              </a:lnSpc>
            </a:pPr>
            <a:r>
              <a:rPr lang="en-US" altLang="zh-CN" sz="1500" dirty="0"/>
              <a:t>	</a:t>
            </a:r>
            <a:r>
              <a:rPr lang="en-US" altLang="zh-CN" sz="1500" dirty="0" err="1"/>
              <a:t>struct</a:t>
            </a:r>
            <a:r>
              <a:rPr lang="en-US" altLang="zh-CN" sz="1500" dirty="0"/>
              <a:t> student </a:t>
            </a:r>
            <a:r>
              <a:rPr lang="en-US" altLang="zh-CN" sz="1500" dirty="0" err="1"/>
              <a:t>a,b,c</a:t>
            </a:r>
            <a:r>
              <a:rPr lang="en-US" altLang="zh-CN" sz="1500" dirty="0"/>
              <a:t>,*head,*p;</a:t>
            </a:r>
          </a:p>
          <a:p>
            <a:pPr>
              <a:lnSpc>
                <a:spcPct val="120000"/>
              </a:lnSpc>
            </a:pPr>
            <a:r>
              <a:rPr lang="en-US" altLang="zh-CN" sz="1500" dirty="0"/>
              <a:t>	a. </a:t>
            </a:r>
            <a:r>
              <a:rPr lang="en-US" altLang="zh-CN" sz="1500" dirty="0" err="1"/>
              <a:t>num</a:t>
            </a:r>
            <a:r>
              <a:rPr lang="en-US" altLang="zh-CN" sz="1500" dirty="0"/>
              <a:t>=99101; </a:t>
            </a:r>
            <a:r>
              <a:rPr lang="en-US" altLang="zh-CN" sz="1500" dirty="0" err="1"/>
              <a:t>a.score</a:t>
            </a:r>
            <a:r>
              <a:rPr lang="en-US" altLang="zh-CN" sz="1500" dirty="0"/>
              <a:t>=89.5;</a:t>
            </a:r>
          </a:p>
          <a:p>
            <a:pPr>
              <a:lnSpc>
                <a:spcPct val="120000"/>
              </a:lnSpc>
            </a:pPr>
            <a:r>
              <a:rPr lang="en-US" altLang="zh-CN" sz="1500" dirty="0"/>
              <a:t>	b. </a:t>
            </a:r>
            <a:r>
              <a:rPr lang="en-US" altLang="zh-CN" sz="1500" dirty="0" err="1"/>
              <a:t>num</a:t>
            </a:r>
            <a:r>
              <a:rPr lang="en-US" altLang="zh-CN" sz="1500" dirty="0"/>
              <a:t>=99103; </a:t>
            </a:r>
            <a:r>
              <a:rPr lang="en-US" altLang="zh-CN" sz="1500" dirty="0" err="1"/>
              <a:t>b.score</a:t>
            </a:r>
            <a:r>
              <a:rPr lang="en-US" altLang="zh-CN" sz="1500" dirty="0"/>
              <a:t>=90;</a:t>
            </a:r>
          </a:p>
          <a:p>
            <a:pPr>
              <a:lnSpc>
                <a:spcPct val="120000"/>
              </a:lnSpc>
            </a:pPr>
            <a:r>
              <a:rPr lang="en-US" altLang="zh-CN" sz="1500" dirty="0"/>
              <a:t>	c. </a:t>
            </a:r>
            <a:r>
              <a:rPr lang="en-US" altLang="zh-CN" sz="1500" dirty="0" err="1"/>
              <a:t>num</a:t>
            </a:r>
            <a:r>
              <a:rPr lang="en-US" altLang="zh-CN" sz="1500" dirty="0"/>
              <a:t>=99107; </a:t>
            </a:r>
            <a:r>
              <a:rPr lang="en-US" altLang="zh-CN" sz="1500" dirty="0" err="1"/>
              <a:t>c.score</a:t>
            </a:r>
            <a:r>
              <a:rPr lang="en-US" altLang="zh-CN" sz="1500" dirty="0"/>
              <a:t>=85;</a:t>
            </a:r>
          </a:p>
          <a:p>
            <a:pPr>
              <a:lnSpc>
                <a:spcPct val="120000"/>
              </a:lnSpc>
            </a:pPr>
            <a:r>
              <a:rPr lang="en-US" altLang="zh-CN" sz="1500" dirty="0"/>
              <a:t>	head=&amp;a;    </a:t>
            </a:r>
          </a:p>
          <a:p>
            <a:pPr>
              <a:lnSpc>
                <a:spcPct val="120000"/>
              </a:lnSpc>
            </a:pPr>
            <a:r>
              <a:rPr lang="en-US" altLang="zh-CN" sz="1500" dirty="0"/>
              <a:t>	</a:t>
            </a:r>
            <a:r>
              <a:rPr lang="en-US" altLang="zh-CN" sz="1500" dirty="0" err="1"/>
              <a:t>a.next</a:t>
            </a:r>
            <a:r>
              <a:rPr lang="en-US" altLang="zh-CN" sz="1500" dirty="0"/>
              <a:t>=&amp;b;        </a:t>
            </a:r>
          </a:p>
          <a:p>
            <a:pPr>
              <a:lnSpc>
                <a:spcPct val="120000"/>
              </a:lnSpc>
            </a:pPr>
            <a:r>
              <a:rPr lang="en-US" altLang="zh-CN" sz="1500" dirty="0"/>
              <a:t>	</a:t>
            </a:r>
            <a:r>
              <a:rPr lang="en-US" altLang="zh-CN" sz="1500" dirty="0" err="1"/>
              <a:t>b.next</a:t>
            </a:r>
            <a:r>
              <a:rPr lang="en-US" altLang="zh-CN" sz="1500" dirty="0"/>
              <a:t>=&amp;c;</a:t>
            </a:r>
          </a:p>
          <a:p>
            <a:pPr>
              <a:lnSpc>
                <a:spcPct val="120000"/>
              </a:lnSpc>
            </a:pPr>
            <a:r>
              <a:rPr lang="en-US" altLang="zh-CN" sz="1500" dirty="0"/>
              <a:t>	</a:t>
            </a:r>
            <a:r>
              <a:rPr lang="en-US" altLang="zh-CN" sz="1500" dirty="0" err="1"/>
              <a:t>c.next</a:t>
            </a:r>
            <a:r>
              <a:rPr lang="en-US" altLang="zh-CN" sz="1500" dirty="0"/>
              <a:t>=NULL;     </a:t>
            </a:r>
          </a:p>
          <a:p>
            <a:pPr>
              <a:lnSpc>
                <a:spcPct val="120000"/>
              </a:lnSpc>
            </a:pPr>
            <a:r>
              <a:rPr lang="en-US" altLang="zh-CN" sz="1500" dirty="0"/>
              <a:t>	p=head;               </a:t>
            </a:r>
            <a:br>
              <a:rPr lang="en-US" altLang="zh-CN" sz="1500" dirty="0"/>
            </a:br>
            <a:r>
              <a:rPr lang="en-US" altLang="zh-CN" sz="1500" dirty="0"/>
              <a:t>        do</a:t>
            </a:r>
          </a:p>
          <a:p>
            <a:pPr>
              <a:lnSpc>
                <a:spcPct val="120000"/>
              </a:lnSpc>
            </a:pPr>
            <a:r>
              <a:rPr lang="en-US" altLang="zh-CN" sz="1500" dirty="0"/>
              <a:t>        {</a:t>
            </a:r>
          </a:p>
          <a:p>
            <a:pPr>
              <a:lnSpc>
                <a:spcPct val="120000"/>
              </a:lnSpc>
            </a:pPr>
            <a:r>
              <a:rPr lang="en-US" altLang="zh-CN" sz="1500" dirty="0"/>
              <a:t>		</a:t>
            </a:r>
            <a:r>
              <a:rPr lang="en-US" altLang="zh-CN" sz="1500" dirty="0" err="1"/>
              <a:t>printf</a:t>
            </a:r>
            <a:r>
              <a:rPr lang="en-US" altLang="zh-CN" sz="1500" dirty="0"/>
              <a:t>("%</a:t>
            </a:r>
            <a:r>
              <a:rPr lang="en-US" altLang="zh-CN" sz="1500" dirty="0" err="1"/>
              <a:t>ld</a:t>
            </a:r>
            <a:r>
              <a:rPr lang="en-US" altLang="zh-CN" sz="1500" dirty="0"/>
              <a:t> %5.1f\</a:t>
            </a:r>
            <a:r>
              <a:rPr lang="en-US" altLang="zh-CN" sz="1500" dirty="0" err="1"/>
              <a:t>n",p</a:t>
            </a:r>
            <a:r>
              <a:rPr lang="en-US" altLang="zh-CN" sz="1500" dirty="0"/>
              <a:t>-&gt;</a:t>
            </a:r>
            <a:r>
              <a:rPr lang="en-US" altLang="zh-CN" sz="1500" dirty="0" err="1"/>
              <a:t>num,p</a:t>
            </a:r>
            <a:r>
              <a:rPr lang="en-US" altLang="zh-CN" sz="1500" dirty="0"/>
              <a:t>-&gt;score);</a:t>
            </a:r>
          </a:p>
          <a:p>
            <a:pPr>
              <a:lnSpc>
                <a:spcPct val="120000"/>
              </a:lnSpc>
            </a:pPr>
            <a:r>
              <a:rPr lang="en-US" altLang="zh-CN" sz="1500" dirty="0"/>
              <a:t>		p=p-&gt;next;</a:t>
            </a:r>
          </a:p>
          <a:p>
            <a:pPr>
              <a:lnSpc>
                <a:spcPct val="120000"/>
              </a:lnSpc>
            </a:pPr>
            <a:r>
              <a:rPr lang="en-US" altLang="zh-CN" sz="1500" dirty="0"/>
              <a:t>	} while(p!=NULL);</a:t>
            </a:r>
          </a:p>
          <a:p>
            <a:pPr>
              <a:lnSpc>
                <a:spcPct val="120000"/>
              </a:lnSpc>
            </a:pPr>
            <a:r>
              <a:rPr lang="en-US" altLang="zh-CN" sz="1500" dirty="0" smtClean="0"/>
              <a:t>}</a:t>
            </a:r>
            <a:endParaRPr lang="en-US" altLang="zh-CN" sz="1500" dirty="0"/>
          </a:p>
        </p:txBody>
      </p:sp>
      <p:sp>
        <p:nvSpPr>
          <p:cNvPr id="16" name="矩形: 圆角 3"/>
          <p:cNvSpPr/>
          <p:nvPr/>
        </p:nvSpPr>
        <p:spPr>
          <a:xfrm>
            <a:off x="4173497" y="1420573"/>
            <a:ext cx="4354276" cy="487283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49288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7"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8.8</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综合举例</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链表</a:t>
            </a:r>
          </a:p>
        </p:txBody>
      </p:sp>
      <p:sp>
        <p:nvSpPr>
          <p:cNvPr id="9" name="矩形 8"/>
          <p:cNvSpPr/>
          <p:nvPr/>
        </p:nvSpPr>
        <p:spPr>
          <a:xfrm>
            <a:off x="633302" y="1027110"/>
            <a:ext cx="7996348" cy="4818435"/>
          </a:xfrm>
          <a:prstGeom prst="rect">
            <a:avLst/>
          </a:prstGeom>
        </p:spPr>
        <p:txBody>
          <a:bodyPr wrap="square">
            <a:spAutoFit/>
          </a:bodyPr>
          <a:lstStyle/>
          <a:p>
            <a:pPr>
              <a:lnSpc>
                <a:spcPct val="150000"/>
              </a:lnSpc>
              <a:spcBef>
                <a:spcPts val="600"/>
              </a:spcBef>
            </a:pPr>
            <a:r>
              <a:rPr lang="zh-CN" altLang="en-US" sz="2200" b="1" dirty="0" smtClean="0">
                <a:latin typeface="微软雅黑" panose="020B0503020204020204" pitchFamily="34" charset="-122"/>
                <a:ea typeface="微软雅黑" panose="020B0503020204020204" pitchFamily="34" charset="-122"/>
              </a:rPr>
              <a:t>动态链表</a:t>
            </a:r>
            <a:r>
              <a:rPr lang="en-US" altLang="zh-CN"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动态地开辟和释放存储单元</a:t>
            </a:r>
          </a:p>
          <a:p>
            <a:pPr marL="342900" indent="-342900">
              <a:lnSpc>
                <a:spcPct val="150000"/>
              </a:lnSpc>
              <a:spcBef>
                <a:spcPts val="1800"/>
              </a:spcBef>
              <a:buFont typeface="Arial" pitchFamily="34" charset="0"/>
              <a:buChar cha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malloc</a:t>
            </a:r>
            <a:r>
              <a:rPr lang="zh-CN" altLang="en-US" sz="2000" dirty="0">
                <a:latin typeface="微软雅黑" panose="020B0503020204020204" pitchFamily="34" charset="-122"/>
                <a:ea typeface="微软雅黑" panose="020B0503020204020204" pitchFamily="34" charset="-122"/>
              </a:rPr>
              <a:t>函数</a:t>
            </a:r>
          </a:p>
          <a:p>
            <a:pPr>
              <a:lnSpc>
                <a:spcPct val="150000"/>
              </a:lnSpc>
              <a:spcBef>
                <a:spcPts val="600"/>
              </a:spcBef>
            </a:pP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内存的动态存储区中分配一个长度为</a:t>
            </a:r>
            <a:r>
              <a:rPr lang="en-US" altLang="zh-CN" sz="2000" dirty="0">
                <a:latin typeface="微软雅黑" panose="020B0503020204020204" pitchFamily="34" charset="-122"/>
                <a:ea typeface="微软雅黑" panose="020B0503020204020204" pitchFamily="34" charset="-122"/>
              </a:rPr>
              <a:t>size</a:t>
            </a:r>
            <a:r>
              <a:rPr lang="zh-CN" altLang="en-US" sz="2000" dirty="0">
                <a:latin typeface="微软雅黑" panose="020B0503020204020204" pitchFamily="34" charset="-122"/>
                <a:ea typeface="微软雅黑" panose="020B0503020204020204" pitchFamily="34" charset="-122"/>
              </a:rPr>
              <a:t>的连续空间。</a:t>
            </a:r>
          </a:p>
          <a:p>
            <a:pPr marL="342900" indent="-342900">
              <a:lnSpc>
                <a:spcPct val="150000"/>
              </a:lnSpc>
              <a:spcBef>
                <a:spcPts val="1800"/>
              </a:spcBef>
              <a:buFont typeface="Arial" pitchFamily="34" charset="0"/>
              <a:buChar cha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calloc</a:t>
            </a:r>
            <a:r>
              <a:rPr lang="zh-CN" altLang="en-US" sz="2000" dirty="0">
                <a:latin typeface="微软雅黑" panose="020B0503020204020204" pitchFamily="34" charset="-122"/>
                <a:ea typeface="微软雅黑" panose="020B0503020204020204" pitchFamily="34" charset="-122"/>
              </a:rPr>
              <a:t>函数</a:t>
            </a:r>
          </a:p>
          <a:p>
            <a:pPr>
              <a:lnSpc>
                <a:spcPct val="150000"/>
              </a:lnSpc>
              <a:spcBef>
                <a:spcPts val="600"/>
              </a:spcBef>
            </a:pPr>
            <a:r>
              <a:rPr lang="zh-CN" altLang="en-US"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内存的动态区存储中分配</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个长度为</a:t>
            </a:r>
            <a:r>
              <a:rPr lang="en-US" altLang="zh-CN" sz="2000" dirty="0">
                <a:latin typeface="微软雅黑" panose="020B0503020204020204" pitchFamily="34" charset="-122"/>
                <a:ea typeface="微软雅黑" panose="020B0503020204020204" pitchFamily="34" charset="-122"/>
              </a:rPr>
              <a:t>size</a:t>
            </a:r>
            <a:r>
              <a:rPr lang="zh-CN" altLang="en-US" sz="2000" dirty="0">
                <a:latin typeface="微软雅黑" panose="020B0503020204020204" pitchFamily="34" charset="-122"/>
                <a:ea typeface="微软雅黑" panose="020B0503020204020204" pitchFamily="34" charset="-122"/>
              </a:rPr>
              <a:t>的连续空间</a:t>
            </a:r>
          </a:p>
          <a:p>
            <a:pPr marL="342900" indent="-342900">
              <a:lnSpc>
                <a:spcPct val="150000"/>
              </a:lnSpc>
              <a:spcBef>
                <a:spcPts val="1800"/>
              </a:spcBef>
              <a:buFont typeface="Arial" pitchFamily="34" charset="0"/>
              <a:buChar cha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free</a:t>
            </a:r>
            <a:r>
              <a:rPr lang="zh-CN" altLang="en-US" sz="2000" dirty="0">
                <a:latin typeface="微软雅黑" panose="020B0503020204020204" pitchFamily="34" charset="-122"/>
                <a:ea typeface="微软雅黑" panose="020B0503020204020204" pitchFamily="34" charset="-122"/>
              </a:rPr>
              <a:t>函数</a:t>
            </a:r>
          </a:p>
          <a:p>
            <a:pPr>
              <a:lnSpc>
                <a:spcPct val="150000"/>
              </a:lnSpc>
              <a:spcBef>
                <a:spcPts val="600"/>
              </a:spcBef>
            </a:pPr>
            <a:r>
              <a:rPr lang="zh-CN" altLang="en-US" sz="2000" dirty="0" smtClean="0">
                <a:latin typeface="微软雅黑" panose="020B0503020204020204" pitchFamily="34" charset="-122"/>
                <a:ea typeface="微软雅黑" panose="020B0503020204020204" pitchFamily="34" charset="-122"/>
              </a:rPr>
              <a:t>释放</a:t>
            </a:r>
            <a:r>
              <a:rPr lang="zh-CN" altLang="en-US" sz="2000" dirty="0">
                <a:latin typeface="微软雅黑" panose="020B0503020204020204" pitchFamily="34" charset="-122"/>
                <a:ea typeface="微软雅黑" panose="020B0503020204020204" pitchFamily="34" charset="-122"/>
              </a:rPr>
              <a:t>由</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指向的内存区</a:t>
            </a:r>
          </a:p>
          <a:p>
            <a:pPr marL="342900" indent="-342900">
              <a:lnSpc>
                <a:spcPct val="150000"/>
              </a:lnSpc>
              <a:spcBef>
                <a:spcPts val="600"/>
              </a:spcBef>
              <a:buFont typeface="Arial" pitchFamily="34" charset="0"/>
              <a:buChar char="•"/>
            </a:pPr>
            <a:endParaRPr lang="zh-CN" altLang="en-US" sz="2200" dirty="0">
              <a:latin typeface="微软雅黑" panose="020B0503020204020204" pitchFamily="34" charset="-122"/>
              <a:ea typeface="微软雅黑" panose="020B0503020204020204" pitchFamily="34" charset="-122"/>
            </a:endParaRPr>
          </a:p>
        </p:txBody>
      </p:sp>
      <p:sp>
        <p:nvSpPr>
          <p:cNvPr id="8" name="AutoShape 4"/>
          <p:cNvSpPr>
            <a:spLocks noChangeArrowheads="1"/>
          </p:cNvSpPr>
          <p:nvPr/>
        </p:nvSpPr>
        <p:spPr bwMode="ltGray">
          <a:xfrm>
            <a:off x="3435127" y="1893649"/>
            <a:ext cx="4418260" cy="376476"/>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void *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malloc</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(unsigned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int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size);</a:t>
            </a:r>
          </a:p>
        </p:txBody>
      </p:sp>
      <p:sp>
        <p:nvSpPr>
          <p:cNvPr id="10" name="AutoShape 4"/>
          <p:cNvSpPr>
            <a:spLocks noChangeArrowheads="1"/>
          </p:cNvSpPr>
          <p:nvPr/>
        </p:nvSpPr>
        <p:spPr bwMode="ltGray">
          <a:xfrm>
            <a:off x="3435127" y="3059851"/>
            <a:ext cx="4418260" cy="376476"/>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void *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calloc</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(unsigned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n,unsigned</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size);</a:t>
            </a:r>
          </a:p>
        </p:txBody>
      </p:sp>
      <p:sp>
        <p:nvSpPr>
          <p:cNvPr id="12" name="AutoShape 4"/>
          <p:cNvSpPr>
            <a:spLocks noChangeArrowheads="1"/>
          </p:cNvSpPr>
          <p:nvPr/>
        </p:nvSpPr>
        <p:spPr bwMode="ltGray">
          <a:xfrm>
            <a:off x="3435127" y="4264460"/>
            <a:ext cx="4418260" cy="376476"/>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void free(void * p);</a:t>
            </a:r>
          </a:p>
        </p:txBody>
      </p:sp>
    </p:spTree>
    <p:extLst>
      <p:ext uri="{BB962C8B-B14F-4D97-AF65-F5344CB8AC3E}">
        <p14:creationId xmlns:p14="http://schemas.microsoft.com/office/powerpoint/2010/main" val="28676728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7"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8.8</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综合举例</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链表</a:t>
            </a:r>
          </a:p>
        </p:txBody>
      </p:sp>
      <p:sp>
        <p:nvSpPr>
          <p:cNvPr id="12" name="矩形: 圆角 12"/>
          <p:cNvSpPr/>
          <p:nvPr/>
        </p:nvSpPr>
        <p:spPr>
          <a:xfrm>
            <a:off x="423529" y="2598200"/>
            <a:ext cx="3240360" cy="3599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微软雅黑" panose="020B0503020204020204" pitchFamily="34" charset="-122"/>
                <a:ea typeface="微软雅黑" panose="020B0503020204020204" pitchFamily="34" charset="-122"/>
              </a:rPr>
              <a:t>单向链表操作</a:t>
            </a:r>
            <a:r>
              <a:rPr lang="en-US" altLang="zh-CN" dirty="0" smtClean="0">
                <a:solidFill>
                  <a:schemeClr val="tx1"/>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查找</a:t>
            </a:r>
            <a:r>
              <a:rPr lang="zh-CN" altLang="en-US" dirty="0" smtClean="0">
                <a:solidFill>
                  <a:schemeClr val="tx1"/>
                </a:solidFill>
                <a:latin typeface="微软雅黑" panose="020B0503020204020204" pitchFamily="34" charset="-122"/>
                <a:ea typeface="微软雅黑" panose="020B0503020204020204" pitchFamily="34" charset="-122"/>
              </a:rPr>
              <a:t>结点</a:t>
            </a:r>
            <a:r>
              <a:rPr lang="en-US" altLang="zh-CN" dirty="0" smtClean="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endParaRPr>
          </a:p>
        </p:txBody>
      </p:sp>
      <p:sp>
        <p:nvSpPr>
          <p:cNvPr id="8" name="矩形 7"/>
          <p:cNvSpPr/>
          <p:nvPr/>
        </p:nvSpPr>
        <p:spPr>
          <a:xfrm>
            <a:off x="2483158" y="830259"/>
            <a:ext cx="3238248" cy="1754326"/>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20000"/>
              </a:lnSpc>
            </a:pPr>
            <a:r>
              <a:rPr lang="en-US" altLang="zh-CN" sz="1500" dirty="0" err="1" smtClean="0"/>
              <a:t>typedef</a:t>
            </a:r>
            <a:r>
              <a:rPr lang="en-US" altLang="zh-CN" sz="1500" dirty="0" smtClean="0"/>
              <a:t>  </a:t>
            </a:r>
            <a:r>
              <a:rPr lang="en-US" altLang="zh-CN" sz="1500" dirty="0" err="1"/>
              <a:t>int</a:t>
            </a:r>
            <a:r>
              <a:rPr lang="en-US" altLang="zh-CN" sz="1500" dirty="0"/>
              <a:t>  </a:t>
            </a:r>
            <a:r>
              <a:rPr lang="en-US" altLang="zh-CN" sz="1500" dirty="0" err="1"/>
              <a:t>DataType</a:t>
            </a:r>
            <a:r>
              <a:rPr lang="en-US" altLang="zh-CN" sz="1500" dirty="0"/>
              <a:t>;</a:t>
            </a:r>
          </a:p>
          <a:p>
            <a:pPr>
              <a:lnSpc>
                <a:spcPct val="120000"/>
              </a:lnSpc>
            </a:pPr>
            <a:r>
              <a:rPr lang="en-US" altLang="zh-CN" sz="1500" dirty="0" err="1"/>
              <a:t>typedef</a:t>
            </a:r>
            <a:r>
              <a:rPr lang="en-US" altLang="zh-CN" sz="1500" dirty="0"/>
              <a:t> </a:t>
            </a:r>
            <a:r>
              <a:rPr lang="en-US" altLang="zh-CN" sz="1500" dirty="0" err="1"/>
              <a:t>struct</a:t>
            </a:r>
            <a:r>
              <a:rPr lang="en-US" altLang="zh-CN" sz="1500" dirty="0"/>
              <a:t> </a:t>
            </a:r>
            <a:r>
              <a:rPr lang="en-US" altLang="zh-CN" sz="1500" dirty="0" err="1"/>
              <a:t>linknode</a:t>
            </a:r>
            <a:endParaRPr lang="en-US" altLang="zh-CN" sz="1500" dirty="0"/>
          </a:p>
          <a:p>
            <a:pPr>
              <a:lnSpc>
                <a:spcPct val="120000"/>
              </a:lnSpc>
            </a:pPr>
            <a:r>
              <a:rPr lang="en-US" altLang="zh-CN" sz="1500" dirty="0"/>
              <a:t>{</a:t>
            </a:r>
          </a:p>
          <a:p>
            <a:pPr>
              <a:lnSpc>
                <a:spcPct val="120000"/>
              </a:lnSpc>
            </a:pPr>
            <a:r>
              <a:rPr lang="en-US" altLang="zh-CN" sz="1500" dirty="0"/>
              <a:t>	</a:t>
            </a:r>
            <a:r>
              <a:rPr lang="en-US" altLang="zh-CN" sz="1500" dirty="0" err="1"/>
              <a:t>DataType</a:t>
            </a:r>
            <a:r>
              <a:rPr lang="en-US" altLang="zh-CN" sz="1500" dirty="0"/>
              <a:t> data;</a:t>
            </a:r>
          </a:p>
          <a:p>
            <a:pPr>
              <a:lnSpc>
                <a:spcPct val="120000"/>
              </a:lnSpc>
            </a:pPr>
            <a:r>
              <a:rPr lang="en-US" altLang="zh-CN" sz="1500" dirty="0"/>
              <a:t>	</a:t>
            </a:r>
            <a:r>
              <a:rPr lang="en-US" altLang="zh-CN" sz="1500" dirty="0" err="1"/>
              <a:t>struct</a:t>
            </a:r>
            <a:r>
              <a:rPr lang="en-US" altLang="zh-CN" sz="1500" dirty="0"/>
              <a:t> </a:t>
            </a:r>
            <a:r>
              <a:rPr lang="en-US" altLang="zh-CN" sz="1500" dirty="0" err="1"/>
              <a:t>linknode</a:t>
            </a:r>
            <a:r>
              <a:rPr lang="en-US" altLang="zh-CN" sz="1500" dirty="0"/>
              <a:t> *next;</a:t>
            </a:r>
          </a:p>
          <a:p>
            <a:pPr>
              <a:lnSpc>
                <a:spcPct val="120000"/>
              </a:lnSpc>
            </a:pPr>
            <a:r>
              <a:rPr lang="en-US" altLang="zh-CN" sz="1500" dirty="0"/>
              <a:t>} Node</a:t>
            </a:r>
            <a:r>
              <a:rPr lang="en-US" altLang="zh-CN" sz="1500" dirty="0" smtClean="0"/>
              <a:t>;</a:t>
            </a:r>
            <a:endParaRPr lang="zh-CN" altLang="en-US" sz="1500" dirty="0"/>
          </a:p>
        </p:txBody>
      </p:sp>
      <p:sp>
        <p:nvSpPr>
          <p:cNvPr id="10" name="矩形: 圆角 3"/>
          <p:cNvSpPr/>
          <p:nvPr/>
        </p:nvSpPr>
        <p:spPr>
          <a:xfrm>
            <a:off x="2336420" y="885203"/>
            <a:ext cx="4445200" cy="1650656"/>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3" name="矩形 12"/>
          <p:cNvSpPr/>
          <p:nvPr/>
        </p:nvSpPr>
        <p:spPr>
          <a:xfrm>
            <a:off x="423529" y="3107525"/>
            <a:ext cx="3759367" cy="341632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20000"/>
              </a:lnSpc>
            </a:pPr>
            <a:r>
              <a:rPr lang="en-US" altLang="zh-CN" sz="1500" dirty="0" err="1" smtClean="0"/>
              <a:t>int</a:t>
            </a:r>
            <a:r>
              <a:rPr lang="en-US" altLang="zh-CN" sz="1500" dirty="0" smtClean="0"/>
              <a:t> </a:t>
            </a:r>
            <a:r>
              <a:rPr lang="en-US" altLang="zh-CN" sz="1500" dirty="0"/>
              <a:t>	</a:t>
            </a:r>
            <a:r>
              <a:rPr lang="en-US" altLang="zh-CN" sz="1500" dirty="0" err="1"/>
              <a:t>node_find</a:t>
            </a:r>
            <a:r>
              <a:rPr lang="en-US" altLang="zh-CN" sz="1500" dirty="0"/>
              <a:t>(Node  * head, Datatype x)</a:t>
            </a:r>
          </a:p>
          <a:p>
            <a:pPr>
              <a:lnSpc>
                <a:spcPct val="120000"/>
              </a:lnSpc>
            </a:pPr>
            <a:r>
              <a:rPr lang="en-US" altLang="zh-CN" sz="1500" dirty="0"/>
              <a:t>{</a:t>
            </a:r>
          </a:p>
          <a:p>
            <a:pPr>
              <a:lnSpc>
                <a:spcPct val="120000"/>
              </a:lnSpc>
            </a:pPr>
            <a:r>
              <a:rPr lang="en-US" altLang="zh-CN" sz="1500" dirty="0"/>
              <a:t>	Node *p;</a:t>
            </a:r>
          </a:p>
          <a:p>
            <a:pPr>
              <a:lnSpc>
                <a:spcPct val="120000"/>
              </a:lnSpc>
            </a:pPr>
            <a:r>
              <a:rPr lang="en-US" altLang="zh-CN" sz="1500" dirty="0"/>
              <a:t>	p=head;</a:t>
            </a:r>
          </a:p>
          <a:p>
            <a:pPr>
              <a:lnSpc>
                <a:spcPct val="120000"/>
              </a:lnSpc>
            </a:pPr>
            <a:r>
              <a:rPr lang="en-US" altLang="zh-CN" sz="1500" dirty="0"/>
              <a:t>	</a:t>
            </a:r>
            <a:r>
              <a:rPr lang="en-US" altLang="zh-CN" sz="1500" dirty="0" smtClean="0"/>
              <a:t>while </a:t>
            </a:r>
            <a:r>
              <a:rPr lang="en-US" altLang="zh-CN" sz="1500" dirty="0"/>
              <a:t>(p!=NULL)</a:t>
            </a:r>
          </a:p>
          <a:p>
            <a:pPr>
              <a:lnSpc>
                <a:spcPct val="120000"/>
              </a:lnSpc>
            </a:pPr>
            <a:r>
              <a:rPr lang="en-US" altLang="zh-CN" sz="1500" dirty="0"/>
              <a:t>	{</a:t>
            </a:r>
          </a:p>
          <a:p>
            <a:pPr>
              <a:lnSpc>
                <a:spcPct val="120000"/>
              </a:lnSpc>
            </a:pPr>
            <a:r>
              <a:rPr lang="en-US" altLang="zh-CN" sz="1500" dirty="0"/>
              <a:t>		if (p-&gt;data ==x) break;</a:t>
            </a:r>
          </a:p>
          <a:p>
            <a:pPr>
              <a:lnSpc>
                <a:spcPct val="120000"/>
              </a:lnSpc>
            </a:pPr>
            <a:r>
              <a:rPr lang="en-US" altLang="zh-CN" sz="1500" dirty="0"/>
              <a:t>		p=p-&gt;next;	</a:t>
            </a:r>
            <a:endParaRPr lang="en-US" altLang="zh-CN" sz="1500" dirty="0" smtClean="0"/>
          </a:p>
          <a:p>
            <a:pPr>
              <a:lnSpc>
                <a:spcPct val="120000"/>
              </a:lnSpc>
            </a:pPr>
            <a:r>
              <a:rPr lang="en-US" altLang="zh-CN" sz="1500" dirty="0"/>
              <a:t> </a:t>
            </a:r>
            <a:r>
              <a:rPr lang="en-US" altLang="zh-CN" sz="1500" dirty="0" smtClean="0"/>
              <a:t>         }</a:t>
            </a:r>
            <a:r>
              <a:rPr lang="en-US" altLang="zh-CN" sz="1500" dirty="0"/>
              <a:t>				</a:t>
            </a:r>
            <a:endParaRPr lang="en-US" altLang="zh-CN" sz="1500" dirty="0" smtClean="0"/>
          </a:p>
          <a:p>
            <a:pPr>
              <a:lnSpc>
                <a:spcPct val="120000"/>
              </a:lnSpc>
            </a:pPr>
            <a:r>
              <a:rPr lang="en-US" altLang="zh-CN" sz="1500" dirty="0"/>
              <a:t> </a:t>
            </a:r>
            <a:r>
              <a:rPr lang="en-US" altLang="zh-CN" sz="1500" dirty="0" smtClean="0"/>
              <a:t>          if(p</a:t>
            </a:r>
            <a:r>
              <a:rPr lang="en-US" altLang="zh-CN" sz="1500" dirty="0"/>
              <a:t>==NULL)	return 0;</a:t>
            </a:r>
          </a:p>
          <a:p>
            <a:pPr>
              <a:lnSpc>
                <a:spcPct val="120000"/>
              </a:lnSpc>
            </a:pPr>
            <a:r>
              <a:rPr lang="en-US" altLang="zh-CN" sz="1500" dirty="0"/>
              <a:t>	else return 1;</a:t>
            </a:r>
          </a:p>
          <a:p>
            <a:pPr>
              <a:lnSpc>
                <a:spcPct val="120000"/>
              </a:lnSpc>
            </a:pPr>
            <a:r>
              <a:rPr lang="en-US" altLang="zh-CN" sz="1500" dirty="0" smtClean="0"/>
              <a:t>}</a:t>
            </a:r>
            <a:endParaRPr lang="zh-CN" altLang="en-US" sz="1500" dirty="0"/>
          </a:p>
        </p:txBody>
      </p:sp>
      <p:sp>
        <p:nvSpPr>
          <p:cNvPr id="16" name="矩形: 圆角 3"/>
          <p:cNvSpPr/>
          <p:nvPr/>
        </p:nvSpPr>
        <p:spPr>
          <a:xfrm>
            <a:off x="276792" y="2958180"/>
            <a:ext cx="3906105" cy="341343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7" name="矩形 16"/>
          <p:cNvSpPr/>
          <p:nvPr/>
        </p:nvSpPr>
        <p:spPr>
          <a:xfrm>
            <a:off x="4559020" y="3117253"/>
            <a:ext cx="4298462" cy="3139321"/>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20000"/>
              </a:lnSpc>
            </a:pPr>
            <a:r>
              <a:rPr lang="en-US" altLang="zh-CN" sz="1500" dirty="0" smtClean="0"/>
              <a:t>Node  </a:t>
            </a:r>
            <a:r>
              <a:rPr lang="en-US" altLang="zh-CN" sz="1500" dirty="0"/>
              <a:t>* </a:t>
            </a:r>
            <a:r>
              <a:rPr lang="en-US" altLang="zh-CN" sz="1500" dirty="0" err="1"/>
              <a:t>node_find</a:t>
            </a:r>
            <a:r>
              <a:rPr lang="en-US" altLang="zh-CN" sz="1500" dirty="0"/>
              <a:t>(Node  *head, Datatype x)</a:t>
            </a:r>
          </a:p>
          <a:p>
            <a:pPr>
              <a:lnSpc>
                <a:spcPct val="120000"/>
              </a:lnSpc>
            </a:pPr>
            <a:r>
              <a:rPr lang="en-US" altLang="zh-CN" sz="1500" dirty="0"/>
              <a:t>{</a:t>
            </a:r>
          </a:p>
          <a:p>
            <a:pPr>
              <a:lnSpc>
                <a:spcPct val="120000"/>
              </a:lnSpc>
            </a:pPr>
            <a:r>
              <a:rPr lang="en-US" altLang="zh-CN" sz="1500" dirty="0"/>
              <a:t>	Node *p;</a:t>
            </a:r>
          </a:p>
          <a:p>
            <a:pPr>
              <a:lnSpc>
                <a:spcPct val="120000"/>
              </a:lnSpc>
            </a:pPr>
            <a:r>
              <a:rPr lang="en-US" altLang="zh-CN" sz="1500" dirty="0"/>
              <a:t>	p=head;</a:t>
            </a:r>
          </a:p>
          <a:p>
            <a:pPr>
              <a:lnSpc>
                <a:spcPct val="120000"/>
              </a:lnSpc>
            </a:pPr>
            <a:r>
              <a:rPr lang="en-US" altLang="zh-CN" sz="1500" dirty="0"/>
              <a:t>	</a:t>
            </a:r>
            <a:r>
              <a:rPr lang="en-US" altLang="zh-CN" sz="1500" dirty="0" smtClean="0"/>
              <a:t>while </a:t>
            </a:r>
            <a:r>
              <a:rPr lang="en-US" altLang="zh-CN" sz="1500" dirty="0"/>
              <a:t>(p!=NULL)</a:t>
            </a:r>
          </a:p>
          <a:p>
            <a:pPr>
              <a:lnSpc>
                <a:spcPct val="120000"/>
              </a:lnSpc>
            </a:pPr>
            <a:r>
              <a:rPr lang="en-US" altLang="zh-CN" sz="1500" dirty="0"/>
              <a:t>	{</a:t>
            </a:r>
          </a:p>
          <a:p>
            <a:pPr>
              <a:lnSpc>
                <a:spcPct val="120000"/>
              </a:lnSpc>
            </a:pPr>
            <a:r>
              <a:rPr lang="en-US" altLang="zh-CN" sz="1500" dirty="0" smtClean="0"/>
              <a:t>                    if </a:t>
            </a:r>
            <a:r>
              <a:rPr lang="en-US" altLang="zh-CN" sz="1500" dirty="0"/>
              <a:t>( p-&gt;data == x) break;</a:t>
            </a:r>
          </a:p>
          <a:p>
            <a:pPr>
              <a:lnSpc>
                <a:spcPct val="120000"/>
              </a:lnSpc>
            </a:pPr>
            <a:r>
              <a:rPr lang="en-US" altLang="zh-CN" sz="1500" dirty="0"/>
              <a:t>	</a:t>
            </a:r>
            <a:r>
              <a:rPr lang="en-US" altLang="zh-CN" sz="1500" dirty="0" smtClean="0"/>
              <a:t>         p </a:t>
            </a:r>
            <a:r>
              <a:rPr lang="en-US" altLang="zh-CN" sz="1500" dirty="0"/>
              <a:t>= p-&gt;next ;</a:t>
            </a:r>
          </a:p>
          <a:p>
            <a:pPr>
              <a:lnSpc>
                <a:spcPct val="120000"/>
              </a:lnSpc>
            </a:pPr>
            <a:r>
              <a:rPr lang="en-US" altLang="zh-CN" sz="1500" dirty="0" smtClean="0"/>
              <a:t>           }</a:t>
            </a:r>
            <a:endParaRPr lang="en-US" altLang="zh-CN" sz="1500" dirty="0"/>
          </a:p>
          <a:p>
            <a:pPr>
              <a:lnSpc>
                <a:spcPct val="120000"/>
              </a:lnSpc>
            </a:pPr>
            <a:r>
              <a:rPr lang="en-US" altLang="zh-CN" sz="1500" dirty="0" smtClean="0"/>
              <a:t>            return </a:t>
            </a:r>
            <a:r>
              <a:rPr lang="en-US" altLang="zh-CN" sz="1500" dirty="0"/>
              <a:t>p;</a:t>
            </a:r>
          </a:p>
          <a:p>
            <a:pPr>
              <a:lnSpc>
                <a:spcPct val="120000"/>
              </a:lnSpc>
            </a:pPr>
            <a:r>
              <a:rPr lang="en-US" altLang="zh-CN" sz="1500" dirty="0" smtClean="0"/>
              <a:t>}</a:t>
            </a:r>
            <a:endParaRPr lang="zh-CN" altLang="en-US" sz="1500" dirty="0"/>
          </a:p>
        </p:txBody>
      </p:sp>
      <p:sp>
        <p:nvSpPr>
          <p:cNvPr id="19" name="矩形: 圆角 3"/>
          <p:cNvSpPr/>
          <p:nvPr/>
        </p:nvSpPr>
        <p:spPr>
          <a:xfrm>
            <a:off x="4412282" y="2958180"/>
            <a:ext cx="4445200" cy="341343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4" name="矩形: 圆角 12"/>
          <p:cNvSpPr/>
          <p:nvPr/>
        </p:nvSpPr>
        <p:spPr>
          <a:xfrm>
            <a:off x="5014702" y="2598200"/>
            <a:ext cx="3240360" cy="3599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微软雅黑" panose="020B0503020204020204" pitchFamily="34" charset="-122"/>
                <a:ea typeface="微软雅黑" panose="020B0503020204020204" pitchFamily="34" charset="-122"/>
              </a:rPr>
              <a:t>单向链表操作</a:t>
            </a:r>
            <a:r>
              <a:rPr lang="en-US" altLang="zh-CN" dirty="0" smtClean="0">
                <a:solidFill>
                  <a:schemeClr val="tx1"/>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查找</a:t>
            </a:r>
            <a:r>
              <a:rPr lang="zh-CN" altLang="en-US" dirty="0" smtClean="0">
                <a:solidFill>
                  <a:schemeClr val="tx1"/>
                </a:solidFill>
                <a:latin typeface="微软雅黑" panose="020B0503020204020204" pitchFamily="34" charset="-122"/>
                <a:ea typeface="微软雅黑" panose="020B0503020204020204" pitchFamily="34" charset="-122"/>
              </a:rPr>
              <a:t>结点</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endParaRPr>
          </a:p>
        </p:txBody>
      </p:sp>
    </p:spTree>
    <p:extLst>
      <p:ext uri="{BB962C8B-B14F-4D97-AF65-F5344CB8AC3E}">
        <p14:creationId xmlns:p14="http://schemas.microsoft.com/office/powerpoint/2010/main" val="25135926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7"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8.8</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8" name="文本框 11"/>
          <p:cNvSpPr txBox="1"/>
          <p:nvPr/>
        </p:nvSpPr>
        <p:spPr>
          <a:xfrm>
            <a:off x="2155972" y="130712"/>
            <a:ext cx="540251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综合举例</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链表</a:t>
            </a:r>
          </a:p>
        </p:txBody>
      </p:sp>
      <p:sp>
        <p:nvSpPr>
          <p:cNvPr id="12" name="矩形: 圆角 12"/>
          <p:cNvSpPr/>
          <p:nvPr/>
        </p:nvSpPr>
        <p:spPr>
          <a:xfrm>
            <a:off x="323529" y="1060624"/>
            <a:ext cx="3240360" cy="3599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微软雅黑" panose="020B0503020204020204" pitchFamily="34" charset="-122"/>
                <a:ea typeface="微软雅黑" panose="020B0503020204020204" pitchFamily="34" charset="-122"/>
              </a:rPr>
              <a:t>单向链表操作</a:t>
            </a:r>
            <a:r>
              <a:rPr lang="en-US" altLang="zh-CN" dirty="0" smtClean="0">
                <a:solidFill>
                  <a:schemeClr val="tx1"/>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插入结点</a:t>
            </a:r>
            <a:endParaRPr lang="zh-CN" altLang="en-US" dirty="0">
              <a:solidFill>
                <a:schemeClr val="tx1"/>
              </a:solidFill>
            </a:endParaRPr>
          </a:p>
        </p:txBody>
      </p:sp>
      <p:sp>
        <p:nvSpPr>
          <p:cNvPr id="7" name="矩形 6"/>
          <p:cNvSpPr/>
          <p:nvPr/>
        </p:nvSpPr>
        <p:spPr>
          <a:xfrm>
            <a:off x="2491223" y="1837233"/>
            <a:ext cx="4648878" cy="397031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20000"/>
              </a:lnSpc>
            </a:pPr>
            <a:r>
              <a:rPr lang="en-US" altLang="zh-CN" sz="1500" dirty="0" smtClean="0"/>
              <a:t>void </a:t>
            </a:r>
            <a:r>
              <a:rPr lang="en-US" altLang="zh-CN" sz="1500" dirty="0"/>
              <a:t>insert (Node * p, Datatype x)</a:t>
            </a:r>
          </a:p>
          <a:p>
            <a:pPr>
              <a:lnSpc>
                <a:spcPct val="120000"/>
              </a:lnSpc>
            </a:pPr>
            <a:r>
              <a:rPr lang="en-US" altLang="zh-CN" sz="1500" dirty="0"/>
              <a:t>{</a:t>
            </a:r>
          </a:p>
          <a:p>
            <a:pPr>
              <a:lnSpc>
                <a:spcPct val="120000"/>
              </a:lnSpc>
            </a:pPr>
            <a:r>
              <a:rPr lang="en-US" altLang="zh-CN" sz="1500" dirty="0"/>
              <a:t>	Node *q, *t ;</a:t>
            </a:r>
          </a:p>
          <a:p>
            <a:pPr>
              <a:lnSpc>
                <a:spcPct val="120000"/>
              </a:lnSpc>
            </a:pPr>
            <a:r>
              <a:rPr lang="en-US" altLang="zh-CN" sz="1500" dirty="0"/>
              <a:t>	q=(Node *)</a:t>
            </a:r>
            <a:r>
              <a:rPr lang="en-US" altLang="zh-CN" sz="1500" dirty="0" err="1"/>
              <a:t>malloc</a:t>
            </a:r>
            <a:r>
              <a:rPr lang="en-US" altLang="zh-CN" sz="1500" dirty="0"/>
              <a:t>(</a:t>
            </a:r>
            <a:r>
              <a:rPr lang="en-US" altLang="zh-CN" sz="1500" dirty="0" err="1"/>
              <a:t>sizeof</a:t>
            </a:r>
            <a:r>
              <a:rPr lang="en-US" altLang="zh-CN" sz="1500" dirty="0"/>
              <a:t>(Node));</a:t>
            </a:r>
          </a:p>
          <a:p>
            <a:pPr>
              <a:lnSpc>
                <a:spcPct val="120000"/>
              </a:lnSpc>
            </a:pPr>
            <a:r>
              <a:rPr lang="en-US" altLang="zh-CN" sz="1500" dirty="0"/>
              <a:t>	if(q==NULL)</a:t>
            </a:r>
          </a:p>
          <a:p>
            <a:pPr>
              <a:lnSpc>
                <a:spcPct val="120000"/>
              </a:lnSpc>
            </a:pPr>
            <a:r>
              <a:rPr lang="en-US" altLang="zh-CN" sz="1500" dirty="0"/>
              <a:t>	{</a:t>
            </a:r>
          </a:p>
          <a:p>
            <a:pPr>
              <a:lnSpc>
                <a:spcPct val="120000"/>
              </a:lnSpc>
            </a:pPr>
            <a:r>
              <a:rPr lang="en-US" altLang="zh-CN" sz="1500" dirty="0"/>
              <a:t>		</a:t>
            </a:r>
            <a:r>
              <a:rPr lang="en-US" altLang="zh-CN" sz="1500" dirty="0" err="1"/>
              <a:t>printf</a:t>
            </a:r>
            <a:r>
              <a:rPr lang="en-US" altLang="zh-CN" sz="1500" dirty="0"/>
              <a:t>("no enough memory");</a:t>
            </a:r>
          </a:p>
          <a:p>
            <a:pPr>
              <a:lnSpc>
                <a:spcPct val="120000"/>
              </a:lnSpc>
            </a:pPr>
            <a:r>
              <a:rPr lang="en-US" altLang="zh-CN" sz="1500" dirty="0"/>
              <a:t>		exit(1);</a:t>
            </a:r>
          </a:p>
          <a:p>
            <a:pPr>
              <a:lnSpc>
                <a:spcPct val="120000"/>
              </a:lnSpc>
            </a:pPr>
            <a:r>
              <a:rPr lang="en-US" altLang="zh-CN" sz="1500" dirty="0"/>
              <a:t>	}</a:t>
            </a:r>
          </a:p>
          <a:p>
            <a:pPr>
              <a:lnSpc>
                <a:spcPct val="120000"/>
              </a:lnSpc>
            </a:pPr>
            <a:r>
              <a:rPr lang="en-US" altLang="zh-CN" sz="1500" dirty="0"/>
              <a:t>	q-&gt;data = x ;</a:t>
            </a:r>
          </a:p>
          <a:p>
            <a:pPr>
              <a:lnSpc>
                <a:spcPct val="120000"/>
              </a:lnSpc>
            </a:pPr>
            <a:r>
              <a:rPr lang="en-US" altLang="zh-CN" sz="1500" dirty="0"/>
              <a:t>	t = p-&gt;next ;</a:t>
            </a:r>
          </a:p>
          <a:p>
            <a:pPr>
              <a:lnSpc>
                <a:spcPct val="120000"/>
              </a:lnSpc>
            </a:pPr>
            <a:r>
              <a:rPr lang="en-US" altLang="zh-CN" sz="1500" dirty="0"/>
              <a:t>	p-&gt;next = q;</a:t>
            </a:r>
          </a:p>
          <a:p>
            <a:pPr>
              <a:lnSpc>
                <a:spcPct val="120000"/>
              </a:lnSpc>
            </a:pPr>
            <a:r>
              <a:rPr lang="en-US" altLang="zh-CN" sz="1500" dirty="0"/>
              <a:t>	q-&gt;next = t;</a:t>
            </a:r>
          </a:p>
          <a:p>
            <a:pPr>
              <a:lnSpc>
                <a:spcPct val="120000"/>
              </a:lnSpc>
            </a:pPr>
            <a:r>
              <a:rPr lang="en-US" altLang="zh-CN" sz="1500" dirty="0" smtClean="0"/>
              <a:t>}</a:t>
            </a:r>
            <a:endParaRPr lang="zh-CN" altLang="en-US" sz="1500" dirty="0"/>
          </a:p>
        </p:txBody>
      </p:sp>
      <p:sp>
        <p:nvSpPr>
          <p:cNvPr id="8" name="矩形: 圆角 3"/>
          <p:cNvSpPr/>
          <p:nvPr/>
        </p:nvSpPr>
        <p:spPr>
          <a:xfrm>
            <a:off x="2344485" y="1765711"/>
            <a:ext cx="4795616" cy="4191593"/>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6548258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52766"/>
            <a:ext cx="841898"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8</a:t>
            </a: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a:t>
            </a: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举例</a:t>
            </a:r>
            <a:r>
              <a:rPr lang="en-US" altLang="zh-CN"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应用举例</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5" name="矩形: 圆角 12"/>
          <p:cNvSpPr/>
          <p:nvPr/>
        </p:nvSpPr>
        <p:spPr>
          <a:xfrm>
            <a:off x="722013" y="1099130"/>
            <a:ext cx="7826563" cy="1080628"/>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微软雅黑" panose="020B0503020204020204" pitchFamily="34" charset="-122"/>
                <a:ea typeface="微软雅黑" panose="020B0503020204020204" pitchFamily="34" charset="-122"/>
              </a:rPr>
              <a:t>例</a:t>
            </a:r>
            <a:r>
              <a:rPr lang="en-US" altLang="zh-CN" dirty="0" smtClean="0">
                <a:solidFill>
                  <a:schemeClr val="bg1"/>
                </a:solidFill>
                <a:latin typeface="微软雅黑" panose="020B0503020204020204" pitchFamily="34" charset="-122"/>
                <a:ea typeface="微软雅黑" panose="020B0503020204020204" pitchFamily="34" charset="-122"/>
              </a:rPr>
              <a:t>8.14</a:t>
            </a:r>
            <a:r>
              <a:rPr lang="en-US" altLang="zh-CN" dirty="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编程</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处理某班</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个学生</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门课的成绩，它们是数学、物理、英语和计算机</a:t>
            </a:r>
            <a:r>
              <a:rPr lang="zh-CN" altLang="en-US" sz="1600" dirty="0" smtClean="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smtClean="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dirty="0" smtClean="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按</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编号从小到大的顺序依次输入学生的姓名、性别和四门课的成绩</a:t>
            </a:r>
            <a:r>
              <a:rPr lang="zh-CN" altLang="en-US" sz="1600" dirty="0" smtClean="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1600" dirty="0" smtClean="0">
                <a:solidFill>
                  <a:schemeClr val="tx1"/>
                </a:solidFill>
                <a:latin typeface="微软雅黑" panose="020B0503020204020204" pitchFamily="34" charset="-122"/>
                <a:ea typeface="微软雅黑" panose="020B0503020204020204" pitchFamily="34" charset="-122"/>
              </a:rPr>
              <a:t>               计算</a:t>
            </a:r>
            <a:r>
              <a:rPr lang="zh-CN" altLang="en-US" sz="1600" dirty="0">
                <a:solidFill>
                  <a:schemeClr val="tx1"/>
                </a:solidFill>
                <a:latin typeface="微软雅黑" panose="020B0503020204020204" pitchFamily="34" charset="-122"/>
                <a:ea typeface="微软雅黑" panose="020B0503020204020204" pitchFamily="34" charset="-122"/>
              </a:rPr>
              <a:t>每个学生的平均分，并以清晰的打印格式从高分到低分的顺序打印</a:t>
            </a:r>
            <a:r>
              <a:rPr lang="zh-CN" altLang="en-US" sz="1600" dirty="0" smtClean="0">
                <a:solidFill>
                  <a:schemeClr val="tx1"/>
                </a:solidFill>
                <a:latin typeface="微软雅黑" panose="020B0503020204020204" pitchFamily="34" charset="-122"/>
                <a:ea typeface="微软雅黑" panose="020B0503020204020204" pitchFamily="34" charset="-122"/>
              </a:rPr>
              <a:t>平</a:t>
            </a:r>
            <a:endParaRPr lang="en-US" altLang="zh-CN" sz="1600" dirty="0" smtClean="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rPr>
              <a:t>              </a:t>
            </a:r>
            <a:r>
              <a:rPr lang="zh-CN" altLang="en-US" sz="1600" dirty="0" smtClean="0">
                <a:solidFill>
                  <a:schemeClr val="tx1"/>
                </a:solidFill>
                <a:latin typeface="微软雅黑" panose="020B0503020204020204" pitchFamily="34" charset="-122"/>
                <a:ea typeface="微软雅黑" panose="020B0503020204020204" pitchFamily="34" charset="-122"/>
              </a:rPr>
              <a:t>均分</a:t>
            </a:r>
            <a:r>
              <a:rPr lang="zh-CN" altLang="en-US" sz="1600" dirty="0">
                <a:solidFill>
                  <a:schemeClr val="tx1"/>
                </a:solidFill>
                <a:latin typeface="微软雅黑" panose="020B0503020204020204" pitchFamily="34" charset="-122"/>
                <a:ea typeface="微软雅黑" panose="020B0503020204020204" pitchFamily="34" charset="-122"/>
              </a:rPr>
              <a:t>高于全班总平均成绩的男生的成绩单</a:t>
            </a:r>
            <a:r>
              <a:rPr lang="zh-CN" altLang="en-US" sz="1600" dirty="0" smtClean="0">
                <a:solidFill>
                  <a:schemeClr val="tx1"/>
                </a:solidFill>
                <a:latin typeface="微软雅黑" panose="020B0503020204020204" pitchFamily="34" charset="-122"/>
                <a:ea typeface="微软雅黑" panose="020B0503020204020204" pitchFamily="34" charset="-122"/>
              </a:rPr>
              <a:t>。</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36951" y="2179758"/>
            <a:ext cx="7826563" cy="2308324"/>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问题分析与设计：</a:t>
            </a:r>
            <a:endParaRPr lang="en-US" altLang="zh-CN" sz="2000" b="1" dirty="0">
              <a:latin typeface="微软雅黑" panose="020B0503020204020204" pitchFamily="34" charset="-122"/>
              <a:ea typeface="微软雅黑" panose="020B0503020204020204" pitchFamily="34" charset="-122"/>
            </a:endParaRPr>
          </a:p>
          <a:p>
            <a:pPr>
              <a:lnSpc>
                <a:spcPct val="150000"/>
              </a:lnSpc>
            </a:pPr>
            <a:endParaRPr lang="en-US" altLang="zh-CN" sz="800" b="1" dirty="0">
              <a:latin typeface="微软雅黑" panose="020B0503020204020204" pitchFamily="34" charset="-122"/>
              <a:ea typeface="微软雅黑" panose="020B0503020204020204" pitchFamily="34" charset="-122"/>
            </a:endParaRPr>
          </a:p>
          <a:p>
            <a:pPr>
              <a:lnSpc>
                <a:spcPct val="150000"/>
              </a:lnSpc>
            </a:pPr>
            <a:r>
              <a:rPr lang="zh-CN" altLang="en-US" sz="2000" b="1" dirty="0" smtClean="0">
                <a:solidFill>
                  <a:prstClr val="black"/>
                </a:solidFill>
                <a:latin typeface="微软雅黑" panose="020B0503020204020204" pitchFamily="34" charset="-122"/>
                <a:ea typeface="微软雅黑" panose="020B0503020204020204" pitchFamily="34" charset="-122"/>
              </a:rPr>
              <a:t>模块</a:t>
            </a:r>
            <a:r>
              <a:rPr lang="zh-CN" altLang="en-US" sz="2000" b="1" dirty="0">
                <a:solidFill>
                  <a:prstClr val="black"/>
                </a:solidFill>
                <a:latin typeface="微软雅黑" panose="020B0503020204020204" pitchFamily="34" charset="-122"/>
                <a:ea typeface="微软雅黑" panose="020B0503020204020204" pitchFamily="34" charset="-122"/>
              </a:rPr>
              <a:t>划分</a:t>
            </a:r>
            <a:r>
              <a:rPr lang="zh-CN" altLang="en-US" sz="2000" b="1" dirty="0" smtClean="0">
                <a:solidFill>
                  <a:prstClr val="black"/>
                </a:solidFill>
                <a:latin typeface="微软雅黑" panose="020B0503020204020204" pitchFamily="34" charset="-122"/>
                <a:ea typeface="微软雅黑" panose="020B0503020204020204" pitchFamily="34" charset="-122"/>
              </a:rPr>
              <a:t>：</a:t>
            </a:r>
            <a:r>
              <a:rPr lang="zh-CN" altLang="zh-CN" sz="2000" dirty="0" smtClean="0">
                <a:solidFill>
                  <a:prstClr val="black"/>
                </a:solidFill>
                <a:latin typeface="微软雅黑" panose="020B0503020204020204" pitchFamily="34" charset="-122"/>
                <a:ea typeface="微软雅黑" panose="020B0503020204020204" pitchFamily="34" charset="-122"/>
              </a:rPr>
              <a:t>四个</a:t>
            </a:r>
            <a:r>
              <a:rPr lang="zh-CN" altLang="zh-CN" sz="2000" dirty="0">
                <a:solidFill>
                  <a:prstClr val="black"/>
                </a:solidFill>
                <a:latin typeface="微软雅黑" panose="020B0503020204020204" pitchFamily="34" charset="-122"/>
                <a:ea typeface="微软雅黑" panose="020B0503020204020204" pitchFamily="34" charset="-122"/>
              </a:rPr>
              <a:t>功能块</a:t>
            </a:r>
            <a:r>
              <a:rPr lang="zh-CN" altLang="zh-CN" sz="2000" dirty="0" smtClean="0">
                <a:solidFill>
                  <a:prstClr val="black"/>
                </a:solidFill>
                <a:latin typeface="微软雅黑" panose="020B0503020204020204" pitchFamily="34" charset="-122"/>
                <a:ea typeface="微软雅黑" panose="020B0503020204020204" pitchFamily="34" charset="-122"/>
              </a:rPr>
              <a:t>：</a:t>
            </a:r>
            <a:r>
              <a:rPr lang="zh-CN" altLang="en-US" sz="2000" dirty="0">
                <a:solidFill>
                  <a:prstClr val="black"/>
                </a:solidFill>
                <a:latin typeface="微软雅黑" panose="020B0503020204020204" pitchFamily="34" charset="-122"/>
                <a:ea typeface="微软雅黑" panose="020B0503020204020204" pitchFamily="34" charset="-122"/>
              </a:rPr>
              <a:t>输入数据、排序，求总平均成绩和</a:t>
            </a:r>
            <a:r>
              <a:rPr lang="zh-CN" altLang="en-US" sz="2000" dirty="0" smtClean="0">
                <a:solidFill>
                  <a:prstClr val="black"/>
                </a:solidFill>
                <a:latin typeface="微软雅黑" panose="020B0503020204020204" pitchFamily="34" charset="-122"/>
                <a:ea typeface="微软雅黑" panose="020B0503020204020204" pitchFamily="34" charset="-122"/>
              </a:rPr>
              <a:t>输出</a:t>
            </a:r>
            <a:endParaRPr lang="en-US" altLang="zh-CN" sz="2000" dirty="0">
              <a:solidFill>
                <a:prstClr val="black"/>
              </a:solidFill>
              <a:latin typeface="微软雅黑" panose="020B0503020204020204" pitchFamily="34" charset="-122"/>
              <a:ea typeface="微软雅黑" panose="020B0503020204020204" pitchFamily="34" charset="-122"/>
            </a:endParaRPr>
          </a:p>
          <a:p>
            <a:pPr>
              <a:lnSpc>
                <a:spcPct val="150000"/>
              </a:lnSpc>
            </a:pPr>
            <a:r>
              <a:rPr lang="zh-CN" altLang="en-US" sz="2000" b="1" dirty="0" smtClean="0">
                <a:latin typeface="微软雅黑" panose="020B0503020204020204" pitchFamily="34" charset="-122"/>
                <a:ea typeface="微软雅黑" panose="020B0503020204020204" pitchFamily="34" charset="-122"/>
              </a:rPr>
              <a:t>数据结构：</a:t>
            </a:r>
            <a:r>
              <a:rPr lang="zh-CN" altLang="en-US" sz="2000" dirty="0" smtClean="0">
                <a:solidFill>
                  <a:prstClr val="black"/>
                </a:solidFill>
                <a:latin typeface="微软雅黑" panose="020B0503020204020204" pitchFamily="34" charset="-122"/>
                <a:ea typeface="微软雅黑" panose="020B0503020204020204" pitchFamily="34" charset="-122"/>
              </a:rPr>
              <a:t>由于</a:t>
            </a:r>
            <a:r>
              <a:rPr lang="zh-CN" altLang="en-US" sz="2000" dirty="0">
                <a:solidFill>
                  <a:prstClr val="black"/>
                </a:solidFill>
                <a:latin typeface="微软雅黑" panose="020B0503020204020204" pitchFamily="34" charset="-122"/>
                <a:ea typeface="微软雅黑" panose="020B0503020204020204" pitchFamily="34" charset="-122"/>
              </a:rPr>
              <a:t>学生的姓名、性别、各门功课的成绩及平均成绩具有一定的关联性，作为集合数据，将其规划为一个结构体：</a:t>
            </a:r>
          </a:p>
          <a:p>
            <a:pPr>
              <a:lnSpc>
                <a:spcPct val="150000"/>
              </a:lnSpc>
            </a:pPr>
            <a:endParaRPr lang="en-US" altLang="zh-CN" sz="800" dirty="0">
              <a:latin typeface="微软雅黑" panose="020B0503020204020204" pitchFamily="34" charset="-122"/>
              <a:ea typeface="微软雅黑" panose="020B0503020204020204" pitchFamily="34" charset="-122"/>
            </a:endParaRPr>
          </a:p>
        </p:txBody>
      </p:sp>
      <p:sp>
        <p:nvSpPr>
          <p:cNvPr id="6" name="AutoShape 4"/>
          <p:cNvSpPr>
            <a:spLocks noChangeArrowheads="1"/>
          </p:cNvSpPr>
          <p:nvPr/>
        </p:nvSpPr>
        <p:spPr bwMode="ltGray">
          <a:xfrm>
            <a:off x="1983416" y="4257780"/>
            <a:ext cx="5303755" cy="2070616"/>
          </a:xfrm>
          <a:prstGeom prst="roundRect">
            <a:avLst>
              <a:gd name="adj" fmla="val 4843"/>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struct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student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char name[20];  //</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姓名</a:t>
            </a:r>
          </a:p>
          <a:p>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char sex;            //</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性别，</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'm'</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代表男，</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'f'</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代表女</a:t>
            </a:r>
          </a:p>
          <a:p>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float score[4];    //</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学生的各科成绩</a:t>
            </a:r>
          </a:p>
          <a:p>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float aver;          //</a:t>
            </a:r>
            <a:r>
              <a:rPr lang="zh-CN" altLang="en-US" kern="100" dirty="0">
                <a:solidFill>
                  <a:schemeClr val="tx1"/>
                </a:solidFill>
                <a:latin typeface="Segoe UI" panose="020B0502040204020203" pitchFamily="34" charset="0"/>
                <a:ea typeface="Segoe UI" panose="020B0502040204020203" pitchFamily="34" charset="0"/>
                <a:cs typeface="Segoe UI" panose="020B0502040204020203" pitchFamily="34" charset="0"/>
              </a:rPr>
              <a:t>平均成绩</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7164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linds(horizont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52766"/>
            <a:ext cx="841898"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8.8</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综合举例</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应用举例</a:t>
            </a:r>
          </a:p>
        </p:txBody>
      </p:sp>
      <p:sp>
        <p:nvSpPr>
          <p:cNvPr id="13" name="文本框 12"/>
          <p:cNvSpPr txBox="1"/>
          <p:nvPr/>
        </p:nvSpPr>
        <p:spPr>
          <a:xfrm>
            <a:off x="764419" y="1933016"/>
            <a:ext cx="7804298" cy="1107996"/>
          </a:xfrm>
          <a:prstGeom prst="rect">
            <a:avLst/>
          </a:prstGeom>
          <a:noFill/>
        </p:spPr>
        <p:txBody>
          <a:bodyPr wrap="square" rtlCol="0">
            <a:spAutoFit/>
          </a:bodyPr>
          <a:lstStyle/>
          <a:p>
            <a:pPr lvl="0">
              <a:lnSpc>
                <a:spcPct val="150000"/>
              </a:lnSpc>
            </a:pPr>
            <a:r>
              <a:rPr lang="zh-CN" altLang="en-US" sz="1600" b="1" dirty="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1</a:t>
            </a:r>
            <a:r>
              <a:rPr lang="zh-CN" altLang="en-US" sz="1600" b="1" dirty="0" smtClean="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void </a:t>
            </a:r>
            <a:r>
              <a:rPr lang="en-US" altLang="zh-CN" sz="1600" b="1" dirty="0">
                <a:latin typeface="微软雅黑" panose="020B0503020204020204" pitchFamily="34" charset="-122"/>
                <a:ea typeface="微软雅黑" panose="020B0503020204020204" pitchFamily="34" charset="-122"/>
              </a:rPr>
              <a:t>input(</a:t>
            </a:r>
            <a:r>
              <a:rPr lang="en-US" altLang="zh-CN" sz="1600" b="1" dirty="0" err="1">
                <a:latin typeface="微软雅黑" panose="020B0503020204020204" pitchFamily="34" charset="-122"/>
                <a:ea typeface="微软雅黑" panose="020B0503020204020204" pitchFamily="34" charset="-122"/>
              </a:rPr>
              <a:t>struct</a:t>
            </a:r>
            <a:r>
              <a:rPr lang="en-US" altLang="zh-CN" sz="1600" b="1" dirty="0">
                <a:latin typeface="微软雅黑" panose="020B0503020204020204" pitchFamily="34" charset="-122"/>
                <a:ea typeface="微软雅黑" panose="020B0503020204020204" pitchFamily="34" charset="-122"/>
              </a:rPr>
              <a:t> student *</a:t>
            </a:r>
            <a:r>
              <a:rPr lang="en-US" altLang="zh-CN" sz="1600" b="1" dirty="0" err="1">
                <a:latin typeface="微软雅黑" panose="020B0503020204020204" pitchFamily="34" charset="-122"/>
                <a:ea typeface="微软雅黑" panose="020B0503020204020204" pitchFamily="34" charset="-122"/>
              </a:rPr>
              <a:t>p,int</a:t>
            </a:r>
            <a:r>
              <a:rPr lang="en-US" altLang="zh-CN" sz="1600" b="1" dirty="0">
                <a:latin typeface="微软雅黑" panose="020B0503020204020204" pitchFamily="34" charset="-122"/>
                <a:ea typeface="微软雅黑" panose="020B0503020204020204" pitchFamily="34" charset="-122"/>
              </a:rPr>
              <a:t> n);</a:t>
            </a:r>
          </a:p>
          <a:p>
            <a:pPr lvl="0">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功能</a:t>
            </a:r>
            <a:r>
              <a:rPr lang="zh-CN" altLang="en-US" sz="1400" dirty="0" smtClean="0">
                <a:latin typeface="微软雅黑" panose="020B0503020204020204" pitchFamily="34" charset="-122"/>
                <a:ea typeface="微软雅黑" panose="020B0503020204020204" pitchFamily="34" charset="-122"/>
              </a:rPr>
              <a:t>：输入学生信息</a:t>
            </a:r>
            <a:endParaRPr lang="en-US" altLang="zh-CN" sz="1400" dirty="0">
              <a:latin typeface="微软雅黑" panose="020B0503020204020204" pitchFamily="34" charset="-122"/>
              <a:ea typeface="微软雅黑" panose="020B0503020204020204" pitchFamily="34" charset="-122"/>
            </a:endParaRPr>
          </a:p>
          <a:p>
            <a:pPr lvl="0">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形参</a:t>
            </a:r>
            <a:r>
              <a:rPr lang="zh-CN" altLang="en-US" sz="1400" dirty="0" smtClean="0">
                <a:latin typeface="微软雅黑" panose="020B0503020204020204" pitchFamily="34" charset="-122"/>
                <a:ea typeface="微软雅黑" panose="020B0503020204020204" pitchFamily="34" charset="-122"/>
              </a:rPr>
              <a:t>：第一</a:t>
            </a:r>
            <a:r>
              <a:rPr lang="zh-CN" altLang="en-US" sz="1400" dirty="0">
                <a:latin typeface="微软雅黑" panose="020B0503020204020204" pitchFamily="34" charset="-122"/>
                <a:ea typeface="微软雅黑" panose="020B0503020204020204" pitchFamily="34" charset="-122"/>
              </a:rPr>
              <a:t>个参数用来接收存储学生数据的结构</a:t>
            </a:r>
            <a:r>
              <a:rPr lang="zh-CN" altLang="en-US" sz="1400" dirty="0" smtClean="0">
                <a:latin typeface="微软雅黑" panose="020B0503020204020204" pitchFamily="34" charset="-122"/>
                <a:ea typeface="微软雅黑" panose="020B0503020204020204" pitchFamily="34" charset="-122"/>
              </a:rPr>
              <a:t>数组首</a:t>
            </a:r>
            <a:r>
              <a:rPr lang="zh-CN" altLang="en-US" sz="1400" dirty="0">
                <a:latin typeface="微软雅黑" panose="020B0503020204020204" pitchFamily="34" charset="-122"/>
                <a:ea typeface="微软雅黑" panose="020B0503020204020204" pitchFamily="34" charset="-122"/>
              </a:rPr>
              <a:t>地址，第二个参数接收学生的</a:t>
            </a:r>
            <a:r>
              <a:rPr lang="zh-CN" altLang="en-US" sz="1400" dirty="0" smtClean="0">
                <a:latin typeface="微软雅黑" panose="020B0503020204020204" pitchFamily="34" charset="-122"/>
                <a:ea typeface="微软雅黑" panose="020B0503020204020204" pitchFamily="34" charset="-122"/>
              </a:rPr>
              <a:t>个数</a:t>
            </a:r>
            <a:endParaRPr lang="en-US" altLang="zh-CN" sz="1400" dirty="0">
              <a:latin typeface="微软雅黑" panose="020B0503020204020204" pitchFamily="34" charset="-122"/>
              <a:ea typeface="微软雅黑" panose="020B0503020204020204" pitchFamily="34" charset="-122"/>
            </a:endParaRPr>
          </a:p>
        </p:txBody>
      </p:sp>
      <p:sp>
        <p:nvSpPr>
          <p:cNvPr id="5" name="矩形 4"/>
          <p:cNvSpPr/>
          <p:nvPr/>
        </p:nvSpPr>
        <p:spPr>
          <a:xfrm>
            <a:off x="764419" y="5309255"/>
            <a:ext cx="7738110" cy="1107996"/>
          </a:xfrm>
          <a:prstGeom prst="rect">
            <a:avLst/>
          </a:prstGeom>
        </p:spPr>
        <p:txBody>
          <a:bodyPr wrap="square">
            <a:spAutoFit/>
          </a:bodyPr>
          <a:lstStyle/>
          <a:p>
            <a:pPr lvl="0">
              <a:lnSpc>
                <a:spcPct val="150000"/>
              </a:lnSpc>
            </a:pPr>
            <a:r>
              <a:rPr lang="zh-CN" altLang="en-US" sz="1600" b="1" dirty="0">
                <a:solidFill>
                  <a:prstClr val="black"/>
                </a:solidFill>
                <a:latin typeface="微软雅黑" panose="020B0503020204020204" pitchFamily="34" charset="-122"/>
                <a:ea typeface="微软雅黑" panose="020B0503020204020204" pitchFamily="34" charset="-122"/>
              </a:rPr>
              <a:t>（</a:t>
            </a:r>
            <a:r>
              <a:rPr lang="en-US" altLang="zh-CN" sz="1600" b="1" dirty="0">
                <a:solidFill>
                  <a:prstClr val="black"/>
                </a:solidFill>
                <a:latin typeface="微软雅黑" panose="020B0503020204020204" pitchFamily="34" charset="-122"/>
                <a:ea typeface="微软雅黑" panose="020B0503020204020204" pitchFamily="34" charset="-122"/>
              </a:rPr>
              <a:t>4</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b="1" dirty="0">
                <a:solidFill>
                  <a:prstClr val="black"/>
                </a:solidFill>
                <a:latin typeface="微软雅黑" panose="020B0503020204020204" pitchFamily="34" charset="-122"/>
                <a:ea typeface="微软雅黑" panose="020B0503020204020204" pitchFamily="34" charset="-122"/>
              </a:rPr>
              <a:t>float average(</a:t>
            </a:r>
            <a:r>
              <a:rPr lang="en-US" altLang="zh-CN" sz="1600" b="1" dirty="0" err="1">
                <a:solidFill>
                  <a:prstClr val="black"/>
                </a:solidFill>
                <a:latin typeface="微软雅黑" panose="020B0503020204020204" pitchFamily="34" charset="-122"/>
                <a:ea typeface="微软雅黑" panose="020B0503020204020204" pitchFamily="34" charset="-122"/>
              </a:rPr>
              <a:t>struct</a:t>
            </a:r>
            <a:r>
              <a:rPr lang="en-US" altLang="zh-CN" sz="1600" b="1" dirty="0">
                <a:solidFill>
                  <a:prstClr val="black"/>
                </a:solidFill>
                <a:latin typeface="微软雅黑" panose="020B0503020204020204" pitchFamily="34" charset="-122"/>
                <a:ea typeface="微软雅黑" panose="020B0503020204020204" pitchFamily="34" charset="-122"/>
              </a:rPr>
              <a:t> student *</a:t>
            </a:r>
            <a:r>
              <a:rPr lang="en-US" altLang="zh-CN" sz="1600" b="1" dirty="0" err="1">
                <a:solidFill>
                  <a:prstClr val="black"/>
                </a:solidFill>
                <a:latin typeface="微软雅黑" panose="020B0503020204020204" pitchFamily="34" charset="-122"/>
                <a:ea typeface="微软雅黑" panose="020B0503020204020204" pitchFamily="34" charset="-122"/>
              </a:rPr>
              <a:t>p,int</a:t>
            </a:r>
            <a:r>
              <a:rPr lang="en-US" altLang="zh-CN" sz="1600" b="1" dirty="0">
                <a:solidFill>
                  <a:prstClr val="black"/>
                </a:solidFill>
                <a:latin typeface="微软雅黑" panose="020B0503020204020204" pitchFamily="34" charset="-122"/>
                <a:ea typeface="微软雅黑" panose="020B0503020204020204" pitchFamily="34" charset="-122"/>
              </a:rPr>
              <a:t> n);</a:t>
            </a:r>
          </a:p>
          <a:p>
            <a:pPr lvl="0">
              <a:lnSpc>
                <a:spcPct val="150000"/>
              </a:lnSpc>
            </a:pPr>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功能</a:t>
            </a:r>
            <a:r>
              <a:rPr lang="zh-CN" altLang="en-US" sz="1400" dirty="0" smtClean="0">
                <a:solidFill>
                  <a:prstClr val="black"/>
                </a:solidFill>
                <a:latin typeface="微软雅黑" panose="020B0503020204020204" pitchFamily="34" charset="-122"/>
                <a:ea typeface="微软雅黑" panose="020B0503020204020204" pitchFamily="34" charset="-122"/>
              </a:rPr>
              <a:t>：计算平均成绩（函数</a:t>
            </a:r>
            <a:r>
              <a:rPr lang="zh-CN" altLang="en-US" sz="1400" dirty="0">
                <a:solidFill>
                  <a:prstClr val="black"/>
                </a:solidFill>
                <a:latin typeface="微软雅黑" panose="020B0503020204020204" pitchFamily="34" charset="-122"/>
                <a:ea typeface="微软雅黑" panose="020B0503020204020204" pitchFamily="34" charset="-122"/>
              </a:rPr>
              <a:t>返回总平均</a:t>
            </a:r>
            <a:r>
              <a:rPr lang="zh-CN" altLang="en-US" sz="1400" dirty="0" smtClean="0">
                <a:solidFill>
                  <a:prstClr val="black"/>
                </a:solidFill>
                <a:latin typeface="微软雅黑" panose="020B0503020204020204" pitchFamily="34" charset="-122"/>
                <a:ea typeface="微软雅黑" panose="020B0503020204020204" pitchFamily="34" charset="-122"/>
              </a:rPr>
              <a:t>成绩）</a:t>
            </a:r>
            <a:endParaRPr lang="en-US" altLang="zh-CN" sz="1400" dirty="0" smtClean="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形参：</a:t>
            </a:r>
            <a:r>
              <a:rPr lang="zh-CN" altLang="en-US" sz="1400" dirty="0" smtClean="0">
                <a:solidFill>
                  <a:prstClr val="black"/>
                </a:solidFill>
                <a:latin typeface="微软雅黑" panose="020B0503020204020204" pitchFamily="34" charset="-122"/>
                <a:ea typeface="微软雅黑" panose="020B0503020204020204" pitchFamily="34" charset="-122"/>
              </a:rPr>
              <a:t>第一</a:t>
            </a:r>
            <a:r>
              <a:rPr lang="zh-CN" altLang="en-US" sz="1400" dirty="0">
                <a:solidFill>
                  <a:prstClr val="black"/>
                </a:solidFill>
                <a:latin typeface="微软雅黑" panose="020B0503020204020204" pitchFamily="34" charset="-122"/>
                <a:ea typeface="微软雅黑" panose="020B0503020204020204" pitchFamily="34" charset="-122"/>
              </a:rPr>
              <a:t>个参数用来接收存储学生数据的结构</a:t>
            </a:r>
            <a:r>
              <a:rPr lang="zh-CN" altLang="en-US" sz="1400" dirty="0" smtClean="0">
                <a:solidFill>
                  <a:prstClr val="black"/>
                </a:solidFill>
                <a:latin typeface="微软雅黑" panose="020B0503020204020204" pitchFamily="34" charset="-122"/>
                <a:ea typeface="微软雅黑" panose="020B0503020204020204" pitchFamily="34" charset="-122"/>
              </a:rPr>
              <a:t>数组首</a:t>
            </a:r>
            <a:r>
              <a:rPr lang="zh-CN" altLang="en-US" sz="1400" dirty="0">
                <a:solidFill>
                  <a:prstClr val="black"/>
                </a:solidFill>
                <a:latin typeface="微软雅黑" panose="020B0503020204020204" pitchFamily="34" charset="-122"/>
                <a:ea typeface="微软雅黑" panose="020B0503020204020204" pitchFamily="34" charset="-122"/>
              </a:rPr>
              <a:t>地址，第二个参数接收学生的</a:t>
            </a:r>
            <a:r>
              <a:rPr lang="zh-CN" altLang="en-US" sz="1400" dirty="0" smtClean="0">
                <a:solidFill>
                  <a:prstClr val="black"/>
                </a:solidFill>
                <a:latin typeface="微软雅黑" panose="020B0503020204020204" pitchFamily="34" charset="-122"/>
                <a:ea typeface="微软雅黑" panose="020B0503020204020204" pitchFamily="34" charset="-122"/>
              </a:rPr>
              <a:t>个数</a:t>
            </a:r>
            <a:r>
              <a:rPr lang="en-US" altLang="zh-CN" sz="1400" dirty="0" smtClean="0">
                <a:solidFill>
                  <a:prstClr val="black"/>
                </a:solidFill>
                <a:latin typeface="微软雅黑" panose="020B0503020204020204" pitchFamily="34" charset="-122"/>
                <a:ea typeface="微软雅黑" panose="020B0503020204020204" pitchFamily="34" charset="-122"/>
              </a:rPr>
              <a:t>                 </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764419" y="2956896"/>
            <a:ext cx="7804298" cy="1107996"/>
          </a:xfrm>
          <a:prstGeom prst="rect">
            <a:avLst/>
          </a:prstGeom>
        </p:spPr>
        <p:txBody>
          <a:bodyPr wrap="square">
            <a:spAutoFit/>
          </a:bodyPr>
          <a:lstStyle/>
          <a:p>
            <a:pPr lvl="0">
              <a:lnSpc>
                <a:spcPct val="150000"/>
              </a:lnSpc>
            </a:pPr>
            <a:r>
              <a:rPr lang="zh-CN" altLang="en-US" sz="1600" b="1" dirty="0">
                <a:solidFill>
                  <a:prstClr val="black"/>
                </a:solidFill>
                <a:latin typeface="微软雅黑" panose="020B0503020204020204" pitchFamily="34" charset="-122"/>
                <a:ea typeface="微软雅黑" panose="020B0503020204020204" pitchFamily="34" charset="-122"/>
              </a:rPr>
              <a:t>（</a:t>
            </a:r>
            <a:r>
              <a:rPr lang="en-US" altLang="zh-CN" sz="1600" b="1" dirty="0">
                <a:solidFill>
                  <a:prstClr val="black"/>
                </a:solidFill>
                <a:latin typeface="微软雅黑" panose="020B0503020204020204" pitchFamily="34" charset="-122"/>
                <a:ea typeface="微软雅黑" panose="020B0503020204020204" pitchFamily="34" charset="-122"/>
              </a:rPr>
              <a:t>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b="1" dirty="0" smtClean="0">
                <a:solidFill>
                  <a:prstClr val="black"/>
                </a:solidFill>
                <a:latin typeface="微软雅黑" panose="020B0503020204020204" pitchFamily="34" charset="-122"/>
                <a:ea typeface="微软雅黑" panose="020B0503020204020204" pitchFamily="34" charset="-122"/>
              </a:rPr>
              <a:t>void </a:t>
            </a:r>
            <a:r>
              <a:rPr lang="en-US" altLang="zh-CN" sz="1600" b="1" dirty="0">
                <a:solidFill>
                  <a:prstClr val="black"/>
                </a:solidFill>
                <a:latin typeface="微软雅黑" panose="020B0503020204020204" pitchFamily="34" charset="-122"/>
                <a:ea typeface="微软雅黑" panose="020B0503020204020204" pitchFamily="34" charset="-122"/>
              </a:rPr>
              <a:t>sort(</a:t>
            </a:r>
            <a:r>
              <a:rPr lang="en-US" altLang="zh-CN" sz="1600" b="1" dirty="0" err="1">
                <a:solidFill>
                  <a:prstClr val="black"/>
                </a:solidFill>
                <a:latin typeface="微软雅黑" panose="020B0503020204020204" pitchFamily="34" charset="-122"/>
                <a:ea typeface="微软雅黑" panose="020B0503020204020204" pitchFamily="34" charset="-122"/>
              </a:rPr>
              <a:t>struct</a:t>
            </a:r>
            <a:r>
              <a:rPr lang="en-US" altLang="zh-CN" sz="1600" b="1" dirty="0">
                <a:solidFill>
                  <a:prstClr val="black"/>
                </a:solidFill>
                <a:latin typeface="微软雅黑" panose="020B0503020204020204" pitchFamily="34" charset="-122"/>
                <a:ea typeface="微软雅黑" panose="020B0503020204020204" pitchFamily="34" charset="-122"/>
              </a:rPr>
              <a:t> student *</a:t>
            </a:r>
            <a:r>
              <a:rPr lang="en-US" altLang="zh-CN" sz="1600" b="1" dirty="0" err="1">
                <a:solidFill>
                  <a:prstClr val="black"/>
                </a:solidFill>
                <a:latin typeface="微软雅黑" panose="020B0503020204020204" pitchFamily="34" charset="-122"/>
                <a:ea typeface="微软雅黑" panose="020B0503020204020204" pitchFamily="34" charset="-122"/>
              </a:rPr>
              <a:t>p,int</a:t>
            </a:r>
            <a:r>
              <a:rPr lang="en-US" altLang="zh-CN" sz="1600" b="1" dirty="0">
                <a:solidFill>
                  <a:prstClr val="black"/>
                </a:solidFill>
                <a:latin typeface="微软雅黑" panose="020B0503020204020204" pitchFamily="34" charset="-122"/>
                <a:ea typeface="微软雅黑" panose="020B0503020204020204" pitchFamily="34" charset="-122"/>
              </a:rPr>
              <a:t> n);</a:t>
            </a:r>
          </a:p>
          <a:p>
            <a:pPr lvl="0">
              <a:lnSpc>
                <a:spcPct val="150000"/>
              </a:lnSpc>
            </a:pPr>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功能</a:t>
            </a:r>
            <a:r>
              <a:rPr lang="zh-CN" altLang="en-US" sz="1400" dirty="0" smtClean="0">
                <a:solidFill>
                  <a:prstClr val="black"/>
                </a:solidFill>
                <a:latin typeface="微软雅黑" panose="020B0503020204020204" pitchFamily="34" charset="-122"/>
                <a:ea typeface="微软雅黑" panose="020B0503020204020204" pitchFamily="34" charset="-122"/>
              </a:rPr>
              <a:t>：按照学生成绩排序</a:t>
            </a:r>
            <a:endParaRPr lang="en-US" altLang="zh-CN" sz="1400"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形参：第一个参数用来接收存储学生数据的结构</a:t>
            </a:r>
            <a:r>
              <a:rPr lang="zh-CN" altLang="en-US" sz="1400" dirty="0" smtClean="0">
                <a:solidFill>
                  <a:prstClr val="black"/>
                </a:solidFill>
                <a:latin typeface="微软雅黑" panose="020B0503020204020204" pitchFamily="34" charset="-122"/>
                <a:ea typeface="微软雅黑" panose="020B0503020204020204" pitchFamily="34" charset="-122"/>
              </a:rPr>
              <a:t>数组首</a:t>
            </a:r>
            <a:r>
              <a:rPr lang="zh-CN" altLang="en-US" sz="1400" dirty="0">
                <a:solidFill>
                  <a:prstClr val="black"/>
                </a:solidFill>
                <a:latin typeface="微软雅黑" panose="020B0503020204020204" pitchFamily="34" charset="-122"/>
                <a:ea typeface="微软雅黑" panose="020B0503020204020204" pitchFamily="34" charset="-122"/>
              </a:rPr>
              <a:t>地址，第二个参数接收学生的个数</a:t>
            </a:r>
          </a:p>
        </p:txBody>
      </p:sp>
      <p:sp>
        <p:nvSpPr>
          <p:cNvPr id="9" name="矩形 8"/>
          <p:cNvSpPr/>
          <p:nvPr/>
        </p:nvSpPr>
        <p:spPr>
          <a:xfrm>
            <a:off x="764419" y="3989917"/>
            <a:ext cx="7738110" cy="1431161"/>
          </a:xfrm>
          <a:prstGeom prst="rect">
            <a:avLst/>
          </a:prstGeom>
        </p:spPr>
        <p:txBody>
          <a:bodyPr wrap="square">
            <a:spAutoFit/>
          </a:bodyPr>
          <a:lstStyle/>
          <a:p>
            <a:pPr lvl="0">
              <a:lnSpc>
                <a:spcPct val="150000"/>
              </a:lnSpc>
            </a:pPr>
            <a:r>
              <a:rPr lang="zh-CN" altLang="en-US" sz="1600" b="1" dirty="0">
                <a:solidFill>
                  <a:prstClr val="black"/>
                </a:solidFill>
                <a:latin typeface="微软雅黑" panose="020B0503020204020204" pitchFamily="34" charset="-122"/>
                <a:ea typeface="微软雅黑" panose="020B0503020204020204" pitchFamily="34" charset="-122"/>
              </a:rPr>
              <a:t>（</a:t>
            </a:r>
            <a:r>
              <a:rPr lang="en-US" altLang="zh-CN" sz="1600" b="1" dirty="0">
                <a:solidFill>
                  <a:prstClr val="black"/>
                </a:solidFill>
                <a:latin typeface="微软雅黑" panose="020B0503020204020204" pitchFamily="34" charset="-122"/>
                <a:ea typeface="微软雅黑" panose="020B0503020204020204" pitchFamily="34" charset="-122"/>
              </a:rPr>
              <a:t>3</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b="1" dirty="0">
                <a:solidFill>
                  <a:prstClr val="black"/>
                </a:solidFill>
                <a:latin typeface="微软雅黑" panose="020B0503020204020204" pitchFamily="34" charset="-122"/>
                <a:ea typeface="微软雅黑" panose="020B0503020204020204" pitchFamily="34" charset="-122"/>
              </a:rPr>
              <a:t>void output(</a:t>
            </a:r>
            <a:r>
              <a:rPr lang="en-US" altLang="zh-CN" sz="1600" b="1" dirty="0" err="1">
                <a:solidFill>
                  <a:prstClr val="black"/>
                </a:solidFill>
                <a:latin typeface="微软雅黑" panose="020B0503020204020204" pitchFamily="34" charset="-122"/>
                <a:ea typeface="微软雅黑" panose="020B0503020204020204" pitchFamily="34" charset="-122"/>
              </a:rPr>
              <a:t>struct</a:t>
            </a:r>
            <a:r>
              <a:rPr lang="en-US" altLang="zh-CN" sz="1600" b="1" dirty="0">
                <a:solidFill>
                  <a:prstClr val="black"/>
                </a:solidFill>
                <a:latin typeface="微软雅黑" panose="020B0503020204020204" pitchFamily="34" charset="-122"/>
                <a:ea typeface="微软雅黑" panose="020B0503020204020204" pitchFamily="34" charset="-122"/>
              </a:rPr>
              <a:t> student *</a:t>
            </a:r>
            <a:r>
              <a:rPr lang="en-US" altLang="zh-CN" sz="1600" b="1" dirty="0" err="1">
                <a:solidFill>
                  <a:prstClr val="black"/>
                </a:solidFill>
                <a:latin typeface="微软雅黑" panose="020B0503020204020204" pitchFamily="34" charset="-122"/>
                <a:ea typeface="微软雅黑" panose="020B0503020204020204" pitchFamily="34" charset="-122"/>
              </a:rPr>
              <a:t>p,int</a:t>
            </a:r>
            <a:r>
              <a:rPr lang="en-US" altLang="zh-CN" sz="1600" b="1" dirty="0">
                <a:solidFill>
                  <a:prstClr val="black"/>
                </a:solidFill>
                <a:latin typeface="微软雅黑" panose="020B0503020204020204" pitchFamily="34" charset="-122"/>
                <a:ea typeface="微软雅黑" panose="020B0503020204020204" pitchFamily="34" charset="-122"/>
              </a:rPr>
              <a:t> </a:t>
            </a:r>
            <a:r>
              <a:rPr lang="en-US" altLang="zh-CN" sz="1600" b="1" dirty="0" err="1">
                <a:solidFill>
                  <a:prstClr val="black"/>
                </a:solidFill>
                <a:latin typeface="微软雅黑" panose="020B0503020204020204" pitchFamily="34" charset="-122"/>
                <a:ea typeface="微软雅黑" panose="020B0503020204020204" pitchFamily="34" charset="-122"/>
              </a:rPr>
              <a:t>n,float</a:t>
            </a:r>
            <a:r>
              <a:rPr lang="en-US" altLang="zh-CN" sz="1600" b="1" dirty="0">
                <a:solidFill>
                  <a:prstClr val="black"/>
                </a:solidFill>
                <a:latin typeface="微软雅黑" panose="020B0503020204020204" pitchFamily="34" charset="-122"/>
                <a:ea typeface="微软雅黑" panose="020B0503020204020204" pitchFamily="34" charset="-122"/>
              </a:rPr>
              <a:t> aver</a:t>
            </a:r>
            <a:r>
              <a:rPr lang="en-US" altLang="zh-CN" sz="1600" b="1" dirty="0" smtClean="0">
                <a:solidFill>
                  <a:prstClr val="black"/>
                </a:solidFill>
                <a:latin typeface="微软雅黑" panose="020B0503020204020204" pitchFamily="34" charset="-122"/>
                <a:ea typeface="微软雅黑" panose="020B0503020204020204" pitchFamily="34" charset="-122"/>
              </a:rPr>
              <a:t>);</a:t>
            </a:r>
            <a:endParaRPr lang="en-US" altLang="zh-CN" sz="1600" b="1"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功能</a:t>
            </a:r>
            <a:r>
              <a:rPr lang="zh-CN" altLang="en-US" sz="1400" dirty="0" smtClean="0">
                <a:solidFill>
                  <a:prstClr val="black"/>
                </a:solidFill>
                <a:latin typeface="微软雅黑" panose="020B0503020204020204" pitchFamily="34" charset="-122"/>
                <a:ea typeface="微软雅黑" panose="020B0503020204020204" pitchFamily="34" charset="-122"/>
              </a:rPr>
              <a:t>：输出学生信息</a:t>
            </a:r>
            <a:endParaRPr lang="en-US" altLang="zh-CN" sz="1400"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形参：第一个参数用来接收存储学生数据的结构</a:t>
            </a:r>
            <a:r>
              <a:rPr lang="zh-CN" altLang="en-US" sz="1400" dirty="0" smtClean="0">
                <a:solidFill>
                  <a:prstClr val="black"/>
                </a:solidFill>
                <a:latin typeface="微软雅黑" panose="020B0503020204020204" pitchFamily="34" charset="-122"/>
                <a:ea typeface="微软雅黑" panose="020B0503020204020204" pitchFamily="34" charset="-122"/>
              </a:rPr>
              <a:t>数组首</a:t>
            </a:r>
            <a:r>
              <a:rPr lang="zh-CN" altLang="en-US" sz="1400" dirty="0">
                <a:solidFill>
                  <a:prstClr val="black"/>
                </a:solidFill>
                <a:latin typeface="微软雅黑" panose="020B0503020204020204" pitchFamily="34" charset="-122"/>
                <a:ea typeface="微软雅黑" panose="020B0503020204020204" pitchFamily="34" charset="-122"/>
              </a:rPr>
              <a:t>地址，第二个参数接收学生的</a:t>
            </a:r>
            <a:r>
              <a:rPr lang="zh-CN" altLang="en-US" sz="1400" dirty="0" smtClean="0">
                <a:solidFill>
                  <a:prstClr val="black"/>
                </a:solidFill>
                <a:latin typeface="微软雅黑" panose="020B0503020204020204" pitchFamily="34" charset="-122"/>
                <a:ea typeface="微软雅黑" panose="020B0503020204020204" pitchFamily="34" charset="-122"/>
              </a:rPr>
              <a:t>个数</a:t>
            </a:r>
            <a:endParaRPr lang="en-US" altLang="zh-CN" sz="1400" dirty="0" smtClean="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sz="1400" dirty="0">
                <a:solidFill>
                  <a:prstClr val="black"/>
                </a:solidFill>
                <a:latin typeface="微软雅黑" panose="020B0503020204020204" pitchFamily="34" charset="-122"/>
                <a:ea typeface="微软雅黑" panose="020B0503020204020204" pitchFamily="34" charset="-122"/>
              </a:rPr>
              <a:t> </a:t>
            </a:r>
            <a:r>
              <a:rPr lang="en-US" altLang="zh-CN" sz="1400" dirty="0" smtClean="0">
                <a:solidFill>
                  <a:prstClr val="black"/>
                </a:solidFill>
                <a:latin typeface="微软雅黑" panose="020B0503020204020204" pitchFamily="34" charset="-122"/>
                <a:ea typeface="微软雅黑" panose="020B0503020204020204" pitchFamily="34" charset="-122"/>
              </a:rPr>
              <a:t>                   </a:t>
            </a:r>
            <a:r>
              <a:rPr lang="zh-CN" altLang="en-US" sz="1400" dirty="0" smtClean="0">
                <a:solidFill>
                  <a:prstClr val="black"/>
                </a:solidFill>
                <a:latin typeface="微软雅黑" panose="020B0503020204020204" pitchFamily="34" charset="-122"/>
                <a:ea typeface="微软雅黑" panose="020B0503020204020204" pitchFamily="34" charset="-122"/>
              </a:rPr>
              <a:t>第三</a:t>
            </a:r>
            <a:r>
              <a:rPr lang="zh-CN" altLang="en-US" sz="1400" dirty="0">
                <a:solidFill>
                  <a:prstClr val="black"/>
                </a:solidFill>
                <a:latin typeface="微软雅黑" panose="020B0503020204020204" pitchFamily="34" charset="-122"/>
                <a:ea typeface="微软雅黑" panose="020B0503020204020204" pitchFamily="34" charset="-122"/>
              </a:rPr>
              <a:t>个参数接收总平均</a:t>
            </a:r>
            <a:r>
              <a:rPr lang="zh-CN" altLang="en-US" sz="1400" dirty="0" smtClean="0">
                <a:solidFill>
                  <a:prstClr val="black"/>
                </a:solidFill>
                <a:latin typeface="微软雅黑" panose="020B0503020204020204" pitchFamily="34" charset="-122"/>
                <a:ea typeface="微软雅黑" panose="020B0503020204020204" pitchFamily="34" charset="-122"/>
              </a:rPr>
              <a:t>成绩</a:t>
            </a:r>
            <a:endParaRPr lang="zh-CN" altLang="en-US" sz="1400" dirty="0">
              <a:solidFill>
                <a:prstClr val="black"/>
              </a:solidFill>
              <a:latin typeface="微软雅黑" panose="020B0503020204020204" pitchFamily="34" charset="-122"/>
              <a:ea typeface="微软雅黑" panose="020B0503020204020204" pitchFamily="34" charset="-122"/>
            </a:endParaRPr>
          </a:p>
        </p:txBody>
      </p:sp>
      <p:sp>
        <p:nvSpPr>
          <p:cNvPr id="6" name="矩形 5"/>
          <p:cNvSpPr/>
          <p:nvPr/>
        </p:nvSpPr>
        <p:spPr>
          <a:xfrm>
            <a:off x="275871" y="3216748"/>
            <a:ext cx="422360" cy="1200329"/>
          </a:xfrm>
          <a:prstGeom prst="rect">
            <a:avLst/>
          </a:prstGeom>
        </p:spPr>
        <p:txBody>
          <a:bodyPr wrap="square">
            <a:spAutoFit/>
          </a:bodyPr>
          <a:lstStyle/>
          <a:p>
            <a:r>
              <a:rPr lang="zh-CN" altLang="en-US" b="1" dirty="0">
                <a:solidFill>
                  <a:prstClr val="black"/>
                </a:solidFill>
                <a:latin typeface="微软雅黑" panose="020B0503020204020204" pitchFamily="34" charset="-122"/>
                <a:ea typeface="微软雅黑" panose="020B0503020204020204" pitchFamily="34" charset="-122"/>
              </a:rPr>
              <a:t>函数</a:t>
            </a:r>
            <a:r>
              <a:rPr lang="zh-CN" altLang="en-US" b="1" dirty="0" smtClean="0">
                <a:solidFill>
                  <a:prstClr val="black"/>
                </a:solidFill>
                <a:latin typeface="微软雅黑" panose="020B0503020204020204" pitchFamily="34" charset="-122"/>
                <a:ea typeface="微软雅黑" panose="020B0503020204020204" pitchFamily="34" charset="-122"/>
              </a:rPr>
              <a:t>原型</a:t>
            </a:r>
            <a:endParaRPr lang="zh-CN" altLang="en-US" dirty="0"/>
          </a:p>
        </p:txBody>
      </p:sp>
      <p:sp>
        <p:nvSpPr>
          <p:cNvPr id="10" name="矩形: 圆角 12"/>
          <p:cNvSpPr/>
          <p:nvPr/>
        </p:nvSpPr>
        <p:spPr>
          <a:xfrm>
            <a:off x="722013" y="840522"/>
            <a:ext cx="7826563" cy="1080628"/>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微软雅黑" panose="020B0503020204020204" pitchFamily="34" charset="-122"/>
                <a:ea typeface="微软雅黑" panose="020B0503020204020204" pitchFamily="34" charset="-122"/>
              </a:rPr>
              <a:t>例</a:t>
            </a:r>
            <a:r>
              <a:rPr lang="en-US" altLang="zh-CN" dirty="0" smtClean="0">
                <a:solidFill>
                  <a:schemeClr val="bg1"/>
                </a:solidFill>
                <a:latin typeface="微软雅黑" panose="020B0503020204020204" pitchFamily="34" charset="-122"/>
                <a:ea typeface="微软雅黑" panose="020B0503020204020204" pitchFamily="34" charset="-122"/>
              </a:rPr>
              <a:t>8.14</a:t>
            </a:r>
            <a:r>
              <a:rPr lang="en-US" altLang="zh-CN" dirty="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编程</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处理某班</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个学生</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门课的成绩，它们是数学、物理、英语和计算机</a:t>
            </a:r>
            <a:r>
              <a:rPr lang="zh-CN" altLang="en-US" sz="1600" dirty="0" smtClean="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smtClean="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dirty="0" smtClean="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按</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编号从小到大的顺序依次输入学生的姓名、性别和四门课的成绩</a:t>
            </a:r>
            <a:r>
              <a:rPr lang="zh-CN" altLang="en-US" sz="1600" dirty="0" smtClean="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dirty="0" smtClean="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1600" dirty="0" smtClean="0">
                <a:solidFill>
                  <a:schemeClr val="tx1"/>
                </a:solidFill>
                <a:latin typeface="微软雅黑" panose="020B0503020204020204" pitchFamily="34" charset="-122"/>
                <a:ea typeface="微软雅黑" panose="020B0503020204020204" pitchFamily="34" charset="-122"/>
              </a:rPr>
              <a:t>               计算</a:t>
            </a:r>
            <a:r>
              <a:rPr lang="zh-CN" altLang="en-US" sz="1600" dirty="0">
                <a:solidFill>
                  <a:schemeClr val="tx1"/>
                </a:solidFill>
                <a:latin typeface="微软雅黑" panose="020B0503020204020204" pitchFamily="34" charset="-122"/>
                <a:ea typeface="微软雅黑" panose="020B0503020204020204" pitchFamily="34" charset="-122"/>
              </a:rPr>
              <a:t>每个学生的平均分，并以清晰的打印格式从高分到低分的顺序打印</a:t>
            </a:r>
            <a:r>
              <a:rPr lang="zh-CN" altLang="en-US" sz="1600" dirty="0" smtClean="0">
                <a:solidFill>
                  <a:schemeClr val="tx1"/>
                </a:solidFill>
                <a:latin typeface="微软雅黑" panose="020B0503020204020204" pitchFamily="34" charset="-122"/>
                <a:ea typeface="微软雅黑" panose="020B0503020204020204" pitchFamily="34" charset="-122"/>
              </a:rPr>
              <a:t>平</a:t>
            </a:r>
            <a:endParaRPr lang="en-US" altLang="zh-CN" sz="1600" dirty="0" smtClean="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rPr>
              <a:t>              </a:t>
            </a:r>
            <a:r>
              <a:rPr lang="zh-CN" altLang="en-US" sz="1600" dirty="0" smtClean="0">
                <a:solidFill>
                  <a:schemeClr val="tx1"/>
                </a:solidFill>
                <a:latin typeface="微软雅黑" panose="020B0503020204020204" pitchFamily="34" charset="-122"/>
                <a:ea typeface="微软雅黑" panose="020B0503020204020204" pitchFamily="34" charset="-122"/>
              </a:rPr>
              <a:t>均分</a:t>
            </a:r>
            <a:r>
              <a:rPr lang="zh-CN" altLang="en-US" sz="1600" dirty="0">
                <a:solidFill>
                  <a:schemeClr val="tx1"/>
                </a:solidFill>
                <a:latin typeface="微软雅黑" panose="020B0503020204020204" pitchFamily="34" charset="-122"/>
                <a:ea typeface="微软雅黑" panose="020B0503020204020204" pitchFamily="34" charset="-122"/>
              </a:rPr>
              <a:t>高于全班总平均成绩的男生的成绩单</a:t>
            </a:r>
            <a:r>
              <a:rPr lang="zh-CN" altLang="en-US" sz="1600" dirty="0" smtClean="0">
                <a:solidFill>
                  <a:schemeClr val="tx1"/>
                </a:solidFill>
                <a:latin typeface="微软雅黑" panose="020B0503020204020204" pitchFamily="34" charset="-122"/>
                <a:ea typeface="微软雅黑" panose="020B0503020204020204" pitchFamily="34" charset="-122"/>
              </a:rPr>
              <a:t>。</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148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7" grpId="0"/>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52766"/>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8.8</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综合举例</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应用举例</a:t>
            </a:r>
          </a:p>
        </p:txBody>
      </p:sp>
      <p:sp>
        <p:nvSpPr>
          <p:cNvPr id="18" name="矩形 17"/>
          <p:cNvSpPr/>
          <p:nvPr/>
        </p:nvSpPr>
        <p:spPr>
          <a:xfrm>
            <a:off x="1019800" y="3470193"/>
            <a:ext cx="74361" cy="69429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7003625" y="3518833"/>
            <a:ext cx="1268538" cy="694299"/>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zh-CN" altLang="en-US" sz="1400" dirty="0">
                <a:solidFill>
                  <a:prstClr val="black"/>
                </a:solidFill>
                <a:latin typeface="微软雅黑" panose="020B0503020204020204" pitchFamily="34" charset="-122"/>
                <a:ea typeface="微软雅黑" panose="020B0503020204020204" pitchFamily="34" charset="-122"/>
              </a:rPr>
              <a:t>函数声明</a:t>
            </a:r>
          </a:p>
        </p:txBody>
      </p:sp>
      <p:sp>
        <p:nvSpPr>
          <p:cNvPr id="20" name="矩形 19"/>
          <p:cNvSpPr/>
          <p:nvPr/>
        </p:nvSpPr>
        <p:spPr>
          <a:xfrm>
            <a:off x="1019800" y="5052889"/>
            <a:ext cx="74361" cy="69429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7003625" y="5052888"/>
            <a:ext cx="1268538" cy="694299"/>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zh-CN" altLang="en-US" sz="1400" dirty="0" smtClean="0">
                <a:solidFill>
                  <a:prstClr val="black"/>
                </a:solidFill>
                <a:latin typeface="微软雅黑" panose="020B0503020204020204" pitchFamily="34" charset="-122"/>
                <a:ea typeface="微软雅黑" panose="020B0503020204020204" pitchFamily="34" charset="-122"/>
              </a:rPr>
              <a:t>函数调用</a:t>
            </a:r>
            <a:endParaRPr lang="zh-CN" altLang="en-US" sz="1400" dirty="0">
              <a:solidFill>
                <a:prstClr val="black"/>
              </a:solidFill>
              <a:latin typeface="微软雅黑" panose="020B0503020204020204" pitchFamily="34" charset="-122"/>
              <a:ea typeface="微软雅黑" panose="020B0503020204020204" pitchFamily="34" charset="-122"/>
            </a:endParaRPr>
          </a:p>
        </p:txBody>
      </p:sp>
      <p:sp>
        <p:nvSpPr>
          <p:cNvPr id="9" name="矩形 8"/>
          <p:cNvSpPr/>
          <p:nvPr/>
        </p:nvSpPr>
        <p:spPr>
          <a:xfrm>
            <a:off x="1148807" y="1068230"/>
            <a:ext cx="6020480" cy="507831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90000"/>
              </a:lnSpc>
            </a:pPr>
            <a:r>
              <a:rPr lang="en-US" altLang="zh-CN" sz="1500" dirty="0" smtClean="0"/>
              <a:t>#</a:t>
            </a:r>
            <a:r>
              <a:rPr lang="en-US" altLang="zh-CN" sz="1500" dirty="0"/>
              <a:t>include &lt;</a:t>
            </a:r>
            <a:r>
              <a:rPr lang="en-US" altLang="zh-CN" sz="1500" dirty="0" err="1"/>
              <a:t>stdio.h</a:t>
            </a:r>
            <a:r>
              <a:rPr lang="en-US" altLang="zh-CN" sz="1500" dirty="0"/>
              <a:t>&gt;</a:t>
            </a:r>
          </a:p>
          <a:p>
            <a:pPr>
              <a:lnSpc>
                <a:spcPct val="90000"/>
              </a:lnSpc>
            </a:pPr>
            <a:r>
              <a:rPr lang="en-US" altLang="zh-CN" sz="1500" dirty="0"/>
              <a:t>#include &lt;</a:t>
            </a:r>
            <a:r>
              <a:rPr lang="en-US" altLang="zh-CN" sz="1500" dirty="0" err="1"/>
              <a:t>stdlib.h</a:t>
            </a:r>
            <a:r>
              <a:rPr lang="en-US" altLang="zh-CN" sz="1500" dirty="0"/>
              <a:t>&gt;</a:t>
            </a:r>
          </a:p>
          <a:p>
            <a:pPr>
              <a:lnSpc>
                <a:spcPct val="90000"/>
              </a:lnSpc>
            </a:pPr>
            <a:r>
              <a:rPr lang="en-US" altLang="zh-CN" sz="1500" dirty="0"/>
              <a:t>#include &lt;</a:t>
            </a:r>
            <a:r>
              <a:rPr lang="en-US" altLang="zh-CN" sz="1500" dirty="0" err="1"/>
              <a:t>math.h</a:t>
            </a:r>
            <a:r>
              <a:rPr lang="en-US" altLang="zh-CN" sz="1500" dirty="0"/>
              <a:t>&gt;</a:t>
            </a:r>
          </a:p>
          <a:p>
            <a:pPr>
              <a:lnSpc>
                <a:spcPct val="90000"/>
              </a:lnSpc>
            </a:pPr>
            <a:r>
              <a:rPr lang="en-US" altLang="zh-CN" sz="1500" dirty="0"/>
              <a:t>#define  N   10              //</a:t>
            </a:r>
            <a:r>
              <a:rPr lang="zh-CN" altLang="en-US" sz="1500" dirty="0"/>
              <a:t>符号常量代表学生人数</a:t>
            </a:r>
            <a:br>
              <a:rPr lang="zh-CN" altLang="en-US" sz="1500" dirty="0"/>
            </a:br>
            <a:r>
              <a:rPr lang="en-US" altLang="zh-CN" sz="1500" dirty="0" err="1"/>
              <a:t>struct</a:t>
            </a:r>
            <a:r>
              <a:rPr lang="en-US" altLang="zh-CN" sz="1500" dirty="0"/>
              <a:t> student                //</a:t>
            </a:r>
            <a:r>
              <a:rPr lang="zh-CN" altLang="en-US" sz="1500" dirty="0"/>
              <a:t>结构定义</a:t>
            </a:r>
          </a:p>
          <a:p>
            <a:pPr>
              <a:lnSpc>
                <a:spcPct val="90000"/>
              </a:lnSpc>
            </a:pPr>
            <a:r>
              <a:rPr lang="en-US" altLang="zh-CN" sz="1500" dirty="0"/>
              <a:t>{</a:t>
            </a:r>
          </a:p>
          <a:p>
            <a:pPr>
              <a:lnSpc>
                <a:spcPct val="90000"/>
              </a:lnSpc>
            </a:pPr>
            <a:r>
              <a:rPr lang="en-US" altLang="zh-CN" sz="1500" dirty="0"/>
              <a:t>   char name[20];</a:t>
            </a:r>
          </a:p>
          <a:p>
            <a:pPr>
              <a:lnSpc>
                <a:spcPct val="90000"/>
              </a:lnSpc>
            </a:pPr>
            <a:r>
              <a:rPr lang="en-US" altLang="zh-CN" sz="1500" dirty="0"/>
              <a:t>   char sex;</a:t>
            </a:r>
          </a:p>
          <a:p>
            <a:pPr>
              <a:lnSpc>
                <a:spcPct val="90000"/>
              </a:lnSpc>
            </a:pPr>
            <a:r>
              <a:rPr lang="en-US" altLang="zh-CN" sz="1500" dirty="0"/>
              <a:t>   float score[4];</a:t>
            </a:r>
          </a:p>
          <a:p>
            <a:pPr>
              <a:lnSpc>
                <a:spcPct val="90000"/>
              </a:lnSpc>
            </a:pPr>
            <a:r>
              <a:rPr lang="en-US" altLang="zh-CN" sz="1500" dirty="0"/>
              <a:t>   float aver;</a:t>
            </a:r>
          </a:p>
          <a:p>
            <a:pPr>
              <a:lnSpc>
                <a:spcPct val="90000"/>
              </a:lnSpc>
            </a:pPr>
            <a:r>
              <a:rPr lang="en-US" altLang="zh-CN" sz="1500" dirty="0"/>
              <a:t>};</a:t>
            </a:r>
          </a:p>
          <a:p>
            <a:pPr>
              <a:lnSpc>
                <a:spcPct val="90000"/>
              </a:lnSpc>
            </a:pPr>
            <a:r>
              <a:rPr lang="en-US" altLang="zh-CN" sz="1500" dirty="0" smtClean="0"/>
              <a:t>void </a:t>
            </a:r>
            <a:r>
              <a:rPr lang="en-US" altLang="zh-CN" sz="1500" dirty="0"/>
              <a:t>input(</a:t>
            </a:r>
            <a:r>
              <a:rPr lang="en-US" altLang="zh-CN" sz="1500" dirty="0" err="1"/>
              <a:t>struct</a:t>
            </a:r>
            <a:r>
              <a:rPr lang="en-US" altLang="zh-CN" sz="1500" dirty="0"/>
              <a:t> student *</a:t>
            </a:r>
            <a:r>
              <a:rPr lang="en-US" altLang="zh-CN" sz="1500" dirty="0" err="1"/>
              <a:t>p,int</a:t>
            </a:r>
            <a:r>
              <a:rPr lang="en-US" altLang="zh-CN" sz="1500" dirty="0"/>
              <a:t> n);</a:t>
            </a:r>
          </a:p>
          <a:p>
            <a:pPr>
              <a:lnSpc>
                <a:spcPct val="90000"/>
              </a:lnSpc>
            </a:pPr>
            <a:r>
              <a:rPr lang="en-US" altLang="zh-CN" sz="1500" dirty="0"/>
              <a:t>void sort(</a:t>
            </a:r>
            <a:r>
              <a:rPr lang="en-US" altLang="zh-CN" sz="1500" dirty="0" err="1"/>
              <a:t>struct</a:t>
            </a:r>
            <a:r>
              <a:rPr lang="en-US" altLang="zh-CN" sz="1500" dirty="0"/>
              <a:t> student *</a:t>
            </a:r>
            <a:r>
              <a:rPr lang="en-US" altLang="zh-CN" sz="1500" dirty="0" err="1"/>
              <a:t>p,int</a:t>
            </a:r>
            <a:r>
              <a:rPr lang="en-US" altLang="zh-CN" sz="1500" dirty="0"/>
              <a:t> n);</a:t>
            </a:r>
          </a:p>
          <a:p>
            <a:pPr>
              <a:lnSpc>
                <a:spcPct val="90000"/>
              </a:lnSpc>
            </a:pPr>
            <a:r>
              <a:rPr lang="en-US" altLang="zh-CN" sz="1500" dirty="0"/>
              <a:t>float average(</a:t>
            </a:r>
            <a:r>
              <a:rPr lang="en-US" altLang="zh-CN" sz="1500" dirty="0" err="1"/>
              <a:t>struct</a:t>
            </a:r>
            <a:r>
              <a:rPr lang="en-US" altLang="zh-CN" sz="1500" dirty="0"/>
              <a:t> student *</a:t>
            </a:r>
            <a:r>
              <a:rPr lang="en-US" altLang="zh-CN" sz="1500" dirty="0" err="1"/>
              <a:t>p,int</a:t>
            </a:r>
            <a:r>
              <a:rPr lang="en-US" altLang="zh-CN" sz="1500" dirty="0"/>
              <a:t> n);</a:t>
            </a:r>
          </a:p>
          <a:p>
            <a:pPr>
              <a:lnSpc>
                <a:spcPct val="90000"/>
              </a:lnSpc>
            </a:pPr>
            <a:r>
              <a:rPr lang="en-US" altLang="zh-CN" sz="1500" dirty="0"/>
              <a:t>void output(</a:t>
            </a:r>
            <a:r>
              <a:rPr lang="en-US" altLang="zh-CN" sz="1500" dirty="0" err="1"/>
              <a:t>struct</a:t>
            </a:r>
            <a:r>
              <a:rPr lang="en-US" altLang="zh-CN" sz="1500" dirty="0"/>
              <a:t> student *</a:t>
            </a:r>
            <a:r>
              <a:rPr lang="en-US" altLang="zh-CN" sz="1500" dirty="0" err="1"/>
              <a:t>p,int</a:t>
            </a:r>
            <a:r>
              <a:rPr lang="en-US" altLang="zh-CN" sz="1500" dirty="0"/>
              <a:t> </a:t>
            </a:r>
            <a:r>
              <a:rPr lang="en-US" altLang="zh-CN" sz="1500" dirty="0" err="1"/>
              <a:t>n,float</a:t>
            </a:r>
            <a:r>
              <a:rPr lang="en-US" altLang="zh-CN" sz="1500" dirty="0"/>
              <a:t> aver);</a:t>
            </a:r>
          </a:p>
          <a:p>
            <a:pPr>
              <a:lnSpc>
                <a:spcPct val="90000"/>
              </a:lnSpc>
            </a:pPr>
            <a:r>
              <a:rPr lang="en-US" altLang="zh-CN" sz="1500" dirty="0"/>
              <a:t>void main()</a:t>
            </a:r>
          </a:p>
          <a:p>
            <a:pPr>
              <a:lnSpc>
                <a:spcPct val="90000"/>
              </a:lnSpc>
            </a:pPr>
            <a:r>
              <a:rPr lang="en-US" altLang="zh-CN" sz="1500" dirty="0"/>
              <a:t>{</a:t>
            </a:r>
          </a:p>
          <a:p>
            <a:pPr>
              <a:lnSpc>
                <a:spcPct val="90000"/>
              </a:lnSpc>
            </a:pPr>
            <a:r>
              <a:rPr lang="en-US" altLang="zh-CN" sz="1500" dirty="0"/>
              <a:t>     </a:t>
            </a:r>
            <a:r>
              <a:rPr lang="en-US" altLang="zh-CN" sz="1500" dirty="0" err="1"/>
              <a:t>struct</a:t>
            </a:r>
            <a:r>
              <a:rPr lang="en-US" altLang="zh-CN" sz="1500" dirty="0"/>
              <a:t> student </a:t>
            </a:r>
            <a:r>
              <a:rPr lang="en-US" altLang="zh-CN" sz="1500" dirty="0" err="1"/>
              <a:t>stu</a:t>
            </a:r>
            <a:r>
              <a:rPr lang="en-US" altLang="zh-CN" sz="1500" dirty="0"/>
              <a:t>[N];  //</a:t>
            </a:r>
            <a:r>
              <a:rPr lang="zh-CN" altLang="en-US" sz="1500" dirty="0"/>
              <a:t>定义结构数组，存储学生的相关信息</a:t>
            </a:r>
          </a:p>
          <a:p>
            <a:pPr>
              <a:lnSpc>
                <a:spcPct val="90000"/>
              </a:lnSpc>
            </a:pPr>
            <a:r>
              <a:rPr lang="zh-CN" altLang="en-US" sz="1500" dirty="0"/>
              <a:t>     </a:t>
            </a:r>
            <a:r>
              <a:rPr lang="en-US" altLang="zh-CN" sz="1500" dirty="0"/>
              <a:t>float </a:t>
            </a:r>
            <a:r>
              <a:rPr lang="en-US" altLang="zh-CN" sz="1500" dirty="0" err="1"/>
              <a:t>t_aver</a:t>
            </a:r>
            <a:r>
              <a:rPr lang="en-US" altLang="zh-CN" sz="1500" dirty="0"/>
              <a:t>;                 //</a:t>
            </a:r>
            <a:r>
              <a:rPr lang="zh-CN" altLang="en-US" sz="1500" dirty="0"/>
              <a:t>总平均成绩</a:t>
            </a:r>
          </a:p>
          <a:p>
            <a:pPr>
              <a:lnSpc>
                <a:spcPct val="90000"/>
              </a:lnSpc>
            </a:pPr>
            <a:r>
              <a:rPr lang="zh-CN" altLang="en-US" sz="1500" dirty="0"/>
              <a:t>     </a:t>
            </a:r>
            <a:r>
              <a:rPr lang="en-US" altLang="zh-CN" sz="1500" dirty="0"/>
              <a:t>input(</a:t>
            </a:r>
            <a:r>
              <a:rPr lang="en-US" altLang="zh-CN" sz="1500" dirty="0" err="1"/>
              <a:t>stu,N</a:t>
            </a:r>
            <a:r>
              <a:rPr lang="en-US" altLang="zh-CN" sz="1500" dirty="0"/>
              <a:t>);                //</a:t>
            </a:r>
            <a:r>
              <a:rPr lang="zh-CN" altLang="en-US" sz="1500" dirty="0"/>
              <a:t>录入学生信息及成绩，计算每人的平均成绩</a:t>
            </a:r>
          </a:p>
          <a:p>
            <a:pPr>
              <a:lnSpc>
                <a:spcPct val="90000"/>
              </a:lnSpc>
            </a:pPr>
            <a:r>
              <a:rPr lang="zh-CN" altLang="en-US" sz="1500" dirty="0"/>
              <a:t>     </a:t>
            </a:r>
            <a:r>
              <a:rPr lang="en-US" altLang="zh-CN" sz="1500" dirty="0"/>
              <a:t>sort(</a:t>
            </a:r>
            <a:r>
              <a:rPr lang="en-US" altLang="zh-CN" sz="1500" dirty="0" err="1"/>
              <a:t>stu,N</a:t>
            </a:r>
            <a:r>
              <a:rPr lang="en-US" altLang="zh-CN" sz="1500" dirty="0"/>
              <a:t>);                   //</a:t>
            </a:r>
            <a:r>
              <a:rPr lang="zh-CN" altLang="en-US" sz="1500" dirty="0"/>
              <a:t>按成绩排序</a:t>
            </a:r>
          </a:p>
          <a:p>
            <a:pPr>
              <a:lnSpc>
                <a:spcPct val="90000"/>
              </a:lnSpc>
            </a:pPr>
            <a:r>
              <a:rPr lang="zh-CN" altLang="en-US" sz="1500" dirty="0"/>
              <a:t>     </a:t>
            </a:r>
            <a:r>
              <a:rPr lang="en-US" altLang="zh-CN" sz="1500" dirty="0" err="1"/>
              <a:t>t_aver</a:t>
            </a:r>
            <a:r>
              <a:rPr lang="en-US" altLang="zh-CN" sz="1500" dirty="0"/>
              <a:t>=average(</a:t>
            </a:r>
            <a:r>
              <a:rPr lang="en-US" altLang="zh-CN" sz="1500" dirty="0" err="1"/>
              <a:t>stu,N</a:t>
            </a:r>
            <a:r>
              <a:rPr lang="en-US" altLang="zh-CN" sz="1500" dirty="0"/>
              <a:t>);          //</a:t>
            </a:r>
            <a:r>
              <a:rPr lang="zh-CN" altLang="en-US" sz="1500" dirty="0"/>
              <a:t>计算总平均成绩</a:t>
            </a:r>
          </a:p>
          <a:p>
            <a:pPr>
              <a:lnSpc>
                <a:spcPct val="90000"/>
              </a:lnSpc>
            </a:pPr>
            <a:r>
              <a:rPr lang="zh-CN" altLang="en-US" sz="1500" dirty="0"/>
              <a:t>     </a:t>
            </a:r>
            <a:r>
              <a:rPr lang="en-US" altLang="zh-CN" sz="1500" dirty="0"/>
              <a:t>output(</a:t>
            </a:r>
            <a:r>
              <a:rPr lang="en-US" altLang="zh-CN" sz="1500" dirty="0" err="1"/>
              <a:t>stu,N,t_aver</a:t>
            </a:r>
            <a:r>
              <a:rPr lang="en-US" altLang="zh-CN" sz="1500" dirty="0"/>
              <a:t>);    //</a:t>
            </a:r>
            <a:r>
              <a:rPr lang="zh-CN" altLang="en-US" sz="1500" dirty="0"/>
              <a:t>输出高于总平均成绩的男生的成绩单</a:t>
            </a:r>
          </a:p>
          <a:p>
            <a:pPr>
              <a:lnSpc>
                <a:spcPct val="90000"/>
              </a:lnSpc>
            </a:pPr>
            <a:r>
              <a:rPr lang="en-US" altLang="zh-CN" sz="1500" dirty="0" smtClean="0"/>
              <a:t>}</a:t>
            </a:r>
            <a:endParaRPr lang="zh-CN" altLang="en-US" sz="1500" dirty="0"/>
          </a:p>
        </p:txBody>
      </p:sp>
      <p:sp>
        <p:nvSpPr>
          <p:cNvPr id="10" name="矩形: 圆角 3"/>
          <p:cNvSpPr/>
          <p:nvPr/>
        </p:nvSpPr>
        <p:spPr>
          <a:xfrm>
            <a:off x="856035" y="996708"/>
            <a:ext cx="6050314" cy="5258177"/>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67486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52766"/>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8.8</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综合举例</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应用举例</a:t>
            </a:r>
          </a:p>
        </p:txBody>
      </p:sp>
      <p:sp>
        <p:nvSpPr>
          <p:cNvPr id="11" name="矩形: 圆角 12"/>
          <p:cNvSpPr/>
          <p:nvPr/>
        </p:nvSpPr>
        <p:spPr>
          <a:xfrm>
            <a:off x="3347142" y="884367"/>
            <a:ext cx="2936926" cy="40870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输入学生信息</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3214544" y="1364593"/>
            <a:ext cx="3591008" cy="487056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90000"/>
              </a:lnSpc>
            </a:pPr>
            <a:r>
              <a:rPr lang="en-US" altLang="zh-CN" sz="1500" dirty="0" smtClean="0"/>
              <a:t>void </a:t>
            </a:r>
            <a:r>
              <a:rPr lang="en-US" altLang="zh-CN" sz="1500" dirty="0"/>
              <a:t>input(</a:t>
            </a:r>
            <a:r>
              <a:rPr lang="en-US" altLang="zh-CN" sz="1500" dirty="0" err="1"/>
              <a:t>struct</a:t>
            </a:r>
            <a:r>
              <a:rPr lang="en-US" altLang="zh-CN" sz="1500" dirty="0"/>
              <a:t> student *</a:t>
            </a:r>
            <a:r>
              <a:rPr lang="en-US" altLang="zh-CN" sz="1500" dirty="0" err="1"/>
              <a:t>p,int</a:t>
            </a:r>
            <a:r>
              <a:rPr lang="en-US" altLang="zh-CN" sz="1500" dirty="0"/>
              <a:t> n)</a:t>
            </a:r>
          </a:p>
          <a:p>
            <a:pPr>
              <a:lnSpc>
                <a:spcPct val="90000"/>
              </a:lnSpc>
            </a:pPr>
            <a:r>
              <a:rPr lang="en-US" altLang="zh-CN" sz="1500" dirty="0"/>
              <a:t>{</a:t>
            </a:r>
          </a:p>
          <a:p>
            <a:pPr>
              <a:lnSpc>
                <a:spcPct val="90000"/>
              </a:lnSpc>
            </a:pPr>
            <a:r>
              <a:rPr lang="en-US" altLang="zh-CN" sz="1500" dirty="0"/>
              <a:t>    </a:t>
            </a:r>
            <a:r>
              <a:rPr lang="en-US" altLang="zh-CN" sz="1500" dirty="0" err="1"/>
              <a:t>int</a:t>
            </a:r>
            <a:r>
              <a:rPr lang="en-US" altLang="zh-CN" sz="1500" dirty="0"/>
              <a:t> </a:t>
            </a:r>
            <a:r>
              <a:rPr lang="en-US" altLang="zh-CN" sz="1500" dirty="0" err="1"/>
              <a:t>i,j</a:t>
            </a:r>
            <a:r>
              <a:rPr lang="en-US" altLang="zh-CN" sz="1500" dirty="0"/>
              <a:t>;</a:t>
            </a:r>
          </a:p>
          <a:p>
            <a:pPr>
              <a:lnSpc>
                <a:spcPct val="90000"/>
              </a:lnSpc>
            </a:pPr>
            <a:r>
              <a:rPr lang="en-US" altLang="zh-CN" sz="1500" dirty="0"/>
              <a:t>    float </a:t>
            </a:r>
            <a:r>
              <a:rPr lang="en-US" altLang="zh-CN" sz="1500" dirty="0" err="1"/>
              <a:t>per_aver</a:t>
            </a:r>
            <a:r>
              <a:rPr lang="en-US" altLang="zh-CN" sz="1500" dirty="0"/>
              <a:t>;</a:t>
            </a:r>
          </a:p>
          <a:p>
            <a:pPr>
              <a:lnSpc>
                <a:spcPct val="90000"/>
              </a:lnSpc>
            </a:pPr>
            <a:r>
              <a:rPr lang="en-US" altLang="zh-CN" sz="1500" dirty="0"/>
              <a:t>    char </a:t>
            </a:r>
            <a:r>
              <a:rPr lang="en-US" altLang="zh-CN" sz="1500" dirty="0" err="1"/>
              <a:t>str</a:t>
            </a:r>
            <a:r>
              <a:rPr lang="en-US" altLang="zh-CN" sz="1500" dirty="0"/>
              <a:t>[20];</a:t>
            </a:r>
          </a:p>
          <a:p>
            <a:pPr>
              <a:lnSpc>
                <a:spcPct val="90000"/>
              </a:lnSpc>
            </a:pPr>
            <a:r>
              <a:rPr lang="en-US" altLang="zh-CN" sz="1500" dirty="0"/>
              <a:t>    for(</a:t>
            </a:r>
            <a:r>
              <a:rPr lang="en-US" altLang="zh-CN" sz="1500" dirty="0" err="1"/>
              <a:t>i</a:t>
            </a:r>
            <a:r>
              <a:rPr lang="en-US" altLang="zh-CN" sz="1500" dirty="0"/>
              <a:t>=0 ;</a:t>
            </a:r>
            <a:r>
              <a:rPr lang="en-US" altLang="zh-CN" sz="1500" dirty="0" err="1"/>
              <a:t>i</a:t>
            </a:r>
            <a:r>
              <a:rPr lang="en-US" altLang="zh-CN" sz="1500" dirty="0"/>
              <a:t>&lt;n ;</a:t>
            </a:r>
            <a:r>
              <a:rPr lang="en-US" altLang="zh-CN" sz="1500" dirty="0" err="1"/>
              <a:t>i</a:t>
            </a:r>
            <a:r>
              <a:rPr lang="en-US" altLang="zh-CN" sz="1500" dirty="0"/>
              <a:t>++,p</a:t>
            </a:r>
            <a:r>
              <a:rPr lang="en-US" altLang="zh-CN" sz="1500" dirty="0" smtClean="0"/>
              <a:t>++)</a:t>
            </a:r>
            <a:endParaRPr lang="zh-CN" altLang="en-US" sz="1500" dirty="0"/>
          </a:p>
          <a:p>
            <a:pPr>
              <a:lnSpc>
                <a:spcPct val="90000"/>
              </a:lnSpc>
            </a:pPr>
            <a:r>
              <a:rPr lang="zh-CN" altLang="en-US" sz="1500" dirty="0"/>
              <a:t>   </a:t>
            </a:r>
            <a:r>
              <a:rPr lang="en-US" altLang="zh-CN" sz="1500" dirty="0"/>
              <a:t>{</a:t>
            </a:r>
          </a:p>
          <a:p>
            <a:pPr>
              <a:lnSpc>
                <a:spcPct val="90000"/>
              </a:lnSpc>
            </a:pPr>
            <a:r>
              <a:rPr lang="en-US" altLang="zh-CN" sz="1500" dirty="0"/>
              <a:t>       </a:t>
            </a:r>
            <a:r>
              <a:rPr lang="en-US" altLang="zh-CN" sz="1500" dirty="0" err="1"/>
              <a:t>printf</a:t>
            </a:r>
            <a:r>
              <a:rPr lang="en-US" altLang="zh-CN" sz="1500" dirty="0"/>
              <a:t>("input student name:\n");</a:t>
            </a:r>
          </a:p>
          <a:p>
            <a:pPr>
              <a:lnSpc>
                <a:spcPct val="90000"/>
              </a:lnSpc>
            </a:pPr>
            <a:r>
              <a:rPr lang="en-US" altLang="zh-CN" sz="1500" dirty="0"/>
              <a:t>       gets(p-&gt;name); </a:t>
            </a:r>
            <a:r>
              <a:rPr lang="zh-CN" altLang="en-US" sz="1500" dirty="0" smtClean="0"/>
              <a:t>输入</a:t>
            </a:r>
            <a:r>
              <a:rPr lang="zh-CN" altLang="en-US" sz="1500" dirty="0"/>
              <a:t>姓名</a:t>
            </a:r>
          </a:p>
          <a:p>
            <a:pPr>
              <a:lnSpc>
                <a:spcPct val="90000"/>
              </a:lnSpc>
            </a:pPr>
            <a:r>
              <a:rPr lang="zh-CN" altLang="en-US" sz="1500" dirty="0"/>
              <a:t>       </a:t>
            </a:r>
            <a:r>
              <a:rPr lang="en-US" altLang="zh-CN" sz="1500" dirty="0" err="1"/>
              <a:t>printf</a:t>
            </a:r>
            <a:r>
              <a:rPr lang="en-US" altLang="zh-CN" sz="1500" dirty="0"/>
              <a:t>("input student sex:\n");</a:t>
            </a:r>
          </a:p>
          <a:p>
            <a:pPr>
              <a:lnSpc>
                <a:spcPct val="90000"/>
              </a:lnSpc>
            </a:pPr>
            <a:r>
              <a:rPr lang="en-US" altLang="zh-CN" sz="1500" dirty="0"/>
              <a:t>       gets(</a:t>
            </a:r>
            <a:r>
              <a:rPr lang="en-US" altLang="zh-CN" sz="1500" dirty="0" err="1"/>
              <a:t>str</a:t>
            </a:r>
            <a:r>
              <a:rPr lang="en-US" altLang="zh-CN" sz="1500" dirty="0"/>
              <a:t>);</a:t>
            </a:r>
          </a:p>
          <a:p>
            <a:pPr>
              <a:lnSpc>
                <a:spcPct val="90000"/>
              </a:lnSpc>
            </a:pPr>
            <a:r>
              <a:rPr lang="en-US" altLang="zh-CN" sz="1500" dirty="0"/>
              <a:t>       p-&gt;sex=</a:t>
            </a:r>
            <a:r>
              <a:rPr lang="en-US" altLang="zh-CN" sz="1500" dirty="0" err="1"/>
              <a:t>str</a:t>
            </a:r>
            <a:r>
              <a:rPr lang="en-US" altLang="zh-CN" sz="1500" dirty="0"/>
              <a:t>[0]; </a:t>
            </a:r>
            <a:endParaRPr lang="en-US" altLang="zh-CN" sz="1500" dirty="0" smtClean="0"/>
          </a:p>
          <a:p>
            <a:pPr>
              <a:lnSpc>
                <a:spcPct val="90000"/>
              </a:lnSpc>
            </a:pPr>
            <a:r>
              <a:rPr lang="en-US" altLang="zh-CN" sz="1500" dirty="0"/>
              <a:t> </a:t>
            </a:r>
            <a:r>
              <a:rPr lang="en-US" altLang="zh-CN" sz="1500" dirty="0" smtClean="0"/>
              <a:t>      </a:t>
            </a:r>
            <a:r>
              <a:rPr lang="en-US" altLang="zh-CN" sz="1500" dirty="0" err="1" smtClean="0"/>
              <a:t>printf</a:t>
            </a:r>
            <a:r>
              <a:rPr lang="en-US" altLang="zh-CN" sz="1500" dirty="0"/>
              <a:t>("input student score:\n");</a:t>
            </a:r>
          </a:p>
          <a:p>
            <a:pPr>
              <a:lnSpc>
                <a:spcPct val="90000"/>
              </a:lnSpc>
            </a:pPr>
            <a:r>
              <a:rPr lang="en-US" altLang="zh-CN" sz="1500" dirty="0"/>
              <a:t>       for(</a:t>
            </a:r>
            <a:r>
              <a:rPr lang="en-US" altLang="zh-CN" sz="1500" dirty="0" err="1"/>
              <a:t>per_aver</a:t>
            </a:r>
            <a:r>
              <a:rPr lang="en-US" altLang="zh-CN" sz="1500" dirty="0"/>
              <a:t>=0,j=0 ;j&lt;4 ;</a:t>
            </a:r>
            <a:r>
              <a:rPr lang="en-US" altLang="zh-CN" sz="1500" dirty="0" err="1"/>
              <a:t>j++</a:t>
            </a:r>
            <a:r>
              <a:rPr lang="en-US" altLang="zh-CN" sz="1500" dirty="0"/>
              <a:t>) </a:t>
            </a:r>
            <a:endParaRPr lang="zh-CN" altLang="en-US" sz="1500" dirty="0"/>
          </a:p>
          <a:p>
            <a:pPr>
              <a:lnSpc>
                <a:spcPct val="90000"/>
              </a:lnSpc>
            </a:pPr>
            <a:r>
              <a:rPr lang="zh-CN" altLang="en-US" sz="1500" dirty="0"/>
              <a:t>       </a:t>
            </a:r>
            <a:r>
              <a:rPr lang="en-US" altLang="zh-CN" sz="1500" dirty="0"/>
              <a:t>{</a:t>
            </a:r>
          </a:p>
          <a:p>
            <a:pPr>
              <a:lnSpc>
                <a:spcPct val="90000"/>
              </a:lnSpc>
            </a:pPr>
            <a:r>
              <a:rPr lang="en-US" altLang="zh-CN" sz="1500" dirty="0"/>
              <a:t>         gets(</a:t>
            </a:r>
            <a:r>
              <a:rPr lang="en-US" altLang="zh-CN" sz="1500" dirty="0" err="1"/>
              <a:t>str</a:t>
            </a:r>
            <a:r>
              <a:rPr lang="en-US" altLang="zh-CN" sz="1500" dirty="0"/>
              <a:t>);</a:t>
            </a:r>
          </a:p>
          <a:p>
            <a:pPr>
              <a:lnSpc>
                <a:spcPct val="90000"/>
              </a:lnSpc>
            </a:pPr>
            <a:r>
              <a:rPr lang="en-US" altLang="zh-CN" sz="1500" dirty="0"/>
              <a:t>         p-&gt;score[j]=</a:t>
            </a:r>
            <a:r>
              <a:rPr lang="en-US" altLang="zh-CN" sz="1500" dirty="0" err="1"/>
              <a:t>atof</a:t>
            </a:r>
            <a:r>
              <a:rPr lang="en-US" altLang="zh-CN" sz="1500" dirty="0"/>
              <a:t>(</a:t>
            </a:r>
            <a:r>
              <a:rPr lang="en-US" altLang="zh-CN" sz="1500" dirty="0" err="1"/>
              <a:t>str</a:t>
            </a:r>
            <a:r>
              <a:rPr lang="en-US" altLang="zh-CN" sz="1500" dirty="0"/>
              <a:t>);          </a:t>
            </a:r>
            <a:endParaRPr lang="zh-CN" altLang="en-US" sz="1500" dirty="0"/>
          </a:p>
          <a:p>
            <a:pPr>
              <a:lnSpc>
                <a:spcPct val="90000"/>
              </a:lnSpc>
            </a:pPr>
            <a:r>
              <a:rPr lang="zh-CN" altLang="en-US" sz="1500" dirty="0"/>
              <a:t>         </a:t>
            </a:r>
            <a:r>
              <a:rPr lang="en-US" altLang="zh-CN" sz="1500" dirty="0" err="1"/>
              <a:t>per_aver</a:t>
            </a:r>
            <a:r>
              <a:rPr lang="en-US" altLang="zh-CN" sz="1500" dirty="0"/>
              <a:t>+= p-&gt;score[j];     </a:t>
            </a:r>
            <a:endParaRPr lang="zh-CN" altLang="en-US" sz="1500" dirty="0"/>
          </a:p>
          <a:p>
            <a:pPr>
              <a:lnSpc>
                <a:spcPct val="90000"/>
              </a:lnSpc>
            </a:pPr>
            <a:r>
              <a:rPr lang="zh-CN" altLang="en-US" sz="1500" dirty="0"/>
              <a:t>        </a:t>
            </a:r>
            <a:r>
              <a:rPr lang="en-US" altLang="zh-CN" sz="1500" dirty="0"/>
              <a:t>}</a:t>
            </a:r>
          </a:p>
          <a:p>
            <a:pPr>
              <a:lnSpc>
                <a:spcPct val="90000"/>
              </a:lnSpc>
            </a:pPr>
            <a:r>
              <a:rPr lang="en-US" altLang="zh-CN" sz="1500" dirty="0"/>
              <a:t>        p-&gt;aver=</a:t>
            </a:r>
            <a:r>
              <a:rPr lang="en-US" altLang="zh-CN" sz="1500" dirty="0" err="1"/>
              <a:t>per_aver</a:t>
            </a:r>
            <a:r>
              <a:rPr lang="en-US" altLang="zh-CN" sz="1500" dirty="0"/>
              <a:t>/4;       </a:t>
            </a:r>
            <a:endParaRPr lang="zh-CN" altLang="en-US" sz="1500" dirty="0"/>
          </a:p>
          <a:p>
            <a:pPr>
              <a:lnSpc>
                <a:spcPct val="90000"/>
              </a:lnSpc>
            </a:pPr>
            <a:r>
              <a:rPr lang="zh-CN" altLang="en-US" sz="1500" dirty="0"/>
              <a:t>   </a:t>
            </a:r>
            <a:r>
              <a:rPr lang="en-US" altLang="zh-CN" sz="1500" dirty="0"/>
              <a:t>}</a:t>
            </a:r>
          </a:p>
          <a:p>
            <a:pPr>
              <a:lnSpc>
                <a:spcPct val="90000"/>
              </a:lnSpc>
            </a:pPr>
            <a:r>
              <a:rPr lang="en-US" altLang="zh-CN" sz="1500" dirty="0"/>
              <a:t>    return ; </a:t>
            </a:r>
            <a:endParaRPr lang="zh-CN" altLang="en-US" sz="1500" dirty="0"/>
          </a:p>
          <a:p>
            <a:pPr>
              <a:lnSpc>
                <a:spcPct val="90000"/>
              </a:lnSpc>
            </a:pPr>
            <a:r>
              <a:rPr lang="en-US" altLang="zh-CN" sz="1500" dirty="0" smtClean="0"/>
              <a:t>}</a:t>
            </a:r>
            <a:endParaRPr lang="zh-CN" altLang="en-US" sz="1500" dirty="0"/>
          </a:p>
        </p:txBody>
      </p:sp>
      <p:sp>
        <p:nvSpPr>
          <p:cNvPr id="7" name="矩形: 圆角 3"/>
          <p:cNvSpPr/>
          <p:nvPr/>
        </p:nvSpPr>
        <p:spPr>
          <a:xfrm>
            <a:off x="3055520" y="1293071"/>
            <a:ext cx="3591008" cy="494208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777193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52766"/>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8.8</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综合举例</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应用举例</a:t>
            </a:r>
          </a:p>
        </p:txBody>
      </p:sp>
      <p:sp>
        <p:nvSpPr>
          <p:cNvPr id="11" name="矩形: 圆角 12"/>
          <p:cNvSpPr/>
          <p:nvPr/>
        </p:nvSpPr>
        <p:spPr>
          <a:xfrm>
            <a:off x="396927" y="884367"/>
            <a:ext cx="2285004" cy="40870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tx1"/>
                </a:solidFill>
                <a:latin typeface="微软雅黑" panose="020B0503020204020204" pitchFamily="34" charset="-122"/>
                <a:ea typeface="微软雅黑" panose="020B0503020204020204" pitchFamily="34" charset="-122"/>
              </a:rPr>
              <a:t>排序函数</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9" name="矩形: 圆角 12"/>
          <p:cNvSpPr/>
          <p:nvPr/>
        </p:nvSpPr>
        <p:spPr>
          <a:xfrm>
            <a:off x="396927" y="3982527"/>
            <a:ext cx="2285004" cy="40870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tx1"/>
                </a:solidFill>
                <a:latin typeface="微软雅黑" panose="020B0503020204020204" pitchFamily="34" charset="-122"/>
                <a:ea typeface="微软雅黑" panose="020B0503020204020204" pitchFamily="34" charset="-122"/>
              </a:rPr>
              <a:t>求平均成绩函数</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0" name="矩形: 圆角 12"/>
          <p:cNvSpPr/>
          <p:nvPr/>
        </p:nvSpPr>
        <p:spPr>
          <a:xfrm>
            <a:off x="4687217" y="884366"/>
            <a:ext cx="2285004" cy="40870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输出</a:t>
            </a:r>
            <a:r>
              <a:rPr lang="zh-CN" altLang="en-US" sz="1600" dirty="0" smtClean="0">
                <a:solidFill>
                  <a:schemeClr val="tx1"/>
                </a:solidFill>
                <a:latin typeface="微软雅黑" panose="020B0503020204020204" pitchFamily="34" charset="-122"/>
                <a:ea typeface="微软雅黑" panose="020B0503020204020204" pitchFamily="34" charset="-122"/>
              </a:rPr>
              <a:t>成绩函数</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4736912" y="1372135"/>
            <a:ext cx="3979072" cy="397031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20000"/>
              </a:lnSpc>
            </a:pPr>
            <a:r>
              <a:rPr lang="en-US" altLang="zh-CN" sz="1500" dirty="0" smtClean="0"/>
              <a:t>void </a:t>
            </a:r>
            <a:r>
              <a:rPr lang="en-US" altLang="zh-CN" sz="1500" dirty="0"/>
              <a:t>output(</a:t>
            </a:r>
            <a:r>
              <a:rPr lang="en-US" altLang="zh-CN" sz="1500" dirty="0" err="1"/>
              <a:t>struct</a:t>
            </a:r>
            <a:r>
              <a:rPr lang="en-US" altLang="zh-CN" sz="1500" dirty="0"/>
              <a:t> student *</a:t>
            </a:r>
            <a:r>
              <a:rPr lang="en-US" altLang="zh-CN" sz="1500" dirty="0" err="1"/>
              <a:t>p,int</a:t>
            </a:r>
            <a:r>
              <a:rPr lang="en-US" altLang="zh-CN" sz="1500" dirty="0"/>
              <a:t> n, float aver)</a:t>
            </a:r>
          </a:p>
          <a:p>
            <a:pPr>
              <a:lnSpc>
                <a:spcPct val="120000"/>
              </a:lnSpc>
            </a:pPr>
            <a:r>
              <a:rPr lang="en-US" altLang="zh-CN" sz="1500" dirty="0"/>
              <a:t>{</a:t>
            </a:r>
          </a:p>
          <a:p>
            <a:pPr>
              <a:lnSpc>
                <a:spcPct val="120000"/>
              </a:lnSpc>
            </a:pPr>
            <a:r>
              <a:rPr lang="en-US" altLang="zh-CN" sz="1500" dirty="0"/>
              <a:t>    </a:t>
            </a:r>
            <a:r>
              <a:rPr lang="en-US" altLang="zh-CN" sz="1500" dirty="0" err="1"/>
              <a:t>int</a:t>
            </a:r>
            <a:r>
              <a:rPr lang="en-US" altLang="zh-CN" sz="1500" dirty="0"/>
              <a:t> </a:t>
            </a:r>
            <a:r>
              <a:rPr lang="en-US" altLang="zh-CN" sz="1500" dirty="0" err="1"/>
              <a:t>i</a:t>
            </a:r>
            <a:r>
              <a:rPr lang="en-US" altLang="zh-CN" sz="1500" dirty="0"/>
              <a:t>;</a:t>
            </a:r>
          </a:p>
          <a:p>
            <a:pPr>
              <a:lnSpc>
                <a:spcPct val="120000"/>
              </a:lnSpc>
            </a:pPr>
            <a:r>
              <a:rPr lang="en-US" altLang="zh-CN" sz="1500" dirty="0"/>
              <a:t>    </a:t>
            </a:r>
            <a:r>
              <a:rPr lang="en-US" altLang="zh-CN" sz="1500" dirty="0" err="1"/>
              <a:t>printf</a:t>
            </a:r>
            <a:r>
              <a:rPr lang="en-US" altLang="zh-CN" sz="1500" dirty="0"/>
              <a:t>("Name   Sex  </a:t>
            </a:r>
            <a:r>
              <a:rPr lang="en-US" altLang="zh-CN" sz="1500" dirty="0" err="1"/>
              <a:t>maths</a:t>
            </a:r>
            <a:r>
              <a:rPr lang="en-US" altLang="zh-CN" sz="1500" dirty="0"/>
              <a:t>  physics  </a:t>
            </a:r>
            <a:r>
              <a:rPr lang="en-US" altLang="zh-CN" sz="1500" dirty="0" err="1"/>
              <a:t>english</a:t>
            </a:r>
            <a:r>
              <a:rPr lang="en-US" altLang="zh-CN" sz="1500" dirty="0"/>
              <a:t>  \</a:t>
            </a:r>
          </a:p>
          <a:p>
            <a:pPr>
              <a:lnSpc>
                <a:spcPct val="120000"/>
              </a:lnSpc>
            </a:pPr>
            <a:r>
              <a:rPr lang="en-US" altLang="zh-CN" sz="1500" dirty="0"/>
              <a:t>                                 computer   \  average\n");</a:t>
            </a:r>
          </a:p>
          <a:p>
            <a:pPr>
              <a:lnSpc>
                <a:spcPct val="120000"/>
              </a:lnSpc>
            </a:pPr>
            <a:r>
              <a:rPr lang="en-US" altLang="zh-CN" sz="1500" dirty="0"/>
              <a:t>    </a:t>
            </a:r>
            <a:r>
              <a:rPr lang="en-US" altLang="zh-CN" sz="1500" dirty="0" err="1"/>
              <a:t>printf</a:t>
            </a:r>
            <a:r>
              <a:rPr lang="en-US" altLang="zh-CN" sz="1500" dirty="0"/>
              <a:t>("-------------------------------------------  \</a:t>
            </a:r>
          </a:p>
          <a:p>
            <a:pPr>
              <a:lnSpc>
                <a:spcPct val="120000"/>
              </a:lnSpc>
            </a:pPr>
            <a:r>
              <a:rPr lang="en-US" altLang="zh-CN" sz="1500" dirty="0"/>
              <a:t>                    -------------------------------------");</a:t>
            </a:r>
          </a:p>
          <a:p>
            <a:pPr>
              <a:lnSpc>
                <a:spcPct val="120000"/>
              </a:lnSpc>
            </a:pPr>
            <a:r>
              <a:rPr lang="en-US" altLang="zh-CN" sz="1500" dirty="0"/>
              <a:t>    for(</a:t>
            </a:r>
            <a:r>
              <a:rPr lang="en-US" altLang="zh-CN" sz="1500" dirty="0" err="1"/>
              <a:t>i</a:t>
            </a:r>
            <a:r>
              <a:rPr lang="en-US" altLang="zh-CN" sz="1500" dirty="0"/>
              <a:t>=0 ;</a:t>
            </a:r>
            <a:r>
              <a:rPr lang="en-US" altLang="zh-CN" sz="1500" dirty="0" err="1"/>
              <a:t>i</a:t>
            </a:r>
            <a:r>
              <a:rPr lang="en-US" altLang="zh-CN" sz="1500" dirty="0"/>
              <a:t>&lt;n ;</a:t>
            </a:r>
            <a:r>
              <a:rPr lang="en-US" altLang="zh-CN" sz="1500" dirty="0" err="1"/>
              <a:t>i</a:t>
            </a:r>
            <a:r>
              <a:rPr lang="en-US" altLang="zh-CN" sz="1500" dirty="0"/>
              <a:t>++)</a:t>
            </a:r>
          </a:p>
          <a:p>
            <a:pPr>
              <a:lnSpc>
                <a:spcPct val="120000"/>
              </a:lnSpc>
            </a:pPr>
            <a:r>
              <a:rPr lang="en-US" altLang="zh-CN" sz="1500" dirty="0" smtClean="0"/>
              <a:t>        if(p[</a:t>
            </a:r>
            <a:r>
              <a:rPr lang="en-US" altLang="zh-CN" sz="1500" dirty="0" err="1" smtClean="0"/>
              <a:t>i</a:t>
            </a:r>
            <a:r>
              <a:rPr lang="en-US" altLang="zh-CN" sz="1500" dirty="0"/>
              <a:t>].aver&gt;aver)    	</a:t>
            </a:r>
            <a:r>
              <a:rPr lang="en-US" altLang="zh-CN" sz="1500" dirty="0" err="1"/>
              <a:t>printf</a:t>
            </a:r>
            <a:r>
              <a:rPr lang="en-US" altLang="zh-CN" sz="1500" dirty="0"/>
              <a:t>(“%</a:t>
            </a:r>
            <a:r>
              <a:rPr lang="en-US" altLang="zh-CN" sz="1500" dirty="0" smtClean="0"/>
              <a:t>10s%10c%8.2f \</a:t>
            </a:r>
            <a:endParaRPr lang="en-US" altLang="zh-CN" sz="1500" dirty="0"/>
          </a:p>
          <a:p>
            <a:pPr>
              <a:lnSpc>
                <a:spcPct val="120000"/>
              </a:lnSpc>
            </a:pPr>
            <a:r>
              <a:rPr lang="en-US" altLang="zh-CN" sz="1500" dirty="0"/>
              <a:t>	   </a:t>
            </a:r>
            <a:r>
              <a:rPr lang="en-US" altLang="zh-CN" sz="1500" dirty="0" smtClean="0"/>
              <a:t>%8.2f%8.2f%8.2f </a:t>
            </a:r>
            <a:r>
              <a:rPr lang="en-US" altLang="zh-CN" sz="1500" dirty="0"/>
              <a:t>%8.2f\n</a:t>
            </a:r>
            <a:r>
              <a:rPr lang="en-US" altLang="zh-CN" sz="1500" dirty="0" smtClean="0"/>
              <a:t>", \ </a:t>
            </a:r>
          </a:p>
          <a:p>
            <a:pPr>
              <a:lnSpc>
                <a:spcPct val="120000"/>
              </a:lnSpc>
            </a:pPr>
            <a:r>
              <a:rPr lang="en-US" altLang="zh-CN" sz="1500" dirty="0"/>
              <a:t> </a:t>
            </a:r>
            <a:r>
              <a:rPr lang="en-US" altLang="zh-CN" sz="1500" dirty="0" smtClean="0"/>
              <a:t>             p[</a:t>
            </a:r>
            <a:r>
              <a:rPr lang="en-US" altLang="zh-CN" sz="1500" dirty="0" err="1" smtClean="0"/>
              <a:t>i</a:t>
            </a:r>
            <a:r>
              <a:rPr lang="en-US" altLang="zh-CN" sz="1500" dirty="0"/>
              <a:t>].</a:t>
            </a:r>
            <a:r>
              <a:rPr lang="en-US" altLang="zh-CN" sz="1500" dirty="0" err="1"/>
              <a:t>name,p</a:t>
            </a:r>
            <a:r>
              <a:rPr lang="en-US" altLang="zh-CN" sz="1500" dirty="0"/>
              <a:t>[</a:t>
            </a:r>
            <a:r>
              <a:rPr lang="en-US" altLang="zh-CN" sz="1500" dirty="0" err="1"/>
              <a:t>i</a:t>
            </a:r>
            <a:r>
              <a:rPr lang="en-US" altLang="zh-CN" sz="1500" dirty="0"/>
              <a:t>].sex</a:t>
            </a:r>
            <a:r>
              <a:rPr lang="en-US" altLang="zh-CN" sz="1500" dirty="0" smtClean="0"/>
              <a:t>,</a:t>
            </a:r>
            <a:r>
              <a:rPr lang="en-US" altLang="zh-CN" sz="1500" dirty="0"/>
              <a:t> p[</a:t>
            </a:r>
            <a:r>
              <a:rPr lang="en-US" altLang="zh-CN" sz="1500" dirty="0" err="1"/>
              <a:t>i</a:t>
            </a:r>
            <a:r>
              <a:rPr lang="en-US" altLang="zh-CN" sz="1500" dirty="0"/>
              <a:t>].score[0],</a:t>
            </a:r>
            <a:r>
              <a:rPr lang="en-US" altLang="zh-CN" sz="1500" dirty="0" smtClean="0"/>
              <a:t>\</a:t>
            </a:r>
            <a:endParaRPr lang="en-US" altLang="zh-CN" sz="1500" dirty="0"/>
          </a:p>
          <a:p>
            <a:pPr>
              <a:lnSpc>
                <a:spcPct val="120000"/>
              </a:lnSpc>
            </a:pPr>
            <a:r>
              <a:rPr lang="en-US" altLang="zh-CN" sz="1500" dirty="0"/>
              <a:t>	   </a:t>
            </a:r>
            <a:r>
              <a:rPr lang="en-US" altLang="zh-CN" sz="1500" dirty="0" smtClean="0"/>
              <a:t>p[</a:t>
            </a:r>
            <a:r>
              <a:rPr lang="en-US" altLang="zh-CN" sz="1500" dirty="0" err="1" smtClean="0"/>
              <a:t>i</a:t>
            </a:r>
            <a:r>
              <a:rPr lang="en-US" altLang="zh-CN" sz="1500" dirty="0"/>
              <a:t>].score[1], p[</a:t>
            </a:r>
            <a:r>
              <a:rPr lang="en-US" altLang="zh-CN" sz="1500" dirty="0" err="1"/>
              <a:t>i</a:t>
            </a:r>
            <a:r>
              <a:rPr lang="en-US" altLang="zh-CN" sz="1500" dirty="0"/>
              <a:t>].score[2</a:t>
            </a:r>
            <a:r>
              <a:rPr lang="en-US" altLang="zh-CN" sz="1500" dirty="0" smtClean="0"/>
              <a:t>],\</a:t>
            </a:r>
            <a:endParaRPr lang="en-US" altLang="zh-CN" sz="1500" dirty="0"/>
          </a:p>
          <a:p>
            <a:pPr>
              <a:lnSpc>
                <a:spcPct val="120000"/>
              </a:lnSpc>
            </a:pPr>
            <a:r>
              <a:rPr lang="en-US" altLang="zh-CN" sz="1500" dirty="0"/>
              <a:t>	</a:t>
            </a:r>
            <a:r>
              <a:rPr lang="en-US" altLang="zh-CN" sz="1500" dirty="0" smtClean="0"/>
              <a:t>   p[</a:t>
            </a:r>
            <a:r>
              <a:rPr lang="en-US" altLang="zh-CN" sz="1500" dirty="0" err="1" smtClean="0"/>
              <a:t>i</a:t>
            </a:r>
            <a:r>
              <a:rPr lang="en-US" altLang="zh-CN" sz="1500" dirty="0" smtClean="0"/>
              <a:t>].score[3], p[</a:t>
            </a:r>
            <a:r>
              <a:rPr lang="en-US" altLang="zh-CN" sz="1500" dirty="0" err="1" smtClean="0"/>
              <a:t>i</a:t>
            </a:r>
            <a:r>
              <a:rPr lang="en-US" altLang="zh-CN" sz="1500" dirty="0" smtClean="0"/>
              <a:t>].aver);</a:t>
            </a:r>
            <a:endParaRPr lang="en-US" altLang="zh-CN" sz="1500" dirty="0"/>
          </a:p>
          <a:p>
            <a:pPr>
              <a:lnSpc>
                <a:spcPct val="120000"/>
              </a:lnSpc>
            </a:pPr>
            <a:r>
              <a:rPr lang="en-US" altLang="zh-CN" sz="1500" dirty="0" smtClean="0"/>
              <a:t>}</a:t>
            </a:r>
            <a:endParaRPr lang="zh-CN" altLang="en-US" sz="1500" dirty="0"/>
          </a:p>
        </p:txBody>
      </p:sp>
      <p:sp>
        <p:nvSpPr>
          <p:cNvPr id="13" name="矩形: 圆角 3"/>
          <p:cNvSpPr/>
          <p:nvPr/>
        </p:nvSpPr>
        <p:spPr>
          <a:xfrm>
            <a:off x="4590174" y="1300613"/>
            <a:ext cx="4125809" cy="4041839"/>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4" name="矩形 13"/>
          <p:cNvSpPr/>
          <p:nvPr/>
        </p:nvSpPr>
        <p:spPr>
          <a:xfrm>
            <a:off x="396926" y="4463507"/>
            <a:ext cx="3435325" cy="193899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500" dirty="0" smtClean="0"/>
              <a:t>float </a:t>
            </a:r>
            <a:r>
              <a:rPr lang="en-US" altLang="zh-CN" sz="1500" dirty="0"/>
              <a:t>average(</a:t>
            </a:r>
            <a:r>
              <a:rPr lang="en-US" altLang="zh-CN" sz="1500" dirty="0" err="1"/>
              <a:t>struct</a:t>
            </a:r>
            <a:r>
              <a:rPr lang="en-US" altLang="zh-CN" sz="1500" dirty="0"/>
              <a:t> student *</a:t>
            </a:r>
            <a:r>
              <a:rPr lang="en-US" altLang="zh-CN" sz="1500" dirty="0" err="1"/>
              <a:t>p,int</a:t>
            </a:r>
            <a:r>
              <a:rPr lang="en-US" altLang="zh-CN" sz="1500" dirty="0"/>
              <a:t> n)</a:t>
            </a:r>
          </a:p>
          <a:p>
            <a:r>
              <a:rPr lang="en-US" altLang="zh-CN" sz="1500" dirty="0"/>
              <a:t>{</a:t>
            </a:r>
          </a:p>
          <a:p>
            <a:r>
              <a:rPr lang="en-US" altLang="zh-CN" sz="1500" dirty="0"/>
              <a:t>   </a:t>
            </a:r>
            <a:r>
              <a:rPr lang="en-US" altLang="zh-CN" sz="1500" dirty="0" err="1"/>
              <a:t>int</a:t>
            </a:r>
            <a:r>
              <a:rPr lang="en-US" altLang="zh-CN" sz="1500" dirty="0"/>
              <a:t> </a:t>
            </a:r>
            <a:r>
              <a:rPr lang="en-US" altLang="zh-CN" sz="1500" dirty="0" err="1"/>
              <a:t>i</a:t>
            </a:r>
            <a:r>
              <a:rPr lang="en-US" altLang="zh-CN" sz="1500" dirty="0"/>
              <a:t>;</a:t>
            </a:r>
          </a:p>
          <a:p>
            <a:r>
              <a:rPr lang="en-US" altLang="zh-CN" sz="1500" dirty="0"/>
              <a:t>   float temp;</a:t>
            </a:r>
          </a:p>
          <a:p>
            <a:r>
              <a:rPr lang="en-US" altLang="zh-CN" sz="1500" dirty="0"/>
              <a:t>   for(</a:t>
            </a:r>
            <a:r>
              <a:rPr lang="en-US" altLang="zh-CN" sz="1500" dirty="0" err="1"/>
              <a:t>i</a:t>
            </a:r>
            <a:r>
              <a:rPr lang="en-US" altLang="zh-CN" sz="1500" dirty="0"/>
              <a:t>=0,temp=0;i&lt;</a:t>
            </a:r>
            <a:r>
              <a:rPr lang="en-US" altLang="zh-CN" sz="1500" dirty="0" err="1"/>
              <a:t>n;i</a:t>
            </a:r>
            <a:r>
              <a:rPr lang="en-US" altLang="zh-CN" sz="1500" dirty="0"/>
              <a:t>++)</a:t>
            </a:r>
          </a:p>
          <a:p>
            <a:r>
              <a:rPr lang="en-US" altLang="zh-CN" sz="1500" dirty="0"/>
              <a:t>   temp=</a:t>
            </a:r>
            <a:r>
              <a:rPr lang="en-US" altLang="zh-CN" sz="1500" dirty="0" err="1"/>
              <a:t>temp+p</a:t>
            </a:r>
            <a:r>
              <a:rPr lang="en-US" altLang="zh-CN" sz="1500" dirty="0"/>
              <a:t>[</a:t>
            </a:r>
            <a:r>
              <a:rPr lang="en-US" altLang="zh-CN" sz="1500" dirty="0" err="1"/>
              <a:t>i</a:t>
            </a:r>
            <a:r>
              <a:rPr lang="en-US" altLang="zh-CN" sz="1500" dirty="0"/>
              <a:t>].aver;   </a:t>
            </a:r>
            <a:endParaRPr lang="zh-CN" altLang="en-US" sz="1500" dirty="0"/>
          </a:p>
          <a:p>
            <a:r>
              <a:rPr lang="zh-CN" altLang="en-US" sz="1500" dirty="0"/>
              <a:t>   </a:t>
            </a:r>
            <a:r>
              <a:rPr lang="en-US" altLang="zh-CN" sz="1500" dirty="0"/>
              <a:t>return temp /n;           </a:t>
            </a:r>
            <a:endParaRPr lang="zh-CN" altLang="en-US" sz="1500" dirty="0"/>
          </a:p>
          <a:p>
            <a:r>
              <a:rPr lang="en-US" altLang="zh-CN" sz="1500" dirty="0" smtClean="0"/>
              <a:t>}</a:t>
            </a:r>
            <a:endParaRPr lang="zh-CN" altLang="en-US" sz="1500" dirty="0"/>
          </a:p>
        </p:txBody>
      </p:sp>
      <p:sp>
        <p:nvSpPr>
          <p:cNvPr id="15" name="矩形: 圆角 3"/>
          <p:cNvSpPr/>
          <p:nvPr/>
        </p:nvSpPr>
        <p:spPr>
          <a:xfrm>
            <a:off x="250189" y="4391986"/>
            <a:ext cx="4063394" cy="2010513"/>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6" name="矩形 15"/>
          <p:cNvSpPr/>
          <p:nvPr/>
        </p:nvSpPr>
        <p:spPr>
          <a:xfrm>
            <a:off x="383610" y="1370021"/>
            <a:ext cx="4009486" cy="249299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80000"/>
              </a:lnSpc>
            </a:pPr>
            <a:r>
              <a:rPr lang="en-US" altLang="zh-CN" sz="1500" dirty="0" smtClean="0"/>
              <a:t>void </a:t>
            </a:r>
            <a:r>
              <a:rPr lang="en-US" altLang="zh-CN" sz="1500" dirty="0"/>
              <a:t>sort(</a:t>
            </a:r>
            <a:r>
              <a:rPr lang="en-US" altLang="zh-CN" sz="1500" dirty="0" err="1"/>
              <a:t>struct</a:t>
            </a:r>
            <a:r>
              <a:rPr lang="en-US" altLang="zh-CN" sz="1500" dirty="0"/>
              <a:t> student *</a:t>
            </a:r>
            <a:r>
              <a:rPr lang="en-US" altLang="zh-CN" sz="1500" dirty="0" err="1"/>
              <a:t>p,int</a:t>
            </a:r>
            <a:r>
              <a:rPr lang="en-US" altLang="zh-CN" sz="1500" dirty="0"/>
              <a:t> n)</a:t>
            </a:r>
          </a:p>
          <a:p>
            <a:pPr>
              <a:lnSpc>
                <a:spcPct val="80000"/>
              </a:lnSpc>
            </a:pPr>
            <a:r>
              <a:rPr lang="en-US" altLang="zh-CN" sz="1500" dirty="0"/>
              <a:t>{</a:t>
            </a:r>
          </a:p>
          <a:p>
            <a:pPr>
              <a:lnSpc>
                <a:spcPct val="80000"/>
              </a:lnSpc>
            </a:pPr>
            <a:r>
              <a:rPr lang="en-US" altLang="zh-CN" sz="1500" dirty="0"/>
              <a:t>   </a:t>
            </a:r>
            <a:r>
              <a:rPr lang="en-US" altLang="zh-CN" sz="1500" dirty="0" err="1"/>
              <a:t>struct</a:t>
            </a:r>
            <a:r>
              <a:rPr lang="en-US" altLang="zh-CN" sz="1500" dirty="0"/>
              <a:t> student temp;  //</a:t>
            </a:r>
            <a:r>
              <a:rPr lang="zh-CN" altLang="en-US" sz="1500" dirty="0"/>
              <a:t>中间变量，用于交换</a:t>
            </a:r>
          </a:p>
          <a:p>
            <a:pPr>
              <a:lnSpc>
                <a:spcPct val="80000"/>
              </a:lnSpc>
            </a:pPr>
            <a:r>
              <a:rPr lang="zh-CN" altLang="en-US" sz="1500" dirty="0"/>
              <a:t>   </a:t>
            </a:r>
            <a:r>
              <a:rPr lang="en-US" altLang="zh-CN" sz="1500" dirty="0" err="1"/>
              <a:t>int</a:t>
            </a:r>
            <a:r>
              <a:rPr lang="en-US" altLang="zh-CN" sz="1500" dirty="0"/>
              <a:t> </a:t>
            </a:r>
            <a:r>
              <a:rPr lang="en-US" altLang="zh-CN" sz="1500" dirty="0" err="1"/>
              <a:t>i,j</a:t>
            </a:r>
            <a:r>
              <a:rPr lang="en-US" altLang="zh-CN" sz="1500" dirty="0"/>
              <a:t>;</a:t>
            </a:r>
          </a:p>
          <a:p>
            <a:pPr>
              <a:lnSpc>
                <a:spcPct val="80000"/>
              </a:lnSpc>
            </a:pPr>
            <a:r>
              <a:rPr lang="en-US" altLang="zh-CN" sz="1500" dirty="0"/>
              <a:t>   for(</a:t>
            </a:r>
            <a:r>
              <a:rPr lang="en-US" altLang="zh-CN" sz="1500" dirty="0" err="1"/>
              <a:t>i</a:t>
            </a:r>
            <a:r>
              <a:rPr lang="en-US" altLang="zh-CN" sz="1500" dirty="0"/>
              <a:t>=0;i&lt;n-1;i++)       //</a:t>
            </a:r>
            <a:r>
              <a:rPr lang="zh-CN" altLang="en-US" sz="1500" dirty="0"/>
              <a:t>选择法排序</a:t>
            </a:r>
          </a:p>
          <a:p>
            <a:pPr>
              <a:lnSpc>
                <a:spcPct val="80000"/>
              </a:lnSpc>
            </a:pPr>
            <a:r>
              <a:rPr lang="zh-CN" altLang="en-US" sz="1500" dirty="0"/>
              <a:t>   </a:t>
            </a:r>
            <a:r>
              <a:rPr lang="en-US" altLang="zh-CN" sz="1500" dirty="0"/>
              <a:t>for(j=i+1;j&lt;</a:t>
            </a:r>
            <a:r>
              <a:rPr lang="en-US" altLang="zh-CN" sz="1500" dirty="0" err="1"/>
              <a:t>n;j</a:t>
            </a:r>
            <a:r>
              <a:rPr lang="en-US" altLang="zh-CN" sz="1500" dirty="0"/>
              <a:t>++)</a:t>
            </a:r>
          </a:p>
          <a:p>
            <a:pPr>
              <a:lnSpc>
                <a:spcPct val="80000"/>
              </a:lnSpc>
            </a:pPr>
            <a:r>
              <a:rPr lang="en-US" altLang="zh-CN" sz="1500" dirty="0"/>
              <a:t>   if(p[</a:t>
            </a:r>
            <a:r>
              <a:rPr lang="en-US" altLang="zh-CN" sz="1500" dirty="0" err="1"/>
              <a:t>i</a:t>
            </a:r>
            <a:r>
              <a:rPr lang="en-US" altLang="zh-CN" sz="1500" dirty="0"/>
              <a:t>].aver&lt;p[j].aver)       //</a:t>
            </a:r>
            <a:r>
              <a:rPr lang="zh-CN" altLang="en-US" sz="1500" dirty="0"/>
              <a:t>降序排序</a:t>
            </a:r>
          </a:p>
          <a:p>
            <a:pPr>
              <a:lnSpc>
                <a:spcPct val="80000"/>
              </a:lnSpc>
            </a:pPr>
            <a:r>
              <a:rPr lang="zh-CN" altLang="en-US" sz="1500" dirty="0"/>
              <a:t>   </a:t>
            </a:r>
            <a:r>
              <a:rPr lang="en-US" altLang="zh-CN" sz="1500" dirty="0"/>
              <a:t>{</a:t>
            </a:r>
          </a:p>
          <a:p>
            <a:pPr>
              <a:lnSpc>
                <a:spcPct val="80000"/>
              </a:lnSpc>
            </a:pPr>
            <a:r>
              <a:rPr lang="en-US" altLang="zh-CN" sz="1500" dirty="0"/>
              <a:t>      temp=p[</a:t>
            </a:r>
            <a:r>
              <a:rPr lang="en-US" altLang="zh-CN" sz="1500" dirty="0" err="1"/>
              <a:t>i</a:t>
            </a:r>
            <a:r>
              <a:rPr lang="en-US" altLang="zh-CN" sz="1500" dirty="0"/>
              <a:t>];             //</a:t>
            </a:r>
            <a:r>
              <a:rPr lang="zh-CN" altLang="en-US" sz="1500" dirty="0"/>
              <a:t>结构变量交换数据</a:t>
            </a:r>
          </a:p>
          <a:p>
            <a:pPr>
              <a:lnSpc>
                <a:spcPct val="80000"/>
              </a:lnSpc>
            </a:pPr>
            <a:r>
              <a:rPr lang="zh-CN" altLang="en-US" sz="1500" dirty="0"/>
              <a:t>      </a:t>
            </a:r>
            <a:r>
              <a:rPr lang="en-US" altLang="zh-CN" sz="1500" dirty="0"/>
              <a:t>p[</a:t>
            </a:r>
            <a:r>
              <a:rPr lang="en-US" altLang="zh-CN" sz="1500" dirty="0" err="1"/>
              <a:t>i</a:t>
            </a:r>
            <a:r>
              <a:rPr lang="en-US" altLang="zh-CN" sz="1500" dirty="0"/>
              <a:t>]=p[j];</a:t>
            </a:r>
          </a:p>
          <a:p>
            <a:pPr>
              <a:lnSpc>
                <a:spcPct val="80000"/>
              </a:lnSpc>
            </a:pPr>
            <a:r>
              <a:rPr lang="en-US" altLang="zh-CN" sz="1500" dirty="0"/>
              <a:t>      p[j]=temp;</a:t>
            </a:r>
          </a:p>
          <a:p>
            <a:pPr>
              <a:lnSpc>
                <a:spcPct val="80000"/>
              </a:lnSpc>
            </a:pPr>
            <a:r>
              <a:rPr lang="en-US" altLang="zh-CN" sz="1500" dirty="0"/>
              <a:t>   }</a:t>
            </a:r>
          </a:p>
          <a:p>
            <a:pPr>
              <a:lnSpc>
                <a:spcPct val="80000"/>
              </a:lnSpc>
            </a:pPr>
            <a:r>
              <a:rPr lang="en-US" altLang="zh-CN" sz="1500" dirty="0" smtClean="0"/>
              <a:t>}</a:t>
            </a:r>
            <a:endParaRPr lang="en-US" altLang="zh-CN" sz="1500" dirty="0"/>
          </a:p>
        </p:txBody>
      </p:sp>
      <p:sp>
        <p:nvSpPr>
          <p:cNvPr id="17" name="矩形: 圆角 3"/>
          <p:cNvSpPr/>
          <p:nvPr/>
        </p:nvSpPr>
        <p:spPr>
          <a:xfrm>
            <a:off x="236872" y="1298500"/>
            <a:ext cx="4076711" cy="2634978"/>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61641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7"/>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10" grpId="0" animBg="1"/>
      <p:bldP spid="12" grpId="0"/>
      <p:bldP spid="13" grpId="0" animBg="1"/>
      <p:bldP spid="14" grpId="0"/>
      <p:bldP spid="15" grpId="0" animBg="1"/>
      <p:bldP spid="16" grpId="0"/>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33302" y="1250847"/>
            <a:ext cx="8138194" cy="3785652"/>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程序</a:t>
            </a:r>
            <a:r>
              <a:rPr lang="zh-CN" altLang="en-US" sz="2000" dirty="0">
                <a:latin typeface="微软雅黑" panose="020B0503020204020204" pitchFamily="34" charset="-122"/>
                <a:ea typeface="微软雅黑" panose="020B0503020204020204" pitchFamily="34" charset="-122"/>
              </a:rPr>
              <a:t>一旦定义了一个结构体，就相当于定义了一个新的结构类型，那么就可以把结构名当作像</a:t>
            </a:r>
            <a:r>
              <a:rPr lang="en-US" altLang="zh-CN" sz="2000" dirty="0" err="1">
                <a:latin typeface="微软雅黑" panose="020B0503020204020204" pitchFamily="34" charset="-122"/>
                <a:ea typeface="微软雅黑" panose="020B0503020204020204" pitchFamily="34" charset="-122"/>
              </a:rPr>
              <a:t>int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double</a:t>
            </a:r>
            <a:r>
              <a:rPr lang="zh-CN" altLang="en-US" sz="2000" dirty="0">
                <a:latin typeface="微软雅黑" panose="020B0503020204020204" pitchFamily="34" charset="-122"/>
                <a:ea typeface="微软雅黑" panose="020B0503020204020204" pitchFamily="34" charset="-122"/>
              </a:rPr>
              <a:t>等关键字一样使用，用说明语句定义该形式结构体的具体结构变量，其格式为</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smtClean="0">
              <a:latin typeface="微软雅黑" panose="020B0503020204020204" pitchFamily="34" charset="-122"/>
              <a:ea typeface="微软雅黑" panose="020B0503020204020204" pitchFamily="34" charset="-122"/>
            </a:endParaRPr>
          </a:p>
          <a:p>
            <a:pPr>
              <a:lnSpc>
                <a:spcPct val="150000"/>
              </a:lnSpc>
            </a:pP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结构变量的定义在程序的数据说明部分给</a:t>
            </a:r>
            <a:r>
              <a:rPr lang="zh-CN" altLang="en-US" sz="2000" dirty="0" smtClean="0">
                <a:latin typeface="微软雅黑" panose="020B0503020204020204" pitchFamily="34" charset="-122"/>
                <a:ea typeface="微软雅黑" panose="020B0503020204020204" pitchFamily="34" charset="-122"/>
              </a:rPr>
              <a:t>出：</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732924" y="131498"/>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8.1.2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3982033"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结构</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变量的定义</a:t>
            </a:r>
          </a:p>
        </p:txBody>
      </p:sp>
      <p:sp>
        <p:nvSpPr>
          <p:cNvPr id="8" name="Rectangle 4"/>
          <p:cNvSpPr>
            <a:spLocks noChangeArrowheads="1"/>
          </p:cNvSpPr>
          <p:nvPr/>
        </p:nvSpPr>
        <p:spPr bwMode="auto">
          <a:xfrm>
            <a:off x="2233898" y="2967680"/>
            <a:ext cx="4637808" cy="369332"/>
          </a:xfrm>
          <a:prstGeom prst="rect">
            <a:avLst/>
          </a:prstGeom>
          <a:solidFill>
            <a:srgbClr val="9DE0B3"/>
          </a:solidFill>
          <a:extLst/>
        </p:spPr>
        <p:txBody>
          <a:bodyPr wrap="none">
            <a:spAutoFit/>
          </a:bodyPr>
          <a:lstStyle/>
          <a:p>
            <a:r>
              <a:rPr lang="en-US" altLang="zh-CN" dirty="0">
                <a:solidFill>
                  <a:schemeClr val="tx1"/>
                </a:solidFill>
                <a:latin typeface="微软雅黑" panose="020B0503020204020204" pitchFamily="34" charset="-122"/>
                <a:ea typeface="微软雅黑" panose="020B0503020204020204" pitchFamily="34" charset="-122"/>
              </a:rPr>
              <a:t>&lt;</a:t>
            </a:r>
            <a:r>
              <a:rPr lang="zh-CN" altLang="en-US" dirty="0">
                <a:solidFill>
                  <a:schemeClr val="tx1"/>
                </a:solidFill>
                <a:latin typeface="微软雅黑" panose="020B0503020204020204" pitchFamily="34" charset="-122"/>
                <a:ea typeface="微软雅黑" panose="020B0503020204020204" pitchFamily="34" charset="-122"/>
              </a:rPr>
              <a:t>存储类型</a:t>
            </a:r>
            <a:r>
              <a:rPr lang="en-US" altLang="zh-CN" dirty="0">
                <a:solidFill>
                  <a:schemeClr val="tx1"/>
                </a:solidFill>
                <a:latin typeface="微软雅黑" panose="020B0503020204020204" pitchFamily="34" charset="-122"/>
                <a:ea typeface="微软雅黑" panose="020B0503020204020204" pitchFamily="34" charset="-122"/>
              </a:rPr>
              <a:t>&gt;  </a:t>
            </a:r>
            <a:r>
              <a:rPr lang="en-US" altLang="zh-CN" dirty="0" err="1">
                <a:solidFill>
                  <a:schemeClr val="tx1"/>
                </a:solidFill>
                <a:latin typeface="微软雅黑" panose="020B0503020204020204" pitchFamily="34" charset="-122"/>
                <a:ea typeface="微软雅黑" panose="020B0503020204020204" pitchFamily="34" charset="-122"/>
              </a:rPr>
              <a:t>struct</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结构名   结构变量名；</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0" name="Rectangle 7"/>
          <p:cNvSpPr>
            <a:spLocks noChangeArrowheads="1"/>
          </p:cNvSpPr>
          <p:nvPr/>
        </p:nvSpPr>
        <p:spPr bwMode="auto">
          <a:xfrm>
            <a:off x="3357928" y="4770056"/>
            <a:ext cx="2533514" cy="369332"/>
          </a:xfrm>
          <a:prstGeom prst="rect">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struct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Employee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wang</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96307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8111" y="163397"/>
            <a:ext cx="387570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本章小结</a:t>
            </a:r>
          </a:p>
        </p:txBody>
      </p:sp>
      <p:sp>
        <p:nvSpPr>
          <p:cNvPr id="6" name="文本框 5"/>
          <p:cNvSpPr txBox="1"/>
          <p:nvPr/>
        </p:nvSpPr>
        <p:spPr>
          <a:xfrm>
            <a:off x="732471" y="74428"/>
            <a:ext cx="1361527" cy="892552"/>
          </a:xfrm>
          <a:prstGeom prst="rect">
            <a:avLst/>
          </a:prstGeom>
          <a:noFill/>
        </p:spPr>
        <p:txBody>
          <a:bodyPr wrap="none" rtlCol="0">
            <a:spAutoFit/>
          </a:bodyPr>
          <a:lstStyle/>
          <a:p>
            <a:pPr algn="ctr"/>
            <a:r>
              <a:rPr lang="en-US" altLang="zh-CN" sz="2400" b="1" dirty="0">
                <a:solidFill>
                  <a:srgbClr val="39626F"/>
                </a:solidFill>
                <a:latin typeface="微软雅黑" panose="020B0503020204020204" pitchFamily="34" charset="-122"/>
                <a:ea typeface="微软雅黑" panose="020B0503020204020204" pitchFamily="34" charset="-122"/>
              </a:rPr>
              <a:t>chapter</a:t>
            </a:r>
          </a:p>
          <a:p>
            <a:pPr algn="ctr"/>
            <a:r>
              <a:rPr lang="en-US" altLang="zh-CN" sz="2800" b="1" dirty="0">
                <a:solidFill>
                  <a:srgbClr val="39626F"/>
                </a:solidFill>
                <a:latin typeface="Segoe UI" panose="020B0502040204020203" pitchFamily="34" charset="0"/>
                <a:ea typeface="Segoe UI" panose="020B0502040204020203" pitchFamily="34" charset="0"/>
                <a:cs typeface="Segoe UI" panose="020B0502040204020203" pitchFamily="34" charset="0"/>
              </a:rPr>
              <a:t>8</a:t>
            </a:r>
            <a:endParaRPr lang="zh-CN" altLang="en-US" sz="2800" b="1" dirty="0">
              <a:solidFill>
                <a:srgbClr val="39626F"/>
              </a:solidFill>
              <a:latin typeface="Segoe UI" panose="020B0502040204020203" pitchFamily="34" charset="0"/>
              <a:cs typeface="Segoe UI" panose="020B0502040204020203" pitchFamily="34" charset="0"/>
            </a:endParaRPr>
          </a:p>
        </p:txBody>
      </p:sp>
      <p:sp>
        <p:nvSpPr>
          <p:cNvPr id="2" name="矩形 1"/>
          <p:cNvSpPr/>
          <p:nvPr/>
        </p:nvSpPr>
        <p:spPr>
          <a:xfrm>
            <a:off x="496111" y="1276861"/>
            <a:ext cx="8161506" cy="4632037"/>
          </a:xfrm>
          <a:prstGeom prst="rect">
            <a:avLst/>
          </a:prstGeom>
        </p:spPr>
        <p:txBody>
          <a:bodyPr wrap="square">
            <a:spAutoFit/>
          </a:bodyPr>
          <a:lstStyle/>
          <a:p>
            <a:pPr>
              <a:lnSpc>
                <a:spcPct val="150000"/>
              </a:lnSpc>
              <a:spcBef>
                <a:spcPts val="600"/>
              </a:spcBef>
            </a:pPr>
            <a:r>
              <a:rPr lang="zh-CN" altLang="en-US" sz="2000" dirty="0">
                <a:latin typeface="微软雅黑" panose="020B0503020204020204" pitchFamily="34" charset="-122"/>
                <a:ea typeface="微软雅黑" panose="020B0503020204020204" pitchFamily="34" charset="-122"/>
              </a:rPr>
              <a:t>本章内容是</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语言数据类型的进一步扩展，特别是结构类型在软件编制中有广泛的</a:t>
            </a:r>
            <a:r>
              <a:rPr lang="zh-CN" altLang="en-US" sz="2000" dirty="0" smtClean="0">
                <a:latin typeface="微软雅黑" panose="020B0503020204020204" pitchFamily="34" charset="-122"/>
                <a:ea typeface="微软雅黑" panose="020B0503020204020204" pitchFamily="34" charset="-122"/>
              </a:rPr>
              <a:t>用途</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重点</a:t>
            </a:r>
            <a:r>
              <a:rPr lang="zh-CN" altLang="en-US" sz="2000" dirty="0">
                <a:latin typeface="微软雅黑" panose="020B0503020204020204" pitchFamily="34" charset="-122"/>
                <a:ea typeface="微软雅黑" panose="020B0503020204020204" pitchFamily="34" charset="-122"/>
              </a:rPr>
              <a:t>掌握结构类型的定义、结构变量的定义及初始化、结构变量成员的引用方法，结构变量的输入、输出与赋值</a:t>
            </a:r>
            <a:r>
              <a:rPr lang="zh-CN" altLang="en-US" sz="2000" dirty="0" smtClean="0">
                <a:latin typeface="微软雅黑" panose="020B0503020204020204" pitchFamily="34" charset="-122"/>
                <a:ea typeface="微软雅黑" panose="020B0503020204020204" pitchFamily="34" charset="-122"/>
              </a:rPr>
              <a:t>方法</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掌握</a:t>
            </a:r>
            <a:r>
              <a:rPr lang="zh-CN" altLang="en-US" sz="2000" dirty="0">
                <a:latin typeface="微软雅黑" panose="020B0503020204020204" pitchFamily="34" charset="-122"/>
                <a:ea typeface="微软雅黑" panose="020B0503020204020204" pitchFamily="34" charset="-122"/>
              </a:rPr>
              <a:t>结构变量在函数间传递的方法，对应函数定义形式和调用方法</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掌握结构变量、结构数组、结构指针的定义形式，初始化及成员引用方法</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熟悉联合的定义及引用、枚举变量的概念、枚举变量的定义及使用</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掌握链表的基本操作</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3163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33302" y="1027110"/>
            <a:ext cx="8138194" cy="5170646"/>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结构变量的定义将引起系统按照结构定义时制定的内存模式，为被定义的结构变量分配一定的内存空间</a:t>
            </a:r>
            <a:r>
              <a:rPr lang="zh-CN" altLang="en-US" sz="2000" dirty="0" smtClean="0">
                <a:latin typeface="微软雅黑" panose="020B0503020204020204" pitchFamily="34" charset="-122"/>
                <a:ea typeface="微软雅黑" panose="020B0503020204020204" pitchFamily="34" charset="-122"/>
              </a:rPr>
              <a:t>。当</a:t>
            </a:r>
            <a:r>
              <a:rPr lang="zh-CN" altLang="en-US" sz="2000" dirty="0">
                <a:latin typeface="微软雅黑" panose="020B0503020204020204" pitchFamily="34" charset="-122"/>
                <a:ea typeface="微软雅黑" panose="020B0503020204020204" pitchFamily="34" charset="-122"/>
              </a:rPr>
              <a:t>多个结构变量使用结构时，它们可以在一起</a:t>
            </a:r>
            <a:r>
              <a:rPr lang="zh-CN" altLang="en-US" sz="2000" dirty="0" smtClean="0">
                <a:latin typeface="微软雅黑" panose="020B0503020204020204" pitchFamily="34" charset="-122"/>
                <a:ea typeface="微软雅黑" panose="020B0503020204020204" pitchFamily="34" charset="-122"/>
              </a:rPr>
              <a:t>定义：</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结构</a:t>
            </a:r>
            <a:r>
              <a:rPr lang="zh-CN" altLang="en-US" sz="2000" dirty="0">
                <a:latin typeface="微软雅黑" panose="020B0503020204020204" pitchFamily="34" charset="-122"/>
                <a:ea typeface="微软雅黑" panose="020B0503020204020204" pitchFamily="34" charset="-122"/>
              </a:rPr>
              <a:t>变量使用内存空间</a:t>
            </a:r>
            <a:r>
              <a:rPr lang="zh-CN" altLang="en-US" sz="2000" dirty="0" smtClean="0">
                <a:latin typeface="微软雅黑" panose="020B0503020204020204" pitchFamily="34" charset="-122"/>
                <a:ea typeface="微软雅黑" panose="020B0503020204020204" pitchFamily="34" charset="-122"/>
              </a:rPr>
              <a:t>，具有</a:t>
            </a:r>
            <a:r>
              <a:rPr lang="zh-CN" altLang="en-US" sz="2000" dirty="0">
                <a:latin typeface="微软雅黑" panose="020B0503020204020204" pitchFamily="34" charset="-122"/>
                <a:ea typeface="微软雅黑" panose="020B0503020204020204" pitchFamily="34" charset="-122"/>
              </a:rPr>
              <a:t>一定的存储类型。结构变量的存储类型概念、它的寿命、可见性及使用范围与普通变量、数组完全</a:t>
            </a:r>
            <a:r>
              <a:rPr lang="zh-CN" altLang="en-US" sz="2000" dirty="0" smtClean="0">
                <a:latin typeface="微软雅黑" panose="020B0503020204020204" pitchFamily="34" charset="-122"/>
                <a:ea typeface="微软雅黑" panose="020B0503020204020204" pitchFamily="34" charset="-122"/>
              </a:rPr>
              <a:t>一致</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程序中，结构变量的定义在该结构的定义之后，对于尚未定义的结构，不能用它对任何结构进行</a:t>
            </a:r>
            <a:r>
              <a:rPr lang="zh-CN" altLang="en-US" sz="2000" dirty="0" smtClean="0">
                <a:latin typeface="微软雅黑" panose="020B0503020204020204" pitchFamily="34" charset="-122"/>
                <a:ea typeface="微软雅黑" panose="020B0503020204020204" pitchFamily="34" charset="-122"/>
              </a:rPr>
              <a:t>说明</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732924" y="131498"/>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8.1.2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3982033"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结构</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变量的定义</a:t>
            </a:r>
          </a:p>
        </p:txBody>
      </p:sp>
      <p:sp>
        <p:nvSpPr>
          <p:cNvPr id="8" name="Rectangle 4"/>
          <p:cNvSpPr>
            <a:spLocks noChangeArrowheads="1"/>
          </p:cNvSpPr>
          <p:nvPr/>
        </p:nvSpPr>
        <p:spPr bwMode="auto">
          <a:xfrm>
            <a:off x="2869012" y="2737304"/>
            <a:ext cx="3373488" cy="369332"/>
          </a:xfrm>
          <a:prstGeom prst="rect">
            <a:avLst/>
          </a:prstGeom>
          <a:noFill/>
          <a:ln>
            <a:solidFill>
              <a:srgbClr val="98B4A6"/>
            </a:solidFill>
            <a:prstDash val="sysDot"/>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struct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Employee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wang</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li,zhang</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473927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33302" y="1027110"/>
            <a:ext cx="8138194" cy="4616648"/>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结构</a:t>
            </a:r>
            <a:r>
              <a:rPr lang="zh-CN" altLang="en-US" sz="2000" dirty="0">
                <a:latin typeface="微软雅黑" panose="020B0503020204020204" pitchFamily="34" charset="-122"/>
                <a:ea typeface="微软雅黑" panose="020B0503020204020204" pitchFamily="34" charset="-122"/>
              </a:rPr>
              <a:t>的定义和结构变量的定义也可以同时</a:t>
            </a:r>
            <a:r>
              <a:rPr lang="zh-CN" altLang="en-US" sz="2000" dirty="0" smtClean="0">
                <a:latin typeface="微软雅黑" panose="020B0503020204020204" pitchFamily="34" charset="-122"/>
                <a:ea typeface="微软雅黑" panose="020B0503020204020204" pitchFamily="34" charset="-122"/>
              </a:rPr>
              <a:t>进行，被定义</a:t>
            </a:r>
            <a:r>
              <a:rPr lang="zh-CN" altLang="en-US" sz="2000" dirty="0">
                <a:latin typeface="微软雅黑" panose="020B0503020204020204" pitchFamily="34" charset="-122"/>
                <a:ea typeface="微软雅黑" panose="020B0503020204020204" pitchFamily="34" charset="-122"/>
              </a:rPr>
              <a:t>的结构变量直接在结构定义的</a:t>
            </a:r>
            <a:r>
              <a:rPr lang="zh-CN" altLang="en-US" sz="2000" dirty="0" smtClean="0">
                <a:latin typeface="微软雅黑" panose="020B0503020204020204" pitchFamily="34" charset="-122"/>
                <a:ea typeface="微软雅黑" panose="020B0503020204020204" pitchFamily="34" charset="-122"/>
              </a:rPr>
              <a:t>大括号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后</a:t>
            </a:r>
            <a:r>
              <a:rPr lang="zh-CN" altLang="en-US" sz="2000" dirty="0">
                <a:latin typeface="微软雅黑" panose="020B0503020204020204" pitchFamily="34" charset="-122"/>
                <a:ea typeface="微软雅黑" panose="020B0503020204020204" pitchFamily="34" charset="-122"/>
              </a:rPr>
              <a:t>给</a:t>
            </a:r>
            <a:r>
              <a:rPr lang="zh-CN" altLang="en-US" sz="2000" dirty="0" smtClean="0">
                <a:latin typeface="微软雅黑" panose="020B0503020204020204" pitchFamily="34" charset="-122"/>
                <a:ea typeface="微软雅黑" panose="020B0503020204020204" pitchFamily="34" charset="-122"/>
              </a:rPr>
              <a:t>出</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一</a:t>
            </a:r>
            <a:r>
              <a:rPr lang="zh-CN" altLang="en-US" sz="2000" dirty="0">
                <a:latin typeface="微软雅黑" panose="020B0503020204020204" pitchFamily="34" charset="-122"/>
                <a:ea typeface="微软雅黑" panose="020B0503020204020204" pitchFamily="34" charset="-122"/>
              </a:rPr>
              <a:t>个结构变量占用内存的实际大小，可以利用</a:t>
            </a:r>
            <a:r>
              <a:rPr lang="en-US" altLang="zh-CN" sz="2000" dirty="0" err="1">
                <a:latin typeface="微软雅黑" panose="020B0503020204020204" pitchFamily="34" charset="-122"/>
                <a:ea typeface="微软雅黑" panose="020B0503020204020204" pitchFamily="34" charset="-122"/>
              </a:rPr>
              <a:t>sizeof</a:t>
            </a:r>
            <a:r>
              <a:rPr lang="zh-CN" altLang="en-US" sz="2000" dirty="0">
                <a:latin typeface="微软雅黑" panose="020B0503020204020204" pitchFamily="34" charset="-122"/>
                <a:ea typeface="微软雅黑" panose="020B0503020204020204" pitchFamily="34" charset="-122"/>
              </a:rPr>
              <a:t>运算求出</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20000"/>
              </a:lnSpc>
            </a:pPr>
            <a:endParaRPr lang="zh-CN" altLang="en-US" sz="2000" dirty="0">
              <a:latin typeface="华文新魏" panose="02010800040101010101" pitchFamily="2" charset="-122"/>
              <a:ea typeface="华文新魏" panose="02010800040101010101" pitchFamily="2" charset="-122"/>
            </a:endParaRPr>
          </a:p>
        </p:txBody>
      </p:sp>
      <p:sp>
        <p:nvSpPr>
          <p:cNvPr id="11" name="文本框 10"/>
          <p:cNvSpPr txBox="1"/>
          <p:nvPr/>
        </p:nvSpPr>
        <p:spPr>
          <a:xfrm>
            <a:off x="732924" y="131498"/>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8.1.2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3982033"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结构</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变量的定义</a:t>
            </a:r>
          </a:p>
        </p:txBody>
      </p:sp>
      <p:sp>
        <p:nvSpPr>
          <p:cNvPr id="10" name="AutoShape 8"/>
          <p:cNvSpPr>
            <a:spLocks noChangeArrowheads="1"/>
          </p:cNvSpPr>
          <p:nvPr/>
        </p:nvSpPr>
        <p:spPr bwMode="auto">
          <a:xfrm>
            <a:off x="3526118" y="2543440"/>
            <a:ext cx="762000" cy="1447800"/>
          </a:xfrm>
          <a:prstGeom prst="rightArrow">
            <a:avLst>
              <a:gd name="adj1" fmla="val 50000"/>
              <a:gd name="adj2" fmla="val 25000"/>
            </a:avLst>
          </a:prstGeom>
          <a:gradFill rotWithShape="1">
            <a:gsLst>
              <a:gs pos="0">
                <a:schemeClr val="accent1">
                  <a:alpha val="0"/>
                </a:schemeClr>
              </a:gs>
              <a:gs pos="100000">
                <a:schemeClr val="accent1">
                  <a:gamma/>
                  <a:tint val="79216"/>
                  <a:invGamma/>
                </a:schemeClr>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a:p>
        </p:txBody>
      </p:sp>
      <p:sp>
        <p:nvSpPr>
          <p:cNvPr id="13" name="Rectangle 4"/>
          <p:cNvSpPr>
            <a:spLocks noChangeArrowheads="1"/>
          </p:cNvSpPr>
          <p:nvPr/>
        </p:nvSpPr>
        <p:spPr bwMode="auto">
          <a:xfrm>
            <a:off x="3454236" y="5411760"/>
            <a:ext cx="1667764" cy="369332"/>
          </a:xfrm>
          <a:prstGeom prst="rect">
            <a:avLst/>
          </a:prstGeom>
          <a:solidFill>
            <a:srgbClr val="9DE0B3"/>
          </a:solidFill>
          <a:extLst/>
        </p:spPr>
        <p:txBody>
          <a:bodyPr wrap="none">
            <a:spAutoFit/>
          </a:bodyPr>
          <a:lstStyle/>
          <a:p>
            <a:r>
              <a:rPr lang="en-US" altLang="zh-CN" dirty="0" err="1">
                <a:solidFill>
                  <a:schemeClr val="tx1"/>
                </a:solidFill>
                <a:latin typeface="微软雅黑" panose="020B0503020204020204" pitchFamily="34" charset="-122"/>
                <a:ea typeface="微软雅黑" panose="020B0503020204020204" pitchFamily="34" charset="-122"/>
              </a:rPr>
              <a:t>sizeof</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运算量</a:t>
            </a:r>
            <a:r>
              <a:rPr lang="en-US" altLang="zh-CN" dirty="0">
                <a:solidFill>
                  <a:schemeClr val="tx1"/>
                </a:solidFill>
                <a:latin typeface="微软雅黑" panose="020B0503020204020204" pitchFamily="34" charset="-122"/>
                <a:ea typeface="微软雅黑" panose="020B0503020204020204" pitchFamily="34" charset="-122"/>
              </a:rPr>
              <a:t>)</a:t>
            </a:r>
          </a:p>
        </p:txBody>
      </p:sp>
      <p:sp>
        <p:nvSpPr>
          <p:cNvPr id="14" name="矩形 13"/>
          <p:cNvSpPr/>
          <p:nvPr/>
        </p:nvSpPr>
        <p:spPr>
          <a:xfrm>
            <a:off x="1015721" y="2238403"/>
            <a:ext cx="2489366" cy="2275033"/>
          </a:xfrm>
          <a:prstGeom prst="rect">
            <a:avLst/>
          </a:prstGeom>
          <a:noFill/>
          <a:ln>
            <a:solidFill>
              <a:srgbClr val="98B4A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struct</a:t>
            </a:r>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Employee</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char name[20];</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char sex;</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int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old;</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int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wage;</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wang</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,song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zhou</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endPar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5" name="矩形 14"/>
          <p:cNvSpPr/>
          <p:nvPr/>
        </p:nvSpPr>
        <p:spPr>
          <a:xfrm>
            <a:off x="4309148" y="2235145"/>
            <a:ext cx="4037184" cy="2275033"/>
          </a:xfrm>
          <a:prstGeom prst="rect">
            <a:avLst/>
          </a:prstGeom>
          <a:noFill/>
          <a:ln>
            <a:solidFill>
              <a:srgbClr val="98B4A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struct</a:t>
            </a:r>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Employee</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char name[20];</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char sex;</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int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old;</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int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wage;</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struct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Employee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wang</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,song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zhou</a:t>
            </a:r>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t>
            </a:r>
            <a:endPar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2038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33302" y="1027110"/>
            <a:ext cx="8138194" cy="4951355"/>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结构</a:t>
            </a:r>
            <a:r>
              <a:rPr lang="zh-CN" altLang="en-US" sz="2000" dirty="0">
                <a:latin typeface="微软雅黑" panose="020B0503020204020204" pitchFamily="34" charset="-122"/>
                <a:ea typeface="微软雅黑" panose="020B0503020204020204" pitchFamily="34" charset="-122"/>
              </a:rPr>
              <a:t>是不同数据类型的若干数据的集合体。在程序中使用结构时，一般情况下不能把结构作为一整体参加数据处理，而参加各种运算和操作的是结构的各个成员项数据</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结构</a:t>
            </a:r>
            <a:r>
              <a:rPr lang="zh-CN" altLang="en-US" sz="2000" dirty="0">
                <a:latin typeface="微软雅黑" panose="020B0503020204020204" pitchFamily="34" charset="-122"/>
                <a:ea typeface="微软雅黑" panose="020B0503020204020204" pitchFamily="34" charset="-122"/>
              </a:rPr>
              <a:t>的成员项用以下一般形式表示</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50000"/>
              </a:lnSpc>
              <a:buSzTx/>
            </a:pPr>
            <a:endParaRPr lang="en-US" altLang="zh-CN" sz="2000" dirty="0" smtClean="0">
              <a:latin typeface="微软雅黑" panose="020B0503020204020204" pitchFamily="34" charset="-122"/>
              <a:ea typeface="微软雅黑" panose="020B0503020204020204" pitchFamily="34" charset="-122"/>
            </a:endParaRPr>
          </a:p>
          <a:p>
            <a:pPr>
              <a:lnSpc>
                <a:spcPct val="150000"/>
              </a:lnSpc>
              <a:buSzTx/>
            </a:pPr>
            <a:endParaRPr lang="en-US" altLang="zh-CN" sz="2000" dirty="0" smtClean="0">
              <a:latin typeface="微软雅黑" panose="020B0503020204020204" pitchFamily="34" charset="-122"/>
              <a:ea typeface="微软雅黑" panose="020B0503020204020204" pitchFamily="34" charset="-122"/>
            </a:endParaRPr>
          </a:p>
          <a:p>
            <a:pPr>
              <a:lnSpc>
                <a:spcPct val="150000"/>
              </a:lnSpc>
              <a:buSzTx/>
            </a:pPr>
            <a:r>
              <a:rPr lang="zh-CN" altLang="en-US" sz="2000" dirty="0" smtClean="0">
                <a:latin typeface="微软雅黑" panose="020B0503020204020204" pitchFamily="34" charset="-122"/>
                <a:ea typeface="微软雅黑" panose="020B0503020204020204" pitchFamily="34" charset="-122"/>
              </a:rPr>
              <a:t>结构</a:t>
            </a:r>
            <a:r>
              <a:rPr lang="zh-CN" altLang="en-US" sz="2000" dirty="0">
                <a:latin typeface="微软雅黑" panose="020B0503020204020204" pitchFamily="34" charset="-122"/>
                <a:ea typeface="微软雅黑" panose="020B0503020204020204" pitchFamily="34" charset="-122"/>
              </a:rPr>
              <a:t>变量</a:t>
            </a:r>
            <a:r>
              <a:rPr lang="en-US" altLang="zh-CN" sz="2000" dirty="0" err="1">
                <a:latin typeface="微软雅黑" panose="020B0503020204020204" pitchFamily="34" charset="-122"/>
                <a:ea typeface="微软雅黑" panose="020B0503020204020204" pitchFamily="34" charset="-122"/>
              </a:rPr>
              <a:t>wang</a:t>
            </a:r>
            <a:r>
              <a:rPr lang="zh-CN" altLang="en-US" sz="2000" dirty="0">
                <a:latin typeface="微软雅黑" panose="020B0503020204020204" pitchFamily="34" charset="-122"/>
                <a:ea typeface="微软雅黑" panose="020B0503020204020204" pitchFamily="34" charset="-122"/>
              </a:rPr>
              <a:t>具有下列四个成员项：</a:t>
            </a:r>
          </a:p>
          <a:p>
            <a:pPr marL="342900" indent="-342900">
              <a:lnSpc>
                <a:spcPct val="150000"/>
              </a:lnSpc>
              <a:buFont typeface="Wingdings" pitchFamily="2" charset="2"/>
              <a:buChar char="l"/>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l"/>
            </a:pPr>
            <a:endParaRPr lang="en-US" altLang="zh-CN" sz="2000" dirty="0" smtClean="0">
              <a:latin typeface="微软雅黑" panose="020B0503020204020204" pitchFamily="34" charset="-122"/>
              <a:ea typeface="微软雅黑" panose="020B0503020204020204" pitchFamily="34" charset="-122"/>
            </a:endParaRPr>
          </a:p>
          <a:p>
            <a:pPr>
              <a:lnSpc>
                <a:spcPct val="150000"/>
              </a:lnSpc>
            </a:pPr>
            <a:endParaRPr lang="en-US" altLang="zh-CN" sz="1050" dirty="0" smtClean="0">
              <a:latin typeface="微软雅黑" panose="020B0503020204020204" pitchFamily="34" charset="-122"/>
              <a:ea typeface="微软雅黑" panose="020B0503020204020204" pitchFamily="34" charset="-122"/>
            </a:endParaRPr>
          </a:p>
        </p:txBody>
      </p:sp>
      <p:sp>
        <p:nvSpPr>
          <p:cNvPr id="11" name="文本框 10"/>
          <p:cNvSpPr txBox="1"/>
          <p:nvPr/>
        </p:nvSpPr>
        <p:spPr>
          <a:xfrm>
            <a:off x="732924" y="131498"/>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8.1.3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155971" y="130712"/>
            <a:ext cx="6442745"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结构</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变量的使用形式和初始化</a:t>
            </a:r>
          </a:p>
        </p:txBody>
      </p:sp>
      <p:sp>
        <p:nvSpPr>
          <p:cNvPr id="14" name="Rectangle 4"/>
          <p:cNvSpPr>
            <a:spLocks noChangeArrowheads="1"/>
          </p:cNvSpPr>
          <p:nvPr/>
        </p:nvSpPr>
        <p:spPr bwMode="auto">
          <a:xfrm>
            <a:off x="1718383" y="3539632"/>
            <a:ext cx="2087431" cy="369332"/>
          </a:xfrm>
          <a:prstGeom prst="rect">
            <a:avLst/>
          </a:prstGeom>
          <a:solidFill>
            <a:srgbClr val="9DE0B3"/>
          </a:solidFill>
          <a:extLst/>
        </p:spPr>
        <p:txBody>
          <a:bodyPr wrap="none">
            <a:spAutoFit/>
          </a:bodyPr>
          <a:lstStyle/>
          <a:p>
            <a:r>
              <a:rPr lang="zh-CN" altLang="en-US" dirty="0">
                <a:solidFill>
                  <a:schemeClr val="tx1"/>
                </a:solidFill>
                <a:latin typeface="微软雅黑" panose="020B0503020204020204" pitchFamily="34" charset="-122"/>
                <a:ea typeface="微软雅黑" panose="020B0503020204020204" pitchFamily="34" charset="-122"/>
              </a:rPr>
              <a:t>结构变量名</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成员名</a:t>
            </a:r>
          </a:p>
        </p:txBody>
      </p:sp>
      <p:sp>
        <p:nvSpPr>
          <p:cNvPr id="16" name="AutoShape 5"/>
          <p:cNvSpPr>
            <a:spLocks noChangeArrowheads="1"/>
          </p:cNvSpPr>
          <p:nvPr/>
        </p:nvSpPr>
        <p:spPr bwMode="ltGray">
          <a:xfrm>
            <a:off x="1328521" y="4867006"/>
            <a:ext cx="1460656" cy="376476"/>
          </a:xfrm>
          <a:prstGeom prst="roundRect">
            <a:avLst>
              <a:gd name="adj" fmla="val 4843"/>
            </a:avLst>
          </a:prstGeom>
          <a:solidFill>
            <a:srgbClr val="9DE0B3"/>
          </a:solidFill>
          <a:extLst/>
        </p:spPr>
        <p:txBody>
          <a:bodyPr wrap="none">
            <a:spAutoFit/>
          </a:bodyPr>
          <a:lstStyle/>
          <a:p>
            <a:r>
              <a:rPr lang="en-US" altLang="zh-CN" dirty="0">
                <a:solidFill>
                  <a:schemeClr val="tx1"/>
                </a:solidFill>
                <a:latin typeface="微软雅黑" panose="020B0503020204020204" pitchFamily="34" charset="-122"/>
                <a:ea typeface="微软雅黑" panose="020B0503020204020204" pitchFamily="34" charset="-122"/>
              </a:rPr>
              <a:t>wang.name</a:t>
            </a:r>
          </a:p>
        </p:txBody>
      </p:sp>
      <p:sp>
        <p:nvSpPr>
          <p:cNvPr id="17" name="AutoShape 6"/>
          <p:cNvSpPr>
            <a:spLocks noChangeArrowheads="1"/>
          </p:cNvSpPr>
          <p:nvPr/>
        </p:nvSpPr>
        <p:spPr bwMode="ltGray">
          <a:xfrm>
            <a:off x="3145748" y="4867006"/>
            <a:ext cx="1197764" cy="376476"/>
          </a:xfrm>
          <a:prstGeom prst="roundRect">
            <a:avLst>
              <a:gd name="adj" fmla="val 4843"/>
            </a:avLst>
          </a:prstGeom>
          <a:solidFill>
            <a:srgbClr val="9DE0B3"/>
          </a:solidFill>
          <a:extLst/>
        </p:spPr>
        <p:txBody>
          <a:bodyPr wrap="none">
            <a:spAutoFit/>
          </a:bodyPr>
          <a:lstStyle/>
          <a:p>
            <a:r>
              <a:rPr lang="en-US" altLang="zh-CN" dirty="0" err="1">
                <a:solidFill>
                  <a:schemeClr val="tx1"/>
                </a:solidFill>
                <a:latin typeface="微软雅黑" panose="020B0503020204020204" pitchFamily="34" charset="-122"/>
                <a:ea typeface="微软雅黑" panose="020B0503020204020204" pitchFamily="34" charset="-122"/>
              </a:rPr>
              <a:t>wang.sex</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8" name="AutoShape 7"/>
          <p:cNvSpPr>
            <a:spLocks noChangeArrowheads="1"/>
          </p:cNvSpPr>
          <p:nvPr/>
        </p:nvSpPr>
        <p:spPr bwMode="ltGray">
          <a:xfrm>
            <a:off x="1334871" y="5292177"/>
            <a:ext cx="1197764" cy="376476"/>
          </a:xfrm>
          <a:prstGeom prst="roundRect">
            <a:avLst>
              <a:gd name="adj" fmla="val 4843"/>
            </a:avLst>
          </a:prstGeom>
          <a:solidFill>
            <a:srgbClr val="9DE0B3"/>
          </a:solidFill>
          <a:extLst/>
        </p:spPr>
        <p:txBody>
          <a:bodyPr wrap="none">
            <a:spAutoFit/>
          </a:bodyPr>
          <a:lstStyle/>
          <a:p>
            <a:r>
              <a:rPr lang="en-US" altLang="zh-CN" dirty="0" err="1">
                <a:solidFill>
                  <a:schemeClr val="tx1"/>
                </a:solidFill>
                <a:latin typeface="微软雅黑" panose="020B0503020204020204" pitchFamily="34" charset="-122"/>
                <a:ea typeface="微软雅黑" panose="020B0503020204020204" pitchFamily="34" charset="-122"/>
              </a:rPr>
              <a:t>wang.old</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9" name="AutoShape 9"/>
          <p:cNvSpPr>
            <a:spLocks noChangeArrowheads="1"/>
          </p:cNvSpPr>
          <p:nvPr/>
        </p:nvSpPr>
        <p:spPr bwMode="ltGray">
          <a:xfrm>
            <a:off x="3145748" y="5292176"/>
            <a:ext cx="1431802" cy="376476"/>
          </a:xfrm>
          <a:prstGeom prst="roundRect">
            <a:avLst>
              <a:gd name="adj" fmla="val 4843"/>
            </a:avLst>
          </a:prstGeom>
          <a:solidFill>
            <a:srgbClr val="9DE0B3"/>
          </a:solidFill>
          <a:extLst/>
        </p:spPr>
        <p:txBody>
          <a:bodyPr wrap="none">
            <a:spAutoFit/>
          </a:bodyPr>
          <a:lstStyle/>
          <a:p>
            <a:r>
              <a:rPr lang="en-US" altLang="zh-CN" dirty="0" err="1">
                <a:solidFill>
                  <a:schemeClr val="tx1"/>
                </a:solidFill>
                <a:latin typeface="微软雅黑" panose="020B0503020204020204" pitchFamily="34" charset="-122"/>
                <a:ea typeface="微软雅黑" panose="020B0503020204020204" pitchFamily="34" charset="-122"/>
              </a:rPr>
              <a:t>wang.wage</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21" name="矩形 20"/>
          <p:cNvSpPr/>
          <p:nvPr/>
        </p:nvSpPr>
        <p:spPr>
          <a:xfrm>
            <a:off x="5845313" y="3205381"/>
            <a:ext cx="2489366" cy="2275033"/>
          </a:xfrm>
          <a:prstGeom prst="rect">
            <a:avLst/>
          </a:prstGeom>
          <a:noFill/>
          <a:ln>
            <a:solidFill>
              <a:srgbClr val="98B4A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kern="1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struct</a:t>
            </a:r>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Employee</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char name[20];</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char sex;</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int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old;</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a:solidFill>
                  <a:schemeClr val="tx1"/>
                </a:solidFill>
                <a:latin typeface="Segoe UI" panose="020B0502040204020203" pitchFamily="34" charset="0"/>
                <a:ea typeface="Segoe UI" panose="020B0502040204020203" pitchFamily="34" charset="0"/>
                <a:cs typeface="Segoe UI" panose="020B0502040204020203" pitchFamily="34" charset="0"/>
              </a:rPr>
              <a:t>int</a:t>
            </a:r>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wage;</a:t>
            </a:r>
          </a:p>
          <a:p>
            <a:r>
              <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altLang="zh-CN" kern="1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wang</a:t>
            </a:r>
            <a:r>
              <a:rPr lang="en-US" altLang="zh-CN" kern="1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t>
            </a:r>
            <a:endPar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endParaRPr lang="en-US" altLang="zh-CN"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6831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ppt_x"/>
                                          </p:val>
                                        </p:tav>
                                        <p:tav tm="100000">
                                          <p:val>
                                            <p:strVal val="#ppt_x"/>
                                          </p:val>
                                        </p:tav>
                                      </p:tavLst>
                                    </p:anim>
                                    <p:anim calcmode="lin" valueType="num">
                                      <p:cBhvr additive="base">
                                        <p:cTn id="15" dur="500" fill="hold"/>
                                        <p:tgtEl>
                                          <p:spTgt spid="16"/>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ppt_x"/>
                                          </p:val>
                                        </p:tav>
                                        <p:tav tm="100000">
                                          <p:val>
                                            <p:strVal val="#ppt_x"/>
                                          </p:val>
                                        </p:tav>
                                      </p:tavLst>
                                    </p:anim>
                                    <p:anim calcmode="lin" valueType="num">
                                      <p:cBhvr additive="base">
                                        <p:cTn id="19" dur="500" fill="hold"/>
                                        <p:tgtEl>
                                          <p:spTgt spid="17"/>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fill="hold"/>
                                        <p:tgtEl>
                                          <p:spTgt spid="19"/>
                                        </p:tgtEl>
                                        <p:attrNameLst>
                                          <p:attrName>ppt_x</p:attrName>
                                        </p:attrNameLst>
                                      </p:cBhvr>
                                      <p:tavLst>
                                        <p:tav tm="0">
                                          <p:val>
                                            <p:strVal val="#ppt_x"/>
                                          </p:val>
                                        </p:tav>
                                        <p:tav tm="100000">
                                          <p:val>
                                            <p:strVal val="#ppt_x"/>
                                          </p:val>
                                        </p:tav>
                                      </p:tavLst>
                                    </p:anim>
                                    <p:anim calcmode="lin" valueType="num">
                                      <p:cBhvr additive="base">
                                        <p:cTn id="2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1"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6319</TotalTime>
  <Words>7814</Words>
  <Application>Microsoft Office PowerPoint</Application>
  <PresentationFormat>全屏显示(4:3)</PresentationFormat>
  <Paragraphs>1365</Paragraphs>
  <Slides>60</Slides>
  <Notes>37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60</vt:i4>
      </vt:variant>
    </vt:vector>
  </HeadingPairs>
  <TitlesOfParts>
    <vt:vector size="75" baseType="lpstr">
      <vt:lpstr>等线</vt:lpstr>
      <vt:lpstr>等线 Light</vt:lpstr>
      <vt:lpstr>华文新魏</vt:lpstr>
      <vt:lpstr>宋体</vt:lpstr>
      <vt:lpstr>微软雅黑</vt:lpstr>
      <vt:lpstr>Arial</vt:lpstr>
      <vt:lpstr>Calibri</vt:lpstr>
      <vt:lpstr>Calibri Light</vt:lpstr>
      <vt:lpstr>Segoe UI</vt:lpstr>
      <vt:lpstr>Times New Roman</vt:lpstr>
      <vt:lpstr>Wingdings</vt:lpstr>
      <vt:lpstr>Wingdings 3</vt:lpstr>
      <vt:lpstr>Office 主题​​</vt:lpstr>
      <vt:lpstr>Picture</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opc_user</dc:creator>
  <cp:lastModifiedBy>ISeeU</cp:lastModifiedBy>
  <cp:revision>498</cp:revision>
  <dcterms:created xsi:type="dcterms:W3CDTF">2016-08-18T14:34:40Z</dcterms:created>
  <dcterms:modified xsi:type="dcterms:W3CDTF">2017-02-09T04:04:30Z</dcterms:modified>
</cp:coreProperties>
</file>