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699" r:id="rId3"/>
  </p:sldMasterIdLst>
  <p:notesMasterIdLst>
    <p:notesMasterId r:id="rId74"/>
  </p:notesMasterIdLst>
  <p:handoutMasterIdLst>
    <p:handoutMasterId r:id="rId75"/>
  </p:handoutMasterIdLst>
  <p:sldIdLst>
    <p:sldId id="257" r:id="rId4"/>
    <p:sldId id="332" r:id="rId5"/>
    <p:sldId id="265" r:id="rId6"/>
    <p:sldId id="266" r:id="rId7"/>
    <p:sldId id="267" r:id="rId8"/>
    <p:sldId id="268" r:id="rId9"/>
    <p:sldId id="269" r:id="rId10"/>
    <p:sldId id="337" r:id="rId11"/>
    <p:sldId id="338" r:id="rId12"/>
    <p:sldId id="263" r:id="rId13"/>
    <p:sldId id="334"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335"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3" r:id="rId55"/>
    <p:sldId id="314" r:id="rId56"/>
    <p:sldId id="315" r:id="rId57"/>
    <p:sldId id="316" r:id="rId58"/>
    <p:sldId id="317" r:id="rId59"/>
    <p:sldId id="318" r:id="rId60"/>
    <p:sldId id="319" r:id="rId61"/>
    <p:sldId id="331" r:id="rId62"/>
    <p:sldId id="312" r:id="rId63"/>
    <p:sldId id="320" r:id="rId64"/>
    <p:sldId id="321" r:id="rId65"/>
    <p:sldId id="322" r:id="rId66"/>
    <p:sldId id="323" r:id="rId67"/>
    <p:sldId id="324" r:id="rId68"/>
    <p:sldId id="336" r:id="rId69"/>
    <p:sldId id="326" r:id="rId70"/>
    <p:sldId id="327" r:id="rId71"/>
    <p:sldId id="328" r:id="rId72"/>
    <p:sldId id="329" r:id="rId73"/>
  </p:sldIdLst>
  <p:sldSz cx="12192000" cy="6858000"/>
  <p:notesSz cx="10234613" cy="710406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1" autoAdjust="0"/>
    <p:restoredTop sz="82121" autoAdjust="0"/>
  </p:normalViewPr>
  <p:slideViewPr>
    <p:cSldViewPr snapToGrid="0">
      <p:cViewPr varScale="1">
        <p:scale>
          <a:sx n="93" d="100"/>
          <a:sy n="93" d="100"/>
        </p:scale>
        <p:origin x="1170" y="90"/>
      </p:cViewPr>
      <p:guideLst>
        <p:guide orient="horz" pos="2160"/>
        <p:guide pos="3840"/>
      </p:guideLst>
    </p:cSldViewPr>
  </p:slideViewPr>
  <p:notesTextViewPr>
    <p:cViewPr>
      <p:scale>
        <a:sx n="125" d="100"/>
        <a:sy n="125" d="100"/>
      </p:scale>
      <p:origin x="0" y="0"/>
    </p:cViewPr>
  </p:notesTextViewPr>
  <p:notesViewPr>
    <p:cSldViewPr snapToGrid="0">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434999" cy="356437"/>
          </a:xfrm>
          <a:prstGeom prst="rect">
            <a:avLst/>
          </a:prstGeom>
        </p:spPr>
        <p:txBody>
          <a:bodyPr vert="horz" lIns="99066" tIns="49533" rIns="99066" bIns="49533" rtlCol="0"/>
          <a:lstStyle>
            <a:lvl1pPr algn="l">
              <a:defRPr sz="1300"/>
            </a:lvl1pPr>
          </a:lstStyle>
          <a:p>
            <a:endParaRPr lang="ko-KR" altLang="en-US"/>
          </a:p>
        </p:txBody>
      </p:sp>
      <p:sp>
        <p:nvSpPr>
          <p:cNvPr id="3" name="Date Placeholder 2"/>
          <p:cNvSpPr>
            <a:spLocks noGrp="1"/>
          </p:cNvSpPr>
          <p:nvPr>
            <p:ph type="dt" sz="quarter" idx="1"/>
          </p:nvPr>
        </p:nvSpPr>
        <p:spPr>
          <a:xfrm>
            <a:off x="5797247" y="1"/>
            <a:ext cx="4434999" cy="356437"/>
          </a:xfrm>
          <a:prstGeom prst="rect">
            <a:avLst/>
          </a:prstGeom>
        </p:spPr>
        <p:txBody>
          <a:bodyPr vert="horz" lIns="99066" tIns="49533" rIns="99066" bIns="49533" rtlCol="0"/>
          <a:lstStyle>
            <a:lvl1pPr algn="r">
              <a:defRPr sz="1300"/>
            </a:lvl1pPr>
          </a:lstStyle>
          <a:p>
            <a:fld id="{E83172E3-F20B-44BE-828C-3C09110EA160}" type="datetimeFigureOut">
              <a:rPr lang="ko-KR" altLang="en-US" smtClean="0"/>
              <a:t>2023-06-06</a:t>
            </a:fld>
            <a:endParaRPr lang="ko-KR" altLang="en-US"/>
          </a:p>
        </p:txBody>
      </p:sp>
      <p:sp>
        <p:nvSpPr>
          <p:cNvPr id="4" name="Footer Placeholder 3"/>
          <p:cNvSpPr>
            <a:spLocks noGrp="1"/>
          </p:cNvSpPr>
          <p:nvPr>
            <p:ph type="ftr" sz="quarter" idx="2"/>
          </p:nvPr>
        </p:nvSpPr>
        <p:spPr>
          <a:xfrm>
            <a:off x="1" y="6747627"/>
            <a:ext cx="4434999" cy="356436"/>
          </a:xfrm>
          <a:prstGeom prst="rect">
            <a:avLst/>
          </a:prstGeom>
        </p:spPr>
        <p:txBody>
          <a:bodyPr vert="horz" lIns="99066" tIns="49533" rIns="99066" bIns="49533" rtlCol="0" anchor="b"/>
          <a:lstStyle>
            <a:lvl1pPr algn="l">
              <a:defRPr sz="1300"/>
            </a:lvl1pPr>
          </a:lstStyle>
          <a:p>
            <a:endParaRPr lang="ko-KR" altLang="en-US"/>
          </a:p>
        </p:txBody>
      </p:sp>
      <p:sp>
        <p:nvSpPr>
          <p:cNvPr id="5" name="Slide Number Placeholder 4"/>
          <p:cNvSpPr>
            <a:spLocks noGrp="1"/>
          </p:cNvSpPr>
          <p:nvPr>
            <p:ph type="sldNum" sz="quarter" idx="3"/>
          </p:nvPr>
        </p:nvSpPr>
        <p:spPr>
          <a:xfrm>
            <a:off x="5797247" y="6747627"/>
            <a:ext cx="4434999" cy="356436"/>
          </a:xfrm>
          <a:prstGeom prst="rect">
            <a:avLst/>
          </a:prstGeom>
        </p:spPr>
        <p:txBody>
          <a:bodyPr vert="horz" lIns="99066" tIns="49533" rIns="99066" bIns="49533" rtlCol="0" anchor="b"/>
          <a:lstStyle>
            <a:lvl1pPr algn="r">
              <a:defRPr sz="1300"/>
            </a:lvl1pPr>
          </a:lstStyle>
          <a:p>
            <a:fld id="{BCE22387-8F54-493C-9BD5-26C4F5303C3D}" type="slidenum">
              <a:rPr lang="ko-KR" altLang="en-US" smtClean="0"/>
              <a:t>‹#›</a:t>
            </a:fld>
            <a:endParaRPr lang="ko-KR" altLang="en-US"/>
          </a:p>
        </p:txBody>
      </p:sp>
    </p:spTree>
    <p:extLst>
      <p:ext uri="{BB962C8B-B14F-4D97-AF65-F5344CB8AC3E}">
        <p14:creationId xmlns:p14="http://schemas.microsoft.com/office/powerpoint/2010/main" val="2434472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434999" cy="356437"/>
          </a:xfrm>
          <a:prstGeom prst="rect">
            <a:avLst/>
          </a:prstGeom>
        </p:spPr>
        <p:txBody>
          <a:bodyPr vert="horz" lIns="99066" tIns="49533" rIns="99066" bIns="49533" rtlCol="0"/>
          <a:lstStyle>
            <a:lvl1pPr algn="l">
              <a:defRPr sz="1300"/>
            </a:lvl1pPr>
          </a:lstStyle>
          <a:p>
            <a:endParaRPr lang="ko-KR" altLang="en-US"/>
          </a:p>
        </p:txBody>
      </p:sp>
      <p:sp>
        <p:nvSpPr>
          <p:cNvPr id="3" name="Date Placeholder 2"/>
          <p:cNvSpPr>
            <a:spLocks noGrp="1"/>
          </p:cNvSpPr>
          <p:nvPr>
            <p:ph type="dt" idx="1"/>
          </p:nvPr>
        </p:nvSpPr>
        <p:spPr>
          <a:xfrm>
            <a:off x="5797247" y="1"/>
            <a:ext cx="4434999" cy="356437"/>
          </a:xfrm>
          <a:prstGeom prst="rect">
            <a:avLst/>
          </a:prstGeom>
        </p:spPr>
        <p:txBody>
          <a:bodyPr vert="horz" lIns="99066" tIns="49533" rIns="99066" bIns="49533" rtlCol="0"/>
          <a:lstStyle>
            <a:lvl1pPr algn="r">
              <a:defRPr sz="1300"/>
            </a:lvl1pPr>
          </a:lstStyle>
          <a:p>
            <a:fld id="{083826F6-A5A6-4DAF-A128-D06AF7315F1C}" type="datetimeFigureOut">
              <a:rPr lang="ko-KR" altLang="en-US" smtClean="0"/>
              <a:t>2023-06-06</a:t>
            </a:fld>
            <a:endParaRPr lang="ko-KR" altLang="en-US"/>
          </a:p>
        </p:txBody>
      </p:sp>
      <p:sp>
        <p:nvSpPr>
          <p:cNvPr id="4" name="Slide Image Placeholder 3"/>
          <p:cNvSpPr>
            <a:spLocks noGrp="1" noRot="1" noChangeAspect="1"/>
          </p:cNvSpPr>
          <p:nvPr>
            <p:ph type="sldImg" idx="2"/>
          </p:nvPr>
        </p:nvSpPr>
        <p:spPr>
          <a:xfrm>
            <a:off x="2986088" y="887413"/>
            <a:ext cx="4262437" cy="2397125"/>
          </a:xfrm>
          <a:prstGeom prst="rect">
            <a:avLst/>
          </a:prstGeom>
          <a:noFill/>
          <a:ln w="12700">
            <a:solidFill>
              <a:prstClr val="black"/>
            </a:solidFill>
          </a:ln>
        </p:spPr>
        <p:txBody>
          <a:bodyPr vert="horz" lIns="99066" tIns="49533" rIns="99066" bIns="49533" rtlCol="0" anchor="ctr"/>
          <a:lstStyle/>
          <a:p>
            <a:endParaRPr lang="ko-KR" altLang="en-US"/>
          </a:p>
        </p:txBody>
      </p:sp>
      <p:sp>
        <p:nvSpPr>
          <p:cNvPr id="5" name="Notes Placeholder 4"/>
          <p:cNvSpPr>
            <a:spLocks noGrp="1"/>
          </p:cNvSpPr>
          <p:nvPr>
            <p:ph type="body" sz="quarter" idx="3"/>
          </p:nvPr>
        </p:nvSpPr>
        <p:spPr>
          <a:xfrm>
            <a:off x="1023462" y="3418830"/>
            <a:ext cx="8187690" cy="2797225"/>
          </a:xfrm>
          <a:prstGeom prst="rect">
            <a:avLst/>
          </a:prstGeom>
        </p:spPr>
        <p:txBody>
          <a:bodyPr vert="horz" lIns="99066" tIns="49533" rIns="99066" bIns="49533"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1" y="6747627"/>
            <a:ext cx="4434999" cy="356436"/>
          </a:xfrm>
          <a:prstGeom prst="rect">
            <a:avLst/>
          </a:prstGeom>
        </p:spPr>
        <p:txBody>
          <a:bodyPr vert="horz" lIns="99066" tIns="49533" rIns="99066" bIns="49533" rtlCol="0" anchor="b"/>
          <a:lstStyle>
            <a:lvl1pPr algn="l">
              <a:defRPr sz="1300"/>
            </a:lvl1pPr>
          </a:lstStyle>
          <a:p>
            <a:endParaRPr lang="ko-KR" altLang="en-US"/>
          </a:p>
        </p:txBody>
      </p:sp>
      <p:sp>
        <p:nvSpPr>
          <p:cNvPr id="7" name="Slide Number Placeholder 6"/>
          <p:cNvSpPr>
            <a:spLocks noGrp="1"/>
          </p:cNvSpPr>
          <p:nvPr>
            <p:ph type="sldNum" sz="quarter" idx="5"/>
          </p:nvPr>
        </p:nvSpPr>
        <p:spPr>
          <a:xfrm>
            <a:off x="5797247" y="6747627"/>
            <a:ext cx="4434999" cy="356436"/>
          </a:xfrm>
          <a:prstGeom prst="rect">
            <a:avLst/>
          </a:prstGeom>
        </p:spPr>
        <p:txBody>
          <a:bodyPr vert="horz" lIns="99066" tIns="49533" rIns="99066" bIns="49533" rtlCol="0" anchor="b"/>
          <a:lstStyle>
            <a:lvl1pPr algn="r">
              <a:defRPr sz="1300"/>
            </a:lvl1pPr>
          </a:lstStyle>
          <a:p>
            <a:fld id="{9B48034B-207C-4E0E-A5F6-40709A494233}" type="slidenum">
              <a:rPr lang="ko-KR" altLang="en-US" smtClean="0"/>
              <a:t>‹#›</a:t>
            </a:fld>
            <a:endParaRPr lang="ko-KR" altLang="en-US"/>
          </a:p>
        </p:txBody>
      </p:sp>
    </p:spTree>
    <p:extLst>
      <p:ext uri="{BB962C8B-B14F-4D97-AF65-F5344CB8AC3E}">
        <p14:creationId xmlns:p14="http://schemas.microsoft.com/office/powerpoint/2010/main" val="59007346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B48034B-207C-4E0E-A5F6-40709A494233}" type="slidenum">
              <a:rPr lang="ko-KR" altLang="en-US" smtClean="0"/>
              <a:t>2</a:t>
            </a:fld>
            <a:endParaRPr lang="ko-KR" altLang="en-US"/>
          </a:p>
        </p:txBody>
      </p:sp>
    </p:spTree>
    <p:extLst>
      <p:ext uri="{BB962C8B-B14F-4D97-AF65-F5344CB8AC3E}">
        <p14:creationId xmlns:p14="http://schemas.microsoft.com/office/powerpoint/2010/main" val="228964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fld id="{9B48034B-207C-4E0E-A5F6-40709A494233}" type="slidenum">
              <a:rPr lang="ko-KR" altLang="en-US" smtClean="0"/>
              <a:t>27</a:t>
            </a:fld>
            <a:endParaRPr lang="ko-KR" altLang="en-US"/>
          </a:p>
        </p:txBody>
      </p:sp>
    </p:spTree>
    <p:extLst>
      <p:ext uri="{BB962C8B-B14F-4D97-AF65-F5344CB8AC3E}">
        <p14:creationId xmlns:p14="http://schemas.microsoft.com/office/powerpoint/2010/main" val="55844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48034B-207C-4E0E-A5F6-40709A494233}" type="slidenum">
              <a:rPr lang="ko-KR" altLang="en-US" smtClean="0"/>
              <a:t>43</a:t>
            </a:fld>
            <a:endParaRPr lang="ko-KR" altLang="en-US"/>
          </a:p>
        </p:txBody>
      </p:sp>
    </p:spTree>
    <p:extLst>
      <p:ext uri="{BB962C8B-B14F-4D97-AF65-F5344CB8AC3E}">
        <p14:creationId xmlns:p14="http://schemas.microsoft.com/office/powerpoint/2010/main" val="112872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48034B-207C-4E0E-A5F6-40709A494233}" type="slidenum">
              <a:rPr lang="ko-KR" altLang="en-US" smtClean="0"/>
              <a:t>67</a:t>
            </a:fld>
            <a:endParaRPr lang="ko-KR" altLang="en-US"/>
          </a:p>
        </p:txBody>
      </p:sp>
    </p:spTree>
    <p:extLst>
      <p:ext uri="{BB962C8B-B14F-4D97-AF65-F5344CB8AC3E}">
        <p14:creationId xmlns:p14="http://schemas.microsoft.com/office/powerpoint/2010/main" val="335371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a:xfrm>
            <a:off x="0" y="6492875"/>
            <a:ext cx="2743200" cy="365125"/>
          </a:xfrm>
        </p:spPr>
        <p:txBody>
          <a:bodyPr/>
          <a:lstStyle/>
          <a:p>
            <a:endParaRPr lang="ko-KR" altLang="en-US"/>
          </a:p>
        </p:txBody>
      </p:sp>
      <p:sp>
        <p:nvSpPr>
          <p:cNvPr id="5" name="Footer Placeholder 4"/>
          <p:cNvSpPr>
            <a:spLocks noGrp="1"/>
          </p:cNvSpPr>
          <p:nvPr>
            <p:ph type="ftr" sz="quarter" idx="11"/>
          </p:nvPr>
        </p:nvSpPr>
        <p:spPr>
          <a:xfrm>
            <a:off x="4038600" y="6486979"/>
            <a:ext cx="4114800" cy="365125"/>
          </a:xfrm>
        </p:spPr>
        <p:txBody>
          <a:bodyPr/>
          <a:lstStyle/>
          <a:p>
            <a:endParaRPr lang="ko-KR" altLang="en-US"/>
          </a:p>
        </p:txBody>
      </p:sp>
      <p:sp>
        <p:nvSpPr>
          <p:cNvPr id="6" name="Slide Number Placeholder 5"/>
          <p:cNvSpPr>
            <a:spLocks noGrp="1"/>
          </p:cNvSpPr>
          <p:nvPr>
            <p:ph type="sldNum" sz="quarter" idx="12"/>
          </p:nvPr>
        </p:nvSpPr>
        <p:spPr>
          <a:xfrm>
            <a:off x="9448800" y="6492875"/>
            <a:ext cx="2743200" cy="365125"/>
          </a:xfrm>
        </p:spPr>
        <p:txBody>
          <a:body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197889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272355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3967237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a:xfrm>
            <a:off x="0" y="6492875"/>
            <a:ext cx="2743200" cy="365125"/>
          </a:xfrm>
        </p:spPr>
        <p:txBody>
          <a:bodyPr/>
          <a:lstStyle/>
          <a:p>
            <a:endParaRPr lang="ko-KR" altLang="en-US">
              <a:solidFill>
                <a:prstClr val="black">
                  <a:tint val="75000"/>
                </a:prstClr>
              </a:solidFill>
            </a:endParaRPr>
          </a:p>
        </p:txBody>
      </p:sp>
      <p:sp>
        <p:nvSpPr>
          <p:cNvPr id="5" name="Footer Placeholder 4"/>
          <p:cNvSpPr>
            <a:spLocks noGrp="1"/>
          </p:cNvSpPr>
          <p:nvPr>
            <p:ph type="ftr" sz="quarter" idx="11"/>
          </p:nvPr>
        </p:nvSpPr>
        <p:spPr>
          <a:xfrm>
            <a:off x="4038600" y="6486979"/>
            <a:ext cx="4114800" cy="365125"/>
          </a:xfrm>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a:xfrm>
            <a:off x="9448800" y="6492875"/>
            <a:ext cx="2743200" cy="365125"/>
          </a:xfrm>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42127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55" y="234494"/>
            <a:ext cx="11290041" cy="679903"/>
          </a:xfrm>
        </p:spPr>
        <p:txBody>
          <a:bodyPr>
            <a:normAutofit/>
          </a:bodyPr>
          <a:lstStyle>
            <a:lvl1pPr>
              <a:defRPr sz="3600" b="1">
                <a:solidFill>
                  <a:srgbClr val="002060"/>
                </a:solidFill>
                <a:latin typeface="+mn-ea"/>
                <a:ea typeface="+mn-ea"/>
              </a:defRPr>
            </a:lvl1pPr>
          </a:lstStyle>
          <a:p>
            <a:r>
              <a:rPr lang="en-US" altLang="ko-KR" dirty="0"/>
              <a:t>Click to edit Master title style</a:t>
            </a:r>
            <a:endParaRPr lang="en-US" dirty="0"/>
          </a:p>
        </p:txBody>
      </p:sp>
      <p:sp>
        <p:nvSpPr>
          <p:cNvPr id="3" name="Content Placeholder 2"/>
          <p:cNvSpPr>
            <a:spLocks noGrp="1"/>
          </p:cNvSpPr>
          <p:nvPr>
            <p:ph idx="1"/>
          </p:nvPr>
        </p:nvSpPr>
        <p:spPr>
          <a:xfrm>
            <a:off x="382555" y="998376"/>
            <a:ext cx="11290041" cy="5494498"/>
          </a:xfrm>
        </p:spPr>
        <p:txBody>
          <a:bodyPr/>
          <a:lstStyle>
            <a:lvl1pPr>
              <a:lnSpc>
                <a:spcPct val="100000"/>
              </a:lnSpc>
              <a:defRPr>
                <a:latin typeface="+mn-ea"/>
                <a:ea typeface="+mn-ea"/>
              </a:defRPr>
            </a:lvl1pPr>
            <a:lvl2pPr>
              <a:lnSpc>
                <a:spcPct val="100000"/>
              </a:lnSpc>
              <a:defRPr>
                <a:latin typeface="+mn-ea"/>
                <a:ea typeface="+mn-ea"/>
              </a:defRPr>
            </a:lvl2pPr>
            <a:lvl3pPr>
              <a:lnSpc>
                <a:spcPct val="100000"/>
              </a:lnSpc>
              <a:defRPr>
                <a:latin typeface="+mn-ea"/>
                <a:ea typeface="+mn-ea"/>
              </a:defRPr>
            </a:lvl3pPr>
            <a:lvl4pPr>
              <a:lnSpc>
                <a:spcPct val="100000"/>
              </a:lnSpc>
              <a:defRPr>
                <a:latin typeface="+mn-ea"/>
                <a:ea typeface="+mn-ea"/>
              </a:defRPr>
            </a:lvl4pPr>
            <a:lvl5pPr>
              <a:lnSpc>
                <a:spcPct val="100000"/>
              </a:lnSpc>
              <a:defRPr>
                <a:latin typeface="+mn-ea"/>
                <a:ea typeface="+mn-ea"/>
              </a:defRPr>
            </a:lvl5p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
        <p:nvSpPr>
          <p:cNvPr id="4" name="Date Placeholder 3"/>
          <p:cNvSpPr>
            <a:spLocks noGrp="1"/>
          </p:cNvSpPr>
          <p:nvPr>
            <p:ph type="dt" sz="half" idx="10"/>
          </p:nvPr>
        </p:nvSpPr>
        <p:spPr>
          <a:xfrm>
            <a:off x="0" y="6492875"/>
            <a:ext cx="2743200" cy="365125"/>
          </a:xfrm>
        </p:spPr>
        <p:txBody>
          <a:bodyPr/>
          <a:lstStyle/>
          <a:p>
            <a:endParaRPr lang="ko-KR" altLang="en-US" dirty="0">
              <a:solidFill>
                <a:prstClr val="black">
                  <a:tint val="75000"/>
                </a:prstClr>
              </a:solidFill>
            </a:endParaRPr>
          </a:p>
        </p:txBody>
      </p:sp>
      <p:sp>
        <p:nvSpPr>
          <p:cNvPr id="5" name="Footer Placeholder 4"/>
          <p:cNvSpPr>
            <a:spLocks noGrp="1"/>
          </p:cNvSpPr>
          <p:nvPr>
            <p:ph type="ftr" sz="quarter" idx="11"/>
          </p:nvPr>
        </p:nvSpPr>
        <p:spPr>
          <a:xfrm>
            <a:off x="4038600" y="6492875"/>
            <a:ext cx="4114800" cy="365125"/>
          </a:xfrm>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a:xfrm>
            <a:off x="9448800" y="6492874"/>
            <a:ext cx="2743200" cy="365125"/>
          </a:xfrm>
        </p:spPr>
        <p:txBody>
          <a:bodyPr/>
          <a:lstStyle>
            <a:lvl1pPr>
              <a:defRPr sz="1400">
                <a:solidFill>
                  <a:schemeClr val="accent1"/>
                </a:solidFill>
                <a:latin typeface="+mn-lt"/>
              </a:defRPr>
            </a:lvl1pPr>
          </a:lstStyle>
          <a:p>
            <a:fld id="{A7AA09E4-EDB9-4D6A-8918-B1B0AEC6D61D}" type="slidenum">
              <a:rPr lang="ko-KR" altLang="en-US" smtClean="0">
                <a:solidFill>
                  <a:srgbClr val="5B9BD5"/>
                </a:solidFill>
              </a:rPr>
              <a:pPr/>
              <a:t>‹#›</a:t>
            </a:fld>
            <a:endParaRPr lang="ko-KR" altLang="en-US" dirty="0">
              <a:solidFill>
                <a:srgbClr val="5B9BD5"/>
              </a:solidFill>
            </a:endParaRPr>
          </a:p>
        </p:txBody>
      </p:sp>
      <p:cxnSp>
        <p:nvCxnSpPr>
          <p:cNvPr id="7" name="Straight Connector 6"/>
          <p:cNvCxnSpPr/>
          <p:nvPr userDrawn="1"/>
        </p:nvCxnSpPr>
        <p:spPr>
          <a:xfrm>
            <a:off x="382555" y="914397"/>
            <a:ext cx="11290041"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48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53455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650046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endParaRPr lang="ko-KR"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ko-KR"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89321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endParaRPr lang="ko-KR"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ko-KR"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58101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9448800" y="6492874"/>
            <a:ext cx="2743200" cy="365125"/>
          </a:xfrm>
        </p:spPr>
        <p:txBody>
          <a:bodyPr/>
          <a:lstStyle>
            <a:lvl1pPr>
              <a:defRPr sz="1400">
                <a:solidFill>
                  <a:schemeClr val="accent1"/>
                </a:solidFill>
                <a:latin typeface="+mn-lt"/>
              </a:defRPr>
            </a:lvl1pPr>
          </a:lstStyle>
          <a:p>
            <a:fld id="{A7AA09E4-EDB9-4D6A-8918-B1B0AEC6D61D}" type="slidenum">
              <a:rPr lang="ko-KR" altLang="en-US" smtClean="0">
                <a:solidFill>
                  <a:srgbClr val="5B9BD5"/>
                </a:solidFill>
              </a:rPr>
              <a:pPr/>
              <a:t>‹#›</a:t>
            </a:fld>
            <a:endParaRPr lang="ko-KR" altLang="en-US" dirty="0">
              <a:solidFill>
                <a:srgbClr val="5B9BD5"/>
              </a:solidFill>
            </a:endParaRPr>
          </a:p>
        </p:txBody>
      </p:sp>
    </p:spTree>
    <p:extLst>
      <p:ext uri="{BB962C8B-B14F-4D97-AF65-F5344CB8AC3E}">
        <p14:creationId xmlns:p14="http://schemas.microsoft.com/office/powerpoint/2010/main" val="3678588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p:txBody>
          <a:bodyPr/>
          <a:lstStyle/>
          <a:p>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5204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55" y="234494"/>
            <a:ext cx="11290041" cy="679903"/>
          </a:xfrm>
        </p:spPr>
        <p:txBody>
          <a:bodyPr>
            <a:normAutofit/>
          </a:bodyPr>
          <a:lstStyle>
            <a:lvl1pPr>
              <a:defRPr sz="3600" b="1">
                <a:solidFill>
                  <a:srgbClr val="002060"/>
                </a:solidFill>
                <a:latin typeface="+mn-ea"/>
                <a:ea typeface="+mn-ea"/>
              </a:defRPr>
            </a:lvl1pPr>
          </a:lstStyle>
          <a:p>
            <a:r>
              <a:rPr lang="en-US" altLang="ko-KR" dirty="0"/>
              <a:t>Click to edit Master title style</a:t>
            </a:r>
            <a:endParaRPr lang="en-US" dirty="0"/>
          </a:p>
        </p:txBody>
      </p:sp>
      <p:sp>
        <p:nvSpPr>
          <p:cNvPr id="3" name="Content Placeholder 2"/>
          <p:cNvSpPr>
            <a:spLocks noGrp="1"/>
          </p:cNvSpPr>
          <p:nvPr>
            <p:ph idx="1"/>
          </p:nvPr>
        </p:nvSpPr>
        <p:spPr>
          <a:xfrm>
            <a:off x="382555" y="998376"/>
            <a:ext cx="11290041" cy="5494498"/>
          </a:xfrm>
        </p:spPr>
        <p:txBody>
          <a:bodyPr/>
          <a:lstStyle>
            <a:lvl1pPr>
              <a:lnSpc>
                <a:spcPct val="100000"/>
              </a:lnSpc>
              <a:defRPr>
                <a:latin typeface="+mn-ea"/>
                <a:ea typeface="+mn-ea"/>
              </a:defRPr>
            </a:lvl1pPr>
            <a:lvl2pPr>
              <a:lnSpc>
                <a:spcPct val="100000"/>
              </a:lnSpc>
              <a:defRPr>
                <a:latin typeface="+mn-ea"/>
                <a:ea typeface="+mn-ea"/>
              </a:defRPr>
            </a:lvl2pPr>
            <a:lvl3pPr>
              <a:lnSpc>
                <a:spcPct val="100000"/>
              </a:lnSpc>
              <a:defRPr>
                <a:latin typeface="+mn-ea"/>
                <a:ea typeface="+mn-ea"/>
              </a:defRPr>
            </a:lvl3pPr>
            <a:lvl4pPr>
              <a:lnSpc>
                <a:spcPct val="100000"/>
              </a:lnSpc>
              <a:defRPr>
                <a:latin typeface="+mn-ea"/>
                <a:ea typeface="+mn-ea"/>
              </a:defRPr>
            </a:lvl4pPr>
            <a:lvl5pPr>
              <a:lnSpc>
                <a:spcPct val="100000"/>
              </a:lnSpc>
              <a:defRPr>
                <a:latin typeface="+mn-ea"/>
                <a:ea typeface="+mn-ea"/>
              </a:defRPr>
            </a:lvl5p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
        <p:nvSpPr>
          <p:cNvPr id="4" name="Date Placeholder 3"/>
          <p:cNvSpPr>
            <a:spLocks noGrp="1"/>
          </p:cNvSpPr>
          <p:nvPr>
            <p:ph type="dt" sz="half" idx="10"/>
          </p:nvPr>
        </p:nvSpPr>
        <p:spPr>
          <a:xfrm>
            <a:off x="0" y="6492875"/>
            <a:ext cx="2743200" cy="365125"/>
          </a:xfrm>
        </p:spPr>
        <p:txBody>
          <a:bodyPr/>
          <a:lstStyle/>
          <a:p>
            <a:endParaRPr lang="ko-KR" altLang="en-US" dirty="0"/>
          </a:p>
        </p:txBody>
      </p:sp>
      <p:sp>
        <p:nvSpPr>
          <p:cNvPr id="5" name="Footer Placeholder 4"/>
          <p:cNvSpPr>
            <a:spLocks noGrp="1"/>
          </p:cNvSpPr>
          <p:nvPr>
            <p:ph type="ftr" sz="quarter" idx="11"/>
          </p:nvPr>
        </p:nvSpPr>
        <p:spPr>
          <a:xfrm>
            <a:off x="4038600" y="6492875"/>
            <a:ext cx="4114800" cy="365125"/>
          </a:xfrm>
        </p:spPr>
        <p:txBody>
          <a:bodyPr/>
          <a:lstStyle/>
          <a:p>
            <a:endParaRPr lang="ko-KR" altLang="en-US" dirty="0"/>
          </a:p>
        </p:txBody>
      </p:sp>
      <p:sp>
        <p:nvSpPr>
          <p:cNvPr id="6" name="Slide Number Placeholder 5"/>
          <p:cNvSpPr>
            <a:spLocks noGrp="1"/>
          </p:cNvSpPr>
          <p:nvPr>
            <p:ph type="sldNum" sz="quarter" idx="12"/>
          </p:nvPr>
        </p:nvSpPr>
        <p:spPr>
          <a:xfrm>
            <a:off x="9448800" y="6492874"/>
            <a:ext cx="2743200" cy="365125"/>
          </a:xfrm>
        </p:spPr>
        <p:txBody>
          <a:bodyPr/>
          <a:lstStyle>
            <a:lvl1pPr>
              <a:defRPr sz="1400">
                <a:solidFill>
                  <a:schemeClr val="accent1"/>
                </a:solidFill>
                <a:latin typeface="+mn-lt"/>
              </a:defRPr>
            </a:lvl1pPr>
          </a:lstStyle>
          <a:p>
            <a:fld id="{A7AA09E4-EDB9-4D6A-8918-B1B0AEC6D61D}" type="slidenum">
              <a:rPr lang="ko-KR" altLang="en-US" smtClean="0"/>
              <a:pPr/>
              <a:t>‹#›</a:t>
            </a:fld>
            <a:endParaRPr lang="ko-KR" altLang="en-US" dirty="0"/>
          </a:p>
        </p:txBody>
      </p:sp>
      <p:cxnSp>
        <p:nvCxnSpPr>
          <p:cNvPr id="7" name="Straight Connector 6"/>
          <p:cNvCxnSpPr/>
          <p:nvPr userDrawn="1"/>
        </p:nvCxnSpPr>
        <p:spPr>
          <a:xfrm>
            <a:off x="494522" y="914397"/>
            <a:ext cx="11178074"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31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p:txBody>
          <a:bodyPr/>
          <a:lstStyle/>
          <a:p>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19838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41557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553719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제목 및 내용">
    <p:spTree>
      <p:nvGrpSpPr>
        <p:cNvPr id="1" name=""/>
        <p:cNvGrpSpPr/>
        <p:nvPr/>
      </p:nvGrpSpPr>
      <p:grpSpPr>
        <a:xfrm>
          <a:off x="0" y="0"/>
          <a:ext cx="0" cy="0"/>
          <a:chOff x="0" y="0"/>
          <a:chExt cx="0" cy="0"/>
        </a:xfrm>
      </p:grpSpPr>
      <p:sp>
        <p:nvSpPr>
          <p:cNvPr id="10" name="텍스트 개체 틀 2"/>
          <p:cNvSpPr>
            <a:spLocks noGrp="1"/>
          </p:cNvSpPr>
          <p:nvPr>
            <p:ph type="body" sz="quarter" idx="16" hasCustomPrompt="1"/>
          </p:nvPr>
        </p:nvSpPr>
        <p:spPr>
          <a:xfrm>
            <a:off x="579967" y="511198"/>
            <a:ext cx="11372684" cy="415498"/>
          </a:xfrm>
          <a:prstGeom prst="rect">
            <a:avLst/>
          </a:prstGeom>
        </p:spPr>
        <p:txBody>
          <a:bodyPr vert="horz" wrap="square" lIns="0" tIns="0" rIns="0" bIns="0" rtlCol="0" anchor="ctr">
            <a:spAutoFit/>
            <a:scene3d>
              <a:camera prst="orthographicFront"/>
              <a:lightRig rig="threePt" dir="t"/>
            </a:scene3d>
            <a:sp3d>
              <a:bevelT w="1270" h="1270"/>
            </a:sp3d>
          </a:bodyPr>
          <a:lstStyle>
            <a:lvl1pPr marL="257175" indent="-257175" algn="l">
              <a:buNone/>
              <a:defRPr lang="ko-KR" altLang="en-US" sz="2700" b="1" i="0" baseline="0" dirty="0">
                <a:solidFill>
                  <a:schemeClr val="tx1">
                    <a:lumMod val="85000"/>
                    <a:lumOff val="15000"/>
                  </a:schemeClr>
                </a:solidFill>
                <a:effectLst/>
                <a:latin typeface="+mj-ea"/>
                <a:ea typeface="+mj-ea"/>
                <a:cs typeface="Tahoma" pitchFamily="34" charset="0"/>
              </a:defRPr>
            </a:lvl1pPr>
          </a:lstStyle>
          <a:p>
            <a:pPr marL="0" marR="0" lvl="0" indent="0" fontAlgn="auto">
              <a:lnSpc>
                <a:spcPct val="100000"/>
              </a:lnSpc>
              <a:spcBef>
                <a:spcPct val="0"/>
              </a:spcBef>
              <a:spcAft>
                <a:spcPts val="0"/>
              </a:spcAft>
              <a:buClrTx/>
              <a:buSzTx/>
              <a:tabLst/>
            </a:pPr>
            <a:r>
              <a:rPr lang="en-US" altLang="ko-KR" dirty="0"/>
              <a:t>Slide Main title</a:t>
            </a:r>
            <a:endParaRPr lang="ko-KR" altLang="en-US" dirty="0"/>
          </a:p>
        </p:txBody>
      </p:sp>
      <p:sp>
        <p:nvSpPr>
          <p:cNvPr id="14" name="텍스트 개체 틀 2"/>
          <p:cNvSpPr>
            <a:spLocks noGrp="1"/>
          </p:cNvSpPr>
          <p:nvPr>
            <p:ph type="body" sz="quarter" idx="18" hasCustomPrompt="1"/>
          </p:nvPr>
        </p:nvSpPr>
        <p:spPr>
          <a:xfrm>
            <a:off x="579969" y="1412776"/>
            <a:ext cx="11372683" cy="4968552"/>
          </a:xfrm>
          <a:prstGeom prst="rect">
            <a:avLst/>
          </a:prstGeom>
        </p:spPr>
        <p:txBody>
          <a:bodyPr vert="horz" wrap="square" lIns="0" tIns="0" rIns="0" bIns="0" rtlCol="0" anchor="t" anchorCtr="0">
            <a:noAutofit/>
            <a:scene3d>
              <a:camera prst="orthographicFront"/>
              <a:lightRig rig="threePt" dir="t"/>
            </a:scene3d>
            <a:sp3d>
              <a:bevelT w="1270" h="1270"/>
            </a:sp3d>
          </a:bodyPr>
          <a:lstStyle>
            <a:lvl1pPr marL="257175" indent="-257175" algn="l">
              <a:buNone/>
              <a:defRPr lang="ko-KR" altLang="en-US" sz="1800" b="0" i="0" baseline="0" dirty="0">
                <a:solidFill>
                  <a:schemeClr val="tx1">
                    <a:lumMod val="85000"/>
                    <a:lumOff val="15000"/>
                  </a:schemeClr>
                </a:solidFill>
                <a:effectLst/>
                <a:latin typeface="+mn-ea"/>
                <a:ea typeface="+mn-ea"/>
                <a:cs typeface="Tahoma" pitchFamily="34" charset="0"/>
              </a:defRPr>
            </a:lvl1pPr>
          </a:lstStyle>
          <a:p>
            <a:pPr marL="0" marR="0" lvl="0" indent="0" fontAlgn="auto">
              <a:lnSpc>
                <a:spcPct val="100000"/>
              </a:lnSpc>
              <a:spcBef>
                <a:spcPct val="0"/>
              </a:spcBef>
              <a:spcAft>
                <a:spcPts val="0"/>
              </a:spcAft>
              <a:buClrTx/>
              <a:buSzTx/>
              <a:tabLst/>
            </a:pPr>
            <a:r>
              <a:rPr lang="en-US" altLang="ko-KR" dirty="0"/>
              <a:t>Slide Sub title</a:t>
            </a:r>
          </a:p>
        </p:txBody>
      </p:sp>
    </p:spTree>
    <p:extLst>
      <p:ext uri="{BB962C8B-B14F-4D97-AF65-F5344CB8AC3E}">
        <p14:creationId xmlns:p14="http://schemas.microsoft.com/office/powerpoint/2010/main" val="159485287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
        <p:nvSpPr>
          <p:cNvPr id="3" name="제목 1"/>
          <p:cNvSpPr>
            <a:spLocks noGrp="1"/>
          </p:cNvSpPr>
          <p:nvPr>
            <p:ph type="ctrTitle" hasCustomPrompt="1"/>
          </p:nvPr>
        </p:nvSpPr>
        <p:spPr>
          <a:xfrm>
            <a:off x="4034436" y="3204592"/>
            <a:ext cx="4128195" cy="373949"/>
          </a:xfrm>
          <a:prstGeom prst="rect">
            <a:avLst/>
          </a:prstGeom>
          <a:ln>
            <a:noFill/>
          </a:ln>
          <a:effectLst/>
        </p:spPr>
        <p:txBody>
          <a:bodyPr wrap="square" lIns="0" tIns="0" rIns="0" bIns="0" anchor="ctr" anchorCtr="0">
            <a:spAutoFit/>
          </a:bodyPr>
          <a:lstStyle>
            <a:lvl1pPr>
              <a:defRPr lang="ko-KR" altLang="en-US" sz="2700" b="1" cap="none" spc="0" baseline="0" dirty="0">
                <a:ln>
                  <a:noFill/>
                </a:ln>
                <a:solidFill>
                  <a:srgbClr val="264645"/>
                </a:solidFill>
                <a:effectLst>
                  <a:innerShdw blurRad="63500">
                    <a:prstClr val="black"/>
                  </a:innerShdw>
                </a:effectLst>
                <a:latin typeface="+mj-ea"/>
                <a:ea typeface="+mj-ea"/>
                <a:cs typeface="Tahoma" pitchFamily="34" charset="0"/>
              </a:defRPr>
            </a:lvl1pPr>
          </a:lstStyle>
          <a:p>
            <a:pPr marL="0" lvl="0"/>
            <a:r>
              <a:rPr lang="en-US" altLang="ko-KR" dirty="0"/>
              <a:t>Thank you</a:t>
            </a:r>
            <a:endParaRPr lang="ko-KR" altLang="en-US" dirty="0"/>
          </a:p>
        </p:txBody>
      </p:sp>
    </p:spTree>
    <p:extLst>
      <p:ext uri="{BB962C8B-B14F-4D97-AF65-F5344CB8AC3E}">
        <p14:creationId xmlns:p14="http://schemas.microsoft.com/office/powerpoint/2010/main" val="1726783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a:xfrm>
            <a:off x="0" y="6492875"/>
            <a:ext cx="2743200" cy="365125"/>
          </a:xfrm>
        </p:spPr>
        <p:txBody>
          <a:bodyPr/>
          <a:lstStyle/>
          <a:p>
            <a:endParaRPr lang="ko-KR" altLang="en-US">
              <a:solidFill>
                <a:prstClr val="black">
                  <a:tint val="75000"/>
                </a:prstClr>
              </a:solidFill>
            </a:endParaRPr>
          </a:p>
        </p:txBody>
      </p:sp>
      <p:sp>
        <p:nvSpPr>
          <p:cNvPr id="5" name="Footer Placeholder 4"/>
          <p:cNvSpPr>
            <a:spLocks noGrp="1"/>
          </p:cNvSpPr>
          <p:nvPr>
            <p:ph type="ftr" sz="quarter" idx="11"/>
          </p:nvPr>
        </p:nvSpPr>
        <p:spPr>
          <a:xfrm>
            <a:off x="4038600" y="6486979"/>
            <a:ext cx="4114800" cy="365125"/>
          </a:xfrm>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a:xfrm>
            <a:off x="9448800" y="6492875"/>
            <a:ext cx="2743200" cy="365125"/>
          </a:xfrm>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57614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55" y="234494"/>
            <a:ext cx="11290041" cy="679903"/>
          </a:xfrm>
        </p:spPr>
        <p:txBody>
          <a:bodyPr>
            <a:normAutofit/>
          </a:bodyPr>
          <a:lstStyle>
            <a:lvl1pPr>
              <a:defRPr sz="3600" b="1">
                <a:solidFill>
                  <a:srgbClr val="002060"/>
                </a:solidFill>
                <a:latin typeface="+mn-ea"/>
                <a:ea typeface="+mn-ea"/>
              </a:defRPr>
            </a:lvl1pPr>
          </a:lstStyle>
          <a:p>
            <a:r>
              <a:rPr lang="en-US" altLang="ko-KR" dirty="0"/>
              <a:t>Click to edit Master title style</a:t>
            </a:r>
            <a:endParaRPr lang="en-US" dirty="0"/>
          </a:p>
        </p:txBody>
      </p:sp>
      <p:sp>
        <p:nvSpPr>
          <p:cNvPr id="3" name="Content Placeholder 2"/>
          <p:cNvSpPr>
            <a:spLocks noGrp="1"/>
          </p:cNvSpPr>
          <p:nvPr>
            <p:ph idx="1"/>
          </p:nvPr>
        </p:nvSpPr>
        <p:spPr>
          <a:xfrm>
            <a:off x="382555" y="998376"/>
            <a:ext cx="11290041" cy="5494498"/>
          </a:xfrm>
        </p:spPr>
        <p:txBody>
          <a:bodyPr/>
          <a:lstStyle>
            <a:lvl1pPr>
              <a:lnSpc>
                <a:spcPct val="100000"/>
              </a:lnSpc>
              <a:defRPr>
                <a:latin typeface="+mn-ea"/>
                <a:ea typeface="+mn-ea"/>
              </a:defRPr>
            </a:lvl1pPr>
            <a:lvl2pPr>
              <a:lnSpc>
                <a:spcPct val="100000"/>
              </a:lnSpc>
              <a:defRPr>
                <a:latin typeface="+mn-ea"/>
                <a:ea typeface="+mn-ea"/>
              </a:defRPr>
            </a:lvl2pPr>
            <a:lvl3pPr>
              <a:lnSpc>
                <a:spcPct val="100000"/>
              </a:lnSpc>
              <a:defRPr>
                <a:latin typeface="+mn-ea"/>
                <a:ea typeface="+mn-ea"/>
              </a:defRPr>
            </a:lvl3pPr>
            <a:lvl4pPr>
              <a:lnSpc>
                <a:spcPct val="100000"/>
              </a:lnSpc>
              <a:defRPr>
                <a:latin typeface="+mn-ea"/>
                <a:ea typeface="+mn-ea"/>
              </a:defRPr>
            </a:lvl4pPr>
            <a:lvl5pPr>
              <a:lnSpc>
                <a:spcPct val="100000"/>
              </a:lnSpc>
              <a:defRPr>
                <a:latin typeface="+mn-ea"/>
                <a:ea typeface="+mn-ea"/>
              </a:defRPr>
            </a:lvl5p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
        <p:nvSpPr>
          <p:cNvPr id="4" name="Date Placeholder 3"/>
          <p:cNvSpPr>
            <a:spLocks noGrp="1"/>
          </p:cNvSpPr>
          <p:nvPr>
            <p:ph type="dt" sz="half" idx="10"/>
          </p:nvPr>
        </p:nvSpPr>
        <p:spPr>
          <a:xfrm>
            <a:off x="0" y="6492875"/>
            <a:ext cx="2743200" cy="365125"/>
          </a:xfrm>
        </p:spPr>
        <p:txBody>
          <a:bodyPr/>
          <a:lstStyle/>
          <a:p>
            <a:endParaRPr lang="ko-KR" altLang="en-US" dirty="0">
              <a:solidFill>
                <a:prstClr val="black">
                  <a:tint val="75000"/>
                </a:prstClr>
              </a:solidFill>
            </a:endParaRPr>
          </a:p>
        </p:txBody>
      </p:sp>
      <p:sp>
        <p:nvSpPr>
          <p:cNvPr id="5" name="Footer Placeholder 4"/>
          <p:cNvSpPr>
            <a:spLocks noGrp="1"/>
          </p:cNvSpPr>
          <p:nvPr>
            <p:ph type="ftr" sz="quarter" idx="11"/>
          </p:nvPr>
        </p:nvSpPr>
        <p:spPr>
          <a:xfrm>
            <a:off x="4038600" y="6492875"/>
            <a:ext cx="4114800" cy="365125"/>
          </a:xfrm>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a:xfrm>
            <a:off x="9448800" y="6492874"/>
            <a:ext cx="2743200" cy="365125"/>
          </a:xfrm>
        </p:spPr>
        <p:txBody>
          <a:bodyPr/>
          <a:lstStyle>
            <a:lvl1pPr>
              <a:defRPr sz="1400">
                <a:solidFill>
                  <a:schemeClr val="accent1"/>
                </a:solidFill>
                <a:latin typeface="+mn-lt"/>
              </a:defRPr>
            </a:lvl1pPr>
          </a:lstStyle>
          <a:p>
            <a:fld id="{A7AA09E4-EDB9-4D6A-8918-B1B0AEC6D61D}" type="slidenum">
              <a:rPr lang="ko-KR" altLang="en-US" smtClean="0">
                <a:solidFill>
                  <a:srgbClr val="5B9BD5"/>
                </a:solidFill>
              </a:rPr>
              <a:pPr/>
              <a:t>‹#›</a:t>
            </a:fld>
            <a:endParaRPr lang="ko-KR" altLang="en-US" dirty="0">
              <a:solidFill>
                <a:srgbClr val="5B9BD5"/>
              </a:solidFill>
            </a:endParaRPr>
          </a:p>
        </p:txBody>
      </p:sp>
      <p:cxnSp>
        <p:nvCxnSpPr>
          <p:cNvPr id="7" name="Straight Connector 6"/>
          <p:cNvCxnSpPr/>
          <p:nvPr userDrawn="1"/>
        </p:nvCxnSpPr>
        <p:spPr>
          <a:xfrm>
            <a:off x="382555" y="914397"/>
            <a:ext cx="11290041"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3551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47324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899090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endParaRPr lang="ko-KR"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ko-KR"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0460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427587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endParaRPr lang="ko-KR"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ko-KR"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616459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9448800" y="6492874"/>
            <a:ext cx="2743200" cy="365125"/>
          </a:xfrm>
        </p:spPr>
        <p:txBody>
          <a:bodyPr/>
          <a:lstStyle>
            <a:lvl1pPr>
              <a:defRPr sz="1400">
                <a:solidFill>
                  <a:schemeClr val="accent1"/>
                </a:solidFill>
                <a:latin typeface="+mn-lt"/>
              </a:defRPr>
            </a:lvl1pPr>
          </a:lstStyle>
          <a:p>
            <a:fld id="{A7AA09E4-EDB9-4D6A-8918-B1B0AEC6D61D}" type="slidenum">
              <a:rPr lang="ko-KR" altLang="en-US" smtClean="0">
                <a:solidFill>
                  <a:srgbClr val="5B9BD5"/>
                </a:solidFill>
              </a:rPr>
              <a:pPr/>
              <a:t>‹#›</a:t>
            </a:fld>
            <a:endParaRPr lang="ko-KR" altLang="en-US" dirty="0">
              <a:solidFill>
                <a:srgbClr val="5B9BD5"/>
              </a:solidFill>
            </a:endParaRPr>
          </a:p>
        </p:txBody>
      </p:sp>
    </p:spTree>
    <p:extLst>
      <p:ext uri="{BB962C8B-B14F-4D97-AF65-F5344CB8AC3E}">
        <p14:creationId xmlns:p14="http://schemas.microsoft.com/office/powerpoint/2010/main" val="12560041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p:txBody>
          <a:bodyPr/>
          <a:lstStyle/>
          <a:p>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41337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p:txBody>
          <a:bodyPr/>
          <a:lstStyle/>
          <a:p>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7905462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7839434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879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154535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291472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65655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9448800" y="6492874"/>
            <a:ext cx="2743200" cy="365125"/>
          </a:xfrm>
        </p:spPr>
        <p:txBody>
          <a:bodyPr/>
          <a:lstStyle>
            <a:lvl1pPr>
              <a:defRPr sz="1400">
                <a:solidFill>
                  <a:schemeClr val="accent1"/>
                </a:solidFill>
                <a:latin typeface="+mn-lt"/>
              </a:defRPr>
            </a:lvl1pPr>
          </a:lstStyle>
          <a:p>
            <a:fld id="{A7AA09E4-EDB9-4D6A-8918-B1B0AEC6D61D}" type="slidenum">
              <a:rPr lang="ko-KR" altLang="en-US" smtClean="0"/>
              <a:pPr/>
              <a:t>‹#›</a:t>
            </a:fld>
            <a:endParaRPr lang="ko-KR" altLang="en-US" dirty="0"/>
          </a:p>
        </p:txBody>
      </p:sp>
    </p:spTree>
    <p:extLst>
      <p:ext uri="{BB962C8B-B14F-4D97-AF65-F5344CB8AC3E}">
        <p14:creationId xmlns:p14="http://schemas.microsoft.com/office/powerpoint/2010/main" val="422699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66802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56910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A09E4-EDB9-4D6A-8918-B1B0AEC6D61D}" type="slidenum">
              <a:rPr lang="ko-KR" altLang="en-US" smtClean="0"/>
              <a:t>‹#›</a:t>
            </a:fld>
            <a:endParaRPr lang="ko-KR" altLang="en-US"/>
          </a:p>
        </p:txBody>
      </p:sp>
    </p:spTree>
    <p:extLst>
      <p:ext uri="{BB962C8B-B14F-4D97-AF65-F5344CB8AC3E}">
        <p14:creationId xmlns:p14="http://schemas.microsoft.com/office/powerpoint/2010/main" val="4062189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3080502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A09E4-EDB9-4D6A-8918-B1B0AEC6D61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917471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ROBOTIS-GIT/ros_tutorials/tree/master/ros_tutorials_topic"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ROBOTIS-GIT/ros_tutorials/tree/master/ros_tutorials_servic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github.com/ROBOTIS-GIT/ros_tutorials/tree/master/ros_tutorials_parame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hyperlink" Target="https://github.com/ROBOTIS-GIT/ros_tutorials" TargetMode="Externa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3600" b="1" dirty="0">
                <a:solidFill>
                  <a:srgbClr val="FF0000"/>
                </a:solidFill>
                <a:latin typeface="Microsoft YaHei" charset="-122"/>
                <a:ea typeface="Microsoft YaHei" charset="-122"/>
                <a:cs typeface="Microsoft YaHei" charset="-122"/>
              </a:rPr>
              <a:t>ROS</a:t>
            </a:r>
            <a:r>
              <a:rPr lang="zh-CN" altLang="en-US" sz="3600" b="1" dirty="0">
                <a:solidFill>
                  <a:srgbClr val="FF0000"/>
                </a:solidFill>
                <a:latin typeface="Microsoft YaHei" charset="-122"/>
                <a:ea typeface="Microsoft YaHei" charset="-122"/>
                <a:cs typeface="Microsoft YaHei" charset="-122"/>
              </a:rPr>
              <a:t>编程基础</a:t>
            </a:r>
            <a:endParaRPr lang="ko-KR" altLang="en-US" dirty="0">
              <a:solidFill>
                <a:srgbClr val="FF0000"/>
              </a:solidFill>
              <a:latin typeface="SimSun" charset="-122"/>
              <a:ea typeface="SimSun" charset="-122"/>
              <a:cs typeface="SimSun" charset="-122"/>
            </a:endParaRPr>
          </a:p>
        </p:txBody>
      </p:sp>
      <p:sp>
        <p:nvSpPr>
          <p:cNvPr id="3" name="Content Placeholder 2"/>
          <p:cNvSpPr>
            <a:spLocks noGrp="1"/>
          </p:cNvSpPr>
          <p:nvPr>
            <p:ph idx="1"/>
          </p:nvPr>
        </p:nvSpPr>
        <p:spPr>
          <a:xfrm>
            <a:off x="2786709" y="1985556"/>
            <a:ext cx="6829903" cy="3490574"/>
          </a:xfrm>
        </p:spPr>
        <p:txBody>
          <a:bodyPr>
            <a:normAutofit/>
          </a:bodyPr>
          <a:lstStyle/>
          <a:p>
            <a:pPr marL="514350" indent="-514350">
              <a:buFont typeface="+mj-lt"/>
              <a:buAutoNum type="arabicPeriod"/>
            </a:pPr>
            <a:r>
              <a:rPr lang="en-US" altLang="ko-KR" b="1" dirty="0">
                <a:latin typeface="SimSun" charset="-122"/>
                <a:ea typeface="SimSun" charset="-122"/>
                <a:cs typeface="SimSun" charset="-122"/>
              </a:rPr>
              <a:t>ROS </a:t>
            </a:r>
            <a:r>
              <a:rPr lang="zh-CN" altLang="en-US" b="1" dirty="0">
                <a:latin typeface="SimSun" charset="-122"/>
                <a:ea typeface="SimSun" charset="-122"/>
                <a:cs typeface="SimSun" charset="-122"/>
              </a:rPr>
              <a:t>编程的准备工作</a:t>
            </a:r>
            <a:endParaRPr lang="en-US" altLang="ko-KR" b="1" dirty="0">
              <a:latin typeface="SimSun" charset="-122"/>
              <a:ea typeface="SimSun" charset="-122"/>
              <a:cs typeface="SimSun" charset="-122"/>
            </a:endParaRPr>
          </a:p>
          <a:p>
            <a:pPr marL="514350" indent="-514350">
              <a:buFont typeface="+mj-lt"/>
              <a:buAutoNum type="arabicPeriod"/>
            </a:pPr>
            <a:r>
              <a:rPr lang="zh-CN" altLang="en-US" b="1" dirty="0">
                <a:latin typeface="SimSun" charset="-122"/>
                <a:ea typeface="SimSun" charset="-122"/>
                <a:cs typeface="SimSun" charset="-122"/>
              </a:rPr>
              <a:t>创建和运行订阅器和发布器节点</a:t>
            </a:r>
            <a:endParaRPr lang="en-US" altLang="zh-CN" b="1" dirty="0">
              <a:latin typeface="SimSun" charset="-122"/>
              <a:ea typeface="SimSun" charset="-122"/>
              <a:cs typeface="SimSun" charset="-122"/>
            </a:endParaRPr>
          </a:p>
          <a:p>
            <a:pPr marL="514350" indent="-514350">
              <a:buFont typeface="+mj-lt"/>
              <a:buAutoNum type="arabicPeriod"/>
            </a:pPr>
            <a:r>
              <a:rPr lang="zh-CN" altLang="en-US" b="1" dirty="0">
                <a:latin typeface="SimSun" charset="-122"/>
                <a:ea typeface="SimSun" charset="-122"/>
                <a:cs typeface="SimSun" charset="-122"/>
              </a:rPr>
              <a:t>创建并运行服务端和客户端节点</a:t>
            </a:r>
            <a:endParaRPr lang="en-US" altLang="zh-CN" b="1" dirty="0">
              <a:latin typeface="SimSun" charset="-122"/>
              <a:ea typeface="SimSun" charset="-122"/>
              <a:cs typeface="SimSun" charset="-122"/>
            </a:endParaRPr>
          </a:p>
          <a:p>
            <a:pPr marL="514350" indent="-514350">
              <a:buFont typeface="+mj-lt"/>
              <a:buAutoNum type="arabicPeriod"/>
            </a:pPr>
            <a:r>
              <a:rPr lang="zh-CN" altLang="en-US" b="1" dirty="0">
                <a:latin typeface="SimSun" charset="-122"/>
                <a:ea typeface="SimSun" charset="-122"/>
                <a:cs typeface="SimSun" charset="-122"/>
              </a:rPr>
              <a:t>创建并运行动作服务器和客户端节点</a:t>
            </a:r>
            <a:endParaRPr lang="en-US" altLang="zh-CN" b="1" dirty="0">
              <a:latin typeface="SimSun" charset="-122"/>
              <a:ea typeface="SimSun" charset="-122"/>
              <a:cs typeface="SimSun" charset="-122"/>
            </a:endParaRPr>
          </a:p>
          <a:p>
            <a:pPr marL="514350" indent="-514350">
              <a:buFont typeface="+mj-lt"/>
              <a:buAutoNum type="arabicPeriod"/>
            </a:pPr>
            <a:r>
              <a:rPr lang="zh-CN" altLang="en-US" b="1" dirty="0">
                <a:latin typeface="SimSun" charset="-122"/>
                <a:ea typeface="SimSun" charset="-122"/>
                <a:cs typeface="SimSun" charset="-122"/>
              </a:rPr>
              <a:t>如何使用参数</a:t>
            </a:r>
            <a:endParaRPr lang="en-US" altLang="zh-CN" b="1" dirty="0">
              <a:latin typeface="SimSun" charset="-122"/>
              <a:ea typeface="SimSun" charset="-122"/>
              <a:cs typeface="SimSun" charset="-122"/>
            </a:endParaRPr>
          </a:p>
          <a:p>
            <a:pPr marL="514350" indent="-514350">
              <a:buFont typeface="+mj-lt"/>
              <a:buAutoNum type="arabicPeriod"/>
            </a:pPr>
            <a:r>
              <a:rPr lang="zh-CN" altLang="en-US" b="1" dirty="0">
                <a:latin typeface="SimSun" charset="-122"/>
                <a:ea typeface="SimSun" charset="-122"/>
                <a:cs typeface="SimSun" charset="-122"/>
              </a:rPr>
              <a:t>如何使用</a:t>
            </a:r>
            <a:r>
              <a:rPr lang="en-US" altLang="ko-KR" b="1" dirty="0" err="1">
                <a:latin typeface="SimSun" charset="-122"/>
                <a:ea typeface="SimSun" charset="-122"/>
                <a:cs typeface="SimSun" charset="-122"/>
              </a:rPr>
              <a:t>roslaunch</a:t>
            </a:r>
            <a:endParaRPr lang="ko-KR" altLang="en-US" b="1" dirty="0">
              <a:latin typeface="SimSun" charset="-122"/>
              <a:ea typeface="SimSun" charset="-122"/>
              <a:cs typeface="SimSun" charset="-122"/>
            </a:endParaRPr>
          </a:p>
        </p:txBody>
      </p:sp>
      <p:cxnSp>
        <p:nvCxnSpPr>
          <p:cNvPr id="5" name="Straight Connector 4"/>
          <p:cNvCxnSpPr/>
          <p:nvPr/>
        </p:nvCxnSpPr>
        <p:spPr>
          <a:xfrm>
            <a:off x="494522" y="914397"/>
            <a:ext cx="11290041"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A7AA09E4-EDB9-4D6A-8918-B1B0AEC6D61D}" type="slidenum">
              <a:rPr lang="ko-KR" altLang="en-US" smtClean="0">
                <a:solidFill>
                  <a:srgbClr val="5B9BD5"/>
                </a:solidFill>
                <a:latin typeface="Malgun Gothic"/>
                <a:cs typeface="Tahoma" panose="020B0604030504040204" pitchFamily="34" charset="0"/>
              </a:rPr>
              <a:pPr/>
              <a:t>1</a:t>
            </a:fld>
            <a:endParaRPr lang="ko-KR" altLang="en-US" dirty="0">
              <a:solidFill>
                <a:srgbClr val="5B9BD5"/>
              </a:solidFill>
              <a:latin typeface="Malgun Gothic"/>
              <a:cs typeface="Tahoma" panose="020B0604030504040204" pitchFamily="34" charset="0"/>
            </a:endParaRPr>
          </a:p>
        </p:txBody>
      </p:sp>
    </p:spTree>
    <p:extLst>
      <p:ext uri="{BB962C8B-B14F-4D97-AF65-F5344CB8AC3E}">
        <p14:creationId xmlns:p14="http://schemas.microsoft.com/office/powerpoint/2010/main" val="116040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1944" y="1412777"/>
            <a:ext cx="10620215" cy="3139321"/>
          </a:xfrm>
          <a:prstGeom prst="rect">
            <a:avLst/>
          </a:prstGeom>
          <a:noFill/>
        </p:spPr>
        <p:txBody>
          <a:bodyPr wrap="none" rtlCol="0">
            <a:spAutoFit/>
          </a:bodyPr>
          <a:lstStyle/>
          <a:p>
            <a:pPr algn="ctr"/>
            <a:r>
              <a:rPr lang="zh-CN" altLang="en-US" sz="6600" dirty="0">
                <a:solidFill>
                  <a:srgbClr val="5B9BD5"/>
                </a:solidFill>
                <a:latin typeface="Wawati SC" charset="-122"/>
                <a:ea typeface="Wawati SC" charset="-122"/>
                <a:cs typeface="Wawati SC" charset="-122"/>
              </a:rPr>
              <a:t>现在让我们开始写代码</a:t>
            </a:r>
            <a:endParaRPr lang="en-US" altLang="ko-KR" sz="6600" dirty="0">
              <a:solidFill>
                <a:srgbClr val="5B9BD5"/>
              </a:solidFill>
              <a:latin typeface="Wawati SC" charset="-122"/>
              <a:ea typeface="Wawati SC" charset="-122"/>
              <a:cs typeface="Wawati SC" charset="-122"/>
            </a:endParaRPr>
          </a:p>
          <a:p>
            <a:pPr algn="ctr"/>
            <a:r>
              <a:rPr lang="en-US" altLang="ko-KR" sz="6600" dirty="0">
                <a:solidFill>
                  <a:srgbClr val="5B9BD5"/>
                </a:solidFill>
                <a:latin typeface="Wawati SC" charset="-122"/>
                <a:ea typeface="Wawati SC" charset="-122"/>
                <a:cs typeface="Wawati SC" charset="-122"/>
              </a:rPr>
              <a:t>Topic: </a:t>
            </a:r>
            <a:r>
              <a:rPr lang="zh-CN" altLang="en-US" sz="6600" u="sng" dirty="0">
                <a:solidFill>
                  <a:srgbClr val="5B9BD5"/>
                </a:solidFill>
                <a:latin typeface="Wawati SC" charset="-122"/>
                <a:ea typeface="Wawati SC" charset="-122"/>
                <a:cs typeface="Wawati SC" charset="-122"/>
              </a:rPr>
              <a:t>发布</a:t>
            </a:r>
            <a:r>
              <a:rPr lang="en-US" altLang="ko-KR" sz="6600" dirty="0">
                <a:solidFill>
                  <a:srgbClr val="5B9BD5"/>
                </a:solidFill>
                <a:latin typeface="Wawati SC" charset="-122"/>
                <a:ea typeface="Wawati SC" charset="-122"/>
                <a:cs typeface="Wawati SC" charset="-122"/>
              </a:rPr>
              <a:t>, </a:t>
            </a:r>
            <a:r>
              <a:rPr lang="zh-CN" altLang="en-US" sz="6600" u="sng" dirty="0">
                <a:solidFill>
                  <a:srgbClr val="5B9BD5"/>
                </a:solidFill>
                <a:latin typeface="Wawati SC" charset="-122"/>
                <a:ea typeface="Wawati SC" charset="-122"/>
                <a:cs typeface="Wawati SC" charset="-122"/>
              </a:rPr>
              <a:t>订阅</a:t>
            </a:r>
            <a:endParaRPr lang="en-US" altLang="ko-KR" sz="6600" u="sng" dirty="0">
              <a:solidFill>
                <a:srgbClr val="5B9BD5"/>
              </a:solidFill>
              <a:latin typeface="Wawati SC" charset="-122"/>
              <a:ea typeface="Wawati SC" charset="-122"/>
              <a:cs typeface="Wawati SC" charset="-122"/>
            </a:endParaRPr>
          </a:p>
          <a:p>
            <a:pPr algn="ctr"/>
            <a:r>
              <a:rPr lang="zh-CN" altLang="en-US" sz="6600" dirty="0">
                <a:solidFill>
                  <a:srgbClr val="5B9BD5"/>
                </a:solidFill>
                <a:latin typeface="Wawati SC" charset="-122"/>
                <a:ea typeface="Wawati SC" charset="-122"/>
                <a:cs typeface="Wawati SC" charset="-122"/>
              </a:rPr>
              <a:t>服务</a:t>
            </a:r>
            <a:r>
              <a:rPr lang="en-US" altLang="ko-KR" sz="6600" dirty="0">
                <a:solidFill>
                  <a:srgbClr val="5B9BD5"/>
                </a:solidFill>
                <a:latin typeface="Wawati SC" charset="-122"/>
                <a:ea typeface="Wawati SC" charset="-122"/>
                <a:cs typeface="Wawati SC" charset="-122"/>
              </a:rPr>
              <a:t>: </a:t>
            </a:r>
            <a:r>
              <a:rPr lang="zh-CN" altLang="en-US" sz="6600" u="sng" dirty="0">
                <a:solidFill>
                  <a:srgbClr val="5B9BD5"/>
                </a:solidFill>
                <a:latin typeface="Wawati SC" charset="-122"/>
                <a:ea typeface="Wawati SC" charset="-122"/>
                <a:cs typeface="Wawati SC" charset="-122"/>
              </a:rPr>
              <a:t>服务</a:t>
            </a:r>
            <a:r>
              <a:rPr lang="en-US" altLang="ko-KR" sz="6600" u="sng" dirty="0">
                <a:solidFill>
                  <a:srgbClr val="5B9BD5"/>
                </a:solidFill>
                <a:latin typeface="Wawati SC" charset="-122"/>
                <a:ea typeface="Wawati SC" charset="-122"/>
                <a:cs typeface="Wawati SC" charset="-122"/>
              </a:rPr>
              <a:t> server, </a:t>
            </a:r>
            <a:r>
              <a:rPr lang="zh-CN" altLang="en-US" sz="6600" u="sng" dirty="0">
                <a:solidFill>
                  <a:srgbClr val="5B9BD5"/>
                </a:solidFill>
                <a:latin typeface="Wawati SC" charset="-122"/>
                <a:ea typeface="Wawati SC" charset="-122"/>
                <a:cs typeface="Wawati SC" charset="-122"/>
              </a:rPr>
              <a:t>服务</a:t>
            </a:r>
            <a:r>
              <a:rPr lang="en-US" altLang="ko-KR" sz="6600" u="sng" dirty="0">
                <a:solidFill>
                  <a:srgbClr val="5B9BD5"/>
                </a:solidFill>
                <a:latin typeface="Wawati SC" charset="-122"/>
                <a:ea typeface="Wawati SC" charset="-122"/>
                <a:cs typeface="Wawati SC" charset="-122"/>
              </a:rPr>
              <a:t>client</a:t>
            </a:r>
          </a:p>
        </p:txBody>
      </p:sp>
      <p:sp>
        <p:nvSpPr>
          <p:cNvPr id="2" name="슬라이드 번호 개체 틀 1"/>
          <p:cNvSpPr>
            <a:spLocks noGrp="1"/>
          </p:cNvSpPr>
          <p:nvPr>
            <p:ph type="sldNum" sz="quarter" idx="12"/>
          </p:nvPr>
        </p:nvSpPr>
        <p:spPr/>
        <p:txBody>
          <a:bodyPr/>
          <a:lstStyle/>
          <a:p>
            <a:fld id="{A7AA09E4-EDB9-4D6A-8918-B1B0AEC6D61D}" type="slidenum">
              <a:rPr lang="ko-KR" altLang="en-US" smtClean="0">
                <a:solidFill>
                  <a:srgbClr val="5B9BD5"/>
                </a:solidFill>
              </a:rPr>
              <a:pPr/>
              <a:t>10</a:t>
            </a:fld>
            <a:endParaRPr lang="ko-KR" altLang="en-US" dirty="0">
              <a:solidFill>
                <a:srgbClr val="5B9BD5"/>
              </a:solidFill>
            </a:endParaRPr>
          </a:p>
        </p:txBody>
      </p:sp>
    </p:spTree>
    <p:extLst>
      <p:ext uri="{BB962C8B-B14F-4D97-AF65-F5344CB8AC3E}">
        <p14:creationId xmlns:p14="http://schemas.microsoft.com/office/powerpoint/2010/main" val="329773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11</a:t>
            </a:fld>
            <a:endParaRPr lang="ko-KR" altLang="en-US" dirty="0">
              <a:solidFill>
                <a:srgbClr val="5B9BD5"/>
              </a:solidFill>
            </a:endParaRPr>
          </a:p>
        </p:txBody>
      </p:sp>
      <p:cxnSp>
        <p:nvCxnSpPr>
          <p:cNvPr id="18" name="Curved Connector 21"/>
          <p:cNvCxnSpPr/>
          <p:nvPr/>
        </p:nvCxnSpPr>
        <p:spPr>
          <a:xfrm flipV="1">
            <a:off x="4600361" y="3090289"/>
            <a:ext cx="2936141" cy="1"/>
          </a:xfrm>
          <a:prstGeom prst="curvedConnector3">
            <a:avLst/>
          </a:prstGeom>
          <a:ln w="66675">
            <a:solidFill>
              <a:schemeClr val="tx1">
                <a:lumMod val="50000"/>
                <a:lumOff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55659" y="2742477"/>
            <a:ext cx="707181" cy="369332"/>
          </a:xfrm>
          <a:prstGeom prst="rect">
            <a:avLst/>
          </a:prstGeom>
          <a:noFill/>
        </p:spPr>
        <p:txBody>
          <a:bodyPr wrap="none" rtlCol="0">
            <a:spAutoFit/>
          </a:bodyPr>
          <a:lstStyle/>
          <a:p>
            <a:pPr algn="ctr"/>
            <a:r>
              <a:rPr lang="en-US" altLang="ko-KR" dirty="0">
                <a:solidFill>
                  <a:prstClr val="black"/>
                </a:solidFill>
              </a:rPr>
              <a:t>Topic</a:t>
            </a:r>
            <a:endParaRPr lang="en-US" dirty="0">
              <a:solidFill>
                <a:prstClr val="black"/>
              </a:solidFill>
            </a:endParaRPr>
          </a:p>
        </p:txBody>
      </p:sp>
      <p:sp>
        <p:nvSpPr>
          <p:cNvPr id="12" name="Oval 2"/>
          <p:cNvSpPr/>
          <p:nvPr/>
        </p:nvSpPr>
        <p:spPr>
          <a:xfrm>
            <a:off x="1861313"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13" name="Oval 3"/>
          <p:cNvSpPr/>
          <p:nvPr/>
        </p:nvSpPr>
        <p:spPr>
          <a:xfrm>
            <a:off x="7654022"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14" name="Rounded Rectangle 23"/>
          <p:cNvSpPr/>
          <p:nvPr/>
        </p:nvSpPr>
        <p:spPr>
          <a:xfrm>
            <a:off x="2519704" y="2859108"/>
            <a:ext cx="1249283"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sz="1400" b="1" dirty="0">
                <a:solidFill>
                  <a:prstClr val="white"/>
                </a:solidFill>
              </a:rPr>
              <a:t>Publisher</a:t>
            </a:r>
            <a:endParaRPr lang="en-US" sz="1400" b="1" dirty="0">
              <a:solidFill>
                <a:prstClr val="white"/>
              </a:solidFill>
            </a:endParaRPr>
          </a:p>
        </p:txBody>
      </p:sp>
      <p:sp>
        <p:nvSpPr>
          <p:cNvPr id="15" name="Rounded Rectangle 24"/>
          <p:cNvSpPr/>
          <p:nvPr/>
        </p:nvSpPr>
        <p:spPr>
          <a:xfrm>
            <a:off x="8310483" y="2862559"/>
            <a:ext cx="1314706"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sz="1400" b="1" dirty="0">
                <a:solidFill>
                  <a:prstClr val="white"/>
                </a:solidFill>
              </a:rPr>
              <a:t>Subscriber</a:t>
            </a:r>
            <a:endParaRPr lang="en-US" sz="1400" b="1" dirty="0">
              <a:solidFill>
                <a:prstClr val="white"/>
              </a:solidFill>
            </a:endParaRPr>
          </a:p>
        </p:txBody>
      </p:sp>
      <p:sp>
        <p:nvSpPr>
          <p:cNvPr id="16" name="직사각형 15"/>
          <p:cNvSpPr/>
          <p:nvPr/>
        </p:nvSpPr>
        <p:spPr>
          <a:xfrm>
            <a:off x="2768516"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1</a:t>
            </a:r>
          </a:p>
        </p:txBody>
      </p:sp>
      <p:sp>
        <p:nvSpPr>
          <p:cNvPr id="17" name="직사각형 16"/>
          <p:cNvSpPr/>
          <p:nvPr/>
        </p:nvSpPr>
        <p:spPr>
          <a:xfrm>
            <a:off x="8584665"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2</a:t>
            </a:r>
          </a:p>
        </p:txBody>
      </p:sp>
    </p:spTree>
    <p:extLst>
      <p:ext uri="{BB962C8B-B14F-4D97-AF65-F5344CB8AC3E}">
        <p14:creationId xmlns:p14="http://schemas.microsoft.com/office/powerpoint/2010/main" val="30546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p:txBody>
          <a:bodyPr/>
          <a:lstStyle/>
          <a:p>
            <a:r>
              <a:rPr lang="en-US" altLang="ko-KR" dirty="0">
                <a:latin typeface="SimSun" charset="-122"/>
                <a:ea typeface="SimSun" charset="-122"/>
                <a:cs typeface="SimSun" charset="-122"/>
              </a:rPr>
              <a:t>ROS</a:t>
            </a:r>
            <a:r>
              <a:rPr lang="zh-CN" altLang="en-US" dirty="0">
                <a:latin typeface="SimSun" charset="-122"/>
                <a:ea typeface="SimSun" charset="-122"/>
                <a:cs typeface="SimSun" charset="-122"/>
              </a:rPr>
              <a:t>使用“主题”消息通信进行单向通信。 在本教程中，发送者称为“发布者”，接收者称为“订阅者”。</a:t>
            </a:r>
            <a:endParaRPr lang="en-US" altLang="ko-KR" dirty="0">
              <a:latin typeface="SimSun" charset="-122"/>
              <a:ea typeface="SimSun" charset="-122"/>
              <a:cs typeface="SimSun" charset="-122"/>
            </a:endParaRPr>
          </a:p>
          <a:p>
            <a:pPr marL="0" indent="0">
              <a:buNone/>
            </a:pPr>
            <a:r>
              <a:rPr lang="en-US" altLang="ko-KR" dirty="0">
                <a:solidFill>
                  <a:srgbClr val="00B0F0"/>
                </a:solidFill>
              </a:rPr>
              <a:t>1) </a:t>
            </a:r>
            <a:r>
              <a:rPr lang="zh-CN" altLang="en-US" dirty="0">
                <a:solidFill>
                  <a:srgbClr val="00B0F0"/>
                </a:solidFill>
              </a:rPr>
              <a:t>创建</a:t>
            </a:r>
            <a:r>
              <a:rPr lang="en-US" altLang="zh-CN" dirty="0">
                <a:solidFill>
                  <a:srgbClr val="00B0F0"/>
                </a:solidFill>
              </a:rPr>
              <a:t>ROS</a:t>
            </a:r>
            <a:r>
              <a:rPr lang="zh-CN" altLang="en-US" dirty="0">
                <a:solidFill>
                  <a:srgbClr val="00B0F0"/>
                </a:solidFill>
              </a:rPr>
              <a:t>包</a:t>
            </a:r>
            <a:endParaRPr lang="ko-KR" altLang="en-US" dirty="0">
              <a:solidFill>
                <a:srgbClr val="00B0F0"/>
              </a:solidFill>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12</a:t>
            </a:fld>
            <a:endParaRPr lang="ko-KR" altLang="en-US" dirty="0"/>
          </a:p>
        </p:txBody>
      </p:sp>
      <p:sp>
        <p:nvSpPr>
          <p:cNvPr id="5" name="Rectangle 3"/>
          <p:cNvSpPr/>
          <p:nvPr/>
        </p:nvSpPr>
        <p:spPr>
          <a:xfrm>
            <a:off x="382555" y="3195849"/>
            <a:ext cx="11290041" cy="646331"/>
          </a:xfrm>
          <a:prstGeom prst="rect">
            <a:avLst/>
          </a:prstGeom>
          <a:solidFill>
            <a:schemeClr val="tx1"/>
          </a:solidFill>
        </p:spPr>
        <p:txBody>
          <a:bodyPr wrap="square">
            <a:spAutoFit/>
          </a:bodyPr>
          <a:lstStyle/>
          <a:p>
            <a:r>
              <a:rPr lang="en-US" altLang="ko-KR" dirty="0">
                <a:solidFill>
                  <a:srgbClr val="FF0000"/>
                </a:solidFill>
              </a:rPr>
              <a:t>$ </a:t>
            </a:r>
            <a:r>
              <a:rPr lang="en-US" altLang="ko-KR" dirty="0">
                <a:solidFill>
                  <a:srgbClr val="FFFF00"/>
                </a:solidFill>
              </a:rPr>
              <a:t>cd </a:t>
            </a:r>
            <a:r>
              <a:rPr lang="en-US" altLang="ko-KR" dirty="0">
                <a:solidFill>
                  <a:schemeClr val="bg1"/>
                </a:solidFill>
              </a:rPr>
              <a:t>~/</a:t>
            </a:r>
            <a:r>
              <a:rPr lang="en-US" altLang="ko-KR" dirty="0" err="1">
                <a:solidFill>
                  <a:schemeClr val="bg1"/>
                </a:solidFill>
              </a:rPr>
              <a:t>catkin_ws</a:t>
            </a:r>
            <a:r>
              <a:rPr lang="en-US" altLang="ko-KR" dirty="0">
                <a:solidFill>
                  <a:schemeClr val="bg1"/>
                </a:solidFill>
              </a:rPr>
              <a:t>/</a:t>
            </a:r>
            <a:r>
              <a:rPr lang="en-US" altLang="ko-KR" dirty="0" err="1">
                <a:solidFill>
                  <a:schemeClr val="bg1"/>
                </a:solidFill>
              </a:rPr>
              <a:t>src</a:t>
            </a:r>
            <a:endParaRPr lang="en-US" altLang="ko-KR" dirty="0">
              <a:solidFill>
                <a:schemeClr val="bg1"/>
              </a:solidFill>
            </a:endParaRPr>
          </a:p>
          <a:p>
            <a:r>
              <a:rPr lang="en-US" altLang="ko-KR" dirty="0">
                <a:solidFill>
                  <a:srgbClr val="FF0000"/>
                </a:solidFill>
              </a:rPr>
              <a:t>$ </a:t>
            </a:r>
            <a:r>
              <a:rPr lang="en-US" altLang="ko-KR" dirty="0" err="1">
                <a:solidFill>
                  <a:srgbClr val="FFFF00"/>
                </a:solidFill>
              </a:rPr>
              <a:t>catkin_create_pkg</a:t>
            </a:r>
            <a:r>
              <a:rPr lang="en-US" altLang="ko-KR" dirty="0">
                <a:solidFill>
                  <a:srgbClr val="FFFF00"/>
                </a:solidFill>
              </a:rPr>
              <a:t> </a:t>
            </a:r>
            <a:r>
              <a:rPr lang="en-US" altLang="ko-KR" dirty="0" err="1">
                <a:solidFill>
                  <a:schemeClr val="bg1"/>
                </a:solidFill>
              </a:rPr>
              <a:t>ros_tutorials_topic</a:t>
            </a:r>
            <a:r>
              <a:rPr lang="en-US" altLang="ko-KR" dirty="0">
                <a:solidFill>
                  <a:schemeClr val="bg1"/>
                </a:solidFill>
              </a:rPr>
              <a:t> </a:t>
            </a:r>
            <a:r>
              <a:rPr lang="en-US" altLang="ko-KR" dirty="0" err="1">
                <a:solidFill>
                  <a:schemeClr val="bg1"/>
                </a:solidFill>
              </a:rPr>
              <a:t>message_generation</a:t>
            </a:r>
            <a:r>
              <a:rPr lang="en-US" altLang="ko-KR" dirty="0">
                <a:solidFill>
                  <a:schemeClr val="bg1"/>
                </a:solidFill>
              </a:rPr>
              <a:t> </a:t>
            </a:r>
            <a:r>
              <a:rPr lang="en-US" altLang="ko-KR" dirty="0" err="1">
                <a:solidFill>
                  <a:schemeClr val="bg1"/>
                </a:solidFill>
              </a:rPr>
              <a:t>std_msgs</a:t>
            </a:r>
            <a:r>
              <a:rPr lang="en-US" altLang="ko-KR" dirty="0">
                <a:solidFill>
                  <a:schemeClr val="bg1"/>
                </a:solidFill>
              </a:rPr>
              <a:t> </a:t>
            </a:r>
            <a:r>
              <a:rPr lang="en-US" altLang="ko-KR" dirty="0" err="1">
                <a:solidFill>
                  <a:schemeClr val="bg1"/>
                </a:solidFill>
              </a:rPr>
              <a:t>roscpp</a:t>
            </a:r>
            <a:endParaRPr lang="en-US" altLang="ko-KR" dirty="0">
              <a:solidFill>
                <a:schemeClr val="bg1"/>
              </a:solidFill>
            </a:endParaRPr>
          </a:p>
        </p:txBody>
      </p:sp>
      <p:sp>
        <p:nvSpPr>
          <p:cNvPr id="6" name="Rectangle 3"/>
          <p:cNvSpPr/>
          <p:nvPr/>
        </p:nvSpPr>
        <p:spPr>
          <a:xfrm>
            <a:off x="382555" y="4041025"/>
            <a:ext cx="11290041" cy="1754326"/>
          </a:xfrm>
          <a:prstGeom prst="rect">
            <a:avLst/>
          </a:prstGeom>
          <a:solidFill>
            <a:schemeClr val="tx1"/>
          </a:solidFill>
        </p:spPr>
        <p:txBody>
          <a:bodyPr wrap="square">
            <a:spAutoFit/>
          </a:bodyPr>
          <a:lstStyle/>
          <a:p>
            <a:r>
              <a:rPr lang="en-US" altLang="ko-KR" dirty="0">
                <a:solidFill>
                  <a:srgbClr val="FF0000"/>
                </a:solidFill>
              </a:rPr>
              <a:t>$ </a:t>
            </a:r>
            <a:r>
              <a:rPr lang="en-US" altLang="ko-KR" dirty="0">
                <a:solidFill>
                  <a:srgbClr val="FFFF00"/>
                </a:solidFill>
              </a:rPr>
              <a:t>cd </a:t>
            </a:r>
            <a:r>
              <a:rPr lang="en-US" altLang="ko-KR" dirty="0" err="1">
                <a:solidFill>
                  <a:schemeClr val="bg1"/>
                </a:solidFill>
              </a:rPr>
              <a:t>ros_tutorials_topic</a:t>
            </a:r>
            <a:endParaRPr lang="en-US" altLang="ko-KR" dirty="0">
              <a:solidFill>
                <a:schemeClr val="bg1"/>
              </a:solidFill>
            </a:endParaRPr>
          </a:p>
          <a:p>
            <a:r>
              <a:rPr lang="en-US" altLang="ko-KR" dirty="0">
                <a:solidFill>
                  <a:srgbClr val="FF0000"/>
                </a:solidFill>
              </a:rPr>
              <a:t>$ </a:t>
            </a:r>
            <a:r>
              <a:rPr lang="en-US" altLang="ko-KR" dirty="0">
                <a:solidFill>
                  <a:srgbClr val="FFFF00"/>
                </a:solidFill>
              </a:rPr>
              <a:t>ls</a:t>
            </a:r>
          </a:p>
          <a:p>
            <a:r>
              <a:rPr lang="en-US" altLang="ko-KR" dirty="0">
                <a:solidFill>
                  <a:schemeClr val="bg1"/>
                </a:solidFill>
              </a:rPr>
              <a:t>include 		</a:t>
            </a:r>
            <a:r>
              <a:rPr lang="ja-JP" altLang="en-US" dirty="0">
                <a:solidFill>
                  <a:schemeClr val="bg1"/>
                </a:solidFill>
              </a:rPr>
              <a:t>→ </a:t>
            </a:r>
            <a:r>
              <a:rPr lang="en-US" altLang="ja-JP" dirty="0">
                <a:solidFill>
                  <a:schemeClr val="bg1"/>
                </a:solidFill>
              </a:rPr>
              <a:t>header file folder</a:t>
            </a:r>
            <a:endParaRPr lang="ko-KR" altLang="en-US" dirty="0">
              <a:solidFill>
                <a:schemeClr val="bg1"/>
              </a:solidFill>
            </a:endParaRPr>
          </a:p>
          <a:p>
            <a:r>
              <a:rPr lang="en-US" altLang="ko-KR" dirty="0" err="1">
                <a:solidFill>
                  <a:schemeClr val="bg1"/>
                </a:solidFill>
              </a:rPr>
              <a:t>src</a:t>
            </a:r>
            <a:r>
              <a:rPr lang="en-US" altLang="ko-KR" dirty="0">
                <a:solidFill>
                  <a:schemeClr val="bg1"/>
                </a:solidFill>
              </a:rPr>
              <a:t> 		</a:t>
            </a:r>
            <a:r>
              <a:rPr lang="ja-JP" altLang="en-US" dirty="0">
                <a:solidFill>
                  <a:schemeClr val="bg1"/>
                </a:solidFill>
              </a:rPr>
              <a:t>→ </a:t>
            </a:r>
            <a:r>
              <a:rPr lang="en-US" altLang="ja-JP" dirty="0">
                <a:solidFill>
                  <a:schemeClr val="bg1"/>
                </a:solidFill>
              </a:rPr>
              <a:t>source code folder</a:t>
            </a:r>
            <a:endParaRPr lang="ko-KR" altLang="en-US" dirty="0">
              <a:solidFill>
                <a:schemeClr val="bg1"/>
              </a:solidFill>
            </a:endParaRPr>
          </a:p>
          <a:p>
            <a:r>
              <a:rPr lang="en-US" altLang="ko-KR" dirty="0">
                <a:solidFill>
                  <a:schemeClr val="bg1"/>
                </a:solidFill>
              </a:rPr>
              <a:t>CMakeLists.txt 	</a:t>
            </a:r>
            <a:r>
              <a:rPr lang="ja-JP" altLang="en-US" dirty="0">
                <a:solidFill>
                  <a:schemeClr val="bg1"/>
                </a:solidFill>
              </a:rPr>
              <a:t>→ </a:t>
            </a:r>
            <a:r>
              <a:rPr lang="en-US" altLang="ja-JP" dirty="0">
                <a:solidFill>
                  <a:schemeClr val="bg1"/>
                </a:solidFill>
              </a:rPr>
              <a:t>build configuration file</a:t>
            </a:r>
            <a:endParaRPr lang="ko-KR" altLang="en-US" dirty="0">
              <a:solidFill>
                <a:schemeClr val="bg1"/>
              </a:solidFill>
            </a:endParaRPr>
          </a:p>
          <a:p>
            <a:r>
              <a:rPr lang="en-US" altLang="ko-KR" dirty="0">
                <a:solidFill>
                  <a:schemeClr val="bg1"/>
                </a:solidFill>
              </a:rPr>
              <a:t>package.xml	</a:t>
            </a:r>
            <a:r>
              <a:rPr lang="ja-JP" altLang="en-US" dirty="0">
                <a:solidFill>
                  <a:schemeClr val="bg1"/>
                </a:solidFill>
              </a:rPr>
              <a:t>→ </a:t>
            </a:r>
            <a:r>
              <a:rPr lang="en-US" altLang="ja-JP" dirty="0">
                <a:solidFill>
                  <a:schemeClr val="bg1"/>
                </a:solidFill>
              </a:rPr>
              <a:t>package configuration file</a:t>
            </a:r>
            <a:endParaRPr lang="en-US" altLang="ko-KR" dirty="0">
              <a:solidFill>
                <a:schemeClr val="bg1"/>
              </a:solidFill>
            </a:endParaRPr>
          </a:p>
        </p:txBody>
      </p:sp>
    </p:spTree>
    <p:extLst>
      <p:ext uri="{BB962C8B-B14F-4D97-AF65-F5344CB8AC3E}">
        <p14:creationId xmlns:p14="http://schemas.microsoft.com/office/powerpoint/2010/main" val="317121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2)</a:t>
            </a:r>
            <a:r>
              <a:rPr lang="zh-CN" altLang="en-US" dirty="0">
                <a:solidFill>
                  <a:srgbClr val="00B0F0"/>
                </a:solidFill>
              </a:rPr>
              <a:t>修改软件包配置文件</a:t>
            </a:r>
            <a:r>
              <a:rPr lang="en-US" altLang="ko-KR" dirty="0">
                <a:solidFill>
                  <a:srgbClr val="00B0F0"/>
                </a:solidFill>
              </a:rPr>
              <a:t>(package.xml)</a:t>
            </a:r>
          </a:p>
          <a:p>
            <a:r>
              <a:rPr lang="zh-CN" altLang="en-US" sz="1800" dirty="0">
                <a:latin typeface="SimSun" charset="-122"/>
                <a:ea typeface="SimSun" charset="-122"/>
                <a:cs typeface="SimSun" charset="-122"/>
              </a:rPr>
              <a:t>所需的</a:t>
            </a:r>
            <a:r>
              <a:rPr lang="en-US" altLang="zh-CN" sz="1800" dirty="0">
                <a:latin typeface="SimSun" charset="-122"/>
                <a:ea typeface="SimSun" charset="-122"/>
                <a:cs typeface="SimSun" charset="-122"/>
              </a:rPr>
              <a:t>ROS</a:t>
            </a:r>
            <a:r>
              <a:rPr lang="zh-CN" altLang="en-US" sz="1800" dirty="0">
                <a:latin typeface="SimSun" charset="-122"/>
                <a:ea typeface="SimSun" charset="-122"/>
                <a:cs typeface="SimSun" charset="-122"/>
              </a:rPr>
              <a:t>配置文件之一</a:t>
            </a:r>
            <a:r>
              <a:rPr lang="en-US" altLang="zh-CN" sz="1800" dirty="0">
                <a:latin typeface="SimSun" charset="-122"/>
                <a:ea typeface="SimSun" charset="-122"/>
                <a:cs typeface="SimSun" charset="-122"/>
              </a:rPr>
              <a:t>package.xml</a:t>
            </a:r>
            <a:r>
              <a:rPr lang="zh-CN" altLang="en-US" sz="1800" dirty="0">
                <a:latin typeface="SimSun" charset="-122"/>
                <a:ea typeface="SimSun" charset="-122"/>
                <a:cs typeface="SimSun" charset="-122"/>
              </a:rPr>
              <a:t>是一个</a:t>
            </a:r>
            <a:r>
              <a:rPr lang="en-US" altLang="zh-CN" sz="1800" dirty="0">
                <a:latin typeface="SimSun" charset="-122"/>
                <a:ea typeface="SimSun" charset="-122"/>
                <a:cs typeface="SimSun" charset="-122"/>
              </a:rPr>
              <a:t>XML</a:t>
            </a:r>
            <a:r>
              <a:rPr lang="zh-CN" altLang="en-US" sz="1800" dirty="0">
                <a:latin typeface="SimSun" charset="-122"/>
                <a:ea typeface="SimSun" charset="-122"/>
                <a:cs typeface="SimSun" charset="-122"/>
              </a:rPr>
              <a:t>文件，其中包含描述软件包名称，作者，许可证和依赖软件包的软件包信息。</a:t>
            </a:r>
            <a:endParaRPr lang="ko-KR" altLang="en-US" sz="1800"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13</a:t>
            </a:fld>
            <a:endParaRPr lang="ko-KR" altLang="en-US" dirty="0"/>
          </a:p>
        </p:txBody>
      </p:sp>
      <p:sp>
        <p:nvSpPr>
          <p:cNvPr id="5" name="Rectangle 3"/>
          <p:cNvSpPr/>
          <p:nvPr/>
        </p:nvSpPr>
        <p:spPr>
          <a:xfrm>
            <a:off x="382555" y="2403885"/>
            <a:ext cx="11290041" cy="369332"/>
          </a:xfrm>
          <a:prstGeom prst="rect">
            <a:avLst/>
          </a:prstGeom>
          <a:solidFill>
            <a:schemeClr val="tx1"/>
          </a:solidFill>
        </p:spPr>
        <p:txBody>
          <a:bodyPr wrap="square">
            <a:spAutoFit/>
          </a:bodyPr>
          <a:lstStyle/>
          <a:p>
            <a:r>
              <a:rPr lang="en-US" altLang="ko-KR" dirty="0">
                <a:solidFill>
                  <a:srgbClr val="FF0000"/>
                </a:solidFill>
              </a:rPr>
              <a:t>$ </a:t>
            </a:r>
            <a:r>
              <a:rPr lang="en-US" altLang="ko-KR" dirty="0" err="1">
                <a:solidFill>
                  <a:srgbClr val="FFFF00"/>
                </a:solidFill>
              </a:rPr>
              <a:t>gedit</a:t>
            </a:r>
            <a:r>
              <a:rPr lang="en-US" altLang="ko-KR" dirty="0">
                <a:solidFill>
                  <a:srgbClr val="FFFF00"/>
                </a:solidFill>
              </a:rPr>
              <a:t> </a:t>
            </a:r>
            <a:r>
              <a:rPr lang="en-US" altLang="ko-KR" dirty="0">
                <a:solidFill>
                  <a:schemeClr val="bg1"/>
                </a:solidFill>
              </a:rPr>
              <a:t>package.xml</a:t>
            </a:r>
          </a:p>
        </p:txBody>
      </p:sp>
      <p:sp>
        <p:nvSpPr>
          <p:cNvPr id="6" name="Rectangle 3"/>
          <p:cNvSpPr/>
          <p:nvPr/>
        </p:nvSpPr>
        <p:spPr>
          <a:xfrm>
            <a:off x="382555" y="2872543"/>
            <a:ext cx="11290041" cy="3477875"/>
          </a:xfrm>
          <a:prstGeom prst="rect">
            <a:avLst/>
          </a:prstGeom>
          <a:solidFill>
            <a:schemeClr val="tx1"/>
          </a:solidFill>
        </p:spPr>
        <p:txBody>
          <a:bodyPr wrap="square">
            <a:spAutoFit/>
          </a:bodyPr>
          <a:lstStyle/>
          <a:p>
            <a:r>
              <a:rPr lang="en-US" altLang="ko-KR" sz="2000" dirty="0">
                <a:solidFill>
                  <a:schemeClr val="bg1"/>
                </a:solidFill>
              </a:rPr>
              <a:t>&lt;?xml version="1.0"?&gt;</a:t>
            </a:r>
          </a:p>
          <a:p>
            <a:r>
              <a:rPr lang="en-US" altLang="ko-KR" sz="2000" dirty="0">
                <a:solidFill>
                  <a:schemeClr val="bg1"/>
                </a:solidFill>
              </a:rPr>
              <a:t>&lt;package&gt;</a:t>
            </a:r>
          </a:p>
          <a:p>
            <a:r>
              <a:rPr lang="en-US" altLang="ko-KR" sz="2000" dirty="0">
                <a:solidFill>
                  <a:schemeClr val="bg1"/>
                </a:solidFill>
              </a:rPr>
              <a:t>  &lt;name&gt;</a:t>
            </a:r>
            <a:r>
              <a:rPr lang="en-US" altLang="ko-KR" sz="2000" dirty="0" err="1">
                <a:solidFill>
                  <a:schemeClr val="bg1"/>
                </a:solidFill>
              </a:rPr>
              <a:t>ros_tutorials_topic</a:t>
            </a:r>
            <a:r>
              <a:rPr lang="en-US" altLang="ko-KR" sz="2000" dirty="0">
                <a:solidFill>
                  <a:schemeClr val="bg1"/>
                </a:solidFill>
              </a:rPr>
              <a:t>&lt;/name&gt;</a:t>
            </a:r>
          </a:p>
          <a:p>
            <a:r>
              <a:rPr lang="en-US" altLang="ko-KR" sz="2000" dirty="0">
                <a:solidFill>
                  <a:schemeClr val="bg1"/>
                </a:solidFill>
              </a:rPr>
              <a:t>  &lt;version&gt;0.1.0&lt;/version&gt;</a:t>
            </a:r>
          </a:p>
          <a:p>
            <a:r>
              <a:rPr lang="en-US" altLang="ko-KR" sz="2000" dirty="0">
                <a:solidFill>
                  <a:schemeClr val="bg1"/>
                </a:solidFill>
              </a:rPr>
              <a:t>  &lt;description&gt;ROS </a:t>
            </a:r>
            <a:r>
              <a:rPr lang="en-US" altLang="ko-KR" sz="2000" dirty="0" err="1">
                <a:solidFill>
                  <a:schemeClr val="bg1"/>
                </a:solidFill>
              </a:rPr>
              <a:t>turtorial</a:t>
            </a:r>
            <a:r>
              <a:rPr lang="en-US" altLang="ko-KR" sz="2000" dirty="0">
                <a:solidFill>
                  <a:schemeClr val="bg1"/>
                </a:solidFill>
              </a:rPr>
              <a:t> package to learn the topic&lt;/description&gt;</a:t>
            </a:r>
          </a:p>
          <a:p>
            <a:r>
              <a:rPr lang="en-US" altLang="ko-KR" sz="2000" dirty="0">
                <a:solidFill>
                  <a:schemeClr val="bg1"/>
                </a:solidFill>
              </a:rPr>
              <a:t>  &lt;license&gt;Apache License 2.0&lt;/license&gt;</a:t>
            </a:r>
          </a:p>
          <a:p>
            <a:r>
              <a:rPr lang="en-US" altLang="ko-KR" sz="2000" dirty="0">
                <a:solidFill>
                  <a:schemeClr val="bg1"/>
                </a:solidFill>
              </a:rPr>
              <a:t>  &lt;author email="pyo@robotis.com"&gt;Yoonseok Pyo&lt;/author&gt;</a:t>
            </a:r>
          </a:p>
          <a:p>
            <a:r>
              <a:rPr lang="en-US" altLang="ko-KR" sz="2000" dirty="0">
                <a:solidFill>
                  <a:schemeClr val="bg1"/>
                </a:solidFill>
              </a:rPr>
              <a:t>  &lt;maintainer email="pyo@robotis.com"&gt;Yoonseok Pyo&lt;/maintainer&gt;</a:t>
            </a:r>
          </a:p>
          <a:p>
            <a:r>
              <a:rPr lang="en-US" altLang="ko-KR" sz="2000" dirty="0">
                <a:solidFill>
                  <a:schemeClr val="bg1"/>
                </a:solidFill>
              </a:rPr>
              <a:t>  &lt;</a:t>
            </a:r>
            <a:r>
              <a:rPr lang="en-US" altLang="ko-KR" sz="2000" dirty="0" err="1">
                <a:solidFill>
                  <a:schemeClr val="bg1"/>
                </a:solidFill>
              </a:rPr>
              <a:t>url</a:t>
            </a:r>
            <a:r>
              <a:rPr lang="en-US" altLang="ko-KR" sz="2000" dirty="0">
                <a:solidFill>
                  <a:schemeClr val="bg1"/>
                </a:solidFill>
              </a:rPr>
              <a:t> type="</a:t>
            </a:r>
            <a:r>
              <a:rPr lang="en-US" altLang="ko-KR" sz="2000" dirty="0" err="1">
                <a:solidFill>
                  <a:schemeClr val="bg1"/>
                </a:solidFill>
              </a:rPr>
              <a:t>bugtracker</a:t>
            </a:r>
            <a:r>
              <a:rPr lang="en-US" altLang="ko-KR" sz="2000" dirty="0">
                <a:solidFill>
                  <a:schemeClr val="bg1"/>
                </a:solidFill>
              </a:rPr>
              <a:t>"&gt;https://github.com/ROBOTIS-GIT/ros_tutorials/issues&lt;/url&gt;</a:t>
            </a:r>
          </a:p>
          <a:p>
            <a:r>
              <a:rPr lang="en-US" altLang="ko-KR" sz="2000" dirty="0">
                <a:solidFill>
                  <a:schemeClr val="bg1"/>
                </a:solidFill>
              </a:rPr>
              <a:t>  &lt;</a:t>
            </a:r>
            <a:r>
              <a:rPr lang="en-US" altLang="ko-KR" sz="2000" dirty="0" err="1">
                <a:solidFill>
                  <a:schemeClr val="bg1"/>
                </a:solidFill>
              </a:rPr>
              <a:t>url</a:t>
            </a:r>
            <a:r>
              <a:rPr lang="en-US" altLang="ko-KR" sz="2000" dirty="0">
                <a:solidFill>
                  <a:schemeClr val="bg1"/>
                </a:solidFill>
              </a:rPr>
              <a:t> type="repository"&gt;https://github.com/ROBOTIS-GIT/ros_tutorials.git&lt;/url&gt;</a:t>
            </a:r>
          </a:p>
          <a:p>
            <a:r>
              <a:rPr lang="en-US" altLang="ko-KR" sz="2000" dirty="0">
                <a:solidFill>
                  <a:schemeClr val="bg1"/>
                </a:solidFill>
              </a:rPr>
              <a:t>  &lt;</a:t>
            </a:r>
            <a:r>
              <a:rPr lang="en-US" altLang="ko-KR" sz="2000" dirty="0" err="1">
                <a:solidFill>
                  <a:schemeClr val="bg1"/>
                </a:solidFill>
              </a:rPr>
              <a:t>url</a:t>
            </a:r>
            <a:r>
              <a:rPr lang="en-US" altLang="ko-KR" sz="2000" dirty="0">
                <a:solidFill>
                  <a:schemeClr val="bg1"/>
                </a:solidFill>
              </a:rPr>
              <a:t> type="website"&gt;http://www.robotis.com&lt;/url&gt;</a:t>
            </a:r>
          </a:p>
        </p:txBody>
      </p:sp>
    </p:spTree>
    <p:extLst>
      <p:ext uri="{BB962C8B-B14F-4D97-AF65-F5344CB8AC3E}">
        <p14:creationId xmlns:p14="http://schemas.microsoft.com/office/powerpoint/2010/main" val="188967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14</a:t>
            </a:fld>
            <a:endParaRPr lang="ko-KR" altLang="en-US" dirty="0"/>
          </a:p>
        </p:txBody>
      </p:sp>
      <p:sp>
        <p:nvSpPr>
          <p:cNvPr id="5" name="Rectangle 3"/>
          <p:cNvSpPr/>
          <p:nvPr/>
        </p:nvSpPr>
        <p:spPr>
          <a:xfrm>
            <a:off x="382554" y="1356259"/>
            <a:ext cx="11290041" cy="3170099"/>
          </a:xfrm>
          <a:prstGeom prst="rect">
            <a:avLst/>
          </a:prstGeom>
          <a:solidFill>
            <a:schemeClr val="tx1"/>
          </a:solidFill>
        </p:spPr>
        <p:txBody>
          <a:bodyPr wrap="square">
            <a:spAutoFit/>
          </a:bodyPr>
          <a:lstStyle/>
          <a:p>
            <a:endParaRPr lang="en-US" altLang="ko-KR" sz="2000" dirty="0">
              <a:solidFill>
                <a:schemeClr val="bg1"/>
              </a:solidFill>
            </a:endParaRPr>
          </a:p>
          <a:p>
            <a:r>
              <a:rPr lang="en-US" altLang="ko-KR" sz="2000" dirty="0">
                <a:solidFill>
                  <a:schemeClr val="bg1"/>
                </a:solidFill>
              </a:rPr>
              <a:t>  &lt;</a:t>
            </a:r>
            <a:r>
              <a:rPr lang="en-US" altLang="ko-KR" sz="2000" dirty="0" err="1">
                <a:solidFill>
                  <a:schemeClr val="bg1"/>
                </a:solidFill>
              </a:rPr>
              <a:t>buildtool_depend</a:t>
            </a:r>
            <a:r>
              <a:rPr lang="en-US" altLang="ko-KR" sz="2000" dirty="0">
                <a:solidFill>
                  <a:schemeClr val="bg1"/>
                </a:solidFill>
              </a:rPr>
              <a:t>&gt;catkin&lt;/</a:t>
            </a:r>
            <a:r>
              <a:rPr lang="en-US" altLang="ko-KR" sz="2000" dirty="0" err="1">
                <a:solidFill>
                  <a:schemeClr val="bg1"/>
                </a:solidFill>
              </a:rPr>
              <a:t>buildtool_depend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build_depend</a:t>
            </a:r>
            <a:r>
              <a:rPr lang="en-US" altLang="ko-KR" sz="2000" dirty="0">
                <a:solidFill>
                  <a:schemeClr val="bg1"/>
                </a:solidFill>
              </a:rPr>
              <a:t>&gt;</a:t>
            </a:r>
            <a:r>
              <a:rPr lang="en-US" altLang="ko-KR" sz="2000" dirty="0" err="1">
                <a:solidFill>
                  <a:schemeClr val="bg1"/>
                </a:solidFill>
              </a:rPr>
              <a:t>roscpp</a:t>
            </a:r>
            <a:r>
              <a:rPr lang="en-US" altLang="ko-KR" sz="2000" dirty="0">
                <a:solidFill>
                  <a:schemeClr val="bg1"/>
                </a:solidFill>
              </a:rPr>
              <a:t>&lt;/</a:t>
            </a:r>
            <a:r>
              <a:rPr lang="en-US" altLang="ko-KR" sz="2000" dirty="0" err="1">
                <a:solidFill>
                  <a:schemeClr val="bg1"/>
                </a:solidFill>
              </a:rPr>
              <a:t>build_depend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build_depend</a:t>
            </a:r>
            <a:r>
              <a:rPr lang="en-US" altLang="ko-KR" sz="2000" dirty="0">
                <a:solidFill>
                  <a:schemeClr val="bg1"/>
                </a:solidFill>
              </a:rPr>
              <a:t>&gt;</a:t>
            </a:r>
            <a:r>
              <a:rPr lang="en-US" altLang="ko-KR" sz="2000" dirty="0" err="1">
                <a:solidFill>
                  <a:schemeClr val="bg1"/>
                </a:solidFill>
              </a:rPr>
              <a:t>std_msgs</a:t>
            </a:r>
            <a:r>
              <a:rPr lang="en-US" altLang="ko-KR" sz="2000" dirty="0">
                <a:solidFill>
                  <a:schemeClr val="bg1"/>
                </a:solidFill>
              </a:rPr>
              <a:t>&lt;/</a:t>
            </a:r>
            <a:r>
              <a:rPr lang="en-US" altLang="ko-KR" sz="2000" dirty="0" err="1">
                <a:solidFill>
                  <a:schemeClr val="bg1"/>
                </a:solidFill>
              </a:rPr>
              <a:t>build_depend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build_depend</a:t>
            </a:r>
            <a:r>
              <a:rPr lang="en-US" altLang="ko-KR" sz="2000" dirty="0">
                <a:solidFill>
                  <a:schemeClr val="bg1"/>
                </a:solidFill>
              </a:rPr>
              <a:t>&gt;</a:t>
            </a:r>
            <a:r>
              <a:rPr lang="en-US" altLang="ko-KR" sz="2000" dirty="0" err="1">
                <a:solidFill>
                  <a:schemeClr val="bg1"/>
                </a:solidFill>
              </a:rPr>
              <a:t>message_generation</a:t>
            </a:r>
            <a:r>
              <a:rPr lang="en-US" altLang="ko-KR" sz="2000" dirty="0">
                <a:solidFill>
                  <a:schemeClr val="bg1"/>
                </a:solidFill>
              </a:rPr>
              <a:t>&lt;/</a:t>
            </a:r>
            <a:r>
              <a:rPr lang="en-US" altLang="ko-KR" sz="2000" dirty="0" err="1">
                <a:solidFill>
                  <a:schemeClr val="bg1"/>
                </a:solidFill>
              </a:rPr>
              <a:t>build_depend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run_depend</a:t>
            </a:r>
            <a:r>
              <a:rPr lang="en-US" altLang="ko-KR" sz="2000" dirty="0">
                <a:solidFill>
                  <a:schemeClr val="bg1"/>
                </a:solidFill>
              </a:rPr>
              <a:t>&gt;</a:t>
            </a:r>
            <a:r>
              <a:rPr lang="en-US" altLang="ko-KR" sz="2000" dirty="0" err="1">
                <a:solidFill>
                  <a:schemeClr val="bg1"/>
                </a:solidFill>
              </a:rPr>
              <a:t>roscpp</a:t>
            </a:r>
            <a:r>
              <a:rPr lang="en-US" altLang="ko-KR" sz="2000" dirty="0">
                <a:solidFill>
                  <a:schemeClr val="bg1"/>
                </a:solidFill>
              </a:rPr>
              <a:t>&lt;/</a:t>
            </a:r>
            <a:r>
              <a:rPr lang="en-US" altLang="ko-KR" sz="2000" dirty="0" err="1">
                <a:solidFill>
                  <a:schemeClr val="bg1"/>
                </a:solidFill>
              </a:rPr>
              <a:t>run_depend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run_depend</a:t>
            </a:r>
            <a:r>
              <a:rPr lang="en-US" altLang="ko-KR" sz="2000" dirty="0">
                <a:solidFill>
                  <a:schemeClr val="bg1"/>
                </a:solidFill>
              </a:rPr>
              <a:t>&gt;</a:t>
            </a:r>
            <a:r>
              <a:rPr lang="en-US" altLang="ko-KR" sz="2000" dirty="0" err="1">
                <a:solidFill>
                  <a:schemeClr val="bg1"/>
                </a:solidFill>
              </a:rPr>
              <a:t>std_msgs</a:t>
            </a:r>
            <a:r>
              <a:rPr lang="en-US" altLang="ko-KR" sz="2000" dirty="0">
                <a:solidFill>
                  <a:schemeClr val="bg1"/>
                </a:solidFill>
              </a:rPr>
              <a:t>&lt;/</a:t>
            </a:r>
            <a:r>
              <a:rPr lang="en-US" altLang="ko-KR" sz="2000" dirty="0" err="1">
                <a:solidFill>
                  <a:schemeClr val="bg1"/>
                </a:solidFill>
              </a:rPr>
              <a:t>run_depend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run_depend</a:t>
            </a:r>
            <a:r>
              <a:rPr lang="en-US" altLang="ko-KR" sz="2000" dirty="0">
                <a:solidFill>
                  <a:schemeClr val="bg1"/>
                </a:solidFill>
              </a:rPr>
              <a:t>&gt;</a:t>
            </a:r>
            <a:r>
              <a:rPr lang="en-US" altLang="ko-KR" sz="2000" dirty="0" err="1">
                <a:solidFill>
                  <a:schemeClr val="bg1"/>
                </a:solidFill>
              </a:rPr>
              <a:t>message_runtime</a:t>
            </a:r>
            <a:r>
              <a:rPr lang="en-US" altLang="ko-KR" sz="2000" dirty="0">
                <a:solidFill>
                  <a:schemeClr val="bg1"/>
                </a:solidFill>
              </a:rPr>
              <a:t>&lt;/</a:t>
            </a:r>
            <a:r>
              <a:rPr lang="en-US" altLang="ko-KR" sz="2000" dirty="0" err="1">
                <a:solidFill>
                  <a:schemeClr val="bg1"/>
                </a:solidFill>
              </a:rPr>
              <a:t>run_depend</a:t>
            </a:r>
            <a:r>
              <a:rPr lang="en-US" altLang="ko-KR" sz="2000" dirty="0">
                <a:solidFill>
                  <a:schemeClr val="bg1"/>
                </a:solidFill>
              </a:rPr>
              <a:t>&gt;</a:t>
            </a:r>
          </a:p>
          <a:p>
            <a:r>
              <a:rPr lang="en-US" altLang="ko-KR" sz="2000" dirty="0">
                <a:solidFill>
                  <a:schemeClr val="bg1"/>
                </a:solidFill>
              </a:rPr>
              <a:t>  &lt;export&gt;&lt;/export&gt;</a:t>
            </a:r>
          </a:p>
          <a:p>
            <a:r>
              <a:rPr lang="en-US" altLang="ko-KR" sz="2000" dirty="0">
                <a:solidFill>
                  <a:schemeClr val="bg1"/>
                </a:solidFill>
              </a:rPr>
              <a:t>&lt;/package&gt; </a:t>
            </a:r>
          </a:p>
        </p:txBody>
      </p:sp>
    </p:spTree>
    <p:extLst>
      <p:ext uri="{BB962C8B-B14F-4D97-AF65-F5344CB8AC3E}">
        <p14:creationId xmlns:p14="http://schemas.microsoft.com/office/powerpoint/2010/main" val="286417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3)</a:t>
            </a:r>
            <a:r>
              <a:rPr lang="zh-CN" altLang="en-US" dirty="0">
                <a:solidFill>
                  <a:srgbClr val="00B0F0"/>
                </a:solidFill>
              </a:rPr>
              <a:t>修改生成配置文件</a:t>
            </a:r>
            <a:r>
              <a:rPr lang="en-US" altLang="ko-KR" dirty="0">
                <a:solidFill>
                  <a:srgbClr val="00B0F0"/>
                </a:solidFill>
              </a:rPr>
              <a:t>(CMakeLists.txt)</a:t>
            </a:r>
            <a:endParaRPr lang="ko-KR" altLang="en-US" dirty="0">
              <a:solidFill>
                <a:srgbClr val="00B0F0"/>
              </a:solidFill>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15</a:t>
            </a:fld>
            <a:endParaRPr lang="ko-KR" altLang="en-US" dirty="0"/>
          </a:p>
        </p:txBody>
      </p:sp>
      <p:sp>
        <p:nvSpPr>
          <p:cNvPr id="5" name="Rectangle 3"/>
          <p:cNvSpPr/>
          <p:nvPr/>
        </p:nvSpPr>
        <p:spPr>
          <a:xfrm>
            <a:off x="382555" y="1563817"/>
            <a:ext cx="11290041" cy="369332"/>
          </a:xfrm>
          <a:prstGeom prst="rect">
            <a:avLst/>
          </a:prstGeom>
          <a:solidFill>
            <a:schemeClr val="tx1"/>
          </a:solidFill>
        </p:spPr>
        <p:txBody>
          <a:bodyPr wrap="square">
            <a:spAutoFit/>
          </a:bodyPr>
          <a:lstStyle/>
          <a:p>
            <a:r>
              <a:rPr lang="en-US" altLang="ko-KR" dirty="0">
                <a:solidFill>
                  <a:srgbClr val="FF0000"/>
                </a:solidFill>
              </a:rPr>
              <a:t>$ </a:t>
            </a:r>
            <a:r>
              <a:rPr lang="en-US" altLang="ko-KR" dirty="0" err="1">
                <a:solidFill>
                  <a:srgbClr val="FFFF00"/>
                </a:solidFill>
              </a:rPr>
              <a:t>gedit</a:t>
            </a:r>
            <a:r>
              <a:rPr lang="en-US" altLang="ko-KR" dirty="0">
                <a:solidFill>
                  <a:srgbClr val="FFFF00"/>
                </a:solidFill>
              </a:rPr>
              <a:t> </a:t>
            </a:r>
            <a:r>
              <a:rPr lang="en-US" altLang="ko-KR" dirty="0">
                <a:solidFill>
                  <a:schemeClr val="bg1"/>
                </a:solidFill>
              </a:rPr>
              <a:t>CMakeLists.txt</a:t>
            </a:r>
          </a:p>
        </p:txBody>
      </p:sp>
      <p:sp>
        <p:nvSpPr>
          <p:cNvPr id="7" name="Rectangle 3"/>
          <p:cNvSpPr/>
          <p:nvPr/>
        </p:nvSpPr>
        <p:spPr>
          <a:xfrm>
            <a:off x="382555" y="1981291"/>
            <a:ext cx="11290041" cy="4770537"/>
          </a:xfrm>
          <a:prstGeom prst="rect">
            <a:avLst/>
          </a:prstGeom>
          <a:solidFill>
            <a:schemeClr val="tx1"/>
          </a:solidFill>
        </p:spPr>
        <p:txBody>
          <a:bodyPr wrap="square">
            <a:spAutoFit/>
          </a:bodyPr>
          <a:lstStyle/>
          <a:p>
            <a:r>
              <a:rPr lang="en-US" altLang="ko-KR" sz="1600" dirty="0" err="1">
                <a:solidFill>
                  <a:schemeClr val="bg1"/>
                </a:solidFill>
              </a:rPr>
              <a:t>cmake_minimum_required</a:t>
            </a:r>
            <a:r>
              <a:rPr lang="en-US" altLang="ko-KR" sz="1600" dirty="0">
                <a:solidFill>
                  <a:schemeClr val="bg1"/>
                </a:solidFill>
              </a:rPr>
              <a:t>(VERSION 2.8.3) </a:t>
            </a:r>
          </a:p>
          <a:p>
            <a:r>
              <a:rPr lang="en-US" altLang="ko-KR" sz="1600" dirty="0">
                <a:solidFill>
                  <a:schemeClr val="bg1"/>
                </a:solidFill>
              </a:rPr>
              <a:t>project(</a:t>
            </a:r>
            <a:r>
              <a:rPr lang="en-US" altLang="ko-KR" sz="1600" dirty="0" err="1">
                <a:solidFill>
                  <a:schemeClr val="bg1"/>
                </a:solidFill>
              </a:rPr>
              <a:t>ros_tutorials_topic</a:t>
            </a:r>
            <a:r>
              <a:rPr lang="en-US" altLang="ko-KR" sz="1600" dirty="0">
                <a:solidFill>
                  <a:schemeClr val="bg1"/>
                </a:solidFill>
              </a:rPr>
              <a:t>) </a:t>
            </a:r>
          </a:p>
          <a:p>
            <a:endParaRPr lang="en-US" altLang="ko-KR" sz="1600" dirty="0">
              <a:solidFill>
                <a:schemeClr val="bg1"/>
              </a:solidFill>
            </a:endParaRPr>
          </a:p>
          <a:p>
            <a:r>
              <a:rPr lang="en-US" altLang="ko-KR" sz="1600" dirty="0">
                <a:solidFill>
                  <a:srgbClr val="FFFF00"/>
                </a:solidFill>
              </a:rPr>
              <a:t>## This is the component package required for catkin build.</a:t>
            </a:r>
          </a:p>
          <a:p>
            <a:r>
              <a:rPr lang="en-US" altLang="ko-KR" sz="1600" dirty="0">
                <a:solidFill>
                  <a:srgbClr val="FFFF00"/>
                </a:solidFill>
              </a:rPr>
              <a:t>##  dependency packages are </a:t>
            </a:r>
            <a:r>
              <a:rPr lang="en-US" altLang="ko-KR" sz="1600" dirty="0" err="1">
                <a:solidFill>
                  <a:srgbClr val="FFFF00"/>
                </a:solidFill>
              </a:rPr>
              <a:t>message_generation</a:t>
            </a:r>
            <a:r>
              <a:rPr lang="en-US" altLang="ko-KR" sz="1600" dirty="0">
                <a:solidFill>
                  <a:srgbClr val="FFFF00"/>
                </a:solidFill>
              </a:rPr>
              <a:t>, </a:t>
            </a:r>
            <a:r>
              <a:rPr lang="en-US" altLang="ko-KR" sz="1600" dirty="0" err="1">
                <a:solidFill>
                  <a:srgbClr val="FFFF00"/>
                </a:solidFill>
              </a:rPr>
              <a:t>std_msgs</a:t>
            </a:r>
            <a:r>
              <a:rPr lang="en-US" altLang="ko-KR" sz="1600" dirty="0">
                <a:solidFill>
                  <a:srgbClr val="FFFF00"/>
                </a:solidFill>
              </a:rPr>
              <a:t>, and </a:t>
            </a:r>
            <a:r>
              <a:rPr lang="en-US" altLang="ko-KR" sz="1600" dirty="0" err="1">
                <a:solidFill>
                  <a:srgbClr val="FFFF00"/>
                </a:solidFill>
              </a:rPr>
              <a:t>roscpp</a:t>
            </a:r>
            <a:r>
              <a:rPr lang="en-US" altLang="ko-KR" sz="1600" dirty="0">
                <a:solidFill>
                  <a:srgbClr val="FFFF00"/>
                </a:solidFill>
              </a:rPr>
              <a:t>. If these packages do not exist, an error occurs when you build.</a:t>
            </a:r>
          </a:p>
          <a:p>
            <a:r>
              <a:rPr lang="en-US" altLang="ko-KR" sz="1600" dirty="0" err="1">
                <a:solidFill>
                  <a:schemeClr val="bg1"/>
                </a:solidFill>
              </a:rPr>
              <a:t>find_package</a:t>
            </a:r>
            <a:r>
              <a:rPr lang="en-US" altLang="ko-KR" sz="1600" dirty="0">
                <a:solidFill>
                  <a:schemeClr val="bg1"/>
                </a:solidFill>
              </a:rPr>
              <a:t>(catkin REQUIRED COMPONENTS </a:t>
            </a:r>
            <a:r>
              <a:rPr lang="en-US" altLang="ko-KR" sz="1600" dirty="0" err="1">
                <a:solidFill>
                  <a:schemeClr val="bg1"/>
                </a:solidFill>
              </a:rPr>
              <a:t>message_generation</a:t>
            </a:r>
            <a:r>
              <a:rPr lang="en-US" altLang="ko-KR" sz="1600" dirty="0">
                <a:solidFill>
                  <a:schemeClr val="bg1"/>
                </a:solidFill>
              </a:rPr>
              <a:t> </a:t>
            </a:r>
            <a:r>
              <a:rPr lang="en-US" altLang="ko-KR" sz="1600" dirty="0" err="1">
                <a:solidFill>
                  <a:schemeClr val="bg1"/>
                </a:solidFill>
              </a:rPr>
              <a:t>std_msgs</a:t>
            </a:r>
            <a:r>
              <a:rPr lang="en-US" altLang="ko-KR" sz="1600" dirty="0">
                <a:solidFill>
                  <a:schemeClr val="bg1"/>
                </a:solidFill>
              </a:rPr>
              <a:t> </a:t>
            </a:r>
            <a:r>
              <a:rPr lang="en-US" altLang="ko-KR" sz="1600" dirty="0" err="1">
                <a:solidFill>
                  <a:schemeClr val="bg1"/>
                </a:solidFill>
              </a:rPr>
              <a:t>roscpp</a:t>
            </a:r>
            <a:r>
              <a:rPr lang="en-US" altLang="ko-KR" sz="1600" dirty="0">
                <a:solidFill>
                  <a:schemeClr val="bg1"/>
                </a:solidFill>
              </a:rPr>
              <a:t>)</a:t>
            </a:r>
          </a:p>
          <a:p>
            <a:endParaRPr lang="en-US" altLang="ko-KR" sz="1600" dirty="0">
              <a:solidFill>
                <a:schemeClr val="bg1"/>
              </a:solidFill>
            </a:endParaRPr>
          </a:p>
          <a:p>
            <a:r>
              <a:rPr lang="en-US" altLang="ko-KR" sz="1600" dirty="0">
                <a:solidFill>
                  <a:srgbClr val="FFFF00"/>
                </a:solidFill>
              </a:rPr>
              <a:t>## Message declaration: MsgTutorial.msg </a:t>
            </a:r>
          </a:p>
          <a:p>
            <a:r>
              <a:rPr lang="en-US" altLang="ko-KR" sz="1600" dirty="0" err="1">
                <a:solidFill>
                  <a:schemeClr val="bg1"/>
                </a:solidFill>
              </a:rPr>
              <a:t>add_message_files</a:t>
            </a:r>
            <a:r>
              <a:rPr lang="en-US" altLang="ko-KR" sz="1600" dirty="0">
                <a:solidFill>
                  <a:schemeClr val="bg1"/>
                </a:solidFill>
              </a:rPr>
              <a:t>(FILES MsgTutorial.msg)</a:t>
            </a:r>
          </a:p>
          <a:p>
            <a:endParaRPr lang="en-US" altLang="ko-KR" sz="1600" dirty="0">
              <a:solidFill>
                <a:schemeClr val="bg1"/>
              </a:solidFill>
            </a:endParaRPr>
          </a:p>
          <a:p>
            <a:r>
              <a:rPr lang="en-US" altLang="ko-KR" sz="1600" dirty="0">
                <a:solidFill>
                  <a:srgbClr val="FFFF00"/>
                </a:solidFill>
              </a:rPr>
              <a:t>## This is an option to configure dependent messages.</a:t>
            </a:r>
          </a:p>
          <a:p>
            <a:r>
              <a:rPr lang="en-US" altLang="ko-KR" sz="1600" dirty="0">
                <a:solidFill>
                  <a:srgbClr val="FFFF00"/>
                </a:solidFill>
              </a:rPr>
              <a:t>## If </a:t>
            </a:r>
            <a:r>
              <a:rPr lang="en-US" altLang="ko-KR" sz="1600" dirty="0" err="1">
                <a:solidFill>
                  <a:srgbClr val="FFFF00"/>
                </a:solidFill>
              </a:rPr>
              <a:t>std_msgs</a:t>
            </a:r>
            <a:r>
              <a:rPr lang="en-US" altLang="ko-KR" sz="1600" dirty="0">
                <a:solidFill>
                  <a:srgbClr val="FFFF00"/>
                </a:solidFill>
              </a:rPr>
              <a:t> is not installed, an error occurs when you build.</a:t>
            </a:r>
          </a:p>
          <a:p>
            <a:r>
              <a:rPr lang="en-US" altLang="ko-KR" sz="1600" dirty="0" err="1">
                <a:solidFill>
                  <a:schemeClr val="bg1"/>
                </a:solidFill>
              </a:rPr>
              <a:t>generate_messages</a:t>
            </a:r>
            <a:r>
              <a:rPr lang="en-US" altLang="ko-KR" sz="1600" dirty="0">
                <a:solidFill>
                  <a:schemeClr val="bg1"/>
                </a:solidFill>
              </a:rPr>
              <a:t>(DEPENDENCIES </a:t>
            </a:r>
            <a:r>
              <a:rPr lang="en-US" altLang="ko-KR" sz="1600" dirty="0" err="1">
                <a:solidFill>
                  <a:schemeClr val="bg1"/>
                </a:solidFill>
              </a:rPr>
              <a:t>std_msgs</a:t>
            </a:r>
            <a:r>
              <a:rPr lang="en-US" altLang="ko-KR" sz="1600" dirty="0">
                <a:solidFill>
                  <a:schemeClr val="bg1"/>
                </a:solidFill>
              </a:rPr>
              <a:t>)</a:t>
            </a:r>
          </a:p>
          <a:p>
            <a:endParaRPr lang="en-US" altLang="ko-KR" sz="1600" dirty="0">
              <a:solidFill>
                <a:schemeClr val="bg1"/>
              </a:solidFill>
            </a:endParaRPr>
          </a:p>
          <a:p>
            <a:r>
              <a:rPr lang="en-US" altLang="ko-KR" sz="1600" dirty="0">
                <a:solidFill>
                  <a:srgbClr val="FFFF00"/>
                </a:solidFill>
              </a:rPr>
              <a:t>## The </a:t>
            </a:r>
            <a:r>
              <a:rPr lang="en-US" altLang="ko-KR" sz="1600" dirty="0" err="1">
                <a:solidFill>
                  <a:srgbClr val="FFFF00"/>
                </a:solidFill>
              </a:rPr>
              <a:t>catkin_package</a:t>
            </a:r>
            <a:r>
              <a:rPr lang="en-US" altLang="ko-KR" sz="1600" dirty="0">
                <a:solidFill>
                  <a:srgbClr val="FFFF00"/>
                </a:solidFill>
              </a:rPr>
              <a:t> option describes the library, catkin build dependencies, and system dependent packages.</a:t>
            </a:r>
          </a:p>
          <a:p>
            <a:r>
              <a:rPr lang="en-US" altLang="ko-KR" sz="1600" dirty="0" err="1">
                <a:solidFill>
                  <a:schemeClr val="bg1"/>
                </a:solidFill>
              </a:rPr>
              <a:t>catkin_package</a:t>
            </a:r>
            <a:r>
              <a:rPr lang="en-US" altLang="ko-KR" sz="1600" dirty="0">
                <a:solidFill>
                  <a:schemeClr val="bg1"/>
                </a:solidFill>
              </a:rPr>
              <a:t>(  </a:t>
            </a:r>
          </a:p>
          <a:p>
            <a:r>
              <a:rPr lang="en-US" altLang="ko-KR" sz="1600" dirty="0">
                <a:solidFill>
                  <a:schemeClr val="bg1"/>
                </a:solidFill>
              </a:rPr>
              <a:t>  LIBRARIES </a:t>
            </a:r>
            <a:r>
              <a:rPr lang="en-US" altLang="ko-KR" sz="1600" dirty="0" err="1">
                <a:solidFill>
                  <a:schemeClr val="bg1"/>
                </a:solidFill>
              </a:rPr>
              <a:t>ros_tutorials_topic</a:t>
            </a:r>
            <a:endParaRPr lang="en-US" altLang="ko-KR" sz="1600" dirty="0">
              <a:solidFill>
                <a:schemeClr val="bg1"/>
              </a:solidFill>
            </a:endParaRPr>
          </a:p>
          <a:p>
            <a:r>
              <a:rPr lang="en-US" altLang="ko-KR" sz="1600" dirty="0">
                <a:solidFill>
                  <a:schemeClr val="bg1"/>
                </a:solidFill>
              </a:rPr>
              <a:t>  CATKIN_DEPENDS </a:t>
            </a:r>
            <a:r>
              <a:rPr lang="en-US" altLang="ko-KR" sz="1600" dirty="0" err="1">
                <a:solidFill>
                  <a:schemeClr val="bg1"/>
                </a:solidFill>
              </a:rPr>
              <a:t>std_msgs</a:t>
            </a:r>
            <a:r>
              <a:rPr lang="en-US" altLang="ko-KR" sz="1600" dirty="0">
                <a:solidFill>
                  <a:schemeClr val="bg1"/>
                </a:solidFill>
              </a:rPr>
              <a:t> </a:t>
            </a:r>
            <a:r>
              <a:rPr lang="en-US" altLang="ko-KR" sz="1600" dirty="0" err="1">
                <a:solidFill>
                  <a:schemeClr val="bg1"/>
                </a:solidFill>
              </a:rPr>
              <a:t>roscpp</a:t>
            </a:r>
            <a:endParaRPr lang="en-US" altLang="ko-KR" sz="1600" dirty="0">
              <a:solidFill>
                <a:schemeClr val="bg1"/>
              </a:solidFill>
            </a:endParaRPr>
          </a:p>
          <a:p>
            <a:r>
              <a:rPr lang="en-US" altLang="ko-KR" sz="1600" dirty="0">
                <a:solidFill>
                  <a:schemeClr val="bg1"/>
                </a:solidFill>
              </a:rPr>
              <a:t>)</a:t>
            </a:r>
          </a:p>
        </p:txBody>
      </p:sp>
    </p:spTree>
    <p:extLst>
      <p:ext uri="{BB962C8B-B14F-4D97-AF65-F5344CB8AC3E}">
        <p14:creationId xmlns:p14="http://schemas.microsoft.com/office/powerpoint/2010/main" val="2348335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16</a:t>
            </a:fld>
            <a:endParaRPr lang="ko-KR" altLang="en-US" dirty="0"/>
          </a:p>
        </p:txBody>
      </p:sp>
      <p:sp>
        <p:nvSpPr>
          <p:cNvPr id="7" name="Rectangle 3"/>
          <p:cNvSpPr/>
          <p:nvPr/>
        </p:nvSpPr>
        <p:spPr>
          <a:xfrm>
            <a:off x="382555" y="1124764"/>
            <a:ext cx="11290041" cy="5324535"/>
          </a:xfrm>
          <a:prstGeom prst="rect">
            <a:avLst/>
          </a:prstGeom>
          <a:solidFill>
            <a:schemeClr val="tx1"/>
          </a:solidFill>
        </p:spPr>
        <p:txBody>
          <a:bodyPr wrap="square">
            <a:spAutoFit/>
          </a:bodyPr>
          <a:lstStyle/>
          <a:p>
            <a:endParaRPr lang="en-US" altLang="ko-KR" sz="2000" dirty="0">
              <a:solidFill>
                <a:srgbClr val="FFFF00"/>
              </a:solidFill>
            </a:endParaRPr>
          </a:p>
          <a:p>
            <a:r>
              <a:rPr lang="en-US" altLang="ko-KR" sz="2000" dirty="0">
                <a:solidFill>
                  <a:srgbClr val="FFFF00"/>
                </a:solidFill>
              </a:rPr>
              <a:t>## Set the include directory.</a:t>
            </a:r>
          </a:p>
          <a:p>
            <a:r>
              <a:rPr lang="en-US" altLang="ko-KR" sz="2000" dirty="0" err="1">
                <a:solidFill>
                  <a:schemeClr val="bg1"/>
                </a:solidFill>
              </a:rPr>
              <a:t>include_directories</a:t>
            </a:r>
            <a:r>
              <a:rPr lang="en-US" altLang="ko-KR" sz="2000" dirty="0">
                <a:solidFill>
                  <a:schemeClr val="bg1"/>
                </a:solidFill>
              </a:rPr>
              <a:t>(${</a:t>
            </a:r>
            <a:r>
              <a:rPr lang="en-US" altLang="ko-KR" sz="2000" dirty="0" err="1">
                <a:solidFill>
                  <a:schemeClr val="bg1"/>
                </a:solidFill>
              </a:rPr>
              <a:t>catkin_INCLUDE_DIRS</a:t>
            </a:r>
            <a:r>
              <a:rPr lang="en-US" altLang="ko-KR" sz="2000" dirty="0">
                <a:solidFill>
                  <a:schemeClr val="bg1"/>
                </a:solidFill>
              </a:rPr>
              <a:t>})</a:t>
            </a:r>
          </a:p>
          <a:p>
            <a:endParaRPr lang="en-US" altLang="ko-KR" sz="2000" dirty="0">
              <a:solidFill>
                <a:srgbClr val="FFFF00"/>
              </a:solidFill>
            </a:endParaRPr>
          </a:p>
          <a:p>
            <a:r>
              <a:rPr lang="en-US" altLang="ko-KR" sz="2000" dirty="0">
                <a:solidFill>
                  <a:srgbClr val="FFFF00"/>
                </a:solidFill>
              </a:rPr>
              <a:t>## Build option for the </a:t>
            </a:r>
            <a:r>
              <a:rPr lang="en-US" altLang="ko-KR" sz="2000" dirty="0" err="1">
                <a:solidFill>
                  <a:srgbClr val="FFFF00"/>
                </a:solidFill>
              </a:rPr>
              <a:t>topic_publisher</a:t>
            </a:r>
            <a:r>
              <a:rPr lang="en-US" altLang="ko-KR" sz="2000" dirty="0">
                <a:solidFill>
                  <a:srgbClr val="FFFF00"/>
                </a:solidFill>
              </a:rPr>
              <a:t> node.</a:t>
            </a:r>
          </a:p>
          <a:p>
            <a:r>
              <a:rPr lang="en-US" altLang="ko-KR" sz="2000" dirty="0">
                <a:solidFill>
                  <a:srgbClr val="FFFF00"/>
                </a:solidFill>
              </a:rPr>
              <a:t>## Configure the executable file, target link library, and additional dependencies. </a:t>
            </a:r>
            <a:r>
              <a:rPr lang="en-US" altLang="ko-KR" sz="2000" dirty="0" err="1">
                <a:solidFill>
                  <a:schemeClr val="bg1"/>
                </a:solidFill>
              </a:rPr>
              <a:t>add_executable</a:t>
            </a:r>
            <a:r>
              <a:rPr lang="en-US" altLang="ko-KR" sz="2000" dirty="0">
                <a:solidFill>
                  <a:schemeClr val="bg1"/>
                </a:solidFill>
              </a:rPr>
              <a:t>(</a:t>
            </a:r>
            <a:r>
              <a:rPr lang="en-US" altLang="ko-KR" sz="2000" dirty="0" err="1">
                <a:solidFill>
                  <a:schemeClr val="bg1"/>
                </a:solidFill>
              </a:rPr>
              <a:t>topic_publisher</a:t>
            </a:r>
            <a:r>
              <a:rPr lang="en-US" altLang="ko-KR" sz="2000" dirty="0">
                <a:solidFill>
                  <a:schemeClr val="bg1"/>
                </a:solidFill>
              </a:rPr>
              <a:t> </a:t>
            </a:r>
            <a:r>
              <a:rPr lang="en-US" altLang="ko-KR" sz="2000" dirty="0" err="1">
                <a:solidFill>
                  <a:schemeClr val="bg1"/>
                </a:solidFill>
              </a:rPr>
              <a:t>src</a:t>
            </a:r>
            <a:r>
              <a:rPr lang="en-US" altLang="ko-KR" sz="2000" dirty="0">
                <a:solidFill>
                  <a:schemeClr val="bg1"/>
                </a:solidFill>
              </a:rPr>
              <a:t>/topic_publisher.cpp)</a:t>
            </a:r>
          </a:p>
          <a:p>
            <a:r>
              <a:rPr lang="en-US" altLang="ko-KR" sz="2000" dirty="0" err="1">
                <a:solidFill>
                  <a:schemeClr val="bg1"/>
                </a:solidFill>
              </a:rPr>
              <a:t>add_dependencies</a:t>
            </a:r>
            <a:r>
              <a:rPr lang="en-US" altLang="ko-KR" sz="2000" dirty="0">
                <a:solidFill>
                  <a:schemeClr val="bg1"/>
                </a:solidFill>
              </a:rPr>
              <a:t>(</a:t>
            </a:r>
            <a:r>
              <a:rPr lang="en-US" altLang="ko-KR" sz="2000" dirty="0" err="1">
                <a:solidFill>
                  <a:schemeClr val="bg1"/>
                </a:solidFill>
              </a:rPr>
              <a:t>topic_publisher</a:t>
            </a:r>
            <a:r>
              <a:rPr lang="en-US" altLang="ko-KR" sz="2000" dirty="0">
                <a:solidFill>
                  <a:schemeClr val="bg1"/>
                </a:solidFill>
              </a:rPr>
              <a:t> ${${PROJECT_NAME}_EXPORTED_TARGETS} ${</a:t>
            </a:r>
            <a:r>
              <a:rPr lang="en-US" altLang="ko-KR" sz="2000" dirty="0" err="1">
                <a:solidFill>
                  <a:schemeClr val="bg1"/>
                </a:solidFill>
              </a:rPr>
              <a:t>catkin_EXPORTED_TARGETS</a:t>
            </a:r>
            <a:r>
              <a:rPr lang="en-US" altLang="ko-KR" sz="2000" dirty="0">
                <a:solidFill>
                  <a:schemeClr val="bg1"/>
                </a:solidFill>
              </a:rPr>
              <a:t>})</a:t>
            </a:r>
          </a:p>
          <a:p>
            <a:r>
              <a:rPr lang="en-US" altLang="ko-KR" sz="2000" dirty="0" err="1">
                <a:solidFill>
                  <a:schemeClr val="bg1"/>
                </a:solidFill>
              </a:rPr>
              <a:t>target_link_libraries</a:t>
            </a:r>
            <a:r>
              <a:rPr lang="en-US" altLang="ko-KR" sz="2000" dirty="0">
                <a:solidFill>
                  <a:schemeClr val="bg1"/>
                </a:solidFill>
              </a:rPr>
              <a:t>(</a:t>
            </a:r>
            <a:r>
              <a:rPr lang="en-US" altLang="ko-KR" sz="2000" dirty="0" err="1">
                <a:solidFill>
                  <a:schemeClr val="bg1"/>
                </a:solidFill>
              </a:rPr>
              <a:t>topic_publisher</a:t>
            </a:r>
            <a:r>
              <a:rPr lang="en-US" altLang="ko-KR" sz="2000" dirty="0">
                <a:solidFill>
                  <a:schemeClr val="bg1"/>
                </a:solidFill>
              </a:rPr>
              <a:t> ${</a:t>
            </a:r>
            <a:r>
              <a:rPr lang="en-US" altLang="ko-KR" sz="2000" dirty="0" err="1">
                <a:solidFill>
                  <a:schemeClr val="bg1"/>
                </a:solidFill>
              </a:rPr>
              <a:t>catkin_LIBRARIES</a:t>
            </a:r>
            <a:r>
              <a:rPr lang="en-US" altLang="ko-KR" sz="2000" dirty="0">
                <a:solidFill>
                  <a:schemeClr val="bg1"/>
                </a:solidFill>
              </a:rPr>
              <a:t>})</a:t>
            </a:r>
          </a:p>
          <a:p>
            <a:endParaRPr lang="en-US" altLang="ko-KR" sz="2000" dirty="0">
              <a:solidFill>
                <a:srgbClr val="FFFF00"/>
              </a:solidFill>
            </a:endParaRPr>
          </a:p>
          <a:p>
            <a:r>
              <a:rPr lang="en-US" altLang="ko-KR" sz="2000" dirty="0">
                <a:solidFill>
                  <a:srgbClr val="FFFF00"/>
                </a:solidFill>
              </a:rPr>
              <a:t>## Build option for the </a:t>
            </a:r>
            <a:r>
              <a:rPr lang="en-US" altLang="ko-KR" sz="2000" dirty="0" err="1">
                <a:solidFill>
                  <a:srgbClr val="FFFF00"/>
                </a:solidFill>
              </a:rPr>
              <a:t>topic_subscriber</a:t>
            </a:r>
            <a:r>
              <a:rPr lang="en-US" altLang="ko-KR" sz="2000" dirty="0">
                <a:solidFill>
                  <a:srgbClr val="FFFF00"/>
                </a:solidFill>
              </a:rPr>
              <a:t>  node.</a:t>
            </a:r>
          </a:p>
          <a:p>
            <a:r>
              <a:rPr lang="en-US" altLang="ko-KR" sz="2000" dirty="0" err="1">
                <a:solidFill>
                  <a:schemeClr val="bg1"/>
                </a:solidFill>
              </a:rPr>
              <a:t>add_executable</a:t>
            </a:r>
            <a:r>
              <a:rPr lang="en-US" altLang="ko-KR" sz="2000" dirty="0">
                <a:solidFill>
                  <a:schemeClr val="bg1"/>
                </a:solidFill>
              </a:rPr>
              <a:t>(</a:t>
            </a:r>
            <a:r>
              <a:rPr lang="en-US" altLang="ko-KR" sz="2000" dirty="0" err="1">
                <a:solidFill>
                  <a:schemeClr val="bg1"/>
                </a:solidFill>
              </a:rPr>
              <a:t>topic_subscriber</a:t>
            </a:r>
            <a:r>
              <a:rPr lang="en-US" altLang="ko-KR" sz="2000" dirty="0">
                <a:solidFill>
                  <a:schemeClr val="bg1"/>
                </a:solidFill>
              </a:rPr>
              <a:t> </a:t>
            </a:r>
            <a:r>
              <a:rPr lang="en-US" altLang="ko-KR" sz="2000" dirty="0" err="1">
                <a:solidFill>
                  <a:schemeClr val="bg1"/>
                </a:solidFill>
              </a:rPr>
              <a:t>src</a:t>
            </a:r>
            <a:r>
              <a:rPr lang="en-US" altLang="ko-KR" sz="2000" dirty="0">
                <a:solidFill>
                  <a:schemeClr val="bg1"/>
                </a:solidFill>
              </a:rPr>
              <a:t>/topic_subscriber.cpp)</a:t>
            </a:r>
          </a:p>
          <a:p>
            <a:r>
              <a:rPr lang="en-US" altLang="ko-KR" sz="2000" dirty="0" err="1">
                <a:solidFill>
                  <a:schemeClr val="bg1"/>
                </a:solidFill>
              </a:rPr>
              <a:t>add_dependencies</a:t>
            </a:r>
            <a:r>
              <a:rPr lang="en-US" altLang="ko-KR" sz="2000" dirty="0">
                <a:solidFill>
                  <a:schemeClr val="bg1"/>
                </a:solidFill>
              </a:rPr>
              <a:t>(</a:t>
            </a:r>
            <a:r>
              <a:rPr lang="en-US" altLang="ko-KR" sz="2000" dirty="0" err="1">
                <a:solidFill>
                  <a:schemeClr val="bg1"/>
                </a:solidFill>
              </a:rPr>
              <a:t>topic_subscriber</a:t>
            </a:r>
            <a:r>
              <a:rPr lang="en-US" altLang="ko-KR" sz="2000" dirty="0">
                <a:solidFill>
                  <a:schemeClr val="bg1"/>
                </a:solidFill>
              </a:rPr>
              <a:t> ${${PROJECT_NAME}_EXPORTED_TARGETS} ${</a:t>
            </a:r>
            <a:r>
              <a:rPr lang="en-US" altLang="ko-KR" sz="2000" dirty="0" err="1">
                <a:solidFill>
                  <a:schemeClr val="bg1"/>
                </a:solidFill>
              </a:rPr>
              <a:t>catkin_EXPORTED_TARGETS</a:t>
            </a:r>
            <a:r>
              <a:rPr lang="en-US" altLang="ko-KR" sz="2000" dirty="0">
                <a:solidFill>
                  <a:schemeClr val="bg1"/>
                </a:solidFill>
              </a:rPr>
              <a:t>})</a:t>
            </a:r>
          </a:p>
          <a:p>
            <a:r>
              <a:rPr lang="en-US" altLang="ko-KR" sz="2000" dirty="0" err="1">
                <a:solidFill>
                  <a:schemeClr val="bg1"/>
                </a:solidFill>
              </a:rPr>
              <a:t>target_link_libraries</a:t>
            </a:r>
            <a:r>
              <a:rPr lang="en-US" altLang="ko-KR" sz="2000" dirty="0">
                <a:solidFill>
                  <a:schemeClr val="bg1"/>
                </a:solidFill>
              </a:rPr>
              <a:t>(</a:t>
            </a:r>
            <a:r>
              <a:rPr lang="en-US" altLang="ko-KR" sz="2000" dirty="0" err="1">
                <a:solidFill>
                  <a:schemeClr val="bg1"/>
                </a:solidFill>
              </a:rPr>
              <a:t>topic_subscriber</a:t>
            </a:r>
            <a:r>
              <a:rPr lang="en-US" altLang="ko-KR" sz="2000" dirty="0">
                <a:solidFill>
                  <a:schemeClr val="bg1"/>
                </a:solidFill>
              </a:rPr>
              <a:t> ${</a:t>
            </a:r>
            <a:r>
              <a:rPr lang="en-US" altLang="ko-KR" sz="2000" dirty="0" err="1">
                <a:solidFill>
                  <a:schemeClr val="bg1"/>
                </a:solidFill>
              </a:rPr>
              <a:t>catkin_LIBRARIES</a:t>
            </a:r>
            <a:r>
              <a:rPr lang="en-US" altLang="ko-KR" sz="2000" dirty="0">
                <a:solidFill>
                  <a:schemeClr val="bg1"/>
                </a:solidFill>
              </a:rPr>
              <a:t>})</a:t>
            </a:r>
          </a:p>
          <a:p>
            <a:endParaRPr lang="en-US" altLang="ko-KR" sz="2000" dirty="0">
              <a:solidFill>
                <a:schemeClr val="bg1"/>
              </a:solidFill>
            </a:endParaRPr>
          </a:p>
        </p:txBody>
      </p:sp>
    </p:spTree>
    <p:extLst>
      <p:ext uri="{BB962C8B-B14F-4D97-AF65-F5344CB8AC3E}">
        <p14:creationId xmlns:p14="http://schemas.microsoft.com/office/powerpoint/2010/main" val="6351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a:xfrm>
            <a:off x="382555" y="998376"/>
            <a:ext cx="11706526" cy="5200543"/>
          </a:xfrm>
        </p:spPr>
        <p:txBody>
          <a:bodyPr>
            <a:normAutofit fontScale="92500" lnSpcReduction="10000"/>
          </a:bodyPr>
          <a:lstStyle/>
          <a:p>
            <a:pPr marL="0" indent="0">
              <a:buNone/>
            </a:pPr>
            <a:r>
              <a:rPr lang="en-US" altLang="ko-KR" dirty="0">
                <a:solidFill>
                  <a:srgbClr val="00B0F0"/>
                </a:solidFill>
              </a:rPr>
              <a:t>4) </a:t>
            </a:r>
            <a:r>
              <a:rPr lang="zh-CN" altLang="en-US" dirty="0">
                <a:solidFill>
                  <a:srgbClr val="00B0F0"/>
                </a:solidFill>
              </a:rPr>
              <a:t>创建消息文件</a:t>
            </a:r>
            <a:endParaRPr lang="en-US" altLang="ko-KR" dirty="0">
              <a:solidFill>
                <a:srgbClr val="00B0F0"/>
              </a:solidFill>
            </a:endParaRPr>
          </a:p>
          <a:p>
            <a:r>
              <a:rPr lang="zh-CN" altLang="en-US" sz="2000" dirty="0"/>
              <a:t>在</a:t>
            </a:r>
            <a:r>
              <a:rPr lang="en-US" altLang="ko-KR" sz="2000" dirty="0"/>
              <a:t>CMakeLists.txt</a:t>
            </a:r>
            <a:r>
              <a:rPr lang="zh-CN" altLang="en-US" sz="2000" dirty="0"/>
              <a:t>文件中添加以下选项</a:t>
            </a:r>
            <a:r>
              <a:rPr lang="en-US" altLang="ko-KR" sz="2000" dirty="0"/>
              <a:t>.</a:t>
            </a:r>
          </a:p>
          <a:p>
            <a:endParaRPr lang="en-US" altLang="ko-KR" sz="2000" dirty="0"/>
          </a:p>
          <a:p>
            <a:r>
              <a:rPr lang="zh-CN" altLang="en-US" sz="2000" dirty="0"/>
              <a:t>此命令表示在构建消息时应基于</a:t>
            </a:r>
            <a:r>
              <a:rPr lang="en-US" altLang="ko-KR" sz="2000" dirty="0"/>
              <a:t>MsgTutorial.msg</a:t>
            </a:r>
            <a:r>
              <a:rPr lang="zh-CN" altLang="en-US" sz="2000" dirty="0"/>
              <a:t>来构建消息</a:t>
            </a:r>
            <a:r>
              <a:rPr lang="en-US" altLang="ko-KR" sz="2000" dirty="0"/>
              <a:t>.</a:t>
            </a:r>
          </a:p>
          <a:p>
            <a:endParaRPr lang="en-US" altLang="ko-KR" sz="2000" dirty="0"/>
          </a:p>
          <a:p>
            <a:endParaRPr lang="en-US" altLang="ko-KR" sz="2000" dirty="0"/>
          </a:p>
          <a:p>
            <a:pPr marL="0" indent="0">
              <a:buNone/>
            </a:pPr>
            <a:endParaRPr lang="en-US" altLang="ko-KR" sz="2000" dirty="0"/>
          </a:p>
          <a:p>
            <a:pPr marL="0" indent="0">
              <a:buNone/>
            </a:pPr>
            <a:endParaRPr lang="en-US" altLang="ko-KR" sz="2000" dirty="0"/>
          </a:p>
          <a:p>
            <a:pPr algn="just"/>
            <a:r>
              <a:rPr lang="en-US" altLang="ko-KR" sz="2000" dirty="0"/>
              <a:t>Time (</a:t>
            </a:r>
            <a:r>
              <a:rPr lang="zh-CN" altLang="en-US" sz="2000" dirty="0"/>
              <a:t>消息格式</a:t>
            </a:r>
            <a:r>
              <a:rPr lang="en-US" altLang="ko-KR" sz="2000" dirty="0"/>
              <a:t>), stamp (</a:t>
            </a:r>
            <a:r>
              <a:rPr lang="zh-CN" altLang="en-US" sz="2000" dirty="0"/>
              <a:t>消息名称</a:t>
            </a:r>
            <a:r>
              <a:rPr lang="en-US" altLang="ko-KR" sz="2000" dirty="0"/>
              <a:t>)</a:t>
            </a:r>
          </a:p>
          <a:p>
            <a:pPr algn="just"/>
            <a:r>
              <a:rPr lang="en-US" altLang="ko-KR" sz="2000" dirty="0"/>
              <a:t>int32 (</a:t>
            </a:r>
            <a:r>
              <a:rPr lang="zh-CN" altLang="en-US" sz="2000" dirty="0"/>
              <a:t>消息类型</a:t>
            </a:r>
            <a:r>
              <a:rPr lang="en-US" altLang="ko-KR" sz="2000" dirty="0"/>
              <a:t>), data (</a:t>
            </a:r>
            <a:r>
              <a:rPr lang="zh-CN" altLang="en-US" sz="2000" dirty="0"/>
              <a:t>消息名称</a:t>
            </a:r>
            <a:r>
              <a:rPr lang="en-US" altLang="ko-KR" sz="2000" dirty="0"/>
              <a:t>)</a:t>
            </a:r>
          </a:p>
          <a:p>
            <a:pPr algn="just"/>
            <a:r>
              <a:rPr lang="zh-CN" altLang="en-US" sz="2000" dirty="0"/>
              <a:t>除时间和</a:t>
            </a:r>
            <a:r>
              <a:rPr lang="en-US" altLang="zh-CN" sz="2000" dirty="0"/>
              <a:t>int32</a:t>
            </a:r>
            <a:r>
              <a:rPr lang="zh-CN" altLang="en-US" sz="2000" dirty="0"/>
              <a:t>之外，消息类型还包括消息基本类型，例如</a:t>
            </a:r>
            <a:r>
              <a:rPr lang="en-US" altLang="zh-CN" sz="2000" dirty="0"/>
              <a:t>bool</a:t>
            </a:r>
            <a:r>
              <a:rPr lang="zh-CN" altLang="en-US" sz="2000" dirty="0"/>
              <a:t>，</a:t>
            </a:r>
            <a:r>
              <a:rPr lang="en-US" altLang="zh-CN" sz="2000" dirty="0"/>
              <a:t>int8</a:t>
            </a:r>
            <a:r>
              <a:rPr lang="zh-CN" altLang="en-US" sz="2000" dirty="0"/>
              <a:t>，</a:t>
            </a:r>
            <a:r>
              <a:rPr lang="en-US" altLang="zh-CN" sz="2000" dirty="0"/>
              <a:t>int16</a:t>
            </a:r>
            <a:r>
              <a:rPr lang="zh-CN" altLang="en-US" sz="2000" dirty="0"/>
              <a:t>，</a:t>
            </a:r>
            <a:r>
              <a:rPr lang="en-US" altLang="zh-CN" sz="2000" dirty="0"/>
              <a:t>float32</a:t>
            </a:r>
            <a:r>
              <a:rPr lang="zh-CN" altLang="en-US" sz="2000" dirty="0"/>
              <a:t>，字符串，时间，持续时间和</a:t>
            </a:r>
            <a:r>
              <a:rPr lang="en-US" altLang="zh-CN" sz="2000" dirty="0" err="1"/>
              <a:t>common_msgs</a:t>
            </a:r>
            <a:r>
              <a:rPr lang="zh-CN" altLang="en-US" sz="2000" dirty="0"/>
              <a:t>，它们收集</a:t>
            </a:r>
            <a:r>
              <a:rPr lang="en-US" altLang="zh-CN" sz="2000" dirty="0"/>
              <a:t>ROS</a:t>
            </a:r>
            <a:r>
              <a:rPr lang="zh-CN" altLang="en-US" sz="2000" dirty="0"/>
              <a:t>中使用的消息。 在这里，我们使用</a:t>
            </a:r>
            <a:r>
              <a:rPr lang="en-US" altLang="zh-CN" sz="2000" dirty="0"/>
              <a:t>time</a:t>
            </a:r>
            <a:r>
              <a:rPr lang="zh-CN" altLang="en-US" sz="2000" dirty="0"/>
              <a:t>和</a:t>
            </a:r>
            <a:r>
              <a:rPr lang="en-US" altLang="zh-CN" sz="2000" dirty="0"/>
              <a:t>int32</a:t>
            </a:r>
            <a:r>
              <a:rPr lang="zh-CN" altLang="en-US" sz="2000" dirty="0"/>
              <a:t>创建一个简单的示例。 （请参阅附录</a:t>
            </a:r>
            <a:r>
              <a:rPr lang="en-US" altLang="zh-CN" sz="2000" dirty="0"/>
              <a:t>C</a:t>
            </a:r>
            <a:r>
              <a:rPr lang="zh-CN" altLang="en-US" sz="2000" dirty="0"/>
              <a:t>和</a:t>
            </a:r>
            <a:r>
              <a:rPr lang="en-US" altLang="zh-CN" sz="2000" dirty="0"/>
              <a:t>http://wiki.ros.org/msg</a:t>
            </a:r>
            <a:r>
              <a:rPr lang="zh-CN" altLang="en-US" sz="2000" dirty="0"/>
              <a:t>）</a:t>
            </a:r>
            <a:endParaRPr lang="ko-KR" altLang="en-US" sz="2000"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17</a:t>
            </a:fld>
            <a:endParaRPr lang="ko-KR" altLang="en-US" dirty="0"/>
          </a:p>
        </p:txBody>
      </p:sp>
      <p:sp>
        <p:nvSpPr>
          <p:cNvPr id="5" name="Rectangle 3"/>
          <p:cNvSpPr/>
          <p:nvPr/>
        </p:nvSpPr>
        <p:spPr>
          <a:xfrm>
            <a:off x="665018" y="2647669"/>
            <a:ext cx="11007576" cy="1323439"/>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rgbClr val="FFFF00"/>
                </a:solidFill>
              </a:rPr>
              <a:t> roscd </a:t>
            </a:r>
            <a:r>
              <a:rPr lang="en-US" altLang="ko-KR" sz="2000" dirty="0" err="1">
                <a:solidFill>
                  <a:schemeClr val="bg1"/>
                </a:solidFill>
              </a:rPr>
              <a:t>ros_tutorials_topic</a:t>
            </a:r>
            <a:r>
              <a:rPr lang="en-US" altLang="ko-KR" sz="2000" dirty="0">
                <a:solidFill>
                  <a:schemeClr val="bg1"/>
                </a:solidFill>
              </a:rPr>
              <a:t>	</a:t>
            </a:r>
            <a:r>
              <a:rPr lang="en-US" altLang="ko-KR" sz="2000" dirty="0">
                <a:solidFill>
                  <a:srgbClr val="FFFF00"/>
                </a:solidFill>
              </a:rPr>
              <a:t>	</a:t>
            </a:r>
            <a:r>
              <a:rPr lang="en-US" altLang="ko-KR" sz="2000" dirty="0">
                <a:solidFill>
                  <a:schemeClr val="bg1"/>
                </a:solidFill>
              </a:rPr>
              <a:t>→ Move to package folder</a:t>
            </a:r>
            <a:endParaRPr lang="ko-KR" altLang="en-US" sz="2000" dirty="0">
              <a:solidFill>
                <a:schemeClr val="bg1"/>
              </a:solidFill>
            </a:endParaRPr>
          </a:p>
          <a:p>
            <a:r>
              <a:rPr lang="en-US" altLang="ko-KR" sz="2000" dirty="0">
                <a:solidFill>
                  <a:srgbClr val="FF0000"/>
                </a:solidFill>
              </a:rPr>
              <a:t>$</a:t>
            </a:r>
            <a:r>
              <a:rPr lang="en-US" altLang="ko-KR" sz="2000" dirty="0">
                <a:solidFill>
                  <a:srgbClr val="FFFF00"/>
                </a:solidFill>
              </a:rPr>
              <a:t> </a:t>
            </a:r>
            <a:r>
              <a:rPr lang="en-US" altLang="ko-KR" sz="2000" dirty="0" err="1">
                <a:solidFill>
                  <a:srgbClr val="FFFF00"/>
                </a:solidFill>
              </a:rPr>
              <a:t>mkdir</a:t>
            </a:r>
            <a:r>
              <a:rPr lang="en-US" altLang="ko-KR" sz="2000" dirty="0">
                <a:solidFill>
                  <a:srgbClr val="FFFF00"/>
                </a:solidFill>
              </a:rPr>
              <a:t> </a:t>
            </a:r>
            <a:r>
              <a:rPr lang="en-US" altLang="ko-KR" sz="2000" dirty="0" err="1">
                <a:solidFill>
                  <a:schemeClr val="bg1"/>
                </a:solidFill>
              </a:rPr>
              <a:t>msg</a:t>
            </a:r>
            <a:r>
              <a:rPr lang="en-US" altLang="ko-KR" sz="2000" dirty="0">
                <a:solidFill>
                  <a:schemeClr val="bg1"/>
                </a:solidFill>
              </a:rPr>
              <a:t> </a:t>
            </a:r>
            <a:r>
              <a:rPr lang="en-US" altLang="ko-KR" sz="2000" dirty="0">
                <a:solidFill>
                  <a:srgbClr val="FFFF00"/>
                </a:solidFill>
              </a:rPr>
              <a:t>			</a:t>
            </a:r>
            <a:r>
              <a:rPr lang="en-US" altLang="ko-KR" sz="2000" dirty="0">
                <a:solidFill>
                  <a:schemeClr val="bg1"/>
                </a:solidFill>
              </a:rPr>
              <a:t>→ Create a message folder named </a:t>
            </a:r>
            <a:r>
              <a:rPr lang="en-US" altLang="ko-KR" sz="2000" dirty="0" err="1">
                <a:solidFill>
                  <a:schemeClr val="bg1"/>
                </a:solidFill>
              </a:rPr>
              <a:t>msg</a:t>
            </a:r>
            <a:r>
              <a:rPr lang="en-US" altLang="ko-KR" sz="2000" dirty="0">
                <a:solidFill>
                  <a:schemeClr val="bg1"/>
                </a:solidFill>
              </a:rPr>
              <a:t> in the package</a:t>
            </a:r>
          </a:p>
          <a:p>
            <a:r>
              <a:rPr lang="en-US" altLang="ko-KR" sz="2000" dirty="0">
                <a:solidFill>
                  <a:srgbClr val="FF0000"/>
                </a:solidFill>
              </a:rPr>
              <a:t>$</a:t>
            </a:r>
            <a:r>
              <a:rPr lang="en-US" altLang="ko-KR" sz="2000" dirty="0">
                <a:solidFill>
                  <a:srgbClr val="FFFF00"/>
                </a:solidFill>
              </a:rPr>
              <a:t> cd </a:t>
            </a:r>
            <a:r>
              <a:rPr lang="en-US" altLang="ko-KR" sz="2000" dirty="0" err="1">
                <a:solidFill>
                  <a:schemeClr val="bg1"/>
                </a:solidFill>
              </a:rPr>
              <a:t>msg</a:t>
            </a:r>
            <a:r>
              <a:rPr lang="en-US" altLang="ko-KR" sz="2000" dirty="0">
                <a:solidFill>
                  <a:schemeClr val="bg1"/>
                </a:solidFill>
              </a:rPr>
              <a:t> </a:t>
            </a:r>
            <a:r>
              <a:rPr lang="en-US" altLang="ko-KR" sz="2000" dirty="0">
                <a:solidFill>
                  <a:srgbClr val="FFFF00"/>
                </a:solidFill>
              </a:rPr>
              <a:t>			</a:t>
            </a:r>
            <a:r>
              <a:rPr lang="en-US" altLang="ko-KR" sz="2000" dirty="0">
                <a:solidFill>
                  <a:schemeClr val="bg1"/>
                </a:solidFill>
              </a:rPr>
              <a:t>→ Move  to the </a:t>
            </a:r>
            <a:r>
              <a:rPr lang="en-US" altLang="ko-KR" sz="2000" dirty="0" err="1">
                <a:solidFill>
                  <a:schemeClr val="bg1"/>
                </a:solidFill>
              </a:rPr>
              <a:t>msg</a:t>
            </a:r>
            <a:r>
              <a:rPr lang="en-US" altLang="ko-KR" sz="2000" dirty="0">
                <a:solidFill>
                  <a:schemeClr val="bg1"/>
                </a:solidFill>
              </a:rPr>
              <a:t> folder you created</a:t>
            </a:r>
            <a:endParaRPr lang="ko-KR" altLang="en-US" sz="2000" dirty="0">
              <a:solidFill>
                <a:schemeClr val="bg1"/>
              </a:solidFill>
            </a:endParaRPr>
          </a:p>
          <a:p>
            <a:r>
              <a:rPr lang="en-US" altLang="ko-KR" sz="2000" dirty="0">
                <a:solidFill>
                  <a:srgbClr val="FF0000"/>
                </a:solidFill>
              </a:rPr>
              <a:t>$</a:t>
            </a:r>
            <a:r>
              <a:rPr lang="en-US" altLang="ko-KR" sz="2000" dirty="0">
                <a:solidFill>
                  <a:srgbClr val="FFFF00"/>
                </a:solidFill>
              </a:rPr>
              <a:t> </a:t>
            </a:r>
            <a:r>
              <a:rPr lang="en-US" altLang="ko-KR" sz="2000" dirty="0" err="1">
                <a:solidFill>
                  <a:srgbClr val="FFFF00"/>
                </a:solidFill>
              </a:rPr>
              <a:t>gedit</a:t>
            </a:r>
            <a:r>
              <a:rPr lang="en-US" altLang="ko-KR" sz="2000" dirty="0">
                <a:solidFill>
                  <a:srgbClr val="FFFF00"/>
                </a:solidFill>
              </a:rPr>
              <a:t> </a:t>
            </a:r>
            <a:r>
              <a:rPr lang="en-US" altLang="ko-KR" sz="2000" dirty="0">
                <a:solidFill>
                  <a:schemeClr val="bg1"/>
                </a:solidFill>
              </a:rPr>
              <a:t>MsgTutorial.msg </a:t>
            </a:r>
            <a:r>
              <a:rPr lang="en-US" altLang="ko-KR" sz="2000" dirty="0">
                <a:solidFill>
                  <a:srgbClr val="FFFF00"/>
                </a:solidFill>
              </a:rPr>
              <a:t>		</a:t>
            </a:r>
            <a:r>
              <a:rPr lang="en-US" altLang="ko-KR" sz="2000" dirty="0">
                <a:solidFill>
                  <a:schemeClr val="bg1"/>
                </a:solidFill>
              </a:rPr>
              <a:t>→ Create new MsgTutorial.msg file and modify contents</a:t>
            </a:r>
          </a:p>
        </p:txBody>
      </p:sp>
      <p:sp>
        <p:nvSpPr>
          <p:cNvPr id="6" name="Rectangle 3"/>
          <p:cNvSpPr/>
          <p:nvPr/>
        </p:nvSpPr>
        <p:spPr>
          <a:xfrm>
            <a:off x="665019" y="5953460"/>
            <a:ext cx="11007576" cy="707886"/>
          </a:xfrm>
          <a:prstGeom prst="rect">
            <a:avLst/>
          </a:prstGeom>
          <a:solidFill>
            <a:schemeClr val="tx1"/>
          </a:solidFill>
        </p:spPr>
        <p:txBody>
          <a:bodyPr wrap="square">
            <a:spAutoFit/>
          </a:bodyPr>
          <a:lstStyle/>
          <a:p>
            <a:r>
              <a:rPr lang="en-US" altLang="ko-KR" sz="2000" dirty="0">
                <a:solidFill>
                  <a:srgbClr val="FFFF00"/>
                </a:solidFill>
              </a:rPr>
              <a:t>time</a:t>
            </a:r>
            <a:r>
              <a:rPr lang="en-US" altLang="ko-KR" sz="2000" dirty="0">
                <a:solidFill>
                  <a:schemeClr val="bg1"/>
                </a:solidFill>
              </a:rPr>
              <a:t> stamp</a:t>
            </a:r>
          </a:p>
          <a:p>
            <a:r>
              <a:rPr lang="en-US" altLang="ko-KR" sz="2000" dirty="0">
                <a:solidFill>
                  <a:srgbClr val="FFFF00"/>
                </a:solidFill>
              </a:rPr>
              <a:t>int32 </a:t>
            </a:r>
            <a:r>
              <a:rPr lang="en-US" altLang="ko-KR" sz="2000" dirty="0">
                <a:solidFill>
                  <a:schemeClr val="bg1"/>
                </a:solidFill>
              </a:rPr>
              <a:t>data</a:t>
            </a:r>
          </a:p>
        </p:txBody>
      </p:sp>
      <p:sp>
        <p:nvSpPr>
          <p:cNvPr id="8" name="Rectangle 3"/>
          <p:cNvSpPr/>
          <p:nvPr/>
        </p:nvSpPr>
        <p:spPr>
          <a:xfrm>
            <a:off x="665018" y="1810006"/>
            <a:ext cx="11007576" cy="400110"/>
          </a:xfrm>
          <a:prstGeom prst="rect">
            <a:avLst/>
          </a:prstGeom>
          <a:solidFill>
            <a:schemeClr val="tx1"/>
          </a:solidFill>
        </p:spPr>
        <p:txBody>
          <a:bodyPr wrap="square">
            <a:spAutoFit/>
          </a:bodyPr>
          <a:lstStyle/>
          <a:p>
            <a:r>
              <a:rPr lang="en-US" altLang="ko-KR" sz="2000" dirty="0" err="1">
                <a:solidFill>
                  <a:schemeClr val="bg1"/>
                </a:solidFill>
              </a:rPr>
              <a:t>add_message_files</a:t>
            </a:r>
            <a:r>
              <a:rPr lang="en-US" altLang="ko-KR" sz="2000" dirty="0">
                <a:solidFill>
                  <a:schemeClr val="bg1"/>
                </a:solidFill>
              </a:rPr>
              <a:t>(FILES MsgTutorial.msg)</a:t>
            </a:r>
          </a:p>
        </p:txBody>
      </p:sp>
    </p:spTree>
    <p:extLst>
      <p:ext uri="{BB962C8B-B14F-4D97-AF65-F5344CB8AC3E}">
        <p14:creationId xmlns:p14="http://schemas.microsoft.com/office/powerpoint/2010/main" val="154727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a:xfrm>
            <a:off x="382555" y="998376"/>
            <a:ext cx="11809445" cy="5494498"/>
          </a:xfrm>
        </p:spPr>
        <p:txBody>
          <a:bodyPr/>
          <a:lstStyle/>
          <a:p>
            <a:pPr marL="0" indent="0">
              <a:buNone/>
            </a:pPr>
            <a:r>
              <a:rPr lang="en-US" altLang="ko-KR" dirty="0">
                <a:solidFill>
                  <a:srgbClr val="00B0F0"/>
                </a:solidFill>
              </a:rPr>
              <a:t>5) </a:t>
            </a:r>
            <a:r>
              <a:rPr lang="zh-CN" altLang="en-US" dirty="0">
                <a:solidFill>
                  <a:srgbClr val="00B0F0"/>
                </a:solidFill>
              </a:rPr>
              <a:t>创建发布节点</a:t>
            </a:r>
            <a:endParaRPr lang="en-US" altLang="ko-KR" dirty="0">
              <a:solidFill>
                <a:srgbClr val="00B0F0"/>
              </a:solidFill>
            </a:endParaRPr>
          </a:p>
          <a:p>
            <a:r>
              <a:rPr lang="zh-CN" altLang="en-US" sz="2350" dirty="0"/>
              <a:t>添加选项以在</a:t>
            </a:r>
            <a:r>
              <a:rPr lang="en-US" altLang="ko-KR" sz="2350" dirty="0"/>
              <a:t>CMakeLists.txt</a:t>
            </a:r>
            <a:r>
              <a:rPr lang="zh-CN" altLang="en-US" sz="2350" dirty="0"/>
              <a:t>文件中生成以下可执行文件</a:t>
            </a:r>
            <a:r>
              <a:rPr lang="en-US" altLang="ko-KR" sz="2350" dirty="0"/>
              <a:t>.</a:t>
            </a:r>
          </a:p>
          <a:p>
            <a:endParaRPr lang="en-US" altLang="ko-KR" sz="2350" dirty="0"/>
          </a:p>
          <a:p>
            <a:r>
              <a:rPr lang="zh-CN" altLang="en-US" sz="2400" dirty="0"/>
              <a:t>在</a:t>
            </a:r>
            <a:r>
              <a:rPr lang="en-US" altLang="ko-KR" sz="2400" dirty="0" err="1"/>
              <a:t>src</a:t>
            </a:r>
            <a:r>
              <a:rPr lang="zh-CN" altLang="en-US" sz="2400" dirty="0"/>
              <a:t>文件夹中构建一个名为</a:t>
            </a:r>
            <a:r>
              <a:rPr lang="en-US" altLang="ko-KR" sz="2400" dirty="0"/>
              <a:t>topic_publisher.cpp</a:t>
            </a:r>
            <a:r>
              <a:rPr lang="zh-CN" altLang="en-US" sz="2400" dirty="0"/>
              <a:t>的文件，以创建一个名为</a:t>
            </a:r>
            <a:r>
              <a:rPr lang="en-US" altLang="ko-KR" sz="2400" dirty="0" err="1"/>
              <a:t>topic_publisher</a:t>
            </a:r>
            <a:r>
              <a:rPr lang="zh-CN" altLang="en-US" sz="2400" dirty="0"/>
              <a:t>的可执行文件。</a:t>
            </a:r>
            <a:endParaRPr lang="ko-KR" altLang="en-US" sz="2400"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18</a:t>
            </a:fld>
            <a:endParaRPr lang="ko-KR" altLang="en-US" dirty="0"/>
          </a:p>
        </p:txBody>
      </p:sp>
      <p:sp>
        <p:nvSpPr>
          <p:cNvPr id="7" name="Rectangle 3"/>
          <p:cNvSpPr/>
          <p:nvPr/>
        </p:nvSpPr>
        <p:spPr>
          <a:xfrm>
            <a:off x="688770" y="2090828"/>
            <a:ext cx="10983826" cy="369332"/>
          </a:xfrm>
          <a:prstGeom prst="rect">
            <a:avLst/>
          </a:prstGeom>
          <a:solidFill>
            <a:schemeClr val="tx1"/>
          </a:solidFill>
        </p:spPr>
        <p:txBody>
          <a:bodyPr wrap="square">
            <a:spAutoFit/>
          </a:bodyPr>
          <a:lstStyle/>
          <a:p>
            <a:r>
              <a:rPr lang="en-US" altLang="ko-KR" dirty="0" err="1">
                <a:solidFill>
                  <a:schemeClr val="bg1"/>
                </a:solidFill>
              </a:rPr>
              <a:t>add_executable</a:t>
            </a:r>
            <a:r>
              <a:rPr lang="en-US" altLang="ko-KR" dirty="0">
                <a:solidFill>
                  <a:schemeClr val="bg1"/>
                </a:solidFill>
              </a:rPr>
              <a:t>(</a:t>
            </a:r>
            <a:r>
              <a:rPr lang="en-US" altLang="ko-KR" dirty="0" err="1">
                <a:solidFill>
                  <a:schemeClr val="bg1"/>
                </a:solidFill>
              </a:rPr>
              <a:t>topic_publisher</a:t>
            </a:r>
            <a:r>
              <a:rPr lang="en-US" altLang="ko-KR" dirty="0">
                <a:solidFill>
                  <a:schemeClr val="bg1"/>
                </a:solidFill>
              </a:rPr>
              <a:t> </a:t>
            </a:r>
            <a:r>
              <a:rPr lang="en-US" altLang="ko-KR" dirty="0" err="1">
                <a:solidFill>
                  <a:schemeClr val="bg1"/>
                </a:solidFill>
              </a:rPr>
              <a:t>src</a:t>
            </a:r>
            <a:r>
              <a:rPr lang="en-US" altLang="ko-KR" dirty="0">
                <a:solidFill>
                  <a:schemeClr val="bg1"/>
                </a:solidFill>
              </a:rPr>
              <a:t>/topic_publisher.cpp)</a:t>
            </a:r>
          </a:p>
        </p:txBody>
      </p:sp>
      <p:sp>
        <p:nvSpPr>
          <p:cNvPr id="6" name="Rectangle 3"/>
          <p:cNvSpPr/>
          <p:nvPr/>
        </p:nvSpPr>
        <p:spPr>
          <a:xfrm>
            <a:off x="688770" y="3503581"/>
            <a:ext cx="10983826" cy="646331"/>
          </a:xfrm>
          <a:prstGeom prst="rect">
            <a:avLst/>
          </a:prstGeom>
          <a:solidFill>
            <a:schemeClr val="tx1"/>
          </a:solidFill>
        </p:spPr>
        <p:txBody>
          <a:bodyPr wrap="square">
            <a:spAutoFit/>
          </a:bodyPr>
          <a:lstStyle/>
          <a:p>
            <a:r>
              <a:rPr lang="en-US" altLang="ko-KR" dirty="0">
                <a:solidFill>
                  <a:srgbClr val="FF0000"/>
                </a:solidFill>
              </a:rPr>
              <a:t>$</a:t>
            </a:r>
            <a:r>
              <a:rPr lang="en-US" altLang="ko-KR" dirty="0">
                <a:solidFill>
                  <a:schemeClr val="bg1"/>
                </a:solidFill>
              </a:rPr>
              <a:t> </a:t>
            </a:r>
            <a:r>
              <a:rPr lang="en-US" altLang="ko-KR" dirty="0">
                <a:solidFill>
                  <a:srgbClr val="FFFF00"/>
                </a:solidFill>
              </a:rPr>
              <a:t>roscd </a:t>
            </a:r>
            <a:r>
              <a:rPr lang="en-US" altLang="ko-KR" dirty="0" err="1">
                <a:solidFill>
                  <a:schemeClr val="bg1"/>
                </a:solidFill>
              </a:rPr>
              <a:t>ros_tutorials_topic</a:t>
            </a:r>
            <a:r>
              <a:rPr lang="en-US" altLang="ko-KR" dirty="0">
                <a:solidFill>
                  <a:schemeClr val="bg1"/>
                </a:solidFill>
              </a:rPr>
              <a:t>/</a:t>
            </a:r>
            <a:r>
              <a:rPr lang="en-US" altLang="ko-KR" dirty="0" err="1">
                <a:solidFill>
                  <a:schemeClr val="bg1"/>
                </a:solidFill>
              </a:rPr>
              <a:t>src</a:t>
            </a:r>
            <a:r>
              <a:rPr lang="en-US" altLang="ko-KR" dirty="0">
                <a:solidFill>
                  <a:schemeClr val="bg1"/>
                </a:solidFill>
              </a:rPr>
              <a:t> 	→ Move to the </a:t>
            </a:r>
            <a:r>
              <a:rPr lang="en-US" altLang="ko-KR" dirty="0" err="1">
                <a:solidFill>
                  <a:schemeClr val="bg1"/>
                </a:solidFill>
              </a:rPr>
              <a:t>src</a:t>
            </a:r>
            <a:r>
              <a:rPr lang="en-US" altLang="ko-KR" dirty="0">
                <a:solidFill>
                  <a:schemeClr val="bg1"/>
                </a:solidFill>
              </a:rPr>
              <a:t> folder, which is the source folder of the package</a:t>
            </a:r>
          </a:p>
          <a:p>
            <a:r>
              <a:rPr lang="en-US" altLang="ko-KR" dirty="0">
                <a:solidFill>
                  <a:srgbClr val="FF0000"/>
                </a:solidFill>
              </a:rPr>
              <a:t>$</a:t>
            </a:r>
            <a:r>
              <a:rPr lang="en-US" altLang="ko-KR" dirty="0">
                <a:solidFill>
                  <a:schemeClr val="bg1"/>
                </a:solidFill>
              </a:rPr>
              <a:t> </a:t>
            </a:r>
            <a:r>
              <a:rPr lang="en-US" altLang="ko-KR" dirty="0" err="1">
                <a:solidFill>
                  <a:srgbClr val="FFFF00"/>
                </a:solidFill>
              </a:rPr>
              <a:t>gedit</a:t>
            </a:r>
            <a:r>
              <a:rPr lang="en-US" altLang="ko-KR" dirty="0">
                <a:solidFill>
                  <a:srgbClr val="FFFF00"/>
                </a:solidFill>
              </a:rPr>
              <a:t> </a:t>
            </a:r>
            <a:r>
              <a:rPr lang="en-US" altLang="ko-KR" dirty="0">
                <a:solidFill>
                  <a:schemeClr val="bg1"/>
                </a:solidFill>
              </a:rPr>
              <a:t>topic_publisher.cpp 		→ New source file and modify contents</a:t>
            </a:r>
          </a:p>
        </p:txBody>
      </p:sp>
      <p:sp>
        <p:nvSpPr>
          <p:cNvPr id="8" name="Rectangle 3"/>
          <p:cNvSpPr/>
          <p:nvPr/>
        </p:nvSpPr>
        <p:spPr>
          <a:xfrm>
            <a:off x="688769" y="4498411"/>
            <a:ext cx="10983826" cy="2031325"/>
          </a:xfrm>
          <a:prstGeom prst="rect">
            <a:avLst/>
          </a:prstGeom>
          <a:solidFill>
            <a:schemeClr val="tx1"/>
          </a:solidFill>
        </p:spPr>
        <p:txBody>
          <a:bodyPr wrap="square">
            <a:spAutoFit/>
          </a:bodyPr>
          <a:lstStyle/>
          <a:p>
            <a:r>
              <a:rPr lang="en-US" altLang="ko-KR" dirty="0">
                <a:solidFill>
                  <a:schemeClr val="bg1"/>
                </a:solidFill>
              </a:rPr>
              <a:t>#include "</a:t>
            </a:r>
            <a:r>
              <a:rPr lang="en-US" altLang="ko-KR" dirty="0" err="1">
                <a:solidFill>
                  <a:schemeClr val="bg1"/>
                </a:solidFill>
              </a:rPr>
              <a:t>ros</a:t>
            </a:r>
            <a:r>
              <a:rPr lang="en-US" altLang="ko-KR" dirty="0">
                <a:solidFill>
                  <a:schemeClr val="bg1"/>
                </a:solidFill>
              </a:rPr>
              <a:t>/</a:t>
            </a:r>
            <a:r>
              <a:rPr lang="en-US" altLang="ko-KR" dirty="0" err="1">
                <a:solidFill>
                  <a:schemeClr val="bg1"/>
                </a:solidFill>
              </a:rPr>
              <a:t>ros.h</a:t>
            </a:r>
            <a:r>
              <a:rPr lang="en-US" altLang="ko-KR" dirty="0">
                <a:solidFill>
                  <a:schemeClr val="bg1"/>
                </a:solidFill>
              </a:rPr>
              <a:t>"			</a:t>
            </a:r>
            <a:r>
              <a:rPr lang="en-US" altLang="ko-KR" dirty="0">
                <a:solidFill>
                  <a:srgbClr val="FFFF00"/>
                </a:solidFill>
              </a:rPr>
              <a:t>// ROS basic header file</a:t>
            </a:r>
            <a:endParaRPr lang="ko-KR" altLang="en-US" dirty="0">
              <a:solidFill>
                <a:srgbClr val="FFFF00"/>
              </a:solidFill>
            </a:endParaRPr>
          </a:p>
          <a:p>
            <a:r>
              <a:rPr lang="en-US" altLang="ko-KR" dirty="0">
                <a:solidFill>
                  <a:schemeClr val="bg1"/>
                </a:solidFill>
              </a:rPr>
              <a:t>#include "</a:t>
            </a:r>
            <a:r>
              <a:rPr lang="en-US" altLang="ko-KR" dirty="0" err="1">
                <a:solidFill>
                  <a:schemeClr val="bg1"/>
                </a:solidFill>
              </a:rPr>
              <a:t>ros_tutorials_topic</a:t>
            </a:r>
            <a:r>
              <a:rPr lang="en-US" altLang="ko-KR" dirty="0">
                <a:solidFill>
                  <a:schemeClr val="bg1"/>
                </a:solidFill>
              </a:rPr>
              <a:t>/</a:t>
            </a:r>
            <a:r>
              <a:rPr lang="en-US" altLang="ko-KR" dirty="0" err="1">
                <a:solidFill>
                  <a:schemeClr val="bg1"/>
                </a:solidFill>
              </a:rPr>
              <a:t>MsgTutorial.h</a:t>
            </a:r>
            <a:r>
              <a:rPr lang="en-US" altLang="ko-KR" dirty="0">
                <a:solidFill>
                  <a:schemeClr val="bg1"/>
                </a:solidFill>
              </a:rPr>
              <a:t>"	</a:t>
            </a:r>
            <a:r>
              <a:rPr lang="en-US" altLang="ko-KR" dirty="0">
                <a:solidFill>
                  <a:srgbClr val="FFFF00"/>
                </a:solidFill>
              </a:rPr>
              <a:t>// </a:t>
            </a:r>
            <a:r>
              <a:rPr lang="en-US" altLang="ko-KR" dirty="0" err="1">
                <a:solidFill>
                  <a:srgbClr val="FFFF00"/>
                </a:solidFill>
              </a:rPr>
              <a:t>MsgTutorial</a:t>
            </a:r>
            <a:r>
              <a:rPr lang="en-US" altLang="ko-KR" dirty="0">
                <a:solidFill>
                  <a:srgbClr val="FFFF00"/>
                </a:solidFill>
              </a:rPr>
              <a:t> message file header(Auto-generated after build)</a:t>
            </a:r>
          </a:p>
          <a:p>
            <a:endParaRPr lang="en-US" altLang="ko-KR" dirty="0">
              <a:solidFill>
                <a:schemeClr val="bg1"/>
              </a:solidFill>
            </a:endParaRPr>
          </a:p>
          <a:p>
            <a:r>
              <a:rPr lang="en-US" altLang="ko-KR" dirty="0" err="1">
                <a:solidFill>
                  <a:schemeClr val="bg1"/>
                </a:solidFill>
              </a:rPr>
              <a:t>int</a:t>
            </a:r>
            <a:r>
              <a:rPr lang="en-US" altLang="ko-KR" dirty="0">
                <a:solidFill>
                  <a:schemeClr val="bg1"/>
                </a:solidFill>
              </a:rPr>
              <a:t> main(</a:t>
            </a:r>
            <a:r>
              <a:rPr lang="en-US" altLang="ko-KR" dirty="0" err="1">
                <a:solidFill>
                  <a:schemeClr val="bg1"/>
                </a:solidFill>
              </a:rPr>
              <a:t>int</a:t>
            </a:r>
            <a:r>
              <a:rPr lang="en-US" altLang="ko-KR" dirty="0">
                <a:solidFill>
                  <a:schemeClr val="bg1"/>
                </a:solidFill>
              </a:rPr>
              <a:t> </a:t>
            </a:r>
            <a:r>
              <a:rPr lang="en-US" altLang="ko-KR" dirty="0" err="1">
                <a:solidFill>
                  <a:schemeClr val="bg1"/>
                </a:solidFill>
              </a:rPr>
              <a:t>argc</a:t>
            </a:r>
            <a:r>
              <a:rPr lang="en-US" altLang="ko-KR" dirty="0">
                <a:solidFill>
                  <a:schemeClr val="bg1"/>
                </a:solidFill>
              </a:rPr>
              <a:t>, char **</a:t>
            </a:r>
            <a:r>
              <a:rPr lang="en-US" altLang="ko-KR" dirty="0" err="1">
                <a:solidFill>
                  <a:schemeClr val="bg1"/>
                </a:solidFill>
              </a:rPr>
              <a:t>argv</a:t>
            </a:r>
            <a:r>
              <a:rPr lang="en-US" altLang="ko-KR" dirty="0">
                <a:solidFill>
                  <a:schemeClr val="bg1"/>
                </a:solidFill>
              </a:rPr>
              <a:t>)                 	</a:t>
            </a:r>
            <a:r>
              <a:rPr lang="en-US" altLang="ko-KR" dirty="0">
                <a:solidFill>
                  <a:srgbClr val="FFFF00"/>
                </a:solidFill>
              </a:rPr>
              <a:t>// Node main function</a:t>
            </a:r>
            <a:endParaRPr lang="ko-KR" altLang="en-US" dirty="0">
              <a:solidFill>
                <a:srgbClr val="FFFF00"/>
              </a:solidFill>
            </a:endParaRPr>
          </a:p>
          <a:p>
            <a:r>
              <a:rPr lang="en-US" altLang="ko-KR" dirty="0">
                <a:solidFill>
                  <a:schemeClr val="bg1"/>
                </a:solidFill>
              </a:rPr>
              <a:t>{</a:t>
            </a:r>
          </a:p>
          <a:p>
            <a:r>
              <a:rPr lang="en-US" altLang="ko-KR" dirty="0">
                <a:solidFill>
                  <a:schemeClr val="bg1"/>
                </a:solidFill>
              </a:rPr>
              <a:t>  </a:t>
            </a:r>
            <a:r>
              <a:rPr lang="en-US" altLang="ko-KR" dirty="0" err="1">
                <a:solidFill>
                  <a:schemeClr val="bg1"/>
                </a:solidFill>
              </a:rPr>
              <a:t>ros</a:t>
            </a:r>
            <a:r>
              <a:rPr lang="en-US" altLang="ko-KR" dirty="0">
                <a:solidFill>
                  <a:schemeClr val="bg1"/>
                </a:solidFill>
              </a:rPr>
              <a:t>::</a:t>
            </a:r>
            <a:r>
              <a:rPr lang="en-US" altLang="ko-KR" dirty="0" err="1">
                <a:solidFill>
                  <a:schemeClr val="bg1"/>
                </a:solidFill>
              </a:rPr>
              <a:t>init</a:t>
            </a:r>
            <a:r>
              <a:rPr lang="en-US" altLang="ko-KR" dirty="0">
                <a:solidFill>
                  <a:schemeClr val="bg1"/>
                </a:solidFill>
              </a:rPr>
              <a:t>(</a:t>
            </a:r>
            <a:r>
              <a:rPr lang="en-US" altLang="ko-KR" dirty="0" err="1">
                <a:solidFill>
                  <a:schemeClr val="bg1"/>
                </a:solidFill>
              </a:rPr>
              <a:t>argc</a:t>
            </a:r>
            <a:r>
              <a:rPr lang="en-US" altLang="ko-KR" dirty="0">
                <a:solidFill>
                  <a:schemeClr val="bg1"/>
                </a:solidFill>
              </a:rPr>
              <a:t>, </a:t>
            </a:r>
            <a:r>
              <a:rPr lang="en-US" altLang="ko-KR" dirty="0" err="1">
                <a:solidFill>
                  <a:schemeClr val="bg1"/>
                </a:solidFill>
              </a:rPr>
              <a:t>argv</a:t>
            </a:r>
            <a:r>
              <a:rPr lang="en-US" altLang="ko-KR" dirty="0">
                <a:solidFill>
                  <a:schemeClr val="bg1"/>
                </a:solidFill>
              </a:rPr>
              <a:t>, "</a:t>
            </a:r>
            <a:r>
              <a:rPr lang="en-US" altLang="ko-KR" dirty="0" err="1">
                <a:solidFill>
                  <a:schemeClr val="bg1"/>
                </a:solidFill>
              </a:rPr>
              <a:t>topic_publisher</a:t>
            </a:r>
            <a:r>
              <a:rPr lang="en-US" altLang="ko-KR" dirty="0">
                <a:solidFill>
                  <a:schemeClr val="bg1"/>
                </a:solidFill>
              </a:rPr>
              <a:t>");     	</a:t>
            </a:r>
            <a:r>
              <a:rPr lang="en-US" altLang="ko-KR" dirty="0">
                <a:solidFill>
                  <a:srgbClr val="FFFF00"/>
                </a:solidFill>
              </a:rPr>
              <a:t>// Node name initialization</a:t>
            </a:r>
            <a:endParaRPr lang="ko-KR" altLang="en-US" dirty="0">
              <a:solidFill>
                <a:srgbClr val="FFFF00"/>
              </a:solidFill>
            </a:endParaRPr>
          </a:p>
          <a:p>
            <a:r>
              <a:rPr lang="ko-KR" altLang="en-US" dirty="0">
                <a:solidFill>
                  <a:schemeClr val="bg1"/>
                </a:solidFill>
              </a:rPr>
              <a:t>  </a:t>
            </a:r>
            <a:r>
              <a:rPr lang="en-US" altLang="ko-KR" dirty="0" err="1">
                <a:solidFill>
                  <a:schemeClr val="bg1"/>
                </a:solidFill>
              </a:rPr>
              <a:t>ros</a:t>
            </a:r>
            <a:r>
              <a:rPr lang="en-US" altLang="ko-KR" dirty="0">
                <a:solidFill>
                  <a:schemeClr val="bg1"/>
                </a:solidFill>
              </a:rPr>
              <a:t>::</a:t>
            </a:r>
            <a:r>
              <a:rPr lang="en-US" altLang="ko-KR" dirty="0" err="1">
                <a:solidFill>
                  <a:schemeClr val="bg1"/>
                </a:solidFill>
              </a:rPr>
              <a:t>NodeHandle</a:t>
            </a:r>
            <a:r>
              <a:rPr lang="en-US" altLang="ko-KR" dirty="0">
                <a:solidFill>
                  <a:schemeClr val="bg1"/>
                </a:solidFill>
              </a:rPr>
              <a:t> </a:t>
            </a:r>
            <a:r>
              <a:rPr lang="en-US" altLang="ko-KR" dirty="0" err="1">
                <a:solidFill>
                  <a:schemeClr val="bg1"/>
                </a:solidFill>
              </a:rPr>
              <a:t>nh</a:t>
            </a:r>
            <a:r>
              <a:rPr lang="en-US" altLang="ko-KR" dirty="0">
                <a:solidFill>
                  <a:schemeClr val="bg1"/>
                </a:solidFill>
              </a:rPr>
              <a:t>;			</a:t>
            </a:r>
            <a:r>
              <a:rPr lang="en-US" altLang="ko-KR" dirty="0">
                <a:solidFill>
                  <a:srgbClr val="FFFF00"/>
                </a:solidFill>
              </a:rPr>
              <a:t>// Node handle declaration for communication with ROS system</a:t>
            </a:r>
            <a:endParaRPr lang="ko-KR" altLang="en-US" dirty="0">
              <a:solidFill>
                <a:srgbClr val="FFFF00"/>
              </a:solidFill>
            </a:endParaRPr>
          </a:p>
        </p:txBody>
      </p:sp>
    </p:spTree>
    <p:extLst>
      <p:ext uri="{BB962C8B-B14F-4D97-AF65-F5344CB8AC3E}">
        <p14:creationId xmlns:p14="http://schemas.microsoft.com/office/powerpoint/2010/main" val="49946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19</a:t>
            </a:fld>
            <a:endParaRPr lang="ko-KR" altLang="en-US" dirty="0"/>
          </a:p>
        </p:txBody>
      </p:sp>
      <p:sp>
        <p:nvSpPr>
          <p:cNvPr id="8" name="Rectangle 3"/>
          <p:cNvSpPr/>
          <p:nvPr/>
        </p:nvSpPr>
        <p:spPr>
          <a:xfrm>
            <a:off x="382554" y="1043125"/>
            <a:ext cx="11290041" cy="4708981"/>
          </a:xfrm>
          <a:prstGeom prst="rect">
            <a:avLst/>
          </a:prstGeom>
          <a:solidFill>
            <a:schemeClr val="tx1"/>
          </a:solidFill>
        </p:spPr>
        <p:txBody>
          <a:bodyPr wrap="square">
            <a:spAutoFit/>
          </a:bodyPr>
          <a:lstStyle/>
          <a:p>
            <a:endParaRPr lang="ko-KR" altLang="en-US" sz="2000" dirty="0">
              <a:solidFill>
                <a:srgbClr val="FFFF00"/>
              </a:solidFill>
            </a:endParaRPr>
          </a:p>
          <a:p>
            <a:r>
              <a:rPr lang="en-US" altLang="ko-KR" sz="2000" dirty="0">
                <a:solidFill>
                  <a:srgbClr val="FFFF00"/>
                </a:solidFill>
              </a:rPr>
              <a:t>   // Publisher declaration, using </a:t>
            </a:r>
            <a:r>
              <a:rPr lang="en-US" altLang="ko-KR" sz="2000" dirty="0" err="1">
                <a:solidFill>
                  <a:srgbClr val="FFFF00"/>
                </a:solidFill>
              </a:rPr>
              <a:t>MsgTutorial</a:t>
            </a:r>
            <a:r>
              <a:rPr lang="en-US" altLang="ko-KR" sz="2000" dirty="0">
                <a:solidFill>
                  <a:srgbClr val="FFFF00"/>
                </a:solidFill>
              </a:rPr>
              <a:t> message file from </a:t>
            </a:r>
            <a:r>
              <a:rPr lang="en-US" altLang="ko-KR" sz="2000" dirty="0" err="1">
                <a:solidFill>
                  <a:srgbClr val="FFFF00"/>
                </a:solidFill>
              </a:rPr>
              <a:t>ros_tutorials_topic</a:t>
            </a:r>
            <a:r>
              <a:rPr lang="en-US" altLang="ko-KR" sz="2000" dirty="0">
                <a:solidFill>
                  <a:srgbClr val="FFFF00"/>
                </a:solidFill>
              </a:rPr>
              <a:t> package</a:t>
            </a:r>
          </a:p>
          <a:p>
            <a:r>
              <a:rPr lang="en-US" altLang="ko-KR" sz="2000" dirty="0">
                <a:solidFill>
                  <a:srgbClr val="FFFF00"/>
                </a:solidFill>
              </a:rPr>
              <a:t>   // Create the publisher </a:t>
            </a:r>
            <a:r>
              <a:rPr lang="en-US" altLang="ko-KR" sz="2000" dirty="0" err="1">
                <a:solidFill>
                  <a:srgbClr val="FFFF00"/>
                </a:solidFill>
              </a:rPr>
              <a:t>ros_tutorial_pub</a:t>
            </a:r>
            <a:r>
              <a:rPr lang="en-US" altLang="ko-KR" sz="2000" dirty="0">
                <a:solidFill>
                  <a:srgbClr val="FFFF00"/>
                </a:solidFill>
              </a:rPr>
              <a:t>. The topic name is "</a:t>
            </a:r>
            <a:r>
              <a:rPr lang="en-US" altLang="ko-KR" sz="2000" dirty="0" err="1">
                <a:solidFill>
                  <a:srgbClr val="FFFF00"/>
                </a:solidFill>
              </a:rPr>
              <a:t>ros_tutorial_msg</a:t>
            </a:r>
            <a:r>
              <a:rPr lang="en-US" altLang="ko-KR" sz="2000" dirty="0">
                <a:solidFill>
                  <a:srgbClr val="FFFF00"/>
                </a:solidFill>
              </a:rPr>
              <a:t>"</a:t>
            </a:r>
          </a:p>
          <a:p>
            <a:r>
              <a:rPr lang="en-US" altLang="ko-KR" sz="2000" dirty="0">
                <a:solidFill>
                  <a:srgbClr val="FFFF00"/>
                </a:solidFill>
              </a:rPr>
              <a:t>   // set the publisher queue size to 100</a:t>
            </a:r>
          </a:p>
          <a:p>
            <a:r>
              <a:rPr lang="ko-KR" altLang="en-US" sz="2000" dirty="0">
                <a:solidFill>
                  <a:schemeClr val="bg1"/>
                </a:solidFill>
              </a:rPr>
              <a:t>  </a:t>
            </a:r>
            <a:r>
              <a:rPr lang="en-US" altLang="ko-KR" sz="2000" dirty="0" err="1">
                <a:solidFill>
                  <a:schemeClr val="bg1"/>
                </a:solidFill>
              </a:rPr>
              <a:t>ros</a:t>
            </a:r>
            <a:r>
              <a:rPr lang="en-US" altLang="ko-KR" sz="2000" dirty="0">
                <a:solidFill>
                  <a:schemeClr val="bg1"/>
                </a:solidFill>
              </a:rPr>
              <a:t>::Publisher </a:t>
            </a:r>
            <a:r>
              <a:rPr lang="en-US" altLang="ko-KR" sz="2000" dirty="0" err="1">
                <a:solidFill>
                  <a:schemeClr val="bg1"/>
                </a:solidFill>
              </a:rPr>
              <a:t>ros_tutorial_pub</a:t>
            </a:r>
            <a:r>
              <a:rPr lang="en-US" altLang="ko-KR" sz="2000" dirty="0">
                <a:solidFill>
                  <a:schemeClr val="bg1"/>
                </a:solidFill>
              </a:rPr>
              <a:t> = </a:t>
            </a:r>
            <a:r>
              <a:rPr lang="en-US" altLang="ko-KR" sz="2000" dirty="0" err="1">
                <a:solidFill>
                  <a:schemeClr val="bg1"/>
                </a:solidFill>
              </a:rPr>
              <a:t>nh.advertise</a:t>
            </a:r>
            <a:r>
              <a:rPr lang="en-US" altLang="ko-KR" sz="2000" dirty="0">
                <a:solidFill>
                  <a:schemeClr val="bg1"/>
                </a:solidFill>
              </a:rPr>
              <a:t>&lt;</a:t>
            </a:r>
            <a:r>
              <a:rPr lang="en-US" altLang="ko-KR" sz="2000" dirty="0" err="1">
                <a:solidFill>
                  <a:schemeClr val="bg1"/>
                </a:solidFill>
              </a:rPr>
              <a:t>ros_tutorials_topic</a:t>
            </a:r>
            <a:r>
              <a:rPr lang="en-US" altLang="ko-KR" sz="2000" dirty="0">
                <a:solidFill>
                  <a:schemeClr val="bg1"/>
                </a:solidFill>
              </a:rPr>
              <a:t>::</a:t>
            </a:r>
            <a:r>
              <a:rPr lang="en-US" altLang="ko-KR" sz="2000" dirty="0" err="1">
                <a:solidFill>
                  <a:schemeClr val="bg1"/>
                </a:solidFill>
              </a:rPr>
              <a:t>MsgTutorial</a:t>
            </a:r>
            <a:r>
              <a:rPr lang="en-US" altLang="ko-KR" sz="2000" dirty="0">
                <a:solidFill>
                  <a:schemeClr val="bg1"/>
                </a:solidFill>
              </a:rPr>
              <a:t>&gt;("</a:t>
            </a:r>
            <a:r>
              <a:rPr lang="en-US" altLang="ko-KR" sz="2000" dirty="0" err="1">
                <a:solidFill>
                  <a:schemeClr val="bg1"/>
                </a:solidFill>
              </a:rPr>
              <a:t>ros_tutorial_msg</a:t>
            </a:r>
            <a:r>
              <a:rPr lang="en-US" altLang="ko-KR" sz="2000" dirty="0">
                <a:solidFill>
                  <a:schemeClr val="bg1"/>
                </a:solidFill>
              </a:rPr>
              <a:t>", 100);</a:t>
            </a:r>
          </a:p>
          <a:p>
            <a:endParaRPr lang="en-US" altLang="ko-KR" sz="2000" dirty="0">
              <a:solidFill>
                <a:srgbClr val="FFFF00"/>
              </a:solidFill>
            </a:endParaRPr>
          </a:p>
          <a:p>
            <a:r>
              <a:rPr lang="en-US" altLang="ko-KR" sz="2000" dirty="0">
                <a:solidFill>
                  <a:srgbClr val="FFFF00"/>
                </a:solidFill>
              </a:rPr>
              <a:t> // Set the loop period. &amp; </a:t>
            </a:r>
            <a:r>
              <a:rPr lang="en-US" altLang="ko-KR" sz="2000" dirty="0" err="1">
                <a:solidFill>
                  <a:srgbClr val="FFFF00"/>
                </a:solidFill>
              </a:rPr>
              <a:t>Quot</a:t>
            </a:r>
            <a:r>
              <a:rPr lang="en-US" altLang="ko-KR" sz="2000" dirty="0">
                <a:solidFill>
                  <a:srgbClr val="FFFF00"/>
                </a:solidFill>
              </a:rPr>
              <a:t>; 10 &amp; </a:t>
            </a:r>
            <a:r>
              <a:rPr lang="en-US" altLang="ko-KR" sz="2000" dirty="0" err="1">
                <a:solidFill>
                  <a:srgbClr val="FFFF00"/>
                </a:solidFill>
              </a:rPr>
              <a:t>quot</a:t>
            </a:r>
            <a:r>
              <a:rPr lang="en-US" altLang="ko-KR" sz="2000" dirty="0">
                <a:solidFill>
                  <a:srgbClr val="FFFF00"/>
                </a:solidFill>
              </a:rPr>
              <a:t>; refers to 10 Hz and repeats at 0.1 second intervals</a:t>
            </a:r>
          </a:p>
          <a:p>
            <a:r>
              <a:rPr lang="ko-KR" altLang="en-US" sz="2000" dirty="0">
                <a:solidFill>
                  <a:schemeClr val="bg1"/>
                </a:solidFill>
              </a:rPr>
              <a:t>  </a:t>
            </a:r>
            <a:r>
              <a:rPr lang="en-US" altLang="ko-KR" sz="2000" dirty="0" err="1">
                <a:solidFill>
                  <a:schemeClr val="bg1"/>
                </a:solidFill>
              </a:rPr>
              <a:t>ros</a:t>
            </a:r>
            <a:r>
              <a:rPr lang="en-US" altLang="ko-KR" sz="2000" dirty="0">
                <a:solidFill>
                  <a:schemeClr val="bg1"/>
                </a:solidFill>
              </a:rPr>
              <a:t>::Rate </a:t>
            </a:r>
            <a:r>
              <a:rPr lang="en-US" altLang="ko-KR" sz="2000" dirty="0" err="1">
                <a:solidFill>
                  <a:schemeClr val="bg1"/>
                </a:solidFill>
              </a:rPr>
              <a:t>loop_rate</a:t>
            </a:r>
            <a:r>
              <a:rPr lang="en-US" altLang="ko-KR" sz="2000" dirty="0">
                <a:solidFill>
                  <a:schemeClr val="bg1"/>
                </a:solidFill>
              </a:rPr>
              <a:t>(10);</a:t>
            </a:r>
          </a:p>
          <a:p>
            <a:endParaRPr lang="en-US" altLang="ko-KR" sz="2000" dirty="0">
              <a:solidFill>
                <a:srgbClr val="FFFF00"/>
              </a:solidFill>
            </a:endParaRPr>
          </a:p>
          <a:p>
            <a:r>
              <a:rPr lang="it-IT" altLang="ko-KR" sz="2000" dirty="0">
                <a:solidFill>
                  <a:srgbClr val="FFFF00"/>
                </a:solidFill>
              </a:rPr>
              <a:t>   // Declare msg message in MsgTutorial message file format</a:t>
            </a:r>
          </a:p>
          <a:p>
            <a:r>
              <a:rPr lang="en-US" altLang="ko-KR" sz="2000" dirty="0">
                <a:solidFill>
                  <a:schemeClr val="bg1"/>
                </a:solidFill>
              </a:rPr>
              <a:t>  </a:t>
            </a:r>
            <a:r>
              <a:rPr lang="en-US" altLang="ko-KR" sz="2000" dirty="0" err="1">
                <a:solidFill>
                  <a:schemeClr val="bg1"/>
                </a:solidFill>
              </a:rPr>
              <a:t>ros_tutorials_topic</a:t>
            </a:r>
            <a:r>
              <a:rPr lang="en-US" altLang="ko-KR" sz="2000" dirty="0">
                <a:solidFill>
                  <a:schemeClr val="bg1"/>
                </a:solidFill>
              </a:rPr>
              <a:t>::</a:t>
            </a:r>
            <a:r>
              <a:rPr lang="en-US" altLang="ko-KR" sz="2000" dirty="0" err="1">
                <a:solidFill>
                  <a:schemeClr val="bg1"/>
                </a:solidFill>
              </a:rPr>
              <a:t>MsgTutorial</a:t>
            </a:r>
            <a:r>
              <a:rPr lang="en-US" altLang="ko-KR" sz="2000" dirty="0">
                <a:solidFill>
                  <a:schemeClr val="bg1"/>
                </a:solidFill>
              </a:rPr>
              <a:t> </a:t>
            </a:r>
            <a:r>
              <a:rPr lang="en-US" altLang="ko-KR" sz="2000" dirty="0" err="1">
                <a:solidFill>
                  <a:schemeClr val="bg1"/>
                </a:solidFill>
              </a:rPr>
              <a:t>msg</a:t>
            </a:r>
            <a:r>
              <a:rPr lang="en-US" altLang="ko-KR" sz="2000" dirty="0">
                <a:solidFill>
                  <a:schemeClr val="bg1"/>
                </a:solidFill>
              </a:rPr>
              <a:t>;	</a:t>
            </a:r>
          </a:p>
          <a:p>
            <a:endParaRPr lang="en-US" altLang="ko-KR" sz="2000" dirty="0">
              <a:solidFill>
                <a:schemeClr val="bg1"/>
              </a:solidFill>
            </a:endParaRPr>
          </a:p>
          <a:p>
            <a:r>
              <a:rPr lang="en-US" altLang="ko-KR" sz="2000" dirty="0">
                <a:solidFill>
                  <a:srgbClr val="FFFF00"/>
                </a:solidFill>
              </a:rPr>
              <a:t>  // Declare variable to be used in message</a:t>
            </a:r>
          </a:p>
          <a:p>
            <a:r>
              <a:rPr lang="ko-KR" altLang="en-US" sz="2000" dirty="0">
                <a:solidFill>
                  <a:schemeClr val="bg1"/>
                </a:solidFill>
              </a:rPr>
              <a:t>  </a:t>
            </a:r>
            <a:r>
              <a:rPr lang="en-US" altLang="ko-KR" sz="2000" dirty="0" err="1">
                <a:solidFill>
                  <a:schemeClr val="bg1"/>
                </a:solidFill>
              </a:rPr>
              <a:t>int</a:t>
            </a:r>
            <a:r>
              <a:rPr lang="en-US" altLang="ko-KR" sz="2000" dirty="0">
                <a:solidFill>
                  <a:schemeClr val="bg1"/>
                </a:solidFill>
              </a:rPr>
              <a:t> count = 0;</a:t>
            </a:r>
            <a:r>
              <a:rPr lang="en-US" altLang="ko-KR" sz="2000" dirty="0">
                <a:solidFill>
                  <a:srgbClr val="FFFF00"/>
                </a:solidFill>
              </a:rPr>
              <a:t>                           		</a:t>
            </a:r>
            <a:endParaRPr lang="ko-KR" altLang="en-US" sz="2000" dirty="0">
              <a:solidFill>
                <a:srgbClr val="FFFF00"/>
              </a:solidFill>
            </a:endParaRPr>
          </a:p>
          <a:p>
            <a:endParaRPr lang="ko-KR" altLang="en-US" sz="2000" dirty="0">
              <a:solidFill>
                <a:srgbClr val="FFFF00"/>
              </a:solidFill>
            </a:endParaRPr>
          </a:p>
        </p:txBody>
      </p:sp>
    </p:spTree>
    <p:extLst>
      <p:ext uri="{BB962C8B-B14F-4D97-AF65-F5344CB8AC3E}">
        <p14:creationId xmlns:p14="http://schemas.microsoft.com/office/powerpoint/2010/main" val="288616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zh-CN" dirty="0">
                <a:solidFill>
                  <a:schemeClr val="accent1"/>
                </a:solidFill>
                <a:latin typeface="SimSun" charset="-122"/>
                <a:ea typeface="SimSun" charset="-122"/>
                <a:cs typeface="SimSun" charset="-122"/>
              </a:rPr>
              <a:t>ROS </a:t>
            </a:r>
            <a:r>
              <a:rPr lang="zh-CN" altLang="en-US" dirty="0">
                <a:solidFill>
                  <a:schemeClr val="accent1"/>
                </a:solidFill>
                <a:latin typeface="SimSun" charset="-122"/>
                <a:ea typeface="SimSun" charset="-122"/>
                <a:cs typeface="SimSun" charset="-122"/>
              </a:rPr>
              <a:t>编程的准备工作</a:t>
            </a:r>
          </a:p>
        </p:txBody>
      </p:sp>
      <p:sp>
        <p:nvSpPr>
          <p:cNvPr id="3" name="내용 개체 틀 2"/>
          <p:cNvSpPr>
            <a:spLocks noGrp="1"/>
          </p:cNvSpPr>
          <p:nvPr>
            <p:ph idx="1"/>
          </p:nvPr>
        </p:nvSpPr>
        <p:spPr/>
        <p:txBody>
          <a:bodyPr>
            <a:normAutofit fontScale="92500" lnSpcReduction="10000"/>
          </a:bodyPr>
          <a:lstStyle/>
          <a:p>
            <a:pPr>
              <a:lnSpc>
                <a:spcPct val="150000"/>
              </a:lnSpc>
            </a:pPr>
            <a:r>
              <a:rPr lang="zh-CN" altLang="en-US" b="1" dirty="0">
                <a:latin typeface="SimSun" charset="-122"/>
                <a:ea typeface="SimSun" charset="-122"/>
                <a:cs typeface="SimSun" charset="-122"/>
              </a:rPr>
              <a:t>标准单位</a:t>
            </a:r>
            <a:endParaRPr lang="en-US" altLang="ko-KR" b="1" dirty="0">
              <a:latin typeface="SimSun" charset="-122"/>
              <a:ea typeface="SimSun" charset="-122"/>
              <a:cs typeface="SimSun" charset="-122"/>
            </a:endParaRPr>
          </a:p>
          <a:p>
            <a:pPr lvl="1">
              <a:lnSpc>
                <a:spcPct val="150000"/>
              </a:lnSpc>
            </a:pPr>
            <a:r>
              <a:rPr lang="en-US" altLang="ko-KR" dirty="0">
                <a:latin typeface="SimSun" charset="-122"/>
                <a:ea typeface="SimSun" charset="-122"/>
                <a:cs typeface="SimSun" charset="-122"/>
              </a:rPr>
              <a:t>SI unit </a:t>
            </a:r>
          </a:p>
          <a:p>
            <a:pPr lvl="1">
              <a:lnSpc>
                <a:spcPct val="150000"/>
              </a:lnSpc>
            </a:pPr>
            <a:r>
              <a:rPr lang="zh-CN" altLang="en-US" dirty="0">
                <a:latin typeface="SimSun" charset="-122"/>
                <a:ea typeface="SimSun" charset="-122"/>
                <a:cs typeface="SimSun" charset="-122"/>
              </a:rPr>
              <a:t>国际单位制</a:t>
            </a:r>
            <a:endParaRPr lang="en-US" altLang="ko-KR" dirty="0">
              <a:latin typeface="SimSun" charset="-122"/>
              <a:ea typeface="SimSun" charset="-122"/>
              <a:cs typeface="SimSun" charset="-122"/>
            </a:endParaRPr>
          </a:p>
          <a:p>
            <a:pPr lvl="1">
              <a:lnSpc>
                <a:spcPct val="150000"/>
              </a:lnSpc>
            </a:pPr>
            <a:endParaRPr lang="en-US" altLang="ko-KR" dirty="0">
              <a:latin typeface="SimSun" charset="-122"/>
              <a:ea typeface="SimSun" charset="-122"/>
              <a:cs typeface="SimSun" charset="-122"/>
            </a:endParaRPr>
          </a:p>
          <a:p>
            <a:pPr>
              <a:lnSpc>
                <a:spcPct val="150000"/>
              </a:lnSpc>
            </a:pPr>
            <a:r>
              <a:rPr lang="zh-CN" altLang="en-US" b="1" dirty="0">
                <a:latin typeface="SimSun" charset="-122"/>
                <a:ea typeface="SimSun" charset="-122"/>
                <a:cs typeface="SimSun" charset="-122"/>
              </a:rPr>
              <a:t>坐标表示</a:t>
            </a:r>
            <a:endParaRPr lang="en-US" altLang="ko-KR" b="1" dirty="0">
              <a:latin typeface="SimSun" charset="-122"/>
              <a:ea typeface="SimSun" charset="-122"/>
              <a:cs typeface="SimSun" charset="-122"/>
            </a:endParaRPr>
          </a:p>
          <a:p>
            <a:pPr lvl="1">
              <a:lnSpc>
                <a:spcPct val="150000"/>
              </a:lnSpc>
            </a:pPr>
            <a:r>
              <a:rPr lang="en-US" altLang="ko-KR" dirty="0">
                <a:latin typeface="SimSun" charset="-122"/>
                <a:ea typeface="SimSun" charset="-122"/>
                <a:cs typeface="SimSun" charset="-122"/>
              </a:rPr>
              <a:t>x: </a:t>
            </a:r>
            <a:r>
              <a:rPr lang="zh-CN" altLang="en-US" dirty="0">
                <a:latin typeface="SimSun" charset="-122"/>
                <a:ea typeface="SimSun" charset="-122"/>
                <a:cs typeface="SimSun" charset="-122"/>
              </a:rPr>
              <a:t>前</a:t>
            </a:r>
            <a:r>
              <a:rPr lang="en-US" altLang="ko-KR" dirty="0">
                <a:latin typeface="SimSun" charset="-122"/>
                <a:ea typeface="SimSun" charset="-122"/>
                <a:cs typeface="SimSun" charset="-122"/>
              </a:rPr>
              <a:t>, y: </a:t>
            </a:r>
            <a:r>
              <a:rPr lang="zh-CN" altLang="en-US" dirty="0">
                <a:latin typeface="SimSun" charset="-122"/>
                <a:ea typeface="SimSun" charset="-122"/>
                <a:cs typeface="SimSun" charset="-122"/>
              </a:rPr>
              <a:t>坐</a:t>
            </a:r>
            <a:r>
              <a:rPr lang="en-US" altLang="ko-KR" dirty="0">
                <a:latin typeface="SimSun" charset="-122"/>
                <a:ea typeface="SimSun" charset="-122"/>
                <a:cs typeface="SimSun" charset="-122"/>
              </a:rPr>
              <a:t>, z: </a:t>
            </a:r>
            <a:r>
              <a:rPr lang="zh-CN" altLang="en-US" dirty="0">
                <a:latin typeface="SimSun" charset="-122"/>
                <a:ea typeface="SimSun" charset="-122"/>
                <a:cs typeface="SimSun" charset="-122"/>
              </a:rPr>
              <a:t>上</a:t>
            </a:r>
            <a:endParaRPr lang="en-US" altLang="ko-KR" dirty="0">
              <a:latin typeface="SimSun" charset="-122"/>
              <a:ea typeface="SimSun" charset="-122"/>
              <a:cs typeface="SimSun" charset="-122"/>
            </a:endParaRPr>
          </a:p>
          <a:p>
            <a:pPr lvl="1">
              <a:lnSpc>
                <a:spcPct val="150000"/>
              </a:lnSpc>
            </a:pPr>
            <a:r>
              <a:rPr lang="zh-CN" altLang="en-US" dirty="0">
                <a:latin typeface="SimSun" charset="-122"/>
                <a:ea typeface="SimSun" charset="-122"/>
                <a:cs typeface="SimSun" charset="-122"/>
              </a:rPr>
              <a:t>右手定则</a:t>
            </a:r>
            <a:endParaRPr lang="en-US" altLang="ko-KR" dirty="0">
              <a:latin typeface="SimSun" charset="-122"/>
              <a:ea typeface="SimSun" charset="-122"/>
              <a:cs typeface="SimSun" charset="-122"/>
            </a:endParaRPr>
          </a:p>
          <a:p>
            <a:pPr lvl="1">
              <a:lnSpc>
                <a:spcPct val="150000"/>
              </a:lnSpc>
            </a:pPr>
            <a:endParaRPr lang="en-US" altLang="ko-KR" dirty="0">
              <a:latin typeface="SimSun" charset="-122"/>
              <a:ea typeface="SimSun" charset="-122"/>
              <a:cs typeface="SimSun" charset="-122"/>
            </a:endParaRPr>
          </a:p>
          <a:p>
            <a:pPr>
              <a:lnSpc>
                <a:spcPct val="150000"/>
              </a:lnSpc>
            </a:pPr>
            <a:r>
              <a:rPr lang="zh-CN" altLang="en-US" b="1" dirty="0">
                <a:latin typeface="SimSun" charset="-122"/>
                <a:ea typeface="SimSun" charset="-122"/>
                <a:cs typeface="SimSun" charset="-122"/>
              </a:rPr>
              <a:t>编程规则</a:t>
            </a:r>
            <a:endParaRPr lang="en-US" altLang="ko-KR" b="1" dirty="0">
              <a:latin typeface="SimSun" charset="-122"/>
              <a:ea typeface="SimSun" charset="-122"/>
              <a:cs typeface="SimSun" charset="-122"/>
            </a:endParaRPr>
          </a:p>
          <a:p>
            <a:pPr lvl="1">
              <a:lnSpc>
                <a:spcPct val="150000"/>
              </a:lnSpc>
            </a:pP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a:t>
            </a:fld>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775470124"/>
              </p:ext>
            </p:extLst>
          </p:nvPr>
        </p:nvGraphicFramePr>
        <p:xfrm>
          <a:off x="8902332" y="984612"/>
          <a:ext cx="2671853" cy="2117922"/>
        </p:xfrm>
        <a:graphic>
          <a:graphicData uri="http://schemas.openxmlformats.org/drawingml/2006/table">
            <a:tbl>
              <a:tblPr firstRow="1" firstCol="1" bandRow="1">
                <a:tableStyleId>{5C22544A-7EE6-4342-B048-85BDC9FD1C3A}</a:tableStyleId>
              </a:tblPr>
              <a:tblGrid>
                <a:gridCol w="1383845">
                  <a:extLst>
                    <a:ext uri="{9D8B030D-6E8A-4147-A177-3AD203B41FA5}">
                      <a16:colId xmlns:a16="http://schemas.microsoft.com/office/drawing/2014/main" val="20000"/>
                    </a:ext>
                  </a:extLst>
                </a:gridCol>
                <a:gridCol w="1288008">
                  <a:extLst>
                    <a:ext uri="{9D8B030D-6E8A-4147-A177-3AD203B41FA5}">
                      <a16:colId xmlns:a16="http://schemas.microsoft.com/office/drawing/2014/main" val="20001"/>
                    </a:ext>
                  </a:extLst>
                </a:gridCol>
              </a:tblGrid>
              <a:tr h="352987">
                <a:tc>
                  <a:txBody>
                    <a:bodyPr/>
                    <a:lstStyle/>
                    <a:p>
                      <a:pPr latinLnBrk="0">
                        <a:lnSpc>
                          <a:spcPct val="150000"/>
                        </a:lnSpc>
                        <a:spcAft>
                          <a:spcPts val="0"/>
                        </a:spcAft>
                      </a:pPr>
                      <a:r>
                        <a:rPr lang="en-US" sz="1400" kern="0" dirty="0">
                          <a:effectLst/>
                          <a:latin typeface="+mn-ea"/>
                          <a:ea typeface="+mn-ea"/>
                        </a:rPr>
                        <a:t>Quantity</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50000"/>
                        </a:lnSpc>
                        <a:spcAft>
                          <a:spcPts val="0"/>
                        </a:spcAft>
                      </a:pPr>
                      <a:r>
                        <a:rPr lang="en-US" sz="1400" kern="0" dirty="0">
                          <a:effectLst/>
                          <a:latin typeface="+mn-ea"/>
                          <a:ea typeface="+mn-ea"/>
                        </a:rPr>
                        <a:t>Unit</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0"/>
                  </a:ext>
                </a:extLst>
              </a:tr>
              <a:tr h="352987">
                <a:tc>
                  <a:txBody>
                    <a:bodyPr/>
                    <a:lstStyle/>
                    <a:p>
                      <a:pPr latinLnBrk="0">
                        <a:lnSpc>
                          <a:spcPct val="150000"/>
                        </a:lnSpc>
                        <a:spcAft>
                          <a:spcPts val="0"/>
                        </a:spcAft>
                      </a:pPr>
                      <a:r>
                        <a:rPr lang="en-US" sz="1400" kern="0" dirty="0">
                          <a:effectLst/>
                          <a:latin typeface="+mn-ea"/>
                          <a:ea typeface="+mn-ea"/>
                        </a:rPr>
                        <a:t>length</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50000"/>
                        </a:lnSpc>
                        <a:spcAft>
                          <a:spcPts val="0"/>
                        </a:spcAft>
                      </a:pPr>
                      <a:r>
                        <a:rPr lang="en-US" sz="1400" kern="0" dirty="0">
                          <a:effectLst/>
                          <a:latin typeface="+mn-ea"/>
                          <a:ea typeface="+mn-ea"/>
                        </a:rPr>
                        <a:t>meter</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1"/>
                  </a:ext>
                </a:extLst>
              </a:tr>
              <a:tr h="352987">
                <a:tc>
                  <a:txBody>
                    <a:bodyPr/>
                    <a:lstStyle/>
                    <a:p>
                      <a:pPr latinLnBrk="0">
                        <a:lnSpc>
                          <a:spcPct val="150000"/>
                        </a:lnSpc>
                        <a:spcAft>
                          <a:spcPts val="0"/>
                        </a:spcAft>
                      </a:pPr>
                      <a:r>
                        <a:rPr lang="en-US" sz="1400" kern="0" dirty="0">
                          <a:effectLst/>
                          <a:latin typeface="+mn-ea"/>
                          <a:ea typeface="+mn-ea"/>
                        </a:rPr>
                        <a:t>mass</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50000"/>
                        </a:lnSpc>
                        <a:spcAft>
                          <a:spcPts val="0"/>
                        </a:spcAft>
                      </a:pPr>
                      <a:r>
                        <a:rPr lang="en-US" sz="1400" kern="0" dirty="0">
                          <a:effectLst/>
                          <a:latin typeface="+mn-ea"/>
                          <a:ea typeface="+mn-ea"/>
                        </a:rPr>
                        <a:t>kilogram</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2"/>
                  </a:ext>
                </a:extLst>
              </a:tr>
              <a:tr h="352987">
                <a:tc>
                  <a:txBody>
                    <a:bodyPr/>
                    <a:lstStyle/>
                    <a:p>
                      <a:pPr latinLnBrk="0">
                        <a:lnSpc>
                          <a:spcPct val="150000"/>
                        </a:lnSpc>
                        <a:spcAft>
                          <a:spcPts val="0"/>
                        </a:spcAft>
                      </a:pPr>
                      <a:r>
                        <a:rPr lang="en-US" sz="1400" kern="0" dirty="0">
                          <a:effectLst/>
                          <a:latin typeface="+mn-ea"/>
                          <a:ea typeface="+mn-ea"/>
                        </a:rPr>
                        <a:t>time</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50000"/>
                        </a:lnSpc>
                        <a:spcAft>
                          <a:spcPts val="0"/>
                        </a:spcAft>
                      </a:pPr>
                      <a:r>
                        <a:rPr lang="en-US" sz="1400" kern="0" dirty="0">
                          <a:effectLst/>
                          <a:latin typeface="+mn-ea"/>
                          <a:ea typeface="+mn-ea"/>
                        </a:rPr>
                        <a:t>second</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3"/>
                  </a:ext>
                </a:extLst>
              </a:tr>
              <a:tr h="352987">
                <a:tc>
                  <a:txBody>
                    <a:bodyPr/>
                    <a:lstStyle/>
                    <a:p>
                      <a:pPr latinLnBrk="0">
                        <a:lnSpc>
                          <a:spcPct val="150000"/>
                        </a:lnSpc>
                        <a:spcAft>
                          <a:spcPts val="0"/>
                        </a:spcAft>
                      </a:pPr>
                      <a:r>
                        <a:rPr lang="en-US" sz="1400" kern="0" dirty="0">
                          <a:effectLst/>
                          <a:latin typeface="+mn-ea"/>
                          <a:ea typeface="+mn-ea"/>
                        </a:rPr>
                        <a:t>current</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50000"/>
                        </a:lnSpc>
                        <a:spcAft>
                          <a:spcPts val="0"/>
                        </a:spcAft>
                      </a:pPr>
                      <a:r>
                        <a:rPr lang="en-US" sz="1400" kern="0" dirty="0">
                          <a:effectLst/>
                          <a:latin typeface="+mn-ea"/>
                          <a:ea typeface="+mn-ea"/>
                        </a:rPr>
                        <a:t>ampere</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4"/>
                  </a:ext>
                </a:extLst>
              </a:tr>
              <a:tr h="352987">
                <a:tc>
                  <a:txBody>
                    <a:bodyPr/>
                    <a:lstStyle/>
                    <a:p>
                      <a:pPr latinLnBrk="0">
                        <a:lnSpc>
                          <a:spcPct val="150000"/>
                        </a:lnSpc>
                        <a:spcAft>
                          <a:spcPts val="0"/>
                        </a:spcAft>
                      </a:pPr>
                      <a:r>
                        <a:rPr lang="en-US" sz="1400" kern="0" dirty="0">
                          <a:effectLst/>
                          <a:latin typeface="+mn-ea"/>
                          <a:ea typeface="+mn-ea"/>
                        </a:rPr>
                        <a:t>temperature</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50000"/>
                        </a:lnSpc>
                        <a:spcAft>
                          <a:spcPts val="0"/>
                        </a:spcAft>
                      </a:pPr>
                      <a:r>
                        <a:rPr lang="en-US" sz="1400" kern="0" dirty="0" err="1">
                          <a:effectLst/>
                          <a:latin typeface="+mn-ea"/>
                          <a:ea typeface="+mn-ea"/>
                        </a:rPr>
                        <a:t>celsius</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5"/>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977394687"/>
              </p:ext>
            </p:extLst>
          </p:nvPr>
        </p:nvGraphicFramePr>
        <p:xfrm>
          <a:off x="6317907" y="993386"/>
          <a:ext cx="2451104" cy="2109148"/>
        </p:xfrm>
        <a:graphic>
          <a:graphicData uri="http://schemas.openxmlformats.org/drawingml/2006/table">
            <a:tbl>
              <a:tblPr firstRow="1" firstCol="1" bandRow="1">
                <a:tableStyleId>{5C22544A-7EE6-4342-B048-85BDC9FD1C3A}</a:tableStyleId>
              </a:tblPr>
              <a:tblGrid>
                <a:gridCol w="1311107">
                  <a:extLst>
                    <a:ext uri="{9D8B030D-6E8A-4147-A177-3AD203B41FA5}">
                      <a16:colId xmlns:a16="http://schemas.microsoft.com/office/drawing/2014/main" val="20000"/>
                    </a:ext>
                  </a:extLst>
                </a:gridCol>
                <a:gridCol w="1139997">
                  <a:extLst>
                    <a:ext uri="{9D8B030D-6E8A-4147-A177-3AD203B41FA5}">
                      <a16:colId xmlns:a16="http://schemas.microsoft.com/office/drawing/2014/main" val="20001"/>
                    </a:ext>
                  </a:extLst>
                </a:gridCol>
              </a:tblGrid>
              <a:tr h="333103">
                <a:tc>
                  <a:txBody>
                    <a:bodyPr/>
                    <a:lstStyle/>
                    <a:p>
                      <a:pPr latinLnBrk="0">
                        <a:lnSpc>
                          <a:spcPct val="100000"/>
                        </a:lnSpc>
                        <a:spcAft>
                          <a:spcPts val="0"/>
                        </a:spcAft>
                      </a:pPr>
                      <a:r>
                        <a:rPr lang="en-US" sz="1400" kern="0" dirty="0">
                          <a:effectLst/>
                          <a:latin typeface="+mn-ea"/>
                          <a:ea typeface="+mn-ea"/>
                        </a:rPr>
                        <a:t>Quantity</a:t>
                      </a:r>
                      <a:endParaRPr lang="ko-KR" sz="1400" kern="100" dirty="0">
                        <a:effectLst/>
                        <a:latin typeface="+mn-ea"/>
                        <a:ea typeface="+mn-ea"/>
                        <a:cs typeface="Times New Roman" panose="02020603050405020304" pitchFamily="18" charset="0"/>
                      </a:endParaRPr>
                    </a:p>
                  </a:txBody>
                  <a:tcPr marL="66675" marR="66675" marT="66675" marB="36000" anchor="ctr"/>
                </a:tc>
                <a:tc>
                  <a:txBody>
                    <a:bodyPr/>
                    <a:lstStyle/>
                    <a:p>
                      <a:pPr latinLnBrk="0">
                        <a:lnSpc>
                          <a:spcPct val="100000"/>
                        </a:lnSpc>
                        <a:spcAft>
                          <a:spcPts val="0"/>
                        </a:spcAft>
                      </a:pPr>
                      <a:r>
                        <a:rPr lang="en-US" sz="1400" kern="0" dirty="0">
                          <a:effectLst/>
                          <a:latin typeface="+mn-ea"/>
                          <a:ea typeface="+mn-ea"/>
                        </a:rPr>
                        <a:t>Unit</a:t>
                      </a:r>
                      <a:endParaRPr lang="ko-KR" sz="1400" kern="100" dirty="0">
                        <a:effectLst/>
                        <a:latin typeface="+mn-ea"/>
                        <a:ea typeface="+mn-ea"/>
                        <a:cs typeface="Times New Roman" panose="02020603050405020304" pitchFamily="18" charset="0"/>
                      </a:endParaRPr>
                    </a:p>
                  </a:txBody>
                  <a:tcPr marL="66675" marR="66675" marT="66675" marB="36000" anchor="ctr"/>
                </a:tc>
                <a:extLst>
                  <a:ext uri="{0D108BD9-81ED-4DB2-BD59-A6C34878D82A}">
                    <a16:rowId xmlns:a16="http://schemas.microsoft.com/office/drawing/2014/main" val="10000"/>
                  </a:ext>
                </a:extLst>
              </a:tr>
              <a:tr h="355209">
                <a:tc>
                  <a:txBody>
                    <a:bodyPr/>
                    <a:lstStyle/>
                    <a:p>
                      <a:pPr latinLnBrk="0">
                        <a:lnSpc>
                          <a:spcPct val="100000"/>
                        </a:lnSpc>
                        <a:spcAft>
                          <a:spcPts val="0"/>
                        </a:spcAft>
                      </a:pPr>
                      <a:r>
                        <a:rPr lang="en-US" sz="1400" kern="0" dirty="0">
                          <a:effectLst/>
                          <a:latin typeface="+mn-ea"/>
                          <a:ea typeface="+mn-ea"/>
                        </a:rPr>
                        <a:t>angle</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00000"/>
                        </a:lnSpc>
                        <a:spcAft>
                          <a:spcPts val="0"/>
                        </a:spcAft>
                      </a:pPr>
                      <a:r>
                        <a:rPr lang="en-US" sz="1400" kern="0">
                          <a:effectLst/>
                          <a:latin typeface="+mn-ea"/>
                          <a:ea typeface="+mn-ea"/>
                        </a:rPr>
                        <a:t>radian</a:t>
                      </a:r>
                      <a:endParaRPr lang="ko-KR" sz="1400" kern="10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1"/>
                  </a:ext>
                </a:extLst>
              </a:tr>
              <a:tr h="355209">
                <a:tc>
                  <a:txBody>
                    <a:bodyPr/>
                    <a:lstStyle/>
                    <a:p>
                      <a:pPr latinLnBrk="0">
                        <a:lnSpc>
                          <a:spcPct val="100000"/>
                        </a:lnSpc>
                        <a:spcAft>
                          <a:spcPts val="0"/>
                        </a:spcAft>
                      </a:pPr>
                      <a:r>
                        <a:rPr lang="en-US" sz="1400" kern="0" dirty="0">
                          <a:effectLst/>
                          <a:latin typeface="+mn-ea"/>
                          <a:ea typeface="+mn-ea"/>
                        </a:rPr>
                        <a:t>frequency</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00000"/>
                        </a:lnSpc>
                        <a:spcAft>
                          <a:spcPts val="0"/>
                        </a:spcAft>
                      </a:pPr>
                      <a:r>
                        <a:rPr lang="en-US" sz="1400" kern="0" dirty="0">
                          <a:effectLst/>
                          <a:latin typeface="+mn-ea"/>
                          <a:ea typeface="+mn-ea"/>
                        </a:rPr>
                        <a:t>hertz</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2"/>
                  </a:ext>
                </a:extLst>
              </a:tr>
              <a:tr h="355209">
                <a:tc>
                  <a:txBody>
                    <a:bodyPr/>
                    <a:lstStyle/>
                    <a:p>
                      <a:pPr latinLnBrk="0">
                        <a:lnSpc>
                          <a:spcPct val="100000"/>
                        </a:lnSpc>
                        <a:spcAft>
                          <a:spcPts val="0"/>
                        </a:spcAft>
                      </a:pPr>
                      <a:r>
                        <a:rPr lang="en-US" sz="1400" kern="0" dirty="0">
                          <a:effectLst/>
                          <a:latin typeface="+mn-ea"/>
                          <a:ea typeface="+mn-ea"/>
                        </a:rPr>
                        <a:t>force</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00000"/>
                        </a:lnSpc>
                        <a:spcAft>
                          <a:spcPts val="0"/>
                        </a:spcAft>
                      </a:pPr>
                      <a:r>
                        <a:rPr lang="en-US" sz="1400" kern="0" dirty="0">
                          <a:effectLst/>
                          <a:latin typeface="+mn-ea"/>
                          <a:ea typeface="+mn-ea"/>
                        </a:rPr>
                        <a:t>newton</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3"/>
                  </a:ext>
                </a:extLst>
              </a:tr>
              <a:tr h="355209">
                <a:tc>
                  <a:txBody>
                    <a:bodyPr/>
                    <a:lstStyle/>
                    <a:p>
                      <a:pPr latinLnBrk="0">
                        <a:lnSpc>
                          <a:spcPct val="100000"/>
                        </a:lnSpc>
                        <a:spcAft>
                          <a:spcPts val="0"/>
                        </a:spcAft>
                      </a:pPr>
                      <a:r>
                        <a:rPr lang="en-US" sz="1400" kern="0">
                          <a:effectLst/>
                          <a:latin typeface="+mn-ea"/>
                          <a:ea typeface="+mn-ea"/>
                        </a:rPr>
                        <a:t>power</a:t>
                      </a:r>
                      <a:endParaRPr lang="ko-KR" sz="1400" kern="10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00000"/>
                        </a:lnSpc>
                        <a:spcAft>
                          <a:spcPts val="0"/>
                        </a:spcAft>
                      </a:pPr>
                      <a:r>
                        <a:rPr lang="en-US" sz="1400" kern="0" dirty="0">
                          <a:effectLst/>
                          <a:latin typeface="+mn-ea"/>
                          <a:ea typeface="+mn-ea"/>
                        </a:rPr>
                        <a:t>watt</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4"/>
                  </a:ext>
                </a:extLst>
              </a:tr>
              <a:tr h="355209">
                <a:tc>
                  <a:txBody>
                    <a:bodyPr/>
                    <a:lstStyle/>
                    <a:p>
                      <a:pPr latinLnBrk="0">
                        <a:lnSpc>
                          <a:spcPct val="100000"/>
                        </a:lnSpc>
                        <a:spcAft>
                          <a:spcPts val="0"/>
                        </a:spcAft>
                      </a:pPr>
                      <a:r>
                        <a:rPr lang="en-US" sz="1400" kern="0" dirty="0">
                          <a:effectLst/>
                          <a:latin typeface="+mn-ea"/>
                          <a:ea typeface="+mn-ea"/>
                        </a:rPr>
                        <a:t>voltage</a:t>
                      </a:r>
                      <a:endParaRPr lang="ko-KR" sz="1400" kern="100" dirty="0">
                        <a:effectLst/>
                        <a:latin typeface="+mn-ea"/>
                        <a:ea typeface="+mn-ea"/>
                        <a:cs typeface="Times New Roman" panose="02020603050405020304" pitchFamily="18" charset="0"/>
                      </a:endParaRPr>
                    </a:p>
                  </a:txBody>
                  <a:tcPr marL="36000" marR="36000" marT="36000" marB="36000" anchor="ctr"/>
                </a:tc>
                <a:tc>
                  <a:txBody>
                    <a:bodyPr/>
                    <a:lstStyle/>
                    <a:p>
                      <a:pPr latinLnBrk="0">
                        <a:lnSpc>
                          <a:spcPct val="100000"/>
                        </a:lnSpc>
                        <a:spcAft>
                          <a:spcPts val="0"/>
                        </a:spcAft>
                      </a:pPr>
                      <a:r>
                        <a:rPr lang="en-US" sz="1400" kern="0" dirty="0">
                          <a:effectLst/>
                          <a:latin typeface="+mn-ea"/>
                          <a:ea typeface="+mn-ea"/>
                        </a:rPr>
                        <a:t>volt</a:t>
                      </a:r>
                      <a:endParaRPr lang="ko-KR" sz="1400" kern="100" dirty="0">
                        <a:effectLst/>
                        <a:latin typeface="+mn-ea"/>
                        <a:ea typeface="+mn-ea"/>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5"/>
                  </a:ext>
                </a:extLst>
              </a:tr>
            </a:tbl>
          </a:graphicData>
        </a:graphic>
      </p:graphicFrame>
      <p:pic>
        <p:nvPicPr>
          <p:cNvPr id="8" name="그림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4407" y="1149712"/>
            <a:ext cx="3200000" cy="1800000"/>
          </a:xfrm>
          <a:prstGeom prst="rect">
            <a:avLst/>
          </a:prstGeom>
        </p:spPr>
      </p:pic>
      <p:graphicFrame>
        <p:nvGraphicFramePr>
          <p:cNvPr id="9" name="표 8"/>
          <p:cNvGraphicFramePr>
            <a:graphicFrameLocks noGrp="1"/>
          </p:cNvGraphicFramePr>
          <p:nvPr>
            <p:extLst>
              <p:ext uri="{D42A27DB-BD31-4B8C-83A1-F6EECF244321}">
                <p14:modId xmlns:p14="http://schemas.microsoft.com/office/powerpoint/2010/main" val="982429926"/>
              </p:ext>
            </p:extLst>
          </p:nvPr>
        </p:nvGraphicFramePr>
        <p:xfrm>
          <a:off x="4412974" y="3181523"/>
          <a:ext cx="7161211" cy="3587416"/>
        </p:xfrm>
        <a:graphic>
          <a:graphicData uri="http://schemas.openxmlformats.org/drawingml/2006/table">
            <a:tbl>
              <a:tblPr firstRow="1" firstCol="1" bandRow="1">
                <a:tableStyleId>{5C22544A-7EE6-4342-B048-85BDC9FD1C3A}</a:tableStyleId>
              </a:tblPr>
              <a:tblGrid>
                <a:gridCol w="1798697">
                  <a:extLst>
                    <a:ext uri="{9D8B030D-6E8A-4147-A177-3AD203B41FA5}">
                      <a16:colId xmlns:a16="http://schemas.microsoft.com/office/drawing/2014/main" val="20000"/>
                    </a:ext>
                  </a:extLst>
                </a:gridCol>
                <a:gridCol w="1555962">
                  <a:extLst>
                    <a:ext uri="{9D8B030D-6E8A-4147-A177-3AD203B41FA5}">
                      <a16:colId xmlns:a16="http://schemas.microsoft.com/office/drawing/2014/main" val="20001"/>
                    </a:ext>
                  </a:extLst>
                </a:gridCol>
                <a:gridCol w="3806552">
                  <a:extLst>
                    <a:ext uri="{9D8B030D-6E8A-4147-A177-3AD203B41FA5}">
                      <a16:colId xmlns:a16="http://schemas.microsoft.com/office/drawing/2014/main" val="20002"/>
                    </a:ext>
                  </a:extLst>
                </a:gridCol>
              </a:tblGrid>
              <a:tr h="256244">
                <a:tc>
                  <a:txBody>
                    <a:bodyPr/>
                    <a:lstStyle/>
                    <a:p>
                      <a:pPr algn="ctr" latinLnBrk="1">
                        <a:lnSpc>
                          <a:spcPct val="150000"/>
                        </a:lnSpc>
                        <a:spcAft>
                          <a:spcPts val="0"/>
                        </a:spcAft>
                      </a:pPr>
                      <a:r>
                        <a:rPr lang="en-US" altLang="ko-KR" sz="1200" kern="100" dirty="0">
                          <a:effectLst/>
                          <a:latin typeface="+mn-ea"/>
                          <a:ea typeface="+mn-ea"/>
                          <a:cs typeface="Times New Roman" panose="02020603050405020304" pitchFamily="18" charset="0"/>
                        </a:rPr>
                        <a:t>Object</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altLang="ko-KR" sz="1200" kern="100" dirty="0">
                          <a:effectLst/>
                          <a:latin typeface="+mn-ea"/>
                          <a:ea typeface="+mn-ea"/>
                        </a:rPr>
                        <a:t>Naming</a:t>
                      </a:r>
                      <a:r>
                        <a:rPr lang="en-US" altLang="ko-KR" sz="1200" kern="100" baseline="0" dirty="0">
                          <a:effectLst/>
                          <a:latin typeface="+mn-ea"/>
                          <a:ea typeface="+mn-ea"/>
                        </a:rPr>
                        <a:t> rule</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altLang="ko-KR" sz="1200" kern="100" dirty="0">
                          <a:effectLst/>
                          <a:latin typeface="+mn-ea"/>
                          <a:ea typeface="+mn-ea"/>
                          <a:cs typeface="+mn-cs"/>
                        </a:rPr>
                        <a:t>example</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0"/>
                  </a:ext>
                </a:extLst>
              </a:tr>
              <a:tr h="256244">
                <a:tc>
                  <a:txBody>
                    <a:bodyPr/>
                    <a:lstStyle/>
                    <a:p>
                      <a:pPr latinLnBrk="1">
                        <a:lnSpc>
                          <a:spcPct val="150000"/>
                        </a:lnSpc>
                        <a:spcAft>
                          <a:spcPts val="0"/>
                        </a:spcAft>
                      </a:pPr>
                      <a:r>
                        <a:rPr lang="en-US" altLang="ko-KR" sz="1200" kern="100" dirty="0">
                          <a:effectLst/>
                          <a:latin typeface="+mn-ea"/>
                          <a:ea typeface="+mn-ea"/>
                          <a:cs typeface="+mn-cs"/>
                        </a:rPr>
                        <a:t>Package</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dirty="0" err="1">
                          <a:effectLst/>
                          <a:latin typeface="+mn-ea"/>
                          <a:ea typeface="+mn-ea"/>
                        </a:rPr>
                        <a:t>under_scored</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a:effectLst/>
                          <a:latin typeface="+mn-ea"/>
                          <a:ea typeface="+mn-ea"/>
                        </a:rPr>
                        <a:t>Ex) first_ros_package</a:t>
                      </a:r>
                      <a:endParaRPr lang="ko-KR" sz="1200" kern="10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1"/>
                  </a:ext>
                </a:extLst>
              </a:tr>
              <a:tr h="256244">
                <a:tc>
                  <a:txBody>
                    <a:bodyPr/>
                    <a:lstStyle/>
                    <a:p>
                      <a:pPr latinLnBrk="1">
                        <a:lnSpc>
                          <a:spcPct val="150000"/>
                        </a:lnSpc>
                        <a:spcAft>
                          <a:spcPts val="0"/>
                        </a:spcAft>
                      </a:pPr>
                      <a:r>
                        <a:rPr lang="en-US" sz="1200" kern="100" dirty="0">
                          <a:effectLst/>
                          <a:latin typeface="+mn-ea"/>
                          <a:ea typeface="+mn-ea"/>
                        </a:rPr>
                        <a:t>Topic, service</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a:effectLst/>
                          <a:latin typeface="+mn-ea"/>
                          <a:ea typeface="+mn-ea"/>
                        </a:rPr>
                        <a:t>under_scored</a:t>
                      </a:r>
                      <a:endParaRPr lang="ko-KR" sz="1200" kern="10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a:t>
                      </a:r>
                      <a:r>
                        <a:rPr lang="en-US" sz="1200" kern="100" dirty="0" err="1">
                          <a:effectLst/>
                          <a:latin typeface="+mn-ea"/>
                          <a:ea typeface="+mn-ea"/>
                        </a:rPr>
                        <a:t>raw_image</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2"/>
                  </a:ext>
                </a:extLst>
              </a:tr>
              <a:tr h="256244">
                <a:tc>
                  <a:txBody>
                    <a:bodyPr/>
                    <a:lstStyle/>
                    <a:p>
                      <a:pPr latinLnBrk="1">
                        <a:lnSpc>
                          <a:spcPct val="150000"/>
                        </a:lnSpc>
                        <a:spcAft>
                          <a:spcPts val="0"/>
                        </a:spcAft>
                      </a:pPr>
                      <a:r>
                        <a:rPr lang="en-US" altLang="ko-KR" sz="1200" kern="100" dirty="0">
                          <a:effectLst/>
                          <a:latin typeface="+mn-ea"/>
                          <a:ea typeface="+mn-ea"/>
                        </a:rPr>
                        <a:t>File</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dirty="0" err="1">
                          <a:effectLst/>
                          <a:latin typeface="+mn-ea"/>
                          <a:ea typeface="+mn-ea"/>
                        </a:rPr>
                        <a:t>under_scored</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turtlebot3_fake.cpp</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3"/>
                  </a:ext>
                </a:extLst>
              </a:tr>
              <a:tr h="256244">
                <a:tc>
                  <a:txBody>
                    <a:bodyPr/>
                    <a:lstStyle/>
                    <a:p>
                      <a:pPr latinLnBrk="1">
                        <a:lnSpc>
                          <a:spcPct val="150000"/>
                        </a:lnSpc>
                        <a:spcAft>
                          <a:spcPts val="0"/>
                        </a:spcAft>
                      </a:pPr>
                      <a:r>
                        <a:rPr lang="en-US" altLang="ko-KR" sz="1200" kern="100" dirty="0">
                          <a:effectLst/>
                          <a:latin typeface="+mn-ea"/>
                          <a:ea typeface="+mn-ea"/>
                        </a:rPr>
                        <a:t>Namespace</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dirty="0" err="1">
                          <a:effectLst/>
                          <a:latin typeface="+mn-ea"/>
                          <a:ea typeface="+mn-ea"/>
                        </a:rPr>
                        <a:t>under_scored</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a:t>
                      </a:r>
                      <a:r>
                        <a:rPr lang="en-US" sz="1200" kern="100" dirty="0" err="1">
                          <a:effectLst/>
                          <a:latin typeface="+mn-ea"/>
                          <a:ea typeface="+mn-ea"/>
                        </a:rPr>
                        <a:t>ros_awesome_package</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4"/>
                  </a:ext>
                </a:extLst>
              </a:tr>
              <a:tr h="256244">
                <a:tc>
                  <a:txBody>
                    <a:bodyPr/>
                    <a:lstStyle/>
                    <a:p>
                      <a:pPr latinLnBrk="1">
                        <a:lnSpc>
                          <a:spcPct val="150000"/>
                        </a:lnSpc>
                        <a:spcAft>
                          <a:spcPts val="0"/>
                        </a:spcAft>
                      </a:pPr>
                      <a:r>
                        <a:rPr lang="en-US" altLang="ko-KR" sz="1200" kern="100" dirty="0">
                          <a:effectLst/>
                          <a:latin typeface="+mn-ea"/>
                          <a:ea typeface="+mn-ea"/>
                          <a:cs typeface="+mn-cs"/>
                        </a:rPr>
                        <a:t>Variable</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dirty="0" err="1">
                          <a:effectLst/>
                          <a:latin typeface="+mn-ea"/>
                          <a:ea typeface="+mn-ea"/>
                        </a:rPr>
                        <a:t>under_scored</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a:effectLst/>
                          <a:latin typeface="+mn-ea"/>
                          <a:ea typeface="+mn-ea"/>
                        </a:rPr>
                        <a:t>Ex) string table_name;</a:t>
                      </a:r>
                      <a:endParaRPr lang="ko-KR" sz="1200" kern="10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5"/>
                  </a:ext>
                </a:extLst>
              </a:tr>
              <a:tr h="256244">
                <a:tc>
                  <a:txBody>
                    <a:bodyPr/>
                    <a:lstStyle/>
                    <a:p>
                      <a:pPr latinLnBrk="1">
                        <a:lnSpc>
                          <a:spcPct val="150000"/>
                        </a:lnSpc>
                        <a:spcAft>
                          <a:spcPts val="0"/>
                        </a:spcAft>
                      </a:pPr>
                      <a:r>
                        <a:rPr lang="en-US" altLang="ko-KR" sz="1200" kern="100" dirty="0">
                          <a:effectLst/>
                          <a:latin typeface="+mn-ea"/>
                          <a:ea typeface="+mn-ea"/>
                          <a:cs typeface="+mn-cs"/>
                        </a:rPr>
                        <a:t>type</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dirty="0" err="1">
                          <a:effectLst/>
                          <a:latin typeface="+mn-ea"/>
                          <a:ea typeface="+mn-ea"/>
                        </a:rPr>
                        <a:t>CamelCased</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a:t>
                      </a:r>
                      <a:r>
                        <a:rPr lang="en-US" sz="1200" kern="100" dirty="0" err="1">
                          <a:effectLst/>
                          <a:latin typeface="+mn-ea"/>
                          <a:ea typeface="+mn-ea"/>
                        </a:rPr>
                        <a:t>typedef</a:t>
                      </a:r>
                      <a:r>
                        <a:rPr lang="en-US" sz="1200" kern="100" dirty="0">
                          <a:effectLst/>
                          <a:latin typeface="+mn-ea"/>
                          <a:ea typeface="+mn-ea"/>
                        </a:rPr>
                        <a:t> int32_t </a:t>
                      </a:r>
                      <a:r>
                        <a:rPr lang="en-US" sz="1200" kern="100" dirty="0" err="1">
                          <a:effectLst/>
                          <a:latin typeface="+mn-ea"/>
                          <a:ea typeface="+mn-ea"/>
                        </a:rPr>
                        <a:t>PropertiesNumber</a:t>
                      </a:r>
                      <a:r>
                        <a:rPr lang="en-US" sz="1200" kern="100" dirty="0">
                          <a:effectLst/>
                          <a:latin typeface="+mn-ea"/>
                          <a:ea typeface="+mn-ea"/>
                        </a:rPr>
                        <a:t>;</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6"/>
                  </a:ext>
                </a:extLst>
              </a:tr>
              <a:tr h="256244">
                <a:tc>
                  <a:txBody>
                    <a:bodyPr/>
                    <a:lstStyle/>
                    <a:p>
                      <a:pPr latinLnBrk="1">
                        <a:lnSpc>
                          <a:spcPct val="150000"/>
                        </a:lnSpc>
                        <a:spcAft>
                          <a:spcPts val="0"/>
                        </a:spcAft>
                      </a:pPr>
                      <a:r>
                        <a:rPr lang="en-US" altLang="ko-KR" sz="1200" kern="100" dirty="0">
                          <a:effectLst/>
                          <a:latin typeface="+mn-ea"/>
                          <a:ea typeface="+mn-ea"/>
                          <a:cs typeface="+mn-cs"/>
                        </a:rPr>
                        <a:t>Class</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a:effectLst/>
                          <a:latin typeface="+mn-ea"/>
                          <a:ea typeface="+mn-ea"/>
                        </a:rPr>
                        <a:t>CamelCased</a:t>
                      </a:r>
                      <a:endParaRPr lang="ko-KR" sz="1200" kern="10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class </a:t>
                      </a:r>
                      <a:r>
                        <a:rPr lang="en-US" sz="1200" kern="100" dirty="0" err="1">
                          <a:effectLst/>
                          <a:latin typeface="+mn-ea"/>
                          <a:ea typeface="+mn-ea"/>
                        </a:rPr>
                        <a:t>UrlTable</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7"/>
                  </a:ext>
                </a:extLst>
              </a:tr>
              <a:tr h="256244">
                <a:tc>
                  <a:txBody>
                    <a:bodyPr/>
                    <a:lstStyle/>
                    <a:p>
                      <a:pPr latinLnBrk="1">
                        <a:lnSpc>
                          <a:spcPct val="150000"/>
                        </a:lnSpc>
                        <a:spcAft>
                          <a:spcPts val="0"/>
                        </a:spcAft>
                      </a:pPr>
                      <a:r>
                        <a:rPr lang="en-US" altLang="ko-KR" sz="1200" kern="100" dirty="0">
                          <a:effectLst/>
                          <a:latin typeface="+mn-ea"/>
                          <a:ea typeface="+mn-ea"/>
                        </a:rPr>
                        <a:t>Structure</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dirty="0" err="1">
                          <a:effectLst/>
                          <a:latin typeface="+mn-ea"/>
                          <a:ea typeface="+mn-ea"/>
                        </a:rPr>
                        <a:t>CamelCased</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a:t>
                      </a:r>
                      <a:r>
                        <a:rPr lang="en-US" sz="1200" kern="100" dirty="0" err="1">
                          <a:effectLst/>
                          <a:latin typeface="+mn-ea"/>
                          <a:ea typeface="+mn-ea"/>
                        </a:rPr>
                        <a:t>struct</a:t>
                      </a:r>
                      <a:r>
                        <a:rPr lang="en-US" sz="1200" kern="100" dirty="0">
                          <a:effectLst/>
                          <a:latin typeface="+mn-ea"/>
                          <a:ea typeface="+mn-ea"/>
                        </a:rPr>
                        <a:t> </a:t>
                      </a:r>
                      <a:r>
                        <a:rPr lang="en-US" sz="1200" kern="100" dirty="0" err="1">
                          <a:effectLst/>
                          <a:latin typeface="+mn-ea"/>
                          <a:ea typeface="+mn-ea"/>
                        </a:rPr>
                        <a:t>UrlTableProperties</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8"/>
                  </a:ext>
                </a:extLst>
              </a:tr>
              <a:tr h="256244">
                <a:tc>
                  <a:txBody>
                    <a:bodyPr/>
                    <a:lstStyle/>
                    <a:p>
                      <a:pPr latinLnBrk="1">
                        <a:lnSpc>
                          <a:spcPct val="150000"/>
                        </a:lnSpc>
                        <a:spcAft>
                          <a:spcPts val="0"/>
                        </a:spcAft>
                      </a:pPr>
                      <a:r>
                        <a:rPr lang="en-US" altLang="ko-KR" sz="1200" kern="100" dirty="0">
                          <a:effectLst/>
                          <a:latin typeface="+mn-ea"/>
                          <a:ea typeface="+mn-ea"/>
                          <a:cs typeface="+mn-cs"/>
                        </a:rPr>
                        <a:t>Enumeration</a:t>
                      </a:r>
                      <a:r>
                        <a:rPr lang="en-US" altLang="ko-KR" sz="1200" kern="100" baseline="0" dirty="0">
                          <a:effectLst/>
                          <a:latin typeface="+mn-ea"/>
                          <a:ea typeface="+mn-ea"/>
                          <a:cs typeface="+mn-cs"/>
                        </a:rPr>
                        <a:t> type</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a:effectLst/>
                          <a:latin typeface="+mn-ea"/>
                          <a:ea typeface="+mn-ea"/>
                        </a:rPr>
                        <a:t>CamelCased</a:t>
                      </a:r>
                      <a:endParaRPr lang="ko-KR" sz="1200" kern="10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a:t>
                      </a:r>
                      <a:r>
                        <a:rPr lang="en-US" sz="1200" kern="100" dirty="0" err="1">
                          <a:effectLst/>
                          <a:latin typeface="+mn-ea"/>
                          <a:ea typeface="+mn-ea"/>
                        </a:rPr>
                        <a:t>enum</a:t>
                      </a:r>
                      <a:r>
                        <a:rPr lang="en-US" sz="1200" kern="100" dirty="0">
                          <a:effectLst/>
                          <a:latin typeface="+mn-ea"/>
                          <a:ea typeface="+mn-ea"/>
                        </a:rPr>
                        <a:t> </a:t>
                      </a:r>
                      <a:r>
                        <a:rPr lang="en-US" sz="1200" kern="100" dirty="0" err="1">
                          <a:effectLst/>
                          <a:latin typeface="+mn-ea"/>
                          <a:ea typeface="+mn-ea"/>
                        </a:rPr>
                        <a:t>ChoiceNumber</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09"/>
                  </a:ext>
                </a:extLst>
              </a:tr>
              <a:tr h="256244">
                <a:tc>
                  <a:txBody>
                    <a:bodyPr/>
                    <a:lstStyle/>
                    <a:p>
                      <a:pPr latinLnBrk="1">
                        <a:lnSpc>
                          <a:spcPct val="150000"/>
                        </a:lnSpc>
                        <a:spcAft>
                          <a:spcPts val="0"/>
                        </a:spcAft>
                      </a:pPr>
                      <a:r>
                        <a:rPr lang="en-US" altLang="ko-KR" sz="1200" kern="100" dirty="0">
                          <a:effectLst/>
                          <a:latin typeface="+mn-ea"/>
                          <a:ea typeface="+mn-ea"/>
                        </a:rPr>
                        <a:t>Function</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a:effectLst/>
                          <a:latin typeface="+mn-ea"/>
                          <a:ea typeface="+mn-ea"/>
                        </a:rPr>
                        <a:t>camelCased</a:t>
                      </a:r>
                      <a:endParaRPr lang="ko-KR" sz="1200" kern="10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a:t>
                      </a:r>
                      <a:r>
                        <a:rPr lang="en-US" sz="1200" kern="100" dirty="0" err="1">
                          <a:effectLst/>
                          <a:latin typeface="+mn-ea"/>
                          <a:ea typeface="+mn-ea"/>
                        </a:rPr>
                        <a:t>addTableEntry</a:t>
                      </a:r>
                      <a:r>
                        <a:rPr lang="en-US" sz="1200" kern="100" dirty="0">
                          <a:effectLst/>
                          <a:latin typeface="+mn-ea"/>
                          <a:ea typeface="+mn-ea"/>
                        </a:rPr>
                        <a:t>();</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10"/>
                  </a:ext>
                </a:extLst>
              </a:tr>
              <a:tr h="256244">
                <a:tc>
                  <a:txBody>
                    <a:bodyPr/>
                    <a:lstStyle/>
                    <a:p>
                      <a:pPr latinLnBrk="1">
                        <a:lnSpc>
                          <a:spcPct val="150000"/>
                        </a:lnSpc>
                        <a:spcAft>
                          <a:spcPts val="0"/>
                        </a:spcAft>
                      </a:pPr>
                      <a:r>
                        <a:rPr lang="en-US" altLang="ko-KR" sz="1200" kern="100" dirty="0">
                          <a:effectLst/>
                          <a:latin typeface="+mn-ea"/>
                          <a:ea typeface="+mn-ea"/>
                        </a:rPr>
                        <a:t>Method</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a:effectLst/>
                          <a:latin typeface="+mn-ea"/>
                          <a:ea typeface="+mn-ea"/>
                        </a:rPr>
                        <a:t>camelCased</a:t>
                      </a:r>
                      <a:endParaRPr lang="ko-KR" sz="1200" kern="10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void </a:t>
                      </a:r>
                      <a:r>
                        <a:rPr lang="en-US" sz="1200" kern="100" dirty="0" err="1">
                          <a:effectLst/>
                          <a:latin typeface="+mn-ea"/>
                          <a:ea typeface="+mn-ea"/>
                        </a:rPr>
                        <a:t>setNumEntries</a:t>
                      </a:r>
                      <a:r>
                        <a:rPr lang="en-US" sz="1200" kern="100" dirty="0">
                          <a:effectLst/>
                          <a:latin typeface="+mn-ea"/>
                          <a:ea typeface="+mn-ea"/>
                        </a:rPr>
                        <a:t>(int32_t </a:t>
                      </a:r>
                      <a:r>
                        <a:rPr lang="en-US" sz="1200" kern="100" dirty="0" err="1">
                          <a:effectLst/>
                          <a:latin typeface="+mn-ea"/>
                          <a:ea typeface="+mn-ea"/>
                        </a:rPr>
                        <a:t>num_entries</a:t>
                      </a:r>
                      <a:r>
                        <a:rPr lang="en-US" sz="1200" kern="100" dirty="0">
                          <a:effectLst/>
                          <a:latin typeface="+mn-ea"/>
                          <a:ea typeface="+mn-ea"/>
                        </a:rPr>
                        <a:t>)</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11"/>
                  </a:ext>
                </a:extLst>
              </a:tr>
              <a:tr h="256244">
                <a:tc>
                  <a:txBody>
                    <a:bodyPr/>
                    <a:lstStyle/>
                    <a:p>
                      <a:pPr latinLnBrk="1">
                        <a:lnSpc>
                          <a:spcPct val="150000"/>
                        </a:lnSpc>
                        <a:spcAft>
                          <a:spcPts val="0"/>
                        </a:spcAft>
                      </a:pPr>
                      <a:r>
                        <a:rPr lang="en-US" altLang="ko-KR" sz="1200" kern="100" baseline="0" dirty="0">
                          <a:effectLst/>
                          <a:latin typeface="+mn-ea"/>
                          <a:ea typeface="+mn-ea"/>
                          <a:cs typeface="+mn-cs"/>
                        </a:rPr>
                        <a:t>Constant</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a:effectLst/>
                          <a:latin typeface="+mn-ea"/>
                          <a:ea typeface="+mn-ea"/>
                        </a:rPr>
                        <a:t>ALL_CAPITALS</a:t>
                      </a:r>
                      <a:endParaRPr lang="ko-KR" sz="1200" kern="10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a:t>
                      </a:r>
                      <a:r>
                        <a:rPr lang="en-US" sz="1200" kern="100" dirty="0" err="1">
                          <a:effectLst/>
                          <a:latin typeface="+mn-ea"/>
                          <a:ea typeface="+mn-ea"/>
                        </a:rPr>
                        <a:t>const</a:t>
                      </a:r>
                      <a:r>
                        <a:rPr lang="en-US" sz="1200" kern="100" dirty="0">
                          <a:effectLst/>
                          <a:latin typeface="+mn-ea"/>
                          <a:ea typeface="+mn-ea"/>
                        </a:rPr>
                        <a:t> uint8_t DAYS_IN_A_WEEK = 7;</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12"/>
                  </a:ext>
                </a:extLst>
              </a:tr>
              <a:tr h="256244">
                <a:tc>
                  <a:txBody>
                    <a:bodyPr/>
                    <a:lstStyle/>
                    <a:p>
                      <a:pPr latinLnBrk="1">
                        <a:lnSpc>
                          <a:spcPct val="150000"/>
                        </a:lnSpc>
                        <a:spcAft>
                          <a:spcPts val="0"/>
                        </a:spcAft>
                      </a:pPr>
                      <a:r>
                        <a:rPr lang="en-US" altLang="ko-KR" sz="1200" kern="100" dirty="0">
                          <a:effectLst/>
                          <a:latin typeface="+mn-ea"/>
                          <a:ea typeface="+mn-ea"/>
                          <a:cs typeface="+mn-cs"/>
                        </a:rPr>
                        <a:t>Macro</a:t>
                      </a:r>
                      <a:endParaRPr lang="ko-KR" sz="1200" kern="100" dirty="0">
                        <a:effectLst/>
                        <a:latin typeface="+mn-ea"/>
                        <a:ea typeface="+mn-ea"/>
                        <a:cs typeface="Times New Roman" panose="02020603050405020304" pitchFamily="18" charset="0"/>
                      </a:endParaRPr>
                    </a:p>
                  </a:txBody>
                  <a:tcPr marL="36000" marR="36000" marT="3600" marB="3600" anchor="ctr"/>
                </a:tc>
                <a:tc>
                  <a:txBody>
                    <a:bodyPr/>
                    <a:lstStyle/>
                    <a:p>
                      <a:pPr algn="ctr" latinLnBrk="1">
                        <a:lnSpc>
                          <a:spcPct val="150000"/>
                        </a:lnSpc>
                        <a:spcAft>
                          <a:spcPts val="0"/>
                        </a:spcAft>
                      </a:pPr>
                      <a:r>
                        <a:rPr lang="en-US" sz="1200" kern="100">
                          <a:effectLst/>
                          <a:latin typeface="+mn-ea"/>
                          <a:ea typeface="+mn-ea"/>
                        </a:rPr>
                        <a:t>ALL_CAPITALS</a:t>
                      </a:r>
                      <a:endParaRPr lang="ko-KR" sz="1200" kern="100">
                        <a:effectLst/>
                        <a:latin typeface="+mn-ea"/>
                        <a:ea typeface="+mn-ea"/>
                        <a:cs typeface="Times New Roman" panose="02020603050405020304" pitchFamily="18" charset="0"/>
                      </a:endParaRPr>
                    </a:p>
                  </a:txBody>
                  <a:tcPr marL="36000" marR="36000" marT="3600" marB="3600" anchor="ctr"/>
                </a:tc>
                <a:tc>
                  <a:txBody>
                    <a:bodyPr/>
                    <a:lstStyle/>
                    <a:p>
                      <a:pPr latinLnBrk="1">
                        <a:lnSpc>
                          <a:spcPct val="150000"/>
                        </a:lnSpc>
                        <a:spcAft>
                          <a:spcPts val="0"/>
                        </a:spcAft>
                      </a:pPr>
                      <a:r>
                        <a:rPr lang="en-US" sz="1200" kern="100" dirty="0">
                          <a:effectLst/>
                          <a:latin typeface="+mn-ea"/>
                          <a:ea typeface="+mn-ea"/>
                        </a:rPr>
                        <a:t>Ex) #define PI_ROUNDED 3.0</a:t>
                      </a:r>
                      <a:endParaRPr lang="ko-KR" sz="1200" kern="100" dirty="0">
                        <a:effectLst/>
                        <a:latin typeface="+mn-ea"/>
                        <a:ea typeface="+mn-ea"/>
                        <a:cs typeface="Times New Roman" panose="02020603050405020304" pitchFamily="18" charset="0"/>
                      </a:endParaRPr>
                    </a:p>
                  </a:txBody>
                  <a:tcPr marL="36000" marR="36000" marT="3600" marB="360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827374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20</a:t>
            </a:fld>
            <a:endParaRPr lang="ko-KR" altLang="en-US" dirty="0"/>
          </a:p>
        </p:txBody>
      </p:sp>
      <p:sp>
        <p:nvSpPr>
          <p:cNvPr id="8" name="Rectangle 3"/>
          <p:cNvSpPr/>
          <p:nvPr/>
        </p:nvSpPr>
        <p:spPr>
          <a:xfrm>
            <a:off x="382554" y="1043125"/>
            <a:ext cx="11290041" cy="5632311"/>
          </a:xfrm>
          <a:prstGeom prst="rect">
            <a:avLst/>
          </a:prstGeom>
          <a:solidFill>
            <a:schemeClr val="tx1"/>
          </a:solidFill>
        </p:spPr>
        <p:txBody>
          <a:bodyPr wrap="square">
            <a:spAutoFit/>
          </a:bodyPr>
          <a:lstStyle/>
          <a:p>
            <a:endParaRPr lang="ko-KR" altLang="en-US" dirty="0">
              <a:solidFill>
                <a:schemeClr val="bg1"/>
              </a:solidFill>
            </a:endParaRPr>
          </a:p>
          <a:p>
            <a:r>
              <a:rPr lang="ko-KR" altLang="en-US" dirty="0">
                <a:solidFill>
                  <a:schemeClr val="bg1"/>
                </a:solidFill>
              </a:rPr>
              <a:t>  </a:t>
            </a:r>
            <a:r>
              <a:rPr lang="en-US" altLang="ko-KR" dirty="0">
                <a:solidFill>
                  <a:schemeClr val="bg1"/>
                </a:solidFill>
              </a:rPr>
              <a:t>while (</a:t>
            </a:r>
            <a:r>
              <a:rPr lang="en-US" altLang="ko-KR" dirty="0" err="1">
                <a:solidFill>
                  <a:schemeClr val="bg1"/>
                </a:solidFill>
              </a:rPr>
              <a:t>ros</a:t>
            </a:r>
            <a:r>
              <a:rPr lang="en-US" altLang="ko-KR" dirty="0">
                <a:solidFill>
                  <a:schemeClr val="bg1"/>
                </a:solidFill>
              </a:rPr>
              <a:t>::ok())</a:t>
            </a:r>
          </a:p>
          <a:p>
            <a:r>
              <a:rPr lang="en-US" altLang="ko-KR" dirty="0">
                <a:solidFill>
                  <a:schemeClr val="bg1"/>
                </a:solidFill>
              </a:rPr>
              <a:t>  {</a:t>
            </a:r>
          </a:p>
          <a:p>
            <a:r>
              <a:rPr lang="en-US" altLang="ko-KR" dirty="0">
                <a:solidFill>
                  <a:schemeClr val="bg1"/>
                </a:solidFill>
              </a:rPr>
              <a:t>    </a:t>
            </a:r>
            <a:r>
              <a:rPr lang="en-US" altLang="ko-KR" dirty="0" err="1">
                <a:solidFill>
                  <a:schemeClr val="bg1"/>
                </a:solidFill>
              </a:rPr>
              <a:t>msg.stamp</a:t>
            </a:r>
            <a:r>
              <a:rPr lang="en-US" altLang="ko-KR" dirty="0">
                <a:solidFill>
                  <a:schemeClr val="bg1"/>
                </a:solidFill>
              </a:rPr>
              <a:t> = </a:t>
            </a:r>
            <a:r>
              <a:rPr lang="en-US" altLang="ko-KR" dirty="0" err="1">
                <a:solidFill>
                  <a:schemeClr val="bg1"/>
                </a:solidFill>
              </a:rPr>
              <a:t>ros</a:t>
            </a:r>
            <a:r>
              <a:rPr lang="en-US" altLang="ko-KR" dirty="0">
                <a:solidFill>
                  <a:schemeClr val="bg1"/>
                </a:solidFill>
              </a:rPr>
              <a:t>::Time::now();	</a:t>
            </a:r>
            <a:r>
              <a:rPr lang="en-US" altLang="ko-KR" dirty="0">
                <a:solidFill>
                  <a:srgbClr val="FFFF00"/>
                </a:solidFill>
              </a:rPr>
              <a:t>// Put the current time in the </a:t>
            </a:r>
            <a:r>
              <a:rPr lang="en-US" altLang="ko-KR" dirty="0" err="1">
                <a:solidFill>
                  <a:srgbClr val="FFFF00"/>
                </a:solidFill>
              </a:rPr>
              <a:t>msg's</a:t>
            </a:r>
            <a:r>
              <a:rPr lang="en-US" altLang="ko-KR" dirty="0">
                <a:solidFill>
                  <a:srgbClr val="FFFF00"/>
                </a:solidFill>
              </a:rPr>
              <a:t> </a:t>
            </a:r>
            <a:r>
              <a:rPr lang="en-US" altLang="ko-KR" dirty="0" err="1">
                <a:solidFill>
                  <a:srgbClr val="FFFF00"/>
                </a:solidFill>
              </a:rPr>
              <a:t>substamp</a:t>
            </a:r>
            <a:r>
              <a:rPr lang="en-US" altLang="ko-KR" dirty="0">
                <a:solidFill>
                  <a:srgbClr val="FFFF00"/>
                </a:solidFill>
              </a:rPr>
              <a:t> message</a:t>
            </a:r>
          </a:p>
          <a:p>
            <a:r>
              <a:rPr lang="ko-KR" altLang="en-US" dirty="0">
                <a:solidFill>
                  <a:schemeClr val="bg1"/>
                </a:solidFill>
              </a:rPr>
              <a:t>    </a:t>
            </a:r>
            <a:r>
              <a:rPr lang="en-US" altLang="ko-KR" dirty="0" err="1">
                <a:solidFill>
                  <a:schemeClr val="bg1"/>
                </a:solidFill>
              </a:rPr>
              <a:t>msg.data</a:t>
            </a:r>
            <a:r>
              <a:rPr lang="en-US" altLang="ko-KR" dirty="0">
                <a:solidFill>
                  <a:schemeClr val="bg1"/>
                </a:solidFill>
              </a:rPr>
              <a:t>  = count; 		</a:t>
            </a:r>
            <a:r>
              <a:rPr lang="en-US" altLang="ko-KR" dirty="0">
                <a:solidFill>
                  <a:srgbClr val="FFFF00"/>
                </a:solidFill>
              </a:rPr>
              <a:t>// Put the value of the variable count in the lower data message of </a:t>
            </a:r>
            <a:r>
              <a:rPr lang="en-US" altLang="ko-KR" dirty="0" err="1">
                <a:solidFill>
                  <a:srgbClr val="FFFF00"/>
                </a:solidFill>
              </a:rPr>
              <a:t>msg</a:t>
            </a:r>
            <a:endParaRPr lang="en-US" altLang="ko-KR" dirty="0">
              <a:solidFill>
                <a:srgbClr val="FFFF00"/>
              </a:solidFill>
            </a:endParaRPr>
          </a:p>
          <a:p>
            <a:endParaRPr lang="ko-KR" altLang="en-US" dirty="0">
              <a:solidFill>
                <a:schemeClr val="bg1"/>
              </a:solidFill>
            </a:endParaRPr>
          </a:p>
          <a:p>
            <a:r>
              <a:rPr lang="ko-KR" altLang="en-US" dirty="0">
                <a:solidFill>
                  <a:schemeClr val="bg1"/>
                </a:solidFill>
              </a:rPr>
              <a:t>    </a:t>
            </a:r>
            <a:r>
              <a:rPr lang="en-US" altLang="ko-KR" dirty="0">
                <a:solidFill>
                  <a:schemeClr val="bg1"/>
                </a:solidFill>
              </a:rPr>
              <a:t>ROS_INFO("send </a:t>
            </a:r>
            <a:r>
              <a:rPr lang="en-US" altLang="ko-KR" dirty="0" err="1">
                <a:solidFill>
                  <a:schemeClr val="bg1"/>
                </a:solidFill>
              </a:rPr>
              <a:t>msg</a:t>
            </a:r>
            <a:r>
              <a:rPr lang="en-US" altLang="ko-KR" dirty="0">
                <a:solidFill>
                  <a:schemeClr val="bg1"/>
                </a:solidFill>
              </a:rPr>
              <a:t> = %d", </a:t>
            </a:r>
            <a:r>
              <a:rPr lang="en-US" altLang="ko-KR" dirty="0" err="1">
                <a:solidFill>
                  <a:schemeClr val="bg1"/>
                </a:solidFill>
              </a:rPr>
              <a:t>msg.stamp.sec</a:t>
            </a:r>
            <a:r>
              <a:rPr lang="en-US" altLang="ko-KR" dirty="0">
                <a:solidFill>
                  <a:schemeClr val="bg1"/>
                </a:solidFill>
              </a:rPr>
              <a:t>);  	</a:t>
            </a:r>
            <a:r>
              <a:rPr lang="en-US" altLang="ko-KR" dirty="0">
                <a:solidFill>
                  <a:srgbClr val="FFFF00"/>
                </a:solidFill>
              </a:rPr>
              <a:t>// Display the </a:t>
            </a:r>
            <a:r>
              <a:rPr lang="en-US" altLang="ko-KR" dirty="0" err="1">
                <a:solidFill>
                  <a:srgbClr val="FFFF00"/>
                </a:solidFill>
              </a:rPr>
              <a:t>stamp.sec</a:t>
            </a:r>
            <a:r>
              <a:rPr lang="en-US" altLang="ko-KR" dirty="0">
                <a:solidFill>
                  <a:srgbClr val="FFFF00"/>
                </a:solidFill>
              </a:rPr>
              <a:t> message</a:t>
            </a:r>
          </a:p>
          <a:p>
            <a:r>
              <a:rPr lang="ko-KR" altLang="en-US" dirty="0">
                <a:solidFill>
                  <a:schemeClr val="bg1"/>
                </a:solidFill>
              </a:rPr>
              <a:t>    </a:t>
            </a:r>
            <a:r>
              <a:rPr lang="en-US" altLang="ko-KR" dirty="0">
                <a:solidFill>
                  <a:schemeClr val="bg1"/>
                </a:solidFill>
              </a:rPr>
              <a:t>ROS_INFO("send </a:t>
            </a:r>
            <a:r>
              <a:rPr lang="en-US" altLang="ko-KR" dirty="0" err="1">
                <a:solidFill>
                  <a:schemeClr val="bg1"/>
                </a:solidFill>
              </a:rPr>
              <a:t>msg</a:t>
            </a:r>
            <a:r>
              <a:rPr lang="en-US" altLang="ko-KR" dirty="0">
                <a:solidFill>
                  <a:schemeClr val="bg1"/>
                </a:solidFill>
              </a:rPr>
              <a:t> = %d", </a:t>
            </a:r>
            <a:r>
              <a:rPr lang="en-US" altLang="ko-KR" dirty="0" err="1">
                <a:solidFill>
                  <a:schemeClr val="bg1"/>
                </a:solidFill>
              </a:rPr>
              <a:t>msg.stamp.nsec</a:t>
            </a:r>
            <a:r>
              <a:rPr lang="en-US" altLang="ko-KR" dirty="0">
                <a:solidFill>
                  <a:schemeClr val="bg1"/>
                </a:solidFill>
              </a:rPr>
              <a:t>); 	</a:t>
            </a:r>
            <a:r>
              <a:rPr lang="en-US" altLang="ko-KR" dirty="0">
                <a:solidFill>
                  <a:srgbClr val="FFFF00"/>
                </a:solidFill>
              </a:rPr>
              <a:t>// Display the </a:t>
            </a:r>
            <a:r>
              <a:rPr lang="en-US" altLang="ko-KR" dirty="0" err="1">
                <a:solidFill>
                  <a:srgbClr val="FFFF00"/>
                </a:solidFill>
              </a:rPr>
              <a:t>stamp.nsec</a:t>
            </a:r>
            <a:r>
              <a:rPr lang="en-US" altLang="ko-KR" dirty="0">
                <a:solidFill>
                  <a:srgbClr val="FFFF00"/>
                </a:solidFill>
              </a:rPr>
              <a:t> message</a:t>
            </a:r>
            <a:endParaRPr lang="ko-KR" altLang="en-US" dirty="0">
              <a:solidFill>
                <a:srgbClr val="FFFF00"/>
              </a:solidFill>
            </a:endParaRPr>
          </a:p>
          <a:p>
            <a:r>
              <a:rPr lang="ko-KR" altLang="en-US" dirty="0">
                <a:solidFill>
                  <a:schemeClr val="bg1"/>
                </a:solidFill>
              </a:rPr>
              <a:t>    </a:t>
            </a:r>
            <a:r>
              <a:rPr lang="en-US" altLang="ko-KR" dirty="0">
                <a:solidFill>
                  <a:schemeClr val="bg1"/>
                </a:solidFill>
              </a:rPr>
              <a:t>ROS_INFO("send </a:t>
            </a:r>
            <a:r>
              <a:rPr lang="en-US" altLang="ko-KR" dirty="0" err="1">
                <a:solidFill>
                  <a:schemeClr val="bg1"/>
                </a:solidFill>
              </a:rPr>
              <a:t>msg</a:t>
            </a:r>
            <a:r>
              <a:rPr lang="en-US" altLang="ko-KR" dirty="0">
                <a:solidFill>
                  <a:schemeClr val="bg1"/>
                </a:solidFill>
              </a:rPr>
              <a:t> = %d", </a:t>
            </a:r>
            <a:r>
              <a:rPr lang="en-US" altLang="ko-KR" dirty="0" err="1">
                <a:solidFill>
                  <a:schemeClr val="bg1"/>
                </a:solidFill>
              </a:rPr>
              <a:t>msg.data</a:t>
            </a:r>
            <a:r>
              <a:rPr lang="en-US" altLang="ko-KR" dirty="0">
                <a:solidFill>
                  <a:schemeClr val="bg1"/>
                </a:solidFill>
              </a:rPr>
              <a:t>);        		</a:t>
            </a:r>
            <a:r>
              <a:rPr lang="en-US" altLang="ko-KR" dirty="0">
                <a:solidFill>
                  <a:srgbClr val="FFFF00"/>
                </a:solidFill>
              </a:rPr>
              <a:t>// Display  data message</a:t>
            </a:r>
            <a:endParaRPr lang="ko-KR" altLang="en-US" dirty="0">
              <a:solidFill>
                <a:srgbClr val="FFFF00"/>
              </a:solidFill>
            </a:endParaRPr>
          </a:p>
          <a:p>
            <a:endParaRPr lang="ko-KR" altLang="en-US" dirty="0">
              <a:solidFill>
                <a:schemeClr val="bg1"/>
              </a:solidFill>
            </a:endParaRPr>
          </a:p>
          <a:p>
            <a:r>
              <a:rPr lang="ko-KR" altLang="en-US" dirty="0">
                <a:solidFill>
                  <a:schemeClr val="bg1"/>
                </a:solidFill>
              </a:rPr>
              <a:t>    </a:t>
            </a:r>
            <a:r>
              <a:rPr lang="en-US" altLang="ko-KR" dirty="0" err="1">
                <a:solidFill>
                  <a:schemeClr val="bg1"/>
                </a:solidFill>
              </a:rPr>
              <a:t>ros_tutorial_pub.publish</a:t>
            </a:r>
            <a:r>
              <a:rPr lang="en-US" altLang="ko-KR" dirty="0">
                <a:solidFill>
                  <a:schemeClr val="bg1"/>
                </a:solidFill>
              </a:rPr>
              <a:t>(</a:t>
            </a:r>
            <a:r>
              <a:rPr lang="en-US" altLang="ko-KR" dirty="0" err="1">
                <a:solidFill>
                  <a:schemeClr val="bg1"/>
                </a:solidFill>
              </a:rPr>
              <a:t>msg</a:t>
            </a:r>
            <a:r>
              <a:rPr lang="en-US" altLang="ko-KR" dirty="0">
                <a:solidFill>
                  <a:schemeClr val="bg1"/>
                </a:solidFill>
              </a:rPr>
              <a:t>);			</a:t>
            </a:r>
            <a:r>
              <a:rPr lang="en-US" altLang="ko-KR" dirty="0">
                <a:solidFill>
                  <a:srgbClr val="FFFF00"/>
                </a:solidFill>
              </a:rPr>
              <a:t>// Publish message</a:t>
            </a:r>
          </a:p>
          <a:p>
            <a:endParaRPr lang="ko-KR" altLang="en-US" dirty="0">
              <a:solidFill>
                <a:schemeClr val="bg1"/>
              </a:solidFill>
            </a:endParaRPr>
          </a:p>
          <a:p>
            <a:r>
              <a:rPr lang="ko-KR" altLang="en-US" dirty="0">
                <a:solidFill>
                  <a:schemeClr val="bg1"/>
                </a:solidFill>
              </a:rPr>
              <a:t>    </a:t>
            </a:r>
            <a:r>
              <a:rPr lang="en-US" altLang="ko-KR" dirty="0" err="1">
                <a:solidFill>
                  <a:schemeClr val="bg1"/>
                </a:solidFill>
              </a:rPr>
              <a:t>loop_rate.sleep</a:t>
            </a:r>
            <a:r>
              <a:rPr lang="en-US" altLang="ko-KR" dirty="0">
                <a:solidFill>
                  <a:schemeClr val="bg1"/>
                </a:solidFill>
              </a:rPr>
              <a:t>();				</a:t>
            </a:r>
            <a:r>
              <a:rPr lang="en-US" altLang="ko-KR" dirty="0">
                <a:solidFill>
                  <a:srgbClr val="FFFF00"/>
                </a:solidFill>
              </a:rPr>
              <a:t>//  Go to sleep according to the loop cycle defined above</a:t>
            </a:r>
          </a:p>
          <a:p>
            <a:endParaRPr lang="ko-KR" altLang="en-US" dirty="0">
              <a:solidFill>
                <a:schemeClr val="bg1"/>
              </a:solidFill>
            </a:endParaRPr>
          </a:p>
          <a:p>
            <a:r>
              <a:rPr lang="ko-KR" altLang="en-US" dirty="0">
                <a:solidFill>
                  <a:schemeClr val="bg1"/>
                </a:solidFill>
              </a:rPr>
              <a:t>    </a:t>
            </a:r>
            <a:r>
              <a:rPr lang="en-US" altLang="ko-KR" dirty="0">
                <a:solidFill>
                  <a:schemeClr val="bg1"/>
                </a:solidFill>
              </a:rPr>
              <a:t>++count;					</a:t>
            </a:r>
            <a:r>
              <a:rPr lang="en-US" altLang="ko-KR" dirty="0">
                <a:solidFill>
                  <a:srgbClr val="FFFF00"/>
                </a:solidFill>
              </a:rPr>
              <a:t>//  Increment count variable by 1</a:t>
            </a:r>
            <a:endParaRPr lang="ko-KR" altLang="en-US" dirty="0">
              <a:solidFill>
                <a:srgbClr val="FFFF00"/>
              </a:solidFill>
            </a:endParaRPr>
          </a:p>
          <a:p>
            <a:r>
              <a:rPr lang="ko-KR" altLang="en-US" dirty="0">
                <a:solidFill>
                  <a:schemeClr val="bg1"/>
                </a:solidFill>
              </a:rPr>
              <a:t>  </a:t>
            </a:r>
            <a:r>
              <a:rPr lang="en-US" altLang="ko-KR" dirty="0">
                <a:solidFill>
                  <a:schemeClr val="bg1"/>
                </a:solidFill>
              </a:rPr>
              <a:t>}</a:t>
            </a:r>
          </a:p>
          <a:p>
            <a:endParaRPr lang="en-US" altLang="ko-KR" dirty="0">
              <a:solidFill>
                <a:schemeClr val="bg1"/>
              </a:solidFill>
            </a:endParaRPr>
          </a:p>
          <a:p>
            <a:r>
              <a:rPr lang="en-US" altLang="ko-KR" dirty="0">
                <a:solidFill>
                  <a:schemeClr val="bg1"/>
                </a:solidFill>
              </a:rPr>
              <a:t>  return 0;</a:t>
            </a:r>
          </a:p>
          <a:p>
            <a:r>
              <a:rPr lang="en-US" altLang="ko-KR" dirty="0">
                <a:solidFill>
                  <a:schemeClr val="bg1"/>
                </a:solidFill>
              </a:rPr>
              <a:t>}</a:t>
            </a:r>
          </a:p>
          <a:p>
            <a:endParaRPr lang="en-US" altLang="ko-KR" dirty="0">
              <a:solidFill>
                <a:schemeClr val="bg1"/>
              </a:solidFill>
            </a:endParaRPr>
          </a:p>
        </p:txBody>
      </p:sp>
    </p:spTree>
    <p:extLst>
      <p:ext uri="{BB962C8B-B14F-4D97-AF65-F5344CB8AC3E}">
        <p14:creationId xmlns:p14="http://schemas.microsoft.com/office/powerpoint/2010/main" val="245854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a:xfrm>
            <a:off x="382555" y="998376"/>
            <a:ext cx="11809445" cy="5494498"/>
          </a:xfrm>
        </p:spPr>
        <p:txBody>
          <a:bodyPr/>
          <a:lstStyle/>
          <a:p>
            <a:pPr marL="0" indent="0">
              <a:buNone/>
            </a:pPr>
            <a:r>
              <a:rPr lang="en-US" altLang="ko-KR" dirty="0">
                <a:solidFill>
                  <a:srgbClr val="00B0F0"/>
                </a:solidFill>
              </a:rPr>
              <a:t>6) </a:t>
            </a:r>
            <a:r>
              <a:rPr lang="zh-CN" altLang="en-US" dirty="0">
                <a:solidFill>
                  <a:srgbClr val="00B0F0"/>
                </a:solidFill>
              </a:rPr>
              <a:t>创建订阅节点</a:t>
            </a:r>
            <a:endParaRPr lang="en-US" altLang="ko-KR" dirty="0">
              <a:solidFill>
                <a:srgbClr val="00B0F0"/>
              </a:solidFill>
            </a:endParaRPr>
          </a:p>
          <a:p>
            <a:r>
              <a:rPr lang="zh-CN" altLang="en-US" sz="2000" dirty="0"/>
              <a:t>在</a:t>
            </a:r>
            <a:r>
              <a:rPr lang="en-US" altLang="ko-KR" sz="2000" dirty="0"/>
              <a:t>CMakeLists.txt</a:t>
            </a:r>
            <a:r>
              <a:rPr lang="zh-CN" altLang="en-US" sz="2000" dirty="0"/>
              <a:t>文件中，添加选项以生成以下可执行文件。</a:t>
            </a:r>
            <a:endParaRPr lang="en-US" altLang="ko-KR" sz="2000" dirty="0"/>
          </a:p>
          <a:p>
            <a:endParaRPr lang="en-US" altLang="ko-KR" sz="2000" dirty="0"/>
          </a:p>
          <a:p>
            <a:r>
              <a:rPr lang="zh-CN" altLang="en-US" sz="2000" dirty="0"/>
              <a:t>也就是说，构建一个名为</a:t>
            </a:r>
            <a:r>
              <a:rPr lang="en-US" altLang="ko-KR" sz="2000" dirty="0"/>
              <a:t>topic_subscriber.cpp</a:t>
            </a:r>
            <a:r>
              <a:rPr lang="zh-CN" altLang="en-US" sz="2000" dirty="0"/>
              <a:t>的文件以创建一个名为</a:t>
            </a:r>
            <a:r>
              <a:rPr lang="en-US" altLang="ko-KR" sz="2000" dirty="0" err="1"/>
              <a:t>topic_subscriber</a:t>
            </a:r>
            <a:r>
              <a:rPr lang="zh-CN" altLang="en-US" sz="2000" dirty="0"/>
              <a:t>的可执行文件。</a:t>
            </a:r>
            <a:endParaRPr lang="en-US" altLang="ko-KR" sz="2000" dirty="0"/>
          </a:p>
          <a:p>
            <a:endParaRPr lang="ko-KR" altLang="en-US" sz="2400"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21</a:t>
            </a:fld>
            <a:endParaRPr lang="ko-KR" altLang="en-US" dirty="0"/>
          </a:p>
        </p:txBody>
      </p:sp>
      <p:sp>
        <p:nvSpPr>
          <p:cNvPr id="7" name="Rectangle 3"/>
          <p:cNvSpPr/>
          <p:nvPr/>
        </p:nvSpPr>
        <p:spPr>
          <a:xfrm>
            <a:off x="712520" y="1948328"/>
            <a:ext cx="10960076" cy="400110"/>
          </a:xfrm>
          <a:prstGeom prst="rect">
            <a:avLst/>
          </a:prstGeom>
          <a:solidFill>
            <a:schemeClr val="tx1"/>
          </a:solidFill>
        </p:spPr>
        <p:txBody>
          <a:bodyPr wrap="square">
            <a:spAutoFit/>
          </a:bodyPr>
          <a:lstStyle/>
          <a:p>
            <a:r>
              <a:rPr lang="en-US" altLang="ko-KR" sz="2000" dirty="0" err="1">
                <a:solidFill>
                  <a:schemeClr val="bg1"/>
                </a:solidFill>
              </a:rPr>
              <a:t>add_executable</a:t>
            </a:r>
            <a:r>
              <a:rPr lang="en-US" altLang="ko-KR" sz="2000" dirty="0">
                <a:solidFill>
                  <a:schemeClr val="bg1"/>
                </a:solidFill>
              </a:rPr>
              <a:t>(</a:t>
            </a:r>
            <a:r>
              <a:rPr lang="en-US" altLang="ko-KR" sz="2000" dirty="0" err="1">
                <a:solidFill>
                  <a:schemeClr val="bg1"/>
                </a:solidFill>
              </a:rPr>
              <a:t>topic_subscriber</a:t>
            </a:r>
            <a:r>
              <a:rPr lang="en-US" altLang="ko-KR" sz="2000" dirty="0">
                <a:solidFill>
                  <a:schemeClr val="bg1"/>
                </a:solidFill>
              </a:rPr>
              <a:t> </a:t>
            </a:r>
            <a:r>
              <a:rPr lang="en-US" altLang="ko-KR" sz="2000" dirty="0" err="1">
                <a:solidFill>
                  <a:schemeClr val="bg1"/>
                </a:solidFill>
              </a:rPr>
              <a:t>src</a:t>
            </a:r>
            <a:r>
              <a:rPr lang="en-US" altLang="ko-KR" sz="2000" dirty="0">
                <a:solidFill>
                  <a:schemeClr val="bg1"/>
                </a:solidFill>
              </a:rPr>
              <a:t>/topic_subscriber.cpp) </a:t>
            </a:r>
          </a:p>
        </p:txBody>
      </p:sp>
      <p:sp>
        <p:nvSpPr>
          <p:cNvPr id="8" name="Rectangle 3"/>
          <p:cNvSpPr/>
          <p:nvPr/>
        </p:nvSpPr>
        <p:spPr>
          <a:xfrm>
            <a:off x="712520" y="2841270"/>
            <a:ext cx="10960076" cy="707886"/>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roscd </a:t>
            </a:r>
            <a:r>
              <a:rPr lang="en-US" altLang="ko-KR" sz="2000" dirty="0" err="1">
                <a:solidFill>
                  <a:schemeClr val="bg1"/>
                </a:solidFill>
              </a:rPr>
              <a:t>ros_tutorials_topic</a:t>
            </a:r>
            <a:r>
              <a:rPr lang="en-US" altLang="ko-KR" sz="2000" dirty="0">
                <a:solidFill>
                  <a:schemeClr val="bg1"/>
                </a:solidFill>
              </a:rPr>
              <a:t>/</a:t>
            </a:r>
            <a:r>
              <a:rPr lang="en-US" altLang="ko-KR" sz="2000" dirty="0" err="1">
                <a:solidFill>
                  <a:schemeClr val="bg1"/>
                </a:solidFill>
              </a:rPr>
              <a:t>src</a:t>
            </a:r>
            <a:r>
              <a:rPr lang="en-US" altLang="ko-KR" sz="2000" dirty="0">
                <a:solidFill>
                  <a:schemeClr val="bg1"/>
                </a:solidFill>
              </a:rPr>
              <a:t> 	→ Move to the </a:t>
            </a:r>
            <a:r>
              <a:rPr lang="en-US" altLang="ko-KR" sz="2000" dirty="0" err="1">
                <a:solidFill>
                  <a:schemeClr val="bg1"/>
                </a:solidFill>
              </a:rPr>
              <a:t>src</a:t>
            </a:r>
            <a:r>
              <a:rPr lang="en-US" altLang="ko-KR" sz="2000" dirty="0">
                <a:solidFill>
                  <a:schemeClr val="bg1"/>
                </a:solidFill>
              </a:rPr>
              <a:t> folder, which is the source folder of the package</a:t>
            </a:r>
          </a:p>
          <a:p>
            <a:r>
              <a:rPr lang="en-US" altLang="ko-KR" sz="2000" dirty="0">
                <a:solidFill>
                  <a:srgbClr val="FF0000"/>
                </a:solidFill>
              </a:rPr>
              <a:t>$</a:t>
            </a:r>
            <a:r>
              <a:rPr lang="en-US" altLang="ko-KR" sz="2000" dirty="0">
                <a:solidFill>
                  <a:schemeClr val="bg1"/>
                </a:solidFill>
              </a:rPr>
              <a:t> </a:t>
            </a:r>
            <a:r>
              <a:rPr lang="en-US" altLang="ko-KR" sz="2000" dirty="0" err="1">
                <a:solidFill>
                  <a:srgbClr val="FFFF00"/>
                </a:solidFill>
              </a:rPr>
              <a:t>gedit</a:t>
            </a:r>
            <a:r>
              <a:rPr lang="en-US" altLang="ko-KR" sz="2000" dirty="0">
                <a:solidFill>
                  <a:srgbClr val="FFFF00"/>
                </a:solidFill>
              </a:rPr>
              <a:t> </a:t>
            </a:r>
            <a:r>
              <a:rPr lang="en-US" altLang="ko-KR" sz="2000" dirty="0">
                <a:solidFill>
                  <a:schemeClr val="bg1"/>
                </a:solidFill>
              </a:rPr>
              <a:t>topic_subscriber.cpp		→ New source file and modify contents</a:t>
            </a:r>
          </a:p>
        </p:txBody>
      </p:sp>
      <p:sp>
        <p:nvSpPr>
          <p:cNvPr id="9" name="Rectangle 3"/>
          <p:cNvSpPr/>
          <p:nvPr/>
        </p:nvSpPr>
        <p:spPr>
          <a:xfrm>
            <a:off x="712519" y="3627756"/>
            <a:ext cx="10960076" cy="3139321"/>
          </a:xfrm>
          <a:prstGeom prst="rect">
            <a:avLst/>
          </a:prstGeom>
          <a:solidFill>
            <a:schemeClr val="tx1"/>
          </a:solidFill>
        </p:spPr>
        <p:txBody>
          <a:bodyPr wrap="square">
            <a:spAutoFit/>
          </a:bodyPr>
          <a:lstStyle/>
          <a:p>
            <a:r>
              <a:rPr lang="en-US" altLang="ko-KR" dirty="0">
                <a:solidFill>
                  <a:schemeClr val="bg1"/>
                </a:solidFill>
              </a:rPr>
              <a:t>#include "</a:t>
            </a:r>
            <a:r>
              <a:rPr lang="en-US" altLang="ko-KR" dirty="0" err="1">
                <a:solidFill>
                  <a:schemeClr val="bg1"/>
                </a:solidFill>
              </a:rPr>
              <a:t>ros</a:t>
            </a:r>
            <a:r>
              <a:rPr lang="en-US" altLang="ko-KR" dirty="0">
                <a:solidFill>
                  <a:schemeClr val="bg1"/>
                </a:solidFill>
              </a:rPr>
              <a:t>/</a:t>
            </a:r>
            <a:r>
              <a:rPr lang="en-US" altLang="ko-KR" dirty="0" err="1">
                <a:solidFill>
                  <a:schemeClr val="bg1"/>
                </a:solidFill>
              </a:rPr>
              <a:t>ros.h</a:t>
            </a:r>
            <a:r>
              <a:rPr lang="en-US" altLang="ko-KR" dirty="0">
                <a:solidFill>
                  <a:schemeClr val="bg1"/>
                </a:solidFill>
              </a:rPr>
              <a:t>" 			</a:t>
            </a:r>
            <a:r>
              <a:rPr lang="en-US" altLang="ko-KR" dirty="0">
                <a:solidFill>
                  <a:srgbClr val="FFFF00"/>
                </a:solidFill>
              </a:rPr>
              <a:t>// ROS basic header file</a:t>
            </a:r>
            <a:endParaRPr lang="ko-KR" altLang="en-US" dirty="0">
              <a:solidFill>
                <a:srgbClr val="FFFF00"/>
              </a:solidFill>
            </a:endParaRPr>
          </a:p>
          <a:p>
            <a:r>
              <a:rPr lang="en-US" altLang="ko-KR" dirty="0">
                <a:solidFill>
                  <a:schemeClr val="bg1"/>
                </a:solidFill>
              </a:rPr>
              <a:t>#include "</a:t>
            </a:r>
            <a:r>
              <a:rPr lang="en-US" altLang="ko-KR" dirty="0" err="1">
                <a:solidFill>
                  <a:schemeClr val="bg1"/>
                </a:solidFill>
              </a:rPr>
              <a:t>ros_tutorials_topic</a:t>
            </a:r>
            <a:r>
              <a:rPr lang="en-US" altLang="ko-KR" dirty="0">
                <a:solidFill>
                  <a:schemeClr val="bg1"/>
                </a:solidFill>
              </a:rPr>
              <a:t>/</a:t>
            </a:r>
            <a:r>
              <a:rPr lang="en-US" altLang="ko-KR" dirty="0" err="1">
                <a:solidFill>
                  <a:schemeClr val="bg1"/>
                </a:solidFill>
              </a:rPr>
              <a:t>MsgTutorial.h</a:t>
            </a:r>
            <a:r>
              <a:rPr lang="en-US" altLang="ko-KR" dirty="0">
                <a:solidFill>
                  <a:schemeClr val="bg1"/>
                </a:solidFill>
              </a:rPr>
              <a:t>" 	</a:t>
            </a:r>
            <a:r>
              <a:rPr lang="en-US" altLang="ko-KR" dirty="0">
                <a:solidFill>
                  <a:srgbClr val="FFFF00"/>
                </a:solidFill>
              </a:rPr>
              <a:t>// </a:t>
            </a:r>
            <a:r>
              <a:rPr lang="en-US" altLang="ko-KR" dirty="0" err="1">
                <a:solidFill>
                  <a:srgbClr val="FFFF00"/>
                </a:solidFill>
              </a:rPr>
              <a:t>MsgTutorial</a:t>
            </a:r>
            <a:r>
              <a:rPr lang="en-US" altLang="ko-KR" dirty="0">
                <a:solidFill>
                  <a:srgbClr val="FFFF00"/>
                </a:solidFill>
              </a:rPr>
              <a:t>  message file header</a:t>
            </a:r>
            <a:r>
              <a:rPr lang="ko-KR" altLang="en-US" dirty="0">
                <a:solidFill>
                  <a:srgbClr val="FFFF00"/>
                </a:solidFill>
              </a:rPr>
              <a:t> </a:t>
            </a:r>
            <a:r>
              <a:rPr lang="en-US" altLang="ko-KR" dirty="0">
                <a:solidFill>
                  <a:srgbClr val="FFFF00"/>
                </a:solidFill>
              </a:rPr>
              <a:t>(Auto-generated after build)</a:t>
            </a:r>
          </a:p>
          <a:p>
            <a:r>
              <a:rPr lang="en-US" altLang="ko-KR" dirty="0">
                <a:solidFill>
                  <a:srgbClr val="FFFF00"/>
                </a:solidFill>
              </a:rPr>
              <a:t>// A message callback function, named </a:t>
            </a:r>
            <a:r>
              <a:rPr lang="en-US" altLang="ko-KR" dirty="0" err="1">
                <a:solidFill>
                  <a:srgbClr val="FFFF00"/>
                </a:solidFill>
              </a:rPr>
              <a:t>ros_tutorial_msg</a:t>
            </a:r>
            <a:r>
              <a:rPr lang="en-US" altLang="ko-KR" dirty="0">
                <a:solidFill>
                  <a:srgbClr val="FFFF00"/>
                </a:solidFill>
              </a:rPr>
              <a:t> below</a:t>
            </a:r>
          </a:p>
          <a:p>
            <a:r>
              <a:rPr lang="en-US" altLang="ko-KR" dirty="0">
                <a:solidFill>
                  <a:srgbClr val="FFFF00"/>
                </a:solidFill>
              </a:rPr>
              <a:t>// This is a function that works when a message is received</a:t>
            </a:r>
          </a:p>
          <a:p>
            <a:r>
              <a:rPr lang="en-US" altLang="ko-KR" dirty="0">
                <a:solidFill>
                  <a:srgbClr val="FFFF00"/>
                </a:solidFill>
              </a:rPr>
              <a:t>// The input message is supposed to receive the </a:t>
            </a:r>
            <a:r>
              <a:rPr lang="en-US" altLang="ko-KR" dirty="0" err="1">
                <a:solidFill>
                  <a:srgbClr val="FFFF00"/>
                </a:solidFill>
              </a:rPr>
              <a:t>MsgTutorial</a:t>
            </a:r>
            <a:r>
              <a:rPr lang="en-US" altLang="ko-KR" dirty="0">
                <a:solidFill>
                  <a:srgbClr val="FFFF00"/>
                </a:solidFill>
              </a:rPr>
              <a:t> message from the </a:t>
            </a:r>
            <a:r>
              <a:rPr lang="en-US" altLang="ko-KR" dirty="0" err="1">
                <a:solidFill>
                  <a:srgbClr val="FFFF00"/>
                </a:solidFill>
              </a:rPr>
              <a:t>ros_tutorials_topic</a:t>
            </a:r>
            <a:r>
              <a:rPr lang="en-US" altLang="ko-KR" dirty="0">
                <a:solidFill>
                  <a:srgbClr val="FFFF00"/>
                </a:solidFill>
              </a:rPr>
              <a:t> package</a:t>
            </a:r>
          </a:p>
          <a:p>
            <a:r>
              <a:rPr lang="en-US" altLang="ko-KR" dirty="0">
                <a:solidFill>
                  <a:schemeClr val="bg1"/>
                </a:solidFill>
              </a:rPr>
              <a:t>void </a:t>
            </a:r>
            <a:r>
              <a:rPr lang="en-US" altLang="ko-KR" dirty="0" err="1">
                <a:solidFill>
                  <a:schemeClr val="bg1"/>
                </a:solidFill>
              </a:rPr>
              <a:t>msgCallback</a:t>
            </a:r>
            <a:r>
              <a:rPr lang="en-US" altLang="ko-KR" dirty="0">
                <a:solidFill>
                  <a:schemeClr val="bg1"/>
                </a:solidFill>
              </a:rPr>
              <a:t>(</a:t>
            </a:r>
            <a:r>
              <a:rPr lang="en-US" altLang="ko-KR" dirty="0" err="1">
                <a:solidFill>
                  <a:schemeClr val="bg1"/>
                </a:solidFill>
              </a:rPr>
              <a:t>const</a:t>
            </a:r>
            <a:r>
              <a:rPr lang="en-US" altLang="ko-KR" dirty="0">
                <a:solidFill>
                  <a:schemeClr val="bg1"/>
                </a:solidFill>
              </a:rPr>
              <a:t> </a:t>
            </a:r>
            <a:r>
              <a:rPr lang="en-US" altLang="ko-KR" dirty="0" err="1">
                <a:solidFill>
                  <a:schemeClr val="bg1"/>
                </a:solidFill>
              </a:rPr>
              <a:t>ros_tutorials_topic</a:t>
            </a:r>
            <a:r>
              <a:rPr lang="en-US" altLang="ko-KR" dirty="0">
                <a:solidFill>
                  <a:schemeClr val="bg1"/>
                </a:solidFill>
              </a:rPr>
              <a:t>::</a:t>
            </a:r>
            <a:r>
              <a:rPr lang="en-US" altLang="ko-KR" dirty="0" err="1">
                <a:solidFill>
                  <a:schemeClr val="bg1"/>
                </a:solidFill>
              </a:rPr>
              <a:t>MsgTutorial</a:t>
            </a:r>
            <a:r>
              <a:rPr lang="en-US" altLang="ko-KR" dirty="0">
                <a:solidFill>
                  <a:schemeClr val="bg1"/>
                </a:solidFill>
              </a:rPr>
              <a:t>::</a:t>
            </a:r>
            <a:r>
              <a:rPr lang="en-US" altLang="ko-KR" dirty="0" err="1">
                <a:solidFill>
                  <a:schemeClr val="bg1"/>
                </a:solidFill>
              </a:rPr>
              <a:t>ConstPtr</a:t>
            </a:r>
            <a:r>
              <a:rPr lang="en-US" altLang="ko-KR" dirty="0">
                <a:solidFill>
                  <a:schemeClr val="bg1"/>
                </a:solidFill>
              </a:rPr>
              <a:t>&amp; </a:t>
            </a:r>
            <a:r>
              <a:rPr lang="en-US" altLang="ko-KR" dirty="0" err="1">
                <a:solidFill>
                  <a:schemeClr val="bg1"/>
                </a:solidFill>
              </a:rPr>
              <a:t>msg</a:t>
            </a:r>
            <a:r>
              <a:rPr lang="en-US" altLang="ko-KR" dirty="0">
                <a:solidFill>
                  <a:schemeClr val="bg1"/>
                </a:solidFill>
              </a:rPr>
              <a:t>)</a:t>
            </a:r>
          </a:p>
          <a:p>
            <a:r>
              <a:rPr lang="en-US" altLang="ko-KR" dirty="0">
                <a:solidFill>
                  <a:schemeClr val="bg1"/>
                </a:solidFill>
              </a:rPr>
              <a:t>{</a:t>
            </a:r>
          </a:p>
          <a:p>
            <a:r>
              <a:rPr lang="en-US" altLang="ko-KR" dirty="0">
                <a:solidFill>
                  <a:schemeClr val="bg1"/>
                </a:solidFill>
              </a:rPr>
              <a:t>  ROS_INFO("</a:t>
            </a:r>
            <a:r>
              <a:rPr lang="en-US" altLang="ko-KR" dirty="0" err="1">
                <a:solidFill>
                  <a:schemeClr val="bg1"/>
                </a:solidFill>
              </a:rPr>
              <a:t>recieve</a:t>
            </a:r>
            <a:r>
              <a:rPr lang="en-US" altLang="ko-KR" dirty="0">
                <a:solidFill>
                  <a:schemeClr val="bg1"/>
                </a:solidFill>
              </a:rPr>
              <a:t> </a:t>
            </a:r>
            <a:r>
              <a:rPr lang="en-US" altLang="ko-KR" dirty="0" err="1">
                <a:solidFill>
                  <a:schemeClr val="bg1"/>
                </a:solidFill>
              </a:rPr>
              <a:t>msg</a:t>
            </a:r>
            <a:r>
              <a:rPr lang="en-US" altLang="ko-KR" dirty="0">
                <a:solidFill>
                  <a:schemeClr val="bg1"/>
                </a:solidFill>
              </a:rPr>
              <a:t> = %d", </a:t>
            </a:r>
            <a:r>
              <a:rPr lang="en-US" altLang="ko-KR" dirty="0" err="1">
                <a:solidFill>
                  <a:schemeClr val="bg1"/>
                </a:solidFill>
              </a:rPr>
              <a:t>msg</a:t>
            </a:r>
            <a:r>
              <a:rPr lang="en-US" altLang="ko-KR" dirty="0">
                <a:solidFill>
                  <a:schemeClr val="bg1"/>
                </a:solidFill>
              </a:rPr>
              <a:t>-&gt;</a:t>
            </a:r>
            <a:r>
              <a:rPr lang="en-US" altLang="ko-KR" dirty="0" err="1">
                <a:solidFill>
                  <a:schemeClr val="bg1"/>
                </a:solidFill>
              </a:rPr>
              <a:t>stamp.sec</a:t>
            </a:r>
            <a:r>
              <a:rPr lang="en-US" altLang="ko-KR" dirty="0">
                <a:solidFill>
                  <a:schemeClr val="bg1"/>
                </a:solidFill>
              </a:rPr>
              <a:t>); 	</a:t>
            </a:r>
            <a:r>
              <a:rPr lang="en-US" altLang="ko-KR" dirty="0">
                <a:solidFill>
                  <a:srgbClr val="FFFF00"/>
                </a:solidFill>
              </a:rPr>
              <a:t>// </a:t>
            </a:r>
            <a:r>
              <a:rPr lang="en-US" altLang="ko-KR" dirty="0" err="1">
                <a:solidFill>
                  <a:srgbClr val="FFFF00"/>
                </a:solidFill>
              </a:rPr>
              <a:t>Disaplay</a:t>
            </a:r>
            <a:r>
              <a:rPr lang="en-US" altLang="ko-KR" dirty="0">
                <a:solidFill>
                  <a:srgbClr val="FFFF00"/>
                </a:solidFill>
              </a:rPr>
              <a:t> </a:t>
            </a:r>
            <a:r>
              <a:rPr lang="en-US" altLang="ko-KR" dirty="0" err="1">
                <a:solidFill>
                  <a:srgbClr val="FFFF00"/>
                </a:solidFill>
              </a:rPr>
              <a:t>stamp.sec</a:t>
            </a:r>
            <a:r>
              <a:rPr lang="en-US" altLang="ko-KR" dirty="0">
                <a:solidFill>
                  <a:srgbClr val="FFFF00"/>
                </a:solidFill>
              </a:rPr>
              <a:t> message</a:t>
            </a:r>
            <a:endParaRPr lang="ko-KR" altLang="en-US" dirty="0">
              <a:solidFill>
                <a:srgbClr val="FFFF00"/>
              </a:solidFill>
            </a:endParaRPr>
          </a:p>
          <a:p>
            <a:r>
              <a:rPr lang="en-US" altLang="ko-KR" dirty="0">
                <a:solidFill>
                  <a:schemeClr val="bg1"/>
                </a:solidFill>
              </a:rPr>
              <a:t>  ROS_INFO("</a:t>
            </a:r>
            <a:r>
              <a:rPr lang="en-US" altLang="ko-KR" dirty="0" err="1">
                <a:solidFill>
                  <a:schemeClr val="bg1"/>
                </a:solidFill>
              </a:rPr>
              <a:t>recieve</a:t>
            </a:r>
            <a:r>
              <a:rPr lang="en-US" altLang="ko-KR" dirty="0">
                <a:solidFill>
                  <a:schemeClr val="bg1"/>
                </a:solidFill>
              </a:rPr>
              <a:t> </a:t>
            </a:r>
            <a:r>
              <a:rPr lang="en-US" altLang="ko-KR" dirty="0" err="1">
                <a:solidFill>
                  <a:schemeClr val="bg1"/>
                </a:solidFill>
              </a:rPr>
              <a:t>msg</a:t>
            </a:r>
            <a:r>
              <a:rPr lang="en-US" altLang="ko-KR" dirty="0">
                <a:solidFill>
                  <a:schemeClr val="bg1"/>
                </a:solidFill>
              </a:rPr>
              <a:t> = %d", </a:t>
            </a:r>
            <a:r>
              <a:rPr lang="en-US" altLang="ko-KR" dirty="0" err="1">
                <a:solidFill>
                  <a:schemeClr val="bg1"/>
                </a:solidFill>
              </a:rPr>
              <a:t>msg</a:t>
            </a:r>
            <a:r>
              <a:rPr lang="en-US" altLang="ko-KR" dirty="0">
                <a:solidFill>
                  <a:schemeClr val="bg1"/>
                </a:solidFill>
              </a:rPr>
              <a:t>-&gt;</a:t>
            </a:r>
            <a:r>
              <a:rPr lang="en-US" altLang="ko-KR" dirty="0" err="1">
                <a:solidFill>
                  <a:schemeClr val="bg1"/>
                </a:solidFill>
              </a:rPr>
              <a:t>stamp.nsec</a:t>
            </a:r>
            <a:r>
              <a:rPr lang="en-US" altLang="ko-KR" dirty="0">
                <a:solidFill>
                  <a:schemeClr val="bg1"/>
                </a:solidFill>
              </a:rPr>
              <a:t>); 	</a:t>
            </a:r>
            <a:r>
              <a:rPr lang="en-US" altLang="ko-KR" dirty="0">
                <a:solidFill>
                  <a:srgbClr val="FFFF00"/>
                </a:solidFill>
              </a:rPr>
              <a:t>// </a:t>
            </a:r>
            <a:r>
              <a:rPr lang="en-US" altLang="ko-KR" dirty="0" err="1">
                <a:solidFill>
                  <a:srgbClr val="FFFF00"/>
                </a:solidFill>
              </a:rPr>
              <a:t>Disaplay</a:t>
            </a:r>
            <a:r>
              <a:rPr lang="en-US" altLang="ko-KR" dirty="0">
                <a:solidFill>
                  <a:srgbClr val="FFFF00"/>
                </a:solidFill>
              </a:rPr>
              <a:t> </a:t>
            </a:r>
            <a:r>
              <a:rPr lang="en-US" altLang="ko-KR" dirty="0" err="1">
                <a:solidFill>
                  <a:srgbClr val="FFFF00"/>
                </a:solidFill>
              </a:rPr>
              <a:t>stamp.nsec</a:t>
            </a:r>
            <a:r>
              <a:rPr lang="en-US" altLang="ko-KR" dirty="0">
                <a:solidFill>
                  <a:srgbClr val="FFFF00"/>
                </a:solidFill>
              </a:rPr>
              <a:t> message</a:t>
            </a:r>
            <a:endParaRPr lang="ko-KR" altLang="en-US" dirty="0">
              <a:solidFill>
                <a:srgbClr val="FFFF00"/>
              </a:solidFill>
            </a:endParaRPr>
          </a:p>
          <a:p>
            <a:r>
              <a:rPr lang="en-US" altLang="ko-KR" dirty="0">
                <a:solidFill>
                  <a:schemeClr val="bg1"/>
                </a:solidFill>
              </a:rPr>
              <a:t>  ROS_INFO("</a:t>
            </a:r>
            <a:r>
              <a:rPr lang="en-US" altLang="ko-KR" dirty="0" err="1">
                <a:solidFill>
                  <a:schemeClr val="bg1"/>
                </a:solidFill>
              </a:rPr>
              <a:t>recieve</a:t>
            </a:r>
            <a:r>
              <a:rPr lang="en-US" altLang="ko-KR" dirty="0">
                <a:solidFill>
                  <a:schemeClr val="bg1"/>
                </a:solidFill>
              </a:rPr>
              <a:t> </a:t>
            </a:r>
            <a:r>
              <a:rPr lang="en-US" altLang="ko-KR" dirty="0" err="1">
                <a:solidFill>
                  <a:schemeClr val="bg1"/>
                </a:solidFill>
              </a:rPr>
              <a:t>msg</a:t>
            </a:r>
            <a:r>
              <a:rPr lang="en-US" altLang="ko-KR" dirty="0">
                <a:solidFill>
                  <a:schemeClr val="bg1"/>
                </a:solidFill>
              </a:rPr>
              <a:t> = %d", </a:t>
            </a:r>
            <a:r>
              <a:rPr lang="en-US" altLang="ko-KR" dirty="0" err="1">
                <a:solidFill>
                  <a:schemeClr val="bg1"/>
                </a:solidFill>
              </a:rPr>
              <a:t>msg</a:t>
            </a:r>
            <a:r>
              <a:rPr lang="en-US" altLang="ko-KR" dirty="0">
                <a:solidFill>
                  <a:schemeClr val="bg1"/>
                </a:solidFill>
              </a:rPr>
              <a:t>-&gt;data); 		</a:t>
            </a:r>
            <a:r>
              <a:rPr lang="en-US" altLang="ko-KR" dirty="0">
                <a:solidFill>
                  <a:srgbClr val="FFFF00"/>
                </a:solidFill>
              </a:rPr>
              <a:t>// </a:t>
            </a:r>
            <a:r>
              <a:rPr lang="en-US" altLang="ko-KR" dirty="0" err="1">
                <a:solidFill>
                  <a:srgbClr val="FFFF00"/>
                </a:solidFill>
              </a:rPr>
              <a:t>Disaplay</a:t>
            </a:r>
            <a:r>
              <a:rPr lang="en-US" altLang="ko-KR" dirty="0">
                <a:solidFill>
                  <a:srgbClr val="FFFF00"/>
                </a:solidFill>
              </a:rPr>
              <a:t> data message</a:t>
            </a:r>
            <a:endParaRPr lang="ko-KR" altLang="en-US" dirty="0">
              <a:solidFill>
                <a:srgbClr val="FFFF00"/>
              </a:solidFill>
            </a:endParaRPr>
          </a:p>
          <a:p>
            <a:r>
              <a:rPr lang="en-US" altLang="ko-KR" dirty="0">
                <a:solidFill>
                  <a:schemeClr val="bg1"/>
                </a:solidFill>
              </a:rPr>
              <a:t>}</a:t>
            </a:r>
            <a:endParaRPr lang="ko-KR" altLang="en-US" dirty="0">
              <a:solidFill>
                <a:srgbClr val="FFFF00"/>
              </a:solidFill>
            </a:endParaRPr>
          </a:p>
        </p:txBody>
      </p:sp>
    </p:spTree>
    <p:extLst>
      <p:ext uri="{BB962C8B-B14F-4D97-AF65-F5344CB8AC3E}">
        <p14:creationId xmlns:p14="http://schemas.microsoft.com/office/powerpoint/2010/main" val="200610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22</a:t>
            </a:fld>
            <a:endParaRPr lang="ko-KR" altLang="en-US" dirty="0"/>
          </a:p>
        </p:txBody>
      </p:sp>
      <p:sp>
        <p:nvSpPr>
          <p:cNvPr id="8" name="Rectangle 3"/>
          <p:cNvSpPr/>
          <p:nvPr/>
        </p:nvSpPr>
        <p:spPr>
          <a:xfrm>
            <a:off x="382554" y="1043125"/>
            <a:ext cx="11290041" cy="5632311"/>
          </a:xfrm>
          <a:prstGeom prst="rect">
            <a:avLst/>
          </a:prstGeom>
          <a:solidFill>
            <a:schemeClr val="tx1"/>
          </a:solidFill>
        </p:spPr>
        <p:txBody>
          <a:bodyPr wrap="square">
            <a:spAutoFit/>
          </a:bodyPr>
          <a:lstStyle/>
          <a:p>
            <a:r>
              <a:rPr lang="en-US" altLang="ko-KR" sz="2000" dirty="0" err="1">
                <a:solidFill>
                  <a:schemeClr val="bg1"/>
                </a:solidFill>
              </a:rPr>
              <a:t>int</a:t>
            </a:r>
            <a:r>
              <a:rPr lang="en-US" altLang="ko-KR" sz="2000" dirty="0">
                <a:solidFill>
                  <a:schemeClr val="bg1"/>
                </a:solidFill>
              </a:rPr>
              <a:t> main(</a:t>
            </a:r>
            <a:r>
              <a:rPr lang="en-US" altLang="ko-KR" sz="2000" dirty="0" err="1">
                <a:solidFill>
                  <a:schemeClr val="bg1"/>
                </a:solidFill>
              </a:rPr>
              <a:t>int</a:t>
            </a:r>
            <a:r>
              <a:rPr lang="en-US" altLang="ko-KR" sz="2000" dirty="0">
                <a:solidFill>
                  <a:schemeClr val="bg1"/>
                </a:solidFill>
              </a:rPr>
              <a:t> </a:t>
            </a:r>
            <a:r>
              <a:rPr lang="en-US" altLang="ko-KR" sz="2000" dirty="0" err="1">
                <a:solidFill>
                  <a:schemeClr val="bg1"/>
                </a:solidFill>
              </a:rPr>
              <a:t>argc</a:t>
            </a:r>
            <a:r>
              <a:rPr lang="en-US" altLang="ko-KR" sz="2000" dirty="0">
                <a:solidFill>
                  <a:schemeClr val="bg1"/>
                </a:solidFill>
              </a:rPr>
              <a:t>, char **</a:t>
            </a:r>
            <a:r>
              <a:rPr lang="en-US" altLang="ko-KR" sz="2000" dirty="0" err="1">
                <a:solidFill>
                  <a:schemeClr val="bg1"/>
                </a:solidFill>
              </a:rPr>
              <a:t>argv</a:t>
            </a:r>
            <a:r>
              <a:rPr lang="en-US" altLang="ko-KR" sz="2000" dirty="0">
                <a:solidFill>
                  <a:schemeClr val="bg1"/>
                </a:solidFill>
              </a:rPr>
              <a:t>)		</a:t>
            </a:r>
            <a:r>
              <a:rPr lang="en-US" altLang="ko-KR" sz="2000" dirty="0">
                <a:solidFill>
                  <a:srgbClr val="FFFF00"/>
                </a:solidFill>
              </a:rPr>
              <a:t>// Node main function</a:t>
            </a:r>
          </a:p>
          <a:p>
            <a:r>
              <a:rPr lang="en-US" altLang="ko-KR" sz="2000" dirty="0">
                <a:solidFill>
                  <a:schemeClr val="bg1"/>
                </a:solidFill>
              </a:rPr>
              <a:t>{</a:t>
            </a:r>
          </a:p>
          <a:p>
            <a:r>
              <a:rPr lang="en-US" altLang="ko-KR" sz="2000" dirty="0">
                <a:solidFill>
                  <a:schemeClr val="bg1"/>
                </a:solidFill>
              </a:rPr>
              <a:t>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init</a:t>
            </a:r>
            <a:r>
              <a:rPr lang="en-US" altLang="ko-KR" sz="2000" dirty="0">
                <a:solidFill>
                  <a:schemeClr val="bg1"/>
                </a:solidFill>
              </a:rPr>
              <a:t>(</a:t>
            </a:r>
            <a:r>
              <a:rPr lang="en-US" altLang="ko-KR" sz="2000" dirty="0" err="1">
                <a:solidFill>
                  <a:schemeClr val="bg1"/>
                </a:solidFill>
              </a:rPr>
              <a:t>argc</a:t>
            </a:r>
            <a:r>
              <a:rPr lang="en-US" altLang="ko-KR" sz="2000" dirty="0">
                <a:solidFill>
                  <a:schemeClr val="bg1"/>
                </a:solidFill>
              </a:rPr>
              <a:t>, </a:t>
            </a:r>
            <a:r>
              <a:rPr lang="en-US" altLang="ko-KR" sz="2000" dirty="0" err="1">
                <a:solidFill>
                  <a:schemeClr val="bg1"/>
                </a:solidFill>
              </a:rPr>
              <a:t>argv</a:t>
            </a:r>
            <a:r>
              <a:rPr lang="en-US" altLang="ko-KR" sz="2000" dirty="0">
                <a:solidFill>
                  <a:schemeClr val="bg1"/>
                </a:solidFill>
              </a:rPr>
              <a:t>, "</a:t>
            </a:r>
            <a:r>
              <a:rPr lang="en-US" altLang="ko-KR" sz="2000" dirty="0" err="1">
                <a:solidFill>
                  <a:schemeClr val="bg1"/>
                </a:solidFill>
              </a:rPr>
              <a:t>topic_subscriber</a:t>
            </a:r>
            <a:r>
              <a:rPr lang="en-US" altLang="ko-KR" sz="2000" dirty="0">
                <a:solidFill>
                  <a:schemeClr val="bg1"/>
                </a:solidFill>
              </a:rPr>
              <a:t>");	</a:t>
            </a:r>
            <a:r>
              <a:rPr lang="en-US" altLang="ko-KR" sz="2000" dirty="0">
                <a:solidFill>
                  <a:srgbClr val="FFFF00"/>
                </a:solidFill>
              </a:rPr>
              <a:t>// Initialize the node name</a:t>
            </a:r>
          </a:p>
          <a:p>
            <a:endParaRPr lang="ko-KR" altLang="en-US" sz="2000" dirty="0">
              <a:solidFill>
                <a:schemeClr val="bg1"/>
              </a:solidFill>
            </a:endParaRPr>
          </a:p>
          <a:p>
            <a:r>
              <a:rPr lang="ko-KR" altLang="en-US" sz="2000" dirty="0">
                <a:solidFill>
                  <a:schemeClr val="bg1"/>
                </a:solidFill>
              </a:rPr>
              <a:t>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NodeHandle</a:t>
            </a:r>
            <a:r>
              <a:rPr lang="en-US" altLang="ko-KR" sz="2000" dirty="0">
                <a:solidFill>
                  <a:schemeClr val="bg1"/>
                </a:solidFill>
              </a:rPr>
              <a:t> </a:t>
            </a:r>
            <a:r>
              <a:rPr lang="en-US" altLang="ko-KR" sz="2000" dirty="0" err="1">
                <a:solidFill>
                  <a:schemeClr val="bg1"/>
                </a:solidFill>
              </a:rPr>
              <a:t>nh</a:t>
            </a:r>
            <a:r>
              <a:rPr lang="en-US" altLang="ko-KR" sz="2000" dirty="0">
                <a:solidFill>
                  <a:schemeClr val="bg1"/>
                </a:solidFill>
              </a:rPr>
              <a:t>;                                   	</a:t>
            </a:r>
            <a:r>
              <a:rPr lang="en-US" altLang="ko-KR" sz="2000" dirty="0">
                <a:solidFill>
                  <a:srgbClr val="FFFF00"/>
                </a:solidFill>
              </a:rPr>
              <a:t>// Declare a node handle to communicate with the ROS system</a:t>
            </a:r>
          </a:p>
          <a:p>
            <a:endParaRPr lang="ko-KR" altLang="en-US" sz="2000" dirty="0">
              <a:solidFill>
                <a:schemeClr val="bg1"/>
              </a:solidFill>
            </a:endParaRPr>
          </a:p>
          <a:p>
            <a:r>
              <a:rPr lang="ko-KR" altLang="en-US" sz="2000" dirty="0">
                <a:solidFill>
                  <a:srgbClr val="FFFF00"/>
                </a:solidFill>
              </a:rPr>
              <a:t>  </a:t>
            </a:r>
            <a:r>
              <a:rPr lang="en-US" altLang="ko-KR" sz="2000" dirty="0">
                <a:solidFill>
                  <a:srgbClr val="FFFF00"/>
                </a:solidFill>
              </a:rPr>
              <a:t>  // Subscriber declaration, using </a:t>
            </a:r>
            <a:r>
              <a:rPr lang="en-US" altLang="ko-KR" sz="2000" dirty="0" err="1">
                <a:solidFill>
                  <a:srgbClr val="FFFF00"/>
                </a:solidFill>
              </a:rPr>
              <a:t>MsgTutorial</a:t>
            </a:r>
            <a:r>
              <a:rPr lang="en-US" altLang="ko-KR" sz="2000" dirty="0">
                <a:solidFill>
                  <a:srgbClr val="FFFF00"/>
                </a:solidFill>
              </a:rPr>
              <a:t> message file from </a:t>
            </a:r>
            <a:r>
              <a:rPr lang="en-US" altLang="ko-KR" sz="2000" dirty="0" err="1">
                <a:solidFill>
                  <a:srgbClr val="FFFF00"/>
                </a:solidFill>
              </a:rPr>
              <a:t>ros_tutorials_topic</a:t>
            </a:r>
            <a:r>
              <a:rPr lang="en-US" altLang="ko-KR" sz="2000" dirty="0">
                <a:solidFill>
                  <a:srgbClr val="FFFF00"/>
                </a:solidFill>
              </a:rPr>
              <a:t> package</a:t>
            </a:r>
          </a:p>
          <a:p>
            <a:r>
              <a:rPr lang="en-US" altLang="ko-KR" sz="2000" dirty="0">
                <a:solidFill>
                  <a:srgbClr val="FFFF00"/>
                </a:solidFill>
              </a:rPr>
              <a:t>   // Create subscriber </a:t>
            </a:r>
            <a:r>
              <a:rPr lang="en-US" altLang="ko-KR" sz="2000" dirty="0" err="1">
                <a:solidFill>
                  <a:srgbClr val="FFFF00"/>
                </a:solidFill>
              </a:rPr>
              <a:t>ros_tutorial_sub</a:t>
            </a:r>
            <a:r>
              <a:rPr lang="en-US" altLang="ko-KR" sz="2000" dirty="0">
                <a:solidFill>
                  <a:srgbClr val="FFFF00"/>
                </a:solidFill>
              </a:rPr>
              <a:t>. The topic name is "</a:t>
            </a:r>
            <a:r>
              <a:rPr lang="en-US" altLang="ko-KR" sz="2000" dirty="0" err="1">
                <a:solidFill>
                  <a:srgbClr val="FFFF00"/>
                </a:solidFill>
              </a:rPr>
              <a:t>ros_tutorial_msg</a:t>
            </a:r>
            <a:r>
              <a:rPr lang="en-US" altLang="ko-KR" sz="2000" dirty="0">
                <a:solidFill>
                  <a:srgbClr val="FFFF00"/>
                </a:solidFill>
              </a:rPr>
              <a:t>"</a:t>
            </a:r>
          </a:p>
          <a:p>
            <a:r>
              <a:rPr lang="en-US" altLang="ko-KR" sz="2000" dirty="0">
                <a:solidFill>
                  <a:srgbClr val="FFFF00"/>
                </a:solidFill>
              </a:rPr>
              <a:t>   // Set the subscriber queue size to 100</a:t>
            </a:r>
          </a:p>
          <a:p>
            <a:r>
              <a:rPr lang="ko-KR" altLang="en-US" sz="2000" dirty="0">
                <a:solidFill>
                  <a:schemeClr val="bg1"/>
                </a:solidFill>
              </a:rPr>
              <a:t>  </a:t>
            </a:r>
            <a:r>
              <a:rPr lang="en-US" altLang="ko-KR" sz="2000" dirty="0" err="1">
                <a:solidFill>
                  <a:schemeClr val="bg1"/>
                </a:solidFill>
              </a:rPr>
              <a:t>ros</a:t>
            </a:r>
            <a:r>
              <a:rPr lang="en-US" altLang="ko-KR" sz="2000" dirty="0">
                <a:solidFill>
                  <a:schemeClr val="bg1"/>
                </a:solidFill>
              </a:rPr>
              <a:t>::Subscriber </a:t>
            </a:r>
            <a:r>
              <a:rPr lang="en-US" altLang="ko-KR" sz="2000" dirty="0" err="1">
                <a:solidFill>
                  <a:schemeClr val="bg1"/>
                </a:solidFill>
              </a:rPr>
              <a:t>ros_tutorial_sub</a:t>
            </a:r>
            <a:r>
              <a:rPr lang="en-US" altLang="ko-KR" sz="2000" dirty="0">
                <a:solidFill>
                  <a:schemeClr val="bg1"/>
                </a:solidFill>
              </a:rPr>
              <a:t> = </a:t>
            </a:r>
            <a:r>
              <a:rPr lang="en-US" altLang="ko-KR" sz="2000" dirty="0" err="1">
                <a:solidFill>
                  <a:schemeClr val="bg1"/>
                </a:solidFill>
              </a:rPr>
              <a:t>nh.subscribe</a:t>
            </a:r>
            <a:r>
              <a:rPr lang="en-US" altLang="ko-KR" sz="2000" dirty="0">
                <a:solidFill>
                  <a:schemeClr val="bg1"/>
                </a:solidFill>
              </a:rPr>
              <a:t>("</a:t>
            </a:r>
            <a:r>
              <a:rPr lang="en-US" altLang="ko-KR" sz="2000" dirty="0" err="1">
                <a:solidFill>
                  <a:schemeClr val="bg1"/>
                </a:solidFill>
              </a:rPr>
              <a:t>ros_tutorial_msg</a:t>
            </a:r>
            <a:r>
              <a:rPr lang="en-US" altLang="ko-KR" sz="2000" dirty="0">
                <a:solidFill>
                  <a:schemeClr val="bg1"/>
                </a:solidFill>
              </a:rPr>
              <a:t>", 100, </a:t>
            </a:r>
            <a:r>
              <a:rPr lang="en-US" altLang="ko-KR" sz="2000" dirty="0" err="1">
                <a:solidFill>
                  <a:schemeClr val="bg1"/>
                </a:solidFill>
              </a:rPr>
              <a:t>msgCallback</a:t>
            </a:r>
            <a:r>
              <a:rPr lang="en-US" altLang="ko-KR" sz="2000" dirty="0">
                <a:solidFill>
                  <a:schemeClr val="bg1"/>
                </a:solidFill>
              </a:rPr>
              <a:t>);</a:t>
            </a:r>
          </a:p>
          <a:p>
            <a:endParaRPr lang="en-US" altLang="ko-KR" sz="2000" dirty="0">
              <a:solidFill>
                <a:schemeClr val="bg1"/>
              </a:solidFill>
            </a:endParaRPr>
          </a:p>
          <a:p>
            <a:r>
              <a:rPr lang="en-US" altLang="ko-KR" sz="2000" dirty="0">
                <a:solidFill>
                  <a:srgbClr val="FFFF00"/>
                </a:solidFill>
              </a:rPr>
              <a:t>  // callback function will be waiting for message to be received,</a:t>
            </a:r>
          </a:p>
          <a:p>
            <a:r>
              <a:rPr lang="en-US" altLang="ko-KR" sz="2000" dirty="0">
                <a:solidFill>
                  <a:srgbClr val="FFFF00"/>
                </a:solidFill>
              </a:rPr>
              <a:t>   // Execute callback function when message is received</a:t>
            </a:r>
          </a:p>
          <a:p>
            <a:r>
              <a:rPr lang="en-US" altLang="ko-KR" sz="2000" dirty="0">
                <a:solidFill>
                  <a:schemeClr val="bg1"/>
                </a:solidFill>
              </a:rPr>
              <a:t>  </a:t>
            </a:r>
            <a:r>
              <a:rPr lang="en-US" altLang="ko-KR" sz="2000" dirty="0" err="1">
                <a:solidFill>
                  <a:schemeClr val="bg1"/>
                </a:solidFill>
              </a:rPr>
              <a:t>ros</a:t>
            </a:r>
            <a:r>
              <a:rPr lang="en-US" altLang="ko-KR" sz="2000" dirty="0">
                <a:solidFill>
                  <a:schemeClr val="bg1"/>
                </a:solidFill>
              </a:rPr>
              <a:t>::spin();</a:t>
            </a:r>
          </a:p>
          <a:p>
            <a:endParaRPr lang="en-US" altLang="ko-KR" sz="2000" dirty="0">
              <a:solidFill>
                <a:schemeClr val="bg1"/>
              </a:solidFill>
            </a:endParaRPr>
          </a:p>
          <a:p>
            <a:r>
              <a:rPr lang="en-US" altLang="ko-KR" sz="2000" dirty="0">
                <a:solidFill>
                  <a:schemeClr val="bg1"/>
                </a:solidFill>
              </a:rPr>
              <a:t>  return 0;</a:t>
            </a:r>
          </a:p>
          <a:p>
            <a:r>
              <a:rPr lang="en-US" altLang="ko-KR" sz="2000" dirty="0">
                <a:solidFill>
                  <a:schemeClr val="bg1"/>
                </a:solidFill>
              </a:rPr>
              <a:t>}</a:t>
            </a:r>
          </a:p>
          <a:p>
            <a:endParaRPr lang="ko-KR" altLang="en-US" sz="2000" dirty="0">
              <a:solidFill>
                <a:schemeClr val="bg1"/>
              </a:solidFill>
            </a:endParaRPr>
          </a:p>
        </p:txBody>
      </p:sp>
    </p:spTree>
    <p:extLst>
      <p:ext uri="{BB962C8B-B14F-4D97-AF65-F5344CB8AC3E}">
        <p14:creationId xmlns:p14="http://schemas.microsoft.com/office/powerpoint/2010/main" val="7580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a:xfrm>
            <a:off x="382555" y="998376"/>
            <a:ext cx="11290041" cy="5494498"/>
          </a:xfrm>
        </p:spPr>
        <p:txBody>
          <a:bodyPr>
            <a:normAutofit lnSpcReduction="10000"/>
          </a:bodyPr>
          <a:lstStyle/>
          <a:p>
            <a:pPr marL="0" indent="0">
              <a:lnSpc>
                <a:spcPct val="120000"/>
              </a:lnSpc>
              <a:buNone/>
            </a:pPr>
            <a:r>
              <a:rPr lang="en-US" altLang="ko-KR" dirty="0">
                <a:solidFill>
                  <a:srgbClr val="00B0F0"/>
                </a:solidFill>
              </a:rPr>
              <a:t>7) </a:t>
            </a:r>
            <a:r>
              <a:rPr lang="zh-CN" altLang="en-US" dirty="0">
                <a:solidFill>
                  <a:srgbClr val="00B0F0"/>
                </a:solidFill>
                <a:latin typeface="SimSun" charset="-122"/>
                <a:ea typeface="SimSun" charset="-122"/>
                <a:cs typeface="SimSun" charset="-122"/>
              </a:rPr>
              <a:t>构建</a:t>
            </a:r>
            <a:r>
              <a:rPr lang="en-US" altLang="ko-KR" dirty="0">
                <a:solidFill>
                  <a:srgbClr val="00B0F0"/>
                </a:solidFill>
                <a:latin typeface="SimSun" charset="-122"/>
                <a:ea typeface="SimSun" charset="-122"/>
                <a:cs typeface="SimSun" charset="-122"/>
              </a:rPr>
              <a:t>ROS </a:t>
            </a:r>
            <a:r>
              <a:rPr lang="zh-CN" altLang="en-US" dirty="0">
                <a:solidFill>
                  <a:srgbClr val="00B0F0"/>
                </a:solidFill>
                <a:latin typeface="SimSun" charset="-122"/>
                <a:ea typeface="SimSun" charset="-122"/>
                <a:cs typeface="SimSun" charset="-122"/>
              </a:rPr>
              <a:t>节点</a:t>
            </a:r>
            <a:endParaRPr lang="en-US" altLang="ko-KR" dirty="0">
              <a:solidFill>
                <a:srgbClr val="00B0F0"/>
              </a:solidFill>
              <a:latin typeface="SimSun" charset="-122"/>
              <a:ea typeface="SimSun" charset="-122"/>
              <a:cs typeface="SimSun" charset="-122"/>
            </a:endParaRPr>
          </a:p>
          <a:p>
            <a:pPr>
              <a:lnSpc>
                <a:spcPct val="120000"/>
              </a:lnSpc>
            </a:pPr>
            <a:r>
              <a:rPr lang="zh-CN" altLang="en-US" dirty="0">
                <a:latin typeface="SimSun" charset="-122"/>
                <a:ea typeface="SimSun" charset="-122"/>
                <a:cs typeface="SimSun" charset="-122"/>
              </a:rPr>
              <a:t>使用以下命令在</a:t>
            </a:r>
            <a:r>
              <a:rPr lang="en-US" altLang="ko-KR" dirty="0" err="1">
                <a:latin typeface="SimSun" charset="-122"/>
                <a:ea typeface="SimSun" charset="-122"/>
                <a:cs typeface="SimSun" charset="-122"/>
              </a:rPr>
              <a:t>ros_tutorials_topic</a:t>
            </a:r>
            <a:r>
              <a:rPr lang="zh-CN" altLang="en-US" dirty="0">
                <a:latin typeface="SimSun" charset="-122"/>
                <a:ea typeface="SimSun" charset="-122"/>
                <a:cs typeface="SimSun" charset="-122"/>
              </a:rPr>
              <a:t>包中构建消息文件，发布者节点和订阅者节点：</a:t>
            </a:r>
            <a:endParaRPr lang="en-US" altLang="ko-KR" dirty="0">
              <a:latin typeface="SimSun" charset="-122"/>
              <a:ea typeface="SimSun" charset="-122"/>
              <a:cs typeface="SimSun" charset="-122"/>
            </a:endParaRPr>
          </a:p>
          <a:p>
            <a:pPr marL="0" indent="0">
              <a:lnSpc>
                <a:spcPct val="120000"/>
              </a:lnSpc>
              <a:buNone/>
            </a:pPr>
            <a:endParaRPr lang="en-US" altLang="ko-KR" dirty="0"/>
          </a:p>
          <a:p>
            <a:pPr>
              <a:lnSpc>
                <a:spcPct val="120000"/>
              </a:lnSpc>
            </a:pPr>
            <a:r>
              <a:rPr lang="en-US" altLang="ko-KR" dirty="0">
                <a:solidFill>
                  <a:schemeClr val="accent2"/>
                </a:solidFill>
              </a:rPr>
              <a:t>[</a:t>
            </a:r>
            <a:r>
              <a:rPr lang="zh-CN" altLang="en-US" dirty="0">
                <a:solidFill>
                  <a:schemeClr val="accent2"/>
                </a:solidFill>
              </a:rPr>
              <a:t>参考</a:t>
            </a:r>
            <a:r>
              <a:rPr lang="en-US" altLang="ko-KR" dirty="0">
                <a:solidFill>
                  <a:schemeClr val="accent2"/>
                </a:solidFill>
              </a:rPr>
              <a:t>] </a:t>
            </a:r>
            <a:r>
              <a:rPr lang="zh-CN" altLang="en-US" dirty="0">
                <a:solidFill>
                  <a:schemeClr val="accent2"/>
                </a:solidFill>
              </a:rPr>
              <a:t>文件系统</a:t>
            </a:r>
            <a:endParaRPr lang="en-US" altLang="ko-KR" dirty="0">
              <a:solidFill>
                <a:schemeClr val="accent2"/>
              </a:solidFill>
            </a:endParaRPr>
          </a:p>
          <a:p>
            <a:pPr lvl="1">
              <a:lnSpc>
                <a:spcPct val="120000"/>
              </a:lnSpc>
            </a:pPr>
            <a:r>
              <a:rPr lang="en-US" altLang="ko-KR" dirty="0" err="1"/>
              <a:t>ros_tutorials_topic</a:t>
            </a:r>
            <a:r>
              <a:rPr lang="zh-CN" altLang="en-US" dirty="0"/>
              <a:t>包的源代码文件： </a:t>
            </a:r>
            <a:r>
              <a:rPr lang="en-US" altLang="ko-KR" dirty="0"/>
              <a:t>~/</a:t>
            </a:r>
            <a:r>
              <a:rPr lang="en-US" altLang="ko-KR" dirty="0" err="1"/>
              <a:t>catkin_ws</a:t>
            </a:r>
            <a:r>
              <a:rPr lang="en-US" altLang="ko-KR" dirty="0"/>
              <a:t>/</a:t>
            </a:r>
            <a:r>
              <a:rPr lang="en-US" altLang="ko-KR" dirty="0" err="1"/>
              <a:t>src</a:t>
            </a:r>
            <a:r>
              <a:rPr lang="en-US" altLang="ko-KR" dirty="0"/>
              <a:t>/</a:t>
            </a:r>
            <a:r>
              <a:rPr lang="en-US" altLang="ko-KR" dirty="0" err="1"/>
              <a:t>ros_tutorials_topic</a:t>
            </a:r>
            <a:r>
              <a:rPr lang="en-US" altLang="ko-KR" dirty="0"/>
              <a:t>/</a:t>
            </a:r>
            <a:r>
              <a:rPr lang="en-US" altLang="ko-KR" dirty="0" err="1"/>
              <a:t>src</a:t>
            </a:r>
            <a:endParaRPr lang="en-US" altLang="ko-KR" dirty="0"/>
          </a:p>
          <a:p>
            <a:pPr lvl="1">
              <a:lnSpc>
                <a:spcPct val="120000"/>
              </a:lnSpc>
            </a:pPr>
            <a:r>
              <a:rPr lang="en-US" altLang="ko-KR" b="1" dirty="0" err="1"/>
              <a:t>ros_tutorials_topic</a:t>
            </a:r>
            <a:r>
              <a:rPr lang="zh-CN" altLang="en-US" b="1" dirty="0"/>
              <a:t>包的消息文件</a:t>
            </a:r>
            <a:r>
              <a:rPr lang="en-US" altLang="ko-KR" dirty="0"/>
              <a:t>: ~/</a:t>
            </a:r>
            <a:r>
              <a:rPr lang="en-US" altLang="ko-KR" dirty="0" err="1"/>
              <a:t>catkin_ws</a:t>
            </a:r>
            <a:r>
              <a:rPr lang="en-US" altLang="ko-KR" dirty="0"/>
              <a:t>/</a:t>
            </a:r>
            <a:r>
              <a:rPr lang="en-US" altLang="ko-KR" dirty="0" err="1"/>
              <a:t>src</a:t>
            </a:r>
            <a:r>
              <a:rPr lang="en-US" altLang="ko-KR" dirty="0"/>
              <a:t>/</a:t>
            </a:r>
            <a:r>
              <a:rPr lang="en-US" altLang="ko-KR" dirty="0" err="1"/>
              <a:t>ros_tutorials_topic</a:t>
            </a:r>
            <a:r>
              <a:rPr lang="en-US" altLang="ko-KR" dirty="0"/>
              <a:t>/</a:t>
            </a:r>
            <a:r>
              <a:rPr lang="en-US" altLang="ko-KR" dirty="0" err="1"/>
              <a:t>msg</a:t>
            </a:r>
            <a:endParaRPr lang="en-US" altLang="ko-KR" dirty="0"/>
          </a:p>
          <a:p>
            <a:pPr lvl="1">
              <a:lnSpc>
                <a:spcPct val="120000"/>
              </a:lnSpc>
            </a:pPr>
            <a:r>
              <a:rPr lang="zh-CN" altLang="en-US" dirty="0"/>
              <a:t>生成的文件位于</a:t>
            </a:r>
            <a:r>
              <a:rPr lang="en-US" altLang="zh-CN" dirty="0"/>
              <a:t>/ </a:t>
            </a:r>
            <a:r>
              <a:rPr lang="en-US" altLang="ko-KR" dirty="0" err="1"/>
              <a:t>catkin_ws</a:t>
            </a:r>
            <a:r>
              <a:rPr lang="zh-CN" altLang="en-US" dirty="0"/>
              <a:t>的</a:t>
            </a:r>
            <a:r>
              <a:rPr lang="en-US" altLang="zh-CN" dirty="0"/>
              <a:t>/ </a:t>
            </a:r>
            <a:r>
              <a:rPr lang="en-US" altLang="ko-KR" dirty="0"/>
              <a:t>build</a:t>
            </a:r>
            <a:r>
              <a:rPr lang="zh-CN" altLang="en-US" dirty="0"/>
              <a:t>和</a:t>
            </a:r>
            <a:r>
              <a:rPr lang="en-US" altLang="zh-CN" dirty="0"/>
              <a:t>/ </a:t>
            </a:r>
            <a:r>
              <a:rPr lang="en-US" altLang="ko-KR" dirty="0" err="1"/>
              <a:t>devel</a:t>
            </a:r>
            <a:r>
              <a:rPr lang="zh-CN" altLang="en-US" dirty="0"/>
              <a:t>文件夹中</a:t>
            </a:r>
            <a:endParaRPr lang="en-US" altLang="ko-KR" dirty="0"/>
          </a:p>
          <a:p>
            <a:pPr lvl="2">
              <a:lnSpc>
                <a:spcPct val="120000"/>
              </a:lnSpc>
            </a:pPr>
            <a:r>
              <a:rPr lang="en-US" altLang="ko-KR" dirty="0"/>
              <a:t>/build</a:t>
            </a:r>
            <a:r>
              <a:rPr lang="zh-CN" altLang="en-US" dirty="0"/>
              <a:t>文件夹保存在</a:t>
            </a:r>
            <a:r>
              <a:rPr lang="en-US" altLang="zh-CN" dirty="0"/>
              <a:t>catkin</a:t>
            </a:r>
            <a:r>
              <a:rPr lang="zh-CN" altLang="en-US" dirty="0"/>
              <a:t>构建中使用的设置</a:t>
            </a:r>
            <a:endParaRPr lang="en-US" altLang="ko-KR" dirty="0"/>
          </a:p>
          <a:p>
            <a:pPr lvl="2">
              <a:lnSpc>
                <a:spcPct val="120000"/>
              </a:lnSpc>
            </a:pPr>
            <a:r>
              <a:rPr lang="en-US" altLang="ko-KR" dirty="0"/>
              <a:t>/</a:t>
            </a:r>
            <a:r>
              <a:rPr lang="en-US" altLang="ko-KR" dirty="0" err="1"/>
              <a:t>devel</a:t>
            </a:r>
            <a:r>
              <a:rPr lang="en-US" altLang="ko-KR" dirty="0"/>
              <a:t>/lib/</a:t>
            </a:r>
            <a:r>
              <a:rPr lang="en-US" altLang="ko-KR" dirty="0" err="1"/>
              <a:t>ros_tutorials_topic</a:t>
            </a:r>
            <a:r>
              <a:rPr lang="ko-KR" altLang="en-US" dirty="0"/>
              <a:t> </a:t>
            </a:r>
            <a:r>
              <a:rPr lang="zh-CN" altLang="en-US" dirty="0"/>
              <a:t>文件夹保存着可执行文件</a:t>
            </a:r>
            <a:endParaRPr lang="en-US" altLang="ko-KR" b="1" dirty="0"/>
          </a:p>
          <a:p>
            <a:pPr lvl="2">
              <a:lnSpc>
                <a:spcPct val="120000"/>
              </a:lnSpc>
            </a:pPr>
            <a:r>
              <a:rPr lang="en-US" altLang="ko-KR" dirty="0"/>
              <a:t>/</a:t>
            </a:r>
            <a:r>
              <a:rPr lang="en-US" altLang="ko-KR" dirty="0" err="1"/>
              <a:t>devel</a:t>
            </a:r>
            <a:r>
              <a:rPr lang="en-US" altLang="ko-KR" dirty="0"/>
              <a:t>/include/</a:t>
            </a:r>
            <a:r>
              <a:rPr lang="en-US" altLang="ko-KR" dirty="0" err="1"/>
              <a:t>ros_tutorials_topic</a:t>
            </a:r>
            <a:r>
              <a:rPr lang="zh-CN" altLang="en-US" dirty="0"/>
              <a:t>文件夹保存从邮件文件自动生成的邮件头文件</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23</a:t>
            </a:fld>
            <a:endParaRPr lang="ko-KR" altLang="en-US" dirty="0"/>
          </a:p>
        </p:txBody>
      </p:sp>
      <p:sp>
        <p:nvSpPr>
          <p:cNvPr id="5" name="Rectangle 3"/>
          <p:cNvSpPr/>
          <p:nvPr/>
        </p:nvSpPr>
        <p:spPr>
          <a:xfrm>
            <a:off x="622795" y="2547238"/>
            <a:ext cx="10948200" cy="707886"/>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a:solidFill>
                  <a:srgbClr val="FFFF00"/>
                </a:solidFill>
              </a:rPr>
              <a:t>cd</a:t>
            </a:r>
            <a:r>
              <a:rPr lang="en-US" altLang="ko-KR" sz="2000" dirty="0">
                <a:solidFill>
                  <a:srgbClr val="FF0000"/>
                </a:solidFill>
              </a:rPr>
              <a:t> </a:t>
            </a:r>
            <a:r>
              <a:rPr lang="en-US" altLang="ko-KR" sz="2000" dirty="0">
                <a:solidFill>
                  <a:schemeClr val="bg1"/>
                </a:solidFill>
              </a:rPr>
              <a:t>~/</a:t>
            </a:r>
            <a:r>
              <a:rPr lang="en-US" altLang="ko-KR" sz="2000" dirty="0" err="1">
                <a:solidFill>
                  <a:schemeClr val="bg1"/>
                </a:solidFill>
              </a:rPr>
              <a:t>catkin_ws</a:t>
            </a:r>
            <a:r>
              <a:rPr lang="en-US" altLang="ko-KR" sz="2000" dirty="0">
                <a:solidFill>
                  <a:schemeClr val="bg1"/>
                </a:solidFill>
              </a:rPr>
              <a:t> </a:t>
            </a:r>
            <a:r>
              <a:rPr lang="en-US" altLang="ko-KR" sz="2000" dirty="0">
                <a:solidFill>
                  <a:srgbClr val="FF0000"/>
                </a:solidFill>
              </a:rPr>
              <a:t>		</a:t>
            </a:r>
            <a:r>
              <a:rPr lang="en-US" altLang="ko-KR" sz="2000" dirty="0">
                <a:solidFill>
                  <a:schemeClr val="bg1"/>
                </a:solidFill>
              </a:rPr>
              <a:t>→ Move to catkin folder</a:t>
            </a:r>
            <a:endParaRPr lang="ko-KR" altLang="en-US" sz="2000" dirty="0">
              <a:solidFill>
                <a:schemeClr val="bg1"/>
              </a:solidFill>
            </a:endParaRPr>
          </a:p>
          <a:p>
            <a:r>
              <a:rPr lang="en-US" altLang="ko-KR" sz="2000" dirty="0">
                <a:solidFill>
                  <a:srgbClr val="FF0000"/>
                </a:solidFill>
              </a:rPr>
              <a:t>$ </a:t>
            </a:r>
            <a:r>
              <a:rPr lang="en-US" altLang="ko-KR" sz="2000" dirty="0">
                <a:solidFill>
                  <a:srgbClr val="FFFF00"/>
                </a:solidFill>
              </a:rPr>
              <a:t>catkin_make </a:t>
            </a:r>
            <a:r>
              <a:rPr lang="en-US" altLang="ko-KR" sz="2000" dirty="0">
                <a:solidFill>
                  <a:srgbClr val="FF0000"/>
                </a:solidFill>
              </a:rPr>
              <a:t>		</a:t>
            </a:r>
            <a:r>
              <a:rPr lang="en-US" altLang="ko-KR" sz="2000" dirty="0">
                <a:solidFill>
                  <a:schemeClr val="bg1"/>
                </a:solidFill>
              </a:rPr>
              <a:t>→ Execute catkin build</a:t>
            </a:r>
          </a:p>
        </p:txBody>
      </p:sp>
    </p:spTree>
    <p:extLst>
      <p:ext uri="{BB962C8B-B14F-4D97-AF65-F5344CB8AC3E}">
        <p14:creationId xmlns:p14="http://schemas.microsoft.com/office/powerpoint/2010/main" val="293507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8)  </a:t>
            </a:r>
            <a:r>
              <a:rPr lang="zh-CN" altLang="en-US" dirty="0">
                <a:solidFill>
                  <a:srgbClr val="00B0F0"/>
                </a:solidFill>
              </a:rPr>
              <a:t>执行发布</a:t>
            </a:r>
            <a:endParaRPr lang="en-US" altLang="ko-KR" dirty="0">
              <a:solidFill>
                <a:srgbClr val="00B0F0"/>
              </a:solidFill>
            </a:endParaRPr>
          </a:p>
          <a:p>
            <a:r>
              <a:rPr lang="zh-CN" altLang="en-US" dirty="0"/>
              <a:t>下面的命令运行</a:t>
            </a:r>
            <a:r>
              <a:rPr lang="en-US" altLang="ko-KR" dirty="0" err="1"/>
              <a:t>ros_tutorials_topic</a:t>
            </a:r>
            <a:r>
              <a:rPr lang="zh-CN" altLang="en-US" dirty="0"/>
              <a:t>包中的</a:t>
            </a:r>
            <a:r>
              <a:rPr lang="en-US" altLang="ko-KR" dirty="0" err="1"/>
              <a:t>topic_publisher</a:t>
            </a:r>
            <a:r>
              <a:rPr lang="zh-CN" altLang="en-US" dirty="0"/>
              <a:t>节点</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24</a:t>
            </a:fld>
            <a:endParaRPr lang="ko-KR" altLang="en-US" dirty="0"/>
          </a:p>
        </p:txBody>
      </p:sp>
      <p:sp>
        <p:nvSpPr>
          <p:cNvPr id="5" name="Rectangle 3"/>
          <p:cNvSpPr/>
          <p:nvPr/>
        </p:nvSpPr>
        <p:spPr>
          <a:xfrm>
            <a:off x="382554" y="2282432"/>
            <a:ext cx="11290041" cy="400110"/>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a:solidFill>
                  <a:srgbClr val="FFFF00"/>
                </a:solidFill>
              </a:rPr>
              <a:t>rosrun </a:t>
            </a:r>
            <a:r>
              <a:rPr lang="en-US" altLang="ko-KR" sz="2000" dirty="0" err="1">
                <a:solidFill>
                  <a:schemeClr val="bg1"/>
                </a:solidFill>
              </a:rPr>
              <a:t>ros_tutorials_topic</a:t>
            </a:r>
            <a:r>
              <a:rPr lang="en-US" altLang="ko-KR" sz="2000" dirty="0">
                <a:solidFill>
                  <a:schemeClr val="bg1"/>
                </a:solidFill>
              </a:rPr>
              <a:t> </a:t>
            </a:r>
            <a:r>
              <a:rPr lang="en-US" altLang="ko-KR" sz="2000" dirty="0" err="1">
                <a:solidFill>
                  <a:schemeClr val="bg1"/>
                </a:solidFill>
              </a:rPr>
              <a:t>topic_publisher</a:t>
            </a:r>
            <a:endParaRPr lang="en-US" altLang="ko-KR" sz="2000" dirty="0">
              <a:solidFill>
                <a:schemeClr val="bg1"/>
              </a:solidFill>
            </a:endParaRPr>
          </a:p>
        </p:txBody>
      </p:sp>
      <p:sp>
        <p:nvSpPr>
          <p:cNvPr id="7" name="직사각형 6"/>
          <p:cNvSpPr/>
          <p:nvPr/>
        </p:nvSpPr>
        <p:spPr>
          <a:xfrm>
            <a:off x="3856877" y="1095955"/>
            <a:ext cx="8746603" cy="400110"/>
          </a:xfrm>
          <a:prstGeom prst="rect">
            <a:avLst/>
          </a:prstGeom>
        </p:spPr>
        <p:txBody>
          <a:bodyPr wrap="square">
            <a:spAutoFit/>
          </a:bodyPr>
          <a:lstStyle/>
          <a:p>
            <a:r>
              <a:rPr lang="en-US" altLang="ko-KR" sz="2000" dirty="0">
                <a:solidFill>
                  <a:schemeClr val="accent2"/>
                </a:solidFill>
                <a:latin typeface="+mn-ea"/>
              </a:rPr>
              <a:t>[</a:t>
            </a:r>
            <a:r>
              <a:rPr lang="zh-CN" altLang="en-US" sz="2000" dirty="0">
                <a:solidFill>
                  <a:schemeClr val="accent2"/>
                </a:solidFill>
                <a:latin typeface="+mn-ea"/>
              </a:rPr>
              <a:t>注意</a:t>
            </a:r>
            <a:r>
              <a:rPr lang="en-US" altLang="ko-KR" sz="2000" dirty="0">
                <a:solidFill>
                  <a:schemeClr val="accent2"/>
                </a:solidFill>
                <a:latin typeface="+mn-ea"/>
              </a:rPr>
              <a:t>: </a:t>
            </a:r>
            <a:r>
              <a:rPr lang="zh-CN" altLang="en-US" sz="2000" dirty="0">
                <a:solidFill>
                  <a:schemeClr val="accent2"/>
                </a:solidFill>
                <a:latin typeface="+mn-ea"/>
              </a:rPr>
              <a:t>不要忘记在运行节点之前先运行</a:t>
            </a:r>
            <a:r>
              <a:rPr lang="en-US" altLang="ko-KR" sz="2000" dirty="0" err="1">
                <a:solidFill>
                  <a:schemeClr val="accent2"/>
                </a:solidFill>
                <a:latin typeface="+mn-ea"/>
              </a:rPr>
              <a:t>roscore</a:t>
            </a:r>
            <a:r>
              <a:rPr lang="en-US" altLang="ko-KR" sz="2000" dirty="0">
                <a:solidFill>
                  <a:schemeClr val="accent2"/>
                </a:solidFill>
                <a:latin typeface="+mn-ea"/>
              </a:rPr>
              <a:t>.]</a:t>
            </a:r>
            <a:endParaRPr lang="ko-KR" altLang="en-US" sz="2000" dirty="0">
              <a:solidFill>
                <a:schemeClr val="accent2"/>
              </a:solidFill>
              <a:latin typeface="+mn-ea"/>
            </a:endParaRPr>
          </a:p>
        </p:txBody>
      </p:sp>
      <p:pic>
        <p:nvPicPr>
          <p:cNvPr id="8" name="그림 7" descr="Z:\003 Books\010 루비페이퍼 ROS 로봇 프로그래밍 Second Edition\170705 개정판 작업_2차편집\images\chapter7\7-02.png"/>
          <p:cNvPicPr/>
          <p:nvPr/>
        </p:nvPicPr>
        <p:blipFill>
          <a:blip r:embed="rId2">
            <a:extLst>
              <a:ext uri="{28A0092B-C50C-407E-A947-70E740481C1C}">
                <a14:useLocalDpi xmlns:a14="http://schemas.microsoft.com/office/drawing/2010/main" val="0"/>
              </a:ext>
            </a:extLst>
          </a:blip>
          <a:srcRect/>
          <a:stretch>
            <a:fillRect/>
          </a:stretch>
        </p:blipFill>
        <p:spPr bwMode="auto">
          <a:xfrm>
            <a:off x="3012300" y="3064155"/>
            <a:ext cx="6167400" cy="3649152"/>
          </a:xfrm>
          <a:prstGeom prst="rect">
            <a:avLst/>
          </a:prstGeom>
          <a:noFill/>
          <a:ln>
            <a:noFill/>
          </a:ln>
        </p:spPr>
      </p:pic>
    </p:spTree>
    <p:extLst>
      <p:ext uri="{BB962C8B-B14F-4D97-AF65-F5344CB8AC3E}">
        <p14:creationId xmlns:p14="http://schemas.microsoft.com/office/powerpoint/2010/main" val="189399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p:txBody>
          <a:bodyPr/>
          <a:lstStyle/>
          <a:p>
            <a:r>
              <a:rPr lang="en-US" altLang="ko-KR" dirty="0">
                <a:solidFill>
                  <a:schemeClr val="accent2"/>
                </a:solidFill>
              </a:rPr>
              <a:t>[</a:t>
            </a:r>
            <a:r>
              <a:rPr lang="zh-CN" altLang="en-US" dirty="0">
                <a:solidFill>
                  <a:schemeClr val="accent2"/>
                </a:solidFill>
              </a:rPr>
              <a:t>参考</a:t>
            </a:r>
            <a:r>
              <a:rPr lang="en-US" altLang="ko-KR" dirty="0">
                <a:solidFill>
                  <a:schemeClr val="accent2"/>
                </a:solidFill>
              </a:rPr>
              <a:t>] </a:t>
            </a:r>
            <a:r>
              <a:rPr lang="en-US" altLang="ko-KR" dirty="0" err="1">
                <a:solidFill>
                  <a:schemeClr val="accent2"/>
                </a:solidFill>
              </a:rPr>
              <a:t>rostopic</a:t>
            </a:r>
            <a:r>
              <a:rPr lang="en-US" altLang="ko-KR" dirty="0">
                <a:solidFill>
                  <a:schemeClr val="accent2"/>
                </a:solidFill>
              </a:rPr>
              <a:t> </a:t>
            </a:r>
          </a:p>
          <a:p>
            <a:pPr lvl="1"/>
            <a:r>
              <a:rPr lang="zh-CN" altLang="en-US" dirty="0"/>
              <a:t>您可以使用</a:t>
            </a:r>
            <a:r>
              <a:rPr lang="en-US" altLang="zh-CN" dirty="0" err="1"/>
              <a:t>rostopic</a:t>
            </a:r>
            <a:r>
              <a:rPr lang="zh-CN" altLang="en-US" dirty="0"/>
              <a:t>命令检查主题列表，周期，数据带宽和当前</a:t>
            </a:r>
            <a:r>
              <a:rPr lang="en-US" altLang="zh-CN" dirty="0"/>
              <a:t>ROS</a:t>
            </a:r>
            <a:r>
              <a:rPr lang="zh-CN" altLang="en-US" dirty="0"/>
              <a:t>网络的内容。</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25</a:t>
            </a:fld>
            <a:endParaRPr lang="ko-KR" altLang="en-US" dirty="0"/>
          </a:p>
        </p:txBody>
      </p:sp>
      <p:sp>
        <p:nvSpPr>
          <p:cNvPr id="5" name="Rectangle 3"/>
          <p:cNvSpPr/>
          <p:nvPr/>
        </p:nvSpPr>
        <p:spPr>
          <a:xfrm>
            <a:off x="382554" y="2556474"/>
            <a:ext cx="4582985" cy="1323439"/>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err="1">
                <a:solidFill>
                  <a:srgbClr val="FFFF00"/>
                </a:solidFill>
              </a:rPr>
              <a:t>rostopic</a:t>
            </a:r>
            <a:r>
              <a:rPr lang="en-US" altLang="ko-KR" sz="2000" dirty="0">
                <a:solidFill>
                  <a:srgbClr val="FFFF00"/>
                </a:solidFill>
              </a:rPr>
              <a:t> </a:t>
            </a:r>
            <a:r>
              <a:rPr lang="en-US" altLang="ko-KR" sz="2000" dirty="0">
                <a:solidFill>
                  <a:schemeClr val="bg1"/>
                </a:solidFill>
              </a:rPr>
              <a:t>list</a:t>
            </a:r>
          </a:p>
          <a:p>
            <a:r>
              <a:rPr lang="en-US" altLang="ko-KR" sz="2000" dirty="0">
                <a:solidFill>
                  <a:schemeClr val="bg1"/>
                </a:solidFill>
              </a:rPr>
              <a:t>/</a:t>
            </a:r>
            <a:r>
              <a:rPr lang="en-US" altLang="ko-KR" sz="2000" dirty="0" err="1">
                <a:solidFill>
                  <a:schemeClr val="bg1"/>
                </a:solidFill>
              </a:rPr>
              <a:t>ros_tutorial_msg</a:t>
            </a:r>
            <a:endParaRPr lang="en-US" altLang="ko-KR" sz="2000" dirty="0">
              <a:solidFill>
                <a:schemeClr val="bg1"/>
              </a:solidFill>
            </a:endParaRPr>
          </a:p>
          <a:p>
            <a:r>
              <a:rPr lang="en-US" altLang="ko-KR" sz="2000" dirty="0">
                <a:solidFill>
                  <a:schemeClr val="bg1"/>
                </a:solidFill>
              </a:rPr>
              <a:t>/</a:t>
            </a:r>
            <a:r>
              <a:rPr lang="en-US" altLang="ko-KR" sz="2000" dirty="0" err="1">
                <a:solidFill>
                  <a:schemeClr val="bg1"/>
                </a:solidFill>
              </a:rPr>
              <a:t>rosout</a:t>
            </a:r>
            <a:endParaRPr lang="en-US" altLang="ko-KR" sz="2000" dirty="0">
              <a:solidFill>
                <a:schemeClr val="bg1"/>
              </a:solidFill>
            </a:endParaRPr>
          </a:p>
          <a:p>
            <a:r>
              <a:rPr lang="en-US" altLang="ko-KR" sz="2000" dirty="0">
                <a:solidFill>
                  <a:schemeClr val="bg1"/>
                </a:solidFill>
              </a:rPr>
              <a:t>/</a:t>
            </a:r>
            <a:r>
              <a:rPr lang="en-US" altLang="ko-KR" sz="2000" dirty="0" err="1">
                <a:solidFill>
                  <a:schemeClr val="bg1"/>
                </a:solidFill>
              </a:rPr>
              <a:t>rosout_agg</a:t>
            </a:r>
            <a:endParaRPr lang="en-US" altLang="ko-KR" sz="2000" dirty="0">
              <a:solidFill>
                <a:schemeClr val="bg1"/>
              </a:solidFill>
            </a:endParaRPr>
          </a:p>
        </p:txBody>
      </p:sp>
      <p:sp>
        <p:nvSpPr>
          <p:cNvPr id="6" name="Rectangle 3"/>
          <p:cNvSpPr/>
          <p:nvPr/>
        </p:nvSpPr>
        <p:spPr>
          <a:xfrm>
            <a:off x="382554" y="4114572"/>
            <a:ext cx="4582985" cy="400110"/>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err="1">
                <a:solidFill>
                  <a:srgbClr val="FFFF00"/>
                </a:solidFill>
              </a:rPr>
              <a:t>rostopic</a:t>
            </a:r>
            <a:r>
              <a:rPr lang="en-US" altLang="ko-KR" sz="2000" dirty="0">
                <a:solidFill>
                  <a:srgbClr val="FFFF00"/>
                </a:solidFill>
              </a:rPr>
              <a:t> </a:t>
            </a:r>
            <a:r>
              <a:rPr lang="en-US" altLang="ko-KR" sz="2000" dirty="0">
                <a:solidFill>
                  <a:schemeClr val="bg1"/>
                </a:solidFill>
              </a:rPr>
              <a:t>echo /</a:t>
            </a:r>
            <a:r>
              <a:rPr lang="en-US" altLang="ko-KR" sz="2000" dirty="0" err="1">
                <a:solidFill>
                  <a:schemeClr val="bg1"/>
                </a:solidFill>
              </a:rPr>
              <a:t>ros_tutorial_msg</a:t>
            </a:r>
            <a:endParaRPr lang="en-US" altLang="ko-KR" sz="2000" dirty="0">
              <a:solidFill>
                <a:schemeClr val="bg1"/>
              </a:solidFill>
            </a:endParaRPr>
          </a:p>
        </p:txBody>
      </p:sp>
      <p:pic>
        <p:nvPicPr>
          <p:cNvPr id="8" name="그림 7" descr="Z:\003 Books\010 루비페이퍼 ROS 로봇 프로그래밍 Second Edition\170705 개정판 작업_2차편집\images\chapter7\7-03.png"/>
          <p:cNvPicPr/>
          <p:nvPr/>
        </p:nvPicPr>
        <p:blipFill>
          <a:blip r:embed="rId2">
            <a:extLst>
              <a:ext uri="{28A0092B-C50C-407E-A947-70E740481C1C}">
                <a14:useLocalDpi xmlns:a14="http://schemas.microsoft.com/office/drawing/2010/main" val="0"/>
              </a:ext>
            </a:extLst>
          </a:blip>
          <a:srcRect/>
          <a:stretch>
            <a:fillRect/>
          </a:stretch>
        </p:blipFill>
        <p:spPr bwMode="auto">
          <a:xfrm>
            <a:off x="5114157" y="2556474"/>
            <a:ext cx="6794807" cy="4020379"/>
          </a:xfrm>
          <a:prstGeom prst="rect">
            <a:avLst/>
          </a:prstGeom>
          <a:noFill/>
          <a:ln>
            <a:noFill/>
          </a:ln>
        </p:spPr>
      </p:pic>
    </p:spTree>
    <p:extLst>
      <p:ext uri="{BB962C8B-B14F-4D97-AF65-F5344CB8AC3E}">
        <p14:creationId xmlns:p14="http://schemas.microsoft.com/office/powerpoint/2010/main" val="1997206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9) </a:t>
            </a:r>
            <a:r>
              <a:rPr lang="zh-CN" altLang="en-US" dirty="0">
                <a:solidFill>
                  <a:srgbClr val="00B0F0"/>
                </a:solidFill>
              </a:rPr>
              <a:t>执行订阅</a:t>
            </a:r>
            <a:endParaRPr lang="en-US" altLang="ko-KR" dirty="0">
              <a:solidFill>
                <a:srgbClr val="00B0F0"/>
              </a:solidFill>
            </a:endParaRPr>
          </a:p>
          <a:p>
            <a:r>
              <a:rPr lang="zh-CN" altLang="en-US" dirty="0"/>
              <a:t>下面的命令运行</a:t>
            </a:r>
            <a:r>
              <a:rPr lang="en-US" altLang="ko-KR" dirty="0" err="1"/>
              <a:t>ros_tutorials_topic</a:t>
            </a:r>
            <a:r>
              <a:rPr lang="zh-CN" altLang="en-US" dirty="0"/>
              <a:t>包的</a:t>
            </a:r>
            <a:r>
              <a:rPr lang="en-US" altLang="ko-KR" dirty="0" err="1"/>
              <a:t>topic_subscriber</a:t>
            </a:r>
            <a:r>
              <a:rPr lang="zh-CN" altLang="en-US" dirty="0"/>
              <a:t>节点。</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26</a:t>
            </a:fld>
            <a:endParaRPr lang="ko-KR" altLang="en-US" dirty="0"/>
          </a:p>
        </p:txBody>
      </p:sp>
      <p:sp>
        <p:nvSpPr>
          <p:cNvPr id="5" name="Rectangle 3"/>
          <p:cNvSpPr/>
          <p:nvPr/>
        </p:nvSpPr>
        <p:spPr>
          <a:xfrm>
            <a:off x="382554" y="2398409"/>
            <a:ext cx="11290041" cy="400110"/>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a:solidFill>
                  <a:srgbClr val="FFFF00"/>
                </a:solidFill>
              </a:rPr>
              <a:t>rosrun </a:t>
            </a:r>
            <a:r>
              <a:rPr lang="en-US" altLang="ko-KR" sz="2000" dirty="0" err="1">
                <a:solidFill>
                  <a:schemeClr val="bg1"/>
                </a:solidFill>
              </a:rPr>
              <a:t>ros_tutorials_topic</a:t>
            </a:r>
            <a:r>
              <a:rPr lang="en-US" altLang="ko-KR" sz="2000" dirty="0">
                <a:solidFill>
                  <a:schemeClr val="bg1"/>
                </a:solidFill>
              </a:rPr>
              <a:t> </a:t>
            </a:r>
            <a:r>
              <a:rPr lang="en-US" altLang="ko-KR" sz="2000" dirty="0" err="1">
                <a:solidFill>
                  <a:schemeClr val="bg1"/>
                </a:solidFill>
              </a:rPr>
              <a:t>topic_subscriber</a:t>
            </a:r>
            <a:endParaRPr lang="en-US" altLang="ko-KR" sz="2000" dirty="0">
              <a:solidFill>
                <a:schemeClr val="bg1"/>
              </a:solidFill>
            </a:endParaRPr>
          </a:p>
        </p:txBody>
      </p:sp>
      <p:pic>
        <p:nvPicPr>
          <p:cNvPr id="7" name="그림 6"/>
          <p:cNvPicPr/>
          <p:nvPr/>
        </p:nvPicPr>
        <p:blipFill>
          <a:blip r:embed="rId2">
            <a:extLst>
              <a:ext uri="{28A0092B-C50C-407E-A947-70E740481C1C}">
                <a14:useLocalDpi xmlns:a14="http://schemas.microsoft.com/office/drawing/2010/main" val="0"/>
              </a:ext>
            </a:extLst>
          </a:blip>
          <a:stretch>
            <a:fillRect/>
          </a:stretch>
        </p:blipFill>
        <p:spPr>
          <a:xfrm>
            <a:off x="2996611" y="3040563"/>
            <a:ext cx="6198778" cy="3668995"/>
          </a:xfrm>
          <a:prstGeom prst="rect">
            <a:avLst/>
          </a:prstGeom>
        </p:spPr>
      </p:pic>
    </p:spTree>
    <p:extLst>
      <p:ext uri="{BB962C8B-B14F-4D97-AF65-F5344CB8AC3E}">
        <p14:creationId xmlns:p14="http://schemas.microsoft.com/office/powerpoint/2010/main" val="54407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Topic / Publisher / Subscriber</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10)</a:t>
            </a:r>
            <a:r>
              <a:rPr lang="zh-CN" altLang="en-US" dirty="0">
                <a:solidFill>
                  <a:srgbClr val="00B0F0"/>
                </a:solidFill>
              </a:rPr>
              <a:t>在执行节点之前检查通信状态</a:t>
            </a:r>
            <a:endParaRPr lang="en-US" altLang="ko-KR" dirty="0">
              <a:solidFill>
                <a:srgbClr val="00B0F0"/>
              </a:solidFill>
            </a:endParaRPr>
          </a:p>
          <a:p>
            <a:pPr marL="0" indent="0">
              <a:buNone/>
            </a:pPr>
            <a:r>
              <a:rPr lang="en-US" altLang="ko-KR" dirty="0">
                <a:solidFill>
                  <a:srgbClr val="00B0F0"/>
                </a:solidFill>
              </a:rPr>
              <a:t> </a:t>
            </a:r>
            <a:endParaRPr lang="ko-KR" altLang="en-US" dirty="0">
              <a:solidFill>
                <a:srgbClr val="00B0F0"/>
              </a:solidFill>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27</a:t>
            </a:fld>
            <a:endParaRPr lang="ko-KR" altLang="en-US" dirty="0"/>
          </a:p>
        </p:txBody>
      </p:sp>
      <p:sp>
        <p:nvSpPr>
          <p:cNvPr id="5" name="Rectangle 3"/>
          <p:cNvSpPr/>
          <p:nvPr/>
        </p:nvSpPr>
        <p:spPr>
          <a:xfrm>
            <a:off x="382554" y="1688373"/>
            <a:ext cx="11290041" cy="400110"/>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a:solidFill>
                  <a:srgbClr val="FFFF00"/>
                </a:solidFill>
              </a:rPr>
              <a:t>rqt_graph</a:t>
            </a:r>
            <a:endParaRPr lang="en-US" altLang="ko-KR" sz="2000" dirty="0">
              <a:solidFill>
                <a:schemeClr val="bg1"/>
              </a:solidFill>
            </a:endParaRPr>
          </a:p>
        </p:txBody>
      </p:sp>
      <p:sp>
        <p:nvSpPr>
          <p:cNvPr id="6" name="Rectangle 3"/>
          <p:cNvSpPr/>
          <p:nvPr/>
        </p:nvSpPr>
        <p:spPr>
          <a:xfrm>
            <a:off x="382553" y="2183753"/>
            <a:ext cx="11290041" cy="400110"/>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err="1">
                <a:solidFill>
                  <a:srgbClr val="FFFF00"/>
                </a:solidFill>
              </a:rPr>
              <a:t>rqt</a:t>
            </a:r>
            <a:r>
              <a:rPr lang="en-US" altLang="ko-KR" sz="2000" dirty="0">
                <a:solidFill>
                  <a:srgbClr val="FFFF00"/>
                </a:solidFill>
              </a:rPr>
              <a:t>  </a:t>
            </a:r>
            <a:r>
              <a:rPr lang="en-US" altLang="ko-KR" sz="2000" dirty="0">
                <a:solidFill>
                  <a:schemeClr val="bg1"/>
                </a:solidFill>
              </a:rPr>
              <a:t>[Plugins] → [Introspection] → [Node Graph]</a:t>
            </a:r>
          </a:p>
        </p:txBody>
      </p:sp>
      <p:pic>
        <p:nvPicPr>
          <p:cNvPr id="8" name="그림 7"/>
          <p:cNvPicPr/>
          <p:nvPr/>
        </p:nvPicPr>
        <p:blipFill>
          <a:blip r:embed="rId3">
            <a:extLst>
              <a:ext uri="{28A0092B-C50C-407E-A947-70E740481C1C}">
                <a14:useLocalDpi xmlns:a14="http://schemas.microsoft.com/office/drawing/2010/main" val="0"/>
              </a:ext>
            </a:extLst>
          </a:blip>
          <a:stretch>
            <a:fillRect/>
          </a:stretch>
        </p:blipFill>
        <p:spPr>
          <a:xfrm>
            <a:off x="1657505" y="2689557"/>
            <a:ext cx="8876991" cy="4043751"/>
          </a:xfrm>
          <a:prstGeom prst="rect">
            <a:avLst/>
          </a:prstGeom>
        </p:spPr>
      </p:pic>
    </p:spTree>
    <p:extLst>
      <p:ext uri="{BB962C8B-B14F-4D97-AF65-F5344CB8AC3E}">
        <p14:creationId xmlns:p14="http://schemas.microsoft.com/office/powerpoint/2010/main" val="3438364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源代码</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a:xfrm>
            <a:off x="382555" y="998377"/>
            <a:ext cx="11290041" cy="2571810"/>
          </a:xfrm>
        </p:spPr>
        <p:txBody>
          <a:bodyPr>
            <a:noAutofit/>
          </a:bodyPr>
          <a:lstStyle/>
          <a:p>
            <a:r>
              <a:rPr lang="zh-CN" altLang="en-US" sz="2000" dirty="0">
                <a:latin typeface="SimSun" charset="-122"/>
                <a:ea typeface="SimSun" charset="-122"/>
                <a:cs typeface="SimSun" charset="-122"/>
              </a:rPr>
              <a:t>我们创建了使用主题的发布者和订阅者节点，并执行它们以了解如何在节点之间进行通信。 相关资源可以在下面的</a:t>
            </a:r>
            <a:r>
              <a:rPr lang="en-US" altLang="zh-CN" sz="2000" dirty="0" err="1">
                <a:latin typeface="SimSun" charset="-122"/>
                <a:ea typeface="SimSun" charset="-122"/>
                <a:cs typeface="SimSun" charset="-122"/>
              </a:rPr>
              <a:t>github</a:t>
            </a:r>
            <a:r>
              <a:rPr lang="zh-CN" altLang="en-US" sz="2000" dirty="0">
                <a:latin typeface="SimSun" charset="-122"/>
                <a:ea typeface="SimSun" charset="-122"/>
                <a:cs typeface="SimSun" charset="-122"/>
              </a:rPr>
              <a:t>地址找到。</a:t>
            </a:r>
            <a:br>
              <a:rPr lang="en-US" altLang="ko-KR" sz="2000" dirty="0"/>
            </a:br>
            <a:r>
              <a:rPr lang="en-US" altLang="ko-KR" sz="2000" dirty="0"/>
              <a:t> </a:t>
            </a:r>
          </a:p>
          <a:p>
            <a:r>
              <a:rPr lang="en-US" altLang="ko-KR" sz="2000" dirty="0">
                <a:hlinkClick r:id="rId2"/>
              </a:rPr>
              <a:t>https://github.com/ROBOTIS-GIT/ros_tutorials/tree/master/ros_tutorials_topic</a:t>
            </a:r>
            <a:endParaRPr lang="en-US" altLang="ko-KR" sz="2000" dirty="0"/>
          </a:p>
          <a:p>
            <a:r>
              <a:rPr lang="zh-CN" altLang="en-US" sz="2000" dirty="0">
                <a:latin typeface="SimSun" charset="-122"/>
                <a:ea typeface="SimSun" charset="-122"/>
                <a:cs typeface="SimSun" charset="-122"/>
              </a:rPr>
              <a:t>如果您想立即应用它，则可以使用以下命令在</a:t>
            </a:r>
            <a:r>
              <a:rPr lang="en-US" altLang="ko-KR" sz="2000" dirty="0" err="1">
                <a:latin typeface="SimSun" charset="-122"/>
                <a:ea typeface="SimSun" charset="-122"/>
                <a:cs typeface="SimSun" charset="-122"/>
              </a:rPr>
              <a:t>catkin_ws</a:t>
            </a:r>
            <a:r>
              <a:rPr lang="en-US" altLang="ko-KR" sz="2000" dirty="0">
                <a:latin typeface="SimSun" charset="-122"/>
                <a:ea typeface="SimSun" charset="-122"/>
                <a:cs typeface="SimSun" charset="-122"/>
              </a:rPr>
              <a:t> / </a:t>
            </a:r>
            <a:r>
              <a:rPr lang="en-US" altLang="ko-KR" sz="2000" dirty="0" err="1">
                <a:latin typeface="SimSun" charset="-122"/>
                <a:ea typeface="SimSun" charset="-122"/>
                <a:cs typeface="SimSun" charset="-122"/>
              </a:rPr>
              <a:t>src</a:t>
            </a:r>
            <a:r>
              <a:rPr lang="zh-CN" altLang="en-US" sz="2000" dirty="0">
                <a:latin typeface="SimSun" charset="-122"/>
                <a:ea typeface="SimSun" charset="-122"/>
                <a:cs typeface="SimSun" charset="-122"/>
              </a:rPr>
              <a:t>文件夹中克隆源代码并进行构建。 然后运行</a:t>
            </a:r>
            <a:r>
              <a:rPr lang="en-US" altLang="ko-KR" sz="2000" dirty="0" err="1">
                <a:latin typeface="SimSun" charset="-122"/>
                <a:ea typeface="SimSun" charset="-122"/>
                <a:cs typeface="SimSun" charset="-122"/>
              </a:rPr>
              <a:t>topic_publisher</a:t>
            </a:r>
            <a:r>
              <a:rPr lang="zh-CN" altLang="en-US" sz="2000" dirty="0">
                <a:latin typeface="SimSun" charset="-122"/>
                <a:ea typeface="SimSun" charset="-122"/>
                <a:cs typeface="SimSun" charset="-122"/>
              </a:rPr>
              <a:t>和</a:t>
            </a:r>
            <a:r>
              <a:rPr lang="en-US" altLang="ko-KR" sz="2000" dirty="0" err="1">
                <a:latin typeface="SimSun" charset="-122"/>
                <a:ea typeface="SimSun" charset="-122"/>
                <a:cs typeface="SimSun" charset="-122"/>
              </a:rPr>
              <a:t>topic_subscriber</a:t>
            </a:r>
            <a:r>
              <a:rPr lang="zh-CN" altLang="en-US" sz="2000" dirty="0">
                <a:latin typeface="SimSun" charset="-122"/>
                <a:ea typeface="SimSun" charset="-122"/>
                <a:cs typeface="SimSun" charset="-122"/>
              </a:rPr>
              <a:t>节点</a:t>
            </a:r>
            <a:r>
              <a:rPr lang="zh-CN" altLang="en-US" sz="2000" dirty="0"/>
              <a:t>。</a:t>
            </a:r>
            <a:endParaRPr lang="ko-KR" altLang="en-US" sz="2000"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28</a:t>
            </a:fld>
            <a:endParaRPr lang="ko-KR" altLang="en-US" dirty="0"/>
          </a:p>
        </p:txBody>
      </p:sp>
      <p:sp>
        <p:nvSpPr>
          <p:cNvPr id="5" name="Rectangle 3"/>
          <p:cNvSpPr/>
          <p:nvPr/>
        </p:nvSpPr>
        <p:spPr>
          <a:xfrm>
            <a:off x="382554" y="3981667"/>
            <a:ext cx="11290041" cy="1323439"/>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cd</a:t>
            </a:r>
            <a:r>
              <a:rPr lang="en-US" altLang="ko-KR" sz="2000" dirty="0">
                <a:solidFill>
                  <a:schemeClr val="bg1"/>
                </a:solidFill>
              </a:rPr>
              <a:t> ~/</a:t>
            </a:r>
            <a:r>
              <a:rPr lang="en-US" altLang="ko-KR" sz="2000" dirty="0" err="1">
                <a:solidFill>
                  <a:schemeClr val="bg1"/>
                </a:solidFill>
              </a:rPr>
              <a:t>catkin_ws</a:t>
            </a:r>
            <a:r>
              <a:rPr lang="en-US" altLang="ko-KR" sz="2000" dirty="0">
                <a:solidFill>
                  <a:schemeClr val="bg1"/>
                </a:solidFill>
              </a:rPr>
              <a:t>/</a:t>
            </a:r>
            <a:r>
              <a:rPr lang="en-US" altLang="ko-KR" sz="2000" dirty="0" err="1">
                <a:solidFill>
                  <a:schemeClr val="bg1"/>
                </a:solidFill>
              </a:rPr>
              <a:t>src</a:t>
            </a:r>
            <a:endParaRPr lang="en-US" altLang="ko-KR" sz="2000" dirty="0">
              <a:solidFill>
                <a:schemeClr val="bg1"/>
              </a:solidFill>
            </a:endParaRPr>
          </a:p>
          <a:p>
            <a:r>
              <a:rPr lang="en-US" altLang="ko-KR" sz="2000" dirty="0">
                <a:solidFill>
                  <a:srgbClr val="FF0000"/>
                </a:solidFill>
              </a:rPr>
              <a:t>$</a:t>
            </a:r>
            <a:r>
              <a:rPr lang="en-US" altLang="ko-KR" sz="2000" dirty="0">
                <a:solidFill>
                  <a:schemeClr val="bg1"/>
                </a:solidFill>
              </a:rPr>
              <a:t> </a:t>
            </a:r>
            <a:r>
              <a:rPr lang="en-US" altLang="ko-KR" sz="2000" dirty="0" err="1">
                <a:solidFill>
                  <a:srgbClr val="FFFF00"/>
                </a:solidFill>
              </a:rPr>
              <a:t>git</a:t>
            </a:r>
            <a:r>
              <a:rPr lang="en-US" altLang="ko-KR" sz="2000" dirty="0">
                <a:solidFill>
                  <a:srgbClr val="FFFF00"/>
                </a:solidFill>
              </a:rPr>
              <a:t> </a:t>
            </a:r>
            <a:r>
              <a:rPr lang="en-US" altLang="ko-KR" sz="2000" dirty="0">
                <a:solidFill>
                  <a:schemeClr val="bg1"/>
                </a:solidFill>
              </a:rPr>
              <a:t>clone https://github.com/ROBOTIS-GIT/ros_tutorials.git</a:t>
            </a:r>
          </a:p>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cd</a:t>
            </a:r>
            <a:r>
              <a:rPr lang="en-US" altLang="ko-KR" sz="2000" dirty="0">
                <a:solidFill>
                  <a:schemeClr val="bg1"/>
                </a:solidFill>
              </a:rPr>
              <a:t> ~/</a:t>
            </a:r>
            <a:r>
              <a:rPr lang="en-US" altLang="ko-KR" sz="2000" dirty="0" err="1">
                <a:solidFill>
                  <a:schemeClr val="bg1"/>
                </a:solidFill>
              </a:rPr>
              <a:t>catkin_ws</a:t>
            </a:r>
            <a:endParaRPr lang="en-US" altLang="ko-KR" sz="2000" dirty="0">
              <a:solidFill>
                <a:schemeClr val="bg1"/>
              </a:solidFill>
            </a:endParaRPr>
          </a:p>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catkin_make</a:t>
            </a:r>
          </a:p>
        </p:txBody>
      </p:sp>
      <p:sp>
        <p:nvSpPr>
          <p:cNvPr id="6" name="Rectangle 3"/>
          <p:cNvSpPr/>
          <p:nvPr/>
        </p:nvSpPr>
        <p:spPr>
          <a:xfrm>
            <a:off x="382553" y="5561760"/>
            <a:ext cx="11290041" cy="400110"/>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rosrun</a:t>
            </a:r>
            <a:r>
              <a:rPr lang="en-US" altLang="ko-KR" sz="2000" dirty="0">
                <a:solidFill>
                  <a:schemeClr val="bg1"/>
                </a:solidFill>
              </a:rPr>
              <a:t> </a:t>
            </a:r>
            <a:r>
              <a:rPr lang="en-US" altLang="ko-KR" sz="2000" dirty="0" err="1">
                <a:solidFill>
                  <a:schemeClr val="bg1"/>
                </a:solidFill>
              </a:rPr>
              <a:t>ros_tutorials_topic</a:t>
            </a:r>
            <a:r>
              <a:rPr lang="en-US" altLang="ko-KR" sz="2000" dirty="0">
                <a:solidFill>
                  <a:schemeClr val="bg1"/>
                </a:solidFill>
              </a:rPr>
              <a:t> </a:t>
            </a:r>
            <a:r>
              <a:rPr lang="en-US" altLang="ko-KR" sz="2000" dirty="0" err="1">
                <a:solidFill>
                  <a:schemeClr val="bg1"/>
                </a:solidFill>
              </a:rPr>
              <a:t>topic_publisher</a:t>
            </a:r>
            <a:r>
              <a:rPr lang="en-US" altLang="ko-KR" sz="2000" dirty="0">
                <a:solidFill>
                  <a:schemeClr val="bg1"/>
                </a:solidFill>
              </a:rPr>
              <a:t> </a:t>
            </a:r>
          </a:p>
        </p:txBody>
      </p:sp>
      <p:sp>
        <p:nvSpPr>
          <p:cNvPr id="7" name="Rectangle 3"/>
          <p:cNvSpPr/>
          <p:nvPr/>
        </p:nvSpPr>
        <p:spPr>
          <a:xfrm>
            <a:off x="382553" y="6218524"/>
            <a:ext cx="11290041" cy="400110"/>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rosrun</a:t>
            </a:r>
            <a:r>
              <a:rPr lang="en-US" altLang="ko-KR" sz="2000" dirty="0">
                <a:solidFill>
                  <a:schemeClr val="bg1"/>
                </a:solidFill>
              </a:rPr>
              <a:t> </a:t>
            </a:r>
            <a:r>
              <a:rPr lang="en-US" altLang="ko-KR" sz="2000" dirty="0" err="1">
                <a:solidFill>
                  <a:schemeClr val="bg1"/>
                </a:solidFill>
              </a:rPr>
              <a:t>ros_tutorials_topic</a:t>
            </a:r>
            <a:r>
              <a:rPr lang="en-US" altLang="ko-KR" sz="2000" dirty="0">
                <a:solidFill>
                  <a:schemeClr val="bg1"/>
                </a:solidFill>
              </a:rPr>
              <a:t> </a:t>
            </a:r>
            <a:r>
              <a:rPr lang="en-US" altLang="ko-KR" sz="2000" dirty="0" err="1">
                <a:solidFill>
                  <a:schemeClr val="bg1"/>
                </a:solidFill>
              </a:rPr>
              <a:t>topic_subscriber</a:t>
            </a:r>
            <a:endParaRPr lang="en-US" altLang="ko-KR" sz="2000" dirty="0">
              <a:solidFill>
                <a:schemeClr val="bg1"/>
              </a:solidFill>
            </a:endParaRPr>
          </a:p>
        </p:txBody>
      </p:sp>
    </p:spTree>
    <p:extLst>
      <p:ext uri="{BB962C8B-B14F-4D97-AF65-F5344CB8AC3E}">
        <p14:creationId xmlns:p14="http://schemas.microsoft.com/office/powerpoint/2010/main" val="3309790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29</a:t>
            </a:fld>
            <a:endParaRPr lang="ko-KR" altLang="en-US" dirty="0">
              <a:solidFill>
                <a:srgbClr val="5B9BD5"/>
              </a:solidFill>
            </a:endParaRPr>
          </a:p>
        </p:txBody>
      </p:sp>
      <p:sp>
        <p:nvSpPr>
          <p:cNvPr id="26" name="Oval 2"/>
          <p:cNvSpPr/>
          <p:nvPr/>
        </p:nvSpPr>
        <p:spPr>
          <a:xfrm>
            <a:off x="1861313"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27" name="Oval 3"/>
          <p:cNvSpPr/>
          <p:nvPr/>
        </p:nvSpPr>
        <p:spPr>
          <a:xfrm>
            <a:off x="7654022"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cxnSp>
        <p:nvCxnSpPr>
          <p:cNvPr id="28" name="Curved Connector 5"/>
          <p:cNvCxnSpPr/>
          <p:nvPr/>
        </p:nvCxnSpPr>
        <p:spPr>
          <a:xfrm>
            <a:off x="4536723" y="2889164"/>
            <a:ext cx="3061407" cy="1"/>
          </a:xfrm>
          <a:prstGeom prst="curvedConnector3">
            <a:avLst/>
          </a:prstGeom>
          <a:ln w="31750">
            <a:solidFill>
              <a:schemeClr val="tx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Curved Connector 7"/>
          <p:cNvCxnSpPr/>
          <p:nvPr/>
        </p:nvCxnSpPr>
        <p:spPr>
          <a:xfrm>
            <a:off x="4536723" y="3064992"/>
            <a:ext cx="3061407" cy="1"/>
          </a:xfrm>
          <a:prstGeom prst="curvedConnector3">
            <a:avLst/>
          </a:prstGeom>
          <a:ln w="31750">
            <a:solidFill>
              <a:schemeClr val="tx1">
                <a:lumMod val="50000"/>
                <a:lumOff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410982" y="3057309"/>
            <a:ext cx="1396537" cy="369332"/>
          </a:xfrm>
          <a:prstGeom prst="rect">
            <a:avLst/>
          </a:prstGeom>
          <a:noFill/>
        </p:spPr>
        <p:txBody>
          <a:bodyPr wrap="none" rtlCol="0">
            <a:spAutoFit/>
          </a:bodyPr>
          <a:lstStyle/>
          <a:p>
            <a:pPr algn="ctr"/>
            <a:r>
              <a:rPr lang="en-US" altLang="ko-KR" dirty="0">
                <a:solidFill>
                  <a:prstClr val="black"/>
                </a:solidFill>
              </a:rPr>
              <a:t>Service </a:t>
            </a:r>
            <a:r>
              <a:rPr lang="zh-CN" altLang="en-US" dirty="0">
                <a:solidFill>
                  <a:prstClr val="black"/>
                </a:solidFill>
              </a:rPr>
              <a:t>响应</a:t>
            </a:r>
            <a:endParaRPr lang="en-US" dirty="0">
              <a:solidFill>
                <a:prstClr val="black"/>
              </a:solidFill>
            </a:endParaRPr>
          </a:p>
        </p:txBody>
      </p:sp>
      <p:sp>
        <p:nvSpPr>
          <p:cNvPr id="31" name="TextBox 30"/>
          <p:cNvSpPr txBox="1"/>
          <p:nvPr/>
        </p:nvSpPr>
        <p:spPr>
          <a:xfrm>
            <a:off x="5410983" y="2566321"/>
            <a:ext cx="1396537" cy="369332"/>
          </a:xfrm>
          <a:prstGeom prst="rect">
            <a:avLst/>
          </a:prstGeom>
          <a:noFill/>
        </p:spPr>
        <p:txBody>
          <a:bodyPr wrap="none" rtlCol="0">
            <a:spAutoFit/>
          </a:bodyPr>
          <a:lstStyle/>
          <a:p>
            <a:pPr algn="ctr"/>
            <a:r>
              <a:rPr lang="en-US" altLang="ko-KR" dirty="0">
                <a:solidFill>
                  <a:prstClr val="black"/>
                </a:solidFill>
              </a:rPr>
              <a:t>Service </a:t>
            </a:r>
            <a:r>
              <a:rPr lang="zh-CN" altLang="en-US" dirty="0">
                <a:solidFill>
                  <a:prstClr val="black"/>
                </a:solidFill>
              </a:rPr>
              <a:t>请求</a:t>
            </a:r>
            <a:endParaRPr lang="en-US" dirty="0">
              <a:solidFill>
                <a:prstClr val="black"/>
              </a:solidFill>
            </a:endParaRPr>
          </a:p>
        </p:txBody>
      </p:sp>
      <p:sp>
        <p:nvSpPr>
          <p:cNvPr id="34" name="Rounded Rectangle 25"/>
          <p:cNvSpPr/>
          <p:nvPr/>
        </p:nvSpPr>
        <p:spPr>
          <a:xfrm>
            <a:off x="8111237" y="2853090"/>
            <a:ext cx="1702104"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400" b="1" dirty="0">
                <a:solidFill>
                  <a:prstClr val="white"/>
                </a:solidFill>
              </a:rPr>
              <a:t>Service client</a:t>
            </a:r>
            <a:endParaRPr lang="en-US" sz="1400" b="1" dirty="0">
              <a:solidFill>
                <a:prstClr val="white"/>
              </a:solidFill>
            </a:endParaRPr>
          </a:p>
        </p:txBody>
      </p:sp>
      <p:sp>
        <p:nvSpPr>
          <p:cNvPr id="35" name="Rounded Rectangle 26"/>
          <p:cNvSpPr/>
          <p:nvPr/>
        </p:nvSpPr>
        <p:spPr>
          <a:xfrm>
            <a:off x="2432061" y="2849509"/>
            <a:ext cx="1469070"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400" b="1" dirty="0">
                <a:solidFill>
                  <a:prstClr val="white"/>
                </a:solidFill>
              </a:rPr>
              <a:t>Service server</a:t>
            </a:r>
            <a:endParaRPr lang="en-US" sz="1400" b="1" dirty="0">
              <a:solidFill>
                <a:prstClr val="white"/>
              </a:solidFill>
            </a:endParaRPr>
          </a:p>
        </p:txBody>
      </p:sp>
      <p:sp>
        <p:nvSpPr>
          <p:cNvPr id="36" name="직사각형 35"/>
          <p:cNvSpPr/>
          <p:nvPr/>
        </p:nvSpPr>
        <p:spPr>
          <a:xfrm>
            <a:off x="2768516"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1</a:t>
            </a:r>
          </a:p>
        </p:txBody>
      </p:sp>
      <p:sp>
        <p:nvSpPr>
          <p:cNvPr id="37" name="직사각형 36"/>
          <p:cNvSpPr/>
          <p:nvPr/>
        </p:nvSpPr>
        <p:spPr>
          <a:xfrm>
            <a:off x="8584666"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2</a:t>
            </a:r>
          </a:p>
        </p:txBody>
      </p:sp>
    </p:spTree>
    <p:extLst>
      <p:ext uri="{BB962C8B-B14F-4D97-AF65-F5344CB8AC3E}">
        <p14:creationId xmlns:p14="http://schemas.microsoft.com/office/powerpoint/2010/main" val="214447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SimSun" charset="-122"/>
                <a:ea typeface="SimSun" charset="-122"/>
                <a:cs typeface="SimSun" charset="-122"/>
              </a:rPr>
              <a:t>ROS </a:t>
            </a:r>
            <a:r>
              <a:rPr lang="zh-CN" altLang="en-US" dirty="0">
                <a:latin typeface="SimSun" charset="-122"/>
                <a:ea typeface="SimSun" charset="-122"/>
                <a:cs typeface="SimSun" charset="-122"/>
              </a:rPr>
              <a:t>消息通讯类型</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3</a:t>
            </a:fld>
            <a:endParaRPr lang="ko-KR" altLang="en-US" dirty="0">
              <a:solidFill>
                <a:srgbClr val="5B9BD5"/>
              </a:solidFill>
            </a:endParaRPr>
          </a:p>
        </p:txBody>
      </p:sp>
      <p:grpSp>
        <p:nvGrpSpPr>
          <p:cNvPr id="6" name="그룹 5"/>
          <p:cNvGrpSpPr/>
          <p:nvPr/>
        </p:nvGrpSpPr>
        <p:grpSpPr>
          <a:xfrm>
            <a:off x="1837762" y="905123"/>
            <a:ext cx="8516477" cy="5991945"/>
            <a:chOff x="1193131" y="-2148"/>
            <a:chExt cx="9816614" cy="6906684"/>
          </a:xfrm>
        </p:grpSpPr>
        <p:sp>
          <p:nvSpPr>
            <p:cNvPr id="7" name="Rectangle 1"/>
            <p:cNvSpPr/>
            <p:nvPr/>
          </p:nvSpPr>
          <p:spPr>
            <a:xfrm>
              <a:off x="1193131" y="993628"/>
              <a:ext cx="9816614" cy="525994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white"/>
                </a:solidFill>
              </a:endParaRPr>
            </a:p>
          </p:txBody>
        </p:sp>
        <p:sp>
          <p:nvSpPr>
            <p:cNvPr id="8" name="Oval 2"/>
            <p:cNvSpPr/>
            <p:nvPr/>
          </p:nvSpPr>
          <p:spPr>
            <a:xfrm>
              <a:off x="1220277" y="1065949"/>
              <a:ext cx="3009099" cy="3009099"/>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9" name="Oval 3"/>
            <p:cNvSpPr/>
            <p:nvPr/>
          </p:nvSpPr>
          <p:spPr>
            <a:xfrm>
              <a:off x="7897309" y="1065949"/>
              <a:ext cx="3009099" cy="3009099"/>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cxnSp>
          <p:nvCxnSpPr>
            <p:cNvPr id="10" name="Curved Connector 5"/>
            <p:cNvCxnSpPr/>
            <p:nvPr/>
          </p:nvCxnSpPr>
          <p:spPr>
            <a:xfrm>
              <a:off x="4304119" y="2284780"/>
              <a:ext cx="3528765" cy="1"/>
            </a:xfrm>
            <a:prstGeom prst="curvedConnector3">
              <a:avLst/>
            </a:prstGeom>
            <a:ln w="31750">
              <a:solidFill>
                <a:schemeClr val="tx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 name="Curved Connector 7"/>
            <p:cNvCxnSpPr/>
            <p:nvPr/>
          </p:nvCxnSpPr>
          <p:spPr>
            <a:xfrm>
              <a:off x="4304119" y="2487450"/>
              <a:ext cx="3528765" cy="1"/>
            </a:xfrm>
            <a:prstGeom prst="curvedConnector3">
              <a:avLst/>
            </a:prstGeom>
            <a:ln w="31750">
              <a:solidFill>
                <a:schemeClr val="tx1">
                  <a:lumMod val="50000"/>
                  <a:lumOff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45103" y="2478594"/>
              <a:ext cx="1543216" cy="425715"/>
            </a:xfrm>
            <a:prstGeom prst="rect">
              <a:avLst/>
            </a:prstGeom>
            <a:noFill/>
          </p:spPr>
          <p:txBody>
            <a:bodyPr wrap="none" rtlCol="0">
              <a:spAutoFit/>
            </a:bodyPr>
            <a:lstStyle/>
            <a:p>
              <a:pPr algn="ctr"/>
              <a:r>
                <a:rPr lang="zh-CN" altLang="en-US" dirty="0">
                  <a:solidFill>
                    <a:prstClr val="black"/>
                  </a:solidFill>
                </a:rPr>
                <a:t>服务端响应</a:t>
              </a:r>
              <a:endParaRPr lang="en-US" dirty="0">
                <a:solidFill>
                  <a:prstClr val="black"/>
                </a:solidFill>
              </a:endParaRPr>
            </a:p>
          </p:txBody>
        </p:sp>
        <p:sp>
          <p:nvSpPr>
            <p:cNvPr id="13" name="TextBox 12"/>
            <p:cNvSpPr txBox="1"/>
            <p:nvPr/>
          </p:nvSpPr>
          <p:spPr>
            <a:xfrm>
              <a:off x="5345105" y="1912651"/>
              <a:ext cx="1543216" cy="425715"/>
            </a:xfrm>
            <a:prstGeom prst="rect">
              <a:avLst/>
            </a:prstGeom>
            <a:noFill/>
          </p:spPr>
          <p:txBody>
            <a:bodyPr wrap="none" rtlCol="0">
              <a:spAutoFit/>
            </a:bodyPr>
            <a:lstStyle/>
            <a:p>
              <a:pPr algn="ctr"/>
              <a:r>
                <a:rPr lang="zh-CN" altLang="en-US" dirty="0">
                  <a:solidFill>
                    <a:prstClr val="black"/>
                  </a:solidFill>
                </a:rPr>
                <a:t>服务端请求</a:t>
              </a:r>
              <a:endParaRPr lang="en-US" dirty="0">
                <a:solidFill>
                  <a:prstClr val="black"/>
                </a:solidFill>
              </a:endParaRPr>
            </a:p>
          </p:txBody>
        </p:sp>
        <p:cxnSp>
          <p:nvCxnSpPr>
            <p:cNvPr id="14" name="Straight Arrow Connector 14"/>
            <p:cNvCxnSpPr/>
            <p:nvPr/>
          </p:nvCxnSpPr>
          <p:spPr>
            <a:xfrm flipV="1">
              <a:off x="5628078" y="5948324"/>
              <a:ext cx="0" cy="45451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6"/>
            <p:cNvCxnSpPr/>
            <p:nvPr/>
          </p:nvCxnSpPr>
          <p:spPr>
            <a:xfrm>
              <a:off x="6390078" y="5948324"/>
              <a:ext cx="0" cy="45451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66912" y="6478821"/>
              <a:ext cx="671092" cy="425715"/>
            </a:xfrm>
            <a:prstGeom prst="rect">
              <a:avLst/>
            </a:prstGeom>
            <a:noFill/>
          </p:spPr>
          <p:txBody>
            <a:bodyPr wrap="none" rtlCol="0">
              <a:spAutoFit/>
            </a:bodyPr>
            <a:lstStyle/>
            <a:p>
              <a:r>
                <a:rPr lang="en-US" altLang="ko-KR" dirty="0">
                  <a:solidFill>
                    <a:prstClr val="black"/>
                  </a:solidFill>
                </a:rPr>
                <a:t>read</a:t>
              </a:r>
              <a:endParaRPr lang="en-US" dirty="0">
                <a:solidFill>
                  <a:prstClr val="black"/>
                </a:solidFill>
              </a:endParaRPr>
            </a:p>
          </p:txBody>
        </p:sp>
        <p:sp>
          <p:nvSpPr>
            <p:cNvPr id="17" name="TextBox 16"/>
            <p:cNvSpPr txBox="1"/>
            <p:nvPr/>
          </p:nvSpPr>
          <p:spPr>
            <a:xfrm>
              <a:off x="5304912" y="6478821"/>
              <a:ext cx="759783" cy="425715"/>
            </a:xfrm>
            <a:prstGeom prst="rect">
              <a:avLst/>
            </a:prstGeom>
            <a:noFill/>
          </p:spPr>
          <p:txBody>
            <a:bodyPr wrap="none" rtlCol="0">
              <a:spAutoFit/>
            </a:bodyPr>
            <a:lstStyle/>
            <a:p>
              <a:r>
                <a:rPr lang="en-US" altLang="ko-KR" dirty="0">
                  <a:solidFill>
                    <a:prstClr val="black"/>
                  </a:solidFill>
                </a:rPr>
                <a:t>write</a:t>
              </a:r>
              <a:endParaRPr lang="en-US" dirty="0">
                <a:solidFill>
                  <a:prstClr val="black"/>
                </a:solidFill>
              </a:endParaRPr>
            </a:p>
          </p:txBody>
        </p:sp>
        <p:cxnSp>
          <p:nvCxnSpPr>
            <p:cNvPr id="18" name="Curved Connector 21"/>
            <p:cNvCxnSpPr/>
            <p:nvPr/>
          </p:nvCxnSpPr>
          <p:spPr>
            <a:xfrm flipV="1">
              <a:off x="4377472" y="1495211"/>
              <a:ext cx="3384376" cy="1"/>
            </a:xfrm>
            <a:prstGeom prst="curvedConnector3">
              <a:avLst/>
            </a:prstGeom>
            <a:ln w="66675">
              <a:solidFill>
                <a:schemeClr val="tx1">
                  <a:lumMod val="50000"/>
                  <a:lumOff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44208" y="1094302"/>
              <a:ext cx="745002" cy="425715"/>
            </a:xfrm>
            <a:prstGeom prst="rect">
              <a:avLst/>
            </a:prstGeom>
            <a:noFill/>
          </p:spPr>
          <p:txBody>
            <a:bodyPr wrap="none" rtlCol="0">
              <a:spAutoFit/>
            </a:bodyPr>
            <a:lstStyle/>
            <a:p>
              <a:pPr algn="ctr"/>
              <a:r>
                <a:rPr lang="zh-CN" altLang="en-US" dirty="0">
                  <a:solidFill>
                    <a:prstClr val="black"/>
                  </a:solidFill>
                </a:rPr>
                <a:t>话题</a:t>
              </a:r>
              <a:endParaRPr lang="en-US" dirty="0">
                <a:solidFill>
                  <a:prstClr val="black"/>
                </a:solidFill>
              </a:endParaRPr>
            </a:p>
          </p:txBody>
        </p:sp>
        <p:sp>
          <p:nvSpPr>
            <p:cNvPr id="20" name="Rounded Rectangle 23"/>
            <p:cNvSpPr/>
            <p:nvPr/>
          </p:nvSpPr>
          <p:spPr>
            <a:xfrm>
              <a:off x="1979179" y="1396263"/>
              <a:ext cx="1440000" cy="459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sz="1400" b="1" dirty="0">
                  <a:solidFill>
                    <a:prstClr val="white"/>
                  </a:solidFill>
                </a:rPr>
                <a:t>Publisher</a:t>
              </a:r>
              <a:endParaRPr lang="en-US" sz="1400" b="1" dirty="0">
                <a:solidFill>
                  <a:prstClr val="white"/>
                </a:solidFill>
              </a:endParaRPr>
            </a:p>
          </p:txBody>
        </p:sp>
        <p:sp>
          <p:nvSpPr>
            <p:cNvPr id="21" name="Rounded Rectangle 24"/>
            <p:cNvSpPr/>
            <p:nvPr/>
          </p:nvSpPr>
          <p:spPr>
            <a:xfrm>
              <a:off x="8653986" y="1400241"/>
              <a:ext cx="1515411" cy="459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sz="1400" b="1" dirty="0">
                  <a:solidFill>
                    <a:prstClr val="white"/>
                  </a:solidFill>
                </a:rPr>
                <a:t>Subscriber</a:t>
              </a:r>
              <a:endParaRPr lang="en-US" sz="1400" b="1" dirty="0">
                <a:solidFill>
                  <a:prstClr val="white"/>
                </a:solidFill>
              </a:endParaRPr>
            </a:p>
          </p:txBody>
        </p:sp>
        <p:sp>
          <p:nvSpPr>
            <p:cNvPr id="22" name="Rounded Rectangle 25"/>
            <p:cNvSpPr/>
            <p:nvPr/>
          </p:nvSpPr>
          <p:spPr>
            <a:xfrm>
              <a:off x="8424323" y="2243198"/>
              <a:ext cx="1961950" cy="459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400" b="1" dirty="0">
                  <a:solidFill>
                    <a:prstClr val="white"/>
                  </a:solidFill>
                </a:rPr>
                <a:t>Service client</a:t>
              </a:r>
              <a:endParaRPr lang="en-US" sz="1400" b="1" dirty="0">
                <a:solidFill>
                  <a:prstClr val="white"/>
                </a:solidFill>
              </a:endParaRPr>
            </a:p>
          </p:txBody>
        </p:sp>
        <p:sp>
          <p:nvSpPr>
            <p:cNvPr id="23" name="Rounded Rectangle 26"/>
            <p:cNvSpPr/>
            <p:nvPr/>
          </p:nvSpPr>
          <p:spPr>
            <a:xfrm>
              <a:off x="1878156" y="2239071"/>
              <a:ext cx="1693340" cy="459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400" b="1" dirty="0">
                  <a:solidFill>
                    <a:prstClr val="white"/>
                  </a:solidFill>
                </a:rPr>
                <a:t>Service server</a:t>
              </a:r>
              <a:endParaRPr lang="en-US" sz="1400" b="1" dirty="0">
                <a:solidFill>
                  <a:prstClr val="white"/>
                </a:solidFill>
              </a:endParaRPr>
            </a:p>
          </p:txBody>
        </p:sp>
        <p:sp>
          <p:nvSpPr>
            <p:cNvPr id="24" name="Rounded Rectangle 38"/>
            <p:cNvSpPr/>
            <p:nvPr/>
          </p:nvSpPr>
          <p:spPr>
            <a:xfrm>
              <a:off x="4973606" y="4839639"/>
              <a:ext cx="2012810" cy="102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solidFill>
                    <a:prstClr val="white"/>
                  </a:solidFill>
                </a:rPr>
                <a:t>Parameter server</a:t>
              </a:r>
            </a:p>
            <a:p>
              <a:pPr algn="ctr"/>
              <a:r>
                <a:rPr lang="en-US" sz="2000" dirty="0">
                  <a:solidFill>
                    <a:prstClr val="white"/>
                  </a:solidFill>
                </a:rPr>
                <a:t>(ROS Master)</a:t>
              </a:r>
            </a:p>
          </p:txBody>
        </p:sp>
        <p:sp>
          <p:nvSpPr>
            <p:cNvPr id="25" name="TextBox 24"/>
            <p:cNvSpPr txBox="1"/>
            <p:nvPr/>
          </p:nvSpPr>
          <p:spPr>
            <a:xfrm>
              <a:off x="3226693" y="-2148"/>
              <a:ext cx="5780035" cy="957858"/>
            </a:xfrm>
            <a:prstGeom prst="rect">
              <a:avLst/>
            </a:prstGeom>
            <a:noFill/>
          </p:spPr>
          <p:txBody>
            <a:bodyPr wrap="none" rtlCol="0">
              <a:spAutoFit/>
            </a:bodyPr>
            <a:lstStyle/>
            <a:p>
              <a:pPr algn="ctr"/>
              <a:r>
                <a:rPr lang="zh-CN" altLang="en-US" sz="2400" dirty="0">
                  <a:solidFill>
                    <a:prstClr val="black"/>
                  </a:solidFill>
                </a:rPr>
                <a:t>消息通讯类型</a:t>
              </a:r>
              <a:endParaRPr lang="en-US" altLang="ko-KR" sz="2400" dirty="0">
                <a:solidFill>
                  <a:prstClr val="black"/>
                </a:solidFill>
              </a:endParaRPr>
            </a:p>
            <a:p>
              <a:pPr algn="ctr"/>
              <a:r>
                <a:rPr lang="fr-FR" altLang="ko-KR" sz="2400" dirty="0">
                  <a:solidFill>
                    <a:prstClr val="black"/>
                  </a:solidFill>
                </a:rPr>
                <a:t>(Topics, Services, Actions, Parameters)</a:t>
              </a:r>
              <a:endParaRPr lang="en-US" sz="2400" dirty="0">
                <a:solidFill>
                  <a:prstClr val="black"/>
                </a:solidFill>
              </a:endParaRPr>
            </a:p>
          </p:txBody>
        </p:sp>
        <p:sp>
          <p:nvSpPr>
            <p:cNvPr id="26" name="TextBox 25"/>
            <p:cNvSpPr txBox="1"/>
            <p:nvPr/>
          </p:nvSpPr>
          <p:spPr>
            <a:xfrm>
              <a:off x="5212072" y="3916795"/>
              <a:ext cx="1809288" cy="425715"/>
            </a:xfrm>
            <a:prstGeom prst="rect">
              <a:avLst/>
            </a:prstGeom>
            <a:noFill/>
          </p:spPr>
          <p:txBody>
            <a:bodyPr wrap="none" rtlCol="0">
              <a:spAutoFit/>
            </a:bodyPr>
            <a:lstStyle/>
            <a:p>
              <a:pPr algn="ctr"/>
              <a:r>
                <a:rPr lang="zh-CN" altLang="en-US" dirty="0">
                  <a:solidFill>
                    <a:prstClr val="black"/>
                  </a:solidFill>
                </a:rPr>
                <a:t>传递行动结果</a:t>
              </a:r>
              <a:endParaRPr lang="en-US" dirty="0">
                <a:solidFill>
                  <a:prstClr val="black"/>
                </a:solidFill>
              </a:endParaRPr>
            </a:p>
          </p:txBody>
        </p:sp>
        <p:sp>
          <p:nvSpPr>
            <p:cNvPr id="27" name="TextBox 26"/>
            <p:cNvSpPr txBox="1"/>
            <p:nvPr/>
          </p:nvSpPr>
          <p:spPr>
            <a:xfrm>
              <a:off x="5212066" y="3035824"/>
              <a:ext cx="1809286" cy="425715"/>
            </a:xfrm>
            <a:prstGeom prst="rect">
              <a:avLst/>
            </a:prstGeom>
            <a:noFill/>
          </p:spPr>
          <p:txBody>
            <a:bodyPr wrap="none" rtlCol="0">
              <a:spAutoFit/>
            </a:bodyPr>
            <a:lstStyle/>
            <a:p>
              <a:pPr algn="ctr"/>
              <a:r>
                <a:rPr lang="zh-CN" altLang="en-US" dirty="0">
                  <a:solidFill>
                    <a:prstClr val="black"/>
                  </a:solidFill>
                </a:rPr>
                <a:t>传递行动目标</a:t>
              </a:r>
              <a:endParaRPr lang="en-US" dirty="0">
                <a:solidFill>
                  <a:prstClr val="black"/>
                </a:solidFill>
              </a:endParaRPr>
            </a:p>
          </p:txBody>
        </p:sp>
        <p:sp>
          <p:nvSpPr>
            <p:cNvPr id="28" name="TextBox 27"/>
            <p:cNvSpPr txBox="1"/>
            <p:nvPr/>
          </p:nvSpPr>
          <p:spPr>
            <a:xfrm>
              <a:off x="5212072" y="3477031"/>
              <a:ext cx="1809288" cy="425715"/>
            </a:xfrm>
            <a:prstGeom prst="rect">
              <a:avLst/>
            </a:prstGeom>
            <a:noFill/>
          </p:spPr>
          <p:txBody>
            <a:bodyPr wrap="none" rtlCol="0">
              <a:spAutoFit/>
            </a:bodyPr>
            <a:lstStyle/>
            <a:p>
              <a:pPr algn="ctr"/>
              <a:r>
                <a:rPr lang="zh-CN" altLang="en-US" dirty="0">
                  <a:solidFill>
                    <a:prstClr val="black"/>
                  </a:solidFill>
                </a:rPr>
                <a:t>传递行动反馈</a:t>
              </a:r>
              <a:endParaRPr lang="en-US" dirty="0">
                <a:solidFill>
                  <a:prstClr val="black"/>
                </a:solidFill>
              </a:endParaRPr>
            </a:p>
          </p:txBody>
        </p:sp>
        <p:cxnSp>
          <p:nvCxnSpPr>
            <p:cNvPr id="29" name="Curved Connector 5"/>
            <p:cNvCxnSpPr/>
            <p:nvPr/>
          </p:nvCxnSpPr>
          <p:spPr>
            <a:xfrm>
              <a:off x="4300813" y="3424291"/>
              <a:ext cx="3528765" cy="1"/>
            </a:xfrm>
            <a:prstGeom prst="curvedConnector3">
              <a:avLst/>
            </a:prstGeom>
            <a:ln w="31750">
              <a:solidFill>
                <a:schemeClr val="tx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Curved Connector 7"/>
            <p:cNvCxnSpPr/>
            <p:nvPr/>
          </p:nvCxnSpPr>
          <p:spPr>
            <a:xfrm>
              <a:off x="4300813" y="3864464"/>
              <a:ext cx="3528765" cy="1"/>
            </a:xfrm>
            <a:prstGeom prst="curvedConnector3">
              <a:avLst/>
            </a:prstGeom>
            <a:ln w="31750">
              <a:solidFill>
                <a:schemeClr val="tx1">
                  <a:lumMod val="50000"/>
                  <a:lumOff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Curved Connector 7"/>
            <p:cNvCxnSpPr/>
            <p:nvPr/>
          </p:nvCxnSpPr>
          <p:spPr>
            <a:xfrm>
              <a:off x="4299907" y="4286126"/>
              <a:ext cx="3528765" cy="1"/>
            </a:xfrm>
            <a:prstGeom prst="curvedConnector3">
              <a:avLst/>
            </a:prstGeom>
            <a:ln w="31750">
              <a:solidFill>
                <a:schemeClr val="tx1">
                  <a:lumMod val="50000"/>
                  <a:lumOff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직사각형 31"/>
            <p:cNvSpPr/>
            <p:nvPr/>
          </p:nvSpPr>
          <p:spPr>
            <a:xfrm>
              <a:off x="2265975" y="661745"/>
              <a:ext cx="898362" cy="425715"/>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1</a:t>
              </a:r>
            </a:p>
          </p:txBody>
        </p:sp>
        <p:sp>
          <p:nvSpPr>
            <p:cNvPr id="33" name="직사각형 32"/>
            <p:cNvSpPr/>
            <p:nvPr/>
          </p:nvSpPr>
          <p:spPr>
            <a:xfrm>
              <a:off x="8970027" y="661745"/>
              <a:ext cx="898362" cy="425715"/>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2</a:t>
              </a:r>
            </a:p>
          </p:txBody>
        </p:sp>
        <p:sp>
          <p:nvSpPr>
            <p:cNvPr id="34" name="Rounded Rectangle 25"/>
            <p:cNvSpPr/>
            <p:nvPr/>
          </p:nvSpPr>
          <p:spPr>
            <a:xfrm>
              <a:off x="8532985" y="3128328"/>
              <a:ext cx="1757413" cy="459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400" b="1" dirty="0">
                  <a:solidFill>
                    <a:prstClr val="white"/>
                  </a:solidFill>
                </a:rPr>
                <a:t>Action client</a:t>
              </a:r>
              <a:endParaRPr lang="en-US" sz="1400" b="1" dirty="0">
                <a:solidFill>
                  <a:prstClr val="white"/>
                </a:solidFill>
              </a:endParaRPr>
            </a:p>
          </p:txBody>
        </p:sp>
        <p:sp>
          <p:nvSpPr>
            <p:cNvPr id="35" name="Rounded Rectangle 26"/>
            <p:cNvSpPr/>
            <p:nvPr/>
          </p:nvSpPr>
          <p:spPr>
            <a:xfrm>
              <a:off x="1862971" y="3130559"/>
              <a:ext cx="1693340" cy="459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400" b="1" dirty="0">
                  <a:solidFill>
                    <a:prstClr val="white"/>
                  </a:solidFill>
                </a:rPr>
                <a:t>Action server</a:t>
              </a:r>
              <a:endParaRPr lang="en-US" sz="1400" b="1" dirty="0">
                <a:solidFill>
                  <a:prstClr val="white"/>
                </a:solidFill>
              </a:endParaRPr>
            </a:p>
          </p:txBody>
        </p:sp>
        <p:cxnSp>
          <p:nvCxnSpPr>
            <p:cNvPr id="36" name="꺾인 연결선 35"/>
            <p:cNvCxnSpPr>
              <a:stCxn id="8" idx="4"/>
              <a:endCxn id="24" idx="1"/>
            </p:cNvCxnSpPr>
            <p:nvPr/>
          </p:nvCxnSpPr>
          <p:spPr>
            <a:xfrm rot="16200000" flipH="1">
              <a:off x="3209871" y="3590003"/>
              <a:ext cx="1278691" cy="2248779"/>
            </a:xfrm>
            <a:prstGeom prst="bentConnector2">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꺾인 연결선 36"/>
            <p:cNvCxnSpPr>
              <a:stCxn id="9" idx="4"/>
              <a:endCxn id="24" idx="3"/>
            </p:cNvCxnSpPr>
            <p:nvPr/>
          </p:nvCxnSpPr>
          <p:spPr>
            <a:xfrm rot="5400000">
              <a:off x="7554793" y="3506672"/>
              <a:ext cx="1278691" cy="2415443"/>
            </a:xfrm>
            <a:prstGeom prst="bentConnector2">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656647" y="4984406"/>
              <a:ext cx="1277145" cy="425715"/>
            </a:xfrm>
            <a:prstGeom prst="rect">
              <a:avLst/>
            </a:prstGeom>
            <a:noFill/>
          </p:spPr>
          <p:txBody>
            <a:bodyPr wrap="none" rtlCol="0">
              <a:spAutoFit/>
            </a:bodyPr>
            <a:lstStyle/>
            <a:p>
              <a:pPr algn="ctr"/>
              <a:r>
                <a:rPr lang="en-US" altLang="ko-KR" dirty="0">
                  <a:solidFill>
                    <a:prstClr val="black"/>
                  </a:solidFill>
                </a:rPr>
                <a:t>parameter</a:t>
              </a:r>
              <a:endParaRPr lang="en-US" dirty="0">
                <a:solidFill>
                  <a:prstClr val="black"/>
                </a:solidFill>
              </a:endParaRPr>
            </a:p>
          </p:txBody>
        </p:sp>
        <p:sp>
          <p:nvSpPr>
            <p:cNvPr id="39" name="TextBox 38"/>
            <p:cNvSpPr txBox="1"/>
            <p:nvPr/>
          </p:nvSpPr>
          <p:spPr>
            <a:xfrm>
              <a:off x="8176315" y="4984406"/>
              <a:ext cx="1277145" cy="425715"/>
            </a:xfrm>
            <a:prstGeom prst="rect">
              <a:avLst/>
            </a:prstGeom>
            <a:noFill/>
          </p:spPr>
          <p:txBody>
            <a:bodyPr wrap="none" rtlCol="0">
              <a:spAutoFit/>
            </a:bodyPr>
            <a:lstStyle/>
            <a:p>
              <a:pPr algn="ctr"/>
              <a:r>
                <a:rPr lang="en-US" altLang="ko-KR" dirty="0">
                  <a:solidFill>
                    <a:prstClr val="black"/>
                  </a:solidFill>
                </a:rPr>
                <a:t>parameter</a:t>
              </a:r>
              <a:endParaRPr lang="en-US" dirty="0">
                <a:solidFill>
                  <a:prstClr val="black"/>
                </a:solidFill>
              </a:endParaRPr>
            </a:p>
          </p:txBody>
        </p:sp>
      </p:grpSp>
    </p:spTree>
    <p:extLst>
      <p:ext uri="{BB962C8B-B14F-4D97-AF65-F5344CB8AC3E}">
        <p14:creationId xmlns:p14="http://schemas.microsoft.com/office/powerpoint/2010/main" val="3016702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SimSun" charset="-122"/>
                <a:ea typeface="SimSun" charset="-122"/>
                <a:cs typeface="SimSun" charset="-122"/>
              </a:rPr>
              <a:t>Service / Service </a:t>
            </a:r>
            <a:r>
              <a:rPr lang="zh-CN" altLang="en-US" dirty="0">
                <a:latin typeface="SimSun" charset="-122"/>
                <a:ea typeface="SimSun" charset="-122"/>
                <a:cs typeface="SimSun" charset="-122"/>
              </a:rPr>
              <a:t>服务端</a:t>
            </a:r>
            <a:r>
              <a:rPr lang="en-US" altLang="ko-KR" dirty="0">
                <a:latin typeface="SimSun" charset="-122"/>
                <a:ea typeface="SimSun" charset="-122"/>
                <a:cs typeface="SimSun" charset="-122"/>
              </a:rPr>
              <a:t> / Service c</a:t>
            </a:r>
            <a:r>
              <a:rPr lang="zh-CN" altLang="en-US" dirty="0">
                <a:latin typeface="SimSun" charset="-122"/>
                <a:ea typeface="SimSun" charset="-122"/>
                <a:cs typeface="SimSun" charset="-122"/>
              </a:rPr>
              <a:t>客户端</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p:txBody>
          <a:bodyPr>
            <a:normAutofit/>
          </a:bodyPr>
          <a:lstStyle/>
          <a:p>
            <a:pPr>
              <a:lnSpc>
                <a:spcPct val="110000"/>
              </a:lnSpc>
            </a:pPr>
            <a:r>
              <a:rPr lang="zh-CN" altLang="en-US" dirty="0">
                <a:latin typeface="SimSun" charset="-122"/>
                <a:ea typeface="SimSun" charset="-122"/>
                <a:cs typeface="SimSun" charset="-122"/>
              </a:rPr>
              <a:t>服务分为仅在有请求时才响应的服务服务器和请求并作出响应的服务客户端。 与主题不同，该服务是一次性消息通信。 因此，当服务的请求和响应完成时，两个连接的节点将断开连接。</a:t>
            </a:r>
            <a:endParaRPr lang="en-US" altLang="zh-CN" dirty="0">
              <a:latin typeface="SimSun" charset="-122"/>
              <a:ea typeface="SimSun" charset="-122"/>
              <a:cs typeface="SimSun" charset="-122"/>
            </a:endParaRPr>
          </a:p>
          <a:p>
            <a:pPr>
              <a:lnSpc>
                <a:spcPct val="110000"/>
              </a:lnSpc>
            </a:pPr>
            <a:r>
              <a:rPr lang="zh-CN" altLang="en-US" dirty="0">
                <a:latin typeface="SimSun" charset="-122"/>
                <a:ea typeface="SimSun" charset="-122"/>
                <a:cs typeface="SimSun" charset="-122"/>
              </a:rPr>
              <a:t>当机器人应执行特定操作或节点应根据特定条件生成事件时，通常将此服务用作指令。 另外，由于它是一种一次性通信方法，因此它非常有用，因为网络负载较小，因此可以代替主题。</a:t>
            </a:r>
            <a:endParaRPr lang="en-US" altLang="zh-CN" dirty="0">
              <a:latin typeface="SimSun" charset="-122"/>
              <a:ea typeface="SimSun" charset="-122"/>
              <a:cs typeface="SimSun" charset="-122"/>
            </a:endParaRPr>
          </a:p>
          <a:p>
            <a:pPr>
              <a:lnSpc>
                <a:spcPct val="110000"/>
              </a:lnSpc>
            </a:pPr>
            <a:r>
              <a:rPr lang="zh-CN" altLang="en-US" dirty="0">
                <a:latin typeface="SimSun" charset="-122"/>
                <a:ea typeface="SimSun" charset="-122"/>
                <a:cs typeface="SimSun" charset="-122"/>
              </a:rPr>
              <a:t>在本讲中，其目的是创建一个简单的服务文件以及创建和执行服务服务器节点和服务客户端节点</a:t>
            </a:r>
            <a:r>
              <a:rPr lang="zh-CN" altLang="en-US" dirty="0"/>
              <a:t>。</a:t>
            </a:r>
            <a:endParaRPr lang="en-US" altLang="ko-KR"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30</a:t>
            </a:fld>
            <a:endParaRPr lang="ko-KR" altLang="en-US" dirty="0"/>
          </a:p>
        </p:txBody>
      </p:sp>
    </p:spTree>
    <p:extLst>
      <p:ext uri="{BB962C8B-B14F-4D97-AF65-F5344CB8AC3E}">
        <p14:creationId xmlns:p14="http://schemas.microsoft.com/office/powerpoint/2010/main" val="588594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lstStyle/>
          <a:p>
            <a:r>
              <a:rPr lang="zh-CN" altLang="en-US" dirty="0">
                <a:latin typeface="SimSun" charset="-122"/>
                <a:ea typeface="SimSun" charset="-122"/>
                <a:cs typeface="SimSun" charset="-122"/>
              </a:rPr>
              <a:t>需要双向（或同步）通信时，</a:t>
            </a:r>
            <a:r>
              <a:rPr lang="en-US" altLang="zh-CN" dirty="0">
                <a:latin typeface="SimSun" charset="-122"/>
                <a:ea typeface="SimSun" charset="-122"/>
                <a:cs typeface="SimSun" charset="-122"/>
              </a:rPr>
              <a:t>ROS</a:t>
            </a:r>
            <a:r>
              <a:rPr lang="zh-CN" altLang="en-US" dirty="0">
                <a:latin typeface="SimSun" charset="-122"/>
                <a:ea typeface="SimSun" charset="-122"/>
                <a:cs typeface="SimSun" charset="-122"/>
              </a:rPr>
              <a:t>使用称为“服务”的消息通信。 </a:t>
            </a:r>
            <a:endParaRPr lang="en-US" altLang="zh-CN" dirty="0">
              <a:latin typeface="SimSun" charset="-122"/>
              <a:ea typeface="SimSun" charset="-122"/>
              <a:cs typeface="SimSun" charset="-122"/>
            </a:endParaRPr>
          </a:p>
          <a:p>
            <a:r>
              <a:rPr lang="en-US" altLang="zh-CN" dirty="0">
                <a:latin typeface="SimSun" charset="-122"/>
                <a:ea typeface="SimSun" charset="-122"/>
                <a:cs typeface="SimSun" charset="-122"/>
              </a:rPr>
              <a:t>Service</a:t>
            </a:r>
            <a:r>
              <a:rPr lang="zh-CN" altLang="en-US" dirty="0">
                <a:latin typeface="SimSun" charset="-122"/>
                <a:ea typeface="SimSun" charset="-122"/>
                <a:cs typeface="SimSun" charset="-122"/>
              </a:rPr>
              <a:t>服务器”仅在有请求和“服务客户端”请求时才响应并做出响应</a:t>
            </a:r>
            <a:r>
              <a:rPr lang="zh-CN" altLang="en-US" dirty="0"/>
              <a:t>。</a:t>
            </a:r>
            <a:endParaRPr lang="en-US" altLang="zh-CN" dirty="0"/>
          </a:p>
          <a:p>
            <a:r>
              <a:rPr lang="en-US" altLang="ko-KR" dirty="0">
                <a:solidFill>
                  <a:srgbClr val="00B0F0"/>
                </a:solidFill>
              </a:rPr>
              <a:t>1) </a:t>
            </a:r>
            <a:r>
              <a:rPr lang="zh-CN" altLang="en-US" dirty="0">
                <a:solidFill>
                  <a:srgbClr val="00B0F0"/>
                </a:solidFill>
              </a:rPr>
              <a:t>创建包</a:t>
            </a:r>
            <a:endParaRPr lang="ko-KR" altLang="en-US" dirty="0">
              <a:solidFill>
                <a:srgbClr val="00B0F0"/>
              </a:solidFill>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31</a:t>
            </a:fld>
            <a:endParaRPr lang="ko-KR" altLang="en-US" dirty="0"/>
          </a:p>
        </p:txBody>
      </p:sp>
      <p:sp>
        <p:nvSpPr>
          <p:cNvPr id="5" name="Rectangle 3"/>
          <p:cNvSpPr/>
          <p:nvPr/>
        </p:nvSpPr>
        <p:spPr>
          <a:xfrm>
            <a:off x="382555" y="3421479"/>
            <a:ext cx="11290041" cy="646331"/>
          </a:xfrm>
          <a:prstGeom prst="rect">
            <a:avLst/>
          </a:prstGeom>
          <a:solidFill>
            <a:schemeClr val="tx1"/>
          </a:solidFill>
        </p:spPr>
        <p:txBody>
          <a:bodyPr wrap="square">
            <a:spAutoFit/>
          </a:bodyPr>
          <a:lstStyle/>
          <a:p>
            <a:r>
              <a:rPr lang="en-US" altLang="ko-KR" dirty="0">
                <a:solidFill>
                  <a:srgbClr val="FF0000"/>
                </a:solidFill>
              </a:rPr>
              <a:t>$ </a:t>
            </a:r>
            <a:r>
              <a:rPr lang="en-US" altLang="ko-KR" dirty="0">
                <a:solidFill>
                  <a:srgbClr val="FFFF00"/>
                </a:solidFill>
              </a:rPr>
              <a:t>cd </a:t>
            </a:r>
            <a:r>
              <a:rPr lang="en-US" altLang="ko-KR" dirty="0">
                <a:solidFill>
                  <a:schemeClr val="bg1"/>
                </a:solidFill>
              </a:rPr>
              <a:t>~/</a:t>
            </a:r>
            <a:r>
              <a:rPr lang="en-US" altLang="ko-KR" dirty="0" err="1">
                <a:solidFill>
                  <a:schemeClr val="bg1"/>
                </a:solidFill>
              </a:rPr>
              <a:t>catkin_ws</a:t>
            </a:r>
            <a:r>
              <a:rPr lang="en-US" altLang="ko-KR" dirty="0">
                <a:solidFill>
                  <a:schemeClr val="bg1"/>
                </a:solidFill>
              </a:rPr>
              <a:t>/</a:t>
            </a:r>
            <a:r>
              <a:rPr lang="en-US" altLang="ko-KR" dirty="0" err="1">
                <a:solidFill>
                  <a:schemeClr val="bg1"/>
                </a:solidFill>
              </a:rPr>
              <a:t>src</a:t>
            </a:r>
            <a:endParaRPr lang="en-US" altLang="ko-KR" dirty="0">
              <a:solidFill>
                <a:schemeClr val="bg1"/>
              </a:solidFill>
            </a:endParaRPr>
          </a:p>
          <a:p>
            <a:r>
              <a:rPr lang="en-US" altLang="ko-KR" dirty="0">
                <a:solidFill>
                  <a:srgbClr val="FF0000"/>
                </a:solidFill>
              </a:rPr>
              <a:t>$ </a:t>
            </a:r>
            <a:r>
              <a:rPr lang="en-US" altLang="ko-KR" dirty="0" err="1">
                <a:solidFill>
                  <a:srgbClr val="FFFF00"/>
                </a:solidFill>
              </a:rPr>
              <a:t>catkin_create_pkg</a:t>
            </a:r>
            <a:r>
              <a:rPr lang="en-US" altLang="ko-KR" dirty="0">
                <a:solidFill>
                  <a:srgbClr val="FFFF00"/>
                </a:solidFill>
              </a:rPr>
              <a:t> </a:t>
            </a:r>
            <a:r>
              <a:rPr lang="en-US" altLang="ko-KR" dirty="0" err="1">
                <a:solidFill>
                  <a:schemeClr val="bg1"/>
                </a:solidFill>
              </a:rPr>
              <a:t>ros_tutorials_service</a:t>
            </a:r>
            <a:r>
              <a:rPr lang="en-US" altLang="ko-KR" dirty="0">
                <a:solidFill>
                  <a:schemeClr val="bg1"/>
                </a:solidFill>
              </a:rPr>
              <a:t> </a:t>
            </a:r>
            <a:r>
              <a:rPr lang="en-US" altLang="ko-KR" dirty="0" err="1">
                <a:solidFill>
                  <a:schemeClr val="bg1"/>
                </a:solidFill>
              </a:rPr>
              <a:t>message_generation</a:t>
            </a:r>
            <a:r>
              <a:rPr lang="en-US" altLang="ko-KR" dirty="0">
                <a:solidFill>
                  <a:schemeClr val="bg1"/>
                </a:solidFill>
              </a:rPr>
              <a:t> </a:t>
            </a:r>
            <a:r>
              <a:rPr lang="en-US" altLang="ko-KR" dirty="0" err="1">
                <a:solidFill>
                  <a:schemeClr val="bg1"/>
                </a:solidFill>
              </a:rPr>
              <a:t>std_msgs</a:t>
            </a:r>
            <a:r>
              <a:rPr lang="en-US" altLang="ko-KR" dirty="0">
                <a:solidFill>
                  <a:schemeClr val="bg1"/>
                </a:solidFill>
              </a:rPr>
              <a:t> </a:t>
            </a:r>
            <a:r>
              <a:rPr lang="en-US" altLang="ko-KR" dirty="0" err="1">
                <a:solidFill>
                  <a:schemeClr val="bg1"/>
                </a:solidFill>
              </a:rPr>
              <a:t>roscpp</a:t>
            </a:r>
            <a:endParaRPr lang="en-US" altLang="ko-KR" dirty="0">
              <a:solidFill>
                <a:schemeClr val="bg1"/>
              </a:solidFill>
            </a:endParaRPr>
          </a:p>
        </p:txBody>
      </p:sp>
      <p:sp>
        <p:nvSpPr>
          <p:cNvPr id="6" name="Rectangle 3"/>
          <p:cNvSpPr/>
          <p:nvPr/>
        </p:nvSpPr>
        <p:spPr>
          <a:xfrm>
            <a:off x="382555" y="4266655"/>
            <a:ext cx="11290041" cy="1754326"/>
          </a:xfrm>
          <a:prstGeom prst="rect">
            <a:avLst/>
          </a:prstGeom>
          <a:solidFill>
            <a:schemeClr val="tx1"/>
          </a:solidFill>
        </p:spPr>
        <p:txBody>
          <a:bodyPr wrap="square">
            <a:spAutoFit/>
          </a:bodyPr>
          <a:lstStyle/>
          <a:p>
            <a:r>
              <a:rPr lang="en-US" altLang="ko-KR" dirty="0">
                <a:solidFill>
                  <a:srgbClr val="FF0000"/>
                </a:solidFill>
              </a:rPr>
              <a:t>$ </a:t>
            </a:r>
            <a:r>
              <a:rPr lang="en-US" altLang="ko-KR" dirty="0">
                <a:solidFill>
                  <a:srgbClr val="FFFF00"/>
                </a:solidFill>
              </a:rPr>
              <a:t>cd </a:t>
            </a:r>
            <a:r>
              <a:rPr lang="en-US" altLang="ko-KR" dirty="0" err="1">
                <a:solidFill>
                  <a:schemeClr val="bg1"/>
                </a:solidFill>
              </a:rPr>
              <a:t>ros_tutorials_service</a:t>
            </a:r>
            <a:endParaRPr lang="en-US" altLang="ko-KR" dirty="0">
              <a:solidFill>
                <a:schemeClr val="bg1"/>
              </a:solidFill>
            </a:endParaRPr>
          </a:p>
          <a:p>
            <a:r>
              <a:rPr lang="en-US" altLang="ko-KR" dirty="0">
                <a:solidFill>
                  <a:srgbClr val="FF0000"/>
                </a:solidFill>
              </a:rPr>
              <a:t>$ </a:t>
            </a:r>
            <a:r>
              <a:rPr lang="en-US" altLang="ko-KR" dirty="0">
                <a:solidFill>
                  <a:srgbClr val="FFFF00"/>
                </a:solidFill>
              </a:rPr>
              <a:t>ls</a:t>
            </a:r>
          </a:p>
          <a:p>
            <a:r>
              <a:rPr lang="en-US" altLang="ko-KR" dirty="0">
                <a:solidFill>
                  <a:schemeClr val="bg1"/>
                </a:solidFill>
              </a:rPr>
              <a:t>include 			</a:t>
            </a:r>
            <a:r>
              <a:rPr lang="ja-JP" altLang="en-US" dirty="0">
                <a:solidFill>
                  <a:schemeClr val="bg1"/>
                </a:solidFill>
              </a:rPr>
              <a:t>→ </a:t>
            </a:r>
            <a:r>
              <a:rPr lang="en-US" altLang="ja-JP" dirty="0">
                <a:solidFill>
                  <a:schemeClr val="bg1"/>
                </a:solidFill>
              </a:rPr>
              <a:t>header file folder</a:t>
            </a:r>
            <a:endParaRPr lang="ko-KR" altLang="en-US" dirty="0">
              <a:solidFill>
                <a:schemeClr val="bg1"/>
              </a:solidFill>
            </a:endParaRPr>
          </a:p>
          <a:p>
            <a:r>
              <a:rPr lang="en-US" altLang="ko-KR" dirty="0" err="1">
                <a:solidFill>
                  <a:schemeClr val="bg1"/>
                </a:solidFill>
              </a:rPr>
              <a:t>src</a:t>
            </a:r>
            <a:r>
              <a:rPr lang="en-US" altLang="ko-KR" dirty="0">
                <a:solidFill>
                  <a:schemeClr val="bg1"/>
                </a:solidFill>
              </a:rPr>
              <a:t> 			</a:t>
            </a:r>
            <a:r>
              <a:rPr lang="ja-JP" altLang="en-US" dirty="0">
                <a:solidFill>
                  <a:schemeClr val="bg1"/>
                </a:solidFill>
              </a:rPr>
              <a:t>→ </a:t>
            </a:r>
            <a:r>
              <a:rPr lang="en-US" altLang="ja-JP" dirty="0">
                <a:solidFill>
                  <a:schemeClr val="bg1"/>
                </a:solidFill>
              </a:rPr>
              <a:t>source code folder</a:t>
            </a:r>
            <a:endParaRPr lang="ko-KR" altLang="en-US" dirty="0">
              <a:solidFill>
                <a:schemeClr val="bg1"/>
              </a:solidFill>
            </a:endParaRPr>
          </a:p>
          <a:p>
            <a:r>
              <a:rPr lang="en-US" altLang="ko-KR" dirty="0">
                <a:solidFill>
                  <a:schemeClr val="bg1"/>
                </a:solidFill>
              </a:rPr>
              <a:t>CMakeLists.txt 		</a:t>
            </a:r>
            <a:r>
              <a:rPr lang="ja-JP" altLang="en-US" dirty="0">
                <a:solidFill>
                  <a:schemeClr val="bg1"/>
                </a:solidFill>
              </a:rPr>
              <a:t>→ </a:t>
            </a:r>
            <a:r>
              <a:rPr lang="en-US" altLang="ja-JP" dirty="0">
                <a:solidFill>
                  <a:schemeClr val="bg1"/>
                </a:solidFill>
              </a:rPr>
              <a:t>build configuration file</a:t>
            </a:r>
            <a:endParaRPr lang="ko-KR" altLang="en-US" dirty="0">
              <a:solidFill>
                <a:schemeClr val="bg1"/>
              </a:solidFill>
            </a:endParaRPr>
          </a:p>
          <a:p>
            <a:r>
              <a:rPr lang="en-US" altLang="ko-KR" dirty="0">
                <a:solidFill>
                  <a:schemeClr val="bg1"/>
                </a:solidFill>
              </a:rPr>
              <a:t>package.xml		</a:t>
            </a:r>
            <a:r>
              <a:rPr lang="ja-JP" altLang="en-US" dirty="0">
                <a:solidFill>
                  <a:schemeClr val="bg1"/>
                </a:solidFill>
              </a:rPr>
              <a:t>→ </a:t>
            </a:r>
            <a:r>
              <a:rPr lang="en-US" altLang="ja-JP" dirty="0">
                <a:solidFill>
                  <a:schemeClr val="bg1"/>
                </a:solidFill>
              </a:rPr>
              <a:t>package configuration file</a:t>
            </a:r>
            <a:endParaRPr lang="en-US" altLang="ko-KR" dirty="0">
              <a:solidFill>
                <a:schemeClr val="bg1"/>
              </a:solidFill>
            </a:endParaRPr>
          </a:p>
        </p:txBody>
      </p:sp>
    </p:spTree>
    <p:extLst>
      <p:ext uri="{BB962C8B-B14F-4D97-AF65-F5344CB8AC3E}">
        <p14:creationId xmlns:p14="http://schemas.microsoft.com/office/powerpoint/2010/main" val="2377220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2)</a:t>
            </a:r>
            <a:r>
              <a:rPr lang="zh-CN" altLang="en-US" dirty="0">
                <a:solidFill>
                  <a:srgbClr val="00B0F0"/>
                </a:solidFill>
                <a:latin typeface="SimSun" charset="-122"/>
                <a:ea typeface="SimSun" charset="-122"/>
                <a:cs typeface="SimSun" charset="-122"/>
              </a:rPr>
              <a:t>修改软件包配置文件</a:t>
            </a:r>
            <a:r>
              <a:rPr lang="en-US" altLang="ko-KR" dirty="0">
                <a:solidFill>
                  <a:srgbClr val="00B0F0"/>
                </a:solidFill>
              </a:rPr>
              <a:t>(package.xml)</a:t>
            </a:r>
          </a:p>
          <a:p>
            <a:r>
              <a:rPr lang="zh-CN" altLang="en-US" sz="1800" dirty="0">
                <a:latin typeface="SimSun" charset="-122"/>
                <a:ea typeface="SimSun" charset="-122"/>
                <a:cs typeface="SimSun" charset="-122"/>
              </a:rPr>
              <a:t>所需的</a:t>
            </a:r>
            <a:r>
              <a:rPr lang="en-US" altLang="zh-CN" sz="1800" dirty="0">
                <a:latin typeface="SimSun" charset="-122"/>
                <a:ea typeface="SimSun" charset="-122"/>
                <a:cs typeface="SimSun" charset="-122"/>
              </a:rPr>
              <a:t>ROS</a:t>
            </a:r>
            <a:r>
              <a:rPr lang="zh-CN" altLang="en-US" sz="1800" dirty="0">
                <a:latin typeface="SimSun" charset="-122"/>
                <a:ea typeface="SimSun" charset="-122"/>
                <a:cs typeface="SimSun" charset="-122"/>
              </a:rPr>
              <a:t>配置文件之一</a:t>
            </a:r>
            <a:r>
              <a:rPr lang="en-US" altLang="zh-CN" sz="1800" dirty="0">
                <a:latin typeface="SimSun" charset="-122"/>
                <a:ea typeface="SimSun" charset="-122"/>
                <a:cs typeface="SimSun" charset="-122"/>
              </a:rPr>
              <a:t>package.xml</a:t>
            </a:r>
            <a:r>
              <a:rPr lang="zh-CN" altLang="en-US" sz="1800" dirty="0">
                <a:latin typeface="SimSun" charset="-122"/>
                <a:ea typeface="SimSun" charset="-122"/>
                <a:cs typeface="SimSun" charset="-122"/>
              </a:rPr>
              <a:t>是一个</a:t>
            </a:r>
            <a:r>
              <a:rPr lang="en-US" altLang="zh-CN" sz="1800" dirty="0">
                <a:latin typeface="SimSun" charset="-122"/>
                <a:ea typeface="SimSun" charset="-122"/>
                <a:cs typeface="SimSun" charset="-122"/>
              </a:rPr>
              <a:t>XML</a:t>
            </a:r>
            <a:r>
              <a:rPr lang="zh-CN" altLang="en-US" sz="1800" dirty="0">
                <a:latin typeface="SimSun" charset="-122"/>
                <a:ea typeface="SimSun" charset="-122"/>
                <a:cs typeface="SimSun" charset="-122"/>
              </a:rPr>
              <a:t>文件，其中包含软件包信息，该信息描述了软件包名称，作者，许可证和依赖软件包。</a:t>
            </a:r>
            <a:endParaRPr lang="ko-KR" altLang="en-US" sz="1800"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32</a:t>
            </a:fld>
            <a:endParaRPr lang="ko-KR" altLang="en-US" dirty="0"/>
          </a:p>
        </p:txBody>
      </p:sp>
      <p:sp>
        <p:nvSpPr>
          <p:cNvPr id="5" name="Rectangle 3"/>
          <p:cNvSpPr/>
          <p:nvPr/>
        </p:nvSpPr>
        <p:spPr>
          <a:xfrm>
            <a:off x="382555" y="2403885"/>
            <a:ext cx="11290041" cy="369332"/>
          </a:xfrm>
          <a:prstGeom prst="rect">
            <a:avLst/>
          </a:prstGeom>
          <a:solidFill>
            <a:schemeClr val="tx1"/>
          </a:solidFill>
        </p:spPr>
        <p:txBody>
          <a:bodyPr wrap="square">
            <a:spAutoFit/>
          </a:bodyPr>
          <a:lstStyle/>
          <a:p>
            <a:r>
              <a:rPr lang="en-US" altLang="ko-KR" dirty="0">
                <a:solidFill>
                  <a:srgbClr val="FF0000"/>
                </a:solidFill>
              </a:rPr>
              <a:t>$ </a:t>
            </a:r>
            <a:r>
              <a:rPr lang="en-US" altLang="ko-KR" dirty="0" err="1">
                <a:solidFill>
                  <a:srgbClr val="FFFF00"/>
                </a:solidFill>
              </a:rPr>
              <a:t>gedit</a:t>
            </a:r>
            <a:r>
              <a:rPr lang="en-US" altLang="ko-KR" dirty="0">
                <a:solidFill>
                  <a:srgbClr val="FFFF00"/>
                </a:solidFill>
              </a:rPr>
              <a:t> </a:t>
            </a:r>
            <a:r>
              <a:rPr lang="en-US" altLang="ko-KR" dirty="0">
                <a:solidFill>
                  <a:schemeClr val="bg1"/>
                </a:solidFill>
              </a:rPr>
              <a:t>package.xml</a:t>
            </a:r>
          </a:p>
        </p:txBody>
      </p:sp>
      <p:sp>
        <p:nvSpPr>
          <p:cNvPr id="6" name="Rectangle 3"/>
          <p:cNvSpPr/>
          <p:nvPr/>
        </p:nvSpPr>
        <p:spPr>
          <a:xfrm>
            <a:off x="382555" y="2872543"/>
            <a:ext cx="11290041" cy="3477875"/>
          </a:xfrm>
          <a:prstGeom prst="rect">
            <a:avLst/>
          </a:prstGeom>
          <a:solidFill>
            <a:schemeClr val="tx1"/>
          </a:solidFill>
        </p:spPr>
        <p:txBody>
          <a:bodyPr wrap="square">
            <a:spAutoFit/>
          </a:bodyPr>
          <a:lstStyle/>
          <a:p>
            <a:r>
              <a:rPr lang="en-US" altLang="ko-KR" sz="2000" dirty="0">
                <a:solidFill>
                  <a:schemeClr val="bg1"/>
                </a:solidFill>
              </a:rPr>
              <a:t>&lt;?xml version="1.0"?&gt;</a:t>
            </a:r>
          </a:p>
          <a:p>
            <a:r>
              <a:rPr lang="en-US" altLang="ko-KR" sz="2000" dirty="0">
                <a:solidFill>
                  <a:schemeClr val="bg1"/>
                </a:solidFill>
              </a:rPr>
              <a:t>&lt;package&gt;</a:t>
            </a:r>
          </a:p>
          <a:p>
            <a:r>
              <a:rPr lang="en-US" altLang="ko-KR" sz="2000" dirty="0">
                <a:solidFill>
                  <a:schemeClr val="bg1"/>
                </a:solidFill>
              </a:rPr>
              <a:t>  &lt;name&gt;</a:t>
            </a:r>
            <a:r>
              <a:rPr lang="en-US" altLang="ko-KR" sz="2000" dirty="0" err="1">
                <a:solidFill>
                  <a:schemeClr val="bg1"/>
                </a:solidFill>
              </a:rPr>
              <a:t>ros_tutorials_service</a:t>
            </a:r>
            <a:r>
              <a:rPr lang="en-US" altLang="ko-KR" sz="2000" dirty="0">
                <a:solidFill>
                  <a:schemeClr val="bg1"/>
                </a:solidFill>
              </a:rPr>
              <a:t>&lt;/name&gt;</a:t>
            </a:r>
          </a:p>
          <a:p>
            <a:r>
              <a:rPr lang="en-US" altLang="ko-KR" sz="2000" dirty="0">
                <a:solidFill>
                  <a:schemeClr val="bg1"/>
                </a:solidFill>
              </a:rPr>
              <a:t>  &lt;version&gt;0.1.0&lt;/version&gt;</a:t>
            </a:r>
          </a:p>
          <a:p>
            <a:r>
              <a:rPr lang="en-US" altLang="ko-KR" sz="2000" dirty="0">
                <a:solidFill>
                  <a:schemeClr val="bg1"/>
                </a:solidFill>
              </a:rPr>
              <a:t>  &lt;description&gt;ROS </a:t>
            </a:r>
            <a:r>
              <a:rPr lang="en-US" altLang="ko-KR" sz="2000" dirty="0" err="1">
                <a:solidFill>
                  <a:schemeClr val="bg1"/>
                </a:solidFill>
              </a:rPr>
              <a:t>turtorial</a:t>
            </a:r>
            <a:r>
              <a:rPr lang="en-US" altLang="ko-KR" sz="2000" dirty="0">
                <a:solidFill>
                  <a:schemeClr val="bg1"/>
                </a:solidFill>
              </a:rPr>
              <a:t> package to learn the service&lt;/description&gt;</a:t>
            </a:r>
          </a:p>
          <a:p>
            <a:r>
              <a:rPr lang="en-US" altLang="ko-KR" sz="2000" dirty="0">
                <a:solidFill>
                  <a:schemeClr val="bg1"/>
                </a:solidFill>
              </a:rPr>
              <a:t>  &lt;license&gt;Apache License 2.0&lt;/license&gt;</a:t>
            </a:r>
          </a:p>
          <a:p>
            <a:r>
              <a:rPr lang="en-US" altLang="ko-KR" sz="2000" dirty="0">
                <a:solidFill>
                  <a:schemeClr val="bg1"/>
                </a:solidFill>
              </a:rPr>
              <a:t>  &lt;author email="pyo@robotis.com"&gt;Yoonseok Pyo&lt;/author&gt;</a:t>
            </a:r>
          </a:p>
          <a:p>
            <a:r>
              <a:rPr lang="en-US" altLang="ko-KR" sz="2000" dirty="0">
                <a:solidFill>
                  <a:schemeClr val="bg1"/>
                </a:solidFill>
              </a:rPr>
              <a:t>  &lt;maintainer email="pyo@robotis.com"&gt;Yoonseok Pyo&lt;/maintainer&gt;</a:t>
            </a:r>
          </a:p>
          <a:p>
            <a:r>
              <a:rPr lang="en-US" altLang="ko-KR" sz="2000" dirty="0">
                <a:solidFill>
                  <a:schemeClr val="bg1"/>
                </a:solidFill>
              </a:rPr>
              <a:t>  &lt;</a:t>
            </a:r>
            <a:r>
              <a:rPr lang="en-US" altLang="ko-KR" sz="2000" dirty="0" err="1">
                <a:solidFill>
                  <a:schemeClr val="bg1"/>
                </a:solidFill>
              </a:rPr>
              <a:t>url</a:t>
            </a:r>
            <a:r>
              <a:rPr lang="en-US" altLang="ko-KR" sz="2000" dirty="0">
                <a:solidFill>
                  <a:schemeClr val="bg1"/>
                </a:solidFill>
              </a:rPr>
              <a:t> type="</a:t>
            </a:r>
            <a:r>
              <a:rPr lang="en-US" altLang="ko-KR" sz="2000" dirty="0" err="1">
                <a:solidFill>
                  <a:schemeClr val="bg1"/>
                </a:solidFill>
              </a:rPr>
              <a:t>bugtracker</a:t>
            </a:r>
            <a:r>
              <a:rPr lang="en-US" altLang="ko-KR" sz="2000" dirty="0">
                <a:solidFill>
                  <a:schemeClr val="bg1"/>
                </a:solidFill>
              </a:rPr>
              <a:t>"&gt;https://github.com/ROBOTIS-GIT/ros_tutorials/issues&lt;/url&gt;</a:t>
            </a:r>
          </a:p>
          <a:p>
            <a:r>
              <a:rPr lang="en-US" altLang="ko-KR" sz="2000" dirty="0">
                <a:solidFill>
                  <a:schemeClr val="bg1"/>
                </a:solidFill>
              </a:rPr>
              <a:t>  &lt;</a:t>
            </a:r>
            <a:r>
              <a:rPr lang="en-US" altLang="ko-KR" sz="2000" dirty="0" err="1">
                <a:solidFill>
                  <a:schemeClr val="bg1"/>
                </a:solidFill>
              </a:rPr>
              <a:t>url</a:t>
            </a:r>
            <a:r>
              <a:rPr lang="en-US" altLang="ko-KR" sz="2000" dirty="0">
                <a:solidFill>
                  <a:schemeClr val="bg1"/>
                </a:solidFill>
              </a:rPr>
              <a:t> type="repository"&gt;https://github.com/ROBOTIS-GIT/ros_tutorials.git&lt;/url&gt;</a:t>
            </a:r>
          </a:p>
          <a:p>
            <a:r>
              <a:rPr lang="en-US" altLang="ko-KR" sz="2000" dirty="0">
                <a:solidFill>
                  <a:schemeClr val="bg1"/>
                </a:solidFill>
              </a:rPr>
              <a:t>  &lt;</a:t>
            </a:r>
            <a:r>
              <a:rPr lang="en-US" altLang="ko-KR" sz="2000" dirty="0" err="1">
                <a:solidFill>
                  <a:schemeClr val="bg1"/>
                </a:solidFill>
              </a:rPr>
              <a:t>url</a:t>
            </a:r>
            <a:r>
              <a:rPr lang="en-US" altLang="ko-KR" sz="2000" dirty="0">
                <a:solidFill>
                  <a:schemeClr val="bg1"/>
                </a:solidFill>
              </a:rPr>
              <a:t> type="website"&gt;http://www.robotis.com&lt;/url&gt;</a:t>
            </a:r>
          </a:p>
        </p:txBody>
      </p:sp>
    </p:spTree>
    <p:extLst>
      <p:ext uri="{BB962C8B-B14F-4D97-AF65-F5344CB8AC3E}">
        <p14:creationId xmlns:p14="http://schemas.microsoft.com/office/powerpoint/2010/main" val="2821194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33</a:t>
            </a:fld>
            <a:endParaRPr lang="ko-KR" altLang="en-US" dirty="0"/>
          </a:p>
        </p:txBody>
      </p:sp>
      <p:sp>
        <p:nvSpPr>
          <p:cNvPr id="5" name="Rectangle 3"/>
          <p:cNvSpPr/>
          <p:nvPr/>
        </p:nvSpPr>
        <p:spPr>
          <a:xfrm>
            <a:off x="382554" y="1356259"/>
            <a:ext cx="11290041" cy="3170099"/>
          </a:xfrm>
          <a:prstGeom prst="rect">
            <a:avLst/>
          </a:prstGeom>
          <a:solidFill>
            <a:schemeClr val="tx1"/>
          </a:solidFill>
        </p:spPr>
        <p:txBody>
          <a:bodyPr wrap="square">
            <a:spAutoFit/>
          </a:bodyPr>
          <a:lstStyle/>
          <a:p>
            <a:endParaRPr lang="en-US" altLang="ko-KR" sz="2000" dirty="0">
              <a:solidFill>
                <a:schemeClr val="bg1"/>
              </a:solidFill>
            </a:endParaRPr>
          </a:p>
          <a:p>
            <a:r>
              <a:rPr lang="en-US" altLang="ko-KR" sz="2000" dirty="0">
                <a:solidFill>
                  <a:schemeClr val="bg1"/>
                </a:solidFill>
              </a:rPr>
              <a:t>  &lt;</a:t>
            </a:r>
            <a:r>
              <a:rPr lang="en-US" altLang="ko-KR" sz="2000" dirty="0" err="1">
                <a:solidFill>
                  <a:schemeClr val="bg1"/>
                </a:solidFill>
              </a:rPr>
              <a:t>buildtool_depend</a:t>
            </a:r>
            <a:r>
              <a:rPr lang="en-US" altLang="ko-KR" sz="2000" dirty="0">
                <a:solidFill>
                  <a:schemeClr val="bg1"/>
                </a:solidFill>
              </a:rPr>
              <a:t>&gt;catkin&lt;/</a:t>
            </a:r>
            <a:r>
              <a:rPr lang="en-US" altLang="ko-KR" sz="2000" dirty="0" err="1">
                <a:solidFill>
                  <a:schemeClr val="bg1"/>
                </a:solidFill>
              </a:rPr>
              <a:t>buildtool_depend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build_depend</a:t>
            </a:r>
            <a:r>
              <a:rPr lang="en-US" altLang="ko-KR" sz="2000" dirty="0">
                <a:solidFill>
                  <a:schemeClr val="bg1"/>
                </a:solidFill>
              </a:rPr>
              <a:t>&gt;</a:t>
            </a:r>
            <a:r>
              <a:rPr lang="en-US" altLang="ko-KR" sz="2000" dirty="0" err="1">
                <a:solidFill>
                  <a:schemeClr val="bg1"/>
                </a:solidFill>
              </a:rPr>
              <a:t>roscpp</a:t>
            </a:r>
            <a:r>
              <a:rPr lang="en-US" altLang="ko-KR" sz="2000" dirty="0">
                <a:solidFill>
                  <a:schemeClr val="bg1"/>
                </a:solidFill>
              </a:rPr>
              <a:t>&lt;/</a:t>
            </a:r>
            <a:r>
              <a:rPr lang="en-US" altLang="ko-KR" sz="2000" dirty="0" err="1">
                <a:solidFill>
                  <a:schemeClr val="bg1"/>
                </a:solidFill>
              </a:rPr>
              <a:t>build_depend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build_depend</a:t>
            </a:r>
            <a:r>
              <a:rPr lang="en-US" altLang="ko-KR" sz="2000" dirty="0">
                <a:solidFill>
                  <a:schemeClr val="bg1"/>
                </a:solidFill>
              </a:rPr>
              <a:t>&gt;</a:t>
            </a:r>
            <a:r>
              <a:rPr lang="en-US" altLang="ko-KR" sz="2000" dirty="0" err="1">
                <a:solidFill>
                  <a:schemeClr val="bg1"/>
                </a:solidFill>
              </a:rPr>
              <a:t>std_msgs</a:t>
            </a:r>
            <a:r>
              <a:rPr lang="en-US" altLang="ko-KR" sz="2000" dirty="0">
                <a:solidFill>
                  <a:schemeClr val="bg1"/>
                </a:solidFill>
              </a:rPr>
              <a:t>&lt;/</a:t>
            </a:r>
            <a:r>
              <a:rPr lang="en-US" altLang="ko-KR" sz="2000" dirty="0" err="1">
                <a:solidFill>
                  <a:schemeClr val="bg1"/>
                </a:solidFill>
              </a:rPr>
              <a:t>build_depend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build_depend</a:t>
            </a:r>
            <a:r>
              <a:rPr lang="en-US" altLang="ko-KR" sz="2000" dirty="0">
                <a:solidFill>
                  <a:schemeClr val="bg1"/>
                </a:solidFill>
              </a:rPr>
              <a:t>&gt;</a:t>
            </a:r>
            <a:r>
              <a:rPr lang="en-US" altLang="ko-KR" sz="2000" dirty="0" err="1">
                <a:solidFill>
                  <a:schemeClr val="bg1"/>
                </a:solidFill>
              </a:rPr>
              <a:t>message_generation</a:t>
            </a:r>
            <a:r>
              <a:rPr lang="en-US" altLang="ko-KR" sz="2000" dirty="0">
                <a:solidFill>
                  <a:schemeClr val="bg1"/>
                </a:solidFill>
              </a:rPr>
              <a:t>&lt;/</a:t>
            </a:r>
            <a:r>
              <a:rPr lang="en-US" altLang="ko-KR" sz="2000" dirty="0" err="1">
                <a:solidFill>
                  <a:schemeClr val="bg1"/>
                </a:solidFill>
              </a:rPr>
              <a:t>build_depend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run_depend</a:t>
            </a:r>
            <a:r>
              <a:rPr lang="en-US" altLang="ko-KR" sz="2000" dirty="0">
                <a:solidFill>
                  <a:schemeClr val="bg1"/>
                </a:solidFill>
              </a:rPr>
              <a:t>&gt;</a:t>
            </a:r>
            <a:r>
              <a:rPr lang="en-US" altLang="ko-KR" sz="2000" dirty="0" err="1">
                <a:solidFill>
                  <a:schemeClr val="bg1"/>
                </a:solidFill>
              </a:rPr>
              <a:t>roscpp</a:t>
            </a:r>
            <a:r>
              <a:rPr lang="en-US" altLang="ko-KR" sz="2000" dirty="0">
                <a:solidFill>
                  <a:schemeClr val="bg1"/>
                </a:solidFill>
              </a:rPr>
              <a:t>&lt;/</a:t>
            </a:r>
            <a:r>
              <a:rPr lang="en-US" altLang="ko-KR" sz="2000" dirty="0" err="1">
                <a:solidFill>
                  <a:schemeClr val="bg1"/>
                </a:solidFill>
              </a:rPr>
              <a:t>run_depend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run_depend</a:t>
            </a:r>
            <a:r>
              <a:rPr lang="en-US" altLang="ko-KR" sz="2000" dirty="0">
                <a:solidFill>
                  <a:schemeClr val="bg1"/>
                </a:solidFill>
              </a:rPr>
              <a:t>&gt;</a:t>
            </a:r>
            <a:r>
              <a:rPr lang="en-US" altLang="ko-KR" sz="2000" dirty="0" err="1">
                <a:solidFill>
                  <a:schemeClr val="bg1"/>
                </a:solidFill>
              </a:rPr>
              <a:t>std_msgs</a:t>
            </a:r>
            <a:r>
              <a:rPr lang="en-US" altLang="ko-KR" sz="2000" dirty="0">
                <a:solidFill>
                  <a:schemeClr val="bg1"/>
                </a:solidFill>
              </a:rPr>
              <a:t>&lt;/</a:t>
            </a:r>
            <a:r>
              <a:rPr lang="en-US" altLang="ko-KR" sz="2000" dirty="0" err="1">
                <a:solidFill>
                  <a:schemeClr val="bg1"/>
                </a:solidFill>
              </a:rPr>
              <a:t>run_depend</a:t>
            </a:r>
            <a:r>
              <a:rPr lang="en-US" altLang="ko-KR" sz="2000" dirty="0">
                <a:solidFill>
                  <a:schemeClr val="bg1"/>
                </a:solidFill>
              </a:rPr>
              <a:t>&gt;</a:t>
            </a:r>
          </a:p>
          <a:p>
            <a:r>
              <a:rPr lang="en-US" altLang="ko-KR" sz="2000" dirty="0">
                <a:solidFill>
                  <a:schemeClr val="bg1"/>
                </a:solidFill>
              </a:rPr>
              <a:t>  &lt;</a:t>
            </a:r>
            <a:r>
              <a:rPr lang="en-US" altLang="ko-KR" sz="2000" dirty="0" err="1">
                <a:solidFill>
                  <a:schemeClr val="bg1"/>
                </a:solidFill>
              </a:rPr>
              <a:t>run_depend</a:t>
            </a:r>
            <a:r>
              <a:rPr lang="en-US" altLang="ko-KR" sz="2000" dirty="0">
                <a:solidFill>
                  <a:schemeClr val="bg1"/>
                </a:solidFill>
              </a:rPr>
              <a:t>&gt;</a:t>
            </a:r>
            <a:r>
              <a:rPr lang="en-US" altLang="ko-KR" sz="2000" dirty="0" err="1">
                <a:solidFill>
                  <a:schemeClr val="bg1"/>
                </a:solidFill>
              </a:rPr>
              <a:t>message_runtime</a:t>
            </a:r>
            <a:r>
              <a:rPr lang="en-US" altLang="ko-KR" sz="2000" dirty="0">
                <a:solidFill>
                  <a:schemeClr val="bg1"/>
                </a:solidFill>
              </a:rPr>
              <a:t>&lt;/</a:t>
            </a:r>
            <a:r>
              <a:rPr lang="en-US" altLang="ko-KR" sz="2000" dirty="0" err="1">
                <a:solidFill>
                  <a:schemeClr val="bg1"/>
                </a:solidFill>
              </a:rPr>
              <a:t>run_depend</a:t>
            </a:r>
            <a:r>
              <a:rPr lang="en-US" altLang="ko-KR" sz="2000" dirty="0">
                <a:solidFill>
                  <a:schemeClr val="bg1"/>
                </a:solidFill>
              </a:rPr>
              <a:t>&gt;</a:t>
            </a:r>
          </a:p>
          <a:p>
            <a:r>
              <a:rPr lang="en-US" altLang="ko-KR" sz="2000" dirty="0">
                <a:solidFill>
                  <a:schemeClr val="bg1"/>
                </a:solidFill>
              </a:rPr>
              <a:t>  &lt;export&gt;&lt;/export&gt;</a:t>
            </a:r>
          </a:p>
          <a:p>
            <a:r>
              <a:rPr lang="en-US" altLang="ko-KR" sz="2000" dirty="0">
                <a:solidFill>
                  <a:schemeClr val="bg1"/>
                </a:solidFill>
              </a:rPr>
              <a:t>&lt;/package&gt; </a:t>
            </a:r>
          </a:p>
        </p:txBody>
      </p:sp>
    </p:spTree>
    <p:extLst>
      <p:ext uri="{BB962C8B-B14F-4D97-AF65-F5344CB8AC3E}">
        <p14:creationId xmlns:p14="http://schemas.microsoft.com/office/powerpoint/2010/main" val="2924059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3)</a:t>
            </a:r>
            <a:r>
              <a:rPr lang="zh-CN" altLang="en-US" dirty="0">
                <a:solidFill>
                  <a:srgbClr val="00B0F0"/>
                </a:solidFill>
                <a:latin typeface="SimSun" charset="-122"/>
                <a:ea typeface="SimSun" charset="-122"/>
                <a:cs typeface="SimSun" charset="-122"/>
              </a:rPr>
              <a:t>修改构建配置文件</a:t>
            </a:r>
            <a:r>
              <a:rPr lang="en-US" altLang="ko-KR" dirty="0">
                <a:solidFill>
                  <a:srgbClr val="00B0F0"/>
                </a:solidFill>
              </a:rPr>
              <a:t>(CMakeLists.txt)</a:t>
            </a:r>
            <a:endParaRPr lang="ko-KR" altLang="en-US" dirty="0">
              <a:solidFill>
                <a:srgbClr val="00B0F0"/>
              </a:solidFill>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34</a:t>
            </a:fld>
            <a:endParaRPr lang="ko-KR" altLang="en-US" dirty="0"/>
          </a:p>
        </p:txBody>
      </p:sp>
      <p:sp>
        <p:nvSpPr>
          <p:cNvPr id="5" name="Rectangle 3"/>
          <p:cNvSpPr/>
          <p:nvPr/>
        </p:nvSpPr>
        <p:spPr>
          <a:xfrm>
            <a:off x="382555" y="1563817"/>
            <a:ext cx="11290041" cy="369332"/>
          </a:xfrm>
          <a:prstGeom prst="rect">
            <a:avLst/>
          </a:prstGeom>
          <a:solidFill>
            <a:schemeClr val="tx1"/>
          </a:solidFill>
        </p:spPr>
        <p:txBody>
          <a:bodyPr wrap="square">
            <a:spAutoFit/>
          </a:bodyPr>
          <a:lstStyle/>
          <a:p>
            <a:r>
              <a:rPr lang="en-US" altLang="ko-KR" dirty="0">
                <a:solidFill>
                  <a:srgbClr val="FF0000"/>
                </a:solidFill>
              </a:rPr>
              <a:t>$ </a:t>
            </a:r>
            <a:r>
              <a:rPr lang="en-US" altLang="ko-KR" dirty="0" err="1">
                <a:solidFill>
                  <a:srgbClr val="FFFF00"/>
                </a:solidFill>
              </a:rPr>
              <a:t>gedit</a:t>
            </a:r>
            <a:r>
              <a:rPr lang="en-US" altLang="ko-KR" dirty="0">
                <a:solidFill>
                  <a:srgbClr val="FFFF00"/>
                </a:solidFill>
              </a:rPr>
              <a:t> </a:t>
            </a:r>
            <a:r>
              <a:rPr lang="en-US" altLang="ko-KR" dirty="0">
                <a:solidFill>
                  <a:schemeClr val="bg1"/>
                </a:solidFill>
              </a:rPr>
              <a:t>CMakeLists.txt</a:t>
            </a:r>
          </a:p>
        </p:txBody>
      </p:sp>
      <p:sp>
        <p:nvSpPr>
          <p:cNvPr id="7" name="Rectangle 3"/>
          <p:cNvSpPr/>
          <p:nvPr/>
        </p:nvSpPr>
        <p:spPr>
          <a:xfrm>
            <a:off x="382555" y="1981291"/>
            <a:ext cx="11290041" cy="4770537"/>
          </a:xfrm>
          <a:prstGeom prst="rect">
            <a:avLst/>
          </a:prstGeom>
          <a:solidFill>
            <a:schemeClr val="tx1"/>
          </a:solidFill>
        </p:spPr>
        <p:txBody>
          <a:bodyPr wrap="square">
            <a:spAutoFit/>
          </a:bodyPr>
          <a:lstStyle/>
          <a:p>
            <a:r>
              <a:rPr lang="en-US" altLang="ko-KR" sz="1600" dirty="0" err="1">
                <a:solidFill>
                  <a:schemeClr val="bg1"/>
                </a:solidFill>
              </a:rPr>
              <a:t>cmake_minimum_required</a:t>
            </a:r>
            <a:r>
              <a:rPr lang="en-US" altLang="ko-KR" sz="1600" dirty="0">
                <a:solidFill>
                  <a:schemeClr val="bg1"/>
                </a:solidFill>
              </a:rPr>
              <a:t>(VERSION 2.8.3) </a:t>
            </a:r>
          </a:p>
          <a:p>
            <a:r>
              <a:rPr lang="en-US" altLang="ko-KR" sz="1600" dirty="0">
                <a:solidFill>
                  <a:schemeClr val="bg1"/>
                </a:solidFill>
              </a:rPr>
              <a:t>project(</a:t>
            </a:r>
            <a:r>
              <a:rPr lang="en-US" altLang="ko-KR" sz="1600" dirty="0" err="1">
                <a:solidFill>
                  <a:schemeClr val="bg1"/>
                </a:solidFill>
              </a:rPr>
              <a:t>ros_tutorials_service</a:t>
            </a:r>
            <a:r>
              <a:rPr lang="en-US" altLang="ko-KR" sz="1600" dirty="0">
                <a:solidFill>
                  <a:schemeClr val="bg1"/>
                </a:solidFill>
              </a:rPr>
              <a:t>) </a:t>
            </a:r>
          </a:p>
          <a:p>
            <a:endParaRPr lang="en-US" altLang="ko-KR" sz="1600" dirty="0">
              <a:solidFill>
                <a:schemeClr val="bg1"/>
              </a:solidFill>
            </a:endParaRPr>
          </a:p>
          <a:p>
            <a:r>
              <a:rPr lang="en-US" altLang="ko-KR" sz="1600" dirty="0">
                <a:solidFill>
                  <a:srgbClr val="FFFF00"/>
                </a:solidFill>
              </a:rPr>
              <a:t>## This is the component package required for catkin build</a:t>
            </a:r>
          </a:p>
          <a:p>
            <a:r>
              <a:rPr lang="en-US" altLang="ko-KR" sz="1600" dirty="0">
                <a:solidFill>
                  <a:srgbClr val="FFFF00"/>
                </a:solidFill>
              </a:rPr>
              <a:t>##  dependency packages are </a:t>
            </a:r>
            <a:r>
              <a:rPr lang="en-US" altLang="ko-KR" sz="1600" dirty="0" err="1">
                <a:solidFill>
                  <a:srgbClr val="FFFF00"/>
                </a:solidFill>
              </a:rPr>
              <a:t>message_generation</a:t>
            </a:r>
            <a:r>
              <a:rPr lang="en-US" altLang="ko-KR" sz="1600" dirty="0">
                <a:solidFill>
                  <a:srgbClr val="FFFF00"/>
                </a:solidFill>
              </a:rPr>
              <a:t>, </a:t>
            </a:r>
            <a:r>
              <a:rPr lang="en-US" altLang="ko-KR" sz="1600" dirty="0" err="1">
                <a:solidFill>
                  <a:srgbClr val="FFFF00"/>
                </a:solidFill>
              </a:rPr>
              <a:t>std_msgs</a:t>
            </a:r>
            <a:r>
              <a:rPr lang="en-US" altLang="ko-KR" sz="1600" dirty="0">
                <a:solidFill>
                  <a:srgbClr val="FFFF00"/>
                </a:solidFill>
              </a:rPr>
              <a:t>, and </a:t>
            </a:r>
            <a:r>
              <a:rPr lang="en-US" altLang="ko-KR" sz="1600" dirty="0" err="1">
                <a:solidFill>
                  <a:srgbClr val="FFFF00"/>
                </a:solidFill>
              </a:rPr>
              <a:t>roscpp</a:t>
            </a:r>
            <a:r>
              <a:rPr lang="en-US" altLang="ko-KR" sz="1600" dirty="0">
                <a:solidFill>
                  <a:srgbClr val="FFFF00"/>
                </a:solidFill>
              </a:rPr>
              <a:t>. If these packages do not exist, an error occurs when you build.</a:t>
            </a:r>
          </a:p>
          <a:p>
            <a:r>
              <a:rPr lang="en-US" altLang="ko-KR" sz="1600" dirty="0" err="1">
                <a:solidFill>
                  <a:schemeClr val="bg1"/>
                </a:solidFill>
              </a:rPr>
              <a:t>find_package</a:t>
            </a:r>
            <a:r>
              <a:rPr lang="en-US" altLang="ko-KR" sz="1600" dirty="0">
                <a:solidFill>
                  <a:schemeClr val="bg1"/>
                </a:solidFill>
              </a:rPr>
              <a:t>(catkin REQUIRED COMPONENTS </a:t>
            </a:r>
            <a:r>
              <a:rPr lang="en-US" altLang="ko-KR" sz="1600" dirty="0" err="1">
                <a:solidFill>
                  <a:schemeClr val="bg1"/>
                </a:solidFill>
              </a:rPr>
              <a:t>message_generation</a:t>
            </a:r>
            <a:r>
              <a:rPr lang="en-US" altLang="ko-KR" sz="1600" dirty="0">
                <a:solidFill>
                  <a:schemeClr val="bg1"/>
                </a:solidFill>
              </a:rPr>
              <a:t> </a:t>
            </a:r>
            <a:r>
              <a:rPr lang="en-US" altLang="ko-KR" sz="1600" dirty="0" err="1">
                <a:solidFill>
                  <a:schemeClr val="bg1"/>
                </a:solidFill>
              </a:rPr>
              <a:t>std_msgs</a:t>
            </a:r>
            <a:r>
              <a:rPr lang="en-US" altLang="ko-KR" sz="1600" dirty="0">
                <a:solidFill>
                  <a:schemeClr val="bg1"/>
                </a:solidFill>
              </a:rPr>
              <a:t> </a:t>
            </a:r>
            <a:r>
              <a:rPr lang="en-US" altLang="ko-KR" sz="1600" dirty="0" err="1">
                <a:solidFill>
                  <a:schemeClr val="bg1"/>
                </a:solidFill>
              </a:rPr>
              <a:t>roscpp</a:t>
            </a:r>
            <a:r>
              <a:rPr lang="en-US" altLang="ko-KR" sz="1600" dirty="0">
                <a:solidFill>
                  <a:schemeClr val="bg1"/>
                </a:solidFill>
              </a:rPr>
              <a:t>)</a:t>
            </a:r>
          </a:p>
          <a:p>
            <a:endParaRPr lang="en-US" altLang="ko-KR" sz="1600" dirty="0">
              <a:solidFill>
                <a:schemeClr val="bg1"/>
              </a:solidFill>
            </a:endParaRPr>
          </a:p>
          <a:p>
            <a:r>
              <a:rPr lang="en-US" altLang="ko-KR" sz="1600" dirty="0">
                <a:solidFill>
                  <a:srgbClr val="FFFF00"/>
                </a:solidFill>
              </a:rPr>
              <a:t>## Service declaration: </a:t>
            </a:r>
            <a:r>
              <a:rPr lang="en-US" altLang="ko-KR" sz="1600" dirty="0" err="1">
                <a:solidFill>
                  <a:srgbClr val="FFFF00"/>
                </a:solidFill>
              </a:rPr>
              <a:t>SrvTutorial.srv</a:t>
            </a:r>
            <a:r>
              <a:rPr lang="en-US" altLang="ko-KR" sz="1600" dirty="0">
                <a:solidFill>
                  <a:srgbClr val="FFFF00"/>
                </a:solidFill>
              </a:rPr>
              <a:t> </a:t>
            </a:r>
          </a:p>
          <a:p>
            <a:r>
              <a:rPr lang="en-US" altLang="ko-KR" sz="1600" dirty="0" err="1">
                <a:solidFill>
                  <a:schemeClr val="bg1"/>
                </a:solidFill>
              </a:rPr>
              <a:t>add_service_files</a:t>
            </a:r>
            <a:r>
              <a:rPr lang="en-US" altLang="ko-KR" sz="1600" dirty="0">
                <a:solidFill>
                  <a:schemeClr val="bg1"/>
                </a:solidFill>
              </a:rPr>
              <a:t>(FILES </a:t>
            </a:r>
            <a:r>
              <a:rPr lang="en-US" altLang="ko-KR" sz="1600" dirty="0" err="1">
                <a:solidFill>
                  <a:schemeClr val="bg1"/>
                </a:solidFill>
              </a:rPr>
              <a:t>SrvTutorial.srv</a:t>
            </a:r>
            <a:r>
              <a:rPr lang="en-US" altLang="ko-KR" sz="1600" dirty="0">
                <a:solidFill>
                  <a:schemeClr val="bg1"/>
                </a:solidFill>
              </a:rPr>
              <a:t>)</a:t>
            </a:r>
          </a:p>
          <a:p>
            <a:endParaRPr lang="en-US" altLang="ko-KR" sz="1600" dirty="0">
              <a:solidFill>
                <a:schemeClr val="bg1"/>
              </a:solidFill>
            </a:endParaRPr>
          </a:p>
          <a:p>
            <a:r>
              <a:rPr lang="en-US" altLang="ko-KR" sz="1600" dirty="0">
                <a:solidFill>
                  <a:srgbClr val="FFFF00"/>
                </a:solidFill>
              </a:rPr>
              <a:t>## This is an option to configure dependent messages.</a:t>
            </a:r>
          </a:p>
          <a:p>
            <a:r>
              <a:rPr lang="en-US" altLang="ko-KR" sz="1600" dirty="0">
                <a:solidFill>
                  <a:srgbClr val="FFFF00"/>
                </a:solidFill>
              </a:rPr>
              <a:t>## If </a:t>
            </a:r>
            <a:r>
              <a:rPr lang="en-US" altLang="ko-KR" sz="1600" dirty="0" err="1">
                <a:solidFill>
                  <a:srgbClr val="FFFF00"/>
                </a:solidFill>
              </a:rPr>
              <a:t>std_msgs</a:t>
            </a:r>
            <a:r>
              <a:rPr lang="en-US" altLang="ko-KR" sz="1600" dirty="0">
                <a:solidFill>
                  <a:srgbClr val="FFFF00"/>
                </a:solidFill>
              </a:rPr>
              <a:t> is not installed, an error occurs when you build.</a:t>
            </a:r>
          </a:p>
          <a:p>
            <a:r>
              <a:rPr lang="en-US" altLang="ko-KR" sz="1600" dirty="0" err="1">
                <a:solidFill>
                  <a:schemeClr val="bg1"/>
                </a:solidFill>
              </a:rPr>
              <a:t>generate_messages</a:t>
            </a:r>
            <a:r>
              <a:rPr lang="en-US" altLang="ko-KR" sz="1600" dirty="0">
                <a:solidFill>
                  <a:schemeClr val="bg1"/>
                </a:solidFill>
              </a:rPr>
              <a:t>(DEPENDENCIES </a:t>
            </a:r>
            <a:r>
              <a:rPr lang="en-US" altLang="ko-KR" sz="1600" dirty="0" err="1">
                <a:solidFill>
                  <a:schemeClr val="bg1"/>
                </a:solidFill>
              </a:rPr>
              <a:t>std_msgs</a:t>
            </a:r>
            <a:r>
              <a:rPr lang="en-US" altLang="ko-KR" sz="1600" dirty="0">
                <a:solidFill>
                  <a:schemeClr val="bg1"/>
                </a:solidFill>
              </a:rPr>
              <a:t>)</a:t>
            </a:r>
          </a:p>
          <a:p>
            <a:endParaRPr lang="en-US" altLang="ko-KR" sz="1600" dirty="0">
              <a:solidFill>
                <a:schemeClr val="bg1"/>
              </a:solidFill>
            </a:endParaRPr>
          </a:p>
          <a:p>
            <a:r>
              <a:rPr lang="en-US" altLang="ko-KR" sz="1600" dirty="0">
                <a:solidFill>
                  <a:srgbClr val="FFFF00"/>
                </a:solidFill>
              </a:rPr>
              <a:t>## The catkin package option describes the library, catkin build dependencies, and system dependent packages.</a:t>
            </a:r>
          </a:p>
          <a:p>
            <a:r>
              <a:rPr lang="en-US" altLang="ko-KR" sz="1600" dirty="0" err="1">
                <a:solidFill>
                  <a:schemeClr val="bg1"/>
                </a:solidFill>
              </a:rPr>
              <a:t>catkin_package</a:t>
            </a:r>
            <a:r>
              <a:rPr lang="en-US" altLang="ko-KR" sz="1600" dirty="0">
                <a:solidFill>
                  <a:schemeClr val="bg1"/>
                </a:solidFill>
              </a:rPr>
              <a:t>(  </a:t>
            </a:r>
          </a:p>
          <a:p>
            <a:r>
              <a:rPr lang="en-US" altLang="ko-KR" sz="1600" dirty="0">
                <a:solidFill>
                  <a:schemeClr val="bg1"/>
                </a:solidFill>
              </a:rPr>
              <a:t>  LIBRARIES </a:t>
            </a:r>
            <a:r>
              <a:rPr lang="en-US" altLang="ko-KR" sz="1600" dirty="0" err="1">
                <a:solidFill>
                  <a:schemeClr val="bg1"/>
                </a:solidFill>
              </a:rPr>
              <a:t>ros_tutorials_service</a:t>
            </a:r>
            <a:endParaRPr lang="en-US" altLang="ko-KR" sz="1600" dirty="0">
              <a:solidFill>
                <a:schemeClr val="bg1"/>
              </a:solidFill>
            </a:endParaRPr>
          </a:p>
          <a:p>
            <a:r>
              <a:rPr lang="en-US" altLang="ko-KR" sz="1600" dirty="0">
                <a:solidFill>
                  <a:schemeClr val="bg1"/>
                </a:solidFill>
              </a:rPr>
              <a:t>  CATKIN_DEPENDS </a:t>
            </a:r>
            <a:r>
              <a:rPr lang="en-US" altLang="ko-KR" sz="1600" dirty="0" err="1">
                <a:solidFill>
                  <a:schemeClr val="bg1"/>
                </a:solidFill>
              </a:rPr>
              <a:t>std_msgs</a:t>
            </a:r>
            <a:r>
              <a:rPr lang="en-US" altLang="ko-KR" sz="1600" dirty="0">
                <a:solidFill>
                  <a:schemeClr val="bg1"/>
                </a:solidFill>
              </a:rPr>
              <a:t> </a:t>
            </a:r>
            <a:r>
              <a:rPr lang="en-US" altLang="ko-KR" sz="1600" dirty="0" err="1">
                <a:solidFill>
                  <a:schemeClr val="bg1"/>
                </a:solidFill>
              </a:rPr>
              <a:t>roscpp</a:t>
            </a:r>
            <a:endParaRPr lang="en-US" altLang="ko-KR" sz="1600" dirty="0">
              <a:solidFill>
                <a:schemeClr val="bg1"/>
              </a:solidFill>
            </a:endParaRPr>
          </a:p>
          <a:p>
            <a:r>
              <a:rPr lang="en-US" altLang="ko-KR" sz="1600" dirty="0">
                <a:solidFill>
                  <a:schemeClr val="bg1"/>
                </a:solidFill>
              </a:rPr>
              <a:t>)</a:t>
            </a:r>
          </a:p>
        </p:txBody>
      </p:sp>
    </p:spTree>
    <p:extLst>
      <p:ext uri="{BB962C8B-B14F-4D97-AF65-F5344CB8AC3E}">
        <p14:creationId xmlns:p14="http://schemas.microsoft.com/office/powerpoint/2010/main" val="1079504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35</a:t>
            </a:fld>
            <a:endParaRPr lang="ko-KR" altLang="en-US" dirty="0"/>
          </a:p>
        </p:txBody>
      </p:sp>
      <p:sp>
        <p:nvSpPr>
          <p:cNvPr id="7" name="Rectangle 3"/>
          <p:cNvSpPr/>
          <p:nvPr/>
        </p:nvSpPr>
        <p:spPr>
          <a:xfrm>
            <a:off x="382555" y="1124764"/>
            <a:ext cx="11290041" cy="5324535"/>
          </a:xfrm>
          <a:prstGeom prst="rect">
            <a:avLst/>
          </a:prstGeom>
          <a:solidFill>
            <a:schemeClr val="tx1"/>
          </a:solidFill>
        </p:spPr>
        <p:txBody>
          <a:bodyPr wrap="square">
            <a:spAutoFit/>
          </a:bodyPr>
          <a:lstStyle/>
          <a:p>
            <a:endParaRPr lang="en-US" altLang="ko-KR" sz="2000" dirty="0">
              <a:solidFill>
                <a:srgbClr val="FFFF00"/>
              </a:solidFill>
            </a:endParaRPr>
          </a:p>
          <a:p>
            <a:r>
              <a:rPr lang="en-US" altLang="ko-KR" sz="2000" dirty="0">
                <a:solidFill>
                  <a:srgbClr val="FFFF00"/>
                </a:solidFill>
              </a:rPr>
              <a:t>## Set the include directory.</a:t>
            </a:r>
          </a:p>
          <a:p>
            <a:r>
              <a:rPr lang="en-US" altLang="ko-KR" sz="2000" dirty="0" err="1">
                <a:solidFill>
                  <a:schemeClr val="bg1"/>
                </a:solidFill>
              </a:rPr>
              <a:t>include_directories</a:t>
            </a:r>
            <a:r>
              <a:rPr lang="en-US" altLang="ko-KR" sz="2000" dirty="0">
                <a:solidFill>
                  <a:schemeClr val="bg1"/>
                </a:solidFill>
              </a:rPr>
              <a:t>(${</a:t>
            </a:r>
            <a:r>
              <a:rPr lang="en-US" altLang="ko-KR" sz="2000" dirty="0" err="1">
                <a:solidFill>
                  <a:schemeClr val="bg1"/>
                </a:solidFill>
              </a:rPr>
              <a:t>catkin_INCLUDE_DIRS</a:t>
            </a:r>
            <a:r>
              <a:rPr lang="en-US" altLang="ko-KR" sz="2000" dirty="0">
                <a:solidFill>
                  <a:schemeClr val="bg1"/>
                </a:solidFill>
              </a:rPr>
              <a:t>})</a:t>
            </a:r>
          </a:p>
          <a:p>
            <a:endParaRPr lang="en-US" altLang="ko-KR" sz="2000" dirty="0">
              <a:solidFill>
                <a:srgbClr val="FFFF00"/>
              </a:solidFill>
            </a:endParaRPr>
          </a:p>
          <a:p>
            <a:r>
              <a:rPr lang="en-US" altLang="ko-KR" sz="2000" dirty="0">
                <a:solidFill>
                  <a:srgbClr val="FFFF00"/>
                </a:solidFill>
              </a:rPr>
              <a:t>## Build option for the </a:t>
            </a:r>
            <a:r>
              <a:rPr lang="en-US" altLang="ko-KR" sz="2000" dirty="0" err="1">
                <a:solidFill>
                  <a:srgbClr val="FFFF00"/>
                </a:solidFill>
              </a:rPr>
              <a:t>service_server</a:t>
            </a:r>
            <a:r>
              <a:rPr lang="en-US" altLang="ko-KR" sz="2000" dirty="0">
                <a:solidFill>
                  <a:srgbClr val="FFFF00"/>
                </a:solidFill>
              </a:rPr>
              <a:t> node.</a:t>
            </a:r>
          </a:p>
          <a:p>
            <a:r>
              <a:rPr lang="en-US" altLang="ko-KR" sz="2000" dirty="0">
                <a:solidFill>
                  <a:srgbClr val="FFFF00"/>
                </a:solidFill>
              </a:rPr>
              <a:t>## Configure the executable file, target link library, and additional dependencies. </a:t>
            </a:r>
            <a:r>
              <a:rPr lang="en-US" altLang="ko-KR" sz="2000" dirty="0" err="1">
                <a:solidFill>
                  <a:schemeClr val="bg1"/>
                </a:solidFill>
              </a:rPr>
              <a:t>add_executable</a:t>
            </a:r>
            <a:r>
              <a:rPr lang="en-US" altLang="ko-KR" sz="2000" dirty="0">
                <a:solidFill>
                  <a:schemeClr val="bg1"/>
                </a:solidFill>
              </a:rPr>
              <a:t>(</a:t>
            </a:r>
            <a:r>
              <a:rPr lang="en-US" altLang="ko-KR" sz="2000" dirty="0" err="1">
                <a:solidFill>
                  <a:schemeClr val="bg1"/>
                </a:solidFill>
              </a:rPr>
              <a:t>service_server</a:t>
            </a:r>
            <a:r>
              <a:rPr lang="en-US" altLang="ko-KR" sz="2000" dirty="0">
                <a:solidFill>
                  <a:schemeClr val="bg1"/>
                </a:solidFill>
              </a:rPr>
              <a:t> </a:t>
            </a:r>
            <a:r>
              <a:rPr lang="en-US" altLang="ko-KR" sz="2000" dirty="0" err="1">
                <a:solidFill>
                  <a:schemeClr val="bg1"/>
                </a:solidFill>
              </a:rPr>
              <a:t>src</a:t>
            </a:r>
            <a:r>
              <a:rPr lang="en-US" altLang="ko-KR" sz="2000" dirty="0">
                <a:solidFill>
                  <a:schemeClr val="bg1"/>
                </a:solidFill>
              </a:rPr>
              <a:t>/service_server.cpp)</a:t>
            </a:r>
          </a:p>
          <a:p>
            <a:r>
              <a:rPr lang="en-US" altLang="ko-KR" sz="2000" dirty="0" err="1">
                <a:solidFill>
                  <a:schemeClr val="bg1"/>
                </a:solidFill>
              </a:rPr>
              <a:t>add_dependencies</a:t>
            </a:r>
            <a:r>
              <a:rPr lang="en-US" altLang="ko-KR" sz="2000" dirty="0">
                <a:solidFill>
                  <a:schemeClr val="bg1"/>
                </a:solidFill>
              </a:rPr>
              <a:t>(</a:t>
            </a:r>
            <a:r>
              <a:rPr lang="en-US" altLang="ko-KR" sz="2000" dirty="0" err="1">
                <a:solidFill>
                  <a:schemeClr val="bg1"/>
                </a:solidFill>
              </a:rPr>
              <a:t>service_server</a:t>
            </a:r>
            <a:r>
              <a:rPr lang="en-US" altLang="ko-KR" sz="2000" dirty="0">
                <a:solidFill>
                  <a:schemeClr val="bg1"/>
                </a:solidFill>
              </a:rPr>
              <a:t> ${${PROJECT_NAME}_EXPORTED_TARGETS} ${</a:t>
            </a:r>
            <a:r>
              <a:rPr lang="en-US" altLang="ko-KR" sz="2000" dirty="0" err="1">
                <a:solidFill>
                  <a:schemeClr val="bg1"/>
                </a:solidFill>
              </a:rPr>
              <a:t>catkin_EXPORTED_TARGETS</a:t>
            </a:r>
            <a:r>
              <a:rPr lang="en-US" altLang="ko-KR" sz="2000" dirty="0">
                <a:solidFill>
                  <a:schemeClr val="bg1"/>
                </a:solidFill>
              </a:rPr>
              <a:t>})</a:t>
            </a:r>
          </a:p>
          <a:p>
            <a:r>
              <a:rPr lang="en-US" altLang="ko-KR" sz="2000" dirty="0" err="1">
                <a:solidFill>
                  <a:schemeClr val="bg1"/>
                </a:solidFill>
              </a:rPr>
              <a:t>target_link_libraries</a:t>
            </a:r>
            <a:r>
              <a:rPr lang="en-US" altLang="ko-KR" sz="2000" dirty="0">
                <a:solidFill>
                  <a:schemeClr val="bg1"/>
                </a:solidFill>
              </a:rPr>
              <a:t>(</a:t>
            </a:r>
            <a:r>
              <a:rPr lang="en-US" altLang="ko-KR" sz="2000" dirty="0" err="1">
                <a:solidFill>
                  <a:schemeClr val="bg1"/>
                </a:solidFill>
              </a:rPr>
              <a:t>service_server</a:t>
            </a:r>
            <a:r>
              <a:rPr lang="en-US" altLang="ko-KR" sz="2000" dirty="0">
                <a:solidFill>
                  <a:schemeClr val="bg1"/>
                </a:solidFill>
              </a:rPr>
              <a:t> ${</a:t>
            </a:r>
            <a:r>
              <a:rPr lang="en-US" altLang="ko-KR" sz="2000" dirty="0" err="1">
                <a:solidFill>
                  <a:schemeClr val="bg1"/>
                </a:solidFill>
              </a:rPr>
              <a:t>catkin_LIBRARIES</a:t>
            </a:r>
            <a:r>
              <a:rPr lang="en-US" altLang="ko-KR" sz="2000" dirty="0">
                <a:solidFill>
                  <a:schemeClr val="bg1"/>
                </a:solidFill>
              </a:rPr>
              <a:t>})</a:t>
            </a:r>
          </a:p>
          <a:p>
            <a:endParaRPr lang="en-US" altLang="ko-KR" sz="2000" dirty="0">
              <a:solidFill>
                <a:srgbClr val="FFFF00"/>
              </a:solidFill>
            </a:endParaRPr>
          </a:p>
          <a:p>
            <a:r>
              <a:rPr lang="en-US" altLang="ko-KR" sz="2000" dirty="0">
                <a:solidFill>
                  <a:srgbClr val="FFFF00"/>
                </a:solidFill>
              </a:rPr>
              <a:t>##  Build option for the </a:t>
            </a:r>
            <a:r>
              <a:rPr lang="en-US" altLang="ko-KR" sz="2000" dirty="0" err="1">
                <a:solidFill>
                  <a:srgbClr val="FFFF00"/>
                </a:solidFill>
              </a:rPr>
              <a:t>service_client</a:t>
            </a:r>
            <a:r>
              <a:rPr lang="en-US" altLang="ko-KR" sz="2000" dirty="0">
                <a:solidFill>
                  <a:srgbClr val="FFFF00"/>
                </a:solidFill>
              </a:rPr>
              <a:t>  node.</a:t>
            </a:r>
          </a:p>
          <a:p>
            <a:r>
              <a:rPr lang="en-US" altLang="ko-KR" sz="2000" dirty="0" err="1">
                <a:solidFill>
                  <a:schemeClr val="bg1"/>
                </a:solidFill>
              </a:rPr>
              <a:t>add_executable</a:t>
            </a:r>
            <a:r>
              <a:rPr lang="en-US" altLang="ko-KR" sz="2000" dirty="0">
                <a:solidFill>
                  <a:schemeClr val="bg1"/>
                </a:solidFill>
              </a:rPr>
              <a:t>(</a:t>
            </a:r>
            <a:r>
              <a:rPr lang="en-US" altLang="ko-KR" sz="2000" dirty="0" err="1">
                <a:solidFill>
                  <a:schemeClr val="bg1"/>
                </a:solidFill>
              </a:rPr>
              <a:t>service_client</a:t>
            </a:r>
            <a:r>
              <a:rPr lang="en-US" altLang="ko-KR" sz="2000" dirty="0">
                <a:solidFill>
                  <a:schemeClr val="bg1"/>
                </a:solidFill>
              </a:rPr>
              <a:t> </a:t>
            </a:r>
            <a:r>
              <a:rPr lang="en-US" altLang="ko-KR" sz="2000" dirty="0" err="1">
                <a:solidFill>
                  <a:schemeClr val="bg1"/>
                </a:solidFill>
              </a:rPr>
              <a:t>src</a:t>
            </a:r>
            <a:r>
              <a:rPr lang="en-US" altLang="ko-KR" sz="2000" dirty="0">
                <a:solidFill>
                  <a:schemeClr val="bg1"/>
                </a:solidFill>
              </a:rPr>
              <a:t>/service_client.cpp)</a:t>
            </a:r>
          </a:p>
          <a:p>
            <a:r>
              <a:rPr lang="en-US" altLang="ko-KR" sz="2000" dirty="0" err="1">
                <a:solidFill>
                  <a:schemeClr val="bg1"/>
                </a:solidFill>
              </a:rPr>
              <a:t>add_dependencies</a:t>
            </a:r>
            <a:r>
              <a:rPr lang="en-US" altLang="ko-KR" sz="2000" dirty="0">
                <a:solidFill>
                  <a:schemeClr val="bg1"/>
                </a:solidFill>
              </a:rPr>
              <a:t>(</a:t>
            </a:r>
            <a:r>
              <a:rPr lang="en-US" altLang="ko-KR" sz="2000" dirty="0" err="1">
                <a:solidFill>
                  <a:schemeClr val="bg1"/>
                </a:solidFill>
              </a:rPr>
              <a:t>service_client</a:t>
            </a:r>
            <a:r>
              <a:rPr lang="en-US" altLang="ko-KR" sz="2000" dirty="0">
                <a:solidFill>
                  <a:schemeClr val="bg1"/>
                </a:solidFill>
              </a:rPr>
              <a:t> ${${PROJECT_NAME}_EXPORTED_TARGETS} ${</a:t>
            </a:r>
            <a:r>
              <a:rPr lang="en-US" altLang="ko-KR" sz="2000" dirty="0" err="1">
                <a:solidFill>
                  <a:schemeClr val="bg1"/>
                </a:solidFill>
              </a:rPr>
              <a:t>catkin_EXPORTED_TARGETS</a:t>
            </a:r>
            <a:r>
              <a:rPr lang="en-US" altLang="ko-KR" sz="2000" dirty="0">
                <a:solidFill>
                  <a:schemeClr val="bg1"/>
                </a:solidFill>
              </a:rPr>
              <a:t>})</a:t>
            </a:r>
          </a:p>
          <a:p>
            <a:r>
              <a:rPr lang="en-US" altLang="ko-KR" sz="2000" dirty="0" err="1">
                <a:solidFill>
                  <a:schemeClr val="bg1"/>
                </a:solidFill>
              </a:rPr>
              <a:t>target_link_libraries</a:t>
            </a:r>
            <a:r>
              <a:rPr lang="en-US" altLang="ko-KR" sz="2000" dirty="0">
                <a:solidFill>
                  <a:schemeClr val="bg1"/>
                </a:solidFill>
              </a:rPr>
              <a:t>(</a:t>
            </a:r>
            <a:r>
              <a:rPr lang="en-US" altLang="ko-KR" sz="2000" dirty="0" err="1">
                <a:solidFill>
                  <a:schemeClr val="bg1"/>
                </a:solidFill>
              </a:rPr>
              <a:t>service_client</a:t>
            </a:r>
            <a:r>
              <a:rPr lang="en-US" altLang="ko-KR" sz="2000" dirty="0">
                <a:solidFill>
                  <a:schemeClr val="bg1"/>
                </a:solidFill>
              </a:rPr>
              <a:t> ${</a:t>
            </a:r>
            <a:r>
              <a:rPr lang="en-US" altLang="ko-KR" sz="2000" dirty="0" err="1">
                <a:solidFill>
                  <a:schemeClr val="bg1"/>
                </a:solidFill>
              </a:rPr>
              <a:t>catkin_LIBRARIES</a:t>
            </a:r>
            <a:r>
              <a:rPr lang="en-US" altLang="ko-KR" sz="2000" dirty="0">
                <a:solidFill>
                  <a:schemeClr val="bg1"/>
                </a:solidFill>
              </a:rPr>
              <a:t>})</a:t>
            </a:r>
          </a:p>
          <a:p>
            <a:endParaRPr lang="en-US" altLang="ko-KR" sz="2000" dirty="0">
              <a:solidFill>
                <a:schemeClr val="bg1"/>
              </a:solidFill>
            </a:endParaRPr>
          </a:p>
        </p:txBody>
      </p:sp>
    </p:spTree>
    <p:extLst>
      <p:ext uri="{BB962C8B-B14F-4D97-AF65-F5344CB8AC3E}">
        <p14:creationId xmlns:p14="http://schemas.microsoft.com/office/powerpoint/2010/main" val="2094473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solidFill>
                  <a:srgbClr val="00B0F0"/>
                </a:solidFill>
              </a:rPr>
              <a:t>4) </a:t>
            </a:r>
            <a:r>
              <a:rPr lang="zh-CN" altLang="en-US" dirty="0">
                <a:solidFill>
                  <a:srgbClr val="00B0F0"/>
                </a:solidFill>
                <a:latin typeface="SimSun" charset="-122"/>
                <a:ea typeface="SimSun" charset="-122"/>
                <a:cs typeface="SimSun" charset="-122"/>
              </a:rPr>
              <a:t>编写服务文件</a:t>
            </a:r>
            <a:endParaRPr lang="en-US" altLang="ko-KR" dirty="0">
              <a:solidFill>
                <a:srgbClr val="00B0F0"/>
              </a:solidFill>
              <a:latin typeface="SimSun" charset="-122"/>
              <a:ea typeface="SimSun" charset="-122"/>
              <a:cs typeface="SimSun" charset="-122"/>
            </a:endParaRPr>
          </a:p>
          <a:p>
            <a:r>
              <a:rPr lang="zh-CN" altLang="en-US" sz="2400" dirty="0">
                <a:latin typeface="SimSun" charset="-122"/>
                <a:ea typeface="SimSun" charset="-122"/>
                <a:cs typeface="SimSun" charset="-122"/>
              </a:rPr>
              <a:t>将下列选项添加到</a:t>
            </a:r>
            <a:r>
              <a:rPr lang="en-US" altLang="ko-KR" sz="2400" dirty="0"/>
              <a:t>CMakeLists.txt .</a:t>
            </a:r>
          </a:p>
          <a:p>
            <a:endParaRPr lang="en-US" altLang="ko-KR" sz="2400" dirty="0"/>
          </a:p>
          <a:p>
            <a:r>
              <a:rPr lang="zh-CN" altLang="en-US" sz="2400" dirty="0">
                <a:latin typeface="SimSun" charset="-122"/>
                <a:ea typeface="SimSun" charset="-122"/>
                <a:cs typeface="SimSun" charset="-122"/>
              </a:rPr>
              <a:t>此命令表示应基于</a:t>
            </a:r>
            <a:r>
              <a:rPr lang="en-US" altLang="ko-KR" sz="2400" dirty="0" err="1">
                <a:latin typeface="SimSun" charset="-122"/>
                <a:ea typeface="SimSun" charset="-122"/>
                <a:cs typeface="SimSun" charset="-122"/>
              </a:rPr>
              <a:t>SrvTutorial.srv</a:t>
            </a:r>
            <a:r>
              <a:rPr lang="zh-CN" altLang="en-US" sz="2400" dirty="0">
                <a:latin typeface="SimSun" charset="-122"/>
                <a:ea typeface="SimSun" charset="-122"/>
                <a:cs typeface="SimSun" charset="-122"/>
              </a:rPr>
              <a:t>构建服务</a:t>
            </a:r>
            <a:endParaRPr lang="en-US" altLang="ko-KR" sz="2400" dirty="0">
              <a:latin typeface="SimSun" charset="-122"/>
              <a:ea typeface="SimSun" charset="-122"/>
              <a:cs typeface="SimSun" charset="-122"/>
            </a:endParaRPr>
          </a:p>
          <a:p>
            <a:endParaRPr lang="en-US" altLang="ko-KR" sz="2400" dirty="0"/>
          </a:p>
          <a:p>
            <a:endParaRPr lang="en-US" altLang="ko-KR" sz="2400" dirty="0"/>
          </a:p>
          <a:p>
            <a:pPr marL="0" indent="0">
              <a:buNone/>
            </a:pPr>
            <a:endParaRPr lang="en-US" altLang="ko-KR" sz="2400" dirty="0"/>
          </a:p>
          <a:p>
            <a:r>
              <a:rPr lang="en-US" altLang="ko-KR" sz="2400" dirty="0"/>
              <a:t>int64 (message format), a, b (request for service), result (service response: response), '---‘(delimiter of request and response)</a:t>
            </a:r>
            <a:endParaRPr lang="ko-KR" altLang="en-US" sz="2400"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36</a:t>
            </a:fld>
            <a:endParaRPr lang="ko-KR" altLang="en-US" dirty="0"/>
          </a:p>
        </p:txBody>
      </p:sp>
      <p:sp>
        <p:nvSpPr>
          <p:cNvPr id="5" name="Rectangle 3"/>
          <p:cNvSpPr/>
          <p:nvPr/>
        </p:nvSpPr>
        <p:spPr>
          <a:xfrm>
            <a:off x="700645" y="3023475"/>
            <a:ext cx="10971949" cy="1323439"/>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a:solidFill>
                  <a:srgbClr val="FFFF00"/>
                </a:solidFill>
              </a:rPr>
              <a:t>roscd </a:t>
            </a:r>
            <a:r>
              <a:rPr lang="en-US" altLang="ko-KR" sz="2000" dirty="0" err="1">
                <a:solidFill>
                  <a:schemeClr val="bg1"/>
                </a:solidFill>
              </a:rPr>
              <a:t>ros_tutorials_service</a:t>
            </a:r>
            <a:r>
              <a:rPr lang="en-US" altLang="ko-KR" sz="2000" dirty="0">
                <a:solidFill>
                  <a:schemeClr val="bg1"/>
                </a:solidFill>
              </a:rPr>
              <a:t> 	→ Move to package folder</a:t>
            </a:r>
          </a:p>
          <a:p>
            <a:r>
              <a:rPr lang="en-US" altLang="ko-KR" sz="2000" dirty="0">
                <a:solidFill>
                  <a:srgbClr val="FF0000"/>
                </a:solidFill>
              </a:rPr>
              <a:t>$ </a:t>
            </a:r>
            <a:r>
              <a:rPr lang="en-US" altLang="ko-KR" sz="2000" dirty="0" err="1">
                <a:solidFill>
                  <a:srgbClr val="FFFF00"/>
                </a:solidFill>
              </a:rPr>
              <a:t>mkdir</a:t>
            </a:r>
            <a:r>
              <a:rPr lang="en-US" altLang="ko-KR" sz="2000" dirty="0">
                <a:solidFill>
                  <a:srgbClr val="FFFF00"/>
                </a:solidFill>
              </a:rPr>
              <a:t> </a:t>
            </a:r>
            <a:r>
              <a:rPr lang="en-US" altLang="ko-KR" sz="2000" dirty="0" err="1">
                <a:solidFill>
                  <a:schemeClr val="bg1"/>
                </a:solidFill>
              </a:rPr>
              <a:t>srv</a:t>
            </a:r>
            <a:r>
              <a:rPr lang="en-US" altLang="ko-KR" sz="2000" dirty="0">
                <a:solidFill>
                  <a:schemeClr val="bg1"/>
                </a:solidFill>
              </a:rPr>
              <a:t> 			→ Create a new service folder named </a:t>
            </a:r>
            <a:r>
              <a:rPr lang="en-US" altLang="ko-KR" sz="2000" dirty="0" err="1">
                <a:solidFill>
                  <a:schemeClr val="bg1"/>
                </a:solidFill>
              </a:rPr>
              <a:t>srv</a:t>
            </a:r>
            <a:r>
              <a:rPr lang="en-US" altLang="ko-KR" sz="2000" dirty="0">
                <a:solidFill>
                  <a:schemeClr val="bg1"/>
                </a:solidFill>
              </a:rPr>
              <a:t> in the package</a:t>
            </a:r>
          </a:p>
          <a:p>
            <a:r>
              <a:rPr lang="en-US" altLang="ko-KR" sz="2000" dirty="0">
                <a:solidFill>
                  <a:srgbClr val="FF0000"/>
                </a:solidFill>
              </a:rPr>
              <a:t>$ </a:t>
            </a:r>
            <a:r>
              <a:rPr lang="en-US" altLang="ko-KR" sz="2000" dirty="0">
                <a:solidFill>
                  <a:srgbClr val="FFFF00"/>
                </a:solidFill>
              </a:rPr>
              <a:t>cd</a:t>
            </a:r>
            <a:r>
              <a:rPr lang="en-US" altLang="ko-KR" sz="2000" dirty="0">
                <a:solidFill>
                  <a:srgbClr val="FF0000"/>
                </a:solidFill>
              </a:rPr>
              <a:t> </a:t>
            </a:r>
            <a:r>
              <a:rPr lang="en-US" altLang="ko-KR" sz="2000" dirty="0" err="1">
                <a:solidFill>
                  <a:schemeClr val="bg1"/>
                </a:solidFill>
              </a:rPr>
              <a:t>srv</a:t>
            </a:r>
            <a:r>
              <a:rPr lang="en-US" altLang="ko-KR" sz="2000" dirty="0">
                <a:solidFill>
                  <a:schemeClr val="bg1"/>
                </a:solidFill>
              </a:rPr>
              <a:t> 				→ Go to the created </a:t>
            </a:r>
            <a:r>
              <a:rPr lang="en-US" altLang="ko-KR" sz="2000" dirty="0" err="1">
                <a:solidFill>
                  <a:schemeClr val="bg1"/>
                </a:solidFill>
              </a:rPr>
              <a:t>srv</a:t>
            </a:r>
            <a:r>
              <a:rPr lang="en-US" altLang="ko-KR" sz="2000" dirty="0">
                <a:solidFill>
                  <a:schemeClr val="bg1"/>
                </a:solidFill>
              </a:rPr>
              <a:t> folder</a:t>
            </a:r>
          </a:p>
          <a:p>
            <a:r>
              <a:rPr lang="en-US" altLang="ko-KR" sz="2000" dirty="0">
                <a:solidFill>
                  <a:srgbClr val="FF0000"/>
                </a:solidFill>
              </a:rPr>
              <a:t>$ </a:t>
            </a:r>
            <a:r>
              <a:rPr lang="en-US" altLang="ko-KR" sz="2000" dirty="0" err="1">
                <a:solidFill>
                  <a:srgbClr val="FFFF00"/>
                </a:solidFill>
              </a:rPr>
              <a:t>gedit</a:t>
            </a:r>
            <a:r>
              <a:rPr lang="en-US" altLang="ko-KR" sz="2000" dirty="0">
                <a:solidFill>
                  <a:srgbClr val="FFFF00"/>
                </a:solidFill>
              </a:rPr>
              <a:t> </a:t>
            </a:r>
            <a:r>
              <a:rPr lang="en-US" altLang="ko-KR" sz="2000" dirty="0" err="1">
                <a:solidFill>
                  <a:schemeClr val="bg1"/>
                </a:solidFill>
              </a:rPr>
              <a:t>SrvTutorial.srv</a:t>
            </a:r>
            <a:r>
              <a:rPr lang="en-US" altLang="ko-KR" sz="2000" dirty="0">
                <a:solidFill>
                  <a:schemeClr val="bg1"/>
                </a:solidFill>
              </a:rPr>
              <a:t> 		→  Create new </a:t>
            </a:r>
            <a:r>
              <a:rPr lang="en-US" altLang="ko-KR" sz="2000" dirty="0" err="1">
                <a:solidFill>
                  <a:schemeClr val="bg1"/>
                </a:solidFill>
              </a:rPr>
              <a:t>SrvTutorial.srv</a:t>
            </a:r>
            <a:r>
              <a:rPr lang="en-US" altLang="ko-KR" sz="2000" dirty="0">
                <a:solidFill>
                  <a:schemeClr val="bg1"/>
                </a:solidFill>
              </a:rPr>
              <a:t> file and modify contents</a:t>
            </a:r>
          </a:p>
        </p:txBody>
      </p:sp>
      <p:sp>
        <p:nvSpPr>
          <p:cNvPr id="6" name="Rectangle 3"/>
          <p:cNvSpPr/>
          <p:nvPr/>
        </p:nvSpPr>
        <p:spPr>
          <a:xfrm>
            <a:off x="700644" y="5351997"/>
            <a:ext cx="10971949" cy="1323439"/>
          </a:xfrm>
          <a:prstGeom prst="rect">
            <a:avLst/>
          </a:prstGeom>
          <a:solidFill>
            <a:schemeClr val="tx1"/>
          </a:solidFill>
        </p:spPr>
        <p:txBody>
          <a:bodyPr wrap="square">
            <a:spAutoFit/>
          </a:bodyPr>
          <a:lstStyle/>
          <a:p>
            <a:r>
              <a:rPr lang="en-US" altLang="ko-KR" sz="2000" dirty="0">
                <a:solidFill>
                  <a:srgbClr val="FFFF00"/>
                </a:solidFill>
              </a:rPr>
              <a:t>int64 </a:t>
            </a:r>
            <a:r>
              <a:rPr lang="en-US" altLang="ko-KR" sz="2000" dirty="0">
                <a:solidFill>
                  <a:schemeClr val="bg1"/>
                </a:solidFill>
              </a:rPr>
              <a:t>a</a:t>
            </a:r>
          </a:p>
          <a:p>
            <a:r>
              <a:rPr lang="en-US" altLang="ko-KR" sz="2000" dirty="0">
                <a:solidFill>
                  <a:srgbClr val="FFFF00"/>
                </a:solidFill>
              </a:rPr>
              <a:t>int64 </a:t>
            </a:r>
            <a:r>
              <a:rPr lang="en-US" altLang="ko-KR" sz="2000" dirty="0">
                <a:solidFill>
                  <a:schemeClr val="bg1"/>
                </a:solidFill>
              </a:rPr>
              <a:t>b</a:t>
            </a:r>
          </a:p>
          <a:p>
            <a:r>
              <a:rPr lang="en-US" altLang="ko-KR" sz="2000" dirty="0">
                <a:solidFill>
                  <a:schemeClr val="bg1"/>
                </a:solidFill>
              </a:rPr>
              <a:t>---</a:t>
            </a:r>
          </a:p>
          <a:p>
            <a:r>
              <a:rPr lang="en-US" altLang="ko-KR" sz="2000" dirty="0">
                <a:solidFill>
                  <a:srgbClr val="FFFF00"/>
                </a:solidFill>
              </a:rPr>
              <a:t>int64 </a:t>
            </a:r>
            <a:r>
              <a:rPr lang="en-US" altLang="ko-KR" sz="2000" dirty="0">
                <a:solidFill>
                  <a:schemeClr val="bg1"/>
                </a:solidFill>
              </a:rPr>
              <a:t>result</a:t>
            </a:r>
          </a:p>
        </p:txBody>
      </p:sp>
      <p:sp>
        <p:nvSpPr>
          <p:cNvPr id="7" name="Rectangle 3"/>
          <p:cNvSpPr/>
          <p:nvPr/>
        </p:nvSpPr>
        <p:spPr>
          <a:xfrm>
            <a:off x="700644" y="2046045"/>
            <a:ext cx="10971949" cy="400110"/>
          </a:xfrm>
          <a:prstGeom prst="rect">
            <a:avLst/>
          </a:prstGeom>
          <a:solidFill>
            <a:schemeClr val="tx1"/>
          </a:solidFill>
        </p:spPr>
        <p:txBody>
          <a:bodyPr wrap="square">
            <a:spAutoFit/>
          </a:bodyPr>
          <a:lstStyle/>
          <a:p>
            <a:r>
              <a:rPr lang="en-US" altLang="ko-KR" sz="2000" dirty="0" err="1">
                <a:solidFill>
                  <a:schemeClr val="bg1"/>
                </a:solidFill>
              </a:rPr>
              <a:t>add_service_files</a:t>
            </a:r>
            <a:r>
              <a:rPr lang="en-US" altLang="ko-KR" sz="2000" dirty="0">
                <a:solidFill>
                  <a:schemeClr val="bg1"/>
                </a:solidFill>
              </a:rPr>
              <a:t>(FILES </a:t>
            </a:r>
            <a:r>
              <a:rPr lang="en-US" altLang="ko-KR" sz="2000" dirty="0" err="1">
                <a:solidFill>
                  <a:schemeClr val="bg1"/>
                </a:solidFill>
              </a:rPr>
              <a:t>SrvTutorial.srv</a:t>
            </a:r>
            <a:r>
              <a:rPr lang="en-US" altLang="ko-KR" sz="2000" dirty="0">
                <a:solidFill>
                  <a:schemeClr val="bg1"/>
                </a:solidFill>
              </a:rPr>
              <a:t>)</a:t>
            </a:r>
          </a:p>
        </p:txBody>
      </p:sp>
    </p:spTree>
    <p:extLst>
      <p:ext uri="{BB962C8B-B14F-4D97-AF65-F5344CB8AC3E}">
        <p14:creationId xmlns:p14="http://schemas.microsoft.com/office/powerpoint/2010/main" val="1943768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5)</a:t>
            </a:r>
            <a:r>
              <a:rPr lang="zh-CN" altLang="en-US" dirty="0">
                <a:solidFill>
                  <a:srgbClr val="00B0F0"/>
                </a:solidFill>
                <a:latin typeface="SimSun" charset="-122"/>
                <a:ea typeface="SimSun" charset="-122"/>
                <a:cs typeface="SimSun" charset="-122"/>
              </a:rPr>
              <a:t>编写服务服务端节点</a:t>
            </a:r>
            <a:endParaRPr lang="ko-KR" altLang="en-US" dirty="0">
              <a:solidFill>
                <a:srgbClr val="00B0F0"/>
              </a:solidFill>
              <a:latin typeface="SimSun" charset="-122"/>
              <a:ea typeface="SimSun" charset="-122"/>
              <a:cs typeface="SimSun" charset="-122"/>
            </a:endParaRPr>
          </a:p>
          <a:p>
            <a:r>
              <a:rPr lang="zh-CN" altLang="en-US" sz="2400" dirty="0">
                <a:latin typeface="SimSun" charset="-122"/>
                <a:ea typeface="SimSun" charset="-122"/>
                <a:cs typeface="SimSun" charset="-122"/>
              </a:rPr>
              <a:t>在</a:t>
            </a:r>
            <a:r>
              <a:rPr lang="en-US" altLang="ko-KR" sz="2400" dirty="0">
                <a:latin typeface="SimSun" charset="-122"/>
                <a:ea typeface="SimSun" charset="-122"/>
                <a:cs typeface="SimSun" charset="-122"/>
              </a:rPr>
              <a:t>CMakeLists.txt</a:t>
            </a:r>
            <a:r>
              <a:rPr lang="zh-CN" altLang="en-US" sz="2400" dirty="0">
                <a:latin typeface="SimSun" charset="-122"/>
                <a:ea typeface="SimSun" charset="-122"/>
                <a:cs typeface="SimSun" charset="-122"/>
              </a:rPr>
              <a:t>文件中，添加选项以生成以下可执行文件。</a:t>
            </a:r>
            <a:r>
              <a:rPr lang="en-US" altLang="ko-KR" sz="2400" dirty="0">
                <a:latin typeface="SimSun" charset="-122"/>
                <a:ea typeface="SimSun" charset="-122"/>
                <a:cs typeface="SimSun" charset="-122"/>
              </a:rPr>
              <a:t>.</a:t>
            </a:r>
          </a:p>
          <a:p>
            <a:endParaRPr lang="en-US" altLang="ko-KR" sz="2400" dirty="0"/>
          </a:p>
          <a:p>
            <a:r>
              <a:rPr lang="en-US" altLang="ko-KR" sz="2400" dirty="0"/>
              <a:t>Build a file named service_server.cpp in the </a:t>
            </a:r>
            <a:r>
              <a:rPr lang="en-US" altLang="ko-KR" sz="2400" dirty="0" err="1"/>
              <a:t>src</a:t>
            </a:r>
            <a:r>
              <a:rPr lang="en-US" altLang="ko-KR" sz="2400" dirty="0"/>
              <a:t> folder to create an executable </a:t>
            </a:r>
            <a:r>
              <a:rPr lang="zh-CN" altLang="en-US" sz="2400" dirty="0"/>
              <a:t>称为</a:t>
            </a:r>
            <a:r>
              <a:rPr lang="en-US" altLang="ko-KR" sz="2400" dirty="0"/>
              <a:t> </a:t>
            </a:r>
            <a:r>
              <a:rPr lang="en-US" altLang="ko-KR" sz="2400" dirty="0" err="1"/>
              <a:t>service_server</a:t>
            </a:r>
            <a:endParaRPr lang="ko-KR" altLang="en-US" sz="2400"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37</a:t>
            </a:fld>
            <a:endParaRPr lang="ko-KR" altLang="en-US" dirty="0"/>
          </a:p>
        </p:txBody>
      </p:sp>
      <p:sp>
        <p:nvSpPr>
          <p:cNvPr id="7" name="Rectangle 3"/>
          <p:cNvSpPr/>
          <p:nvPr/>
        </p:nvSpPr>
        <p:spPr>
          <a:xfrm>
            <a:off x="688769" y="2447086"/>
            <a:ext cx="10983827" cy="461665"/>
          </a:xfrm>
          <a:prstGeom prst="rect">
            <a:avLst/>
          </a:prstGeom>
          <a:solidFill>
            <a:schemeClr val="tx1"/>
          </a:solidFill>
        </p:spPr>
        <p:txBody>
          <a:bodyPr wrap="square">
            <a:spAutoFit/>
          </a:bodyPr>
          <a:lstStyle/>
          <a:p>
            <a:r>
              <a:rPr lang="en-US" altLang="ko-KR" sz="2400" dirty="0" err="1">
                <a:solidFill>
                  <a:schemeClr val="bg1"/>
                </a:solidFill>
              </a:rPr>
              <a:t>add_executable</a:t>
            </a:r>
            <a:r>
              <a:rPr lang="en-US" altLang="ko-KR" sz="2400" dirty="0">
                <a:solidFill>
                  <a:schemeClr val="bg1"/>
                </a:solidFill>
              </a:rPr>
              <a:t>(</a:t>
            </a:r>
            <a:r>
              <a:rPr lang="en-US" altLang="ko-KR" sz="2400" dirty="0" err="1">
                <a:solidFill>
                  <a:schemeClr val="bg1"/>
                </a:solidFill>
              </a:rPr>
              <a:t>service_server</a:t>
            </a:r>
            <a:r>
              <a:rPr lang="en-US" altLang="ko-KR" sz="2400" dirty="0">
                <a:solidFill>
                  <a:schemeClr val="bg1"/>
                </a:solidFill>
              </a:rPr>
              <a:t> </a:t>
            </a:r>
            <a:r>
              <a:rPr lang="en-US" altLang="ko-KR" sz="2400" dirty="0" err="1">
                <a:solidFill>
                  <a:schemeClr val="bg1"/>
                </a:solidFill>
              </a:rPr>
              <a:t>src</a:t>
            </a:r>
            <a:r>
              <a:rPr lang="en-US" altLang="ko-KR" sz="2400" dirty="0">
                <a:solidFill>
                  <a:schemeClr val="bg1"/>
                </a:solidFill>
              </a:rPr>
              <a:t>/service_server.cpp)</a:t>
            </a:r>
          </a:p>
        </p:txBody>
      </p:sp>
      <p:sp>
        <p:nvSpPr>
          <p:cNvPr id="6" name="Rectangle 3"/>
          <p:cNvSpPr/>
          <p:nvPr/>
        </p:nvSpPr>
        <p:spPr>
          <a:xfrm>
            <a:off x="688769" y="3851103"/>
            <a:ext cx="10983827" cy="707886"/>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a:solidFill>
                  <a:srgbClr val="FFFF00"/>
                </a:solidFill>
              </a:rPr>
              <a:t>roscd </a:t>
            </a:r>
            <a:r>
              <a:rPr lang="en-US" altLang="ko-KR" sz="2000" dirty="0" err="1">
                <a:solidFill>
                  <a:schemeClr val="bg1"/>
                </a:solidFill>
              </a:rPr>
              <a:t>ros_tutorials_service</a:t>
            </a:r>
            <a:r>
              <a:rPr lang="en-US" altLang="ko-KR" sz="2000" dirty="0">
                <a:solidFill>
                  <a:schemeClr val="bg1"/>
                </a:solidFill>
              </a:rPr>
              <a:t>/</a:t>
            </a:r>
            <a:r>
              <a:rPr lang="en-US" altLang="ko-KR" sz="2000" dirty="0" err="1">
                <a:solidFill>
                  <a:schemeClr val="bg1"/>
                </a:solidFill>
              </a:rPr>
              <a:t>src</a:t>
            </a:r>
            <a:r>
              <a:rPr lang="en-US" altLang="ko-KR" sz="2000" dirty="0">
                <a:solidFill>
                  <a:schemeClr val="bg1"/>
                </a:solidFill>
              </a:rPr>
              <a:t>	 → Move to the </a:t>
            </a:r>
            <a:r>
              <a:rPr lang="en-US" altLang="ko-KR" sz="2000" dirty="0" err="1">
                <a:solidFill>
                  <a:schemeClr val="bg1"/>
                </a:solidFill>
              </a:rPr>
              <a:t>src</a:t>
            </a:r>
            <a:r>
              <a:rPr lang="en-US" altLang="ko-KR" sz="2000" dirty="0">
                <a:solidFill>
                  <a:schemeClr val="bg1"/>
                </a:solidFill>
              </a:rPr>
              <a:t> folder, which is the source folder of the package</a:t>
            </a:r>
            <a:endParaRPr lang="ko-KR" altLang="en-US" sz="2000" dirty="0">
              <a:solidFill>
                <a:schemeClr val="bg1"/>
              </a:solidFill>
            </a:endParaRPr>
          </a:p>
          <a:p>
            <a:r>
              <a:rPr lang="en-US" altLang="ko-KR" sz="2000" dirty="0">
                <a:solidFill>
                  <a:srgbClr val="FF0000"/>
                </a:solidFill>
              </a:rPr>
              <a:t>$ </a:t>
            </a:r>
            <a:r>
              <a:rPr lang="en-US" altLang="ko-KR" sz="2000" dirty="0" err="1">
                <a:solidFill>
                  <a:srgbClr val="FFFF00"/>
                </a:solidFill>
              </a:rPr>
              <a:t>gedit</a:t>
            </a:r>
            <a:r>
              <a:rPr lang="en-US" altLang="ko-KR" sz="2000" dirty="0">
                <a:solidFill>
                  <a:srgbClr val="FFFF00"/>
                </a:solidFill>
              </a:rPr>
              <a:t> </a:t>
            </a:r>
            <a:r>
              <a:rPr lang="en-US" altLang="ko-KR" sz="2000" dirty="0">
                <a:solidFill>
                  <a:schemeClr val="bg1"/>
                </a:solidFill>
              </a:rPr>
              <a:t>service_server.cpp  		→ New source file and modify contents</a:t>
            </a:r>
          </a:p>
        </p:txBody>
      </p:sp>
      <p:sp>
        <p:nvSpPr>
          <p:cNvPr id="8" name="Rectangle 3"/>
          <p:cNvSpPr/>
          <p:nvPr/>
        </p:nvSpPr>
        <p:spPr>
          <a:xfrm>
            <a:off x="688768" y="4924114"/>
            <a:ext cx="10983827" cy="1015663"/>
          </a:xfrm>
          <a:prstGeom prst="rect">
            <a:avLst/>
          </a:prstGeom>
          <a:solidFill>
            <a:schemeClr val="tx1"/>
          </a:solidFill>
        </p:spPr>
        <p:txBody>
          <a:bodyPr wrap="square">
            <a:spAutoFit/>
          </a:bodyPr>
          <a:lstStyle/>
          <a:p>
            <a:r>
              <a:rPr lang="en-US" altLang="ko-KR" sz="2000" dirty="0">
                <a:solidFill>
                  <a:schemeClr val="bg1"/>
                </a:solidFill>
              </a:rPr>
              <a:t>#include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ros.h</a:t>
            </a:r>
            <a:r>
              <a:rPr lang="en-US" altLang="ko-KR" sz="2000" dirty="0">
                <a:solidFill>
                  <a:schemeClr val="bg1"/>
                </a:solidFill>
              </a:rPr>
              <a:t>"			    </a:t>
            </a:r>
            <a:r>
              <a:rPr lang="en-US" altLang="ko-KR" sz="2000" dirty="0">
                <a:solidFill>
                  <a:srgbClr val="FFFF00"/>
                </a:solidFill>
              </a:rPr>
              <a:t>// ROS basic header file</a:t>
            </a:r>
            <a:endParaRPr lang="ko-KR" altLang="en-US" sz="2000" dirty="0">
              <a:solidFill>
                <a:srgbClr val="FFFF00"/>
              </a:solidFill>
            </a:endParaRPr>
          </a:p>
          <a:p>
            <a:r>
              <a:rPr lang="en-US" altLang="ko-KR" sz="2000" dirty="0">
                <a:solidFill>
                  <a:schemeClr val="bg1"/>
                </a:solidFill>
              </a:rPr>
              <a:t>#include "</a:t>
            </a:r>
            <a:r>
              <a:rPr lang="en-US" altLang="ko-KR" sz="2000" dirty="0" err="1">
                <a:solidFill>
                  <a:schemeClr val="bg1"/>
                </a:solidFill>
              </a:rPr>
              <a:t>ros_tutorials_service</a:t>
            </a:r>
            <a:r>
              <a:rPr lang="en-US" altLang="ko-KR" sz="2000" dirty="0">
                <a:solidFill>
                  <a:schemeClr val="bg1"/>
                </a:solidFill>
              </a:rPr>
              <a:t>/</a:t>
            </a:r>
            <a:r>
              <a:rPr lang="en-US" altLang="ko-KR" sz="2000" dirty="0" err="1">
                <a:solidFill>
                  <a:schemeClr val="bg1"/>
                </a:solidFill>
              </a:rPr>
              <a:t>SrvTutorial.h</a:t>
            </a:r>
            <a:r>
              <a:rPr lang="en-US" altLang="ko-KR" sz="2000" dirty="0">
                <a:solidFill>
                  <a:schemeClr val="bg1"/>
                </a:solidFill>
              </a:rPr>
              <a:t>"  </a:t>
            </a:r>
            <a:r>
              <a:rPr lang="en-US" altLang="ko-KR" sz="2000" dirty="0">
                <a:solidFill>
                  <a:srgbClr val="FFFF00"/>
                </a:solidFill>
              </a:rPr>
              <a:t>// </a:t>
            </a:r>
            <a:r>
              <a:rPr lang="en-US" altLang="ko-KR" sz="2000" dirty="0" err="1">
                <a:solidFill>
                  <a:srgbClr val="FFFF00"/>
                </a:solidFill>
              </a:rPr>
              <a:t>SrvTutorial</a:t>
            </a:r>
            <a:r>
              <a:rPr lang="en-US" altLang="ko-KR" sz="2000" dirty="0">
                <a:solidFill>
                  <a:srgbClr val="FFFF00"/>
                </a:solidFill>
              </a:rPr>
              <a:t> service file header</a:t>
            </a:r>
            <a:r>
              <a:rPr lang="ko-KR" altLang="en-US" sz="2000" dirty="0">
                <a:solidFill>
                  <a:srgbClr val="FFFF00"/>
                </a:solidFill>
              </a:rPr>
              <a:t> </a:t>
            </a:r>
            <a:r>
              <a:rPr lang="en-US" altLang="ko-KR" sz="2000" dirty="0">
                <a:solidFill>
                  <a:srgbClr val="FFFF00"/>
                </a:solidFill>
              </a:rPr>
              <a:t>(Auto-generated after build)</a:t>
            </a:r>
          </a:p>
        </p:txBody>
      </p:sp>
    </p:spTree>
    <p:extLst>
      <p:ext uri="{BB962C8B-B14F-4D97-AF65-F5344CB8AC3E}">
        <p14:creationId xmlns:p14="http://schemas.microsoft.com/office/powerpoint/2010/main" val="3588948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38</a:t>
            </a:fld>
            <a:endParaRPr lang="ko-KR" altLang="en-US" dirty="0"/>
          </a:p>
        </p:txBody>
      </p:sp>
      <p:sp>
        <p:nvSpPr>
          <p:cNvPr id="5" name="Rectangle 3"/>
          <p:cNvSpPr/>
          <p:nvPr/>
        </p:nvSpPr>
        <p:spPr>
          <a:xfrm>
            <a:off x="382554" y="1047364"/>
            <a:ext cx="11290041" cy="5324535"/>
          </a:xfrm>
          <a:prstGeom prst="rect">
            <a:avLst/>
          </a:prstGeom>
          <a:solidFill>
            <a:schemeClr val="tx1"/>
          </a:solidFill>
        </p:spPr>
        <p:txBody>
          <a:bodyPr wrap="square">
            <a:spAutoFit/>
          </a:bodyPr>
          <a:lstStyle/>
          <a:p>
            <a:endParaRPr lang="en-US" altLang="ko-KR" sz="2000" dirty="0">
              <a:solidFill>
                <a:srgbClr val="FFFF00"/>
              </a:solidFill>
            </a:endParaRPr>
          </a:p>
          <a:p>
            <a:r>
              <a:rPr lang="en-US" altLang="ko-KR" sz="2000" dirty="0">
                <a:solidFill>
                  <a:srgbClr val="FFFF00"/>
                </a:solidFill>
              </a:rPr>
              <a:t>// If there is a service request, do the following</a:t>
            </a:r>
          </a:p>
          <a:p>
            <a:r>
              <a:rPr lang="en-US" altLang="ko-KR" sz="2000" dirty="0">
                <a:solidFill>
                  <a:srgbClr val="FFFF00"/>
                </a:solidFill>
              </a:rPr>
              <a:t>// service request is </a:t>
            </a:r>
            <a:r>
              <a:rPr lang="en-US" altLang="ko-KR" sz="2000" dirty="0" err="1">
                <a:solidFill>
                  <a:srgbClr val="FFFF00"/>
                </a:solidFill>
              </a:rPr>
              <a:t>req</a:t>
            </a:r>
            <a:r>
              <a:rPr lang="en-US" altLang="ko-KR" sz="2000" dirty="0">
                <a:solidFill>
                  <a:srgbClr val="FFFF00"/>
                </a:solidFill>
              </a:rPr>
              <a:t>, service response is res</a:t>
            </a:r>
          </a:p>
          <a:p>
            <a:r>
              <a:rPr lang="en-US" altLang="ko-KR" sz="2000" dirty="0">
                <a:solidFill>
                  <a:schemeClr val="bg1"/>
                </a:solidFill>
              </a:rPr>
              <a:t>bool calculation(</a:t>
            </a:r>
            <a:r>
              <a:rPr lang="en-US" altLang="ko-KR" sz="2000" dirty="0" err="1">
                <a:solidFill>
                  <a:schemeClr val="bg1"/>
                </a:solidFill>
              </a:rPr>
              <a:t>ros_tutorials_service</a:t>
            </a:r>
            <a:r>
              <a:rPr lang="en-US" altLang="ko-KR" sz="2000" dirty="0">
                <a:solidFill>
                  <a:schemeClr val="bg1"/>
                </a:solidFill>
              </a:rPr>
              <a:t>::</a:t>
            </a:r>
            <a:r>
              <a:rPr lang="en-US" altLang="ko-KR" sz="2000" dirty="0" err="1">
                <a:solidFill>
                  <a:schemeClr val="bg1"/>
                </a:solidFill>
              </a:rPr>
              <a:t>SrvTutorial</a:t>
            </a:r>
            <a:r>
              <a:rPr lang="en-US" altLang="ko-KR" sz="2000" dirty="0">
                <a:solidFill>
                  <a:schemeClr val="bg1"/>
                </a:solidFill>
              </a:rPr>
              <a:t>::Request &amp;</a:t>
            </a:r>
            <a:r>
              <a:rPr lang="en-US" altLang="ko-KR" sz="2000" dirty="0" err="1">
                <a:solidFill>
                  <a:schemeClr val="bg1"/>
                </a:solidFill>
              </a:rPr>
              <a:t>req</a:t>
            </a:r>
            <a:r>
              <a:rPr lang="en-US" altLang="ko-KR" sz="2000" dirty="0">
                <a:solidFill>
                  <a:schemeClr val="bg1"/>
                </a:solidFill>
              </a:rPr>
              <a:t>,</a:t>
            </a:r>
          </a:p>
          <a:p>
            <a:r>
              <a:rPr lang="en-US" altLang="ko-KR" sz="2000" dirty="0">
                <a:solidFill>
                  <a:schemeClr val="bg1"/>
                </a:solidFill>
              </a:rPr>
              <a:t>                 </a:t>
            </a:r>
            <a:r>
              <a:rPr lang="en-US" altLang="ko-KR" sz="2000" dirty="0" err="1">
                <a:solidFill>
                  <a:schemeClr val="bg1"/>
                </a:solidFill>
              </a:rPr>
              <a:t>ros_tutorials_service</a:t>
            </a:r>
            <a:r>
              <a:rPr lang="en-US" altLang="ko-KR" sz="2000" dirty="0">
                <a:solidFill>
                  <a:schemeClr val="bg1"/>
                </a:solidFill>
              </a:rPr>
              <a:t>::</a:t>
            </a:r>
            <a:r>
              <a:rPr lang="en-US" altLang="ko-KR" sz="2000" dirty="0" err="1">
                <a:solidFill>
                  <a:schemeClr val="bg1"/>
                </a:solidFill>
              </a:rPr>
              <a:t>SrvTutorial</a:t>
            </a:r>
            <a:r>
              <a:rPr lang="en-US" altLang="ko-KR" sz="2000" dirty="0">
                <a:solidFill>
                  <a:schemeClr val="bg1"/>
                </a:solidFill>
              </a:rPr>
              <a:t>::Response &amp;res)</a:t>
            </a:r>
          </a:p>
          <a:p>
            <a:r>
              <a:rPr lang="en-US" altLang="ko-KR" sz="2000" dirty="0">
                <a:solidFill>
                  <a:schemeClr val="bg1"/>
                </a:solidFill>
              </a:rPr>
              <a:t>{</a:t>
            </a:r>
          </a:p>
          <a:p>
            <a:r>
              <a:rPr lang="en-US" altLang="ko-KR" sz="2000" dirty="0">
                <a:solidFill>
                  <a:srgbClr val="FFFF00"/>
                </a:solidFill>
              </a:rPr>
              <a:t> // Add a and b values received in service request and store them in service response value</a:t>
            </a:r>
          </a:p>
          <a:p>
            <a:r>
              <a:rPr lang="ko-KR" altLang="en-US" sz="2000" dirty="0">
                <a:solidFill>
                  <a:schemeClr val="bg1"/>
                </a:solidFill>
              </a:rPr>
              <a:t>  </a:t>
            </a:r>
            <a:r>
              <a:rPr lang="en-US" altLang="ko-KR" sz="2000" dirty="0" err="1">
                <a:solidFill>
                  <a:schemeClr val="bg1"/>
                </a:solidFill>
              </a:rPr>
              <a:t>res.result</a:t>
            </a:r>
            <a:r>
              <a:rPr lang="en-US" altLang="ko-KR" sz="2000" dirty="0">
                <a:solidFill>
                  <a:schemeClr val="bg1"/>
                </a:solidFill>
              </a:rPr>
              <a:t> = </a:t>
            </a:r>
            <a:r>
              <a:rPr lang="en-US" altLang="ko-KR" sz="2000" dirty="0" err="1">
                <a:solidFill>
                  <a:schemeClr val="bg1"/>
                </a:solidFill>
              </a:rPr>
              <a:t>req.a</a:t>
            </a:r>
            <a:r>
              <a:rPr lang="en-US" altLang="ko-KR" sz="2000" dirty="0">
                <a:solidFill>
                  <a:schemeClr val="bg1"/>
                </a:solidFill>
              </a:rPr>
              <a:t> + </a:t>
            </a:r>
            <a:r>
              <a:rPr lang="en-US" altLang="ko-KR" sz="2000" dirty="0" err="1">
                <a:solidFill>
                  <a:schemeClr val="bg1"/>
                </a:solidFill>
              </a:rPr>
              <a:t>req.b</a:t>
            </a:r>
            <a:r>
              <a:rPr lang="en-US" altLang="ko-KR" sz="2000" dirty="0">
                <a:solidFill>
                  <a:schemeClr val="bg1"/>
                </a:solidFill>
              </a:rPr>
              <a:t>;</a:t>
            </a:r>
          </a:p>
          <a:p>
            <a:endParaRPr lang="en-US" altLang="ko-KR" sz="2000" dirty="0">
              <a:solidFill>
                <a:schemeClr val="bg1"/>
              </a:solidFill>
            </a:endParaRPr>
          </a:p>
          <a:p>
            <a:r>
              <a:rPr lang="en-US" altLang="ko-KR" sz="2000" dirty="0">
                <a:solidFill>
                  <a:srgbClr val="FFFF00"/>
                </a:solidFill>
              </a:rPr>
              <a:t>  // Display the values of a and b used in the service request and the result value corresponding to the service response</a:t>
            </a:r>
            <a:endParaRPr lang="ko-KR" altLang="en-US" sz="2000" dirty="0">
              <a:solidFill>
                <a:srgbClr val="FFFF00"/>
              </a:solidFill>
            </a:endParaRPr>
          </a:p>
          <a:p>
            <a:r>
              <a:rPr lang="ko-KR" altLang="en-US" sz="2000" dirty="0">
                <a:solidFill>
                  <a:schemeClr val="bg1"/>
                </a:solidFill>
              </a:rPr>
              <a:t>  </a:t>
            </a:r>
            <a:r>
              <a:rPr lang="en-US" altLang="ko-KR" sz="2000" dirty="0">
                <a:solidFill>
                  <a:schemeClr val="bg1"/>
                </a:solidFill>
              </a:rPr>
              <a:t>ROS_INFO("request: x=%</a:t>
            </a:r>
            <a:r>
              <a:rPr lang="en-US" altLang="ko-KR" sz="2000" dirty="0" err="1">
                <a:solidFill>
                  <a:schemeClr val="bg1"/>
                </a:solidFill>
              </a:rPr>
              <a:t>ld</a:t>
            </a:r>
            <a:r>
              <a:rPr lang="en-US" altLang="ko-KR" sz="2000" dirty="0">
                <a:solidFill>
                  <a:schemeClr val="bg1"/>
                </a:solidFill>
              </a:rPr>
              <a:t>, y=%</a:t>
            </a:r>
            <a:r>
              <a:rPr lang="en-US" altLang="ko-KR" sz="2000" dirty="0" err="1">
                <a:solidFill>
                  <a:schemeClr val="bg1"/>
                </a:solidFill>
              </a:rPr>
              <a:t>ld</a:t>
            </a:r>
            <a:r>
              <a:rPr lang="en-US" altLang="ko-KR" sz="2000" dirty="0">
                <a:solidFill>
                  <a:schemeClr val="bg1"/>
                </a:solidFill>
              </a:rPr>
              <a:t>", (long </a:t>
            </a:r>
            <a:r>
              <a:rPr lang="en-US" altLang="ko-KR" sz="2000" dirty="0" err="1">
                <a:solidFill>
                  <a:schemeClr val="bg1"/>
                </a:solidFill>
              </a:rPr>
              <a:t>int</a:t>
            </a:r>
            <a:r>
              <a:rPr lang="en-US" altLang="ko-KR" sz="2000" dirty="0">
                <a:solidFill>
                  <a:schemeClr val="bg1"/>
                </a:solidFill>
              </a:rPr>
              <a:t>)</a:t>
            </a:r>
            <a:r>
              <a:rPr lang="en-US" altLang="ko-KR" sz="2000" dirty="0" err="1">
                <a:solidFill>
                  <a:schemeClr val="bg1"/>
                </a:solidFill>
              </a:rPr>
              <a:t>req.a</a:t>
            </a:r>
            <a:r>
              <a:rPr lang="en-US" altLang="ko-KR" sz="2000" dirty="0">
                <a:solidFill>
                  <a:schemeClr val="bg1"/>
                </a:solidFill>
              </a:rPr>
              <a:t>, (long </a:t>
            </a:r>
            <a:r>
              <a:rPr lang="en-US" altLang="ko-KR" sz="2000" dirty="0" err="1">
                <a:solidFill>
                  <a:schemeClr val="bg1"/>
                </a:solidFill>
              </a:rPr>
              <a:t>int</a:t>
            </a:r>
            <a:r>
              <a:rPr lang="en-US" altLang="ko-KR" sz="2000" dirty="0">
                <a:solidFill>
                  <a:schemeClr val="bg1"/>
                </a:solidFill>
              </a:rPr>
              <a:t>)</a:t>
            </a:r>
            <a:r>
              <a:rPr lang="en-US" altLang="ko-KR" sz="2000" dirty="0" err="1">
                <a:solidFill>
                  <a:schemeClr val="bg1"/>
                </a:solidFill>
              </a:rPr>
              <a:t>req.b</a:t>
            </a:r>
            <a:r>
              <a:rPr lang="en-US" altLang="ko-KR" sz="2000" dirty="0">
                <a:solidFill>
                  <a:schemeClr val="bg1"/>
                </a:solidFill>
              </a:rPr>
              <a:t>);</a:t>
            </a:r>
          </a:p>
          <a:p>
            <a:r>
              <a:rPr lang="en-US" altLang="ko-KR" sz="2000" dirty="0">
                <a:solidFill>
                  <a:schemeClr val="bg1"/>
                </a:solidFill>
              </a:rPr>
              <a:t>  ROS_INFO("sending back response: %</a:t>
            </a:r>
            <a:r>
              <a:rPr lang="en-US" altLang="ko-KR" sz="2000" dirty="0" err="1">
                <a:solidFill>
                  <a:schemeClr val="bg1"/>
                </a:solidFill>
              </a:rPr>
              <a:t>ld</a:t>
            </a:r>
            <a:r>
              <a:rPr lang="en-US" altLang="ko-KR" sz="2000" dirty="0">
                <a:solidFill>
                  <a:schemeClr val="bg1"/>
                </a:solidFill>
              </a:rPr>
              <a:t>", (long </a:t>
            </a:r>
            <a:r>
              <a:rPr lang="en-US" altLang="ko-KR" sz="2000" dirty="0" err="1">
                <a:solidFill>
                  <a:schemeClr val="bg1"/>
                </a:solidFill>
              </a:rPr>
              <a:t>int</a:t>
            </a:r>
            <a:r>
              <a:rPr lang="en-US" altLang="ko-KR" sz="2000" dirty="0">
                <a:solidFill>
                  <a:schemeClr val="bg1"/>
                </a:solidFill>
              </a:rPr>
              <a:t>)</a:t>
            </a:r>
            <a:r>
              <a:rPr lang="en-US" altLang="ko-KR" sz="2000" dirty="0" err="1">
                <a:solidFill>
                  <a:schemeClr val="bg1"/>
                </a:solidFill>
              </a:rPr>
              <a:t>res.result</a:t>
            </a:r>
            <a:r>
              <a:rPr lang="en-US" altLang="ko-KR" sz="2000" dirty="0">
                <a:solidFill>
                  <a:schemeClr val="bg1"/>
                </a:solidFill>
              </a:rPr>
              <a:t>);</a:t>
            </a:r>
          </a:p>
          <a:p>
            <a:endParaRPr lang="en-US" altLang="ko-KR" sz="2000" dirty="0">
              <a:solidFill>
                <a:schemeClr val="bg1"/>
              </a:solidFill>
            </a:endParaRPr>
          </a:p>
          <a:p>
            <a:r>
              <a:rPr lang="en-US" altLang="ko-KR" sz="2000" dirty="0">
                <a:solidFill>
                  <a:schemeClr val="bg1"/>
                </a:solidFill>
              </a:rPr>
              <a:t>  return true;</a:t>
            </a:r>
          </a:p>
          <a:p>
            <a:r>
              <a:rPr lang="en-US" altLang="ko-KR" sz="2000" dirty="0">
                <a:solidFill>
                  <a:schemeClr val="bg1"/>
                </a:solidFill>
              </a:rPr>
              <a:t>}</a:t>
            </a:r>
          </a:p>
          <a:p>
            <a:endParaRPr lang="en-US" altLang="ko-KR" sz="2000" dirty="0">
              <a:solidFill>
                <a:schemeClr val="bg1"/>
              </a:solidFill>
            </a:endParaRPr>
          </a:p>
        </p:txBody>
      </p:sp>
    </p:spTree>
    <p:extLst>
      <p:ext uri="{BB962C8B-B14F-4D97-AF65-F5344CB8AC3E}">
        <p14:creationId xmlns:p14="http://schemas.microsoft.com/office/powerpoint/2010/main" val="947005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39</a:t>
            </a:fld>
            <a:endParaRPr lang="ko-KR" altLang="en-US" dirty="0"/>
          </a:p>
        </p:txBody>
      </p:sp>
      <p:sp>
        <p:nvSpPr>
          <p:cNvPr id="5" name="Rectangle 3"/>
          <p:cNvSpPr/>
          <p:nvPr/>
        </p:nvSpPr>
        <p:spPr>
          <a:xfrm>
            <a:off x="382554" y="1047364"/>
            <a:ext cx="11290041" cy="5632311"/>
          </a:xfrm>
          <a:prstGeom prst="rect">
            <a:avLst/>
          </a:prstGeom>
          <a:solidFill>
            <a:schemeClr val="tx1"/>
          </a:solidFill>
        </p:spPr>
        <p:txBody>
          <a:bodyPr wrap="square">
            <a:spAutoFit/>
          </a:bodyPr>
          <a:lstStyle/>
          <a:p>
            <a:r>
              <a:rPr lang="en-US" altLang="ko-KR" sz="2000" dirty="0" err="1">
                <a:solidFill>
                  <a:schemeClr val="bg1"/>
                </a:solidFill>
              </a:rPr>
              <a:t>int</a:t>
            </a:r>
            <a:r>
              <a:rPr lang="en-US" altLang="ko-KR" sz="2000" dirty="0">
                <a:solidFill>
                  <a:schemeClr val="bg1"/>
                </a:solidFill>
              </a:rPr>
              <a:t> main(</a:t>
            </a:r>
            <a:r>
              <a:rPr lang="en-US" altLang="ko-KR" sz="2000" dirty="0" err="1">
                <a:solidFill>
                  <a:schemeClr val="bg1"/>
                </a:solidFill>
              </a:rPr>
              <a:t>int</a:t>
            </a:r>
            <a:r>
              <a:rPr lang="en-US" altLang="ko-KR" sz="2000" dirty="0">
                <a:solidFill>
                  <a:schemeClr val="bg1"/>
                </a:solidFill>
              </a:rPr>
              <a:t> </a:t>
            </a:r>
            <a:r>
              <a:rPr lang="en-US" altLang="ko-KR" sz="2000" dirty="0" err="1">
                <a:solidFill>
                  <a:schemeClr val="bg1"/>
                </a:solidFill>
              </a:rPr>
              <a:t>argc</a:t>
            </a:r>
            <a:r>
              <a:rPr lang="en-US" altLang="ko-KR" sz="2000" dirty="0">
                <a:solidFill>
                  <a:schemeClr val="bg1"/>
                </a:solidFill>
              </a:rPr>
              <a:t>, char **</a:t>
            </a:r>
            <a:r>
              <a:rPr lang="en-US" altLang="ko-KR" sz="2000" dirty="0" err="1">
                <a:solidFill>
                  <a:schemeClr val="bg1"/>
                </a:solidFill>
              </a:rPr>
              <a:t>argv</a:t>
            </a:r>
            <a:r>
              <a:rPr lang="en-US" altLang="ko-KR" sz="2000" dirty="0">
                <a:solidFill>
                  <a:schemeClr val="bg1"/>
                </a:solidFill>
              </a:rPr>
              <a:t>)              	</a:t>
            </a:r>
            <a:r>
              <a:rPr lang="en-US" altLang="ko-KR" sz="2000" dirty="0">
                <a:solidFill>
                  <a:srgbClr val="FFFF00"/>
                </a:solidFill>
              </a:rPr>
              <a:t>// Node main function</a:t>
            </a:r>
            <a:endParaRPr lang="ko-KR" altLang="en-US" sz="2000" dirty="0">
              <a:solidFill>
                <a:srgbClr val="FFFF00"/>
              </a:solidFill>
            </a:endParaRPr>
          </a:p>
          <a:p>
            <a:r>
              <a:rPr lang="en-US" altLang="ko-KR" sz="2000" dirty="0">
                <a:solidFill>
                  <a:schemeClr val="bg1"/>
                </a:solidFill>
              </a:rPr>
              <a:t>{</a:t>
            </a:r>
          </a:p>
          <a:p>
            <a:r>
              <a:rPr lang="en-US" altLang="ko-KR" sz="2000" dirty="0">
                <a:solidFill>
                  <a:schemeClr val="bg1"/>
                </a:solidFill>
              </a:rPr>
              <a:t>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init</a:t>
            </a:r>
            <a:r>
              <a:rPr lang="en-US" altLang="ko-KR" sz="2000" dirty="0">
                <a:solidFill>
                  <a:schemeClr val="bg1"/>
                </a:solidFill>
              </a:rPr>
              <a:t>(</a:t>
            </a:r>
            <a:r>
              <a:rPr lang="en-US" altLang="ko-KR" sz="2000" dirty="0" err="1">
                <a:solidFill>
                  <a:schemeClr val="bg1"/>
                </a:solidFill>
              </a:rPr>
              <a:t>argc</a:t>
            </a:r>
            <a:r>
              <a:rPr lang="en-US" altLang="ko-KR" sz="2000" dirty="0">
                <a:solidFill>
                  <a:schemeClr val="bg1"/>
                </a:solidFill>
              </a:rPr>
              <a:t>, </a:t>
            </a:r>
            <a:r>
              <a:rPr lang="en-US" altLang="ko-KR" sz="2000" dirty="0" err="1">
                <a:solidFill>
                  <a:schemeClr val="bg1"/>
                </a:solidFill>
              </a:rPr>
              <a:t>argv</a:t>
            </a:r>
            <a:r>
              <a:rPr lang="en-US" altLang="ko-KR" sz="2000" dirty="0">
                <a:solidFill>
                  <a:schemeClr val="bg1"/>
                </a:solidFill>
              </a:rPr>
              <a:t>, "</a:t>
            </a:r>
            <a:r>
              <a:rPr lang="en-US" altLang="ko-KR" sz="2000" dirty="0" err="1">
                <a:solidFill>
                  <a:schemeClr val="bg1"/>
                </a:solidFill>
              </a:rPr>
              <a:t>service_server</a:t>
            </a:r>
            <a:r>
              <a:rPr lang="en-US" altLang="ko-KR" sz="2000" dirty="0">
                <a:solidFill>
                  <a:schemeClr val="bg1"/>
                </a:solidFill>
              </a:rPr>
              <a:t>");   	</a:t>
            </a:r>
            <a:r>
              <a:rPr lang="en-US" altLang="ko-KR" sz="2000" dirty="0">
                <a:solidFill>
                  <a:srgbClr val="FFFF00"/>
                </a:solidFill>
              </a:rPr>
              <a:t>// Initialize the node name</a:t>
            </a:r>
            <a:endParaRPr lang="ko-KR" altLang="en-US" sz="2000" dirty="0">
              <a:solidFill>
                <a:srgbClr val="FFFF00"/>
              </a:solidFill>
            </a:endParaRPr>
          </a:p>
          <a:p>
            <a:r>
              <a:rPr lang="ko-KR" altLang="en-US" sz="2000" dirty="0">
                <a:solidFill>
                  <a:schemeClr val="bg1"/>
                </a:solidFill>
              </a:rPr>
              <a:t>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NodeHandle</a:t>
            </a:r>
            <a:r>
              <a:rPr lang="en-US" altLang="ko-KR" sz="2000" dirty="0">
                <a:solidFill>
                  <a:schemeClr val="bg1"/>
                </a:solidFill>
              </a:rPr>
              <a:t> </a:t>
            </a:r>
            <a:r>
              <a:rPr lang="en-US" altLang="ko-KR" sz="2000" dirty="0" err="1">
                <a:solidFill>
                  <a:schemeClr val="bg1"/>
                </a:solidFill>
              </a:rPr>
              <a:t>nh</a:t>
            </a:r>
            <a:r>
              <a:rPr lang="en-US" altLang="ko-KR" sz="2000" dirty="0">
                <a:solidFill>
                  <a:schemeClr val="bg1"/>
                </a:solidFill>
              </a:rPr>
              <a:t>;                       	</a:t>
            </a:r>
            <a:r>
              <a:rPr lang="en-US" altLang="ko-KR" sz="2000" dirty="0">
                <a:solidFill>
                  <a:srgbClr val="FFFF00"/>
                </a:solidFill>
              </a:rPr>
              <a:t>// Declare node handle</a:t>
            </a:r>
            <a:endParaRPr lang="ko-KR" altLang="en-US" sz="2000" dirty="0">
              <a:solidFill>
                <a:srgbClr val="FFFF00"/>
              </a:solidFill>
            </a:endParaRPr>
          </a:p>
          <a:p>
            <a:endParaRPr lang="ko-KR" altLang="en-US" sz="2000" dirty="0">
              <a:solidFill>
                <a:schemeClr val="bg1"/>
              </a:solidFill>
            </a:endParaRPr>
          </a:p>
          <a:p>
            <a:r>
              <a:rPr lang="en-US" altLang="ko-KR" sz="2000" dirty="0">
                <a:solidFill>
                  <a:srgbClr val="FFFF00"/>
                </a:solidFill>
              </a:rPr>
              <a:t>  // service server declaration, using </a:t>
            </a:r>
            <a:r>
              <a:rPr lang="en-US" altLang="ko-KR" sz="2000" dirty="0" err="1">
                <a:solidFill>
                  <a:srgbClr val="FFFF00"/>
                </a:solidFill>
              </a:rPr>
              <a:t>SrvTutorial</a:t>
            </a:r>
            <a:r>
              <a:rPr lang="en-US" altLang="ko-KR" sz="2000" dirty="0">
                <a:solidFill>
                  <a:srgbClr val="FFFF00"/>
                </a:solidFill>
              </a:rPr>
              <a:t> service file from </a:t>
            </a:r>
            <a:r>
              <a:rPr lang="en-US" altLang="ko-KR" sz="2000" dirty="0" err="1">
                <a:solidFill>
                  <a:srgbClr val="FFFF00"/>
                </a:solidFill>
              </a:rPr>
              <a:t>ros_tutorials_service</a:t>
            </a:r>
            <a:r>
              <a:rPr lang="en-US" altLang="ko-KR" sz="2000" dirty="0">
                <a:solidFill>
                  <a:srgbClr val="FFFF00"/>
                </a:solidFill>
              </a:rPr>
              <a:t> package</a:t>
            </a:r>
          </a:p>
          <a:p>
            <a:r>
              <a:rPr lang="en-US" altLang="ko-KR" sz="2000" dirty="0">
                <a:solidFill>
                  <a:srgbClr val="FFFF00"/>
                </a:solidFill>
              </a:rPr>
              <a:t>   // Declare the service server </a:t>
            </a:r>
            <a:r>
              <a:rPr lang="en-US" altLang="ko-KR" sz="2000" dirty="0" err="1">
                <a:solidFill>
                  <a:srgbClr val="FFFF00"/>
                </a:solidFill>
              </a:rPr>
              <a:t>ros_tutorials_service_server</a:t>
            </a:r>
            <a:endParaRPr lang="en-US" altLang="ko-KR" sz="2000" dirty="0">
              <a:solidFill>
                <a:srgbClr val="FFFF00"/>
              </a:solidFill>
            </a:endParaRPr>
          </a:p>
          <a:p>
            <a:r>
              <a:rPr lang="en-US" altLang="ko-KR" sz="2000" dirty="0">
                <a:solidFill>
                  <a:srgbClr val="FFFF00"/>
                </a:solidFill>
              </a:rPr>
              <a:t>   // The service name is </a:t>
            </a:r>
            <a:r>
              <a:rPr lang="en-US" altLang="ko-KR" sz="2000" dirty="0" err="1">
                <a:solidFill>
                  <a:srgbClr val="FFFF00"/>
                </a:solidFill>
              </a:rPr>
              <a:t>ros_tutorial_srv</a:t>
            </a:r>
            <a:r>
              <a:rPr lang="en-US" altLang="ko-KR" sz="2000" dirty="0">
                <a:solidFill>
                  <a:srgbClr val="FFFF00"/>
                </a:solidFill>
              </a:rPr>
              <a:t> and when there is a service request,</a:t>
            </a:r>
          </a:p>
          <a:p>
            <a:r>
              <a:rPr lang="en-US" altLang="ko-KR" sz="2000" dirty="0">
                <a:solidFill>
                  <a:srgbClr val="FFFF00"/>
                </a:solidFill>
              </a:rPr>
              <a:t>   // Set up a function called calculation</a:t>
            </a:r>
            <a:r>
              <a:rPr lang="ko-KR" altLang="en-US" sz="2000" dirty="0">
                <a:solidFill>
                  <a:schemeClr val="bg1"/>
                </a:solidFill>
              </a:rPr>
              <a:t>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ServiceServer</a:t>
            </a:r>
            <a:r>
              <a:rPr lang="en-US" altLang="ko-KR" sz="2000" dirty="0">
                <a:solidFill>
                  <a:schemeClr val="bg1"/>
                </a:solidFill>
              </a:rPr>
              <a:t> </a:t>
            </a:r>
            <a:r>
              <a:rPr lang="en-US" altLang="ko-KR" sz="2000" dirty="0" err="1">
                <a:solidFill>
                  <a:schemeClr val="bg1"/>
                </a:solidFill>
              </a:rPr>
              <a:t>ros_tutorials_service_server</a:t>
            </a:r>
            <a:r>
              <a:rPr lang="en-US" altLang="ko-KR" sz="2000" dirty="0">
                <a:solidFill>
                  <a:schemeClr val="bg1"/>
                </a:solidFill>
              </a:rPr>
              <a:t> = </a:t>
            </a:r>
            <a:r>
              <a:rPr lang="en-US" altLang="ko-KR" sz="2000" dirty="0" err="1">
                <a:solidFill>
                  <a:schemeClr val="bg1"/>
                </a:solidFill>
              </a:rPr>
              <a:t>nh.advertiseService</a:t>
            </a:r>
            <a:r>
              <a:rPr lang="en-US" altLang="ko-KR" sz="2000" dirty="0">
                <a:solidFill>
                  <a:schemeClr val="bg1"/>
                </a:solidFill>
              </a:rPr>
              <a:t>("</a:t>
            </a:r>
            <a:r>
              <a:rPr lang="en-US" altLang="ko-KR" sz="2000" dirty="0" err="1">
                <a:solidFill>
                  <a:schemeClr val="bg1"/>
                </a:solidFill>
              </a:rPr>
              <a:t>ros_tutorial_srv</a:t>
            </a:r>
            <a:r>
              <a:rPr lang="en-US" altLang="ko-KR" sz="2000" dirty="0">
                <a:solidFill>
                  <a:schemeClr val="bg1"/>
                </a:solidFill>
              </a:rPr>
              <a:t>", calculation);</a:t>
            </a:r>
          </a:p>
          <a:p>
            <a:endParaRPr lang="en-US" altLang="ko-KR" sz="2000" dirty="0">
              <a:solidFill>
                <a:schemeClr val="bg1"/>
              </a:solidFill>
            </a:endParaRPr>
          </a:p>
          <a:p>
            <a:r>
              <a:rPr lang="en-US" altLang="ko-KR" sz="2000" dirty="0">
                <a:solidFill>
                  <a:schemeClr val="bg1"/>
                </a:solidFill>
              </a:rPr>
              <a:t>  ROS_INFO("ready </a:t>
            </a:r>
            <a:r>
              <a:rPr lang="en-US" altLang="ko-KR" sz="2000" dirty="0" err="1">
                <a:solidFill>
                  <a:schemeClr val="bg1"/>
                </a:solidFill>
              </a:rPr>
              <a:t>srv</a:t>
            </a:r>
            <a:r>
              <a:rPr lang="en-US" altLang="ko-KR" sz="2000" dirty="0">
                <a:solidFill>
                  <a:schemeClr val="bg1"/>
                </a:solidFill>
              </a:rPr>
              <a:t> server!");</a:t>
            </a:r>
          </a:p>
          <a:p>
            <a:endParaRPr lang="en-US" altLang="ko-KR" sz="2000" dirty="0">
              <a:solidFill>
                <a:schemeClr val="bg1"/>
              </a:solidFill>
            </a:endParaRPr>
          </a:p>
          <a:p>
            <a:r>
              <a:rPr lang="ko-KR" altLang="en-US" sz="2000" dirty="0">
                <a:solidFill>
                  <a:schemeClr val="bg1"/>
                </a:solidFill>
              </a:rPr>
              <a:t>  </a:t>
            </a:r>
            <a:r>
              <a:rPr lang="en-US" altLang="ko-KR" sz="2000" dirty="0" err="1">
                <a:solidFill>
                  <a:schemeClr val="bg1"/>
                </a:solidFill>
              </a:rPr>
              <a:t>ros</a:t>
            </a:r>
            <a:r>
              <a:rPr lang="en-US" altLang="ko-KR" sz="2000" dirty="0">
                <a:solidFill>
                  <a:schemeClr val="bg1"/>
                </a:solidFill>
              </a:rPr>
              <a:t>::spin();    </a:t>
            </a:r>
            <a:r>
              <a:rPr lang="en-US" altLang="ko-KR" sz="2000" dirty="0">
                <a:solidFill>
                  <a:srgbClr val="FFFF00"/>
                </a:solidFill>
              </a:rPr>
              <a:t>// Wait for service request</a:t>
            </a:r>
            <a:endParaRPr lang="ko-KR" altLang="en-US" sz="2000" dirty="0">
              <a:solidFill>
                <a:srgbClr val="FFFF00"/>
              </a:solidFill>
            </a:endParaRPr>
          </a:p>
          <a:p>
            <a:endParaRPr lang="ko-KR" altLang="en-US" sz="2000" dirty="0">
              <a:solidFill>
                <a:schemeClr val="bg1"/>
              </a:solidFill>
            </a:endParaRPr>
          </a:p>
          <a:p>
            <a:r>
              <a:rPr lang="ko-KR" altLang="en-US" sz="2000" dirty="0">
                <a:solidFill>
                  <a:schemeClr val="bg1"/>
                </a:solidFill>
              </a:rPr>
              <a:t>  </a:t>
            </a:r>
            <a:r>
              <a:rPr lang="en-US" altLang="ko-KR" sz="2000" dirty="0">
                <a:solidFill>
                  <a:schemeClr val="bg1"/>
                </a:solidFill>
              </a:rPr>
              <a:t>return 0;</a:t>
            </a:r>
          </a:p>
          <a:p>
            <a:r>
              <a:rPr lang="en-US" altLang="ko-KR" sz="2000" dirty="0">
                <a:solidFill>
                  <a:schemeClr val="bg1"/>
                </a:solidFill>
              </a:rPr>
              <a:t>}</a:t>
            </a:r>
          </a:p>
          <a:p>
            <a:endParaRPr lang="en-US" altLang="ko-KR" sz="2000" dirty="0">
              <a:solidFill>
                <a:schemeClr val="bg1"/>
              </a:solidFill>
            </a:endParaRPr>
          </a:p>
        </p:txBody>
      </p:sp>
    </p:spTree>
    <p:extLst>
      <p:ext uri="{BB962C8B-B14F-4D97-AF65-F5344CB8AC3E}">
        <p14:creationId xmlns:p14="http://schemas.microsoft.com/office/powerpoint/2010/main" val="81672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话题</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4</a:t>
            </a:fld>
            <a:endParaRPr lang="ko-KR" altLang="en-US" dirty="0">
              <a:solidFill>
                <a:srgbClr val="5B9BD5"/>
              </a:solidFill>
            </a:endParaRPr>
          </a:p>
        </p:txBody>
      </p:sp>
      <p:cxnSp>
        <p:nvCxnSpPr>
          <p:cNvPr id="18" name="Curved Connector 21"/>
          <p:cNvCxnSpPr/>
          <p:nvPr/>
        </p:nvCxnSpPr>
        <p:spPr>
          <a:xfrm flipV="1">
            <a:off x="4600361" y="3090289"/>
            <a:ext cx="2936141" cy="1"/>
          </a:xfrm>
          <a:prstGeom prst="curvedConnector3">
            <a:avLst/>
          </a:prstGeom>
          <a:ln w="66675">
            <a:solidFill>
              <a:schemeClr val="tx1">
                <a:lumMod val="50000"/>
                <a:lumOff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55659" y="2742477"/>
            <a:ext cx="707181" cy="369332"/>
          </a:xfrm>
          <a:prstGeom prst="rect">
            <a:avLst/>
          </a:prstGeom>
          <a:noFill/>
        </p:spPr>
        <p:txBody>
          <a:bodyPr wrap="none" rtlCol="0">
            <a:spAutoFit/>
          </a:bodyPr>
          <a:lstStyle/>
          <a:p>
            <a:pPr algn="ctr"/>
            <a:r>
              <a:rPr lang="en-US" altLang="ko-KR" dirty="0">
                <a:solidFill>
                  <a:prstClr val="black"/>
                </a:solidFill>
              </a:rPr>
              <a:t>Topic</a:t>
            </a:r>
            <a:endParaRPr lang="en-US" dirty="0">
              <a:solidFill>
                <a:prstClr val="black"/>
              </a:solidFill>
            </a:endParaRPr>
          </a:p>
        </p:txBody>
      </p:sp>
      <p:sp>
        <p:nvSpPr>
          <p:cNvPr id="12" name="Oval 2"/>
          <p:cNvSpPr/>
          <p:nvPr/>
        </p:nvSpPr>
        <p:spPr>
          <a:xfrm>
            <a:off x="1861313"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13" name="Oval 3"/>
          <p:cNvSpPr/>
          <p:nvPr/>
        </p:nvSpPr>
        <p:spPr>
          <a:xfrm>
            <a:off x="7654022"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14" name="Rounded Rectangle 23"/>
          <p:cNvSpPr/>
          <p:nvPr/>
        </p:nvSpPr>
        <p:spPr>
          <a:xfrm>
            <a:off x="2519704" y="2859108"/>
            <a:ext cx="1249283"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zh-CN" altLang="en-US" sz="1400" b="1" dirty="0">
                <a:solidFill>
                  <a:prstClr val="white"/>
                </a:solidFill>
              </a:rPr>
              <a:t>发布</a:t>
            </a:r>
            <a:endParaRPr lang="en-US" sz="1400" b="1" dirty="0">
              <a:solidFill>
                <a:prstClr val="white"/>
              </a:solidFill>
            </a:endParaRPr>
          </a:p>
        </p:txBody>
      </p:sp>
      <p:sp>
        <p:nvSpPr>
          <p:cNvPr id="15" name="Rounded Rectangle 24"/>
          <p:cNvSpPr/>
          <p:nvPr/>
        </p:nvSpPr>
        <p:spPr>
          <a:xfrm>
            <a:off x="8310483" y="2862559"/>
            <a:ext cx="1314706"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zh-CN" altLang="en-US" sz="1400" b="1" dirty="0">
                <a:solidFill>
                  <a:prstClr val="white"/>
                </a:solidFill>
              </a:rPr>
              <a:t>订阅</a:t>
            </a:r>
            <a:endParaRPr lang="en-US" sz="1400" b="1" dirty="0">
              <a:solidFill>
                <a:prstClr val="white"/>
              </a:solidFill>
            </a:endParaRPr>
          </a:p>
        </p:txBody>
      </p:sp>
      <p:sp>
        <p:nvSpPr>
          <p:cNvPr id="16" name="직사각형 15"/>
          <p:cNvSpPr/>
          <p:nvPr/>
        </p:nvSpPr>
        <p:spPr>
          <a:xfrm>
            <a:off x="2768515"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1</a:t>
            </a:r>
          </a:p>
        </p:txBody>
      </p:sp>
      <p:sp>
        <p:nvSpPr>
          <p:cNvPr id="17" name="직사각형 16"/>
          <p:cNvSpPr/>
          <p:nvPr/>
        </p:nvSpPr>
        <p:spPr>
          <a:xfrm>
            <a:off x="8584666"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2</a:t>
            </a:r>
          </a:p>
        </p:txBody>
      </p:sp>
    </p:spTree>
    <p:extLst>
      <p:ext uri="{BB962C8B-B14F-4D97-AF65-F5344CB8AC3E}">
        <p14:creationId xmlns:p14="http://schemas.microsoft.com/office/powerpoint/2010/main" val="2175208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a:xfrm>
            <a:off x="382555" y="998376"/>
            <a:ext cx="11600898" cy="5494498"/>
          </a:xfrm>
        </p:spPr>
        <p:txBody>
          <a:bodyPr/>
          <a:lstStyle/>
          <a:p>
            <a:pPr marL="0" indent="0">
              <a:buNone/>
            </a:pPr>
            <a:r>
              <a:rPr lang="en-US" altLang="ko-KR" dirty="0">
                <a:solidFill>
                  <a:srgbClr val="00B0F0"/>
                </a:solidFill>
              </a:rPr>
              <a:t>6)</a:t>
            </a:r>
            <a:r>
              <a:rPr lang="en-US" altLang="ko-KR" dirty="0">
                <a:solidFill>
                  <a:srgbClr val="00B0F0"/>
                </a:solidFill>
                <a:latin typeface="SimSun" charset="-122"/>
                <a:ea typeface="SimSun" charset="-122"/>
                <a:cs typeface="SimSun" charset="-122"/>
              </a:rPr>
              <a:t> </a:t>
            </a:r>
            <a:r>
              <a:rPr lang="zh-CN" altLang="en-US" dirty="0">
                <a:solidFill>
                  <a:srgbClr val="00B0F0"/>
                </a:solidFill>
                <a:latin typeface="SimSun" charset="-122"/>
                <a:ea typeface="SimSun" charset="-122"/>
                <a:cs typeface="SimSun" charset="-122"/>
              </a:rPr>
              <a:t>编写客户端节点</a:t>
            </a:r>
            <a:endParaRPr lang="ko-KR" altLang="en-US" dirty="0">
              <a:solidFill>
                <a:srgbClr val="00B0F0"/>
              </a:solidFill>
              <a:latin typeface="SimSun" charset="-122"/>
              <a:ea typeface="SimSun" charset="-122"/>
              <a:cs typeface="SimSun" charset="-122"/>
            </a:endParaRPr>
          </a:p>
          <a:p>
            <a:r>
              <a:rPr lang="zh-CN" altLang="en-US" sz="2400" spc="-150" dirty="0">
                <a:latin typeface="SimSun" charset="-122"/>
                <a:ea typeface="SimSun" charset="-122"/>
                <a:cs typeface="SimSun" charset="-122"/>
              </a:rPr>
              <a:t>在</a:t>
            </a:r>
            <a:r>
              <a:rPr lang="en-US" altLang="ko-KR" sz="2400" spc="-150" dirty="0">
                <a:latin typeface="SimSun" charset="-122"/>
                <a:ea typeface="SimSun" charset="-122"/>
                <a:cs typeface="SimSun" charset="-122"/>
              </a:rPr>
              <a:t>CMakeLists.txt</a:t>
            </a:r>
            <a:r>
              <a:rPr lang="zh-CN" altLang="en-US" sz="2400" spc="-150" dirty="0">
                <a:latin typeface="SimSun" charset="-122"/>
                <a:ea typeface="SimSun" charset="-122"/>
                <a:cs typeface="SimSun" charset="-122"/>
              </a:rPr>
              <a:t>文件中，添加选项以生成以下可执行文件</a:t>
            </a:r>
            <a:r>
              <a:rPr lang="en-US" altLang="ko-KR" sz="2400" spc="-150" dirty="0">
                <a:latin typeface="SimSun" charset="-122"/>
                <a:ea typeface="SimSun" charset="-122"/>
                <a:cs typeface="SimSun" charset="-122"/>
              </a:rPr>
              <a:t>.</a:t>
            </a:r>
          </a:p>
          <a:p>
            <a:endParaRPr lang="en-US" altLang="ko-KR" sz="2400" spc="-150" dirty="0"/>
          </a:p>
          <a:p>
            <a:r>
              <a:rPr lang="zh-CN" altLang="en-US" sz="2400" spc="-150" dirty="0">
                <a:latin typeface="SimSun" charset="-122"/>
                <a:ea typeface="SimSun" charset="-122"/>
                <a:cs typeface="SimSun" charset="-122"/>
              </a:rPr>
              <a:t>在</a:t>
            </a:r>
            <a:r>
              <a:rPr lang="en-US" altLang="ko-KR" sz="2400" spc="-150" dirty="0" err="1">
                <a:latin typeface="SimSun" charset="-122"/>
                <a:ea typeface="SimSun" charset="-122"/>
                <a:cs typeface="SimSun" charset="-122"/>
              </a:rPr>
              <a:t>src</a:t>
            </a:r>
            <a:r>
              <a:rPr lang="zh-CN" altLang="en-US" sz="2400" spc="-150" dirty="0">
                <a:latin typeface="SimSun" charset="-122"/>
                <a:ea typeface="SimSun" charset="-122"/>
                <a:cs typeface="SimSun" charset="-122"/>
              </a:rPr>
              <a:t>文件夹中构建一个名为</a:t>
            </a:r>
            <a:r>
              <a:rPr lang="en-US" altLang="ko-KR" sz="2400" spc="-150" dirty="0">
                <a:latin typeface="SimSun" charset="-122"/>
                <a:ea typeface="SimSun" charset="-122"/>
                <a:cs typeface="SimSun" charset="-122"/>
              </a:rPr>
              <a:t>service_client.cpp</a:t>
            </a:r>
            <a:r>
              <a:rPr lang="zh-CN" altLang="en-US" sz="2400" spc="-150" dirty="0">
                <a:latin typeface="SimSun" charset="-122"/>
                <a:ea typeface="SimSun" charset="-122"/>
                <a:cs typeface="SimSun" charset="-122"/>
              </a:rPr>
              <a:t>的文件，以创建一个名为</a:t>
            </a:r>
            <a:r>
              <a:rPr lang="en-US" altLang="ko-KR" sz="2400" spc="-150" dirty="0" err="1">
                <a:latin typeface="SimSun" charset="-122"/>
                <a:ea typeface="SimSun" charset="-122"/>
                <a:cs typeface="SimSun" charset="-122"/>
              </a:rPr>
              <a:t>service_client</a:t>
            </a:r>
            <a:r>
              <a:rPr lang="zh-CN" altLang="en-US" sz="2400" spc="-150" dirty="0">
                <a:latin typeface="SimSun" charset="-122"/>
                <a:ea typeface="SimSun" charset="-122"/>
                <a:cs typeface="SimSun" charset="-122"/>
              </a:rPr>
              <a:t>的可执行文件。</a:t>
            </a:r>
            <a:endParaRPr lang="en-US" altLang="ko-KR" sz="2400" spc="-150"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40</a:t>
            </a:fld>
            <a:endParaRPr lang="ko-KR" altLang="en-US" dirty="0"/>
          </a:p>
        </p:txBody>
      </p:sp>
      <p:sp>
        <p:nvSpPr>
          <p:cNvPr id="7" name="Rectangle 3"/>
          <p:cNvSpPr/>
          <p:nvPr/>
        </p:nvSpPr>
        <p:spPr>
          <a:xfrm>
            <a:off x="724396" y="2090828"/>
            <a:ext cx="10948200" cy="400110"/>
          </a:xfrm>
          <a:prstGeom prst="rect">
            <a:avLst/>
          </a:prstGeom>
          <a:solidFill>
            <a:schemeClr val="tx1"/>
          </a:solidFill>
        </p:spPr>
        <p:txBody>
          <a:bodyPr wrap="square">
            <a:spAutoFit/>
          </a:bodyPr>
          <a:lstStyle/>
          <a:p>
            <a:r>
              <a:rPr lang="en-US" altLang="ko-KR" sz="2000" dirty="0" err="1">
                <a:solidFill>
                  <a:schemeClr val="bg1"/>
                </a:solidFill>
              </a:rPr>
              <a:t>add_executable</a:t>
            </a:r>
            <a:r>
              <a:rPr lang="en-US" altLang="ko-KR" sz="2000" dirty="0">
                <a:solidFill>
                  <a:schemeClr val="bg1"/>
                </a:solidFill>
              </a:rPr>
              <a:t>(</a:t>
            </a:r>
            <a:r>
              <a:rPr lang="en-US" altLang="ko-KR" sz="2000" dirty="0" err="1">
                <a:solidFill>
                  <a:schemeClr val="bg1"/>
                </a:solidFill>
              </a:rPr>
              <a:t>service_client</a:t>
            </a:r>
            <a:r>
              <a:rPr lang="en-US" altLang="ko-KR" sz="2000" dirty="0">
                <a:solidFill>
                  <a:schemeClr val="bg1"/>
                </a:solidFill>
              </a:rPr>
              <a:t> </a:t>
            </a:r>
            <a:r>
              <a:rPr lang="en-US" altLang="ko-KR" sz="2000" dirty="0" err="1">
                <a:solidFill>
                  <a:schemeClr val="bg1"/>
                </a:solidFill>
              </a:rPr>
              <a:t>src</a:t>
            </a:r>
            <a:r>
              <a:rPr lang="en-US" altLang="ko-KR" sz="2000" dirty="0">
                <a:solidFill>
                  <a:schemeClr val="bg1"/>
                </a:solidFill>
              </a:rPr>
              <a:t>/service_client.cpp)</a:t>
            </a:r>
          </a:p>
        </p:txBody>
      </p:sp>
      <p:sp>
        <p:nvSpPr>
          <p:cNvPr id="6" name="Rectangle 3"/>
          <p:cNvSpPr/>
          <p:nvPr/>
        </p:nvSpPr>
        <p:spPr>
          <a:xfrm>
            <a:off x="724396" y="3399408"/>
            <a:ext cx="10948200" cy="707886"/>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a:solidFill>
                  <a:srgbClr val="FFFF00"/>
                </a:solidFill>
              </a:rPr>
              <a:t>roscd </a:t>
            </a:r>
            <a:r>
              <a:rPr lang="en-US" altLang="ko-KR" sz="2000" dirty="0" err="1">
                <a:solidFill>
                  <a:schemeClr val="bg1"/>
                </a:solidFill>
              </a:rPr>
              <a:t>ros_tutorials_service</a:t>
            </a:r>
            <a:r>
              <a:rPr lang="en-US" altLang="ko-KR" sz="2000" dirty="0">
                <a:solidFill>
                  <a:schemeClr val="bg1"/>
                </a:solidFill>
              </a:rPr>
              <a:t>/</a:t>
            </a:r>
            <a:r>
              <a:rPr lang="en-US" altLang="ko-KR" sz="2000" dirty="0" err="1">
                <a:solidFill>
                  <a:schemeClr val="bg1"/>
                </a:solidFill>
              </a:rPr>
              <a:t>src</a:t>
            </a:r>
            <a:r>
              <a:rPr lang="en-US" altLang="ko-KR" sz="2000" dirty="0">
                <a:solidFill>
                  <a:schemeClr val="bg1"/>
                </a:solidFill>
              </a:rPr>
              <a:t> 		→ </a:t>
            </a:r>
            <a:r>
              <a:rPr lang="en-US" altLang="ko-KR" sz="2000" spc="-150" dirty="0">
                <a:solidFill>
                  <a:schemeClr val="bg1"/>
                </a:solidFill>
              </a:rPr>
              <a:t>Move to the </a:t>
            </a:r>
            <a:r>
              <a:rPr lang="en-US" altLang="ko-KR" sz="2000" spc="-150" dirty="0" err="1">
                <a:solidFill>
                  <a:schemeClr val="bg1"/>
                </a:solidFill>
              </a:rPr>
              <a:t>src</a:t>
            </a:r>
            <a:r>
              <a:rPr lang="en-US" altLang="ko-KR" sz="2000" spc="-150" dirty="0">
                <a:solidFill>
                  <a:schemeClr val="bg1"/>
                </a:solidFill>
              </a:rPr>
              <a:t> folder, which is the source folder for the package</a:t>
            </a:r>
          </a:p>
          <a:p>
            <a:r>
              <a:rPr lang="en-US" altLang="ko-KR" sz="2000" dirty="0">
                <a:solidFill>
                  <a:srgbClr val="FF0000"/>
                </a:solidFill>
              </a:rPr>
              <a:t>$ </a:t>
            </a:r>
            <a:r>
              <a:rPr lang="en-US" altLang="ko-KR" sz="2000" dirty="0" err="1">
                <a:solidFill>
                  <a:srgbClr val="FFFF00"/>
                </a:solidFill>
              </a:rPr>
              <a:t>gedit</a:t>
            </a:r>
            <a:r>
              <a:rPr lang="en-US" altLang="ko-KR" sz="2000" dirty="0">
                <a:solidFill>
                  <a:srgbClr val="FFFF00"/>
                </a:solidFill>
              </a:rPr>
              <a:t> </a:t>
            </a:r>
            <a:r>
              <a:rPr lang="en-US" altLang="ko-KR" sz="2000" dirty="0">
                <a:solidFill>
                  <a:schemeClr val="bg1"/>
                </a:solidFill>
              </a:rPr>
              <a:t>service_client.cpp  			→ New source file and modify contents</a:t>
            </a:r>
          </a:p>
        </p:txBody>
      </p:sp>
      <p:sp>
        <p:nvSpPr>
          <p:cNvPr id="8" name="Rectangle 3"/>
          <p:cNvSpPr/>
          <p:nvPr/>
        </p:nvSpPr>
        <p:spPr>
          <a:xfrm>
            <a:off x="724395" y="4567856"/>
            <a:ext cx="10948200" cy="1015663"/>
          </a:xfrm>
          <a:prstGeom prst="rect">
            <a:avLst/>
          </a:prstGeom>
          <a:solidFill>
            <a:schemeClr val="tx1"/>
          </a:solidFill>
        </p:spPr>
        <p:txBody>
          <a:bodyPr wrap="square">
            <a:spAutoFit/>
          </a:bodyPr>
          <a:lstStyle/>
          <a:p>
            <a:r>
              <a:rPr lang="en-US" altLang="ko-KR" sz="2000" dirty="0">
                <a:solidFill>
                  <a:schemeClr val="bg1"/>
                </a:solidFill>
              </a:rPr>
              <a:t>#include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ros.h</a:t>
            </a:r>
            <a:r>
              <a:rPr lang="en-US" altLang="ko-KR" sz="2000" dirty="0">
                <a:solidFill>
                  <a:schemeClr val="bg1"/>
                </a:solidFill>
              </a:rPr>
              <a:t>"                          	   </a:t>
            </a:r>
            <a:r>
              <a:rPr lang="en-US" altLang="ko-KR" sz="2000" dirty="0">
                <a:solidFill>
                  <a:srgbClr val="FFFF00"/>
                </a:solidFill>
              </a:rPr>
              <a:t>// </a:t>
            </a:r>
            <a:r>
              <a:rPr lang="en-US" altLang="ko-KR" sz="2000" dirty="0" err="1">
                <a:solidFill>
                  <a:srgbClr val="FFFF00"/>
                </a:solidFill>
              </a:rPr>
              <a:t>ros</a:t>
            </a:r>
            <a:r>
              <a:rPr lang="en-US" altLang="ko-KR" sz="2000" dirty="0">
                <a:solidFill>
                  <a:srgbClr val="FFFF00"/>
                </a:solidFill>
              </a:rPr>
              <a:t> basic header file</a:t>
            </a:r>
          </a:p>
          <a:p>
            <a:r>
              <a:rPr lang="en-US" altLang="ko-KR" sz="2000" dirty="0">
                <a:solidFill>
                  <a:schemeClr val="bg1"/>
                </a:solidFill>
              </a:rPr>
              <a:t>#include "</a:t>
            </a:r>
            <a:r>
              <a:rPr lang="en-US" altLang="ko-KR" sz="2000" dirty="0" err="1">
                <a:solidFill>
                  <a:schemeClr val="bg1"/>
                </a:solidFill>
              </a:rPr>
              <a:t>ros_tutorials_service</a:t>
            </a:r>
            <a:r>
              <a:rPr lang="en-US" altLang="ko-KR" sz="2000" dirty="0">
                <a:solidFill>
                  <a:schemeClr val="bg1"/>
                </a:solidFill>
              </a:rPr>
              <a:t>/</a:t>
            </a:r>
            <a:r>
              <a:rPr lang="en-US" altLang="ko-KR" sz="2000" dirty="0" err="1">
                <a:solidFill>
                  <a:schemeClr val="bg1"/>
                </a:solidFill>
              </a:rPr>
              <a:t>SrvTutorial.h</a:t>
            </a:r>
            <a:r>
              <a:rPr lang="en-US" altLang="ko-KR" sz="2000" dirty="0">
                <a:solidFill>
                  <a:schemeClr val="bg1"/>
                </a:solidFill>
              </a:rPr>
              <a:t>" </a:t>
            </a:r>
            <a:r>
              <a:rPr lang="en-US" altLang="ko-KR" sz="2000" dirty="0">
                <a:solidFill>
                  <a:srgbClr val="FFFF00"/>
                </a:solidFill>
              </a:rPr>
              <a:t>// </a:t>
            </a:r>
            <a:r>
              <a:rPr lang="en-US" altLang="ko-KR" sz="2000" dirty="0" err="1">
                <a:solidFill>
                  <a:srgbClr val="FFFF00"/>
                </a:solidFill>
              </a:rPr>
              <a:t>SrvTutorial</a:t>
            </a:r>
            <a:r>
              <a:rPr lang="en-US" altLang="ko-KR" sz="2000" dirty="0">
                <a:solidFill>
                  <a:srgbClr val="FFFF00"/>
                </a:solidFill>
              </a:rPr>
              <a:t> service file header</a:t>
            </a:r>
            <a:r>
              <a:rPr lang="en-US" altLang="ko-KR" dirty="0">
                <a:solidFill>
                  <a:srgbClr val="FFFF00"/>
                </a:solidFill>
              </a:rPr>
              <a:t> (auto-generated after build)</a:t>
            </a:r>
            <a:endParaRPr lang="en-US" altLang="ko-KR" sz="2000" dirty="0">
              <a:solidFill>
                <a:srgbClr val="FFFF00"/>
              </a:solidFill>
            </a:endParaRPr>
          </a:p>
          <a:p>
            <a:r>
              <a:rPr lang="en-US" altLang="ko-KR" sz="2000" dirty="0">
                <a:solidFill>
                  <a:schemeClr val="bg1"/>
                </a:solidFill>
              </a:rPr>
              <a:t>#include &lt;</a:t>
            </a:r>
            <a:r>
              <a:rPr lang="en-US" altLang="ko-KR" sz="2000" dirty="0" err="1">
                <a:solidFill>
                  <a:schemeClr val="bg1"/>
                </a:solidFill>
              </a:rPr>
              <a:t>cstdlib</a:t>
            </a:r>
            <a:r>
              <a:rPr lang="en-US" altLang="ko-KR" sz="2000" dirty="0">
                <a:solidFill>
                  <a:schemeClr val="bg1"/>
                </a:solidFill>
              </a:rPr>
              <a:t>&gt;                            	   </a:t>
            </a:r>
            <a:r>
              <a:rPr lang="en-US" altLang="ko-KR" sz="2000" dirty="0">
                <a:solidFill>
                  <a:srgbClr val="FFFF00"/>
                </a:solidFill>
              </a:rPr>
              <a:t>// library for using atoll function</a:t>
            </a:r>
            <a:endParaRPr lang="ko-KR" altLang="en-US" sz="2000" dirty="0">
              <a:solidFill>
                <a:srgbClr val="FFFF00"/>
              </a:solidFill>
            </a:endParaRPr>
          </a:p>
        </p:txBody>
      </p:sp>
    </p:spTree>
    <p:extLst>
      <p:ext uri="{BB962C8B-B14F-4D97-AF65-F5344CB8AC3E}">
        <p14:creationId xmlns:p14="http://schemas.microsoft.com/office/powerpoint/2010/main" val="940120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41</a:t>
            </a:fld>
            <a:endParaRPr lang="ko-KR" altLang="en-US" dirty="0"/>
          </a:p>
        </p:txBody>
      </p:sp>
      <p:sp>
        <p:nvSpPr>
          <p:cNvPr id="5" name="Rectangle 3"/>
          <p:cNvSpPr/>
          <p:nvPr/>
        </p:nvSpPr>
        <p:spPr>
          <a:xfrm>
            <a:off x="382554" y="1008000"/>
            <a:ext cx="11290041" cy="5632311"/>
          </a:xfrm>
          <a:prstGeom prst="rect">
            <a:avLst/>
          </a:prstGeom>
          <a:solidFill>
            <a:schemeClr val="tx1"/>
          </a:solidFill>
        </p:spPr>
        <p:txBody>
          <a:bodyPr wrap="square">
            <a:spAutoFit/>
          </a:bodyPr>
          <a:lstStyle/>
          <a:p>
            <a:r>
              <a:rPr lang="en-US" altLang="ko-KR" sz="2000" dirty="0" err="1">
                <a:solidFill>
                  <a:schemeClr val="bg1"/>
                </a:solidFill>
              </a:rPr>
              <a:t>int</a:t>
            </a:r>
            <a:r>
              <a:rPr lang="en-US" altLang="ko-KR" sz="2000" dirty="0">
                <a:solidFill>
                  <a:schemeClr val="bg1"/>
                </a:solidFill>
              </a:rPr>
              <a:t> main(</a:t>
            </a:r>
            <a:r>
              <a:rPr lang="en-US" altLang="ko-KR" sz="2000" dirty="0" err="1">
                <a:solidFill>
                  <a:schemeClr val="bg1"/>
                </a:solidFill>
              </a:rPr>
              <a:t>int</a:t>
            </a:r>
            <a:r>
              <a:rPr lang="en-US" altLang="ko-KR" sz="2000" dirty="0">
                <a:solidFill>
                  <a:schemeClr val="bg1"/>
                </a:solidFill>
              </a:rPr>
              <a:t> </a:t>
            </a:r>
            <a:r>
              <a:rPr lang="en-US" altLang="ko-KR" sz="2000" dirty="0" err="1">
                <a:solidFill>
                  <a:schemeClr val="bg1"/>
                </a:solidFill>
              </a:rPr>
              <a:t>argc</a:t>
            </a:r>
            <a:r>
              <a:rPr lang="en-US" altLang="ko-KR" sz="2000" dirty="0">
                <a:solidFill>
                  <a:schemeClr val="bg1"/>
                </a:solidFill>
              </a:rPr>
              <a:t>, char **</a:t>
            </a:r>
            <a:r>
              <a:rPr lang="en-US" altLang="ko-KR" sz="2000" dirty="0" err="1">
                <a:solidFill>
                  <a:schemeClr val="bg1"/>
                </a:solidFill>
              </a:rPr>
              <a:t>argv</a:t>
            </a:r>
            <a:r>
              <a:rPr lang="en-US" altLang="ko-KR" sz="2000" dirty="0">
                <a:solidFill>
                  <a:schemeClr val="bg1"/>
                </a:solidFill>
              </a:rPr>
              <a:t>)               	</a:t>
            </a:r>
            <a:r>
              <a:rPr lang="en-US" altLang="ko-KR" sz="2000" dirty="0">
                <a:solidFill>
                  <a:srgbClr val="FFFF00"/>
                </a:solidFill>
              </a:rPr>
              <a:t>// Node main function</a:t>
            </a:r>
            <a:endParaRPr lang="ko-KR" altLang="en-US" sz="2000" dirty="0">
              <a:solidFill>
                <a:srgbClr val="FFFF00"/>
              </a:solidFill>
            </a:endParaRPr>
          </a:p>
          <a:p>
            <a:r>
              <a:rPr lang="en-US" altLang="ko-KR" sz="2000" dirty="0">
                <a:solidFill>
                  <a:schemeClr val="bg1"/>
                </a:solidFill>
              </a:rPr>
              <a:t>{</a:t>
            </a:r>
          </a:p>
          <a:p>
            <a:r>
              <a:rPr lang="en-US" altLang="ko-KR" sz="2000" dirty="0">
                <a:solidFill>
                  <a:schemeClr val="bg1"/>
                </a:solidFill>
              </a:rPr>
              <a:t>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init</a:t>
            </a:r>
            <a:r>
              <a:rPr lang="en-US" altLang="ko-KR" sz="2000" dirty="0">
                <a:solidFill>
                  <a:schemeClr val="bg1"/>
                </a:solidFill>
              </a:rPr>
              <a:t>(</a:t>
            </a:r>
            <a:r>
              <a:rPr lang="en-US" altLang="ko-KR" sz="2000" dirty="0" err="1">
                <a:solidFill>
                  <a:schemeClr val="bg1"/>
                </a:solidFill>
              </a:rPr>
              <a:t>argc</a:t>
            </a:r>
            <a:r>
              <a:rPr lang="en-US" altLang="ko-KR" sz="2000" dirty="0">
                <a:solidFill>
                  <a:schemeClr val="bg1"/>
                </a:solidFill>
              </a:rPr>
              <a:t>, </a:t>
            </a:r>
            <a:r>
              <a:rPr lang="en-US" altLang="ko-KR" sz="2000" dirty="0" err="1">
                <a:solidFill>
                  <a:schemeClr val="bg1"/>
                </a:solidFill>
              </a:rPr>
              <a:t>argv</a:t>
            </a:r>
            <a:r>
              <a:rPr lang="en-US" altLang="ko-KR" sz="2000" dirty="0">
                <a:solidFill>
                  <a:schemeClr val="bg1"/>
                </a:solidFill>
              </a:rPr>
              <a:t>, "</a:t>
            </a:r>
            <a:r>
              <a:rPr lang="en-US" altLang="ko-KR" sz="2000" dirty="0" err="1">
                <a:solidFill>
                  <a:schemeClr val="bg1"/>
                </a:solidFill>
              </a:rPr>
              <a:t>service_client</a:t>
            </a:r>
            <a:r>
              <a:rPr lang="en-US" altLang="ko-KR" sz="2000" dirty="0">
                <a:solidFill>
                  <a:schemeClr val="bg1"/>
                </a:solidFill>
              </a:rPr>
              <a:t>");	</a:t>
            </a:r>
            <a:r>
              <a:rPr lang="en-US" altLang="ko-KR" sz="2000" dirty="0">
                <a:solidFill>
                  <a:srgbClr val="FFFF00"/>
                </a:solidFill>
              </a:rPr>
              <a:t>// Initialize the node name</a:t>
            </a:r>
            <a:endParaRPr lang="ko-KR" altLang="en-US" sz="2000" dirty="0">
              <a:solidFill>
                <a:srgbClr val="FFFF00"/>
              </a:solidFill>
            </a:endParaRPr>
          </a:p>
          <a:p>
            <a:endParaRPr lang="ko-KR" altLang="en-US" sz="2000" dirty="0">
              <a:solidFill>
                <a:schemeClr val="bg1"/>
              </a:solidFill>
            </a:endParaRPr>
          </a:p>
          <a:p>
            <a:r>
              <a:rPr lang="ko-KR" altLang="en-US" sz="2000" dirty="0">
                <a:solidFill>
                  <a:schemeClr val="bg1"/>
                </a:solidFill>
              </a:rPr>
              <a:t>  </a:t>
            </a:r>
            <a:r>
              <a:rPr lang="en-US" altLang="ko-KR" sz="2000" dirty="0">
                <a:solidFill>
                  <a:schemeClr val="bg1"/>
                </a:solidFill>
              </a:rPr>
              <a:t>if (</a:t>
            </a:r>
            <a:r>
              <a:rPr lang="en-US" altLang="ko-KR" sz="2000" dirty="0" err="1">
                <a:solidFill>
                  <a:schemeClr val="bg1"/>
                </a:solidFill>
              </a:rPr>
              <a:t>argc</a:t>
            </a:r>
            <a:r>
              <a:rPr lang="en-US" altLang="ko-KR" sz="2000" dirty="0">
                <a:solidFill>
                  <a:schemeClr val="bg1"/>
                </a:solidFill>
              </a:rPr>
              <a:t> != 3)  				</a:t>
            </a:r>
            <a:r>
              <a:rPr lang="en-US" altLang="ko-KR" sz="2000" dirty="0">
                <a:solidFill>
                  <a:srgbClr val="FFFF00"/>
                </a:solidFill>
              </a:rPr>
              <a:t>// process input value error</a:t>
            </a:r>
            <a:endParaRPr lang="ko-KR" altLang="en-US" sz="2000" dirty="0">
              <a:solidFill>
                <a:srgbClr val="FFFF00"/>
              </a:solidFill>
            </a:endParaRPr>
          </a:p>
          <a:p>
            <a:r>
              <a:rPr lang="ko-KR" altLang="en-US" sz="2000" dirty="0">
                <a:solidFill>
                  <a:schemeClr val="bg1"/>
                </a:solidFill>
              </a:rPr>
              <a:t>  </a:t>
            </a:r>
            <a:r>
              <a:rPr lang="en-US" altLang="ko-KR" sz="2000" dirty="0">
                <a:solidFill>
                  <a:schemeClr val="bg1"/>
                </a:solidFill>
              </a:rPr>
              <a:t>{</a:t>
            </a:r>
          </a:p>
          <a:p>
            <a:r>
              <a:rPr lang="en-US" altLang="ko-KR" sz="2000" dirty="0">
                <a:solidFill>
                  <a:schemeClr val="bg1"/>
                </a:solidFill>
              </a:rPr>
              <a:t>    ROS_INFO("</a:t>
            </a:r>
            <a:r>
              <a:rPr lang="en-US" altLang="ko-KR" sz="2000" dirty="0" err="1">
                <a:solidFill>
                  <a:schemeClr val="bg1"/>
                </a:solidFill>
              </a:rPr>
              <a:t>cmd</a:t>
            </a:r>
            <a:r>
              <a:rPr lang="en-US" altLang="ko-KR" sz="2000" dirty="0">
                <a:solidFill>
                  <a:schemeClr val="bg1"/>
                </a:solidFill>
              </a:rPr>
              <a:t> : rosrun </a:t>
            </a:r>
            <a:r>
              <a:rPr lang="en-US" altLang="ko-KR" sz="2000" dirty="0" err="1">
                <a:solidFill>
                  <a:schemeClr val="bg1"/>
                </a:solidFill>
              </a:rPr>
              <a:t>ros_tutorials_service</a:t>
            </a:r>
            <a:r>
              <a:rPr lang="en-US" altLang="ko-KR" sz="2000" dirty="0">
                <a:solidFill>
                  <a:schemeClr val="bg1"/>
                </a:solidFill>
              </a:rPr>
              <a:t> </a:t>
            </a:r>
            <a:r>
              <a:rPr lang="en-US" altLang="ko-KR" sz="2000" dirty="0" err="1">
                <a:solidFill>
                  <a:schemeClr val="bg1"/>
                </a:solidFill>
              </a:rPr>
              <a:t>service_client</a:t>
            </a:r>
            <a:r>
              <a:rPr lang="en-US" altLang="ko-KR" sz="2000" dirty="0">
                <a:solidFill>
                  <a:schemeClr val="bg1"/>
                </a:solidFill>
              </a:rPr>
              <a:t> arg0 arg1");</a:t>
            </a:r>
          </a:p>
          <a:p>
            <a:r>
              <a:rPr lang="en-US" altLang="ko-KR" sz="2000" dirty="0">
                <a:solidFill>
                  <a:schemeClr val="bg1"/>
                </a:solidFill>
              </a:rPr>
              <a:t>    ROS_INFO("arg0: double number, arg1: double number");</a:t>
            </a:r>
          </a:p>
          <a:p>
            <a:r>
              <a:rPr lang="en-US" altLang="ko-KR" sz="2000" dirty="0">
                <a:solidFill>
                  <a:schemeClr val="bg1"/>
                </a:solidFill>
              </a:rPr>
              <a:t>    return 1;</a:t>
            </a:r>
          </a:p>
          <a:p>
            <a:r>
              <a:rPr lang="en-US" altLang="ko-KR" sz="2000" dirty="0">
                <a:solidFill>
                  <a:schemeClr val="bg1"/>
                </a:solidFill>
              </a:rPr>
              <a:t>  }</a:t>
            </a:r>
          </a:p>
          <a:p>
            <a:endParaRPr lang="en-US" altLang="ko-KR" sz="2000" dirty="0">
              <a:solidFill>
                <a:schemeClr val="bg1"/>
              </a:solidFill>
            </a:endParaRPr>
          </a:p>
          <a:p>
            <a:r>
              <a:rPr lang="en-US" altLang="ko-KR" sz="2000" dirty="0">
                <a:solidFill>
                  <a:schemeClr val="bg1"/>
                </a:solidFill>
              </a:rPr>
              <a:t>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NodeHandle</a:t>
            </a:r>
            <a:r>
              <a:rPr lang="en-US" altLang="ko-KR" sz="2000" dirty="0">
                <a:solidFill>
                  <a:schemeClr val="bg1"/>
                </a:solidFill>
              </a:rPr>
              <a:t> </a:t>
            </a:r>
            <a:r>
              <a:rPr lang="en-US" altLang="ko-KR" sz="2000" dirty="0" err="1">
                <a:solidFill>
                  <a:schemeClr val="bg1"/>
                </a:solidFill>
              </a:rPr>
              <a:t>nh</a:t>
            </a:r>
            <a:r>
              <a:rPr lang="en-US" altLang="ko-KR" sz="2000" dirty="0">
                <a:solidFill>
                  <a:schemeClr val="bg1"/>
                </a:solidFill>
              </a:rPr>
              <a:t>;      			</a:t>
            </a:r>
            <a:r>
              <a:rPr lang="en-US" altLang="ko-KR" sz="2000" dirty="0">
                <a:solidFill>
                  <a:srgbClr val="FFFF00"/>
                </a:solidFill>
              </a:rPr>
              <a:t>// Declare a node handle to communicate with the ROS system</a:t>
            </a:r>
          </a:p>
          <a:p>
            <a:endParaRPr lang="ko-KR" altLang="en-US" sz="2000" dirty="0">
              <a:solidFill>
                <a:schemeClr val="bg1"/>
              </a:solidFill>
            </a:endParaRPr>
          </a:p>
          <a:p>
            <a:r>
              <a:rPr lang="en-US" altLang="ko-KR" sz="2000" dirty="0">
                <a:solidFill>
                  <a:srgbClr val="FFFF00"/>
                </a:solidFill>
              </a:rPr>
              <a:t>   // service client declaration, using </a:t>
            </a:r>
            <a:r>
              <a:rPr lang="en-US" altLang="ko-KR" sz="2000" dirty="0" err="1">
                <a:solidFill>
                  <a:srgbClr val="FFFF00"/>
                </a:solidFill>
              </a:rPr>
              <a:t>SrvTutorial</a:t>
            </a:r>
            <a:r>
              <a:rPr lang="en-US" altLang="ko-KR" sz="2000" dirty="0">
                <a:solidFill>
                  <a:srgbClr val="FFFF00"/>
                </a:solidFill>
              </a:rPr>
              <a:t> service file in </a:t>
            </a:r>
            <a:r>
              <a:rPr lang="en-US" altLang="ko-KR" sz="2000" dirty="0" err="1">
                <a:solidFill>
                  <a:srgbClr val="FFFF00"/>
                </a:solidFill>
              </a:rPr>
              <a:t>ros_tutorials_service</a:t>
            </a:r>
            <a:r>
              <a:rPr lang="en-US" altLang="ko-KR" sz="2000" dirty="0">
                <a:solidFill>
                  <a:srgbClr val="FFFF00"/>
                </a:solidFill>
              </a:rPr>
              <a:t> package</a:t>
            </a:r>
          </a:p>
          <a:p>
            <a:r>
              <a:rPr lang="en-US" altLang="ko-KR" sz="2000" dirty="0">
                <a:solidFill>
                  <a:srgbClr val="FFFF00"/>
                </a:solidFill>
              </a:rPr>
              <a:t>   // Declare service client </a:t>
            </a:r>
            <a:r>
              <a:rPr lang="en-US" altLang="ko-KR" sz="2000" dirty="0" err="1">
                <a:solidFill>
                  <a:srgbClr val="FFFF00"/>
                </a:solidFill>
              </a:rPr>
              <a:t>ros_tutorials_service_client</a:t>
            </a:r>
            <a:endParaRPr lang="en-US" altLang="ko-KR" sz="2000" dirty="0">
              <a:solidFill>
                <a:srgbClr val="FFFF00"/>
              </a:solidFill>
            </a:endParaRPr>
          </a:p>
          <a:p>
            <a:r>
              <a:rPr lang="en-US" altLang="ko-KR" sz="2000" dirty="0">
                <a:solidFill>
                  <a:srgbClr val="FFFF00"/>
                </a:solidFill>
              </a:rPr>
              <a:t>   // The service name is "</a:t>
            </a:r>
            <a:r>
              <a:rPr lang="en-US" altLang="ko-KR" sz="2000" dirty="0" err="1">
                <a:solidFill>
                  <a:srgbClr val="FFFF00"/>
                </a:solidFill>
              </a:rPr>
              <a:t>ros_tutorial_srv</a:t>
            </a:r>
            <a:r>
              <a:rPr lang="en-US" altLang="ko-KR" sz="2000" dirty="0">
                <a:solidFill>
                  <a:srgbClr val="FFFF00"/>
                </a:solidFill>
              </a:rPr>
              <a:t>“</a:t>
            </a:r>
          </a:p>
          <a:p>
            <a:r>
              <a:rPr lang="ko-KR" altLang="en-US" sz="2000" dirty="0">
                <a:solidFill>
                  <a:schemeClr val="bg1"/>
                </a:solidFill>
              </a:rPr>
              <a:t>  </a:t>
            </a:r>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ServiceClient</a:t>
            </a:r>
            <a:r>
              <a:rPr lang="en-US" altLang="ko-KR" sz="2000" dirty="0">
                <a:solidFill>
                  <a:schemeClr val="bg1"/>
                </a:solidFill>
              </a:rPr>
              <a:t> </a:t>
            </a:r>
            <a:r>
              <a:rPr lang="en-US" altLang="ko-KR" sz="2000" dirty="0" err="1">
                <a:solidFill>
                  <a:schemeClr val="bg1"/>
                </a:solidFill>
              </a:rPr>
              <a:t>ros_tutorials_service_client</a:t>
            </a:r>
            <a:r>
              <a:rPr lang="en-US" altLang="ko-KR" sz="2000" dirty="0">
                <a:solidFill>
                  <a:schemeClr val="bg1"/>
                </a:solidFill>
              </a:rPr>
              <a:t> = </a:t>
            </a:r>
            <a:r>
              <a:rPr lang="en-US" altLang="ko-KR" sz="2000" dirty="0" err="1">
                <a:solidFill>
                  <a:schemeClr val="bg1"/>
                </a:solidFill>
              </a:rPr>
              <a:t>nh.serviceClient</a:t>
            </a:r>
            <a:r>
              <a:rPr lang="en-US" altLang="ko-KR" sz="2000" dirty="0">
                <a:solidFill>
                  <a:schemeClr val="bg1"/>
                </a:solidFill>
              </a:rPr>
              <a:t>&lt;</a:t>
            </a:r>
            <a:r>
              <a:rPr lang="en-US" altLang="ko-KR" sz="2000" dirty="0" err="1">
                <a:solidFill>
                  <a:schemeClr val="bg1"/>
                </a:solidFill>
              </a:rPr>
              <a:t>ros_tutorials_service</a:t>
            </a:r>
            <a:r>
              <a:rPr lang="en-US" altLang="ko-KR" sz="2000" dirty="0">
                <a:solidFill>
                  <a:schemeClr val="bg1"/>
                </a:solidFill>
              </a:rPr>
              <a:t>::</a:t>
            </a:r>
            <a:r>
              <a:rPr lang="en-US" altLang="ko-KR" sz="2000" dirty="0" err="1">
                <a:solidFill>
                  <a:schemeClr val="bg1"/>
                </a:solidFill>
              </a:rPr>
              <a:t>SrvTutorial</a:t>
            </a:r>
            <a:r>
              <a:rPr lang="en-US" altLang="ko-KR" sz="2000" dirty="0">
                <a:solidFill>
                  <a:schemeClr val="bg1"/>
                </a:solidFill>
              </a:rPr>
              <a:t>&gt;("</a:t>
            </a:r>
            <a:r>
              <a:rPr lang="en-US" altLang="ko-KR" sz="2000" dirty="0" err="1">
                <a:solidFill>
                  <a:schemeClr val="bg1"/>
                </a:solidFill>
              </a:rPr>
              <a:t>ros_tutorial_srv</a:t>
            </a:r>
            <a:r>
              <a:rPr lang="en-US" altLang="ko-KR" sz="2000" dirty="0">
                <a:solidFill>
                  <a:schemeClr val="bg1"/>
                </a:solidFill>
              </a:rPr>
              <a:t>");</a:t>
            </a:r>
          </a:p>
        </p:txBody>
      </p:sp>
    </p:spTree>
    <p:extLst>
      <p:ext uri="{BB962C8B-B14F-4D97-AF65-F5344CB8AC3E}">
        <p14:creationId xmlns:p14="http://schemas.microsoft.com/office/powerpoint/2010/main" val="4079654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42</a:t>
            </a:fld>
            <a:endParaRPr lang="ko-KR" altLang="en-US" dirty="0"/>
          </a:p>
        </p:txBody>
      </p:sp>
      <p:sp>
        <p:nvSpPr>
          <p:cNvPr id="5" name="Rectangle 3"/>
          <p:cNvSpPr/>
          <p:nvPr/>
        </p:nvSpPr>
        <p:spPr>
          <a:xfrm>
            <a:off x="382554" y="1008000"/>
            <a:ext cx="11290041" cy="5632311"/>
          </a:xfrm>
          <a:prstGeom prst="rect">
            <a:avLst/>
          </a:prstGeom>
          <a:solidFill>
            <a:schemeClr val="tx1"/>
          </a:solidFill>
        </p:spPr>
        <p:txBody>
          <a:bodyPr wrap="square">
            <a:spAutoFit/>
          </a:bodyPr>
          <a:lstStyle/>
          <a:p>
            <a:r>
              <a:rPr lang="en-US" altLang="ko-KR" dirty="0">
                <a:solidFill>
                  <a:srgbClr val="FFFF00"/>
                </a:solidFill>
              </a:rPr>
              <a:t>  // Declare a service that uses the </a:t>
            </a:r>
            <a:r>
              <a:rPr lang="en-US" altLang="ko-KR" dirty="0" err="1">
                <a:solidFill>
                  <a:srgbClr val="FFFF00"/>
                </a:solidFill>
              </a:rPr>
              <a:t>SrvTutorial</a:t>
            </a:r>
            <a:r>
              <a:rPr lang="en-US" altLang="ko-KR" dirty="0">
                <a:solidFill>
                  <a:srgbClr val="FFFF00"/>
                </a:solidFill>
              </a:rPr>
              <a:t> service file with the name </a:t>
            </a:r>
            <a:r>
              <a:rPr lang="en-US" altLang="ko-KR" dirty="0" err="1">
                <a:solidFill>
                  <a:srgbClr val="FFFF00"/>
                </a:solidFill>
              </a:rPr>
              <a:t>srv</a:t>
            </a:r>
            <a:endParaRPr lang="en-US" altLang="ko-KR" dirty="0">
              <a:solidFill>
                <a:srgbClr val="FFFF00"/>
              </a:solidFill>
            </a:endParaRPr>
          </a:p>
          <a:p>
            <a:r>
              <a:rPr lang="ko-KR" altLang="en-US" dirty="0">
                <a:solidFill>
                  <a:schemeClr val="bg1"/>
                </a:solidFill>
              </a:rPr>
              <a:t>  </a:t>
            </a:r>
            <a:r>
              <a:rPr lang="en-US" altLang="ko-KR" dirty="0" err="1">
                <a:solidFill>
                  <a:schemeClr val="bg1"/>
                </a:solidFill>
              </a:rPr>
              <a:t>ros_tutorials_service</a:t>
            </a:r>
            <a:r>
              <a:rPr lang="en-US" altLang="ko-KR" dirty="0">
                <a:solidFill>
                  <a:schemeClr val="bg1"/>
                </a:solidFill>
              </a:rPr>
              <a:t>::</a:t>
            </a:r>
            <a:r>
              <a:rPr lang="en-US" altLang="ko-KR" dirty="0" err="1">
                <a:solidFill>
                  <a:schemeClr val="bg1"/>
                </a:solidFill>
              </a:rPr>
              <a:t>SrvTutorial</a:t>
            </a:r>
            <a:r>
              <a:rPr lang="en-US" altLang="ko-KR" dirty="0">
                <a:solidFill>
                  <a:schemeClr val="bg1"/>
                </a:solidFill>
              </a:rPr>
              <a:t> </a:t>
            </a:r>
            <a:r>
              <a:rPr lang="en-US" altLang="ko-KR" dirty="0" err="1">
                <a:solidFill>
                  <a:schemeClr val="bg1"/>
                </a:solidFill>
              </a:rPr>
              <a:t>srv</a:t>
            </a:r>
            <a:r>
              <a:rPr lang="en-US" altLang="ko-KR" dirty="0">
                <a:solidFill>
                  <a:schemeClr val="bg1"/>
                </a:solidFill>
              </a:rPr>
              <a:t>;</a:t>
            </a:r>
          </a:p>
          <a:p>
            <a:endParaRPr lang="en-US" altLang="ko-KR" dirty="0">
              <a:solidFill>
                <a:schemeClr val="bg1"/>
              </a:solidFill>
            </a:endParaRPr>
          </a:p>
          <a:p>
            <a:r>
              <a:rPr lang="en-US" altLang="ko-KR" dirty="0">
                <a:solidFill>
                  <a:srgbClr val="FFFF00"/>
                </a:solidFill>
              </a:rPr>
              <a:t>  // stores the parameters used as input when the node is executed as a service request value in each of a and b</a:t>
            </a:r>
          </a:p>
          <a:p>
            <a:r>
              <a:rPr lang="ko-KR" altLang="en-US" dirty="0">
                <a:solidFill>
                  <a:schemeClr val="bg1"/>
                </a:solidFill>
              </a:rPr>
              <a:t>  </a:t>
            </a:r>
            <a:r>
              <a:rPr lang="en-US" altLang="ko-KR" dirty="0" err="1">
                <a:solidFill>
                  <a:schemeClr val="bg1"/>
                </a:solidFill>
              </a:rPr>
              <a:t>srv.request.a</a:t>
            </a:r>
            <a:r>
              <a:rPr lang="en-US" altLang="ko-KR" dirty="0">
                <a:solidFill>
                  <a:schemeClr val="bg1"/>
                </a:solidFill>
              </a:rPr>
              <a:t> = atoll(</a:t>
            </a:r>
            <a:r>
              <a:rPr lang="en-US" altLang="ko-KR" dirty="0" err="1">
                <a:solidFill>
                  <a:schemeClr val="bg1"/>
                </a:solidFill>
              </a:rPr>
              <a:t>argv</a:t>
            </a:r>
            <a:r>
              <a:rPr lang="en-US" altLang="ko-KR" dirty="0">
                <a:solidFill>
                  <a:schemeClr val="bg1"/>
                </a:solidFill>
              </a:rPr>
              <a:t>[1]);</a:t>
            </a:r>
          </a:p>
          <a:p>
            <a:r>
              <a:rPr lang="en-US" altLang="ko-KR" dirty="0">
                <a:solidFill>
                  <a:schemeClr val="bg1"/>
                </a:solidFill>
              </a:rPr>
              <a:t>  </a:t>
            </a:r>
            <a:r>
              <a:rPr lang="en-US" altLang="ko-KR" dirty="0" err="1">
                <a:solidFill>
                  <a:schemeClr val="bg1"/>
                </a:solidFill>
              </a:rPr>
              <a:t>srv.request.b</a:t>
            </a:r>
            <a:r>
              <a:rPr lang="en-US" altLang="ko-KR" dirty="0">
                <a:solidFill>
                  <a:schemeClr val="bg1"/>
                </a:solidFill>
              </a:rPr>
              <a:t> = atoll(</a:t>
            </a:r>
            <a:r>
              <a:rPr lang="en-US" altLang="ko-KR" dirty="0" err="1">
                <a:solidFill>
                  <a:schemeClr val="bg1"/>
                </a:solidFill>
              </a:rPr>
              <a:t>argv</a:t>
            </a:r>
            <a:r>
              <a:rPr lang="en-US" altLang="ko-KR" dirty="0">
                <a:solidFill>
                  <a:schemeClr val="bg1"/>
                </a:solidFill>
              </a:rPr>
              <a:t>[2]);</a:t>
            </a:r>
          </a:p>
          <a:p>
            <a:endParaRPr lang="en-US" altLang="ko-KR" dirty="0">
              <a:solidFill>
                <a:schemeClr val="bg1"/>
              </a:solidFill>
            </a:endParaRPr>
          </a:p>
          <a:p>
            <a:r>
              <a:rPr lang="en-US" altLang="ko-KR" dirty="0">
                <a:solidFill>
                  <a:srgbClr val="FFFF00"/>
                </a:solidFill>
              </a:rPr>
              <a:t>  // Request the service, and if the request is accepted, display the response value</a:t>
            </a:r>
          </a:p>
          <a:p>
            <a:r>
              <a:rPr lang="ko-KR" altLang="en-US" dirty="0">
                <a:solidFill>
                  <a:schemeClr val="bg1"/>
                </a:solidFill>
              </a:rPr>
              <a:t>  </a:t>
            </a:r>
            <a:r>
              <a:rPr lang="en-US" altLang="ko-KR" dirty="0">
                <a:solidFill>
                  <a:schemeClr val="bg1"/>
                </a:solidFill>
              </a:rPr>
              <a:t>if (</a:t>
            </a:r>
            <a:r>
              <a:rPr lang="en-US" altLang="ko-KR" dirty="0" err="1">
                <a:solidFill>
                  <a:schemeClr val="bg1"/>
                </a:solidFill>
              </a:rPr>
              <a:t>ros_tutorials_service_client.call</a:t>
            </a:r>
            <a:r>
              <a:rPr lang="en-US" altLang="ko-KR" dirty="0">
                <a:solidFill>
                  <a:schemeClr val="bg1"/>
                </a:solidFill>
              </a:rPr>
              <a:t>(</a:t>
            </a:r>
            <a:r>
              <a:rPr lang="en-US" altLang="ko-KR" dirty="0" err="1">
                <a:solidFill>
                  <a:schemeClr val="bg1"/>
                </a:solidFill>
              </a:rPr>
              <a:t>srv</a:t>
            </a:r>
            <a:r>
              <a:rPr lang="en-US" altLang="ko-KR" dirty="0">
                <a:solidFill>
                  <a:schemeClr val="bg1"/>
                </a:solidFill>
              </a:rPr>
              <a:t>))</a:t>
            </a:r>
          </a:p>
          <a:p>
            <a:r>
              <a:rPr lang="en-US" altLang="ko-KR" dirty="0">
                <a:solidFill>
                  <a:schemeClr val="bg1"/>
                </a:solidFill>
              </a:rPr>
              <a:t>  {</a:t>
            </a:r>
          </a:p>
          <a:p>
            <a:r>
              <a:rPr lang="en-US" altLang="ko-KR" dirty="0">
                <a:solidFill>
                  <a:schemeClr val="bg1"/>
                </a:solidFill>
              </a:rPr>
              <a:t>    ROS_INFO("send </a:t>
            </a:r>
            <a:r>
              <a:rPr lang="en-US" altLang="ko-KR" dirty="0" err="1">
                <a:solidFill>
                  <a:schemeClr val="bg1"/>
                </a:solidFill>
              </a:rPr>
              <a:t>srv</a:t>
            </a:r>
            <a:r>
              <a:rPr lang="en-US" altLang="ko-KR" dirty="0">
                <a:solidFill>
                  <a:schemeClr val="bg1"/>
                </a:solidFill>
              </a:rPr>
              <a:t>, </a:t>
            </a:r>
            <a:r>
              <a:rPr lang="en-US" altLang="ko-KR" dirty="0" err="1">
                <a:solidFill>
                  <a:schemeClr val="bg1"/>
                </a:solidFill>
              </a:rPr>
              <a:t>srv.Request.a</a:t>
            </a:r>
            <a:r>
              <a:rPr lang="en-US" altLang="ko-KR" dirty="0">
                <a:solidFill>
                  <a:schemeClr val="bg1"/>
                </a:solidFill>
              </a:rPr>
              <a:t> and b: %</a:t>
            </a:r>
            <a:r>
              <a:rPr lang="en-US" altLang="ko-KR" dirty="0" err="1">
                <a:solidFill>
                  <a:schemeClr val="bg1"/>
                </a:solidFill>
              </a:rPr>
              <a:t>ld</a:t>
            </a:r>
            <a:r>
              <a:rPr lang="en-US" altLang="ko-KR" dirty="0">
                <a:solidFill>
                  <a:schemeClr val="bg1"/>
                </a:solidFill>
              </a:rPr>
              <a:t>, %</a:t>
            </a:r>
            <a:r>
              <a:rPr lang="en-US" altLang="ko-KR" dirty="0" err="1">
                <a:solidFill>
                  <a:schemeClr val="bg1"/>
                </a:solidFill>
              </a:rPr>
              <a:t>ld</a:t>
            </a:r>
            <a:r>
              <a:rPr lang="en-US" altLang="ko-KR" dirty="0">
                <a:solidFill>
                  <a:schemeClr val="bg1"/>
                </a:solidFill>
              </a:rPr>
              <a:t>", (long </a:t>
            </a:r>
            <a:r>
              <a:rPr lang="en-US" altLang="ko-KR" dirty="0" err="1">
                <a:solidFill>
                  <a:schemeClr val="bg1"/>
                </a:solidFill>
              </a:rPr>
              <a:t>int</a:t>
            </a:r>
            <a:r>
              <a:rPr lang="en-US" altLang="ko-KR" dirty="0">
                <a:solidFill>
                  <a:schemeClr val="bg1"/>
                </a:solidFill>
              </a:rPr>
              <a:t>)</a:t>
            </a:r>
            <a:r>
              <a:rPr lang="en-US" altLang="ko-KR" dirty="0" err="1">
                <a:solidFill>
                  <a:schemeClr val="bg1"/>
                </a:solidFill>
              </a:rPr>
              <a:t>srv.request.a</a:t>
            </a:r>
            <a:r>
              <a:rPr lang="en-US" altLang="ko-KR" dirty="0">
                <a:solidFill>
                  <a:schemeClr val="bg1"/>
                </a:solidFill>
              </a:rPr>
              <a:t>, (long </a:t>
            </a:r>
            <a:r>
              <a:rPr lang="en-US" altLang="ko-KR" dirty="0" err="1">
                <a:solidFill>
                  <a:schemeClr val="bg1"/>
                </a:solidFill>
              </a:rPr>
              <a:t>int</a:t>
            </a:r>
            <a:r>
              <a:rPr lang="en-US" altLang="ko-KR" dirty="0">
                <a:solidFill>
                  <a:schemeClr val="bg1"/>
                </a:solidFill>
              </a:rPr>
              <a:t>)</a:t>
            </a:r>
            <a:r>
              <a:rPr lang="en-US" altLang="ko-KR" dirty="0" err="1">
                <a:solidFill>
                  <a:schemeClr val="bg1"/>
                </a:solidFill>
              </a:rPr>
              <a:t>srv.request.b</a:t>
            </a:r>
            <a:r>
              <a:rPr lang="en-US" altLang="ko-KR" dirty="0">
                <a:solidFill>
                  <a:schemeClr val="bg1"/>
                </a:solidFill>
              </a:rPr>
              <a:t>);</a:t>
            </a:r>
          </a:p>
          <a:p>
            <a:r>
              <a:rPr lang="en-US" altLang="ko-KR" dirty="0">
                <a:solidFill>
                  <a:schemeClr val="bg1"/>
                </a:solidFill>
              </a:rPr>
              <a:t>    ROS_INFO("receive </a:t>
            </a:r>
            <a:r>
              <a:rPr lang="en-US" altLang="ko-KR" dirty="0" err="1">
                <a:solidFill>
                  <a:schemeClr val="bg1"/>
                </a:solidFill>
              </a:rPr>
              <a:t>srv</a:t>
            </a:r>
            <a:r>
              <a:rPr lang="en-US" altLang="ko-KR" dirty="0">
                <a:solidFill>
                  <a:schemeClr val="bg1"/>
                </a:solidFill>
              </a:rPr>
              <a:t>, </a:t>
            </a:r>
            <a:r>
              <a:rPr lang="en-US" altLang="ko-KR" dirty="0" err="1">
                <a:solidFill>
                  <a:schemeClr val="bg1"/>
                </a:solidFill>
              </a:rPr>
              <a:t>srv.Response.result</a:t>
            </a:r>
            <a:r>
              <a:rPr lang="en-US" altLang="ko-KR" dirty="0">
                <a:solidFill>
                  <a:schemeClr val="bg1"/>
                </a:solidFill>
              </a:rPr>
              <a:t>: %</a:t>
            </a:r>
            <a:r>
              <a:rPr lang="en-US" altLang="ko-KR" dirty="0" err="1">
                <a:solidFill>
                  <a:schemeClr val="bg1"/>
                </a:solidFill>
              </a:rPr>
              <a:t>ld</a:t>
            </a:r>
            <a:r>
              <a:rPr lang="en-US" altLang="ko-KR" dirty="0">
                <a:solidFill>
                  <a:schemeClr val="bg1"/>
                </a:solidFill>
              </a:rPr>
              <a:t>", (long </a:t>
            </a:r>
            <a:r>
              <a:rPr lang="en-US" altLang="ko-KR" dirty="0" err="1">
                <a:solidFill>
                  <a:schemeClr val="bg1"/>
                </a:solidFill>
              </a:rPr>
              <a:t>int</a:t>
            </a:r>
            <a:r>
              <a:rPr lang="en-US" altLang="ko-KR" dirty="0">
                <a:solidFill>
                  <a:schemeClr val="bg1"/>
                </a:solidFill>
              </a:rPr>
              <a:t>)</a:t>
            </a:r>
            <a:r>
              <a:rPr lang="en-US" altLang="ko-KR" dirty="0" err="1">
                <a:solidFill>
                  <a:schemeClr val="bg1"/>
                </a:solidFill>
              </a:rPr>
              <a:t>srv.response.result</a:t>
            </a:r>
            <a:r>
              <a:rPr lang="en-US" altLang="ko-KR" dirty="0">
                <a:solidFill>
                  <a:schemeClr val="bg1"/>
                </a:solidFill>
              </a:rPr>
              <a:t>);</a:t>
            </a:r>
          </a:p>
          <a:p>
            <a:r>
              <a:rPr lang="en-US" altLang="ko-KR" dirty="0">
                <a:solidFill>
                  <a:schemeClr val="bg1"/>
                </a:solidFill>
              </a:rPr>
              <a:t>  }</a:t>
            </a:r>
          </a:p>
          <a:p>
            <a:r>
              <a:rPr lang="en-US" altLang="ko-KR" dirty="0">
                <a:solidFill>
                  <a:schemeClr val="bg1"/>
                </a:solidFill>
              </a:rPr>
              <a:t>  else</a:t>
            </a:r>
          </a:p>
          <a:p>
            <a:r>
              <a:rPr lang="en-US" altLang="ko-KR" dirty="0">
                <a:solidFill>
                  <a:schemeClr val="bg1"/>
                </a:solidFill>
              </a:rPr>
              <a:t>  {</a:t>
            </a:r>
          </a:p>
          <a:p>
            <a:r>
              <a:rPr lang="en-US" altLang="ko-KR" dirty="0">
                <a:solidFill>
                  <a:schemeClr val="bg1"/>
                </a:solidFill>
              </a:rPr>
              <a:t>    ROS_ERROR("Failed to call service </a:t>
            </a:r>
            <a:r>
              <a:rPr lang="en-US" altLang="ko-KR" dirty="0" err="1">
                <a:solidFill>
                  <a:schemeClr val="bg1"/>
                </a:solidFill>
              </a:rPr>
              <a:t>ros_tutorial_srv</a:t>
            </a:r>
            <a:r>
              <a:rPr lang="en-US" altLang="ko-KR" dirty="0">
                <a:solidFill>
                  <a:schemeClr val="bg1"/>
                </a:solidFill>
              </a:rPr>
              <a:t>");</a:t>
            </a:r>
          </a:p>
          <a:p>
            <a:r>
              <a:rPr lang="en-US" altLang="ko-KR" dirty="0">
                <a:solidFill>
                  <a:schemeClr val="bg1"/>
                </a:solidFill>
              </a:rPr>
              <a:t>    return 1;</a:t>
            </a:r>
          </a:p>
          <a:p>
            <a:r>
              <a:rPr lang="en-US" altLang="ko-KR" dirty="0">
                <a:solidFill>
                  <a:schemeClr val="bg1"/>
                </a:solidFill>
              </a:rPr>
              <a:t>  }</a:t>
            </a:r>
          </a:p>
          <a:p>
            <a:r>
              <a:rPr lang="en-US" altLang="ko-KR" dirty="0">
                <a:solidFill>
                  <a:schemeClr val="bg1"/>
                </a:solidFill>
              </a:rPr>
              <a:t>  return 0;</a:t>
            </a:r>
          </a:p>
          <a:p>
            <a:r>
              <a:rPr lang="en-US" altLang="ko-KR" dirty="0">
                <a:solidFill>
                  <a:schemeClr val="bg1"/>
                </a:solidFill>
              </a:rPr>
              <a:t>}</a:t>
            </a:r>
          </a:p>
        </p:txBody>
      </p:sp>
    </p:spTree>
    <p:extLst>
      <p:ext uri="{BB962C8B-B14F-4D97-AF65-F5344CB8AC3E}">
        <p14:creationId xmlns:p14="http://schemas.microsoft.com/office/powerpoint/2010/main" val="3518866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normAutofit fontScale="92500"/>
          </a:bodyPr>
          <a:lstStyle/>
          <a:p>
            <a:pPr marL="0" indent="0">
              <a:lnSpc>
                <a:spcPct val="120000"/>
              </a:lnSpc>
              <a:buNone/>
            </a:pPr>
            <a:r>
              <a:rPr lang="en-US" altLang="ko-KR" dirty="0">
                <a:solidFill>
                  <a:srgbClr val="00B0F0"/>
                </a:solidFill>
              </a:rPr>
              <a:t>7) </a:t>
            </a:r>
            <a:r>
              <a:rPr lang="zh-CN" altLang="en-US" dirty="0">
                <a:solidFill>
                  <a:srgbClr val="00B0F0"/>
                </a:solidFill>
                <a:latin typeface="SimSun" charset="-122"/>
                <a:ea typeface="SimSun" charset="-122"/>
                <a:cs typeface="SimSun" charset="-122"/>
              </a:rPr>
              <a:t>建立</a:t>
            </a:r>
            <a:r>
              <a:rPr lang="en-US" altLang="ko-KR" dirty="0">
                <a:solidFill>
                  <a:srgbClr val="00B0F0"/>
                </a:solidFill>
                <a:latin typeface="SimSun" charset="-122"/>
                <a:ea typeface="SimSun" charset="-122"/>
                <a:cs typeface="SimSun" charset="-122"/>
              </a:rPr>
              <a:t> ROS </a:t>
            </a:r>
            <a:r>
              <a:rPr lang="zh-CN" altLang="en-US" dirty="0">
                <a:solidFill>
                  <a:srgbClr val="00B0F0"/>
                </a:solidFill>
                <a:latin typeface="SimSun" charset="-122"/>
                <a:ea typeface="SimSun" charset="-122"/>
                <a:cs typeface="SimSun" charset="-122"/>
              </a:rPr>
              <a:t>节点</a:t>
            </a:r>
            <a:endParaRPr lang="en-US" altLang="ko-KR" dirty="0">
              <a:solidFill>
                <a:srgbClr val="00B0F0"/>
              </a:solidFill>
              <a:latin typeface="SimSun" charset="-122"/>
              <a:ea typeface="SimSun" charset="-122"/>
              <a:cs typeface="SimSun" charset="-122"/>
            </a:endParaRPr>
          </a:p>
          <a:p>
            <a:pPr>
              <a:lnSpc>
                <a:spcPct val="120000"/>
              </a:lnSpc>
            </a:pPr>
            <a:r>
              <a:rPr lang="zh-CN" altLang="en-US" dirty="0">
                <a:latin typeface="SimSun" charset="-122"/>
                <a:ea typeface="SimSun" charset="-122"/>
                <a:cs typeface="SimSun" charset="-122"/>
              </a:rPr>
              <a:t>使用以下命令来构建</a:t>
            </a:r>
            <a:r>
              <a:rPr lang="en-US" altLang="ko-KR" dirty="0" err="1">
                <a:latin typeface="SimSun" charset="-122"/>
                <a:ea typeface="SimSun" charset="-122"/>
                <a:cs typeface="SimSun" charset="-122"/>
              </a:rPr>
              <a:t>ros_tutorials_service</a:t>
            </a:r>
            <a:r>
              <a:rPr lang="zh-CN" altLang="en-US" dirty="0">
                <a:latin typeface="SimSun" charset="-122"/>
                <a:ea typeface="SimSun" charset="-122"/>
                <a:cs typeface="SimSun" charset="-122"/>
              </a:rPr>
              <a:t>包的服务文件，服务服务器节点和客户端节点</a:t>
            </a:r>
            <a:endParaRPr lang="en-US" altLang="ko-KR" dirty="0">
              <a:latin typeface="SimSun" charset="-122"/>
              <a:ea typeface="SimSun" charset="-122"/>
              <a:cs typeface="SimSun" charset="-122"/>
            </a:endParaRPr>
          </a:p>
          <a:p>
            <a:pPr>
              <a:lnSpc>
                <a:spcPct val="120000"/>
              </a:lnSpc>
            </a:pPr>
            <a:endParaRPr lang="en-US" altLang="ko-KR" dirty="0"/>
          </a:p>
          <a:p>
            <a:pPr>
              <a:lnSpc>
                <a:spcPct val="120000"/>
              </a:lnSpc>
            </a:pPr>
            <a:r>
              <a:rPr lang="en-US" altLang="ko-KR" sz="2200" dirty="0">
                <a:solidFill>
                  <a:schemeClr val="accent2"/>
                </a:solidFill>
              </a:rPr>
              <a:t>[</a:t>
            </a:r>
            <a:r>
              <a:rPr lang="zh-CN" altLang="en-US" sz="2200" dirty="0">
                <a:solidFill>
                  <a:schemeClr val="accent2"/>
                </a:solidFill>
              </a:rPr>
              <a:t>参考</a:t>
            </a:r>
            <a:r>
              <a:rPr lang="en-US" altLang="ko-KR" sz="2200" dirty="0">
                <a:solidFill>
                  <a:schemeClr val="accent2"/>
                </a:solidFill>
              </a:rPr>
              <a:t>] </a:t>
            </a:r>
            <a:r>
              <a:rPr lang="zh-CN" altLang="en-US" sz="2200" dirty="0">
                <a:solidFill>
                  <a:schemeClr val="accent2"/>
                </a:solidFill>
              </a:rPr>
              <a:t>文件系统</a:t>
            </a:r>
            <a:endParaRPr lang="en-US" altLang="ko-KR" sz="2200" dirty="0">
              <a:solidFill>
                <a:schemeClr val="accent2"/>
              </a:solidFill>
            </a:endParaRPr>
          </a:p>
          <a:p>
            <a:pPr lvl="1">
              <a:lnSpc>
                <a:spcPct val="120000"/>
              </a:lnSpc>
            </a:pPr>
            <a:r>
              <a:rPr lang="en-US" altLang="ko-KR" sz="2200" b="1" dirty="0" err="1"/>
              <a:t>ros_tutorials_service</a:t>
            </a:r>
            <a:r>
              <a:rPr lang="zh-CN" altLang="en-US" sz="2200" b="1" dirty="0"/>
              <a:t>包的源代码文件</a:t>
            </a:r>
            <a:r>
              <a:rPr lang="en-US" altLang="ko-KR" sz="2200" dirty="0"/>
              <a:t>: ~/</a:t>
            </a:r>
            <a:r>
              <a:rPr lang="en-US" altLang="ko-KR" sz="2200" dirty="0" err="1"/>
              <a:t>catkin_ws</a:t>
            </a:r>
            <a:r>
              <a:rPr lang="en-US" altLang="ko-KR" sz="2200" dirty="0"/>
              <a:t>/</a:t>
            </a:r>
            <a:r>
              <a:rPr lang="en-US" altLang="ko-KR" sz="2200" dirty="0" err="1"/>
              <a:t>src</a:t>
            </a:r>
            <a:r>
              <a:rPr lang="en-US" altLang="ko-KR" sz="2200" dirty="0"/>
              <a:t>/</a:t>
            </a:r>
            <a:r>
              <a:rPr lang="en-US" altLang="ko-KR" sz="2200" dirty="0" err="1"/>
              <a:t>ros_tutorials_service</a:t>
            </a:r>
            <a:r>
              <a:rPr lang="en-US" altLang="ko-KR" sz="2200" dirty="0"/>
              <a:t>/</a:t>
            </a:r>
            <a:r>
              <a:rPr lang="en-US" altLang="ko-KR" sz="2200" dirty="0" err="1"/>
              <a:t>src</a:t>
            </a:r>
            <a:endParaRPr lang="en-US" altLang="ko-KR" sz="2200" dirty="0"/>
          </a:p>
          <a:p>
            <a:pPr lvl="1">
              <a:lnSpc>
                <a:spcPct val="120000"/>
              </a:lnSpc>
            </a:pPr>
            <a:r>
              <a:rPr lang="en-US" altLang="ko-KR" sz="2200" b="1" dirty="0" err="1"/>
              <a:t>ros_tutorials_service</a:t>
            </a:r>
            <a:r>
              <a:rPr lang="zh-CN" altLang="en-US" sz="2200" b="1" dirty="0"/>
              <a:t>软件包的消息文件</a:t>
            </a:r>
            <a:r>
              <a:rPr lang="en-US" altLang="ko-KR" sz="2200" dirty="0"/>
              <a:t>: ~/</a:t>
            </a:r>
            <a:r>
              <a:rPr lang="en-US" altLang="ko-KR" sz="2200" dirty="0" err="1"/>
              <a:t>catkin_ws</a:t>
            </a:r>
            <a:r>
              <a:rPr lang="en-US" altLang="ko-KR" sz="2200" dirty="0"/>
              <a:t>/</a:t>
            </a:r>
            <a:r>
              <a:rPr lang="en-US" altLang="ko-KR" sz="2200" dirty="0" err="1"/>
              <a:t>src</a:t>
            </a:r>
            <a:r>
              <a:rPr lang="en-US" altLang="ko-KR" sz="2200" dirty="0"/>
              <a:t>/</a:t>
            </a:r>
            <a:r>
              <a:rPr lang="en-US" altLang="ko-KR" sz="2200" dirty="0" err="1"/>
              <a:t>ros_tutorials_service</a:t>
            </a:r>
            <a:r>
              <a:rPr lang="en-US" altLang="ko-KR" sz="2200" dirty="0"/>
              <a:t>/</a:t>
            </a:r>
            <a:r>
              <a:rPr lang="en-US" altLang="ko-KR" sz="2200" dirty="0" err="1"/>
              <a:t>msg</a:t>
            </a:r>
            <a:endParaRPr lang="en-US" altLang="ko-KR" sz="2200" dirty="0"/>
          </a:p>
          <a:p>
            <a:pPr lvl="1">
              <a:lnSpc>
                <a:spcPct val="120000"/>
              </a:lnSpc>
            </a:pPr>
            <a:r>
              <a:rPr lang="zh-CN" altLang="en-US" sz="2200" dirty="0"/>
              <a:t>内置文件位于</a:t>
            </a:r>
            <a:r>
              <a:rPr lang="en-US" altLang="ko-KR" sz="2200" dirty="0"/>
              <a:t>/build and /</a:t>
            </a:r>
            <a:r>
              <a:rPr lang="en-US" altLang="ko-KR" sz="2200" dirty="0" err="1"/>
              <a:t>devel</a:t>
            </a:r>
            <a:r>
              <a:rPr lang="en-US" altLang="ko-KR" sz="2200" dirty="0"/>
              <a:t> </a:t>
            </a:r>
            <a:r>
              <a:rPr lang="zh-CN" altLang="en-US" sz="2200" dirty="0"/>
              <a:t>文件夹在</a:t>
            </a:r>
            <a:r>
              <a:rPr lang="en-US" altLang="ko-KR" sz="2200" dirty="0"/>
              <a:t>/</a:t>
            </a:r>
            <a:r>
              <a:rPr lang="en-US" altLang="ko-KR" sz="2200" dirty="0" err="1"/>
              <a:t>catkin_ws</a:t>
            </a:r>
            <a:endParaRPr lang="en-US" altLang="ko-KR" sz="2200" dirty="0"/>
          </a:p>
          <a:p>
            <a:pPr lvl="2">
              <a:lnSpc>
                <a:spcPct val="120000"/>
              </a:lnSpc>
            </a:pPr>
            <a:r>
              <a:rPr lang="en-US" altLang="ko-KR" sz="2200" dirty="0"/>
              <a:t>/ build</a:t>
            </a:r>
            <a:r>
              <a:rPr lang="zh-CN" altLang="en-US" sz="2200" dirty="0"/>
              <a:t>文件夹存储在</a:t>
            </a:r>
            <a:r>
              <a:rPr lang="en-US" altLang="ko-KR" sz="2200" dirty="0"/>
              <a:t>catkin</a:t>
            </a:r>
            <a:r>
              <a:rPr lang="zh-CN" altLang="en-US" sz="2200" dirty="0"/>
              <a:t>构建中使用的设置</a:t>
            </a:r>
            <a:endParaRPr lang="en-US" altLang="zh-CN" sz="2200" dirty="0"/>
          </a:p>
          <a:p>
            <a:pPr lvl="2">
              <a:lnSpc>
                <a:spcPct val="120000"/>
              </a:lnSpc>
            </a:pPr>
            <a:r>
              <a:rPr lang="en-US" altLang="ko-KR" sz="2200" dirty="0"/>
              <a:t>/ </a:t>
            </a:r>
            <a:r>
              <a:rPr lang="en-US" altLang="ko-KR" sz="2200" dirty="0" err="1"/>
              <a:t>devel</a:t>
            </a:r>
            <a:r>
              <a:rPr lang="en-US" altLang="ko-KR" sz="2200" dirty="0"/>
              <a:t> / lib / </a:t>
            </a:r>
            <a:r>
              <a:rPr lang="en-US" altLang="ko-KR" sz="2200" dirty="0" err="1"/>
              <a:t>ros_tutorials_service</a:t>
            </a:r>
            <a:r>
              <a:rPr lang="zh-CN" altLang="en-US" sz="2200" dirty="0"/>
              <a:t>文件夹包含可执行文件</a:t>
            </a:r>
            <a:endParaRPr lang="en-US" altLang="zh-CN" sz="2200" dirty="0"/>
          </a:p>
          <a:p>
            <a:pPr lvl="2">
              <a:lnSpc>
                <a:spcPct val="120000"/>
              </a:lnSpc>
            </a:pPr>
            <a:r>
              <a:rPr lang="en-US" altLang="ko-KR" sz="2200" dirty="0"/>
              <a:t>/ </a:t>
            </a:r>
            <a:r>
              <a:rPr lang="en-US" altLang="ko-KR" sz="2200" dirty="0" err="1"/>
              <a:t>devel</a:t>
            </a:r>
            <a:r>
              <a:rPr lang="en-US" altLang="ko-KR" sz="2200" dirty="0"/>
              <a:t> / include / </a:t>
            </a:r>
            <a:r>
              <a:rPr lang="en-US" altLang="ko-KR" sz="2200" dirty="0" err="1"/>
              <a:t>ros_tutorials_service</a:t>
            </a:r>
            <a:r>
              <a:rPr lang="zh-CN" altLang="en-US" sz="2200" dirty="0"/>
              <a:t>文件夹包含从邮件文件自动生成的邮件头文件</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43</a:t>
            </a:fld>
            <a:endParaRPr lang="ko-KR" altLang="en-US" dirty="0"/>
          </a:p>
        </p:txBody>
      </p:sp>
      <p:sp>
        <p:nvSpPr>
          <p:cNvPr id="5" name="Rectangle 3"/>
          <p:cNvSpPr/>
          <p:nvPr/>
        </p:nvSpPr>
        <p:spPr>
          <a:xfrm>
            <a:off x="700644" y="2556474"/>
            <a:ext cx="10971951" cy="400110"/>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a:solidFill>
                  <a:srgbClr val="FFFF00"/>
                </a:solidFill>
              </a:rPr>
              <a:t>cd </a:t>
            </a:r>
            <a:r>
              <a:rPr lang="en-US" altLang="ko-KR" sz="2000" dirty="0">
                <a:solidFill>
                  <a:schemeClr val="bg1"/>
                </a:solidFill>
              </a:rPr>
              <a:t>~/</a:t>
            </a:r>
            <a:r>
              <a:rPr lang="en-US" altLang="ko-KR" sz="2000" dirty="0" err="1">
                <a:solidFill>
                  <a:schemeClr val="bg1"/>
                </a:solidFill>
              </a:rPr>
              <a:t>catkin_ws</a:t>
            </a:r>
            <a:r>
              <a:rPr lang="en-US" altLang="ko-KR" sz="2000" dirty="0">
                <a:solidFill>
                  <a:schemeClr val="bg1"/>
                </a:solidFill>
              </a:rPr>
              <a:t> &amp;&amp; </a:t>
            </a:r>
            <a:r>
              <a:rPr lang="en-US" altLang="ko-KR" sz="2000" dirty="0" err="1">
                <a:solidFill>
                  <a:srgbClr val="FFFF00"/>
                </a:solidFill>
              </a:rPr>
              <a:t>catkin_make</a:t>
            </a:r>
            <a:r>
              <a:rPr lang="en-US" altLang="ko-KR" sz="2000" dirty="0">
                <a:solidFill>
                  <a:schemeClr val="bg1"/>
                </a:solidFill>
              </a:rPr>
              <a:t> 			→ move to catkin folder and run catkin build</a:t>
            </a:r>
          </a:p>
        </p:txBody>
      </p:sp>
    </p:spTree>
    <p:extLst>
      <p:ext uri="{BB962C8B-B14F-4D97-AF65-F5344CB8AC3E}">
        <p14:creationId xmlns:p14="http://schemas.microsoft.com/office/powerpoint/2010/main" val="3329785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8) </a:t>
            </a:r>
            <a:r>
              <a:rPr lang="zh-CN" altLang="en-US" dirty="0">
                <a:solidFill>
                  <a:srgbClr val="00B0F0"/>
                </a:solidFill>
                <a:latin typeface="SimSun" charset="-122"/>
                <a:ea typeface="SimSun" charset="-122"/>
                <a:cs typeface="SimSun" charset="-122"/>
              </a:rPr>
              <a:t>运行服务端服务</a:t>
            </a:r>
            <a:endParaRPr lang="en-US" altLang="ko-KR" dirty="0">
              <a:solidFill>
                <a:srgbClr val="00B0F0"/>
              </a:solidFill>
              <a:latin typeface="SimSun" charset="-122"/>
              <a:ea typeface="SimSun" charset="-122"/>
              <a:cs typeface="SimSun" charset="-122"/>
            </a:endParaRPr>
          </a:p>
          <a:p>
            <a:r>
              <a:rPr lang="zh-CN" altLang="en-US" dirty="0">
                <a:latin typeface="SimSun" charset="-122"/>
                <a:ea typeface="SimSun" charset="-122"/>
                <a:cs typeface="SimSun" charset="-122"/>
              </a:rPr>
              <a:t>服务服务器已编程为等待直到有服务请求。 因此，当执行以下命令时，服务服务器将等待服务请求。</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44</a:t>
            </a:fld>
            <a:endParaRPr lang="ko-KR" altLang="en-US" dirty="0"/>
          </a:p>
        </p:txBody>
      </p:sp>
      <p:sp>
        <p:nvSpPr>
          <p:cNvPr id="5" name="직사각형 4"/>
          <p:cNvSpPr/>
          <p:nvPr/>
        </p:nvSpPr>
        <p:spPr>
          <a:xfrm>
            <a:off x="4463971" y="1031361"/>
            <a:ext cx="7319058" cy="400110"/>
          </a:xfrm>
          <a:prstGeom prst="rect">
            <a:avLst/>
          </a:prstGeom>
        </p:spPr>
        <p:txBody>
          <a:bodyPr wrap="square">
            <a:spAutoFit/>
          </a:bodyPr>
          <a:lstStyle/>
          <a:p>
            <a:r>
              <a:rPr lang="en-US" altLang="ko-KR" sz="2000" dirty="0">
                <a:solidFill>
                  <a:schemeClr val="accent2"/>
                </a:solidFill>
                <a:latin typeface="+mn-ea"/>
              </a:rPr>
              <a:t>[</a:t>
            </a:r>
            <a:r>
              <a:rPr lang="zh-CN" altLang="en-US" sz="2000" dirty="0">
                <a:solidFill>
                  <a:schemeClr val="accent2"/>
                </a:solidFill>
                <a:latin typeface="SimSun" charset="-122"/>
                <a:ea typeface="SimSun" charset="-122"/>
                <a:cs typeface="SimSun" charset="-122"/>
              </a:rPr>
              <a:t>注意：在运行节点之前，请不要忘记运行</a:t>
            </a:r>
            <a:r>
              <a:rPr lang="en-US" altLang="zh-CN" sz="2000" dirty="0" err="1">
                <a:solidFill>
                  <a:schemeClr val="accent2"/>
                </a:solidFill>
                <a:latin typeface="SimSun" charset="-122"/>
                <a:ea typeface="SimSun" charset="-122"/>
                <a:cs typeface="SimSun" charset="-122"/>
              </a:rPr>
              <a:t>roscore</a:t>
            </a:r>
            <a:r>
              <a:rPr lang="zh-CN" altLang="en-US" sz="2000" dirty="0">
                <a:solidFill>
                  <a:schemeClr val="accent2"/>
                </a:solidFill>
                <a:latin typeface="+mn-ea"/>
              </a:rPr>
              <a:t>。</a:t>
            </a:r>
            <a:r>
              <a:rPr lang="en-US" altLang="zh-CN" sz="2000" dirty="0">
                <a:solidFill>
                  <a:schemeClr val="accent2"/>
                </a:solidFill>
                <a:latin typeface="+mn-ea"/>
              </a:rPr>
              <a:t>]</a:t>
            </a:r>
            <a:endParaRPr lang="ko-KR" altLang="en-US" sz="2000" dirty="0">
              <a:solidFill>
                <a:schemeClr val="accent2"/>
              </a:solidFill>
              <a:latin typeface="+mn-ea"/>
            </a:endParaRPr>
          </a:p>
        </p:txBody>
      </p:sp>
      <p:sp>
        <p:nvSpPr>
          <p:cNvPr id="6" name="Rectangle 3"/>
          <p:cNvSpPr/>
          <p:nvPr/>
        </p:nvSpPr>
        <p:spPr>
          <a:xfrm>
            <a:off x="700644" y="3391682"/>
            <a:ext cx="11082385" cy="707886"/>
          </a:xfrm>
          <a:prstGeom prst="rect">
            <a:avLst/>
          </a:prstGeom>
          <a:solidFill>
            <a:schemeClr val="tx1"/>
          </a:solidFill>
        </p:spPr>
        <p:txBody>
          <a:bodyPr wrap="square">
            <a:spAutoFit/>
          </a:bodyPr>
          <a:lstStyle/>
          <a:p>
            <a:r>
              <a:rPr lang="pt-BR" altLang="ko-KR" sz="2000" dirty="0">
                <a:solidFill>
                  <a:srgbClr val="FF0000"/>
                </a:solidFill>
              </a:rPr>
              <a:t>$ </a:t>
            </a:r>
            <a:r>
              <a:rPr lang="pt-BR" altLang="ko-KR" sz="2000" dirty="0">
                <a:solidFill>
                  <a:srgbClr val="FFFF00"/>
                </a:solidFill>
              </a:rPr>
              <a:t>rosrun</a:t>
            </a:r>
            <a:r>
              <a:rPr lang="pt-BR" altLang="ko-KR" sz="2000" dirty="0">
                <a:solidFill>
                  <a:srgbClr val="FF0000"/>
                </a:solidFill>
              </a:rPr>
              <a:t> </a:t>
            </a:r>
            <a:r>
              <a:rPr lang="pt-BR" altLang="ko-KR" sz="2000" dirty="0">
                <a:solidFill>
                  <a:schemeClr val="bg1"/>
                </a:solidFill>
              </a:rPr>
              <a:t>ros_tutorials_service service_server</a:t>
            </a:r>
          </a:p>
          <a:p>
            <a:r>
              <a:rPr lang="pt-BR" altLang="ko-KR" sz="2000" dirty="0">
                <a:solidFill>
                  <a:schemeClr val="bg1"/>
                </a:solidFill>
              </a:rPr>
              <a:t>[INFO] [1495726541.268629564]: ready srv server!</a:t>
            </a:r>
          </a:p>
        </p:txBody>
      </p:sp>
    </p:spTree>
    <p:extLst>
      <p:ext uri="{BB962C8B-B14F-4D97-AF65-F5344CB8AC3E}">
        <p14:creationId xmlns:p14="http://schemas.microsoft.com/office/powerpoint/2010/main" val="1225872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normAutofit/>
          </a:bodyPr>
          <a:lstStyle/>
          <a:p>
            <a:pPr marL="0" indent="0">
              <a:lnSpc>
                <a:spcPct val="120000"/>
              </a:lnSpc>
              <a:buNone/>
            </a:pPr>
            <a:r>
              <a:rPr lang="en-US" altLang="ko-KR" dirty="0">
                <a:solidFill>
                  <a:srgbClr val="00B0F0"/>
                </a:solidFill>
              </a:rPr>
              <a:t>9) </a:t>
            </a:r>
            <a:r>
              <a:rPr lang="zh-CN" altLang="en-US" dirty="0">
                <a:solidFill>
                  <a:srgbClr val="00B0F0"/>
                </a:solidFill>
                <a:latin typeface="SimSun" charset="-122"/>
                <a:ea typeface="SimSun" charset="-122"/>
                <a:cs typeface="SimSun" charset="-122"/>
              </a:rPr>
              <a:t>运行</a:t>
            </a:r>
            <a:r>
              <a:rPr lang="en-US" altLang="ko-KR" dirty="0">
                <a:solidFill>
                  <a:srgbClr val="00B0F0"/>
                </a:solidFill>
                <a:latin typeface="SimSun" charset="-122"/>
                <a:ea typeface="SimSun" charset="-122"/>
                <a:cs typeface="SimSun" charset="-122"/>
              </a:rPr>
              <a:t>service </a:t>
            </a:r>
            <a:r>
              <a:rPr lang="zh-CN" altLang="en-US" dirty="0">
                <a:solidFill>
                  <a:srgbClr val="00B0F0"/>
                </a:solidFill>
                <a:latin typeface="SimSun" charset="-122"/>
                <a:ea typeface="SimSun" charset="-122"/>
                <a:cs typeface="SimSun" charset="-122"/>
              </a:rPr>
              <a:t>客户端</a:t>
            </a:r>
            <a:endParaRPr lang="en-US" altLang="ko-KR" dirty="0">
              <a:solidFill>
                <a:srgbClr val="00B0F0"/>
              </a:solidFill>
              <a:latin typeface="SimSun" charset="-122"/>
              <a:ea typeface="SimSun" charset="-122"/>
              <a:cs typeface="SimSun" charset="-122"/>
            </a:endParaRPr>
          </a:p>
          <a:p>
            <a:pPr>
              <a:lnSpc>
                <a:spcPct val="120000"/>
              </a:lnSpc>
            </a:pPr>
            <a:r>
              <a:rPr lang="zh-CN" altLang="en-US" dirty="0">
                <a:latin typeface="SimSun" charset="-122"/>
                <a:ea typeface="SimSun" charset="-122"/>
                <a:cs typeface="SimSun" charset="-122"/>
              </a:rPr>
              <a:t>运行</a:t>
            </a:r>
            <a:r>
              <a:rPr lang="en-US" altLang="ko-KR" dirty="0">
                <a:latin typeface="SimSun" charset="-122"/>
                <a:ea typeface="SimSun" charset="-122"/>
                <a:cs typeface="SimSun" charset="-122"/>
              </a:rPr>
              <a:t>service</a:t>
            </a:r>
            <a:r>
              <a:rPr lang="zh-CN" altLang="en-US" dirty="0">
                <a:latin typeface="SimSun" charset="-122"/>
                <a:ea typeface="SimSun" charset="-122"/>
                <a:cs typeface="SimSun" charset="-122"/>
              </a:rPr>
              <a:t>服务后，使用以下命令运行</a:t>
            </a:r>
            <a:r>
              <a:rPr lang="en-US" altLang="ko-KR" dirty="0">
                <a:latin typeface="SimSun" charset="-122"/>
                <a:ea typeface="SimSun" charset="-122"/>
                <a:cs typeface="SimSun" charset="-122"/>
              </a:rPr>
              <a:t>service</a:t>
            </a:r>
            <a:r>
              <a:rPr lang="zh-CN" altLang="en-US" dirty="0">
                <a:latin typeface="SimSun" charset="-122"/>
                <a:ea typeface="SimSun" charset="-122"/>
                <a:cs typeface="SimSun" charset="-122"/>
              </a:rPr>
              <a:t>客户端：</a:t>
            </a:r>
            <a:endParaRPr lang="en-US" altLang="ko-KR" dirty="0">
              <a:latin typeface="SimSun" charset="-122"/>
              <a:ea typeface="SimSun" charset="-122"/>
              <a:cs typeface="SimSun" charset="-122"/>
            </a:endParaRPr>
          </a:p>
          <a:p>
            <a:pPr>
              <a:lnSpc>
                <a:spcPct val="120000"/>
              </a:lnSpc>
            </a:pPr>
            <a:endParaRPr lang="en-US" altLang="ko-KR" dirty="0"/>
          </a:p>
          <a:p>
            <a:pPr>
              <a:lnSpc>
                <a:spcPct val="120000"/>
              </a:lnSpc>
            </a:pPr>
            <a:endParaRPr lang="en-US" altLang="ko-KR" dirty="0"/>
          </a:p>
          <a:p>
            <a:pPr>
              <a:lnSpc>
                <a:spcPct val="120000"/>
              </a:lnSpc>
            </a:pPr>
            <a:r>
              <a:rPr lang="zh-CN" altLang="en-US" dirty="0">
                <a:latin typeface="SimSun" charset="-122"/>
                <a:ea typeface="SimSun" charset="-122"/>
                <a:cs typeface="SimSun" charset="-122"/>
              </a:rPr>
              <a:t>客户端被编程为发送参数</a:t>
            </a:r>
            <a:r>
              <a:rPr lang="en-US" altLang="zh-CN" dirty="0">
                <a:latin typeface="SimSun" charset="-122"/>
                <a:ea typeface="SimSun" charset="-122"/>
                <a:cs typeface="SimSun" charset="-122"/>
              </a:rPr>
              <a:t>2</a:t>
            </a:r>
            <a:r>
              <a:rPr lang="zh-CN" altLang="en-US" dirty="0">
                <a:latin typeface="SimSun" charset="-122"/>
                <a:ea typeface="SimSun" charset="-122"/>
                <a:cs typeface="SimSun" charset="-122"/>
              </a:rPr>
              <a:t>和</a:t>
            </a:r>
            <a:r>
              <a:rPr lang="en-US" altLang="zh-CN" dirty="0">
                <a:latin typeface="SimSun" charset="-122"/>
                <a:ea typeface="SimSun" charset="-122"/>
                <a:cs typeface="SimSun" charset="-122"/>
              </a:rPr>
              <a:t>3</a:t>
            </a:r>
            <a:r>
              <a:rPr lang="zh-CN" altLang="en-US" dirty="0">
                <a:latin typeface="SimSun" charset="-122"/>
                <a:ea typeface="SimSun" charset="-122"/>
                <a:cs typeface="SimSun" charset="-122"/>
              </a:rPr>
              <a:t>作为服务请求值。</a:t>
            </a:r>
            <a:endParaRPr lang="en-US" altLang="ko-KR" dirty="0">
              <a:latin typeface="SimSun" charset="-122"/>
              <a:ea typeface="SimSun" charset="-122"/>
              <a:cs typeface="SimSun" charset="-122"/>
            </a:endParaRPr>
          </a:p>
          <a:p>
            <a:pPr>
              <a:lnSpc>
                <a:spcPct val="120000"/>
              </a:lnSpc>
            </a:pPr>
            <a:r>
              <a:rPr lang="en-US" altLang="zh-CN" dirty="0">
                <a:latin typeface="SimSun" charset="-122"/>
                <a:ea typeface="SimSun" charset="-122"/>
                <a:cs typeface="SimSun" charset="-122"/>
              </a:rPr>
              <a:t>2</a:t>
            </a:r>
            <a:r>
              <a:rPr lang="zh-CN" altLang="en-US" dirty="0">
                <a:latin typeface="SimSun" charset="-122"/>
                <a:ea typeface="SimSun" charset="-122"/>
                <a:cs typeface="SimSun" charset="-122"/>
              </a:rPr>
              <a:t>和</a:t>
            </a:r>
            <a:r>
              <a:rPr lang="en-US" altLang="zh-CN" dirty="0">
                <a:latin typeface="SimSun" charset="-122"/>
                <a:ea typeface="SimSun" charset="-122"/>
                <a:cs typeface="SimSun" charset="-122"/>
              </a:rPr>
              <a:t>3</a:t>
            </a:r>
            <a:r>
              <a:rPr lang="zh-CN" altLang="en-US" dirty="0">
                <a:latin typeface="SimSun" charset="-122"/>
                <a:ea typeface="SimSun" charset="-122"/>
                <a:cs typeface="SimSun" charset="-122"/>
              </a:rPr>
              <a:t>分别对应于服务中的</a:t>
            </a:r>
            <a:r>
              <a:rPr lang="en-US" altLang="zh-CN" dirty="0">
                <a:latin typeface="SimSun" charset="-122"/>
                <a:ea typeface="SimSun" charset="-122"/>
                <a:cs typeface="SimSun" charset="-122"/>
              </a:rPr>
              <a:t>a</a:t>
            </a:r>
            <a:r>
              <a:rPr lang="zh-CN" altLang="en-US" dirty="0">
                <a:latin typeface="SimSun" charset="-122"/>
                <a:ea typeface="SimSun" charset="-122"/>
                <a:cs typeface="SimSun" charset="-122"/>
              </a:rPr>
              <a:t>和</a:t>
            </a:r>
            <a:r>
              <a:rPr lang="en-US" altLang="zh-CN" dirty="0">
                <a:latin typeface="SimSun" charset="-122"/>
                <a:ea typeface="SimSun" charset="-122"/>
                <a:cs typeface="SimSun" charset="-122"/>
              </a:rPr>
              <a:t>b</a:t>
            </a:r>
            <a:r>
              <a:rPr lang="zh-CN" altLang="en-US" dirty="0">
                <a:latin typeface="SimSun" charset="-122"/>
                <a:ea typeface="SimSun" charset="-122"/>
                <a:cs typeface="SimSun" charset="-122"/>
              </a:rPr>
              <a:t>值，并接收它们之和（</a:t>
            </a:r>
            <a:r>
              <a:rPr lang="en-US" altLang="zh-CN" dirty="0">
                <a:latin typeface="SimSun" charset="-122"/>
                <a:ea typeface="SimSun" charset="-122"/>
                <a:cs typeface="SimSun" charset="-122"/>
              </a:rPr>
              <a:t>5</a:t>
            </a:r>
            <a:r>
              <a:rPr lang="zh-CN" altLang="en-US" dirty="0">
                <a:latin typeface="SimSun" charset="-122"/>
                <a:ea typeface="SimSun" charset="-122"/>
                <a:cs typeface="SimSun" charset="-122"/>
              </a:rPr>
              <a:t>）作为响应值。</a:t>
            </a:r>
            <a:endParaRPr lang="en-US" altLang="zh-CN" dirty="0">
              <a:latin typeface="SimSun" charset="-122"/>
              <a:ea typeface="SimSun" charset="-122"/>
              <a:cs typeface="SimSun" charset="-122"/>
            </a:endParaRPr>
          </a:p>
          <a:p>
            <a:pPr>
              <a:lnSpc>
                <a:spcPct val="120000"/>
              </a:lnSpc>
            </a:pPr>
            <a:r>
              <a:rPr lang="zh-CN" altLang="en-US" dirty="0">
                <a:latin typeface="SimSun" charset="-122"/>
                <a:ea typeface="SimSun" charset="-122"/>
                <a:cs typeface="SimSun" charset="-122"/>
              </a:rPr>
              <a:t>在这种情况下，将数字用作执行参数，但是在实际使用中，可以将指令，要计算的值，触发器的变量用作服务请求值。</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45</a:t>
            </a:fld>
            <a:endParaRPr lang="ko-KR" altLang="en-US" dirty="0"/>
          </a:p>
        </p:txBody>
      </p:sp>
      <p:sp>
        <p:nvSpPr>
          <p:cNvPr id="6" name="Rectangle 3"/>
          <p:cNvSpPr/>
          <p:nvPr/>
        </p:nvSpPr>
        <p:spPr>
          <a:xfrm>
            <a:off x="541599" y="2420134"/>
            <a:ext cx="10971951" cy="1015663"/>
          </a:xfrm>
          <a:prstGeom prst="rect">
            <a:avLst/>
          </a:prstGeom>
          <a:solidFill>
            <a:schemeClr val="tx1"/>
          </a:solidFill>
        </p:spPr>
        <p:txBody>
          <a:bodyPr wrap="square">
            <a:spAutoFit/>
          </a:bodyPr>
          <a:lstStyle/>
          <a:p>
            <a:r>
              <a:rPr lang="pt-BR" altLang="ko-KR" sz="2000" dirty="0">
                <a:solidFill>
                  <a:srgbClr val="FF0000"/>
                </a:solidFill>
              </a:rPr>
              <a:t>$ </a:t>
            </a:r>
            <a:r>
              <a:rPr lang="pt-BR" altLang="ko-KR" sz="2000" dirty="0">
                <a:solidFill>
                  <a:srgbClr val="FFFF00"/>
                </a:solidFill>
              </a:rPr>
              <a:t>rosrun</a:t>
            </a:r>
            <a:r>
              <a:rPr lang="pt-BR" altLang="ko-KR" sz="2000" dirty="0">
                <a:solidFill>
                  <a:srgbClr val="FF0000"/>
                </a:solidFill>
              </a:rPr>
              <a:t> </a:t>
            </a:r>
            <a:r>
              <a:rPr lang="pt-BR" altLang="ko-KR" sz="2000" dirty="0">
                <a:solidFill>
                  <a:schemeClr val="bg1"/>
                </a:solidFill>
              </a:rPr>
              <a:t>ros_tutorials_service service_client 2 3</a:t>
            </a:r>
          </a:p>
          <a:p>
            <a:r>
              <a:rPr lang="pt-BR" altLang="ko-KR" sz="2000" dirty="0">
                <a:solidFill>
                  <a:schemeClr val="bg1"/>
                </a:solidFill>
              </a:rPr>
              <a:t>[INFO] [1495726543.277216401]: send srv, srv.Request.a and b: 2, 3</a:t>
            </a:r>
          </a:p>
          <a:p>
            <a:r>
              <a:rPr lang="pt-BR" altLang="ko-KR" sz="2000" dirty="0">
                <a:solidFill>
                  <a:schemeClr val="bg1"/>
                </a:solidFill>
              </a:rPr>
              <a:t>[INFO] [1495726543.277258018]: receive srv, srv.Response.result: 5 </a:t>
            </a:r>
          </a:p>
        </p:txBody>
      </p:sp>
    </p:spTree>
    <p:extLst>
      <p:ext uri="{BB962C8B-B14F-4D97-AF65-F5344CB8AC3E}">
        <p14:creationId xmlns:p14="http://schemas.microsoft.com/office/powerpoint/2010/main" val="2659039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chemeClr val="accent2"/>
                </a:solidFill>
              </a:rPr>
              <a:t>[</a:t>
            </a:r>
            <a:r>
              <a:rPr lang="zh-CN" altLang="en-US" dirty="0">
                <a:solidFill>
                  <a:schemeClr val="accent2"/>
                </a:solidFill>
              </a:rPr>
              <a:t>参考</a:t>
            </a:r>
            <a:r>
              <a:rPr lang="en-US" altLang="ko-KR" dirty="0">
                <a:solidFill>
                  <a:schemeClr val="accent2"/>
                </a:solidFill>
              </a:rPr>
              <a:t>] rqt_graph</a:t>
            </a:r>
          </a:p>
          <a:p>
            <a:r>
              <a:rPr lang="en-US" altLang="ko-KR" dirty="0"/>
              <a:t>Service</a:t>
            </a:r>
            <a:r>
              <a:rPr lang="zh-CN" altLang="en-US" dirty="0">
                <a:latin typeface="SimSun" charset="-122"/>
                <a:ea typeface="SimSun" charset="-122"/>
                <a:cs typeface="SimSun" charset="-122"/>
              </a:rPr>
              <a:t>是一次性的，与下图中的主题不同，因此无法在</a:t>
            </a:r>
            <a:r>
              <a:rPr lang="en-US" altLang="zh-CN" dirty="0" err="1">
                <a:latin typeface="SimSun" charset="-122"/>
                <a:ea typeface="SimSun" charset="-122"/>
                <a:cs typeface="SimSun" charset="-122"/>
              </a:rPr>
              <a:t>rqt_graph</a:t>
            </a:r>
            <a:r>
              <a:rPr lang="zh-CN" altLang="en-US" dirty="0">
                <a:latin typeface="SimSun" charset="-122"/>
                <a:ea typeface="SimSun" charset="-122"/>
                <a:cs typeface="SimSun" charset="-122"/>
              </a:rPr>
              <a:t>中将其可视化。</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46</a:t>
            </a:fld>
            <a:endParaRPr lang="ko-KR" altLang="en-US" dirty="0"/>
          </a:p>
        </p:txBody>
      </p:sp>
      <p:pic>
        <p:nvPicPr>
          <p:cNvPr id="6" name="그림 5"/>
          <p:cNvPicPr/>
          <p:nvPr/>
        </p:nvPicPr>
        <p:blipFill>
          <a:blip r:embed="rId2">
            <a:extLst>
              <a:ext uri="{28A0092B-C50C-407E-A947-70E740481C1C}">
                <a14:useLocalDpi xmlns:a14="http://schemas.microsoft.com/office/drawing/2010/main" val="0"/>
              </a:ext>
            </a:extLst>
          </a:blip>
          <a:stretch>
            <a:fillRect/>
          </a:stretch>
        </p:blipFill>
        <p:spPr>
          <a:xfrm>
            <a:off x="1647964" y="2570689"/>
            <a:ext cx="8896073" cy="4052809"/>
          </a:xfrm>
          <a:prstGeom prst="rect">
            <a:avLst/>
          </a:prstGeom>
        </p:spPr>
      </p:pic>
    </p:spTree>
    <p:extLst>
      <p:ext uri="{BB962C8B-B14F-4D97-AF65-F5344CB8AC3E}">
        <p14:creationId xmlns:p14="http://schemas.microsoft.com/office/powerpoint/2010/main" val="1542755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chemeClr val="accent2"/>
                </a:solidFill>
                <a:latin typeface="SimSun" charset="-122"/>
                <a:ea typeface="SimSun" charset="-122"/>
                <a:cs typeface="SimSun" charset="-122"/>
              </a:rPr>
              <a:t>[</a:t>
            </a:r>
            <a:r>
              <a:rPr lang="zh-CN" altLang="en-US" dirty="0">
                <a:solidFill>
                  <a:schemeClr val="accent2"/>
                </a:solidFill>
                <a:latin typeface="SimSun" charset="-122"/>
                <a:ea typeface="SimSun" charset="-122"/>
                <a:cs typeface="SimSun" charset="-122"/>
              </a:rPr>
              <a:t>参考</a:t>
            </a:r>
            <a:r>
              <a:rPr lang="en-US" altLang="ko-KR" dirty="0">
                <a:solidFill>
                  <a:schemeClr val="accent2"/>
                </a:solidFill>
                <a:latin typeface="SimSun" charset="-122"/>
                <a:ea typeface="SimSun" charset="-122"/>
                <a:cs typeface="SimSun" charset="-122"/>
              </a:rPr>
              <a:t>]</a:t>
            </a:r>
            <a:r>
              <a:rPr lang="zh-CN" altLang="en-US" dirty="0">
                <a:solidFill>
                  <a:schemeClr val="accent2"/>
                </a:solidFill>
                <a:latin typeface="SimSun" charset="-122"/>
                <a:ea typeface="SimSun" charset="-122"/>
                <a:cs typeface="SimSun" charset="-122"/>
              </a:rPr>
              <a:t>如何使用</a:t>
            </a:r>
            <a:r>
              <a:rPr lang="en-US" altLang="ko-KR" dirty="0" err="1">
                <a:solidFill>
                  <a:schemeClr val="accent2"/>
                </a:solidFill>
                <a:latin typeface="SimSun" charset="-122"/>
                <a:ea typeface="SimSun" charset="-122"/>
                <a:cs typeface="SimSun" charset="-122"/>
              </a:rPr>
              <a:t>rosservice</a:t>
            </a:r>
            <a:r>
              <a:rPr lang="zh-CN" altLang="en-US" dirty="0">
                <a:solidFill>
                  <a:schemeClr val="accent2"/>
                </a:solidFill>
                <a:latin typeface="SimSun" charset="-122"/>
                <a:ea typeface="SimSun" charset="-122"/>
                <a:cs typeface="SimSun" charset="-122"/>
              </a:rPr>
              <a:t>调用命令</a:t>
            </a:r>
            <a:endParaRPr lang="en-US" altLang="ko-KR" dirty="0">
              <a:solidFill>
                <a:schemeClr val="accent2"/>
              </a:solidFill>
              <a:latin typeface="SimSun" charset="-122"/>
              <a:ea typeface="SimSun" charset="-122"/>
              <a:cs typeface="SimSun" charset="-122"/>
            </a:endParaRPr>
          </a:p>
          <a:p>
            <a:r>
              <a:rPr lang="zh-CN" altLang="en-US" dirty="0">
                <a:latin typeface="SimSun" charset="-122"/>
                <a:ea typeface="SimSun" charset="-122"/>
                <a:cs typeface="SimSun" charset="-122"/>
              </a:rPr>
              <a:t>服务请求可以由服务客户端节点执行，但是还有一种称为“ </a:t>
            </a:r>
            <a:r>
              <a:rPr lang="en-US" altLang="zh-CN" dirty="0" err="1">
                <a:latin typeface="SimSun" charset="-122"/>
                <a:ea typeface="SimSun" charset="-122"/>
                <a:cs typeface="SimSun" charset="-122"/>
              </a:rPr>
              <a:t>rosservice</a:t>
            </a:r>
            <a:r>
              <a:rPr lang="zh-CN" altLang="en-US" dirty="0">
                <a:latin typeface="SimSun" charset="-122"/>
                <a:ea typeface="SimSun" charset="-122"/>
                <a:cs typeface="SimSun" charset="-122"/>
              </a:rPr>
              <a:t>调用”或使用</a:t>
            </a:r>
            <a:r>
              <a:rPr lang="en-US" altLang="zh-CN" dirty="0" err="1">
                <a:latin typeface="SimSun" charset="-122"/>
                <a:ea typeface="SimSun" charset="-122"/>
                <a:cs typeface="SimSun" charset="-122"/>
              </a:rPr>
              <a:t>rqt</a:t>
            </a:r>
            <a:r>
              <a:rPr lang="zh-CN" altLang="en-US" dirty="0">
                <a:latin typeface="SimSun" charset="-122"/>
                <a:ea typeface="SimSun" charset="-122"/>
                <a:cs typeface="SimSun" charset="-122"/>
              </a:rPr>
              <a:t>的</a:t>
            </a:r>
            <a:r>
              <a:rPr lang="en-US" altLang="zh-CN" dirty="0" err="1">
                <a:latin typeface="SimSun" charset="-122"/>
                <a:ea typeface="SimSun" charset="-122"/>
                <a:cs typeface="SimSun" charset="-122"/>
              </a:rPr>
              <a:t>ServiceCaller</a:t>
            </a:r>
            <a:r>
              <a:rPr lang="zh-CN" altLang="en-US" dirty="0">
                <a:latin typeface="SimSun" charset="-122"/>
                <a:ea typeface="SimSun" charset="-122"/>
                <a:cs typeface="SimSun" charset="-122"/>
              </a:rPr>
              <a:t>的方法。</a:t>
            </a:r>
            <a:endParaRPr lang="en-US" altLang="zh-CN" dirty="0">
              <a:latin typeface="SimSun" charset="-122"/>
              <a:ea typeface="SimSun" charset="-122"/>
              <a:cs typeface="SimSun" charset="-122"/>
            </a:endParaRPr>
          </a:p>
          <a:p>
            <a:r>
              <a:rPr lang="zh-CN" altLang="en-US" dirty="0">
                <a:latin typeface="SimSun" charset="-122"/>
                <a:ea typeface="SimSun" charset="-122"/>
                <a:cs typeface="SimSun" charset="-122"/>
              </a:rPr>
              <a:t>让我们来看看</a:t>
            </a:r>
            <a:r>
              <a:rPr lang="en-US" altLang="ko-KR" dirty="0" err="1">
                <a:latin typeface="SimSun" charset="-122"/>
                <a:ea typeface="SimSun" charset="-122"/>
                <a:cs typeface="SimSun" charset="-122"/>
              </a:rPr>
              <a:t>rosservice</a:t>
            </a:r>
            <a:r>
              <a:rPr lang="zh-CN" altLang="en-US" dirty="0">
                <a:latin typeface="SimSun" charset="-122"/>
                <a:ea typeface="SimSun" charset="-122"/>
                <a:cs typeface="SimSun" charset="-122"/>
              </a:rPr>
              <a:t>如何调用</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47</a:t>
            </a:fld>
            <a:endParaRPr lang="ko-KR" altLang="en-US" dirty="0"/>
          </a:p>
        </p:txBody>
      </p:sp>
      <p:sp>
        <p:nvSpPr>
          <p:cNvPr id="5" name="Rectangle 3"/>
          <p:cNvSpPr/>
          <p:nvPr/>
        </p:nvSpPr>
        <p:spPr>
          <a:xfrm>
            <a:off x="688769" y="3852701"/>
            <a:ext cx="10983826" cy="1631216"/>
          </a:xfrm>
          <a:prstGeom prst="rect">
            <a:avLst/>
          </a:prstGeom>
          <a:solidFill>
            <a:schemeClr val="tx1"/>
          </a:solidFill>
        </p:spPr>
        <p:txBody>
          <a:bodyPr wrap="square">
            <a:spAutoFit/>
          </a:bodyPr>
          <a:lstStyle/>
          <a:p>
            <a:r>
              <a:rPr lang="pt-BR" altLang="ko-KR" sz="2000" dirty="0">
                <a:solidFill>
                  <a:srgbClr val="FF0000"/>
                </a:solidFill>
              </a:rPr>
              <a:t>$ </a:t>
            </a:r>
            <a:r>
              <a:rPr lang="en-US" altLang="ko-KR" sz="2000" dirty="0">
                <a:solidFill>
                  <a:srgbClr val="FFFF00"/>
                </a:solidFill>
              </a:rPr>
              <a:t>rosservice </a:t>
            </a:r>
            <a:r>
              <a:rPr lang="en-US" altLang="ko-KR" sz="2000" dirty="0">
                <a:solidFill>
                  <a:schemeClr val="bg1"/>
                </a:solidFill>
              </a:rPr>
              <a:t>call /</a:t>
            </a:r>
            <a:r>
              <a:rPr lang="en-US" altLang="ko-KR" sz="2000" dirty="0" err="1">
                <a:solidFill>
                  <a:schemeClr val="bg1"/>
                </a:solidFill>
              </a:rPr>
              <a:t>ros_tutorial_srv</a:t>
            </a:r>
            <a:r>
              <a:rPr lang="en-US" altLang="ko-KR" sz="2000" dirty="0">
                <a:solidFill>
                  <a:schemeClr val="bg1"/>
                </a:solidFill>
              </a:rPr>
              <a:t> 10 2</a:t>
            </a:r>
          </a:p>
          <a:p>
            <a:r>
              <a:rPr lang="en-US" altLang="ko-KR" sz="2000" dirty="0">
                <a:solidFill>
                  <a:schemeClr val="bg1"/>
                </a:solidFill>
              </a:rPr>
              <a:t>result: 12</a:t>
            </a:r>
          </a:p>
          <a:p>
            <a:endParaRPr lang="en-US" altLang="ko-KR" sz="2000" dirty="0">
              <a:solidFill>
                <a:schemeClr val="bg1"/>
              </a:solidFill>
            </a:endParaRPr>
          </a:p>
          <a:p>
            <a:r>
              <a:rPr lang="pt-BR" altLang="ko-KR" sz="2000" dirty="0">
                <a:solidFill>
                  <a:srgbClr val="FF0000"/>
                </a:solidFill>
              </a:rPr>
              <a:t>$ </a:t>
            </a:r>
            <a:r>
              <a:rPr lang="en-US" altLang="ko-KR" sz="2000" dirty="0" err="1">
                <a:solidFill>
                  <a:srgbClr val="FFFF00"/>
                </a:solidFill>
              </a:rPr>
              <a:t>rosservice</a:t>
            </a:r>
            <a:r>
              <a:rPr lang="en-US" altLang="ko-KR" sz="2000" dirty="0">
                <a:solidFill>
                  <a:srgbClr val="FFFF00"/>
                </a:solidFill>
              </a:rPr>
              <a:t> </a:t>
            </a:r>
            <a:r>
              <a:rPr lang="en-US" altLang="ko-KR" sz="2000" dirty="0">
                <a:solidFill>
                  <a:schemeClr val="bg1"/>
                </a:solidFill>
              </a:rPr>
              <a:t>call /</a:t>
            </a:r>
            <a:r>
              <a:rPr lang="en-US" altLang="ko-KR" sz="2000" dirty="0" err="1">
                <a:solidFill>
                  <a:schemeClr val="bg1"/>
                </a:solidFill>
              </a:rPr>
              <a:t>ros_tutorial_srv</a:t>
            </a:r>
            <a:r>
              <a:rPr lang="en-US" altLang="ko-KR" sz="2000" dirty="0">
                <a:solidFill>
                  <a:schemeClr val="bg1"/>
                </a:solidFill>
              </a:rPr>
              <a:t> 5 15</a:t>
            </a:r>
          </a:p>
          <a:p>
            <a:r>
              <a:rPr lang="en-US" altLang="ko-KR" sz="2000" dirty="0">
                <a:solidFill>
                  <a:schemeClr val="bg1"/>
                </a:solidFill>
              </a:rPr>
              <a:t>result: 20</a:t>
            </a:r>
          </a:p>
        </p:txBody>
      </p:sp>
    </p:spTree>
    <p:extLst>
      <p:ext uri="{BB962C8B-B14F-4D97-AF65-F5344CB8AC3E}">
        <p14:creationId xmlns:p14="http://schemas.microsoft.com/office/powerpoint/2010/main" val="41241712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Service / Service server / Service client</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chemeClr val="accent2"/>
                </a:solidFill>
                <a:latin typeface="SimSun" charset="-122"/>
                <a:ea typeface="SimSun" charset="-122"/>
                <a:cs typeface="SimSun" charset="-122"/>
              </a:rPr>
              <a:t>[</a:t>
            </a:r>
            <a:r>
              <a:rPr lang="zh-CN" altLang="en-US" dirty="0">
                <a:solidFill>
                  <a:schemeClr val="accent2"/>
                </a:solidFill>
                <a:latin typeface="SimSun" charset="-122"/>
                <a:ea typeface="SimSun" charset="-122"/>
                <a:cs typeface="SimSun" charset="-122"/>
              </a:rPr>
              <a:t>参考</a:t>
            </a:r>
            <a:r>
              <a:rPr lang="en-US" altLang="ko-KR" dirty="0">
                <a:solidFill>
                  <a:schemeClr val="accent2"/>
                </a:solidFill>
                <a:latin typeface="SimSun" charset="-122"/>
                <a:ea typeface="SimSun" charset="-122"/>
                <a:cs typeface="SimSun" charset="-122"/>
              </a:rPr>
              <a:t>] </a:t>
            </a:r>
            <a:r>
              <a:rPr lang="zh-CN" altLang="en-US" dirty="0">
                <a:solidFill>
                  <a:schemeClr val="accent2"/>
                </a:solidFill>
                <a:latin typeface="SimSun" charset="-122"/>
                <a:ea typeface="SimSun" charset="-122"/>
                <a:cs typeface="SimSun" charset="-122"/>
              </a:rPr>
              <a:t>如何使用</a:t>
            </a:r>
            <a:r>
              <a:rPr lang="en-US" altLang="ko-KR" dirty="0">
                <a:solidFill>
                  <a:schemeClr val="accent2"/>
                </a:solidFill>
                <a:latin typeface="SimSun" charset="-122"/>
                <a:ea typeface="SimSun" charset="-122"/>
                <a:cs typeface="SimSun" charset="-122"/>
              </a:rPr>
              <a:t>GUI</a:t>
            </a:r>
            <a:r>
              <a:rPr lang="zh-CN" altLang="en-US" dirty="0">
                <a:solidFill>
                  <a:schemeClr val="accent2"/>
                </a:solidFill>
                <a:latin typeface="SimSun" charset="-122"/>
                <a:ea typeface="SimSun" charset="-122"/>
                <a:cs typeface="SimSun" charset="-122"/>
              </a:rPr>
              <a:t>工具</a:t>
            </a:r>
            <a:r>
              <a:rPr lang="en-US" altLang="ko-KR" dirty="0">
                <a:solidFill>
                  <a:schemeClr val="accent2"/>
                </a:solidFill>
                <a:latin typeface="SimSun" charset="-122"/>
                <a:ea typeface="SimSun" charset="-122"/>
                <a:cs typeface="SimSun" charset="-122"/>
              </a:rPr>
              <a:t>, Service Caller</a:t>
            </a:r>
          </a:p>
          <a:p>
            <a:r>
              <a:rPr lang="zh-CN" altLang="en-US" dirty="0">
                <a:latin typeface="SimSun" charset="-122"/>
                <a:ea typeface="SimSun" charset="-122"/>
                <a:cs typeface="SimSun" charset="-122"/>
              </a:rPr>
              <a:t>运行</a:t>
            </a:r>
            <a:r>
              <a:rPr lang="en-US" altLang="ko-KR" dirty="0">
                <a:latin typeface="SimSun" charset="-122"/>
                <a:ea typeface="SimSun" charset="-122"/>
                <a:cs typeface="SimSun" charset="-122"/>
              </a:rPr>
              <a:t>ROS GUI </a:t>
            </a:r>
            <a:r>
              <a:rPr lang="zh-CN" altLang="en-US" dirty="0">
                <a:latin typeface="SimSun" charset="-122"/>
                <a:ea typeface="SimSun" charset="-122"/>
                <a:cs typeface="SimSun" charset="-122"/>
              </a:rPr>
              <a:t>工具</a:t>
            </a:r>
            <a:r>
              <a:rPr lang="en-US" altLang="ko-KR" dirty="0">
                <a:latin typeface="SimSun" charset="-122"/>
                <a:ea typeface="SimSun" charset="-122"/>
                <a:cs typeface="SimSun" charset="-122"/>
              </a:rPr>
              <a:t> </a:t>
            </a:r>
            <a:r>
              <a:rPr lang="en-US" altLang="ko-KR" dirty="0" err="1">
                <a:latin typeface="SimSun" charset="-122"/>
                <a:ea typeface="SimSun" charset="-122"/>
                <a:cs typeface="SimSun" charset="-122"/>
              </a:rPr>
              <a:t>rqt</a:t>
            </a:r>
            <a:r>
              <a:rPr lang="en-US" altLang="ko-KR" dirty="0">
                <a:latin typeface="SimSun" charset="-122"/>
                <a:ea typeface="SimSun" charset="-122"/>
                <a:cs typeface="SimSun" charset="-122"/>
              </a:rPr>
              <a:t>.</a:t>
            </a:r>
          </a:p>
          <a:p>
            <a:endParaRPr lang="en-US" altLang="ko-KR" dirty="0"/>
          </a:p>
          <a:p>
            <a:r>
              <a:rPr lang="zh-CN" altLang="en-US" dirty="0">
                <a:latin typeface="SimSun" charset="-122"/>
                <a:ea typeface="SimSun" charset="-122"/>
                <a:cs typeface="SimSun" charset="-122"/>
              </a:rPr>
              <a:t>在</a:t>
            </a:r>
            <a:r>
              <a:rPr lang="en-US" altLang="ko-KR" dirty="0" err="1">
                <a:latin typeface="SimSun" charset="-122"/>
                <a:ea typeface="SimSun" charset="-122"/>
                <a:cs typeface="SimSun" charset="-122"/>
              </a:rPr>
              <a:t>rqt</a:t>
            </a:r>
            <a:r>
              <a:rPr lang="zh-CN" altLang="en-US" dirty="0">
                <a:latin typeface="SimSun" charset="-122"/>
                <a:ea typeface="SimSun" charset="-122"/>
                <a:cs typeface="SimSun" charset="-122"/>
              </a:rPr>
              <a:t>编程菜单选择</a:t>
            </a:r>
            <a:r>
              <a:rPr lang="en-US" altLang="ko-KR" dirty="0">
                <a:latin typeface="SimSun" charset="-122"/>
                <a:ea typeface="SimSun" charset="-122"/>
                <a:cs typeface="SimSun" charset="-122"/>
              </a:rPr>
              <a:t>[Plugins] → [Service] → [Service Caller]. </a:t>
            </a:r>
            <a:r>
              <a:rPr lang="zh-CN" altLang="en-US" dirty="0">
                <a:latin typeface="SimSun" charset="-122"/>
                <a:ea typeface="SimSun" charset="-122"/>
                <a:cs typeface="SimSun" charset="-122"/>
              </a:rPr>
              <a:t>如下图所示。</a:t>
            </a:r>
            <a:endParaRPr lang="en-US" altLang="ko-KR" dirty="0">
              <a:latin typeface="SimSun" charset="-122"/>
              <a:ea typeface="SimSun" charset="-122"/>
              <a:cs typeface="SimSun" charset="-122"/>
            </a:endParaRPr>
          </a:p>
          <a:p>
            <a:pPr marL="0" indent="0">
              <a:buNone/>
            </a:pPr>
            <a:r>
              <a:rPr lang="en-US" altLang="ko-KR" dirty="0">
                <a:latin typeface="SimSun" charset="-122"/>
                <a:ea typeface="SimSun" charset="-122"/>
                <a:cs typeface="SimSun" charset="-122"/>
              </a:rPr>
              <a:t>   (1)</a:t>
            </a:r>
            <a:r>
              <a:rPr lang="zh-CN" altLang="en-US" dirty="0">
                <a:latin typeface="SimSun" charset="-122"/>
                <a:ea typeface="SimSun" charset="-122"/>
                <a:cs typeface="SimSun" charset="-122"/>
              </a:rPr>
              <a:t>在服务中输入</a:t>
            </a:r>
            <a:r>
              <a:rPr lang="en-US" altLang="zh-CN" dirty="0">
                <a:latin typeface="SimSun" charset="-122"/>
                <a:ea typeface="SimSun" charset="-122"/>
                <a:cs typeface="SimSun" charset="-122"/>
              </a:rPr>
              <a:t>/ </a:t>
            </a:r>
            <a:r>
              <a:rPr lang="en-US" altLang="ko-KR" dirty="0" err="1">
                <a:latin typeface="SimSun" charset="-122"/>
                <a:ea typeface="SimSun" charset="-122"/>
                <a:cs typeface="SimSun" charset="-122"/>
              </a:rPr>
              <a:t>ros_tutorial_srv</a:t>
            </a:r>
            <a:endParaRPr lang="en-US" altLang="ko-KR" dirty="0">
              <a:latin typeface="SimSun" charset="-122"/>
              <a:ea typeface="SimSun" charset="-122"/>
              <a:cs typeface="SimSun" charset="-122"/>
            </a:endParaRPr>
          </a:p>
          <a:p>
            <a:pPr marL="0" indent="0">
              <a:buNone/>
            </a:pPr>
            <a:r>
              <a:rPr lang="en-US" altLang="ko-KR" dirty="0">
                <a:latin typeface="SimSun" charset="-122"/>
                <a:ea typeface="SimSun" charset="-122"/>
                <a:cs typeface="SimSun" charset="-122"/>
              </a:rPr>
              <a:t>   (2)</a:t>
            </a:r>
            <a:r>
              <a:rPr lang="zh-CN" altLang="en-US" dirty="0">
                <a:latin typeface="SimSun" charset="-122"/>
                <a:ea typeface="SimSun" charset="-122"/>
                <a:cs typeface="SimSun" charset="-122"/>
              </a:rPr>
              <a:t>输入</a:t>
            </a:r>
            <a:r>
              <a:rPr lang="en-US" altLang="ko-KR" dirty="0">
                <a:latin typeface="SimSun" charset="-122"/>
                <a:ea typeface="SimSun" charset="-122"/>
                <a:cs typeface="SimSun" charset="-122"/>
              </a:rPr>
              <a:t> a = 10, b = 5</a:t>
            </a:r>
          </a:p>
          <a:p>
            <a:pPr marL="0" indent="0">
              <a:buNone/>
            </a:pPr>
            <a:r>
              <a:rPr lang="en-US" altLang="ko-KR" dirty="0">
                <a:latin typeface="SimSun" charset="-122"/>
                <a:ea typeface="SimSun" charset="-122"/>
                <a:cs typeface="SimSun" charset="-122"/>
              </a:rPr>
              <a:t>   (3) </a:t>
            </a:r>
            <a:r>
              <a:rPr lang="zh-CN" altLang="en-US" dirty="0">
                <a:latin typeface="SimSun" charset="-122"/>
                <a:ea typeface="SimSun" charset="-122"/>
                <a:cs typeface="SimSun" charset="-122"/>
              </a:rPr>
              <a:t>点击</a:t>
            </a:r>
            <a:r>
              <a:rPr lang="en-US" altLang="ko-KR" dirty="0">
                <a:latin typeface="SimSun" charset="-122"/>
                <a:ea typeface="SimSun" charset="-122"/>
                <a:cs typeface="SimSun" charset="-122"/>
              </a:rPr>
              <a:t>Call </a:t>
            </a:r>
            <a:r>
              <a:rPr lang="zh-CN" altLang="en-US" dirty="0">
                <a:latin typeface="SimSun" charset="-122"/>
                <a:ea typeface="SimSun" charset="-122"/>
                <a:cs typeface="SimSun" charset="-122"/>
              </a:rPr>
              <a:t>按键</a:t>
            </a:r>
            <a:r>
              <a:rPr lang="en-US" altLang="ko-KR" dirty="0">
                <a:latin typeface="SimSun" charset="-122"/>
                <a:ea typeface="SimSun" charset="-122"/>
                <a:cs typeface="SimSun" charset="-122"/>
              </a:rPr>
              <a:t>.</a:t>
            </a:r>
          </a:p>
          <a:p>
            <a:pPr marL="0" indent="0">
              <a:buNone/>
            </a:pPr>
            <a:r>
              <a:rPr lang="en-US" altLang="ko-KR" dirty="0">
                <a:latin typeface="SimSun" charset="-122"/>
                <a:ea typeface="SimSun" charset="-122"/>
                <a:cs typeface="SimSun" charset="-122"/>
              </a:rPr>
              <a:t>   (4)</a:t>
            </a:r>
            <a:r>
              <a:rPr lang="zh-CN" altLang="en-US" dirty="0">
                <a:latin typeface="SimSun" charset="-122"/>
                <a:ea typeface="SimSun" charset="-122"/>
                <a:cs typeface="SimSun" charset="-122"/>
              </a:rPr>
              <a:t>在结果中显示值为</a:t>
            </a:r>
            <a:r>
              <a:rPr lang="en-US" altLang="zh-CN" dirty="0">
                <a:latin typeface="SimSun" charset="-122"/>
                <a:ea typeface="SimSun" charset="-122"/>
                <a:cs typeface="SimSun" charset="-122"/>
              </a:rPr>
              <a:t>15</a:t>
            </a:r>
            <a:r>
              <a:rPr lang="zh-CN" altLang="en-US" dirty="0">
                <a:latin typeface="SimSun" charset="-122"/>
                <a:ea typeface="SimSun" charset="-122"/>
                <a:cs typeface="SimSun" charset="-122"/>
              </a:rPr>
              <a:t>。</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48</a:t>
            </a:fld>
            <a:endParaRPr lang="ko-KR" altLang="en-US" dirty="0"/>
          </a:p>
        </p:txBody>
      </p:sp>
      <p:sp>
        <p:nvSpPr>
          <p:cNvPr id="5" name="Rectangle 3"/>
          <p:cNvSpPr/>
          <p:nvPr/>
        </p:nvSpPr>
        <p:spPr>
          <a:xfrm>
            <a:off x="688769" y="2128075"/>
            <a:ext cx="10983827" cy="400110"/>
          </a:xfrm>
          <a:prstGeom prst="rect">
            <a:avLst/>
          </a:prstGeom>
          <a:solidFill>
            <a:schemeClr val="tx1"/>
          </a:solidFill>
        </p:spPr>
        <p:txBody>
          <a:bodyPr wrap="square">
            <a:spAutoFit/>
          </a:bodyPr>
          <a:lstStyle/>
          <a:p>
            <a:r>
              <a:rPr lang="pt-BR" altLang="ko-KR" sz="2000" dirty="0">
                <a:solidFill>
                  <a:srgbClr val="FF0000"/>
                </a:solidFill>
              </a:rPr>
              <a:t>$ </a:t>
            </a:r>
            <a:r>
              <a:rPr lang="en-US" altLang="ko-KR" sz="2000" dirty="0" err="1">
                <a:solidFill>
                  <a:srgbClr val="FFFF00"/>
                </a:solidFill>
              </a:rPr>
              <a:t>rqt</a:t>
            </a:r>
            <a:endParaRPr lang="en-US" altLang="ko-KR" sz="2000" dirty="0">
              <a:solidFill>
                <a:schemeClr val="bg1"/>
              </a:solidFill>
            </a:endParaRPr>
          </a:p>
        </p:txBody>
      </p:sp>
      <p:pic>
        <p:nvPicPr>
          <p:cNvPr id="7" name="그림 6" descr="Z:\003 Books\010 루비페이퍼 ROS 로봇 프로그래밍 Second Edition\170705 개정판 작업_2차편집\images\chapter7\7-07.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7729" y="3584064"/>
            <a:ext cx="4066338" cy="3180266"/>
          </a:xfrm>
          <a:prstGeom prst="rect">
            <a:avLst/>
          </a:prstGeom>
          <a:noFill/>
          <a:ln>
            <a:noFill/>
          </a:ln>
        </p:spPr>
      </p:pic>
    </p:spTree>
    <p:extLst>
      <p:ext uri="{BB962C8B-B14F-4D97-AF65-F5344CB8AC3E}">
        <p14:creationId xmlns:p14="http://schemas.microsoft.com/office/powerpoint/2010/main" val="1024714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此外</a:t>
            </a:r>
            <a:r>
              <a:rPr lang="en-US" altLang="ko-KR" dirty="0"/>
              <a:t>!!!</a:t>
            </a:r>
            <a:endParaRPr lang="ko-KR" altLang="en-US" dirty="0"/>
          </a:p>
        </p:txBody>
      </p:sp>
      <p:sp>
        <p:nvSpPr>
          <p:cNvPr id="3" name="내용 개체 틀 2"/>
          <p:cNvSpPr>
            <a:spLocks noGrp="1"/>
          </p:cNvSpPr>
          <p:nvPr>
            <p:ph idx="1"/>
          </p:nvPr>
        </p:nvSpPr>
        <p:spPr/>
        <p:txBody>
          <a:bodyPr/>
          <a:lstStyle/>
          <a:p>
            <a:r>
              <a:rPr lang="zh-CN" altLang="en-US" dirty="0">
                <a:latin typeface="SimSun" charset="-122"/>
                <a:ea typeface="SimSun" charset="-122"/>
                <a:cs typeface="SimSun" charset="-122"/>
              </a:rPr>
              <a:t>一个节点可以充当多个发布者，订阅者，服务服务器和服务客户端！</a:t>
            </a:r>
            <a:endParaRPr lang="en-US" altLang="zh-CN" dirty="0">
              <a:latin typeface="SimSun" charset="-122"/>
              <a:ea typeface="SimSun" charset="-122"/>
              <a:cs typeface="SimSun" charset="-122"/>
            </a:endParaRPr>
          </a:p>
          <a:p>
            <a:r>
              <a:rPr lang="zh-CN" altLang="en-US" dirty="0">
                <a:latin typeface="SimSun" charset="-122"/>
                <a:ea typeface="SimSun" charset="-122"/>
                <a:cs typeface="SimSun" charset="-122"/>
              </a:rPr>
              <a:t>随意使用节点。</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49</a:t>
            </a:fld>
            <a:endParaRPr lang="ko-KR" altLang="en-US" dirty="0"/>
          </a:p>
        </p:txBody>
      </p:sp>
      <p:sp>
        <p:nvSpPr>
          <p:cNvPr id="7" name="Rectangle 3"/>
          <p:cNvSpPr/>
          <p:nvPr/>
        </p:nvSpPr>
        <p:spPr>
          <a:xfrm>
            <a:off x="382554" y="2762662"/>
            <a:ext cx="11290041" cy="2246769"/>
          </a:xfrm>
          <a:prstGeom prst="rect">
            <a:avLst/>
          </a:prstGeom>
          <a:solidFill>
            <a:schemeClr val="tx1"/>
          </a:solidFill>
        </p:spPr>
        <p:txBody>
          <a:bodyPr wrap="square">
            <a:spAutoFit/>
          </a:bodyPr>
          <a:lstStyle/>
          <a:p>
            <a:r>
              <a:rPr lang="en-US" altLang="ko-KR" sz="2000" dirty="0" err="1">
                <a:solidFill>
                  <a:schemeClr val="bg1"/>
                </a:solidFill>
              </a:rPr>
              <a:t>ros</a:t>
            </a:r>
            <a:r>
              <a:rPr lang="en-US" altLang="ko-KR" sz="2000" dirty="0">
                <a:solidFill>
                  <a:schemeClr val="bg1"/>
                </a:solidFill>
              </a:rPr>
              <a:t>::</a:t>
            </a:r>
            <a:r>
              <a:rPr lang="en-US" altLang="ko-KR" sz="2000" dirty="0" err="1">
                <a:solidFill>
                  <a:schemeClr val="bg1"/>
                </a:solidFill>
              </a:rPr>
              <a:t>NodeHandle</a:t>
            </a:r>
            <a:r>
              <a:rPr lang="en-US" altLang="ko-KR" sz="2000" dirty="0">
                <a:solidFill>
                  <a:schemeClr val="bg1"/>
                </a:solidFill>
              </a:rPr>
              <a:t> </a:t>
            </a:r>
            <a:r>
              <a:rPr lang="en-US" altLang="ko-KR" sz="2000" dirty="0" err="1">
                <a:solidFill>
                  <a:schemeClr val="bg1"/>
                </a:solidFill>
              </a:rPr>
              <a:t>nh</a:t>
            </a:r>
            <a:r>
              <a:rPr lang="en-US" altLang="ko-KR" sz="2000" dirty="0">
                <a:solidFill>
                  <a:schemeClr val="bg1"/>
                </a:solidFill>
              </a:rPr>
              <a:t>;</a:t>
            </a:r>
          </a:p>
          <a:p>
            <a:endParaRPr lang="en-US" altLang="ko-KR" sz="2000" dirty="0">
              <a:solidFill>
                <a:schemeClr val="bg1"/>
              </a:solidFill>
            </a:endParaRPr>
          </a:p>
          <a:p>
            <a:r>
              <a:rPr lang="en-US" altLang="ko-KR" sz="2000" dirty="0" err="1">
                <a:solidFill>
                  <a:schemeClr val="bg1"/>
                </a:solidFill>
              </a:rPr>
              <a:t>ros</a:t>
            </a:r>
            <a:r>
              <a:rPr lang="en-US" altLang="ko-KR" sz="2000" dirty="0">
                <a:solidFill>
                  <a:schemeClr val="bg1"/>
                </a:solidFill>
              </a:rPr>
              <a:t>::</a:t>
            </a:r>
            <a:r>
              <a:rPr lang="en-US" altLang="ko-KR" sz="2000" dirty="0">
                <a:solidFill>
                  <a:srgbClr val="FFFF00"/>
                </a:solidFill>
              </a:rPr>
              <a:t>Publisher</a:t>
            </a:r>
            <a:r>
              <a:rPr lang="en-US" altLang="ko-KR" sz="2000" dirty="0">
                <a:solidFill>
                  <a:schemeClr val="bg1"/>
                </a:solidFill>
              </a:rPr>
              <a:t> </a:t>
            </a:r>
            <a:r>
              <a:rPr lang="en-US" altLang="ko-KR" sz="2000" dirty="0" err="1">
                <a:solidFill>
                  <a:schemeClr val="bg1"/>
                </a:solidFill>
              </a:rPr>
              <a:t>topic_publisher</a:t>
            </a:r>
            <a:r>
              <a:rPr lang="en-US" altLang="ko-KR" sz="2000" dirty="0">
                <a:solidFill>
                  <a:schemeClr val="bg1"/>
                </a:solidFill>
              </a:rPr>
              <a:t> = </a:t>
            </a:r>
            <a:r>
              <a:rPr lang="en-US" altLang="ko-KR" sz="2000" dirty="0" err="1">
                <a:solidFill>
                  <a:schemeClr val="bg1"/>
                </a:solidFill>
              </a:rPr>
              <a:t>nh.advertise</a:t>
            </a:r>
            <a:r>
              <a:rPr lang="en-US" altLang="ko-KR" sz="2000" dirty="0">
                <a:solidFill>
                  <a:schemeClr val="bg1"/>
                </a:solidFill>
              </a:rPr>
              <a:t>&lt;</a:t>
            </a:r>
            <a:r>
              <a:rPr lang="en-US" altLang="ko-KR" sz="2000" dirty="0" err="1">
                <a:solidFill>
                  <a:schemeClr val="bg1"/>
                </a:solidFill>
              </a:rPr>
              <a:t>ros_tutorials</a:t>
            </a:r>
            <a:r>
              <a:rPr lang="en-US" altLang="ko-KR" sz="2000" dirty="0">
                <a:solidFill>
                  <a:schemeClr val="bg1"/>
                </a:solidFill>
              </a:rPr>
              <a:t>::</a:t>
            </a:r>
            <a:r>
              <a:rPr lang="en-US" altLang="ko-KR" sz="2000" dirty="0" err="1">
                <a:solidFill>
                  <a:schemeClr val="bg1"/>
                </a:solidFill>
              </a:rPr>
              <a:t>MsgTutorial</a:t>
            </a:r>
            <a:r>
              <a:rPr lang="en-US" altLang="ko-KR" sz="2000" dirty="0">
                <a:solidFill>
                  <a:schemeClr val="bg1"/>
                </a:solidFill>
              </a:rPr>
              <a:t>&gt;("</a:t>
            </a:r>
            <a:r>
              <a:rPr lang="en-US" altLang="ko-KR" sz="2000" dirty="0" err="1">
                <a:solidFill>
                  <a:schemeClr val="bg1"/>
                </a:solidFill>
              </a:rPr>
              <a:t>ros_tutorial_msg</a:t>
            </a:r>
            <a:r>
              <a:rPr lang="en-US" altLang="ko-KR" sz="2000" dirty="0">
                <a:solidFill>
                  <a:schemeClr val="bg1"/>
                </a:solidFill>
              </a:rPr>
              <a:t>", 100);</a:t>
            </a:r>
          </a:p>
          <a:p>
            <a:r>
              <a:rPr lang="en-US" altLang="ko-KR" sz="2000" dirty="0" err="1">
                <a:solidFill>
                  <a:schemeClr val="bg1"/>
                </a:solidFill>
              </a:rPr>
              <a:t>ros</a:t>
            </a:r>
            <a:r>
              <a:rPr lang="en-US" altLang="ko-KR" sz="2000" dirty="0">
                <a:solidFill>
                  <a:schemeClr val="bg1"/>
                </a:solidFill>
              </a:rPr>
              <a:t>::</a:t>
            </a:r>
            <a:r>
              <a:rPr lang="en-US" altLang="ko-KR" sz="2000" dirty="0">
                <a:solidFill>
                  <a:srgbClr val="FFFF00"/>
                </a:solidFill>
              </a:rPr>
              <a:t>Subscriber</a:t>
            </a:r>
            <a:r>
              <a:rPr lang="en-US" altLang="ko-KR" sz="2000" dirty="0">
                <a:solidFill>
                  <a:schemeClr val="bg1"/>
                </a:solidFill>
              </a:rPr>
              <a:t> </a:t>
            </a:r>
            <a:r>
              <a:rPr lang="en-US" altLang="ko-KR" sz="2000" dirty="0" err="1">
                <a:solidFill>
                  <a:schemeClr val="bg1"/>
                </a:solidFill>
              </a:rPr>
              <a:t>topic_subscriber</a:t>
            </a:r>
            <a:r>
              <a:rPr lang="en-US" altLang="ko-KR" sz="2000" dirty="0">
                <a:solidFill>
                  <a:schemeClr val="bg1"/>
                </a:solidFill>
              </a:rPr>
              <a:t> = </a:t>
            </a:r>
            <a:r>
              <a:rPr lang="en-US" altLang="ko-KR" sz="2000" dirty="0" err="1">
                <a:solidFill>
                  <a:schemeClr val="bg1"/>
                </a:solidFill>
              </a:rPr>
              <a:t>nh.subscribe</a:t>
            </a:r>
            <a:r>
              <a:rPr lang="en-US" altLang="ko-KR" sz="2000" dirty="0">
                <a:solidFill>
                  <a:schemeClr val="bg1"/>
                </a:solidFill>
              </a:rPr>
              <a:t>("</a:t>
            </a:r>
            <a:r>
              <a:rPr lang="en-US" altLang="ko-KR" sz="2000" dirty="0" err="1">
                <a:solidFill>
                  <a:schemeClr val="bg1"/>
                </a:solidFill>
              </a:rPr>
              <a:t>ros_tutorial_msg</a:t>
            </a:r>
            <a:r>
              <a:rPr lang="en-US" altLang="ko-KR" sz="2000" dirty="0">
                <a:solidFill>
                  <a:schemeClr val="bg1"/>
                </a:solidFill>
              </a:rPr>
              <a:t>", 100, </a:t>
            </a:r>
            <a:r>
              <a:rPr lang="en-US" altLang="ko-KR" sz="2000" dirty="0" err="1">
                <a:solidFill>
                  <a:schemeClr val="bg1"/>
                </a:solidFill>
              </a:rPr>
              <a:t>msgCallback</a:t>
            </a:r>
            <a:r>
              <a:rPr lang="en-US" altLang="ko-KR" sz="2000" dirty="0">
                <a:solidFill>
                  <a:schemeClr val="bg1"/>
                </a:solidFill>
              </a:rPr>
              <a:t>);</a:t>
            </a:r>
          </a:p>
          <a:p>
            <a:r>
              <a:rPr lang="en-US" altLang="ko-KR" sz="2000" dirty="0" err="1">
                <a:solidFill>
                  <a:schemeClr val="bg1"/>
                </a:solidFill>
              </a:rPr>
              <a:t>ros</a:t>
            </a:r>
            <a:r>
              <a:rPr lang="en-US" altLang="ko-KR" sz="2000" dirty="0">
                <a:solidFill>
                  <a:schemeClr val="bg1"/>
                </a:solidFill>
              </a:rPr>
              <a:t>::</a:t>
            </a:r>
            <a:r>
              <a:rPr lang="en-US" altLang="ko-KR" sz="2000" dirty="0" err="1">
                <a:solidFill>
                  <a:srgbClr val="FFFF00"/>
                </a:solidFill>
              </a:rPr>
              <a:t>ServiceServer</a:t>
            </a:r>
            <a:r>
              <a:rPr lang="en-US" altLang="ko-KR" sz="2000" dirty="0">
                <a:solidFill>
                  <a:srgbClr val="FFFF00"/>
                </a:solidFill>
              </a:rPr>
              <a:t> </a:t>
            </a:r>
            <a:r>
              <a:rPr lang="en-US" altLang="ko-KR" sz="2000" dirty="0" err="1">
                <a:solidFill>
                  <a:schemeClr val="bg1"/>
                </a:solidFill>
              </a:rPr>
              <a:t>service_server</a:t>
            </a:r>
            <a:r>
              <a:rPr lang="en-US" altLang="ko-KR" sz="2000" dirty="0">
                <a:solidFill>
                  <a:schemeClr val="bg1"/>
                </a:solidFill>
              </a:rPr>
              <a:t> = </a:t>
            </a:r>
            <a:r>
              <a:rPr lang="en-US" altLang="ko-KR" sz="2000" dirty="0" err="1">
                <a:solidFill>
                  <a:schemeClr val="bg1"/>
                </a:solidFill>
              </a:rPr>
              <a:t>nh.advertiseService</a:t>
            </a:r>
            <a:r>
              <a:rPr lang="en-US" altLang="ko-KR" sz="2000" dirty="0">
                <a:solidFill>
                  <a:schemeClr val="bg1"/>
                </a:solidFill>
              </a:rPr>
              <a:t>("</a:t>
            </a:r>
            <a:r>
              <a:rPr lang="en-US" altLang="ko-KR" sz="2000" dirty="0" err="1">
                <a:solidFill>
                  <a:schemeClr val="bg1"/>
                </a:solidFill>
              </a:rPr>
              <a:t>ros_tutorial_srv</a:t>
            </a:r>
            <a:r>
              <a:rPr lang="en-US" altLang="ko-KR" sz="2000" dirty="0">
                <a:solidFill>
                  <a:schemeClr val="bg1"/>
                </a:solidFill>
              </a:rPr>
              <a:t>", calculation);</a:t>
            </a:r>
          </a:p>
          <a:p>
            <a:r>
              <a:rPr lang="en-US" altLang="ko-KR" sz="2000" dirty="0" err="1">
                <a:solidFill>
                  <a:schemeClr val="bg1"/>
                </a:solidFill>
              </a:rPr>
              <a:t>ros</a:t>
            </a:r>
            <a:r>
              <a:rPr lang="en-US" altLang="ko-KR" sz="2000" dirty="0">
                <a:solidFill>
                  <a:schemeClr val="bg1"/>
                </a:solidFill>
              </a:rPr>
              <a:t>::</a:t>
            </a:r>
            <a:r>
              <a:rPr lang="en-US" altLang="ko-KR" sz="2000" dirty="0" err="1">
                <a:solidFill>
                  <a:srgbClr val="FFFF00"/>
                </a:solidFill>
              </a:rPr>
              <a:t>ServiceClient</a:t>
            </a:r>
            <a:r>
              <a:rPr lang="en-US" altLang="ko-KR" sz="2000" dirty="0">
                <a:solidFill>
                  <a:srgbClr val="FFFF00"/>
                </a:solidFill>
              </a:rPr>
              <a:t> </a:t>
            </a:r>
            <a:r>
              <a:rPr lang="en-US" altLang="ko-KR" sz="2000" dirty="0" err="1">
                <a:solidFill>
                  <a:schemeClr val="bg1"/>
                </a:solidFill>
              </a:rPr>
              <a:t>service_client</a:t>
            </a:r>
            <a:r>
              <a:rPr lang="en-US" altLang="ko-KR" sz="2000" dirty="0">
                <a:solidFill>
                  <a:schemeClr val="bg1"/>
                </a:solidFill>
              </a:rPr>
              <a:t> = </a:t>
            </a:r>
            <a:r>
              <a:rPr lang="en-US" altLang="ko-KR" sz="2000" dirty="0" err="1">
                <a:solidFill>
                  <a:schemeClr val="bg1"/>
                </a:solidFill>
              </a:rPr>
              <a:t>nh.serviceClient</a:t>
            </a:r>
            <a:r>
              <a:rPr lang="en-US" altLang="ko-KR" sz="2000" dirty="0">
                <a:solidFill>
                  <a:schemeClr val="bg1"/>
                </a:solidFill>
              </a:rPr>
              <a:t>&lt;</a:t>
            </a:r>
            <a:r>
              <a:rPr lang="en-US" altLang="ko-KR" sz="2000" dirty="0" err="1">
                <a:solidFill>
                  <a:schemeClr val="bg1"/>
                </a:solidFill>
              </a:rPr>
              <a:t>ros_tutorials</a:t>
            </a:r>
            <a:r>
              <a:rPr lang="en-US" altLang="ko-KR" sz="2000" dirty="0">
                <a:solidFill>
                  <a:schemeClr val="bg1"/>
                </a:solidFill>
              </a:rPr>
              <a:t>::</a:t>
            </a:r>
            <a:r>
              <a:rPr lang="en-US" altLang="ko-KR" sz="2000" dirty="0" err="1">
                <a:solidFill>
                  <a:schemeClr val="bg1"/>
                </a:solidFill>
              </a:rPr>
              <a:t>SrvTutorial</a:t>
            </a:r>
            <a:r>
              <a:rPr lang="en-US" altLang="ko-KR" sz="2000" dirty="0">
                <a:solidFill>
                  <a:schemeClr val="bg1"/>
                </a:solidFill>
              </a:rPr>
              <a:t>&gt;("</a:t>
            </a:r>
            <a:r>
              <a:rPr lang="en-US" altLang="ko-KR" sz="2000" dirty="0" err="1">
                <a:solidFill>
                  <a:schemeClr val="bg1"/>
                </a:solidFill>
              </a:rPr>
              <a:t>ros_tutorial_srv</a:t>
            </a:r>
            <a:r>
              <a:rPr lang="en-US" altLang="ko-KR" sz="2000" dirty="0">
                <a:solidFill>
                  <a:schemeClr val="bg1"/>
                </a:solidFill>
              </a:rPr>
              <a:t>");</a:t>
            </a:r>
          </a:p>
          <a:p>
            <a:endParaRPr lang="en-US" altLang="ko-KR" sz="2000" dirty="0">
              <a:solidFill>
                <a:schemeClr val="bg1"/>
              </a:solidFill>
            </a:endParaRPr>
          </a:p>
        </p:txBody>
      </p:sp>
    </p:spTree>
    <p:extLst>
      <p:ext uri="{BB962C8B-B14F-4D97-AF65-F5344CB8AC3E}">
        <p14:creationId xmlns:p14="http://schemas.microsoft.com/office/powerpoint/2010/main" val="37345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服务</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5</a:t>
            </a:fld>
            <a:endParaRPr lang="ko-KR" altLang="en-US" dirty="0">
              <a:solidFill>
                <a:srgbClr val="5B9BD5"/>
              </a:solidFill>
            </a:endParaRPr>
          </a:p>
        </p:txBody>
      </p:sp>
      <p:sp>
        <p:nvSpPr>
          <p:cNvPr id="26" name="Oval 2"/>
          <p:cNvSpPr/>
          <p:nvPr/>
        </p:nvSpPr>
        <p:spPr>
          <a:xfrm>
            <a:off x="1861313"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27" name="Oval 3"/>
          <p:cNvSpPr/>
          <p:nvPr/>
        </p:nvSpPr>
        <p:spPr>
          <a:xfrm>
            <a:off x="7654022"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cxnSp>
        <p:nvCxnSpPr>
          <p:cNvPr id="28" name="Curved Connector 5"/>
          <p:cNvCxnSpPr/>
          <p:nvPr/>
        </p:nvCxnSpPr>
        <p:spPr>
          <a:xfrm>
            <a:off x="4536723" y="2889164"/>
            <a:ext cx="3061407" cy="1"/>
          </a:xfrm>
          <a:prstGeom prst="curvedConnector3">
            <a:avLst/>
          </a:prstGeom>
          <a:ln w="31750">
            <a:solidFill>
              <a:schemeClr val="tx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Curved Connector 7"/>
          <p:cNvCxnSpPr/>
          <p:nvPr/>
        </p:nvCxnSpPr>
        <p:spPr>
          <a:xfrm>
            <a:off x="4536723" y="3064992"/>
            <a:ext cx="3061407" cy="1"/>
          </a:xfrm>
          <a:prstGeom prst="curvedConnector3">
            <a:avLst/>
          </a:prstGeom>
          <a:ln w="31750">
            <a:solidFill>
              <a:schemeClr val="tx1">
                <a:lumMod val="50000"/>
                <a:lumOff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439837" y="3057309"/>
            <a:ext cx="1338829" cy="369332"/>
          </a:xfrm>
          <a:prstGeom prst="rect">
            <a:avLst/>
          </a:prstGeom>
          <a:noFill/>
        </p:spPr>
        <p:txBody>
          <a:bodyPr wrap="none" rtlCol="0">
            <a:spAutoFit/>
          </a:bodyPr>
          <a:lstStyle/>
          <a:p>
            <a:pPr algn="ctr"/>
            <a:r>
              <a:rPr lang="en-US" altLang="ko-KR" dirty="0">
                <a:solidFill>
                  <a:prstClr val="black"/>
                </a:solidFill>
              </a:rPr>
              <a:t>Service</a:t>
            </a:r>
            <a:r>
              <a:rPr lang="zh-CN" altLang="en-US" dirty="0">
                <a:solidFill>
                  <a:prstClr val="black"/>
                </a:solidFill>
              </a:rPr>
              <a:t>响应</a:t>
            </a:r>
            <a:endParaRPr lang="en-US" dirty="0">
              <a:solidFill>
                <a:prstClr val="black"/>
              </a:solidFill>
            </a:endParaRPr>
          </a:p>
        </p:txBody>
      </p:sp>
      <p:sp>
        <p:nvSpPr>
          <p:cNvPr id="31" name="TextBox 30"/>
          <p:cNvSpPr txBox="1"/>
          <p:nvPr/>
        </p:nvSpPr>
        <p:spPr>
          <a:xfrm>
            <a:off x="5410984" y="2566321"/>
            <a:ext cx="1396536" cy="369332"/>
          </a:xfrm>
          <a:prstGeom prst="rect">
            <a:avLst/>
          </a:prstGeom>
          <a:noFill/>
        </p:spPr>
        <p:txBody>
          <a:bodyPr wrap="none" rtlCol="0">
            <a:spAutoFit/>
          </a:bodyPr>
          <a:lstStyle/>
          <a:p>
            <a:pPr algn="ctr"/>
            <a:r>
              <a:rPr lang="en-US" altLang="ko-KR" dirty="0">
                <a:solidFill>
                  <a:prstClr val="black"/>
                </a:solidFill>
              </a:rPr>
              <a:t>Service </a:t>
            </a:r>
            <a:r>
              <a:rPr lang="zh-CN" altLang="en-US" dirty="0">
                <a:solidFill>
                  <a:prstClr val="black"/>
                </a:solidFill>
              </a:rPr>
              <a:t>请求</a:t>
            </a:r>
            <a:endParaRPr lang="en-US" dirty="0">
              <a:solidFill>
                <a:prstClr val="black"/>
              </a:solidFill>
            </a:endParaRPr>
          </a:p>
        </p:txBody>
      </p:sp>
      <p:sp>
        <p:nvSpPr>
          <p:cNvPr id="34" name="Rounded Rectangle 25"/>
          <p:cNvSpPr/>
          <p:nvPr/>
        </p:nvSpPr>
        <p:spPr>
          <a:xfrm>
            <a:off x="8111237" y="2853090"/>
            <a:ext cx="1702104"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prstClr val="white"/>
                </a:solidFill>
              </a:rPr>
              <a:t>服务</a:t>
            </a:r>
            <a:r>
              <a:rPr lang="en-US" altLang="ko-KR" sz="1400" b="1" dirty="0">
                <a:solidFill>
                  <a:prstClr val="white"/>
                </a:solidFill>
              </a:rPr>
              <a:t> client</a:t>
            </a:r>
            <a:endParaRPr lang="en-US" sz="1400" b="1" dirty="0">
              <a:solidFill>
                <a:prstClr val="white"/>
              </a:solidFill>
            </a:endParaRPr>
          </a:p>
        </p:txBody>
      </p:sp>
      <p:sp>
        <p:nvSpPr>
          <p:cNvPr id="35" name="Rounded Rectangle 26"/>
          <p:cNvSpPr/>
          <p:nvPr/>
        </p:nvSpPr>
        <p:spPr>
          <a:xfrm>
            <a:off x="2432061" y="2849509"/>
            <a:ext cx="1469070"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prstClr val="white"/>
                </a:solidFill>
              </a:rPr>
              <a:t>服务</a:t>
            </a:r>
            <a:r>
              <a:rPr lang="en-US" altLang="ko-KR" sz="1400" b="1" dirty="0">
                <a:solidFill>
                  <a:prstClr val="white"/>
                </a:solidFill>
              </a:rPr>
              <a:t> server</a:t>
            </a:r>
            <a:endParaRPr lang="en-US" sz="1400" b="1" dirty="0">
              <a:solidFill>
                <a:prstClr val="white"/>
              </a:solidFill>
            </a:endParaRPr>
          </a:p>
        </p:txBody>
      </p:sp>
      <p:sp>
        <p:nvSpPr>
          <p:cNvPr id="36" name="직사각형 35"/>
          <p:cNvSpPr/>
          <p:nvPr/>
        </p:nvSpPr>
        <p:spPr>
          <a:xfrm>
            <a:off x="2768516"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1</a:t>
            </a:r>
          </a:p>
        </p:txBody>
      </p:sp>
      <p:sp>
        <p:nvSpPr>
          <p:cNvPr id="37" name="직사각형 36"/>
          <p:cNvSpPr/>
          <p:nvPr/>
        </p:nvSpPr>
        <p:spPr>
          <a:xfrm>
            <a:off x="8584666"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2</a:t>
            </a:r>
          </a:p>
        </p:txBody>
      </p:sp>
    </p:spTree>
    <p:extLst>
      <p:ext uri="{BB962C8B-B14F-4D97-AF65-F5344CB8AC3E}">
        <p14:creationId xmlns:p14="http://schemas.microsoft.com/office/powerpoint/2010/main" val="2806027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源代码</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a:xfrm>
            <a:off x="382555" y="998376"/>
            <a:ext cx="11290041" cy="3276741"/>
          </a:xfrm>
        </p:spPr>
        <p:txBody>
          <a:bodyPr>
            <a:normAutofit lnSpcReduction="10000"/>
          </a:bodyPr>
          <a:lstStyle/>
          <a:p>
            <a:r>
              <a:rPr lang="zh-CN" altLang="en-US" dirty="0">
                <a:latin typeface="SimSun" charset="-122"/>
                <a:ea typeface="SimSun" charset="-122"/>
                <a:cs typeface="SimSun" charset="-122"/>
              </a:rPr>
              <a:t>我们已经看到了如何通过创建服务服务器和客户端节点并运行它们来在节点之间通信服务。 相关资源可以在下面的</a:t>
            </a:r>
            <a:r>
              <a:rPr lang="en-US" altLang="zh-CN" dirty="0">
                <a:latin typeface="SimSun" charset="-122"/>
                <a:ea typeface="SimSun" charset="-122"/>
                <a:cs typeface="SimSun" charset="-122"/>
              </a:rPr>
              <a:t>GitHub</a:t>
            </a:r>
            <a:r>
              <a:rPr lang="zh-CN" altLang="en-US" dirty="0">
                <a:latin typeface="SimSun" charset="-122"/>
                <a:ea typeface="SimSun" charset="-122"/>
                <a:cs typeface="SimSun" charset="-122"/>
              </a:rPr>
              <a:t>地址找到。</a:t>
            </a:r>
            <a:endParaRPr lang="en-US" altLang="zh-CN" dirty="0">
              <a:latin typeface="SimSun" charset="-122"/>
              <a:ea typeface="SimSun" charset="-122"/>
              <a:cs typeface="SimSun" charset="-122"/>
            </a:endParaRPr>
          </a:p>
          <a:p>
            <a:endParaRPr lang="en-US" altLang="zh-CN" dirty="0"/>
          </a:p>
          <a:p>
            <a:r>
              <a:rPr lang="en-US" altLang="ko-KR" sz="2400" dirty="0">
                <a:hlinkClick r:id="rId2"/>
              </a:rPr>
              <a:t>https://github.com/ROBOTIS-GIT/ros_tutorials/tree/master/ros_tutorials_service</a:t>
            </a:r>
            <a:endParaRPr lang="en-US" altLang="ko-KR" sz="2400" dirty="0"/>
          </a:p>
          <a:p>
            <a:endParaRPr lang="en-US" altLang="ko-KR" dirty="0"/>
          </a:p>
          <a:p>
            <a:r>
              <a:rPr lang="zh-CN" altLang="en-US" dirty="0">
                <a:latin typeface="SimSun" charset="-122"/>
                <a:ea typeface="SimSun" charset="-122"/>
                <a:cs typeface="SimSun" charset="-122"/>
              </a:rPr>
              <a:t>如果要立即尝试，可以使用以下命令在</a:t>
            </a:r>
            <a:r>
              <a:rPr lang="en-US" altLang="ko-KR" dirty="0" err="1">
                <a:latin typeface="SimSun" charset="-122"/>
                <a:ea typeface="SimSun" charset="-122"/>
                <a:cs typeface="SimSun" charset="-122"/>
              </a:rPr>
              <a:t>catkin_ws</a:t>
            </a:r>
            <a:r>
              <a:rPr lang="en-US" altLang="ko-KR" dirty="0">
                <a:latin typeface="SimSun" charset="-122"/>
                <a:ea typeface="SimSun" charset="-122"/>
                <a:cs typeface="SimSun" charset="-122"/>
              </a:rPr>
              <a:t> / </a:t>
            </a:r>
            <a:r>
              <a:rPr lang="en-US" altLang="ko-KR" dirty="0" err="1">
                <a:latin typeface="SimSun" charset="-122"/>
                <a:ea typeface="SimSun" charset="-122"/>
                <a:cs typeface="SimSun" charset="-122"/>
              </a:rPr>
              <a:t>src</a:t>
            </a:r>
            <a:r>
              <a:rPr lang="zh-CN" altLang="en-US" dirty="0">
                <a:latin typeface="SimSun" charset="-122"/>
                <a:ea typeface="SimSun" charset="-122"/>
                <a:cs typeface="SimSun" charset="-122"/>
              </a:rPr>
              <a:t>文件夹中克隆源代码并进行构建。 然后运行</a:t>
            </a:r>
            <a:r>
              <a:rPr lang="en-US" altLang="ko-KR" dirty="0" err="1">
                <a:latin typeface="SimSun" charset="-122"/>
                <a:ea typeface="SimSun" charset="-122"/>
                <a:cs typeface="SimSun" charset="-122"/>
              </a:rPr>
              <a:t>service_server</a:t>
            </a:r>
            <a:r>
              <a:rPr lang="zh-CN" altLang="en-US" dirty="0">
                <a:latin typeface="SimSun" charset="-122"/>
                <a:ea typeface="SimSun" charset="-122"/>
                <a:cs typeface="SimSun" charset="-122"/>
              </a:rPr>
              <a:t>和</a:t>
            </a:r>
            <a:r>
              <a:rPr lang="en-US" altLang="ko-KR" dirty="0" err="1">
                <a:latin typeface="SimSun" charset="-122"/>
                <a:ea typeface="SimSun" charset="-122"/>
                <a:cs typeface="SimSun" charset="-122"/>
              </a:rPr>
              <a:t>service_client</a:t>
            </a:r>
            <a:r>
              <a:rPr lang="zh-CN" altLang="en-US" dirty="0">
                <a:latin typeface="SimSun" charset="-122"/>
                <a:ea typeface="SimSun" charset="-122"/>
                <a:cs typeface="SimSun" charset="-122"/>
              </a:rPr>
              <a:t>节点</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50</a:t>
            </a:fld>
            <a:endParaRPr lang="ko-KR" altLang="en-US" dirty="0"/>
          </a:p>
        </p:txBody>
      </p:sp>
      <p:sp>
        <p:nvSpPr>
          <p:cNvPr id="5" name="Rectangle 3"/>
          <p:cNvSpPr/>
          <p:nvPr/>
        </p:nvSpPr>
        <p:spPr>
          <a:xfrm>
            <a:off x="676894" y="4223324"/>
            <a:ext cx="10995701" cy="1323439"/>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cd</a:t>
            </a:r>
            <a:r>
              <a:rPr lang="en-US" altLang="ko-KR" sz="2000" dirty="0">
                <a:solidFill>
                  <a:schemeClr val="bg1"/>
                </a:solidFill>
              </a:rPr>
              <a:t> ~/</a:t>
            </a:r>
            <a:r>
              <a:rPr lang="en-US" altLang="ko-KR" sz="2000" dirty="0" err="1">
                <a:solidFill>
                  <a:schemeClr val="bg1"/>
                </a:solidFill>
              </a:rPr>
              <a:t>catkin_ws</a:t>
            </a:r>
            <a:r>
              <a:rPr lang="en-US" altLang="ko-KR" sz="2000" dirty="0">
                <a:solidFill>
                  <a:schemeClr val="bg1"/>
                </a:solidFill>
              </a:rPr>
              <a:t>/</a:t>
            </a:r>
            <a:r>
              <a:rPr lang="en-US" altLang="ko-KR" sz="2000" dirty="0" err="1">
                <a:solidFill>
                  <a:schemeClr val="bg1"/>
                </a:solidFill>
              </a:rPr>
              <a:t>src</a:t>
            </a:r>
            <a:endParaRPr lang="en-US" altLang="ko-KR" sz="2000" dirty="0">
              <a:solidFill>
                <a:schemeClr val="bg1"/>
              </a:solidFill>
            </a:endParaRPr>
          </a:p>
          <a:p>
            <a:r>
              <a:rPr lang="en-US" altLang="ko-KR" sz="2000" dirty="0">
                <a:solidFill>
                  <a:srgbClr val="FF0000"/>
                </a:solidFill>
              </a:rPr>
              <a:t>$</a:t>
            </a:r>
            <a:r>
              <a:rPr lang="en-US" altLang="ko-KR" sz="2000" dirty="0">
                <a:solidFill>
                  <a:schemeClr val="bg1"/>
                </a:solidFill>
              </a:rPr>
              <a:t> </a:t>
            </a:r>
            <a:r>
              <a:rPr lang="en-US" altLang="ko-KR" sz="2000" dirty="0" err="1">
                <a:solidFill>
                  <a:srgbClr val="FFFF00"/>
                </a:solidFill>
              </a:rPr>
              <a:t>git</a:t>
            </a:r>
            <a:r>
              <a:rPr lang="en-US" altLang="ko-KR" sz="2000" dirty="0">
                <a:solidFill>
                  <a:srgbClr val="FFFF00"/>
                </a:solidFill>
              </a:rPr>
              <a:t> </a:t>
            </a:r>
            <a:r>
              <a:rPr lang="en-US" altLang="ko-KR" sz="2000" dirty="0">
                <a:solidFill>
                  <a:schemeClr val="bg1"/>
                </a:solidFill>
              </a:rPr>
              <a:t>clone https://github.com/ROBOTIS-GIT/ros_tutorials.git</a:t>
            </a:r>
          </a:p>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cd</a:t>
            </a:r>
            <a:r>
              <a:rPr lang="en-US" altLang="ko-KR" sz="2000" dirty="0">
                <a:solidFill>
                  <a:schemeClr val="bg1"/>
                </a:solidFill>
              </a:rPr>
              <a:t> ~/</a:t>
            </a:r>
            <a:r>
              <a:rPr lang="en-US" altLang="ko-KR" sz="2000" dirty="0" err="1">
                <a:solidFill>
                  <a:schemeClr val="bg1"/>
                </a:solidFill>
              </a:rPr>
              <a:t>catkin_ws</a:t>
            </a:r>
            <a:endParaRPr lang="en-US" altLang="ko-KR" sz="2000" dirty="0">
              <a:solidFill>
                <a:schemeClr val="bg1"/>
              </a:solidFill>
            </a:endParaRPr>
          </a:p>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catkin_make</a:t>
            </a:r>
          </a:p>
        </p:txBody>
      </p:sp>
      <p:sp>
        <p:nvSpPr>
          <p:cNvPr id="6" name="Rectangle 3"/>
          <p:cNvSpPr/>
          <p:nvPr/>
        </p:nvSpPr>
        <p:spPr>
          <a:xfrm>
            <a:off x="676893" y="5684667"/>
            <a:ext cx="10995701" cy="400110"/>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rosrun</a:t>
            </a:r>
            <a:r>
              <a:rPr lang="en-US" altLang="ko-KR" sz="2000" dirty="0">
                <a:solidFill>
                  <a:schemeClr val="bg1"/>
                </a:solidFill>
              </a:rPr>
              <a:t> </a:t>
            </a:r>
            <a:r>
              <a:rPr lang="en-US" altLang="ko-KR" sz="2000" dirty="0" err="1">
                <a:solidFill>
                  <a:schemeClr val="bg1"/>
                </a:solidFill>
              </a:rPr>
              <a:t>ros_tutorials_service</a:t>
            </a:r>
            <a:r>
              <a:rPr lang="en-US" altLang="ko-KR" sz="2000" dirty="0">
                <a:solidFill>
                  <a:schemeClr val="bg1"/>
                </a:solidFill>
              </a:rPr>
              <a:t> </a:t>
            </a:r>
            <a:r>
              <a:rPr lang="en-US" altLang="ko-KR" sz="2000" dirty="0" err="1">
                <a:solidFill>
                  <a:schemeClr val="bg1"/>
                </a:solidFill>
              </a:rPr>
              <a:t>service_server</a:t>
            </a:r>
            <a:endParaRPr lang="en-US" altLang="ko-KR" sz="2000" dirty="0">
              <a:solidFill>
                <a:schemeClr val="bg1"/>
              </a:solidFill>
            </a:endParaRPr>
          </a:p>
        </p:txBody>
      </p:sp>
      <p:sp>
        <p:nvSpPr>
          <p:cNvPr id="7" name="Rectangle 3"/>
          <p:cNvSpPr/>
          <p:nvPr/>
        </p:nvSpPr>
        <p:spPr>
          <a:xfrm>
            <a:off x="676893" y="6234553"/>
            <a:ext cx="10995701" cy="400110"/>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rosrun</a:t>
            </a:r>
            <a:r>
              <a:rPr lang="en-US" altLang="ko-KR" sz="2000" dirty="0">
                <a:solidFill>
                  <a:schemeClr val="bg1"/>
                </a:solidFill>
              </a:rPr>
              <a:t> </a:t>
            </a:r>
            <a:r>
              <a:rPr lang="en-US" altLang="ko-KR" sz="2000" dirty="0" err="1">
                <a:solidFill>
                  <a:schemeClr val="bg1"/>
                </a:solidFill>
              </a:rPr>
              <a:t>ros_tutorials_service</a:t>
            </a:r>
            <a:r>
              <a:rPr lang="en-US" altLang="ko-KR" sz="2000" dirty="0">
                <a:solidFill>
                  <a:schemeClr val="bg1"/>
                </a:solidFill>
              </a:rPr>
              <a:t> </a:t>
            </a:r>
            <a:r>
              <a:rPr lang="en-US" altLang="ko-KR" sz="2000" dirty="0" err="1">
                <a:solidFill>
                  <a:schemeClr val="bg1"/>
                </a:solidFill>
              </a:rPr>
              <a:t>service_client</a:t>
            </a:r>
            <a:r>
              <a:rPr lang="en-US" altLang="ko-KR" sz="2000" dirty="0">
                <a:solidFill>
                  <a:schemeClr val="bg1"/>
                </a:solidFill>
              </a:rPr>
              <a:t> </a:t>
            </a:r>
          </a:p>
        </p:txBody>
      </p:sp>
    </p:spTree>
    <p:extLst>
      <p:ext uri="{BB962C8B-B14F-4D97-AF65-F5344CB8AC3E}">
        <p14:creationId xmlns:p14="http://schemas.microsoft.com/office/powerpoint/2010/main" val="3621731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A7AA09E4-EDB9-4D6A-8918-B1B0AEC6D61D}" type="slidenum">
              <a:rPr lang="ko-KR" altLang="en-US" smtClean="0"/>
              <a:pPr/>
              <a:t>51</a:t>
            </a:fld>
            <a:endParaRPr lang="ko-KR" altLang="en-US" dirty="0"/>
          </a:p>
        </p:txBody>
      </p:sp>
      <p:sp>
        <p:nvSpPr>
          <p:cNvPr id="5" name="직사각형 4"/>
          <p:cNvSpPr/>
          <p:nvPr/>
        </p:nvSpPr>
        <p:spPr>
          <a:xfrm>
            <a:off x="3229677" y="2355511"/>
            <a:ext cx="5732660" cy="1446550"/>
          </a:xfrm>
          <a:prstGeom prst="rect">
            <a:avLst/>
          </a:prstGeom>
        </p:spPr>
        <p:txBody>
          <a:bodyPr wrap="none">
            <a:spAutoFit/>
          </a:bodyPr>
          <a:lstStyle/>
          <a:p>
            <a:pPr algn="ctr"/>
            <a:r>
              <a:rPr lang="en-US" altLang="ko-KR" sz="8800" b="1" dirty="0">
                <a:solidFill>
                  <a:schemeClr val="accent1"/>
                </a:solidFill>
                <a:latin typeface="Wawati SC" charset="-122"/>
                <a:ea typeface="Wawati SC" charset="-122"/>
                <a:cs typeface="Wawati SC" charset="-122"/>
              </a:rPr>
              <a:t>Parameters</a:t>
            </a:r>
            <a:endParaRPr lang="ko-KR" altLang="en-US" sz="8800" b="1" dirty="0">
              <a:solidFill>
                <a:schemeClr val="accent1"/>
              </a:solidFill>
              <a:latin typeface="Wawati SC" charset="-122"/>
              <a:ea typeface="Wawati SC" charset="-122"/>
              <a:cs typeface="Wawati SC" charset="-122"/>
            </a:endParaRPr>
          </a:p>
        </p:txBody>
      </p:sp>
    </p:spTree>
    <p:extLst>
      <p:ext uri="{BB962C8B-B14F-4D97-AF65-F5344CB8AC3E}">
        <p14:creationId xmlns:p14="http://schemas.microsoft.com/office/powerpoint/2010/main" val="3113556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Parameters</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rPr>
              <a:t>1)</a:t>
            </a:r>
            <a:r>
              <a:rPr lang="ko-KR" altLang="en-US" dirty="0">
                <a:solidFill>
                  <a:srgbClr val="00B0F0"/>
                </a:solidFill>
              </a:rPr>
              <a:t> </a:t>
            </a:r>
            <a:r>
              <a:rPr lang="zh-CN" altLang="en-US" dirty="0">
                <a:solidFill>
                  <a:srgbClr val="00B0F0"/>
                </a:solidFill>
              </a:rPr>
              <a:t>通过</a:t>
            </a:r>
            <a:r>
              <a:rPr lang="en-US" altLang="ko-KR" dirty="0">
                <a:solidFill>
                  <a:srgbClr val="00B0F0"/>
                </a:solidFill>
              </a:rPr>
              <a:t>parameters</a:t>
            </a:r>
            <a:r>
              <a:rPr lang="zh-CN" altLang="en-US" dirty="0">
                <a:solidFill>
                  <a:srgbClr val="00B0F0"/>
                </a:solidFill>
              </a:rPr>
              <a:t>创建节点</a:t>
            </a:r>
            <a:endParaRPr lang="en-US" altLang="ko-KR" dirty="0">
              <a:solidFill>
                <a:srgbClr val="00B0F0"/>
              </a:solidFill>
            </a:endParaRPr>
          </a:p>
          <a:p>
            <a:r>
              <a:rPr lang="zh-CN" altLang="en-US" sz="2000" dirty="0">
                <a:latin typeface="SimSun" charset="-122"/>
                <a:ea typeface="SimSun" charset="-122"/>
                <a:cs typeface="SimSun" charset="-122"/>
              </a:rPr>
              <a:t>在本节中，我们将修改</a:t>
            </a:r>
            <a:r>
              <a:rPr lang="en-US" altLang="zh-CN" sz="2000" dirty="0">
                <a:latin typeface="SimSun" charset="-122"/>
                <a:ea typeface="SimSun" charset="-122"/>
                <a:cs typeface="SimSun" charset="-122"/>
              </a:rPr>
              <a:t>service_server.cpp</a:t>
            </a:r>
            <a:r>
              <a:rPr lang="zh-CN" altLang="en-US" sz="2000" dirty="0">
                <a:latin typeface="SimSun" charset="-122"/>
                <a:ea typeface="SimSun" charset="-122"/>
                <a:cs typeface="SimSun" charset="-122"/>
              </a:rPr>
              <a:t>以使用参数选择算术运算符，而不是仅添加作为服务请求输入的</a:t>
            </a:r>
            <a:r>
              <a:rPr lang="en-US" altLang="zh-CN" sz="2000" dirty="0">
                <a:latin typeface="SimSun" charset="-122"/>
                <a:ea typeface="SimSun" charset="-122"/>
                <a:cs typeface="SimSun" charset="-122"/>
              </a:rPr>
              <a:t>a</a:t>
            </a:r>
            <a:r>
              <a:rPr lang="zh-CN" altLang="en-US" sz="2000" dirty="0">
                <a:latin typeface="SimSun" charset="-122"/>
                <a:ea typeface="SimSun" charset="-122"/>
                <a:cs typeface="SimSun" charset="-122"/>
              </a:rPr>
              <a:t>和</a:t>
            </a:r>
            <a:r>
              <a:rPr lang="en-US" altLang="zh-CN" sz="2000" dirty="0">
                <a:latin typeface="SimSun" charset="-122"/>
                <a:ea typeface="SimSun" charset="-122"/>
                <a:cs typeface="SimSun" charset="-122"/>
              </a:rPr>
              <a:t>b</a:t>
            </a:r>
            <a:r>
              <a:rPr lang="zh-CN" altLang="en-US" sz="2000" dirty="0">
                <a:latin typeface="SimSun" charset="-122"/>
                <a:ea typeface="SimSun" charset="-122"/>
                <a:cs typeface="SimSun" charset="-122"/>
              </a:rPr>
              <a:t>。</a:t>
            </a:r>
            <a:endParaRPr lang="en-US" altLang="zh-CN" sz="2000" dirty="0">
              <a:latin typeface="SimSun" charset="-122"/>
              <a:ea typeface="SimSun" charset="-122"/>
              <a:cs typeface="SimSun" charset="-122"/>
            </a:endParaRPr>
          </a:p>
          <a:p>
            <a:r>
              <a:rPr lang="zh-CN" altLang="en-US" sz="2000" dirty="0">
                <a:latin typeface="SimSun" charset="-122"/>
                <a:ea typeface="SimSun" charset="-122"/>
                <a:cs typeface="SimSun" charset="-122"/>
              </a:rPr>
              <a:t>让我们按以下顺序修改</a:t>
            </a:r>
            <a:r>
              <a:rPr lang="en-US" altLang="ko-KR" sz="2000" dirty="0"/>
              <a:t>service_server.cpp</a:t>
            </a:r>
            <a:r>
              <a:rPr lang="zh-CN" altLang="en-US" sz="2000" dirty="0"/>
              <a:t>源：</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52</a:t>
            </a:fld>
            <a:endParaRPr lang="ko-KR" altLang="en-US" dirty="0"/>
          </a:p>
        </p:txBody>
      </p:sp>
      <p:sp>
        <p:nvSpPr>
          <p:cNvPr id="5" name="Rectangle 3"/>
          <p:cNvSpPr/>
          <p:nvPr/>
        </p:nvSpPr>
        <p:spPr>
          <a:xfrm>
            <a:off x="382556" y="3021476"/>
            <a:ext cx="11290041" cy="707886"/>
          </a:xfrm>
          <a:prstGeom prst="rect">
            <a:avLst/>
          </a:prstGeom>
          <a:solidFill>
            <a:schemeClr val="tx1"/>
          </a:solidFill>
        </p:spPr>
        <p:txBody>
          <a:bodyPr wrap="square">
            <a:spAutoFit/>
          </a:bodyPr>
          <a:lstStyle/>
          <a:p>
            <a:r>
              <a:rPr lang="pt-BR" altLang="ko-KR" sz="2000" dirty="0">
                <a:solidFill>
                  <a:srgbClr val="FF0000"/>
                </a:solidFill>
              </a:rPr>
              <a:t>$ </a:t>
            </a:r>
            <a:r>
              <a:rPr lang="pt-BR" altLang="ko-KR" sz="2000" dirty="0">
                <a:solidFill>
                  <a:srgbClr val="FFFF00"/>
                </a:solidFill>
              </a:rPr>
              <a:t>roscd </a:t>
            </a:r>
            <a:r>
              <a:rPr lang="pt-BR" altLang="ko-KR" sz="2000" dirty="0">
                <a:solidFill>
                  <a:schemeClr val="bg1"/>
                </a:solidFill>
              </a:rPr>
              <a:t>ros_tutorials_service/src		→ </a:t>
            </a:r>
            <a:r>
              <a:rPr lang="en-US" altLang="ko-KR" sz="2000" dirty="0">
                <a:solidFill>
                  <a:schemeClr val="bg1"/>
                </a:solidFill>
              </a:rPr>
              <a:t> </a:t>
            </a:r>
            <a:r>
              <a:rPr lang="en-US" altLang="ko-KR" sz="2000" spc="-150" dirty="0">
                <a:solidFill>
                  <a:schemeClr val="bg1"/>
                </a:solidFill>
              </a:rPr>
              <a:t>Go to the </a:t>
            </a:r>
            <a:r>
              <a:rPr lang="en-US" altLang="ko-KR" sz="2000" spc="-150" dirty="0" err="1">
                <a:solidFill>
                  <a:schemeClr val="bg1"/>
                </a:solidFill>
              </a:rPr>
              <a:t>src</a:t>
            </a:r>
            <a:r>
              <a:rPr lang="en-US" altLang="ko-KR" sz="2000" spc="-150" dirty="0">
                <a:solidFill>
                  <a:schemeClr val="bg1"/>
                </a:solidFill>
              </a:rPr>
              <a:t> folder, which is the source code folder of the package</a:t>
            </a:r>
          </a:p>
          <a:p>
            <a:r>
              <a:rPr lang="en-US" altLang="ko-KR" sz="2000" dirty="0">
                <a:solidFill>
                  <a:srgbClr val="FF0000"/>
                </a:solidFill>
              </a:rPr>
              <a:t>$ </a:t>
            </a:r>
            <a:r>
              <a:rPr lang="pt-BR" altLang="ko-KR" sz="2000" dirty="0">
                <a:solidFill>
                  <a:srgbClr val="FFFF00"/>
                </a:solidFill>
              </a:rPr>
              <a:t>gedit </a:t>
            </a:r>
            <a:r>
              <a:rPr lang="pt-BR" altLang="ko-KR" sz="2000" dirty="0">
                <a:solidFill>
                  <a:schemeClr val="bg1"/>
                </a:solidFill>
              </a:rPr>
              <a:t>service_server.cpp 			→ </a:t>
            </a:r>
            <a:r>
              <a:rPr lang="en-US" altLang="ko-KR" sz="2000" dirty="0">
                <a:solidFill>
                  <a:schemeClr val="bg1"/>
                </a:solidFill>
              </a:rPr>
              <a:t> Modify source file contents</a:t>
            </a:r>
          </a:p>
        </p:txBody>
      </p:sp>
      <p:sp>
        <p:nvSpPr>
          <p:cNvPr id="6" name="Rectangle 3"/>
          <p:cNvSpPr/>
          <p:nvPr/>
        </p:nvSpPr>
        <p:spPr>
          <a:xfrm>
            <a:off x="382555" y="3813115"/>
            <a:ext cx="11290041" cy="2862322"/>
          </a:xfrm>
          <a:prstGeom prst="rect">
            <a:avLst/>
          </a:prstGeom>
          <a:solidFill>
            <a:schemeClr val="tx1"/>
          </a:solidFill>
        </p:spPr>
        <p:txBody>
          <a:bodyPr wrap="square">
            <a:spAutoFit/>
          </a:bodyPr>
          <a:lstStyle/>
          <a:p>
            <a:r>
              <a:rPr lang="pt-BR" altLang="ko-KR" sz="2000" dirty="0">
                <a:solidFill>
                  <a:schemeClr val="bg1"/>
                </a:solidFill>
              </a:rPr>
              <a:t>#include "ros/ros.h"                        		    </a:t>
            </a:r>
            <a:r>
              <a:rPr lang="pt-BR" altLang="ko-KR" sz="2000" dirty="0">
                <a:solidFill>
                  <a:srgbClr val="FFFF00"/>
                </a:solidFill>
              </a:rPr>
              <a:t>// ROS basic header file</a:t>
            </a:r>
            <a:r>
              <a:rPr lang="ko-KR" altLang="en-US" sz="2000" dirty="0">
                <a:solidFill>
                  <a:srgbClr val="FFFF00"/>
                </a:solidFill>
              </a:rPr>
              <a:t> </a:t>
            </a:r>
          </a:p>
          <a:p>
            <a:r>
              <a:rPr lang="en-US" altLang="ko-KR" sz="2000" dirty="0">
                <a:solidFill>
                  <a:schemeClr val="bg1"/>
                </a:solidFill>
              </a:rPr>
              <a:t>#</a:t>
            </a:r>
            <a:r>
              <a:rPr lang="pt-BR" altLang="ko-KR" sz="2000" dirty="0">
                <a:solidFill>
                  <a:schemeClr val="bg1"/>
                </a:solidFill>
              </a:rPr>
              <a:t>include "ros_tutorials_service/SrvTutorial.h"  </a:t>
            </a:r>
            <a:r>
              <a:rPr lang="pt-BR" altLang="ko-KR" sz="2000" spc="-150" dirty="0">
                <a:solidFill>
                  <a:srgbClr val="FFFF00"/>
                </a:solidFill>
              </a:rPr>
              <a:t>// </a:t>
            </a:r>
            <a:r>
              <a:rPr lang="en-US" altLang="ko-KR" sz="2000" spc="-150" dirty="0" err="1">
                <a:solidFill>
                  <a:srgbClr val="FFFF00"/>
                </a:solidFill>
              </a:rPr>
              <a:t>SrvTutorial.h</a:t>
            </a:r>
            <a:r>
              <a:rPr lang="en-US" altLang="ko-KR" sz="2000" spc="-150" dirty="0">
                <a:solidFill>
                  <a:srgbClr val="FFFF00"/>
                </a:solidFill>
              </a:rPr>
              <a:t>" // </a:t>
            </a:r>
            <a:r>
              <a:rPr lang="en-US" altLang="ko-KR" sz="2000" spc="-150" dirty="0" err="1">
                <a:solidFill>
                  <a:srgbClr val="FFFF00"/>
                </a:solidFill>
              </a:rPr>
              <a:t>SrvTutorial</a:t>
            </a:r>
            <a:r>
              <a:rPr lang="en-US" altLang="ko-KR" sz="2000" spc="-150" dirty="0">
                <a:solidFill>
                  <a:srgbClr val="FFFF00"/>
                </a:solidFill>
              </a:rPr>
              <a:t> Service file header (auto-generated after build)</a:t>
            </a:r>
          </a:p>
          <a:p>
            <a:endParaRPr lang="en-US" altLang="ko-KR" sz="2000" dirty="0">
              <a:solidFill>
                <a:schemeClr val="bg1"/>
              </a:solidFill>
            </a:endParaRPr>
          </a:p>
          <a:p>
            <a:r>
              <a:rPr lang="en-US" altLang="ko-KR" sz="2000" dirty="0">
                <a:solidFill>
                  <a:schemeClr val="bg1"/>
                </a:solidFill>
              </a:rPr>
              <a:t>#</a:t>
            </a:r>
            <a:r>
              <a:rPr lang="pt-BR" altLang="ko-KR" sz="2000" dirty="0">
                <a:solidFill>
                  <a:schemeClr val="bg1"/>
                </a:solidFill>
              </a:rPr>
              <a:t>define PLUS           		1    </a:t>
            </a:r>
            <a:r>
              <a:rPr lang="pt-BR" altLang="ko-KR" sz="2000" dirty="0">
                <a:solidFill>
                  <a:srgbClr val="FFFF00"/>
                </a:solidFill>
              </a:rPr>
              <a:t>// </a:t>
            </a:r>
            <a:r>
              <a:rPr lang="en-US" altLang="ko-KR" sz="2000" dirty="0">
                <a:solidFill>
                  <a:srgbClr val="FFFF00"/>
                </a:solidFill>
              </a:rPr>
              <a:t>Add</a:t>
            </a:r>
          </a:p>
          <a:p>
            <a:r>
              <a:rPr lang="en-US" altLang="ko-KR" sz="2000" dirty="0">
                <a:solidFill>
                  <a:schemeClr val="bg1"/>
                </a:solidFill>
              </a:rPr>
              <a:t>#</a:t>
            </a:r>
            <a:r>
              <a:rPr lang="pt-BR" altLang="ko-KR" sz="2000" dirty="0">
                <a:solidFill>
                  <a:schemeClr val="bg1"/>
                </a:solidFill>
              </a:rPr>
              <a:t>define MINUS         		2    </a:t>
            </a:r>
            <a:r>
              <a:rPr lang="pt-BR" altLang="ko-KR" sz="2000" dirty="0">
                <a:solidFill>
                  <a:srgbClr val="FFFF00"/>
                </a:solidFill>
              </a:rPr>
              <a:t>// </a:t>
            </a:r>
            <a:r>
              <a:rPr lang="en-US" altLang="ko-KR" sz="2000" dirty="0">
                <a:solidFill>
                  <a:srgbClr val="FFFF00"/>
                </a:solidFill>
              </a:rPr>
              <a:t>Subtract</a:t>
            </a:r>
            <a:endParaRPr lang="ko-KR" altLang="en-US" sz="2000" dirty="0">
              <a:solidFill>
                <a:srgbClr val="FFFF00"/>
              </a:solidFill>
            </a:endParaRPr>
          </a:p>
          <a:p>
            <a:r>
              <a:rPr lang="en-US" altLang="ko-KR" sz="2000" dirty="0">
                <a:solidFill>
                  <a:schemeClr val="bg1"/>
                </a:solidFill>
              </a:rPr>
              <a:t>#</a:t>
            </a:r>
            <a:r>
              <a:rPr lang="pt-BR" altLang="ko-KR" sz="2000" dirty="0">
                <a:solidFill>
                  <a:schemeClr val="bg1"/>
                </a:solidFill>
              </a:rPr>
              <a:t>define MULTIPLICATION 	3    </a:t>
            </a:r>
            <a:r>
              <a:rPr lang="pt-BR" altLang="ko-KR" sz="2000" dirty="0">
                <a:solidFill>
                  <a:srgbClr val="FFFF00"/>
                </a:solidFill>
              </a:rPr>
              <a:t>// Multiply</a:t>
            </a:r>
            <a:endParaRPr lang="ko-KR" altLang="en-US" sz="2000" dirty="0">
              <a:solidFill>
                <a:srgbClr val="FFFF00"/>
              </a:solidFill>
            </a:endParaRPr>
          </a:p>
          <a:p>
            <a:r>
              <a:rPr lang="en-US" altLang="ko-KR" sz="2000" dirty="0">
                <a:solidFill>
                  <a:schemeClr val="bg1"/>
                </a:solidFill>
              </a:rPr>
              <a:t>#</a:t>
            </a:r>
            <a:r>
              <a:rPr lang="pt-BR" altLang="ko-KR" sz="2000" dirty="0">
                <a:solidFill>
                  <a:schemeClr val="bg1"/>
                </a:solidFill>
              </a:rPr>
              <a:t>define DIVISION       		4    </a:t>
            </a:r>
            <a:r>
              <a:rPr lang="pt-BR" altLang="ko-KR" sz="2000" dirty="0">
                <a:solidFill>
                  <a:srgbClr val="FFFF00"/>
                </a:solidFill>
              </a:rPr>
              <a:t>// </a:t>
            </a:r>
            <a:r>
              <a:rPr lang="en-US" altLang="ko-KR" sz="2000" dirty="0">
                <a:solidFill>
                  <a:srgbClr val="FFFF00"/>
                </a:solidFill>
              </a:rPr>
              <a:t>Divide</a:t>
            </a:r>
            <a:endParaRPr lang="ko-KR" altLang="en-US" sz="2000" dirty="0">
              <a:solidFill>
                <a:srgbClr val="FFFF00"/>
              </a:solidFill>
            </a:endParaRPr>
          </a:p>
          <a:p>
            <a:endParaRPr lang="ko-KR" altLang="en-US" sz="2000" dirty="0">
              <a:solidFill>
                <a:schemeClr val="bg1"/>
              </a:solidFill>
            </a:endParaRPr>
          </a:p>
          <a:p>
            <a:r>
              <a:rPr lang="pt-BR" altLang="ko-KR" sz="2000" dirty="0">
                <a:solidFill>
                  <a:schemeClr val="bg1"/>
                </a:solidFill>
              </a:rPr>
              <a:t>int g_operator = PLUS;</a:t>
            </a:r>
          </a:p>
        </p:txBody>
      </p:sp>
    </p:spTree>
    <p:extLst>
      <p:ext uri="{BB962C8B-B14F-4D97-AF65-F5344CB8AC3E}">
        <p14:creationId xmlns:p14="http://schemas.microsoft.com/office/powerpoint/2010/main" val="3597433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Parameters</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53</a:t>
            </a:fld>
            <a:endParaRPr lang="ko-KR" altLang="en-US" dirty="0"/>
          </a:p>
        </p:txBody>
      </p:sp>
      <p:sp>
        <p:nvSpPr>
          <p:cNvPr id="5" name="Rectangle 3"/>
          <p:cNvSpPr/>
          <p:nvPr/>
        </p:nvSpPr>
        <p:spPr>
          <a:xfrm>
            <a:off x="382554" y="1111469"/>
            <a:ext cx="11290041" cy="4708981"/>
          </a:xfrm>
          <a:prstGeom prst="rect">
            <a:avLst/>
          </a:prstGeom>
          <a:solidFill>
            <a:schemeClr val="tx1"/>
          </a:solidFill>
        </p:spPr>
        <p:txBody>
          <a:bodyPr wrap="square">
            <a:spAutoFit/>
          </a:bodyPr>
          <a:lstStyle/>
          <a:p>
            <a:r>
              <a:rPr lang="en-US" altLang="ko-KR" sz="2000" dirty="0">
                <a:solidFill>
                  <a:srgbClr val="FFFF00"/>
                </a:solidFill>
              </a:rPr>
              <a:t>// If there is a service request, do the following</a:t>
            </a:r>
          </a:p>
          <a:p>
            <a:r>
              <a:rPr lang="en-US" altLang="ko-KR" sz="2000" dirty="0">
                <a:solidFill>
                  <a:srgbClr val="FFFF00"/>
                </a:solidFill>
              </a:rPr>
              <a:t>// service request is </a:t>
            </a:r>
            <a:r>
              <a:rPr lang="en-US" altLang="ko-KR" sz="2000" dirty="0" err="1">
                <a:solidFill>
                  <a:srgbClr val="FFFF00"/>
                </a:solidFill>
              </a:rPr>
              <a:t>req</a:t>
            </a:r>
            <a:r>
              <a:rPr lang="en-US" altLang="ko-KR" sz="2000" dirty="0">
                <a:solidFill>
                  <a:srgbClr val="FFFF00"/>
                </a:solidFill>
              </a:rPr>
              <a:t>, service response is res</a:t>
            </a:r>
          </a:p>
          <a:p>
            <a:endParaRPr lang="ko-KR" altLang="en-US" sz="2000" dirty="0">
              <a:solidFill>
                <a:schemeClr val="bg1"/>
              </a:solidFill>
            </a:endParaRPr>
          </a:p>
          <a:p>
            <a:r>
              <a:rPr lang="pt-BR" altLang="ko-KR" sz="2000" dirty="0">
                <a:solidFill>
                  <a:schemeClr val="bg1"/>
                </a:solidFill>
              </a:rPr>
              <a:t>bool calculation(ros_tutorials_service::SrvTutorial::Request &amp;req,</a:t>
            </a:r>
          </a:p>
          <a:p>
            <a:r>
              <a:rPr lang="pt-BR" altLang="ko-KR" sz="2000" dirty="0">
                <a:solidFill>
                  <a:schemeClr val="bg1"/>
                </a:solidFill>
              </a:rPr>
              <a:t>                           ros_tutorials_service::SrvTutorial::Response &amp;res)</a:t>
            </a:r>
          </a:p>
          <a:p>
            <a:r>
              <a:rPr lang="pt-BR" altLang="ko-KR" sz="2000" dirty="0">
                <a:solidFill>
                  <a:schemeClr val="bg1"/>
                </a:solidFill>
              </a:rPr>
              <a:t>{</a:t>
            </a:r>
          </a:p>
          <a:p>
            <a:r>
              <a:rPr lang="pt-BR" altLang="ko-KR" sz="2000" dirty="0">
                <a:solidFill>
                  <a:srgbClr val="FFFF00"/>
                </a:solidFill>
              </a:rPr>
              <a:t>  </a:t>
            </a:r>
            <a:r>
              <a:rPr lang="en-US" altLang="ko-KR" sz="2000" dirty="0">
                <a:solidFill>
                  <a:srgbClr val="FFFF00"/>
                </a:solidFill>
              </a:rPr>
              <a:t>// </a:t>
            </a:r>
            <a:r>
              <a:rPr lang="en-US" altLang="ko-KR" sz="2000" spc="-150" dirty="0">
                <a:solidFill>
                  <a:srgbClr val="FFFF00"/>
                </a:solidFill>
              </a:rPr>
              <a:t>The values of a and b received when the service is requested are changed according to the parameter value.</a:t>
            </a:r>
          </a:p>
          <a:p>
            <a:r>
              <a:rPr lang="en-US" altLang="ko-KR" sz="2000" dirty="0">
                <a:solidFill>
                  <a:srgbClr val="FFFF00"/>
                </a:solidFill>
              </a:rPr>
              <a:t>   // Calculate and store in service response value</a:t>
            </a:r>
            <a:r>
              <a:rPr lang="ko-KR" altLang="en-US" sz="2000" dirty="0">
                <a:solidFill>
                  <a:schemeClr val="bg1"/>
                </a:solidFill>
              </a:rPr>
              <a:t>  </a:t>
            </a:r>
            <a:r>
              <a:rPr lang="pt-BR" altLang="ko-KR" sz="2000" dirty="0">
                <a:solidFill>
                  <a:schemeClr val="bg1"/>
                </a:solidFill>
              </a:rPr>
              <a:t>switch(g_operator)</a:t>
            </a:r>
          </a:p>
          <a:p>
            <a:r>
              <a:rPr lang="pt-BR" altLang="ko-KR" sz="2000" dirty="0">
                <a:solidFill>
                  <a:schemeClr val="bg1"/>
                </a:solidFill>
              </a:rPr>
              <a:t>  {</a:t>
            </a:r>
          </a:p>
          <a:p>
            <a:r>
              <a:rPr lang="pt-BR" altLang="ko-KR" sz="2000" dirty="0">
                <a:solidFill>
                  <a:schemeClr val="bg1"/>
                </a:solidFill>
              </a:rPr>
              <a:t>    case PLUS:</a:t>
            </a:r>
          </a:p>
          <a:p>
            <a:r>
              <a:rPr lang="pt-BR" altLang="ko-KR" sz="2000" dirty="0">
                <a:solidFill>
                  <a:schemeClr val="bg1"/>
                </a:solidFill>
              </a:rPr>
              <a:t>         res.result = req.a + req.b; break;</a:t>
            </a:r>
          </a:p>
          <a:p>
            <a:r>
              <a:rPr lang="pt-BR" altLang="ko-KR" sz="2000" dirty="0">
                <a:solidFill>
                  <a:schemeClr val="bg1"/>
                </a:solidFill>
              </a:rPr>
              <a:t>    case MINUS:</a:t>
            </a:r>
          </a:p>
          <a:p>
            <a:r>
              <a:rPr lang="pt-BR" altLang="ko-KR" sz="2000" dirty="0">
                <a:solidFill>
                  <a:schemeClr val="bg1"/>
                </a:solidFill>
              </a:rPr>
              <a:t>         res.result = req.a - req.b; break;</a:t>
            </a:r>
          </a:p>
          <a:p>
            <a:r>
              <a:rPr lang="pt-BR" altLang="ko-KR" sz="2000" dirty="0">
                <a:solidFill>
                  <a:schemeClr val="bg1"/>
                </a:solidFill>
              </a:rPr>
              <a:t>    case MULTIPLICATION:</a:t>
            </a:r>
          </a:p>
          <a:p>
            <a:r>
              <a:rPr lang="pt-BR" altLang="ko-KR" sz="2000" dirty="0">
                <a:solidFill>
                  <a:schemeClr val="bg1"/>
                </a:solidFill>
              </a:rPr>
              <a:t>         res.result = req.a * req.b; break;  </a:t>
            </a:r>
          </a:p>
        </p:txBody>
      </p:sp>
    </p:spTree>
    <p:extLst>
      <p:ext uri="{BB962C8B-B14F-4D97-AF65-F5344CB8AC3E}">
        <p14:creationId xmlns:p14="http://schemas.microsoft.com/office/powerpoint/2010/main" val="35133699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Parameters</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54</a:t>
            </a:fld>
            <a:endParaRPr lang="ko-KR" altLang="en-US" dirty="0"/>
          </a:p>
        </p:txBody>
      </p:sp>
      <p:sp>
        <p:nvSpPr>
          <p:cNvPr id="5" name="Rectangle 3"/>
          <p:cNvSpPr/>
          <p:nvPr/>
        </p:nvSpPr>
        <p:spPr>
          <a:xfrm>
            <a:off x="382554" y="1043125"/>
            <a:ext cx="11290041" cy="5632311"/>
          </a:xfrm>
          <a:prstGeom prst="rect">
            <a:avLst/>
          </a:prstGeom>
          <a:solidFill>
            <a:schemeClr val="tx1"/>
          </a:solidFill>
        </p:spPr>
        <p:txBody>
          <a:bodyPr wrap="square">
            <a:spAutoFit/>
          </a:bodyPr>
          <a:lstStyle/>
          <a:p>
            <a:endParaRPr lang="pt-BR" altLang="ko-KR" sz="2000" dirty="0">
              <a:solidFill>
                <a:schemeClr val="bg1"/>
              </a:solidFill>
            </a:endParaRPr>
          </a:p>
          <a:p>
            <a:r>
              <a:rPr lang="pt-BR" altLang="ko-KR" sz="2000" dirty="0">
                <a:solidFill>
                  <a:schemeClr val="bg1"/>
                </a:solidFill>
              </a:rPr>
              <a:t>case DIVISION:</a:t>
            </a:r>
          </a:p>
          <a:p>
            <a:r>
              <a:rPr lang="pt-BR" altLang="ko-KR" sz="2000" dirty="0">
                <a:solidFill>
                  <a:schemeClr val="bg1"/>
                </a:solidFill>
              </a:rPr>
              <a:t>         if(req.b == 0){</a:t>
            </a:r>
          </a:p>
          <a:p>
            <a:r>
              <a:rPr lang="pt-BR" altLang="ko-KR" sz="2000" dirty="0">
                <a:solidFill>
                  <a:schemeClr val="bg1"/>
                </a:solidFill>
              </a:rPr>
              <a:t>           res.result = 0; break;</a:t>
            </a:r>
          </a:p>
          <a:p>
            <a:r>
              <a:rPr lang="pt-BR" altLang="ko-KR" sz="2000" dirty="0">
                <a:solidFill>
                  <a:schemeClr val="bg1"/>
                </a:solidFill>
              </a:rPr>
              <a:t>         }  </a:t>
            </a:r>
          </a:p>
          <a:p>
            <a:r>
              <a:rPr lang="pt-BR" altLang="ko-KR" sz="2000" dirty="0">
                <a:solidFill>
                  <a:schemeClr val="bg1"/>
                </a:solidFill>
              </a:rPr>
              <a:t>         else{</a:t>
            </a:r>
          </a:p>
          <a:p>
            <a:r>
              <a:rPr lang="pt-BR" altLang="ko-KR" sz="2000" dirty="0">
                <a:solidFill>
                  <a:schemeClr val="bg1"/>
                </a:solidFill>
              </a:rPr>
              <a:t>           res.result = req.a / req.b; break;  </a:t>
            </a:r>
          </a:p>
          <a:p>
            <a:r>
              <a:rPr lang="pt-BR" altLang="ko-KR" sz="2000" dirty="0">
                <a:solidFill>
                  <a:schemeClr val="bg1"/>
                </a:solidFill>
              </a:rPr>
              <a:t>         }</a:t>
            </a:r>
          </a:p>
          <a:p>
            <a:r>
              <a:rPr lang="pt-BR" altLang="ko-KR" sz="2000" dirty="0">
                <a:solidFill>
                  <a:schemeClr val="bg1"/>
                </a:solidFill>
              </a:rPr>
              <a:t>    default:</a:t>
            </a:r>
          </a:p>
          <a:p>
            <a:r>
              <a:rPr lang="pt-BR" altLang="ko-KR" sz="2000" dirty="0">
                <a:solidFill>
                  <a:schemeClr val="bg1"/>
                </a:solidFill>
              </a:rPr>
              <a:t>         res.result = req.a + req.b; break;</a:t>
            </a:r>
          </a:p>
          <a:p>
            <a:r>
              <a:rPr lang="pt-BR" altLang="ko-KR" sz="2000" dirty="0">
                <a:solidFill>
                  <a:schemeClr val="bg1"/>
                </a:solidFill>
              </a:rPr>
              <a:t>  }</a:t>
            </a:r>
          </a:p>
          <a:p>
            <a:r>
              <a:rPr lang="pt-BR" altLang="ko-KR" sz="2000" dirty="0">
                <a:solidFill>
                  <a:schemeClr val="bg1"/>
                </a:solidFill>
              </a:rPr>
              <a:t>  </a:t>
            </a:r>
            <a:r>
              <a:rPr lang="pt-BR" altLang="ko-KR" sz="2000" dirty="0">
                <a:solidFill>
                  <a:srgbClr val="FFFF00"/>
                </a:solidFill>
              </a:rPr>
              <a:t>// </a:t>
            </a:r>
            <a:r>
              <a:rPr lang="en-US" altLang="ko-KR" sz="2000" dirty="0">
                <a:solidFill>
                  <a:srgbClr val="FFFF00"/>
                </a:solidFill>
              </a:rPr>
              <a:t>Display the values of a and b used in the service request and the result value corresponding to the service response</a:t>
            </a:r>
            <a:endParaRPr lang="ko-KR" altLang="en-US" sz="2000" dirty="0">
              <a:solidFill>
                <a:srgbClr val="FFFF00"/>
              </a:solidFill>
            </a:endParaRPr>
          </a:p>
          <a:p>
            <a:r>
              <a:rPr lang="ko-KR" altLang="en-US" sz="2000" dirty="0">
                <a:solidFill>
                  <a:schemeClr val="bg1"/>
                </a:solidFill>
              </a:rPr>
              <a:t>  </a:t>
            </a:r>
            <a:r>
              <a:rPr lang="pt-BR" altLang="ko-KR" sz="2000" dirty="0">
                <a:solidFill>
                  <a:schemeClr val="bg1"/>
                </a:solidFill>
              </a:rPr>
              <a:t>ROS_INFO("request: x=%ld, y=%ld", (long int)req.a, (long int)req.b);</a:t>
            </a:r>
          </a:p>
          <a:p>
            <a:r>
              <a:rPr lang="pt-BR" altLang="ko-KR" sz="2000" dirty="0">
                <a:solidFill>
                  <a:schemeClr val="bg1"/>
                </a:solidFill>
              </a:rPr>
              <a:t>  ROS_INFO("sending back response: [%ld]", (long int)res.result);</a:t>
            </a:r>
          </a:p>
          <a:p>
            <a:endParaRPr lang="pt-BR" altLang="ko-KR" sz="2000" dirty="0">
              <a:solidFill>
                <a:schemeClr val="bg1"/>
              </a:solidFill>
            </a:endParaRPr>
          </a:p>
          <a:p>
            <a:r>
              <a:rPr lang="pt-BR" altLang="ko-KR" sz="2000" dirty="0">
                <a:solidFill>
                  <a:schemeClr val="bg1"/>
                </a:solidFill>
              </a:rPr>
              <a:t>  return true;</a:t>
            </a:r>
          </a:p>
          <a:p>
            <a:r>
              <a:rPr lang="pt-BR" altLang="ko-KR" sz="2000" dirty="0">
                <a:solidFill>
                  <a:schemeClr val="bg1"/>
                </a:solidFill>
              </a:rPr>
              <a:t>}</a:t>
            </a:r>
          </a:p>
        </p:txBody>
      </p:sp>
    </p:spTree>
    <p:extLst>
      <p:ext uri="{BB962C8B-B14F-4D97-AF65-F5344CB8AC3E}">
        <p14:creationId xmlns:p14="http://schemas.microsoft.com/office/powerpoint/2010/main" val="470595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Parameters</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55</a:t>
            </a:fld>
            <a:endParaRPr lang="ko-KR" altLang="en-US" dirty="0"/>
          </a:p>
        </p:txBody>
      </p:sp>
      <p:sp>
        <p:nvSpPr>
          <p:cNvPr id="5" name="Rectangle 3"/>
          <p:cNvSpPr/>
          <p:nvPr/>
        </p:nvSpPr>
        <p:spPr>
          <a:xfrm>
            <a:off x="382554" y="1111469"/>
            <a:ext cx="11290041" cy="5324535"/>
          </a:xfrm>
          <a:prstGeom prst="rect">
            <a:avLst/>
          </a:prstGeom>
          <a:solidFill>
            <a:schemeClr val="tx1"/>
          </a:solidFill>
        </p:spPr>
        <p:txBody>
          <a:bodyPr wrap="square">
            <a:spAutoFit/>
          </a:bodyPr>
          <a:lstStyle/>
          <a:p>
            <a:endParaRPr lang="pt-BR" altLang="ko-KR" sz="2000" dirty="0">
              <a:solidFill>
                <a:schemeClr val="bg1"/>
              </a:solidFill>
            </a:endParaRPr>
          </a:p>
          <a:p>
            <a:r>
              <a:rPr lang="pt-BR" altLang="ko-KR" sz="2000" dirty="0">
                <a:solidFill>
                  <a:schemeClr val="bg1"/>
                </a:solidFill>
              </a:rPr>
              <a:t>int main(int argc, char **argv)                     		</a:t>
            </a:r>
            <a:r>
              <a:rPr lang="pt-BR" altLang="ko-KR" sz="2000" dirty="0">
                <a:solidFill>
                  <a:srgbClr val="FFFF00"/>
                </a:solidFill>
              </a:rPr>
              <a:t>// </a:t>
            </a:r>
            <a:r>
              <a:rPr lang="en-US" altLang="ko-KR" sz="2000" dirty="0">
                <a:solidFill>
                  <a:srgbClr val="FFFF00"/>
                </a:solidFill>
              </a:rPr>
              <a:t>Node main function</a:t>
            </a:r>
          </a:p>
          <a:p>
            <a:r>
              <a:rPr lang="en-US" altLang="ko-KR" sz="2000" dirty="0">
                <a:solidFill>
                  <a:schemeClr val="bg1"/>
                </a:solidFill>
              </a:rPr>
              <a:t>{</a:t>
            </a:r>
          </a:p>
          <a:p>
            <a:r>
              <a:rPr lang="en-US" altLang="ko-KR" sz="2000" dirty="0">
                <a:solidFill>
                  <a:schemeClr val="bg1"/>
                </a:solidFill>
              </a:rPr>
              <a:t>  </a:t>
            </a:r>
            <a:r>
              <a:rPr lang="pt-BR" altLang="ko-KR" sz="2000" dirty="0">
                <a:solidFill>
                  <a:schemeClr val="bg1"/>
                </a:solidFill>
              </a:rPr>
              <a:t>ros::init(argc, argv, "service_server"); 		</a:t>
            </a:r>
            <a:r>
              <a:rPr lang="pt-BR" altLang="ko-KR" sz="2000" dirty="0">
                <a:solidFill>
                  <a:srgbClr val="FFFF00"/>
                </a:solidFill>
              </a:rPr>
              <a:t>// </a:t>
            </a:r>
            <a:r>
              <a:rPr lang="en-US" altLang="ko-KR" sz="2000" dirty="0">
                <a:solidFill>
                  <a:srgbClr val="FFFF00"/>
                </a:solidFill>
              </a:rPr>
              <a:t>Initialize the node name</a:t>
            </a:r>
          </a:p>
          <a:p>
            <a:endParaRPr lang="ko-KR" altLang="en-US" sz="2000" dirty="0">
              <a:solidFill>
                <a:schemeClr val="bg1"/>
              </a:solidFill>
            </a:endParaRPr>
          </a:p>
          <a:p>
            <a:r>
              <a:rPr lang="ko-KR" altLang="en-US" sz="2000" dirty="0">
                <a:solidFill>
                  <a:schemeClr val="bg1"/>
                </a:solidFill>
              </a:rPr>
              <a:t>  </a:t>
            </a:r>
            <a:r>
              <a:rPr lang="pt-BR" altLang="ko-KR" sz="2000" dirty="0">
                <a:solidFill>
                  <a:schemeClr val="bg1"/>
                </a:solidFill>
              </a:rPr>
              <a:t>ros::NodeHandle nh;                     			</a:t>
            </a:r>
            <a:r>
              <a:rPr lang="pt-BR" altLang="ko-KR" sz="2000" dirty="0">
                <a:solidFill>
                  <a:srgbClr val="FFFF00"/>
                </a:solidFill>
              </a:rPr>
              <a:t>// </a:t>
            </a:r>
            <a:r>
              <a:rPr lang="en-US" altLang="ko-KR" sz="2000" dirty="0">
                <a:solidFill>
                  <a:srgbClr val="FFFF00"/>
                </a:solidFill>
              </a:rPr>
              <a:t>Declare a node handle to communicate with the ROS system</a:t>
            </a:r>
            <a:endParaRPr lang="ko-KR" altLang="en-US" sz="2000" dirty="0">
              <a:solidFill>
                <a:srgbClr val="FFFF00"/>
              </a:solidFill>
            </a:endParaRPr>
          </a:p>
          <a:p>
            <a:r>
              <a:rPr lang="ko-KR" altLang="en-US" sz="2000" dirty="0">
                <a:solidFill>
                  <a:schemeClr val="bg1"/>
                </a:solidFill>
              </a:rPr>
              <a:t>  </a:t>
            </a:r>
          </a:p>
          <a:p>
            <a:r>
              <a:rPr lang="ko-KR" altLang="en-US" sz="2000" dirty="0">
                <a:solidFill>
                  <a:schemeClr val="bg1"/>
                </a:solidFill>
              </a:rPr>
              <a:t>  </a:t>
            </a:r>
            <a:r>
              <a:rPr lang="pt-BR" altLang="ko-KR" sz="2000" b="1" dirty="0">
                <a:solidFill>
                  <a:schemeClr val="bg1"/>
                </a:solidFill>
              </a:rPr>
              <a:t>nh.</a:t>
            </a:r>
            <a:r>
              <a:rPr lang="pt-BR" altLang="ko-KR" sz="2000" b="1" dirty="0">
                <a:solidFill>
                  <a:srgbClr val="FF0000"/>
                </a:solidFill>
              </a:rPr>
              <a:t>setParam</a:t>
            </a:r>
            <a:r>
              <a:rPr lang="pt-BR" altLang="ko-KR" sz="2000" b="1" dirty="0">
                <a:solidFill>
                  <a:schemeClr val="bg1"/>
                </a:solidFill>
              </a:rPr>
              <a:t>("calculation_method", PLUS); </a:t>
            </a:r>
            <a:r>
              <a:rPr lang="pt-BR" altLang="ko-KR" sz="2000" dirty="0">
                <a:solidFill>
                  <a:schemeClr val="bg1"/>
                </a:solidFill>
              </a:rPr>
              <a:t>	</a:t>
            </a:r>
            <a:r>
              <a:rPr lang="pt-BR" altLang="ko-KR" sz="2000" dirty="0">
                <a:solidFill>
                  <a:srgbClr val="FFFF00"/>
                </a:solidFill>
              </a:rPr>
              <a:t>// </a:t>
            </a:r>
            <a:r>
              <a:rPr lang="en-US" altLang="ko-KR" sz="2000" dirty="0">
                <a:solidFill>
                  <a:srgbClr val="FFFF00"/>
                </a:solidFill>
              </a:rPr>
              <a:t>Parameter Initialization</a:t>
            </a:r>
          </a:p>
          <a:p>
            <a:endParaRPr lang="ko-KR" altLang="en-US" sz="2000" dirty="0">
              <a:solidFill>
                <a:schemeClr val="bg1"/>
              </a:solidFill>
            </a:endParaRPr>
          </a:p>
          <a:p>
            <a:r>
              <a:rPr lang="en-US" altLang="ko-KR" sz="2000" dirty="0">
                <a:solidFill>
                  <a:srgbClr val="FFFF00"/>
                </a:solidFill>
              </a:rPr>
              <a:t> // service server declaration, using </a:t>
            </a:r>
            <a:r>
              <a:rPr lang="en-US" altLang="ko-KR" sz="2000" dirty="0" err="1">
                <a:solidFill>
                  <a:srgbClr val="FFFF00"/>
                </a:solidFill>
              </a:rPr>
              <a:t>SrvTutorial</a:t>
            </a:r>
            <a:r>
              <a:rPr lang="en-US" altLang="ko-KR" sz="2000" dirty="0">
                <a:solidFill>
                  <a:srgbClr val="FFFF00"/>
                </a:solidFill>
              </a:rPr>
              <a:t> service file from </a:t>
            </a:r>
            <a:r>
              <a:rPr lang="en-US" altLang="ko-KR" sz="2000" dirty="0" err="1">
                <a:solidFill>
                  <a:srgbClr val="FFFF00"/>
                </a:solidFill>
              </a:rPr>
              <a:t>ros_tutorials_service</a:t>
            </a:r>
            <a:r>
              <a:rPr lang="en-US" altLang="ko-KR" sz="2000" dirty="0">
                <a:solidFill>
                  <a:srgbClr val="FFFF00"/>
                </a:solidFill>
              </a:rPr>
              <a:t> package</a:t>
            </a:r>
          </a:p>
          <a:p>
            <a:r>
              <a:rPr lang="en-US" altLang="ko-KR" sz="2000" dirty="0">
                <a:solidFill>
                  <a:srgbClr val="FFFF00"/>
                </a:solidFill>
              </a:rPr>
              <a:t>   // Create the service server </a:t>
            </a:r>
            <a:r>
              <a:rPr lang="en-US" altLang="ko-KR" sz="2000" dirty="0" err="1">
                <a:solidFill>
                  <a:srgbClr val="FFFF00"/>
                </a:solidFill>
              </a:rPr>
              <a:t>service_server</a:t>
            </a:r>
            <a:r>
              <a:rPr lang="en-US" altLang="ko-KR" sz="2000" dirty="0">
                <a:solidFill>
                  <a:srgbClr val="FFFF00"/>
                </a:solidFill>
              </a:rPr>
              <a:t>. The service name is "</a:t>
            </a:r>
            <a:r>
              <a:rPr lang="en-US" altLang="ko-KR" sz="2000" dirty="0" err="1">
                <a:solidFill>
                  <a:srgbClr val="FFFF00"/>
                </a:solidFill>
              </a:rPr>
              <a:t>ros_tutorial_srv</a:t>
            </a:r>
            <a:r>
              <a:rPr lang="en-US" altLang="ko-KR" sz="2000" dirty="0">
                <a:solidFill>
                  <a:srgbClr val="FFFF00"/>
                </a:solidFill>
              </a:rPr>
              <a:t>"</a:t>
            </a:r>
          </a:p>
          <a:p>
            <a:r>
              <a:rPr lang="en-US" altLang="ko-KR" sz="2000" dirty="0">
                <a:solidFill>
                  <a:srgbClr val="FFFF00"/>
                </a:solidFill>
              </a:rPr>
              <a:t>   // Set up to execute a function called calculation when there is a service request.</a:t>
            </a:r>
          </a:p>
          <a:p>
            <a:r>
              <a:rPr lang="ko-KR" altLang="en-US" sz="2000" dirty="0">
                <a:solidFill>
                  <a:schemeClr val="bg1"/>
                </a:solidFill>
              </a:rPr>
              <a:t>  </a:t>
            </a:r>
            <a:r>
              <a:rPr lang="pt-BR" altLang="ko-KR" sz="2000" dirty="0">
                <a:solidFill>
                  <a:schemeClr val="bg1"/>
                </a:solidFill>
              </a:rPr>
              <a:t>ros::ServiceServer ros_tutorial_service_server = nh.advertiseService("ros_tutorial_srv", calculation);</a:t>
            </a:r>
          </a:p>
          <a:p>
            <a:endParaRPr lang="pt-BR" altLang="ko-KR" sz="2000" dirty="0">
              <a:solidFill>
                <a:schemeClr val="bg1"/>
              </a:solidFill>
            </a:endParaRPr>
          </a:p>
          <a:p>
            <a:r>
              <a:rPr lang="pt-BR" altLang="ko-KR" sz="2000" dirty="0">
                <a:solidFill>
                  <a:schemeClr val="bg1"/>
                </a:solidFill>
              </a:rPr>
              <a:t>  ROS_INFO("ready srv server!");</a:t>
            </a:r>
          </a:p>
          <a:p>
            <a:r>
              <a:rPr lang="pt-BR" altLang="ko-KR" sz="2000" dirty="0">
                <a:solidFill>
                  <a:schemeClr val="bg1"/>
                </a:solidFill>
              </a:rPr>
              <a:t>    </a:t>
            </a:r>
            <a:endParaRPr lang="en-US" altLang="ko-KR" sz="2000" dirty="0">
              <a:solidFill>
                <a:schemeClr val="bg1"/>
              </a:solidFill>
            </a:endParaRPr>
          </a:p>
        </p:txBody>
      </p:sp>
    </p:spTree>
    <p:extLst>
      <p:ext uri="{BB962C8B-B14F-4D97-AF65-F5344CB8AC3E}">
        <p14:creationId xmlns:p14="http://schemas.microsoft.com/office/powerpoint/2010/main" val="952905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Parameters</a:t>
            </a:r>
            <a:endParaRPr lang="ko-KR" altLang="en-US" dirty="0"/>
          </a:p>
        </p:txBody>
      </p:sp>
      <p:sp>
        <p:nvSpPr>
          <p:cNvPr id="3" name="내용 개체 틀 2"/>
          <p:cNvSpPr>
            <a:spLocks noGrp="1"/>
          </p:cNvSpPr>
          <p:nvPr>
            <p:ph idx="1"/>
          </p:nvPr>
        </p:nvSpPr>
        <p:spPr>
          <a:xfrm>
            <a:off x="382555" y="4676172"/>
            <a:ext cx="11290041" cy="1979271"/>
          </a:xfrm>
        </p:spPr>
        <p:txBody>
          <a:bodyPr>
            <a:normAutofit fontScale="85000" lnSpcReduction="20000"/>
          </a:bodyPr>
          <a:lstStyle/>
          <a:p>
            <a:r>
              <a:rPr lang="zh-CN" altLang="en-US" dirty="0">
                <a:latin typeface="SimSun" charset="-122"/>
                <a:ea typeface="SimSun" charset="-122"/>
                <a:cs typeface="SimSun" charset="-122"/>
              </a:rPr>
              <a:t>注意有关参数的</a:t>
            </a:r>
            <a:r>
              <a:rPr lang="en-US" altLang="ko-KR" dirty="0" err="1">
                <a:latin typeface="SimSun" charset="-122"/>
                <a:ea typeface="SimSun" charset="-122"/>
                <a:cs typeface="SimSun" charset="-122"/>
              </a:rPr>
              <a:t>setParam</a:t>
            </a:r>
            <a:r>
              <a:rPr lang="zh-CN" altLang="en-US" dirty="0">
                <a:latin typeface="SimSun" charset="-122"/>
                <a:ea typeface="SimSun" charset="-122"/>
                <a:cs typeface="SimSun" charset="-122"/>
              </a:rPr>
              <a:t>和</a:t>
            </a:r>
            <a:r>
              <a:rPr lang="en-US" altLang="ko-KR" dirty="0" err="1">
                <a:latin typeface="SimSun" charset="-122"/>
                <a:ea typeface="SimSun" charset="-122"/>
                <a:cs typeface="SimSun" charset="-122"/>
              </a:rPr>
              <a:t>getParam</a:t>
            </a:r>
            <a:r>
              <a:rPr lang="zh-CN" altLang="en-US" dirty="0">
                <a:latin typeface="SimSun" charset="-122"/>
                <a:ea typeface="SimSun" charset="-122"/>
                <a:cs typeface="SimSun" charset="-122"/>
              </a:rPr>
              <a:t>的用法</a:t>
            </a:r>
            <a:r>
              <a:rPr lang="en-US" altLang="ko-KR" dirty="0">
                <a:latin typeface="SimSun" charset="-122"/>
                <a:ea typeface="SimSun" charset="-122"/>
                <a:cs typeface="SimSun" charset="-122"/>
              </a:rPr>
              <a:t>.</a:t>
            </a:r>
          </a:p>
          <a:p>
            <a:pPr marL="0" indent="0">
              <a:buNone/>
            </a:pPr>
            <a:r>
              <a:rPr lang="en-US" altLang="ko-KR" dirty="0">
                <a:solidFill>
                  <a:schemeClr val="accent2"/>
                </a:solidFill>
                <a:latin typeface="SimSun" charset="-122"/>
                <a:ea typeface="SimSun" charset="-122"/>
                <a:cs typeface="SimSun" charset="-122"/>
              </a:rPr>
              <a:t>[</a:t>
            </a:r>
            <a:r>
              <a:rPr lang="zh-CN" altLang="en-US" dirty="0">
                <a:solidFill>
                  <a:schemeClr val="accent2"/>
                </a:solidFill>
                <a:latin typeface="SimSun" charset="-122"/>
                <a:ea typeface="SimSun" charset="-122"/>
                <a:cs typeface="SimSun" charset="-122"/>
              </a:rPr>
              <a:t>参考</a:t>
            </a:r>
            <a:r>
              <a:rPr lang="en-US" altLang="ko-KR" dirty="0">
                <a:solidFill>
                  <a:schemeClr val="accent2"/>
                </a:solidFill>
                <a:latin typeface="SimSun" charset="-122"/>
                <a:ea typeface="SimSun" charset="-122"/>
                <a:cs typeface="SimSun" charset="-122"/>
              </a:rPr>
              <a:t>]</a:t>
            </a:r>
            <a:r>
              <a:rPr lang="zh-CN" altLang="en-US" dirty="0">
                <a:solidFill>
                  <a:schemeClr val="accent2"/>
                </a:solidFill>
                <a:latin typeface="SimSun" charset="-122"/>
                <a:ea typeface="SimSun" charset="-122"/>
                <a:cs typeface="SimSun" charset="-122"/>
              </a:rPr>
              <a:t>可作为参数类型</a:t>
            </a:r>
            <a:endParaRPr lang="en-US" altLang="zh-CN" dirty="0">
              <a:solidFill>
                <a:schemeClr val="accent2"/>
              </a:solidFill>
              <a:latin typeface="SimSun" charset="-122"/>
              <a:ea typeface="SimSun" charset="-122"/>
              <a:cs typeface="SimSun" charset="-122"/>
            </a:endParaRPr>
          </a:p>
          <a:p>
            <a:pPr marL="0" indent="0">
              <a:buNone/>
            </a:pPr>
            <a:r>
              <a:rPr lang="zh-CN" altLang="en-US" dirty="0">
                <a:latin typeface="SimSun" charset="-122"/>
                <a:ea typeface="SimSun" charset="-122"/>
                <a:cs typeface="SimSun" charset="-122"/>
              </a:rPr>
              <a:t>可以将参数设置为整数，浮点数，布尔值，字符串，字典，列表等</a:t>
            </a:r>
            <a:r>
              <a:rPr lang="en-US" altLang="ko-KR" dirty="0">
                <a:latin typeface="SimSun" charset="-122"/>
                <a:ea typeface="SimSun" charset="-122"/>
                <a:cs typeface="SimSun" charset="-122"/>
              </a:rPr>
              <a:t>.</a:t>
            </a:r>
          </a:p>
          <a:p>
            <a:r>
              <a:rPr lang="zh-CN" altLang="en-US" dirty="0">
                <a:latin typeface="SimSun" charset="-122"/>
                <a:ea typeface="SimSun" charset="-122"/>
                <a:cs typeface="SimSun" charset="-122"/>
              </a:rPr>
              <a:t>例如，</a:t>
            </a:r>
            <a:r>
              <a:rPr lang="en-US" altLang="zh-CN" dirty="0">
                <a:latin typeface="SimSun" charset="-122"/>
                <a:ea typeface="SimSun" charset="-122"/>
                <a:cs typeface="SimSun" charset="-122"/>
              </a:rPr>
              <a:t>1</a:t>
            </a:r>
            <a:r>
              <a:rPr lang="zh-CN" altLang="en-US" dirty="0">
                <a:latin typeface="SimSun" charset="-122"/>
                <a:ea typeface="SimSun" charset="-122"/>
                <a:cs typeface="SimSun" charset="-122"/>
              </a:rPr>
              <a:t>是一个整数，</a:t>
            </a:r>
            <a:r>
              <a:rPr lang="en-US" altLang="zh-CN" dirty="0">
                <a:latin typeface="SimSun" charset="-122"/>
                <a:ea typeface="SimSun" charset="-122"/>
                <a:cs typeface="SimSun" charset="-122"/>
              </a:rPr>
              <a:t>1.0</a:t>
            </a:r>
            <a:r>
              <a:rPr lang="zh-CN" altLang="en-US" dirty="0">
                <a:latin typeface="SimSun" charset="-122"/>
                <a:ea typeface="SimSun" charset="-122"/>
                <a:cs typeface="SimSun" charset="-122"/>
              </a:rPr>
              <a:t>是一个浮点数，“ </a:t>
            </a:r>
            <a:r>
              <a:rPr lang="en-US" altLang="ko-KR" dirty="0">
                <a:latin typeface="SimSun" charset="-122"/>
                <a:ea typeface="SimSun" charset="-122"/>
                <a:cs typeface="SimSun" charset="-122"/>
              </a:rPr>
              <a:t>Internet of Things”</a:t>
            </a:r>
            <a:r>
              <a:rPr lang="zh-CN" altLang="en-US" dirty="0">
                <a:latin typeface="SimSun" charset="-122"/>
                <a:ea typeface="SimSun" charset="-122"/>
                <a:cs typeface="SimSun" charset="-122"/>
              </a:rPr>
              <a:t>是一个字符串，</a:t>
            </a:r>
            <a:r>
              <a:rPr lang="en-US" altLang="ko-KR" dirty="0">
                <a:latin typeface="SimSun" charset="-122"/>
                <a:ea typeface="SimSun" charset="-122"/>
                <a:cs typeface="SimSun" charset="-122"/>
              </a:rPr>
              <a:t>true</a:t>
            </a:r>
            <a:r>
              <a:rPr lang="zh-CN" altLang="en-US" dirty="0">
                <a:latin typeface="SimSun" charset="-122"/>
                <a:ea typeface="SimSun" charset="-122"/>
                <a:cs typeface="SimSun" charset="-122"/>
              </a:rPr>
              <a:t>是一个布尔值，</a:t>
            </a:r>
            <a:r>
              <a:rPr lang="en-US" altLang="zh-CN" dirty="0">
                <a:latin typeface="SimSun" charset="-122"/>
                <a:ea typeface="SimSun" charset="-122"/>
                <a:cs typeface="SimSun" charset="-122"/>
              </a:rPr>
              <a:t>[1,2,3]</a:t>
            </a:r>
            <a:r>
              <a:rPr lang="zh-CN" altLang="en-US" dirty="0">
                <a:latin typeface="SimSun" charset="-122"/>
                <a:ea typeface="SimSun" charset="-122"/>
                <a:cs typeface="SimSun" charset="-122"/>
              </a:rPr>
              <a:t>是一个整数列表，</a:t>
            </a:r>
            <a:r>
              <a:rPr lang="en-US" altLang="ko-KR" dirty="0">
                <a:latin typeface="SimSun" charset="-122"/>
                <a:ea typeface="SimSun" charset="-122"/>
                <a:cs typeface="SimSun" charset="-122"/>
              </a:rPr>
              <a:t>a</a:t>
            </a:r>
            <a:r>
              <a:rPr lang="ko-KR" altLang="en-US" dirty="0">
                <a:latin typeface="SimSun" charset="-122"/>
                <a:ea typeface="SimSun" charset="-122"/>
                <a:cs typeface="SimSun" charset="-122"/>
              </a:rPr>
              <a:t>：</a:t>
            </a:r>
            <a:r>
              <a:rPr lang="en-US" altLang="ko-KR" dirty="0">
                <a:latin typeface="SimSun" charset="-122"/>
                <a:ea typeface="SimSun" charset="-122"/>
                <a:cs typeface="SimSun" charset="-122"/>
              </a:rPr>
              <a:t>b</a:t>
            </a:r>
            <a:r>
              <a:rPr lang="ko-KR" altLang="en-US" dirty="0">
                <a:latin typeface="SimSun" charset="-122"/>
                <a:ea typeface="SimSun" charset="-122"/>
                <a:cs typeface="SimSun" charset="-122"/>
              </a:rPr>
              <a:t>，</a:t>
            </a:r>
            <a:r>
              <a:rPr lang="en-US" altLang="ko-KR" dirty="0">
                <a:latin typeface="SimSun" charset="-122"/>
                <a:ea typeface="SimSun" charset="-122"/>
                <a:cs typeface="SimSun" charset="-122"/>
              </a:rPr>
              <a:t>c</a:t>
            </a:r>
            <a:r>
              <a:rPr lang="ko-KR" altLang="en-US" dirty="0">
                <a:latin typeface="SimSun" charset="-122"/>
                <a:ea typeface="SimSun" charset="-122"/>
                <a:cs typeface="SimSun" charset="-122"/>
              </a:rPr>
              <a:t>：</a:t>
            </a:r>
            <a:r>
              <a:rPr lang="en-US" altLang="ko-KR" dirty="0">
                <a:latin typeface="SimSun" charset="-122"/>
                <a:ea typeface="SimSun" charset="-122"/>
                <a:cs typeface="SimSun" charset="-122"/>
              </a:rPr>
              <a:t>d</a:t>
            </a:r>
            <a:r>
              <a:rPr lang="zh-CN" altLang="en-US" dirty="0">
                <a:latin typeface="SimSun" charset="-122"/>
                <a:ea typeface="SimSun" charset="-122"/>
                <a:cs typeface="SimSun" charset="-122"/>
              </a:rPr>
              <a:t>是字典 。</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56</a:t>
            </a:fld>
            <a:endParaRPr lang="ko-KR" altLang="en-US" dirty="0"/>
          </a:p>
        </p:txBody>
      </p:sp>
      <p:sp>
        <p:nvSpPr>
          <p:cNvPr id="5" name="Rectangle 3"/>
          <p:cNvSpPr/>
          <p:nvPr/>
        </p:nvSpPr>
        <p:spPr>
          <a:xfrm>
            <a:off x="382554" y="1111469"/>
            <a:ext cx="11290041" cy="3477875"/>
          </a:xfrm>
          <a:prstGeom prst="rect">
            <a:avLst/>
          </a:prstGeom>
          <a:solidFill>
            <a:schemeClr val="tx1"/>
          </a:solidFill>
        </p:spPr>
        <p:txBody>
          <a:bodyPr wrap="square">
            <a:spAutoFit/>
          </a:bodyPr>
          <a:lstStyle/>
          <a:p>
            <a:r>
              <a:rPr lang="pt-BR" altLang="ko-KR" sz="2000" dirty="0">
                <a:solidFill>
                  <a:schemeClr val="bg1"/>
                </a:solidFill>
              </a:rPr>
              <a:t>  ros::Rate r(10); 					</a:t>
            </a:r>
            <a:r>
              <a:rPr lang="pt-BR" altLang="ko-KR" sz="2000" dirty="0">
                <a:solidFill>
                  <a:srgbClr val="FFFF00"/>
                </a:solidFill>
              </a:rPr>
              <a:t>// 10 hz</a:t>
            </a:r>
          </a:p>
          <a:p>
            <a:endParaRPr lang="pt-BR" altLang="ko-KR" sz="2000" dirty="0">
              <a:solidFill>
                <a:schemeClr val="bg1"/>
              </a:solidFill>
            </a:endParaRPr>
          </a:p>
          <a:p>
            <a:r>
              <a:rPr lang="pt-BR" altLang="ko-KR" sz="2000" dirty="0">
                <a:solidFill>
                  <a:schemeClr val="bg1"/>
                </a:solidFill>
              </a:rPr>
              <a:t>  while (1)</a:t>
            </a:r>
          </a:p>
          <a:p>
            <a:r>
              <a:rPr lang="pt-BR" altLang="ko-KR" sz="2000" dirty="0">
                <a:solidFill>
                  <a:schemeClr val="bg1"/>
                </a:solidFill>
              </a:rPr>
              <a:t>  {</a:t>
            </a:r>
          </a:p>
          <a:p>
            <a:r>
              <a:rPr lang="pt-BR" altLang="ko-KR" sz="2000" dirty="0">
                <a:solidFill>
                  <a:schemeClr val="bg1"/>
                </a:solidFill>
              </a:rPr>
              <a:t>    nh.</a:t>
            </a:r>
            <a:r>
              <a:rPr lang="pt-BR" altLang="ko-KR" sz="2000" dirty="0">
                <a:solidFill>
                  <a:srgbClr val="FF0000"/>
                </a:solidFill>
              </a:rPr>
              <a:t>getParam</a:t>
            </a:r>
            <a:r>
              <a:rPr lang="pt-BR" altLang="ko-KR" sz="2000" dirty="0">
                <a:solidFill>
                  <a:schemeClr val="bg1"/>
                </a:solidFill>
              </a:rPr>
              <a:t>("calculation_method", g_operator);  	</a:t>
            </a:r>
            <a:r>
              <a:rPr lang="pt-BR" altLang="ko-KR" sz="2000" spc="-150" dirty="0">
                <a:solidFill>
                  <a:srgbClr val="FFFF00"/>
                </a:solidFill>
              </a:rPr>
              <a:t>// </a:t>
            </a:r>
            <a:r>
              <a:rPr lang="en-US" altLang="ko-KR" sz="2000" spc="-150" dirty="0">
                <a:solidFill>
                  <a:srgbClr val="FFFF00"/>
                </a:solidFill>
              </a:rPr>
              <a:t>Change the operator to the value received from the parameter</a:t>
            </a:r>
          </a:p>
          <a:p>
            <a:r>
              <a:rPr lang="ko-KR" altLang="en-US" sz="2000" dirty="0">
                <a:solidFill>
                  <a:schemeClr val="bg1"/>
                </a:solidFill>
              </a:rPr>
              <a:t>    </a:t>
            </a:r>
            <a:r>
              <a:rPr lang="pt-BR" altLang="ko-KR" sz="2000" dirty="0">
                <a:solidFill>
                  <a:schemeClr val="bg1"/>
                </a:solidFill>
              </a:rPr>
              <a:t>ros::spinOnce();  				</a:t>
            </a:r>
            <a:r>
              <a:rPr lang="pt-BR" altLang="ko-KR" sz="2000" dirty="0">
                <a:solidFill>
                  <a:srgbClr val="FFFF00"/>
                </a:solidFill>
              </a:rPr>
              <a:t>// </a:t>
            </a:r>
            <a:r>
              <a:rPr lang="en-US" altLang="ko-KR" sz="2000" dirty="0">
                <a:solidFill>
                  <a:srgbClr val="FFFF00"/>
                </a:solidFill>
              </a:rPr>
              <a:t> Callback function processing routine</a:t>
            </a:r>
          </a:p>
          <a:p>
            <a:r>
              <a:rPr lang="ko-KR" altLang="en-US" sz="2000" dirty="0">
                <a:solidFill>
                  <a:schemeClr val="bg1"/>
                </a:solidFill>
              </a:rPr>
              <a:t>    </a:t>
            </a:r>
            <a:r>
              <a:rPr lang="pt-BR" altLang="ko-KR" sz="2000" dirty="0">
                <a:solidFill>
                  <a:schemeClr val="bg1"/>
                </a:solidFill>
              </a:rPr>
              <a:t>r.sleep();        					</a:t>
            </a:r>
            <a:r>
              <a:rPr lang="pt-BR" altLang="ko-KR" sz="2000" dirty="0">
                <a:solidFill>
                  <a:srgbClr val="FFFF00"/>
                </a:solidFill>
              </a:rPr>
              <a:t>// </a:t>
            </a:r>
            <a:r>
              <a:rPr lang="en-US" altLang="ko-KR" sz="2000" dirty="0">
                <a:solidFill>
                  <a:srgbClr val="FFFF00"/>
                </a:solidFill>
              </a:rPr>
              <a:t>sleep processing for routine iteration</a:t>
            </a:r>
          </a:p>
          <a:p>
            <a:r>
              <a:rPr lang="ko-KR" altLang="en-US" sz="2000" dirty="0">
                <a:solidFill>
                  <a:schemeClr val="bg1"/>
                </a:solidFill>
              </a:rPr>
              <a:t>  </a:t>
            </a:r>
            <a:r>
              <a:rPr lang="en-US" altLang="ko-KR" sz="2000" dirty="0">
                <a:solidFill>
                  <a:schemeClr val="bg1"/>
                </a:solidFill>
              </a:rPr>
              <a:t>}</a:t>
            </a:r>
          </a:p>
          <a:p>
            <a:endParaRPr lang="en-US" altLang="ko-KR" sz="2000" dirty="0">
              <a:solidFill>
                <a:schemeClr val="bg1"/>
              </a:solidFill>
            </a:endParaRPr>
          </a:p>
          <a:p>
            <a:r>
              <a:rPr lang="en-US" altLang="ko-KR" sz="2000" dirty="0">
                <a:solidFill>
                  <a:schemeClr val="bg1"/>
                </a:solidFill>
              </a:rPr>
              <a:t>  </a:t>
            </a:r>
            <a:r>
              <a:rPr lang="pt-BR" altLang="ko-KR" sz="2000" dirty="0">
                <a:solidFill>
                  <a:schemeClr val="bg1"/>
                </a:solidFill>
              </a:rPr>
              <a:t>return 0;</a:t>
            </a:r>
          </a:p>
          <a:p>
            <a:r>
              <a:rPr lang="pt-BR" altLang="ko-KR" sz="2000" dirty="0">
                <a:solidFill>
                  <a:schemeClr val="bg1"/>
                </a:solidFill>
              </a:rPr>
              <a:t>}</a:t>
            </a:r>
            <a:endParaRPr lang="en-US" altLang="ko-KR" sz="2000" dirty="0">
              <a:solidFill>
                <a:schemeClr val="bg1"/>
              </a:solidFill>
            </a:endParaRPr>
          </a:p>
        </p:txBody>
      </p:sp>
    </p:spTree>
    <p:extLst>
      <p:ext uri="{BB962C8B-B14F-4D97-AF65-F5344CB8AC3E}">
        <p14:creationId xmlns:p14="http://schemas.microsoft.com/office/powerpoint/2010/main" val="128554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Parameters</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B0F0"/>
                </a:solidFill>
                <a:latin typeface="SimSun" charset="-122"/>
                <a:ea typeface="SimSun" charset="-122"/>
                <a:cs typeface="SimSun" charset="-122"/>
              </a:rPr>
              <a:t>2) </a:t>
            </a:r>
            <a:r>
              <a:rPr lang="zh-CN" altLang="en-US" dirty="0">
                <a:solidFill>
                  <a:srgbClr val="00B0F0"/>
                </a:solidFill>
                <a:latin typeface="SimSun" charset="-122"/>
                <a:ea typeface="SimSun" charset="-122"/>
                <a:cs typeface="SimSun" charset="-122"/>
              </a:rPr>
              <a:t>编译和运行节点</a:t>
            </a:r>
            <a:endParaRPr lang="en-US" altLang="ko-KR" dirty="0">
              <a:solidFill>
                <a:srgbClr val="00B0F0"/>
              </a:solidFill>
              <a:latin typeface="SimSun" charset="-122"/>
              <a:ea typeface="SimSun" charset="-122"/>
              <a:cs typeface="SimSun" charset="-122"/>
            </a:endParaRPr>
          </a:p>
          <a:p>
            <a:pPr marL="0" indent="0">
              <a:buNone/>
            </a:pPr>
            <a:endParaRPr lang="en-US" altLang="ko-KR" dirty="0">
              <a:latin typeface="SimSun" charset="-122"/>
              <a:ea typeface="SimSun" charset="-122"/>
              <a:cs typeface="SimSun" charset="-122"/>
            </a:endParaRPr>
          </a:p>
          <a:p>
            <a:pPr marL="0" indent="0">
              <a:buNone/>
            </a:pPr>
            <a:endParaRPr lang="en-US" altLang="ko-KR" dirty="0">
              <a:latin typeface="SimSun" charset="-122"/>
              <a:ea typeface="SimSun" charset="-122"/>
              <a:cs typeface="SimSun" charset="-122"/>
            </a:endParaRPr>
          </a:p>
          <a:p>
            <a:pPr marL="0" indent="0">
              <a:buNone/>
            </a:pPr>
            <a:endParaRPr lang="en-US" altLang="ko-KR" dirty="0">
              <a:latin typeface="SimSun" charset="-122"/>
              <a:ea typeface="SimSun" charset="-122"/>
              <a:cs typeface="SimSun" charset="-122"/>
            </a:endParaRPr>
          </a:p>
          <a:p>
            <a:pPr marL="0" indent="0">
              <a:buNone/>
            </a:pPr>
            <a:r>
              <a:rPr lang="en-US" altLang="ko-KR" dirty="0">
                <a:solidFill>
                  <a:srgbClr val="00B0F0"/>
                </a:solidFill>
                <a:latin typeface="SimSun" charset="-122"/>
                <a:ea typeface="SimSun" charset="-122"/>
                <a:cs typeface="SimSun" charset="-122"/>
              </a:rPr>
              <a:t>3) </a:t>
            </a:r>
            <a:r>
              <a:rPr lang="zh-CN" altLang="en-US" dirty="0">
                <a:solidFill>
                  <a:srgbClr val="00B0F0"/>
                </a:solidFill>
                <a:latin typeface="SimSun" charset="-122"/>
                <a:ea typeface="SimSun" charset="-122"/>
                <a:cs typeface="SimSun" charset="-122"/>
              </a:rPr>
              <a:t>查看</a:t>
            </a:r>
            <a:r>
              <a:rPr lang="en-US" altLang="ko-KR" dirty="0">
                <a:solidFill>
                  <a:srgbClr val="00B0F0"/>
                </a:solidFill>
                <a:latin typeface="SimSun" charset="-122"/>
                <a:ea typeface="SimSun" charset="-122"/>
                <a:cs typeface="SimSun" charset="-122"/>
              </a:rPr>
              <a:t> parameter </a:t>
            </a:r>
            <a:r>
              <a:rPr lang="zh-CN" altLang="en-US" dirty="0">
                <a:solidFill>
                  <a:srgbClr val="00B0F0"/>
                </a:solidFill>
                <a:latin typeface="SimSun" charset="-122"/>
                <a:ea typeface="SimSun" charset="-122"/>
                <a:cs typeface="SimSun" charset="-122"/>
              </a:rPr>
              <a:t>列表</a:t>
            </a:r>
            <a:endParaRPr lang="en-US" altLang="ko-KR" dirty="0">
              <a:solidFill>
                <a:srgbClr val="00B0F0"/>
              </a:solidFill>
              <a:latin typeface="SimSun" charset="-122"/>
              <a:ea typeface="SimSun" charset="-122"/>
              <a:cs typeface="SimSun" charset="-122"/>
            </a:endParaRPr>
          </a:p>
          <a:p>
            <a:r>
              <a:rPr lang="en-US" altLang="ko-KR" dirty="0">
                <a:latin typeface="SimSun" charset="-122"/>
                <a:ea typeface="SimSun" charset="-122"/>
                <a:cs typeface="SimSun" charset="-122"/>
              </a:rPr>
              <a:t>“ </a:t>
            </a:r>
            <a:r>
              <a:rPr lang="en-US" altLang="ko-KR" dirty="0" err="1">
                <a:latin typeface="SimSun" charset="-122"/>
                <a:ea typeface="SimSun" charset="-122"/>
                <a:cs typeface="SimSun" charset="-122"/>
              </a:rPr>
              <a:t>rosparam</a:t>
            </a:r>
            <a:r>
              <a:rPr lang="en-US" altLang="ko-KR" dirty="0">
                <a:latin typeface="SimSun" charset="-122"/>
                <a:ea typeface="SimSun" charset="-122"/>
                <a:cs typeface="SimSun" charset="-122"/>
              </a:rPr>
              <a:t> list”</a:t>
            </a:r>
            <a:r>
              <a:rPr lang="zh-CN" altLang="en-US" dirty="0">
                <a:latin typeface="SimSun" charset="-122"/>
                <a:ea typeface="SimSun" charset="-122"/>
                <a:cs typeface="SimSun" charset="-122"/>
              </a:rPr>
              <a:t>命令显示了</a:t>
            </a:r>
            <a:r>
              <a:rPr lang="en-US" altLang="ko-KR" dirty="0">
                <a:latin typeface="SimSun" charset="-122"/>
                <a:ea typeface="SimSun" charset="-122"/>
                <a:cs typeface="SimSun" charset="-122"/>
              </a:rPr>
              <a:t>ROS</a:t>
            </a:r>
            <a:r>
              <a:rPr lang="zh-CN" altLang="en-US" dirty="0">
                <a:latin typeface="SimSun" charset="-122"/>
                <a:ea typeface="SimSun" charset="-122"/>
                <a:cs typeface="SimSun" charset="-122"/>
              </a:rPr>
              <a:t>网络中当前使用的参数列表，其中</a:t>
            </a:r>
            <a:r>
              <a:rPr lang="en-US" altLang="zh-CN" dirty="0">
                <a:latin typeface="SimSun" charset="-122"/>
                <a:ea typeface="SimSun" charset="-122"/>
                <a:cs typeface="SimSun" charset="-122"/>
              </a:rPr>
              <a:t>/ </a:t>
            </a:r>
            <a:r>
              <a:rPr lang="en-US" altLang="ko-KR" dirty="0" err="1">
                <a:latin typeface="SimSun" charset="-122"/>
                <a:ea typeface="SimSun" charset="-122"/>
                <a:cs typeface="SimSun" charset="-122"/>
              </a:rPr>
              <a:t>calculation_method</a:t>
            </a:r>
            <a:r>
              <a:rPr lang="zh-CN" altLang="en-US" dirty="0">
                <a:latin typeface="SimSun" charset="-122"/>
                <a:ea typeface="SimSun" charset="-122"/>
                <a:cs typeface="SimSun" charset="-122"/>
              </a:rPr>
              <a:t>是我们使用的参数。</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57</a:t>
            </a:fld>
            <a:endParaRPr lang="ko-KR" altLang="en-US" dirty="0"/>
          </a:p>
        </p:txBody>
      </p:sp>
      <p:sp>
        <p:nvSpPr>
          <p:cNvPr id="5" name="Rectangle 3"/>
          <p:cNvSpPr/>
          <p:nvPr/>
        </p:nvSpPr>
        <p:spPr>
          <a:xfrm>
            <a:off x="688769" y="1609992"/>
            <a:ext cx="10983826" cy="400110"/>
          </a:xfrm>
          <a:prstGeom prst="rect">
            <a:avLst/>
          </a:prstGeom>
          <a:solidFill>
            <a:schemeClr val="tx1"/>
          </a:solidFill>
        </p:spPr>
        <p:txBody>
          <a:bodyPr wrap="square">
            <a:spAutoFit/>
          </a:bodyPr>
          <a:lstStyle/>
          <a:p>
            <a:r>
              <a:rPr lang="pt-BR" altLang="ko-KR" sz="2000" dirty="0">
                <a:solidFill>
                  <a:srgbClr val="FF0000"/>
                </a:solidFill>
              </a:rPr>
              <a:t>$ </a:t>
            </a:r>
            <a:r>
              <a:rPr lang="pt-BR" altLang="ko-KR" sz="2000" dirty="0">
                <a:solidFill>
                  <a:srgbClr val="FFFF00"/>
                </a:solidFill>
              </a:rPr>
              <a:t>cd</a:t>
            </a:r>
            <a:r>
              <a:rPr lang="pt-BR" altLang="ko-KR" sz="2000" dirty="0">
                <a:solidFill>
                  <a:srgbClr val="FF0000"/>
                </a:solidFill>
              </a:rPr>
              <a:t> </a:t>
            </a:r>
            <a:r>
              <a:rPr lang="pt-BR" altLang="ko-KR" sz="2000" dirty="0">
                <a:solidFill>
                  <a:schemeClr val="bg1"/>
                </a:solidFill>
              </a:rPr>
              <a:t>~/catkin_ws &amp;&amp; </a:t>
            </a:r>
            <a:r>
              <a:rPr lang="pt-BR" altLang="ko-KR" sz="2000" dirty="0">
                <a:solidFill>
                  <a:srgbClr val="FFFF00"/>
                </a:solidFill>
              </a:rPr>
              <a:t>catkin_make</a:t>
            </a:r>
          </a:p>
        </p:txBody>
      </p:sp>
      <p:sp>
        <p:nvSpPr>
          <p:cNvPr id="6" name="Rectangle 3"/>
          <p:cNvSpPr/>
          <p:nvPr/>
        </p:nvSpPr>
        <p:spPr>
          <a:xfrm>
            <a:off x="688769" y="2222184"/>
            <a:ext cx="10983826" cy="707886"/>
          </a:xfrm>
          <a:prstGeom prst="rect">
            <a:avLst/>
          </a:prstGeom>
          <a:solidFill>
            <a:schemeClr val="tx1"/>
          </a:solidFill>
        </p:spPr>
        <p:txBody>
          <a:bodyPr wrap="square">
            <a:spAutoFit/>
          </a:bodyPr>
          <a:lstStyle/>
          <a:p>
            <a:r>
              <a:rPr lang="pt-BR" altLang="ko-KR" sz="2000" dirty="0">
                <a:solidFill>
                  <a:srgbClr val="FF0000"/>
                </a:solidFill>
              </a:rPr>
              <a:t>$ </a:t>
            </a:r>
            <a:r>
              <a:rPr lang="pt-BR" altLang="ko-KR" sz="2000" dirty="0">
                <a:solidFill>
                  <a:srgbClr val="FFFF00"/>
                </a:solidFill>
              </a:rPr>
              <a:t>rosrun</a:t>
            </a:r>
            <a:r>
              <a:rPr lang="pt-BR" altLang="ko-KR" sz="2000" dirty="0">
                <a:solidFill>
                  <a:srgbClr val="FF0000"/>
                </a:solidFill>
              </a:rPr>
              <a:t> </a:t>
            </a:r>
            <a:r>
              <a:rPr lang="pt-BR" altLang="ko-KR" sz="2000" dirty="0">
                <a:solidFill>
                  <a:schemeClr val="bg1"/>
                </a:solidFill>
              </a:rPr>
              <a:t>ros_tutorials_service service_server</a:t>
            </a:r>
          </a:p>
          <a:p>
            <a:r>
              <a:rPr lang="pt-BR" altLang="ko-KR" sz="2000" dirty="0">
                <a:solidFill>
                  <a:schemeClr val="bg1"/>
                </a:solidFill>
              </a:rPr>
              <a:t>[INFO] [1495767130.149512649]: ready srv server!</a:t>
            </a:r>
          </a:p>
        </p:txBody>
      </p:sp>
      <p:sp>
        <p:nvSpPr>
          <p:cNvPr id="7" name="Rectangle 3"/>
          <p:cNvSpPr/>
          <p:nvPr/>
        </p:nvSpPr>
        <p:spPr>
          <a:xfrm>
            <a:off x="688769" y="5116300"/>
            <a:ext cx="10983826" cy="1631216"/>
          </a:xfrm>
          <a:prstGeom prst="rect">
            <a:avLst/>
          </a:prstGeom>
          <a:solidFill>
            <a:schemeClr val="tx1"/>
          </a:solidFill>
        </p:spPr>
        <p:txBody>
          <a:bodyPr wrap="square">
            <a:spAutoFit/>
          </a:bodyPr>
          <a:lstStyle/>
          <a:p>
            <a:r>
              <a:rPr lang="en-US" altLang="ko-KR" sz="2000" dirty="0">
                <a:solidFill>
                  <a:srgbClr val="FF0000"/>
                </a:solidFill>
              </a:rPr>
              <a:t>$ </a:t>
            </a:r>
            <a:r>
              <a:rPr lang="en-US" altLang="ko-KR" sz="2000" dirty="0" err="1">
                <a:solidFill>
                  <a:srgbClr val="FFFF00"/>
                </a:solidFill>
              </a:rPr>
              <a:t>rosparam</a:t>
            </a:r>
            <a:r>
              <a:rPr lang="en-US" altLang="ko-KR" sz="2000" dirty="0">
                <a:solidFill>
                  <a:srgbClr val="FFFF00"/>
                </a:solidFill>
              </a:rPr>
              <a:t> </a:t>
            </a:r>
            <a:r>
              <a:rPr lang="en-US" altLang="ko-KR" sz="2000" dirty="0">
                <a:solidFill>
                  <a:schemeClr val="bg1"/>
                </a:solidFill>
              </a:rPr>
              <a:t>list</a:t>
            </a:r>
          </a:p>
          <a:p>
            <a:r>
              <a:rPr lang="en-US" altLang="ko-KR" sz="2000" dirty="0">
                <a:solidFill>
                  <a:schemeClr val="bg1"/>
                </a:solidFill>
              </a:rPr>
              <a:t>/</a:t>
            </a:r>
            <a:r>
              <a:rPr lang="en-US" altLang="ko-KR" sz="2000" dirty="0" err="1">
                <a:solidFill>
                  <a:schemeClr val="bg1"/>
                </a:solidFill>
              </a:rPr>
              <a:t>calculation_method</a:t>
            </a:r>
            <a:endParaRPr lang="en-US" altLang="ko-KR" sz="2000" dirty="0">
              <a:solidFill>
                <a:schemeClr val="bg1"/>
              </a:solidFill>
            </a:endParaRPr>
          </a:p>
          <a:p>
            <a:r>
              <a:rPr lang="en-US" altLang="ko-KR" sz="2000" dirty="0">
                <a:solidFill>
                  <a:schemeClr val="bg1"/>
                </a:solidFill>
              </a:rPr>
              <a:t>/</a:t>
            </a:r>
            <a:r>
              <a:rPr lang="en-US" altLang="ko-KR" sz="2000" dirty="0" err="1">
                <a:solidFill>
                  <a:schemeClr val="bg1"/>
                </a:solidFill>
              </a:rPr>
              <a:t>rosdistro</a:t>
            </a:r>
            <a:endParaRPr lang="en-US" altLang="ko-KR" sz="2000" dirty="0">
              <a:solidFill>
                <a:schemeClr val="bg1"/>
              </a:solidFill>
            </a:endParaRPr>
          </a:p>
          <a:p>
            <a:r>
              <a:rPr lang="en-US" altLang="ko-KR" sz="2000" dirty="0">
                <a:solidFill>
                  <a:schemeClr val="bg1"/>
                </a:solidFill>
              </a:rPr>
              <a:t>/</a:t>
            </a:r>
            <a:r>
              <a:rPr lang="en-US" altLang="ko-KR" sz="2000" dirty="0" err="1">
                <a:solidFill>
                  <a:schemeClr val="bg1"/>
                </a:solidFill>
              </a:rPr>
              <a:t>rosversion</a:t>
            </a:r>
            <a:endParaRPr lang="en-US" altLang="ko-KR" sz="2000" dirty="0">
              <a:solidFill>
                <a:schemeClr val="bg1"/>
              </a:solidFill>
            </a:endParaRPr>
          </a:p>
          <a:p>
            <a:r>
              <a:rPr lang="en-US" altLang="ko-KR" sz="2000" dirty="0">
                <a:solidFill>
                  <a:schemeClr val="bg1"/>
                </a:solidFill>
              </a:rPr>
              <a:t>/</a:t>
            </a:r>
            <a:r>
              <a:rPr lang="en-US" altLang="ko-KR" sz="2000" dirty="0" err="1">
                <a:solidFill>
                  <a:schemeClr val="bg1"/>
                </a:solidFill>
              </a:rPr>
              <a:t>run_id</a:t>
            </a:r>
            <a:endParaRPr lang="en-US" altLang="ko-KR" sz="2000" dirty="0">
              <a:solidFill>
                <a:schemeClr val="bg1"/>
              </a:solidFill>
            </a:endParaRPr>
          </a:p>
        </p:txBody>
      </p:sp>
    </p:spTree>
    <p:extLst>
      <p:ext uri="{BB962C8B-B14F-4D97-AF65-F5344CB8AC3E}">
        <p14:creationId xmlns:p14="http://schemas.microsoft.com/office/powerpoint/2010/main" val="428221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Parameters</a:t>
            </a:r>
            <a:endParaRPr lang="ko-KR" altLang="en-US" dirty="0"/>
          </a:p>
        </p:txBody>
      </p:sp>
      <p:sp>
        <p:nvSpPr>
          <p:cNvPr id="3" name="내용 개체 틀 2"/>
          <p:cNvSpPr>
            <a:spLocks noGrp="1"/>
          </p:cNvSpPr>
          <p:nvPr>
            <p:ph idx="1"/>
          </p:nvPr>
        </p:nvSpPr>
        <p:spPr>
          <a:xfrm>
            <a:off x="382555" y="998375"/>
            <a:ext cx="11290041" cy="1645187"/>
          </a:xfrm>
        </p:spPr>
        <p:txBody>
          <a:bodyPr>
            <a:normAutofit/>
          </a:bodyPr>
          <a:lstStyle/>
          <a:p>
            <a:pPr marL="0" indent="0">
              <a:buNone/>
            </a:pPr>
            <a:r>
              <a:rPr lang="en-US" altLang="ko-KR" dirty="0">
                <a:solidFill>
                  <a:srgbClr val="00B0F0"/>
                </a:solidFill>
                <a:latin typeface="SimSun" charset="-122"/>
                <a:ea typeface="SimSun" charset="-122"/>
                <a:cs typeface="SimSun" charset="-122"/>
              </a:rPr>
              <a:t>4) parameter </a:t>
            </a:r>
            <a:r>
              <a:rPr lang="zh-CN" altLang="en-US" dirty="0">
                <a:solidFill>
                  <a:srgbClr val="00B0F0"/>
                </a:solidFill>
                <a:latin typeface="SimSun" charset="-122"/>
                <a:ea typeface="SimSun" charset="-122"/>
                <a:cs typeface="SimSun" charset="-122"/>
              </a:rPr>
              <a:t>使用案例</a:t>
            </a:r>
            <a:endParaRPr lang="en-US" altLang="ko-KR" dirty="0">
              <a:solidFill>
                <a:srgbClr val="00B0F0"/>
              </a:solidFill>
              <a:latin typeface="SimSun" charset="-122"/>
              <a:ea typeface="SimSun" charset="-122"/>
              <a:cs typeface="SimSun" charset="-122"/>
            </a:endParaRPr>
          </a:p>
          <a:p>
            <a:r>
              <a:rPr lang="zh-CN" altLang="en-US" sz="1800" dirty="0">
                <a:latin typeface="SimSun" charset="-122"/>
                <a:ea typeface="SimSun" charset="-122"/>
                <a:cs typeface="SimSun" charset="-122"/>
              </a:rPr>
              <a:t>根据以下命令设置参数，并在每次请求相同服务时观察服务过程的变化。</a:t>
            </a:r>
            <a:endParaRPr lang="en-US" altLang="ko-KR" sz="1800" dirty="0">
              <a:latin typeface="SimSun" charset="-122"/>
              <a:ea typeface="SimSun" charset="-122"/>
              <a:cs typeface="SimSun" charset="-122"/>
            </a:endParaRPr>
          </a:p>
          <a:p>
            <a:r>
              <a:rPr lang="zh-CN" altLang="en-US" sz="1800" dirty="0">
                <a:latin typeface="SimSun" charset="-122"/>
                <a:ea typeface="SimSun" charset="-122"/>
                <a:cs typeface="SimSun" charset="-122"/>
              </a:rPr>
              <a:t>在</a:t>
            </a:r>
            <a:r>
              <a:rPr lang="en-US" altLang="zh-CN" sz="1800" dirty="0">
                <a:latin typeface="SimSun" charset="-122"/>
                <a:ea typeface="SimSun" charset="-122"/>
                <a:cs typeface="SimSun" charset="-122"/>
              </a:rPr>
              <a:t>ROS</a:t>
            </a:r>
            <a:r>
              <a:rPr lang="zh-CN" altLang="en-US" sz="1800" dirty="0">
                <a:latin typeface="SimSun" charset="-122"/>
                <a:ea typeface="SimSun" charset="-122"/>
                <a:cs typeface="SimSun" charset="-122"/>
              </a:rPr>
              <a:t>中，参数可以从节点外部更改节点的流量，设置和处理。 这是一个非常有用的功能，因此请熟悉它。</a:t>
            </a:r>
            <a:endParaRPr lang="ko-KR" altLang="en-US" sz="1800"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58</a:t>
            </a:fld>
            <a:endParaRPr lang="ko-KR" altLang="en-US" dirty="0"/>
          </a:p>
        </p:txBody>
      </p:sp>
      <p:sp>
        <p:nvSpPr>
          <p:cNvPr id="5" name="Rectangle 3"/>
          <p:cNvSpPr/>
          <p:nvPr/>
        </p:nvSpPr>
        <p:spPr>
          <a:xfrm>
            <a:off x="382555" y="2643563"/>
            <a:ext cx="11290041" cy="3785652"/>
          </a:xfrm>
          <a:prstGeom prst="rect">
            <a:avLst/>
          </a:prstGeom>
          <a:solidFill>
            <a:schemeClr val="tx1"/>
          </a:solidFill>
        </p:spPr>
        <p:txBody>
          <a:bodyPr wrap="square">
            <a:spAutoFit/>
          </a:bodyPr>
          <a:lstStyle/>
          <a:p>
            <a:r>
              <a:rPr lang="pt-BR" altLang="ko-KR" sz="2000" dirty="0">
                <a:solidFill>
                  <a:srgbClr val="FF0000"/>
                </a:solidFill>
              </a:rPr>
              <a:t>$</a:t>
            </a:r>
            <a:r>
              <a:rPr lang="pt-BR" altLang="ko-KR" sz="2000" dirty="0">
                <a:solidFill>
                  <a:schemeClr val="bg1"/>
                </a:solidFill>
              </a:rPr>
              <a:t> </a:t>
            </a:r>
            <a:r>
              <a:rPr lang="pt-BR" altLang="ko-KR" sz="2000" dirty="0">
                <a:solidFill>
                  <a:srgbClr val="FFFF00"/>
                </a:solidFill>
              </a:rPr>
              <a:t>rosservice</a:t>
            </a:r>
            <a:r>
              <a:rPr lang="pt-BR" altLang="ko-KR" sz="2000" dirty="0">
                <a:solidFill>
                  <a:schemeClr val="bg1"/>
                </a:solidFill>
              </a:rPr>
              <a:t> call /ros_tutorial_srv 10 5 	→ </a:t>
            </a:r>
            <a:r>
              <a:rPr lang="en-US" altLang="ko-KR" sz="2000" dirty="0">
                <a:solidFill>
                  <a:schemeClr val="bg1"/>
                </a:solidFill>
              </a:rPr>
              <a:t>Input variables a and b of arithmetic operation</a:t>
            </a:r>
            <a:r>
              <a:rPr lang="pt-BR" altLang="ko-KR" sz="2000" dirty="0">
                <a:solidFill>
                  <a:schemeClr val="bg1"/>
                </a:solidFill>
              </a:rPr>
              <a:t>result: 15 				→ </a:t>
            </a:r>
            <a:r>
              <a:rPr lang="en-US" altLang="ko-KR" sz="2000" spc="-150" dirty="0">
                <a:solidFill>
                  <a:schemeClr val="bg1"/>
                </a:solidFill>
              </a:rPr>
              <a:t>The addition arithmetic sum, which is the default arithmetic operation</a:t>
            </a:r>
            <a:endParaRPr lang="ko-KR" altLang="en-US" sz="1000" spc="-150" dirty="0">
              <a:solidFill>
                <a:schemeClr val="bg1"/>
              </a:solidFill>
            </a:endParaRPr>
          </a:p>
          <a:p>
            <a:r>
              <a:rPr lang="en-US" altLang="ko-KR" sz="2000" dirty="0">
                <a:solidFill>
                  <a:srgbClr val="FF0000"/>
                </a:solidFill>
              </a:rPr>
              <a:t>$</a:t>
            </a:r>
            <a:r>
              <a:rPr lang="en-US" altLang="ko-KR" sz="2000" dirty="0">
                <a:solidFill>
                  <a:schemeClr val="bg1"/>
                </a:solidFill>
              </a:rPr>
              <a:t> </a:t>
            </a:r>
            <a:r>
              <a:rPr lang="pt-BR" altLang="ko-KR" sz="2000" dirty="0">
                <a:solidFill>
                  <a:srgbClr val="FFFF00"/>
                </a:solidFill>
              </a:rPr>
              <a:t>rosparam</a:t>
            </a:r>
            <a:r>
              <a:rPr lang="pt-BR" altLang="ko-KR" sz="2000" dirty="0">
                <a:solidFill>
                  <a:schemeClr val="bg1"/>
                </a:solidFill>
              </a:rPr>
              <a:t> set /calculation_method 2 	→ </a:t>
            </a:r>
            <a:r>
              <a:rPr lang="en-US" altLang="ko-KR" sz="2000" dirty="0">
                <a:solidFill>
                  <a:schemeClr val="bg1"/>
                </a:solidFill>
              </a:rPr>
              <a:t>subtract</a:t>
            </a:r>
            <a:endParaRPr lang="ko-KR" altLang="en-US" sz="2000" dirty="0">
              <a:solidFill>
                <a:schemeClr val="bg1"/>
              </a:solidFill>
            </a:endParaRPr>
          </a:p>
          <a:p>
            <a:r>
              <a:rPr lang="en-US" altLang="ko-KR" sz="2000" dirty="0">
                <a:solidFill>
                  <a:srgbClr val="FF0000"/>
                </a:solidFill>
              </a:rPr>
              <a:t>$</a:t>
            </a:r>
            <a:r>
              <a:rPr lang="en-US" altLang="ko-KR" sz="2000" dirty="0">
                <a:solidFill>
                  <a:schemeClr val="bg1"/>
                </a:solidFill>
              </a:rPr>
              <a:t> </a:t>
            </a:r>
            <a:r>
              <a:rPr lang="pt-BR" altLang="ko-KR" sz="2000" dirty="0">
                <a:solidFill>
                  <a:srgbClr val="FFFF00"/>
                </a:solidFill>
              </a:rPr>
              <a:t>rosservice</a:t>
            </a:r>
            <a:r>
              <a:rPr lang="pt-BR" altLang="ko-KR" sz="2000" dirty="0">
                <a:solidFill>
                  <a:schemeClr val="bg1"/>
                </a:solidFill>
              </a:rPr>
              <a:t> call /ros_tutorial_srv 10 5</a:t>
            </a:r>
          </a:p>
          <a:p>
            <a:r>
              <a:rPr lang="pt-BR" altLang="ko-KR" sz="2000" dirty="0">
                <a:solidFill>
                  <a:schemeClr val="bg1"/>
                </a:solidFill>
              </a:rPr>
              <a:t>result: 5</a:t>
            </a:r>
          </a:p>
          <a:p>
            <a:endParaRPr lang="pt-BR" altLang="ko-KR" sz="1000" dirty="0">
              <a:solidFill>
                <a:schemeClr val="bg1"/>
              </a:solidFill>
            </a:endParaRPr>
          </a:p>
          <a:p>
            <a:r>
              <a:rPr lang="pt-BR" altLang="ko-KR" sz="2000" dirty="0">
                <a:solidFill>
                  <a:srgbClr val="FF0000"/>
                </a:solidFill>
              </a:rPr>
              <a:t>$</a:t>
            </a:r>
            <a:r>
              <a:rPr lang="pt-BR" altLang="ko-KR" sz="2000" dirty="0">
                <a:solidFill>
                  <a:schemeClr val="bg1"/>
                </a:solidFill>
              </a:rPr>
              <a:t> </a:t>
            </a:r>
            <a:r>
              <a:rPr lang="pt-BR" altLang="ko-KR" sz="2000" dirty="0">
                <a:solidFill>
                  <a:srgbClr val="FFFF00"/>
                </a:solidFill>
              </a:rPr>
              <a:t>rosparam</a:t>
            </a:r>
            <a:r>
              <a:rPr lang="pt-BR" altLang="ko-KR" sz="2000" dirty="0">
                <a:solidFill>
                  <a:schemeClr val="bg1"/>
                </a:solidFill>
              </a:rPr>
              <a:t> set /calculation_method 3 	→ </a:t>
            </a:r>
            <a:r>
              <a:rPr lang="en-US" altLang="ko-KR" sz="2000" dirty="0">
                <a:solidFill>
                  <a:schemeClr val="bg1"/>
                </a:solidFill>
              </a:rPr>
              <a:t>multiply</a:t>
            </a:r>
            <a:endParaRPr lang="ko-KR" altLang="en-US" sz="2000" dirty="0">
              <a:solidFill>
                <a:schemeClr val="bg1"/>
              </a:solidFill>
            </a:endParaRPr>
          </a:p>
          <a:p>
            <a:r>
              <a:rPr lang="en-US" altLang="ko-KR" sz="2000" dirty="0">
                <a:solidFill>
                  <a:srgbClr val="FF0000"/>
                </a:solidFill>
              </a:rPr>
              <a:t>$</a:t>
            </a:r>
            <a:r>
              <a:rPr lang="en-US" altLang="ko-KR" sz="2000" dirty="0">
                <a:solidFill>
                  <a:schemeClr val="bg1"/>
                </a:solidFill>
              </a:rPr>
              <a:t> </a:t>
            </a:r>
            <a:r>
              <a:rPr lang="pt-BR" altLang="ko-KR" sz="2000" dirty="0">
                <a:solidFill>
                  <a:srgbClr val="FFFF00"/>
                </a:solidFill>
              </a:rPr>
              <a:t>rosservice</a:t>
            </a:r>
            <a:r>
              <a:rPr lang="pt-BR" altLang="ko-KR" sz="2000" dirty="0">
                <a:solidFill>
                  <a:schemeClr val="bg1"/>
                </a:solidFill>
              </a:rPr>
              <a:t> call /ros_tutorial_srv 10 5</a:t>
            </a:r>
          </a:p>
          <a:p>
            <a:r>
              <a:rPr lang="pt-BR" altLang="ko-KR" sz="2000" dirty="0">
                <a:solidFill>
                  <a:schemeClr val="bg1"/>
                </a:solidFill>
              </a:rPr>
              <a:t>result: 50</a:t>
            </a:r>
          </a:p>
          <a:p>
            <a:endParaRPr lang="pt-BR" altLang="ko-KR" sz="1000" dirty="0">
              <a:solidFill>
                <a:schemeClr val="bg1"/>
              </a:solidFill>
            </a:endParaRPr>
          </a:p>
          <a:p>
            <a:r>
              <a:rPr lang="pt-BR" altLang="ko-KR" sz="2000" dirty="0">
                <a:solidFill>
                  <a:srgbClr val="FF0000"/>
                </a:solidFill>
              </a:rPr>
              <a:t>$</a:t>
            </a:r>
            <a:r>
              <a:rPr lang="pt-BR" altLang="ko-KR" sz="2000" dirty="0">
                <a:solidFill>
                  <a:schemeClr val="bg1"/>
                </a:solidFill>
              </a:rPr>
              <a:t> </a:t>
            </a:r>
            <a:r>
              <a:rPr lang="pt-BR" altLang="ko-KR" sz="2000" dirty="0">
                <a:solidFill>
                  <a:srgbClr val="FFFF00"/>
                </a:solidFill>
              </a:rPr>
              <a:t>rosparam</a:t>
            </a:r>
            <a:r>
              <a:rPr lang="pt-BR" altLang="ko-KR" sz="2000" dirty="0">
                <a:solidFill>
                  <a:schemeClr val="bg1"/>
                </a:solidFill>
              </a:rPr>
              <a:t> set /calculation_method 4 	→ </a:t>
            </a:r>
            <a:r>
              <a:rPr lang="en-US" altLang="ko-KR" sz="2000" dirty="0">
                <a:solidFill>
                  <a:schemeClr val="bg1"/>
                </a:solidFill>
              </a:rPr>
              <a:t>divide</a:t>
            </a:r>
            <a:endParaRPr lang="ko-KR" altLang="en-US" sz="2000" dirty="0">
              <a:solidFill>
                <a:schemeClr val="bg1"/>
              </a:solidFill>
            </a:endParaRPr>
          </a:p>
          <a:p>
            <a:r>
              <a:rPr lang="en-US" altLang="ko-KR" sz="2000" dirty="0">
                <a:solidFill>
                  <a:srgbClr val="FF0000"/>
                </a:solidFill>
              </a:rPr>
              <a:t>$</a:t>
            </a:r>
            <a:r>
              <a:rPr lang="en-US" altLang="ko-KR" sz="2000" dirty="0">
                <a:solidFill>
                  <a:schemeClr val="bg1"/>
                </a:solidFill>
              </a:rPr>
              <a:t> </a:t>
            </a:r>
            <a:r>
              <a:rPr lang="pt-BR" altLang="ko-KR" sz="2000" dirty="0">
                <a:solidFill>
                  <a:srgbClr val="FFFF00"/>
                </a:solidFill>
              </a:rPr>
              <a:t>rosservice</a:t>
            </a:r>
            <a:r>
              <a:rPr lang="pt-BR" altLang="ko-KR" sz="2000" dirty="0">
                <a:solidFill>
                  <a:schemeClr val="bg1"/>
                </a:solidFill>
              </a:rPr>
              <a:t> call /ros_tutorial_srv 10 5</a:t>
            </a:r>
          </a:p>
          <a:p>
            <a:r>
              <a:rPr lang="pt-BR" altLang="ko-KR" sz="2000" dirty="0">
                <a:solidFill>
                  <a:schemeClr val="bg1"/>
                </a:solidFill>
              </a:rPr>
              <a:t>result: 2</a:t>
            </a:r>
          </a:p>
        </p:txBody>
      </p:sp>
    </p:spTree>
    <p:extLst>
      <p:ext uri="{BB962C8B-B14F-4D97-AF65-F5344CB8AC3E}">
        <p14:creationId xmlns:p14="http://schemas.microsoft.com/office/powerpoint/2010/main" val="2283885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源代码</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a:xfrm>
            <a:off x="382555" y="998377"/>
            <a:ext cx="11290041" cy="2297716"/>
          </a:xfrm>
        </p:spPr>
        <p:txBody>
          <a:bodyPr>
            <a:normAutofit fontScale="77500" lnSpcReduction="20000"/>
          </a:bodyPr>
          <a:lstStyle/>
          <a:p>
            <a:r>
              <a:rPr lang="zh-CN" altLang="en-US" dirty="0">
                <a:latin typeface="SimSun" charset="-122"/>
                <a:ea typeface="SimSun" charset="-122"/>
                <a:cs typeface="SimSun" charset="-122"/>
              </a:rPr>
              <a:t>我们已经讨论了如何修改现有服务服务器和使用参数。</a:t>
            </a:r>
            <a:endParaRPr lang="en-US" altLang="zh-CN" dirty="0">
              <a:latin typeface="SimSun" charset="-122"/>
              <a:ea typeface="SimSun" charset="-122"/>
              <a:cs typeface="SimSun" charset="-122"/>
            </a:endParaRPr>
          </a:p>
          <a:p>
            <a:r>
              <a:rPr lang="zh-CN" altLang="en-US" dirty="0">
                <a:latin typeface="SimSun" charset="-122"/>
                <a:ea typeface="SimSun" charset="-122"/>
                <a:cs typeface="SimSun" charset="-122"/>
              </a:rPr>
              <a:t>为了将其与先前创建的服务源代码区分开，相关源已重命名为</a:t>
            </a:r>
            <a:r>
              <a:rPr lang="en-US" altLang="zh-CN" dirty="0" err="1">
                <a:latin typeface="SimSun" charset="-122"/>
                <a:ea typeface="SimSun" charset="-122"/>
                <a:cs typeface="SimSun" charset="-122"/>
              </a:rPr>
              <a:t>ros_tutorials_parameter</a:t>
            </a:r>
            <a:r>
              <a:rPr lang="zh-CN" altLang="en-US" dirty="0">
                <a:latin typeface="SimSun" charset="-122"/>
                <a:ea typeface="SimSun" charset="-122"/>
                <a:cs typeface="SimSun" charset="-122"/>
              </a:rPr>
              <a:t>包，可以在下面的</a:t>
            </a:r>
            <a:r>
              <a:rPr lang="en-US" altLang="zh-CN" dirty="0" err="1">
                <a:latin typeface="SimSun" charset="-122"/>
                <a:ea typeface="SimSun" charset="-122"/>
                <a:cs typeface="SimSun" charset="-122"/>
              </a:rPr>
              <a:t>github</a:t>
            </a:r>
            <a:r>
              <a:rPr lang="zh-CN" altLang="en-US" dirty="0">
                <a:latin typeface="SimSun" charset="-122"/>
                <a:ea typeface="SimSun" charset="-122"/>
                <a:cs typeface="SimSun" charset="-122"/>
              </a:rPr>
              <a:t>地址找到它。</a:t>
            </a:r>
          </a:p>
          <a:p>
            <a:r>
              <a:rPr lang="en-US" altLang="ko-KR" sz="2600" dirty="0">
                <a:latin typeface="SimSun" charset="-122"/>
                <a:ea typeface="SimSun" charset="-122"/>
                <a:cs typeface="SimSun" charset="-122"/>
                <a:hlinkClick r:id="rId2"/>
              </a:rPr>
              <a:t>https://github.com/ROBOTIS-GIT/ros_tutorials/tree/master/ros_tutorials_parameter</a:t>
            </a:r>
            <a:endParaRPr lang="en-US" altLang="ko-KR" sz="2600" dirty="0">
              <a:latin typeface="SimSun" charset="-122"/>
              <a:ea typeface="SimSun" charset="-122"/>
              <a:cs typeface="SimSun" charset="-122"/>
            </a:endParaRPr>
          </a:p>
          <a:p>
            <a:r>
              <a:rPr lang="zh-CN" altLang="en-US" sz="2600" dirty="0">
                <a:latin typeface="SimSun" charset="-122"/>
                <a:ea typeface="SimSun" charset="-122"/>
                <a:cs typeface="SimSun" charset="-122"/>
              </a:rPr>
              <a:t>如果要立即尝试，可以使用以下命令在</a:t>
            </a:r>
            <a:r>
              <a:rPr lang="en-US" altLang="ko-KR" sz="2600" dirty="0" err="1">
                <a:latin typeface="SimSun" charset="-122"/>
                <a:ea typeface="SimSun" charset="-122"/>
                <a:cs typeface="SimSun" charset="-122"/>
              </a:rPr>
              <a:t>catkin_ws</a:t>
            </a:r>
            <a:r>
              <a:rPr lang="en-US" altLang="ko-KR" sz="2600" dirty="0">
                <a:latin typeface="SimSun" charset="-122"/>
                <a:ea typeface="SimSun" charset="-122"/>
                <a:cs typeface="SimSun" charset="-122"/>
              </a:rPr>
              <a:t> / </a:t>
            </a:r>
            <a:r>
              <a:rPr lang="en-US" altLang="ko-KR" sz="2600" dirty="0" err="1">
                <a:latin typeface="SimSun" charset="-122"/>
                <a:ea typeface="SimSun" charset="-122"/>
                <a:cs typeface="SimSun" charset="-122"/>
              </a:rPr>
              <a:t>src</a:t>
            </a:r>
            <a:r>
              <a:rPr lang="zh-CN" altLang="en-US" sz="2600" dirty="0">
                <a:latin typeface="SimSun" charset="-122"/>
                <a:ea typeface="SimSun" charset="-122"/>
                <a:cs typeface="SimSun" charset="-122"/>
              </a:rPr>
              <a:t>文件夹中克隆源代码并进行构建。 然后运行</a:t>
            </a:r>
            <a:r>
              <a:rPr lang="en-US" altLang="ko-KR" sz="2600" dirty="0" err="1">
                <a:latin typeface="SimSun" charset="-122"/>
                <a:ea typeface="SimSun" charset="-122"/>
                <a:cs typeface="SimSun" charset="-122"/>
              </a:rPr>
              <a:t>service_server</a:t>
            </a:r>
            <a:r>
              <a:rPr lang="zh-CN" altLang="en-US" sz="2600" dirty="0">
                <a:latin typeface="SimSun" charset="-122"/>
                <a:ea typeface="SimSun" charset="-122"/>
                <a:cs typeface="SimSun" charset="-122"/>
              </a:rPr>
              <a:t>和</a:t>
            </a:r>
            <a:r>
              <a:rPr lang="en-US" altLang="ko-KR" sz="2600" dirty="0" err="1">
                <a:latin typeface="SimSun" charset="-122"/>
                <a:ea typeface="SimSun" charset="-122"/>
                <a:cs typeface="SimSun" charset="-122"/>
              </a:rPr>
              <a:t>service_client</a:t>
            </a:r>
            <a:r>
              <a:rPr lang="zh-CN" altLang="en-US" sz="2600" dirty="0">
                <a:latin typeface="SimSun" charset="-122"/>
                <a:ea typeface="SimSun" charset="-122"/>
                <a:cs typeface="SimSun" charset="-122"/>
              </a:rPr>
              <a:t>节点。</a:t>
            </a:r>
            <a:endParaRPr lang="ko-KR" altLang="en-US" sz="2600"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pPr/>
              <a:t>59</a:t>
            </a:fld>
            <a:endParaRPr lang="ko-KR" altLang="en-US" dirty="0"/>
          </a:p>
        </p:txBody>
      </p:sp>
      <p:sp>
        <p:nvSpPr>
          <p:cNvPr id="5" name="Rectangle 3"/>
          <p:cNvSpPr/>
          <p:nvPr/>
        </p:nvSpPr>
        <p:spPr>
          <a:xfrm>
            <a:off x="665018" y="3383525"/>
            <a:ext cx="11007577" cy="1323439"/>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cd</a:t>
            </a:r>
            <a:r>
              <a:rPr lang="en-US" altLang="ko-KR" sz="2000" dirty="0">
                <a:solidFill>
                  <a:schemeClr val="bg1"/>
                </a:solidFill>
              </a:rPr>
              <a:t> ~/</a:t>
            </a:r>
            <a:r>
              <a:rPr lang="en-US" altLang="ko-KR" sz="2000" dirty="0" err="1">
                <a:solidFill>
                  <a:schemeClr val="bg1"/>
                </a:solidFill>
              </a:rPr>
              <a:t>catkin_ws</a:t>
            </a:r>
            <a:r>
              <a:rPr lang="en-US" altLang="ko-KR" sz="2000" dirty="0">
                <a:solidFill>
                  <a:schemeClr val="bg1"/>
                </a:solidFill>
              </a:rPr>
              <a:t>/</a:t>
            </a:r>
            <a:r>
              <a:rPr lang="en-US" altLang="ko-KR" sz="2000" dirty="0" err="1">
                <a:solidFill>
                  <a:schemeClr val="bg1"/>
                </a:solidFill>
              </a:rPr>
              <a:t>src</a:t>
            </a:r>
            <a:endParaRPr lang="en-US" altLang="ko-KR" sz="2000" dirty="0">
              <a:solidFill>
                <a:schemeClr val="bg1"/>
              </a:solidFill>
            </a:endParaRPr>
          </a:p>
          <a:p>
            <a:r>
              <a:rPr lang="en-US" altLang="ko-KR" sz="2000" dirty="0">
                <a:solidFill>
                  <a:srgbClr val="FF0000"/>
                </a:solidFill>
              </a:rPr>
              <a:t>$</a:t>
            </a:r>
            <a:r>
              <a:rPr lang="en-US" altLang="ko-KR" sz="2000" dirty="0">
                <a:solidFill>
                  <a:schemeClr val="bg1"/>
                </a:solidFill>
              </a:rPr>
              <a:t> </a:t>
            </a:r>
            <a:r>
              <a:rPr lang="en-US" altLang="ko-KR" sz="2000" dirty="0" err="1">
                <a:solidFill>
                  <a:srgbClr val="FFFF00"/>
                </a:solidFill>
              </a:rPr>
              <a:t>git</a:t>
            </a:r>
            <a:r>
              <a:rPr lang="en-US" altLang="ko-KR" sz="2000" dirty="0">
                <a:solidFill>
                  <a:srgbClr val="FFFF00"/>
                </a:solidFill>
              </a:rPr>
              <a:t> </a:t>
            </a:r>
            <a:r>
              <a:rPr lang="en-US" altLang="ko-KR" sz="2000" dirty="0">
                <a:solidFill>
                  <a:schemeClr val="bg1"/>
                </a:solidFill>
              </a:rPr>
              <a:t>clone https://github.com/ROBOTIS-GIT/ros_tutorials.git</a:t>
            </a:r>
          </a:p>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cd</a:t>
            </a:r>
            <a:r>
              <a:rPr lang="en-US" altLang="ko-KR" sz="2000" dirty="0">
                <a:solidFill>
                  <a:schemeClr val="bg1"/>
                </a:solidFill>
              </a:rPr>
              <a:t> ~/</a:t>
            </a:r>
            <a:r>
              <a:rPr lang="en-US" altLang="ko-KR" sz="2000" dirty="0" err="1">
                <a:solidFill>
                  <a:schemeClr val="bg1"/>
                </a:solidFill>
              </a:rPr>
              <a:t>catkin_ws</a:t>
            </a:r>
            <a:endParaRPr lang="en-US" altLang="ko-KR" sz="2000" dirty="0">
              <a:solidFill>
                <a:schemeClr val="bg1"/>
              </a:solidFill>
            </a:endParaRPr>
          </a:p>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catkin_make</a:t>
            </a:r>
          </a:p>
        </p:txBody>
      </p:sp>
      <p:sp>
        <p:nvSpPr>
          <p:cNvPr id="6" name="Rectangle 3"/>
          <p:cNvSpPr/>
          <p:nvPr/>
        </p:nvSpPr>
        <p:spPr>
          <a:xfrm>
            <a:off x="665017" y="4963618"/>
            <a:ext cx="11007577" cy="400110"/>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rosrun</a:t>
            </a:r>
            <a:r>
              <a:rPr lang="en-US" altLang="ko-KR" sz="2000" dirty="0">
                <a:solidFill>
                  <a:schemeClr val="bg1"/>
                </a:solidFill>
              </a:rPr>
              <a:t> </a:t>
            </a:r>
            <a:r>
              <a:rPr lang="en-US" altLang="ko-KR" sz="2000" dirty="0" err="1">
                <a:solidFill>
                  <a:schemeClr val="bg1"/>
                </a:solidFill>
              </a:rPr>
              <a:t>ros_tutorials_parameter</a:t>
            </a:r>
            <a:r>
              <a:rPr lang="en-US" altLang="ko-KR" sz="2000" dirty="0">
                <a:solidFill>
                  <a:schemeClr val="bg1"/>
                </a:solidFill>
              </a:rPr>
              <a:t> </a:t>
            </a:r>
            <a:r>
              <a:rPr lang="en-US" altLang="ko-KR" sz="2000" dirty="0" err="1">
                <a:solidFill>
                  <a:schemeClr val="bg1"/>
                </a:solidFill>
              </a:rPr>
              <a:t>service_server_with_parameter</a:t>
            </a:r>
            <a:endParaRPr lang="en-US" altLang="ko-KR" sz="2000" dirty="0">
              <a:solidFill>
                <a:schemeClr val="bg1"/>
              </a:solidFill>
            </a:endParaRPr>
          </a:p>
        </p:txBody>
      </p:sp>
      <p:sp>
        <p:nvSpPr>
          <p:cNvPr id="7" name="Rectangle 3"/>
          <p:cNvSpPr/>
          <p:nvPr/>
        </p:nvSpPr>
        <p:spPr>
          <a:xfrm>
            <a:off x="665017" y="5620382"/>
            <a:ext cx="11007577" cy="400110"/>
          </a:xfrm>
          <a:prstGeom prst="rect">
            <a:avLst/>
          </a:prstGeom>
          <a:solidFill>
            <a:schemeClr val="tx1"/>
          </a:solidFill>
        </p:spPr>
        <p:txBody>
          <a:bodyPr wrap="square">
            <a:spAutoFit/>
          </a:bodyPr>
          <a:lstStyle/>
          <a:p>
            <a:r>
              <a:rPr lang="en-US" altLang="ko-KR" sz="2000" dirty="0">
                <a:solidFill>
                  <a:srgbClr val="FF0000"/>
                </a:solidFill>
              </a:rPr>
              <a:t>$</a:t>
            </a:r>
            <a:r>
              <a:rPr lang="en-US" altLang="ko-KR" sz="2000" dirty="0">
                <a:solidFill>
                  <a:schemeClr val="bg1"/>
                </a:solidFill>
              </a:rPr>
              <a:t> </a:t>
            </a:r>
            <a:r>
              <a:rPr lang="en-US" altLang="ko-KR" sz="2000" dirty="0">
                <a:solidFill>
                  <a:srgbClr val="FFFF00"/>
                </a:solidFill>
              </a:rPr>
              <a:t>rosrun</a:t>
            </a:r>
            <a:r>
              <a:rPr lang="en-US" altLang="ko-KR" sz="2000" dirty="0">
                <a:solidFill>
                  <a:schemeClr val="bg1"/>
                </a:solidFill>
              </a:rPr>
              <a:t> </a:t>
            </a:r>
            <a:r>
              <a:rPr lang="en-US" altLang="ko-KR" sz="2000" dirty="0" err="1">
                <a:solidFill>
                  <a:schemeClr val="bg1"/>
                </a:solidFill>
              </a:rPr>
              <a:t>ros_tutorials_parameter</a:t>
            </a:r>
            <a:r>
              <a:rPr lang="en-US" altLang="ko-KR" sz="2000" dirty="0">
                <a:solidFill>
                  <a:schemeClr val="bg1"/>
                </a:solidFill>
              </a:rPr>
              <a:t> </a:t>
            </a:r>
            <a:r>
              <a:rPr lang="en-US" altLang="ko-KR" sz="2000" dirty="0" err="1">
                <a:solidFill>
                  <a:schemeClr val="bg1"/>
                </a:solidFill>
              </a:rPr>
              <a:t>service_client_with_parameter</a:t>
            </a:r>
            <a:r>
              <a:rPr lang="en-US" altLang="ko-KR" sz="2000" dirty="0">
                <a:solidFill>
                  <a:schemeClr val="bg1"/>
                </a:solidFill>
              </a:rPr>
              <a:t> 2 3</a:t>
            </a:r>
          </a:p>
        </p:txBody>
      </p:sp>
    </p:spTree>
    <p:extLst>
      <p:ext uri="{BB962C8B-B14F-4D97-AF65-F5344CB8AC3E}">
        <p14:creationId xmlns:p14="http://schemas.microsoft.com/office/powerpoint/2010/main" val="371649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Action</a:t>
            </a:r>
            <a:endParaRPr lang="ko-KR" altLang="en-US"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a:t>
            </a:fld>
            <a:endParaRPr lang="ko-KR" altLang="en-US" dirty="0">
              <a:solidFill>
                <a:srgbClr val="5B9BD5"/>
              </a:solidFill>
            </a:endParaRPr>
          </a:p>
        </p:txBody>
      </p:sp>
      <p:sp>
        <p:nvSpPr>
          <p:cNvPr id="37" name="Oval 2"/>
          <p:cNvSpPr/>
          <p:nvPr/>
        </p:nvSpPr>
        <p:spPr>
          <a:xfrm>
            <a:off x="1861313"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38" name="Oval 3"/>
          <p:cNvSpPr/>
          <p:nvPr/>
        </p:nvSpPr>
        <p:spPr>
          <a:xfrm>
            <a:off x="7654022"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39" name="TextBox 38"/>
          <p:cNvSpPr txBox="1"/>
          <p:nvPr/>
        </p:nvSpPr>
        <p:spPr>
          <a:xfrm>
            <a:off x="5215419" y="3146791"/>
            <a:ext cx="1787669" cy="369332"/>
          </a:xfrm>
          <a:prstGeom prst="rect">
            <a:avLst/>
          </a:prstGeom>
          <a:noFill/>
        </p:spPr>
        <p:txBody>
          <a:bodyPr wrap="none" rtlCol="0">
            <a:spAutoFit/>
          </a:bodyPr>
          <a:lstStyle/>
          <a:p>
            <a:pPr algn="ctr"/>
            <a:r>
              <a:rPr lang="zh-CN" altLang="en-US" dirty="0">
                <a:solidFill>
                  <a:prstClr val="black"/>
                </a:solidFill>
              </a:rPr>
              <a:t>传递</a:t>
            </a:r>
            <a:r>
              <a:rPr lang="en-US" altLang="ko-KR" dirty="0">
                <a:solidFill>
                  <a:prstClr val="black"/>
                </a:solidFill>
              </a:rPr>
              <a:t> action </a:t>
            </a:r>
            <a:r>
              <a:rPr lang="zh-CN" altLang="en-US" dirty="0">
                <a:solidFill>
                  <a:prstClr val="black"/>
                </a:solidFill>
              </a:rPr>
              <a:t>结果</a:t>
            </a:r>
            <a:endParaRPr lang="en-US" dirty="0">
              <a:solidFill>
                <a:prstClr val="black"/>
              </a:solidFill>
            </a:endParaRPr>
          </a:p>
        </p:txBody>
      </p:sp>
      <p:sp>
        <p:nvSpPr>
          <p:cNvPr id="40" name="TextBox 39"/>
          <p:cNvSpPr txBox="1"/>
          <p:nvPr/>
        </p:nvSpPr>
        <p:spPr>
          <a:xfrm>
            <a:off x="5215415" y="2382498"/>
            <a:ext cx="1787669" cy="369332"/>
          </a:xfrm>
          <a:prstGeom prst="rect">
            <a:avLst/>
          </a:prstGeom>
          <a:noFill/>
        </p:spPr>
        <p:txBody>
          <a:bodyPr wrap="none" rtlCol="0">
            <a:spAutoFit/>
          </a:bodyPr>
          <a:lstStyle/>
          <a:p>
            <a:pPr algn="ctr"/>
            <a:r>
              <a:rPr lang="zh-CN" altLang="en-US" dirty="0">
                <a:solidFill>
                  <a:prstClr val="black"/>
                </a:solidFill>
              </a:rPr>
              <a:t>传递</a:t>
            </a:r>
            <a:r>
              <a:rPr lang="en-US" altLang="ko-KR" dirty="0">
                <a:solidFill>
                  <a:prstClr val="black"/>
                </a:solidFill>
              </a:rPr>
              <a:t> action </a:t>
            </a:r>
            <a:r>
              <a:rPr lang="zh-CN" altLang="en-US" dirty="0">
                <a:solidFill>
                  <a:prstClr val="black"/>
                </a:solidFill>
              </a:rPr>
              <a:t>目标</a:t>
            </a:r>
            <a:endParaRPr lang="en-US" dirty="0">
              <a:solidFill>
                <a:prstClr val="black"/>
              </a:solidFill>
            </a:endParaRPr>
          </a:p>
        </p:txBody>
      </p:sp>
      <p:sp>
        <p:nvSpPr>
          <p:cNvPr id="41" name="TextBox 40"/>
          <p:cNvSpPr txBox="1"/>
          <p:nvPr/>
        </p:nvSpPr>
        <p:spPr>
          <a:xfrm>
            <a:off x="5215418" y="2765271"/>
            <a:ext cx="1787669" cy="369332"/>
          </a:xfrm>
          <a:prstGeom prst="rect">
            <a:avLst/>
          </a:prstGeom>
          <a:noFill/>
        </p:spPr>
        <p:txBody>
          <a:bodyPr wrap="none" rtlCol="0">
            <a:spAutoFit/>
          </a:bodyPr>
          <a:lstStyle/>
          <a:p>
            <a:pPr algn="ctr"/>
            <a:r>
              <a:rPr lang="zh-CN" altLang="en-US" dirty="0">
                <a:solidFill>
                  <a:prstClr val="black"/>
                </a:solidFill>
              </a:rPr>
              <a:t>传递</a:t>
            </a:r>
            <a:r>
              <a:rPr lang="en-US" dirty="0">
                <a:solidFill>
                  <a:prstClr val="black"/>
                </a:solidFill>
              </a:rPr>
              <a:t> action </a:t>
            </a:r>
            <a:r>
              <a:rPr lang="zh-CN" altLang="en-US" dirty="0">
                <a:solidFill>
                  <a:prstClr val="black"/>
                </a:solidFill>
              </a:rPr>
              <a:t>反馈</a:t>
            </a:r>
            <a:endParaRPr lang="en-US" dirty="0">
              <a:solidFill>
                <a:prstClr val="black"/>
              </a:solidFill>
            </a:endParaRPr>
          </a:p>
        </p:txBody>
      </p:sp>
      <p:cxnSp>
        <p:nvCxnSpPr>
          <p:cNvPr id="42" name="Curved Connector 5"/>
          <p:cNvCxnSpPr/>
          <p:nvPr/>
        </p:nvCxnSpPr>
        <p:spPr>
          <a:xfrm>
            <a:off x="4533855" y="2719516"/>
            <a:ext cx="3061407" cy="1"/>
          </a:xfrm>
          <a:prstGeom prst="curvedConnector3">
            <a:avLst/>
          </a:prstGeom>
          <a:ln w="31750">
            <a:solidFill>
              <a:schemeClr val="tx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Curved Connector 7"/>
          <p:cNvCxnSpPr/>
          <p:nvPr/>
        </p:nvCxnSpPr>
        <p:spPr>
          <a:xfrm>
            <a:off x="4533855" y="3101391"/>
            <a:ext cx="3061407" cy="1"/>
          </a:xfrm>
          <a:prstGeom prst="curvedConnector3">
            <a:avLst/>
          </a:prstGeom>
          <a:ln w="31750">
            <a:solidFill>
              <a:schemeClr val="tx1">
                <a:lumMod val="50000"/>
                <a:lumOff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Curved Connector 7"/>
          <p:cNvCxnSpPr/>
          <p:nvPr/>
        </p:nvCxnSpPr>
        <p:spPr>
          <a:xfrm>
            <a:off x="4533069" y="3467207"/>
            <a:ext cx="3061407" cy="1"/>
          </a:xfrm>
          <a:prstGeom prst="curvedConnector3">
            <a:avLst/>
          </a:prstGeom>
          <a:ln w="31750">
            <a:solidFill>
              <a:schemeClr val="tx1">
                <a:lumMod val="50000"/>
                <a:lumOff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2768516"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1</a:t>
            </a:r>
          </a:p>
        </p:txBody>
      </p:sp>
      <p:sp>
        <p:nvSpPr>
          <p:cNvPr id="46" name="직사각형 45"/>
          <p:cNvSpPr/>
          <p:nvPr/>
        </p:nvSpPr>
        <p:spPr>
          <a:xfrm>
            <a:off x="8584666" y="1481088"/>
            <a:ext cx="779381"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2</a:t>
            </a:r>
          </a:p>
        </p:txBody>
      </p:sp>
      <p:sp>
        <p:nvSpPr>
          <p:cNvPr id="47" name="Rounded Rectangle 25"/>
          <p:cNvSpPr/>
          <p:nvPr/>
        </p:nvSpPr>
        <p:spPr>
          <a:xfrm>
            <a:off x="8205507" y="2843751"/>
            <a:ext cx="1524657"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400" b="1" dirty="0">
                <a:solidFill>
                  <a:prstClr val="white"/>
                </a:solidFill>
              </a:rPr>
              <a:t>Action client</a:t>
            </a:r>
            <a:endParaRPr lang="en-US" sz="1400" b="1" dirty="0">
              <a:solidFill>
                <a:prstClr val="white"/>
              </a:solidFill>
            </a:endParaRPr>
          </a:p>
        </p:txBody>
      </p:sp>
      <p:sp>
        <p:nvSpPr>
          <p:cNvPr id="48" name="Rounded Rectangle 26"/>
          <p:cNvSpPr/>
          <p:nvPr/>
        </p:nvSpPr>
        <p:spPr>
          <a:xfrm>
            <a:off x="2418887" y="2845686"/>
            <a:ext cx="1469070" cy="39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400" b="1" dirty="0">
                <a:solidFill>
                  <a:prstClr val="white"/>
                </a:solidFill>
              </a:rPr>
              <a:t>Action server</a:t>
            </a:r>
            <a:endParaRPr lang="en-US" sz="1400" b="1" dirty="0">
              <a:solidFill>
                <a:prstClr val="white"/>
              </a:solidFill>
            </a:endParaRPr>
          </a:p>
        </p:txBody>
      </p:sp>
    </p:spTree>
    <p:extLst>
      <p:ext uri="{BB962C8B-B14F-4D97-AF65-F5344CB8AC3E}">
        <p14:creationId xmlns:p14="http://schemas.microsoft.com/office/powerpoint/2010/main" val="329213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A7AA09E4-EDB9-4D6A-8918-B1B0AEC6D61D}" type="slidenum">
              <a:rPr lang="ko-KR" altLang="en-US" smtClean="0"/>
              <a:pPr/>
              <a:t>60</a:t>
            </a:fld>
            <a:endParaRPr lang="ko-KR" altLang="en-US" dirty="0"/>
          </a:p>
        </p:txBody>
      </p:sp>
      <p:sp>
        <p:nvSpPr>
          <p:cNvPr id="5" name="직사각형 4"/>
          <p:cNvSpPr/>
          <p:nvPr/>
        </p:nvSpPr>
        <p:spPr>
          <a:xfrm>
            <a:off x="3756263" y="2355511"/>
            <a:ext cx="4679486" cy="1446550"/>
          </a:xfrm>
          <a:prstGeom prst="rect">
            <a:avLst/>
          </a:prstGeom>
        </p:spPr>
        <p:txBody>
          <a:bodyPr wrap="none">
            <a:spAutoFit/>
          </a:bodyPr>
          <a:lstStyle/>
          <a:p>
            <a:pPr algn="ctr"/>
            <a:r>
              <a:rPr lang="en-US" altLang="ko-KR" sz="8800" b="1" dirty="0">
                <a:solidFill>
                  <a:schemeClr val="accent1"/>
                </a:solidFill>
                <a:latin typeface="Wawati SC" charset="-122"/>
                <a:ea typeface="Wawati SC" charset="-122"/>
                <a:cs typeface="Wawati SC" charset="-122"/>
              </a:rPr>
              <a:t>roslaunch</a:t>
            </a:r>
            <a:endParaRPr lang="ko-KR" altLang="en-US" sz="8800" b="1" dirty="0">
              <a:solidFill>
                <a:schemeClr val="accent1"/>
              </a:solidFill>
              <a:latin typeface="Wawati SC" charset="-122"/>
              <a:ea typeface="Wawati SC" charset="-122"/>
              <a:cs typeface="Wawati SC" charset="-122"/>
            </a:endParaRPr>
          </a:p>
        </p:txBody>
      </p:sp>
    </p:spTree>
    <p:extLst>
      <p:ext uri="{BB962C8B-B14F-4D97-AF65-F5344CB8AC3E}">
        <p14:creationId xmlns:p14="http://schemas.microsoft.com/office/powerpoint/2010/main" val="3009645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如何使用</a:t>
            </a:r>
            <a:r>
              <a:rPr lang="en-US" altLang="ko-KR" dirty="0" err="1">
                <a:latin typeface="SimSun" charset="-122"/>
                <a:ea typeface="SimSun" charset="-122"/>
                <a:cs typeface="SimSun" charset="-122"/>
              </a:rPr>
              <a:t>roslaunch</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p:txBody>
          <a:bodyPr>
            <a:normAutofit/>
          </a:bodyPr>
          <a:lstStyle/>
          <a:p>
            <a:r>
              <a:rPr lang="en-US" altLang="ko-KR" dirty="0" err="1">
                <a:solidFill>
                  <a:schemeClr val="accent2"/>
                </a:solidFill>
                <a:latin typeface="SimSun" charset="-122"/>
                <a:ea typeface="SimSun" charset="-122"/>
                <a:cs typeface="SimSun" charset="-122"/>
              </a:rPr>
              <a:t>rosrun</a:t>
            </a:r>
            <a:r>
              <a:rPr lang="en-US" altLang="ko-KR" dirty="0">
                <a:solidFill>
                  <a:schemeClr val="accent2"/>
                </a:solidFill>
                <a:latin typeface="SimSun" charset="-122"/>
                <a:ea typeface="SimSun" charset="-122"/>
                <a:cs typeface="SimSun" charset="-122"/>
              </a:rPr>
              <a:t> </a:t>
            </a:r>
            <a:r>
              <a:rPr lang="zh-CN" altLang="en-US" dirty="0">
                <a:solidFill>
                  <a:schemeClr val="accent2"/>
                </a:solidFill>
                <a:latin typeface="SimSun" charset="-122"/>
                <a:ea typeface="SimSun" charset="-122"/>
                <a:cs typeface="SimSun" charset="-122"/>
              </a:rPr>
              <a:t>是执行节点命令</a:t>
            </a:r>
            <a:r>
              <a:rPr lang="zh-CN" altLang="en-US" dirty="0">
                <a:latin typeface="SimSun" charset="-122"/>
                <a:ea typeface="SimSun" charset="-122"/>
                <a:cs typeface="SimSun" charset="-122"/>
              </a:rPr>
              <a:t>。</a:t>
            </a:r>
            <a:endParaRPr lang="en-US" altLang="ko-KR" dirty="0">
              <a:latin typeface="SimSun" charset="-122"/>
              <a:ea typeface="SimSun" charset="-122"/>
              <a:cs typeface="SimSun" charset="-122"/>
            </a:endParaRPr>
          </a:p>
          <a:p>
            <a:r>
              <a:rPr lang="en-US" altLang="ko-KR" dirty="0" err="1">
                <a:solidFill>
                  <a:schemeClr val="accent2"/>
                </a:solidFill>
                <a:latin typeface="SimSun" charset="-122"/>
                <a:ea typeface="SimSun" charset="-122"/>
                <a:cs typeface="SimSun" charset="-122"/>
              </a:rPr>
              <a:t>roslaunch</a:t>
            </a:r>
            <a:r>
              <a:rPr lang="en-US" altLang="ko-KR" dirty="0">
                <a:solidFill>
                  <a:schemeClr val="accent2"/>
                </a:solidFill>
                <a:latin typeface="SimSun" charset="-122"/>
                <a:ea typeface="SimSun" charset="-122"/>
                <a:cs typeface="SimSun" charset="-122"/>
              </a:rPr>
              <a:t> </a:t>
            </a:r>
            <a:r>
              <a:rPr lang="zh-CN" altLang="en-US" dirty="0">
                <a:latin typeface="SimSun" charset="-122"/>
                <a:ea typeface="SimSun" charset="-122"/>
                <a:cs typeface="SimSun" charset="-122"/>
              </a:rPr>
              <a:t>可以执行一个或多个定义过的节点。</a:t>
            </a:r>
            <a:endParaRPr lang="en-US" altLang="ko-KR" dirty="0">
              <a:latin typeface="SimSun" charset="-122"/>
              <a:ea typeface="SimSun" charset="-122"/>
              <a:cs typeface="SimSun" charset="-122"/>
            </a:endParaRPr>
          </a:p>
          <a:p>
            <a:r>
              <a:rPr lang="zh-CN" altLang="en-US" dirty="0">
                <a:latin typeface="SimSun" charset="-122"/>
                <a:ea typeface="SimSun" charset="-122"/>
                <a:cs typeface="SimSun" charset="-122"/>
              </a:rPr>
              <a:t>此外，</a:t>
            </a:r>
            <a:r>
              <a:rPr lang="en-US" altLang="zh-CN" dirty="0" err="1">
                <a:latin typeface="SimSun" charset="-122"/>
                <a:ea typeface="SimSun" charset="-122"/>
                <a:cs typeface="SimSun" charset="-122"/>
              </a:rPr>
              <a:t>roslaunch</a:t>
            </a:r>
            <a:r>
              <a:rPr lang="zh-CN" altLang="en-US" dirty="0">
                <a:latin typeface="SimSun" charset="-122"/>
                <a:ea typeface="SimSun" charset="-122"/>
                <a:cs typeface="SimSun" charset="-122"/>
              </a:rPr>
              <a:t>命令允许您指定选项，例如更改程序包参数或节点名称，配置节点名称空间，设置</a:t>
            </a:r>
            <a:r>
              <a:rPr lang="en-US" altLang="zh-CN" dirty="0">
                <a:latin typeface="SimSun" charset="-122"/>
                <a:ea typeface="SimSun" charset="-122"/>
                <a:cs typeface="SimSun" charset="-122"/>
              </a:rPr>
              <a:t>ROS_ROOT</a:t>
            </a:r>
            <a:r>
              <a:rPr lang="zh-CN" altLang="en-US" dirty="0">
                <a:latin typeface="SimSun" charset="-122"/>
                <a:ea typeface="SimSun" charset="-122"/>
                <a:cs typeface="SimSun" charset="-122"/>
              </a:rPr>
              <a:t>和</a:t>
            </a:r>
            <a:r>
              <a:rPr lang="en-US" altLang="zh-CN" dirty="0">
                <a:latin typeface="SimSun" charset="-122"/>
                <a:ea typeface="SimSun" charset="-122"/>
                <a:cs typeface="SimSun" charset="-122"/>
              </a:rPr>
              <a:t>ROS_PACKAGE_PATH</a:t>
            </a:r>
            <a:r>
              <a:rPr lang="zh-CN" altLang="en-US" dirty="0">
                <a:latin typeface="SimSun" charset="-122"/>
                <a:ea typeface="SimSun" charset="-122"/>
                <a:cs typeface="SimSun" charset="-122"/>
              </a:rPr>
              <a:t>以及在运行节点时更改环境变量。</a:t>
            </a:r>
            <a:endParaRPr lang="en-US" altLang="ko-KR" dirty="0">
              <a:latin typeface="SimSun" charset="-122"/>
              <a:ea typeface="SimSun" charset="-122"/>
              <a:cs typeface="SimSun" charset="-122"/>
            </a:endParaRPr>
          </a:p>
          <a:p>
            <a:r>
              <a:rPr lang="en-US" altLang="ko-KR" dirty="0" err="1">
                <a:latin typeface="SimSun" charset="-122"/>
                <a:ea typeface="SimSun" charset="-122"/>
                <a:cs typeface="SimSun" charset="-122"/>
              </a:rPr>
              <a:t>roslaunch</a:t>
            </a:r>
            <a:r>
              <a:rPr lang="en-US" altLang="ko-KR" dirty="0">
                <a:latin typeface="SimSun" charset="-122"/>
                <a:ea typeface="SimSun" charset="-122"/>
                <a:cs typeface="SimSun" charset="-122"/>
              </a:rPr>
              <a:t> </a:t>
            </a:r>
            <a:r>
              <a:rPr lang="zh-CN" altLang="en-US" dirty="0">
                <a:latin typeface="SimSun" charset="-122"/>
                <a:ea typeface="SimSun" charset="-122"/>
                <a:cs typeface="SimSun" charset="-122"/>
              </a:rPr>
              <a:t>使用</a:t>
            </a:r>
            <a:r>
              <a:rPr lang="en-US" altLang="ko-KR" dirty="0">
                <a:solidFill>
                  <a:schemeClr val="accent2"/>
                </a:solidFill>
                <a:latin typeface="SimSun" charset="-122"/>
                <a:ea typeface="SimSun" charset="-122"/>
                <a:cs typeface="SimSun" charset="-122"/>
              </a:rPr>
              <a:t>‘* .launch’ </a:t>
            </a:r>
            <a:r>
              <a:rPr lang="zh-CN" altLang="en-US" dirty="0">
                <a:latin typeface="SimSun" charset="-122"/>
                <a:ea typeface="SimSun" charset="-122"/>
                <a:cs typeface="SimSun" charset="-122"/>
              </a:rPr>
              <a:t>建立可执行及诶单</a:t>
            </a:r>
            <a:r>
              <a:rPr lang="en-US" altLang="ko-KR" dirty="0">
                <a:latin typeface="SimSun" charset="-122"/>
                <a:ea typeface="SimSun" charset="-122"/>
                <a:cs typeface="SimSun" charset="-122"/>
              </a:rPr>
              <a:t>, </a:t>
            </a:r>
            <a:r>
              <a:rPr lang="zh-CN" altLang="en-US" dirty="0">
                <a:latin typeface="SimSun" charset="-122"/>
                <a:ea typeface="SimSun" charset="-122"/>
                <a:cs typeface="SimSun" charset="-122"/>
              </a:rPr>
              <a:t>，它基于</a:t>
            </a:r>
            <a:r>
              <a:rPr lang="en-US" altLang="zh-CN" dirty="0">
                <a:latin typeface="SimSun" charset="-122"/>
                <a:ea typeface="SimSun" charset="-122"/>
                <a:cs typeface="SimSun" charset="-122"/>
              </a:rPr>
              <a:t>XML</a:t>
            </a:r>
            <a:r>
              <a:rPr lang="zh-CN" altLang="en-US" dirty="0">
                <a:latin typeface="SimSun" charset="-122"/>
                <a:ea typeface="SimSun" charset="-122"/>
                <a:cs typeface="SimSun" charset="-122"/>
              </a:rPr>
              <a:t>，并提供特定于标签的选项。</a:t>
            </a:r>
            <a:endParaRPr lang="en-US" altLang="zh-CN" dirty="0">
              <a:latin typeface="SimSun" charset="-122"/>
              <a:ea typeface="SimSun" charset="-122"/>
              <a:cs typeface="SimSun" charset="-122"/>
            </a:endParaRPr>
          </a:p>
          <a:p>
            <a:r>
              <a:rPr lang="zh-CN" altLang="en-US" dirty="0">
                <a:latin typeface="SimSun" charset="-122"/>
                <a:ea typeface="SimSun" charset="-122"/>
                <a:cs typeface="SimSun" charset="-122"/>
              </a:rPr>
              <a:t>执行命令模板为</a:t>
            </a:r>
            <a:r>
              <a:rPr lang="en-US" altLang="ko-KR" u="sng" dirty="0">
                <a:solidFill>
                  <a:schemeClr val="accent2"/>
                </a:solidFill>
                <a:latin typeface="SimSun" charset="-122"/>
                <a:ea typeface="SimSun" charset="-122"/>
                <a:cs typeface="SimSun" charset="-122"/>
              </a:rPr>
              <a:t>"</a:t>
            </a:r>
            <a:r>
              <a:rPr lang="en-US" altLang="ko-KR" u="sng" dirty="0" err="1">
                <a:solidFill>
                  <a:schemeClr val="accent2"/>
                </a:solidFill>
                <a:latin typeface="SimSun" charset="-122"/>
                <a:ea typeface="SimSun" charset="-122"/>
                <a:cs typeface="SimSun" charset="-122"/>
              </a:rPr>
              <a:t>roslaunch</a:t>
            </a:r>
            <a:r>
              <a:rPr lang="en-US" altLang="ko-KR" u="sng" dirty="0">
                <a:solidFill>
                  <a:schemeClr val="accent2"/>
                </a:solidFill>
                <a:latin typeface="SimSun" charset="-122"/>
                <a:ea typeface="SimSun" charset="-122"/>
                <a:cs typeface="SimSun" charset="-122"/>
              </a:rPr>
              <a:t> [package name] [</a:t>
            </a:r>
            <a:r>
              <a:rPr lang="en-US" altLang="ko-KR" u="sng" dirty="0" err="1">
                <a:solidFill>
                  <a:schemeClr val="accent2"/>
                </a:solidFill>
                <a:latin typeface="SimSun" charset="-122"/>
                <a:ea typeface="SimSun" charset="-122"/>
                <a:cs typeface="SimSun" charset="-122"/>
              </a:rPr>
              <a:t>roslaunch</a:t>
            </a:r>
            <a:r>
              <a:rPr lang="en-US" altLang="ko-KR" u="sng" dirty="0">
                <a:solidFill>
                  <a:schemeClr val="accent2"/>
                </a:solidFill>
                <a:latin typeface="SimSun" charset="-122"/>
                <a:ea typeface="SimSun" charset="-122"/>
                <a:cs typeface="SimSun" charset="-122"/>
              </a:rPr>
              <a:t> file]</a:t>
            </a:r>
            <a:r>
              <a:rPr lang="en-US" altLang="ko-KR" dirty="0">
                <a:latin typeface="SimSun" charset="-122"/>
                <a:ea typeface="SimSun" charset="-122"/>
                <a:cs typeface="SimSun" charset="-122"/>
              </a:rPr>
              <a:t>".</a:t>
            </a: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61</a:t>
            </a:fld>
            <a:endParaRPr lang="ko-KR" altLang="en-US" dirty="0">
              <a:solidFill>
                <a:srgbClr val="5B9BD5"/>
              </a:solidFill>
            </a:endParaRPr>
          </a:p>
        </p:txBody>
      </p:sp>
    </p:spTree>
    <p:extLst>
      <p:ext uri="{BB962C8B-B14F-4D97-AF65-F5344CB8AC3E}">
        <p14:creationId xmlns:p14="http://schemas.microsoft.com/office/powerpoint/2010/main" val="4021769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如何使用</a:t>
            </a:r>
            <a:r>
              <a:rPr lang="en-US" altLang="ko-KR" dirty="0" err="1">
                <a:latin typeface="SimSun" charset="-122"/>
                <a:ea typeface="SimSun" charset="-122"/>
                <a:cs typeface="SimSun" charset="-122"/>
              </a:rPr>
              <a:t>roslaunch</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p:txBody>
          <a:bodyPr>
            <a:normAutofit/>
          </a:bodyPr>
          <a:lstStyle/>
          <a:p>
            <a:pPr marL="0" indent="0">
              <a:buNone/>
            </a:pPr>
            <a:r>
              <a:rPr lang="en-US" altLang="ko-KR" dirty="0">
                <a:solidFill>
                  <a:srgbClr val="00B0F0"/>
                </a:solidFill>
                <a:latin typeface="SimSun" charset="-122"/>
                <a:ea typeface="SimSun" charset="-122"/>
                <a:cs typeface="SimSun" charset="-122"/>
              </a:rPr>
              <a:t>1) </a:t>
            </a:r>
            <a:r>
              <a:rPr lang="zh-CN" altLang="en-US" dirty="0">
                <a:solidFill>
                  <a:srgbClr val="00B0F0"/>
                </a:solidFill>
                <a:latin typeface="SimSun" charset="-122"/>
                <a:ea typeface="SimSun" charset="-122"/>
                <a:cs typeface="SimSun" charset="-122"/>
              </a:rPr>
              <a:t>使用 </a:t>
            </a:r>
            <a:r>
              <a:rPr lang="en-US" altLang="ko-KR" dirty="0" err="1">
                <a:solidFill>
                  <a:srgbClr val="00B0F0"/>
                </a:solidFill>
                <a:latin typeface="SimSun" charset="-122"/>
                <a:ea typeface="SimSun" charset="-122"/>
                <a:cs typeface="SimSun" charset="-122"/>
              </a:rPr>
              <a:t>roslaunch</a:t>
            </a:r>
            <a:endParaRPr lang="en-US" altLang="ko-KR" dirty="0">
              <a:solidFill>
                <a:srgbClr val="00B0F0"/>
              </a:solidFill>
              <a:latin typeface="SimSun" charset="-122"/>
              <a:ea typeface="SimSun" charset="-122"/>
              <a:cs typeface="SimSun" charset="-122"/>
            </a:endParaRPr>
          </a:p>
          <a:p>
            <a:r>
              <a:rPr lang="zh-CN" altLang="en-US" sz="2400" dirty="0">
                <a:latin typeface="SimSun" charset="-122"/>
                <a:ea typeface="SimSun" charset="-122"/>
                <a:cs typeface="SimSun" charset="-122"/>
              </a:rPr>
              <a:t>重命名先前创建的</a:t>
            </a:r>
            <a:r>
              <a:rPr lang="en-US" altLang="zh-CN" sz="2400" dirty="0" err="1">
                <a:latin typeface="SimSun" charset="-122"/>
                <a:ea typeface="SimSun" charset="-122"/>
                <a:cs typeface="SimSun" charset="-122"/>
              </a:rPr>
              <a:t>topic_publisher</a:t>
            </a:r>
            <a:r>
              <a:rPr lang="zh-CN" altLang="en-US" sz="2400" dirty="0">
                <a:latin typeface="SimSun" charset="-122"/>
                <a:ea typeface="SimSun" charset="-122"/>
                <a:cs typeface="SimSun" charset="-122"/>
              </a:rPr>
              <a:t>和</a:t>
            </a:r>
            <a:r>
              <a:rPr lang="en-US" altLang="zh-CN" sz="2400" dirty="0" err="1">
                <a:latin typeface="SimSun" charset="-122"/>
                <a:ea typeface="SimSun" charset="-122"/>
                <a:cs typeface="SimSun" charset="-122"/>
              </a:rPr>
              <a:t>topic_subscriber</a:t>
            </a:r>
            <a:r>
              <a:rPr lang="zh-CN" altLang="en-US" sz="2400" dirty="0">
                <a:latin typeface="SimSun" charset="-122"/>
                <a:ea typeface="SimSun" charset="-122"/>
                <a:cs typeface="SimSun" charset="-122"/>
              </a:rPr>
              <a:t>节点，然后运行它们。 为了理解</a:t>
            </a:r>
            <a:r>
              <a:rPr lang="en-US" altLang="zh-CN" sz="2400" dirty="0" err="1">
                <a:latin typeface="SimSun" charset="-122"/>
                <a:ea typeface="SimSun" charset="-122"/>
                <a:cs typeface="SimSun" charset="-122"/>
              </a:rPr>
              <a:t>roslaunch</a:t>
            </a:r>
            <a:r>
              <a:rPr lang="zh-CN" altLang="en-US" sz="2400" dirty="0">
                <a:latin typeface="SimSun" charset="-122"/>
                <a:ea typeface="SimSun" charset="-122"/>
                <a:cs typeface="SimSun" charset="-122"/>
              </a:rPr>
              <a:t>，让我们通过运行两个公共节点和两个订户节点来设置两个单独的消息通信。</a:t>
            </a:r>
            <a:endParaRPr lang="en-US" altLang="zh-CN" sz="2400" dirty="0">
              <a:latin typeface="SimSun" charset="-122"/>
              <a:ea typeface="SimSun" charset="-122"/>
              <a:cs typeface="SimSun" charset="-122"/>
            </a:endParaRPr>
          </a:p>
          <a:p>
            <a:r>
              <a:rPr lang="zh-CN" altLang="en-US" sz="2400" dirty="0">
                <a:latin typeface="SimSun" charset="-122"/>
                <a:ea typeface="SimSun" charset="-122"/>
                <a:cs typeface="SimSun" charset="-122"/>
              </a:rPr>
              <a:t>首先，让我们编写一个* </a:t>
            </a:r>
            <a:r>
              <a:rPr lang="en-US" altLang="zh-CN" sz="2400" dirty="0">
                <a:latin typeface="SimSun" charset="-122"/>
                <a:ea typeface="SimSun" charset="-122"/>
                <a:cs typeface="SimSun" charset="-122"/>
              </a:rPr>
              <a:t>.launch</a:t>
            </a:r>
            <a:r>
              <a:rPr lang="zh-CN" altLang="en-US" sz="2400" dirty="0">
                <a:latin typeface="SimSun" charset="-122"/>
                <a:ea typeface="SimSun" charset="-122"/>
                <a:cs typeface="SimSun" charset="-122"/>
              </a:rPr>
              <a:t>文件。 用于</a:t>
            </a:r>
            <a:r>
              <a:rPr lang="en-US" altLang="zh-CN" sz="2400" dirty="0" err="1">
                <a:latin typeface="SimSun" charset="-122"/>
                <a:ea typeface="SimSun" charset="-122"/>
                <a:cs typeface="SimSun" charset="-122"/>
              </a:rPr>
              <a:t>roslaunch</a:t>
            </a:r>
            <a:r>
              <a:rPr lang="zh-CN" altLang="en-US" sz="2400" dirty="0">
                <a:latin typeface="SimSun" charset="-122"/>
                <a:ea typeface="SimSun" charset="-122"/>
                <a:cs typeface="SimSun" charset="-122"/>
              </a:rPr>
              <a:t>的文件的文件名为* </a:t>
            </a:r>
            <a:r>
              <a:rPr lang="en-US" altLang="zh-CN" sz="2400" dirty="0">
                <a:latin typeface="SimSun" charset="-122"/>
                <a:ea typeface="SimSun" charset="-122"/>
                <a:cs typeface="SimSun" charset="-122"/>
              </a:rPr>
              <a:t>.launch</a:t>
            </a:r>
            <a:r>
              <a:rPr lang="zh-CN" altLang="en-US" sz="2400" dirty="0">
                <a:latin typeface="SimSun" charset="-122"/>
                <a:ea typeface="SimSun" charset="-122"/>
                <a:cs typeface="SimSun" charset="-122"/>
              </a:rPr>
              <a:t>，您需要在</a:t>
            </a:r>
            <a:r>
              <a:rPr lang="en-US" altLang="zh-CN" sz="2400" dirty="0">
                <a:latin typeface="SimSun" charset="-122"/>
                <a:ea typeface="SimSun" charset="-122"/>
                <a:cs typeface="SimSun" charset="-122"/>
              </a:rPr>
              <a:t>package</a:t>
            </a:r>
            <a:r>
              <a:rPr lang="zh-CN" altLang="en-US" sz="2400" dirty="0">
                <a:latin typeface="SimSun" charset="-122"/>
                <a:ea typeface="SimSun" charset="-122"/>
                <a:cs typeface="SimSun" charset="-122"/>
              </a:rPr>
              <a:t>文件夹中创建一个名为</a:t>
            </a:r>
            <a:r>
              <a:rPr lang="en-US" altLang="zh-CN" sz="2400" dirty="0">
                <a:latin typeface="SimSun" charset="-122"/>
                <a:ea typeface="SimSun" charset="-122"/>
                <a:cs typeface="SimSun" charset="-122"/>
              </a:rPr>
              <a:t>launch</a:t>
            </a:r>
            <a:r>
              <a:rPr lang="zh-CN" altLang="en-US" sz="2400" dirty="0">
                <a:latin typeface="SimSun" charset="-122"/>
                <a:ea typeface="SimSun" charset="-122"/>
                <a:cs typeface="SimSun" charset="-122"/>
              </a:rPr>
              <a:t>的文件夹，并将启动文件放入该文件夹中。 可以使用以下命令创建该文件夹，然后创建一个名为</a:t>
            </a:r>
            <a:r>
              <a:rPr lang="en-US" altLang="zh-CN" sz="2400" dirty="0" err="1">
                <a:latin typeface="SimSun" charset="-122"/>
                <a:ea typeface="SimSun" charset="-122"/>
                <a:cs typeface="SimSun" charset="-122"/>
              </a:rPr>
              <a:t>union.launch</a:t>
            </a:r>
            <a:r>
              <a:rPr lang="zh-CN" altLang="en-US" sz="2400" dirty="0">
                <a:latin typeface="SimSun" charset="-122"/>
                <a:ea typeface="SimSun" charset="-122"/>
                <a:cs typeface="SimSun" charset="-122"/>
              </a:rPr>
              <a:t>的新文件。</a:t>
            </a:r>
            <a:endParaRPr lang="ko-KR" altLang="en-US" sz="2400"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62</a:t>
            </a:fld>
            <a:endParaRPr lang="ko-KR" altLang="en-US" dirty="0">
              <a:solidFill>
                <a:srgbClr val="5B9BD5"/>
              </a:solidFill>
            </a:endParaRPr>
          </a:p>
        </p:txBody>
      </p:sp>
      <p:sp>
        <p:nvSpPr>
          <p:cNvPr id="5" name="Rectangle 3"/>
          <p:cNvSpPr/>
          <p:nvPr/>
        </p:nvSpPr>
        <p:spPr>
          <a:xfrm>
            <a:off x="653143" y="4819603"/>
            <a:ext cx="11019453" cy="1323439"/>
          </a:xfrm>
          <a:prstGeom prst="rect">
            <a:avLst/>
          </a:prstGeom>
          <a:solidFill>
            <a:schemeClr val="tx1"/>
          </a:solidFill>
        </p:spPr>
        <p:txBody>
          <a:bodyPr wrap="square">
            <a:spAutoFit/>
          </a:bodyPr>
          <a:lstStyle/>
          <a:p>
            <a:r>
              <a:rPr lang="pt-BR" altLang="ko-KR" sz="2000" dirty="0">
                <a:solidFill>
                  <a:srgbClr val="FF0000"/>
                </a:solidFill>
              </a:rPr>
              <a:t>$</a:t>
            </a:r>
            <a:r>
              <a:rPr lang="pt-BR" altLang="ko-KR" sz="2000" dirty="0">
                <a:solidFill>
                  <a:prstClr val="white"/>
                </a:solidFill>
              </a:rPr>
              <a:t> </a:t>
            </a:r>
            <a:r>
              <a:rPr lang="pt-BR" altLang="ko-KR" sz="2000" dirty="0">
                <a:solidFill>
                  <a:srgbClr val="FFFF00"/>
                </a:solidFill>
              </a:rPr>
              <a:t>roscd</a:t>
            </a:r>
            <a:r>
              <a:rPr lang="pt-BR" altLang="ko-KR" sz="2000" dirty="0">
                <a:solidFill>
                  <a:prstClr val="white"/>
                </a:solidFill>
              </a:rPr>
              <a:t> ros_tutorials_topic</a:t>
            </a:r>
          </a:p>
          <a:p>
            <a:r>
              <a:rPr lang="pt-BR" altLang="ko-KR" sz="2000" dirty="0">
                <a:solidFill>
                  <a:srgbClr val="FF0000"/>
                </a:solidFill>
              </a:rPr>
              <a:t>$</a:t>
            </a:r>
            <a:r>
              <a:rPr lang="pt-BR" altLang="ko-KR" sz="2000" dirty="0">
                <a:solidFill>
                  <a:prstClr val="white"/>
                </a:solidFill>
              </a:rPr>
              <a:t> </a:t>
            </a:r>
            <a:r>
              <a:rPr lang="pt-BR" altLang="ko-KR" sz="2000" dirty="0">
                <a:solidFill>
                  <a:srgbClr val="FFFF00"/>
                </a:solidFill>
              </a:rPr>
              <a:t>mkdir</a:t>
            </a:r>
            <a:r>
              <a:rPr lang="pt-BR" altLang="ko-KR" sz="2000" dirty="0">
                <a:solidFill>
                  <a:prstClr val="white"/>
                </a:solidFill>
              </a:rPr>
              <a:t> launch</a:t>
            </a:r>
          </a:p>
          <a:p>
            <a:r>
              <a:rPr lang="pt-BR" altLang="ko-KR" sz="2000" dirty="0">
                <a:solidFill>
                  <a:srgbClr val="FF0000"/>
                </a:solidFill>
              </a:rPr>
              <a:t>$</a:t>
            </a:r>
            <a:r>
              <a:rPr lang="pt-BR" altLang="ko-KR" sz="2000" dirty="0">
                <a:solidFill>
                  <a:prstClr val="white"/>
                </a:solidFill>
              </a:rPr>
              <a:t> </a:t>
            </a:r>
            <a:r>
              <a:rPr lang="pt-BR" altLang="ko-KR" sz="2000" dirty="0">
                <a:solidFill>
                  <a:srgbClr val="FFFF00"/>
                </a:solidFill>
              </a:rPr>
              <a:t>cd</a:t>
            </a:r>
            <a:r>
              <a:rPr lang="pt-BR" altLang="ko-KR" sz="2000" dirty="0">
                <a:solidFill>
                  <a:prstClr val="white"/>
                </a:solidFill>
              </a:rPr>
              <a:t> launch</a:t>
            </a:r>
          </a:p>
          <a:p>
            <a:r>
              <a:rPr lang="pt-BR" altLang="ko-KR" sz="2000" dirty="0">
                <a:solidFill>
                  <a:srgbClr val="FF0000"/>
                </a:solidFill>
              </a:rPr>
              <a:t>$</a:t>
            </a:r>
            <a:r>
              <a:rPr lang="pt-BR" altLang="ko-KR" sz="2000" dirty="0">
                <a:solidFill>
                  <a:prstClr val="white"/>
                </a:solidFill>
              </a:rPr>
              <a:t> </a:t>
            </a:r>
            <a:r>
              <a:rPr lang="pt-BR" altLang="ko-KR" sz="2000" dirty="0">
                <a:solidFill>
                  <a:srgbClr val="FFFF00"/>
                </a:solidFill>
              </a:rPr>
              <a:t>gedit</a:t>
            </a:r>
            <a:r>
              <a:rPr lang="pt-BR" altLang="ko-KR" sz="2000" dirty="0">
                <a:solidFill>
                  <a:prstClr val="white"/>
                </a:solidFill>
              </a:rPr>
              <a:t> union.launch</a:t>
            </a:r>
          </a:p>
        </p:txBody>
      </p:sp>
    </p:spTree>
    <p:extLst>
      <p:ext uri="{BB962C8B-B14F-4D97-AF65-F5344CB8AC3E}">
        <p14:creationId xmlns:p14="http://schemas.microsoft.com/office/powerpoint/2010/main" val="26861949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如何使用 </a:t>
            </a:r>
            <a:r>
              <a:rPr lang="en-US" altLang="ko-KR" dirty="0" err="1">
                <a:latin typeface="SimSun" charset="-122"/>
                <a:ea typeface="SimSun" charset="-122"/>
                <a:cs typeface="SimSun" charset="-122"/>
              </a:rPr>
              <a:t>roslaunch</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a:xfrm>
            <a:off x="382555" y="3240911"/>
            <a:ext cx="11290041" cy="3414532"/>
          </a:xfrm>
        </p:spPr>
        <p:txBody>
          <a:bodyPr>
            <a:normAutofit/>
          </a:bodyPr>
          <a:lstStyle/>
          <a:p>
            <a:r>
              <a:rPr lang="en-US" altLang="zh-CN" dirty="0">
                <a:latin typeface="SimSun" charset="-122"/>
                <a:ea typeface="SimSun" charset="-122"/>
                <a:cs typeface="SimSun" charset="-122"/>
              </a:rPr>
              <a:t>&lt;launch&gt;</a:t>
            </a:r>
            <a:r>
              <a:rPr lang="zh-CN" altLang="en-US" dirty="0">
                <a:latin typeface="SimSun" charset="-122"/>
                <a:ea typeface="SimSun" charset="-122"/>
                <a:cs typeface="SimSun" charset="-122"/>
              </a:rPr>
              <a:t>标记描述了使用</a:t>
            </a:r>
            <a:r>
              <a:rPr lang="en-US" altLang="zh-CN" dirty="0" err="1">
                <a:latin typeface="SimSun" charset="-122"/>
                <a:ea typeface="SimSun" charset="-122"/>
                <a:cs typeface="SimSun" charset="-122"/>
              </a:rPr>
              <a:t>roslaunch</a:t>
            </a:r>
            <a:r>
              <a:rPr lang="zh-CN" altLang="en-US" dirty="0">
                <a:latin typeface="SimSun" charset="-122"/>
                <a:ea typeface="SimSun" charset="-122"/>
                <a:cs typeface="SimSun" charset="-122"/>
              </a:rPr>
              <a:t>命令运行节点所需的标记。 </a:t>
            </a:r>
            <a:r>
              <a:rPr lang="en-US" altLang="zh-CN" dirty="0">
                <a:latin typeface="SimSun" charset="-122"/>
                <a:ea typeface="SimSun" charset="-122"/>
                <a:cs typeface="SimSun" charset="-122"/>
              </a:rPr>
              <a:t>&lt;node&gt;</a:t>
            </a:r>
            <a:r>
              <a:rPr lang="zh-CN" altLang="en-US" dirty="0">
                <a:latin typeface="SimSun" charset="-122"/>
                <a:ea typeface="SimSun" charset="-122"/>
                <a:cs typeface="SimSun" charset="-122"/>
              </a:rPr>
              <a:t>标签描述了由</a:t>
            </a:r>
            <a:r>
              <a:rPr lang="en-US" altLang="zh-CN" dirty="0" err="1">
                <a:latin typeface="SimSun" charset="-122"/>
                <a:ea typeface="SimSun" charset="-122"/>
                <a:cs typeface="SimSun" charset="-122"/>
              </a:rPr>
              <a:t>roslaunch</a:t>
            </a:r>
            <a:r>
              <a:rPr lang="zh-CN" altLang="en-US" dirty="0">
                <a:latin typeface="SimSun" charset="-122"/>
                <a:ea typeface="SimSun" charset="-122"/>
                <a:cs typeface="SimSun" charset="-122"/>
              </a:rPr>
              <a:t>运行的节点。 选项包括</a:t>
            </a:r>
            <a:r>
              <a:rPr lang="en-US" altLang="zh-CN" dirty="0" err="1">
                <a:latin typeface="SimSun" charset="-122"/>
                <a:ea typeface="SimSun" charset="-122"/>
                <a:cs typeface="SimSun" charset="-122"/>
              </a:rPr>
              <a:t>pkg</a:t>
            </a:r>
            <a:r>
              <a:rPr lang="zh-CN" altLang="en-US" dirty="0">
                <a:latin typeface="SimSun" charset="-122"/>
                <a:ea typeface="SimSun" charset="-122"/>
                <a:cs typeface="SimSun" charset="-122"/>
              </a:rPr>
              <a:t>，类型和名称。</a:t>
            </a:r>
            <a:endParaRPr lang="en-US" altLang="ko-KR" dirty="0">
              <a:latin typeface="SimSun" charset="-122"/>
              <a:ea typeface="SimSun" charset="-122"/>
              <a:cs typeface="SimSun" charset="-122"/>
            </a:endParaRPr>
          </a:p>
          <a:p>
            <a:pPr lvl="1"/>
            <a:r>
              <a:rPr lang="en-US" altLang="ko-KR" b="1" dirty="0" err="1">
                <a:latin typeface="SimSun" charset="-122"/>
                <a:ea typeface="SimSun" charset="-122"/>
                <a:cs typeface="SimSun" charset="-122"/>
              </a:rPr>
              <a:t>pkg</a:t>
            </a:r>
            <a:r>
              <a:rPr lang="en-US" altLang="ko-KR" dirty="0">
                <a:latin typeface="SimSun" charset="-122"/>
                <a:ea typeface="SimSun" charset="-122"/>
                <a:cs typeface="SimSun" charset="-122"/>
              </a:rPr>
              <a:t> 	</a:t>
            </a:r>
            <a:r>
              <a:rPr lang="zh-CN" altLang="en-US" dirty="0">
                <a:latin typeface="SimSun" charset="-122"/>
                <a:ea typeface="SimSun" charset="-122"/>
                <a:cs typeface="SimSun" charset="-122"/>
              </a:rPr>
              <a:t>包的名称</a:t>
            </a:r>
            <a:endParaRPr lang="en-US" altLang="ko-KR" dirty="0">
              <a:latin typeface="SimSun" charset="-122"/>
              <a:ea typeface="SimSun" charset="-122"/>
              <a:cs typeface="SimSun" charset="-122"/>
            </a:endParaRPr>
          </a:p>
          <a:p>
            <a:pPr lvl="1"/>
            <a:r>
              <a:rPr lang="en-US" altLang="ko-KR" b="1" dirty="0">
                <a:latin typeface="SimSun" charset="-122"/>
                <a:ea typeface="SimSun" charset="-122"/>
                <a:cs typeface="SimSun" charset="-122"/>
              </a:rPr>
              <a:t>type</a:t>
            </a:r>
            <a:r>
              <a:rPr lang="en-US" altLang="ko-KR" dirty="0">
                <a:latin typeface="SimSun" charset="-122"/>
                <a:ea typeface="SimSun" charset="-122"/>
                <a:cs typeface="SimSun" charset="-122"/>
              </a:rPr>
              <a:t> 	</a:t>
            </a:r>
            <a:r>
              <a:rPr lang="zh-CN" altLang="en-US" dirty="0">
                <a:latin typeface="SimSun" charset="-122"/>
                <a:ea typeface="SimSun" charset="-122"/>
                <a:cs typeface="SimSun" charset="-122"/>
              </a:rPr>
              <a:t>实际执行的节点名称（节点名称）</a:t>
            </a:r>
            <a:endParaRPr lang="en-US" altLang="zh-CN" dirty="0">
              <a:latin typeface="SimSun" charset="-122"/>
              <a:ea typeface="SimSun" charset="-122"/>
              <a:cs typeface="SimSun" charset="-122"/>
            </a:endParaRPr>
          </a:p>
          <a:p>
            <a:pPr lvl="1"/>
            <a:r>
              <a:rPr lang="en-US" altLang="ko-KR" b="1" dirty="0">
                <a:latin typeface="SimSun" charset="-122"/>
                <a:ea typeface="SimSun" charset="-122"/>
                <a:cs typeface="SimSun" charset="-122"/>
              </a:rPr>
              <a:t>name</a:t>
            </a:r>
            <a:r>
              <a:rPr lang="en-US" altLang="ko-KR" dirty="0">
                <a:latin typeface="SimSun" charset="-122"/>
                <a:ea typeface="SimSun" charset="-122"/>
                <a:cs typeface="SimSun" charset="-122"/>
              </a:rPr>
              <a:t> 	</a:t>
            </a:r>
            <a:r>
              <a:rPr lang="zh-CN" altLang="en-US" dirty="0">
                <a:latin typeface="SimSun" charset="-122"/>
                <a:ea typeface="SimSun" charset="-122"/>
                <a:cs typeface="SimSun" charset="-122"/>
              </a:rPr>
              <a:t>设置执行上述类型对应的节点时要附加的名称（可执行名称），通常将其设置为与</a:t>
            </a:r>
            <a:r>
              <a:rPr lang="en-US" altLang="zh-CN" dirty="0">
                <a:latin typeface="SimSun" charset="-122"/>
                <a:ea typeface="SimSun" charset="-122"/>
                <a:cs typeface="SimSun" charset="-122"/>
              </a:rPr>
              <a:t>type</a:t>
            </a:r>
            <a:r>
              <a:rPr lang="zh-CN" altLang="en-US" dirty="0">
                <a:latin typeface="SimSun" charset="-122"/>
                <a:ea typeface="SimSun" charset="-122"/>
                <a:cs typeface="SimSun" charset="-122"/>
              </a:rPr>
              <a:t>相同的名称，但是您可以设置它以在需要时更改名称。</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63</a:t>
            </a:fld>
            <a:endParaRPr lang="ko-KR" altLang="en-US" dirty="0">
              <a:solidFill>
                <a:srgbClr val="5B9BD5"/>
              </a:solidFill>
            </a:endParaRPr>
          </a:p>
        </p:txBody>
      </p:sp>
      <p:sp>
        <p:nvSpPr>
          <p:cNvPr id="5" name="Rectangle 3"/>
          <p:cNvSpPr/>
          <p:nvPr/>
        </p:nvSpPr>
        <p:spPr>
          <a:xfrm>
            <a:off x="382555" y="1150429"/>
            <a:ext cx="11290041" cy="1938992"/>
          </a:xfrm>
          <a:prstGeom prst="rect">
            <a:avLst/>
          </a:prstGeom>
          <a:solidFill>
            <a:schemeClr val="tx1"/>
          </a:solidFill>
        </p:spPr>
        <p:txBody>
          <a:bodyPr wrap="square">
            <a:spAutoFit/>
          </a:bodyPr>
          <a:lstStyle/>
          <a:p>
            <a:r>
              <a:rPr lang="pt-BR" altLang="ko-KR" sz="2000" dirty="0">
                <a:solidFill>
                  <a:prstClr val="white"/>
                </a:solidFill>
              </a:rPr>
              <a:t>&lt;launch&gt;</a:t>
            </a:r>
          </a:p>
          <a:p>
            <a:r>
              <a:rPr lang="pt-BR" altLang="ko-KR" sz="2000" dirty="0">
                <a:solidFill>
                  <a:prstClr val="white"/>
                </a:solidFill>
              </a:rPr>
              <a:t>  &lt;node pkg="ros_tutorials_topic" type="topic_publisher" name="topic_publisher1"/&gt;</a:t>
            </a:r>
          </a:p>
          <a:p>
            <a:r>
              <a:rPr lang="pt-BR" altLang="ko-KR" sz="2000" dirty="0">
                <a:solidFill>
                  <a:prstClr val="white"/>
                </a:solidFill>
              </a:rPr>
              <a:t>  &lt;node pkg="ros_tutorials_topic" type="topic_subscriber" name="topic_subscriber1"/&gt;</a:t>
            </a:r>
          </a:p>
          <a:p>
            <a:r>
              <a:rPr lang="pt-BR" altLang="ko-KR" sz="2000" dirty="0">
                <a:solidFill>
                  <a:prstClr val="white"/>
                </a:solidFill>
              </a:rPr>
              <a:t>  &lt;node pkg="ros_tutorials_topic" type="topic_publisher" name="topic_publisher2"/&gt;</a:t>
            </a:r>
          </a:p>
          <a:p>
            <a:r>
              <a:rPr lang="pt-BR" altLang="ko-KR" sz="2000" dirty="0">
                <a:solidFill>
                  <a:prstClr val="white"/>
                </a:solidFill>
              </a:rPr>
              <a:t>  &lt;node pkg="ros_tutorials_topic" type="topic_subscriber" name="topic_subscriber2"/&gt;</a:t>
            </a:r>
          </a:p>
          <a:p>
            <a:r>
              <a:rPr lang="pt-BR" altLang="ko-KR" sz="2000" dirty="0">
                <a:solidFill>
                  <a:prstClr val="white"/>
                </a:solidFill>
              </a:rPr>
              <a:t>&lt;/launch&gt; </a:t>
            </a:r>
          </a:p>
        </p:txBody>
      </p:sp>
    </p:spTree>
    <p:extLst>
      <p:ext uri="{BB962C8B-B14F-4D97-AF65-F5344CB8AC3E}">
        <p14:creationId xmlns:p14="http://schemas.microsoft.com/office/powerpoint/2010/main" val="17486179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如何使用 </a:t>
            </a:r>
            <a:r>
              <a:rPr lang="en-US" altLang="ko-KR" dirty="0" err="1">
                <a:latin typeface="SimSun" charset="-122"/>
                <a:ea typeface="SimSun" charset="-122"/>
                <a:cs typeface="SimSun" charset="-122"/>
              </a:rPr>
              <a:t>roslaunch</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p:txBody>
          <a:bodyPr/>
          <a:lstStyle/>
          <a:p>
            <a:r>
              <a:rPr lang="zh-CN" altLang="en-US" dirty="0">
                <a:latin typeface="SimSun" charset="-122"/>
                <a:ea typeface="SimSun" charset="-122"/>
                <a:cs typeface="SimSun" charset="-122"/>
              </a:rPr>
              <a:t>创建</a:t>
            </a:r>
            <a:r>
              <a:rPr lang="en-US" altLang="ko-KR" dirty="0" err="1">
                <a:latin typeface="SimSun" charset="-122"/>
                <a:ea typeface="SimSun" charset="-122"/>
                <a:cs typeface="SimSun" charset="-122"/>
              </a:rPr>
              <a:t>roslaunch</a:t>
            </a:r>
            <a:r>
              <a:rPr lang="zh-CN" altLang="en-US" dirty="0">
                <a:latin typeface="SimSun" charset="-122"/>
                <a:ea typeface="SimSun" charset="-122"/>
                <a:cs typeface="SimSun" charset="-122"/>
              </a:rPr>
              <a:t>文件后，请按以下方式运行</a:t>
            </a:r>
            <a:r>
              <a:rPr lang="en-US" altLang="ko-KR" dirty="0" err="1">
                <a:latin typeface="SimSun" charset="-122"/>
                <a:ea typeface="SimSun" charset="-122"/>
                <a:cs typeface="SimSun" charset="-122"/>
              </a:rPr>
              <a:t>union.launch</a:t>
            </a:r>
            <a:r>
              <a:rPr lang="ko-KR" altLang="en-US" dirty="0">
                <a:latin typeface="SimSun" charset="-122"/>
                <a:ea typeface="SimSun" charset="-122"/>
                <a:cs typeface="SimSun" charset="-122"/>
              </a:rPr>
              <a:t>。</a:t>
            </a:r>
            <a:endParaRPr lang="en-US" altLang="ko-KR" dirty="0">
              <a:latin typeface="SimSun" charset="-122"/>
              <a:ea typeface="SimSun" charset="-122"/>
              <a:cs typeface="SimSun" charset="-122"/>
            </a:endParaRPr>
          </a:p>
          <a:p>
            <a:endParaRPr lang="en-US" altLang="ko-KR" dirty="0">
              <a:latin typeface="SimSun" charset="-122"/>
              <a:ea typeface="SimSun" charset="-122"/>
              <a:cs typeface="SimSun" charset="-122"/>
            </a:endParaRPr>
          </a:p>
          <a:p>
            <a:endParaRPr lang="en-US" altLang="ko-KR" dirty="0">
              <a:latin typeface="SimSun" charset="-122"/>
              <a:ea typeface="SimSun" charset="-122"/>
              <a:cs typeface="SimSun" charset="-122"/>
            </a:endParaRPr>
          </a:p>
          <a:p>
            <a:endParaRPr lang="en-US" altLang="ko-KR" dirty="0">
              <a:solidFill>
                <a:schemeClr val="accent2"/>
              </a:solidFill>
              <a:latin typeface="SimSun" charset="-122"/>
              <a:ea typeface="SimSun" charset="-122"/>
              <a:cs typeface="SimSun" charset="-122"/>
            </a:endParaRPr>
          </a:p>
          <a:p>
            <a:r>
              <a:rPr lang="en-US" altLang="ko-KR" dirty="0">
                <a:solidFill>
                  <a:schemeClr val="accent2"/>
                </a:solidFill>
                <a:latin typeface="SimSun" charset="-122"/>
                <a:ea typeface="SimSun" charset="-122"/>
                <a:cs typeface="SimSun" charset="-122"/>
              </a:rPr>
              <a:t>[</a:t>
            </a:r>
            <a:r>
              <a:rPr lang="zh-CN" altLang="en-US" dirty="0">
                <a:solidFill>
                  <a:schemeClr val="accent2"/>
                </a:solidFill>
                <a:latin typeface="SimSun" charset="-122"/>
                <a:ea typeface="SimSun" charset="-122"/>
                <a:cs typeface="SimSun" charset="-122"/>
              </a:rPr>
              <a:t>参考</a:t>
            </a:r>
            <a:r>
              <a:rPr lang="en-US" altLang="ko-KR" dirty="0">
                <a:solidFill>
                  <a:schemeClr val="accent2"/>
                </a:solidFill>
                <a:latin typeface="SimSun" charset="-122"/>
                <a:ea typeface="SimSun" charset="-122"/>
                <a:cs typeface="SimSun" charset="-122"/>
              </a:rPr>
              <a:t>]</a:t>
            </a:r>
            <a:r>
              <a:rPr lang="zh-CN" altLang="en-US" dirty="0">
                <a:solidFill>
                  <a:schemeClr val="accent2"/>
                </a:solidFill>
                <a:latin typeface="SimSun" charset="-122"/>
                <a:ea typeface="SimSun" charset="-122"/>
                <a:cs typeface="SimSun" charset="-122"/>
              </a:rPr>
              <a:t>使用</a:t>
            </a:r>
            <a:r>
              <a:rPr lang="en-US" altLang="zh-CN" dirty="0" err="1">
                <a:solidFill>
                  <a:schemeClr val="accent2"/>
                </a:solidFill>
                <a:latin typeface="SimSun" charset="-122"/>
                <a:ea typeface="SimSun" charset="-122"/>
                <a:cs typeface="SimSun" charset="-122"/>
              </a:rPr>
              <a:t>roslaunch</a:t>
            </a:r>
            <a:r>
              <a:rPr lang="zh-CN" altLang="en-US" dirty="0">
                <a:solidFill>
                  <a:schemeClr val="accent2"/>
                </a:solidFill>
                <a:latin typeface="SimSun" charset="-122"/>
                <a:ea typeface="SimSun" charset="-122"/>
                <a:cs typeface="SimSun" charset="-122"/>
              </a:rPr>
              <a:t>时如何显示状态</a:t>
            </a:r>
            <a:endParaRPr lang="en-US" altLang="ko-KR" dirty="0">
              <a:solidFill>
                <a:schemeClr val="accent2"/>
              </a:solidFill>
              <a:latin typeface="SimSun" charset="-122"/>
              <a:ea typeface="SimSun" charset="-122"/>
              <a:cs typeface="SimSun" charset="-122"/>
            </a:endParaRPr>
          </a:p>
          <a:p>
            <a:pPr lvl="1"/>
            <a:r>
              <a:rPr lang="zh-CN" altLang="en-US" dirty="0">
                <a:latin typeface="SimSun" charset="-122"/>
                <a:ea typeface="SimSun" charset="-122"/>
                <a:cs typeface="SimSun" charset="-122"/>
              </a:rPr>
              <a:t>当</a:t>
            </a:r>
            <a:r>
              <a:rPr lang="en-US" altLang="zh-CN" dirty="0" err="1">
                <a:latin typeface="SimSun" charset="-122"/>
                <a:ea typeface="SimSun" charset="-122"/>
                <a:cs typeface="SimSun" charset="-122"/>
              </a:rPr>
              <a:t>roslaunch</a:t>
            </a:r>
            <a:r>
              <a:rPr lang="zh-CN" altLang="en-US" dirty="0">
                <a:latin typeface="SimSun" charset="-122"/>
                <a:ea typeface="SimSun" charset="-122"/>
                <a:cs typeface="SimSun" charset="-122"/>
              </a:rPr>
              <a:t>命令运行多个节点时，正在运行的节点的输出（信息，错误等）不会显示在终端屏幕上，这使调试变得困难。 如果添加</a:t>
            </a:r>
            <a:r>
              <a:rPr lang="en-US" altLang="zh-CN" dirty="0">
                <a:latin typeface="SimSun" charset="-122"/>
                <a:ea typeface="SimSun" charset="-122"/>
                <a:cs typeface="SimSun" charset="-122"/>
              </a:rPr>
              <a:t>--screen</a:t>
            </a:r>
            <a:r>
              <a:rPr lang="zh-CN" altLang="en-US" dirty="0">
                <a:latin typeface="SimSun" charset="-122"/>
                <a:ea typeface="SimSun" charset="-122"/>
                <a:cs typeface="SimSun" charset="-122"/>
              </a:rPr>
              <a:t>选项，则该终端上运行的所有节点的输出将显示在终端屏幕上。</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64</a:t>
            </a:fld>
            <a:endParaRPr lang="ko-KR" altLang="en-US" dirty="0">
              <a:solidFill>
                <a:srgbClr val="5B9BD5"/>
              </a:solidFill>
            </a:endParaRPr>
          </a:p>
        </p:txBody>
      </p:sp>
      <p:sp>
        <p:nvSpPr>
          <p:cNvPr id="5" name="Rectangle 3"/>
          <p:cNvSpPr/>
          <p:nvPr/>
        </p:nvSpPr>
        <p:spPr>
          <a:xfrm>
            <a:off x="676894" y="2111127"/>
            <a:ext cx="10995702" cy="523220"/>
          </a:xfrm>
          <a:prstGeom prst="rect">
            <a:avLst/>
          </a:prstGeom>
          <a:solidFill>
            <a:schemeClr val="tx1"/>
          </a:solidFill>
        </p:spPr>
        <p:txBody>
          <a:bodyPr wrap="square">
            <a:spAutoFit/>
          </a:bodyPr>
          <a:lstStyle/>
          <a:p>
            <a:r>
              <a:rPr lang="pt-BR" altLang="ko-KR" sz="2800" dirty="0">
                <a:solidFill>
                  <a:srgbClr val="FF0000"/>
                </a:solidFill>
              </a:rPr>
              <a:t>$</a:t>
            </a:r>
            <a:r>
              <a:rPr lang="pt-BR" altLang="ko-KR" sz="2800" dirty="0">
                <a:solidFill>
                  <a:prstClr val="white"/>
                </a:solidFill>
              </a:rPr>
              <a:t> </a:t>
            </a:r>
            <a:r>
              <a:rPr lang="pt-BR" altLang="ko-KR" sz="2800" dirty="0">
                <a:solidFill>
                  <a:srgbClr val="FFFF00"/>
                </a:solidFill>
              </a:rPr>
              <a:t>roslaunch </a:t>
            </a:r>
            <a:r>
              <a:rPr lang="pt-BR" altLang="ko-KR" sz="2800" dirty="0">
                <a:solidFill>
                  <a:prstClr val="white"/>
                </a:solidFill>
              </a:rPr>
              <a:t>ros_tutorials_topic union.launch --screen</a:t>
            </a:r>
          </a:p>
        </p:txBody>
      </p:sp>
    </p:spTree>
    <p:extLst>
      <p:ext uri="{BB962C8B-B14F-4D97-AF65-F5344CB8AC3E}">
        <p14:creationId xmlns:p14="http://schemas.microsoft.com/office/powerpoint/2010/main" val="3381625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如何使用 </a:t>
            </a:r>
            <a:r>
              <a:rPr lang="en-US" altLang="ko-KR" dirty="0" err="1">
                <a:latin typeface="SimSun" charset="-122"/>
                <a:ea typeface="SimSun" charset="-122"/>
                <a:cs typeface="SimSun" charset="-122"/>
              </a:rPr>
              <a:t>roslaunch</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p:txBody>
          <a:bodyPr>
            <a:normAutofit/>
          </a:bodyPr>
          <a:lstStyle/>
          <a:p>
            <a:r>
              <a:rPr lang="zh-CN" altLang="en-US" dirty="0">
                <a:latin typeface="SimSun" charset="-122"/>
                <a:ea typeface="SimSun" charset="-122"/>
                <a:cs typeface="SimSun" charset="-122"/>
              </a:rPr>
              <a:t>执行结果</a:t>
            </a:r>
            <a:r>
              <a:rPr lang="en-US" altLang="ko-KR" dirty="0">
                <a:latin typeface="SimSun" charset="-122"/>
                <a:ea typeface="SimSun" charset="-122"/>
                <a:cs typeface="SimSun" charset="-122"/>
              </a:rPr>
              <a:t>?</a:t>
            </a:r>
          </a:p>
          <a:p>
            <a:endParaRPr lang="en-US" altLang="ko-KR" dirty="0">
              <a:latin typeface="SimSun" charset="-122"/>
              <a:ea typeface="SimSun" charset="-122"/>
              <a:cs typeface="SimSun" charset="-122"/>
            </a:endParaRPr>
          </a:p>
          <a:p>
            <a:endParaRPr lang="en-US" altLang="ko-KR" dirty="0">
              <a:latin typeface="SimSun" charset="-122"/>
              <a:ea typeface="SimSun" charset="-122"/>
              <a:cs typeface="SimSun" charset="-122"/>
            </a:endParaRPr>
          </a:p>
          <a:p>
            <a:endParaRPr lang="en-US" altLang="ko-KR" dirty="0">
              <a:latin typeface="SimSun" charset="-122"/>
              <a:ea typeface="SimSun" charset="-122"/>
              <a:cs typeface="SimSun" charset="-122"/>
            </a:endParaRPr>
          </a:p>
          <a:p>
            <a:endParaRPr lang="en-US" altLang="ko-KR" dirty="0">
              <a:latin typeface="SimSun" charset="-122"/>
              <a:ea typeface="SimSun" charset="-122"/>
              <a:cs typeface="SimSun" charset="-122"/>
            </a:endParaRPr>
          </a:p>
          <a:p>
            <a:r>
              <a:rPr lang="zh-CN" altLang="en-US" dirty="0">
                <a:latin typeface="SimSun" charset="-122"/>
                <a:ea typeface="SimSun" charset="-122"/>
                <a:cs typeface="SimSun" charset="-122"/>
              </a:rPr>
              <a:t>结果，</a:t>
            </a:r>
            <a:r>
              <a:rPr lang="en-US" altLang="ko-KR" dirty="0" err="1">
                <a:latin typeface="SimSun" charset="-122"/>
                <a:ea typeface="SimSun" charset="-122"/>
                <a:cs typeface="SimSun" charset="-122"/>
              </a:rPr>
              <a:t>topic_publisher</a:t>
            </a:r>
            <a:r>
              <a:rPr lang="zh-CN" altLang="en-US" dirty="0">
                <a:latin typeface="SimSun" charset="-122"/>
                <a:ea typeface="SimSun" charset="-122"/>
                <a:cs typeface="SimSun" charset="-122"/>
              </a:rPr>
              <a:t>节点被重命名为</a:t>
            </a:r>
            <a:r>
              <a:rPr lang="en-US" altLang="ko-KR" dirty="0">
                <a:latin typeface="SimSun" charset="-122"/>
                <a:ea typeface="SimSun" charset="-122"/>
                <a:cs typeface="SimSun" charset="-122"/>
              </a:rPr>
              <a:t>topic_publisher1</a:t>
            </a:r>
            <a:r>
              <a:rPr lang="zh-CN" altLang="en-US" dirty="0">
                <a:latin typeface="SimSun" charset="-122"/>
                <a:ea typeface="SimSun" charset="-122"/>
                <a:cs typeface="SimSun" charset="-122"/>
              </a:rPr>
              <a:t>和</a:t>
            </a:r>
            <a:r>
              <a:rPr lang="en-US" altLang="ko-KR" dirty="0">
                <a:latin typeface="SimSun" charset="-122"/>
                <a:ea typeface="SimSun" charset="-122"/>
                <a:cs typeface="SimSun" charset="-122"/>
              </a:rPr>
              <a:t>topic_publisher2</a:t>
            </a:r>
            <a:r>
              <a:rPr lang="ko-KR" altLang="en-US" dirty="0">
                <a:latin typeface="SimSun" charset="-122"/>
                <a:ea typeface="SimSun" charset="-122"/>
                <a:cs typeface="SimSun" charset="-122"/>
              </a:rPr>
              <a:t>，</a:t>
            </a:r>
            <a:r>
              <a:rPr lang="zh-CN" altLang="en-US" dirty="0">
                <a:latin typeface="SimSun" charset="-122"/>
                <a:ea typeface="SimSun" charset="-122"/>
                <a:cs typeface="SimSun" charset="-122"/>
              </a:rPr>
              <a:t>并且两个节点正在运行</a:t>
            </a:r>
            <a:r>
              <a:rPr lang="en-US" altLang="ko-KR" dirty="0">
                <a:latin typeface="SimSun" charset="-122"/>
                <a:ea typeface="SimSun" charset="-122"/>
                <a:cs typeface="SimSun" charset="-122"/>
              </a:rPr>
              <a:t>.</a:t>
            </a:r>
          </a:p>
          <a:p>
            <a:r>
              <a:rPr lang="en-US" altLang="ko-KR" dirty="0" err="1">
                <a:latin typeface="SimSun" charset="-122"/>
                <a:ea typeface="SimSun" charset="-122"/>
                <a:cs typeface="SimSun" charset="-122"/>
              </a:rPr>
              <a:t>topic_subscriber</a:t>
            </a:r>
            <a:r>
              <a:rPr lang="zh-CN" altLang="en-US" dirty="0">
                <a:latin typeface="SimSun" charset="-122"/>
                <a:ea typeface="SimSun" charset="-122"/>
                <a:cs typeface="SimSun" charset="-122"/>
              </a:rPr>
              <a:t>节点也已重命名为</a:t>
            </a:r>
            <a:r>
              <a:rPr lang="en-US" altLang="ko-KR" dirty="0">
                <a:latin typeface="SimSun" charset="-122"/>
                <a:ea typeface="SimSun" charset="-122"/>
                <a:cs typeface="SimSun" charset="-122"/>
              </a:rPr>
              <a:t>topic_subscriber1</a:t>
            </a:r>
            <a:r>
              <a:rPr lang="zh-CN" altLang="en-US" dirty="0">
                <a:latin typeface="SimSun" charset="-122"/>
                <a:ea typeface="SimSun" charset="-122"/>
                <a:cs typeface="SimSun" charset="-122"/>
              </a:rPr>
              <a:t>和</a:t>
            </a:r>
            <a:r>
              <a:rPr lang="en-US" altLang="ko-KR" dirty="0">
                <a:latin typeface="SimSun" charset="-122"/>
                <a:ea typeface="SimSun" charset="-122"/>
                <a:cs typeface="SimSun" charset="-122"/>
              </a:rPr>
              <a:t>topic_subscriber2</a:t>
            </a:r>
            <a:r>
              <a:rPr lang="ko-KR" altLang="en-US" dirty="0">
                <a:latin typeface="SimSun" charset="-122"/>
                <a:ea typeface="SimSun" charset="-122"/>
                <a:cs typeface="SimSun" charset="-122"/>
              </a:rPr>
              <a:t>。</a:t>
            </a: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65</a:t>
            </a:fld>
            <a:endParaRPr lang="ko-KR" altLang="en-US" dirty="0">
              <a:solidFill>
                <a:srgbClr val="5B9BD5"/>
              </a:solidFill>
            </a:endParaRPr>
          </a:p>
        </p:txBody>
      </p:sp>
      <p:sp>
        <p:nvSpPr>
          <p:cNvPr id="5" name="Rectangle 3"/>
          <p:cNvSpPr/>
          <p:nvPr/>
        </p:nvSpPr>
        <p:spPr>
          <a:xfrm>
            <a:off x="688769" y="1636565"/>
            <a:ext cx="10983827" cy="1938992"/>
          </a:xfrm>
          <a:prstGeom prst="rect">
            <a:avLst/>
          </a:prstGeom>
          <a:solidFill>
            <a:schemeClr val="tx1"/>
          </a:solidFill>
        </p:spPr>
        <p:txBody>
          <a:bodyPr wrap="square">
            <a:spAutoFit/>
          </a:bodyPr>
          <a:lstStyle/>
          <a:p>
            <a:r>
              <a:rPr lang="pt-BR" altLang="ko-KR" sz="2000" dirty="0">
                <a:solidFill>
                  <a:srgbClr val="FF0000"/>
                </a:solidFill>
              </a:rPr>
              <a:t>$ </a:t>
            </a:r>
            <a:r>
              <a:rPr lang="pt-BR" altLang="ko-KR" sz="2000" dirty="0">
                <a:solidFill>
                  <a:srgbClr val="FFFF00"/>
                </a:solidFill>
              </a:rPr>
              <a:t>rosnode </a:t>
            </a:r>
            <a:r>
              <a:rPr lang="pt-BR" altLang="ko-KR" sz="2000" dirty="0">
                <a:solidFill>
                  <a:prstClr val="white"/>
                </a:solidFill>
              </a:rPr>
              <a:t>list</a:t>
            </a:r>
          </a:p>
          <a:p>
            <a:r>
              <a:rPr lang="pt-BR" altLang="ko-KR" sz="2000" dirty="0">
                <a:solidFill>
                  <a:prstClr val="white"/>
                </a:solidFill>
              </a:rPr>
              <a:t>/topic_publisher1</a:t>
            </a:r>
          </a:p>
          <a:p>
            <a:r>
              <a:rPr lang="pt-BR" altLang="ko-KR" sz="2000" dirty="0">
                <a:solidFill>
                  <a:prstClr val="white"/>
                </a:solidFill>
              </a:rPr>
              <a:t>/topic_publisher2</a:t>
            </a:r>
          </a:p>
          <a:p>
            <a:r>
              <a:rPr lang="pt-BR" altLang="ko-KR" sz="2000" dirty="0">
                <a:solidFill>
                  <a:prstClr val="white"/>
                </a:solidFill>
              </a:rPr>
              <a:t>/topic_subscriber1</a:t>
            </a:r>
          </a:p>
          <a:p>
            <a:r>
              <a:rPr lang="pt-BR" altLang="ko-KR" sz="2000" dirty="0">
                <a:solidFill>
                  <a:prstClr val="white"/>
                </a:solidFill>
              </a:rPr>
              <a:t>/topic_subscriber2</a:t>
            </a:r>
          </a:p>
          <a:p>
            <a:r>
              <a:rPr lang="pt-BR" altLang="ko-KR" sz="2000" dirty="0">
                <a:solidFill>
                  <a:prstClr val="white"/>
                </a:solidFill>
              </a:rPr>
              <a:t>/rosout</a:t>
            </a:r>
          </a:p>
        </p:txBody>
      </p:sp>
    </p:spTree>
    <p:extLst>
      <p:ext uri="{BB962C8B-B14F-4D97-AF65-F5344CB8AC3E}">
        <p14:creationId xmlns:p14="http://schemas.microsoft.com/office/powerpoint/2010/main" val="25722167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如何使用 </a:t>
            </a:r>
            <a:r>
              <a:rPr lang="en-US" altLang="ko-KR" dirty="0" err="1">
                <a:latin typeface="SimSun" charset="-122"/>
                <a:ea typeface="SimSun" charset="-122"/>
                <a:cs typeface="SimSun" charset="-122"/>
              </a:rPr>
              <a:t>roslaunch</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p:txBody>
          <a:bodyPr>
            <a:normAutofit/>
          </a:bodyPr>
          <a:lstStyle/>
          <a:p>
            <a:r>
              <a:rPr lang="zh-CN" altLang="en-US" sz="2400" dirty="0">
                <a:latin typeface="SimSun" charset="-122"/>
                <a:ea typeface="SimSun" charset="-122"/>
                <a:cs typeface="SimSun" charset="-122"/>
              </a:rPr>
              <a:t>问题是，与最初的意图不同</a:t>
            </a:r>
            <a:r>
              <a:rPr lang="en-US" altLang="ko-KR" sz="2400" dirty="0">
                <a:solidFill>
                  <a:schemeClr val="accent2"/>
                </a:solidFill>
                <a:latin typeface="SimSun" charset="-122"/>
                <a:ea typeface="SimSun" charset="-122"/>
                <a:cs typeface="SimSun" charset="-122"/>
              </a:rPr>
              <a:t>"</a:t>
            </a:r>
            <a:r>
              <a:rPr lang="zh-CN" altLang="en-US" sz="2400" dirty="0">
                <a:solidFill>
                  <a:schemeClr val="accent2"/>
                </a:solidFill>
                <a:latin typeface="SimSun" charset="-122"/>
                <a:ea typeface="SimSun" charset="-122"/>
                <a:cs typeface="SimSun" charset="-122"/>
              </a:rPr>
              <a:t>通过驱动两个发布者节点和订阅者节点来传递两个单独的消息</a:t>
            </a:r>
            <a:r>
              <a:rPr lang="en-US" altLang="ko-KR" sz="2400" dirty="0">
                <a:solidFill>
                  <a:schemeClr val="accent2"/>
                </a:solidFill>
                <a:latin typeface="SimSun" charset="-122"/>
                <a:ea typeface="SimSun" charset="-122"/>
                <a:cs typeface="SimSun" charset="-122"/>
              </a:rPr>
              <a:t>," </a:t>
            </a:r>
            <a:r>
              <a:rPr lang="en-US" altLang="ko-KR" sz="2400" dirty="0" err="1">
                <a:latin typeface="SimSun" charset="-122"/>
                <a:ea typeface="SimSun" charset="-122"/>
                <a:cs typeface="SimSun" charset="-122"/>
              </a:rPr>
              <a:t>rqt_graph</a:t>
            </a:r>
            <a:r>
              <a:rPr lang="zh-CN" altLang="en-US" sz="2400" dirty="0">
                <a:latin typeface="SimSun" charset="-122"/>
                <a:ea typeface="SimSun" charset="-122"/>
                <a:cs typeface="SimSun" charset="-122"/>
              </a:rPr>
              <a:t>表示他们正在订阅对方的消息。</a:t>
            </a:r>
            <a:endParaRPr lang="en-US" altLang="ko-KR" sz="2400" dirty="0">
              <a:latin typeface="SimSun" charset="-122"/>
              <a:ea typeface="SimSun" charset="-122"/>
              <a:cs typeface="SimSun" charset="-122"/>
            </a:endParaRPr>
          </a:p>
          <a:p>
            <a:r>
              <a:rPr lang="zh-CN" altLang="en-US" sz="2400" dirty="0">
                <a:latin typeface="SimSun" charset="-122"/>
                <a:ea typeface="SimSun" charset="-122"/>
                <a:cs typeface="SimSun" charset="-122"/>
              </a:rPr>
              <a:t>这是因为我们只是更改了要执行的节点的名称，而没有更改要使用的消息的名称。</a:t>
            </a:r>
            <a:endParaRPr lang="en-US" altLang="zh-CN" sz="2400" dirty="0">
              <a:latin typeface="SimSun" charset="-122"/>
              <a:ea typeface="SimSun" charset="-122"/>
              <a:cs typeface="SimSun" charset="-122"/>
            </a:endParaRPr>
          </a:p>
          <a:p>
            <a:r>
              <a:rPr lang="zh-CN" altLang="en-US" dirty="0">
                <a:latin typeface="SimSun" charset="-122"/>
                <a:ea typeface="SimSun" charset="-122"/>
                <a:cs typeface="SimSun" charset="-122"/>
              </a:rPr>
              <a:t>让我们用另一个</a:t>
            </a:r>
            <a:r>
              <a:rPr lang="en-US" altLang="zh-CN" dirty="0" err="1">
                <a:latin typeface="SimSun" charset="-122"/>
                <a:ea typeface="SimSun" charset="-122"/>
                <a:cs typeface="SimSun" charset="-122"/>
              </a:rPr>
              <a:t>roslaunch</a:t>
            </a:r>
            <a:r>
              <a:rPr lang="zh-CN" altLang="en-US" dirty="0">
                <a:latin typeface="SimSun" charset="-122"/>
                <a:ea typeface="SimSun" charset="-122"/>
                <a:cs typeface="SimSun" charset="-122"/>
              </a:rPr>
              <a:t>名称空间标签解决此问题。</a:t>
            </a: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66</a:t>
            </a:fld>
            <a:endParaRPr lang="ko-KR" altLang="en-US" dirty="0">
              <a:solidFill>
                <a:srgbClr val="5B9BD5"/>
              </a:solidFill>
            </a:endParaRPr>
          </a:p>
        </p:txBody>
      </p:sp>
      <p:pic>
        <p:nvPicPr>
          <p:cNvPr id="6" name="그림 5"/>
          <p:cNvPicPr>
            <a:picLocks noChangeAspect="1"/>
          </p:cNvPicPr>
          <p:nvPr/>
        </p:nvPicPr>
        <p:blipFill rotWithShape="1">
          <a:blip r:embed="rId2">
            <a:extLst>
              <a:ext uri="{28A0092B-C50C-407E-A947-70E740481C1C}">
                <a14:useLocalDpi xmlns:a14="http://schemas.microsoft.com/office/drawing/2010/main" val="0"/>
              </a:ext>
            </a:extLst>
          </a:blip>
          <a:srcRect t="28550" b="4037"/>
          <a:stretch/>
        </p:blipFill>
        <p:spPr>
          <a:xfrm>
            <a:off x="1691912" y="3246812"/>
            <a:ext cx="8450167" cy="3162083"/>
          </a:xfrm>
          <a:prstGeom prst="rect">
            <a:avLst/>
          </a:prstGeom>
        </p:spPr>
      </p:pic>
    </p:spTree>
    <p:extLst>
      <p:ext uri="{BB962C8B-B14F-4D97-AF65-F5344CB8AC3E}">
        <p14:creationId xmlns:p14="http://schemas.microsoft.com/office/powerpoint/2010/main" val="2226677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如何使用 </a:t>
            </a:r>
            <a:r>
              <a:rPr lang="en-US" altLang="ko-KR" dirty="0" err="1">
                <a:latin typeface="SimSun" charset="-122"/>
                <a:ea typeface="SimSun" charset="-122"/>
                <a:cs typeface="SimSun" charset="-122"/>
              </a:rPr>
              <a:t>roslaunch</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p:txBody>
          <a:bodyPr/>
          <a:lstStyle/>
          <a:p>
            <a:r>
              <a:rPr lang="zh-CN" altLang="en-US" dirty="0">
                <a:latin typeface="SimSun" charset="-122"/>
                <a:ea typeface="SimSun" charset="-122"/>
                <a:cs typeface="SimSun" charset="-122"/>
              </a:rPr>
              <a:t>让我们来修改 </a:t>
            </a:r>
            <a:r>
              <a:rPr lang="en-US" altLang="ko-KR" dirty="0" err="1">
                <a:latin typeface="SimSun" charset="-122"/>
                <a:ea typeface="SimSun" charset="-122"/>
                <a:cs typeface="SimSun" charset="-122"/>
              </a:rPr>
              <a:t>union.launch</a:t>
            </a:r>
            <a:endParaRPr lang="en-US" altLang="ko-KR"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67</a:t>
            </a:fld>
            <a:endParaRPr lang="ko-KR" altLang="en-US" dirty="0">
              <a:solidFill>
                <a:srgbClr val="5B9BD5"/>
              </a:solidFill>
            </a:endParaRPr>
          </a:p>
        </p:txBody>
      </p:sp>
      <p:sp>
        <p:nvSpPr>
          <p:cNvPr id="5" name="Rectangle 3"/>
          <p:cNvSpPr/>
          <p:nvPr/>
        </p:nvSpPr>
        <p:spPr>
          <a:xfrm>
            <a:off x="711200" y="1833335"/>
            <a:ext cx="10961396" cy="707886"/>
          </a:xfrm>
          <a:prstGeom prst="rect">
            <a:avLst/>
          </a:prstGeom>
          <a:solidFill>
            <a:schemeClr val="tx1"/>
          </a:solidFill>
        </p:spPr>
        <p:txBody>
          <a:bodyPr wrap="square">
            <a:spAutoFit/>
          </a:bodyPr>
          <a:lstStyle/>
          <a:p>
            <a:r>
              <a:rPr lang="pt-BR" altLang="ko-KR" sz="2000" dirty="0">
                <a:solidFill>
                  <a:srgbClr val="FF0000"/>
                </a:solidFill>
              </a:rPr>
              <a:t>$ </a:t>
            </a:r>
            <a:r>
              <a:rPr lang="pt-BR" altLang="ko-KR" sz="2000" dirty="0">
                <a:solidFill>
                  <a:srgbClr val="FFFF00"/>
                </a:solidFill>
              </a:rPr>
              <a:t>roscd </a:t>
            </a:r>
            <a:r>
              <a:rPr lang="pt-BR" altLang="ko-KR" sz="2000" dirty="0">
                <a:solidFill>
                  <a:prstClr val="white"/>
                </a:solidFill>
              </a:rPr>
              <a:t>ros_tutorials_service/launch</a:t>
            </a:r>
          </a:p>
          <a:p>
            <a:r>
              <a:rPr lang="pt-BR" altLang="ko-KR" sz="2000" dirty="0">
                <a:solidFill>
                  <a:srgbClr val="FF0000"/>
                </a:solidFill>
              </a:rPr>
              <a:t>$</a:t>
            </a:r>
            <a:r>
              <a:rPr lang="pt-BR" altLang="ko-KR" sz="2000" dirty="0">
                <a:solidFill>
                  <a:srgbClr val="FFFF00"/>
                </a:solidFill>
              </a:rPr>
              <a:t> gedit </a:t>
            </a:r>
            <a:r>
              <a:rPr lang="pt-BR" altLang="ko-KR" sz="2000" dirty="0">
                <a:solidFill>
                  <a:prstClr val="white"/>
                </a:solidFill>
              </a:rPr>
              <a:t>union.launch</a:t>
            </a:r>
          </a:p>
        </p:txBody>
      </p:sp>
      <p:sp>
        <p:nvSpPr>
          <p:cNvPr id="6" name="Rectangle 3"/>
          <p:cNvSpPr/>
          <p:nvPr/>
        </p:nvSpPr>
        <p:spPr>
          <a:xfrm>
            <a:off x="711200" y="2825467"/>
            <a:ext cx="10961396" cy="3170099"/>
          </a:xfrm>
          <a:prstGeom prst="rect">
            <a:avLst/>
          </a:prstGeom>
          <a:solidFill>
            <a:schemeClr val="tx1"/>
          </a:solidFill>
        </p:spPr>
        <p:txBody>
          <a:bodyPr wrap="square">
            <a:spAutoFit/>
          </a:bodyPr>
          <a:lstStyle/>
          <a:p>
            <a:r>
              <a:rPr lang="pt-BR" altLang="ko-KR" sz="2000" dirty="0">
                <a:solidFill>
                  <a:prstClr val="white"/>
                </a:solidFill>
              </a:rPr>
              <a:t>&lt;launch&gt;</a:t>
            </a:r>
          </a:p>
          <a:p>
            <a:r>
              <a:rPr lang="pt-BR" altLang="ko-KR" sz="2000" dirty="0">
                <a:solidFill>
                  <a:prstClr val="white"/>
                </a:solidFill>
              </a:rPr>
              <a:t>  </a:t>
            </a:r>
            <a:r>
              <a:rPr lang="pt-BR" altLang="ko-KR" sz="2000" b="1" dirty="0">
                <a:solidFill>
                  <a:srgbClr val="00B050"/>
                </a:solidFill>
              </a:rPr>
              <a:t>&lt;group ns="ns1"&gt;</a:t>
            </a:r>
          </a:p>
          <a:p>
            <a:r>
              <a:rPr lang="pt-BR" altLang="ko-KR" sz="2000" dirty="0">
                <a:solidFill>
                  <a:prstClr val="white"/>
                </a:solidFill>
              </a:rPr>
              <a:t>    &lt;node pkg="ros_tutorials_topic" type="topic_publisher" name="topic_publisher"/&gt;</a:t>
            </a:r>
          </a:p>
          <a:p>
            <a:r>
              <a:rPr lang="pt-BR" altLang="ko-KR" sz="2000" dirty="0">
                <a:solidFill>
                  <a:prstClr val="white"/>
                </a:solidFill>
              </a:rPr>
              <a:t>    &lt;node pkg="ros_tutorials_topic" type="topic_subscriber" name="topic_subscriber"/&gt; </a:t>
            </a:r>
          </a:p>
          <a:p>
            <a:r>
              <a:rPr lang="pt-BR" altLang="ko-KR" sz="2000" b="1" dirty="0">
                <a:solidFill>
                  <a:prstClr val="white"/>
                </a:solidFill>
              </a:rPr>
              <a:t>  </a:t>
            </a:r>
            <a:r>
              <a:rPr lang="pt-BR" altLang="ko-KR" sz="2000" b="1" dirty="0">
                <a:solidFill>
                  <a:srgbClr val="00B050"/>
                </a:solidFill>
              </a:rPr>
              <a:t>&lt;/group&gt;</a:t>
            </a:r>
          </a:p>
          <a:p>
            <a:r>
              <a:rPr lang="pt-BR" altLang="ko-KR" sz="2000" dirty="0">
                <a:solidFill>
                  <a:prstClr val="white"/>
                </a:solidFill>
              </a:rPr>
              <a:t>  </a:t>
            </a:r>
            <a:r>
              <a:rPr lang="pt-BR" altLang="ko-KR" sz="2000" b="1" dirty="0">
                <a:solidFill>
                  <a:srgbClr val="00B050"/>
                </a:solidFill>
              </a:rPr>
              <a:t>&lt;group ns="ns2"&gt;</a:t>
            </a:r>
          </a:p>
          <a:p>
            <a:r>
              <a:rPr lang="pt-BR" altLang="ko-KR" sz="2000" dirty="0">
                <a:solidFill>
                  <a:prstClr val="white"/>
                </a:solidFill>
              </a:rPr>
              <a:t>    &lt;node pkg="ros_tutorials_topic" type="topic_publisher" name="topic_publisher"/&gt;</a:t>
            </a:r>
          </a:p>
          <a:p>
            <a:r>
              <a:rPr lang="pt-BR" altLang="ko-KR" sz="2000" dirty="0">
                <a:solidFill>
                  <a:prstClr val="white"/>
                </a:solidFill>
              </a:rPr>
              <a:t>    &lt;node pkg="ros_tutorials_topic" type="topic_subscriber" name="topic_subscriber"/&gt;</a:t>
            </a:r>
          </a:p>
          <a:p>
            <a:r>
              <a:rPr lang="pt-BR" altLang="ko-KR" sz="2000" dirty="0">
                <a:solidFill>
                  <a:prstClr val="white"/>
                </a:solidFill>
              </a:rPr>
              <a:t>  </a:t>
            </a:r>
            <a:r>
              <a:rPr lang="pt-BR" altLang="ko-KR" sz="2000" b="1" dirty="0">
                <a:solidFill>
                  <a:srgbClr val="00B050"/>
                </a:solidFill>
              </a:rPr>
              <a:t>&lt;/group&gt;</a:t>
            </a:r>
          </a:p>
          <a:p>
            <a:r>
              <a:rPr lang="pt-BR" altLang="ko-KR" sz="2000" dirty="0">
                <a:solidFill>
                  <a:prstClr val="white"/>
                </a:solidFill>
              </a:rPr>
              <a:t>&lt;/launch&gt;</a:t>
            </a:r>
          </a:p>
        </p:txBody>
      </p:sp>
    </p:spTree>
    <p:extLst>
      <p:ext uri="{BB962C8B-B14F-4D97-AF65-F5344CB8AC3E}">
        <p14:creationId xmlns:p14="http://schemas.microsoft.com/office/powerpoint/2010/main" val="1985875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如何使用 </a:t>
            </a:r>
            <a:r>
              <a:rPr lang="en-US" altLang="ko-KR" dirty="0" err="1">
                <a:latin typeface="SimSun" charset="-122"/>
                <a:ea typeface="SimSun" charset="-122"/>
                <a:cs typeface="SimSun" charset="-122"/>
              </a:rPr>
              <a:t>roslaunch</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p:txBody>
          <a:bodyPr/>
          <a:lstStyle/>
          <a:p>
            <a:r>
              <a:rPr lang="zh-CN" altLang="en-US" dirty="0">
                <a:latin typeface="SimSun" charset="-122"/>
                <a:ea typeface="SimSun" charset="-122"/>
                <a:cs typeface="SimSun" charset="-122"/>
              </a:rPr>
              <a:t>更改后执行的节点的展示</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68</a:t>
            </a:fld>
            <a:endParaRPr lang="ko-KR" altLang="en-US" dirty="0">
              <a:solidFill>
                <a:srgbClr val="5B9BD5"/>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480" y="1637341"/>
            <a:ext cx="9076190" cy="5038095"/>
          </a:xfrm>
          <a:prstGeom prst="rect">
            <a:avLst/>
          </a:prstGeom>
        </p:spPr>
      </p:pic>
    </p:spTree>
    <p:extLst>
      <p:ext uri="{BB962C8B-B14F-4D97-AF65-F5344CB8AC3E}">
        <p14:creationId xmlns:p14="http://schemas.microsoft.com/office/powerpoint/2010/main" val="2490206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zh-CN" altLang="en-US" dirty="0">
                <a:latin typeface="SimSun" charset="-122"/>
                <a:ea typeface="SimSun" charset="-122"/>
                <a:cs typeface="SimSun" charset="-122"/>
              </a:rPr>
              <a:t>如何使用 </a:t>
            </a:r>
            <a:r>
              <a:rPr lang="en-US" altLang="ko-KR" dirty="0" err="1">
                <a:latin typeface="SimSun" charset="-122"/>
                <a:ea typeface="SimSun" charset="-122"/>
                <a:cs typeface="SimSun" charset="-122"/>
              </a:rPr>
              <a:t>roslaunch</a:t>
            </a:r>
            <a:endParaRPr lang="ko-KR" altLang="en-US" dirty="0">
              <a:latin typeface="SimSun" charset="-122"/>
              <a:ea typeface="SimSun" charset="-122"/>
              <a:cs typeface="SimSun" charset="-122"/>
            </a:endParaRPr>
          </a:p>
        </p:txBody>
      </p:sp>
      <p:sp>
        <p:nvSpPr>
          <p:cNvPr id="3" name="내용 개체 틀 2"/>
          <p:cNvSpPr>
            <a:spLocks noGrp="1"/>
          </p:cNvSpPr>
          <p:nvPr>
            <p:ph idx="1"/>
          </p:nvPr>
        </p:nvSpPr>
        <p:spPr>
          <a:xfrm>
            <a:off x="382555" y="998376"/>
            <a:ext cx="11290041" cy="4593895"/>
          </a:xfrm>
        </p:spPr>
        <p:txBody>
          <a:bodyPr>
            <a:noAutofit/>
          </a:bodyPr>
          <a:lstStyle/>
          <a:p>
            <a:pPr marL="0" indent="0">
              <a:lnSpc>
                <a:spcPts val="1600"/>
              </a:lnSpc>
              <a:buNone/>
            </a:pPr>
            <a:r>
              <a:rPr lang="en-US" altLang="ko-KR" sz="2400" dirty="0">
                <a:solidFill>
                  <a:srgbClr val="00B0F0"/>
                </a:solidFill>
                <a:latin typeface="SimSun" charset="-122"/>
                <a:ea typeface="SimSun" charset="-122"/>
                <a:cs typeface="SimSun" charset="-122"/>
              </a:rPr>
              <a:t>2) launch tag</a:t>
            </a:r>
          </a:p>
          <a:p>
            <a:pPr marL="0" indent="0">
              <a:lnSpc>
                <a:spcPts val="1600"/>
              </a:lnSpc>
              <a:buNone/>
            </a:pPr>
            <a:r>
              <a:rPr lang="en-US" altLang="ko-KR" sz="1600" b="1" dirty="0">
                <a:latin typeface="SimSun" charset="-122"/>
                <a:ea typeface="SimSun" charset="-122"/>
                <a:cs typeface="SimSun" charset="-122"/>
              </a:rPr>
              <a:t>&lt;launch&gt; </a:t>
            </a:r>
            <a:r>
              <a:rPr lang="en-US" altLang="ko-KR" sz="1600" dirty="0">
                <a:latin typeface="SimSun" charset="-122"/>
                <a:ea typeface="SimSun" charset="-122"/>
                <a:cs typeface="SimSun" charset="-122"/>
              </a:rPr>
              <a:t>	</a:t>
            </a:r>
            <a:r>
              <a:rPr lang="zh-CN" altLang="en-US" sz="1600" dirty="0">
                <a:latin typeface="SimSun" charset="-122"/>
                <a:ea typeface="SimSun" charset="-122"/>
                <a:cs typeface="SimSun" charset="-122"/>
              </a:rPr>
              <a:t>指向</a:t>
            </a:r>
            <a:r>
              <a:rPr lang="en-US" altLang="zh-CN" sz="1600" dirty="0" err="1">
                <a:latin typeface="SimSun" charset="-122"/>
                <a:ea typeface="SimSun" charset="-122"/>
                <a:cs typeface="SimSun" charset="-122"/>
              </a:rPr>
              <a:t>roslaunch</a:t>
            </a:r>
            <a:r>
              <a:rPr lang="zh-CN" altLang="en-US" sz="1600" dirty="0">
                <a:latin typeface="SimSun" charset="-122"/>
                <a:ea typeface="SimSun" charset="-122"/>
                <a:cs typeface="SimSun" charset="-122"/>
              </a:rPr>
              <a:t>语法的开头和结尾</a:t>
            </a:r>
            <a:r>
              <a:rPr lang="en-US" altLang="ko-KR" sz="1600" dirty="0">
                <a:latin typeface="SimSun" charset="-122"/>
                <a:ea typeface="SimSun" charset="-122"/>
                <a:cs typeface="SimSun" charset="-122"/>
              </a:rPr>
              <a:t>.</a:t>
            </a:r>
          </a:p>
          <a:p>
            <a:pPr marL="0" indent="0">
              <a:lnSpc>
                <a:spcPts val="1600"/>
              </a:lnSpc>
              <a:buNone/>
            </a:pPr>
            <a:r>
              <a:rPr lang="en-US" altLang="ko-KR" sz="1600" b="1" dirty="0">
                <a:latin typeface="SimSun" charset="-122"/>
                <a:ea typeface="SimSun" charset="-122"/>
                <a:cs typeface="SimSun" charset="-122"/>
              </a:rPr>
              <a:t>&lt;node&gt; </a:t>
            </a:r>
            <a:r>
              <a:rPr lang="en-US" altLang="ko-KR" sz="1600" dirty="0">
                <a:latin typeface="SimSun" charset="-122"/>
                <a:ea typeface="SimSun" charset="-122"/>
                <a:cs typeface="SimSun" charset="-122"/>
              </a:rPr>
              <a:t>		</a:t>
            </a:r>
            <a:r>
              <a:rPr lang="zh-CN" altLang="en-US" sz="1600" dirty="0">
                <a:latin typeface="SimSun" charset="-122"/>
                <a:ea typeface="SimSun" charset="-122"/>
                <a:cs typeface="SimSun" charset="-122"/>
              </a:rPr>
              <a:t>这是节点执行的标签。 您可以更改程序包，节点名称和执行名称</a:t>
            </a:r>
            <a:r>
              <a:rPr lang="en-US" altLang="ko-KR" sz="1600" dirty="0">
                <a:latin typeface="SimSun" charset="-122"/>
                <a:ea typeface="SimSun" charset="-122"/>
                <a:cs typeface="SimSun" charset="-122"/>
              </a:rPr>
              <a:t>.</a:t>
            </a:r>
          </a:p>
          <a:p>
            <a:pPr marL="0" indent="0">
              <a:lnSpc>
                <a:spcPts val="1600"/>
              </a:lnSpc>
              <a:buNone/>
            </a:pPr>
            <a:r>
              <a:rPr lang="en-US" altLang="ko-KR" sz="1600" b="1" dirty="0">
                <a:latin typeface="SimSun" charset="-122"/>
                <a:ea typeface="SimSun" charset="-122"/>
                <a:cs typeface="SimSun" charset="-122"/>
              </a:rPr>
              <a:t>&lt;machine&gt; </a:t>
            </a:r>
            <a:r>
              <a:rPr lang="en-US" altLang="ko-KR" sz="1600" dirty="0">
                <a:latin typeface="SimSun" charset="-122"/>
                <a:ea typeface="SimSun" charset="-122"/>
                <a:cs typeface="SimSun" charset="-122"/>
              </a:rPr>
              <a:t>	</a:t>
            </a:r>
            <a:r>
              <a:rPr lang="zh-CN" altLang="en-US" sz="1600" dirty="0">
                <a:latin typeface="SimSun" charset="-122"/>
                <a:ea typeface="SimSun" charset="-122"/>
                <a:cs typeface="SimSun" charset="-122"/>
              </a:rPr>
              <a:t>您可以设置运行节点的</a:t>
            </a:r>
            <a:r>
              <a:rPr lang="en-US" altLang="ko-KR" sz="1600" dirty="0">
                <a:latin typeface="SimSun" charset="-122"/>
                <a:ea typeface="SimSun" charset="-122"/>
                <a:cs typeface="SimSun" charset="-122"/>
              </a:rPr>
              <a:t>PC</a:t>
            </a:r>
            <a:r>
              <a:rPr lang="zh-CN" altLang="en-US" sz="1600" dirty="0">
                <a:latin typeface="SimSun" charset="-122"/>
                <a:ea typeface="SimSun" charset="-122"/>
                <a:cs typeface="SimSun" charset="-122"/>
              </a:rPr>
              <a:t>的名称，地址，</a:t>
            </a:r>
            <a:r>
              <a:rPr lang="en-US" altLang="ko-KR" sz="1600" dirty="0" err="1">
                <a:latin typeface="SimSun" charset="-122"/>
                <a:ea typeface="SimSun" charset="-122"/>
                <a:cs typeface="SimSun" charset="-122"/>
              </a:rPr>
              <a:t>ros</a:t>
            </a:r>
            <a:r>
              <a:rPr lang="en-US" altLang="ko-KR" sz="1600" dirty="0">
                <a:latin typeface="SimSun" charset="-122"/>
                <a:ea typeface="SimSun" charset="-122"/>
                <a:cs typeface="SimSun" charset="-122"/>
              </a:rPr>
              <a:t>-root</a:t>
            </a:r>
            <a:r>
              <a:rPr lang="zh-CN" altLang="en-US" sz="1600" dirty="0">
                <a:latin typeface="SimSun" charset="-122"/>
                <a:ea typeface="SimSun" charset="-122"/>
                <a:cs typeface="SimSun" charset="-122"/>
              </a:rPr>
              <a:t>和</a:t>
            </a:r>
            <a:r>
              <a:rPr lang="en-US" altLang="ko-KR" sz="1600" dirty="0" err="1">
                <a:latin typeface="SimSun" charset="-122"/>
                <a:ea typeface="SimSun" charset="-122"/>
                <a:cs typeface="SimSun" charset="-122"/>
              </a:rPr>
              <a:t>ros</a:t>
            </a:r>
            <a:r>
              <a:rPr lang="en-US" altLang="ko-KR" sz="1600" dirty="0">
                <a:latin typeface="SimSun" charset="-122"/>
                <a:ea typeface="SimSun" charset="-122"/>
                <a:cs typeface="SimSun" charset="-122"/>
              </a:rPr>
              <a:t>-package-path.</a:t>
            </a:r>
          </a:p>
          <a:p>
            <a:pPr marL="0" indent="0">
              <a:lnSpc>
                <a:spcPts val="1600"/>
              </a:lnSpc>
              <a:buNone/>
            </a:pPr>
            <a:r>
              <a:rPr lang="en-US" altLang="ko-KR" sz="1600" b="1" dirty="0">
                <a:latin typeface="SimSun" charset="-122"/>
                <a:ea typeface="SimSun" charset="-122"/>
                <a:cs typeface="SimSun" charset="-122"/>
              </a:rPr>
              <a:t>&lt;include&gt; </a:t>
            </a:r>
            <a:r>
              <a:rPr lang="en-US" altLang="ko-KR" sz="1600" dirty="0">
                <a:latin typeface="SimSun" charset="-122"/>
                <a:ea typeface="SimSun" charset="-122"/>
                <a:cs typeface="SimSun" charset="-122"/>
              </a:rPr>
              <a:t>	</a:t>
            </a:r>
            <a:r>
              <a:rPr lang="zh-CN" altLang="en-US" sz="1600" spc="-150" dirty="0">
                <a:latin typeface="SimSun" charset="-122"/>
                <a:ea typeface="SimSun" charset="-122"/>
                <a:cs typeface="SimSun" charset="-122"/>
              </a:rPr>
              <a:t>您可以导入另一个软件包或属于同一软件包的另一个启动，并将其作为启动文件运行</a:t>
            </a:r>
            <a:r>
              <a:rPr lang="en-US" altLang="ko-KR" sz="1600" spc="-150" dirty="0">
                <a:latin typeface="SimSun" charset="-122"/>
                <a:ea typeface="SimSun" charset="-122"/>
                <a:cs typeface="SimSun" charset="-122"/>
              </a:rPr>
              <a:t>.</a:t>
            </a:r>
          </a:p>
          <a:p>
            <a:pPr marL="0" indent="0">
              <a:lnSpc>
                <a:spcPts val="1600"/>
              </a:lnSpc>
              <a:buNone/>
            </a:pPr>
            <a:r>
              <a:rPr lang="en-US" altLang="ko-KR" sz="1600" b="1" dirty="0">
                <a:latin typeface="SimSun" charset="-122"/>
                <a:ea typeface="SimSun" charset="-122"/>
                <a:cs typeface="SimSun" charset="-122"/>
              </a:rPr>
              <a:t>&lt;remap&gt; </a:t>
            </a:r>
            <a:r>
              <a:rPr lang="en-US" altLang="ko-KR" sz="1600" dirty="0">
                <a:latin typeface="SimSun" charset="-122"/>
                <a:ea typeface="SimSun" charset="-122"/>
                <a:cs typeface="SimSun" charset="-122"/>
              </a:rPr>
              <a:t>	</a:t>
            </a:r>
            <a:r>
              <a:rPr lang="zh-CN" altLang="en-US" sz="1600" dirty="0">
                <a:latin typeface="SimSun" charset="-122"/>
                <a:ea typeface="SimSun" charset="-122"/>
                <a:cs typeface="SimSun" charset="-122"/>
              </a:rPr>
              <a:t>您可以通过节点名称，主题名称等更改正在使用的</a:t>
            </a:r>
            <a:r>
              <a:rPr lang="en-US" altLang="zh-CN" sz="1600" dirty="0">
                <a:latin typeface="SimSun" charset="-122"/>
                <a:ea typeface="SimSun" charset="-122"/>
                <a:cs typeface="SimSun" charset="-122"/>
              </a:rPr>
              <a:t>ROS</a:t>
            </a:r>
            <a:r>
              <a:rPr lang="zh-CN" altLang="en-US" sz="1600" dirty="0">
                <a:latin typeface="SimSun" charset="-122"/>
                <a:ea typeface="SimSun" charset="-122"/>
                <a:cs typeface="SimSun" charset="-122"/>
              </a:rPr>
              <a:t>变量的名称</a:t>
            </a:r>
            <a:r>
              <a:rPr lang="en-US" altLang="ko-KR" sz="1600" dirty="0">
                <a:latin typeface="SimSun" charset="-122"/>
                <a:ea typeface="SimSun" charset="-122"/>
                <a:cs typeface="SimSun" charset="-122"/>
              </a:rPr>
              <a:t>.</a:t>
            </a:r>
          </a:p>
          <a:p>
            <a:pPr marL="0" indent="0">
              <a:lnSpc>
                <a:spcPts val="1600"/>
              </a:lnSpc>
              <a:buNone/>
            </a:pPr>
            <a:r>
              <a:rPr lang="en-US" altLang="ko-KR" sz="1600" b="1" dirty="0">
                <a:latin typeface="SimSun" charset="-122"/>
                <a:ea typeface="SimSun" charset="-122"/>
                <a:cs typeface="SimSun" charset="-122"/>
              </a:rPr>
              <a:t>&lt;</a:t>
            </a:r>
            <a:r>
              <a:rPr lang="en-US" altLang="ko-KR" sz="1600" b="1" dirty="0" err="1">
                <a:latin typeface="SimSun" charset="-122"/>
                <a:ea typeface="SimSun" charset="-122"/>
                <a:cs typeface="SimSun" charset="-122"/>
              </a:rPr>
              <a:t>env</a:t>
            </a:r>
            <a:r>
              <a:rPr lang="en-US" altLang="ko-KR" sz="1600" b="1" dirty="0">
                <a:latin typeface="SimSun" charset="-122"/>
                <a:ea typeface="SimSun" charset="-122"/>
                <a:cs typeface="SimSun" charset="-122"/>
              </a:rPr>
              <a:t>&gt; </a:t>
            </a:r>
            <a:r>
              <a:rPr lang="en-US" altLang="ko-KR" sz="1600" dirty="0">
                <a:latin typeface="SimSun" charset="-122"/>
                <a:ea typeface="SimSun" charset="-122"/>
                <a:cs typeface="SimSun" charset="-122"/>
              </a:rPr>
              <a:t>		</a:t>
            </a:r>
            <a:r>
              <a:rPr lang="zh-CN" altLang="en-US" sz="1600" dirty="0">
                <a:latin typeface="SimSun" charset="-122"/>
                <a:ea typeface="SimSun" charset="-122"/>
                <a:cs typeface="SimSun" charset="-122"/>
              </a:rPr>
              <a:t>设置环境变量，例如路径和</a:t>
            </a:r>
            <a:r>
              <a:rPr lang="en-US" altLang="zh-CN" sz="1600" dirty="0">
                <a:latin typeface="SimSun" charset="-122"/>
                <a:ea typeface="SimSun" charset="-122"/>
                <a:cs typeface="SimSun" charset="-122"/>
              </a:rPr>
              <a:t>IP</a:t>
            </a:r>
            <a:r>
              <a:rPr lang="zh-CN" altLang="en-US" sz="1600" dirty="0">
                <a:latin typeface="SimSun" charset="-122"/>
                <a:ea typeface="SimSun" charset="-122"/>
                <a:cs typeface="SimSun" charset="-122"/>
              </a:rPr>
              <a:t>。 （几乎从未使用过）</a:t>
            </a:r>
            <a:endParaRPr lang="en-US" altLang="zh-CN" sz="1600" dirty="0">
              <a:latin typeface="SimSun" charset="-122"/>
              <a:ea typeface="SimSun" charset="-122"/>
              <a:cs typeface="SimSun" charset="-122"/>
            </a:endParaRPr>
          </a:p>
          <a:p>
            <a:pPr marL="0" indent="0">
              <a:lnSpc>
                <a:spcPts val="1600"/>
              </a:lnSpc>
              <a:buNone/>
            </a:pPr>
            <a:r>
              <a:rPr lang="en-US" altLang="ko-KR" sz="1600" b="1" dirty="0">
                <a:latin typeface="SimSun" charset="-122"/>
                <a:ea typeface="SimSun" charset="-122"/>
                <a:cs typeface="SimSun" charset="-122"/>
              </a:rPr>
              <a:t>&lt;</a:t>
            </a:r>
            <a:r>
              <a:rPr lang="en-US" altLang="ko-KR" sz="1600" b="1" dirty="0" err="1">
                <a:latin typeface="SimSun" charset="-122"/>
                <a:ea typeface="SimSun" charset="-122"/>
                <a:cs typeface="SimSun" charset="-122"/>
              </a:rPr>
              <a:t>param</a:t>
            </a:r>
            <a:r>
              <a:rPr lang="en-US" altLang="ko-KR" sz="1600" b="1" dirty="0">
                <a:latin typeface="SimSun" charset="-122"/>
                <a:ea typeface="SimSun" charset="-122"/>
                <a:cs typeface="SimSun" charset="-122"/>
              </a:rPr>
              <a:t>&gt; </a:t>
            </a:r>
            <a:r>
              <a:rPr lang="en-US" altLang="ko-KR" sz="1600" dirty="0">
                <a:latin typeface="SimSun" charset="-122"/>
                <a:ea typeface="SimSun" charset="-122"/>
                <a:cs typeface="SimSun" charset="-122"/>
              </a:rPr>
              <a:t>	</a:t>
            </a:r>
            <a:r>
              <a:rPr lang="zh-CN" altLang="en-US" sz="1600" dirty="0">
                <a:latin typeface="SimSun" charset="-122"/>
                <a:ea typeface="SimSun" charset="-122"/>
                <a:cs typeface="SimSun" charset="-122"/>
              </a:rPr>
              <a:t>设置参数名称，类型，值等</a:t>
            </a:r>
            <a:r>
              <a:rPr lang="en-US" altLang="ko-KR" sz="1600" dirty="0">
                <a:latin typeface="SimSun" charset="-122"/>
                <a:ea typeface="SimSun" charset="-122"/>
                <a:cs typeface="SimSun" charset="-122"/>
              </a:rPr>
              <a:t>.</a:t>
            </a:r>
          </a:p>
          <a:p>
            <a:pPr marL="0" indent="0">
              <a:lnSpc>
                <a:spcPts val="1600"/>
              </a:lnSpc>
              <a:buNone/>
            </a:pPr>
            <a:r>
              <a:rPr lang="en-US" altLang="ko-KR" sz="1600" b="1" dirty="0">
                <a:latin typeface="SimSun" charset="-122"/>
                <a:ea typeface="SimSun" charset="-122"/>
                <a:cs typeface="SimSun" charset="-122"/>
              </a:rPr>
              <a:t>&lt;</a:t>
            </a:r>
            <a:r>
              <a:rPr lang="en-US" altLang="ko-KR" sz="1600" b="1" dirty="0" err="1">
                <a:latin typeface="SimSun" charset="-122"/>
                <a:ea typeface="SimSun" charset="-122"/>
                <a:cs typeface="SimSun" charset="-122"/>
              </a:rPr>
              <a:t>rosparam</a:t>
            </a:r>
            <a:r>
              <a:rPr lang="en-US" altLang="ko-KR" sz="1600" b="1" dirty="0">
                <a:latin typeface="SimSun" charset="-122"/>
                <a:ea typeface="SimSun" charset="-122"/>
                <a:cs typeface="SimSun" charset="-122"/>
              </a:rPr>
              <a:t>&gt; </a:t>
            </a:r>
            <a:r>
              <a:rPr lang="en-US" altLang="ko-KR" sz="1600" dirty="0">
                <a:latin typeface="SimSun" charset="-122"/>
                <a:ea typeface="SimSun" charset="-122"/>
                <a:cs typeface="SimSun" charset="-122"/>
              </a:rPr>
              <a:t>	</a:t>
            </a:r>
            <a:r>
              <a:rPr lang="zh-CN" altLang="en-US" sz="1600" spc="-150" dirty="0">
                <a:latin typeface="SimSun" charset="-122"/>
                <a:ea typeface="SimSun" charset="-122"/>
                <a:cs typeface="SimSun" charset="-122"/>
              </a:rPr>
              <a:t>使用</a:t>
            </a:r>
            <a:r>
              <a:rPr lang="en-US" altLang="zh-CN" sz="1600" spc="-150" dirty="0" err="1">
                <a:latin typeface="SimSun" charset="-122"/>
                <a:ea typeface="SimSun" charset="-122"/>
                <a:cs typeface="SimSun" charset="-122"/>
              </a:rPr>
              <a:t>rosparam</a:t>
            </a:r>
            <a:r>
              <a:rPr lang="zh-CN" altLang="en-US" sz="1600" spc="-150" dirty="0">
                <a:latin typeface="SimSun" charset="-122"/>
                <a:ea typeface="SimSun" charset="-122"/>
                <a:cs typeface="SimSun" charset="-122"/>
              </a:rPr>
              <a:t>命令检查和修改参数信息，例如加载，转储和删除。</a:t>
            </a:r>
            <a:endParaRPr lang="en-US" altLang="ko-KR" sz="1600" spc="-150" dirty="0">
              <a:latin typeface="SimSun" charset="-122"/>
              <a:ea typeface="SimSun" charset="-122"/>
              <a:cs typeface="SimSun" charset="-122"/>
            </a:endParaRPr>
          </a:p>
          <a:p>
            <a:pPr marL="0" indent="0">
              <a:lnSpc>
                <a:spcPts val="1600"/>
              </a:lnSpc>
              <a:buNone/>
            </a:pPr>
            <a:r>
              <a:rPr lang="en-US" altLang="ko-KR" sz="1600" b="1" dirty="0">
                <a:latin typeface="SimSun" charset="-122"/>
                <a:ea typeface="SimSun" charset="-122"/>
                <a:cs typeface="SimSun" charset="-122"/>
              </a:rPr>
              <a:t>&lt;group&gt; </a:t>
            </a:r>
            <a:r>
              <a:rPr lang="en-US" altLang="ko-KR" sz="1600" dirty="0">
                <a:latin typeface="SimSun" charset="-122"/>
                <a:ea typeface="SimSun" charset="-122"/>
                <a:cs typeface="SimSun" charset="-122"/>
              </a:rPr>
              <a:t>	</a:t>
            </a:r>
            <a:r>
              <a:rPr lang="zh-CN" altLang="en-US" sz="1600" dirty="0">
                <a:latin typeface="SimSun" charset="-122"/>
                <a:ea typeface="SimSun" charset="-122"/>
                <a:cs typeface="SimSun" charset="-122"/>
              </a:rPr>
              <a:t>设置参数名称，类型，值等</a:t>
            </a:r>
            <a:endParaRPr lang="en-US" altLang="zh-CN" sz="1600" dirty="0">
              <a:latin typeface="SimSun" charset="-122"/>
              <a:ea typeface="SimSun" charset="-122"/>
              <a:cs typeface="SimSun" charset="-122"/>
            </a:endParaRPr>
          </a:p>
          <a:p>
            <a:pPr marL="0" indent="0">
              <a:lnSpc>
                <a:spcPts val="1600"/>
              </a:lnSpc>
              <a:buNone/>
            </a:pPr>
            <a:r>
              <a:rPr lang="en-US" altLang="ko-KR" sz="1600" b="1" dirty="0">
                <a:latin typeface="SimSun" charset="-122"/>
                <a:ea typeface="SimSun" charset="-122"/>
                <a:cs typeface="SimSun" charset="-122"/>
              </a:rPr>
              <a:t>&lt;test&gt; </a:t>
            </a:r>
            <a:r>
              <a:rPr lang="en-US" altLang="ko-KR" sz="1600" dirty="0">
                <a:latin typeface="SimSun" charset="-122"/>
                <a:ea typeface="SimSun" charset="-122"/>
                <a:cs typeface="SimSun" charset="-122"/>
              </a:rPr>
              <a:t>		</a:t>
            </a:r>
            <a:r>
              <a:rPr lang="zh-CN" altLang="en-US" sz="1600" dirty="0">
                <a:latin typeface="SimSun" charset="-122"/>
                <a:ea typeface="SimSun" charset="-122"/>
                <a:cs typeface="SimSun" charset="-122"/>
              </a:rPr>
              <a:t>用于测试节点</a:t>
            </a:r>
            <a:br>
              <a:rPr lang="en-US" altLang="ko-KR" sz="1600" dirty="0">
                <a:latin typeface="SimSun" charset="-122"/>
                <a:ea typeface="SimSun" charset="-122"/>
                <a:cs typeface="SimSun" charset="-122"/>
              </a:rPr>
            </a:br>
            <a:r>
              <a:rPr lang="en-US" altLang="ko-KR" sz="1600" dirty="0">
                <a:latin typeface="SimSun" charset="-122"/>
                <a:ea typeface="SimSun" charset="-122"/>
                <a:cs typeface="SimSun" charset="-122"/>
              </a:rPr>
              <a:t>		</a:t>
            </a:r>
            <a:r>
              <a:rPr lang="zh-CN" altLang="en-US" sz="1600" dirty="0">
                <a:latin typeface="SimSun" charset="-122"/>
                <a:ea typeface="SimSun" charset="-122"/>
                <a:cs typeface="SimSun" charset="-122"/>
              </a:rPr>
              <a:t>与</a:t>
            </a:r>
            <a:r>
              <a:rPr lang="en-US" altLang="zh-CN" sz="1600" dirty="0">
                <a:latin typeface="SimSun" charset="-122"/>
                <a:ea typeface="SimSun" charset="-122"/>
                <a:cs typeface="SimSun" charset="-122"/>
              </a:rPr>
              <a:t>&lt;node&gt;</a:t>
            </a:r>
            <a:r>
              <a:rPr lang="zh-CN" altLang="en-US" sz="1600" dirty="0">
                <a:latin typeface="SimSun" charset="-122"/>
                <a:ea typeface="SimSun" charset="-122"/>
                <a:cs typeface="SimSun" charset="-122"/>
              </a:rPr>
              <a:t>相似，但具有可用于测试的选项。</a:t>
            </a:r>
            <a:endParaRPr lang="en-US" altLang="ko-KR" sz="1600" dirty="0">
              <a:latin typeface="SimSun" charset="-122"/>
              <a:ea typeface="SimSun" charset="-122"/>
              <a:cs typeface="SimSun" charset="-122"/>
            </a:endParaRPr>
          </a:p>
          <a:p>
            <a:pPr marL="0" indent="0">
              <a:lnSpc>
                <a:spcPts val="1600"/>
              </a:lnSpc>
              <a:buNone/>
            </a:pPr>
            <a:r>
              <a:rPr lang="en-US" altLang="ko-KR" sz="1600" b="1" dirty="0">
                <a:latin typeface="SimSun" charset="-122"/>
                <a:ea typeface="SimSun" charset="-122"/>
                <a:cs typeface="SimSun" charset="-122"/>
              </a:rPr>
              <a:t>&lt;</a:t>
            </a:r>
            <a:r>
              <a:rPr lang="en-US" altLang="ko-KR" sz="1600" b="1" dirty="0" err="1">
                <a:latin typeface="SimSun" charset="-122"/>
                <a:ea typeface="SimSun" charset="-122"/>
                <a:cs typeface="SimSun" charset="-122"/>
              </a:rPr>
              <a:t>arg</a:t>
            </a:r>
            <a:r>
              <a:rPr lang="en-US" altLang="ko-KR" sz="1600" b="1" dirty="0">
                <a:latin typeface="SimSun" charset="-122"/>
                <a:ea typeface="SimSun" charset="-122"/>
                <a:cs typeface="SimSun" charset="-122"/>
              </a:rPr>
              <a:t>&gt; </a:t>
            </a:r>
            <a:r>
              <a:rPr lang="en-US" altLang="ko-KR" sz="1600" dirty="0">
                <a:latin typeface="SimSun" charset="-122"/>
                <a:ea typeface="SimSun" charset="-122"/>
                <a:cs typeface="SimSun" charset="-122"/>
              </a:rPr>
              <a:t>		</a:t>
            </a:r>
            <a:r>
              <a:rPr lang="zh-CN" altLang="en-US" sz="1600" spc="-150" dirty="0">
                <a:latin typeface="SimSun" charset="-122"/>
                <a:ea typeface="SimSun" charset="-122"/>
                <a:cs typeface="SimSun" charset="-122"/>
              </a:rPr>
              <a:t>您可以在启动文件中定义一个变量，因此可以在运行时更改参数，如下所示：</a:t>
            </a:r>
            <a:endParaRPr lang="ko-KR" altLang="en-US" sz="1600" spc="-150"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69</a:t>
            </a:fld>
            <a:endParaRPr lang="ko-KR" altLang="en-US" dirty="0">
              <a:solidFill>
                <a:srgbClr val="5B9BD5"/>
              </a:solidFill>
            </a:endParaRPr>
          </a:p>
        </p:txBody>
      </p:sp>
      <p:sp>
        <p:nvSpPr>
          <p:cNvPr id="6" name="직사각형 5"/>
          <p:cNvSpPr/>
          <p:nvPr/>
        </p:nvSpPr>
        <p:spPr>
          <a:xfrm>
            <a:off x="382555" y="5233000"/>
            <a:ext cx="11290040" cy="1569660"/>
          </a:xfrm>
          <a:prstGeom prst="rect">
            <a:avLst/>
          </a:prstGeom>
          <a:ln>
            <a:solidFill>
              <a:schemeClr val="tx1"/>
            </a:solidFill>
          </a:ln>
        </p:spPr>
        <p:txBody>
          <a:bodyPr wrap="square">
            <a:spAutoFit/>
          </a:bodyPr>
          <a:lstStyle/>
          <a:p>
            <a:r>
              <a:rPr lang="ko-KR" altLang="en-US" sz="1600" b="1" dirty="0">
                <a:solidFill>
                  <a:prstClr val="black"/>
                </a:solidFill>
              </a:rPr>
              <a:t>&lt;launch&gt; </a:t>
            </a:r>
            <a:endParaRPr lang="en-US" altLang="ko-KR" sz="1600" b="1" dirty="0">
              <a:solidFill>
                <a:prstClr val="black"/>
              </a:solidFill>
            </a:endParaRPr>
          </a:p>
          <a:p>
            <a:r>
              <a:rPr lang="en-US" altLang="ko-KR" sz="1600" b="1" dirty="0">
                <a:solidFill>
                  <a:prstClr val="black"/>
                </a:solidFill>
              </a:rPr>
              <a:t>  </a:t>
            </a:r>
            <a:r>
              <a:rPr lang="ko-KR" altLang="en-US" sz="1600" b="1" dirty="0">
                <a:solidFill>
                  <a:prstClr val="black"/>
                </a:solidFill>
              </a:rPr>
              <a:t>&lt;arg name="update_ period" default="10" /&gt;</a:t>
            </a:r>
            <a:endParaRPr lang="en-US" altLang="ko-KR" sz="1600" b="1" dirty="0">
              <a:solidFill>
                <a:prstClr val="black"/>
              </a:solidFill>
            </a:endParaRPr>
          </a:p>
          <a:p>
            <a:r>
              <a:rPr lang="en-US" altLang="ko-KR" sz="1600" b="1" dirty="0">
                <a:solidFill>
                  <a:prstClr val="black"/>
                </a:solidFill>
              </a:rPr>
              <a:t>  </a:t>
            </a:r>
            <a:r>
              <a:rPr lang="ko-KR" altLang="en-US" sz="1600" b="1" dirty="0">
                <a:solidFill>
                  <a:prstClr val="black"/>
                </a:solidFill>
              </a:rPr>
              <a:t>&lt;param name="timing" value="$(arg update_ period)"/&gt;</a:t>
            </a:r>
            <a:endParaRPr lang="en-US" altLang="ko-KR" sz="1600" b="1" dirty="0">
              <a:solidFill>
                <a:prstClr val="black"/>
              </a:solidFill>
            </a:endParaRPr>
          </a:p>
          <a:p>
            <a:r>
              <a:rPr lang="ko-KR" altLang="en-US" sz="1600" b="1" dirty="0">
                <a:solidFill>
                  <a:prstClr val="black"/>
                </a:solidFill>
              </a:rPr>
              <a:t>&lt;/launch&gt;</a:t>
            </a:r>
            <a:endParaRPr lang="en-US" altLang="ko-KR" sz="1600" b="1" dirty="0">
              <a:solidFill>
                <a:prstClr val="black"/>
              </a:solidFill>
            </a:endParaRPr>
          </a:p>
          <a:p>
            <a:endParaRPr lang="en-US" altLang="ko-KR" sz="1600" b="1" dirty="0">
              <a:solidFill>
                <a:prstClr val="black"/>
              </a:solidFill>
            </a:endParaRPr>
          </a:p>
          <a:p>
            <a:r>
              <a:rPr lang="en-US" altLang="ko-KR" sz="1600" b="1" dirty="0" err="1">
                <a:solidFill>
                  <a:prstClr val="black"/>
                </a:solidFill>
              </a:rPr>
              <a:t>roslaunch</a:t>
            </a:r>
            <a:r>
              <a:rPr lang="en-US" altLang="ko-KR" sz="1600" b="1" dirty="0">
                <a:solidFill>
                  <a:prstClr val="black"/>
                </a:solidFill>
              </a:rPr>
              <a:t> </a:t>
            </a:r>
            <a:r>
              <a:rPr lang="en-US" altLang="ko-KR" sz="1600" b="1" dirty="0" err="1">
                <a:solidFill>
                  <a:prstClr val="black"/>
                </a:solidFill>
              </a:rPr>
              <a:t>my_package</a:t>
            </a:r>
            <a:r>
              <a:rPr lang="en-US" altLang="ko-KR" sz="1600" b="1" dirty="0">
                <a:solidFill>
                  <a:prstClr val="black"/>
                </a:solidFill>
              </a:rPr>
              <a:t> </a:t>
            </a:r>
            <a:r>
              <a:rPr lang="en-US" altLang="ko-KR" sz="1600" b="1" dirty="0" err="1">
                <a:solidFill>
                  <a:prstClr val="black"/>
                </a:solidFill>
              </a:rPr>
              <a:t>my_package.launch</a:t>
            </a:r>
            <a:r>
              <a:rPr lang="en-US" altLang="ko-KR" sz="1600" b="1" dirty="0">
                <a:solidFill>
                  <a:prstClr val="black"/>
                </a:solidFill>
              </a:rPr>
              <a:t> </a:t>
            </a:r>
            <a:r>
              <a:rPr lang="ko-KR" altLang="en-US" sz="1600" b="1" dirty="0">
                <a:solidFill>
                  <a:prstClr val="black"/>
                </a:solidFill>
              </a:rPr>
              <a:t>update_ period</a:t>
            </a:r>
            <a:r>
              <a:rPr lang="en-US" altLang="ko-KR" sz="1600" b="1" dirty="0">
                <a:solidFill>
                  <a:prstClr val="black"/>
                </a:solidFill>
              </a:rPr>
              <a:t>:=30</a:t>
            </a:r>
            <a:endParaRPr lang="ko-KR" altLang="en-US" sz="1600" b="1" dirty="0">
              <a:solidFill>
                <a:prstClr val="black"/>
              </a:solidFill>
            </a:endParaRPr>
          </a:p>
        </p:txBody>
      </p:sp>
    </p:spTree>
    <p:extLst>
      <p:ext uri="{BB962C8B-B14F-4D97-AF65-F5344CB8AC3E}">
        <p14:creationId xmlns:p14="http://schemas.microsoft.com/office/powerpoint/2010/main" val="25130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latin typeface="SimSun" charset="-122"/>
                <a:ea typeface="SimSun" charset="-122"/>
                <a:cs typeface="SimSun" charset="-122"/>
              </a:rPr>
              <a:t>参数</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7</a:t>
            </a:fld>
            <a:endParaRPr lang="ko-KR" altLang="en-US" dirty="0">
              <a:solidFill>
                <a:srgbClr val="5B9BD5"/>
              </a:solidFill>
            </a:endParaRPr>
          </a:p>
        </p:txBody>
      </p:sp>
      <p:sp>
        <p:nvSpPr>
          <p:cNvPr id="19" name="Oval 2"/>
          <p:cNvSpPr/>
          <p:nvPr/>
        </p:nvSpPr>
        <p:spPr>
          <a:xfrm>
            <a:off x="1861313"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sp>
        <p:nvSpPr>
          <p:cNvPr id="20" name="Oval 3"/>
          <p:cNvSpPr/>
          <p:nvPr/>
        </p:nvSpPr>
        <p:spPr>
          <a:xfrm>
            <a:off x="7654022" y="1831758"/>
            <a:ext cx="2610566" cy="2610566"/>
          </a:xfrm>
          <a:prstGeom prst="ellipse">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endParaRPr lang="en-US" sz="2800" dirty="0">
              <a:solidFill>
                <a:prstClr val="white"/>
              </a:solidFill>
              <a:latin typeface="Malgun Gothic"/>
            </a:endParaRPr>
          </a:p>
        </p:txBody>
      </p:sp>
      <p:cxnSp>
        <p:nvCxnSpPr>
          <p:cNvPr id="21" name="Straight Arrow Connector 14"/>
          <p:cNvCxnSpPr/>
          <p:nvPr/>
        </p:nvCxnSpPr>
        <p:spPr>
          <a:xfrm flipV="1">
            <a:off x="5685333" y="6067499"/>
            <a:ext cx="0" cy="39432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6"/>
          <p:cNvCxnSpPr/>
          <p:nvPr/>
        </p:nvCxnSpPr>
        <p:spPr>
          <a:xfrm>
            <a:off x="6346412" y="6067499"/>
            <a:ext cx="0" cy="39432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66047" y="6527736"/>
            <a:ext cx="582211" cy="369332"/>
          </a:xfrm>
          <a:prstGeom prst="rect">
            <a:avLst/>
          </a:prstGeom>
          <a:noFill/>
        </p:spPr>
        <p:txBody>
          <a:bodyPr wrap="none" rtlCol="0">
            <a:spAutoFit/>
          </a:bodyPr>
          <a:lstStyle/>
          <a:p>
            <a:r>
              <a:rPr lang="en-US" altLang="ko-KR" dirty="0">
                <a:solidFill>
                  <a:prstClr val="black"/>
                </a:solidFill>
              </a:rPr>
              <a:t>read</a:t>
            </a:r>
            <a:endParaRPr lang="en-US" dirty="0">
              <a:solidFill>
                <a:prstClr val="black"/>
              </a:solidFill>
            </a:endParaRPr>
          </a:p>
        </p:txBody>
      </p:sp>
      <p:sp>
        <p:nvSpPr>
          <p:cNvPr id="25" name="TextBox 24"/>
          <p:cNvSpPr txBox="1"/>
          <p:nvPr/>
        </p:nvSpPr>
        <p:spPr>
          <a:xfrm>
            <a:off x="5404968" y="6527736"/>
            <a:ext cx="659155" cy="369332"/>
          </a:xfrm>
          <a:prstGeom prst="rect">
            <a:avLst/>
          </a:prstGeom>
          <a:noFill/>
        </p:spPr>
        <p:txBody>
          <a:bodyPr wrap="none" rtlCol="0">
            <a:spAutoFit/>
          </a:bodyPr>
          <a:lstStyle/>
          <a:p>
            <a:r>
              <a:rPr lang="en-US" altLang="ko-KR" dirty="0">
                <a:solidFill>
                  <a:prstClr val="black"/>
                </a:solidFill>
              </a:rPr>
              <a:t>write</a:t>
            </a:r>
            <a:endParaRPr lang="en-US" dirty="0">
              <a:solidFill>
                <a:prstClr val="black"/>
              </a:solidFill>
            </a:endParaRPr>
          </a:p>
        </p:txBody>
      </p:sp>
      <p:sp>
        <p:nvSpPr>
          <p:cNvPr id="26" name="Rounded Rectangle 38"/>
          <p:cNvSpPr/>
          <p:nvPr/>
        </p:nvSpPr>
        <p:spPr>
          <a:xfrm>
            <a:off x="5117541" y="5105651"/>
            <a:ext cx="1746228" cy="892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solidFill>
                  <a:prstClr val="white"/>
                </a:solidFill>
              </a:rPr>
              <a:t>Parameter server</a:t>
            </a:r>
          </a:p>
          <a:p>
            <a:pPr algn="ctr"/>
            <a:r>
              <a:rPr lang="en-US" sz="2000" dirty="0">
                <a:solidFill>
                  <a:prstClr val="white"/>
                </a:solidFill>
              </a:rPr>
              <a:t>(ROS Master)</a:t>
            </a:r>
          </a:p>
        </p:txBody>
      </p:sp>
      <p:sp>
        <p:nvSpPr>
          <p:cNvPr id="27" name="직사각형 26"/>
          <p:cNvSpPr/>
          <p:nvPr/>
        </p:nvSpPr>
        <p:spPr>
          <a:xfrm>
            <a:off x="2768517" y="1481088"/>
            <a:ext cx="779380"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1</a:t>
            </a:r>
          </a:p>
        </p:txBody>
      </p:sp>
      <p:sp>
        <p:nvSpPr>
          <p:cNvPr id="28" name="직사각형 27"/>
          <p:cNvSpPr/>
          <p:nvPr/>
        </p:nvSpPr>
        <p:spPr>
          <a:xfrm>
            <a:off x="8584667" y="1481088"/>
            <a:ext cx="779380" cy="369332"/>
          </a:xfrm>
          <a:prstGeom prst="rect">
            <a:avLst/>
          </a:prstGeom>
        </p:spPr>
        <p:txBody>
          <a:bodyPr wrap="none">
            <a:spAutoFit/>
          </a:bodyPr>
          <a:lstStyle/>
          <a:p>
            <a:pPr algn="ctr"/>
            <a:r>
              <a:rPr lang="zh-CN" altLang="en-US" b="1" dirty="0">
                <a:solidFill>
                  <a:prstClr val="black"/>
                </a:solidFill>
                <a:latin typeface="Malgun Gothic"/>
              </a:rPr>
              <a:t>节点</a:t>
            </a:r>
            <a:r>
              <a:rPr lang="en-US" altLang="ko-KR" b="1" dirty="0">
                <a:solidFill>
                  <a:prstClr val="black"/>
                </a:solidFill>
                <a:latin typeface="Malgun Gothic"/>
              </a:rPr>
              <a:t>2</a:t>
            </a:r>
          </a:p>
        </p:txBody>
      </p:sp>
      <p:cxnSp>
        <p:nvCxnSpPr>
          <p:cNvPr id="29" name="꺾인 연결선 28"/>
          <p:cNvCxnSpPr>
            <a:stCxn id="19" idx="4"/>
            <a:endCxn id="26" idx="1"/>
          </p:cNvCxnSpPr>
          <p:nvPr/>
        </p:nvCxnSpPr>
        <p:spPr>
          <a:xfrm rot="16200000" flipH="1">
            <a:off x="3587400" y="4021520"/>
            <a:ext cx="1109338" cy="1950945"/>
          </a:xfrm>
          <a:prstGeom prst="bentConnector2">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꺾인 연결선 29"/>
          <p:cNvCxnSpPr>
            <a:stCxn id="20" idx="4"/>
            <a:endCxn id="26" idx="3"/>
          </p:cNvCxnSpPr>
          <p:nvPr/>
        </p:nvCxnSpPr>
        <p:spPr>
          <a:xfrm rot="5400000">
            <a:off x="7356870" y="3949226"/>
            <a:ext cx="1109338" cy="2095536"/>
          </a:xfrm>
          <a:prstGeom prst="bentConnector2">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07446" y="5231245"/>
            <a:ext cx="1107997" cy="369332"/>
          </a:xfrm>
          <a:prstGeom prst="rect">
            <a:avLst/>
          </a:prstGeom>
          <a:noFill/>
        </p:spPr>
        <p:txBody>
          <a:bodyPr wrap="none" rtlCol="0">
            <a:spAutoFit/>
          </a:bodyPr>
          <a:lstStyle/>
          <a:p>
            <a:pPr algn="ctr"/>
            <a:r>
              <a:rPr lang="en-US" altLang="ko-KR" dirty="0">
                <a:solidFill>
                  <a:prstClr val="black"/>
                </a:solidFill>
              </a:rPr>
              <a:t>parameter</a:t>
            </a:r>
            <a:endParaRPr lang="en-US" dirty="0">
              <a:solidFill>
                <a:prstClr val="black"/>
              </a:solidFill>
            </a:endParaRPr>
          </a:p>
        </p:txBody>
      </p:sp>
      <p:sp>
        <p:nvSpPr>
          <p:cNvPr id="34" name="TextBox 33"/>
          <p:cNvSpPr txBox="1"/>
          <p:nvPr/>
        </p:nvSpPr>
        <p:spPr>
          <a:xfrm>
            <a:off x="7896076" y="5231245"/>
            <a:ext cx="1107997" cy="369332"/>
          </a:xfrm>
          <a:prstGeom prst="rect">
            <a:avLst/>
          </a:prstGeom>
          <a:noFill/>
        </p:spPr>
        <p:txBody>
          <a:bodyPr wrap="none" rtlCol="0">
            <a:spAutoFit/>
          </a:bodyPr>
          <a:lstStyle/>
          <a:p>
            <a:pPr algn="ctr"/>
            <a:r>
              <a:rPr lang="en-US" altLang="ko-KR" dirty="0">
                <a:solidFill>
                  <a:prstClr val="black"/>
                </a:solidFill>
              </a:rPr>
              <a:t>parameter</a:t>
            </a:r>
            <a:endParaRPr lang="en-US" dirty="0">
              <a:solidFill>
                <a:prstClr val="black"/>
              </a:solidFill>
            </a:endParaRPr>
          </a:p>
        </p:txBody>
      </p:sp>
    </p:spTree>
    <p:extLst>
      <p:ext uri="{BB962C8B-B14F-4D97-AF65-F5344CB8AC3E}">
        <p14:creationId xmlns:p14="http://schemas.microsoft.com/office/powerpoint/2010/main" val="14752738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zh-CN" altLang="en-US" dirty="0"/>
              <a:t>例程资料</a:t>
            </a:r>
            <a:endParaRPr lang="en-US" altLang="zh-CN" dirty="0"/>
          </a:p>
          <a:p>
            <a:r>
              <a:rPr lang="en-US" altLang="ko-KR" dirty="0">
                <a:hlinkClick r:id="rId2"/>
              </a:rPr>
              <a:t>https://github.com/ROBOTIS-GIT/ros_tutorials</a:t>
            </a:r>
            <a:endParaRPr lang="en-US" altLang="ko-KR" dirty="0"/>
          </a:p>
          <a:p>
            <a:pPr lvl="1"/>
            <a:endParaRPr lang="en-US" altLang="ko-KR" dirty="0"/>
          </a:p>
          <a:p>
            <a:r>
              <a:rPr lang="zh-CN" altLang="en-US" dirty="0"/>
              <a:t>尽管可以直接从网上阅读或下载，但是如果您想立即尝试，可以使用以下命令复制和构建存储库：</a:t>
            </a:r>
            <a:endParaRPr lang="en-US" altLang="ko-KR" dirty="0"/>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70</a:t>
            </a:fld>
            <a:endParaRPr lang="ko-KR" altLang="en-US" dirty="0">
              <a:solidFill>
                <a:srgbClr val="5B9BD5"/>
              </a:solidFill>
            </a:endParaRPr>
          </a:p>
        </p:txBody>
      </p:sp>
      <p:sp>
        <p:nvSpPr>
          <p:cNvPr id="5" name="Rectangle 3"/>
          <p:cNvSpPr/>
          <p:nvPr/>
        </p:nvSpPr>
        <p:spPr>
          <a:xfrm>
            <a:off x="685800" y="3849239"/>
            <a:ext cx="10986795" cy="1323439"/>
          </a:xfrm>
          <a:prstGeom prst="rect">
            <a:avLst/>
          </a:prstGeom>
          <a:solidFill>
            <a:schemeClr val="tx1"/>
          </a:solidFill>
        </p:spPr>
        <p:txBody>
          <a:bodyPr wrap="square">
            <a:spAutoFit/>
          </a:bodyPr>
          <a:lstStyle/>
          <a:p>
            <a:r>
              <a:rPr lang="pt-BR" altLang="ko-KR" sz="2000" dirty="0">
                <a:solidFill>
                  <a:srgbClr val="FF0000"/>
                </a:solidFill>
              </a:rPr>
              <a:t>$ </a:t>
            </a:r>
            <a:r>
              <a:rPr lang="pt-BR" altLang="ko-KR" sz="2000" dirty="0">
                <a:solidFill>
                  <a:srgbClr val="FFFF00"/>
                </a:solidFill>
              </a:rPr>
              <a:t>cd</a:t>
            </a:r>
            <a:r>
              <a:rPr lang="pt-BR" altLang="ko-KR" sz="2000" dirty="0">
                <a:solidFill>
                  <a:srgbClr val="FF0000"/>
                </a:solidFill>
              </a:rPr>
              <a:t> </a:t>
            </a:r>
            <a:r>
              <a:rPr lang="pt-BR" altLang="ko-KR" sz="2000" dirty="0">
                <a:solidFill>
                  <a:prstClr val="white"/>
                </a:solidFill>
              </a:rPr>
              <a:t>~/catkin_ws/src</a:t>
            </a:r>
          </a:p>
          <a:p>
            <a:r>
              <a:rPr lang="pt-BR" altLang="ko-KR" sz="2000" dirty="0">
                <a:solidFill>
                  <a:srgbClr val="FF0000"/>
                </a:solidFill>
              </a:rPr>
              <a:t>$ </a:t>
            </a:r>
            <a:r>
              <a:rPr lang="pt-BR" altLang="ko-KR" sz="2000" dirty="0">
                <a:solidFill>
                  <a:srgbClr val="FFFF00"/>
                </a:solidFill>
              </a:rPr>
              <a:t>git clone</a:t>
            </a:r>
            <a:r>
              <a:rPr lang="pt-BR" altLang="ko-KR" sz="2000" dirty="0">
                <a:solidFill>
                  <a:srgbClr val="FF0000"/>
                </a:solidFill>
              </a:rPr>
              <a:t> </a:t>
            </a:r>
            <a:r>
              <a:rPr lang="pt-BR" altLang="ko-KR" sz="2000" dirty="0">
                <a:solidFill>
                  <a:prstClr val="white"/>
                </a:solidFill>
              </a:rPr>
              <a:t>https://github.com/ROBOTIS-GIT/ros_tutorials.git</a:t>
            </a:r>
          </a:p>
          <a:p>
            <a:r>
              <a:rPr lang="pt-BR" altLang="ko-KR" sz="2000" dirty="0">
                <a:solidFill>
                  <a:srgbClr val="FF0000"/>
                </a:solidFill>
              </a:rPr>
              <a:t>$ </a:t>
            </a:r>
            <a:r>
              <a:rPr lang="pt-BR" altLang="ko-KR" sz="2000" dirty="0">
                <a:solidFill>
                  <a:srgbClr val="FFFF00"/>
                </a:solidFill>
              </a:rPr>
              <a:t>cd</a:t>
            </a:r>
            <a:r>
              <a:rPr lang="pt-BR" altLang="ko-KR" sz="2000" dirty="0">
                <a:solidFill>
                  <a:srgbClr val="FF0000"/>
                </a:solidFill>
              </a:rPr>
              <a:t> </a:t>
            </a:r>
            <a:r>
              <a:rPr lang="pt-BR" altLang="ko-KR" sz="2000" dirty="0">
                <a:solidFill>
                  <a:prstClr val="white"/>
                </a:solidFill>
              </a:rPr>
              <a:t>~/catkin_ws</a:t>
            </a:r>
          </a:p>
          <a:p>
            <a:r>
              <a:rPr lang="pt-BR" altLang="ko-KR" sz="2000" dirty="0">
                <a:solidFill>
                  <a:srgbClr val="FF0000"/>
                </a:solidFill>
              </a:rPr>
              <a:t>$ </a:t>
            </a:r>
            <a:r>
              <a:rPr lang="pt-BR" altLang="ko-KR" sz="2000" dirty="0">
                <a:solidFill>
                  <a:srgbClr val="FFFF00"/>
                </a:solidFill>
              </a:rPr>
              <a:t>catkin_make</a:t>
            </a:r>
            <a:endParaRPr lang="en-US" altLang="ko-KR" sz="2000" dirty="0">
              <a:solidFill>
                <a:srgbClr val="FFFF00"/>
              </a:solidFill>
            </a:endParaRPr>
          </a:p>
        </p:txBody>
      </p:sp>
    </p:spTree>
    <p:extLst>
      <p:ext uri="{BB962C8B-B14F-4D97-AF65-F5344CB8AC3E}">
        <p14:creationId xmlns:p14="http://schemas.microsoft.com/office/powerpoint/2010/main" val="55166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latin typeface="SimSun" charset="-122"/>
                <a:ea typeface="SimSun" charset="-122"/>
                <a:cs typeface="SimSun" charset="-122"/>
              </a:rPr>
              <a:t>Ros</a:t>
            </a:r>
            <a:r>
              <a:rPr lang="zh-CN" altLang="en-US" dirty="0">
                <a:latin typeface="SimSun" charset="-122"/>
                <a:ea typeface="SimSun" charset="-122"/>
                <a:cs typeface="SimSun" charset="-122"/>
              </a:rPr>
              <a:t>系统项目结构</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8</a:t>
            </a:fld>
            <a:endParaRPr lang="ko-KR" altLang="en-US" dirty="0">
              <a:solidFill>
                <a:srgbClr val="5B9BD5"/>
              </a:solidFill>
            </a:endParaRPr>
          </a:p>
        </p:txBody>
      </p:sp>
      <p:pic>
        <p:nvPicPr>
          <p:cNvPr id="6" name="图片 5">
            <a:extLst>
              <a:ext uri="{FF2B5EF4-FFF2-40B4-BE49-F238E27FC236}">
                <a16:creationId xmlns:a16="http://schemas.microsoft.com/office/drawing/2014/main" id="{2503F83D-7560-4E4B-8185-FA4ADC345DEB}"/>
              </a:ext>
            </a:extLst>
          </p:cNvPr>
          <p:cNvPicPr>
            <a:picLocks noChangeAspect="1"/>
          </p:cNvPicPr>
          <p:nvPr/>
        </p:nvPicPr>
        <p:blipFill>
          <a:blip r:embed="rId2"/>
          <a:stretch>
            <a:fillRect/>
          </a:stretch>
        </p:blipFill>
        <p:spPr>
          <a:xfrm>
            <a:off x="809896" y="1004275"/>
            <a:ext cx="10789920" cy="5597729"/>
          </a:xfrm>
          <a:prstGeom prst="rect">
            <a:avLst/>
          </a:prstGeom>
        </p:spPr>
      </p:pic>
      <p:pic>
        <p:nvPicPr>
          <p:cNvPr id="7" name="图片 6">
            <a:extLst>
              <a:ext uri="{FF2B5EF4-FFF2-40B4-BE49-F238E27FC236}">
                <a16:creationId xmlns:a16="http://schemas.microsoft.com/office/drawing/2014/main" id="{E929416B-2183-432D-8C37-0429CAFC08D3}"/>
              </a:ext>
            </a:extLst>
          </p:cNvPr>
          <p:cNvPicPr>
            <a:picLocks noChangeAspect="1"/>
          </p:cNvPicPr>
          <p:nvPr/>
        </p:nvPicPr>
        <p:blipFill>
          <a:blip r:embed="rId3"/>
          <a:stretch>
            <a:fillRect/>
          </a:stretch>
        </p:blipFill>
        <p:spPr>
          <a:xfrm>
            <a:off x="8048010" y="979712"/>
            <a:ext cx="3962688" cy="2205446"/>
          </a:xfrm>
          <a:prstGeom prst="rect">
            <a:avLst/>
          </a:prstGeom>
        </p:spPr>
      </p:pic>
    </p:spTree>
    <p:extLst>
      <p:ext uri="{BB962C8B-B14F-4D97-AF65-F5344CB8AC3E}">
        <p14:creationId xmlns:p14="http://schemas.microsoft.com/office/powerpoint/2010/main" val="152396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a:latin typeface="SimSun" charset="-122"/>
                <a:ea typeface="SimSun" charset="-122"/>
                <a:cs typeface="SimSun" charset="-122"/>
              </a:rPr>
              <a:t>Ros</a:t>
            </a:r>
            <a:r>
              <a:rPr lang="zh-CN" altLang="en-US" dirty="0">
                <a:latin typeface="SimSun" charset="-122"/>
                <a:ea typeface="SimSun" charset="-122"/>
                <a:cs typeface="SimSun" charset="-122"/>
              </a:rPr>
              <a:t>系统项目结构</a:t>
            </a:r>
            <a:endParaRPr lang="ko-KR" altLang="en-US" dirty="0">
              <a:latin typeface="SimSun" charset="-122"/>
              <a:ea typeface="SimSun" charset="-122"/>
              <a:cs typeface="SimSun" charset="-122"/>
            </a:endParaRPr>
          </a:p>
        </p:txBody>
      </p:sp>
      <p:sp>
        <p:nvSpPr>
          <p:cNvPr id="4" name="슬라이드 번호 개체 틀 3"/>
          <p:cNvSpPr>
            <a:spLocks noGrp="1"/>
          </p:cNvSpPr>
          <p:nvPr>
            <p:ph type="sldNum" sz="quarter" idx="12"/>
          </p:nvPr>
        </p:nvSpPr>
        <p:spPr/>
        <p:txBody>
          <a:bodyPr/>
          <a:lstStyle/>
          <a:p>
            <a:fld id="{A7AA09E4-EDB9-4D6A-8918-B1B0AEC6D61D}" type="slidenum">
              <a:rPr lang="ko-KR" altLang="en-US" smtClean="0">
                <a:solidFill>
                  <a:srgbClr val="5B9BD5"/>
                </a:solidFill>
              </a:rPr>
              <a:pPr/>
              <a:t>9</a:t>
            </a:fld>
            <a:endParaRPr lang="ko-KR" altLang="en-US" dirty="0">
              <a:solidFill>
                <a:srgbClr val="5B9BD5"/>
              </a:solidFill>
            </a:endParaRPr>
          </a:p>
        </p:txBody>
      </p:sp>
      <p:pic>
        <p:nvPicPr>
          <p:cNvPr id="5" name="图片 4">
            <a:extLst>
              <a:ext uri="{FF2B5EF4-FFF2-40B4-BE49-F238E27FC236}">
                <a16:creationId xmlns:a16="http://schemas.microsoft.com/office/drawing/2014/main" id="{516B2B22-7609-4811-966D-5D31BA9C0BC2}"/>
              </a:ext>
            </a:extLst>
          </p:cNvPr>
          <p:cNvPicPr>
            <a:picLocks noChangeAspect="1"/>
          </p:cNvPicPr>
          <p:nvPr/>
        </p:nvPicPr>
        <p:blipFill>
          <a:blip r:embed="rId2"/>
          <a:stretch>
            <a:fillRect/>
          </a:stretch>
        </p:blipFill>
        <p:spPr>
          <a:xfrm>
            <a:off x="1782305" y="1702356"/>
            <a:ext cx="9038095" cy="3819048"/>
          </a:xfrm>
          <a:prstGeom prst="rect">
            <a:avLst/>
          </a:prstGeom>
        </p:spPr>
      </p:pic>
    </p:spTree>
    <p:extLst>
      <p:ext uri="{BB962C8B-B14F-4D97-AF65-F5344CB8AC3E}">
        <p14:creationId xmlns:p14="http://schemas.microsoft.com/office/powerpoint/2010/main" val="3734511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rea">
      <a:majorFont>
        <a:latin typeface="Times New Roman"/>
        <a:ea typeface="Malgun Gothic"/>
        <a:cs typeface=""/>
      </a:majorFont>
      <a:minorFont>
        <a:latin typeface="Times New Roman"/>
        <a:ea typeface="Malgun Gothic"/>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rea">
      <a:majorFont>
        <a:latin typeface="Times New Roman"/>
        <a:ea typeface="Malgun Gothic"/>
        <a:cs typeface=""/>
      </a:majorFont>
      <a:minorFont>
        <a:latin typeface="Times New Roman"/>
        <a:ea typeface="Malgun Gothic"/>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rea">
      <a:majorFont>
        <a:latin typeface="Times New Roman"/>
        <a:ea typeface="Malgun Gothic"/>
        <a:cs typeface=""/>
      </a:majorFont>
      <a:minorFont>
        <a:latin typeface="Times New Roman"/>
        <a:ea typeface="Malgun Gothic"/>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10139</TotalTime>
  <Words>8291</Words>
  <Application>Microsoft Office PowerPoint</Application>
  <PresentationFormat>宽屏</PresentationFormat>
  <Paragraphs>933</Paragraphs>
  <Slides>70</Slides>
  <Notes>4</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70</vt:i4>
      </vt:variant>
    </vt:vector>
  </HeadingPairs>
  <TitlesOfParts>
    <vt:vector size="80" baseType="lpstr">
      <vt:lpstr>Malgun Gothic</vt:lpstr>
      <vt:lpstr>Malgun Gothic</vt:lpstr>
      <vt:lpstr>Wawati SC</vt:lpstr>
      <vt:lpstr>SimSun</vt:lpstr>
      <vt:lpstr>Microsoft YaHei</vt:lpstr>
      <vt:lpstr>Arial</vt:lpstr>
      <vt:lpstr>Times New Roman</vt:lpstr>
      <vt:lpstr>Office Theme</vt:lpstr>
      <vt:lpstr>1_Office Theme</vt:lpstr>
      <vt:lpstr>2_Office Theme</vt:lpstr>
      <vt:lpstr>ROS编程基础</vt:lpstr>
      <vt:lpstr>ROS 编程的准备工作</vt:lpstr>
      <vt:lpstr>ROS 消息通讯类型</vt:lpstr>
      <vt:lpstr>话题</vt:lpstr>
      <vt:lpstr>服务</vt:lpstr>
      <vt:lpstr>Action</vt:lpstr>
      <vt:lpstr>参数</vt:lpstr>
      <vt:lpstr>Ros系统项目结构</vt:lpstr>
      <vt:lpstr>Ros系统项目结构</vt:lpstr>
      <vt:lpstr>PowerPoint 演示文稿</vt:lpstr>
      <vt:lpstr>Topic</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Topic / Publisher / Subscriber</vt:lpstr>
      <vt:lpstr>源代码</vt:lpstr>
      <vt:lpstr>Service</vt:lpstr>
      <vt:lpstr>Service / Service 服务端 / Service c客户端</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Service / Service server / Service client</vt:lpstr>
      <vt:lpstr>此外!!!</vt:lpstr>
      <vt:lpstr>源代码</vt:lpstr>
      <vt:lpstr>PowerPoint 演示文稿</vt:lpstr>
      <vt:lpstr>Parameters</vt:lpstr>
      <vt:lpstr>Parameters</vt:lpstr>
      <vt:lpstr>Parameters</vt:lpstr>
      <vt:lpstr>Parameters</vt:lpstr>
      <vt:lpstr>Parameters</vt:lpstr>
      <vt:lpstr>Parameters</vt:lpstr>
      <vt:lpstr>Parameters</vt:lpstr>
      <vt:lpstr>源代码</vt:lpstr>
      <vt:lpstr>PowerPoint 演示文稿</vt:lpstr>
      <vt:lpstr>如何使用roslaunch</vt:lpstr>
      <vt:lpstr>如何使用roslaunch</vt:lpstr>
      <vt:lpstr>如何使用 roslaunch</vt:lpstr>
      <vt:lpstr>如何使用 roslaunch</vt:lpstr>
      <vt:lpstr>如何使用 roslaunch</vt:lpstr>
      <vt:lpstr>如何使用 roslaunch</vt:lpstr>
      <vt:lpstr>如何使用 roslaunch</vt:lpstr>
      <vt:lpstr>如何使用 roslaunch</vt:lpstr>
      <vt:lpstr>如何使用 roslaunch</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Yoonseok Pyo</dc:creator>
  <cp:lastModifiedBy>ASUS</cp:lastModifiedBy>
  <cp:revision>624</cp:revision>
  <cp:lastPrinted>2023-06-06T01:54:30Z</cp:lastPrinted>
  <dcterms:created xsi:type="dcterms:W3CDTF">2015-12-13T03:35:38Z</dcterms:created>
  <dcterms:modified xsi:type="dcterms:W3CDTF">2023-06-06T03:17:54Z</dcterms:modified>
</cp:coreProperties>
</file>