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28"/>
  </p:handoutMasterIdLst>
  <p:sldIdLst>
    <p:sldId id="415" r:id="rId4"/>
    <p:sldId id="393" r:id="rId5"/>
    <p:sldId id="381" r:id="rId7"/>
    <p:sldId id="338" r:id="rId8"/>
    <p:sldId id="337" r:id="rId9"/>
    <p:sldId id="264" r:id="rId10"/>
    <p:sldId id="265" r:id="rId11"/>
    <p:sldId id="266" r:id="rId12"/>
    <p:sldId id="320" r:id="rId13"/>
    <p:sldId id="391" r:id="rId14"/>
    <p:sldId id="268" r:id="rId15"/>
    <p:sldId id="321" r:id="rId16"/>
    <p:sldId id="385" r:id="rId17"/>
    <p:sldId id="387" r:id="rId18"/>
    <p:sldId id="386" r:id="rId19"/>
    <p:sldId id="322" r:id="rId20"/>
    <p:sldId id="323" r:id="rId21"/>
    <p:sldId id="383" r:id="rId22"/>
    <p:sldId id="346" r:id="rId23"/>
    <p:sldId id="343" r:id="rId24"/>
    <p:sldId id="331" r:id="rId25"/>
    <p:sldId id="339" r:id="rId26"/>
    <p:sldId id="397" r:id="rId27"/>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7376"/>
    <a:srgbClr val="FF7C80"/>
    <a:srgbClr val="FF3399"/>
    <a:srgbClr val="FF9933"/>
    <a:srgbClr val="9933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50" autoAdjust="0"/>
    <p:restoredTop sz="94125" autoAdjust="0"/>
  </p:normalViewPr>
  <p:slideViewPr>
    <p:cSldViewPr snapToGrid="0">
      <p:cViewPr varScale="1">
        <p:scale>
          <a:sx n="84" d="100"/>
          <a:sy n="84" d="100"/>
        </p:scale>
        <p:origin x="39"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2.emf"/><Relationship Id="rId8" Type="http://schemas.openxmlformats.org/officeDocument/2006/relationships/image" Target="../media/image11.emf"/><Relationship Id="rId7" Type="http://schemas.openxmlformats.org/officeDocument/2006/relationships/image" Target="../media/image10.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2" Type="http://schemas.openxmlformats.org/officeDocument/2006/relationships/image" Target="../media/image15.emf"/><Relationship Id="rId11" Type="http://schemas.openxmlformats.org/officeDocument/2006/relationships/image" Target="../media/image14.emf"/><Relationship Id="rId10" Type="http://schemas.openxmlformats.org/officeDocument/2006/relationships/image" Target="../media/image13.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52.emf"/><Relationship Id="rId8" Type="http://schemas.openxmlformats.org/officeDocument/2006/relationships/image" Target="../media/image51.emf"/><Relationship Id="rId7" Type="http://schemas.openxmlformats.org/officeDocument/2006/relationships/image" Target="../media/image50.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61.emf"/><Relationship Id="rId8" Type="http://schemas.openxmlformats.org/officeDocument/2006/relationships/image" Target="../media/image60.emf"/><Relationship Id="rId7" Type="http://schemas.openxmlformats.org/officeDocument/2006/relationships/image" Target="../media/image59.emf"/><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 Id="rId3" Type="http://schemas.openxmlformats.org/officeDocument/2006/relationships/image" Target="../media/image55.emf"/><Relationship Id="rId2" Type="http://schemas.openxmlformats.org/officeDocument/2006/relationships/image" Target="../media/image54.emf"/><Relationship Id="rId10" Type="http://schemas.openxmlformats.org/officeDocument/2006/relationships/image" Target="../media/image62.emf"/><Relationship Id="rId1" Type="http://schemas.openxmlformats.org/officeDocument/2006/relationships/image" Target="../media/image53.e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71.emf"/><Relationship Id="rId8" Type="http://schemas.openxmlformats.org/officeDocument/2006/relationships/image" Target="../media/image70.emf"/><Relationship Id="rId7" Type="http://schemas.openxmlformats.org/officeDocument/2006/relationships/image" Target="../media/image69.e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 Id="rId3" Type="http://schemas.openxmlformats.org/officeDocument/2006/relationships/image" Target="../media/image65.emf"/><Relationship Id="rId2" Type="http://schemas.openxmlformats.org/officeDocument/2006/relationships/image" Target="../media/image64.emf"/><Relationship Id="rId11" Type="http://schemas.openxmlformats.org/officeDocument/2006/relationships/image" Target="../media/image73.emf"/><Relationship Id="rId10" Type="http://schemas.openxmlformats.org/officeDocument/2006/relationships/image" Target="../media/image72.emf"/><Relationship Id="rId1" Type="http://schemas.openxmlformats.org/officeDocument/2006/relationships/image" Target="../media/image63.e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2.emf"/><Relationship Id="rId8" Type="http://schemas.openxmlformats.org/officeDocument/2006/relationships/image" Target="../media/image81.emf"/><Relationship Id="rId7" Type="http://schemas.openxmlformats.org/officeDocument/2006/relationships/image" Target="../media/image80.emf"/><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 Id="rId3" Type="http://schemas.openxmlformats.org/officeDocument/2006/relationships/image" Target="../media/image76.emf"/><Relationship Id="rId2" Type="http://schemas.openxmlformats.org/officeDocument/2006/relationships/image" Target="../media/image75.emf"/><Relationship Id="rId19" Type="http://schemas.openxmlformats.org/officeDocument/2006/relationships/image" Target="../media/image92.emf"/><Relationship Id="rId18" Type="http://schemas.openxmlformats.org/officeDocument/2006/relationships/image" Target="../media/image91.emf"/><Relationship Id="rId17" Type="http://schemas.openxmlformats.org/officeDocument/2006/relationships/image" Target="../media/image90.emf"/><Relationship Id="rId16" Type="http://schemas.openxmlformats.org/officeDocument/2006/relationships/image" Target="../media/image89.emf"/><Relationship Id="rId15" Type="http://schemas.openxmlformats.org/officeDocument/2006/relationships/image" Target="../media/image88.emf"/><Relationship Id="rId14" Type="http://schemas.openxmlformats.org/officeDocument/2006/relationships/image" Target="../media/image87.emf"/><Relationship Id="rId13" Type="http://schemas.openxmlformats.org/officeDocument/2006/relationships/image" Target="../media/image86.emf"/><Relationship Id="rId12" Type="http://schemas.openxmlformats.org/officeDocument/2006/relationships/image" Target="../media/image85.emf"/><Relationship Id="rId11" Type="http://schemas.openxmlformats.org/officeDocument/2006/relationships/image" Target="../media/image84.emf"/><Relationship Id="rId10" Type="http://schemas.openxmlformats.org/officeDocument/2006/relationships/image" Target="../media/image83.emf"/><Relationship Id="rId1" Type="http://schemas.openxmlformats.org/officeDocument/2006/relationships/image" Target="../media/image74.e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99.emf"/><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7.emf"/><Relationship Id="rId7" Type="http://schemas.openxmlformats.org/officeDocument/2006/relationships/image" Target="../media/image106.emf"/><Relationship Id="rId6" Type="http://schemas.openxmlformats.org/officeDocument/2006/relationships/image" Target="../media/image105.emf"/><Relationship Id="rId5" Type="http://schemas.openxmlformats.org/officeDocument/2006/relationships/image" Target="../media/image104.emf"/><Relationship Id="rId4" Type="http://schemas.openxmlformats.org/officeDocument/2006/relationships/image" Target="../media/image103.emf"/><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image" Target="../media/image100.e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17.emf"/><Relationship Id="rId8" Type="http://schemas.openxmlformats.org/officeDocument/2006/relationships/image" Target="../media/image116.emf"/><Relationship Id="rId7" Type="http://schemas.openxmlformats.org/officeDocument/2006/relationships/image" Target="../media/image115.emf"/><Relationship Id="rId6" Type="http://schemas.openxmlformats.org/officeDocument/2006/relationships/image" Target="../media/image114.emf"/><Relationship Id="rId5" Type="http://schemas.openxmlformats.org/officeDocument/2006/relationships/image" Target="../media/image113.e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4" Type="http://schemas.openxmlformats.org/officeDocument/2006/relationships/image" Target="../media/image122.emf"/><Relationship Id="rId13" Type="http://schemas.openxmlformats.org/officeDocument/2006/relationships/image" Target="../media/image121.emf"/><Relationship Id="rId12" Type="http://schemas.openxmlformats.org/officeDocument/2006/relationships/image" Target="../media/image120.emf"/><Relationship Id="rId11" Type="http://schemas.openxmlformats.org/officeDocument/2006/relationships/image" Target="../media/image119.emf"/><Relationship Id="rId10" Type="http://schemas.openxmlformats.org/officeDocument/2006/relationships/image" Target="../media/image118.emf"/><Relationship Id="rId1"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2.emf"/><Relationship Id="rId4" Type="http://schemas.openxmlformats.org/officeDocument/2006/relationships/image" Target="../media/image21.emf"/><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2.emf"/><Relationship Id="rId8" Type="http://schemas.openxmlformats.org/officeDocument/2006/relationships/image" Target="../media/image31.emf"/><Relationship Id="rId7" Type="http://schemas.openxmlformats.org/officeDocument/2006/relationships/image" Target="../media/image30.emf"/><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085" cy="511486"/>
          </a:xfrm>
          <a:prstGeom prst="rect">
            <a:avLst/>
          </a:prstGeom>
        </p:spPr>
        <p:txBody>
          <a:bodyPr vert="horz" lIns="99041" tIns="49520" rIns="99041" bIns="49520" rtlCol="0"/>
          <a:lstStyle>
            <a:lvl1pPr algn="l"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3" name="Date Placeholder 2"/>
          <p:cNvSpPr>
            <a:spLocks noGrp="1"/>
          </p:cNvSpPr>
          <p:nvPr>
            <p:ph type="dt" sz="quarter" idx="1"/>
          </p:nvPr>
        </p:nvSpPr>
        <p:spPr>
          <a:xfrm>
            <a:off x="4020548" y="0"/>
            <a:ext cx="3077085" cy="511486"/>
          </a:xfrm>
          <a:prstGeom prst="rect">
            <a:avLst/>
          </a:prstGeom>
        </p:spPr>
        <p:txBody>
          <a:bodyPr vert="horz" lIns="99041" tIns="49520" rIns="99041" bIns="49520" rtlCol="0"/>
          <a:lstStyle>
            <a:lvl1pPr algn="r" eaLnBrk="1" hangingPunct="1">
              <a:defRPr sz="1300">
                <a:latin typeface="Arial" panose="020B0604020202020204" pitchFamily="34" charset="0"/>
                <a:ea typeface="宋体" panose="02010600030101010101" pitchFamily="2" charset="-122"/>
              </a:defRPr>
            </a:lvl1pPr>
          </a:lstStyle>
          <a:p>
            <a:pPr>
              <a:defRPr/>
            </a:pPr>
            <a:fld id="{D95DF4A2-B6FD-4DB3-A5AE-25935DEB2357}" type="datetimeFigureOut">
              <a:rPr lang="zh-CN" altLang="en-US"/>
            </a:fld>
            <a:endParaRPr lang="zh-CN" altLang="en-US"/>
          </a:p>
        </p:txBody>
      </p:sp>
      <p:sp>
        <p:nvSpPr>
          <p:cNvPr id="4" name="Footer Placeholder 3"/>
          <p:cNvSpPr>
            <a:spLocks noGrp="1"/>
          </p:cNvSpPr>
          <p:nvPr>
            <p:ph type="ftr" sz="quarter" idx="2"/>
          </p:nvPr>
        </p:nvSpPr>
        <p:spPr>
          <a:xfrm>
            <a:off x="1" y="9721494"/>
            <a:ext cx="3077085" cy="511485"/>
          </a:xfrm>
          <a:prstGeom prst="rect">
            <a:avLst/>
          </a:prstGeom>
        </p:spPr>
        <p:txBody>
          <a:bodyPr vert="horz" lIns="99041" tIns="49520" rIns="99041" bIns="49520" rtlCol="0" anchor="b"/>
          <a:lstStyle>
            <a:lvl1pPr algn="l"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5" name="Slide Number Placeholder 4"/>
          <p:cNvSpPr>
            <a:spLocks noGrp="1"/>
          </p:cNvSpPr>
          <p:nvPr>
            <p:ph type="sldNum" sz="quarter" idx="3"/>
          </p:nvPr>
        </p:nvSpPr>
        <p:spPr>
          <a:xfrm>
            <a:off x="4020548" y="9721494"/>
            <a:ext cx="3077085" cy="511485"/>
          </a:xfrm>
          <a:prstGeom prst="rect">
            <a:avLst/>
          </a:prstGeom>
        </p:spPr>
        <p:txBody>
          <a:bodyPr vert="horz" wrap="square" lIns="99041" tIns="49520" rIns="99041" bIns="49520" numCol="1" anchor="b" anchorCtr="0" compatLnSpc="1"/>
          <a:lstStyle>
            <a:lvl1pPr algn="r" eaLnBrk="1" hangingPunct="1">
              <a:defRPr sz="1300"/>
            </a:lvl1pPr>
          </a:lstStyle>
          <a:p>
            <a:pPr>
              <a:defRPr/>
            </a:pPr>
            <a:fld id="{0C277710-906B-4A20-93DD-958BBDF8B39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077085" cy="511486"/>
          </a:xfrm>
          <a:prstGeom prst="rect">
            <a:avLst/>
          </a:prstGeom>
          <a:noFill/>
          <a:ln w="9525">
            <a:noFill/>
            <a:miter lim="800000"/>
          </a:ln>
          <a:effectLst/>
        </p:spPr>
        <p:txBody>
          <a:bodyPr vert="horz" wrap="square" lIns="99041" tIns="49520" rIns="99041" bIns="49520" numCol="1" anchor="t" anchorCtr="0" compatLnSpc="1"/>
          <a:lstStyle>
            <a:lvl1pPr eaLnBrk="1" hangingPunct="1">
              <a:defRPr kumimoji="1" sz="1300">
                <a:latin typeface="Times New Roman" panose="02020603050405020304" pitchFamily="18" charset="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4022215" y="0"/>
            <a:ext cx="3077085" cy="511486"/>
          </a:xfrm>
          <a:prstGeom prst="rect">
            <a:avLst/>
          </a:prstGeom>
          <a:noFill/>
          <a:ln w="9525">
            <a:noFill/>
            <a:miter lim="800000"/>
          </a:ln>
          <a:effectLst/>
        </p:spPr>
        <p:txBody>
          <a:bodyPr vert="horz" wrap="square" lIns="99041" tIns="49520" rIns="99041" bIns="49520" numCol="1" anchor="t" anchorCtr="0" compatLnSpc="1"/>
          <a:lstStyle>
            <a:lvl1pPr algn="r" eaLnBrk="1" hangingPunct="1">
              <a:defRPr kumimoji="1" sz="1300">
                <a:latin typeface="Times New Roman" panose="02020603050405020304" pitchFamily="18" charset="0"/>
                <a:ea typeface="宋体" panose="02010600030101010101" pitchFamily="2" charset="-122"/>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796" y="4861564"/>
            <a:ext cx="5205709" cy="4605004"/>
          </a:xfrm>
          <a:prstGeom prst="rect">
            <a:avLst/>
          </a:prstGeom>
          <a:noFill/>
          <a:ln w="9525">
            <a:noFill/>
            <a:miter lim="800000"/>
          </a:ln>
          <a:effectLst/>
        </p:spPr>
        <p:txBody>
          <a:bodyPr vert="horz" wrap="square" lIns="99041" tIns="49520" rIns="99041" bIns="495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1" y="9723127"/>
            <a:ext cx="3077085" cy="511486"/>
          </a:xfrm>
          <a:prstGeom prst="rect">
            <a:avLst/>
          </a:prstGeom>
          <a:noFill/>
          <a:ln w="9525">
            <a:noFill/>
            <a:miter lim="800000"/>
          </a:ln>
          <a:effectLst/>
        </p:spPr>
        <p:txBody>
          <a:bodyPr vert="horz" wrap="square" lIns="99041" tIns="49520" rIns="99041" bIns="49520" numCol="1" anchor="b" anchorCtr="0" compatLnSpc="1"/>
          <a:lstStyle>
            <a:lvl1pPr eaLnBrk="1" hangingPunct="1">
              <a:defRPr kumimoji="1" sz="1300">
                <a:latin typeface="Times New Roman" panose="02020603050405020304" pitchFamily="18" charset="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022215" y="9723127"/>
            <a:ext cx="3077085" cy="511486"/>
          </a:xfrm>
          <a:prstGeom prst="rect">
            <a:avLst/>
          </a:prstGeom>
          <a:noFill/>
          <a:ln w="9525">
            <a:noFill/>
            <a:miter lim="800000"/>
          </a:ln>
          <a:effectLst/>
        </p:spPr>
        <p:txBody>
          <a:bodyPr vert="horz" wrap="square" lIns="99041" tIns="49520" rIns="99041" bIns="49520" numCol="1" anchor="b" anchorCtr="0" compatLnSpc="1"/>
          <a:lstStyle>
            <a:lvl1pPr algn="r" eaLnBrk="1" hangingPunct="1">
              <a:defRPr kumimoji="1" sz="1300">
                <a:latin typeface="Times New Roman" panose="02020603050405020304" pitchFamily="18" charset="0"/>
              </a:defRPr>
            </a:lvl1pPr>
          </a:lstStyle>
          <a:p>
            <a:pPr>
              <a:defRPr/>
            </a:pPr>
            <a:fld id="{E055A0F3-E66B-4CFF-AD5C-9DEEEB4117B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5DBB30C-778B-4EC7-BF32-01523F852074}" type="slidenum">
              <a:rPr lang="en-US" altLang="zh-CN" sz="1300"/>
            </a:fld>
            <a:endParaRPr lang="en-US" altLang="zh-CN" sz="1300"/>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3000"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700B461-4702-4687-87CC-27E9BDF03805}" type="slidenum">
              <a:rPr lang="en-US" altLang="zh-CN" sz="1300"/>
            </a:fld>
            <a:endParaRPr lang="en-US" altLang="zh-CN" sz="1300"/>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20000"/>
              </a:spcBef>
              <a:buClr>
                <a:schemeClr val="accent2"/>
              </a:buClr>
              <a:buSzPct val="80000"/>
              <a:buFont typeface="Wingdings" panose="05000000000000000000" pitchFamily="2" charset="2"/>
              <a:buNone/>
            </a:pPr>
            <a:endParaRPr lang="en-US" altLang="zh-CN" sz="3000" b="1"/>
          </a:p>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EDEB374-05AE-41FC-AB6F-40532C54A937}" type="slidenum">
              <a:rPr lang="en-US" altLang="zh-CN" sz="1300"/>
            </a:fld>
            <a:endParaRPr lang="en-US" altLang="zh-CN" sz="1300"/>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20000"/>
              </a:spcBef>
              <a:buClr>
                <a:schemeClr val="accent2"/>
              </a:buClr>
              <a:buSzPct val="80000"/>
              <a:buFont typeface="Wingdings" panose="05000000000000000000" pitchFamily="2" charset="2"/>
              <a:buNone/>
            </a:pPr>
            <a:endParaRPr lang="en-US" altLang="zh-CN" sz="3000" b="1"/>
          </a:p>
          <a:p>
            <a:pPr eaLnBrk="1" hangingPunct="1"/>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62C68D4-0127-4BDF-9272-D00460BABE6C}" type="slidenum">
              <a:rPr lang="en-US" altLang="zh-CN" sz="1300"/>
            </a:fld>
            <a:endParaRPr lang="en-US" altLang="zh-CN" sz="1300"/>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z="3000" b="1">
              <a:solidFill>
                <a:schemeClr val="bg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p:sp>
      <p:sp>
        <p:nvSpPr>
          <p:cNvPr id="163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牛顿由于发现了万有引力而创立了科学的天文学，由于进行光的分解而创立了科学的光学，由于创立了二项式定理和无限理论而创立了科学的数学，由于认识了力的本性而创立了科学的力学。</a:t>
            </a:r>
            <a:endParaRPr lang="zh-CN" altLang="en-US" dirty="0" smtClean="0"/>
          </a:p>
        </p:txBody>
      </p:sp>
      <p:sp>
        <p:nvSpPr>
          <p:cNvPr id="163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D32E03-90F9-4457-8EAE-8755944A7FB5}" type="slidenum">
              <a:rPr lang="en-US" altLang="zh-CN" sz="1300"/>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A146113-E271-4A27-A8D8-DDFA83A4E111}" type="slidenum">
              <a:rPr lang="en-US" altLang="zh-CN" sz="1300"/>
            </a:fld>
            <a:endParaRPr lang="en-US" altLang="zh-CN" sz="1300"/>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亚里斯托德（</a:t>
            </a:r>
            <a:r>
              <a:rPr lang="en-US" altLang="zh-CN" smtClean="0"/>
              <a:t>Aristotle</a:t>
            </a:r>
            <a:r>
              <a:rPr lang="zh-CN" altLang="zh-CN" smtClean="0"/>
              <a:t>）认为：物体的运动需要外界的作用来维持。</a:t>
            </a:r>
            <a:endParaRPr lang="zh-CN" altLang="zh-CN" smtClean="0"/>
          </a:p>
          <a:p>
            <a:r>
              <a:rPr lang="zh-CN" altLang="zh-CN" smtClean="0"/>
              <a:t>伽利略（</a:t>
            </a:r>
            <a:r>
              <a:rPr lang="en-US" altLang="zh-CN" smtClean="0"/>
              <a:t>Galileo</a:t>
            </a:r>
            <a:r>
              <a:rPr lang="zh-CN" altLang="zh-CN" smtClean="0"/>
              <a:t>）</a:t>
            </a:r>
            <a:r>
              <a:rPr lang="en-US" altLang="zh-CN" b="1" smtClean="0"/>
              <a:t>(</a:t>
            </a:r>
            <a:r>
              <a:rPr lang="zh-CN" altLang="en-US" b="1" smtClean="0"/>
              <a:t>斜面理想实验</a:t>
            </a:r>
            <a:r>
              <a:rPr lang="en-US" altLang="zh-CN" b="1" smtClean="0"/>
              <a:t>)</a:t>
            </a:r>
            <a:r>
              <a:rPr lang="zh-CN" altLang="zh-CN" smtClean="0"/>
              <a:t>认为：当一个球沿斜面向下滚动时，其速度增大，而向上滚动时速度减小。由此他推断，当球沿平面滚动时，其速度应不增不减。</a:t>
            </a:r>
            <a:endParaRPr lang="zh-CN" altLang="zh-CN" smtClean="0"/>
          </a:p>
          <a:p>
            <a:r>
              <a:rPr lang="zh-CN" altLang="zh-CN" smtClean="0"/>
              <a:t>牛顿（</a:t>
            </a:r>
            <a:r>
              <a:rPr lang="en-US" altLang="zh-CN" smtClean="0"/>
              <a:t>Newton</a:t>
            </a:r>
            <a:r>
              <a:rPr lang="zh-CN" altLang="zh-CN" smtClean="0"/>
              <a:t>）以其非凡的洞察力提出：任何物体，在排除所有外界影响的情况下，将永远保持恒定速度的运动。</a:t>
            </a:r>
            <a:endParaRPr lang="zh-CN" altLang="zh-CN" smtClean="0"/>
          </a:p>
          <a:p>
            <a:pPr eaLnBrk="1" hangingPunct="1"/>
            <a:endParaRPr lang="zh-CN" altLang="zh-CN" sz="3000"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1B3FA2A-24ED-427A-8CFB-4B036E163DCC}" type="slidenum">
              <a:rPr lang="en-US" altLang="zh-CN" sz="1300"/>
            </a:fld>
            <a:endParaRPr lang="en-US" altLang="zh-CN" sz="130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dirty="0"/>
              <a:t>在</a:t>
            </a:r>
            <a:r>
              <a:rPr lang="en-US" altLang="zh-CN" sz="3200" dirty="0"/>
              <a:t>19</a:t>
            </a:r>
            <a:r>
              <a:rPr lang="zh-CN" altLang="en-US" sz="3200" dirty="0"/>
              <a:t>世纪，匈牙利物理学家厄缶</a:t>
            </a:r>
            <a:r>
              <a:rPr lang="zh-CN" altLang="en-US" sz="3200" dirty="0">
                <a:solidFill>
                  <a:srgbClr val="990000"/>
                </a:solidFill>
              </a:rPr>
              <a:t>（</a:t>
            </a:r>
            <a:r>
              <a:rPr lang="en-US" altLang="zh-CN" sz="3200" dirty="0">
                <a:solidFill>
                  <a:srgbClr val="990000"/>
                </a:solidFill>
              </a:rPr>
              <a:t>B.R.V. </a:t>
            </a:r>
            <a:r>
              <a:rPr lang="en-US" altLang="zh-CN" sz="3200" dirty="0" err="1">
                <a:solidFill>
                  <a:srgbClr val="990000"/>
                </a:solidFill>
              </a:rPr>
              <a:t>Eötvos</a:t>
            </a:r>
            <a:r>
              <a:rPr lang="zh-CN" altLang="en-US" sz="3200" dirty="0">
                <a:solidFill>
                  <a:srgbClr val="990000"/>
                </a:solidFill>
              </a:rPr>
              <a:t>）</a:t>
            </a:r>
            <a:r>
              <a:rPr lang="zh-CN" altLang="en-US" sz="3200" dirty="0"/>
              <a:t>用扭秤实验以</a:t>
            </a:r>
            <a:r>
              <a:rPr lang="en-US" altLang="zh-CN" sz="3200" dirty="0"/>
              <a:t>10</a:t>
            </a:r>
            <a:r>
              <a:rPr lang="en-US" altLang="zh-CN" sz="3200" baseline="30000" dirty="0"/>
              <a:t>-9</a:t>
            </a:r>
            <a:r>
              <a:rPr lang="zh-CN" altLang="en-US" sz="3200" dirty="0"/>
              <a:t>的精度直接证实，对于可以在实验室里测量的物体，惯性质量等于引力质量。到</a:t>
            </a:r>
            <a:r>
              <a:rPr lang="en-US" altLang="zh-CN" sz="3200" dirty="0"/>
              <a:t>20</a:t>
            </a:r>
            <a:r>
              <a:rPr lang="zh-CN" altLang="en-US" sz="3200" dirty="0"/>
              <a:t>世纪</a:t>
            </a:r>
            <a:r>
              <a:rPr lang="en-US" altLang="zh-CN" sz="3200" dirty="0"/>
              <a:t>70</a:t>
            </a:r>
            <a:r>
              <a:rPr lang="zh-CN" altLang="en-US" sz="3200" dirty="0"/>
              <a:t>年代初，厄缶实验的精度已经达到</a:t>
            </a:r>
            <a:r>
              <a:rPr lang="en-US" altLang="zh-CN" sz="3200" dirty="0"/>
              <a:t>10</a:t>
            </a:r>
            <a:r>
              <a:rPr lang="en-US" altLang="zh-CN" sz="3200" baseline="30000" dirty="0"/>
              <a:t>-12</a:t>
            </a:r>
            <a:r>
              <a:rPr lang="en-US" altLang="zh-CN" sz="3200" dirty="0"/>
              <a:t>. </a:t>
            </a:r>
            <a:endParaRPr lang="en-US" altLang="zh-CN" sz="3200" dirty="0"/>
          </a:p>
          <a:p>
            <a:pPr eaLnBrk="1" hangingPunct="1"/>
            <a:r>
              <a:rPr lang="zh-CN" altLang="en-US" sz="3200" dirty="0"/>
              <a:t>在广义相对论中，爱因斯坦把惯性质量等于引力质量作为一个基本假设，因此一切与广义相对论有关的观测结果都可以看成是对这两种质量相等的验证。</a:t>
            </a:r>
            <a:endParaRPr lang="en-US" altLang="zh-CN" sz="3200" dirty="0"/>
          </a:p>
          <a:p>
            <a:pPr eaLnBrk="1" hangingPunct="1"/>
            <a:r>
              <a:rPr lang="zh-CN" altLang="en-US" sz="3200" dirty="0">
                <a:solidFill>
                  <a:srgbClr val="990000"/>
                </a:solidFill>
                <a:latin typeface="华文新魏" panose="02010800040101010101" pitchFamily="2" charset="-122"/>
                <a:ea typeface="华文新魏" panose="02010800040101010101" pitchFamily="2" charset="-122"/>
              </a:rPr>
              <a:t>惯性质量等于引力质量是一个精确成立的实验事实，因此对它们不作区分而统称为质量。</a:t>
            </a:r>
            <a:endParaRPr lang="zh-CN" altLang="zh-CN" sz="3000" b="1" dirty="0">
              <a:solidFill>
                <a:srgbClr val="66FF33"/>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622D87-D612-4E0F-B410-94BCE9C03CD2}" type="slidenum">
              <a:rPr lang="en-US" altLang="zh-CN" sz="1300"/>
            </a:fld>
            <a:endParaRPr lang="en-US" altLang="zh-CN" sz="1300"/>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3500">
              <a:solidFill>
                <a:schemeClr val="bg1"/>
              </a:solidFill>
              <a:ea typeface="创艺简魏碑"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F0D310E-9942-4E92-896C-C1A60FE5F8D1}" type="slidenum">
              <a:rPr lang="en-US" altLang="zh-CN" sz="1300"/>
            </a:fld>
            <a:endParaRPr lang="en-US" altLang="zh-CN" sz="1300"/>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牛顿定律适用的参考系称为惯性参考系（惯性系）。那么，具备什么条件的参考系才是惯性系呢？马赫曾经指出：“所谓惯性系，其实是相对整个宇宙的平均速度为零的参考系”。显然，只有远离其它物体的孤立物体才能满足上述条件而作为惯性系，因此这种惯性系是一种理想的惯性系。</a:t>
            </a:r>
            <a:endParaRPr lang="zh-CN" altLang="en-US" smtClean="0"/>
          </a:p>
          <a:p>
            <a:pPr eaLnBrk="1" hangingPunct="1"/>
            <a:endParaRPr lang="zh-CN" altLang="zh-CN" sz="30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一个参考系是否是惯性系，只能依赖实验确定，如果在所选参考系中，应用牛顿定律所得结果在人们要求的精度范围内与实验相符合，那么，我们就可以认为这个参考系是惯性参考系。实验还表明，相对已知惯性系静止或匀速直线运动的参考系都是惯性系。</a:t>
            </a:r>
            <a:endParaRPr lang="zh-CN" altLang="en-US" dirty="0" smtClean="0"/>
          </a:p>
          <a:p>
            <a:r>
              <a:rPr lang="zh-CN" altLang="en-US" dirty="0" smtClean="0"/>
              <a:t>天文学研究结果表明，选取太阳作为参考系，牛顿定律以很高精确度成立，取地球作为惯性系，牛顿定律也颇为准确的成立，但是，我们知道，太阳绕银河系的中心旋转，地球有绕太阳的公转和本身的自转，它们与理想的惯性系仍有偏差，因此在研究恒星运动时，这种偏差就会表现出来，于是在天文学常采用选定的</a:t>
            </a:r>
            <a:r>
              <a:rPr lang="en-US" altLang="zh-CN" dirty="0" smtClean="0"/>
              <a:t>1535</a:t>
            </a:r>
            <a:r>
              <a:rPr lang="zh-CN" altLang="en-US" dirty="0" smtClean="0"/>
              <a:t>颗恒星的平均位置，作为基准的参考系</a:t>
            </a:r>
            <a:r>
              <a:rPr lang="en-US" altLang="zh-CN" dirty="0" smtClean="0"/>
              <a:t>—FK4</a:t>
            </a:r>
            <a:r>
              <a:rPr lang="zh-CN" altLang="en-US" dirty="0" smtClean="0"/>
              <a:t>系。在天文学和航天物理运用较多，如运载火箭、人造卫星，其运行轨道的精确计算，均要以</a:t>
            </a:r>
            <a:r>
              <a:rPr lang="en-US" altLang="zh-CN" dirty="0" smtClean="0"/>
              <a:t>FK4</a:t>
            </a:r>
            <a:r>
              <a:rPr lang="zh-CN" altLang="en-US" dirty="0" smtClean="0"/>
              <a:t>系为基准参考系。</a:t>
            </a:r>
            <a:endParaRPr lang="en-US" altLang="zh-CN" dirty="0" smtClean="0"/>
          </a:p>
          <a:p>
            <a:r>
              <a:rPr lang="en-US" altLang="zh-CN" i="1" dirty="0" smtClean="0"/>
              <a:t>Fourth Fundamental Catalogue</a:t>
            </a:r>
            <a:r>
              <a:rPr lang="en-US" altLang="zh-CN" dirty="0" smtClean="0"/>
              <a:t> (FK4) FK6 </a:t>
            </a:r>
            <a:endParaRPr lang="zh-CN" altLang="en-US" dirty="0" smtClean="0"/>
          </a:p>
          <a:p>
            <a:endParaRPr lang="zh-CN" altLang="en-US" dirty="0" smtClean="0"/>
          </a:p>
        </p:txBody>
      </p:sp>
      <p:sp>
        <p:nvSpPr>
          <p:cNvPr id="28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B2B3346-6EB0-4F51-B198-132E6E8EA4EC}" type="slidenum">
              <a:rPr lang="en-US" altLang="zh-CN" sz="1300"/>
            </a:fld>
            <a:endParaRPr lang="en-US" altLang="zh-CN"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D84E14-65C8-4A16-BCBE-FAF8C7078D77}" type="slidenum">
              <a:rPr lang="en-US" altLang="zh-CN" sz="1300"/>
            </a:fld>
            <a:endParaRPr lang="en-US" altLang="zh-CN" sz="1300"/>
          </a:p>
        </p:txBody>
      </p:sp>
      <p:sp>
        <p:nvSpPr>
          <p:cNvPr id="30723" name="Rectangle 2"/>
          <p:cNvSpPr>
            <a:spLocks noGrp="1" noRot="1" noChangeAspect="1" noChangeArrowheads="1" noTextEdit="1"/>
          </p:cNvSpPr>
          <p:nvPr>
            <p:ph type="sldImg"/>
          </p:nvPr>
        </p:nvSpPr>
        <p:spPr/>
      </p:sp>
      <p:sp>
        <p:nvSpPr>
          <p:cNvPr id="146435" name="Rectangle 3"/>
          <p:cNvSpPr>
            <a:spLocks noGrp="1" noChangeArrowheads="1"/>
          </p:cNvSpPr>
          <p:nvPr>
            <p:ph type="body" idx="1"/>
          </p:nvPr>
        </p:nvSpPr>
        <p:spPr/>
        <p:txBody>
          <a:bodyPr/>
          <a:lstStyle/>
          <a:p>
            <a:pPr eaLnBrk="1" hangingPunct="1">
              <a:defRPr/>
            </a:pPr>
            <a:r>
              <a:rPr lang="zh-CN" altLang="en-US" b="1" dirty="0" smtClean="0"/>
              <a:t>近代科学已经证明，</a:t>
            </a:r>
            <a:endParaRPr lang="zh-CN" altLang="zh-CN" b="1" dirty="0" smtClean="0">
              <a:solidFill>
                <a:srgbClr val="FF3300"/>
              </a:solidFill>
              <a:effectLst>
                <a:outerShdw blurRad="38100" dist="38100" dir="2700000" algn="tl">
                  <a:srgbClr val="C0C0C0"/>
                </a:outerShdw>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自然界中总共</a:t>
            </a:r>
            <a:r>
              <a:rPr lang="en-US" altLang="zh-CN" dirty="0" smtClean="0"/>
              <a:t>4</a:t>
            </a:r>
            <a:r>
              <a:rPr lang="zh-CN" altLang="en-US" dirty="0" smtClean="0"/>
              <a:t>种相互作用力除有引力之外的</a:t>
            </a:r>
            <a:r>
              <a:rPr lang="en-US" altLang="zh-CN" dirty="0" smtClean="0"/>
              <a:t>3</a:t>
            </a:r>
            <a:r>
              <a:rPr lang="zh-CN" altLang="en-US" dirty="0" smtClean="0"/>
              <a:t>种都可有量子理论来描述，电磁、弱和强相互作用力的形成是用假设相互交换量子来解释的。但是，引力的形成完全是另一回事，爱因斯坦的广义相对论是用物质影响空间的几何性质来解释引力的。</a:t>
            </a:r>
            <a:endParaRPr lang="en-US" altLang="zh-CN" dirty="0" smtClean="0"/>
          </a:p>
          <a:p>
            <a:pPr algn="just">
              <a:lnSpc>
                <a:spcPct val="110000"/>
              </a:lnSpc>
              <a:buFontTx/>
              <a:buChar char="•"/>
            </a:pPr>
            <a:r>
              <a:rPr lang="en-US" altLang="zh-CN" b="1" dirty="0" smtClean="0"/>
              <a:t> </a:t>
            </a:r>
            <a:r>
              <a:rPr lang="zh-CN" altLang="en-US" b="1" dirty="0" smtClean="0">
                <a:solidFill>
                  <a:srgbClr val="FF3300"/>
                </a:solidFill>
                <a:ea typeface="黑体" panose="02010609060101010101" pitchFamily="49" charset="-122"/>
              </a:rPr>
              <a:t>弱、电统一：</a:t>
            </a:r>
            <a:r>
              <a:rPr lang="en-US" altLang="zh-CN" b="1" dirty="0" smtClean="0"/>
              <a:t>1967</a:t>
            </a:r>
            <a:r>
              <a:rPr lang="zh-CN" altLang="en-US" b="1" dirty="0" smtClean="0"/>
              <a:t>年温伯格等提出理论，</a:t>
            </a:r>
            <a:r>
              <a:rPr lang="en-US" altLang="zh-CN" b="1" dirty="0" smtClean="0"/>
              <a:t>1983</a:t>
            </a:r>
            <a:r>
              <a:rPr lang="zh-CN" altLang="en-US" b="1" dirty="0" smtClean="0"/>
              <a:t>年实验证实理论预言。</a:t>
            </a:r>
            <a:endParaRPr lang="en-US" altLang="zh-CN" b="1" dirty="0" smtClean="0"/>
          </a:p>
          <a:p>
            <a:pPr>
              <a:spcBef>
                <a:spcPct val="15000"/>
              </a:spcBef>
              <a:buFontTx/>
              <a:buChar char="•"/>
            </a:pPr>
            <a:r>
              <a:rPr lang="zh-CN" altLang="en-US" b="1" dirty="0" smtClean="0">
                <a:solidFill>
                  <a:srgbClr val="9933FF"/>
                </a:solidFill>
                <a:ea typeface="黑体" panose="02010609060101010101" pitchFamily="49" charset="-122"/>
              </a:rPr>
              <a:t>大统一：</a:t>
            </a:r>
            <a:r>
              <a:rPr lang="zh-CN" altLang="en-US" b="1" dirty="0" smtClean="0"/>
              <a:t>弱、电、强 统一已提出一些理论，因目前加速器能量不够而无法实验证实。</a:t>
            </a:r>
            <a:r>
              <a:rPr lang="en-US" altLang="zh-CN" b="1" dirty="0" smtClean="0"/>
              <a:t>(</a:t>
            </a:r>
            <a:r>
              <a:rPr lang="zh-CN" altLang="en-US" b="1" dirty="0" smtClean="0"/>
              <a:t>需要</a:t>
            </a:r>
            <a:r>
              <a:rPr lang="en-US" altLang="zh-CN" b="1" dirty="0" smtClean="0"/>
              <a:t>10</a:t>
            </a:r>
            <a:r>
              <a:rPr lang="en-US" altLang="zh-CN" b="1" baseline="30000" dirty="0" smtClean="0"/>
              <a:t>15</a:t>
            </a:r>
            <a:r>
              <a:rPr lang="en-US" altLang="zh-CN" b="1" dirty="0" smtClean="0"/>
              <a:t>GeV</a:t>
            </a:r>
            <a:r>
              <a:rPr lang="zh-CN" altLang="en-US" b="1" dirty="0" smtClean="0"/>
              <a:t>，现</a:t>
            </a:r>
            <a:r>
              <a:rPr lang="en-US" altLang="zh-CN" b="1" dirty="0" smtClean="0"/>
              <a:t>10</a:t>
            </a:r>
            <a:r>
              <a:rPr lang="en-US" altLang="zh-CN" b="1" baseline="30000" dirty="0" smtClean="0"/>
              <a:t>3</a:t>
            </a:r>
            <a:r>
              <a:rPr lang="en-US" altLang="zh-CN" b="1" dirty="0" smtClean="0"/>
              <a:t>GeV)</a:t>
            </a:r>
            <a:endParaRPr lang="en-US" altLang="zh-CN" b="1" dirty="0" smtClean="0"/>
          </a:p>
          <a:p>
            <a:pPr>
              <a:spcBef>
                <a:spcPct val="15000"/>
              </a:spcBef>
              <a:buFontTx/>
              <a:buChar char="•"/>
            </a:pPr>
            <a:r>
              <a:rPr lang="zh-CN" altLang="en-US" b="1" dirty="0" smtClean="0">
                <a:solidFill>
                  <a:srgbClr val="9933FF"/>
                </a:solidFill>
                <a:ea typeface="黑体" panose="02010609060101010101" pitchFamily="49" charset="-122"/>
              </a:rPr>
              <a:t>超统一：</a:t>
            </a:r>
            <a:r>
              <a:rPr lang="zh-CN" altLang="en-US" b="1" dirty="0" smtClean="0"/>
              <a:t>四种力的统一。        </a:t>
            </a:r>
            <a:endParaRPr lang="zh-CN" altLang="en-US" b="1" dirty="0" smtClean="0"/>
          </a:p>
          <a:p>
            <a:pPr>
              <a:spcBef>
                <a:spcPct val="15000"/>
              </a:spcBef>
              <a:buFontTx/>
              <a:buChar char="•"/>
            </a:pPr>
            <a:endParaRPr lang="en-US" altLang="zh-CN" b="1" dirty="0" smtClean="0"/>
          </a:p>
          <a:p>
            <a:pPr algn="just">
              <a:lnSpc>
                <a:spcPct val="110000"/>
              </a:lnSpc>
              <a:buFontTx/>
              <a:buChar char="•"/>
            </a:pPr>
            <a:endParaRPr lang="zh-CN" altLang="en-US" b="1" dirty="0" smtClean="0"/>
          </a:p>
          <a:p>
            <a:endParaRPr lang="zh-CN" altLang="en-US" dirty="0" smtClean="0"/>
          </a:p>
        </p:txBody>
      </p:sp>
      <p:sp>
        <p:nvSpPr>
          <p:cNvPr id="327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045" indent="-285115">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730" indent="-22733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565" indent="-22733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6130" indent="-22733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47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82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9165"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510" indent="-22733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A6D531-4DD2-4BDA-ACCE-DBDAEF1661ED}" type="slidenum">
              <a:rPr lang="en-US" altLang="zh-CN" sz="1300"/>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38556B0-F1B8-49C6-8DF8-61DF9C7A0BF2}" type="slidenum">
              <a:rPr lang="en-US" altLang="zh-CN"/>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94FC80C-614F-468E-9615-B12B5B76F154}" type="slidenum">
              <a:rPr lang="en-US" altLang="zh-CN"/>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65A1D3B-0086-4823-8153-3837F3CF06D8}" type="slidenum">
              <a:rPr lang="en-US" altLang="zh-CN"/>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 descr="banner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988"/>
            <a:ext cx="91440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7788"/>
            <a:ext cx="1800225"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2"/>
          <p:cNvSpPr>
            <a:spLocks noChangeArrowheads="1"/>
          </p:cNvSpPr>
          <p:nvPr/>
        </p:nvSpPr>
        <p:spPr bwMode="auto">
          <a:xfrm>
            <a:off x="971550" y="2239963"/>
            <a:ext cx="7200900" cy="53975"/>
          </a:xfrm>
          <a:prstGeom prst="roundRect">
            <a:avLst>
              <a:gd name="adj" fmla="val 50000"/>
            </a:avLst>
          </a:prstGeom>
          <a:gradFill rotWithShape="0">
            <a:gsLst>
              <a:gs pos="0">
                <a:srgbClr val="EFFFFF"/>
              </a:gs>
              <a:gs pos="50000">
                <a:srgbClr val="FF0000"/>
              </a:gs>
              <a:gs pos="100000">
                <a:srgbClr val="E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lIns="113130" tIns="56565" rIns="113130" bIns="56565" anchor="ctr"/>
          <a:lstStyle>
            <a:lvl1pPr defTabSz="1133475" eaLnBrk="0" hangingPunct="0">
              <a:defRPr>
                <a:solidFill>
                  <a:schemeClr val="tx1"/>
                </a:solidFill>
                <a:latin typeface="Arial" panose="020B0604020202020204" pitchFamily="34" charset="0"/>
                <a:ea typeface="宋体" panose="02010600030101010101" pitchFamily="2" charset="-122"/>
              </a:defRPr>
            </a:lvl1pPr>
            <a:lvl2pPr marL="742950" indent="-285750" defTabSz="1133475" eaLnBrk="0" hangingPunct="0">
              <a:defRPr>
                <a:solidFill>
                  <a:schemeClr val="tx1"/>
                </a:solidFill>
                <a:latin typeface="Arial" panose="020B0604020202020204" pitchFamily="34" charset="0"/>
                <a:ea typeface="宋体" panose="02010600030101010101" pitchFamily="2" charset="-122"/>
              </a:defRPr>
            </a:lvl2pPr>
            <a:lvl3pPr marL="1143000" indent="-228600" defTabSz="1133475" eaLnBrk="0" hangingPunct="0">
              <a:defRPr>
                <a:solidFill>
                  <a:schemeClr val="tx1"/>
                </a:solidFill>
                <a:latin typeface="Arial" panose="020B0604020202020204" pitchFamily="34" charset="0"/>
                <a:ea typeface="宋体" panose="02010600030101010101" pitchFamily="2" charset="-122"/>
              </a:defRPr>
            </a:lvl3pPr>
            <a:lvl4pPr marL="1600200" indent="-228600" defTabSz="1133475" eaLnBrk="0" hangingPunct="0">
              <a:defRPr>
                <a:solidFill>
                  <a:schemeClr val="tx1"/>
                </a:solidFill>
                <a:latin typeface="Arial" panose="020B0604020202020204" pitchFamily="34" charset="0"/>
                <a:ea typeface="宋体" panose="02010600030101010101" pitchFamily="2" charset="-122"/>
              </a:defRPr>
            </a:lvl4pPr>
            <a:lvl5pPr marL="2057400" indent="-228600" defTabSz="1133475" eaLnBrk="0" hangingPunct="0">
              <a:defRPr>
                <a:solidFill>
                  <a:schemeClr val="tx1"/>
                </a:solidFill>
                <a:latin typeface="Arial" panose="020B0604020202020204" pitchFamily="34" charset="0"/>
                <a:ea typeface="宋体" panose="02010600030101010101" pitchFamily="2" charset="-122"/>
              </a:defRPr>
            </a:lvl5pPr>
            <a:lvl6pPr marL="25146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00" smtClean="0">
              <a:solidFill>
                <a:srgbClr val="00246C"/>
              </a:solidFill>
              <a:ea typeface="黑体" panose="02010609060101010101" pitchFamily="49" charset="-122"/>
            </a:endParaRPr>
          </a:p>
        </p:txBody>
      </p:sp>
      <p:sp>
        <p:nvSpPr>
          <p:cNvPr id="2" name="标题 1"/>
          <p:cNvSpPr>
            <a:spLocks noGrp="1"/>
          </p:cNvSpPr>
          <p:nvPr>
            <p:ph type="ctrTitle"/>
          </p:nvPr>
        </p:nvSpPr>
        <p:spPr>
          <a:xfrm>
            <a:off x="0" y="1052736"/>
            <a:ext cx="9144000" cy="1470025"/>
          </a:xfrm>
        </p:spPr>
        <p:txBody>
          <a:bodyPr>
            <a:noAutofit/>
          </a:bodyPr>
          <a:lstStyle>
            <a:lvl1pPr algn="ctr">
              <a:defRPr sz="5400" b="1" baseline="0">
                <a:solidFill>
                  <a:srgbClr val="00206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1" baseline="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604EAEDE-97E5-4C1B-9B46-901A7AB480DD}" type="datetime1">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0560844-0409-404D-B723-9BCF8B7E1A4E}"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AC01B96-4BA6-4D8A-AFD0-249830617C58}"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423E6D-AEC3-4BE1-9A9F-0D58BE128F05}"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33AFC2A7-3E44-48BD-BD25-5F69B48C7943}"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318521-875C-45F2-BFD2-9D91EB08F97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C7DE8E1-FFB7-4A57-B81C-9B2147242BEE}"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A8FE865-BD41-4711-919D-74BF6DC9E0E8}"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142589A-18E9-40E1-8070-52829F46341C}" type="datetime1">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5061273-B355-474E-BD1C-048887E1F465}"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C988F79-7D4F-407B-A9D3-377C0A9756B0}" type="datetime1">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F464CF9-A512-466C-97E5-8EFE5465468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C58968D-39A9-405C-9413-087E50DAAC9D}"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DB0A035-C09C-4E19-8B61-9808ACB75BB1}"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49A7D4E3-F8DF-4031-82A5-3628D6E46E42}"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E9C3F4-1E2E-47B8-BDEF-C5217C9F039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9696E9F-8D71-449D-B5FF-CF4F67CD2C48}" type="slidenum">
              <a:rPr lang="en-US" altLang="zh-CN"/>
            </a:fld>
            <a:endParaRPr lang="en-US" altLang="zh-CN"/>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32412D7-EA6A-4F94-9252-E7A99C8CBB61}"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4A921F-A1F2-4225-9FBB-FB3AD961D108}"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BC0CAE-9CE9-44D0-B169-1F2F5C86672C}"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8917FA5-35F9-484D-98CA-CD52A443B63E}"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61143" y="3524750"/>
            <a:ext cx="6723225" cy="1589593"/>
          </a:xfrm>
          <a:prstGeom prst="rect">
            <a:avLst/>
          </a:prstGeom>
        </p:spPr>
        <p:txBody>
          <a:bodyPr lIns="79681" tIns="39840" rIns="79681" bIns="39840"/>
          <a:lstStyle>
            <a:lvl1pPr marL="0" indent="0" algn="ctr">
              <a:buNone/>
              <a:defRPr/>
            </a:lvl1pPr>
            <a:lvl2pPr marL="398145" indent="0" algn="ctr">
              <a:buNone/>
              <a:defRPr/>
            </a:lvl2pPr>
            <a:lvl3pPr marL="796925" indent="0" algn="ctr">
              <a:buNone/>
              <a:defRPr/>
            </a:lvl3pPr>
            <a:lvl4pPr marL="1195070" indent="0" algn="ctr">
              <a:buNone/>
              <a:defRPr/>
            </a:lvl4pPr>
            <a:lvl5pPr marL="1593850" indent="0" algn="ctr">
              <a:buNone/>
              <a:defRPr/>
            </a:lvl5pPr>
            <a:lvl6pPr marL="1991995" indent="0" algn="ctr">
              <a:buNone/>
              <a:defRPr/>
            </a:lvl6pPr>
            <a:lvl7pPr marL="2390140" indent="0" algn="ctr">
              <a:buNone/>
              <a:defRPr/>
            </a:lvl7pPr>
            <a:lvl8pPr marL="2788920" indent="0" algn="ctr">
              <a:buNone/>
              <a:defRPr/>
            </a:lvl8pPr>
            <a:lvl9pPr marL="3187065" indent="0" algn="ctr">
              <a:buNone/>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p:txBody>
          <a:bodyPr/>
          <a:lstStyle>
            <a:lvl1pPr>
              <a:defRPr/>
            </a:lvl1pPr>
          </a:lstStyle>
          <a:p>
            <a:pPr>
              <a:defRPr/>
            </a:pPr>
            <a:fld id="{3D7880CF-1AD5-48FE-A5EC-6F60EFBF527A}" type="slidenum">
              <a:rPr lang="zh-CN" altLang="en-US"/>
            </a:fld>
            <a:endParaRPr lang="zh-CN" altLang="en-US"/>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pPr>
              <a:defRPr/>
            </a:pPr>
            <a:fld id="{B95E3075-B090-4C89-BE56-A50419131666}" type="slidenum">
              <a:rPr lang="zh-CN" altLang="en-US"/>
            </a:fld>
            <a:endParaRPr lang="zh-CN"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3A9ED03-B258-4C0A-8675-BE9FDBAA2ACF}" type="datetime1">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382F326-2C0C-444A-A305-A48FF0596D96}"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6932" y="275013"/>
            <a:ext cx="8230138" cy="585154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3"/>
          <p:cNvSpPr>
            <a:spLocks noGrp="1" noChangeArrowheads="1"/>
          </p:cNvSpPr>
          <p:nvPr>
            <p:ph type="sldNum" sz="quarter" idx="10"/>
          </p:nvPr>
        </p:nvSpPr>
        <p:spPr/>
        <p:txBody>
          <a:bodyPr/>
          <a:lstStyle>
            <a:lvl1pPr>
              <a:defRPr/>
            </a:lvl1pPr>
          </a:lstStyle>
          <a:p>
            <a:pPr>
              <a:defRPr/>
            </a:pPr>
            <a:fld id="{D32A1D03-B71C-4249-89EC-82C3EE846FFD}"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0E12905-46C6-42D7-AD54-484969A42416}" type="slidenum">
              <a:rPr lang="en-US" altLang="zh-CN"/>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E01266F-929E-434D-A5B0-442EA6B7CBCA}" type="slidenum">
              <a:rPr lang="en-US" altLang="zh-CN"/>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0F5DC56A-D1AC-4640-8265-DF2325D05890}" type="slidenum">
              <a:rPr lang="en-US" altLang="zh-CN"/>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C032D94-DC89-4EC4-B110-84DE82B55EAA}" type="slidenum">
              <a:rPr lang="en-US" altLang="zh-CN"/>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sz="1800">
                <a:solidFill>
                  <a:schemeClr val="accent2"/>
                </a:solidFill>
              </a:defRPr>
            </a:lvl1pPr>
          </a:lstStyle>
          <a:p>
            <a:pPr>
              <a:defRPr/>
            </a:pPr>
            <a:fld id="{42B010D9-A66D-449E-966F-9A5A5C4D48C4}" type="slidenum">
              <a:rPr lang="en-US" altLang="zh-CN"/>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E6AF5D5-FDF4-4522-A8CD-097B41657F60}" type="slidenum">
              <a:rPr lang="en-US" altLang="zh-CN"/>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A5D1488-62E5-41E0-8957-D36EEB0BE1DD}"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2.png"/><Relationship Id="rId15" Type="http://schemas.openxmlformats.org/officeDocument/2006/relationships/image" Target="../media/image3.png"/><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4438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4438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44390" name="Rectangle 6"/>
          <p:cNvSpPr>
            <a:spLocks noGrp="1" noChangeArrowheads="1"/>
          </p:cNvSpPr>
          <p:nvPr>
            <p:ph type="sldNum" sz="quarter" idx="4"/>
          </p:nvPr>
        </p:nvSpPr>
        <p:spPr bwMode="auto">
          <a:xfrm>
            <a:off x="7010400" y="6381750"/>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22DA6B8C-05E6-4D08-A464-6E2EBF2AD9E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6988"/>
            <a:ext cx="9144000" cy="86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250825" y="-14288"/>
            <a:ext cx="7920038" cy="83661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2"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effectLst/>
                <a:latin typeface="+mn-lt"/>
                <a:ea typeface="+mn-ea"/>
              </a:defRPr>
            </a:lvl1pPr>
          </a:lstStyle>
          <a:p>
            <a:pPr>
              <a:defRPr/>
            </a:pPr>
            <a:fld id="{4A578370-FFA1-4E03-8EC7-CE37DB84FC07}" type="datetime1">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b="0">
                <a:solidFill>
                  <a:srgbClr val="898989"/>
                </a:solidFill>
                <a:effectLst/>
                <a:latin typeface="Arial" panose="020B0604020202020204" pitchFamily="34" charset="0"/>
                <a:ea typeface="黑体" panose="02010609060101010101" pitchFamily="49" charset="-122"/>
              </a:defRPr>
            </a:lvl1pPr>
          </a:lstStyle>
          <a:p>
            <a:pPr>
              <a:defRPr/>
            </a:pPr>
            <a:endParaRPr lang="zh-CN" altLang="en-US"/>
          </a:p>
        </p:txBody>
      </p:sp>
      <p:sp>
        <p:nvSpPr>
          <p:cNvPr id="6" name="灯片编号占位符 5"/>
          <p:cNvSpPr>
            <a:spLocks noGrp="1"/>
          </p:cNvSpPr>
          <p:nvPr>
            <p:ph type="sldNum" sz="quarter" idx="4"/>
          </p:nvPr>
        </p:nvSpPr>
        <p:spPr>
          <a:xfrm>
            <a:off x="6975475" y="6448425"/>
            <a:ext cx="2133600" cy="365125"/>
          </a:xfrm>
          <a:prstGeom prst="rect">
            <a:avLst/>
          </a:prstGeom>
        </p:spPr>
        <p:txBody>
          <a:bodyPr vert="horz" wrap="square" lIns="91440" tIns="45720" rIns="91440" bIns="45720" numCol="1" anchor="ctr" anchorCtr="0" compatLnSpc="1"/>
          <a:lstStyle>
            <a:lvl1pPr algn="r" eaLnBrk="1" hangingPunct="1">
              <a:defRPr sz="2000" b="1">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defRPr>
            </a:lvl1pPr>
          </a:lstStyle>
          <a:p>
            <a:pPr>
              <a:defRPr/>
            </a:pPr>
            <a:fld id="{06779FB5-5A7C-4652-A4BF-34E6B1C73091}" type="slidenum">
              <a:rPr lang="zh-CN" altLang="en-US"/>
            </a:fld>
            <a:endParaRPr lang="zh-CN" altLang="en-US"/>
          </a:p>
        </p:txBody>
      </p:sp>
      <p:pic>
        <p:nvPicPr>
          <p:cNvPr id="2056" name="Picture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24838" y="-26988"/>
            <a:ext cx="919162" cy="86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rgbClr val="FFFF00"/>
          </a:solidFill>
          <a:effectLst>
            <a:outerShdw blurRad="38100" dist="38100" dir="2700000" algn="tl">
              <a:srgbClr val="000000">
                <a:alpha val="43137"/>
              </a:srgbClr>
            </a:outerShdw>
          </a:effectLst>
          <a:latin typeface="Georgia" panose="02040502050405020303" pitchFamily="18" charset="0"/>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3600" b="1">
          <a:solidFill>
            <a:srgbClr val="FFFF00"/>
          </a:solidFill>
          <a:latin typeface="Georgia" panose="02040502050405020303" pitchFamily="18"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3600" b="1">
          <a:solidFill>
            <a:srgbClr val="FFFF00"/>
          </a:solidFill>
          <a:latin typeface="Georgia" panose="02040502050405020303" pitchFamily="18"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3600" b="1">
          <a:solidFill>
            <a:srgbClr val="FFFF00"/>
          </a:solidFill>
          <a:latin typeface="Georgia" panose="02040502050405020303" pitchFamily="18"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3600" b="1">
          <a:solidFill>
            <a:srgbClr val="FFFF00"/>
          </a:solidFill>
          <a:latin typeface="Georgia" panose="02040502050405020303" pitchFamily="18" charset="0"/>
          <a:ea typeface="微软雅黑" panose="020B0503020204020204" pitchFamily="34" charset="-122"/>
          <a:cs typeface="微软雅黑" panose="020B0503020204020204" pitchFamily="34" charset="-122"/>
        </a:defRPr>
      </a:lvl5pPr>
      <a:lvl6pPr marL="457200" algn="l" rtl="0" eaLnBrk="1" fontAlgn="base" hangingPunct="1">
        <a:spcBef>
          <a:spcPct val="0"/>
        </a:spcBef>
        <a:spcAft>
          <a:spcPct val="0"/>
        </a:spcAft>
        <a:defRPr sz="3600" b="1">
          <a:solidFill>
            <a:srgbClr val="FFFF00"/>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3600" b="1">
          <a:solidFill>
            <a:srgbClr val="FFFF00"/>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3600" b="1">
          <a:solidFill>
            <a:srgbClr val="FFFF00"/>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3600" b="1">
          <a:solidFill>
            <a:srgbClr val="FFFF00"/>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Georgia" panose="02040502050405020303" pitchFamily="18" charset="0"/>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oleObject" Target="../embeddings/oleObject31.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7.xml"/><Relationship Id="rId2" Type="http://schemas.openxmlformats.org/officeDocument/2006/relationships/image" Target="../media/image40.emf"/><Relationship Id="rId1"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42.jpeg"/><Relationship Id="rId1" Type="http://schemas.openxmlformats.org/officeDocument/2006/relationships/image" Target="../media/image4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47.emf"/><Relationship Id="rId7" Type="http://schemas.openxmlformats.org/officeDocument/2006/relationships/oleObject" Target="../embeddings/oleObject36.bin"/><Relationship Id="rId6" Type="http://schemas.openxmlformats.org/officeDocument/2006/relationships/image" Target="../media/image46.emf"/><Relationship Id="rId5" Type="http://schemas.openxmlformats.org/officeDocument/2006/relationships/oleObject" Target="../embeddings/oleObject35.bin"/><Relationship Id="rId4" Type="http://schemas.openxmlformats.org/officeDocument/2006/relationships/image" Target="../media/image45.emf"/><Relationship Id="rId3" Type="http://schemas.openxmlformats.org/officeDocument/2006/relationships/oleObject" Target="../embeddings/oleObject34.bin"/><Relationship Id="rId21" Type="http://schemas.openxmlformats.org/officeDocument/2006/relationships/notesSlide" Target="../notesSlides/notesSlide10.xml"/><Relationship Id="rId20" Type="http://schemas.openxmlformats.org/officeDocument/2006/relationships/vmlDrawing" Target="../drawings/vmlDrawing10.vml"/><Relationship Id="rId2" Type="http://schemas.openxmlformats.org/officeDocument/2006/relationships/image" Target="../media/image44.emf"/><Relationship Id="rId19" Type="http://schemas.openxmlformats.org/officeDocument/2006/relationships/slideLayout" Target="../slideLayouts/slideLayout7.xml"/><Relationship Id="rId18" Type="http://schemas.openxmlformats.org/officeDocument/2006/relationships/image" Target="../media/image52.emf"/><Relationship Id="rId17" Type="http://schemas.openxmlformats.org/officeDocument/2006/relationships/oleObject" Target="../embeddings/oleObject41.bin"/><Relationship Id="rId16" Type="http://schemas.openxmlformats.org/officeDocument/2006/relationships/image" Target="../media/image51.emf"/><Relationship Id="rId15" Type="http://schemas.openxmlformats.org/officeDocument/2006/relationships/oleObject" Target="../embeddings/oleObject40.bin"/><Relationship Id="rId14" Type="http://schemas.openxmlformats.org/officeDocument/2006/relationships/image" Target="../media/image50.emf"/><Relationship Id="rId13" Type="http://schemas.openxmlformats.org/officeDocument/2006/relationships/oleObject" Target="../embeddings/oleObject39.bin"/><Relationship Id="rId12" Type="http://schemas.openxmlformats.org/officeDocument/2006/relationships/image" Target="../media/image49.emf"/><Relationship Id="rId11" Type="http://schemas.openxmlformats.org/officeDocument/2006/relationships/oleObject" Target="../embeddings/oleObject38.bin"/><Relationship Id="rId10" Type="http://schemas.openxmlformats.org/officeDocument/2006/relationships/image" Target="../media/image48.emf"/><Relationship Id="rId1" Type="http://schemas.openxmlformats.org/officeDocument/2006/relationships/oleObject" Target="../embeddings/oleObject33.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56.emf"/><Relationship Id="rId7" Type="http://schemas.openxmlformats.org/officeDocument/2006/relationships/oleObject" Target="../embeddings/oleObject45.bin"/><Relationship Id="rId6" Type="http://schemas.openxmlformats.org/officeDocument/2006/relationships/image" Target="../media/image55.emf"/><Relationship Id="rId5" Type="http://schemas.openxmlformats.org/officeDocument/2006/relationships/oleObject" Target="../embeddings/oleObject44.bin"/><Relationship Id="rId4" Type="http://schemas.openxmlformats.org/officeDocument/2006/relationships/image" Target="../media/image54.emf"/><Relationship Id="rId3" Type="http://schemas.openxmlformats.org/officeDocument/2006/relationships/oleObject" Target="../embeddings/oleObject43.bin"/><Relationship Id="rId23" Type="http://schemas.openxmlformats.org/officeDocument/2006/relationships/notesSlide" Target="../notesSlides/notesSlide11.xml"/><Relationship Id="rId22" Type="http://schemas.openxmlformats.org/officeDocument/2006/relationships/vmlDrawing" Target="../drawings/vmlDrawing11.vml"/><Relationship Id="rId21" Type="http://schemas.openxmlformats.org/officeDocument/2006/relationships/slideLayout" Target="../slideLayouts/slideLayout7.xml"/><Relationship Id="rId20" Type="http://schemas.openxmlformats.org/officeDocument/2006/relationships/image" Target="../media/image62.emf"/><Relationship Id="rId2" Type="http://schemas.openxmlformats.org/officeDocument/2006/relationships/image" Target="../media/image53.emf"/><Relationship Id="rId19" Type="http://schemas.openxmlformats.org/officeDocument/2006/relationships/oleObject" Target="../embeddings/oleObject51.bin"/><Relationship Id="rId18" Type="http://schemas.openxmlformats.org/officeDocument/2006/relationships/image" Target="../media/image61.emf"/><Relationship Id="rId17" Type="http://schemas.openxmlformats.org/officeDocument/2006/relationships/oleObject" Target="../embeddings/oleObject50.bin"/><Relationship Id="rId16" Type="http://schemas.openxmlformats.org/officeDocument/2006/relationships/image" Target="../media/image60.emf"/><Relationship Id="rId15" Type="http://schemas.openxmlformats.org/officeDocument/2006/relationships/oleObject" Target="../embeddings/oleObject49.bin"/><Relationship Id="rId14" Type="http://schemas.openxmlformats.org/officeDocument/2006/relationships/image" Target="../media/image59.emf"/><Relationship Id="rId13" Type="http://schemas.openxmlformats.org/officeDocument/2006/relationships/oleObject" Target="../embeddings/oleObject48.bin"/><Relationship Id="rId12" Type="http://schemas.openxmlformats.org/officeDocument/2006/relationships/image" Target="../media/image58.emf"/><Relationship Id="rId11" Type="http://schemas.openxmlformats.org/officeDocument/2006/relationships/oleObject" Target="../embeddings/oleObject47.bin"/><Relationship Id="rId10" Type="http://schemas.openxmlformats.org/officeDocument/2006/relationships/image" Target="../media/image57.emf"/><Relationship Id="rId1" Type="http://schemas.openxmlformats.org/officeDocument/2006/relationships/oleObject" Target="../embeddings/oleObject42.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66.emf"/><Relationship Id="rId7" Type="http://schemas.openxmlformats.org/officeDocument/2006/relationships/oleObject" Target="../embeddings/oleObject55.bin"/><Relationship Id="rId6" Type="http://schemas.openxmlformats.org/officeDocument/2006/relationships/image" Target="../media/image65.emf"/><Relationship Id="rId5" Type="http://schemas.openxmlformats.org/officeDocument/2006/relationships/oleObject" Target="../embeddings/oleObject54.bin"/><Relationship Id="rId4" Type="http://schemas.openxmlformats.org/officeDocument/2006/relationships/image" Target="../media/image64.emf"/><Relationship Id="rId3" Type="http://schemas.openxmlformats.org/officeDocument/2006/relationships/oleObject" Target="../embeddings/oleObject53.bin"/><Relationship Id="rId24" Type="http://schemas.openxmlformats.org/officeDocument/2006/relationships/vmlDrawing" Target="../drawings/vmlDrawing12.vml"/><Relationship Id="rId23" Type="http://schemas.openxmlformats.org/officeDocument/2006/relationships/slideLayout" Target="../slideLayouts/slideLayout7.xml"/><Relationship Id="rId22" Type="http://schemas.openxmlformats.org/officeDocument/2006/relationships/image" Target="../media/image73.emf"/><Relationship Id="rId21" Type="http://schemas.openxmlformats.org/officeDocument/2006/relationships/oleObject" Target="../embeddings/oleObject62.bin"/><Relationship Id="rId20" Type="http://schemas.openxmlformats.org/officeDocument/2006/relationships/image" Target="../media/image72.emf"/><Relationship Id="rId2" Type="http://schemas.openxmlformats.org/officeDocument/2006/relationships/image" Target="../media/image63.emf"/><Relationship Id="rId19" Type="http://schemas.openxmlformats.org/officeDocument/2006/relationships/oleObject" Target="../embeddings/oleObject61.bin"/><Relationship Id="rId18" Type="http://schemas.openxmlformats.org/officeDocument/2006/relationships/image" Target="../media/image71.emf"/><Relationship Id="rId17" Type="http://schemas.openxmlformats.org/officeDocument/2006/relationships/oleObject" Target="../embeddings/oleObject60.bin"/><Relationship Id="rId16" Type="http://schemas.openxmlformats.org/officeDocument/2006/relationships/image" Target="../media/image70.emf"/><Relationship Id="rId15" Type="http://schemas.openxmlformats.org/officeDocument/2006/relationships/oleObject" Target="../embeddings/oleObject59.bin"/><Relationship Id="rId14" Type="http://schemas.openxmlformats.org/officeDocument/2006/relationships/image" Target="../media/image69.emf"/><Relationship Id="rId13" Type="http://schemas.openxmlformats.org/officeDocument/2006/relationships/oleObject" Target="../embeddings/oleObject58.bin"/><Relationship Id="rId12" Type="http://schemas.openxmlformats.org/officeDocument/2006/relationships/image" Target="../media/image68.emf"/><Relationship Id="rId11" Type="http://schemas.openxmlformats.org/officeDocument/2006/relationships/oleObject" Target="../embeddings/oleObject57.bin"/><Relationship Id="rId10" Type="http://schemas.openxmlformats.org/officeDocument/2006/relationships/image" Target="../media/image67.emf"/><Relationship Id="rId1" Type="http://schemas.openxmlformats.org/officeDocument/2006/relationships/oleObject" Target="../embeddings/oleObject52.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emf"/><Relationship Id="rId7" Type="http://schemas.openxmlformats.org/officeDocument/2006/relationships/oleObject" Target="../embeddings/oleObject4.bin"/><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 Id="rId3" Type="http://schemas.openxmlformats.org/officeDocument/2006/relationships/oleObject" Target="../embeddings/oleObject2.bin"/><Relationship Id="rId27" Type="http://schemas.openxmlformats.org/officeDocument/2006/relationships/notesSlide" Target="../notesSlides/notesSlide1.xml"/><Relationship Id="rId26" Type="http://schemas.openxmlformats.org/officeDocument/2006/relationships/vmlDrawing" Target="../drawings/vmlDrawing1.vml"/><Relationship Id="rId25" Type="http://schemas.openxmlformats.org/officeDocument/2006/relationships/slideLayout" Target="../slideLayouts/slideLayout7.xml"/><Relationship Id="rId24" Type="http://schemas.openxmlformats.org/officeDocument/2006/relationships/image" Target="../media/image15.emf"/><Relationship Id="rId23" Type="http://schemas.openxmlformats.org/officeDocument/2006/relationships/oleObject" Target="../embeddings/oleObject12.bin"/><Relationship Id="rId22" Type="http://schemas.openxmlformats.org/officeDocument/2006/relationships/image" Target="../media/image14.emf"/><Relationship Id="rId21" Type="http://schemas.openxmlformats.org/officeDocument/2006/relationships/oleObject" Target="../embeddings/oleObject11.bin"/><Relationship Id="rId20" Type="http://schemas.openxmlformats.org/officeDocument/2006/relationships/image" Target="../media/image13.emf"/><Relationship Id="rId2" Type="http://schemas.openxmlformats.org/officeDocument/2006/relationships/image" Target="../media/image4.emf"/><Relationship Id="rId19" Type="http://schemas.openxmlformats.org/officeDocument/2006/relationships/oleObject" Target="../embeddings/oleObject10.bin"/><Relationship Id="rId18" Type="http://schemas.openxmlformats.org/officeDocument/2006/relationships/image" Target="../media/image12.emf"/><Relationship Id="rId17" Type="http://schemas.openxmlformats.org/officeDocument/2006/relationships/oleObject" Target="../embeddings/oleObject9.bin"/><Relationship Id="rId16" Type="http://schemas.openxmlformats.org/officeDocument/2006/relationships/image" Target="../media/image11.emf"/><Relationship Id="rId15" Type="http://schemas.openxmlformats.org/officeDocument/2006/relationships/oleObject" Target="../embeddings/oleObject8.bin"/><Relationship Id="rId14" Type="http://schemas.openxmlformats.org/officeDocument/2006/relationships/image" Target="../media/image10.emf"/><Relationship Id="rId13" Type="http://schemas.openxmlformats.org/officeDocument/2006/relationships/oleObject" Target="../embeddings/oleObject7.bin"/><Relationship Id="rId12" Type="http://schemas.openxmlformats.org/officeDocument/2006/relationships/image" Target="../media/image9.emf"/><Relationship Id="rId11" Type="http://schemas.openxmlformats.org/officeDocument/2006/relationships/oleObject" Target="../embeddings/oleObject6.bin"/><Relationship Id="rId10" Type="http://schemas.openxmlformats.org/officeDocument/2006/relationships/image" Target="../media/image8.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77.emf"/><Relationship Id="rId7" Type="http://schemas.openxmlformats.org/officeDocument/2006/relationships/oleObject" Target="../embeddings/oleObject66.bin"/><Relationship Id="rId6" Type="http://schemas.openxmlformats.org/officeDocument/2006/relationships/image" Target="../media/image76.emf"/><Relationship Id="rId5" Type="http://schemas.openxmlformats.org/officeDocument/2006/relationships/oleObject" Target="../embeddings/oleObject65.bin"/><Relationship Id="rId40" Type="http://schemas.openxmlformats.org/officeDocument/2006/relationships/vmlDrawing" Target="../drawings/vmlDrawing13.vml"/><Relationship Id="rId4" Type="http://schemas.openxmlformats.org/officeDocument/2006/relationships/image" Target="../media/image75.emf"/><Relationship Id="rId39" Type="http://schemas.openxmlformats.org/officeDocument/2006/relationships/slideLayout" Target="../slideLayouts/slideLayout7.xml"/><Relationship Id="rId38" Type="http://schemas.openxmlformats.org/officeDocument/2006/relationships/image" Target="../media/image92.emf"/><Relationship Id="rId37" Type="http://schemas.openxmlformats.org/officeDocument/2006/relationships/oleObject" Target="../embeddings/oleObject81.bin"/><Relationship Id="rId36" Type="http://schemas.openxmlformats.org/officeDocument/2006/relationships/image" Target="../media/image91.emf"/><Relationship Id="rId35" Type="http://schemas.openxmlformats.org/officeDocument/2006/relationships/oleObject" Target="../embeddings/oleObject80.bin"/><Relationship Id="rId34" Type="http://schemas.openxmlformats.org/officeDocument/2006/relationships/image" Target="../media/image90.emf"/><Relationship Id="rId33" Type="http://schemas.openxmlformats.org/officeDocument/2006/relationships/oleObject" Target="../embeddings/oleObject79.bin"/><Relationship Id="rId32" Type="http://schemas.openxmlformats.org/officeDocument/2006/relationships/image" Target="../media/image89.emf"/><Relationship Id="rId31" Type="http://schemas.openxmlformats.org/officeDocument/2006/relationships/oleObject" Target="../embeddings/oleObject78.bin"/><Relationship Id="rId30" Type="http://schemas.openxmlformats.org/officeDocument/2006/relationships/image" Target="../media/image88.emf"/><Relationship Id="rId3" Type="http://schemas.openxmlformats.org/officeDocument/2006/relationships/oleObject" Target="../embeddings/oleObject64.bin"/><Relationship Id="rId29" Type="http://schemas.openxmlformats.org/officeDocument/2006/relationships/oleObject" Target="../embeddings/oleObject77.bin"/><Relationship Id="rId28" Type="http://schemas.openxmlformats.org/officeDocument/2006/relationships/image" Target="../media/image87.emf"/><Relationship Id="rId27" Type="http://schemas.openxmlformats.org/officeDocument/2006/relationships/oleObject" Target="../embeddings/oleObject76.bin"/><Relationship Id="rId26" Type="http://schemas.openxmlformats.org/officeDocument/2006/relationships/image" Target="../media/image86.emf"/><Relationship Id="rId25" Type="http://schemas.openxmlformats.org/officeDocument/2006/relationships/oleObject" Target="../embeddings/oleObject75.bin"/><Relationship Id="rId24" Type="http://schemas.openxmlformats.org/officeDocument/2006/relationships/image" Target="../media/image85.emf"/><Relationship Id="rId23" Type="http://schemas.openxmlformats.org/officeDocument/2006/relationships/oleObject" Target="../embeddings/oleObject74.bin"/><Relationship Id="rId22" Type="http://schemas.openxmlformats.org/officeDocument/2006/relationships/image" Target="../media/image84.emf"/><Relationship Id="rId21" Type="http://schemas.openxmlformats.org/officeDocument/2006/relationships/oleObject" Target="../embeddings/oleObject73.bin"/><Relationship Id="rId20" Type="http://schemas.openxmlformats.org/officeDocument/2006/relationships/image" Target="../media/image83.emf"/><Relationship Id="rId2" Type="http://schemas.openxmlformats.org/officeDocument/2006/relationships/image" Target="../media/image74.emf"/><Relationship Id="rId19" Type="http://schemas.openxmlformats.org/officeDocument/2006/relationships/oleObject" Target="../embeddings/oleObject72.bin"/><Relationship Id="rId18" Type="http://schemas.openxmlformats.org/officeDocument/2006/relationships/image" Target="../media/image82.emf"/><Relationship Id="rId17" Type="http://schemas.openxmlformats.org/officeDocument/2006/relationships/oleObject" Target="../embeddings/oleObject71.bin"/><Relationship Id="rId16" Type="http://schemas.openxmlformats.org/officeDocument/2006/relationships/image" Target="../media/image81.emf"/><Relationship Id="rId15" Type="http://schemas.openxmlformats.org/officeDocument/2006/relationships/oleObject" Target="../embeddings/oleObject70.bin"/><Relationship Id="rId14" Type="http://schemas.openxmlformats.org/officeDocument/2006/relationships/image" Target="../media/image80.emf"/><Relationship Id="rId13" Type="http://schemas.openxmlformats.org/officeDocument/2006/relationships/oleObject" Target="../embeddings/oleObject69.bin"/><Relationship Id="rId12" Type="http://schemas.openxmlformats.org/officeDocument/2006/relationships/image" Target="../media/image79.emf"/><Relationship Id="rId11" Type="http://schemas.openxmlformats.org/officeDocument/2006/relationships/oleObject" Target="../embeddings/oleObject68.bin"/><Relationship Id="rId10" Type="http://schemas.openxmlformats.org/officeDocument/2006/relationships/image" Target="../media/image78.emf"/><Relationship Id="rId1" Type="http://schemas.openxmlformats.org/officeDocument/2006/relationships/oleObject" Target="../embeddings/oleObject63.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96.emf"/><Relationship Id="rId7" Type="http://schemas.openxmlformats.org/officeDocument/2006/relationships/oleObject" Target="../embeddings/oleObject85.bin"/><Relationship Id="rId6" Type="http://schemas.openxmlformats.org/officeDocument/2006/relationships/image" Target="../media/image95.emf"/><Relationship Id="rId5" Type="http://schemas.openxmlformats.org/officeDocument/2006/relationships/oleObject" Target="../embeddings/oleObject84.bin"/><Relationship Id="rId4" Type="http://schemas.openxmlformats.org/officeDocument/2006/relationships/image" Target="../media/image94.emf"/><Relationship Id="rId3" Type="http://schemas.openxmlformats.org/officeDocument/2006/relationships/oleObject" Target="../embeddings/oleObject83.bin"/><Relationship Id="rId2" Type="http://schemas.openxmlformats.org/officeDocument/2006/relationships/image" Target="../media/image93.emf"/><Relationship Id="rId16" Type="http://schemas.openxmlformats.org/officeDocument/2006/relationships/vmlDrawing" Target="../drawings/vmlDrawing14.vml"/><Relationship Id="rId15" Type="http://schemas.openxmlformats.org/officeDocument/2006/relationships/slideLayout" Target="../slideLayouts/slideLayout7.xml"/><Relationship Id="rId14" Type="http://schemas.openxmlformats.org/officeDocument/2006/relationships/image" Target="../media/image99.emf"/><Relationship Id="rId13" Type="http://schemas.openxmlformats.org/officeDocument/2006/relationships/oleObject" Target="../embeddings/oleObject88.bin"/><Relationship Id="rId12" Type="http://schemas.openxmlformats.org/officeDocument/2006/relationships/image" Target="../media/image98.emf"/><Relationship Id="rId11" Type="http://schemas.openxmlformats.org/officeDocument/2006/relationships/oleObject" Target="../embeddings/oleObject87.bin"/><Relationship Id="rId10" Type="http://schemas.openxmlformats.org/officeDocument/2006/relationships/image" Target="../media/image97.emf"/><Relationship Id="rId1" Type="http://schemas.openxmlformats.org/officeDocument/2006/relationships/oleObject" Target="../embeddings/oleObject82.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103.emf"/><Relationship Id="rId7" Type="http://schemas.openxmlformats.org/officeDocument/2006/relationships/oleObject" Target="../embeddings/oleObject92.bin"/><Relationship Id="rId6" Type="http://schemas.openxmlformats.org/officeDocument/2006/relationships/image" Target="../media/image102.emf"/><Relationship Id="rId5" Type="http://schemas.openxmlformats.org/officeDocument/2006/relationships/oleObject" Target="../embeddings/oleObject91.bin"/><Relationship Id="rId4" Type="http://schemas.openxmlformats.org/officeDocument/2006/relationships/image" Target="../media/image101.emf"/><Relationship Id="rId3" Type="http://schemas.openxmlformats.org/officeDocument/2006/relationships/oleObject" Target="../embeddings/oleObject90.bin"/><Relationship Id="rId2" Type="http://schemas.openxmlformats.org/officeDocument/2006/relationships/image" Target="../media/image100.emf"/><Relationship Id="rId19" Type="http://schemas.openxmlformats.org/officeDocument/2006/relationships/notesSlide" Target="../notesSlides/notesSlide12.xml"/><Relationship Id="rId18" Type="http://schemas.openxmlformats.org/officeDocument/2006/relationships/vmlDrawing" Target="../drawings/vmlDrawing15.vml"/><Relationship Id="rId17" Type="http://schemas.openxmlformats.org/officeDocument/2006/relationships/slideLayout" Target="../slideLayouts/slideLayout7.xml"/><Relationship Id="rId16" Type="http://schemas.openxmlformats.org/officeDocument/2006/relationships/image" Target="../media/image107.emf"/><Relationship Id="rId15" Type="http://schemas.openxmlformats.org/officeDocument/2006/relationships/oleObject" Target="../embeddings/oleObject96.bin"/><Relationship Id="rId14" Type="http://schemas.openxmlformats.org/officeDocument/2006/relationships/image" Target="../media/image106.emf"/><Relationship Id="rId13" Type="http://schemas.openxmlformats.org/officeDocument/2006/relationships/oleObject" Target="../embeddings/oleObject95.bin"/><Relationship Id="rId12" Type="http://schemas.openxmlformats.org/officeDocument/2006/relationships/image" Target="../media/image105.emf"/><Relationship Id="rId11" Type="http://schemas.openxmlformats.org/officeDocument/2006/relationships/oleObject" Target="../embeddings/oleObject94.bin"/><Relationship Id="rId10" Type="http://schemas.openxmlformats.org/officeDocument/2006/relationships/image" Target="../media/image104.emf"/><Relationship Id="rId1" Type="http://schemas.openxmlformats.org/officeDocument/2006/relationships/oleObject" Target="../embeddings/oleObject89.bin"/></Relationships>
</file>

<file path=ppt/slides/_rels/slide23.xml.rels><?xml version="1.0" encoding="UTF-8" standalone="yes"?>
<Relationships xmlns="http://schemas.openxmlformats.org/package/2006/relationships"><Relationship Id="rId9" Type="http://schemas.openxmlformats.org/officeDocument/2006/relationships/image" Target="../media/image112.wmf"/><Relationship Id="rId8" Type="http://schemas.openxmlformats.org/officeDocument/2006/relationships/oleObject" Target="../embeddings/oleObject100.bin"/><Relationship Id="rId7" Type="http://schemas.openxmlformats.org/officeDocument/2006/relationships/image" Target="../media/image111.wmf"/><Relationship Id="rId6" Type="http://schemas.openxmlformats.org/officeDocument/2006/relationships/oleObject" Target="../embeddings/oleObject99.bin"/><Relationship Id="rId5" Type="http://schemas.openxmlformats.org/officeDocument/2006/relationships/image" Target="../media/image110.wmf"/><Relationship Id="rId4" Type="http://schemas.openxmlformats.org/officeDocument/2006/relationships/oleObject" Target="../embeddings/oleObject98.bin"/><Relationship Id="rId31" Type="http://schemas.openxmlformats.org/officeDocument/2006/relationships/vmlDrawing" Target="../drawings/vmlDrawing16.vml"/><Relationship Id="rId30" Type="http://schemas.openxmlformats.org/officeDocument/2006/relationships/slideLayout" Target="../slideLayouts/slideLayout7.xml"/><Relationship Id="rId3" Type="http://schemas.openxmlformats.org/officeDocument/2006/relationships/image" Target="../media/image109.png"/><Relationship Id="rId29" Type="http://schemas.openxmlformats.org/officeDocument/2006/relationships/image" Target="../media/image122.emf"/><Relationship Id="rId28" Type="http://schemas.openxmlformats.org/officeDocument/2006/relationships/oleObject" Target="../embeddings/oleObject110.bin"/><Relationship Id="rId27" Type="http://schemas.openxmlformats.org/officeDocument/2006/relationships/image" Target="../media/image121.emf"/><Relationship Id="rId26" Type="http://schemas.openxmlformats.org/officeDocument/2006/relationships/oleObject" Target="../embeddings/oleObject109.bin"/><Relationship Id="rId25" Type="http://schemas.openxmlformats.org/officeDocument/2006/relationships/image" Target="../media/image120.emf"/><Relationship Id="rId24" Type="http://schemas.openxmlformats.org/officeDocument/2006/relationships/oleObject" Target="../embeddings/oleObject108.bin"/><Relationship Id="rId23" Type="http://schemas.openxmlformats.org/officeDocument/2006/relationships/image" Target="../media/image119.emf"/><Relationship Id="rId22" Type="http://schemas.openxmlformats.org/officeDocument/2006/relationships/oleObject" Target="../embeddings/oleObject107.bin"/><Relationship Id="rId21" Type="http://schemas.openxmlformats.org/officeDocument/2006/relationships/image" Target="../media/image118.emf"/><Relationship Id="rId20" Type="http://schemas.openxmlformats.org/officeDocument/2006/relationships/oleObject" Target="../embeddings/oleObject106.bin"/><Relationship Id="rId2" Type="http://schemas.openxmlformats.org/officeDocument/2006/relationships/image" Target="../media/image108.wmf"/><Relationship Id="rId19" Type="http://schemas.openxmlformats.org/officeDocument/2006/relationships/image" Target="../media/image117.emf"/><Relationship Id="rId18" Type="http://schemas.openxmlformats.org/officeDocument/2006/relationships/oleObject" Target="../embeddings/oleObject105.bin"/><Relationship Id="rId17" Type="http://schemas.openxmlformats.org/officeDocument/2006/relationships/image" Target="../media/image116.emf"/><Relationship Id="rId16" Type="http://schemas.openxmlformats.org/officeDocument/2006/relationships/oleObject" Target="../embeddings/oleObject104.bin"/><Relationship Id="rId15" Type="http://schemas.openxmlformats.org/officeDocument/2006/relationships/image" Target="../media/image115.emf"/><Relationship Id="rId14" Type="http://schemas.openxmlformats.org/officeDocument/2006/relationships/oleObject" Target="../embeddings/oleObject103.bin"/><Relationship Id="rId13" Type="http://schemas.openxmlformats.org/officeDocument/2006/relationships/image" Target="../media/image114.emf"/><Relationship Id="rId12" Type="http://schemas.openxmlformats.org/officeDocument/2006/relationships/oleObject" Target="../embeddings/oleObject102.bin"/><Relationship Id="rId11" Type="http://schemas.openxmlformats.org/officeDocument/2006/relationships/image" Target="../media/image113.emf"/><Relationship Id="rId10" Type="http://schemas.openxmlformats.org/officeDocument/2006/relationships/oleObject" Target="../embeddings/oleObject101.bin"/><Relationship Id="rId1" Type="http://schemas.openxmlformats.org/officeDocument/2006/relationships/oleObject" Target="../embeddings/oleObject9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21.emf"/><Relationship Id="rId7" Type="http://schemas.openxmlformats.org/officeDocument/2006/relationships/oleObject" Target="../embeddings/oleObject17.bin"/><Relationship Id="rId6" Type="http://schemas.openxmlformats.org/officeDocument/2006/relationships/image" Target="../media/image20.emf"/><Relationship Id="rId5" Type="http://schemas.openxmlformats.org/officeDocument/2006/relationships/oleObject" Target="../embeddings/oleObject16.bin"/><Relationship Id="rId4" Type="http://schemas.openxmlformats.org/officeDocument/2006/relationships/image" Target="../media/image19.emf"/><Relationship Id="rId3" Type="http://schemas.openxmlformats.org/officeDocument/2006/relationships/oleObject" Target="../embeddings/oleObject15.bin"/><Relationship Id="rId2" Type="http://schemas.openxmlformats.org/officeDocument/2006/relationships/image" Target="../media/image18.emf"/><Relationship Id="rId13" Type="http://schemas.openxmlformats.org/officeDocument/2006/relationships/notesSlide" Target="../notesSlides/notesSlide4.xml"/><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22.emf"/><Relationship Id="rId1"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27.emf"/><Relationship Id="rId7" Type="http://schemas.openxmlformats.org/officeDocument/2006/relationships/oleObject" Target="../embeddings/oleObject23.bin"/><Relationship Id="rId6" Type="http://schemas.openxmlformats.org/officeDocument/2006/relationships/image" Target="../media/image26.emf"/><Relationship Id="rId5" Type="http://schemas.openxmlformats.org/officeDocument/2006/relationships/oleObject" Target="../embeddings/oleObject22.bin"/><Relationship Id="rId4" Type="http://schemas.openxmlformats.org/officeDocument/2006/relationships/image" Target="../media/image25.emf"/><Relationship Id="rId3" Type="http://schemas.openxmlformats.org/officeDocument/2006/relationships/oleObject" Target="../embeddings/oleObject21.bin"/><Relationship Id="rId20" Type="http://schemas.openxmlformats.org/officeDocument/2006/relationships/vmlDrawing" Target="../drawings/vmlDrawing5.vml"/><Relationship Id="rId2" Type="http://schemas.openxmlformats.org/officeDocument/2006/relationships/image" Target="../media/image24.emf"/><Relationship Id="rId19" Type="http://schemas.openxmlformats.org/officeDocument/2006/relationships/slideLayout" Target="../slideLayouts/slideLayout4.xml"/><Relationship Id="rId18" Type="http://schemas.openxmlformats.org/officeDocument/2006/relationships/image" Target="../media/image32.emf"/><Relationship Id="rId17" Type="http://schemas.openxmlformats.org/officeDocument/2006/relationships/oleObject" Target="../embeddings/oleObject28.bin"/><Relationship Id="rId16" Type="http://schemas.openxmlformats.org/officeDocument/2006/relationships/image" Target="../media/image31.emf"/><Relationship Id="rId15" Type="http://schemas.openxmlformats.org/officeDocument/2006/relationships/oleObject" Target="../embeddings/oleObject27.bin"/><Relationship Id="rId14" Type="http://schemas.openxmlformats.org/officeDocument/2006/relationships/image" Target="../media/image30.emf"/><Relationship Id="rId13" Type="http://schemas.openxmlformats.org/officeDocument/2006/relationships/oleObject" Target="../embeddings/oleObject26.bin"/><Relationship Id="rId12" Type="http://schemas.openxmlformats.org/officeDocument/2006/relationships/image" Target="../media/image29.emf"/><Relationship Id="rId11" Type="http://schemas.openxmlformats.org/officeDocument/2006/relationships/oleObject" Target="../embeddings/oleObject25.bin"/><Relationship Id="rId10" Type="http://schemas.openxmlformats.org/officeDocument/2006/relationships/image" Target="../media/image28.emf"/><Relationship Id="rId1"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38556B0-F1B8-49C6-8DF8-61DF9C7A0BF2}" type="slidenum">
              <a:rPr lang="en-US" altLang="zh-CN" smtClean="0"/>
            </a:fld>
            <a:endParaRPr lang="en-US" altLang="zh-CN"/>
          </a:p>
        </p:txBody>
      </p:sp>
      <p:sp>
        <p:nvSpPr>
          <p:cNvPr id="5" name="矩形 4"/>
          <p:cNvSpPr/>
          <p:nvPr/>
        </p:nvSpPr>
        <p:spPr>
          <a:xfrm>
            <a:off x="1148262" y="154818"/>
            <a:ext cx="6697287" cy="3589188"/>
          </a:xfrm>
          <a:prstGeom prst="rect">
            <a:avLst/>
          </a:prstGeom>
        </p:spPr>
        <p:txBody>
          <a:bodyPr wrap="square">
            <a:spAutoFit/>
          </a:bodyPr>
          <a:lstStyle/>
          <a:p>
            <a:pPr algn="ctr">
              <a:lnSpc>
                <a:spcPct val="200000"/>
              </a:lnSpc>
            </a:pPr>
            <a:r>
              <a:rPr lang="zh-CN" altLang="en-US" sz="4000" b="1" dirty="0">
                <a:solidFill>
                  <a:srgbClr val="0000FF"/>
                </a:solidFill>
              </a:rPr>
              <a:t>作业： </a:t>
            </a:r>
            <a:endParaRPr lang="en-US" altLang="zh-CN" sz="4000" b="1" dirty="0" smtClean="0">
              <a:solidFill>
                <a:srgbClr val="0000FF"/>
              </a:solidFill>
            </a:endParaRPr>
          </a:p>
          <a:p>
            <a:pPr algn="ctr">
              <a:lnSpc>
                <a:spcPct val="200000"/>
              </a:lnSpc>
            </a:pPr>
            <a:r>
              <a:rPr lang="zh-CN" altLang="en-US" sz="4000" b="1" dirty="0" smtClean="0">
                <a:solidFill>
                  <a:srgbClr val="0000FF"/>
                </a:solidFill>
              </a:rPr>
              <a:t>3</a:t>
            </a:r>
            <a:r>
              <a:rPr lang="zh-CN" altLang="en-US" sz="4000" b="1" dirty="0">
                <a:solidFill>
                  <a:srgbClr val="0000FF"/>
                </a:solidFill>
              </a:rPr>
              <a:t>－4页中的2-T1---2-T4</a:t>
            </a:r>
            <a:endParaRPr lang="zh-CN" altLang="en-US" sz="4000" b="1" dirty="0">
              <a:solidFill>
                <a:srgbClr val="0000FF"/>
              </a:solidFill>
            </a:endParaRPr>
          </a:p>
          <a:p>
            <a:pPr algn="ctr">
              <a:lnSpc>
                <a:spcPct val="200000"/>
              </a:lnSpc>
            </a:pPr>
            <a:r>
              <a:rPr lang="zh-CN" altLang="en-US" sz="4000" b="1" dirty="0">
                <a:solidFill>
                  <a:srgbClr val="0000FF"/>
                </a:solidFill>
              </a:rPr>
              <a:t>注意定义正方向</a:t>
            </a:r>
            <a:endParaRPr lang="zh-CN" altLang="en-US" sz="4000" b="1" dirty="0">
              <a:solidFill>
                <a:srgbClr val="0000FF"/>
              </a:solidFill>
            </a:endParaRPr>
          </a:p>
        </p:txBody>
      </p:sp>
      <p:sp>
        <p:nvSpPr>
          <p:cNvPr id="6" name="矩形 5"/>
          <p:cNvSpPr/>
          <p:nvPr/>
        </p:nvSpPr>
        <p:spPr>
          <a:xfrm>
            <a:off x="669724" y="4284786"/>
            <a:ext cx="7654361" cy="1819472"/>
          </a:xfrm>
          <a:prstGeom prst="rect">
            <a:avLst/>
          </a:prstGeom>
        </p:spPr>
        <p:txBody>
          <a:bodyPr wrap="square">
            <a:spAutoFit/>
          </a:bodyPr>
          <a:lstStyle/>
          <a:p>
            <a:pPr algn="ctr">
              <a:lnSpc>
                <a:spcPct val="150000"/>
              </a:lnSpc>
            </a:pPr>
            <a:r>
              <a:rPr lang="zh-CN" altLang="en-US" sz="4000" b="1" dirty="0" smtClean="0"/>
              <a:t>建议大家</a:t>
            </a:r>
            <a:r>
              <a:rPr lang="en-US" altLang="zh-CN" sz="4000" b="1" dirty="0" err="1" smtClean="0"/>
              <a:t>qq</a:t>
            </a:r>
            <a:r>
              <a:rPr lang="zh-CN" altLang="en-US" sz="4000" b="1" dirty="0" smtClean="0"/>
              <a:t>群提问，可以使更多同学思考并获益</a:t>
            </a:r>
            <a:endParaRPr lang="zh-CN" altLang="en-US" sz="4000" b="1" dirty="0"/>
          </a:p>
        </p:txBody>
      </p:sp>
    </p:spTree>
    <p:custDataLst>
      <p:tags r:id="rId1"/>
    </p:custDataLst>
  </p:cSld>
  <p:clrMapOvr>
    <a:masterClrMapping/>
  </p:clrMapOvr>
  <p:transition advTm="61913">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4B4F5F0-5321-48CA-BE6C-5E897717ED5B}" type="slidenum">
              <a:rPr lang="en-US" altLang="zh-CN" sz="1800" smtClean="0">
                <a:solidFill>
                  <a:schemeClr val="accent2"/>
                </a:solidFill>
              </a:rPr>
            </a:fld>
            <a:endParaRPr lang="en-US" altLang="zh-CN" sz="1800" smtClean="0">
              <a:solidFill>
                <a:schemeClr val="accent2"/>
              </a:solidFill>
            </a:endParaRPr>
          </a:p>
        </p:txBody>
      </p:sp>
      <p:sp>
        <p:nvSpPr>
          <p:cNvPr id="344067" name="Text Box 3"/>
          <p:cNvSpPr txBox="1">
            <a:spLocks noChangeArrowheads="1"/>
          </p:cNvSpPr>
          <p:nvPr/>
        </p:nvSpPr>
        <p:spPr bwMode="auto">
          <a:xfrm>
            <a:off x="352425" y="5294313"/>
            <a:ext cx="8285163" cy="1169987"/>
          </a:xfrm>
          <a:prstGeom prst="rect">
            <a:avLst/>
          </a:prstGeom>
          <a:noFill/>
          <a:ln w="9525">
            <a:noFill/>
            <a:miter lim="800000"/>
          </a:ln>
        </p:spPr>
        <p:txBody>
          <a:bodyPr>
            <a:spAutoFit/>
          </a:bodyPr>
          <a:lstStyle/>
          <a:p>
            <a:pPr algn="just" eaLnBrk="1" hangingPunct="1">
              <a:lnSpc>
                <a:spcPct val="125000"/>
              </a:lnSpc>
              <a:defRPr/>
            </a:pPr>
            <a:r>
              <a:rPr lang="en-US" altLang="zh-CN" sz="2800" b="1" dirty="0">
                <a:solidFill>
                  <a:srgbClr val="FF0000"/>
                </a:solidFill>
                <a:latin typeface="Times New Roman" panose="02020603050405020304" pitchFamily="18" charset="0"/>
                <a:ea typeface="+mn-ea"/>
                <a:cs typeface="Times New Roman" panose="02020603050405020304" pitchFamily="18" charset="0"/>
              </a:rPr>
              <a:t>4</a:t>
            </a:r>
            <a:r>
              <a:rPr lang="zh-CN" altLang="en-US" sz="2800" b="1" dirty="0">
                <a:solidFill>
                  <a:srgbClr val="FF0000"/>
                </a:solidFill>
                <a:latin typeface="Times New Roman" panose="02020603050405020304" pitchFamily="18" charset="0"/>
                <a:ea typeface="+mn-ea"/>
                <a:cs typeface="Times New Roman" panose="02020603050405020304" pitchFamily="18" charset="0"/>
              </a:rPr>
              <a:t>、国际天球参考系</a:t>
            </a:r>
            <a:r>
              <a:rPr lang="zh-CN" altLang="en-US" sz="2800" b="1" dirty="0">
                <a:solidFill>
                  <a:srgbClr val="990000"/>
                </a:solidFill>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以</a:t>
            </a:r>
            <a:r>
              <a:rPr lang="en-US" altLang="zh-CN" sz="2800" b="1" dirty="0">
                <a:latin typeface="Times New Roman" panose="02020603050405020304" pitchFamily="18" charset="0"/>
                <a:ea typeface="+mn-ea"/>
                <a:cs typeface="Times New Roman" panose="02020603050405020304" pitchFamily="18" charset="0"/>
              </a:rPr>
              <a:t>3272</a:t>
            </a:r>
            <a:r>
              <a:rPr lang="zh-CN" altLang="en-US" sz="2800" b="1" dirty="0">
                <a:latin typeface="Times New Roman" panose="02020603050405020304" pitchFamily="18" charset="0"/>
                <a:ea typeface="+mn-ea"/>
                <a:cs typeface="Times New Roman" panose="02020603050405020304" pitchFamily="18" charset="0"/>
              </a:rPr>
              <a:t>颗恒星平均静止位形作为基准</a:t>
            </a:r>
            <a:r>
              <a:rPr lang="en-US" altLang="zh-CN" sz="2800" b="1"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目前最好。（天文学）</a:t>
            </a:r>
            <a:endParaRPr lang="zh-CN" altLang="en-US" sz="2800" b="1" dirty="0">
              <a:latin typeface="Times New Roman" panose="02020603050405020304" pitchFamily="18" charset="0"/>
              <a:ea typeface="+mn-ea"/>
              <a:cs typeface="Times New Roman" panose="02020603050405020304" pitchFamily="18" charset="0"/>
            </a:endParaRPr>
          </a:p>
        </p:txBody>
      </p:sp>
      <p:sp>
        <p:nvSpPr>
          <p:cNvPr id="344068" name="Text Box 4"/>
          <p:cNvSpPr txBox="1">
            <a:spLocks noChangeArrowheads="1"/>
          </p:cNvSpPr>
          <p:nvPr/>
        </p:nvSpPr>
        <p:spPr bwMode="auto">
          <a:xfrm>
            <a:off x="352425" y="4125913"/>
            <a:ext cx="8185150" cy="1168400"/>
          </a:xfrm>
          <a:prstGeom prst="rect">
            <a:avLst/>
          </a:prstGeom>
          <a:noFill/>
          <a:ln w="9525">
            <a:noFill/>
            <a:miter lim="800000"/>
          </a:ln>
        </p:spPr>
        <p:txBody>
          <a:bodyPr>
            <a:spAutoFit/>
          </a:bodyPr>
          <a:lstStyle/>
          <a:p>
            <a:pPr algn="just" eaLnBrk="1" hangingPunct="1">
              <a:lnSpc>
                <a:spcPct val="125000"/>
              </a:lnSpc>
              <a:defRPr/>
            </a:pPr>
            <a:r>
              <a:rPr lang="en-US" altLang="zh-CN" sz="2800" b="1" dirty="0">
                <a:solidFill>
                  <a:srgbClr val="FF0000"/>
                </a:solidFill>
                <a:latin typeface="Times New Roman" panose="02020603050405020304" pitchFamily="18" charset="0"/>
                <a:ea typeface="+mn-ea"/>
                <a:cs typeface="Times New Roman" panose="02020603050405020304" pitchFamily="18" charset="0"/>
              </a:rPr>
              <a:t>3</a:t>
            </a:r>
            <a:r>
              <a:rPr lang="zh-CN" altLang="en-US" sz="2800" b="1" dirty="0">
                <a:solidFill>
                  <a:srgbClr val="FF0000"/>
                </a:solidFill>
                <a:latin typeface="Times New Roman" panose="02020603050405020304" pitchFamily="18" charset="0"/>
                <a:ea typeface="+mn-ea"/>
                <a:cs typeface="Times New Roman" panose="02020603050405020304" pitchFamily="18" charset="0"/>
              </a:rPr>
              <a:t>、太阳系：</a:t>
            </a:r>
            <a:r>
              <a:rPr lang="zh-CN" altLang="en-US" sz="2800" b="1" dirty="0">
                <a:latin typeface="Times New Roman" panose="02020603050405020304" pitchFamily="18" charset="0"/>
                <a:ea typeface="+mn-ea"/>
                <a:cs typeface="Times New Roman" panose="02020603050405020304" pitchFamily="18" charset="0"/>
              </a:rPr>
              <a:t>太阳中心为原点，坐标轴指向恒星</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ea typeface="+mn-ea"/>
                <a:cs typeface="Times New Roman" panose="02020603050405020304" pitchFamily="18" charset="0"/>
              </a:rPr>
              <a:t>绕银河中心的向心加速度～</a:t>
            </a:r>
            <a:r>
              <a:rPr lang="en-US" altLang="zh-CN" sz="2800" b="1" dirty="0">
                <a:latin typeface="Times New Roman" panose="02020603050405020304" pitchFamily="18" charset="0"/>
                <a:ea typeface="+mn-ea"/>
                <a:cs typeface="Times New Roman" panose="02020603050405020304" pitchFamily="18" charset="0"/>
              </a:rPr>
              <a:t>1.8</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mn-ea"/>
                <a:cs typeface="Times New Roman" panose="02020603050405020304" pitchFamily="18" charset="0"/>
              </a:rPr>
              <a:t>10</a:t>
            </a:r>
            <a:r>
              <a:rPr lang="en-US" altLang="zh-CN" sz="2800" b="1" baseline="30000" dirty="0">
                <a:latin typeface="Times New Roman" panose="02020603050405020304" pitchFamily="18" charset="0"/>
                <a:ea typeface="+mn-ea"/>
                <a:cs typeface="Times New Roman" panose="02020603050405020304" pitchFamily="18" charset="0"/>
              </a:rPr>
              <a:t>-10 </a:t>
            </a:r>
            <a:r>
              <a:rPr lang="en-US" altLang="zh-CN" sz="2800" b="1" dirty="0">
                <a:latin typeface="Times New Roman" panose="02020603050405020304" pitchFamily="18" charset="0"/>
                <a:ea typeface="+mn-ea"/>
                <a:cs typeface="Times New Roman" panose="02020603050405020304" pitchFamily="18" charset="0"/>
              </a:rPr>
              <a:t>m/s</a:t>
            </a:r>
            <a:r>
              <a:rPr lang="en-US" altLang="zh-CN" sz="2800" b="1" baseline="30000"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 。</a:t>
            </a:r>
            <a:endParaRPr lang="en-US" altLang="zh-CN" sz="2800" b="1" baseline="30000" dirty="0">
              <a:latin typeface="Times New Roman" panose="02020603050405020304" pitchFamily="18" charset="0"/>
              <a:ea typeface="+mn-ea"/>
              <a:cs typeface="Times New Roman" panose="02020603050405020304" pitchFamily="18" charset="0"/>
            </a:endParaRPr>
          </a:p>
        </p:txBody>
      </p:sp>
      <p:sp>
        <p:nvSpPr>
          <p:cNvPr id="344069" name="Text Box 5"/>
          <p:cNvSpPr txBox="1">
            <a:spLocks noChangeArrowheads="1"/>
          </p:cNvSpPr>
          <p:nvPr/>
        </p:nvSpPr>
        <p:spPr bwMode="auto">
          <a:xfrm>
            <a:off x="363538" y="2838450"/>
            <a:ext cx="8377237" cy="1169988"/>
          </a:xfrm>
          <a:prstGeom prst="rect">
            <a:avLst/>
          </a:prstGeom>
          <a:noFill/>
          <a:ln w="9525">
            <a:noFill/>
            <a:miter lim="800000"/>
          </a:ln>
        </p:spPr>
        <p:txBody>
          <a:bodyPr>
            <a:spAutoFit/>
          </a:bodyPr>
          <a:lstStyle/>
          <a:p>
            <a:pPr algn="just" eaLnBrk="1" hangingPunct="1">
              <a:lnSpc>
                <a:spcPct val="125000"/>
              </a:lnSpc>
              <a:defRPr/>
            </a:pPr>
            <a:r>
              <a:rPr lang="en-US" altLang="zh-CN" sz="2800" b="1" dirty="0">
                <a:solidFill>
                  <a:srgbClr val="FF0000"/>
                </a:solidFill>
                <a:latin typeface="Times New Roman" panose="02020603050405020304" pitchFamily="18" charset="0"/>
                <a:ea typeface="+mn-ea"/>
                <a:cs typeface="Times New Roman" panose="02020603050405020304" pitchFamily="18" charset="0"/>
              </a:rPr>
              <a:t>2</a:t>
            </a:r>
            <a:r>
              <a:rPr lang="zh-CN" altLang="en-US" sz="2800" b="1" dirty="0">
                <a:solidFill>
                  <a:srgbClr val="FF0000"/>
                </a:solidFill>
                <a:latin typeface="Times New Roman" panose="02020603050405020304" pitchFamily="18" charset="0"/>
                <a:ea typeface="+mn-ea"/>
                <a:cs typeface="Times New Roman" panose="02020603050405020304" pitchFamily="18" charset="0"/>
              </a:rPr>
              <a:t>、地心系：</a:t>
            </a:r>
            <a:r>
              <a:rPr lang="zh-CN" altLang="en-US" sz="2800" b="1" dirty="0">
                <a:latin typeface="Times New Roman" panose="02020603050405020304" pitchFamily="18" charset="0"/>
                <a:ea typeface="+mn-ea"/>
                <a:cs typeface="Times New Roman" panose="02020603050405020304" pitchFamily="18" charset="0"/>
              </a:rPr>
              <a:t>地心为原点，坐标轴指向恒星</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ea typeface="+mn-ea"/>
                <a:cs typeface="Times New Roman" panose="02020603050405020304" pitchFamily="18" charset="0"/>
              </a:rPr>
              <a:t>绕太阳的向心加速度～</a:t>
            </a:r>
            <a:r>
              <a:rPr lang="en-US" altLang="zh-CN" sz="2800" b="1" dirty="0">
                <a:latin typeface="Times New Roman" panose="02020603050405020304" pitchFamily="18" charset="0"/>
                <a:ea typeface="+mn-ea"/>
                <a:cs typeface="Times New Roman" panose="02020603050405020304" pitchFamily="18" charset="0"/>
              </a:rPr>
              <a:t>6</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mn-ea"/>
                <a:cs typeface="Times New Roman" panose="02020603050405020304" pitchFamily="18" charset="0"/>
              </a:rPr>
              <a:t>10</a:t>
            </a:r>
            <a:r>
              <a:rPr lang="en-US" altLang="zh-CN" sz="2800" b="1" baseline="30000" dirty="0">
                <a:latin typeface="Times New Roman" panose="02020603050405020304" pitchFamily="18" charset="0"/>
                <a:ea typeface="+mn-ea"/>
                <a:cs typeface="Times New Roman" panose="02020603050405020304" pitchFamily="18" charset="0"/>
              </a:rPr>
              <a:t>-3 </a:t>
            </a:r>
            <a:r>
              <a:rPr lang="en-US" altLang="zh-CN" sz="2800" b="1" dirty="0">
                <a:latin typeface="Times New Roman" panose="02020603050405020304" pitchFamily="18" charset="0"/>
                <a:ea typeface="+mn-ea"/>
                <a:cs typeface="Times New Roman" panose="02020603050405020304" pitchFamily="18" charset="0"/>
              </a:rPr>
              <a:t>m/s</a:t>
            </a:r>
            <a:r>
              <a:rPr lang="en-US" altLang="zh-CN" sz="2800" b="1" baseline="30000"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ea typeface="+mn-ea"/>
                <a:cs typeface="Times New Roman" panose="02020603050405020304" pitchFamily="18" charset="0"/>
              </a:rPr>
              <a:t>（</a:t>
            </a:r>
            <a:r>
              <a:rPr lang="en-US" altLang="zh-CN" sz="2800" b="1" i="1" dirty="0">
                <a:latin typeface="Times New Roman" panose="02020603050405020304" pitchFamily="18" charset="0"/>
                <a:ea typeface="+mn-ea"/>
                <a:cs typeface="Times New Roman" panose="02020603050405020304" pitchFamily="18" charset="0"/>
              </a:rPr>
              <a:t>g</a:t>
            </a:r>
            <a:r>
              <a:rPr lang="zh-CN" altLang="en-US" sz="2800" b="1" dirty="0">
                <a:latin typeface="Times New Roman" panose="02020603050405020304" pitchFamily="18" charset="0"/>
                <a:ea typeface="+mn-ea"/>
                <a:cs typeface="Times New Roman" panose="02020603050405020304" pitchFamily="18" charset="0"/>
                <a:sym typeface="Symbol" panose="05050102010706020507" pitchFamily="18" charset="2"/>
              </a:rPr>
              <a:t>的</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10</a:t>
            </a:r>
            <a:r>
              <a:rPr lang="en-US" altLang="zh-CN" sz="2800" b="1" baseline="30000" dirty="0">
                <a:latin typeface="Times New Roman" panose="02020603050405020304" pitchFamily="18" charset="0"/>
                <a:cs typeface="Times New Roman" panose="02020603050405020304" pitchFamily="18" charset="0"/>
              </a:rPr>
              <a:t>-</a:t>
            </a:r>
            <a:r>
              <a:rPr lang="en-US" altLang="zh-CN" sz="2800" b="1" baseline="30000" dirty="0">
                <a:latin typeface="Times New Roman" panose="02020603050405020304" pitchFamily="18" charset="0"/>
                <a:ea typeface="+mn-ea"/>
                <a:cs typeface="Times New Roman" panose="02020603050405020304" pitchFamily="18" charset="0"/>
                <a:sym typeface="Symbol" panose="05050102010706020507" pitchFamily="18" charset="2"/>
              </a:rPr>
              <a:t>3</a:t>
            </a:r>
            <a:r>
              <a:rPr lang="zh-CN" altLang="en-US"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ea typeface="+mn-ea"/>
              <a:cs typeface="Times New Roman" panose="02020603050405020304" pitchFamily="18" charset="0"/>
            </a:endParaRPr>
          </a:p>
        </p:txBody>
      </p:sp>
      <p:sp>
        <p:nvSpPr>
          <p:cNvPr id="344070" name="Text Box 6"/>
          <p:cNvSpPr txBox="1">
            <a:spLocks noChangeArrowheads="1"/>
          </p:cNvSpPr>
          <p:nvPr/>
        </p:nvSpPr>
        <p:spPr bwMode="auto">
          <a:xfrm>
            <a:off x="363538" y="1539875"/>
            <a:ext cx="8345487" cy="1168400"/>
          </a:xfrm>
          <a:prstGeom prst="rect">
            <a:avLst/>
          </a:prstGeom>
          <a:noFill/>
          <a:ln w="9525">
            <a:noFill/>
            <a:miter lim="800000"/>
          </a:ln>
        </p:spPr>
        <p:txBody>
          <a:bodyPr>
            <a:spAutoFit/>
          </a:bodyPr>
          <a:lstStyle/>
          <a:p>
            <a:pPr algn="just" eaLnBrk="1" hangingPunct="1">
              <a:lnSpc>
                <a:spcPct val="125000"/>
              </a:lnSpc>
              <a:defRPr/>
            </a:pPr>
            <a:r>
              <a:rPr lang="en-US" altLang="zh-CN" sz="2800" b="1" dirty="0">
                <a:solidFill>
                  <a:srgbClr val="FF0000"/>
                </a:solidFill>
                <a:latin typeface="Times New Roman" panose="02020603050405020304" pitchFamily="18" charset="0"/>
                <a:ea typeface="+mn-ea"/>
                <a:cs typeface="Times New Roman" panose="02020603050405020304" pitchFamily="18" charset="0"/>
              </a:rPr>
              <a:t>1</a:t>
            </a:r>
            <a:r>
              <a:rPr lang="zh-CN" altLang="en-US" sz="2800" b="1" dirty="0">
                <a:solidFill>
                  <a:srgbClr val="FF0000"/>
                </a:solidFill>
                <a:latin typeface="Times New Roman" panose="02020603050405020304" pitchFamily="18" charset="0"/>
                <a:ea typeface="+mn-ea"/>
                <a:cs typeface="Times New Roman" panose="02020603050405020304" pitchFamily="18" charset="0"/>
              </a:rPr>
              <a:t>、地面系（实验室系）：</a:t>
            </a:r>
            <a:r>
              <a:rPr lang="zh-CN" altLang="en-US" sz="2800" b="1" dirty="0">
                <a:latin typeface="Times New Roman" panose="02020603050405020304" pitchFamily="18" charset="0"/>
                <a:ea typeface="+mn-ea"/>
                <a:cs typeface="Times New Roman" panose="02020603050405020304" pitchFamily="18" charset="0"/>
              </a:rPr>
              <a:t>坐标轴固定在地面上</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ea typeface="+mn-ea"/>
                <a:cs typeface="Times New Roman" panose="02020603050405020304" pitchFamily="18" charset="0"/>
              </a:rPr>
              <a:t>赤道处自转向心加速度～</a:t>
            </a:r>
            <a:r>
              <a:rPr lang="en-US" altLang="zh-CN" sz="2800" b="1" dirty="0">
                <a:latin typeface="Times New Roman" panose="02020603050405020304" pitchFamily="18" charset="0"/>
                <a:ea typeface="+mn-ea"/>
                <a:cs typeface="Times New Roman" panose="02020603050405020304" pitchFamily="18" charset="0"/>
              </a:rPr>
              <a:t>3.4</a:t>
            </a:r>
            <a:r>
              <a:rPr lang="en-US" altLang="zh-CN" sz="28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mn-ea"/>
                <a:cs typeface="Times New Roman" panose="02020603050405020304" pitchFamily="18" charset="0"/>
              </a:rPr>
              <a:t>10</a:t>
            </a:r>
            <a:r>
              <a:rPr lang="en-US" altLang="zh-CN" sz="2800" b="1" baseline="30000" dirty="0">
                <a:latin typeface="Times New Roman" panose="02020603050405020304" pitchFamily="18" charset="0"/>
                <a:ea typeface="+mn-ea"/>
                <a:cs typeface="Times New Roman" panose="02020603050405020304" pitchFamily="18" charset="0"/>
              </a:rPr>
              <a:t>-2 </a:t>
            </a:r>
            <a:r>
              <a:rPr lang="en-US" altLang="zh-CN" sz="2800" b="1" dirty="0">
                <a:latin typeface="Times New Roman" panose="02020603050405020304" pitchFamily="18" charset="0"/>
                <a:ea typeface="+mn-ea"/>
                <a:cs typeface="Times New Roman" panose="02020603050405020304" pitchFamily="18" charset="0"/>
              </a:rPr>
              <a:t>m/s</a:t>
            </a:r>
            <a:r>
              <a:rPr lang="en-US" altLang="zh-CN" sz="2800" b="1" baseline="30000"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 。</a:t>
            </a:r>
            <a:endParaRPr lang="en-US" altLang="zh-CN" sz="2800" b="1" baseline="30000" dirty="0">
              <a:latin typeface="Times New Roman" panose="02020603050405020304" pitchFamily="18" charset="0"/>
              <a:ea typeface="+mn-ea"/>
              <a:cs typeface="Times New Roman" panose="02020603050405020304" pitchFamily="18" charset="0"/>
            </a:endParaRPr>
          </a:p>
        </p:txBody>
      </p:sp>
      <p:sp>
        <p:nvSpPr>
          <p:cNvPr id="344072" name="Rectangle 8"/>
          <p:cNvSpPr>
            <a:spLocks noChangeArrowheads="1"/>
          </p:cNvSpPr>
          <p:nvPr/>
        </p:nvSpPr>
        <p:spPr bwMode="auto">
          <a:xfrm>
            <a:off x="290513" y="830263"/>
            <a:ext cx="3486150" cy="522287"/>
          </a:xfrm>
          <a:prstGeom prst="rect">
            <a:avLst/>
          </a:prstGeom>
          <a:noFill/>
          <a:ln w="9525">
            <a:noFill/>
            <a:miter lim="800000"/>
          </a:ln>
        </p:spPr>
        <p:txBody>
          <a:bodyPr>
            <a:spAutoFit/>
          </a:bodyPr>
          <a:lstStyle/>
          <a:p>
            <a:pPr eaLnBrk="1" hangingPunct="1">
              <a:defRPr/>
            </a:pPr>
            <a:r>
              <a:rPr lang="zh-CN" altLang="en-US" sz="2800" b="1" dirty="0">
                <a:solidFill>
                  <a:srgbClr val="FF0000"/>
                </a:solidFill>
                <a:latin typeface="Times New Roman" panose="02020603050405020304" pitchFamily="18" charset="0"/>
                <a:ea typeface="+mn-ea"/>
                <a:cs typeface="Times New Roman" panose="02020603050405020304" pitchFamily="18" charset="0"/>
              </a:rPr>
              <a:t>实用的惯性系：</a:t>
            </a:r>
            <a:endParaRPr lang="zh-CN" altLang="en-US" sz="2800" b="1" dirty="0">
              <a:solidFill>
                <a:srgbClr val="FF0000"/>
              </a:solidFill>
              <a:latin typeface="Times New Roman" panose="02020603050405020304" pitchFamily="18" charset="0"/>
              <a:ea typeface="+mn-ea"/>
              <a:cs typeface="Times New Roman" panose="02020603050405020304" pitchFamily="18" charset="0"/>
            </a:endParaRPr>
          </a:p>
        </p:txBody>
      </p:sp>
      <p:sp>
        <p:nvSpPr>
          <p:cNvPr id="9" name="Text Box 3"/>
          <p:cNvSpPr txBox="1">
            <a:spLocks noChangeArrowheads="1"/>
          </p:cNvSpPr>
          <p:nvPr/>
        </p:nvSpPr>
        <p:spPr bwMode="auto">
          <a:xfrm>
            <a:off x="379413" y="155575"/>
            <a:ext cx="8286750" cy="631825"/>
          </a:xfrm>
          <a:prstGeom prst="rect">
            <a:avLst/>
          </a:prstGeom>
          <a:noFill/>
          <a:ln w="9525">
            <a:noFill/>
            <a:miter lim="800000"/>
          </a:ln>
        </p:spPr>
        <p:txBody>
          <a:bodyPr>
            <a:spAutoFit/>
          </a:bodyPr>
          <a:lstStyle/>
          <a:p>
            <a:pPr algn="just" eaLnBrk="1" hangingPunct="1">
              <a:lnSpc>
                <a:spcPct val="125000"/>
              </a:lnSpc>
              <a:defRPr/>
            </a:pPr>
            <a:r>
              <a:rPr lang="zh-CN" altLang="en-US" sz="2800" b="1" dirty="0">
                <a:latin typeface="Times New Roman" panose="02020603050405020304" pitchFamily="18" charset="0"/>
                <a:ea typeface="+mn-ea"/>
                <a:cs typeface="Times New Roman" panose="02020603050405020304" pitchFamily="18" charset="0"/>
              </a:rPr>
              <a:t>一个系统是否是惯性系，只能依赖实验确定。</a:t>
            </a:r>
            <a:endParaRPr lang="zh-CN" altLang="en-US" sz="28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4072"/>
                                        </p:tgtEl>
                                        <p:attrNameLst>
                                          <p:attrName>style.visibility</p:attrName>
                                        </p:attrNameLst>
                                      </p:cBhvr>
                                      <p:to>
                                        <p:strVal val="visible"/>
                                      </p:to>
                                    </p:set>
                                    <p:animEffect transition="in" filter="blinds(horizontal)">
                                      <p:cBhvr>
                                        <p:cTn id="12" dur="500"/>
                                        <p:tgtEl>
                                          <p:spTgt spid="3440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4070"/>
                                        </p:tgtEl>
                                        <p:attrNameLst>
                                          <p:attrName>style.visibility</p:attrName>
                                        </p:attrNameLst>
                                      </p:cBhvr>
                                      <p:to>
                                        <p:strVal val="visible"/>
                                      </p:to>
                                    </p:set>
                                    <p:animEffect transition="in" filter="blinds(horizontal)">
                                      <p:cBhvr>
                                        <p:cTn id="17" dur="500"/>
                                        <p:tgtEl>
                                          <p:spTgt spid="3440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4069"/>
                                        </p:tgtEl>
                                        <p:attrNameLst>
                                          <p:attrName>style.visibility</p:attrName>
                                        </p:attrNameLst>
                                      </p:cBhvr>
                                      <p:to>
                                        <p:strVal val="visible"/>
                                      </p:to>
                                    </p:set>
                                    <p:animEffect transition="in" filter="blinds(horizontal)">
                                      <p:cBhvr>
                                        <p:cTn id="22" dur="500"/>
                                        <p:tgtEl>
                                          <p:spTgt spid="3440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4068"/>
                                        </p:tgtEl>
                                        <p:attrNameLst>
                                          <p:attrName>style.visibility</p:attrName>
                                        </p:attrNameLst>
                                      </p:cBhvr>
                                      <p:to>
                                        <p:strVal val="visible"/>
                                      </p:to>
                                    </p:set>
                                    <p:animEffect transition="in" filter="blinds(horizontal)">
                                      <p:cBhvr>
                                        <p:cTn id="27" dur="500"/>
                                        <p:tgtEl>
                                          <p:spTgt spid="3440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4067"/>
                                        </p:tgtEl>
                                        <p:attrNameLst>
                                          <p:attrName>style.visibility</p:attrName>
                                        </p:attrNameLst>
                                      </p:cBhvr>
                                      <p:to>
                                        <p:strVal val="visible"/>
                                      </p:to>
                                    </p:set>
                                    <p:animEffect transition="in" filter="blinds(horizontal)">
                                      <p:cBhvr>
                                        <p:cTn id="32" dur="500"/>
                                        <p:tgtEl>
                                          <p:spTgt spid="344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autoUpdateAnimBg="0"/>
      <p:bldP spid="344068" grpId="0" autoUpdateAnimBg="0"/>
      <p:bldP spid="344069" grpId="0" autoUpdateAnimBg="0"/>
      <p:bldP spid="344070" grpId="0" autoUpdateAnimBg="0"/>
      <p:bldP spid="344072" grpId="0" autoUpdateAnimBg="0"/>
      <p:bldP spid="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8603F25-FE40-4A80-877C-A9EC79C00D15}" type="slidenum">
              <a:rPr lang="en-US" altLang="zh-CN" sz="1800" smtClean="0">
                <a:solidFill>
                  <a:schemeClr val="accent2"/>
                </a:solidFill>
              </a:rPr>
            </a:fld>
            <a:endParaRPr lang="en-US" altLang="zh-CN" sz="1800" smtClean="0">
              <a:solidFill>
                <a:schemeClr val="accent2"/>
              </a:solidFill>
            </a:endParaRPr>
          </a:p>
        </p:txBody>
      </p:sp>
      <p:graphicFrame>
        <p:nvGraphicFramePr>
          <p:cNvPr id="20484" name="Object 4"/>
          <p:cNvGraphicFramePr>
            <a:graphicFrameLocks noChangeAspect="1"/>
          </p:cNvGraphicFramePr>
          <p:nvPr/>
        </p:nvGraphicFramePr>
        <p:xfrm>
          <a:off x="3143250" y="2795588"/>
          <a:ext cx="2319338" cy="1042987"/>
        </p:xfrm>
        <a:graphic>
          <a:graphicData uri="http://schemas.openxmlformats.org/presentationml/2006/ole">
            <mc:AlternateContent xmlns:mc="http://schemas.openxmlformats.org/markup-compatibility/2006">
              <mc:Choice xmlns:v="urn:schemas-microsoft-com:vml" Requires="v">
                <p:oleObj spid="_x0000_s29724" name="公式" r:id="rId1" imgW="1397000" imgH="596900" progId="Equation.3">
                  <p:embed/>
                </p:oleObj>
              </mc:Choice>
              <mc:Fallback>
                <p:oleObj name="公式" r:id="rId1" imgW="1397000" imgH="596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795588"/>
                        <a:ext cx="2319338"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Text Box 7"/>
          <p:cNvSpPr txBox="1">
            <a:spLocks noChangeArrowheads="1"/>
          </p:cNvSpPr>
          <p:nvPr/>
        </p:nvSpPr>
        <p:spPr bwMode="auto">
          <a:xfrm>
            <a:off x="1357313" y="295275"/>
            <a:ext cx="61722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SzPct val="80000"/>
              <a:buFont typeface="Wingdings" panose="05000000000000000000" pitchFamily="2" charset="2"/>
              <a:buNone/>
            </a:pPr>
            <a:r>
              <a:rPr kumimoji="1" lang="zh-CN" altLang="en-US" b="1">
                <a:latin typeface="黑体" panose="02010609060101010101" pitchFamily="49" charset="-122"/>
                <a:ea typeface="黑体" panose="02010609060101010101" pitchFamily="49" charset="-122"/>
              </a:rPr>
              <a:t>第</a:t>
            </a:r>
            <a:r>
              <a:rPr kumimoji="1" lang="en-US" altLang="zh-CN" b="1">
                <a:latin typeface="黑体" panose="02010609060101010101" pitchFamily="49" charset="-122"/>
                <a:ea typeface="黑体" panose="02010609060101010101" pitchFamily="49" charset="-122"/>
              </a:rPr>
              <a:t>2</a:t>
            </a:r>
            <a:r>
              <a:rPr kumimoji="1" lang="zh-CN" altLang="en-US" b="1">
                <a:latin typeface="黑体" panose="02010609060101010101" pitchFamily="49" charset="-122"/>
                <a:ea typeface="黑体" panose="02010609060101010101" pitchFamily="49" charset="-122"/>
              </a:rPr>
              <a:t>节  基本力简介</a:t>
            </a:r>
            <a:endParaRPr kumimoji="1" lang="zh-CN" altLang="en-US" b="1">
              <a:latin typeface="黑体" panose="02010609060101010101" pitchFamily="49" charset="-122"/>
              <a:ea typeface="黑体" panose="02010609060101010101" pitchFamily="49" charset="-122"/>
            </a:endParaRPr>
          </a:p>
        </p:txBody>
      </p:sp>
      <p:sp>
        <p:nvSpPr>
          <p:cNvPr id="20488" name="Text Box 8"/>
          <p:cNvSpPr txBox="1">
            <a:spLocks noChangeArrowheads="1"/>
          </p:cNvSpPr>
          <p:nvPr/>
        </p:nvSpPr>
        <p:spPr bwMode="auto">
          <a:xfrm>
            <a:off x="428625" y="12954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应用牛顿定律解题时，应对物体作受力分析。自然界中只存在四种基本力：万有引力、电磁力、强力和弱力，其它力都可归结为这四种力的不同表现。</a:t>
            </a:r>
            <a:endParaRPr kumimoji="1" lang="zh-CN" altLang="en-US" sz="2800" b="1">
              <a:latin typeface="Times New Roman" panose="02020603050405020304" pitchFamily="18" charset="0"/>
            </a:endParaRPr>
          </a:p>
        </p:txBody>
      </p:sp>
      <p:sp>
        <p:nvSpPr>
          <p:cNvPr id="20489" name="Text Box 9"/>
          <p:cNvSpPr txBox="1">
            <a:spLocks noChangeArrowheads="1"/>
          </p:cNvSpPr>
          <p:nvPr/>
        </p:nvSpPr>
        <p:spPr bwMode="auto">
          <a:xfrm>
            <a:off x="214313" y="2889250"/>
            <a:ext cx="4191000" cy="476250"/>
          </a:xfrm>
          <a:prstGeom prst="rect">
            <a:avLst/>
          </a:prstGeom>
          <a:noFill/>
          <a:ln w="9525">
            <a:noFill/>
            <a:miter lim="800000"/>
          </a:ln>
          <a:effectLst/>
        </p:spPr>
        <p:txBody>
          <a:bodyPr>
            <a:spAutoFit/>
          </a:bodyPr>
          <a:lstStyle/>
          <a:p>
            <a:pPr eaLnBrk="1" hangingPunct="1">
              <a:lnSpc>
                <a:spcPct val="90000"/>
              </a:lnSpc>
              <a:spcBef>
                <a:spcPct val="20000"/>
              </a:spcBef>
              <a:buClr>
                <a:schemeClr val="accent2"/>
              </a:buClr>
              <a:buSzPct val="80000"/>
              <a:buFont typeface="Wingdings" panose="05000000000000000000" pitchFamily="2" charset="2"/>
              <a:buNone/>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一、万有引力</a:t>
            </a:r>
            <a:endParaRPr kumimoji="1" lang="zh-CN" altLang="en-US" sz="200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0492" name="Text Box 12"/>
          <p:cNvSpPr txBox="1">
            <a:spLocks noChangeArrowheads="1"/>
          </p:cNvSpPr>
          <p:nvPr/>
        </p:nvSpPr>
        <p:spPr bwMode="auto">
          <a:xfrm>
            <a:off x="214313" y="3922713"/>
            <a:ext cx="2663825" cy="519112"/>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二、电磁力</a:t>
            </a:r>
            <a:endPar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0493" name="Text Box 13"/>
          <p:cNvSpPr txBox="1">
            <a:spLocks noChangeArrowheads="1"/>
          </p:cNvSpPr>
          <p:nvPr/>
        </p:nvSpPr>
        <p:spPr bwMode="auto">
          <a:xfrm>
            <a:off x="214313" y="5938838"/>
            <a:ext cx="8458200" cy="519112"/>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三、强力</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0499" name="Text Box 19"/>
          <p:cNvSpPr txBox="1">
            <a:spLocks noChangeArrowheads="1"/>
          </p:cNvSpPr>
          <p:nvPr/>
        </p:nvSpPr>
        <p:spPr bwMode="auto">
          <a:xfrm>
            <a:off x="2500313" y="3938588"/>
            <a:ext cx="4962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带电体间的相互作用力。</a:t>
            </a:r>
            <a:endParaRPr kumimoji="1" lang="zh-CN" altLang="en-US" sz="2400">
              <a:latin typeface="Times New Roman" panose="02020603050405020304" pitchFamily="18" charset="0"/>
            </a:endParaRPr>
          </a:p>
        </p:txBody>
      </p:sp>
      <p:sp>
        <p:nvSpPr>
          <p:cNvPr id="20500" name="Text Box 20"/>
          <p:cNvSpPr txBox="1">
            <a:spLocks noChangeArrowheads="1"/>
          </p:cNvSpPr>
          <p:nvPr/>
        </p:nvSpPr>
        <p:spPr bwMode="auto">
          <a:xfrm>
            <a:off x="885825" y="4614863"/>
            <a:ext cx="70500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弹性力、摩擦力、分子力、浮力、流体压力等本质上都属于电磁力。</a:t>
            </a:r>
            <a:endParaRPr kumimoji="1" lang="zh-CN" altLang="en-US" sz="2400">
              <a:latin typeface="Times New Roman" panose="02020603050405020304" pitchFamily="18" charset="0"/>
            </a:endParaRPr>
          </a:p>
        </p:txBody>
      </p:sp>
      <p:sp>
        <p:nvSpPr>
          <p:cNvPr id="20501" name="Text Box 21"/>
          <p:cNvSpPr txBox="1">
            <a:spLocks noChangeArrowheads="1"/>
          </p:cNvSpPr>
          <p:nvPr/>
        </p:nvSpPr>
        <p:spPr bwMode="auto">
          <a:xfrm>
            <a:off x="2014538" y="5981700"/>
            <a:ext cx="6948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存在于核子、介子和超子间的一种力。</a:t>
            </a:r>
            <a:endParaRPr kumimoji="1" lang="zh-CN" altLang="en-US" sz="2000">
              <a:latin typeface="Times New Roman" panose="02020603050405020304" pitchFamily="18" charset="0"/>
            </a:endParaRPr>
          </a:p>
        </p:txBody>
      </p:sp>
      <p:sp>
        <p:nvSpPr>
          <p:cNvPr id="13" name="Rectangle 2"/>
          <p:cNvSpPr>
            <a:spLocks noChangeArrowheads="1"/>
          </p:cNvSpPr>
          <p:nvPr/>
        </p:nvSpPr>
        <p:spPr bwMode="auto">
          <a:xfrm>
            <a:off x="608013" y="733425"/>
            <a:ext cx="7994650" cy="523875"/>
          </a:xfrm>
          <a:prstGeom prst="rect">
            <a:avLst/>
          </a:prstGeom>
          <a:noFill/>
          <a:ln w="9525">
            <a:noFill/>
            <a:miter lim="800000"/>
          </a:ln>
          <a:effectLst/>
        </p:spPr>
        <p:txBody>
          <a:bodyPr>
            <a:spAutoFit/>
          </a:bodyPr>
          <a:lstStyle/>
          <a:p>
            <a:pPr algn="ctr" eaLnBrk="1" fontAlgn="auto" hangingPunct="1">
              <a:spcBef>
                <a:spcPts val="0"/>
              </a:spcBef>
              <a:spcAft>
                <a:spcPts val="0"/>
              </a:spcAft>
              <a:defRPr/>
            </a:pPr>
            <a:r>
              <a:rPr lang="en-US" altLang="zh-CN" sz="2800" kern="0" dirty="0">
                <a:solidFill>
                  <a:srgbClr val="0000FF"/>
                </a:solidFill>
                <a:latin typeface="Arial" panose="020B0604020202020204" pitchFamily="34" charset="0"/>
                <a:ea typeface="隶书" panose="02010509060101010101" pitchFamily="49" charset="-122"/>
              </a:rPr>
              <a:t>Fundamental Forces Introduction</a:t>
            </a:r>
            <a:endParaRPr lang="en-US" altLang="zh-CN" sz="2800" kern="0" dirty="0">
              <a:solidFill>
                <a:srgbClr val="0000FF"/>
              </a:solidFill>
              <a:latin typeface="Arial" panose="020B0604020202020204" pitchFamily="34" charset="0"/>
              <a:ea typeface="隶书" panose="020105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additive="base">
                                        <p:cTn id="7" dur="500" fill="hold"/>
                                        <p:tgtEl>
                                          <p:spTgt spid="20487"/>
                                        </p:tgtEl>
                                        <p:attrNameLst>
                                          <p:attrName>ppt_x</p:attrName>
                                        </p:attrNameLst>
                                      </p:cBhvr>
                                      <p:tavLst>
                                        <p:tav tm="0">
                                          <p:val>
                                            <p:strVal val="#ppt_x"/>
                                          </p:val>
                                        </p:tav>
                                        <p:tav tm="100000">
                                          <p:val>
                                            <p:strVal val="#ppt_x"/>
                                          </p:val>
                                        </p:tav>
                                      </p:tavLst>
                                    </p:anim>
                                    <p:anim calcmode="lin" valueType="num">
                                      <p:cBhvr additive="base">
                                        <p:cTn id="8" dur="500" fill="hold"/>
                                        <p:tgtEl>
                                          <p:spTgt spid="2048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0488"/>
                                        </p:tgtEl>
                                        <p:attrNameLst>
                                          <p:attrName>style.visibility</p:attrName>
                                        </p:attrNameLst>
                                      </p:cBhvr>
                                      <p:to>
                                        <p:strVal val="visible"/>
                                      </p:to>
                                    </p:set>
                                    <p:animEffect transition="in" filter="checkerboard(across)">
                                      <p:cBhvr>
                                        <p:cTn id="16" dur="500"/>
                                        <p:tgtEl>
                                          <p:spTgt spid="2048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489"/>
                                        </p:tgtEl>
                                        <p:attrNameLst>
                                          <p:attrName>style.visibility</p:attrName>
                                        </p:attrNameLst>
                                      </p:cBhvr>
                                      <p:to>
                                        <p:strVal val="visible"/>
                                      </p:to>
                                    </p:set>
                                    <p:anim calcmode="lin" valueType="num">
                                      <p:cBhvr additive="base">
                                        <p:cTn id="21" dur="500" fill="hold"/>
                                        <p:tgtEl>
                                          <p:spTgt spid="20489"/>
                                        </p:tgtEl>
                                        <p:attrNameLst>
                                          <p:attrName>ppt_x</p:attrName>
                                        </p:attrNameLst>
                                      </p:cBhvr>
                                      <p:tavLst>
                                        <p:tav tm="0">
                                          <p:val>
                                            <p:strVal val="0-#ppt_w/2"/>
                                          </p:val>
                                        </p:tav>
                                        <p:tav tm="100000">
                                          <p:val>
                                            <p:strVal val="#ppt_x"/>
                                          </p:val>
                                        </p:tav>
                                      </p:tavLst>
                                    </p:anim>
                                    <p:anim calcmode="lin" valueType="num">
                                      <p:cBhvr additive="base">
                                        <p:cTn id="22" dur="500" fill="hold"/>
                                        <p:tgtEl>
                                          <p:spTgt spid="2048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20484"/>
                                        </p:tgtEl>
                                        <p:attrNameLst>
                                          <p:attrName>style.visibility</p:attrName>
                                        </p:attrNameLst>
                                      </p:cBhvr>
                                      <p:to>
                                        <p:strVal val="visible"/>
                                      </p:to>
                                    </p:set>
                                    <p:animEffect transition="in" filter="barn(inHorizontal)">
                                      <p:cBhvr>
                                        <p:cTn id="27" dur="500"/>
                                        <p:tgtEl>
                                          <p:spTgt spid="204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492"/>
                                        </p:tgtEl>
                                        <p:attrNameLst>
                                          <p:attrName>style.visibility</p:attrName>
                                        </p:attrNameLst>
                                      </p:cBhvr>
                                      <p:to>
                                        <p:strVal val="visible"/>
                                      </p:to>
                                    </p:set>
                                    <p:animEffect transition="in" filter="wipe(up)">
                                      <p:cBhvr>
                                        <p:cTn id="32" dur="500"/>
                                        <p:tgtEl>
                                          <p:spTgt spid="204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499"/>
                                        </p:tgtEl>
                                        <p:attrNameLst>
                                          <p:attrName>style.visibility</p:attrName>
                                        </p:attrNameLst>
                                      </p:cBhvr>
                                      <p:to>
                                        <p:strVal val="visible"/>
                                      </p:to>
                                    </p:set>
                                    <p:animEffect transition="in" filter="wipe(up)">
                                      <p:cBhvr>
                                        <p:cTn id="37" dur="500"/>
                                        <p:tgtEl>
                                          <p:spTgt spid="2049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0500"/>
                                        </p:tgtEl>
                                        <p:attrNameLst>
                                          <p:attrName>style.visibility</p:attrName>
                                        </p:attrNameLst>
                                      </p:cBhvr>
                                      <p:to>
                                        <p:strVal val="visible"/>
                                      </p:to>
                                    </p:set>
                                    <p:animEffect transition="in" filter="wipe(up)">
                                      <p:cBhvr>
                                        <p:cTn id="42" dur="500"/>
                                        <p:tgtEl>
                                          <p:spTgt spid="20500"/>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20493"/>
                                        </p:tgtEl>
                                        <p:attrNameLst>
                                          <p:attrName>style.visibility</p:attrName>
                                        </p:attrNameLst>
                                      </p:cBhvr>
                                      <p:to>
                                        <p:strVal val="visible"/>
                                      </p:to>
                                    </p:set>
                                    <p:anim calcmode="lin" valueType="num">
                                      <p:cBhvr>
                                        <p:cTn id="47" dur="500" fill="hold"/>
                                        <p:tgtEl>
                                          <p:spTgt spid="20493"/>
                                        </p:tgtEl>
                                        <p:attrNameLst>
                                          <p:attrName>ppt_w</p:attrName>
                                        </p:attrNameLst>
                                      </p:cBhvr>
                                      <p:tavLst>
                                        <p:tav tm="0">
                                          <p:val>
                                            <p:fltVal val="0"/>
                                          </p:val>
                                        </p:tav>
                                        <p:tav tm="100000">
                                          <p:val>
                                            <p:strVal val="#ppt_w"/>
                                          </p:val>
                                        </p:tav>
                                      </p:tavLst>
                                    </p:anim>
                                    <p:anim calcmode="lin" valueType="num">
                                      <p:cBhvr>
                                        <p:cTn id="48" dur="500" fill="hold"/>
                                        <p:tgtEl>
                                          <p:spTgt spid="20493"/>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20501"/>
                                        </p:tgtEl>
                                        <p:attrNameLst>
                                          <p:attrName>style.visibility</p:attrName>
                                        </p:attrNameLst>
                                      </p:cBhvr>
                                      <p:to>
                                        <p:strVal val="visible"/>
                                      </p:to>
                                    </p:set>
                                    <p:anim calcmode="lin" valueType="num">
                                      <p:cBhvr>
                                        <p:cTn id="53" dur="500" fill="hold"/>
                                        <p:tgtEl>
                                          <p:spTgt spid="20501"/>
                                        </p:tgtEl>
                                        <p:attrNameLst>
                                          <p:attrName>ppt_w</p:attrName>
                                        </p:attrNameLst>
                                      </p:cBhvr>
                                      <p:tavLst>
                                        <p:tav tm="0">
                                          <p:val>
                                            <p:fltVal val="0"/>
                                          </p:val>
                                        </p:tav>
                                        <p:tav tm="100000">
                                          <p:val>
                                            <p:strVal val="#ppt_w"/>
                                          </p:val>
                                        </p:tav>
                                      </p:tavLst>
                                    </p:anim>
                                    <p:anim calcmode="lin" valueType="num">
                                      <p:cBhvr>
                                        <p:cTn id="54" dur="500" fill="hold"/>
                                        <p:tgtEl>
                                          <p:spTgt spid="205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utoUpdateAnimBg="0"/>
      <p:bldP spid="20488" grpId="0" autoUpdateAnimBg="0"/>
      <p:bldP spid="20489" grpId="0" autoUpdateAnimBg="0"/>
      <p:bldP spid="20492" grpId="0" autoUpdateAnimBg="0"/>
      <p:bldP spid="20493" grpId="0" autoUpdateAnimBg="0"/>
      <p:bldP spid="20499" grpId="0" autoUpdateAnimBg="0"/>
      <p:bldP spid="20500" grpId="0" autoUpdateAnimBg="0"/>
      <p:bldP spid="20501" grpId="0" autoUpdateAnimBg="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E96AD7-6546-4A1D-8D3F-91D6CBCD45DC}" type="slidenum">
              <a:rPr lang="en-US" altLang="zh-CN" sz="1800" smtClean="0">
                <a:solidFill>
                  <a:schemeClr val="accent2"/>
                </a:solidFill>
              </a:rPr>
            </a:fld>
            <a:endParaRPr lang="en-US" altLang="zh-CN" sz="1800" smtClean="0">
              <a:solidFill>
                <a:schemeClr val="accent2"/>
              </a:solidFill>
            </a:endParaRPr>
          </a:p>
        </p:txBody>
      </p:sp>
      <p:sp>
        <p:nvSpPr>
          <p:cNvPr id="80899" name="Rectangle 3"/>
          <p:cNvSpPr>
            <a:spLocks noChangeArrowheads="1"/>
          </p:cNvSpPr>
          <p:nvPr/>
        </p:nvSpPr>
        <p:spPr bwMode="auto">
          <a:xfrm>
            <a:off x="468313" y="1412875"/>
            <a:ext cx="8153400" cy="1117600"/>
          </a:xfrm>
          <a:prstGeom prst="rect">
            <a:avLst/>
          </a:prstGeom>
          <a:noFill/>
          <a:ln w="9525">
            <a:noFill/>
            <a:miter lim="800000"/>
          </a:ln>
          <a:effectLst/>
        </p:spPr>
        <p:txBody>
          <a:bodyPr>
            <a:spAutoFit/>
          </a:bodyPr>
          <a:lstStyle/>
          <a:p>
            <a:pPr eaLnBrk="1" hangingPunct="1">
              <a:lnSpc>
                <a:spcPct val="120000"/>
              </a:lnSpc>
              <a:spcBef>
                <a:spcPct val="20000"/>
              </a:spcBef>
              <a:buClr>
                <a:schemeClr val="accent2"/>
              </a:buClr>
              <a:buSzPct val="80000"/>
              <a:buFont typeface="Wingdings" panose="05000000000000000000" pitchFamily="2" charset="2"/>
              <a:buNone/>
              <a:defRPr/>
            </a:pPr>
            <a:r>
              <a:rPr kumimoji="1" lang="zh-CN" altLang="en-US" sz="2800" b="1" dirty="0">
                <a:latin typeface="Times New Roman" panose="02020603050405020304" pitchFamily="18" charset="0"/>
              </a:rPr>
              <a:t>古往今来，</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自然界的和谐与统一</a:t>
            </a:r>
            <a:r>
              <a:rPr kumimoji="1" lang="zh-CN" altLang="en-US" sz="2800" b="1" dirty="0">
                <a:latin typeface="Times New Roman" panose="02020603050405020304" pitchFamily="18" charset="0"/>
              </a:rPr>
              <a:t>一直是哲学家和物理学家所持有的信念。</a:t>
            </a:r>
            <a:endParaRPr kumimoji="1" lang="zh-CN" altLang="en-US" sz="2800" b="1" dirty="0">
              <a:latin typeface="Times New Roman" panose="02020603050405020304" pitchFamily="18" charset="0"/>
            </a:endParaRPr>
          </a:p>
        </p:txBody>
      </p:sp>
      <p:sp>
        <p:nvSpPr>
          <p:cNvPr id="80902" name="Rectangle 6"/>
          <p:cNvSpPr>
            <a:spLocks noChangeArrowheads="1"/>
          </p:cNvSpPr>
          <p:nvPr/>
        </p:nvSpPr>
        <p:spPr bwMode="auto">
          <a:xfrm>
            <a:off x="2462213" y="2527300"/>
            <a:ext cx="3059112" cy="1814513"/>
          </a:xfrm>
          <a:prstGeom prst="rect">
            <a:avLst/>
          </a:prstGeom>
          <a:noFill/>
          <a:ln w="9525">
            <a:noFill/>
            <a:miter lim="800000"/>
          </a:ln>
          <a:effectLst/>
        </p:spPr>
        <p:txBody>
          <a:bodyPr>
            <a:spAutoFit/>
          </a:bodyPr>
          <a:lstStyle/>
          <a:p>
            <a:pPr eaLnBrk="1" hangingPunct="1">
              <a:spcBef>
                <a:spcPct val="50000"/>
              </a:spcBef>
              <a:buClr>
                <a:schemeClr val="accent2"/>
              </a:buClr>
              <a:buSzPct val="80000"/>
              <a:defRPr/>
            </a:pPr>
            <a:r>
              <a:rPr kumimoji="1" lang="zh-CN" altLang="en-US" sz="2800" b="1" dirty="0">
                <a:latin typeface="Times New Roman" panose="02020603050405020304" pitchFamily="18" charset="0"/>
              </a:rPr>
              <a:t>格拉肖，温伯格和萨拉姆，</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弱电统一理论， </a:t>
            </a: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1979</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年诺贝尔物理学奖</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80903" name="Rectangle 7"/>
          <p:cNvSpPr>
            <a:spLocks noChangeArrowheads="1"/>
          </p:cNvSpPr>
          <p:nvPr/>
        </p:nvSpPr>
        <p:spPr bwMode="auto">
          <a:xfrm>
            <a:off x="5072063" y="4905375"/>
            <a:ext cx="3224212" cy="523875"/>
          </a:xfrm>
          <a:prstGeom prst="rect">
            <a:avLst/>
          </a:prstGeom>
          <a:noFill/>
          <a:ln w="9525">
            <a:noFill/>
            <a:miter lim="800000"/>
          </a:ln>
          <a:effectLst/>
        </p:spPr>
        <p:txBody>
          <a:bodyPr>
            <a:spAutoFit/>
          </a:bodyPr>
          <a:lstStyle/>
          <a:p>
            <a:pPr eaLnBrk="1" hangingPunct="1">
              <a:spcBef>
                <a:spcPct val="50000"/>
              </a:spcBef>
              <a:buClr>
                <a:schemeClr val="accent2"/>
              </a:buClr>
              <a:buSzPct val="80000"/>
              <a:buFont typeface="Wingdings" panose="05000000000000000000" pitchFamily="2" charset="2"/>
              <a:buNone/>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超统一理论？？？</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2" name="Group 24"/>
          <p:cNvGrpSpPr/>
          <p:nvPr/>
        </p:nvGrpSpPr>
        <p:grpSpPr bwMode="auto">
          <a:xfrm>
            <a:off x="457200" y="228600"/>
            <a:ext cx="8153400" cy="1117600"/>
            <a:chOff x="288" y="144"/>
            <a:chExt cx="5136" cy="704"/>
          </a:xfrm>
        </p:grpSpPr>
        <p:sp>
          <p:nvSpPr>
            <p:cNvPr id="80898" name="Rectangle 2"/>
            <p:cNvSpPr>
              <a:spLocks noChangeArrowheads="1"/>
            </p:cNvSpPr>
            <p:nvPr/>
          </p:nvSpPr>
          <p:spPr bwMode="auto">
            <a:xfrm>
              <a:off x="288" y="144"/>
              <a:ext cx="5136" cy="704"/>
            </a:xfrm>
            <a:prstGeom prst="rect">
              <a:avLst/>
            </a:prstGeom>
            <a:noFill/>
            <a:ln w="9525">
              <a:noFill/>
              <a:miter lim="800000"/>
            </a:ln>
            <a:effectLst/>
          </p:spPr>
          <p:txBody>
            <a:bodyPr>
              <a:spAutoFit/>
            </a:bodyPr>
            <a:lstStyle/>
            <a:p>
              <a:pPr eaLnBrk="1" hangingPunct="1">
                <a:lnSpc>
                  <a:spcPct val="120000"/>
                </a:lnSpc>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四、弱力</a:t>
              </a:r>
              <a:r>
                <a:rPr kumimoji="1" lang="zh-CN" altLang="en-US" sz="2800" b="1" dirty="0">
                  <a:latin typeface="Times New Roman" panose="02020603050405020304" pitchFamily="18" charset="0"/>
                </a:rPr>
                <a:t>（弱相互作用）     存在于许多粒子之间，但仅在某些反应（如      衰变）中才显得重要。</a:t>
              </a:r>
              <a:endParaRPr kumimoji="1" lang="zh-CN" altLang="en-US" sz="2800" b="1" dirty="0">
                <a:latin typeface="Times New Roman" panose="02020603050405020304" pitchFamily="18" charset="0"/>
              </a:endParaRPr>
            </a:p>
          </p:txBody>
        </p:sp>
        <p:graphicFrame>
          <p:nvGraphicFramePr>
            <p:cNvPr id="31774" name="Object 1024"/>
            <p:cNvGraphicFramePr>
              <a:graphicFrameLocks noChangeAspect="1"/>
            </p:cNvGraphicFramePr>
            <p:nvPr/>
          </p:nvGraphicFramePr>
          <p:xfrm>
            <a:off x="2439" y="540"/>
            <a:ext cx="247" cy="304"/>
          </p:xfrm>
          <a:graphic>
            <a:graphicData uri="http://schemas.openxmlformats.org/presentationml/2006/ole">
              <mc:AlternateContent xmlns:mc="http://schemas.openxmlformats.org/markup-compatibility/2006">
                <mc:Choice xmlns:v="urn:schemas-microsoft-com:vml" Requires="v">
                  <p:oleObj spid="_x0000_s31790" name="公式" r:id="rId1" imgW="215900" imgH="292100" progId="Equation.3">
                    <p:embed/>
                  </p:oleObj>
                </mc:Choice>
                <mc:Fallback>
                  <p:oleObj name="公式" r:id="rId1" imgW="215900" imgH="292100" progId="Equation.3">
                    <p:embed/>
                    <p:pic>
                      <p:nvPicPr>
                        <p:cNvPr id="0" name="Object 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 y="540"/>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4"/>
          <p:cNvGrpSpPr/>
          <p:nvPr/>
        </p:nvGrpSpPr>
        <p:grpSpPr bwMode="auto">
          <a:xfrm>
            <a:off x="195263" y="2862263"/>
            <a:ext cx="1752600" cy="1528762"/>
            <a:chOff x="288" y="1956"/>
            <a:chExt cx="1104" cy="963"/>
          </a:xfrm>
        </p:grpSpPr>
        <p:sp>
          <p:nvSpPr>
            <p:cNvPr id="31770" name="Text Box 11"/>
            <p:cNvSpPr txBox="1">
              <a:spLocks noChangeArrowheads="1"/>
            </p:cNvSpPr>
            <p:nvPr/>
          </p:nvSpPr>
          <p:spPr bwMode="auto">
            <a:xfrm>
              <a:off x="288" y="19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弱力</a:t>
              </a:r>
              <a:endParaRPr kumimoji="1" lang="zh-CN" altLang="en-US" sz="2800" b="1">
                <a:latin typeface="Times New Roman" panose="02020603050405020304" pitchFamily="18" charset="0"/>
              </a:endParaRPr>
            </a:p>
          </p:txBody>
        </p:sp>
        <p:sp>
          <p:nvSpPr>
            <p:cNvPr id="31771" name="Text Box 12"/>
            <p:cNvSpPr txBox="1">
              <a:spLocks noChangeArrowheads="1"/>
            </p:cNvSpPr>
            <p:nvPr/>
          </p:nvSpPr>
          <p:spPr bwMode="auto">
            <a:xfrm>
              <a:off x="288" y="259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电磁力</a:t>
              </a:r>
              <a:endParaRPr kumimoji="1" lang="zh-CN" altLang="en-US" sz="2800" b="1">
                <a:latin typeface="Times New Roman" panose="02020603050405020304" pitchFamily="18" charset="0"/>
              </a:endParaRPr>
            </a:p>
          </p:txBody>
        </p:sp>
        <p:sp>
          <p:nvSpPr>
            <p:cNvPr id="31772" name="AutoShape 13"/>
            <p:cNvSpPr/>
            <p:nvPr/>
          </p:nvSpPr>
          <p:spPr bwMode="auto">
            <a:xfrm>
              <a:off x="1104" y="2081"/>
              <a:ext cx="288" cy="751"/>
            </a:xfrm>
            <a:prstGeom prst="rightBrace">
              <a:avLst>
                <a:gd name="adj1" fmla="val 13883"/>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 name="Group 17"/>
          <p:cNvGrpSpPr/>
          <p:nvPr/>
        </p:nvGrpSpPr>
        <p:grpSpPr bwMode="auto">
          <a:xfrm>
            <a:off x="809625" y="4100513"/>
            <a:ext cx="1519238" cy="1549400"/>
            <a:chOff x="675" y="2688"/>
            <a:chExt cx="957" cy="976"/>
          </a:xfrm>
        </p:grpSpPr>
        <p:sp>
          <p:nvSpPr>
            <p:cNvPr id="31768" name="AutoShape 15"/>
            <p:cNvSpPr/>
            <p:nvPr/>
          </p:nvSpPr>
          <p:spPr bwMode="auto">
            <a:xfrm>
              <a:off x="1344" y="2688"/>
              <a:ext cx="288" cy="855"/>
            </a:xfrm>
            <a:prstGeom prst="rightBrace">
              <a:avLst>
                <a:gd name="adj1" fmla="val 15284"/>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9" name="Text Box 16"/>
            <p:cNvSpPr txBox="1">
              <a:spLocks noChangeArrowheads="1"/>
            </p:cNvSpPr>
            <p:nvPr/>
          </p:nvSpPr>
          <p:spPr bwMode="auto">
            <a:xfrm>
              <a:off x="675" y="3337"/>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强力</a:t>
              </a:r>
              <a:endParaRPr kumimoji="1" lang="zh-CN" altLang="en-US" sz="2800" b="1">
                <a:latin typeface="Times New Roman" panose="02020603050405020304" pitchFamily="18" charset="0"/>
              </a:endParaRPr>
            </a:p>
          </p:txBody>
        </p:sp>
      </p:grpSp>
      <p:sp>
        <p:nvSpPr>
          <p:cNvPr id="80914" name="Text Box 18"/>
          <p:cNvSpPr txBox="1">
            <a:spLocks noChangeArrowheads="1"/>
          </p:cNvSpPr>
          <p:nvPr/>
        </p:nvSpPr>
        <p:spPr bwMode="auto">
          <a:xfrm>
            <a:off x="2527300" y="4592638"/>
            <a:ext cx="27432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大统一理论</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5" name="Group 21"/>
          <p:cNvGrpSpPr/>
          <p:nvPr/>
        </p:nvGrpSpPr>
        <p:grpSpPr bwMode="auto">
          <a:xfrm>
            <a:off x="2732088" y="4740275"/>
            <a:ext cx="2286000" cy="1016000"/>
            <a:chOff x="1751" y="2834"/>
            <a:chExt cx="1440" cy="640"/>
          </a:xfrm>
        </p:grpSpPr>
        <p:sp>
          <p:nvSpPr>
            <p:cNvPr id="31766" name="Text Box 19"/>
            <p:cNvSpPr txBox="1">
              <a:spLocks noChangeArrowheads="1"/>
            </p:cNvSpPr>
            <p:nvPr/>
          </p:nvSpPr>
          <p:spPr bwMode="auto">
            <a:xfrm>
              <a:off x="1751" y="3147"/>
              <a:ext cx="1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万有引力</a:t>
              </a:r>
              <a:endParaRPr kumimoji="1" lang="zh-CN" altLang="en-US" sz="2800" b="1">
                <a:latin typeface="Times New Roman" panose="02020603050405020304" pitchFamily="18" charset="0"/>
              </a:endParaRPr>
            </a:p>
          </p:txBody>
        </p:sp>
        <p:sp>
          <p:nvSpPr>
            <p:cNvPr id="31767" name="AutoShape 20"/>
            <p:cNvSpPr/>
            <p:nvPr/>
          </p:nvSpPr>
          <p:spPr bwMode="auto">
            <a:xfrm>
              <a:off x="2906" y="2834"/>
              <a:ext cx="240" cy="576"/>
            </a:xfrm>
            <a:prstGeom prst="rightBrace">
              <a:avLst>
                <a:gd name="adj1" fmla="val 20000"/>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 name="Group 11"/>
          <p:cNvGrpSpPr/>
          <p:nvPr/>
        </p:nvGrpSpPr>
        <p:grpSpPr bwMode="auto">
          <a:xfrm>
            <a:off x="5641975" y="2044700"/>
            <a:ext cx="3379788" cy="2506663"/>
            <a:chOff x="3623" y="598"/>
            <a:chExt cx="1698" cy="1329"/>
          </a:xfrm>
        </p:grpSpPr>
        <p:pic>
          <p:nvPicPr>
            <p:cNvPr id="31757" name="Picture 12" descr="WN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 y="1397"/>
              <a:ext cx="989"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8" name="Text Box 13"/>
            <p:cNvSpPr txBox="1">
              <a:spLocks noChangeArrowheads="1"/>
            </p:cNvSpPr>
            <p:nvPr/>
          </p:nvSpPr>
          <p:spPr bwMode="auto">
            <a:xfrm>
              <a:off x="5107" y="1467"/>
              <a:ext cx="20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zh-CN" altLang="de-DE" sz="1800" b="1">
                  <a:solidFill>
                    <a:srgbClr val="FFFF00"/>
                  </a:solidFill>
                  <a:latin typeface="Times New Roman" panose="02020603050405020304" pitchFamily="18" charset="0"/>
                  <a:ea typeface="微软雅黑" panose="020B0503020204020204" pitchFamily="34" charset="-122"/>
                </a:rPr>
                <a:t>弱</a:t>
              </a:r>
              <a:endParaRPr lang="zh-CN" altLang="de-DE" sz="1800" b="1">
                <a:solidFill>
                  <a:srgbClr val="FFFF00"/>
                </a:solidFill>
                <a:latin typeface="Times New Roman" panose="02020603050405020304" pitchFamily="18" charset="0"/>
                <a:ea typeface="微软雅黑" panose="020B0503020204020204" pitchFamily="34" charset="-122"/>
              </a:endParaRPr>
            </a:p>
          </p:txBody>
        </p:sp>
        <p:pic>
          <p:nvPicPr>
            <p:cNvPr id="31759" name="Picture 14" descr="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 y="1223"/>
              <a:ext cx="783"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0" name="Text Box 15"/>
            <p:cNvSpPr txBox="1">
              <a:spLocks noChangeArrowheads="1"/>
            </p:cNvSpPr>
            <p:nvPr/>
          </p:nvSpPr>
          <p:spPr bwMode="auto">
            <a:xfrm>
              <a:off x="3742" y="1512"/>
              <a:ext cx="32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de-DE" sz="1800" b="1">
                  <a:solidFill>
                    <a:srgbClr val="FFFF00"/>
                  </a:solidFill>
                  <a:latin typeface="Times New Roman" panose="02020603050405020304" pitchFamily="18" charset="0"/>
                  <a:ea typeface="微软雅黑" panose="020B0503020204020204" pitchFamily="34" charset="-122"/>
                </a:rPr>
                <a:t>电磁</a:t>
              </a:r>
              <a:endParaRPr lang="zh-CN" altLang="de-DE" sz="1800" b="1">
                <a:solidFill>
                  <a:srgbClr val="FFFF00"/>
                </a:solidFill>
                <a:latin typeface="Times New Roman" panose="02020603050405020304" pitchFamily="18" charset="0"/>
                <a:ea typeface="微软雅黑" panose="020B0503020204020204" pitchFamily="34" charset="-122"/>
              </a:endParaRPr>
            </a:p>
          </p:txBody>
        </p:sp>
        <p:pic>
          <p:nvPicPr>
            <p:cNvPr id="31761" name="Picture 16" descr="SN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4" y="867"/>
              <a:ext cx="784"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Text Box 17"/>
            <p:cNvSpPr txBox="1">
              <a:spLocks noChangeArrowheads="1"/>
            </p:cNvSpPr>
            <p:nvPr/>
          </p:nvSpPr>
          <p:spPr bwMode="auto">
            <a:xfrm>
              <a:off x="5098" y="945"/>
              <a:ext cx="20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zh-CN" altLang="de-DE" sz="1800" b="1">
                  <a:solidFill>
                    <a:srgbClr val="FFFF00"/>
                  </a:solidFill>
                  <a:latin typeface="Times New Roman" panose="02020603050405020304" pitchFamily="18" charset="0"/>
                  <a:ea typeface="微软雅黑" panose="020B0503020204020204" pitchFamily="34" charset="-122"/>
                </a:rPr>
                <a:t>强</a:t>
              </a:r>
              <a:endParaRPr lang="zh-CN" altLang="de-DE" sz="1800" b="1">
                <a:solidFill>
                  <a:srgbClr val="FFFF00"/>
                </a:solidFill>
                <a:latin typeface="Times New Roman" panose="02020603050405020304" pitchFamily="18" charset="0"/>
                <a:ea typeface="微软雅黑" panose="020B0503020204020204" pitchFamily="34" charset="-122"/>
              </a:endParaRPr>
            </a:p>
          </p:txBody>
        </p:sp>
        <p:grpSp>
          <p:nvGrpSpPr>
            <p:cNvPr id="31763" name="Group 18"/>
            <p:cNvGrpSpPr/>
            <p:nvPr/>
          </p:nvGrpSpPr>
          <p:grpSpPr bwMode="auto">
            <a:xfrm>
              <a:off x="3623" y="598"/>
              <a:ext cx="822" cy="632"/>
              <a:chOff x="839" y="754"/>
              <a:chExt cx="1560" cy="1558"/>
            </a:xfrm>
          </p:grpSpPr>
          <p:pic>
            <p:nvPicPr>
              <p:cNvPr id="31764" name="Picture 19" descr="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754"/>
                <a:ext cx="1560" cy="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5" name="Text Box 20"/>
              <p:cNvSpPr txBox="1">
                <a:spLocks noChangeArrowheads="1"/>
              </p:cNvSpPr>
              <p:nvPr/>
            </p:nvSpPr>
            <p:spPr bwMode="auto">
              <a:xfrm>
                <a:off x="1067" y="1140"/>
                <a:ext cx="61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de-DE" sz="1800" b="1">
                    <a:solidFill>
                      <a:srgbClr val="FFFF00"/>
                    </a:solidFill>
                    <a:latin typeface="Times New Roman" panose="02020603050405020304" pitchFamily="18" charset="0"/>
                    <a:ea typeface="微软雅黑" panose="020B0503020204020204" pitchFamily="34" charset="-122"/>
                  </a:rPr>
                  <a:t>引力</a:t>
                </a:r>
                <a:endParaRPr lang="zh-CN" altLang="de-DE" sz="1800" b="1">
                  <a:solidFill>
                    <a:srgbClr val="FFFF00"/>
                  </a:solidFill>
                  <a:latin typeface="Times New Roman" panose="02020603050405020304" pitchFamily="18" charset="0"/>
                  <a:ea typeface="微软雅黑" panose="020B0503020204020204" pitchFamily="34" charset="-122"/>
                </a:endParaRPr>
              </a:p>
            </p:txBody>
          </p:sp>
        </p:grpSp>
      </p:grpSp>
      <p:sp>
        <p:nvSpPr>
          <p:cNvPr id="30" name="Rectangle 10"/>
          <p:cNvSpPr>
            <a:spLocks noChangeArrowheads="1"/>
          </p:cNvSpPr>
          <p:nvPr/>
        </p:nvSpPr>
        <p:spPr bwMode="auto">
          <a:xfrm>
            <a:off x="146050" y="5807075"/>
            <a:ext cx="91440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6" rIns="91434" bIns="45716"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2400" b="1">
                <a:solidFill>
                  <a:srgbClr val="0000CC"/>
                </a:solidFill>
                <a:latin typeface="Times New Roman" panose="02020603050405020304" pitchFamily="18" charset="0"/>
                <a:ea typeface="微软雅黑" panose="020B0503020204020204" pitchFamily="34" charset="-122"/>
              </a:rPr>
              <a:t>物理学家们一直努力寻找合适的理论来统一四种基本相互作用，</a:t>
            </a:r>
            <a:endParaRPr lang="en-US" altLang="zh-CN" sz="2400" b="1">
              <a:solidFill>
                <a:srgbClr val="0000CC"/>
              </a:solidFill>
              <a:latin typeface="Times New Roman" panose="02020603050405020304" pitchFamily="18" charset="0"/>
              <a:ea typeface="微软雅黑" panose="020B0503020204020204" pitchFamily="34" charset="-122"/>
            </a:endParaRPr>
          </a:p>
          <a:p>
            <a:pPr eaLnBrk="1" hangingPunct="1">
              <a:lnSpc>
                <a:spcPct val="150000"/>
              </a:lnSpc>
              <a:spcBef>
                <a:spcPct val="0"/>
              </a:spcBef>
              <a:buFontTx/>
              <a:buNone/>
            </a:pPr>
            <a:r>
              <a:rPr lang="zh-CN" altLang="en-US" sz="2400" b="1">
                <a:solidFill>
                  <a:srgbClr val="0000CC"/>
                </a:solidFill>
                <a:latin typeface="Times New Roman" panose="02020603050405020304" pitchFamily="18" charset="0"/>
                <a:ea typeface="微软雅黑" panose="020B0503020204020204" pitchFamily="34" charset="-122"/>
              </a:rPr>
              <a:t>而对引力基本性质的深入研究尤为关键。</a:t>
            </a:r>
            <a:endParaRPr lang="zh-CN" altLang="en-US" sz="2400" b="1">
              <a:solidFill>
                <a:srgbClr val="0000CC"/>
              </a:solidFill>
              <a:latin typeface="Times New Roman" panose="02020603050405020304" pitchFamily="18" charset="0"/>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9"/>
                                        </p:tgtEl>
                                        <p:attrNameLst>
                                          <p:attrName>style.visibility</p:attrName>
                                        </p:attrNameLst>
                                      </p:cBhvr>
                                      <p:to>
                                        <p:strVal val="visible"/>
                                      </p:to>
                                    </p:set>
                                    <p:animEffect transition="in" filter="blinds(horizontal)">
                                      <p:cBhvr>
                                        <p:cTn id="12" dur="500"/>
                                        <p:tgtEl>
                                          <p:spTgt spid="808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0902"/>
                                        </p:tgtEl>
                                        <p:attrNameLst>
                                          <p:attrName>style.visibility</p:attrName>
                                        </p:attrNameLst>
                                      </p:cBhvr>
                                      <p:to>
                                        <p:strVal val="visible"/>
                                      </p:to>
                                    </p:set>
                                    <p:animEffect transition="in" filter="dissolve">
                                      <p:cBhvr>
                                        <p:cTn id="27" dur="500"/>
                                        <p:tgtEl>
                                          <p:spTgt spid="80902"/>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80914"/>
                                        </p:tgtEl>
                                        <p:attrNameLst>
                                          <p:attrName>style.visibility</p:attrName>
                                        </p:attrNameLst>
                                      </p:cBhvr>
                                      <p:to>
                                        <p:strVal val="visible"/>
                                      </p:to>
                                    </p:set>
                                    <p:animEffect transition="in" filter="barn(inHorizontal)">
                                      <p:cBhvr>
                                        <p:cTn id="38" dur="500"/>
                                        <p:tgtEl>
                                          <p:spTgt spid="80914"/>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strips(down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80903"/>
                                        </p:tgtEl>
                                        <p:attrNameLst>
                                          <p:attrName>style.visibility</p:attrName>
                                        </p:attrNameLst>
                                      </p:cBhvr>
                                      <p:to>
                                        <p:strVal val="visible"/>
                                      </p:to>
                                    </p:set>
                                    <p:anim calcmode="lin" valueType="num">
                                      <p:cBhvr>
                                        <p:cTn id="48" dur="500" fill="hold"/>
                                        <p:tgtEl>
                                          <p:spTgt spid="80903"/>
                                        </p:tgtEl>
                                        <p:attrNameLst>
                                          <p:attrName>ppt_w</p:attrName>
                                        </p:attrNameLst>
                                      </p:cBhvr>
                                      <p:tavLst>
                                        <p:tav tm="0">
                                          <p:val>
                                            <p:fltVal val="0"/>
                                          </p:val>
                                        </p:tav>
                                        <p:tav tm="100000">
                                          <p:val>
                                            <p:strVal val="#ppt_w"/>
                                          </p:val>
                                        </p:tav>
                                      </p:tavLst>
                                    </p:anim>
                                    <p:anim calcmode="lin" valueType="num">
                                      <p:cBhvr>
                                        <p:cTn id="49" dur="500" fill="hold"/>
                                        <p:tgtEl>
                                          <p:spTgt spid="80903"/>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blinds(horizontal)">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2" grpId="0" autoUpdateAnimBg="0"/>
      <p:bldP spid="80903" grpId="0" autoUpdateAnimBg="0"/>
      <p:bldP spid="80914" grpId="0" autoUpdateAnimBg="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cs typeface="+mj-cs"/>
              </a:rPr>
              <a:t>      万有引力常数</a:t>
            </a:r>
            <a:r>
              <a:rPr lang="en-US" altLang="zh-CN" i="1" dirty="0" smtClean="0">
                <a:cs typeface="+mj-cs"/>
              </a:rPr>
              <a:t>G</a:t>
            </a:r>
            <a:r>
              <a:rPr lang="zh-CN" altLang="en-US" dirty="0" smtClean="0">
                <a:cs typeface="+mj-cs"/>
              </a:rPr>
              <a:t>的精确测量</a:t>
            </a:r>
            <a:endParaRPr lang="zh-CN" altLang="en-US" dirty="0">
              <a:cs typeface="+mj-cs"/>
            </a:endParaRPr>
          </a:p>
        </p:txBody>
      </p:sp>
      <p:sp>
        <p:nvSpPr>
          <p:cNvPr id="3" name="灯片编号占位符 2"/>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3243D8B8-F759-48F3-86DC-C17FC1BDC849}" type="slidenum">
              <a:rPr lang="zh-CN" altLang="en-US" smtClean="0">
                <a:solidFill>
                  <a:srgbClr val="002060"/>
                </a:solidFill>
                <a:latin typeface="Times New Roman" panose="02020603050405020304" pitchFamily="18" charset="0"/>
                <a:ea typeface="微软雅黑" panose="020B0503020204020204" pitchFamily="34" charset="-122"/>
              </a:rPr>
            </a:fld>
            <a:endParaRPr lang="zh-CN" altLang="en-US" smtClean="0">
              <a:solidFill>
                <a:srgbClr val="002060"/>
              </a:solidFill>
              <a:latin typeface="Times New Roman" panose="02020603050405020304" pitchFamily="18" charset="0"/>
              <a:ea typeface="微软雅黑" panose="020B0503020204020204" pitchFamily="34" charset="-122"/>
            </a:endParaRPr>
          </a:p>
        </p:txBody>
      </p:sp>
      <p:sp>
        <p:nvSpPr>
          <p:cNvPr id="4" name="椭圆 3"/>
          <p:cNvSpPr/>
          <p:nvPr/>
        </p:nvSpPr>
        <p:spPr>
          <a:xfrm>
            <a:off x="65088" y="9525"/>
            <a:ext cx="792162" cy="79216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000" b="1" i="1" dirty="0">
                <a:solidFill>
                  <a:srgbClr val="0000CC"/>
                </a:solidFill>
                <a:effectLst>
                  <a:outerShdw blurRad="38100" dist="38100" dir="2700000" algn="tl">
                    <a:srgbClr val="000000">
                      <a:alpha val="43137"/>
                    </a:srgbClr>
                  </a:outerShdw>
                </a:effectLst>
              </a:rPr>
              <a:t>G</a:t>
            </a:r>
            <a:endParaRPr lang="zh-CN" altLang="en-US" sz="4000" b="1" i="1" dirty="0">
              <a:solidFill>
                <a:srgbClr val="0000CC"/>
              </a:solidFill>
              <a:effectLst>
                <a:outerShdw blurRad="38100" dist="38100" dir="2700000" algn="tl">
                  <a:srgbClr val="000000">
                    <a:alpha val="43137"/>
                  </a:srgbClr>
                </a:outerShdw>
              </a:effectLst>
            </a:endParaRPr>
          </a:p>
        </p:txBody>
      </p:sp>
      <p:graphicFrame>
        <p:nvGraphicFramePr>
          <p:cNvPr id="33797" name="Object 2"/>
          <p:cNvGraphicFramePr>
            <a:graphicFrameLocks noChangeAspect="1"/>
          </p:cNvGraphicFramePr>
          <p:nvPr/>
        </p:nvGraphicFramePr>
        <p:xfrm>
          <a:off x="1000125" y="1214438"/>
          <a:ext cx="1798638" cy="1014412"/>
        </p:xfrm>
        <a:graphic>
          <a:graphicData uri="http://schemas.openxmlformats.org/presentationml/2006/ole">
            <mc:AlternateContent xmlns:mc="http://schemas.openxmlformats.org/markup-compatibility/2006">
              <mc:Choice xmlns:v="urn:schemas-microsoft-com:vml" Requires="v">
                <p:oleObj spid="_x0000_s33816" name="Equation" r:id="rId1" imgW="1397000" imgH="673100" progId="Equation.DSMT4">
                  <p:embed/>
                </p:oleObj>
              </mc:Choice>
              <mc:Fallback>
                <p:oleObj name="Equation" r:id="rId1" imgW="1397000" imgH="6731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214438"/>
                        <a:ext cx="179863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Text Box 45"/>
          <p:cNvSpPr txBox="1">
            <a:spLocks noChangeArrowheads="1"/>
          </p:cNvSpPr>
          <p:nvPr/>
        </p:nvSpPr>
        <p:spPr bwMode="auto">
          <a:xfrm>
            <a:off x="3230563" y="1211263"/>
            <a:ext cx="51276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76" tIns="39837" rIns="79676" bIns="39837">
            <a:spAutoFit/>
          </a:bodyPr>
          <a:lstStyle>
            <a:lvl1pPr>
              <a:spcBef>
                <a:spcPct val="20000"/>
              </a:spcBef>
              <a:buFont typeface="Arial" panose="020B0604020202020204" pitchFamily="34" charset="0"/>
              <a:buChar char="•"/>
              <a:defRPr sz="3200" b="1">
                <a:solidFill>
                  <a:schemeClr val="tx1"/>
                </a:solidFill>
                <a:latin typeface="Georgia" panose="02040502050405020303" pitchFamily="18" charset="0"/>
                <a:ea typeface="微软雅黑" panose="020B0503020204020204" pitchFamily="34" charset="-122"/>
              </a:defRPr>
            </a:lvl1pPr>
            <a:lvl2pPr marL="742950" indent="-285750">
              <a:spcBef>
                <a:spcPct val="20000"/>
              </a:spcBef>
              <a:buFont typeface="Arial" panose="020B0604020202020204" pitchFamily="34" charset="0"/>
              <a:buChar char="–"/>
              <a:defRPr sz="2800" b="1">
                <a:solidFill>
                  <a:schemeClr val="tx1"/>
                </a:solidFill>
                <a:latin typeface="Georgia" panose="02040502050405020303" pitchFamily="18" charset="0"/>
                <a:ea typeface="微软雅黑" panose="020B0503020204020204" pitchFamily="34" charset="-122"/>
              </a:defRPr>
            </a:lvl2pPr>
            <a:lvl3pPr marL="1143000" indent="-228600">
              <a:spcBef>
                <a:spcPct val="20000"/>
              </a:spcBef>
              <a:buFont typeface="Arial" panose="020B0604020202020204" pitchFamily="34" charset="0"/>
              <a:buChar char="•"/>
              <a:defRPr sz="2400" b="1">
                <a:solidFill>
                  <a:schemeClr val="tx1"/>
                </a:solidFill>
                <a:latin typeface="Georgia" panose="02040502050405020303" pitchFamily="18" charset="0"/>
                <a:ea typeface="微软雅黑" panose="020B0503020204020204" pitchFamily="34" charset="-122"/>
              </a:defRPr>
            </a:lvl3pPr>
            <a:lvl4pPr marL="16002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4pPr>
            <a:lvl5pPr marL="20574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9pPr>
          </a:lstStyle>
          <a:p>
            <a:pPr algn="ctr" eaLnBrk="1" hangingPunct="1">
              <a:spcBef>
                <a:spcPct val="50000"/>
              </a:spcBef>
              <a:buFontTx/>
              <a:buNone/>
            </a:pPr>
            <a:r>
              <a:rPr lang="en-US" altLang="zh-CN" sz="2400" i="1">
                <a:solidFill>
                  <a:srgbClr val="FF00FF"/>
                </a:solidFill>
                <a:latin typeface="Times New Roman" panose="02020603050405020304" pitchFamily="18" charset="0"/>
                <a:cs typeface="Times New Roman" panose="02020603050405020304" pitchFamily="18" charset="0"/>
              </a:rPr>
              <a:t>G </a:t>
            </a:r>
            <a:r>
              <a:rPr lang="zh-CN" altLang="en-US" sz="2400">
                <a:solidFill>
                  <a:srgbClr val="0000CC"/>
                </a:solidFill>
                <a:latin typeface="Times New Roman" panose="02020603050405020304" pitchFamily="18" charset="0"/>
                <a:cs typeface="Times New Roman" panose="02020603050405020304" pitchFamily="18" charset="0"/>
              </a:rPr>
              <a:t>是人类认识和测量最早</a:t>
            </a:r>
            <a:endParaRPr lang="en-US" altLang="zh-CN" sz="2400">
              <a:solidFill>
                <a:srgbClr val="0000CC"/>
              </a:solidFill>
              <a:latin typeface="Times New Roman" panose="02020603050405020304" pitchFamily="18" charset="0"/>
              <a:cs typeface="Times New Roman" panose="02020603050405020304" pitchFamily="18" charset="0"/>
            </a:endParaRPr>
          </a:p>
          <a:p>
            <a:pPr algn="ctr" eaLnBrk="1" hangingPunct="1">
              <a:spcBef>
                <a:spcPct val="50000"/>
              </a:spcBef>
              <a:buFontTx/>
              <a:buNone/>
            </a:pPr>
            <a:r>
              <a:rPr lang="zh-CN" altLang="en-US" sz="2400">
                <a:solidFill>
                  <a:srgbClr val="0000CC"/>
                </a:solidFill>
                <a:latin typeface="Times New Roman" panose="02020603050405020304" pitchFamily="18" charset="0"/>
                <a:cs typeface="Times New Roman" panose="02020603050405020304" pitchFamily="18" charset="0"/>
              </a:rPr>
              <a:t>但目前精度最差的基本常数</a:t>
            </a:r>
            <a:endParaRPr lang="zh-CN" altLang="en-US" sz="2400">
              <a:solidFill>
                <a:srgbClr val="0000CC"/>
              </a:solidFill>
              <a:latin typeface="Times New Roman" panose="02020603050405020304" pitchFamily="18" charset="0"/>
              <a:cs typeface="Times New Roman" panose="02020603050405020304" pitchFamily="18" charset="0"/>
            </a:endParaRPr>
          </a:p>
        </p:txBody>
      </p:sp>
      <p:sp>
        <p:nvSpPr>
          <p:cNvPr id="33799" name="Text Box 46"/>
          <p:cNvSpPr txBox="1">
            <a:spLocks noChangeArrowheads="1"/>
          </p:cNvSpPr>
          <p:nvPr/>
        </p:nvSpPr>
        <p:spPr bwMode="auto">
          <a:xfrm>
            <a:off x="0" y="5365750"/>
            <a:ext cx="91440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76" tIns="39837" rIns="79676" bIns="39837">
            <a:spAutoFit/>
          </a:bodyPr>
          <a:lstStyle>
            <a:lvl1pPr>
              <a:spcBef>
                <a:spcPct val="20000"/>
              </a:spcBef>
              <a:buFont typeface="Arial" panose="020B0604020202020204" pitchFamily="34" charset="0"/>
              <a:buChar char="•"/>
              <a:defRPr sz="3200" b="1">
                <a:solidFill>
                  <a:schemeClr val="tx1"/>
                </a:solidFill>
                <a:latin typeface="Georgia" panose="02040502050405020303" pitchFamily="18" charset="0"/>
                <a:ea typeface="微软雅黑" panose="020B0503020204020204" pitchFamily="34" charset="-122"/>
              </a:defRPr>
            </a:lvl1pPr>
            <a:lvl2pPr marL="742950" indent="-285750">
              <a:spcBef>
                <a:spcPct val="20000"/>
              </a:spcBef>
              <a:buFont typeface="Arial" panose="020B0604020202020204" pitchFamily="34" charset="0"/>
              <a:buChar char="–"/>
              <a:defRPr sz="2800" b="1">
                <a:solidFill>
                  <a:schemeClr val="tx1"/>
                </a:solidFill>
                <a:latin typeface="Georgia" panose="02040502050405020303" pitchFamily="18" charset="0"/>
                <a:ea typeface="微软雅黑" panose="020B0503020204020204" pitchFamily="34" charset="-122"/>
              </a:defRPr>
            </a:lvl2pPr>
            <a:lvl3pPr marL="1143000" indent="-228600">
              <a:spcBef>
                <a:spcPct val="20000"/>
              </a:spcBef>
              <a:buFont typeface="Arial" panose="020B0604020202020204" pitchFamily="34" charset="0"/>
              <a:buChar char="•"/>
              <a:defRPr sz="2400" b="1">
                <a:solidFill>
                  <a:schemeClr val="tx1"/>
                </a:solidFill>
                <a:latin typeface="Georgia" panose="02040502050405020303" pitchFamily="18" charset="0"/>
                <a:ea typeface="微软雅黑" panose="020B0503020204020204" pitchFamily="34" charset="-122"/>
              </a:defRPr>
            </a:lvl3pPr>
            <a:lvl4pPr marL="16002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4pPr>
            <a:lvl5pPr marL="20574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9pPr>
          </a:lstStyle>
          <a:p>
            <a:pPr algn="ctr" eaLnBrk="1" hangingPunct="1">
              <a:spcBef>
                <a:spcPct val="50000"/>
              </a:spcBef>
              <a:buFontTx/>
              <a:buNone/>
            </a:pPr>
            <a:r>
              <a:rPr lang="zh-CN" altLang="en-US" sz="2400">
                <a:solidFill>
                  <a:srgbClr val="0000CC"/>
                </a:solidFill>
                <a:latin typeface="Times New Roman" panose="02020603050405020304" pitchFamily="18" charset="0"/>
              </a:rPr>
              <a:t>两百年以来，有</a:t>
            </a:r>
            <a:r>
              <a:rPr lang="en-US" altLang="zh-CN" sz="2400">
                <a:solidFill>
                  <a:srgbClr val="0000CC"/>
                </a:solidFill>
                <a:latin typeface="Times New Roman" panose="02020603050405020304" pitchFamily="18" charset="0"/>
              </a:rPr>
              <a:t>300</a:t>
            </a:r>
            <a:r>
              <a:rPr lang="zh-CN" altLang="en-US" sz="2400">
                <a:solidFill>
                  <a:srgbClr val="0000CC"/>
                </a:solidFill>
                <a:latin typeface="Times New Roman" panose="02020603050405020304" pitchFamily="18" charset="0"/>
              </a:rPr>
              <a:t>多个实验值，但精度仅提高仅仅两个数量级！</a:t>
            </a:r>
            <a:endParaRPr lang="zh-CN" altLang="en-US" sz="2400">
              <a:solidFill>
                <a:srgbClr val="0000CC"/>
              </a:solidFill>
              <a:latin typeface="Times New Roman" panose="02020603050405020304" pitchFamily="18" charset="0"/>
            </a:endParaRPr>
          </a:p>
        </p:txBody>
      </p:sp>
      <p:sp>
        <p:nvSpPr>
          <p:cNvPr id="33800" name="Rectangle 47"/>
          <p:cNvSpPr>
            <a:spLocks noChangeArrowheads="1"/>
          </p:cNvSpPr>
          <p:nvPr/>
        </p:nvSpPr>
        <p:spPr bwMode="auto">
          <a:xfrm>
            <a:off x="642938" y="2432050"/>
            <a:ext cx="7920037"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676" tIns="39837" rIns="79676" bIns="39837">
            <a:spAutoFit/>
          </a:bodyPr>
          <a:lstStyle>
            <a:lvl1pPr>
              <a:spcBef>
                <a:spcPct val="20000"/>
              </a:spcBef>
              <a:buFont typeface="Arial" panose="020B0604020202020204" pitchFamily="34" charset="0"/>
              <a:buChar char="•"/>
              <a:defRPr sz="3200" b="1">
                <a:solidFill>
                  <a:schemeClr val="tx1"/>
                </a:solidFill>
                <a:latin typeface="Georgia" panose="02040502050405020303" pitchFamily="18" charset="0"/>
                <a:ea typeface="微软雅黑" panose="020B0503020204020204" pitchFamily="34" charset="-122"/>
              </a:defRPr>
            </a:lvl1pPr>
            <a:lvl2pPr marL="742950" indent="-285750">
              <a:spcBef>
                <a:spcPct val="20000"/>
              </a:spcBef>
              <a:buFont typeface="Arial" panose="020B0604020202020204" pitchFamily="34" charset="0"/>
              <a:buChar char="–"/>
              <a:defRPr sz="2800" b="1">
                <a:solidFill>
                  <a:schemeClr val="tx1"/>
                </a:solidFill>
                <a:latin typeface="Georgia" panose="02040502050405020303" pitchFamily="18" charset="0"/>
                <a:ea typeface="微软雅黑" panose="020B0503020204020204" pitchFamily="34" charset="-122"/>
              </a:defRPr>
            </a:lvl2pPr>
            <a:lvl3pPr marL="1143000" indent="-228600">
              <a:spcBef>
                <a:spcPct val="20000"/>
              </a:spcBef>
              <a:buFont typeface="Arial" panose="020B0604020202020204" pitchFamily="34" charset="0"/>
              <a:buChar char="•"/>
              <a:defRPr sz="2400" b="1">
                <a:solidFill>
                  <a:schemeClr val="tx1"/>
                </a:solidFill>
                <a:latin typeface="Georgia" panose="02040502050405020303" pitchFamily="18" charset="0"/>
                <a:ea typeface="微软雅黑" panose="020B0503020204020204" pitchFamily="34" charset="-122"/>
              </a:defRPr>
            </a:lvl3pPr>
            <a:lvl4pPr marL="16002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4pPr>
            <a:lvl5pPr marL="20574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9pPr>
          </a:lstStyle>
          <a:p>
            <a:pPr eaLnBrk="1" hangingPunct="1">
              <a:lnSpc>
                <a:spcPct val="80000"/>
              </a:lnSpc>
              <a:spcBef>
                <a:spcPct val="50000"/>
              </a:spcBef>
              <a:buFontTx/>
              <a:buChar char="•"/>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1798 Cavendish     G=(6.67±0.07)×10</a:t>
            </a:r>
            <a:r>
              <a:rPr lang="en-US" altLang="zh-CN" sz="2000" baseline="30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-11</a:t>
            </a: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aseline="30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kg</a:t>
            </a:r>
            <a:r>
              <a:rPr lang="en-US" altLang="zh-CN" sz="2000" baseline="30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30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1.000</a:t>
            </a:r>
            <a:r>
              <a:rPr lang="zh-CN" altLang="en-US"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spcBef>
                <a:spcPct val="50000"/>
              </a:spcBef>
              <a:buFontTx/>
              <a:buChar char="•"/>
            </a:pPr>
            <a:r>
              <a:rPr lang="en-US" altLang="zh-CN" sz="2000">
                <a:latin typeface="Times New Roman" panose="02020603050405020304" pitchFamily="18" charset="0"/>
                <a:ea typeface="宋体" panose="02010600030101010101" pitchFamily="2" charset="-122"/>
                <a:cs typeface="Times New Roman" panose="02020603050405020304" pitchFamily="18" charset="0"/>
              </a:rPr>
              <a:t> 1973 CODATA      G=(6.6720±0.0041)×10</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-11</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rPr>
              <a:t>kg</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0.061</a:t>
            </a:r>
            <a:r>
              <a:rPr lang="zh-CN" altLang="en-US"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000" baseline="3000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spcBef>
                <a:spcPct val="50000"/>
              </a:spcBef>
              <a:buFontTx/>
              <a:buChar char="•"/>
            </a:pPr>
            <a:r>
              <a:rPr lang="en-US" altLang="zh-CN" sz="2000">
                <a:latin typeface="Times New Roman" panose="02020603050405020304" pitchFamily="18" charset="0"/>
                <a:ea typeface="宋体" panose="02010600030101010101" pitchFamily="2" charset="-122"/>
                <a:cs typeface="Times New Roman" panose="02020603050405020304" pitchFamily="18" charset="0"/>
              </a:rPr>
              <a:t> 1986 CODATA      G=(6.67259±0.00085)×10</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-11</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rPr>
              <a:t>kg</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0.013</a:t>
            </a:r>
            <a:r>
              <a:rPr lang="zh-CN" altLang="en-US"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000" baseline="3000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spcBef>
                <a:spcPct val="50000"/>
              </a:spcBef>
              <a:buFontTx/>
              <a:buChar char="•"/>
            </a:pPr>
            <a:r>
              <a:rPr lang="en-US" altLang="zh-CN" sz="2000">
                <a:latin typeface="Times New Roman" panose="02020603050405020304" pitchFamily="18" charset="0"/>
                <a:ea typeface="宋体" panose="02010600030101010101" pitchFamily="2" charset="-122"/>
                <a:cs typeface="Times New Roman" panose="02020603050405020304" pitchFamily="18" charset="0"/>
              </a:rPr>
              <a:t> 1998 CODATA      G=(6.673±0.010)×10</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-11</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rPr>
              <a:t>kg</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0.150</a:t>
            </a:r>
            <a:r>
              <a:rPr lang="zh-CN" altLang="en-US"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00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spcBef>
                <a:spcPct val="50000"/>
              </a:spcBef>
              <a:buFontTx/>
              <a:buChar char="•"/>
            </a:pPr>
            <a:r>
              <a:rPr lang="en-US" altLang="zh-CN" sz="2000">
                <a:latin typeface="Times New Roman" panose="02020603050405020304" pitchFamily="18" charset="0"/>
                <a:ea typeface="宋体" panose="02010600030101010101" pitchFamily="2" charset="-122"/>
                <a:cs typeface="Times New Roman" panose="02020603050405020304" pitchFamily="18" charset="0"/>
              </a:rPr>
              <a:t> 2002 CODATA      G=(6.6742±0.0010)×10</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-11</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rPr>
              <a:t>kg</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0.015</a:t>
            </a:r>
            <a:r>
              <a:rPr lang="zh-CN" altLang="en-US"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spcBef>
                <a:spcPct val="50000"/>
              </a:spcBef>
              <a:buFontTx/>
              <a:buChar char="•"/>
            </a:pPr>
            <a:r>
              <a:rPr lang="en-US" altLang="zh-CN" sz="2000">
                <a:latin typeface="Times New Roman" panose="02020603050405020304" pitchFamily="18" charset="0"/>
                <a:ea typeface="宋体" panose="02010600030101010101" pitchFamily="2" charset="-122"/>
                <a:cs typeface="Times New Roman" panose="02020603050405020304" pitchFamily="18" charset="0"/>
              </a:rPr>
              <a:t> 2006 CODATA      G=(6.67428±0.00067)×10</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-11</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rPr>
              <a:t>kg</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0.010</a:t>
            </a:r>
            <a:r>
              <a:rPr lang="zh-CN" altLang="en-US" sz="200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spcBef>
                <a:spcPct val="50000"/>
              </a:spcBef>
              <a:buFontTx/>
              <a:buChar char="•"/>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2010 CODATA      </a:t>
            </a:r>
            <a:r>
              <a:rPr kumimoji="1" lang="en-US" altLang="zh-CN" sz="2000" i="1">
                <a:solidFill>
                  <a:srgbClr val="0000CC"/>
                </a:solidFill>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=(6.67384±0.00080)×10</a:t>
            </a:r>
            <a:r>
              <a:rPr kumimoji="1" lang="en-US" altLang="zh-CN" sz="2000" baseline="30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-11</a:t>
            </a:r>
            <a:r>
              <a:rPr kumimoji="1"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2000" baseline="30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kg</a:t>
            </a:r>
            <a:r>
              <a:rPr kumimoji="1" lang="en-US" altLang="zh-CN" sz="2000" baseline="30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000" baseline="30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0.012</a:t>
            </a:r>
            <a:r>
              <a:rPr kumimoji="1" lang="zh-CN" altLang="en-US"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pPr eaLnBrk="1" hangingPunct="1">
              <a:defRPr/>
            </a:pPr>
            <a:r>
              <a:rPr lang="zh-CN" altLang="en-US" dirty="0" smtClean="0">
                <a:solidFill>
                  <a:srgbClr val="00FFFF"/>
                </a:solidFill>
                <a:cs typeface="+mj-cs"/>
              </a:rPr>
              <a:t>      测</a:t>
            </a:r>
            <a:r>
              <a:rPr lang="en-US" altLang="zh-CN" i="1" dirty="0" smtClean="0">
                <a:solidFill>
                  <a:srgbClr val="00FFFF"/>
                </a:solidFill>
                <a:cs typeface="+mj-cs"/>
              </a:rPr>
              <a:t>G</a:t>
            </a:r>
            <a:r>
              <a:rPr lang="zh-CN" altLang="en-US" dirty="0" smtClean="0">
                <a:solidFill>
                  <a:srgbClr val="00FFFF"/>
                </a:solidFill>
                <a:cs typeface="+mj-cs"/>
              </a:rPr>
              <a:t>的现状</a:t>
            </a:r>
            <a:endParaRPr lang="zh-CN" altLang="en-US" dirty="0">
              <a:cs typeface="+mj-cs"/>
            </a:endParaRPr>
          </a:p>
        </p:txBody>
      </p:sp>
      <p:sp>
        <p:nvSpPr>
          <p:cNvPr id="2" name="灯片编号占位符 1"/>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2877F0EB-CCB4-4B7D-B1E0-3A6EA34CFEBD}" type="slidenum">
              <a:rPr lang="zh-CN" altLang="en-US" smtClean="0">
                <a:solidFill>
                  <a:srgbClr val="002060"/>
                </a:solidFill>
                <a:latin typeface="Times New Roman" panose="02020603050405020304" pitchFamily="18" charset="0"/>
                <a:ea typeface="微软雅黑" panose="020B0503020204020204" pitchFamily="34" charset="-122"/>
              </a:rPr>
            </a:fld>
            <a:endParaRPr lang="zh-CN" altLang="en-US" smtClean="0">
              <a:solidFill>
                <a:srgbClr val="002060"/>
              </a:solidFill>
              <a:latin typeface="Times New Roman" panose="02020603050405020304" pitchFamily="18" charset="0"/>
              <a:ea typeface="微软雅黑" panose="020B0503020204020204" pitchFamily="34" charset="-122"/>
            </a:endParaRPr>
          </a:p>
        </p:txBody>
      </p:sp>
      <p:pic>
        <p:nvPicPr>
          <p:cNvPr id="3" name="Picture 4"/>
          <p:cNvPicPr>
            <a:picLocks noChangeAspect="1" noChangeArrowheads="1"/>
          </p:cNvPicPr>
          <p:nvPr/>
        </p:nvPicPr>
        <p:blipFill>
          <a:blip r:embed="rId1"/>
          <a:srcRect/>
          <a:stretch>
            <a:fillRect/>
          </a:stretch>
        </p:blipFill>
        <p:spPr bwMode="auto">
          <a:xfrm>
            <a:off x="423863" y="857250"/>
            <a:ext cx="7934325" cy="5580063"/>
          </a:xfrm>
          <a:prstGeom prst="rect">
            <a:avLst/>
          </a:prstGeom>
          <a:ln>
            <a:noFill/>
          </a:ln>
          <a:effectLst>
            <a:outerShdw blurRad="190500" algn="tl" rotWithShape="0">
              <a:srgbClr val="000000">
                <a:alpha val="70000"/>
              </a:srgbClr>
            </a:outerShdw>
          </a:effectLst>
        </p:spPr>
      </p:pic>
      <p:sp>
        <p:nvSpPr>
          <p:cNvPr id="34821" name="Rectangle 3"/>
          <p:cNvSpPr>
            <a:spLocks noChangeArrowheads="1"/>
          </p:cNvSpPr>
          <p:nvPr/>
        </p:nvSpPr>
        <p:spPr bwMode="auto">
          <a:xfrm>
            <a:off x="1857375" y="6429375"/>
            <a:ext cx="5340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spcBef>
                <a:spcPct val="20000"/>
              </a:spcBef>
              <a:buFont typeface="Arial" panose="020B0604020202020204" pitchFamily="34" charset="0"/>
              <a:buChar char="•"/>
              <a:defRPr sz="3200" b="1">
                <a:solidFill>
                  <a:schemeClr val="tx1"/>
                </a:solidFill>
                <a:latin typeface="Georgia" panose="02040502050405020303" pitchFamily="18" charset="0"/>
                <a:ea typeface="微软雅黑" panose="020B0503020204020204" pitchFamily="34" charset="-122"/>
              </a:defRPr>
            </a:lvl1pPr>
            <a:lvl2pPr marL="742950" indent="-285750">
              <a:spcBef>
                <a:spcPct val="20000"/>
              </a:spcBef>
              <a:buFont typeface="Arial" panose="020B0604020202020204" pitchFamily="34" charset="0"/>
              <a:buChar char="–"/>
              <a:defRPr sz="2800" b="1">
                <a:solidFill>
                  <a:schemeClr val="tx1"/>
                </a:solidFill>
                <a:latin typeface="Georgia" panose="02040502050405020303" pitchFamily="18" charset="0"/>
                <a:ea typeface="微软雅黑" panose="020B0503020204020204" pitchFamily="34" charset="-122"/>
              </a:defRPr>
            </a:lvl2pPr>
            <a:lvl3pPr marL="1143000" indent="-228600">
              <a:spcBef>
                <a:spcPct val="20000"/>
              </a:spcBef>
              <a:buFont typeface="Arial" panose="020B0604020202020204" pitchFamily="34" charset="0"/>
              <a:buChar char="•"/>
              <a:defRPr sz="2400" b="1">
                <a:solidFill>
                  <a:schemeClr val="tx1"/>
                </a:solidFill>
                <a:latin typeface="Georgia" panose="02040502050405020303" pitchFamily="18" charset="0"/>
                <a:ea typeface="微软雅黑" panose="020B0503020204020204" pitchFamily="34" charset="-122"/>
              </a:defRPr>
            </a:lvl3pPr>
            <a:lvl4pPr marL="16002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4pPr>
            <a:lvl5pPr marL="20574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9pPr>
          </a:lstStyle>
          <a:p>
            <a:pPr algn="ctr" eaLnBrk="1" hangingPunct="1">
              <a:spcBef>
                <a:spcPct val="0"/>
              </a:spcBef>
              <a:buFontTx/>
              <a:buNone/>
            </a:pPr>
            <a:r>
              <a:rPr kumimoji="1" lang="en-US" altLang="zh-CN" sz="1600" b="0">
                <a:solidFill>
                  <a:srgbClr val="0000CC"/>
                </a:solidFill>
                <a:latin typeface="Arial" panose="020B0604020202020204" pitchFamily="34" charset="0"/>
                <a:ea typeface="宋体" panose="02010600030101010101" pitchFamily="2" charset="-122"/>
              </a:rPr>
              <a:t>http://www.nature.com/news/2010/100823/full/4661030a.html</a:t>
            </a:r>
            <a:endParaRPr kumimoji="1" lang="en-US" altLang="zh-CN" sz="1600" b="0">
              <a:solidFill>
                <a:srgbClr val="0000CC"/>
              </a:solidFill>
              <a:latin typeface="Arial" panose="020B0604020202020204" pitchFamily="34" charset="0"/>
              <a:ea typeface="宋体" panose="02010600030101010101" pitchFamily="2" charset="-122"/>
            </a:endParaRPr>
          </a:p>
        </p:txBody>
      </p:sp>
      <p:sp>
        <p:nvSpPr>
          <p:cNvPr id="5" name="椭圆 4"/>
          <p:cNvSpPr/>
          <p:nvPr/>
        </p:nvSpPr>
        <p:spPr>
          <a:xfrm>
            <a:off x="65088" y="9525"/>
            <a:ext cx="792162" cy="79216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000" b="1" i="1" dirty="0">
                <a:solidFill>
                  <a:srgbClr val="0000CC"/>
                </a:solidFill>
                <a:effectLst>
                  <a:outerShdw blurRad="38100" dist="38100" dir="2700000" algn="tl">
                    <a:srgbClr val="000000">
                      <a:alpha val="43137"/>
                    </a:srgbClr>
                  </a:outerShdw>
                </a:effectLst>
              </a:rPr>
              <a:t>G</a:t>
            </a:r>
            <a:endParaRPr lang="zh-CN" altLang="en-US" sz="4000" b="1" i="1" dirty="0">
              <a:solidFill>
                <a:srgbClr val="0000CC"/>
              </a:solidFill>
              <a:effectLst>
                <a:outerShdw blurRad="38100" dist="38100" dir="2700000" algn="tl">
                  <a:srgbClr val="000000">
                    <a:alpha val="43137"/>
                  </a:srgbClr>
                </a:outerShdw>
              </a:effectLst>
            </a:endParaRPr>
          </a:p>
        </p:txBody>
      </p:sp>
      <p:grpSp>
        <p:nvGrpSpPr>
          <p:cNvPr id="34823" name="组合 10"/>
          <p:cNvGrpSpPr/>
          <p:nvPr/>
        </p:nvGrpSpPr>
        <p:grpSpPr bwMode="auto">
          <a:xfrm>
            <a:off x="5654675" y="2420938"/>
            <a:ext cx="3203575" cy="3579812"/>
            <a:chOff x="5654280" y="2420876"/>
            <a:chExt cx="3204000" cy="3579892"/>
          </a:xfrm>
        </p:grpSpPr>
        <p:pic>
          <p:nvPicPr>
            <p:cNvPr id="6" name="Picture 5" descr="1gravity"/>
            <p:cNvPicPr>
              <a:picLocks noChangeAspect="1" noChangeArrowheads="1"/>
            </p:cNvPicPr>
            <p:nvPr/>
          </p:nvPicPr>
          <p:blipFill>
            <a:blip r:embed="rId2"/>
            <a:srcRect/>
            <a:stretch>
              <a:fillRect/>
            </a:stretch>
          </p:blipFill>
          <p:spPr bwMode="auto">
            <a:xfrm>
              <a:off x="5654280" y="2420876"/>
              <a:ext cx="3204000" cy="3579892"/>
            </a:xfrm>
            <a:prstGeom prst="rect">
              <a:avLst/>
            </a:prstGeom>
            <a:ln>
              <a:noFill/>
            </a:ln>
            <a:effectLst>
              <a:outerShdw blurRad="190500" algn="tl" rotWithShape="0">
                <a:srgbClr val="000000">
                  <a:alpha val="70000"/>
                </a:srgbClr>
              </a:outerShdw>
            </a:effectLst>
          </p:spPr>
        </p:pic>
        <p:sp>
          <p:nvSpPr>
            <p:cNvPr id="34826" name="Freeform 8"/>
            <p:cNvSpPr/>
            <p:nvPr/>
          </p:nvSpPr>
          <p:spPr bwMode="auto">
            <a:xfrm>
              <a:off x="7286644" y="3706760"/>
              <a:ext cx="646113" cy="1628775"/>
            </a:xfrm>
            <a:custGeom>
              <a:avLst/>
              <a:gdLst>
                <a:gd name="T0" fmla="*/ 0 w 344"/>
                <a:gd name="T1" fmla="*/ 2147483646 h 930"/>
                <a:gd name="T2" fmla="*/ 2147483646 w 344"/>
                <a:gd name="T3" fmla="*/ 2147483646 h 930"/>
                <a:gd name="T4" fmla="*/ 2147483646 w 344"/>
                <a:gd name="T5" fmla="*/ 2147483646 h 930"/>
                <a:gd name="T6" fmla="*/ 2147483646 w 344"/>
                <a:gd name="T7" fmla="*/ 2147483646 h 930"/>
                <a:gd name="T8" fmla="*/ 2147483646 w 344"/>
                <a:gd name="T9" fmla="*/ 2147483646 h 930"/>
                <a:gd name="T10" fmla="*/ 2147483646 w 344"/>
                <a:gd name="T11" fmla="*/ 2147483646 h 930"/>
                <a:gd name="T12" fmla="*/ 2147483646 w 344"/>
                <a:gd name="T13" fmla="*/ 0 h 930"/>
                <a:gd name="T14" fmla="*/ 0 60000 65536"/>
                <a:gd name="T15" fmla="*/ 0 60000 65536"/>
                <a:gd name="T16" fmla="*/ 0 60000 65536"/>
                <a:gd name="T17" fmla="*/ 0 60000 65536"/>
                <a:gd name="T18" fmla="*/ 0 60000 65536"/>
                <a:gd name="T19" fmla="*/ 0 60000 65536"/>
                <a:gd name="T20" fmla="*/ 0 60000 65536"/>
                <a:gd name="T21" fmla="*/ 0 w 344"/>
                <a:gd name="T22" fmla="*/ 0 h 930"/>
                <a:gd name="T23" fmla="*/ 344 w 344"/>
                <a:gd name="T24" fmla="*/ 930 h 9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4" h="930">
                  <a:moveTo>
                    <a:pt x="0" y="930"/>
                  </a:moveTo>
                  <a:cubicBezTo>
                    <a:pt x="32" y="888"/>
                    <a:pt x="65" y="847"/>
                    <a:pt x="91" y="794"/>
                  </a:cubicBezTo>
                  <a:cubicBezTo>
                    <a:pt x="117" y="741"/>
                    <a:pt x="121" y="665"/>
                    <a:pt x="159" y="612"/>
                  </a:cubicBezTo>
                  <a:cubicBezTo>
                    <a:pt x="197" y="559"/>
                    <a:pt x="292" y="525"/>
                    <a:pt x="318" y="476"/>
                  </a:cubicBezTo>
                  <a:cubicBezTo>
                    <a:pt x="344" y="427"/>
                    <a:pt x="337" y="375"/>
                    <a:pt x="318" y="318"/>
                  </a:cubicBezTo>
                  <a:cubicBezTo>
                    <a:pt x="299" y="261"/>
                    <a:pt x="249" y="189"/>
                    <a:pt x="204" y="136"/>
                  </a:cubicBezTo>
                  <a:cubicBezTo>
                    <a:pt x="159" y="83"/>
                    <a:pt x="102" y="41"/>
                    <a:pt x="45" y="0"/>
                  </a:cubicBezTo>
                </a:path>
              </a:pathLst>
            </a:custGeom>
            <a:noFill/>
            <a:ln w="25400">
              <a:solidFill>
                <a:srgbClr val="FF0000"/>
              </a:solidFill>
              <a:prstDash val="sysDot"/>
              <a:round/>
              <a:tailEnd type="triangle" w="lg" len="lg"/>
            </a:ln>
            <a:effectLst>
              <a:prstShdw prst="shdw17" dist="17961" dir="2700000">
                <a:srgbClr val="990000"/>
              </a:prstShdw>
            </a:effectLst>
            <a:extLst>
              <a:ext uri="{909E8E84-426E-40DD-AFC4-6F175D3DCCD1}">
                <a14:hiddenFill xmlns:a14="http://schemas.microsoft.com/office/drawing/2010/main">
                  <a:solidFill>
                    <a:srgbClr val="FFFFFF"/>
                  </a:solidFill>
                </a14:hiddenFill>
              </a:ext>
            </a:extLst>
          </p:spPr>
          <p:txBody>
            <a:bodyPr lIns="104919" tIns="52460" rIns="104919" bIns="52460"/>
            <a:lstStyle/>
            <a:p>
              <a:endParaRPr lang="zh-CN" altLang="en-US"/>
            </a:p>
          </p:txBody>
        </p:sp>
        <p:sp>
          <p:nvSpPr>
            <p:cNvPr id="34827" name="矩形 7"/>
            <p:cNvSpPr>
              <a:spLocks noChangeArrowheads="1"/>
            </p:cNvSpPr>
            <p:nvPr/>
          </p:nvSpPr>
          <p:spPr bwMode="auto">
            <a:xfrm>
              <a:off x="5764703" y="2521748"/>
              <a:ext cx="2520000" cy="288000"/>
            </a:xfrm>
            <a:prstGeom prst="rect">
              <a:avLst/>
            </a:prstGeom>
            <a:noFill/>
            <a:ln w="38100" algn="ctr">
              <a:solidFill>
                <a:srgbClr val="0000CC"/>
              </a:solidFill>
              <a:round/>
            </a:ln>
            <a:extLst>
              <a:ext uri="{909E8E84-426E-40DD-AFC4-6F175D3DCCD1}">
                <a14:hiddenFill xmlns:a14="http://schemas.microsoft.com/office/drawing/2010/main">
                  <a:solidFill>
                    <a:srgbClr val="FFFFFF"/>
                  </a:solidFill>
                </a14:hiddenFill>
              </a:ext>
            </a:extLst>
          </p:spPr>
          <p:txBody>
            <a:bodyPr lIns="91434" tIns="45716" rIns="91434" bIns="45716"/>
            <a:lstStyle>
              <a:lvl1pPr>
                <a:spcBef>
                  <a:spcPct val="20000"/>
                </a:spcBef>
                <a:buFont typeface="Arial" panose="020B0604020202020204" pitchFamily="34" charset="0"/>
                <a:buChar char="•"/>
                <a:defRPr sz="3200" b="1">
                  <a:solidFill>
                    <a:schemeClr val="tx1"/>
                  </a:solidFill>
                  <a:latin typeface="Georgia" panose="02040502050405020303" pitchFamily="18" charset="0"/>
                  <a:ea typeface="微软雅黑" panose="020B0503020204020204" pitchFamily="34" charset="-122"/>
                </a:defRPr>
              </a:lvl1pPr>
              <a:lvl2pPr marL="742950" indent="-285750">
                <a:spcBef>
                  <a:spcPct val="20000"/>
                </a:spcBef>
                <a:buFont typeface="Arial" panose="020B0604020202020204" pitchFamily="34" charset="0"/>
                <a:buChar char="–"/>
                <a:defRPr sz="2800" b="1">
                  <a:solidFill>
                    <a:schemeClr val="tx1"/>
                  </a:solidFill>
                  <a:latin typeface="Georgia" panose="02040502050405020303" pitchFamily="18" charset="0"/>
                  <a:ea typeface="微软雅黑" panose="020B0503020204020204" pitchFamily="34" charset="-122"/>
                </a:defRPr>
              </a:lvl2pPr>
              <a:lvl3pPr marL="1143000" indent="-228600">
                <a:spcBef>
                  <a:spcPct val="20000"/>
                </a:spcBef>
                <a:buFont typeface="Arial" panose="020B0604020202020204" pitchFamily="34" charset="0"/>
                <a:buChar char="•"/>
                <a:defRPr sz="2400" b="1">
                  <a:solidFill>
                    <a:schemeClr val="tx1"/>
                  </a:solidFill>
                  <a:latin typeface="Georgia" panose="02040502050405020303" pitchFamily="18" charset="0"/>
                  <a:ea typeface="微软雅黑" panose="020B0503020204020204" pitchFamily="34" charset="-122"/>
                </a:defRPr>
              </a:lvl3pPr>
              <a:lvl4pPr marL="16002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4pPr>
              <a:lvl5pPr marL="20574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9pPr>
            </a:lstStyle>
            <a:p>
              <a:pPr eaLnBrk="1" hangingPunct="1">
                <a:spcBef>
                  <a:spcPct val="0"/>
                </a:spcBef>
                <a:buFontTx/>
                <a:buNone/>
              </a:pPr>
              <a:endParaRPr lang="zh-CN" altLang="en-US" sz="2000" b="0">
                <a:latin typeface="Times New Roman" panose="02020603050405020304" pitchFamily="18" charset="0"/>
                <a:ea typeface="仿宋_GB2312" pitchFamily="49" charset="-122"/>
              </a:endParaRPr>
            </a:p>
          </p:txBody>
        </p:sp>
      </p:grpSp>
      <p:sp>
        <p:nvSpPr>
          <p:cNvPr id="34824" name="矩形 9"/>
          <p:cNvSpPr>
            <a:spLocks noChangeArrowheads="1"/>
          </p:cNvSpPr>
          <p:nvPr/>
        </p:nvSpPr>
        <p:spPr bwMode="auto">
          <a:xfrm>
            <a:off x="1878013" y="2562225"/>
            <a:ext cx="3022600" cy="611188"/>
          </a:xfrm>
          <a:prstGeom prst="rect">
            <a:avLst/>
          </a:prstGeom>
          <a:noFill/>
          <a:ln w="38100" algn="ctr">
            <a:solidFill>
              <a:srgbClr val="0000CC"/>
            </a:solidFill>
            <a:round/>
          </a:ln>
          <a:extLst>
            <a:ext uri="{909E8E84-426E-40DD-AFC4-6F175D3DCCD1}">
              <a14:hiddenFill xmlns:a14="http://schemas.microsoft.com/office/drawing/2010/main">
                <a:solidFill>
                  <a:srgbClr val="FFFFFF"/>
                </a:solidFill>
              </a14:hiddenFill>
            </a:ext>
          </a:extLst>
        </p:spPr>
        <p:txBody>
          <a:bodyPr lIns="91434" tIns="45716" rIns="91434" bIns="45716"/>
          <a:lstStyle>
            <a:lvl1pPr>
              <a:spcBef>
                <a:spcPct val="20000"/>
              </a:spcBef>
              <a:buFont typeface="Arial" panose="020B0604020202020204" pitchFamily="34" charset="0"/>
              <a:buChar char="•"/>
              <a:defRPr sz="3200" b="1">
                <a:solidFill>
                  <a:schemeClr val="tx1"/>
                </a:solidFill>
                <a:latin typeface="Georgia" panose="02040502050405020303" pitchFamily="18" charset="0"/>
                <a:ea typeface="微软雅黑" panose="020B0503020204020204" pitchFamily="34" charset="-122"/>
              </a:defRPr>
            </a:lvl1pPr>
            <a:lvl2pPr marL="742950" indent="-285750">
              <a:spcBef>
                <a:spcPct val="20000"/>
              </a:spcBef>
              <a:buFont typeface="Arial" panose="020B0604020202020204" pitchFamily="34" charset="0"/>
              <a:buChar char="–"/>
              <a:defRPr sz="2800" b="1">
                <a:solidFill>
                  <a:schemeClr val="tx1"/>
                </a:solidFill>
                <a:latin typeface="Georgia" panose="02040502050405020303" pitchFamily="18" charset="0"/>
                <a:ea typeface="微软雅黑" panose="020B0503020204020204" pitchFamily="34" charset="-122"/>
              </a:defRPr>
            </a:lvl2pPr>
            <a:lvl3pPr marL="1143000" indent="-228600">
              <a:spcBef>
                <a:spcPct val="20000"/>
              </a:spcBef>
              <a:buFont typeface="Arial" panose="020B0604020202020204" pitchFamily="34" charset="0"/>
              <a:buChar char="•"/>
              <a:defRPr sz="2400" b="1">
                <a:solidFill>
                  <a:schemeClr val="tx1"/>
                </a:solidFill>
                <a:latin typeface="Georgia" panose="02040502050405020303" pitchFamily="18" charset="0"/>
                <a:ea typeface="微软雅黑" panose="020B0503020204020204" pitchFamily="34" charset="-122"/>
              </a:defRPr>
            </a:lvl3pPr>
            <a:lvl4pPr marL="16002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4pPr>
            <a:lvl5pPr marL="20574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9pPr>
          </a:lstStyle>
          <a:p>
            <a:pPr eaLnBrk="1" hangingPunct="1">
              <a:spcBef>
                <a:spcPct val="0"/>
              </a:spcBef>
              <a:buFontTx/>
              <a:buNone/>
            </a:pPr>
            <a:endParaRPr lang="zh-CN" altLang="en-US" sz="2000" b="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5" descr="Graph1"/>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l="6583" t="1875" r="6500" b="6125"/>
          <a:stretch>
            <a:fillRect/>
          </a:stretch>
        </p:blipFill>
        <p:spPr bwMode="auto">
          <a:xfrm>
            <a:off x="928688" y="928688"/>
            <a:ext cx="7405687"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21"/>
          <p:cNvSpPr>
            <a:spLocks noGrp="1"/>
          </p:cNvSpPr>
          <p:nvPr>
            <p:ph type="title"/>
          </p:nvPr>
        </p:nvSpPr>
        <p:spPr/>
        <p:txBody>
          <a:bodyPr/>
          <a:lstStyle/>
          <a:p>
            <a:pPr eaLnBrk="1" hangingPunct="1">
              <a:defRPr/>
            </a:pPr>
            <a:r>
              <a:rPr lang="zh-CN" altLang="en-US" dirty="0" smtClean="0">
                <a:solidFill>
                  <a:srgbClr val="00FFFF"/>
                </a:solidFill>
                <a:cs typeface="+mj-cs"/>
              </a:rPr>
              <a:t>      测</a:t>
            </a:r>
            <a:r>
              <a:rPr lang="en-US" altLang="zh-CN" i="1" dirty="0" smtClean="0">
                <a:solidFill>
                  <a:srgbClr val="00FFFF"/>
                </a:solidFill>
                <a:cs typeface="+mj-cs"/>
              </a:rPr>
              <a:t>G</a:t>
            </a:r>
            <a:r>
              <a:rPr lang="zh-CN" altLang="en-US" dirty="0" smtClean="0">
                <a:solidFill>
                  <a:srgbClr val="00FFFF"/>
                </a:solidFill>
                <a:cs typeface="+mj-cs"/>
              </a:rPr>
              <a:t>的现状</a:t>
            </a:r>
            <a:endParaRPr lang="zh-CN" altLang="en-US" dirty="0">
              <a:solidFill>
                <a:srgbClr val="00FFFF"/>
              </a:solidFill>
              <a:cs typeface="+mj-cs"/>
            </a:endParaRPr>
          </a:p>
        </p:txBody>
      </p:sp>
      <p:sp>
        <p:nvSpPr>
          <p:cNvPr id="27650" name="Rectangle 3"/>
          <p:cNvSpPr>
            <a:spLocks noGrp="1" noChangeArrowheads="1"/>
          </p:cNvSpPr>
          <p:nvPr>
            <p:ph type="sldNum" sz="quarter" idx="12"/>
          </p:nvPr>
        </p:nvSpPr>
        <p:spPr/>
        <p:txBody>
          <a:bodyPr/>
          <a:lstStyle>
            <a:lvl1pPr defTabSz="935355" eaLnBrk="0" hangingPunct="0">
              <a:defRPr>
                <a:solidFill>
                  <a:schemeClr val="tx1"/>
                </a:solidFill>
                <a:latin typeface="Arial" panose="020B0604020202020204" pitchFamily="34" charset="0"/>
                <a:ea typeface="宋体" panose="02010600030101010101" pitchFamily="2" charset="-122"/>
              </a:defRPr>
            </a:lvl1pPr>
            <a:lvl2pPr marL="742950" indent="-285750" defTabSz="935355" eaLnBrk="0" hangingPunct="0">
              <a:defRPr>
                <a:solidFill>
                  <a:schemeClr val="tx1"/>
                </a:solidFill>
                <a:latin typeface="Arial" panose="020B0604020202020204" pitchFamily="34" charset="0"/>
                <a:ea typeface="宋体" panose="02010600030101010101" pitchFamily="2" charset="-122"/>
              </a:defRPr>
            </a:lvl2pPr>
            <a:lvl3pPr marL="1143000" indent="-228600" defTabSz="935355" eaLnBrk="0" hangingPunct="0">
              <a:defRPr>
                <a:solidFill>
                  <a:schemeClr val="tx1"/>
                </a:solidFill>
                <a:latin typeface="Arial" panose="020B0604020202020204" pitchFamily="34" charset="0"/>
                <a:ea typeface="宋体" panose="02010600030101010101" pitchFamily="2" charset="-122"/>
              </a:defRPr>
            </a:lvl3pPr>
            <a:lvl4pPr marL="1600200" indent="-228600" defTabSz="935355" eaLnBrk="0" hangingPunct="0">
              <a:defRPr>
                <a:solidFill>
                  <a:schemeClr val="tx1"/>
                </a:solidFill>
                <a:latin typeface="Arial" panose="020B0604020202020204" pitchFamily="34" charset="0"/>
                <a:ea typeface="宋体" panose="02010600030101010101" pitchFamily="2" charset="-122"/>
              </a:defRPr>
            </a:lvl4pPr>
            <a:lvl5pPr marL="2057400" indent="-228600" defTabSz="935355" eaLnBrk="0" hangingPunct="0">
              <a:defRPr>
                <a:solidFill>
                  <a:schemeClr val="tx1"/>
                </a:solidFill>
                <a:latin typeface="Arial" panose="020B0604020202020204" pitchFamily="34" charset="0"/>
                <a:ea typeface="宋体" panose="02010600030101010101" pitchFamily="2" charset="-122"/>
              </a:defRPr>
            </a:lvl5pPr>
            <a:lvl6pPr marL="2514600" indent="-228600" defTabSz="9353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53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53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53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2DD20139-F7CF-4E42-9035-0294F7B600C9}" type="slidenum">
              <a:rPr lang="en-US" altLang="zh-CN" smtClean="0">
                <a:solidFill>
                  <a:srgbClr val="002060"/>
                </a:solidFill>
                <a:latin typeface="Times New Roman" panose="02020603050405020304" pitchFamily="18" charset="0"/>
                <a:ea typeface="微软雅黑" panose="020B0503020204020204" pitchFamily="34" charset="-122"/>
              </a:rPr>
            </a:fld>
            <a:endParaRPr lang="en-US" altLang="zh-CN" smtClean="0">
              <a:solidFill>
                <a:srgbClr val="002060"/>
              </a:solidFill>
              <a:latin typeface="Times New Roman" panose="02020603050405020304" pitchFamily="18" charset="0"/>
              <a:ea typeface="微软雅黑" panose="020B0503020204020204" pitchFamily="34" charset="-122"/>
            </a:endParaRPr>
          </a:p>
        </p:txBody>
      </p:sp>
      <p:sp>
        <p:nvSpPr>
          <p:cNvPr id="35845" name="矩形 12"/>
          <p:cNvSpPr>
            <a:spLocks noChangeArrowheads="1"/>
          </p:cNvSpPr>
          <p:nvPr/>
        </p:nvSpPr>
        <p:spPr bwMode="auto">
          <a:xfrm>
            <a:off x="0" y="6194425"/>
            <a:ext cx="91440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76" tIns="39837" rIns="79676" bIns="39837">
            <a:spAutoFit/>
          </a:bodyPr>
          <a:lstStyle>
            <a:lvl1pPr>
              <a:spcBef>
                <a:spcPct val="20000"/>
              </a:spcBef>
              <a:buFont typeface="Arial" panose="020B0604020202020204" pitchFamily="34" charset="0"/>
              <a:buChar char="•"/>
              <a:defRPr sz="3200" b="1">
                <a:solidFill>
                  <a:schemeClr val="tx1"/>
                </a:solidFill>
                <a:latin typeface="Georgia" panose="02040502050405020303" pitchFamily="18" charset="0"/>
                <a:ea typeface="微软雅黑" panose="020B0503020204020204" pitchFamily="34" charset="-122"/>
              </a:defRPr>
            </a:lvl1pPr>
            <a:lvl2pPr marL="742950" indent="-285750">
              <a:spcBef>
                <a:spcPct val="20000"/>
              </a:spcBef>
              <a:buFont typeface="Arial" panose="020B0604020202020204" pitchFamily="34" charset="0"/>
              <a:buChar char="–"/>
              <a:defRPr sz="2800" b="1">
                <a:solidFill>
                  <a:schemeClr val="tx1"/>
                </a:solidFill>
                <a:latin typeface="Georgia" panose="02040502050405020303" pitchFamily="18" charset="0"/>
                <a:ea typeface="微软雅黑" panose="020B0503020204020204" pitchFamily="34" charset="-122"/>
              </a:defRPr>
            </a:lvl2pPr>
            <a:lvl3pPr marL="1143000" indent="-228600">
              <a:spcBef>
                <a:spcPct val="20000"/>
              </a:spcBef>
              <a:buFont typeface="Arial" panose="020B0604020202020204" pitchFamily="34" charset="0"/>
              <a:buChar char="•"/>
              <a:defRPr sz="2400" b="1">
                <a:solidFill>
                  <a:schemeClr val="tx1"/>
                </a:solidFill>
                <a:latin typeface="Georgia" panose="02040502050405020303" pitchFamily="18" charset="0"/>
                <a:ea typeface="微软雅黑" panose="020B0503020204020204" pitchFamily="34" charset="-122"/>
              </a:defRPr>
            </a:lvl3pPr>
            <a:lvl4pPr marL="16002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4pPr>
            <a:lvl5pPr marL="20574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9pPr>
          </a:lstStyle>
          <a:p>
            <a:pPr algn="ctr" eaLnBrk="1" hangingPunct="1">
              <a:spcBef>
                <a:spcPct val="0"/>
              </a:spcBef>
              <a:buFontTx/>
              <a:buNone/>
            </a:pPr>
            <a:r>
              <a:rPr lang="zh-CN" altLang="en-US" sz="2400">
                <a:solidFill>
                  <a:srgbClr val="0000CC"/>
                </a:solidFill>
                <a:latin typeface="Times New Roman" panose="02020603050405020304" pitchFamily="18" charset="0"/>
              </a:rPr>
              <a:t>相互之间在约</a:t>
            </a:r>
            <a:r>
              <a:rPr lang="en-US" altLang="zh-CN" sz="2400">
                <a:solidFill>
                  <a:srgbClr val="0000CC"/>
                </a:solidFill>
                <a:latin typeface="Times New Roman" panose="02020603050405020304" pitchFamily="18" charset="0"/>
              </a:rPr>
              <a:t>500ppm</a:t>
            </a:r>
            <a:r>
              <a:rPr lang="zh-CN" altLang="en-US" sz="2400">
                <a:solidFill>
                  <a:srgbClr val="0000CC"/>
                </a:solidFill>
                <a:latin typeface="Times New Roman" panose="02020603050405020304" pitchFamily="18" charset="0"/>
              </a:rPr>
              <a:t>范围内才能吻合！</a:t>
            </a:r>
            <a:endParaRPr lang="zh-CN" altLang="en-US" sz="2400">
              <a:solidFill>
                <a:srgbClr val="0000CC"/>
              </a:solidFill>
              <a:latin typeface="Times New Roman" panose="02020603050405020304" pitchFamily="18" charset="0"/>
            </a:endParaRPr>
          </a:p>
        </p:txBody>
      </p:sp>
      <p:sp>
        <p:nvSpPr>
          <p:cNvPr id="35846" name="Line 10"/>
          <p:cNvSpPr>
            <a:spLocks noChangeShapeType="1"/>
          </p:cNvSpPr>
          <p:nvPr/>
        </p:nvSpPr>
        <p:spPr bwMode="auto">
          <a:xfrm>
            <a:off x="7572375" y="2214563"/>
            <a:ext cx="0" cy="425450"/>
          </a:xfrm>
          <a:prstGeom prst="line">
            <a:avLst/>
          </a:prstGeom>
          <a:noFill/>
          <a:ln w="28575">
            <a:solidFill>
              <a:srgbClr val="FF0000"/>
            </a:solidFill>
            <a:prstDash val="sys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47" name="Text Box 11"/>
          <p:cNvSpPr txBox="1">
            <a:spLocks noChangeArrowheads="1"/>
          </p:cNvSpPr>
          <p:nvPr/>
        </p:nvSpPr>
        <p:spPr bwMode="auto">
          <a:xfrm>
            <a:off x="5143500" y="2028825"/>
            <a:ext cx="1312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Georgia" panose="02040502050405020303" pitchFamily="18" charset="0"/>
                <a:ea typeface="微软雅黑" panose="020B0503020204020204" pitchFamily="34" charset="-122"/>
              </a:defRPr>
            </a:lvl1pPr>
            <a:lvl2pPr marL="742950" indent="-285750">
              <a:spcBef>
                <a:spcPct val="20000"/>
              </a:spcBef>
              <a:buFont typeface="Arial" panose="020B0604020202020204" pitchFamily="34" charset="0"/>
              <a:buChar char="–"/>
              <a:defRPr sz="2800" b="1">
                <a:solidFill>
                  <a:schemeClr val="tx1"/>
                </a:solidFill>
                <a:latin typeface="Georgia" panose="02040502050405020303" pitchFamily="18" charset="0"/>
                <a:ea typeface="微软雅黑" panose="020B0503020204020204" pitchFamily="34" charset="-122"/>
              </a:defRPr>
            </a:lvl2pPr>
            <a:lvl3pPr marL="1143000" indent="-228600">
              <a:spcBef>
                <a:spcPct val="20000"/>
              </a:spcBef>
              <a:buFont typeface="Arial" panose="020B0604020202020204" pitchFamily="34" charset="0"/>
              <a:buChar char="•"/>
              <a:defRPr sz="2400" b="1">
                <a:solidFill>
                  <a:schemeClr val="tx1"/>
                </a:solidFill>
                <a:latin typeface="Georgia" panose="02040502050405020303" pitchFamily="18" charset="0"/>
                <a:ea typeface="微软雅黑" panose="020B0503020204020204" pitchFamily="34" charset="-122"/>
              </a:defRPr>
            </a:lvl3pPr>
            <a:lvl4pPr marL="16002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4pPr>
            <a:lvl5pPr marL="2057400" indent="-228600">
              <a:spcBef>
                <a:spcPct val="20000"/>
              </a:spcBef>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Georgia" panose="02040502050405020303" pitchFamily="18" charset="0"/>
                <a:ea typeface="微软雅黑" panose="020B0503020204020204" pitchFamily="34" charset="-122"/>
              </a:defRPr>
            </a:lvl9pPr>
          </a:lstStyle>
          <a:p>
            <a:pPr algn="ctr" eaLnBrk="1" hangingPunct="1">
              <a:spcBef>
                <a:spcPct val="50000"/>
              </a:spcBef>
              <a:buFontTx/>
              <a:buNone/>
            </a:pPr>
            <a:r>
              <a:rPr lang="en-US" altLang="zh-CN" sz="2000">
                <a:solidFill>
                  <a:srgbClr val="FF0000"/>
                </a:solidFill>
                <a:latin typeface="Arial" panose="020B0604020202020204" pitchFamily="34" charset="0"/>
                <a:ea typeface="宋体" panose="02010600030101010101" pitchFamily="2" charset="-122"/>
              </a:rPr>
              <a:t>480ppm</a:t>
            </a:r>
            <a:endParaRPr lang="en-US" altLang="zh-CN" sz="2000">
              <a:solidFill>
                <a:srgbClr val="FF0000"/>
              </a:solidFill>
              <a:latin typeface="Arial" panose="020B0604020202020204" pitchFamily="34" charset="0"/>
              <a:ea typeface="宋体" panose="02010600030101010101" pitchFamily="2" charset="-122"/>
            </a:endParaRPr>
          </a:p>
        </p:txBody>
      </p:sp>
      <p:sp>
        <p:nvSpPr>
          <p:cNvPr id="35848" name="Line 9"/>
          <p:cNvSpPr>
            <a:spLocks noChangeShapeType="1"/>
          </p:cNvSpPr>
          <p:nvPr/>
        </p:nvSpPr>
        <p:spPr bwMode="auto">
          <a:xfrm>
            <a:off x="3867150" y="2286000"/>
            <a:ext cx="0" cy="2016125"/>
          </a:xfrm>
          <a:prstGeom prst="line">
            <a:avLst/>
          </a:prstGeom>
          <a:noFill/>
          <a:ln w="28575">
            <a:solidFill>
              <a:srgbClr val="FF0000"/>
            </a:solidFill>
            <a:prstDash val="sys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49" name="Line 12"/>
          <p:cNvSpPr>
            <a:spLocks noChangeShapeType="1"/>
          </p:cNvSpPr>
          <p:nvPr/>
        </p:nvSpPr>
        <p:spPr bwMode="auto">
          <a:xfrm>
            <a:off x="3857625" y="2428875"/>
            <a:ext cx="3743325"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 name="椭圆 18"/>
          <p:cNvSpPr/>
          <p:nvPr/>
        </p:nvSpPr>
        <p:spPr>
          <a:xfrm>
            <a:off x="65088" y="9525"/>
            <a:ext cx="792162" cy="79216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4000" b="1" i="1" dirty="0">
                <a:solidFill>
                  <a:srgbClr val="0000CC"/>
                </a:solidFill>
                <a:effectLst>
                  <a:outerShdw blurRad="38100" dist="38100" dir="2700000" algn="tl">
                    <a:srgbClr val="000000">
                      <a:alpha val="43137"/>
                    </a:srgbClr>
                  </a:outerShdw>
                </a:effectLst>
              </a:rPr>
              <a:t>G</a:t>
            </a:r>
            <a:endParaRPr lang="zh-CN" altLang="en-US" sz="4000" b="1" i="1" dirty="0">
              <a:solidFill>
                <a:srgbClr val="0000CC"/>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C0054F0-014A-412A-B5AD-DF6DF3E0ABD8}" type="slidenum">
              <a:rPr lang="en-US" altLang="zh-CN" sz="1800" smtClean="0">
                <a:solidFill>
                  <a:schemeClr val="accent2"/>
                </a:solidFill>
              </a:rPr>
            </a:fld>
            <a:endParaRPr lang="en-US" altLang="zh-CN" sz="1800" smtClean="0">
              <a:solidFill>
                <a:schemeClr val="accent2"/>
              </a:solidFill>
            </a:endParaRPr>
          </a:p>
        </p:txBody>
      </p:sp>
      <p:sp>
        <p:nvSpPr>
          <p:cNvPr id="81923" name="Rectangle 3"/>
          <p:cNvSpPr>
            <a:spLocks noChangeArrowheads="1"/>
          </p:cNvSpPr>
          <p:nvPr/>
        </p:nvSpPr>
        <p:spPr bwMode="auto">
          <a:xfrm>
            <a:off x="468313" y="1341438"/>
            <a:ext cx="8104187" cy="1031875"/>
          </a:xfrm>
          <a:prstGeom prst="rect">
            <a:avLst/>
          </a:prstGeom>
          <a:noFill/>
          <a:ln w="9525">
            <a:noFill/>
            <a:miter lim="800000"/>
          </a:ln>
          <a:effectLst/>
        </p:spPr>
        <p:txBody>
          <a:bodyPr>
            <a:spAutoFit/>
          </a:bodyPr>
          <a:lstStyle/>
          <a:p>
            <a:pPr eaLnBrk="1" hangingPunct="1">
              <a:lnSpc>
                <a:spcPct val="110000"/>
              </a:lnSpc>
              <a:spcBef>
                <a:spcPct val="20000"/>
              </a:spcBef>
              <a:buClr>
                <a:schemeClr val="accent2"/>
              </a:buClr>
              <a:buSzPct val="80000"/>
              <a:buFont typeface="Wingdings" panose="05000000000000000000" pitchFamily="2" charset="2"/>
              <a:buNone/>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一、认物体，看运动。</a:t>
            </a:r>
            <a:r>
              <a:rPr kumimoji="1" lang="zh-CN" altLang="en-US" sz="2800" b="1" dirty="0">
                <a:latin typeface="Times New Roman" panose="02020603050405020304" pitchFamily="18" charset="0"/>
              </a:rPr>
              <a:t>看清题意，画示意图，确定研究对象，分析所认定物体的运动状态。</a:t>
            </a:r>
            <a:endParaRPr kumimoji="1" lang="zh-CN" altLang="en-US" sz="2800" b="1" dirty="0">
              <a:latin typeface="Times New Roman" panose="02020603050405020304" pitchFamily="18" charset="0"/>
            </a:endParaRPr>
          </a:p>
        </p:txBody>
      </p:sp>
      <p:sp>
        <p:nvSpPr>
          <p:cNvPr id="81924" name="Rectangle 4"/>
          <p:cNvSpPr>
            <a:spLocks noChangeArrowheads="1"/>
          </p:cNvSpPr>
          <p:nvPr/>
        </p:nvSpPr>
        <p:spPr bwMode="auto">
          <a:xfrm>
            <a:off x="468313" y="2349500"/>
            <a:ext cx="8247062" cy="1117600"/>
          </a:xfrm>
          <a:prstGeom prst="rect">
            <a:avLst/>
          </a:prstGeom>
          <a:noFill/>
          <a:ln w="9525">
            <a:noFill/>
            <a:miter lim="800000"/>
          </a:ln>
          <a:effectLst/>
        </p:spPr>
        <p:txBody>
          <a:bodyPr>
            <a:spAutoFit/>
          </a:bodyPr>
          <a:lstStyle/>
          <a:p>
            <a:pPr eaLnBrk="1" hangingPunct="1">
              <a:lnSpc>
                <a:spcPct val="120000"/>
              </a:lnSpc>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二、查受力。</a:t>
            </a:r>
            <a:r>
              <a:rPr kumimoji="1" lang="zh-CN" altLang="en-US" sz="2800" b="1" dirty="0">
                <a:latin typeface="Times New Roman" panose="02020603050405020304" pitchFamily="18" charset="0"/>
              </a:rPr>
              <a:t>仔细分析每个物体的受力情况，隔离物体，画表示每个物体受力情况的示力图。</a:t>
            </a:r>
            <a:endParaRPr kumimoji="1" lang="zh-CN" altLang="en-US" sz="2800" b="1" dirty="0">
              <a:latin typeface="Times New Roman" panose="02020603050405020304" pitchFamily="18" charset="0"/>
            </a:endParaRPr>
          </a:p>
        </p:txBody>
      </p:sp>
      <p:sp>
        <p:nvSpPr>
          <p:cNvPr id="81925" name="Rectangle 5"/>
          <p:cNvSpPr>
            <a:spLocks noChangeArrowheads="1"/>
          </p:cNvSpPr>
          <p:nvPr/>
        </p:nvSpPr>
        <p:spPr bwMode="auto">
          <a:xfrm>
            <a:off x="468313" y="3429000"/>
            <a:ext cx="8267700" cy="1630363"/>
          </a:xfrm>
          <a:prstGeom prst="rect">
            <a:avLst/>
          </a:prstGeom>
          <a:noFill/>
          <a:ln w="9525">
            <a:noFill/>
            <a:miter lim="800000"/>
          </a:ln>
          <a:effectLst/>
        </p:spPr>
        <p:txBody>
          <a:bodyPr>
            <a:spAutoFit/>
          </a:bodyPr>
          <a:lstStyle/>
          <a:p>
            <a:pPr eaLnBrk="1" hangingPunct="1">
              <a:lnSpc>
                <a:spcPct val="120000"/>
              </a:lnSpc>
              <a:spcBef>
                <a:spcPct val="20000"/>
              </a:spcBef>
              <a:buClr>
                <a:schemeClr val="accent2"/>
              </a:buClr>
              <a:buSzPct val="80000"/>
              <a:buFont typeface="Wingdings" panose="05000000000000000000" pitchFamily="2" charset="2"/>
              <a:buNone/>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三、列方程。</a:t>
            </a:r>
            <a:r>
              <a:rPr kumimoji="1" lang="zh-CN" altLang="en-US" sz="2800" b="1" dirty="0">
                <a:latin typeface="Times New Roman" panose="02020603050405020304" pitchFamily="18" charset="0"/>
              </a:rPr>
              <a:t>选参考系，建坐标系，按牛顿定律列方程（分量式）。分量的指向与坐标轴方向相同者为正，相反者为负。未知矢量的分量暂以符号表示。</a:t>
            </a:r>
            <a:endParaRPr kumimoji="1" lang="zh-CN" altLang="en-US" sz="2800" b="1" dirty="0">
              <a:latin typeface="Times New Roman" panose="02020603050405020304" pitchFamily="18" charset="0"/>
            </a:endParaRPr>
          </a:p>
        </p:txBody>
      </p:sp>
      <p:sp>
        <p:nvSpPr>
          <p:cNvPr id="81926" name="Rectangle 6"/>
          <p:cNvSpPr>
            <a:spLocks noChangeArrowheads="1"/>
          </p:cNvSpPr>
          <p:nvPr/>
        </p:nvSpPr>
        <p:spPr bwMode="auto">
          <a:xfrm>
            <a:off x="468313" y="5105400"/>
            <a:ext cx="2882900" cy="476250"/>
          </a:xfrm>
          <a:prstGeom prst="rect">
            <a:avLst/>
          </a:prstGeom>
          <a:noFill/>
          <a:ln w="9525">
            <a:noFill/>
            <a:miter lim="800000"/>
          </a:ln>
          <a:effectLst/>
        </p:spPr>
        <p:txBody>
          <a:bodyPr>
            <a:spAutoFit/>
          </a:bodyPr>
          <a:lstStyle/>
          <a:p>
            <a:pPr eaLnBrk="1" hangingPunct="1">
              <a:lnSpc>
                <a:spcPct val="90000"/>
              </a:lnSpc>
              <a:spcBef>
                <a:spcPct val="20000"/>
              </a:spcBef>
              <a:buClr>
                <a:schemeClr val="accent2"/>
              </a:buClr>
              <a:buSzPct val="80000"/>
              <a:buFont typeface="Wingdings" panose="05000000000000000000" pitchFamily="2" charset="2"/>
              <a:buNone/>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四、解方程。</a:t>
            </a:r>
            <a:endPar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81927" name="Rectangle 7"/>
          <p:cNvSpPr>
            <a:spLocks noChangeArrowheads="1"/>
          </p:cNvSpPr>
          <p:nvPr/>
        </p:nvSpPr>
        <p:spPr bwMode="auto">
          <a:xfrm>
            <a:off x="466725" y="5562600"/>
            <a:ext cx="8105775" cy="1117600"/>
          </a:xfrm>
          <a:prstGeom prst="rect">
            <a:avLst/>
          </a:prstGeom>
          <a:noFill/>
          <a:ln w="9525">
            <a:noFill/>
            <a:miter lim="800000"/>
          </a:ln>
          <a:effectLst/>
        </p:spPr>
        <p:txBody>
          <a:bodyPr>
            <a:spAutoFit/>
          </a:bodyPr>
          <a:lstStyle/>
          <a:p>
            <a:pPr eaLnBrk="1" hangingPunct="1">
              <a:lnSpc>
                <a:spcPct val="120000"/>
              </a:lnSpc>
              <a:spcBef>
                <a:spcPct val="20000"/>
              </a:spcBef>
              <a:buClr>
                <a:schemeClr val="accent2"/>
              </a:buClr>
              <a:buSzPct val="80000"/>
              <a:buFont typeface="Wingdings" panose="05000000000000000000" pitchFamily="2" charset="2"/>
              <a:buNone/>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五、由结果确定未知矢量的实际方向。</a:t>
            </a:r>
            <a:r>
              <a:rPr kumimoji="1" lang="zh-CN" altLang="en-US" sz="2800" b="1" dirty="0">
                <a:latin typeface="Times New Roman" panose="02020603050405020304" pitchFamily="18" charset="0"/>
              </a:rPr>
              <a:t>对结果进行讨论，进一步认识问题的物理本质。</a:t>
            </a:r>
            <a:endParaRPr kumimoji="1" lang="zh-CN" altLang="en-US" sz="2800" b="1" dirty="0">
              <a:latin typeface="Times New Roman" panose="02020603050405020304" pitchFamily="18" charset="0"/>
            </a:endParaRPr>
          </a:p>
        </p:txBody>
      </p:sp>
      <p:sp>
        <p:nvSpPr>
          <p:cNvPr id="81928" name="Rectangle 8"/>
          <p:cNvSpPr>
            <a:spLocks noChangeArrowheads="1"/>
          </p:cNvSpPr>
          <p:nvPr/>
        </p:nvSpPr>
        <p:spPr bwMode="auto">
          <a:xfrm>
            <a:off x="609600" y="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b="1">
                <a:solidFill>
                  <a:schemeClr val="tx2"/>
                </a:solidFill>
                <a:latin typeface="黑体" panose="02010609060101010101" pitchFamily="49" charset="-122"/>
                <a:ea typeface="黑体" panose="02010609060101010101" pitchFamily="49" charset="-122"/>
              </a:rPr>
              <a:t>第</a:t>
            </a:r>
            <a:r>
              <a:rPr kumimoji="1" lang="en-US" altLang="zh-CN" b="1">
                <a:solidFill>
                  <a:schemeClr val="tx2"/>
                </a:solidFill>
                <a:latin typeface="黑体" panose="02010609060101010101" pitchFamily="49" charset="-122"/>
                <a:ea typeface="黑体" panose="02010609060101010101" pitchFamily="49" charset="-122"/>
              </a:rPr>
              <a:t>3</a:t>
            </a:r>
            <a:r>
              <a:rPr kumimoji="1" lang="zh-CN" altLang="en-US" b="1">
                <a:solidFill>
                  <a:schemeClr val="tx2"/>
                </a:solidFill>
                <a:latin typeface="黑体" panose="02010609060101010101" pitchFamily="49" charset="-122"/>
                <a:ea typeface="黑体" panose="02010609060101010101" pitchFamily="49" charset="-122"/>
              </a:rPr>
              <a:t>节  牛顿定律的应用</a:t>
            </a:r>
            <a:endParaRPr kumimoji="1" lang="zh-CN" altLang="en-US" b="1">
              <a:solidFill>
                <a:schemeClr val="tx2"/>
              </a:solidFill>
              <a:latin typeface="黑体" panose="02010609060101010101" pitchFamily="49" charset="-122"/>
              <a:ea typeface="黑体" panose="02010609060101010101" pitchFamily="49" charset="-122"/>
            </a:endParaRPr>
          </a:p>
        </p:txBody>
      </p:sp>
      <p:sp>
        <p:nvSpPr>
          <p:cNvPr id="11" name="Rectangle 2"/>
          <p:cNvSpPr>
            <a:spLocks noChangeArrowheads="1"/>
          </p:cNvSpPr>
          <p:nvPr/>
        </p:nvSpPr>
        <p:spPr bwMode="auto">
          <a:xfrm>
            <a:off x="1714500" y="630238"/>
            <a:ext cx="6192838" cy="584200"/>
          </a:xfrm>
          <a:prstGeom prst="rect">
            <a:avLst/>
          </a:prstGeom>
          <a:noFill/>
          <a:ln w="9525">
            <a:noFill/>
            <a:miter lim="800000"/>
          </a:ln>
          <a:effectLst/>
        </p:spPr>
        <p:txBody>
          <a:bodyPr>
            <a:spAutoFit/>
          </a:bodyPr>
          <a:lstStyle/>
          <a:p>
            <a:pPr eaLnBrk="1" fontAlgn="auto" hangingPunct="1">
              <a:spcBef>
                <a:spcPts val="0"/>
              </a:spcBef>
              <a:spcAft>
                <a:spcPts val="0"/>
              </a:spcAft>
              <a:defRPr/>
            </a:pPr>
            <a:r>
              <a:rPr lang="en-US" altLang="zh-CN" sz="3200" kern="0" dirty="0">
                <a:solidFill>
                  <a:srgbClr val="0000FF"/>
                </a:solidFill>
                <a:latin typeface="Arial" panose="020B0604020202020204" pitchFamily="34" charset="0"/>
                <a:ea typeface="隶书" panose="02010509060101010101" pitchFamily="49" charset="-122"/>
              </a:rPr>
              <a:t>Applications of Newton’s Laws</a:t>
            </a:r>
            <a:endParaRPr lang="en-US" altLang="zh-CN" sz="3200" kern="0" dirty="0">
              <a:solidFill>
                <a:srgbClr val="0000FF"/>
              </a:solidFill>
              <a:latin typeface="Arial" panose="020B0604020202020204" pitchFamily="34" charset="0"/>
              <a:ea typeface="隶书" panose="020105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1928"/>
                                        </p:tgtEl>
                                        <p:attrNameLst>
                                          <p:attrName>style.visibility</p:attrName>
                                        </p:attrNameLst>
                                      </p:cBhvr>
                                      <p:to>
                                        <p:strVal val="visible"/>
                                      </p:to>
                                    </p:set>
                                    <p:animEffect transition="in" filter="blinds(horizontal)">
                                      <p:cBhvr>
                                        <p:cTn id="7" dur="500"/>
                                        <p:tgtEl>
                                          <p:spTgt spid="8192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81923"/>
                                        </p:tgtEl>
                                        <p:attrNameLst>
                                          <p:attrName>style.visibility</p:attrName>
                                        </p:attrNameLst>
                                      </p:cBhvr>
                                      <p:to>
                                        <p:strVal val="visible"/>
                                      </p:to>
                                    </p:set>
                                    <p:anim calcmode="lin" valueType="num">
                                      <p:cBhvr>
                                        <p:cTn id="15" dur="500" fill="hold"/>
                                        <p:tgtEl>
                                          <p:spTgt spid="81923"/>
                                        </p:tgtEl>
                                        <p:attrNameLst>
                                          <p:attrName>ppt_w</p:attrName>
                                        </p:attrNameLst>
                                      </p:cBhvr>
                                      <p:tavLst>
                                        <p:tav tm="0">
                                          <p:val>
                                            <p:fltVal val="0"/>
                                          </p:val>
                                        </p:tav>
                                        <p:tav tm="100000">
                                          <p:val>
                                            <p:strVal val="#ppt_w"/>
                                          </p:val>
                                        </p:tav>
                                      </p:tavLst>
                                    </p:anim>
                                    <p:anim calcmode="lin" valueType="num">
                                      <p:cBhvr>
                                        <p:cTn id="16" dur="500" fill="hold"/>
                                        <p:tgtEl>
                                          <p:spTgt spid="81923"/>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81924"/>
                                        </p:tgtEl>
                                        <p:attrNameLst>
                                          <p:attrName>style.visibility</p:attrName>
                                        </p:attrNameLst>
                                      </p:cBhvr>
                                      <p:to>
                                        <p:strVal val="visible"/>
                                      </p:to>
                                    </p:set>
                                    <p:animEffect transition="in" filter="barn(inHorizontal)">
                                      <p:cBhvr>
                                        <p:cTn id="21" dur="500"/>
                                        <p:tgtEl>
                                          <p:spTgt spid="81924"/>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81925"/>
                                        </p:tgtEl>
                                        <p:attrNameLst>
                                          <p:attrName>style.visibility</p:attrName>
                                        </p:attrNameLst>
                                      </p:cBhvr>
                                      <p:to>
                                        <p:strVal val="visible"/>
                                      </p:to>
                                    </p:set>
                                    <p:anim calcmode="lin" valueType="num">
                                      <p:cBhvr>
                                        <p:cTn id="26" dur="500" fill="hold"/>
                                        <p:tgtEl>
                                          <p:spTgt spid="81925"/>
                                        </p:tgtEl>
                                        <p:attrNameLst>
                                          <p:attrName>ppt_w</p:attrName>
                                        </p:attrNameLst>
                                      </p:cBhvr>
                                      <p:tavLst>
                                        <p:tav tm="0">
                                          <p:val>
                                            <p:fltVal val="0"/>
                                          </p:val>
                                        </p:tav>
                                        <p:tav tm="100000">
                                          <p:val>
                                            <p:strVal val="#ppt_w"/>
                                          </p:val>
                                        </p:tav>
                                      </p:tavLst>
                                    </p:anim>
                                    <p:anim calcmode="lin" valueType="num">
                                      <p:cBhvr>
                                        <p:cTn id="27" dur="500" fill="hold"/>
                                        <p:tgtEl>
                                          <p:spTgt spid="81925"/>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1926"/>
                                        </p:tgtEl>
                                        <p:attrNameLst>
                                          <p:attrName>style.visibility</p:attrName>
                                        </p:attrNameLst>
                                      </p:cBhvr>
                                      <p:to>
                                        <p:strVal val="visible"/>
                                      </p:to>
                                    </p:set>
                                    <p:animEffect transition="in" filter="wipe(up)">
                                      <p:cBhvr>
                                        <p:cTn id="32" dur="500"/>
                                        <p:tgtEl>
                                          <p:spTgt spid="819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81927"/>
                                        </p:tgtEl>
                                        <p:attrNameLst>
                                          <p:attrName>style.visibility</p:attrName>
                                        </p:attrNameLst>
                                      </p:cBhvr>
                                      <p:to>
                                        <p:strVal val="visible"/>
                                      </p:to>
                                    </p:set>
                                    <p:animEffect transition="in" filter="barn(outHorizontal)">
                                      <p:cBhvr>
                                        <p:cTn id="37" dur="500"/>
                                        <p:tgtEl>
                                          <p:spTgt spid="81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utoUpdateAnimBg="0"/>
      <p:bldP spid="81924" grpId="0" autoUpdateAnimBg="0"/>
      <p:bldP spid="81925" grpId="0" autoUpdateAnimBg="0"/>
      <p:bldP spid="81926" grpId="0" autoUpdateAnimBg="0"/>
      <p:bldP spid="81927" grpId="0" autoUpdateAnimBg="0"/>
      <p:bldP spid="81928" grpId="0" autoUpdateAnimBg="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907991-452B-4D27-972A-3477E96282DA}" type="slidenum">
              <a:rPr lang="en-US" altLang="zh-CN" sz="1800" smtClean="0">
                <a:solidFill>
                  <a:schemeClr val="accent2"/>
                </a:solidFill>
              </a:rPr>
            </a:fld>
            <a:endParaRPr lang="en-US" altLang="zh-CN" sz="1800" smtClean="0">
              <a:solidFill>
                <a:schemeClr val="accent2"/>
              </a:solidFill>
            </a:endParaRPr>
          </a:p>
        </p:txBody>
      </p:sp>
      <p:sp>
        <p:nvSpPr>
          <p:cNvPr id="82946" name="Rectangle 2"/>
          <p:cNvSpPr>
            <a:spLocks noChangeArrowheads="1"/>
          </p:cNvSpPr>
          <p:nvPr/>
        </p:nvSpPr>
        <p:spPr bwMode="auto">
          <a:xfrm>
            <a:off x="1285875" y="2406650"/>
            <a:ext cx="579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小球受力：重力和绳的拉力。</a:t>
            </a:r>
            <a:endParaRPr kumimoji="1" lang="zh-CN" altLang="en-US" sz="2800" b="1">
              <a:latin typeface="Times New Roman" panose="02020603050405020304" pitchFamily="18" charset="0"/>
            </a:endParaRPr>
          </a:p>
        </p:txBody>
      </p:sp>
      <p:sp>
        <p:nvSpPr>
          <p:cNvPr id="82949" name="Rectangle 5"/>
          <p:cNvSpPr>
            <a:spLocks noChangeArrowheads="1"/>
          </p:cNvSpPr>
          <p:nvPr/>
        </p:nvSpPr>
        <p:spPr bwMode="auto">
          <a:xfrm>
            <a:off x="236538" y="5886450"/>
            <a:ext cx="3449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与</a:t>
            </a: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式消</a:t>
            </a:r>
            <a:r>
              <a:rPr kumimoji="1" lang="en-US" altLang="zh-CN" sz="2800">
                <a:latin typeface="Times New Roman" panose="02020603050405020304" pitchFamily="18" charset="0"/>
              </a:rPr>
              <a:t>d</a:t>
            </a:r>
            <a:r>
              <a:rPr kumimoji="1" lang="en-US" altLang="zh-CN" sz="2800" b="1" i="1">
                <a:latin typeface="Times New Roman" panose="02020603050405020304" pitchFamily="18" charset="0"/>
              </a:rPr>
              <a:t>t</a:t>
            </a:r>
            <a:r>
              <a:rPr kumimoji="1" lang="zh-CN" altLang="en-US" sz="2800" b="1">
                <a:latin typeface="Times New Roman" panose="02020603050405020304" pitchFamily="18" charset="0"/>
              </a:rPr>
              <a:t>得积分：</a:t>
            </a:r>
            <a:endParaRPr kumimoji="1" lang="zh-CN" altLang="en-US" sz="2800" b="1">
              <a:latin typeface="Times New Roman" panose="02020603050405020304" pitchFamily="18" charset="0"/>
            </a:endParaRPr>
          </a:p>
        </p:txBody>
      </p:sp>
      <p:graphicFrame>
        <p:nvGraphicFramePr>
          <p:cNvPr id="164867" name="Object 1027"/>
          <p:cNvGraphicFramePr>
            <a:graphicFrameLocks noChangeAspect="1"/>
          </p:cNvGraphicFramePr>
          <p:nvPr/>
        </p:nvGraphicFramePr>
        <p:xfrm>
          <a:off x="3402013" y="5643563"/>
          <a:ext cx="4784725" cy="1038225"/>
        </p:xfrm>
        <a:graphic>
          <a:graphicData uri="http://schemas.openxmlformats.org/presentationml/2006/ole">
            <mc:AlternateContent xmlns:mc="http://schemas.openxmlformats.org/markup-compatibility/2006">
              <mc:Choice xmlns:v="urn:schemas-microsoft-com:vml" Requires="v">
                <p:oleObj spid="_x0000_s41128" name="Equation" r:id="rId1" imgW="3086100" imgH="622300" progId="Equation.DSMT4">
                  <p:embed/>
                </p:oleObj>
              </mc:Choice>
              <mc:Fallback>
                <p:oleObj name="Equation" r:id="rId1" imgW="3086100" imgH="622300" progId="Equation.DSMT4">
                  <p:embed/>
                  <p:pic>
                    <p:nvPicPr>
                      <p:cNvPr id="0" name="Object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013" y="5643563"/>
                        <a:ext cx="4784725"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68" name="Object 1028"/>
          <p:cNvGraphicFramePr>
            <a:graphicFrameLocks noChangeAspect="1"/>
          </p:cNvGraphicFramePr>
          <p:nvPr/>
        </p:nvGraphicFramePr>
        <p:xfrm>
          <a:off x="1668463" y="3665538"/>
          <a:ext cx="4429125" cy="1206500"/>
        </p:xfrm>
        <a:graphic>
          <a:graphicData uri="http://schemas.openxmlformats.org/presentationml/2006/ole">
            <mc:AlternateContent xmlns:mc="http://schemas.openxmlformats.org/markup-compatibility/2006">
              <mc:Choice xmlns:v="urn:schemas-microsoft-com:vml" Requires="v">
                <p:oleObj spid="_x0000_s41129" name="Equation" r:id="rId3" imgW="3187700" imgH="762000" progId="Equation.DSMT4">
                  <p:embed/>
                </p:oleObj>
              </mc:Choice>
              <mc:Fallback>
                <p:oleObj name="Equation" r:id="rId3" imgW="3187700" imgH="76200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463" y="3665538"/>
                        <a:ext cx="442912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69" name="Object 1029"/>
          <p:cNvGraphicFramePr>
            <a:graphicFrameLocks noChangeAspect="1"/>
          </p:cNvGraphicFramePr>
          <p:nvPr/>
        </p:nvGraphicFramePr>
        <p:xfrm>
          <a:off x="1384300" y="2743200"/>
          <a:ext cx="4371975" cy="1155700"/>
        </p:xfrm>
        <a:graphic>
          <a:graphicData uri="http://schemas.openxmlformats.org/presentationml/2006/ole">
            <mc:AlternateContent xmlns:mc="http://schemas.openxmlformats.org/markup-compatibility/2006">
              <mc:Choice xmlns:v="urn:schemas-microsoft-com:vml" Requires="v">
                <p:oleObj spid="_x0000_s41130" name="Equation" r:id="rId5" imgW="3086100" imgH="723900" progId="Equation.DSMT4">
                  <p:embed/>
                </p:oleObj>
              </mc:Choice>
              <mc:Fallback>
                <p:oleObj name="Equation" r:id="rId5" imgW="3086100" imgH="723900" progId="Equation.DSMT4">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4300" y="2743200"/>
                        <a:ext cx="4371975"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0" name="Object 1030"/>
          <p:cNvGraphicFramePr>
            <a:graphicFrameLocks noChangeAspect="1"/>
          </p:cNvGraphicFramePr>
          <p:nvPr/>
        </p:nvGraphicFramePr>
        <p:xfrm>
          <a:off x="1289050" y="4699000"/>
          <a:ext cx="3925888" cy="1103313"/>
        </p:xfrm>
        <a:graphic>
          <a:graphicData uri="http://schemas.openxmlformats.org/presentationml/2006/ole">
            <mc:AlternateContent xmlns:mc="http://schemas.openxmlformats.org/markup-compatibility/2006">
              <mc:Choice xmlns:v="urn:schemas-microsoft-com:vml" Requires="v">
                <p:oleObj spid="_x0000_s41131" name="Equation" r:id="rId7" imgW="2895600" imgH="723900" progId="Equation.DSMT4">
                  <p:embed/>
                </p:oleObj>
              </mc:Choice>
              <mc:Fallback>
                <p:oleObj name="Equation" r:id="rId7" imgW="2895600" imgH="723900" progId="Equation.DSMT4">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9050" y="4699000"/>
                        <a:ext cx="3925888"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87" name="Text Box 43"/>
          <p:cNvSpPr txBox="1">
            <a:spLocks noChangeArrowheads="1"/>
          </p:cNvSpPr>
          <p:nvPr/>
        </p:nvSpPr>
        <p:spPr bwMode="auto">
          <a:xfrm>
            <a:off x="506413" y="2384425"/>
            <a:ext cx="22098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endParaRPr>
          </a:p>
        </p:txBody>
      </p:sp>
      <p:sp>
        <p:nvSpPr>
          <p:cNvPr id="82988" name="Text Box 44"/>
          <p:cNvSpPr txBox="1">
            <a:spLocks noChangeArrowheads="1"/>
          </p:cNvSpPr>
          <p:nvPr/>
        </p:nvSpPr>
        <p:spPr bwMode="auto">
          <a:xfrm>
            <a:off x="442913" y="4008438"/>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法向：</a:t>
            </a:r>
            <a:endParaRPr kumimoji="1" lang="zh-CN" altLang="en-US" sz="2800" b="1">
              <a:latin typeface="Times New Roman" panose="02020603050405020304" pitchFamily="18" charset="0"/>
            </a:endParaRPr>
          </a:p>
        </p:txBody>
      </p:sp>
      <p:sp>
        <p:nvSpPr>
          <p:cNvPr id="82989" name="Text Box 45"/>
          <p:cNvSpPr txBox="1">
            <a:spLocks noChangeArrowheads="1"/>
          </p:cNvSpPr>
          <p:nvPr/>
        </p:nvSpPr>
        <p:spPr bwMode="auto">
          <a:xfrm>
            <a:off x="433388" y="3040063"/>
            <a:ext cx="198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切向：</a:t>
            </a:r>
            <a:endParaRPr kumimoji="1" lang="zh-CN" altLang="en-US" sz="2800" b="1">
              <a:latin typeface="Times New Roman" panose="02020603050405020304" pitchFamily="18" charset="0"/>
            </a:endParaRPr>
          </a:p>
        </p:txBody>
      </p:sp>
      <p:grpSp>
        <p:nvGrpSpPr>
          <p:cNvPr id="40972" name="Group 53"/>
          <p:cNvGrpSpPr/>
          <p:nvPr/>
        </p:nvGrpSpPr>
        <p:grpSpPr bwMode="auto">
          <a:xfrm>
            <a:off x="6429375" y="2357438"/>
            <a:ext cx="2355850" cy="2471737"/>
            <a:chOff x="4186" y="334"/>
            <a:chExt cx="1484" cy="1557"/>
          </a:xfrm>
        </p:grpSpPr>
        <p:sp>
          <p:nvSpPr>
            <p:cNvPr id="40981" name="Oval 54"/>
            <p:cNvSpPr>
              <a:spLocks noChangeArrowheads="1"/>
            </p:cNvSpPr>
            <p:nvPr/>
          </p:nvSpPr>
          <p:spPr bwMode="auto">
            <a:xfrm>
              <a:off x="4186" y="334"/>
              <a:ext cx="1200" cy="1199"/>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82" name="Line 55"/>
            <p:cNvSpPr>
              <a:spLocks noChangeShapeType="1"/>
            </p:cNvSpPr>
            <p:nvPr/>
          </p:nvSpPr>
          <p:spPr bwMode="auto">
            <a:xfrm>
              <a:off x="4782" y="933"/>
              <a:ext cx="0" cy="59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0983" name="Line 56"/>
            <p:cNvSpPr>
              <a:spLocks noChangeShapeType="1"/>
            </p:cNvSpPr>
            <p:nvPr/>
          </p:nvSpPr>
          <p:spPr bwMode="auto">
            <a:xfrm>
              <a:off x="4785" y="935"/>
              <a:ext cx="621" cy="16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4" name="Line 57"/>
            <p:cNvSpPr>
              <a:spLocks noChangeShapeType="1"/>
            </p:cNvSpPr>
            <p:nvPr/>
          </p:nvSpPr>
          <p:spPr bwMode="auto">
            <a:xfrm>
              <a:off x="4779" y="1539"/>
              <a:ext cx="432" cy="0"/>
            </a:xfrm>
            <a:prstGeom prst="line">
              <a:avLst/>
            </a:prstGeom>
            <a:noFill/>
            <a:ln w="31750">
              <a:solidFill>
                <a:schemeClr val="tx2"/>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85" name="Arc 58"/>
            <p:cNvSpPr/>
            <p:nvPr/>
          </p:nvSpPr>
          <p:spPr bwMode="auto">
            <a:xfrm flipV="1">
              <a:off x="4782" y="960"/>
              <a:ext cx="143" cy="144"/>
            </a:xfrm>
            <a:custGeom>
              <a:avLst/>
              <a:gdLst>
                <a:gd name="T0" fmla="*/ 0 w 21484"/>
                <a:gd name="T1" fmla="*/ 0 h 21600"/>
                <a:gd name="T2" fmla="*/ 0 w 21484"/>
                <a:gd name="T3" fmla="*/ 0 h 21600"/>
                <a:gd name="T4" fmla="*/ 0 w 21484"/>
                <a:gd name="T5" fmla="*/ 0 h 21600"/>
                <a:gd name="T6" fmla="*/ 0 60000 65536"/>
                <a:gd name="T7" fmla="*/ 0 60000 65536"/>
                <a:gd name="T8" fmla="*/ 0 60000 65536"/>
                <a:gd name="T9" fmla="*/ 0 w 21484"/>
                <a:gd name="T10" fmla="*/ 0 h 21600"/>
                <a:gd name="T11" fmla="*/ 21484 w 21484"/>
                <a:gd name="T12" fmla="*/ 21600 h 21600"/>
              </a:gdLst>
              <a:ahLst/>
              <a:cxnLst>
                <a:cxn ang="T6">
                  <a:pos x="T0" y="T1"/>
                </a:cxn>
                <a:cxn ang="T7">
                  <a:pos x="T2" y="T3"/>
                </a:cxn>
                <a:cxn ang="T8">
                  <a:pos x="T4" y="T5"/>
                </a:cxn>
              </a:cxnLst>
              <a:rect l="T9" t="T10" r="T11" b="T12"/>
              <a:pathLst>
                <a:path w="21484" h="21600" fill="none" extrusionOk="0">
                  <a:moveTo>
                    <a:pt x="-1" y="0"/>
                  </a:moveTo>
                  <a:cubicBezTo>
                    <a:pt x="11062" y="0"/>
                    <a:pt x="20337" y="8358"/>
                    <a:pt x="21483" y="19362"/>
                  </a:cubicBezTo>
                </a:path>
                <a:path w="21484" h="21600" stroke="0" extrusionOk="0">
                  <a:moveTo>
                    <a:pt x="-1" y="0"/>
                  </a:moveTo>
                  <a:cubicBezTo>
                    <a:pt x="11062" y="0"/>
                    <a:pt x="20337" y="8358"/>
                    <a:pt x="21483" y="19362"/>
                  </a:cubicBezTo>
                  <a:lnTo>
                    <a:pt x="0" y="21600"/>
                  </a:lnTo>
                  <a:lnTo>
                    <a:pt x="-1" y="0"/>
                  </a:lnTo>
                  <a:close/>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6" name="Text Box 59"/>
            <p:cNvSpPr txBox="1">
              <a:spLocks noChangeArrowheads="1"/>
            </p:cNvSpPr>
            <p:nvPr/>
          </p:nvSpPr>
          <p:spPr bwMode="auto">
            <a:xfrm>
              <a:off x="4590" y="741"/>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O</a:t>
              </a:r>
              <a:endParaRPr kumimoji="1" lang="en-US" altLang="zh-CN" sz="2400" b="1" i="1">
                <a:latin typeface="Times New Roman" panose="02020603050405020304" pitchFamily="18" charset="0"/>
              </a:endParaRPr>
            </a:p>
          </p:txBody>
        </p:sp>
        <p:sp>
          <p:nvSpPr>
            <p:cNvPr id="40987" name="Text Box 60"/>
            <p:cNvSpPr txBox="1">
              <a:spLocks noChangeArrowheads="1"/>
            </p:cNvSpPr>
            <p:nvPr/>
          </p:nvSpPr>
          <p:spPr bwMode="auto">
            <a:xfrm>
              <a:off x="4569" y="107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R</a:t>
              </a:r>
              <a:endParaRPr kumimoji="1" lang="en-US" altLang="zh-CN" sz="2400" b="1" i="1">
                <a:latin typeface="Times New Roman" panose="02020603050405020304" pitchFamily="18" charset="0"/>
              </a:endParaRPr>
            </a:p>
          </p:txBody>
        </p:sp>
        <p:sp>
          <p:nvSpPr>
            <p:cNvPr id="40988" name="Text Box 61"/>
            <p:cNvSpPr txBox="1">
              <a:spLocks noChangeArrowheads="1"/>
            </p:cNvSpPr>
            <p:nvPr/>
          </p:nvSpPr>
          <p:spPr bwMode="auto">
            <a:xfrm>
              <a:off x="5382" y="92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m</a:t>
              </a:r>
              <a:endParaRPr kumimoji="1" lang="en-US" altLang="zh-CN" sz="2800" b="1" i="1">
                <a:latin typeface="Times New Roman" panose="02020603050405020304" pitchFamily="18" charset="0"/>
              </a:endParaRPr>
            </a:p>
          </p:txBody>
        </p:sp>
        <p:graphicFrame>
          <p:nvGraphicFramePr>
            <p:cNvPr id="40989" name="Object 1034"/>
            <p:cNvGraphicFramePr>
              <a:graphicFrameLocks noChangeAspect="1"/>
            </p:cNvGraphicFramePr>
            <p:nvPr/>
          </p:nvGraphicFramePr>
          <p:xfrm>
            <a:off x="4830" y="1026"/>
            <a:ext cx="176" cy="224"/>
          </p:xfrm>
          <a:graphic>
            <a:graphicData uri="http://schemas.openxmlformats.org/presentationml/2006/ole">
              <mc:AlternateContent xmlns:mc="http://schemas.openxmlformats.org/markup-compatibility/2006">
                <mc:Choice xmlns:v="urn:schemas-microsoft-com:vml" Requires="v">
                  <p:oleObj spid="_x0000_s41132" name="公式" r:id="rId9" imgW="177800" imgH="254000" progId="Equation.3">
                    <p:embed/>
                  </p:oleObj>
                </mc:Choice>
                <mc:Fallback>
                  <p:oleObj name="公式" r:id="rId9" imgW="177800" imgH="254000" progId="Equation.3">
                    <p:embed/>
                    <p:pic>
                      <p:nvPicPr>
                        <p:cNvPr id="0" name="Object 10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0" y="1026"/>
                          <a:ext cx="17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0" name="Object 1035"/>
            <p:cNvGraphicFramePr>
              <a:graphicFrameLocks noChangeAspect="1"/>
            </p:cNvGraphicFramePr>
            <p:nvPr/>
          </p:nvGraphicFramePr>
          <p:xfrm>
            <a:off x="5047" y="1528"/>
            <a:ext cx="277" cy="363"/>
          </p:xfrm>
          <a:graphic>
            <a:graphicData uri="http://schemas.openxmlformats.org/presentationml/2006/ole">
              <mc:AlternateContent xmlns:mc="http://schemas.openxmlformats.org/markup-compatibility/2006">
                <mc:Choice xmlns:v="urn:schemas-microsoft-com:vml" Requires="v">
                  <p:oleObj spid="_x0000_s41133" name="公式" r:id="rId11" imgW="215900" imgH="330200" progId="Equation.3">
                    <p:embed/>
                  </p:oleObj>
                </mc:Choice>
                <mc:Fallback>
                  <p:oleObj name="公式" r:id="rId11" imgW="215900" imgH="330200" progId="Equation.3">
                    <p:embed/>
                    <p:pic>
                      <p:nvPicPr>
                        <p:cNvPr id="0" name="Object 10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7" y="1528"/>
                          <a:ext cx="277"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1" name="Text Box 64"/>
            <p:cNvSpPr txBox="1">
              <a:spLocks noChangeArrowheads="1"/>
            </p:cNvSpPr>
            <p:nvPr/>
          </p:nvSpPr>
          <p:spPr bwMode="auto">
            <a:xfrm>
              <a:off x="5034" y="1104"/>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s</a:t>
              </a:r>
              <a:endParaRPr kumimoji="1" lang="en-US" altLang="zh-CN" b="1" i="1">
                <a:latin typeface="Times New Roman" panose="02020603050405020304" pitchFamily="18" charset="0"/>
              </a:endParaRPr>
            </a:p>
          </p:txBody>
        </p:sp>
        <p:sp>
          <p:nvSpPr>
            <p:cNvPr id="40992" name="Oval 65"/>
            <p:cNvSpPr>
              <a:spLocks noChangeArrowheads="1"/>
            </p:cNvSpPr>
            <p:nvPr/>
          </p:nvSpPr>
          <p:spPr bwMode="auto">
            <a:xfrm>
              <a:off x="5333" y="1068"/>
              <a:ext cx="68" cy="68"/>
            </a:xfrm>
            <a:prstGeom prst="ellipse">
              <a:avLst/>
            </a:prstGeom>
            <a:gradFill rotWithShape="1">
              <a:gsLst>
                <a:gs pos="0">
                  <a:srgbClr val="FF3300"/>
                </a:gs>
                <a:gs pos="100000">
                  <a:srgbClr val="76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83010" name="Line 66"/>
          <p:cNvSpPr>
            <a:spLocks noChangeShapeType="1"/>
          </p:cNvSpPr>
          <p:nvPr/>
        </p:nvSpPr>
        <p:spPr bwMode="auto">
          <a:xfrm>
            <a:off x="8316913" y="3617913"/>
            <a:ext cx="0" cy="685800"/>
          </a:xfrm>
          <a:prstGeom prst="line">
            <a:avLst/>
          </a:prstGeom>
          <a:noFill/>
          <a:ln w="317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872" name="Object 1032"/>
          <p:cNvGraphicFramePr>
            <a:graphicFrameLocks noChangeAspect="1"/>
          </p:cNvGraphicFramePr>
          <p:nvPr/>
        </p:nvGraphicFramePr>
        <p:xfrm>
          <a:off x="8337550" y="3838575"/>
          <a:ext cx="671513" cy="533400"/>
        </p:xfrm>
        <a:graphic>
          <a:graphicData uri="http://schemas.openxmlformats.org/presentationml/2006/ole">
            <mc:AlternateContent xmlns:mc="http://schemas.openxmlformats.org/markup-compatibility/2006">
              <mc:Choice xmlns:v="urn:schemas-microsoft-com:vml" Requires="v">
                <p:oleObj spid="_x0000_s41134" name="公式" r:id="rId13" imgW="406400" imgH="292100" progId="Equation.3">
                  <p:embed/>
                </p:oleObj>
              </mc:Choice>
              <mc:Fallback>
                <p:oleObj name="公式" r:id="rId13" imgW="406400" imgH="292100" progId="Equation.3">
                  <p:embed/>
                  <p:pic>
                    <p:nvPicPr>
                      <p:cNvPr id="0" name="Object 10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37550" y="3838575"/>
                        <a:ext cx="6715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3" name="Object 1033"/>
          <p:cNvGraphicFramePr>
            <a:graphicFrameLocks noChangeAspect="1"/>
          </p:cNvGraphicFramePr>
          <p:nvPr/>
        </p:nvGraphicFramePr>
        <p:xfrm>
          <a:off x="7740650" y="2952750"/>
          <a:ext cx="371475" cy="465138"/>
        </p:xfrm>
        <a:graphic>
          <a:graphicData uri="http://schemas.openxmlformats.org/presentationml/2006/ole">
            <mc:AlternateContent xmlns:mc="http://schemas.openxmlformats.org/markup-compatibility/2006">
              <mc:Choice xmlns:v="urn:schemas-microsoft-com:vml" Requires="v">
                <p:oleObj spid="_x0000_s41135" name="Equation" r:id="rId15" imgW="190500" imgH="279400" progId="Equation.3">
                  <p:embed/>
                </p:oleObj>
              </mc:Choice>
              <mc:Fallback>
                <p:oleObj name="Equation" r:id="rId15" imgW="190500" imgH="279400" progId="Equation.3">
                  <p:embed/>
                  <p:pic>
                    <p:nvPicPr>
                      <p:cNvPr id="0" name="Object 10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0650" y="2952750"/>
                        <a:ext cx="3714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013" name="Line 69"/>
          <p:cNvSpPr>
            <a:spLocks noChangeShapeType="1"/>
          </p:cNvSpPr>
          <p:nvPr/>
        </p:nvSpPr>
        <p:spPr bwMode="auto">
          <a:xfrm flipH="1" flipV="1">
            <a:off x="7783513" y="3430588"/>
            <a:ext cx="533400" cy="152400"/>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5" name="组合 37"/>
          <p:cNvGrpSpPr/>
          <p:nvPr/>
        </p:nvGrpSpPr>
        <p:grpSpPr bwMode="auto">
          <a:xfrm>
            <a:off x="214313" y="123825"/>
            <a:ext cx="8758237" cy="2246313"/>
            <a:chOff x="214281" y="123806"/>
            <a:chExt cx="8758927" cy="2246769"/>
          </a:xfrm>
        </p:grpSpPr>
        <p:sp>
          <p:nvSpPr>
            <p:cNvPr id="83014" name="Text Box 70"/>
            <p:cNvSpPr txBox="1">
              <a:spLocks noChangeArrowheads="1"/>
            </p:cNvSpPr>
            <p:nvPr/>
          </p:nvSpPr>
          <p:spPr bwMode="auto">
            <a:xfrm>
              <a:off x="214281" y="123806"/>
              <a:ext cx="8758927" cy="2246769"/>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1</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有一长为</a:t>
              </a:r>
              <a:r>
                <a:rPr kumimoji="1" lang="en-US" altLang="zh-CN" sz="2800" b="1" i="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R</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的细绳，一端固定在</a:t>
              </a:r>
              <a:r>
                <a:rPr kumimoji="1" lang="en-US" altLang="zh-CN" sz="2800" b="1" i="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O</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点，另一端系一质量为</a:t>
              </a:r>
              <a:r>
                <a:rPr kumimoji="1" lang="en-US" altLang="zh-CN" sz="2800" b="1" i="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m</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的小球。今使小球在铅直平面内绕</a:t>
              </a:r>
              <a:r>
                <a:rPr kumimoji="1" lang="en-US" altLang="zh-CN" sz="2800" b="1" i="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O</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点作圆周运动。小球的角位置</a:t>
              </a:r>
              <a:r>
                <a:rPr kumimoji="1" lang="el-GR" altLang="zh-CN" sz="2800" b="1" i="1" dirty="0">
                  <a:effectLst>
                    <a:outerShdw blurRad="38100" dist="38100" dir="2700000" algn="tl">
                      <a:srgbClr val="C0C0C0"/>
                    </a:outerShdw>
                  </a:effectLst>
                  <a:latin typeface="Times New Roman" panose="02020603050405020304"/>
                  <a:ea typeface="楷体_GB2312" pitchFamily="49" charset="-122"/>
                  <a:cs typeface="Times New Roman" panose="02020603050405020304"/>
                </a:rPr>
                <a:t>θ</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从铅直下垂处算起。当</a:t>
              </a:r>
              <a:r>
                <a:rPr kumimoji="1" lang="el-GR" altLang="zh-CN" sz="2800" b="1" i="1" dirty="0">
                  <a:effectLst>
                    <a:outerShdw blurRad="38100" dist="38100" dir="2700000" algn="tl">
                      <a:srgbClr val="C0C0C0"/>
                    </a:outerShdw>
                  </a:effectLst>
                  <a:latin typeface="Times New Roman" panose="02020603050405020304"/>
                  <a:ea typeface="楷体_GB2312" pitchFamily="49" charset="-122"/>
                  <a:cs typeface="Times New Roman" panose="02020603050405020304"/>
                </a:rPr>
                <a:t>θ</a:t>
              </a:r>
              <a:r>
                <a:rPr kumimoji="1" lang="en-US" altLang="zh-CN" sz="2800" b="1" i="1" dirty="0">
                  <a:effectLst>
                    <a:outerShdw blurRad="38100" dist="38100" dir="2700000" algn="tl">
                      <a:srgbClr val="C0C0C0"/>
                    </a:outerShdw>
                  </a:effectLst>
                  <a:latin typeface="Times New Roman" panose="02020603050405020304"/>
                  <a:ea typeface="楷体_GB2312" pitchFamily="49" charset="-122"/>
                  <a:cs typeface="Times New Roman" panose="02020603050405020304"/>
                </a:rPr>
                <a:t> =</a:t>
              </a:r>
              <a:r>
                <a:rPr kumimoji="1" lang="en-US" altLang="zh-CN" sz="2800" b="1" dirty="0">
                  <a:effectLst>
                    <a:outerShdw blurRad="38100" dist="38100" dir="2700000" algn="tl">
                      <a:srgbClr val="C0C0C0"/>
                    </a:outerShdw>
                  </a:effectLst>
                  <a:latin typeface="Times New Roman" panose="02020603050405020304"/>
                  <a:ea typeface="楷体_GB2312" pitchFamily="49" charset="-122"/>
                  <a:cs typeface="Times New Roman" panose="02020603050405020304"/>
                </a:rPr>
                <a:t>0</a:t>
              </a:r>
              <a:r>
                <a:rPr kumimoji="1" lang="en-US" altLang="zh-CN" sz="2800" b="1" baseline="30000" dirty="0">
                  <a:effectLst>
                    <a:outerShdw blurRad="38100" dist="38100" dir="2700000" algn="tl">
                      <a:srgbClr val="C0C0C0"/>
                    </a:outerShdw>
                  </a:effectLst>
                  <a:latin typeface="Times New Roman" panose="02020603050405020304"/>
                  <a:ea typeface="楷体_GB2312" pitchFamily="49" charset="-122"/>
                  <a:cs typeface="Times New Roman" panose="02020603050405020304"/>
                </a:rPr>
                <a:t>o</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 时，小球的速度为     。求在任意角度</a:t>
              </a:r>
              <a:r>
                <a:rPr kumimoji="1" lang="el-GR" altLang="zh-CN" sz="2800" b="1" i="1" dirty="0">
                  <a:effectLst>
                    <a:outerShdw blurRad="38100" dist="38100" dir="2700000" algn="tl">
                      <a:srgbClr val="C0C0C0"/>
                    </a:outerShdw>
                  </a:effectLst>
                  <a:latin typeface="Times New Roman" panose="02020603050405020304"/>
                  <a:ea typeface="楷体_GB2312" pitchFamily="49" charset="-122"/>
                  <a:cs typeface="Times New Roman" panose="02020603050405020304"/>
                </a:rPr>
                <a:t>θ</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处小球的速度和绳的张力</a:t>
              </a:r>
              <a:r>
                <a:rPr kumimoji="1" lang="en-US" altLang="zh-CN" sz="2800" b="1" i="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T</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endPar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endParaRPr>
            </a:p>
          </p:txBody>
        </p:sp>
        <p:graphicFrame>
          <p:nvGraphicFramePr>
            <p:cNvPr id="40980" name="Object 36"/>
            <p:cNvGraphicFramePr>
              <a:graphicFrameLocks noChangeAspect="1"/>
            </p:cNvGraphicFramePr>
            <p:nvPr/>
          </p:nvGraphicFramePr>
          <p:xfrm>
            <a:off x="2467973" y="1367349"/>
            <a:ext cx="465138" cy="620712"/>
          </p:xfrm>
          <a:graphic>
            <a:graphicData uri="http://schemas.openxmlformats.org/presentationml/2006/ole">
              <mc:AlternateContent xmlns:mc="http://schemas.openxmlformats.org/markup-compatibility/2006">
                <mc:Choice xmlns:v="urn:schemas-microsoft-com:vml" Requires="v">
                  <p:oleObj spid="_x0000_s41136" name="Equation" r:id="rId17" imgW="254000" imgH="355600" progId="Equation.DSMT4">
                    <p:embed/>
                  </p:oleObj>
                </mc:Choice>
                <mc:Fallback>
                  <p:oleObj name="Equation" r:id="rId17" imgW="254000" imgH="355600" progId="Equation.DSMT4">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67973" y="1367349"/>
                          <a:ext cx="465138"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 name="TextBox 32"/>
          <p:cNvSpPr txBox="1">
            <a:spLocks noChangeArrowheads="1"/>
          </p:cNvSpPr>
          <p:nvPr/>
        </p:nvSpPr>
        <p:spPr bwMode="auto">
          <a:xfrm>
            <a:off x="5995988" y="4903788"/>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rPr>
              <a:t>变量代换</a:t>
            </a:r>
            <a:endParaRPr lang="zh-CN" altLang="en-US" sz="2800" b="1">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2987"/>
                                        </p:tgtEl>
                                        <p:attrNameLst>
                                          <p:attrName>style.visibility</p:attrName>
                                        </p:attrNameLst>
                                      </p:cBhvr>
                                      <p:to>
                                        <p:strVal val="visible"/>
                                      </p:to>
                                    </p:set>
                                    <p:anim calcmode="lin" valueType="num">
                                      <p:cBhvr additive="base">
                                        <p:cTn id="12" dur="500" fill="hold"/>
                                        <p:tgtEl>
                                          <p:spTgt spid="82987"/>
                                        </p:tgtEl>
                                        <p:attrNameLst>
                                          <p:attrName>ppt_x</p:attrName>
                                        </p:attrNameLst>
                                      </p:cBhvr>
                                      <p:tavLst>
                                        <p:tav tm="0">
                                          <p:val>
                                            <p:strVal val="0-#ppt_w/2"/>
                                          </p:val>
                                        </p:tav>
                                        <p:tav tm="100000">
                                          <p:val>
                                            <p:strVal val="#ppt_x"/>
                                          </p:val>
                                        </p:tav>
                                      </p:tavLst>
                                    </p:anim>
                                    <p:anim calcmode="lin" valueType="num">
                                      <p:cBhvr additive="base">
                                        <p:cTn id="13" dur="500" fill="hold"/>
                                        <p:tgtEl>
                                          <p:spTgt spid="8298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82946"/>
                                        </p:tgtEl>
                                        <p:attrNameLst>
                                          <p:attrName>style.visibility</p:attrName>
                                        </p:attrNameLst>
                                      </p:cBhvr>
                                      <p:to>
                                        <p:strVal val="visible"/>
                                      </p:to>
                                    </p:set>
                                    <p:animEffect transition="in" filter="blinds(horizontal)">
                                      <p:cBhvr>
                                        <p:cTn id="17" dur="500"/>
                                        <p:tgtEl>
                                          <p:spTgt spid="82946"/>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83010"/>
                                        </p:tgtEl>
                                        <p:attrNameLst>
                                          <p:attrName>style.visibility</p:attrName>
                                        </p:attrNameLst>
                                      </p:cBhvr>
                                      <p:to>
                                        <p:strVal val="visible"/>
                                      </p:to>
                                    </p:set>
                                    <p:animEffect transition="in" filter="wipe(up)">
                                      <p:cBhvr>
                                        <p:cTn id="21" dur="500"/>
                                        <p:tgtEl>
                                          <p:spTgt spid="83010"/>
                                        </p:tgtEl>
                                      </p:cBhvr>
                                    </p:animEffect>
                                  </p:childTnLst>
                                </p:cTn>
                              </p:par>
                            </p:childTnLst>
                          </p:cTn>
                        </p:par>
                        <p:par>
                          <p:cTn id="22" fill="hold">
                            <p:stCondLst>
                              <p:cond delay="1500"/>
                            </p:stCondLst>
                            <p:childTnLst>
                              <p:par>
                                <p:cTn id="23" presetID="4" presetClass="entr" presetSubtype="16" fill="hold" nodeType="afterEffect">
                                  <p:stCondLst>
                                    <p:cond delay="0"/>
                                  </p:stCondLst>
                                  <p:childTnLst>
                                    <p:set>
                                      <p:cBhvr>
                                        <p:cTn id="24" dur="1" fill="hold">
                                          <p:stCondLst>
                                            <p:cond delay="0"/>
                                          </p:stCondLst>
                                        </p:cTn>
                                        <p:tgtEl>
                                          <p:spTgt spid="164872"/>
                                        </p:tgtEl>
                                        <p:attrNameLst>
                                          <p:attrName>style.visibility</p:attrName>
                                        </p:attrNameLst>
                                      </p:cBhvr>
                                      <p:to>
                                        <p:strVal val="visible"/>
                                      </p:to>
                                    </p:set>
                                    <p:animEffect transition="in" filter="box(in)">
                                      <p:cBhvr>
                                        <p:cTn id="25" dur="500"/>
                                        <p:tgtEl>
                                          <p:spTgt spid="164872"/>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83013"/>
                                        </p:tgtEl>
                                        <p:attrNameLst>
                                          <p:attrName>style.visibility</p:attrName>
                                        </p:attrNameLst>
                                      </p:cBhvr>
                                      <p:to>
                                        <p:strVal val="visible"/>
                                      </p:to>
                                    </p:set>
                                    <p:animEffect transition="in" filter="wipe(down)">
                                      <p:cBhvr>
                                        <p:cTn id="29" dur="500"/>
                                        <p:tgtEl>
                                          <p:spTgt spid="83013"/>
                                        </p:tgtEl>
                                      </p:cBhvr>
                                    </p:animEffect>
                                  </p:childTnLst>
                                </p:cTn>
                              </p:par>
                            </p:childTnLst>
                          </p:cTn>
                        </p:par>
                        <p:par>
                          <p:cTn id="30" fill="hold">
                            <p:stCondLst>
                              <p:cond delay="2500"/>
                            </p:stCondLst>
                            <p:childTnLst>
                              <p:par>
                                <p:cTn id="31" presetID="4" presetClass="entr" presetSubtype="16" fill="hold" nodeType="afterEffect">
                                  <p:stCondLst>
                                    <p:cond delay="0"/>
                                  </p:stCondLst>
                                  <p:childTnLst>
                                    <p:set>
                                      <p:cBhvr>
                                        <p:cTn id="32" dur="1" fill="hold">
                                          <p:stCondLst>
                                            <p:cond delay="0"/>
                                          </p:stCondLst>
                                        </p:cTn>
                                        <p:tgtEl>
                                          <p:spTgt spid="164873"/>
                                        </p:tgtEl>
                                        <p:attrNameLst>
                                          <p:attrName>style.visibility</p:attrName>
                                        </p:attrNameLst>
                                      </p:cBhvr>
                                      <p:to>
                                        <p:strVal val="visible"/>
                                      </p:to>
                                    </p:set>
                                    <p:animEffect transition="in" filter="box(in)">
                                      <p:cBhvr>
                                        <p:cTn id="33" dur="500"/>
                                        <p:tgtEl>
                                          <p:spTgt spid="16487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82989"/>
                                        </p:tgtEl>
                                        <p:attrNameLst>
                                          <p:attrName>style.visibility</p:attrName>
                                        </p:attrNameLst>
                                      </p:cBhvr>
                                      <p:to>
                                        <p:strVal val="visible"/>
                                      </p:to>
                                    </p:set>
                                    <p:anim calcmode="lin" valueType="num">
                                      <p:cBhvr additive="base">
                                        <p:cTn id="38" dur="500" fill="hold"/>
                                        <p:tgtEl>
                                          <p:spTgt spid="82989"/>
                                        </p:tgtEl>
                                        <p:attrNameLst>
                                          <p:attrName>ppt_x</p:attrName>
                                        </p:attrNameLst>
                                      </p:cBhvr>
                                      <p:tavLst>
                                        <p:tav tm="0">
                                          <p:val>
                                            <p:strVal val="0-#ppt_w/2"/>
                                          </p:val>
                                        </p:tav>
                                        <p:tav tm="100000">
                                          <p:val>
                                            <p:strVal val="#ppt_x"/>
                                          </p:val>
                                        </p:tav>
                                      </p:tavLst>
                                    </p:anim>
                                    <p:anim calcmode="lin" valueType="num">
                                      <p:cBhvr additive="base">
                                        <p:cTn id="39" dur="500" fill="hold"/>
                                        <p:tgtEl>
                                          <p:spTgt spid="8298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64869"/>
                                        </p:tgtEl>
                                        <p:attrNameLst>
                                          <p:attrName>style.visibility</p:attrName>
                                        </p:attrNameLst>
                                      </p:cBhvr>
                                      <p:to>
                                        <p:strVal val="visible"/>
                                      </p:to>
                                    </p:set>
                                    <p:animEffect transition="in" filter="checkerboard(across)">
                                      <p:cBhvr>
                                        <p:cTn id="44" dur="500"/>
                                        <p:tgtEl>
                                          <p:spTgt spid="16486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988"/>
                                        </p:tgtEl>
                                        <p:attrNameLst>
                                          <p:attrName>style.visibility</p:attrName>
                                        </p:attrNameLst>
                                      </p:cBhvr>
                                      <p:to>
                                        <p:strVal val="visible"/>
                                      </p:to>
                                    </p:set>
                                    <p:anim calcmode="lin" valueType="num">
                                      <p:cBhvr additive="base">
                                        <p:cTn id="49" dur="500" fill="hold"/>
                                        <p:tgtEl>
                                          <p:spTgt spid="82988"/>
                                        </p:tgtEl>
                                        <p:attrNameLst>
                                          <p:attrName>ppt_x</p:attrName>
                                        </p:attrNameLst>
                                      </p:cBhvr>
                                      <p:tavLst>
                                        <p:tav tm="0">
                                          <p:val>
                                            <p:strVal val="0-#ppt_w/2"/>
                                          </p:val>
                                        </p:tav>
                                        <p:tav tm="100000">
                                          <p:val>
                                            <p:strVal val="#ppt_x"/>
                                          </p:val>
                                        </p:tav>
                                      </p:tavLst>
                                    </p:anim>
                                    <p:anim calcmode="lin" valueType="num">
                                      <p:cBhvr additive="base">
                                        <p:cTn id="50" dur="500" fill="hold"/>
                                        <p:tgtEl>
                                          <p:spTgt spid="8298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64868"/>
                                        </p:tgtEl>
                                        <p:attrNameLst>
                                          <p:attrName>style.visibility</p:attrName>
                                        </p:attrNameLst>
                                      </p:cBhvr>
                                      <p:to>
                                        <p:strVal val="visible"/>
                                      </p:to>
                                    </p:set>
                                    <p:animEffect transition="in" filter="box(in)">
                                      <p:cBhvr>
                                        <p:cTn id="55" dur="500"/>
                                        <p:tgtEl>
                                          <p:spTgt spid="164868"/>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64870"/>
                                        </p:tgtEl>
                                        <p:attrNameLst>
                                          <p:attrName>style.visibility</p:attrName>
                                        </p:attrNameLst>
                                      </p:cBhvr>
                                      <p:to>
                                        <p:strVal val="visible"/>
                                      </p:to>
                                    </p:set>
                                    <p:animEffect transition="in" filter="box(in)">
                                      <p:cBhvr>
                                        <p:cTn id="60" dur="500"/>
                                        <p:tgtEl>
                                          <p:spTgt spid="16487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82949"/>
                                        </p:tgtEl>
                                        <p:attrNameLst>
                                          <p:attrName>style.visibility</p:attrName>
                                        </p:attrNameLst>
                                      </p:cBhvr>
                                      <p:to>
                                        <p:strVal val="visible"/>
                                      </p:to>
                                    </p:set>
                                    <p:anim calcmode="lin" valueType="num">
                                      <p:cBhvr additive="base">
                                        <p:cTn id="70" dur="500" fill="hold"/>
                                        <p:tgtEl>
                                          <p:spTgt spid="82949"/>
                                        </p:tgtEl>
                                        <p:attrNameLst>
                                          <p:attrName>ppt_x</p:attrName>
                                        </p:attrNameLst>
                                      </p:cBhvr>
                                      <p:tavLst>
                                        <p:tav tm="0">
                                          <p:val>
                                            <p:strVal val="0-#ppt_w/2"/>
                                          </p:val>
                                        </p:tav>
                                        <p:tav tm="100000">
                                          <p:val>
                                            <p:strVal val="#ppt_x"/>
                                          </p:val>
                                        </p:tav>
                                      </p:tavLst>
                                    </p:anim>
                                    <p:anim calcmode="lin" valueType="num">
                                      <p:cBhvr additive="base">
                                        <p:cTn id="71" dur="500" fill="hold"/>
                                        <p:tgtEl>
                                          <p:spTgt spid="82949"/>
                                        </p:tgtEl>
                                        <p:attrNameLst>
                                          <p:attrName>ppt_y</p:attrName>
                                        </p:attrNameLst>
                                      </p:cBhvr>
                                      <p:tavLst>
                                        <p:tav tm="0">
                                          <p:val>
                                            <p:strVal val="#ppt_y"/>
                                          </p:val>
                                        </p:tav>
                                        <p:tav tm="100000">
                                          <p:val>
                                            <p:strVal val="#ppt_y"/>
                                          </p:val>
                                        </p:tav>
                                      </p:tavLst>
                                    </p:anim>
                                  </p:childTnLst>
                                </p:cTn>
                              </p:par>
                            </p:childTnLst>
                          </p:cTn>
                        </p:par>
                        <p:par>
                          <p:cTn id="72" fill="hold">
                            <p:stCondLst>
                              <p:cond delay="500"/>
                            </p:stCondLst>
                            <p:childTnLst>
                              <p:par>
                                <p:cTn id="73" presetID="4" presetClass="entr" presetSubtype="16" fill="hold" nodeType="afterEffect">
                                  <p:stCondLst>
                                    <p:cond delay="0"/>
                                  </p:stCondLst>
                                  <p:childTnLst>
                                    <p:set>
                                      <p:cBhvr>
                                        <p:cTn id="74" dur="1" fill="hold">
                                          <p:stCondLst>
                                            <p:cond delay="0"/>
                                          </p:stCondLst>
                                        </p:cTn>
                                        <p:tgtEl>
                                          <p:spTgt spid="164867"/>
                                        </p:tgtEl>
                                        <p:attrNameLst>
                                          <p:attrName>style.visibility</p:attrName>
                                        </p:attrNameLst>
                                      </p:cBhvr>
                                      <p:to>
                                        <p:strVal val="visible"/>
                                      </p:to>
                                    </p:set>
                                    <p:animEffect transition="in" filter="box(in)">
                                      <p:cBhvr>
                                        <p:cTn id="75"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P spid="82949" grpId="0" autoUpdateAnimBg="0"/>
      <p:bldP spid="82987" grpId="0" autoUpdateAnimBg="0"/>
      <p:bldP spid="82988" grpId="0" autoUpdateAnimBg="0"/>
      <p:bldP spid="82989" grpId="0" autoUpdateAnimBg="0"/>
      <p:bldP spid="83010" grpId="0" animBg="1"/>
      <p:bldP spid="83013" grpId="0" animBg="1"/>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9497F3-711C-4067-8F4C-AAA29C95B891}" type="slidenum">
              <a:rPr lang="en-US" altLang="zh-CN" sz="1800" smtClean="0">
                <a:solidFill>
                  <a:schemeClr val="accent2"/>
                </a:solidFill>
              </a:rPr>
            </a:fld>
            <a:endParaRPr lang="en-US" altLang="zh-CN" sz="1800" smtClean="0">
              <a:solidFill>
                <a:schemeClr val="accent2"/>
              </a:solidFill>
            </a:endParaRPr>
          </a:p>
        </p:txBody>
      </p:sp>
      <p:graphicFrame>
        <p:nvGraphicFramePr>
          <p:cNvPr id="164864" name="Object 1024"/>
          <p:cNvGraphicFramePr>
            <a:graphicFrameLocks noChangeAspect="1"/>
          </p:cNvGraphicFramePr>
          <p:nvPr/>
        </p:nvGraphicFramePr>
        <p:xfrm>
          <a:off x="2714625" y="5357813"/>
          <a:ext cx="1766888" cy="614362"/>
        </p:xfrm>
        <a:graphic>
          <a:graphicData uri="http://schemas.openxmlformats.org/presentationml/2006/ole">
            <mc:AlternateContent xmlns:mc="http://schemas.openxmlformats.org/markup-compatibility/2006">
              <mc:Choice xmlns:v="urn:schemas-microsoft-com:vml" Requires="v">
                <p:oleObj spid="_x0000_s43186" name="公式" r:id="rId1" imgW="1206500" imgH="368300" progId="Equation.3">
                  <p:embed/>
                </p:oleObj>
              </mc:Choice>
              <mc:Fallback>
                <p:oleObj name="公式" r:id="rId1" imgW="1206500" imgH="368300" progId="Equation.3">
                  <p:embed/>
                  <p:pic>
                    <p:nvPicPr>
                      <p:cNvPr id="0" name="Object 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5357813"/>
                        <a:ext cx="17668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7" name="Rectangle 3"/>
          <p:cNvSpPr>
            <a:spLocks noChangeArrowheads="1"/>
          </p:cNvSpPr>
          <p:nvPr/>
        </p:nvSpPr>
        <p:spPr bwMode="auto">
          <a:xfrm>
            <a:off x="357188" y="3714750"/>
            <a:ext cx="5059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小球恰可通过最高点时：</a:t>
            </a:r>
            <a:endParaRPr kumimoji="1" lang="zh-CN" altLang="en-US" sz="2800" b="1">
              <a:latin typeface="Times New Roman" panose="02020603050405020304" pitchFamily="18" charset="0"/>
            </a:endParaRPr>
          </a:p>
        </p:txBody>
      </p:sp>
      <p:graphicFrame>
        <p:nvGraphicFramePr>
          <p:cNvPr id="164865" name="Object 1025"/>
          <p:cNvGraphicFramePr>
            <a:graphicFrameLocks noChangeAspect="1"/>
          </p:cNvGraphicFramePr>
          <p:nvPr/>
        </p:nvGraphicFramePr>
        <p:xfrm>
          <a:off x="2714625" y="4500563"/>
          <a:ext cx="1957388" cy="558800"/>
        </p:xfrm>
        <a:graphic>
          <a:graphicData uri="http://schemas.openxmlformats.org/presentationml/2006/ole">
            <mc:AlternateContent xmlns:mc="http://schemas.openxmlformats.org/markup-compatibility/2006">
              <mc:Choice xmlns:v="urn:schemas-microsoft-com:vml" Requires="v">
                <p:oleObj spid="_x0000_s43187" name="公式" r:id="rId3" imgW="1320800" imgH="292100" progId="Equation.3">
                  <p:embed/>
                </p:oleObj>
              </mc:Choice>
              <mc:Fallback>
                <p:oleObj name="公式" r:id="rId3" imgW="1320800" imgH="292100" progId="Equation.3">
                  <p:embed/>
                  <p:pic>
                    <p:nvPicPr>
                      <p:cNvPr id="0"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4500563"/>
                        <a:ext cx="195738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66" name="Object 1026"/>
          <p:cNvGraphicFramePr>
            <a:graphicFrameLocks noChangeAspect="1"/>
          </p:cNvGraphicFramePr>
          <p:nvPr/>
        </p:nvGraphicFramePr>
        <p:xfrm>
          <a:off x="1878013" y="1704975"/>
          <a:ext cx="4324350" cy="679450"/>
        </p:xfrm>
        <a:graphic>
          <a:graphicData uri="http://schemas.openxmlformats.org/presentationml/2006/ole">
            <mc:AlternateContent xmlns:mc="http://schemas.openxmlformats.org/markup-compatibility/2006">
              <mc:Choice xmlns:v="urn:schemas-microsoft-com:vml" Requires="v">
                <p:oleObj spid="_x0000_s43188" name="公式" r:id="rId5" imgW="2946400" imgH="406400" progId="Equation.3">
                  <p:embed/>
                </p:oleObj>
              </mc:Choice>
              <mc:Fallback>
                <p:oleObj name="公式" r:id="rId5" imgW="2946400" imgH="40640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8013" y="1704975"/>
                        <a:ext cx="43243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67" name="Object 1027"/>
          <p:cNvGraphicFramePr>
            <a:graphicFrameLocks noChangeAspect="1"/>
          </p:cNvGraphicFramePr>
          <p:nvPr/>
        </p:nvGraphicFramePr>
        <p:xfrm>
          <a:off x="103188" y="285750"/>
          <a:ext cx="4418012" cy="1038225"/>
        </p:xfrm>
        <a:graphic>
          <a:graphicData uri="http://schemas.openxmlformats.org/presentationml/2006/ole">
            <mc:AlternateContent xmlns:mc="http://schemas.openxmlformats.org/markup-compatibility/2006">
              <mc:Choice xmlns:v="urn:schemas-microsoft-com:vml" Requires="v">
                <p:oleObj spid="_x0000_s43189" name="Equation" r:id="rId7" imgW="3086100" imgH="622300" progId="Equation.DSMT4">
                  <p:embed/>
                </p:oleObj>
              </mc:Choice>
              <mc:Fallback>
                <p:oleObj name="Equation" r:id="rId7" imgW="3086100" imgH="622300" progId="Equation.DSMT4">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88" y="285750"/>
                        <a:ext cx="4418012" cy="1038225"/>
                      </a:xfrm>
                      <a:prstGeom prst="rect">
                        <a:avLst/>
                      </a:prstGeom>
                      <a:noFill/>
                      <a:ln w="158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1" name="Object 1031"/>
          <p:cNvGraphicFramePr>
            <a:graphicFrameLocks noChangeAspect="1"/>
          </p:cNvGraphicFramePr>
          <p:nvPr/>
        </p:nvGraphicFramePr>
        <p:xfrm>
          <a:off x="371475" y="2562225"/>
          <a:ext cx="5824538" cy="1050925"/>
        </p:xfrm>
        <a:graphic>
          <a:graphicData uri="http://schemas.openxmlformats.org/presentationml/2006/ole">
            <mc:AlternateContent xmlns:mc="http://schemas.openxmlformats.org/markup-compatibility/2006">
              <mc:Choice xmlns:v="urn:schemas-microsoft-com:vml" Requires="v">
                <p:oleObj spid="_x0000_s43190" name="Equation" r:id="rId9" imgW="4635500" imgH="723900" progId="Equation.DSMT4">
                  <p:embed/>
                </p:oleObj>
              </mc:Choice>
              <mc:Fallback>
                <p:oleObj name="Equation" r:id="rId9" imgW="4635500" imgH="723900" progId="Equation.DSMT4">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475" y="2562225"/>
                        <a:ext cx="5824538"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17" name="Group 53"/>
          <p:cNvGrpSpPr/>
          <p:nvPr/>
        </p:nvGrpSpPr>
        <p:grpSpPr bwMode="auto">
          <a:xfrm>
            <a:off x="6688138" y="1671638"/>
            <a:ext cx="2355850" cy="2471737"/>
            <a:chOff x="4186" y="334"/>
            <a:chExt cx="1484" cy="1557"/>
          </a:xfrm>
        </p:grpSpPr>
        <p:sp>
          <p:nvSpPr>
            <p:cNvPr id="43024" name="Oval 54"/>
            <p:cNvSpPr>
              <a:spLocks noChangeArrowheads="1"/>
            </p:cNvSpPr>
            <p:nvPr/>
          </p:nvSpPr>
          <p:spPr bwMode="auto">
            <a:xfrm>
              <a:off x="4186" y="334"/>
              <a:ext cx="1200" cy="1199"/>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25" name="Line 55"/>
            <p:cNvSpPr>
              <a:spLocks noChangeShapeType="1"/>
            </p:cNvSpPr>
            <p:nvPr/>
          </p:nvSpPr>
          <p:spPr bwMode="auto">
            <a:xfrm>
              <a:off x="4782" y="933"/>
              <a:ext cx="0" cy="59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3026" name="Line 56"/>
            <p:cNvSpPr>
              <a:spLocks noChangeShapeType="1"/>
            </p:cNvSpPr>
            <p:nvPr/>
          </p:nvSpPr>
          <p:spPr bwMode="auto">
            <a:xfrm>
              <a:off x="4785" y="935"/>
              <a:ext cx="621" cy="16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27" name="Line 57"/>
            <p:cNvSpPr>
              <a:spLocks noChangeShapeType="1"/>
            </p:cNvSpPr>
            <p:nvPr/>
          </p:nvSpPr>
          <p:spPr bwMode="auto">
            <a:xfrm>
              <a:off x="4779" y="1539"/>
              <a:ext cx="432" cy="0"/>
            </a:xfrm>
            <a:prstGeom prst="line">
              <a:avLst/>
            </a:prstGeom>
            <a:noFill/>
            <a:ln w="31750">
              <a:solidFill>
                <a:schemeClr val="tx2"/>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28" name="Arc 58"/>
            <p:cNvSpPr/>
            <p:nvPr/>
          </p:nvSpPr>
          <p:spPr bwMode="auto">
            <a:xfrm flipV="1">
              <a:off x="4782" y="960"/>
              <a:ext cx="143" cy="144"/>
            </a:xfrm>
            <a:custGeom>
              <a:avLst/>
              <a:gdLst>
                <a:gd name="T0" fmla="*/ 0 w 21484"/>
                <a:gd name="T1" fmla="*/ 0 h 21600"/>
                <a:gd name="T2" fmla="*/ 0 w 21484"/>
                <a:gd name="T3" fmla="*/ 0 h 21600"/>
                <a:gd name="T4" fmla="*/ 0 w 21484"/>
                <a:gd name="T5" fmla="*/ 0 h 21600"/>
                <a:gd name="T6" fmla="*/ 0 60000 65536"/>
                <a:gd name="T7" fmla="*/ 0 60000 65536"/>
                <a:gd name="T8" fmla="*/ 0 60000 65536"/>
                <a:gd name="T9" fmla="*/ 0 w 21484"/>
                <a:gd name="T10" fmla="*/ 0 h 21600"/>
                <a:gd name="T11" fmla="*/ 21484 w 21484"/>
                <a:gd name="T12" fmla="*/ 21600 h 21600"/>
              </a:gdLst>
              <a:ahLst/>
              <a:cxnLst>
                <a:cxn ang="T6">
                  <a:pos x="T0" y="T1"/>
                </a:cxn>
                <a:cxn ang="T7">
                  <a:pos x="T2" y="T3"/>
                </a:cxn>
                <a:cxn ang="T8">
                  <a:pos x="T4" y="T5"/>
                </a:cxn>
              </a:cxnLst>
              <a:rect l="T9" t="T10" r="T11" b="T12"/>
              <a:pathLst>
                <a:path w="21484" h="21600" fill="none" extrusionOk="0">
                  <a:moveTo>
                    <a:pt x="-1" y="0"/>
                  </a:moveTo>
                  <a:cubicBezTo>
                    <a:pt x="11062" y="0"/>
                    <a:pt x="20337" y="8358"/>
                    <a:pt x="21483" y="19362"/>
                  </a:cubicBezTo>
                </a:path>
                <a:path w="21484" h="21600" stroke="0" extrusionOk="0">
                  <a:moveTo>
                    <a:pt x="-1" y="0"/>
                  </a:moveTo>
                  <a:cubicBezTo>
                    <a:pt x="11062" y="0"/>
                    <a:pt x="20337" y="8358"/>
                    <a:pt x="21483" y="19362"/>
                  </a:cubicBezTo>
                  <a:lnTo>
                    <a:pt x="0" y="21600"/>
                  </a:lnTo>
                  <a:lnTo>
                    <a:pt x="-1" y="0"/>
                  </a:lnTo>
                  <a:close/>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9" name="Text Box 59"/>
            <p:cNvSpPr txBox="1">
              <a:spLocks noChangeArrowheads="1"/>
            </p:cNvSpPr>
            <p:nvPr/>
          </p:nvSpPr>
          <p:spPr bwMode="auto">
            <a:xfrm>
              <a:off x="4590" y="741"/>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O</a:t>
              </a:r>
              <a:endParaRPr kumimoji="1" lang="en-US" altLang="zh-CN" sz="2400" b="1" i="1">
                <a:latin typeface="Times New Roman" panose="02020603050405020304" pitchFamily="18" charset="0"/>
              </a:endParaRPr>
            </a:p>
          </p:txBody>
        </p:sp>
        <p:sp>
          <p:nvSpPr>
            <p:cNvPr id="43030" name="Text Box 60"/>
            <p:cNvSpPr txBox="1">
              <a:spLocks noChangeArrowheads="1"/>
            </p:cNvSpPr>
            <p:nvPr/>
          </p:nvSpPr>
          <p:spPr bwMode="auto">
            <a:xfrm>
              <a:off x="4569" y="107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R</a:t>
              </a:r>
              <a:endParaRPr kumimoji="1" lang="en-US" altLang="zh-CN" sz="2400" b="1" i="1">
                <a:latin typeface="Times New Roman" panose="02020603050405020304" pitchFamily="18" charset="0"/>
              </a:endParaRPr>
            </a:p>
          </p:txBody>
        </p:sp>
        <p:sp>
          <p:nvSpPr>
            <p:cNvPr id="43031" name="Text Box 61"/>
            <p:cNvSpPr txBox="1">
              <a:spLocks noChangeArrowheads="1"/>
            </p:cNvSpPr>
            <p:nvPr/>
          </p:nvSpPr>
          <p:spPr bwMode="auto">
            <a:xfrm>
              <a:off x="5382" y="92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m</a:t>
              </a:r>
              <a:endParaRPr kumimoji="1" lang="en-US" altLang="zh-CN" sz="2800" b="1" i="1">
                <a:latin typeface="Times New Roman" panose="02020603050405020304" pitchFamily="18" charset="0"/>
              </a:endParaRPr>
            </a:p>
          </p:txBody>
        </p:sp>
        <p:graphicFrame>
          <p:nvGraphicFramePr>
            <p:cNvPr id="43032" name="Object 1034"/>
            <p:cNvGraphicFramePr>
              <a:graphicFrameLocks noChangeAspect="1"/>
            </p:cNvGraphicFramePr>
            <p:nvPr/>
          </p:nvGraphicFramePr>
          <p:xfrm>
            <a:off x="4830" y="1026"/>
            <a:ext cx="176" cy="224"/>
          </p:xfrm>
          <a:graphic>
            <a:graphicData uri="http://schemas.openxmlformats.org/presentationml/2006/ole">
              <mc:AlternateContent xmlns:mc="http://schemas.openxmlformats.org/markup-compatibility/2006">
                <mc:Choice xmlns:v="urn:schemas-microsoft-com:vml" Requires="v">
                  <p:oleObj spid="_x0000_s43191" name="公式" r:id="rId11" imgW="177800" imgH="254000" progId="Equation.3">
                    <p:embed/>
                  </p:oleObj>
                </mc:Choice>
                <mc:Fallback>
                  <p:oleObj name="公式" r:id="rId11" imgW="177800" imgH="254000" progId="Equation.3">
                    <p:embed/>
                    <p:pic>
                      <p:nvPicPr>
                        <p:cNvPr id="0" name="Object 10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0" y="1026"/>
                          <a:ext cx="17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3" name="Object 1035"/>
            <p:cNvGraphicFramePr>
              <a:graphicFrameLocks noChangeAspect="1"/>
            </p:cNvGraphicFramePr>
            <p:nvPr/>
          </p:nvGraphicFramePr>
          <p:xfrm>
            <a:off x="5047" y="1528"/>
            <a:ext cx="277" cy="363"/>
          </p:xfrm>
          <a:graphic>
            <a:graphicData uri="http://schemas.openxmlformats.org/presentationml/2006/ole">
              <mc:AlternateContent xmlns:mc="http://schemas.openxmlformats.org/markup-compatibility/2006">
                <mc:Choice xmlns:v="urn:schemas-microsoft-com:vml" Requires="v">
                  <p:oleObj spid="_x0000_s43192" name="公式" r:id="rId13" imgW="215900" imgH="330200" progId="Equation.3">
                    <p:embed/>
                  </p:oleObj>
                </mc:Choice>
                <mc:Fallback>
                  <p:oleObj name="公式" r:id="rId13" imgW="215900" imgH="330200" progId="Equation.3">
                    <p:embed/>
                    <p:pic>
                      <p:nvPicPr>
                        <p:cNvPr id="0" name="Object 10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7" y="1528"/>
                          <a:ext cx="277"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4" name="Text Box 64"/>
            <p:cNvSpPr txBox="1">
              <a:spLocks noChangeArrowheads="1"/>
            </p:cNvSpPr>
            <p:nvPr/>
          </p:nvSpPr>
          <p:spPr bwMode="auto">
            <a:xfrm>
              <a:off x="5034" y="1104"/>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rPr>
                <a:t>s</a:t>
              </a:r>
              <a:endParaRPr kumimoji="1" lang="en-US" altLang="zh-CN" b="1" i="1">
                <a:latin typeface="Times New Roman" panose="02020603050405020304" pitchFamily="18" charset="0"/>
              </a:endParaRPr>
            </a:p>
          </p:txBody>
        </p:sp>
        <p:sp>
          <p:nvSpPr>
            <p:cNvPr id="43035" name="Oval 65"/>
            <p:cNvSpPr>
              <a:spLocks noChangeArrowheads="1"/>
            </p:cNvSpPr>
            <p:nvPr/>
          </p:nvSpPr>
          <p:spPr bwMode="auto">
            <a:xfrm>
              <a:off x="5333" y="1068"/>
              <a:ext cx="68" cy="68"/>
            </a:xfrm>
            <a:prstGeom prst="ellipse">
              <a:avLst/>
            </a:prstGeom>
            <a:gradFill rotWithShape="1">
              <a:gsLst>
                <a:gs pos="0">
                  <a:srgbClr val="FF3300"/>
                </a:gs>
                <a:gs pos="100000">
                  <a:srgbClr val="76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3018" name="Line 66"/>
          <p:cNvSpPr>
            <a:spLocks noChangeShapeType="1"/>
          </p:cNvSpPr>
          <p:nvPr/>
        </p:nvSpPr>
        <p:spPr bwMode="auto">
          <a:xfrm>
            <a:off x="8575675" y="2914650"/>
            <a:ext cx="0" cy="685800"/>
          </a:xfrm>
          <a:prstGeom prst="line">
            <a:avLst/>
          </a:prstGeom>
          <a:noFill/>
          <a:ln w="317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3019" name="Object 1032"/>
          <p:cNvGraphicFramePr>
            <a:graphicFrameLocks noChangeAspect="1"/>
          </p:cNvGraphicFramePr>
          <p:nvPr/>
        </p:nvGraphicFramePr>
        <p:xfrm>
          <a:off x="8472488" y="3490913"/>
          <a:ext cx="671512" cy="533400"/>
        </p:xfrm>
        <a:graphic>
          <a:graphicData uri="http://schemas.openxmlformats.org/presentationml/2006/ole">
            <mc:AlternateContent xmlns:mc="http://schemas.openxmlformats.org/markup-compatibility/2006">
              <mc:Choice xmlns:v="urn:schemas-microsoft-com:vml" Requires="v">
                <p:oleObj spid="_x0000_s43193" name="公式" r:id="rId15" imgW="406400" imgH="292100" progId="Equation.3">
                  <p:embed/>
                </p:oleObj>
              </mc:Choice>
              <mc:Fallback>
                <p:oleObj name="公式" r:id="rId15" imgW="406400" imgH="292100" progId="Equation.3">
                  <p:embed/>
                  <p:pic>
                    <p:nvPicPr>
                      <p:cNvPr id="0" name="Object 10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72488" y="3490913"/>
                        <a:ext cx="6715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1033"/>
          <p:cNvGraphicFramePr>
            <a:graphicFrameLocks noChangeAspect="1"/>
          </p:cNvGraphicFramePr>
          <p:nvPr/>
        </p:nvGraphicFramePr>
        <p:xfrm>
          <a:off x="7999413" y="2266950"/>
          <a:ext cx="371475" cy="465138"/>
        </p:xfrm>
        <a:graphic>
          <a:graphicData uri="http://schemas.openxmlformats.org/presentationml/2006/ole">
            <mc:AlternateContent xmlns:mc="http://schemas.openxmlformats.org/markup-compatibility/2006">
              <mc:Choice xmlns:v="urn:schemas-microsoft-com:vml" Requires="v">
                <p:oleObj spid="_x0000_s43194" name="Equation" r:id="rId17" imgW="190500" imgH="279400" progId="Equation.3">
                  <p:embed/>
                </p:oleObj>
              </mc:Choice>
              <mc:Fallback>
                <p:oleObj name="Equation" r:id="rId17" imgW="190500" imgH="279400" progId="Equation.3">
                  <p:embed/>
                  <p:pic>
                    <p:nvPicPr>
                      <p:cNvPr id="0" name="Object 10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99413" y="2266950"/>
                        <a:ext cx="3714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1" name="Line 69"/>
          <p:cNvSpPr>
            <a:spLocks noChangeShapeType="1"/>
          </p:cNvSpPr>
          <p:nvPr/>
        </p:nvSpPr>
        <p:spPr bwMode="auto">
          <a:xfrm flipH="1" flipV="1">
            <a:off x="8042275" y="2727325"/>
            <a:ext cx="533400" cy="152400"/>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83015" name="Text Box 71"/>
          <p:cNvSpPr txBox="1">
            <a:spLocks noChangeArrowheads="1"/>
          </p:cNvSpPr>
          <p:nvPr/>
        </p:nvSpPr>
        <p:spPr bwMode="auto">
          <a:xfrm>
            <a:off x="2039938" y="5395913"/>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得：</a:t>
            </a:r>
            <a:endParaRPr kumimoji="1" lang="zh-CN" altLang="en-US" sz="2800" b="1">
              <a:latin typeface="Times New Roman" panose="02020603050405020304" pitchFamily="18" charset="0"/>
            </a:endParaRPr>
          </a:p>
        </p:txBody>
      </p:sp>
      <p:graphicFrame>
        <p:nvGraphicFramePr>
          <p:cNvPr id="3" name="Object 1028"/>
          <p:cNvGraphicFramePr>
            <a:graphicFrameLocks noChangeAspect="1"/>
          </p:cNvGraphicFramePr>
          <p:nvPr/>
        </p:nvGraphicFramePr>
        <p:xfrm>
          <a:off x="4637088" y="214313"/>
          <a:ext cx="4411662" cy="1179512"/>
        </p:xfrm>
        <a:graphic>
          <a:graphicData uri="http://schemas.openxmlformats.org/presentationml/2006/ole">
            <mc:AlternateContent xmlns:mc="http://schemas.openxmlformats.org/markup-compatibility/2006">
              <mc:Choice xmlns:v="urn:schemas-microsoft-com:vml" Requires="v">
                <p:oleObj spid="_x0000_s43195" name="Equation" r:id="rId19" imgW="3149600" imgH="723900" progId="Equation.DSMT4">
                  <p:embed/>
                </p:oleObj>
              </mc:Choice>
              <mc:Fallback>
                <p:oleObj name="Equation" r:id="rId19" imgW="3149600" imgH="723900" progId="Equation.DSMT4">
                  <p:embed/>
                  <p:pic>
                    <p:nvPicPr>
                      <p:cNvPr id="0" name="Object 10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37088" y="214313"/>
                        <a:ext cx="4411662" cy="1179512"/>
                      </a:xfrm>
                      <a:prstGeom prst="rect">
                        <a:avLst/>
                      </a:prstGeom>
                      <a:noFill/>
                      <a:ln w="158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box(in)">
                                      <p:cBhvr>
                                        <p:cTn id="7" dur="500"/>
                                        <p:tgtEl>
                                          <p:spTgt spid="1648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866"/>
                                        </p:tgtEl>
                                        <p:attrNameLst>
                                          <p:attrName>style.visibility</p:attrName>
                                        </p:attrNameLst>
                                      </p:cBhvr>
                                      <p:to>
                                        <p:strVal val="visible"/>
                                      </p:to>
                                    </p:set>
                                    <p:animEffect transition="in" filter="blinds(horizontal)">
                                      <p:cBhvr>
                                        <p:cTn id="12" dur="500"/>
                                        <p:tgtEl>
                                          <p:spTgt spid="16486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4871"/>
                                        </p:tgtEl>
                                        <p:attrNameLst>
                                          <p:attrName>style.visibility</p:attrName>
                                        </p:attrNameLst>
                                      </p:cBhvr>
                                      <p:to>
                                        <p:strVal val="visible"/>
                                      </p:to>
                                    </p:set>
                                    <p:animEffect transition="in" filter="wipe(left)">
                                      <p:cBhvr>
                                        <p:cTn id="22" dur="500"/>
                                        <p:tgtEl>
                                          <p:spTgt spid="164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947"/>
                                        </p:tgtEl>
                                        <p:attrNameLst>
                                          <p:attrName>style.visibility</p:attrName>
                                        </p:attrNameLst>
                                      </p:cBhvr>
                                      <p:to>
                                        <p:strVal val="visible"/>
                                      </p:to>
                                    </p:set>
                                    <p:animEffect transition="in" filter="blinds(horizontal)">
                                      <p:cBhvr>
                                        <p:cTn id="27" dur="500"/>
                                        <p:tgtEl>
                                          <p:spTgt spid="8294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4865"/>
                                        </p:tgtEl>
                                        <p:attrNameLst>
                                          <p:attrName>style.visibility</p:attrName>
                                        </p:attrNameLst>
                                      </p:cBhvr>
                                      <p:to>
                                        <p:strVal val="visible"/>
                                      </p:to>
                                    </p:set>
                                    <p:animEffect transition="in" filter="box(in)">
                                      <p:cBhvr>
                                        <p:cTn id="32" dur="500"/>
                                        <p:tgtEl>
                                          <p:spTgt spid="16486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3015"/>
                                        </p:tgtEl>
                                        <p:attrNameLst>
                                          <p:attrName>style.visibility</p:attrName>
                                        </p:attrNameLst>
                                      </p:cBhvr>
                                      <p:to>
                                        <p:strVal val="visible"/>
                                      </p:to>
                                    </p:set>
                                    <p:animEffect transition="in" filter="blinds(horizontal)">
                                      <p:cBhvr>
                                        <p:cTn id="37" dur="500"/>
                                        <p:tgtEl>
                                          <p:spTgt spid="83015"/>
                                        </p:tgtEl>
                                      </p:cBhvr>
                                    </p:animEffect>
                                  </p:childTnLst>
                                </p:cTn>
                              </p:par>
                            </p:childTnLst>
                          </p:cTn>
                        </p:par>
                        <p:par>
                          <p:cTn id="38" fill="hold">
                            <p:stCondLst>
                              <p:cond delay="500"/>
                            </p:stCondLst>
                            <p:childTnLst>
                              <p:par>
                                <p:cTn id="39" presetID="4" presetClass="entr" presetSubtype="32" fill="hold" nodeType="afterEffect">
                                  <p:stCondLst>
                                    <p:cond delay="0"/>
                                  </p:stCondLst>
                                  <p:childTnLst>
                                    <p:set>
                                      <p:cBhvr>
                                        <p:cTn id="40" dur="1" fill="hold">
                                          <p:stCondLst>
                                            <p:cond delay="0"/>
                                          </p:stCondLst>
                                        </p:cTn>
                                        <p:tgtEl>
                                          <p:spTgt spid="164864"/>
                                        </p:tgtEl>
                                        <p:attrNameLst>
                                          <p:attrName>style.visibility</p:attrName>
                                        </p:attrNameLst>
                                      </p:cBhvr>
                                      <p:to>
                                        <p:strVal val="visible"/>
                                      </p:to>
                                    </p:set>
                                    <p:animEffect transition="in" filter="box(out)">
                                      <p:cBhvr>
                                        <p:cTn id="41" dur="500"/>
                                        <p:tgtEl>
                                          <p:spTgt spid="164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30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8C9FBF5-540A-472C-A5B4-E2DB75493623}" type="slidenum">
              <a:rPr lang="en-US" altLang="zh-CN" sz="1800" smtClean="0">
                <a:solidFill>
                  <a:schemeClr val="accent2"/>
                </a:solidFill>
              </a:rPr>
            </a:fld>
            <a:endParaRPr lang="en-US" altLang="zh-CN" sz="1800" smtClean="0">
              <a:solidFill>
                <a:schemeClr val="accent2"/>
              </a:solidFill>
            </a:endParaRPr>
          </a:p>
        </p:txBody>
      </p:sp>
      <p:sp>
        <p:nvSpPr>
          <p:cNvPr id="151557" name="Text Box 5"/>
          <p:cNvSpPr txBox="1">
            <a:spLocks noChangeArrowheads="1"/>
          </p:cNvSpPr>
          <p:nvPr/>
        </p:nvSpPr>
        <p:spPr bwMode="auto">
          <a:xfrm>
            <a:off x="938213" y="1884363"/>
            <a:ext cx="4500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楷体_GB2312" pitchFamily="49" charset="-122"/>
              </a:rPr>
              <a:t>取坐标系，作示力图。</a:t>
            </a:r>
            <a:endParaRPr kumimoji="1" lang="zh-CN" altLang="en-US" sz="2800" b="1">
              <a:latin typeface="Times New Roman" panose="02020603050405020304" pitchFamily="18" charset="0"/>
              <a:ea typeface="楷体_GB2312" pitchFamily="49" charset="-122"/>
            </a:endParaRPr>
          </a:p>
        </p:txBody>
      </p:sp>
      <p:graphicFrame>
        <p:nvGraphicFramePr>
          <p:cNvPr id="151558" name="Object 6"/>
          <p:cNvGraphicFramePr>
            <a:graphicFrameLocks noChangeAspect="1"/>
          </p:cNvGraphicFramePr>
          <p:nvPr/>
        </p:nvGraphicFramePr>
        <p:xfrm>
          <a:off x="839788" y="2776538"/>
          <a:ext cx="3500437" cy="839787"/>
        </p:xfrm>
        <a:graphic>
          <a:graphicData uri="http://schemas.openxmlformats.org/presentationml/2006/ole">
            <mc:AlternateContent xmlns:mc="http://schemas.openxmlformats.org/markup-compatibility/2006">
              <mc:Choice xmlns:v="urn:schemas-microsoft-com:vml" Requires="v">
                <p:oleObj spid="_x0000_s45256" name="公式" r:id="rId1" imgW="2921000" imgH="558800" progId="Equation.3">
                  <p:embed/>
                </p:oleObj>
              </mc:Choice>
              <mc:Fallback>
                <p:oleObj name="公式" r:id="rId1" imgW="2921000" imgH="558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2776538"/>
                        <a:ext cx="3500437" cy="8397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59" name="Text Box 7"/>
          <p:cNvSpPr txBox="1">
            <a:spLocks noChangeArrowheads="1"/>
          </p:cNvSpPr>
          <p:nvPr/>
        </p:nvSpPr>
        <p:spPr bwMode="auto">
          <a:xfrm>
            <a:off x="285750" y="2428875"/>
            <a:ext cx="3614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根据牛二律：</a:t>
            </a:r>
            <a:endParaRPr kumimoji="1" lang="zh-CN" altLang="en-US" sz="2800" b="1">
              <a:latin typeface="Times New Roman" panose="02020603050405020304" pitchFamily="18" charset="0"/>
            </a:endParaRPr>
          </a:p>
        </p:txBody>
      </p:sp>
      <p:sp>
        <p:nvSpPr>
          <p:cNvPr id="151562" name="Text Box 10"/>
          <p:cNvSpPr txBox="1">
            <a:spLocks noChangeArrowheads="1"/>
          </p:cNvSpPr>
          <p:nvPr/>
        </p:nvSpPr>
        <p:spPr bwMode="auto">
          <a:xfrm>
            <a:off x="285750" y="3500438"/>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分离变量后积分：</a:t>
            </a:r>
            <a:endParaRPr kumimoji="1" lang="zh-CN" altLang="en-US" sz="2800" b="1">
              <a:latin typeface="Times New Roman" panose="02020603050405020304" pitchFamily="18" charset="0"/>
            </a:endParaRPr>
          </a:p>
        </p:txBody>
      </p:sp>
      <p:graphicFrame>
        <p:nvGraphicFramePr>
          <p:cNvPr id="151563" name="Object 11"/>
          <p:cNvGraphicFramePr>
            <a:graphicFrameLocks noChangeAspect="1"/>
          </p:cNvGraphicFramePr>
          <p:nvPr/>
        </p:nvGraphicFramePr>
        <p:xfrm>
          <a:off x="714375" y="4071938"/>
          <a:ext cx="3760788" cy="857250"/>
        </p:xfrm>
        <a:graphic>
          <a:graphicData uri="http://schemas.openxmlformats.org/presentationml/2006/ole">
            <mc:AlternateContent xmlns:mc="http://schemas.openxmlformats.org/markup-compatibility/2006">
              <mc:Choice xmlns:v="urn:schemas-microsoft-com:vml" Requires="v">
                <p:oleObj spid="_x0000_s45257" name="公式" r:id="rId3" imgW="2959100" imgH="635000" progId="Equation.3">
                  <p:embed/>
                </p:oleObj>
              </mc:Choice>
              <mc:Fallback>
                <p:oleObj name="公式" r:id="rId3" imgW="2959100" imgH="6350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4071938"/>
                        <a:ext cx="3760788" cy="857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64" name="Object 12"/>
          <p:cNvGraphicFramePr>
            <a:graphicFrameLocks noChangeAspect="1"/>
          </p:cNvGraphicFramePr>
          <p:nvPr/>
        </p:nvGraphicFramePr>
        <p:xfrm>
          <a:off x="1150938" y="5089525"/>
          <a:ext cx="2728912" cy="884238"/>
        </p:xfrm>
        <a:graphic>
          <a:graphicData uri="http://schemas.openxmlformats.org/presentationml/2006/ole">
            <mc:AlternateContent xmlns:mc="http://schemas.openxmlformats.org/markup-compatibility/2006">
              <mc:Choice xmlns:v="urn:schemas-microsoft-com:vml" Requires="v">
                <p:oleObj spid="_x0000_s45258" name="公式" r:id="rId5" imgW="2273300" imgH="673100" progId="Equation.3">
                  <p:embed/>
                </p:oleObj>
              </mc:Choice>
              <mc:Fallback>
                <p:oleObj name="公式" r:id="rId5" imgW="2273300" imgH="6731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0938" y="5089525"/>
                        <a:ext cx="2728912" cy="8842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65" name="Text Box 13"/>
          <p:cNvSpPr txBox="1">
            <a:spLocks noChangeArrowheads="1"/>
          </p:cNvSpPr>
          <p:nvPr/>
        </p:nvSpPr>
        <p:spPr bwMode="auto">
          <a:xfrm>
            <a:off x="4857750" y="5035550"/>
            <a:ext cx="4286250" cy="1644650"/>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zh-CN" altLang="en-US" sz="2800" b="1" dirty="0">
                <a:latin typeface="Times New Roman" panose="02020603050405020304" pitchFamily="18" charset="0"/>
              </a:rPr>
              <a:t>三力平衡、物体匀速下落时，物体的速度称为</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终极速度</a:t>
            </a:r>
            <a:r>
              <a:rPr kumimoji="1" lang="zh-CN" altLang="en-US" sz="2800" b="1" dirty="0">
                <a:latin typeface="Times New Roman" panose="02020603050405020304" pitchFamily="18" charset="0"/>
              </a:rPr>
              <a:t>或</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收尾速度</a:t>
            </a:r>
            <a:r>
              <a:rPr kumimoji="1" lang="zh-CN" altLang="en-US" sz="2800" b="1" dirty="0">
                <a:latin typeface="Times New Roman" panose="02020603050405020304" pitchFamily="18" charset="0"/>
              </a:rPr>
              <a:t>。</a:t>
            </a:r>
            <a:endParaRPr kumimoji="1" lang="zh-CN" altLang="en-US" sz="2800" b="1" dirty="0">
              <a:latin typeface="Times New Roman" panose="02020603050405020304" pitchFamily="18" charset="0"/>
            </a:endParaRPr>
          </a:p>
        </p:txBody>
      </p:sp>
      <p:grpSp>
        <p:nvGrpSpPr>
          <p:cNvPr id="2" name="Group 14"/>
          <p:cNvGrpSpPr/>
          <p:nvPr/>
        </p:nvGrpSpPr>
        <p:grpSpPr bwMode="auto">
          <a:xfrm>
            <a:off x="285750" y="6072188"/>
            <a:ext cx="3352800" cy="519112"/>
            <a:chOff x="192" y="3696"/>
            <a:chExt cx="2112" cy="327"/>
          </a:xfrm>
        </p:grpSpPr>
        <p:sp>
          <p:nvSpPr>
            <p:cNvPr id="45089" name="Text Box 15"/>
            <p:cNvSpPr txBox="1">
              <a:spLocks noChangeArrowheads="1"/>
            </p:cNvSpPr>
            <p:nvPr/>
          </p:nvSpPr>
          <p:spPr bwMode="auto">
            <a:xfrm>
              <a:off x="192" y="3696"/>
              <a:ext cx="21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令             得：</a:t>
              </a:r>
              <a:endParaRPr kumimoji="1" lang="zh-CN" altLang="en-US" sz="2800" b="1">
                <a:latin typeface="Times New Roman" panose="02020603050405020304" pitchFamily="18" charset="0"/>
              </a:endParaRPr>
            </a:p>
          </p:txBody>
        </p:sp>
        <p:graphicFrame>
          <p:nvGraphicFramePr>
            <p:cNvPr id="45090" name="Object 16"/>
            <p:cNvGraphicFramePr>
              <a:graphicFrameLocks noChangeAspect="1"/>
            </p:cNvGraphicFramePr>
            <p:nvPr/>
          </p:nvGraphicFramePr>
          <p:xfrm>
            <a:off x="443" y="3741"/>
            <a:ext cx="707" cy="263"/>
          </p:xfrm>
          <a:graphic>
            <a:graphicData uri="http://schemas.openxmlformats.org/presentationml/2006/ole">
              <mc:AlternateContent xmlns:mc="http://schemas.openxmlformats.org/markup-compatibility/2006">
                <mc:Choice xmlns:v="urn:schemas-microsoft-com:vml" Requires="v">
                  <p:oleObj spid="_x0000_s45259" name="Equation" r:id="rId7" imgW="723900" imgH="190500" progId="Equation.3">
                    <p:embed/>
                  </p:oleObj>
                </mc:Choice>
                <mc:Fallback>
                  <p:oleObj name="Equation" r:id="rId7" imgW="723900" imgH="1905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 y="3741"/>
                          <a:ext cx="707" cy="2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1569" name="Object 17"/>
          <p:cNvGraphicFramePr>
            <a:graphicFrameLocks noChangeAspect="1"/>
          </p:cNvGraphicFramePr>
          <p:nvPr/>
        </p:nvGraphicFramePr>
        <p:xfrm>
          <a:off x="2571750" y="5911850"/>
          <a:ext cx="1833563" cy="850900"/>
        </p:xfrm>
        <a:graphic>
          <a:graphicData uri="http://schemas.openxmlformats.org/presentationml/2006/ole">
            <mc:AlternateContent xmlns:mc="http://schemas.openxmlformats.org/markup-compatibility/2006">
              <mc:Choice xmlns:v="urn:schemas-microsoft-com:vml" Requires="v">
                <p:oleObj spid="_x0000_s45260" name="公式" r:id="rId9" imgW="1473200" imgH="660400" progId="Equation.3">
                  <p:embed/>
                </p:oleObj>
              </mc:Choice>
              <mc:Fallback>
                <p:oleObj name="公式" r:id="rId9" imgW="1473200" imgH="6604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1750" y="5911850"/>
                        <a:ext cx="1833563" cy="8509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70" name="Text Box 18"/>
          <p:cNvSpPr txBox="1">
            <a:spLocks noChangeArrowheads="1"/>
          </p:cNvSpPr>
          <p:nvPr/>
        </p:nvSpPr>
        <p:spPr bwMode="auto">
          <a:xfrm>
            <a:off x="285750" y="1866900"/>
            <a:ext cx="1152525"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endParaRPr>
          </a:p>
        </p:txBody>
      </p:sp>
      <p:sp>
        <p:nvSpPr>
          <p:cNvPr id="151571" name="Rectangle 19"/>
          <p:cNvSpPr>
            <a:spLocks noChangeArrowheads="1"/>
          </p:cNvSpPr>
          <p:nvPr/>
        </p:nvSpPr>
        <p:spPr bwMode="auto">
          <a:xfrm>
            <a:off x="6269038" y="20113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ea typeface="楷体_GB2312" pitchFamily="49" charset="-122"/>
              </a:rPr>
              <a:t>O</a:t>
            </a:r>
            <a:endParaRPr kumimoji="1" lang="en-US" altLang="zh-CN" b="1" i="1">
              <a:latin typeface="Times New Roman" panose="02020603050405020304" pitchFamily="18" charset="0"/>
              <a:ea typeface="楷体_GB2312" pitchFamily="49" charset="-122"/>
            </a:endParaRPr>
          </a:p>
        </p:txBody>
      </p:sp>
      <p:grpSp>
        <p:nvGrpSpPr>
          <p:cNvPr id="3" name="Group 20"/>
          <p:cNvGrpSpPr/>
          <p:nvPr/>
        </p:nvGrpSpPr>
        <p:grpSpPr bwMode="auto">
          <a:xfrm>
            <a:off x="6040438" y="2419350"/>
            <a:ext cx="1951037" cy="2517775"/>
            <a:chOff x="3515" y="292"/>
            <a:chExt cx="1681" cy="2313"/>
          </a:xfrm>
        </p:grpSpPr>
        <p:sp>
          <p:nvSpPr>
            <p:cNvPr id="45084" name="Rectangle 21" descr="横虚线"/>
            <p:cNvSpPr>
              <a:spLocks noChangeArrowheads="1"/>
            </p:cNvSpPr>
            <p:nvPr/>
          </p:nvSpPr>
          <p:spPr bwMode="auto">
            <a:xfrm>
              <a:off x="3515" y="474"/>
              <a:ext cx="1680" cy="2112"/>
            </a:xfrm>
            <a:prstGeom prst="rect">
              <a:avLst/>
            </a:prstGeom>
            <a:pattFill prst="dashHorz">
              <a:fgClr>
                <a:schemeClr val="tx2">
                  <a:alpha val="29019"/>
                </a:schemeClr>
              </a:fgClr>
              <a:bgClr>
                <a:srgbClr val="FFFFFF">
                  <a:alpha val="29019"/>
                </a:srgb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a:solidFill>
                  <a:srgbClr val="FF0000"/>
                </a:solidFill>
                <a:latin typeface="Times New Roman" panose="02020603050405020304" pitchFamily="18" charset="0"/>
                <a:ea typeface="楷体_GB2312" pitchFamily="49" charset="-122"/>
              </a:endParaRPr>
            </a:p>
          </p:txBody>
        </p:sp>
        <p:sp>
          <p:nvSpPr>
            <p:cNvPr id="45085" name="Line 22"/>
            <p:cNvSpPr>
              <a:spLocks noChangeShapeType="1"/>
            </p:cNvSpPr>
            <p:nvPr/>
          </p:nvSpPr>
          <p:spPr bwMode="auto">
            <a:xfrm>
              <a:off x="3518" y="292"/>
              <a:ext cx="0" cy="231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5086" name="Line 23"/>
            <p:cNvSpPr>
              <a:spLocks noChangeShapeType="1"/>
            </p:cNvSpPr>
            <p:nvPr/>
          </p:nvSpPr>
          <p:spPr bwMode="auto">
            <a:xfrm>
              <a:off x="5196" y="292"/>
              <a:ext cx="0" cy="231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5087" name="Line 24"/>
            <p:cNvSpPr>
              <a:spLocks noChangeShapeType="1"/>
            </p:cNvSpPr>
            <p:nvPr/>
          </p:nvSpPr>
          <p:spPr bwMode="auto">
            <a:xfrm flipH="1">
              <a:off x="3518" y="2605"/>
              <a:ext cx="167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5088" name="Oval 25"/>
            <p:cNvSpPr>
              <a:spLocks noChangeArrowheads="1"/>
            </p:cNvSpPr>
            <p:nvPr/>
          </p:nvSpPr>
          <p:spPr bwMode="auto">
            <a:xfrm>
              <a:off x="4244" y="1380"/>
              <a:ext cx="145" cy="144"/>
            </a:xfrm>
            <a:prstGeom prst="ellipse">
              <a:avLst/>
            </a:prstGeom>
            <a:gradFill rotWithShape="1">
              <a:gsLst>
                <a:gs pos="0">
                  <a:srgbClr val="FF3300"/>
                </a:gs>
                <a:gs pos="100000">
                  <a:srgbClr val="7618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51578" name="Line 26"/>
          <p:cNvSpPr>
            <a:spLocks noChangeShapeType="1"/>
          </p:cNvSpPr>
          <p:nvPr/>
        </p:nvSpPr>
        <p:spPr bwMode="auto">
          <a:xfrm>
            <a:off x="6991350" y="3705225"/>
            <a:ext cx="0" cy="935038"/>
          </a:xfrm>
          <a:prstGeom prst="line">
            <a:avLst/>
          </a:prstGeom>
          <a:noFill/>
          <a:ln w="317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1579" name="Object 27"/>
          <p:cNvGraphicFramePr>
            <a:graphicFrameLocks noChangeAspect="1"/>
          </p:cNvGraphicFramePr>
          <p:nvPr/>
        </p:nvGraphicFramePr>
        <p:xfrm>
          <a:off x="7062788" y="4276725"/>
          <a:ext cx="671512" cy="533400"/>
        </p:xfrm>
        <a:graphic>
          <a:graphicData uri="http://schemas.openxmlformats.org/presentationml/2006/ole">
            <mc:AlternateContent xmlns:mc="http://schemas.openxmlformats.org/markup-compatibility/2006">
              <mc:Choice xmlns:v="urn:schemas-microsoft-com:vml" Requires="v">
                <p:oleObj spid="_x0000_s45261" name="公式" r:id="rId11" imgW="406400" imgH="292100" progId="Equation.3">
                  <p:embed/>
                </p:oleObj>
              </mc:Choice>
              <mc:Fallback>
                <p:oleObj name="公式" r:id="rId11" imgW="406400" imgH="2921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2788" y="4276725"/>
                        <a:ext cx="6715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80" name="Object 28"/>
          <p:cNvGraphicFramePr>
            <a:graphicFrameLocks noChangeAspect="1"/>
          </p:cNvGraphicFramePr>
          <p:nvPr/>
        </p:nvGraphicFramePr>
        <p:xfrm>
          <a:off x="7062788" y="2562225"/>
          <a:ext cx="403225" cy="465138"/>
        </p:xfrm>
        <a:graphic>
          <a:graphicData uri="http://schemas.openxmlformats.org/presentationml/2006/ole">
            <mc:AlternateContent xmlns:mc="http://schemas.openxmlformats.org/markup-compatibility/2006">
              <mc:Choice xmlns:v="urn:schemas-microsoft-com:vml" Requires="v">
                <p:oleObj spid="_x0000_s45262" name="公式" r:id="rId13" imgW="215900" imgH="279400" progId="Equation.3">
                  <p:embed/>
                </p:oleObj>
              </mc:Choice>
              <mc:Fallback>
                <p:oleObj name="公式" r:id="rId13" imgW="215900" imgH="2794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2788" y="2562225"/>
                        <a:ext cx="40322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81" name="Line 29"/>
          <p:cNvSpPr>
            <a:spLocks noChangeShapeType="1"/>
          </p:cNvSpPr>
          <p:nvPr/>
        </p:nvSpPr>
        <p:spPr bwMode="auto">
          <a:xfrm flipH="1" flipV="1">
            <a:off x="6991350" y="2654300"/>
            <a:ext cx="0" cy="1008063"/>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51582" name="Line 30"/>
          <p:cNvSpPr>
            <a:spLocks noChangeShapeType="1"/>
          </p:cNvSpPr>
          <p:nvPr/>
        </p:nvSpPr>
        <p:spPr bwMode="auto">
          <a:xfrm flipV="1">
            <a:off x="6991350" y="3057525"/>
            <a:ext cx="0" cy="576263"/>
          </a:xfrm>
          <a:prstGeom prst="line">
            <a:avLst/>
          </a:prstGeom>
          <a:noFill/>
          <a:ln w="57150">
            <a:solidFill>
              <a:srgbClr val="8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1583" name="Object 31"/>
          <p:cNvGraphicFramePr>
            <a:graphicFrameLocks noChangeAspect="1"/>
          </p:cNvGraphicFramePr>
          <p:nvPr/>
        </p:nvGraphicFramePr>
        <p:xfrm>
          <a:off x="6572250" y="3057525"/>
          <a:ext cx="342900" cy="474663"/>
        </p:xfrm>
        <a:graphic>
          <a:graphicData uri="http://schemas.openxmlformats.org/presentationml/2006/ole">
            <mc:AlternateContent xmlns:mc="http://schemas.openxmlformats.org/markup-compatibility/2006">
              <mc:Choice xmlns:v="urn:schemas-microsoft-com:vml" Requires="v">
                <p:oleObj spid="_x0000_s45263" name="公式" r:id="rId15" imgW="215900" imgH="355600" progId="Equation.3">
                  <p:embed/>
                </p:oleObj>
              </mc:Choice>
              <mc:Fallback>
                <p:oleObj name="公式" r:id="rId15" imgW="215900" imgH="3556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72250" y="3057525"/>
                        <a:ext cx="3429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84" name="Line 32"/>
          <p:cNvSpPr>
            <a:spLocks noChangeShapeType="1"/>
          </p:cNvSpPr>
          <p:nvPr/>
        </p:nvSpPr>
        <p:spPr bwMode="auto">
          <a:xfrm>
            <a:off x="6248400" y="2389188"/>
            <a:ext cx="0" cy="237648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85" name="Rectangle 33"/>
          <p:cNvSpPr>
            <a:spLocks noChangeArrowheads="1"/>
          </p:cNvSpPr>
          <p:nvPr/>
        </p:nvSpPr>
        <p:spPr bwMode="auto">
          <a:xfrm>
            <a:off x="6288088" y="4340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ea typeface="楷体_GB2312" pitchFamily="49" charset="-122"/>
              </a:rPr>
              <a:t>x</a:t>
            </a:r>
            <a:endParaRPr kumimoji="1" lang="en-US" altLang="zh-CN" b="1" i="1">
              <a:latin typeface="Times New Roman" panose="02020603050405020304" pitchFamily="18" charset="0"/>
              <a:ea typeface="楷体_GB2312" pitchFamily="49" charset="-122"/>
            </a:endParaRPr>
          </a:p>
        </p:txBody>
      </p:sp>
      <p:grpSp>
        <p:nvGrpSpPr>
          <p:cNvPr id="8" name="Group 34"/>
          <p:cNvGrpSpPr/>
          <p:nvPr/>
        </p:nvGrpSpPr>
        <p:grpSpPr bwMode="auto">
          <a:xfrm>
            <a:off x="228600" y="0"/>
            <a:ext cx="8915400" cy="1816100"/>
            <a:chOff x="228600" y="0"/>
            <a:chExt cx="8915400" cy="1816100"/>
          </a:xfrm>
        </p:grpSpPr>
        <p:sp>
          <p:nvSpPr>
            <p:cNvPr id="151556" name="Text Box 4"/>
            <p:cNvSpPr txBox="1">
              <a:spLocks noChangeArrowheads="1"/>
            </p:cNvSpPr>
            <p:nvPr/>
          </p:nvSpPr>
          <p:spPr bwMode="auto">
            <a:xfrm>
              <a:off x="228600" y="0"/>
              <a:ext cx="8915400" cy="1816100"/>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2</a:t>
              </a: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effectLst>
                    <a:outerShdw blurRad="38100" dist="38100" dir="2700000" algn="tl">
                      <a:srgbClr val="C0C0C0"/>
                    </a:outerShdw>
                  </a:effectLst>
                  <a:latin typeface="楷体_GB2312" pitchFamily="49" charset="-122"/>
                  <a:ea typeface="楷体_GB2312" pitchFamily="49" charset="-122"/>
                </a:rPr>
                <a:t>在相对地面静止的流体中，某物体从</a:t>
              </a:r>
              <a:r>
                <a:rPr kumimoji="1" lang="en-US" altLang="zh-CN" sz="2800" b="1" i="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t</a:t>
              </a:r>
              <a:r>
                <a:rPr kumimoji="1" lang="en-US" altLang="zh-CN"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=0</a:t>
              </a: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时</a:t>
              </a:r>
              <a:r>
                <a:rPr kumimoji="1" lang="zh-CN" altLang="en-US" sz="2800" b="1" dirty="0">
                  <a:effectLst>
                    <a:outerShdw blurRad="38100" dist="38100" dir="2700000" algn="tl">
                      <a:srgbClr val="C0C0C0"/>
                    </a:outerShdw>
                  </a:effectLst>
                  <a:latin typeface="楷体_GB2312" pitchFamily="49" charset="-122"/>
                  <a:ea typeface="楷体_GB2312" pitchFamily="49" charset="-122"/>
                </a:rPr>
                <a:t>刻开始由静止竖直下落。已知阻力的大小与物体相对于流体的运动速率成正比，即        ， 为常数，大于零。物体受浮力为  。求任意</a:t>
              </a:r>
              <a:r>
                <a:rPr kumimoji="1" lang="en-US" altLang="zh-CN" sz="2800" b="1" i="1" dirty="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t</a:t>
              </a:r>
              <a:r>
                <a:rPr kumimoji="1" lang="zh-CN" altLang="en-US" sz="2800" b="1" dirty="0">
                  <a:effectLst>
                    <a:outerShdw blurRad="38100" dist="38100" dir="2700000" algn="tl">
                      <a:srgbClr val="C0C0C0"/>
                    </a:outerShdw>
                  </a:effectLst>
                  <a:latin typeface="楷体_GB2312" pitchFamily="49" charset="-122"/>
                  <a:ea typeface="楷体_GB2312" pitchFamily="49" charset="-122"/>
                </a:rPr>
                <a:t>时刻物体的速度和终极速度。</a:t>
              </a:r>
              <a:endParaRPr kumimoji="1" lang="zh-CN" altLang="en-US" sz="2800" b="1" dirty="0">
                <a:effectLst>
                  <a:outerShdw blurRad="38100" dist="38100" dir="2700000" algn="tl">
                    <a:srgbClr val="C0C0C0"/>
                  </a:outerShdw>
                </a:effectLst>
                <a:latin typeface="楷体_GB2312" pitchFamily="49" charset="-122"/>
                <a:ea typeface="楷体_GB2312" pitchFamily="49" charset="-122"/>
              </a:endParaRPr>
            </a:p>
          </p:txBody>
        </p:sp>
        <p:graphicFrame>
          <p:nvGraphicFramePr>
            <p:cNvPr id="45081" name="Object 32"/>
            <p:cNvGraphicFramePr>
              <a:graphicFrameLocks noChangeAspect="1"/>
            </p:cNvGraphicFramePr>
            <p:nvPr/>
          </p:nvGraphicFramePr>
          <p:xfrm>
            <a:off x="3489499" y="815975"/>
            <a:ext cx="1352550" cy="612775"/>
          </p:xfrm>
          <a:graphic>
            <a:graphicData uri="http://schemas.openxmlformats.org/presentationml/2006/ole">
              <mc:AlternateContent xmlns:mc="http://schemas.openxmlformats.org/markup-compatibility/2006">
                <mc:Choice xmlns:v="urn:schemas-microsoft-com:vml" Requires="v">
                  <p:oleObj spid="_x0000_s45264" name="Equation" r:id="rId17" imgW="1054100" imgH="368300" progId="Equation.DSMT4">
                    <p:embed/>
                  </p:oleObj>
                </mc:Choice>
                <mc:Fallback>
                  <p:oleObj name="Equation" r:id="rId17" imgW="1054100" imgH="368300" progId="Equation.DSMT4">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89499" y="815975"/>
                          <a:ext cx="1352550" cy="612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2" name="Object 33"/>
            <p:cNvGraphicFramePr>
              <a:graphicFrameLocks noChangeAspect="1"/>
            </p:cNvGraphicFramePr>
            <p:nvPr/>
          </p:nvGraphicFramePr>
          <p:xfrm>
            <a:off x="5276850" y="908050"/>
            <a:ext cx="323850" cy="419100"/>
          </p:xfrm>
          <a:graphic>
            <a:graphicData uri="http://schemas.openxmlformats.org/presentationml/2006/ole">
              <mc:AlternateContent xmlns:mc="http://schemas.openxmlformats.org/markup-compatibility/2006">
                <mc:Choice xmlns:v="urn:schemas-microsoft-com:vml" Requires="v">
                  <p:oleObj spid="_x0000_s45265" name="Equation" r:id="rId19" imgW="177800" imgH="215900" progId="Equation.DSMT4">
                    <p:embed/>
                  </p:oleObj>
                </mc:Choice>
                <mc:Fallback>
                  <p:oleObj name="Equation" r:id="rId19" imgW="177800" imgH="215900" progId="Equation.DSMT4">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76850" y="908050"/>
                          <a:ext cx="323850" cy="41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3" name="Object 35"/>
            <p:cNvGraphicFramePr>
              <a:graphicFrameLocks noChangeAspect="1"/>
            </p:cNvGraphicFramePr>
            <p:nvPr/>
          </p:nvGraphicFramePr>
          <p:xfrm>
            <a:off x="2093119" y="1222916"/>
            <a:ext cx="382588" cy="514350"/>
          </p:xfrm>
          <a:graphic>
            <a:graphicData uri="http://schemas.openxmlformats.org/presentationml/2006/ole">
              <mc:AlternateContent xmlns:mc="http://schemas.openxmlformats.org/markup-compatibility/2006">
                <mc:Choice xmlns:v="urn:schemas-microsoft-com:vml" Requires="v">
                  <p:oleObj spid="_x0000_s45266" name="Equation" r:id="rId21" imgW="215900" imgH="292100" progId="Equation.DSMT4">
                    <p:embed/>
                  </p:oleObj>
                </mc:Choice>
                <mc:Fallback>
                  <p:oleObj name="Equation" r:id="rId21" imgW="215900" imgH="292100" progId="Equation.DSMT4">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93119" y="1222916"/>
                          <a:ext cx="382588" cy="514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51570"/>
                                        </p:tgtEl>
                                        <p:attrNameLst>
                                          <p:attrName>style.visibility</p:attrName>
                                        </p:attrNameLst>
                                      </p:cBhvr>
                                      <p:to>
                                        <p:strVal val="visible"/>
                                      </p:to>
                                    </p:set>
                                    <p:anim calcmode="lin" valueType="num">
                                      <p:cBhvr additive="base">
                                        <p:cTn id="16" dur="500" fill="hold"/>
                                        <p:tgtEl>
                                          <p:spTgt spid="151570"/>
                                        </p:tgtEl>
                                        <p:attrNameLst>
                                          <p:attrName>ppt_x</p:attrName>
                                        </p:attrNameLst>
                                      </p:cBhvr>
                                      <p:tavLst>
                                        <p:tav tm="0">
                                          <p:val>
                                            <p:strVal val="0-#ppt_w/2"/>
                                          </p:val>
                                        </p:tav>
                                        <p:tav tm="100000">
                                          <p:val>
                                            <p:strVal val="#ppt_x"/>
                                          </p:val>
                                        </p:tav>
                                      </p:tavLst>
                                    </p:anim>
                                    <p:anim calcmode="lin" valueType="num">
                                      <p:cBhvr additive="base">
                                        <p:cTn id="17" dur="500" fill="hold"/>
                                        <p:tgtEl>
                                          <p:spTgt spid="151570"/>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1" fill="hold" grpId="0" nodeType="afterEffect">
                                  <p:stCondLst>
                                    <p:cond delay="0"/>
                                  </p:stCondLst>
                                  <p:iterate type="lt">
                                    <p:tmPct val="100000"/>
                                  </p:iterate>
                                  <p:childTnLst>
                                    <p:set>
                                      <p:cBhvr>
                                        <p:cTn id="20" dur="1" fill="hold">
                                          <p:stCondLst>
                                            <p:cond delay="0"/>
                                          </p:stCondLst>
                                        </p:cTn>
                                        <p:tgtEl>
                                          <p:spTgt spid="151557">
                                            <p:txEl>
                                              <p:pRg st="0" end="0"/>
                                            </p:txEl>
                                          </p:spTgt>
                                        </p:tgtEl>
                                        <p:attrNameLst>
                                          <p:attrName>style.visibility</p:attrName>
                                        </p:attrNameLst>
                                      </p:cBhvr>
                                      <p:to>
                                        <p:strVal val="visible"/>
                                      </p:to>
                                    </p:set>
                                    <p:animEffect transition="in" filter="wipe(up)">
                                      <p:cBhvr>
                                        <p:cTn id="21" dur="75"/>
                                        <p:tgtEl>
                                          <p:spTgt spid="15155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1571"/>
                                        </p:tgtEl>
                                        <p:attrNameLst>
                                          <p:attrName>style.visibility</p:attrName>
                                        </p:attrNameLst>
                                      </p:cBhvr>
                                      <p:to>
                                        <p:strVal val="visible"/>
                                      </p:to>
                                    </p:set>
                                    <p:animEffect transition="in" filter="blinds(horizontal)">
                                      <p:cBhvr>
                                        <p:cTn id="26" dur="500"/>
                                        <p:tgtEl>
                                          <p:spTgt spid="151571"/>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51584"/>
                                        </p:tgtEl>
                                        <p:attrNameLst>
                                          <p:attrName>style.visibility</p:attrName>
                                        </p:attrNameLst>
                                      </p:cBhvr>
                                      <p:to>
                                        <p:strVal val="visible"/>
                                      </p:to>
                                    </p:set>
                                    <p:animEffect transition="in" filter="wipe(up)">
                                      <p:cBhvr>
                                        <p:cTn id="30" dur="500"/>
                                        <p:tgtEl>
                                          <p:spTgt spid="151584"/>
                                        </p:tgtEl>
                                      </p:cBhvr>
                                    </p:animEffect>
                                  </p:childTnLst>
                                </p:cTn>
                              </p:par>
                            </p:childTnLst>
                          </p:cTn>
                        </p:par>
                        <p:par>
                          <p:cTn id="31" fill="hold">
                            <p:stCondLst>
                              <p:cond delay="1000"/>
                            </p:stCondLst>
                            <p:childTnLst>
                              <p:par>
                                <p:cTn id="32" presetID="3" presetClass="entr" presetSubtype="10" fill="hold" grpId="0" nodeType="afterEffect">
                                  <p:stCondLst>
                                    <p:cond delay="0"/>
                                  </p:stCondLst>
                                  <p:childTnLst>
                                    <p:set>
                                      <p:cBhvr>
                                        <p:cTn id="33" dur="1" fill="hold">
                                          <p:stCondLst>
                                            <p:cond delay="0"/>
                                          </p:stCondLst>
                                        </p:cTn>
                                        <p:tgtEl>
                                          <p:spTgt spid="151585"/>
                                        </p:tgtEl>
                                        <p:attrNameLst>
                                          <p:attrName>style.visibility</p:attrName>
                                        </p:attrNameLst>
                                      </p:cBhvr>
                                      <p:to>
                                        <p:strVal val="visible"/>
                                      </p:to>
                                    </p:set>
                                    <p:animEffect transition="in" filter="blinds(horizontal)">
                                      <p:cBhvr>
                                        <p:cTn id="34" dur="500"/>
                                        <p:tgtEl>
                                          <p:spTgt spid="15158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51578"/>
                                        </p:tgtEl>
                                        <p:attrNameLst>
                                          <p:attrName>style.visibility</p:attrName>
                                        </p:attrNameLst>
                                      </p:cBhvr>
                                      <p:to>
                                        <p:strVal val="visible"/>
                                      </p:to>
                                    </p:set>
                                    <p:animEffect transition="in" filter="wipe(up)">
                                      <p:cBhvr>
                                        <p:cTn id="39" dur="500"/>
                                        <p:tgtEl>
                                          <p:spTgt spid="151578"/>
                                        </p:tgtEl>
                                      </p:cBhvr>
                                    </p:animEffect>
                                  </p:childTnLst>
                                </p:cTn>
                              </p:par>
                            </p:childTnLst>
                          </p:cTn>
                        </p:par>
                        <p:par>
                          <p:cTn id="40" fill="hold">
                            <p:stCondLst>
                              <p:cond delay="500"/>
                            </p:stCondLst>
                            <p:childTnLst>
                              <p:par>
                                <p:cTn id="41" presetID="4" presetClass="entr" presetSubtype="16" fill="hold" nodeType="afterEffect">
                                  <p:stCondLst>
                                    <p:cond delay="0"/>
                                  </p:stCondLst>
                                  <p:childTnLst>
                                    <p:set>
                                      <p:cBhvr>
                                        <p:cTn id="42" dur="1" fill="hold">
                                          <p:stCondLst>
                                            <p:cond delay="0"/>
                                          </p:stCondLst>
                                        </p:cTn>
                                        <p:tgtEl>
                                          <p:spTgt spid="151579"/>
                                        </p:tgtEl>
                                        <p:attrNameLst>
                                          <p:attrName>style.visibility</p:attrName>
                                        </p:attrNameLst>
                                      </p:cBhvr>
                                      <p:to>
                                        <p:strVal val="visible"/>
                                      </p:to>
                                    </p:set>
                                    <p:animEffect transition="in" filter="box(in)">
                                      <p:cBhvr>
                                        <p:cTn id="43" dur="500"/>
                                        <p:tgtEl>
                                          <p:spTgt spid="15157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51581"/>
                                        </p:tgtEl>
                                        <p:attrNameLst>
                                          <p:attrName>style.visibility</p:attrName>
                                        </p:attrNameLst>
                                      </p:cBhvr>
                                      <p:to>
                                        <p:strVal val="visible"/>
                                      </p:to>
                                    </p:set>
                                    <p:animEffect transition="in" filter="wipe(down)">
                                      <p:cBhvr>
                                        <p:cTn id="48" dur="500"/>
                                        <p:tgtEl>
                                          <p:spTgt spid="151581"/>
                                        </p:tgtEl>
                                      </p:cBhvr>
                                    </p:animEffect>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151580"/>
                                        </p:tgtEl>
                                        <p:attrNameLst>
                                          <p:attrName>style.visibility</p:attrName>
                                        </p:attrNameLst>
                                      </p:cBhvr>
                                      <p:to>
                                        <p:strVal val="visible"/>
                                      </p:to>
                                    </p:set>
                                    <p:animEffect transition="in" filter="box(in)">
                                      <p:cBhvr>
                                        <p:cTn id="52" dur="500"/>
                                        <p:tgtEl>
                                          <p:spTgt spid="1515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1582"/>
                                        </p:tgtEl>
                                        <p:attrNameLst>
                                          <p:attrName>style.visibility</p:attrName>
                                        </p:attrNameLst>
                                      </p:cBhvr>
                                      <p:to>
                                        <p:strVal val="visible"/>
                                      </p:to>
                                    </p:set>
                                    <p:animEffect transition="in" filter="wipe(down)">
                                      <p:cBhvr>
                                        <p:cTn id="57" dur="500"/>
                                        <p:tgtEl>
                                          <p:spTgt spid="151582"/>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151583"/>
                                        </p:tgtEl>
                                        <p:attrNameLst>
                                          <p:attrName>style.visibility</p:attrName>
                                        </p:attrNameLst>
                                      </p:cBhvr>
                                      <p:to>
                                        <p:strVal val="visible"/>
                                      </p:to>
                                    </p:set>
                                    <p:animEffect transition="in" filter="box(in)">
                                      <p:cBhvr>
                                        <p:cTn id="61" dur="500"/>
                                        <p:tgtEl>
                                          <p:spTgt spid="151583"/>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51565"/>
                                        </p:tgtEl>
                                        <p:attrNameLst>
                                          <p:attrName>style.visibility</p:attrName>
                                        </p:attrNameLst>
                                      </p:cBhvr>
                                      <p:to>
                                        <p:strVal val="visible"/>
                                      </p:to>
                                    </p:set>
                                    <p:anim calcmode="lin" valueType="num">
                                      <p:cBhvr additive="base">
                                        <p:cTn id="66" dur="500" fill="hold"/>
                                        <p:tgtEl>
                                          <p:spTgt spid="151565"/>
                                        </p:tgtEl>
                                        <p:attrNameLst>
                                          <p:attrName>ppt_x</p:attrName>
                                        </p:attrNameLst>
                                      </p:cBhvr>
                                      <p:tavLst>
                                        <p:tav tm="0">
                                          <p:val>
                                            <p:strVal val="#ppt_x"/>
                                          </p:val>
                                        </p:tav>
                                        <p:tav tm="100000">
                                          <p:val>
                                            <p:strVal val="#ppt_x"/>
                                          </p:val>
                                        </p:tav>
                                      </p:tavLst>
                                    </p:anim>
                                    <p:anim calcmode="lin" valueType="num">
                                      <p:cBhvr additive="base">
                                        <p:cTn id="67" dur="500" fill="hold"/>
                                        <p:tgtEl>
                                          <p:spTgt spid="15156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1559">
                                            <p:txEl>
                                              <p:pRg st="0" end="0"/>
                                            </p:txEl>
                                          </p:spTgt>
                                        </p:tgtEl>
                                        <p:attrNameLst>
                                          <p:attrName>style.visibility</p:attrName>
                                        </p:attrNameLst>
                                      </p:cBhvr>
                                      <p:to>
                                        <p:strVal val="visible"/>
                                      </p:to>
                                    </p:set>
                                    <p:animEffect transition="in" filter="blinds(horizontal)">
                                      <p:cBhvr>
                                        <p:cTn id="72" dur="500"/>
                                        <p:tgtEl>
                                          <p:spTgt spid="151559">
                                            <p:txEl>
                                              <p:pRg st="0" end="0"/>
                                            </p:txEl>
                                          </p:spTgt>
                                        </p:tgtEl>
                                      </p:cBhvr>
                                    </p:animEffect>
                                  </p:childTnLst>
                                </p:cTn>
                              </p:par>
                            </p:childTnLst>
                          </p:cTn>
                        </p:par>
                        <p:par>
                          <p:cTn id="73" fill="hold">
                            <p:stCondLst>
                              <p:cond delay="500"/>
                            </p:stCondLst>
                            <p:childTnLst>
                              <p:par>
                                <p:cTn id="74" presetID="4" presetClass="entr" presetSubtype="32" fill="hold" nodeType="afterEffect">
                                  <p:stCondLst>
                                    <p:cond delay="0"/>
                                  </p:stCondLst>
                                  <p:childTnLst>
                                    <p:set>
                                      <p:cBhvr>
                                        <p:cTn id="75" dur="1" fill="hold">
                                          <p:stCondLst>
                                            <p:cond delay="0"/>
                                          </p:stCondLst>
                                        </p:cTn>
                                        <p:tgtEl>
                                          <p:spTgt spid="151558"/>
                                        </p:tgtEl>
                                        <p:attrNameLst>
                                          <p:attrName>style.visibility</p:attrName>
                                        </p:attrNameLst>
                                      </p:cBhvr>
                                      <p:to>
                                        <p:strVal val="visible"/>
                                      </p:to>
                                    </p:set>
                                    <p:animEffect transition="in" filter="box(out)">
                                      <p:cBhvr>
                                        <p:cTn id="76" dur="500"/>
                                        <p:tgtEl>
                                          <p:spTgt spid="15155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51562">
                                            <p:txEl>
                                              <p:pRg st="0" end="0"/>
                                            </p:txEl>
                                          </p:spTgt>
                                        </p:tgtEl>
                                        <p:attrNameLst>
                                          <p:attrName>style.visibility</p:attrName>
                                        </p:attrNameLst>
                                      </p:cBhvr>
                                      <p:to>
                                        <p:strVal val="visible"/>
                                      </p:to>
                                    </p:set>
                                    <p:animEffect transition="in" filter="blinds(horizontal)">
                                      <p:cBhvr>
                                        <p:cTn id="81" dur="500"/>
                                        <p:tgtEl>
                                          <p:spTgt spid="151562">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32" fill="hold" nodeType="clickEffect">
                                  <p:stCondLst>
                                    <p:cond delay="0"/>
                                  </p:stCondLst>
                                  <p:childTnLst>
                                    <p:set>
                                      <p:cBhvr>
                                        <p:cTn id="85" dur="1" fill="hold">
                                          <p:stCondLst>
                                            <p:cond delay="0"/>
                                          </p:stCondLst>
                                        </p:cTn>
                                        <p:tgtEl>
                                          <p:spTgt spid="151563"/>
                                        </p:tgtEl>
                                        <p:attrNameLst>
                                          <p:attrName>style.visibility</p:attrName>
                                        </p:attrNameLst>
                                      </p:cBhvr>
                                      <p:to>
                                        <p:strVal val="visible"/>
                                      </p:to>
                                    </p:set>
                                    <p:animEffect transition="in" filter="box(out)">
                                      <p:cBhvr>
                                        <p:cTn id="86" dur="500"/>
                                        <p:tgtEl>
                                          <p:spTgt spid="151563"/>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32" fill="hold" nodeType="clickEffect">
                                  <p:stCondLst>
                                    <p:cond delay="0"/>
                                  </p:stCondLst>
                                  <p:childTnLst>
                                    <p:set>
                                      <p:cBhvr>
                                        <p:cTn id="90" dur="1" fill="hold">
                                          <p:stCondLst>
                                            <p:cond delay="0"/>
                                          </p:stCondLst>
                                        </p:cTn>
                                        <p:tgtEl>
                                          <p:spTgt spid="151564"/>
                                        </p:tgtEl>
                                        <p:attrNameLst>
                                          <p:attrName>style.visibility</p:attrName>
                                        </p:attrNameLst>
                                      </p:cBhvr>
                                      <p:to>
                                        <p:strVal val="visible"/>
                                      </p:to>
                                    </p:set>
                                    <p:animEffect transition="in" filter="box(out)">
                                      <p:cBhvr>
                                        <p:cTn id="91" dur="500"/>
                                        <p:tgtEl>
                                          <p:spTgt spid="151564"/>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2"/>
                                        </p:tgtEl>
                                        <p:attrNameLst>
                                          <p:attrName>style.visibility</p:attrName>
                                        </p:attrNameLst>
                                      </p:cBhvr>
                                      <p:to>
                                        <p:strVal val="visible"/>
                                      </p:to>
                                    </p:set>
                                    <p:anim calcmode="lin" valueType="num">
                                      <p:cBhvr additive="base">
                                        <p:cTn id="96" dur="500" fill="hold"/>
                                        <p:tgtEl>
                                          <p:spTgt spid="2"/>
                                        </p:tgtEl>
                                        <p:attrNameLst>
                                          <p:attrName>ppt_x</p:attrName>
                                        </p:attrNameLst>
                                      </p:cBhvr>
                                      <p:tavLst>
                                        <p:tav tm="0">
                                          <p:val>
                                            <p:strVal val="0-#ppt_w/2"/>
                                          </p:val>
                                        </p:tav>
                                        <p:tav tm="100000">
                                          <p:val>
                                            <p:strVal val="#ppt_x"/>
                                          </p:val>
                                        </p:tav>
                                      </p:tavLst>
                                    </p:anim>
                                    <p:anim calcmode="lin" valueType="num">
                                      <p:cBhvr additive="base">
                                        <p:cTn id="97" dur="500" fill="hold"/>
                                        <p:tgtEl>
                                          <p:spTgt spid="2"/>
                                        </p:tgtEl>
                                        <p:attrNameLst>
                                          <p:attrName>ppt_y</p:attrName>
                                        </p:attrNameLst>
                                      </p:cBhvr>
                                      <p:tavLst>
                                        <p:tav tm="0">
                                          <p:val>
                                            <p:strVal val="#ppt_y"/>
                                          </p:val>
                                        </p:tav>
                                        <p:tav tm="100000">
                                          <p:val>
                                            <p:strVal val="#ppt_y"/>
                                          </p:val>
                                        </p:tav>
                                      </p:tavLst>
                                    </p:anim>
                                  </p:childTnLst>
                                </p:cTn>
                              </p:par>
                            </p:childTnLst>
                          </p:cTn>
                        </p:par>
                        <p:par>
                          <p:cTn id="98" fill="hold">
                            <p:stCondLst>
                              <p:cond delay="500"/>
                            </p:stCondLst>
                            <p:childTnLst>
                              <p:par>
                                <p:cTn id="99" presetID="4" presetClass="entr" presetSubtype="32" fill="hold" nodeType="afterEffect">
                                  <p:stCondLst>
                                    <p:cond delay="0"/>
                                  </p:stCondLst>
                                  <p:childTnLst>
                                    <p:set>
                                      <p:cBhvr>
                                        <p:cTn id="100" dur="1" fill="hold">
                                          <p:stCondLst>
                                            <p:cond delay="0"/>
                                          </p:stCondLst>
                                        </p:cTn>
                                        <p:tgtEl>
                                          <p:spTgt spid="151569"/>
                                        </p:tgtEl>
                                        <p:attrNameLst>
                                          <p:attrName>style.visibility</p:attrName>
                                        </p:attrNameLst>
                                      </p:cBhvr>
                                      <p:to>
                                        <p:strVal val="visible"/>
                                      </p:to>
                                    </p:set>
                                    <p:animEffect transition="in" filter="box(out)">
                                      <p:cBhvr>
                                        <p:cTn id="101" dur="500"/>
                                        <p:tgtEl>
                                          <p:spTgt spid="151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build="p"/>
      <p:bldP spid="151559" grpId="0" autoUpdateAnimBg="0" build="p"/>
      <p:bldP spid="151562" grpId="0" autoUpdateAnimBg="0" build="p"/>
      <p:bldP spid="151565" grpId="0" autoUpdateAnimBg="0"/>
      <p:bldP spid="151570" grpId="0" autoUpdateAnimBg="0"/>
      <p:bldP spid="151571" grpId="0"/>
      <p:bldP spid="151578" grpId="0" animBg="1"/>
      <p:bldP spid="151581" grpId="0" animBg="1"/>
      <p:bldP spid="151582" grpId="0" animBg="1"/>
      <p:bldP spid="151584" grpId="0" animBg="1"/>
      <p:bldP spid="1515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6B2506A-CBA6-4123-93D2-05E0FB9450AD}" type="slidenum">
              <a:rPr lang="en-US" altLang="zh-CN" sz="1800" smtClean="0">
                <a:solidFill>
                  <a:schemeClr val="accent2"/>
                </a:solidFill>
              </a:rPr>
            </a:fld>
            <a:endParaRPr lang="en-US" altLang="zh-CN" sz="1800" smtClean="0">
              <a:solidFill>
                <a:schemeClr val="accent2"/>
              </a:solidFill>
            </a:endParaRPr>
          </a:p>
        </p:txBody>
      </p:sp>
      <p:sp>
        <p:nvSpPr>
          <p:cNvPr id="132098" name="Rectangle 2"/>
          <p:cNvSpPr>
            <a:spLocks noChangeArrowheads="1"/>
          </p:cNvSpPr>
          <p:nvPr/>
        </p:nvSpPr>
        <p:spPr bwMode="auto">
          <a:xfrm>
            <a:off x="5662613" y="-9525"/>
            <a:ext cx="2566988" cy="623888"/>
          </a:xfrm>
          <a:prstGeom prst="rect">
            <a:avLst/>
          </a:prstGeom>
          <a:noFill/>
          <a:ln w="9525">
            <a:noFill/>
            <a:miter lim="800000"/>
          </a:ln>
          <a:effectLst/>
        </p:spPr>
        <p:txBody>
          <a:bodyPr lIns="92075" tIns="46038" rIns="92075" bIns="46038" anchor="ctr"/>
          <a:lstStyle/>
          <a:p>
            <a:pPr eaLnBrk="1" hangingPunct="1">
              <a:defRPr/>
            </a:pPr>
            <a:r>
              <a:rPr kumimoji="1" lang="zh-CN" altLang="en-US" sz="36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上节回顾</a:t>
            </a:r>
            <a:endParaRPr kumimoji="1" lang="zh-CN" altLang="en-US" sz="36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Text Box 11"/>
          <p:cNvSpPr txBox="1">
            <a:spLocks noChangeArrowheads="1"/>
          </p:cNvSpPr>
          <p:nvPr/>
        </p:nvSpPr>
        <p:spPr bwMode="auto">
          <a:xfrm>
            <a:off x="196515" y="324427"/>
            <a:ext cx="4648200" cy="519112"/>
          </a:xfrm>
          <a:prstGeom prst="rect">
            <a:avLst/>
          </a:prstGeom>
          <a:noFill/>
          <a:ln w="9525">
            <a:noFill/>
            <a:miter lim="800000"/>
          </a:ln>
          <a:effectLst/>
        </p:spPr>
        <p:txBody>
          <a:bodyPr>
            <a:spAutoFit/>
          </a:bodyPr>
          <a:lstStyle/>
          <a:p>
            <a:pPr eaLnBrk="1" hangingPunct="1">
              <a:defRPr/>
            </a:pP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1</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、位置矢量</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aphicFrame>
        <p:nvGraphicFramePr>
          <p:cNvPr id="18" name="Object 2"/>
          <p:cNvGraphicFramePr>
            <a:graphicFrameLocks noChangeAspect="1"/>
          </p:cNvGraphicFramePr>
          <p:nvPr/>
        </p:nvGraphicFramePr>
        <p:xfrm>
          <a:off x="2566652" y="252989"/>
          <a:ext cx="2709863" cy="668338"/>
        </p:xfrm>
        <a:graphic>
          <a:graphicData uri="http://schemas.openxmlformats.org/presentationml/2006/ole">
            <mc:AlternateContent xmlns:mc="http://schemas.openxmlformats.org/markup-compatibility/2006">
              <mc:Choice xmlns:v="urn:schemas-microsoft-com:vml" Requires="v">
                <p:oleObj spid="_x0000_s12482" name="公式" r:id="rId1" imgW="1739900" imgH="368300" progId="Equation.3">
                  <p:embed/>
                </p:oleObj>
              </mc:Choice>
              <mc:Fallback>
                <p:oleObj name="公式" r:id="rId1" imgW="1739900" imgH="368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652" y="252989"/>
                        <a:ext cx="2709863"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2"/>
          <p:cNvSpPr txBox="1">
            <a:spLocks noChangeArrowheads="1"/>
          </p:cNvSpPr>
          <p:nvPr/>
        </p:nvSpPr>
        <p:spPr bwMode="auto">
          <a:xfrm>
            <a:off x="196515" y="1126114"/>
            <a:ext cx="6096000" cy="519113"/>
          </a:xfrm>
          <a:prstGeom prst="rect">
            <a:avLst/>
          </a:prstGeom>
          <a:noFill/>
          <a:ln w="9525">
            <a:noFill/>
            <a:miter lim="800000"/>
          </a:ln>
          <a:effectLst/>
        </p:spPr>
        <p:txBody>
          <a:bodyPr>
            <a:spAutoFit/>
          </a:bodyPr>
          <a:lstStyle/>
          <a:p>
            <a:pPr eaLnBrk="1" hangingPunct="1">
              <a:spcBef>
                <a:spcPct val="50000"/>
              </a:spcBef>
              <a:defRPr/>
            </a:pP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2</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、运动方程和轨迹方程</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0" name="Rectangle 2"/>
          <p:cNvSpPr>
            <a:spLocks noChangeArrowheads="1"/>
          </p:cNvSpPr>
          <p:nvPr/>
        </p:nvSpPr>
        <p:spPr bwMode="auto">
          <a:xfrm>
            <a:off x="196515" y="1884939"/>
            <a:ext cx="2209800" cy="519113"/>
          </a:xfrm>
          <a:prstGeom prst="rect">
            <a:avLst/>
          </a:prstGeom>
          <a:noFill/>
          <a:ln w="9525">
            <a:noFill/>
            <a:miter lim="800000"/>
          </a:ln>
          <a:effectLst/>
        </p:spPr>
        <p:txBody>
          <a:bodyPr>
            <a:spAutoFit/>
          </a:bodyPr>
          <a:lstStyle/>
          <a:p>
            <a:pPr eaLnBrk="1" hangingPunct="1">
              <a:defRPr/>
            </a:pP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3</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、位移</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aphicFrame>
        <p:nvGraphicFramePr>
          <p:cNvPr id="42003" name="Object 3"/>
          <p:cNvGraphicFramePr>
            <a:graphicFrameLocks noChangeAspect="1"/>
          </p:cNvGraphicFramePr>
          <p:nvPr/>
        </p:nvGraphicFramePr>
        <p:xfrm>
          <a:off x="2084052" y="1853189"/>
          <a:ext cx="2228850" cy="600075"/>
        </p:xfrm>
        <a:graphic>
          <a:graphicData uri="http://schemas.openxmlformats.org/presentationml/2006/ole">
            <mc:AlternateContent xmlns:mc="http://schemas.openxmlformats.org/markup-compatibility/2006">
              <mc:Choice xmlns:v="urn:schemas-microsoft-com:vml" Requires="v">
                <p:oleObj spid="_x0000_s12483" name="公式" r:id="rId3" imgW="1422400" imgH="330200" progId="Equation.3">
                  <p:embed/>
                </p:oleObj>
              </mc:Choice>
              <mc:Fallback>
                <p:oleObj name="公式" r:id="rId3" imgW="1422400" imgH="330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052" y="1853189"/>
                        <a:ext cx="222885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
          <p:cNvGraphicFramePr>
            <a:graphicFrameLocks noChangeAspect="1"/>
          </p:cNvGraphicFramePr>
          <p:nvPr/>
        </p:nvGraphicFramePr>
        <p:xfrm>
          <a:off x="4447840" y="1137227"/>
          <a:ext cx="1520825" cy="563562"/>
        </p:xfrm>
        <a:graphic>
          <a:graphicData uri="http://schemas.openxmlformats.org/presentationml/2006/ole">
            <mc:AlternateContent xmlns:mc="http://schemas.openxmlformats.org/markup-compatibility/2006">
              <mc:Choice xmlns:v="urn:schemas-microsoft-com:vml" Requires="v">
                <p:oleObj spid="_x0000_s12484" name="Equation" r:id="rId5" imgW="939800" imgH="292100" progId="Equation.3">
                  <p:embed/>
                </p:oleObj>
              </mc:Choice>
              <mc:Fallback>
                <p:oleObj name="Equation" r:id="rId5" imgW="939800" imgH="292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7840" y="1137227"/>
                        <a:ext cx="15208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1"/>
          <p:cNvSpPr txBox="1">
            <a:spLocks noChangeArrowheads="1"/>
          </p:cNvSpPr>
          <p:nvPr/>
        </p:nvSpPr>
        <p:spPr bwMode="auto">
          <a:xfrm>
            <a:off x="6076615" y="1068964"/>
            <a:ext cx="28813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en-US" altLang="zh-CN" b="1" i="1">
                <a:latin typeface="Times New Roman" panose="02020603050405020304" pitchFamily="18" charset="0"/>
                <a:ea typeface="楷体_GB2312" pitchFamily="49" charset="-122"/>
              </a:rPr>
              <a:t>f </a:t>
            </a:r>
            <a:r>
              <a:rPr kumimoji="1" lang="en-US" altLang="zh-CN" b="1">
                <a:latin typeface="Times New Roman" panose="02020603050405020304" pitchFamily="18" charset="0"/>
                <a:ea typeface="楷体_GB2312" pitchFamily="49" charset="-122"/>
              </a:rPr>
              <a:t>(</a:t>
            </a:r>
            <a:r>
              <a:rPr kumimoji="1" lang="en-US" altLang="zh-CN" b="1" i="1">
                <a:latin typeface="Times New Roman" panose="02020603050405020304" pitchFamily="18" charset="0"/>
                <a:ea typeface="楷体_GB2312" pitchFamily="49" charset="-122"/>
              </a:rPr>
              <a:t> x, y, z</a:t>
            </a:r>
            <a:r>
              <a:rPr kumimoji="1" lang="en-US" altLang="zh-CN" b="1">
                <a:latin typeface="Times New Roman" panose="02020603050405020304" pitchFamily="18" charset="0"/>
                <a:ea typeface="楷体_GB2312" pitchFamily="49" charset="-122"/>
              </a:rPr>
              <a:t> )</a:t>
            </a:r>
            <a:r>
              <a:rPr kumimoji="1" lang="en-US" altLang="zh-CN" b="1" i="1">
                <a:latin typeface="Times New Roman" panose="02020603050405020304" pitchFamily="18" charset="0"/>
                <a:ea typeface="楷体_GB2312" pitchFamily="49" charset="-122"/>
              </a:rPr>
              <a:t>=</a:t>
            </a:r>
            <a:r>
              <a:rPr kumimoji="1" lang="en-US" altLang="zh-CN" b="1">
                <a:latin typeface="Times New Roman" panose="02020603050405020304" pitchFamily="18" charset="0"/>
                <a:ea typeface="楷体_GB2312" pitchFamily="49" charset="-122"/>
              </a:rPr>
              <a:t>0</a:t>
            </a:r>
            <a:endParaRPr kumimoji="1" lang="zh-CN" altLang="en-US" sz="2800" b="1">
              <a:latin typeface="Times New Roman" panose="02020603050405020304" pitchFamily="18" charset="0"/>
            </a:endParaRPr>
          </a:p>
        </p:txBody>
      </p:sp>
      <p:sp>
        <p:nvSpPr>
          <p:cNvPr id="24" name="Text Box 2"/>
          <p:cNvSpPr txBox="1">
            <a:spLocks noChangeArrowheads="1"/>
          </p:cNvSpPr>
          <p:nvPr/>
        </p:nvSpPr>
        <p:spPr bwMode="auto">
          <a:xfrm>
            <a:off x="196515" y="2742189"/>
            <a:ext cx="7010400" cy="519113"/>
          </a:xfrm>
          <a:prstGeom prst="rect">
            <a:avLst/>
          </a:prstGeom>
          <a:noFill/>
          <a:ln w="12700">
            <a:noFill/>
            <a:miter lim="800000"/>
            <a:headEnd type="none" w="sm" len="sm"/>
            <a:tailEnd type="none" w="sm" len="sm"/>
          </a:ln>
          <a:effectLst/>
        </p:spPr>
        <p:txBody>
          <a:bodyPr>
            <a:spAutoFit/>
          </a:bodyPr>
          <a:lstStyle/>
          <a:p>
            <a:pPr eaLnBrk="1" hangingPunct="1">
              <a:spcBef>
                <a:spcPct val="50000"/>
              </a:spcBef>
              <a:defRPr/>
            </a:pP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4</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、速度</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aphicFrame>
        <p:nvGraphicFramePr>
          <p:cNvPr id="26" name="Object 4"/>
          <p:cNvGraphicFramePr>
            <a:graphicFrameLocks noChangeAspect="1"/>
          </p:cNvGraphicFramePr>
          <p:nvPr/>
        </p:nvGraphicFramePr>
        <p:xfrm>
          <a:off x="2025315" y="2411989"/>
          <a:ext cx="1376362" cy="1128713"/>
        </p:xfrm>
        <a:graphic>
          <a:graphicData uri="http://schemas.openxmlformats.org/presentationml/2006/ole">
            <mc:AlternateContent xmlns:mc="http://schemas.openxmlformats.org/markup-compatibility/2006">
              <mc:Choice xmlns:v="urn:schemas-microsoft-com:vml" Requires="v">
                <p:oleObj spid="_x0000_s12485" name="Equation" r:id="rId7" imgW="850900" imgH="723900" progId="Equation.DSMT4">
                  <p:embed/>
                </p:oleObj>
              </mc:Choice>
              <mc:Fallback>
                <p:oleObj name="Equation" r:id="rId7" imgW="850900" imgH="7239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5315" y="2411989"/>
                        <a:ext cx="1376362" cy="112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6"/>
          <p:cNvSpPr txBox="1">
            <a:spLocks noChangeArrowheads="1"/>
          </p:cNvSpPr>
          <p:nvPr/>
        </p:nvSpPr>
        <p:spPr bwMode="auto">
          <a:xfrm>
            <a:off x="196515" y="3567689"/>
            <a:ext cx="2514600" cy="519113"/>
          </a:xfrm>
          <a:prstGeom prst="rect">
            <a:avLst/>
          </a:prstGeom>
          <a:noFill/>
          <a:ln w="12700">
            <a:noFill/>
            <a:miter lim="800000"/>
            <a:headEnd type="none" w="sm" len="sm"/>
            <a:tailEnd type="none" w="sm" len="sm"/>
          </a:ln>
          <a:effectLst/>
        </p:spPr>
        <p:txBody>
          <a:bodyPr>
            <a:spAutoFit/>
          </a:bodyPr>
          <a:lstStyle/>
          <a:p>
            <a:pPr eaLnBrk="1" hangingPunct="1">
              <a:spcBef>
                <a:spcPct val="50000"/>
              </a:spcBef>
              <a:defRPr/>
            </a:pP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5</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kumimoji="1" lang="zh-CN" altLang="en-US" sz="2800" b="1" noProof="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加速度</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aphicFrame>
        <p:nvGraphicFramePr>
          <p:cNvPr id="28" name="Object 6"/>
          <p:cNvGraphicFramePr>
            <a:graphicFrameLocks noChangeAspect="1"/>
          </p:cNvGraphicFramePr>
          <p:nvPr/>
        </p:nvGraphicFramePr>
        <p:xfrm>
          <a:off x="4771690" y="3120014"/>
          <a:ext cx="1190625" cy="1163638"/>
        </p:xfrm>
        <a:graphic>
          <a:graphicData uri="http://schemas.openxmlformats.org/presentationml/2006/ole">
            <mc:AlternateContent xmlns:mc="http://schemas.openxmlformats.org/markup-compatibility/2006">
              <mc:Choice xmlns:v="urn:schemas-microsoft-com:vml" Requires="v">
                <p:oleObj spid="_x0000_s12486" name="Equation" r:id="rId9" imgW="723900" imgH="749300" progId="Equation.DSMT4">
                  <p:embed/>
                </p:oleObj>
              </mc:Choice>
              <mc:Fallback>
                <p:oleObj name="Equation" r:id="rId9" imgW="723900" imgH="7493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1690" y="3120014"/>
                        <a:ext cx="11906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7"/>
          <p:cNvGraphicFramePr>
            <a:graphicFrameLocks noChangeAspect="1"/>
          </p:cNvGraphicFramePr>
          <p:nvPr/>
        </p:nvGraphicFramePr>
        <p:xfrm>
          <a:off x="3373102" y="3142239"/>
          <a:ext cx="1411288" cy="1130300"/>
        </p:xfrm>
        <a:graphic>
          <a:graphicData uri="http://schemas.openxmlformats.org/presentationml/2006/ole">
            <mc:AlternateContent xmlns:mc="http://schemas.openxmlformats.org/markup-compatibility/2006">
              <mc:Choice xmlns:v="urn:schemas-microsoft-com:vml" Requires="v">
                <p:oleObj spid="_x0000_s12487" name="Equation" r:id="rId11" imgW="889000" imgH="723900" progId="Equation.DSMT4">
                  <p:embed/>
                </p:oleObj>
              </mc:Choice>
              <mc:Fallback>
                <p:oleObj name="Equation" r:id="rId11" imgW="889000" imgH="7239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3102" y="3142239"/>
                        <a:ext cx="1411288"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11"/>
          <p:cNvGraphicFramePr>
            <a:graphicFrameLocks noChangeAspect="1"/>
          </p:cNvGraphicFramePr>
          <p:nvPr/>
        </p:nvGraphicFramePr>
        <p:xfrm>
          <a:off x="1388727" y="4115377"/>
          <a:ext cx="3127375" cy="1235075"/>
        </p:xfrm>
        <a:graphic>
          <a:graphicData uri="http://schemas.openxmlformats.org/presentationml/2006/ole">
            <mc:AlternateContent xmlns:mc="http://schemas.openxmlformats.org/markup-compatibility/2006">
              <mc:Choice xmlns:v="urn:schemas-microsoft-com:vml" Requires="v">
                <p:oleObj spid="_x0000_s12488" name="Equation" r:id="rId13" imgW="2044700" imgH="812800" progId="Equation.DSMT4">
                  <p:embed/>
                </p:oleObj>
              </mc:Choice>
              <mc:Fallback>
                <p:oleObj name="Equation" r:id="rId13" imgW="2044700" imgH="8128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8727" y="4115377"/>
                        <a:ext cx="3127375"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12"/>
          <p:cNvGraphicFramePr>
            <a:graphicFrameLocks noChangeAspect="1"/>
          </p:cNvGraphicFramePr>
          <p:nvPr/>
        </p:nvGraphicFramePr>
        <p:xfrm>
          <a:off x="4517690" y="4340802"/>
          <a:ext cx="1673225" cy="635000"/>
        </p:xfrm>
        <a:graphic>
          <a:graphicData uri="http://schemas.openxmlformats.org/presentationml/2006/ole">
            <mc:AlternateContent xmlns:mc="http://schemas.openxmlformats.org/markup-compatibility/2006">
              <mc:Choice xmlns:v="urn:schemas-microsoft-com:vml" Requires="v">
                <p:oleObj spid="_x0000_s12489" name="公式" r:id="rId15" imgW="1028700" imgH="355600" progId="Equation.3">
                  <p:embed/>
                </p:oleObj>
              </mc:Choice>
              <mc:Fallback>
                <p:oleObj name="公式" r:id="rId15" imgW="1028700" imgH="3556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7690" y="4340802"/>
                        <a:ext cx="16732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3"/>
          <p:cNvGraphicFramePr>
            <a:graphicFrameLocks noChangeAspect="1"/>
          </p:cNvGraphicFramePr>
          <p:nvPr/>
        </p:nvGraphicFramePr>
        <p:xfrm>
          <a:off x="1387140" y="5272664"/>
          <a:ext cx="1412875" cy="493713"/>
        </p:xfrm>
        <a:graphic>
          <a:graphicData uri="http://schemas.openxmlformats.org/presentationml/2006/ole">
            <mc:AlternateContent xmlns:mc="http://schemas.openxmlformats.org/markup-compatibility/2006">
              <mc:Choice xmlns:v="urn:schemas-microsoft-com:vml" Requires="v">
                <p:oleObj spid="_x0000_s12490" name="公式" r:id="rId17" imgW="863600" imgH="254000" progId="Equation.3">
                  <p:embed/>
                </p:oleObj>
              </mc:Choice>
              <mc:Fallback>
                <p:oleObj name="公式" r:id="rId17" imgW="863600" imgH="2540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87140" y="5272664"/>
                        <a:ext cx="141287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4"/>
          <p:cNvGraphicFramePr>
            <a:graphicFrameLocks noChangeAspect="1"/>
          </p:cNvGraphicFramePr>
          <p:nvPr/>
        </p:nvGraphicFramePr>
        <p:xfrm>
          <a:off x="3036552" y="5220277"/>
          <a:ext cx="1598613" cy="635000"/>
        </p:xfrm>
        <a:graphic>
          <a:graphicData uri="http://schemas.openxmlformats.org/presentationml/2006/ole">
            <mc:AlternateContent xmlns:mc="http://schemas.openxmlformats.org/markup-compatibility/2006">
              <mc:Choice xmlns:v="urn:schemas-microsoft-com:vml" Requires="v">
                <p:oleObj spid="_x0000_s12491" name="公式" r:id="rId19" imgW="977900" imgH="355600" progId="Equation.3">
                  <p:embed/>
                </p:oleObj>
              </mc:Choice>
              <mc:Fallback>
                <p:oleObj name="公式" r:id="rId19" imgW="977900" imgH="35560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36552" y="5220277"/>
                        <a:ext cx="159861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5"/>
          <p:cNvGraphicFramePr>
            <a:graphicFrameLocks noChangeAspect="1"/>
          </p:cNvGraphicFramePr>
          <p:nvPr/>
        </p:nvGraphicFramePr>
        <p:xfrm>
          <a:off x="4928852" y="5171064"/>
          <a:ext cx="1857375" cy="600075"/>
        </p:xfrm>
        <a:graphic>
          <a:graphicData uri="http://schemas.openxmlformats.org/presentationml/2006/ole">
            <mc:AlternateContent xmlns:mc="http://schemas.openxmlformats.org/markup-compatibility/2006">
              <mc:Choice xmlns:v="urn:schemas-microsoft-com:vml" Requires="v">
                <p:oleObj spid="_x0000_s12492" name="公式" r:id="rId21" imgW="1168400" imgH="330200" progId="Equation.3">
                  <p:embed/>
                </p:oleObj>
              </mc:Choice>
              <mc:Fallback>
                <p:oleObj name="公式" r:id="rId21" imgW="1168400" imgH="330200"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28852" y="5171064"/>
                        <a:ext cx="185737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TextBox 38"/>
          <p:cNvSpPr txBox="1">
            <a:spLocks noChangeArrowheads="1"/>
          </p:cNvSpPr>
          <p:nvPr/>
        </p:nvSpPr>
        <p:spPr bwMode="auto">
          <a:xfrm>
            <a:off x="6838615" y="2966027"/>
            <a:ext cx="1979612"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rPr>
              <a:t>矢量，</a:t>
            </a:r>
            <a:endParaRPr lang="en-US" altLang="zh-CN" sz="2800" b="1">
              <a:solidFill>
                <a:srgbClr val="0000FF"/>
              </a:solidFill>
            </a:endParaRPr>
          </a:p>
          <a:p>
            <a:pPr eaLnBrk="1" hangingPunct="1">
              <a:spcBef>
                <a:spcPct val="0"/>
              </a:spcBef>
              <a:buFontTx/>
              <a:buNone/>
            </a:pPr>
            <a:r>
              <a:rPr lang="zh-CN" altLang="en-US" sz="2800" b="1">
                <a:solidFill>
                  <a:srgbClr val="0000FF"/>
                </a:solidFill>
              </a:rPr>
              <a:t>微元，</a:t>
            </a:r>
            <a:endParaRPr lang="en-US" altLang="zh-CN" sz="2800" b="1">
              <a:solidFill>
                <a:srgbClr val="0000FF"/>
              </a:solidFill>
            </a:endParaRPr>
          </a:p>
          <a:p>
            <a:pPr eaLnBrk="1" hangingPunct="1">
              <a:spcBef>
                <a:spcPct val="0"/>
              </a:spcBef>
              <a:buFontTx/>
              <a:buNone/>
            </a:pPr>
            <a:r>
              <a:rPr lang="zh-CN" altLang="en-US" sz="2800" b="1">
                <a:solidFill>
                  <a:srgbClr val="0000FF"/>
                </a:solidFill>
              </a:rPr>
              <a:t>分离变量，</a:t>
            </a:r>
            <a:endParaRPr lang="en-US" altLang="zh-CN" sz="2800" b="1">
              <a:solidFill>
                <a:srgbClr val="0000FF"/>
              </a:solidFill>
            </a:endParaRPr>
          </a:p>
          <a:p>
            <a:pPr eaLnBrk="1" hangingPunct="1">
              <a:spcBef>
                <a:spcPct val="0"/>
              </a:spcBef>
              <a:buFontTx/>
              <a:buNone/>
            </a:pPr>
            <a:r>
              <a:rPr lang="zh-CN" altLang="en-US" sz="2800" b="1">
                <a:solidFill>
                  <a:srgbClr val="0000FF"/>
                </a:solidFill>
              </a:rPr>
              <a:t>变量代换。</a:t>
            </a:r>
            <a:endParaRPr lang="zh-CN" altLang="en-US" sz="2800" b="1">
              <a:solidFill>
                <a:srgbClr val="0000FF"/>
              </a:solidFill>
            </a:endParaRPr>
          </a:p>
        </p:txBody>
      </p:sp>
      <p:graphicFrame>
        <p:nvGraphicFramePr>
          <p:cNvPr id="25" name="Object 16"/>
          <p:cNvGraphicFramePr>
            <a:graphicFrameLocks noChangeAspect="1"/>
          </p:cNvGraphicFramePr>
          <p:nvPr/>
        </p:nvGraphicFramePr>
        <p:xfrm>
          <a:off x="4017627" y="5969259"/>
          <a:ext cx="2820988" cy="649287"/>
        </p:xfrm>
        <a:graphic>
          <a:graphicData uri="http://schemas.openxmlformats.org/presentationml/2006/ole">
            <mc:AlternateContent xmlns:mc="http://schemas.openxmlformats.org/markup-compatibility/2006">
              <mc:Choice xmlns:v="urn:schemas-microsoft-com:vml" Requires="v">
                <p:oleObj spid="_x0000_s12493" name="公式" r:id="rId23" imgW="1168400" imgH="254000" progId="Equation.3">
                  <p:embed/>
                </p:oleObj>
              </mc:Choice>
              <mc:Fallback>
                <p:oleObj name="公式" r:id="rId23" imgW="1168400" imgH="254000" progId="Equation.3">
                  <p:embed/>
                  <p:pic>
                    <p:nvPicPr>
                      <p:cNvPr id="0" name="图片 1249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17627" y="5969259"/>
                        <a:ext cx="2820988" cy="649287"/>
                      </a:xfrm>
                      <a:prstGeom prst="rect">
                        <a:avLst/>
                      </a:prstGeom>
                      <a:solidFill>
                        <a:srgbClr val="FFCC00">
                          <a:alpha val="25098"/>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6"/>
          <p:cNvSpPr txBox="1">
            <a:spLocks noChangeArrowheads="1"/>
          </p:cNvSpPr>
          <p:nvPr/>
        </p:nvSpPr>
        <p:spPr bwMode="auto">
          <a:xfrm>
            <a:off x="1418890" y="6015296"/>
            <a:ext cx="2514600" cy="519113"/>
          </a:xfrm>
          <a:prstGeom prst="rect">
            <a:avLst/>
          </a:prstGeom>
          <a:noFill/>
          <a:ln w="12700">
            <a:noFill/>
            <a:miter lim="800000"/>
            <a:headEnd type="none" w="sm" len="sm"/>
            <a:tailEnd type="none" w="sm" len="sm"/>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相对运动：</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p:cTn id="7" dur="500" fill="hold"/>
                                        <p:tgtEl>
                                          <p:spTgt spid="132098"/>
                                        </p:tgtEl>
                                        <p:attrNameLst>
                                          <p:attrName>ppt_w</p:attrName>
                                        </p:attrNameLst>
                                      </p:cBhvr>
                                      <p:tavLst>
                                        <p:tav tm="0">
                                          <p:val>
                                            <p:fltVal val="0"/>
                                          </p:val>
                                        </p:tav>
                                        <p:tav tm="100000">
                                          <p:val>
                                            <p:strVal val="#ppt_w"/>
                                          </p:val>
                                        </p:tav>
                                      </p:tavLst>
                                    </p:anim>
                                    <p:anim calcmode="lin" valueType="num">
                                      <p:cBhvr>
                                        <p:cTn id="8" dur="500" fill="hold"/>
                                        <p:tgtEl>
                                          <p:spTgt spid="13209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iterate type="lt">
                                    <p:tmPct val="100000"/>
                                  </p:iterate>
                                  <p:childTnLst>
                                    <p:set>
                                      <p:cBhvr>
                                        <p:cTn id="12" dur="1" fill="hold">
                                          <p:stCondLst>
                                            <p:cond delay="0"/>
                                          </p:stCondLst>
                                        </p:cTn>
                                        <p:tgtEl>
                                          <p:spTgt spid="17"/>
                                        </p:tgtEl>
                                        <p:attrNameLst>
                                          <p:attrName>style.visibility</p:attrName>
                                        </p:attrNameLst>
                                      </p:cBhvr>
                                      <p:to>
                                        <p:strVal val="visible"/>
                                      </p:to>
                                    </p:set>
                                    <p:animEffect transition="in" filter="slide(fromLeft)">
                                      <p:cBhvr>
                                        <p:cTn id="13" dur="75"/>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2003"/>
                                        </p:tgtEl>
                                        <p:attrNameLst>
                                          <p:attrName>style.visibility</p:attrName>
                                        </p:attrNameLst>
                                      </p:cBhvr>
                                      <p:to>
                                        <p:strVal val="visible"/>
                                      </p:to>
                                    </p:set>
                                    <p:animEffect transition="in" filter="box(in)">
                                      <p:cBhvr>
                                        <p:cTn id="42" dur="500"/>
                                        <p:tgtEl>
                                          <p:spTgt spid="4200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ox(in)">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ox(in)">
                                      <p:cBhvr>
                                        <p:cTn id="63" dur="500"/>
                                        <p:tgtEl>
                                          <p:spTgt spid="30"/>
                                        </p:tgtEl>
                                      </p:cBhvr>
                                    </p:animEffect>
                                  </p:childTnLst>
                                </p:cTn>
                              </p:par>
                            </p:childTnLst>
                          </p:cTn>
                        </p:par>
                        <p:par>
                          <p:cTn id="64" fill="hold">
                            <p:stCondLst>
                              <p:cond delay="500"/>
                            </p:stCondLst>
                            <p:childTnLst>
                              <p:par>
                                <p:cTn id="65" presetID="4"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ox(i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nodeType="clickEffect">
                                  <p:stCondLst>
                                    <p:cond delay="0"/>
                                  </p:stCondLst>
                                  <p:childTnLst>
                                    <p:set>
                                      <p:cBhvr>
                                        <p:cTn id="71" dur="1" fill="hold">
                                          <p:stCondLst>
                                            <p:cond delay="0"/>
                                          </p:stCondLst>
                                        </p:cTn>
                                        <p:tgtEl>
                                          <p:spTgt spid="49158"/>
                                        </p:tgtEl>
                                        <p:attrNameLst>
                                          <p:attrName>style.visibility</p:attrName>
                                        </p:attrNameLst>
                                      </p:cBhvr>
                                      <p:to>
                                        <p:strVal val="visible"/>
                                      </p:to>
                                    </p:set>
                                    <p:animEffect transition="in" filter="barn(outHorizontal)">
                                      <p:cBhvr>
                                        <p:cTn id="72" dur="500"/>
                                        <p:tgtEl>
                                          <p:spTgt spid="49158"/>
                                        </p:tgtEl>
                                      </p:cBhvr>
                                    </p:animEffect>
                                  </p:childTnLst>
                                </p:cTn>
                              </p:par>
                            </p:childTnLst>
                          </p:cTn>
                        </p:par>
                        <p:par>
                          <p:cTn id="73" fill="hold">
                            <p:stCondLst>
                              <p:cond delay="500"/>
                            </p:stCondLst>
                            <p:childTnLst>
                              <p:par>
                                <p:cTn id="74" presetID="3" presetClass="entr" presetSubtype="10" fill="hold" nodeType="afterEffect">
                                  <p:stCondLst>
                                    <p:cond delay="0"/>
                                  </p:stCondLst>
                                  <p:childTnLst>
                                    <p:set>
                                      <p:cBhvr>
                                        <p:cTn id="75" dur="1" fill="hold">
                                          <p:stCondLst>
                                            <p:cond delay="0"/>
                                          </p:stCondLst>
                                        </p:cTn>
                                        <p:tgtEl>
                                          <p:spTgt spid="49159"/>
                                        </p:tgtEl>
                                        <p:attrNameLst>
                                          <p:attrName>style.visibility</p:attrName>
                                        </p:attrNameLst>
                                      </p:cBhvr>
                                      <p:to>
                                        <p:strVal val="visible"/>
                                      </p:to>
                                    </p:set>
                                    <p:animEffect transition="in" filter="blinds(horizontal)">
                                      <p:cBhvr>
                                        <p:cTn id="76" dur="500"/>
                                        <p:tgtEl>
                                          <p:spTgt spid="49159"/>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box(in)">
                                      <p:cBhvr>
                                        <p:cTn id="81" dur="500"/>
                                        <p:tgtEl>
                                          <p:spTgt spid="34"/>
                                        </p:tgtEl>
                                      </p:cBhvr>
                                    </p:animEffect>
                                  </p:childTnLst>
                                </p:cTn>
                              </p:par>
                            </p:childTnLst>
                          </p:cTn>
                        </p:par>
                        <p:par>
                          <p:cTn id="82" fill="hold">
                            <p:stCondLst>
                              <p:cond delay="500"/>
                            </p:stCondLst>
                            <p:childTnLst>
                              <p:par>
                                <p:cTn id="83" presetID="4" presetClass="entr" presetSubtype="16" fill="hold" nodeType="after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box(in)">
                                      <p:cBhvr>
                                        <p:cTn id="85" dur="500"/>
                                        <p:tgtEl>
                                          <p:spTgt spid="35"/>
                                        </p:tgtEl>
                                      </p:cBhvr>
                                    </p:animEffect>
                                  </p:childTnLst>
                                </p:cTn>
                              </p:par>
                            </p:childTnLst>
                          </p:cTn>
                        </p:par>
                        <p:par>
                          <p:cTn id="86" fill="hold">
                            <p:stCondLst>
                              <p:cond delay="1000"/>
                            </p:stCondLst>
                            <p:childTnLst>
                              <p:par>
                                <p:cTn id="87" presetID="4" presetClass="entr" presetSubtype="16"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box(in)">
                                      <p:cBhvr>
                                        <p:cTn id="89" dur="500"/>
                                        <p:tgtEl>
                                          <p:spTgt spid="36"/>
                                        </p:tgtEl>
                                      </p:cBhvr>
                                    </p:animEffect>
                                  </p:childTnLst>
                                </p:cTn>
                              </p:par>
                            </p:childTnLst>
                          </p:cTn>
                        </p:par>
                      </p:childTnLst>
                    </p:cTn>
                  </p:par>
                  <p:par>
                    <p:cTn id="90" fill="hold">
                      <p:stCondLst>
                        <p:cond delay="indefinite"/>
                      </p:stCondLst>
                      <p:childTnLst>
                        <p:par>
                          <p:cTn id="91" fill="hold">
                            <p:stCondLst>
                              <p:cond delay="0"/>
                            </p:stCondLst>
                            <p:childTnLst>
                              <p:par>
                                <p:cTn id="92" presetID="23" presetClass="entr" presetSubtype="16" fill="hold" grpId="0" nodeType="clickEffect">
                                  <p:stCondLst>
                                    <p:cond delay="0"/>
                                  </p:stCondLst>
                                  <p:childTnLst>
                                    <p:set>
                                      <p:cBhvr>
                                        <p:cTn id="93" dur="1" fill="hold">
                                          <p:stCondLst>
                                            <p:cond delay="0"/>
                                          </p:stCondLst>
                                        </p:cTn>
                                        <p:tgtEl>
                                          <p:spTgt spid="29"/>
                                        </p:tgtEl>
                                        <p:attrNameLst>
                                          <p:attrName>style.visibility</p:attrName>
                                        </p:attrNameLst>
                                      </p:cBhvr>
                                      <p:to>
                                        <p:strVal val="visible"/>
                                      </p:to>
                                    </p:set>
                                    <p:anim calcmode="lin" valueType="num">
                                      <p:cBhvr>
                                        <p:cTn id="94" dur="500" fill="hold"/>
                                        <p:tgtEl>
                                          <p:spTgt spid="29"/>
                                        </p:tgtEl>
                                        <p:attrNameLst>
                                          <p:attrName>ppt_w</p:attrName>
                                        </p:attrNameLst>
                                      </p:cBhvr>
                                      <p:tavLst>
                                        <p:tav tm="0">
                                          <p:val>
                                            <p:fltVal val="0"/>
                                          </p:val>
                                        </p:tav>
                                        <p:tav tm="100000">
                                          <p:val>
                                            <p:strVal val="#ppt_w"/>
                                          </p:val>
                                        </p:tav>
                                      </p:tavLst>
                                    </p:anim>
                                    <p:anim calcmode="lin" valueType="num">
                                      <p:cBhvr>
                                        <p:cTn id="95"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blinds(horizontal)">
                                      <p:cBhvr>
                                        <p:cTn id="100" dur="500"/>
                                        <p:tgtEl>
                                          <p:spTgt spid="25"/>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blinds(horizontal)">
                                      <p:cBhvr>
                                        <p:cTn id="10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7" grpId="0" autoUpdateAnimBg="0"/>
      <p:bldP spid="19" grpId="0" autoUpdateAnimBg="0"/>
      <p:bldP spid="20" grpId="0" autoUpdateAnimBg="0"/>
      <p:bldP spid="23" grpId="0" autoUpdateAnimBg="0"/>
      <p:bldP spid="24" grpId="0" autoUpdateAnimBg="0"/>
      <p:bldP spid="27" grpId="0" autoUpdateAnimBg="0"/>
      <p:bldP spid="39" grpId="0"/>
      <p:bldP spid="2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E62780-2E50-49F5-BD99-72CC4CCFF964}" type="slidenum">
              <a:rPr lang="en-US" altLang="zh-CN" sz="1800" smtClean="0">
                <a:solidFill>
                  <a:schemeClr val="accent2"/>
                </a:solidFill>
              </a:rPr>
            </a:fld>
            <a:endParaRPr lang="en-US" altLang="zh-CN" sz="1800" smtClean="0">
              <a:solidFill>
                <a:schemeClr val="accent2"/>
              </a:solidFill>
            </a:endParaRPr>
          </a:p>
        </p:txBody>
      </p:sp>
      <p:sp>
        <p:nvSpPr>
          <p:cNvPr id="148484" name="Text Box 4"/>
          <p:cNvSpPr txBox="1">
            <a:spLocks noChangeArrowheads="1"/>
          </p:cNvSpPr>
          <p:nvPr/>
        </p:nvSpPr>
        <p:spPr bwMode="auto">
          <a:xfrm>
            <a:off x="250825" y="260350"/>
            <a:ext cx="82296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3</a:t>
            </a: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latin typeface="Times New Roman" panose="02020603050405020304" pitchFamily="18" charset="0"/>
              </a:rPr>
              <a:t>空气阻力对抛体运动的影响。</a:t>
            </a:r>
            <a:endParaRPr kumimoji="1" lang="zh-CN" altLang="en-US" sz="2800" b="1" dirty="0">
              <a:latin typeface="Times New Roman" panose="02020603050405020304" pitchFamily="18" charset="0"/>
            </a:endParaRPr>
          </a:p>
        </p:txBody>
      </p:sp>
      <p:grpSp>
        <p:nvGrpSpPr>
          <p:cNvPr id="2" name="Group 13"/>
          <p:cNvGrpSpPr/>
          <p:nvPr/>
        </p:nvGrpSpPr>
        <p:grpSpPr bwMode="auto">
          <a:xfrm>
            <a:off x="228600" y="914400"/>
            <a:ext cx="8534400" cy="617538"/>
            <a:chOff x="144" y="592"/>
            <a:chExt cx="5376" cy="389"/>
          </a:xfrm>
        </p:grpSpPr>
        <p:sp>
          <p:nvSpPr>
            <p:cNvPr id="46118" name="Text Box 8"/>
            <p:cNvSpPr txBox="1">
              <a:spLocks noChangeArrowheads="1"/>
            </p:cNvSpPr>
            <p:nvPr/>
          </p:nvSpPr>
          <p:spPr bwMode="auto">
            <a:xfrm>
              <a:off x="144" y="624"/>
              <a:ext cx="53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设               ，且     、  、  ，求抛体运动的轨迹方程。</a:t>
              </a:r>
              <a:endParaRPr kumimoji="1" lang="zh-CN" altLang="en-US" sz="2800" b="1">
                <a:latin typeface="Times New Roman" panose="02020603050405020304" pitchFamily="18" charset="0"/>
              </a:endParaRPr>
            </a:p>
          </p:txBody>
        </p:sp>
        <p:graphicFrame>
          <p:nvGraphicFramePr>
            <p:cNvPr id="46119" name="Object 9"/>
            <p:cNvGraphicFramePr>
              <a:graphicFrameLocks noChangeAspect="1"/>
            </p:cNvGraphicFramePr>
            <p:nvPr/>
          </p:nvGraphicFramePr>
          <p:xfrm>
            <a:off x="418" y="605"/>
            <a:ext cx="888" cy="376"/>
          </p:xfrm>
          <a:graphic>
            <a:graphicData uri="http://schemas.openxmlformats.org/presentationml/2006/ole">
              <mc:AlternateContent xmlns:mc="http://schemas.openxmlformats.org/markup-compatibility/2006">
                <mc:Choice xmlns:v="urn:schemas-microsoft-com:vml" Requires="v">
                  <p:oleObj spid="_x0000_s46408" name="公式" r:id="rId1" imgW="1016000" imgH="355600" progId="Equation.3">
                    <p:embed/>
                  </p:oleObj>
                </mc:Choice>
                <mc:Fallback>
                  <p:oleObj name="公式" r:id="rId1" imgW="1016000" imgH="3556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 y="605"/>
                          <a:ext cx="888"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20" name="Object 10"/>
            <p:cNvGraphicFramePr>
              <a:graphicFrameLocks noChangeAspect="1"/>
            </p:cNvGraphicFramePr>
            <p:nvPr/>
          </p:nvGraphicFramePr>
          <p:xfrm>
            <a:off x="1733" y="666"/>
            <a:ext cx="297" cy="241"/>
          </p:xfrm>
          <a:graphic>
            <a:graphicData uri="http://schemas.openxmlformats.org/presentationml/2006/ole">
              <mc:AlternateContent xmlns:mc="http://schemas.openxmlformats.org/markup-compatibility/2006">
                <mc:Choice xmlns:v="urn:schemas-microsoft-com:vml" Requires="v">
                  <p:oleObj spid="_x0000_s46409" name="公式" r:id="rId3" imgW="254000" imgH="177800" progId="Equation.3">
                    <p:embed/>
                  </p:oleObj>
                </mc:Choice>
                <mc:Fallback>
                  <p:oleObj name="公式" r:id="rId3" imgW="254000" imgH="1778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 y="666"/>
                          <a:ext cx="297"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21" name="Object 11"/>
            <p:cNvGraphicFramePr>
              <a:graphicFrameLocks noChangeAspect="1"/>
            </p:cNvGraphicFramePr>
            <p:nvPr/>
          </p:nvGraphicFramePr>
          <p:xfrm>
            <a:off x="2109" y="592"/>
            <a:ext cx="274" cy="370"/>
          </p:xfrm>
          <a:graphic>
            <a:graphicData uri="http://schemas.openxmlformats.org/presentationml/2006/ole">
              <mc:AlternateContent xmlns:mc="http://schemas.openxmlformats.org/markup-compatibility/2006">
                <mc:Choice xmlns:v="urn:schemas-microsoft-com:vml" Requires="v">
                  <p:oleObj spid="_x0000_s46410" name="公式" r:id="rId5" imgW="215900" imgH="330200" progId="Equation.3">
                    <p:embed/>
                  </p:oleObj>
                </mc:Choice>
                <mc:Fallback>
                  <p:oleObj name="公式" r:id="rId5" imgW="215900" imgH="330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592"/>
                          <a:ext cx="274"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22" name="Object 12"/>
            <p:cNvGraphicFramePr>
              <a:graphicFrameLocks noChangeAspect="1"/>
            </p:cNvGraphicFramePr>
            <p:nvPr/>
          </p:nvGraphicFramePr>
          <p:xfrm>
            <a:off x="2493" y="655"/>
            <a:ext cx="206" cy="271"/>
          </p:xfrm>
          <a:graphic>
            <a:graphicData uri="http://schemas.openxmlformats.org/presentationml/2006/ole">
              <mc:AlternateContent xmlns:mc="http://schemas.openxmlformats.org/markup-compatibility/2006">
                <mc:Choice xmlns:v="urn:schemas-microsoft-com:vml" Requires="v">
                  <p:oleObj spid="_x0000_s46411" name="公式" r:id="rId7" imgW="177800" imgH="254000" progId="Equation.3">
                    <p:embed/>
                  </p:oleObj>
                </mc:Choice>
                <mc:Fallback>
                  <p:oleObj name="公式" r:id="rId7" imgW="177800" imgH="2540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3" y="655"/>
                          <a:ext cx="20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5"/>
          <p:cNvGrpSpPr/>
          <p:nvPr/>
        </p:nvGrpSpPr>
        <p:grpSpPr bwMode="auto">
          <a:xfrm>
            <a:off x="42863" y="1676400"/>
            <a:ext cx="4297362" cy="3270250"/>
            <a:chOff x="27" y="1056"/>
            <a:chExt cx="2707" cy="2060"/>
          </a:xfrm>
        </p:grpSpPr>
        <p:sp>
          <p:nvSpPr>
            <p:cNvPr id="46113" name="Line 21"/>
            <p:cNvSpPr>
              <a:spLocks noChangeShapeType="1"/>
            </p:cNvSpPr>
            <p:nvPr/>
          </p:nvSpPr>
          <p:spPr bwMode="auto">
            <a:xfrm>
              <a:off x="288" y="2832"/>
              <a:ext cx="2304" cy="0"/>
            </a:xfrm>
            <a:prstGeom prst="line">
              <a:avLst/>
            </a:prstGeom>
            <a:noFill/>
            <a:ln w="317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14" name="Line 22"/>
            <p:cNvSpPr>
              <a:spLocks noChangeShapeType="1"/>
            </p:cNvSpPr>
            <p:nvPr/>
          </p:nvSpPr>
          <p:spPr bwMode="auto">
            <a:xfrm flipV="1">
              <a:off x="292" y="1112"/>
              <a:ext cx="0" cy="1728"/>
            </a:xfrm>
            <a:prstGeom prst="line">
              <a:avLst/>
            </a:prstGeom>
            <a:noFill/>
            <a:ln w="317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6115" name="Object 23"/>
            <p:cNvGraphicFramePr>
              <a:graphicFrameLocks noChangeAspect="1"/>
            </p:cNvGraphicFramePr>
            <p:nvPr/>
          </p:nvGraphicFramePr>
          <p:xfrm>
            <a:off x="2450" y="2832"/>
            <a:ext cx="284" cy="284"/>
          </p:xfrm>
          <a:graphic>
            <a:graphicData uri="http://schemas.openxmlformats.org/presentationml/2006/ole">
              <mc:AlternateContent xmlns:mc="http://schemas.openxmlformats.org/markup-compatibility/2006">
                <mc:Choice xmlns:v="urn:schemas-microsoft-com:vml" Requires="v">
                  <p:oleObj spid="_x0000_s46412" name="公式" r:id="rId9" imgW="177800" imgH="177800" progId="Equation.3">
                    <p:embed/>
                  </p:oleObj>
                </mc:Choice>
                <mc:Fallback>
                  <p:oleObj name="公式" r:id="rId9" imgW="177800" imgH="1778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0" y="2832"/>
                          <a:ext cx="2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6" name="Object 24"/>
            <p:cNvGraphicFramePr>
              <a:graphicFrameLocks noChangeAspect="1"/>
            </p:cNvGraphicFramePr>
            <p:nvPr/>
          </p:nvGraphicFramePr>
          <p:xfrm>
            <a:off x="27" y="1056"/>
            <a:ext cx="284" cy="335"/>
          </p:xfrm>
          <a:graphic>
            <a:graphicData uri="http://schemas.openxmlformats.org/presentationml/2006/ole">
              <mc:AlternateContent xmlns:mc="http://schemas.openxmlformats.org/markup-compatibility/2006">
                <mc:Choice xmlns:v="urn:schemas-microsoft-com:vml" Requires="v">
                  <p:oleObj spid="_x0000_s46413" name="公式" r:id="rId11" imgW="177800" imgH="215900" progId="Equation.3">
                    <p:embed/>
                  </p:oleObj>
                </mc:Choice>
                <mc:Fallback>
                  <p:oleObj name="公式" r:id="rId11" imgW="177800" imgH="21590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 y="1056"/>
                          <a:ext cx="284"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7" name="Object 25"/>
            <p:cNvGraphicFramePr>
              <a:graphicFrameLocks noChangeAspect="1"/>
            </p:cNvGraphicFramePr>
            <p:nvPr/>
          </p:nvGraphicFramePr>
          <p:xfrm>
            <a:off x="48" y="2736"/>
            <a:ext cx="258" cy="284"/>
          </p:xfrm>
          <a:graphic>
            <a:graphicData uri="http://schemas.openxmlformats.org/presentationml/2006/ole">
              <mc:AlternateContent xmlns:mc="http://schemas.openxmlformats.org/markup-compatibility/2006">
                <mc:Choice xmlns:v="urn:schemas-microsoft-com:vml" Requires="v">
                  <p:oleObj spid="_x0000_s46414" name="公式" r:id="rId13" imgW="139700" imgH="177800" progId="Equation.3">
                    <p:embed/>
                  </p:oleObj>
                </mc:Choice>
                <mc:Fallback>
                  <p:oleObj name="公式" r:id="rId13" imgW="139700" imgH="1778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 y="2736"/>
                          <a:ext cx="25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8507" name="Arc 27"/>
          <p:cNvSpPr/>
          <p:nvPr/>
        </p:nvSpPr>
        <p:spPr bwMode="auto">
          <a:xfrm rot="16200000" flipV="1">
            <a:off x="1270001" y="2322512"/>
            <a:ext cx="1820862" cy="3414713"/>
          </a:xfrm>
          <a:custGeom>
            <a:avLst/>
            <a:gdLst>
              <a:gd name="T0" fmla="*/ 2147483646 w 21600"/>
              <a:gd name="T1" fmla="*/ 0 h 41881"/>
              <a:gd name="T2" fmla="*/ 2147483646 w 21600"/>
              <a:gd name="T3" fmla="*/ 2147483646 h 41881"/>
              <a:gd name="T4" fmla="*/ 0 w 21600"/>
              <a:gd name="T5" fmla="*/ 2147483646 h 41881"/>
              <a:gd name="T6" fmla="*/ 0 60000 65536"/>
              <a:gd name="T7" fmla="*/ 0 60000 65536"/>
              <a:gd name="T8" fmla="*/ 0 60000 65536"/>
              <a:gd name="T9" fmla="*/ 0 w 21600"/>
              <a:gd name="T10" fmla="*/ 0 h 41881"/>
              <a:gd name="T11" fmla="*/ 21600 w 21600"/>
              <a:gd name="T12" fmla="*/ 41881 h 41881"/>
            </a:gdLst>
            <a:ahLst/>
            <a:cxnLst>
              <a:cxn ang="T6">
                <a:pos x="T0" y="T1"/>
              </a:cxn>
              <a:cxn ang="T7">
                <a:pos x="T2" y="T3"/>
              </a:cxn>
              <a:cxn ang="T8">
                <a:pos x="T4" y="T5"/>
              </a:cxn>
            </a:cxnLst>
            <a:rect l="T9" t="T10" r="T11" b="T12"/>
            <a:pathLst>
              <a:path w="21600" h="41881" fill="none" extrusionOk="0">
                <a:moveTo>
                  <a:pt x="5324" y="-1"/>
                </a:moveTo>
                <a:cubicBezTo>
                  <a:pt x="14898" y="2434"/>
                  <a:pt x="21600" y="11054"/>
                  <a:pt x="21600" y="20933"/>
                </a:cubicBezTo>
                <a:cubicBezTo>
                  <a:pt x="21600" y="30834"/>
                  <a:pt x="14868" y="39467"/>
                  <a:pt x="5266" y="41881"/>
                </a:cubicBezTo>
              </a:path>
              <a:path w="21600" h="41881" stroke="0" extrusionOk="0">
                <a:moveTo>
                  <a:pt x="5324" y="-1"/>
                </a:moveTo>
                <a:cubicBezTo>
                  <a:pt x="14898" y="2434"/>
                  <a:pt x="21600" y="11054"/>
                  <a:pt x="21600" y="20933"/>
                </a:cubicBezTo>
                <a:cubicBezTo>
                  <a:pt x="21600" y="30834"/>
                  <a:pt x="14868" y="39467"/>
                  <a:pt x="5266" y="41881"/>
                </a:cubicBezTo>
                <a:lnTo>
                  <a:pt x="0" y="20933"/>
                </a:lnTo>
                <a:lnTo>
                  <a:pt x="5324" y="-1"/>
                </a:lnTo>
                <a:close/>
              </a:path>
            </a:pathLst>
          </a:cu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48508" name="Object 28"/>
          <p:cNvGraphicFramePr>
            <a:graphicFrameLocks noChangeAspect="1"/>
          </p:cNvGraphicFramePr>
          <p:nvPr/>
        </p:nvGraphicFramePr>
        <p:xfrm>
          <a:off x="3370263" y="3213100"/>
          <a:ext cx="762000" cy="433388"/>
        </p:xfrm>
        <a:graphic>
          <a:graphicData uri="http://schemas.openxmlformats.org/presentationml/2006/ole">
            <mc:AlternateContent xmlns:mc="http://schemas.openxmlformats.org/markup-compatibility/2006">
              <mc:Choice xmlns:v="urn:schemas-microsoft-com:vml" Requires="v">
                <p:oleObj spid="_x0000_s46415" name="公式" r:id="rId15" imgW="558800" imgH="254000" progId="Equation.3">
                  <p:embed/>
                </p:oleObj>
              </mc:Choice>
              <mc:Fallback>
                <p:oleObj name="公式" r:id="rId15" imgW="558800" imgH="2540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70263" y="3213100"/>
                        <a:ext cx="7620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8510" name="Freeform 30"/>
          <p:cNvSpPr/>
          <p:nvPr/>
        </p:nvSpPr>
        <p:spPr bwMode="auto">
          <a:xfrm>
            <a:off x="474663" y="3429000"/>
            <a:ext cx="2441575" cy="1057275"/>
          </a:xfrm>
          <a:custGeom>
            <a:avLst/>
            <a:gdLst>
              <a:gd name="T0" fmla="*/ 0 w 1304"/>
              <a:gd name="T1" fmla="*/ 2147483646 h 736"/>
              <a:gd name="T2" fmla="*/ 2147483646 w 1304"/>
              <a:gd name="T3" fmla="*/ 2147483646 h 736"/>
              <a:gd name="T4" fmla="*/ 2147483646 w 1304"/>
              <a:gd name="T5" fmla="*/ 2147483646 h 736"/>
              <a:gd name="T6" fmla="*/ 2147483646 w 1304"/>
              <a:gd name="T7" fmla="*/ 2147483646 h 736"/>
              <a:gd name="T8" fmla="*/ 2147483646 w 1304"/>
              <a:gd name="T9" fmla="*/ 2147483646 h 736"/>
              <a:gd name="T10" fmla="*/ 2147483646 w 1304"/>
              <a:gd name="T11" fmla="*/ 2147483646 h 736"/>
              <a:gd name="T12" fmla="*/ 2147483646 w 1304"/>
              <a:gd name="T13" fmla="*/ 2147483646 h 736"/>
              <a:gd name="T14" fmla="*/ 2147483646 w 1304"/>
              <a:gd name="T15" fmla="*/ 2147483646 h 736"/>
              <a:gd name="T16" fmla="*/ 2147483646 w 1304"/>
              <a:gd name="T17" fmla="*/ 2147483646 h 736"/>
              <a:gd name="T18" fmla="*/ 2147483646 w 1304"/>
              <a:gd name="T19" fmla="*/ 2147483646 h 736"/>
              <a:gd name="T20" fmla="*/ 2147483646 w 1304"/>
              <a:gd name="T21" fmla="*/ 2147483646 h 7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4"/>
              <a:gd name="T34" fmla="*/ 0 h 736"/>
              <a:gd name="T35" fmla="*/ 1304 w 1304"/>
              <a:gd name="T36" fmla="*/ 736 h 7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4" h="736">
                <a:moveTo>
                  <a:pt x="0" y="736"/>
                </a:moveTo>
                <a:cubicBezTo>
                  <a:pt x="8" y="696"/>
                  <a:pt x="16" y="656"/>
                  <a:pt x="48" y="592"/>
                </a:cubicBezTo>
                <a:cubicBezTo>
                  <a:pt x="80" y="528"/>
                  <a:pt x="128" y="432"/>
                  <a:pt x="192" y="352"/>
                </a:cubicBezTo>
                <a:cubicBezTo>
                  <a:pt x="256" y="272"/>
                  <a:pt x="352" y="168"/>
                  <a:pt x="432" y="112"/>
                </a:cubicBezTo>
                <a:cubicBezTo>
                  <a:pt x="512" y="56"/>
                  <a:pt x="592" y="32"/>
                  <a:pt x="672" y="16"/>
                </a:cubicBezTo>
                <a:cubicBezTo>
                  <a:pt x="752" y="0"/>
                  <a:pt x="840" y="0"/>
                  <a:pt x="912" y="16"/>
                </a:cubicBezTo>
                <a:cubicBezTo>
                  <a:pt x="984" y="32"/>
                  <a:pt x="1056" y="72"/>
                  <a:pt x="1104" y="112"/>
                </a:cubicBezTo>
                <a:cubicBezTo>
                  <a:pt x="1152" y="152"/>
                  <a:pt x="1176" y="200"/>
                  <a:pt x="1200" y="256"/>
                </a:cubicBezTo>
                <a:cubicBezTo>
                  <a:pt x="1224" y="312"/>
                  <a:pt x="1232" y="384"/>
                  <a:pt x="1248" y="448"/>
                </a:cubicBezTo>
                <a:cubicBezTo>
                  <a:pt x="1264" y="512"/>
                  <a:pt x="1288" y="592"/>
                  <a:pt x="1296" y="640"/>
                </a:cubicBezTo>
                <a:cubicBezTo>
                  <a:pt x="1304" y="688"/>
                  <a:pt x="1300" y="712"/>
                  <a:pt x="1296" y="736"/>
                </a:cubicBezTo>
              </a:path>
            </a:pathLst>
          </a:custGeom>
          <a:noFill/>
          <a:ln w="31750">
            <a:solidFill>
              <a:srgbClr val="0000FF"/>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148511" name="Object 31"/>
          <p:cNvGraphicFramePr>
            <a:graphicFrameLocks noChangeAspect="1"/>
          </p:cNvGraphicFramePr>
          <p:nvPr/>
        </p:nvGraphicFramePr>
        <p:xfrm>
          <a:off x="2771775" y="3716338"/>
          <a:ext cx="647700" cy="438150"/>
        </p:xfrm>
        <a:graphic>
          <a:graphicData uri="http://schemas.openxmlformats.org/presentationml/2006/ole">
            <mc:AlternateContent xmlns:mc="http://schemas.openxmlformats.org/markup-compatibility/2006">
              <mc:Choice xmlns:v="urn:schemas-microsoft-com:vml" Requires="v">
                <p:oleObj spid="_x0000_s46416" name="公式" r:id="rId17" imgW="558800" imgH="254000" progId="Equation.3">
                  <p:embed/>
                </p:oleObj>
              </mc:Choice>
              <mc:Fallback>
                <p:oleObj name="公式" r:id="rId17" imgW="558800" imgH="254000"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1775" y="3716338"/>
                        <a:ext cx="6477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7"/>
          <p:cNvGrpSpPr/>
          <p:nvPr/>
        </p:nvGrpSpPr>
        <p:grpSpPr bwMode="auto">
          <a:xfrm>
            <a:off x="468313" y="2781300"/>
            <a:ext cx="838200" cy="1708150"/>
            <a:chOff x="295" y="1752"/>
            <a:chExt cx="528" cy="1076"/>
          </a:xfrm>
        </p:grpSpPr>
        <p:sp>
          <p:nvSpPr>
            <p:cNvPr id="46109" name="Line 15"/>
            <p:cNvSpPr>
              <a:spLocks noChangeShapeType="1"/>
            </p:cNvSpPr>
            <p:nvPr/>
          </p:nvSpPr>
          <p:spPr bwMode="auto">
            <a:xfrm flipV="1">
              <a:off x="295" y="2024"/>
              <a:ext cx="272" cy="804"/>
            </a:xfrm>
            <a:prstGeom prst="line">
              <a:avLst/>
            </a:prstGeom>
            <a:noFill/>
            <a:ln w="31750">
              <a:solidFill>
                <a:schemeClr val="tx1"/>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6110" name="Freeform 18"/>
            <p:cNvSpPr/>
            <p:nvPr/>
          </p:nvSpPr>
          <p:spPr bwMode="auto">
            <a:xfrm>
              <a:off x="319" y="2732"/>
              <a:ext cx="96" cy="96"/>
            </a:xfrm>
            <a:custGeom>
              <a:avLst/>
              <a:gdLst>
                <a:gd name="T0" fmla="*/ 0 w 240"/>
                <a:gd name="T1" fmla="*/ 0 h 280"/>
                <a:gd name="T2" fmla="*/ 0 w 240"/>
                <a:gd name="T3" fmla="*/ 0 h 280"/>
                <a:gd name="T4" fmla="*/ 0 w 240"/>
                <a:gd name="T5" fmla="*/ 0 h 280"/>
                <a:gd name="T6" fmla="*/ 0 60000 65536"/>
                <a:gd name="T7" fmla="*/ 0 60000 65536"/>
                <a:gd name="T8" fmla="*/ 0 60000 65536"/>
                <a:gd name="T9" fmla="*/ 0 w 240"/>
                <a:gd name="T10" fmla="*/ 0 h 280"/>
                <a:gd name="T11" fmla="*/ 240 w 240"/>
                <a:gd name="T12" fmla="*/ 280 h 280"/>
              </a:gdLst>
              <a:ahLst/>
              <a:cxnLst>
                <a:cxn ang="T6">
                  <a:pos x="T0" y="T1"/>
                </a:cxn>
                <a:cxn ang="T7">
                  <a:pos x="T2" y="T3"/>
                </a:cxn>
                <a:cxn ang="T8">
                  <a:pos x="T4" y="T5"/>
                </a:cxn>
              </a:cxnLst>
              <a:rect l="T9" t="T10" r="T11" b="T12"/>
              <a:pathLst>
                <a:path w="240" h="280">
                  <a:moveTo>
                    <a:pt x="0" y="40"/>
                  </a:moveTo>
                  <a:cubicBezTo>
                    <a:pt x="76" y="20"/>
                    <a:pt x="152" y="0"/>
                    <a:pt x="192" y="40"/>
                  </a:cubicBezTo>
                  <a:cubicBezTo>
                    <a:pt x="232" y="80"/>
                    <a:pt x="236" y="180"/>
                    <a:pt x="240" y="280"/>
                  </a:cubicBezTo>
                </a:path>
              </a:pathLst>
            </a:custGeom>
            <a:noFill/>
            <a:ln w="317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6111" name="Object 42"/>
            <p:cNvGraphicFramePr>
              <a:graphicFrameLocks noChangeAspect="1"/>
            </p:cNvGraphicFramePr>
            <p:nvPr/>
          </p:nvGraphicFramePr>
          <p:xfrm>
            <a:off x="521" y="1752"/>
            <a:ext cx="302" cy="408"/>
          </p:xfrm>
          <a:graphic>
            <a:graphicData uri="http://schemas.openxmlformats.org/presentationml/2006/ole">
              <mc:AlternateContent xmlns:mc="http://schemas.openxmlformats.org/markup-compatibility/2006">
                <mc:Choice xmlns:v="urn:schemas-microsoft-com:vml" Requires="v">
                  <p:oleObj spid="_x0000_s46417" name="公式" r:id="rId19" imgW="215900" imgH="330200" progId="Equation.3">
                    <p:embed/>
                  </p:oleObj>
                </mc:Choice>
                <mc:Fallback>
                  <p:oleObj name="公式" r:id="rId19" imgW="215900" imgH="330200"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 y="1752"/>
                          <a:ext cx="30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2" name="Object 43"/>
            <p:cNvGraphicFramePr>
              <a:graphicFrameLocks noChangeAspect="1"/>
            </p:cNvGraphicFramePr>
            <p:nvPr/>
          </p:nvGraphicFramePr>
          <p:xfrm>
            <a:off x="376" y="2567"/>
            <a:ext cx="172" cy="227"/>
          </p:xfrm>
          <a:graphic>
            <a:graphicData uri="http://schemas.openxmlformats.org/presentationml/2006/ole">
              <mc:AlternateContent xmlns:mc="http://schemas.openxmlformats.org/markup-compatibility/2006">
                <mc:Choice xmlns:v="urn:schemas-microsoft-com:vml" Requires="v">
                  <p:oleObj spid="_x0000_s46418" name="公式" r:id="rId21" imgW="177800" imgH="254000" progId="Equation.3">
                    <p:embed/>
                  </p:oleObj>
                </mc:Choice>
                <mc:Fallback>
                  <p:oleObj name="公式" r:id="rId21" imgW="177800" imgH="254000" progId="Equation.3">
                    <p:embed/>
                    <p:pic>
                      <p:nvPicPr>
                        <p:cNvPr id="0"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6" y="2567"/>
                          <a:ext cx="172"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8528" name="Text Box 48"/>
          <p:cNvSpPr txBox="1">
            <a:spLocks noChangeArrowheads="1"/>
          </p:cNvSpPr>
          <p:nvPr/>
        </p:nvSpPr>
        <p:spPr bwMode="auto">
          <a:xfrm>
            <a:off x="3733800" y="1557338"/>
            <a:ext cx="15240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endParaRPr>
          </a:p>
        </p:txBody>
      </p:sp>
      <p:sp>
        <p:nvSpPr>
          <p:cNvPr id="148529" name="Text Box 49"/>
          <p:cNvSpPr txBox="1">
            <a:spLocks noChangeArrowheads="1"/>
          </p:cNvSpPr>
          <p:nvPr/>
        </p:nvSpPr>
        <p:spPr bwMode="auto">
          <a:xfrm>
            <a:off x="4419600" y="1557338"/>
            <a:ext cx="45720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rPr>
              <a:t>抛体受</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重力</a:t>
            </a:r>
            <a:r>
              <a:rPr kumimoji="1" lang="zh-CN" altLang="en-US" sz="2800" b="1" dirty="0">
                <a:latin typeface="Times New Roman" panose="02020603050405020304" pitchFamily="18" charset="0"/>
              </a:rPr>
              <a:t>和</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空气阻力</a:t>
            </a:r>
            <a:r>
              <a:rPr kumimoji="1" lang="zh-CN" altLang="en-US" sz="2800" b="1" dirty="0">
                <a:latin typeface="Times New Roman" panose="02020603050405020304" pitchFamily="18" charset="0"/>
              </a:rPr>
              <a:t>。</a:t>
            </a:r>
            <a:endParaRPr kumimoji="1" lang="zh-CN" altLang="en-US" sz="2800" b="1" dirty="0">
              <a:latin typeface="Times New Roman" panose="02020603050405020304" pitchFamily="18" charset="0"/>
            </a:endParaRPr>
          </a:p>
        </p:txBody>
      </p:sp>
      <p:sp>
        <p:nvSpPr>
          <p:cNvPr id="148534" name="Oval 54"/>
          <p:cNvSpPr>
            <a:spLocks noChangeArrowheads="1"/>
          </p:cNvSpPr>
          <p:nvPr/>
        </p:nvSpPr>
        <p:spPr bwMode="auto">
          <a:xfrm>
            <a:off x="1381125" y="3455988"/>
            <a:ext cx="107950" cy="107950"/>
          </a:xfrm>
          <a:prstGeom prst="ellipse">
            <a:avLst/>
          </a:prstGeom>
          <a:gradFill rotWithShape="1">
            <a:gsLst>
              <a:gs pos="0">
                <a:srgbClr val="FF3300"/>
              </a:gs>
              <a:gs pos="100000">
                <a:srgbClr val="76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35" name="Line 55"/>
          <p:cNvSpPr>
            <a:spLocks noChangeShapeType="1"/>
          </p:cNvSpPr>
          <p:nvPr/>
        </p:nvSpPr>
        <p:spPr bwMode="auto">
          <a:xfrm>
            <a:off x="1443038" y="3527425"/>
            <a:ext cx="0" cy="576263"/>
          </a:xfrm>
          <a:prstGeom prst="line">
            <a:avLst/>
          </a:prstGeom>
          <a:noFill/>
          <a:ln w="317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48536" name="Object 56"/>
          <p:cNvGraphicFramePr>
            <a:graphicFrameLocks noChangeAspect="1"/>
          </p:cNvGraphicFramePr>
          <p:nvPr/>
        </p:nvGraphicFramePr>
        <p:xfrm>
          <a:off x="1206500" y="3987800"/>
          <a:ext cx="547688" cy="434975"/>
        </p:xfrm>
        <a:graphic>
          <a:graphicData uri="http://schemas.openxmlformats.org/presentationml/2006/ole">
            <mc:AlternateContent xmlns:mc="http://schemas.openxmlformats.org/markup-compatibility/2006">
              <mc:Choice xmlns:v="urn:schemas-microsoft-com:vml" Requires="v">
                <p:oleObj spid="_x0000_s46419" name="公式" r:id="rId23" imgW="406400" imgH="292100" progId="Equation.3">
                  <p:embed/>
                </p:oleObj>
              </mc:Choice>
              <mc:Fallback>
                <p:oleObj name="公式" r:id="rId23" imgW="406400" imgH="292100" progId="Equation.3">
                  <p:embed/>
                  <p:pic>
                    <p:nvPicPr>
                      <p:cNvPr id="0" name="Object 5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06500" y="3987800"/>
                        <a:ext cx="54768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37" name="Object 57"/>
          <p:cNvGraphicFramePr>
            <a:graphicFrameLocks noChangeAspect="1"/>
          </p:cNvGraphicFramePr>
          <p:nvPr/>
        </p:nvGraphicFramePr>
        <p:xfrm>
          <a:off x="846138" y="3671888"/>
          <a:ext cx="433387" cy="558800"/>
        </p:xfrm>
        <a:graphic>
          <a:graphicData uri="http://schemas.openxmlformats.org/presentationml/2006/ole">
            <mc:AlternateContent xmlns:mc="http://schemas.openxmlformats.org/markup-compatibility/2006">
              <mc:Choice xmlns:v="urn:schemas-microsoft-com:vml" Requires="v">
                <p:oleObj spid="_x0000_s46420" name="公式" r:id="rId25" imgW="254000" imgH="355600" progId="Equation.3">
                  <p:embed/>
                </p:oleObj>
              </mc:Choice>
              <mc:Fallback>
                <p:oleObj name="公式" r:id="rId25" imgW="254000" imgH="355600" progId="Equation.3">
                  <p:embed/>
                  <p:pic>
                    <p:nvPicPr>
                      <p:cNvPr id="0" name="Object 5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46138" y="3671888"/>
                        <a:ext cx="433387"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538" name="Line 58"/>
          <p:cNvSpPr>
            <a:spLocks noChangeShapeType="1"/>
          </p:cNvSpPr>
          <p:nvPr/>
        </p:nvSpPr>
        <p:spPr bwMode="auto">
          <a:xfrm flipH="1">
            <a:off x="914400" y="3502025"/>
            <a:ext cx="528638" cy="217488"/>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48539" name="Text Box 59"/>
          <p:cNvSpPr txBox="1">
            <a:spLocks noChangeArrowheads="1"/>
          </p:cNvSpPr>
          <p:nvPr/>
        </p:nvSpPr>
        <p:spPr bwMode="auto">
          <a:xfrm>
            <a:off x="3708400" y="2276475"/>
            <a:ext cx="5294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取直角坐标系</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牛二律分量式：</a:t>
            </a:r>
            <a:endParaRPr kumimoji="1" lang="zh-CN" altLang="en-US" sz="2800" b="1">
              <a:latin typeface="Times New Roman" panose="02020603050405020304" pitchFamily="18" charset="0"/>
            </a:endParaRPr>
          </a:p>
        </p:txBody>
      </p:sp>
      <p:graphicFrame>
        <p:nvGraphicFramePr>
          <p:cNvPr id="148541" name="Object 61"/>
          <p:cNvGraphicFramePr>
            <a:graphicFrameLocks noChangeAspect="1"/>
          </p:cNvGraphicFramePr>
          <p:nvPr/>
        </p:nvGraphicFramePr>
        <p:xfrm>
          <a:off x="4418013" y="2862263"/>
          <a:ext cx="3465512" cy="971550"/>
        </p:xfrm>
        <a:graphic>
          <a:graphicData uri="http://schemas.openxmlformats.org/presentationml/2006/ole">
            <mc:AlternateContent xmlns:mc="http://schemas.openxmlformats.org/markup-compatibility/2006">
              <mc:Choice xmlns:v="urn:schemas-microsoft-com:vml" Requires="v">
                <p:oleObj spid="_x0000_s46421" name="公式" r:id="rId27" imgW="2501900" imgH="635000" progId="Equation.3">
                  <p:embed/>
                </p:oleObj>
              </mc:Choice>
              <mc:Fallback>
                <p:oleObj name="公式" r:id="rId27" imgW="2501900" imgH="635000" progId="Equation.3">
                  <p:embed/>
                  <p:pic>
                    <p:nvPicPr>
                      <p:cNvPr id="0" name="Object 6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18013" y="2862263"/>
                        <a:ext cx="3465512"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42" name="Object 62"/>
          <p:cNvGraphicFramePr>
            <a:graphicFrameLocks noChangeAspect="1"/>
          </p:cNvGraphicFramePr>
          <p:nvPr/>
        </p:nvGraphicFramePr>
        <p:xfrm>
          <a:off x="4435475" y="3844925"/>
          <a:ext cx="4211638" cy="985838"/>
        </p:xfrm>
        <a:graphic>
          <a:graphicData uri="http://schemas.openxmlformats.org/presentationml/2006/ole">
            <mc:AlternateContent xmlns:mc="http://schemas.openxmlformats.org/markup-compatibility/2006">
              <mc:Choice xmlns:v="urn:schemas-microsoft-com:vml" Requires="v">
                <p:oleObj spid="_x0000_s46422" name="公式" r:id="rId29" imgW="3149600" imgH="660400" progId="Equation.3">
                  <p:embed/>
                </p:oleObj>
              </mc:Choice>
              <mc:Fallback>
                <p:oleObj name="公式" r:id="rId29" imgW="3149600" imgH="660400" progId="Equation.3">
                  <p:embed/>
                  <p:pic>
                    <p:nvPicPr>
                      <p:cNvPr id="0" name="Object 6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35475" y="3844925"/>
                        <a:ext cx="4211638"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543" name="Text Box 63"/>
          <p:cNvSpPr txBox="1">
            <a:spLocks noChangeArrowheads="1"/>
          </p:cNvSpPr>
          <p:nvPr/>
        </p:nvSpPr>
        <p:spPr bwMode="auto">
          <a:xfrm>
            <a:off x="228600" y="4800600"/>
            <a:ext cx="685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FF3300"/>
                </a:solidFill>
                <a:latin typeface="Times New Roman" panose="02020603050405020304" pitchFamily="18" charset="0"/>
                <a:ea typeface="黑体" panose="02010609060101010101" pitchFamily="49" charset="-122"/>
              </a:rPr>
              <a:t>分离变量</a:t>
            </a:r>
            <a:endParaRPr kumimoji="1" lang="zh-CN" altLang="en-US" sz="2800" b="1">
              <a:solidFill>
                <a:srgbClr val="FF3300"/>
              </a:solidFill>
              <a:latin typeface="Times New Roman" panose="02020603050405020304" pitchFamily="18" charset="0"/>
              <a:ea typeface="黑体" panose="02010609060101010101" pitchFamily="49" charset="-122"/>
            </a:endParaRPr>
          </a:p>
        </p:txBody>
      </p:sp>
      <p:graphicFrame>
        <p:nvGraphicFramePr>
          <p:cNvPr id="148544" name="Object 64"/>
          <p:cNvGraphicFramePr>
            <a:graphicFrameLocks noChangeAspect="1"/>
          </p:cNvGraphicFramePr>
          <p:nvPr/>
        </p:nvGraphicFramePr>
        <p:xfrm>
          <a:off x="1160463" y="4699000"/>
          <a:ext cx="2282825" cy="1022350"/>
        </p:xfrm>
        <a:graphic>
          <a:graphicData uri="http://schemas.openxmlformats.org/presentationml/2006/ole">
            <mc:AlternateContent xmlns:mc="http://schemas.openxmlformats.org/markup-compatibility/2006">
              <mc:Choice xmlns:v="urn:schemas-microsoft-com:vml" Requires="v">
                <p:oleObj spid="_x0000_s46423" name="公式" r:id="rId31" imgW="1651000" imgH="673100" progId="Equation.3">
                  <p:embed/>
                </p:oleObj>
              </mc:Choice>
              <mc:Fallback>
                <p:oleObj name="公式" r:id="rId31" imgW="1651000" imgH="673100" progId="Equation.3">
                  <p:embed/>
                  <p:pic>
                    <p:nvPicPr>
                      <p:cNvPr id="0" name="Object 6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60463" y="4699000"/>
                        <a:ext cx="2282825"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45" name="Object 65"/>
          <p:cNvGraphicFramePr>
            <a:graphicFrameLocks noChangeAspect="1"/>
          </p:cNvGraphicFramePr>
          <p:nvPr/>
        </p:nvGraphicFramePr>
        <p:xfrm>
          <a:off x="1073150" y="5702300"/>
          <a:ext cx="3011488" cy="1123950"/>
        </p:xfrm>
        <a:graphic>
          <a:graphicData uri="http://schemas.openxmlformats.org/presentationml/2006/ole">
            <mc:AlternateContent xmlns:mc="http://schemas.openxmlformats.org/markup-compatibility/2006">
              <mc:Choice xmlns:v="urn:schemas-microsoft-com:vml" Requires="v">
                <p:oleObj spid="_x0000_s46424" name="公式" r:id="rId33" imgW="2197100" imgH="749300" progId="Equation.3">
                  <p:embed/>
                </p:oleObj>
              </mc:Choice>
              <mc:Fallback>
                <p:oleObj name="公式" r:id="rId33" imgW="2197100" imgH="749300" progId="Equation.3">
                  <p:embed/>
                  <p:pic>
                    <p:nvPicPr>
                      <p:cNvPr id="0" name="Object 6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73150" y="5702300"/>
                        <a:ext cx="3011488"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546" name="Text Box 66"/>
          <p:cNvSpPr txBox="1">
            <a:spLocks noChangeArrowheads="1"/>
          </p:cNvSpPr>
          <p:nvPr/>
        </p:nvSpPr>
        <p:spPr bwMode="auto">
          <a:xfrm>
            <a:off x="4957763" y="5054600"/>
            <a:ext cx="3652837" cy="487363"/>
          </a:xfrm>
          <a:prstGeom prst="rect">
            <a:avLst/>
          </a:prstGeom>
          <a:noFill/>
          <a:ln w="9525">
            <a:noFill/>
            <a:miter lim="800000"/>
          </a:ln>
          <a:effectLst/>
        </p:spPr>
        <p:txBody>
          <a:bodyPr>
            <a:spAutoFit/>
          </a:bodyPr>
          <a:lstStyle/>
          <a:p>
            <a:pPr eaLnBrk="1" hangingPunct="1">
              <a:lnSpc>
                <a:spcPct val="80000"/>
              </a:lnSpc>
              <a:spcBef>
                <a:spcPct val="50000"/>
              </a:spcBef>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初始条件</a:t>
            </a:r>
            <a:r>
              <a:rPr kumimoji="1" lang="en-US" altLang="zh-CN" sz="3200" b="1" i="1" dirty="0">
                <a:solidFill>
                  <a:srgbClr val="0000FF"/>
                </a:solidFill>
                <a:latin typeface="Times New Roman" panose="02020603050405020304" pitchFamily="18" charset="0"/>
              </a:rPr>
              <a:t>t = </a:t>
            </a:r>
            <a:r>
              <a:rPr kumimoji="1" lang="en-US" altLang="zh-CN" sz="3200" b="1" dirty="0">
                <a:solidFill>
                  <a:srgbClr val="0000FF"/>
                </a:solidFill>
                <a:latin typeface="Times New Roman" panose="02020603050405020304" pitchFamily="18" charset="0"/>
              </a:rPr>
              <a:t>0</a:t>
            </a:r>
            <a:r>
              <a:rPr kumimoji="1" lang="zh-CN" altLang="en-US" sz="2800" b="1" dirty="0">
                <a:solidFill>
                  <a:srgbClr val="0000FF"/>
                </a:solidFill>
                <a:latin typeface="Times New Roman" panose="02020603050405020304" pitchFamily="18" charset="0"/>
              </a:rPr>
              <a:t>时：</a:t>
            </a:r>
            <a:endParaRPr kumimoji="1" lang="zh-CN" altLang="en-US" sz="2800" b="1" dirty="0">
              <a:solidFill>
                <a:srgbClr val="0000FF"/>
              </a:solidFill>
              <a:latin typeface="Times New Roman" panose="02020603050405020304" pitchFamily="18" charset="0"/>
            </a:endParaRPr>
          </a:p>
        </p:txBody>
      </p:sp>
      <p:grpSp>
        <p:nvGrpSpPr>
          <p:cNvPr id="5" name="Group 67"/>
          <p:cNvGrpSpPr/>
          <p:nvPr/>
        </p:nvGrpSpPr>
        <p:grpSpPr bwMode="auto">
          <a:xfrm>
            <a:off x="5175250" y="5486400"/>
            <a:ext cx="2487613" cy="1220788"/>
            <a:chOff x="3696" y="3370"/>
            <a:chExt cx="1567" cy="769"/>
          </a:xfrm>
        </p:grpSpPr>
        <p:graphicFrame>
          <p:nvGraphicFramePr>
            <p:cNvPr id="46106" name="Object 68"/>
            <p:cNvGraphicFramePr>
              <a:graphicFrameLocks noChangeAspect="1"/>
            </p:cNvGraphicFramePr>
            <p:nvPr/>
          </p:nvGraphicFramePr>
          <p:xfrm>
            <a:off x="3923" y="3370"/>
            <a:ext cx="1313" cy="354"/>
          </p:xfrm>
          <a:graphic>
            <a:graphicData uri="http://schemas.openxmlformats.org/presentationml/2006/ole">
              <mc:AlternateContent xmlns:mc="http://schemas.openxmlformats.org/markup-compatibility/2006">
                <mc:Choice xmlns:v="urn:schemas-microsoft-com:vml" Requires="v">
                  <p:oleObj spid="_x0000_s46425" name="公式" r:id="rId35" imgW="1485900" imgH="330200" progId="Equation.3">
                    <p:embed/>
                  </p:oleObj>
                </mc:Choice>
                <mc:Fallback>
                  <p:oleObj name="公式" r:id="rId35" imgW="1485900" imgH="330200" progId="Equation.3">
                    <p:embed/>
                    <p:pic>
                      <p:nvPicPr>
                        <p:cNvPr id="0" name="Object 6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23" y="3370"/>
                          <a:ext cx="1313"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7" name="Object 69"/>
            <p:cNvGraphicFramePr>
              <a:graphicFrameLocks noChangeAspect="1"/>
            </p:cNvGraphicFramePr>
            <p:nvPr/>
          </p:nvGraphicFramePr>
          <p:xfrm>
            <a:off x="3971" y="3744"/>
            <a:ext cx="1292" cy="395"/>
          </p:xfrm>
          <a:graphic>
            <a:graphicData uri="http://schemas.openxmlformats.org/presentationml/2006/ole">
              <mc:AlternateContent xmlns:mc="http://schemas.openxmlformats.org/markup-compatibility/2006">
                <mc:Choice xmlns:v="urn:schemas-microsoft-com:vml" Requires="v">
                  <p:oleObj spid="_x0000_s46426" name="公式" r:id="rId37" imgW="1473200" imgH="368300" progId="Equation.3">
                    <p:embed/>
                  </p:oleObj>
                </mc:Choice>
                <mc:Fallback>
                  <p:oleObj name="公式" r:id="rId37" imgW="1473200" imgH="368300" progId="Equation.3">
                    <p:embed/>
                    <p:pic>
                      <p:nvPicPr>
                        <p:cNvPr id="0" name="Object 6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71" y="3744"/>
                          <a:ext cx="1292"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8" name="AutoShape 70"/>
            <p:cNvSpPr/>
            <p:nvPr/>
          </p:nvSpPr>
          <p:spPr bwMode="auto">
            <a:xfrm>
              <a:off x="3696" y="3552"/>
              <a:ext cx="144" cy="384"/>
            </a:xfrm>
            <a:prstGeom prst="leftBrace">
              <a:avLst>
                <a:gd name="adj1" fmla="val 22222"/>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blinds(horizontal)">
                                      <p:cBhvr>
                                        <p:cTn id="7" dur="500"/>
                                        <p:tgtEl>
                                          <p:spTgt spid="14848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8507"/>
                                        </p:tgtEl>
                                        <p:attrNameLst>
                                          <p:attrName>style.visibility</p:attrName>
                                        </p:attrNameLst>
                                      </p:cBhvr>
                                      <p:to>
                                        <p:strVal val="visible"/>
                                      </p:to>
                                    </p:set>
                                    <p:animEffect transition="in" filter="wipe(left)">
                                      <p:cBhvr>
                                        <p:cTn id="26" dur="1000"/>
                                        <p:tgtEl>
                                          <p:spTgt spid="148507"/>
                                        </p:tgtEl>
                                      </p:cBhvr>
                                    </p:animEffect>
                                  </p:childTnLst>
                                </p:cTn>
                              </p:par>
                            </p:childTnLst>
                          </p:cTn>
                        </p:par>
                        <p:par>
                          <p:cTn id="27" fill="hold">
                            <p:stCondLst>
                              <p:cond delay="1000"/>
                            </p:stCondLst>
                            <p:childTnLst>
                              <p:par>
                                <p:cTn id="28" presetID="4" presetClass="entr" presetSubtype="16" fill="hold" nodeType="afterEffect">
                                  <p:stCondLst>
                                    <p:cond delay="0"/>
                                  </p:stCondLst>
                                  <p:childTnLst>
                                    <p:set>
                                      <p:cBhvr>
                                        <p:cTn id="29" dur="1" fill="hold">
                                          <p:stCondLst>
                                            <p:cond delay="0"/>
                                          </p:stCondLst>
                                        </p:cTn>
                                        <p:tgtEl>
                                          <p:spTgt spid="148508"/>
                                        </p:tgtEl>
                                        <p:attrNameLst>
                                          <p:attrName>style.visibility</p:attrName>
                                        </p:attrNameLst>
                                      </p:cBhvr>
                                      <p:to>
                                        <p:strVal val="visible"/>
                                      </p:to>
                                    </p:set>
                                    <p:animEffect transition="in" filter="box(in)">
                                      <p:cBhvr>
                                        <p:cTn id="30" dur="500"/>
                                        <p:tgtEl>
                                          <p:spTgt spid="14850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8510"/>
                                        </p:tgtEl>
                                        <p:attrNameLst>
                                          <p:attrName>style.visibility</p:attrName>
                                        </p:attrNameLst>
                                      </p:cBhvr>
                                      <p:to>
                                        <p:strVal val="visible"/>
                                      </p:to>
                                    </p:set>
                                    <p:animEffect transition="in" filter="wipe(left)">
                                      <p:cBhvr>
                                        <p:cTn id="35" dur="1000"/>
                                        <p:tgtEl>
                                          <p:spTgt spid="148510"/>
                                        </p:tgtEl>
                                      </p:cBhvr>
                                    </p:animEffect>
                                  </p:childTnLst>
                                </p:cTn>
                              </p:par>
                            </p:childTnLst>
                          </p:cTn>
                        </p:par>
                        <p:par>
                          <p:cTn id="36" fill="hold">
                            <p:stCondLst>
                              <p:cond delay="1000"/>
                            </p:stCondLst>
                            <p:childTnLst>
                              <p:par>
                                <p:cTn id="37" presetID="4" presetClass="entr" presetSubtype="16" fill="hold" nodeType="afterEffect">
                                  <p:stCondLst>
                                    <p:cond delay="0"/>
                                  </p:stCondLst>
                                  <p:childTnLst>
                                    <p:set>
                                      <p:cBhvr>
                                        <p:cTn id="38" dur="1" fill="hold">
                                          <p:stCondLst>
                                            <p:cond delay="0"/>
                                          </p:stCondLst>
                                        </p:cTn>
                                        <p:tgtEl>
                                          <p:spTgt spid="148511"/>
                                        </p:tgtEl>
                                        <p:attrNameLst>
                                          <p:attrName>style.visibility</p:attrName>
                                        </p:attrNameLst>
                                      </p:cBhvr>
                                      <p:to>
                                        <p:strVal val="visible"/>
                                      </p:to>
                                    </p:set>
                                    <p:animEffect transition="in" filter="box(in)">
                                      <p:cBhvr>
                                        <p:cTn id="39" dur="500"/>
                                        <p:tgtEl>
                                          <p:spTgt spid="148511"/>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148528"/>
                                        </p:tgtEl>
                                        <p:attrNameLst>
                                          <p:attrName>style.visibility</p:attrName>
                                        </p:attrNameLst>
                                      </p:cBhvr>
                                      <p:to>
                                        <p:strVal val="visible"/>
                                      </p:to>
                                    </p:set>
                                    <p:anim calcmode="lin" valueType="num">
                                      <p:cBhvr>
                                        <p:cTn id="44" dur="500" fill="hold"/>
                                        <p:tgtEl>
                                          <p:spTgt spid="148528"/>
                                        </p:tgtEl>
                                        <p:attrNameLst>
                                          <p:attrName>ppt_w</p:attrName>
                                        </p:attrNameLst>
                                      </p:cBhvr>
                                      <p:tavLst>
                                        <p:tav tm="0">
                                          <p:val>
                                            <p:fltVal val="0"/>
                                          </p:val>
                                        </p:tav>
                                        <p:tav tm="100000">
                                          <p:val>
                                            <p:strVal val="#ppt_w"/>
                                          </p:val>
                                        </p:tav>
                                      </p:tavLst>
                                    </p:anim>
                                    <p:anim calcmode="lin" valueType="num">
                                      <p:cBhvr>
                                        <p:cTn id="45" dur="500" fill="hold"/>
                                        <p:tgtEl>
                                          <p:spTgt spid="148528"/>
                                        </p:tgtEl>
                                        <p:attrNameLst>
                                          <p:attrName>ppt_h</p:attrName>
                                        </p:attrNameLst>
                                      </p:cBhvr>
                                      <p:tavLst>
                                        <p:tav tm="0">
                                          <p:val>
                                            <p:strVal val="#ppt_h"/>
                                          </p:val>
                                        </p:tav>
                                        <p:tav tm="100000">
                                          <p:val>
                                            <p:strVal val="#ppt_h"/>
                                          </p:val>
                                        </p:tav>
                                      </p:tavLst>
                                    </p:anim>
                                  </p:childTnLst>
                                </p:cTn>
                              </p:par>
                            </p:childTnLst>
                          </p:cTn>
                        </p:par>
                        <p:par>
                          <p:cTn id="46" fill="hold">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148534"/>
                                        </p:tgtEl>
                                        <p:attrNameLst>
                                          <p:attrName>style.visibility</p:attrName>
                                        </p:attrNameLst>
                                      </p:cBhvr>
                                      <p:to>
                                        <p:strVal val="visible"/>
                                      </p:to>
                                    </p:set>
                                    <p:animEffect transition="in" filter="blinds(horizontal)">
                                      <p:cBhvr>
                                        <p:cTn id="49" dur="500"/>
                                        <p:tgtEl>
                                          <p:spTgt spid="148534"/>
                                        </p:tgtEl>
                                      </p:cBhvr>
                                    </p:animEffect>
                                  </p:childTnLst>
                                </p:cTn>
                              </p:par>
                            </p:childTnLst>
                          </p:cTn>
                        </p:par>
                        <p:par>
                          <p:cTn id="50" fill="hold">
                            <p:stCondLst>
                              <p:cond delay="1000"/>
                            </p:stCondLst>
                            <p:childTnLst>
                              <p:par>
                                <p:cTn id="51" presetID="18" presetClass="entr" presetSubtype="12" fill="hold" grpId="0" nodeType="afterEffect">
                                  <p:stCondLst>
                                    <p:cond delay="0"/>
                                  </p:stCondLst>
                                  <p:childTnLst>
                                    <p:set>
                                      <p:cBhvr>
                                        <p:cTn id="52" dur="1" fill="hold">
                                          <p:stCondLst>
                                            <p:cond delay="0"/>
                                          </p:stCondLst>
                                        </p:cTn>
                                        <p:tgtEl>
                                          <p:spTgt spid="148529"/>
                                        </p:tgtEl>
                                        <p:attrNameLst>
                                          <p:attrName>style.visibility</p:attrName>
                                        </p:attrNameLst>
                                      </p:cBhvr>
                                      <p:to>
                                        <p:strVal val="visible"/>
                                      </p:to>
                                    </p:set>
                                    <p:animEffect transition="in" filter="strips(downLeft)">
                                      <p:cBhvr>
                                        <p:cTn id="53" dur="500"/>
                                        <p:tgtEl>
                                          <p:spTgt spid="148529"/>
                                        </p:tgtEl>
                                      </p:cBhvr>
                                    </p:animEffect>
                                  </p:childTnLst>
                                </p:cTn>
                              </p:par>
                            </p:childTnLst>
                          </p:cTn>
                        </p:par>
                        <p:par>
                          <p:cTn id="54" fill="hold">
                            <p:stCondLst>
                              <p:cond delay="1500"/>
                            </p:stCondLst>
                            <p:childTnLst>
                              <p:par>
                                <p:cTn id="55" presetID="22" presetClass="entr" presetSubtype="1" fill="hold" grpId="0" nodeType="afterEffect">
                                  <p:stCondLst>
                                    <p:cond delay="0"/>
                                  </p:stCondLst>
                                  <p:childTnLst>
                                    <p:set>
                                      <p:cBhvr>
                                        <p:cTn id="56" dur="1" fill="hold">
                                          <p:stCondLst>
                                            <p:cond delay="0"/>
                                          </p:stCondLst>
                                        </p:cTn>
                                        <p:tgtEl>
                                          <p:spTgt spid="148535"/>
                                        </p:tgtEl>
                                        <p:attrNameLst>
                                          <p:attrName>style.visibility</p:attrName>
                                        </p:attrNameLst>
                                      </p:cBhvr>
                                      <p:to>
                                        <p:strVal val="visible"/>
                                      </p:to>
                                    </p:set>
                                    <p:animEffect transition="in" filter="wipe(up)">
                                      <p:cBhvr>
                                        <p:cTn id="57" dur="500"/>
                                        <p:tgtEl>
                                          <p:spTgt spid="148535"/>
                                        </p:tgtEl>
                                      </p:cBhvr>
                                    </p:animEffect>
                                  </p:childTnLst>
                                </p:cTn>
                              </p:par>
                            </p:childTnLst>
                          </p:cTn>
                        </p:par>
                        <p:par>
                          <p:cTn id="58" fill="hold">
                            <p:stCondLst>
                              <p:cond delay="2000"/>
                            </p:stCondLst>
                            <p:childTnLst>
                              <p:par>
                                <p:cTn id="59" presetID="4" presetClass="entr" presetSubtype="16" fill="hold" nodeType="afterEffect">
                                  <p:stCondLst>
                                    <p:cond delay="0"/>
                                  </p:stCondLst>
                                  <p:childTnLst>
                                    <p:set>
                                      <p:cBhvr>
                                        <p:cTn id="60" dur="1" fill="hold">
                                          <p:stCondLst>
                                            <p:cond delay="0"/>
                                          </p:stCondLst>
                                        </p:cTn>
                                        <p:tgtEl>
                                          <p:spTgt spid="148536"/>
                                        </p:tgtEl>
                                        <p:attrNameLst>
                                          <p:attrName>style.visibility</p:attrName>
                                        </p:attrNameLst>
                                      </p:cBhvr>
                                      <p:to>
                                        <p:strVal val="visible"/>
                                      </p:to>
                                    </p:set>
                                    <p:animEffect transition="in" filter="box(in)">
                                      <p:cBhvr>
                                        <p:cTn id="61" dur="500"/>
                                        <p:tgtEl>
                                          <p:spTgt spid="148536"/>
                                        </p:tgtEl>
                                      </p:cBhvr>
                                    </p:animEffect>
                                  </p:childTnLst>
                                </p:cTn>
                              </p:par>
                            </p:childTnLst>
                          </p:cTn>
                        </p:par>
                        <p:par>
                          <p:cTn id="62" fill="hold">
                            <p:stCondLst>
                              <p:cond delay="2500"/>
                            </p:stCondLst>
                            <p:childTnLst>
                              <p:par>
                                <p:cTn id="63" presetID="22" presetClass="entr" presetSubtype="4" fill="hold" grpId="0" nodeType="afterEffect">
                                  <p:stCondLst>
                                    <p:cond delay="0"/>
                                  </p:stCondLst>
                                  <p:childTnLst>
                                    <p:set>
                                      <p:cBhvr>
                                        <p:cTn id="64" dur="1" fill="hold">
                                          <p:stCondLst>
                                            <p:cond delay="0"/>
                                          </p:stCondLst>
                                        </p:cTn>
                                        <p:tgtEl>
                                          <p:spTgt spid="148538"/>
                                        </p:tgtEl>
                                        <p:attrNameLst>
                                          <p:attrName>style.visibility</p:attrName>
                                        </p:attrNameLst>
                                      </p:cBhvr>
                                      <p:to>
                                        <p:strVal val="visible"/>
                                      </p:to>
                                    </p:set>
                                    <p:animEffect transition="in" filter="wipe(down)">
                                      <p:cBhvr>
                                        <p:cTn id="65" dur="500"/>
                                        <p:tgtEl>
                                          <p:spTgt spid="148538"/>
                                        </p:tgtEl>
                                      </p:cBhvr>
                                    </p:animEffect>
                                  </p:childTnLst>
                                </p:cTn>
                              </p:par>
                            </p:childTnLst>
                          </p:cTn>
                        </p:par>
                        <p:par>
                          <p:cTn id="66" fill="hold">
                            <p:stCondLst>
                              <p:cond delay="3000"/>
                            </p:stCondLst>
                            <p:childTnLst>
                              <p:par>
                                <p:cTn id="67" presetID="4" presetClass="entr" presetSubtype="16" fill="hold" nodeType="afterEffect">
                                  <p:stCondLst>
                                    <p:cond delay="0"/>
                                  </p:stCondLst>
                                  <p:childTnLst>
                                    <p:set>
                                      <p:cBhvr>
                                        <p:cTn id="68" dur="1" fill="hold">
                                          <p:stCondLst>
                                            <p:cond delay="0"/>
                                          </p:stCondLst>
                                        </p:cTn>
                                        <p:tgtEl>
                                          <p:spTgt spid="148537"/>
                                        </p:tgtEl>
                                        <p:attrNameLst>
                                          <p:attrName>style.visibility</p:attrName>
                                        </p:attrNameLst>
                                      </p:cBhvr>
                                      <p:to>
                                        <p:strVal val="visible"/>
                                      </p:to>
                                    </p:set>
                                    <p:animEffect transition="in" filter="box(in)">
                                      <p:cBhvr>
                                        <p:cTn id="69" dur="500"/>
                                        <p:tgtEl>
                                          <p:spTgt spid="148537"/>
                                        </p:tgtEl>
                                      </p:cBhvr>
                                    </p:animEffect>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grpId="0" nodeType="clickEffect">
                                  <p:stCondLst>
                                    <p:cond delay="0"/>
                                  </p:stCondLst>
                                  <p:childTnLst>
                                    <p:set>
                                      <p:cBhvr>
                                        <p:cTn id="73" dur="1" fill="hold">
                                          <p:stCondLst>
                                            <p:cond delay="0"/>
                                          </p:stCondLst>
                                        </p:cTn>
                                        <p:tgtEl>
                                          <p:spTgt spid="148539"/>
                                        </p:tgtEl>
                                        <p:attrNameLst>
                                          <p:attrName>style.visibility</p:attrName>
                                        </p:attrNameLst>
                                      </p:cBhvr>
                                      <p:to>
                                        <p:strVal val="visible"/>
                                      </p:to>
                                    </p:set>
                                    <p:anim calcmode="lin" valueType="num">
                                      <p:cBhvr>
                                        <p:cTn id="74" dur="500" fill="hold"/>
                                        <p:tgtEl>
                                          <p:spTgt spid="148539"/>
                                        </p:tgtEl>
                                        <p:attrNameLst>
                                          <p:attrName>ppt_w</p:attrName>
                                        </p:attrNameLst>
                                      </p:cBhvr>
                                      <p:tavLst>
                                        <p:tav tm="0">
                                          <p:val>
                                            <p:fltVal val="0"/>
                                          </p:val>
                                        </p:tav>
                                        <p:tav tm="100000">
                                          <p:val>
                                            <p:strVal val="#ppt_w"/>
                                          </p:val>
                                        </p:tav>
                                      </p:tavLst>
                                    </p:anim>
                                    <p:anim calcmode="lin" valueType="num">
                                      <p:cBhvr>
                                        <p:cTn id="75" dur="500" fill="hold"/>
                                        <p:tgtEl>
                                          <p:spTgt spid="148539"/>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148541"/>
                                        </p:tgtEl>
                                        <p:attrNameLst>
                                          <p:attrName>style.visibility</p:attrName>
                                        </p:attrNameLst>
                                      </p:cBhvr>
                                      <p:to>
                                        <p:strVal val="visible"/>
                                      </p:to>
                                    </p:set>
                                    <p:animEffect transition="in" filter="blinds(horizontal)">
                                      <p:cBhvr>
                                        <p:cTn id="80" dur="500"/>
                                        <p:tgtEl>
                                          <p:spTgt spid="148541"/>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148542"/>
                                        </p:tgtEl>
                                        <p:attrNameLst>
                                          <p:attrName>style.visibility</p:attrName>
                                        </p:attrNameLst>
                                      </p:cBhvr>
                                      <p:to>
                                        <p:strVal val="visible"/>
                                      </p:to>
                                    </p:set>
                                    <p:animEffect transition="in" filter="box(in)">
                                      <p:cBhvr>
                                        <p:cTn id="85" dur="500"/>
                                        <p:tgtEl>
                                          <p:spTgt spid="148542"/>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48543"/>
                                        </p:tgtEl>
                                        <p:attrNameLst>
                                          <p:attrName>style.visibility</p:attrName>
                                        </p:attrNameLst>
                                      </p:cBhvr>
                                      <p:to>
                                        <p:strVal val="visible"/>
                                      </p:to>
                                    </p:set>
                                    <p:animEffect transition="in" filter="dissolve">
                                      <p:cBhvr>
                                        <p:cTn id="90" dur="500"/>
                                        <p:tgtEl>
                                          <p:spTgt spid="148543"/>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6" fill="hold" nodeType="clickEffect">
                                  <p:stCondLst>
                                    <p:cond delay="0"/>
                                  </p:stCondLst>
                                  <p:childTnLst>
                                    <p:set>
                                      <p:cBhvr>
                                        <p:cTn id="94" dur="1" fill="hold">
                                          <p:stCondLst>
                                            <p:cond delay="0"/>
                                          </p:stCondLst>
                                        </p:cTn>
                                        <p:tgtEl>
                                          <p:spTgt spid="148544"/>
                                        </p:tgtEl>
                                        <p:attrNameLst>
                                          <p:attrName>style.visibility</p:attrName>
                                        </p:attrNameLst>
                                      </p:cBhvr>
                                      <p:to>
                                        <p:strVal val="visible"/>
                                      </p:to>
                                    </p:set>
                                    <p:animEffect transition="in" filter="barn(inHorizontal)">
                                      <p:cBhvr>
                                        <p:cTn id="95" dur="500"/>
                                        <p:tgtEl>
                                          <p:spTgt spid="14854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148545"/>
                                        </p:tgtEl>
                                        <p:attrNameLst>
                                          <p:attrName>style.visibility</p:attrName>
                                        </p:attrNameLst>
                                      </p:cBhvr>
                                      <p:to>
                                        <p:strVal val="visible"/>
                                      </p:to>
                                    </p:set>
                                    <p:animEffect transition="in" filter="wipe(up)">
                                      <p:cBhvr>
                                        <p:cTn id="100" dur="500"/>
                                        <p:tgtEl>
                                          <p:spTgt spid="148545"/>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42" fill="hold" grpId="0" nodeType="clickEffect">
                                  <p:stCondLst>
                                    <p:cond delay="0"/>
                                  </p:stCondLst>
                                  <p:childTnLst>
                                    <p:set>
                                      <p:cBhvr>
                                        <p:cTn id="104" dur="1" fill="hold">
                                          <p:stCondLst>
                                            <p:cond delay="0"/>
                                          </p:stCondLst>
                                        </p:cTn>
                                        <p:tgtEl>
                                          <p:spTgt spid="148546"/>
                                        </p:tgtEl>
                                        <p:attrNameLst>
                                          <p:attrName>style.visibility</p:attrName>
                                        </p:attrNameLst>
                                      </p:cBhvr>
                                      <p:to>
                                        <p:strVal val="visible"/>
                                      </p:to>
                                    </p:set>
                                    <p:animEffect transition="in" filter="barn(outHorizontal)">
                                      <p:cBhvr>
                                        <p:cTn id="105" dur="500"/>
                                        <p:tgtEl>
                                          <p:spTgt spid="148546"/>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5" fill="hold" nodeType="click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blinds(vertical)">
                                      <p:cBhvr>
                                        <p:cTn id="1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P spid="148507" grpId="0" animBg="1"/>
      <p:bldP spid="148510" grpId="0" animBg="1"/>
      <p:bldP spid="148528" grpId="0" autoUpdateAnimBg="0"/>
      <p:bldP spid="148529" grpId="0" autoUpdateAnimBg="0"/>
      <p:bldP spid="148534" grpId="0" animBg="1"/>
      <p:bldP spid="148535" grpId="0" animBg="1"/>
      <p:bldP spid="148538" grpId="0" animBg="1"/>
      <p:bldP spid="148539" grpId="0" autoUpdateAnimBg="0"/>
      <p:bldP spid="148543" grpId="0" autoUpdateAnimBg="0"/>
      <p:bldP spid="14854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C72B52-08DD-4F98-9CD5-DABBC012963F}" type="slidenum">
              <a:rPr lang="en-US" altLang="zh-CN" sz="1800" smtClean="0">
                <a:solidFill>
                  <a:schemeClr val="accent2"/>
                </a:solidFill>
              </a:rPr>
            </a:fld>
            <a:endParaRPr lang="en-US" altLang="zh-CN" sz="1800" smtClean="0">
              <a:solidFill>
                <a:schemeClr val="accent2"/>
              </a:solidFill>
            </a:endParaRPr>
          </a:p>
        </p:txBody>
      </p:sp>
      <p:grpSp>
        <p:nvGrpSpPr>
          <p:cNvPr id="2" name="Group 15"/>
          <p:cNvGrpSpPr/>
          <p:nvPr/>
        </p:nvGrpSpPr>
        <p:grpSpPr bwMode="auto">
          <a:xfrm>
            <a:off x="900113" y="409575"/>
            <a:ext cx="4932362" cy="1700213"/>
            <a:chOff x="576" y="240"/>
            <a:chExt cx="3107" cy="1071"/>
          </a:xfrm>
        </p:grpSpPr>
        <p:graphicFrame>
          <p:nvGraphicFramePr>
            <p:cNvPr id="47117" name="Object 3"/>
            <p:cNvGraphicFramePr>
              <a:graphicFrameLocks noChangeAspect="1"/>
            </p:cNvGraphicFramePr>
            <p:nvPr/>
          </p:nvGraphicFramePr>
          <p:xfrm>
            <a:off x="819" y="240"/>
            <a:ext cx="1762" cy="362"/>
          </p:xfrm>
          <a:graphic>
            <a:graphicData uri="http://schemas.openxmlformats.org/presentationml/2006/ole">
              <mc:AlternateContent xmlns:mc="http://schemas.openxmlformats.org/markup-compatibility/2006">
                <mc:Choice xmlns:v="urn:schemas-microsoft-com:vml" Requires="v">
                  <p:oleObj spid="_x0000_s47225" name="Equation" r:id="rId1" imgW="1968500" imgH="330200" progId="Equation.DSMT4">
                    <p:embed/>
                  </p:oleObj>
                </mc:Choice>
                <mc:Fallback>
                  <p:oleObj name="Equation" r:id="rId1" imgW="1968500" imgH="3302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 y="240"/>
                          <a:ext cx="1762"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8" name="Object 4"/>
            <p:cNvGraphicFramePr>
              <a:graphicFrameLocks noChangeAspect="1"/>
            </p:cNvGraphicFramePr>
            <p:nvPr/>
          </p:nvGraphicFramePr>
          <p:xfrm>
            <a:off x="839" y="693"/>
            <a:ext cx="2844" cy="618"/>
          </p:xfrm>
          <a:graphic>
            <a:graphicData uri="http://schemas.openxmlformats.org/presentationml/2006/ole">
              <mc:AlternateContent xmlns:mc="http://schemas.openxmlformats.org/markup-compatibility/2006">
                <mc:Choice xmlns:v="urn:schemas-microsoft-com:vml" Requires="v">
                  <p:oleObj spid="_x0000_s47226" name="公式" r:id="rId3" imgW="3619500" imgH="711200" progId="Equation.3">
                    <p:embed/>
                  </p:oleObj>
                </mc:Choice>
                <mc:Fallback>
                  <p:oleObj name="公式" r:id="rId3" imgW="36195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693"/>
                          <a:ext cx="2844" cy="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9" name="AutoShape 5"/>
            <p:cNvSpPr/>
            <p:nvPr/>
          </p:nvSpPr>
          <p:spPr bwMode="auto">
            <a:xfrm>
              <a:off x="576" y="480"/>
              <a:ext cx="192" cy="480"/>
            </a:xfrm>
            <a:prstGeom prst="leftBrace">
              <a:avLst>
                <a:gd name="adj1" fmla="val 20833"/>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 name="Group 18"/>
          <p:cNvGrpSpPr/>
          <p:nvPr/>
        </p:nvGrpSpPr>
        <p:grpSpPr bwMode="auto">
          <a:xfrm>
            <a:off x="457200" y="2135188"/>
            <a:ext cx="6380163" cy="642937"/>
            <a:chOff x="288" y="1273"/>
            <a:chExt cx="4019" cy="405"/>
          </a:xfrm>
        </p:grpSpPr>
        <p:sp>
          <p:nvSpPr>
            <p:cNvPr id="47113" name="Text Box 6"/>
            <p:cNvSpPr txBox="1">
              <a:spLocks noChangeArrowheads="1"/>
            </p:cNvSpPr>
            <p:nvPr/>
          </p:nvSpPr>
          <p:spPr bwMode="auto">
            <a:xfrm>
              <a:off x="288" y="1296"/>
              <a:ext cx="40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由                                           ，</a:t>
              </a:r>
              <a:endParaRPr kumimoji="1" lang="zh-CN" altLang="en-US" sz="2800" b="1">
                <a:latin typeface="Times New Roman" panose="02020603050405020304" pitchFamily="18" charset="0"/>
              </a:endParaRPr>
            </a:p>
          </p:txBody>
        </p:sp>
        <p:graphicFrame>
          <p:nvGraphicFramePr>
            <p:cNvPr id="47114" name="Object 7"/>
            <p:cNvGraphicFramePr>
              <a:graphicFrameLocks noChangeAspect="1"/>
            </p:cNvGraphicFramePr>
            <p:nvPr/>
          </p:nvGraphicFramePr>
          <p:xfrm>
            <a:off x="654" y="1284"/>
            <a:ext cx="1146" cy="365"/>
          </p:xfrm>
          <a:graphic>
            <a:graphicData uri="http://schemas.openxmlformats.org/presentationml/2006/ole">
              <mc:AlternateContent xmlns:mc="http://schemas.openxmlformats.org/markup-compatibility/2006">
                <mc:Choice xmlns:v="urn:schemas-microsoft-com:vml" Requires="v">
                  <p:oleObj spid="_x0000_s47227" name="公式" r:id="rId5" imgW="1117600" imgH="330200" progId="Equation.3">
                    <p:embed/>
                  </p:oleObj>
                </mc:Choice>
                <mc:Fallback>
                  <p:oleObj name="公式" r:id="rId5" imgW="1117600" imgH="330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 y="1284"/>
                          <a:ext cx="114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5" name="Object 8"/>
            <p:cNvGraphicFramePr>
              <a:graphicFrameLocks noChangeAspect="1"/>
            </p:cNvGraphicFramePr>
            <p:nvPr/>
          </p:nvGraphicFramePr>
          <p:xfrm>
            <a:off x="1939" y="1273"/>
            <a:ext cx="1069" cy="405"/>
          </p:xfrm>
          <a:graphic>
            <a:graphicData uri="http://schemas.openxmlformats.org/presentationml/2006/ole">
              <mc:AlternateContent xmlns:mc="http://schemas.openxmlformats.org/markup-compatibility/2006">
                <mc:Choice xmlns:v="urn:schemas-microsoft-com:vml" Requires="v">
                  <p:oleObj spid="_x0000_s47228" name="公式" r:id="rId7" imgW="1028700" imgH="368300" progId="Equation.3">
                    <p:embed/>
                  </p:oleObj>
                </mc:Choice>
                <mc:Fallback>
                  <p:oleObj name="公式" r:id="rId7" imgW="1028700" imgH="368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9" y="1273"/>
                          <a:ext cx="1069"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6" name="Text Box 9"/>
            <p:cNvSpPr txBox="1">
              <a:spLocks noChangeArrowheads="1"/>
            </p:cNvSpPr>
            <p:nvPr/>
          </p:nvSpPr>
          <p:spPr bwMode="auto">
            <a:xfrm>
              <a:off x="3107" y="1283"/>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积分得：</a:t>
              </a:r>
              <a:endParaRPr kumimoji="1" lang="zh-CN" altLang="en-US" sz="2800" b="1">
                <a:latin typeface="Times New Roman" panose="02020603050405020304" pitchFamily="18" charset="0"/>
              </a:endParaRPr>
            </a:p>
          </p:txBody>
        </p:sp>
      </p:grpSp>
      <p:graphicFrame>
        <p:nvGraphicFramePr>
          <p:cNvPr id="101387" name="Object 11"/>
          <p:cNvGraphicFramePr>
            <a:graphicFrameLocks noChangeAspect="1"/>
          </p:cNvGraphicFramePr>
          <p:nvPr/>
        </p:nvGraphicFramePr>
        <p:xfrm>
          <a:off x="1557338" y="2794000"/>
          <a:ext cx="4017962" cy="801688"/>
        </p:xfrm>
        <a:graphic>
          <a:graphicData uri="http://schemas.openxmlformats.org/presentationml/2006/ole">
            <mc:AlternateContent xmlns:mc="http://schemas.openxmlformats.org/markup-compatibility/2006">
              <mc:Choice xmlns:v="urn:schemas-microsoft-com:vml" Requires="v">
                <p:oleObj spid="_x0000_s47229" name="公式" r:id="rId9" imgW="2857500" imgH="558800" progId="Equation.3">
                  <p:embed/>
                </p:oleObj>
              </mc:Choice>
              <mc:Fallback>
                <p:oleObj name="公式" r:id="rId9" imgW="2857500" imgH="558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7338" y="2794000"/>
                        <a:ext cx="4017962"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8" name="Object 12"/>
          <p:cNvGraphicFramePr>
            <a:graphicFrameLocks noChangeAspect="1"/>
          </p:cNvGraphicFramePr>
          <p:nvPr/>
        </p:nvGraphicFramePr>
        <p:xfrm>
          <a:off x="1547813" y="3665538"/>
          <a:ext cx="6202362" cy="939800"/>
        </p:xfrm>
        <a:graphic>
          <a:graphicData uri="http://schemas.openxmlformats.org/presentationml/2006/ole">
            <mc:AlternateContent xmlns:mc="http://schemas.openxmlformats.org/markup-compatibility/2006">
              <mc:Choice xmlns:v="urn:schemas-microsoft-com:vml" Requires="v">
                <p:oleObj spid="_x0000_s47230" name="公式" r:id="rId11" imgW="4330700" imgH="596900" progId="Equation.3">
                  <p:embed/>
                </p:oleObj>
              </mc:Choice>
              <mc:Fallback>
                <p:oleObj name="公式" r:id="rId11" imgW="4330700" imgH="5969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3665538"/>
                        <a:ext cx="620236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9" name="Object 13"/>
          <p:cNvGraphicFramePr>
            <a:graphicFrameLocks noChangeAspect="1"/>
          </p:cNvGraphicFramePr>
          <p:nvPr/>
        </p:nvGraphicFramePr>
        <p:xfrm>
          <a:off x="984250" y="4802188"/>
          <a:ext cx="7077075" cy="1054100"/>
        </p:xfrm>
        <a:graphic>
          <a:graphicData uri="http://schemas.openxmlformats.org/presentationml/2006/ole">
            <mc:AlternateContent xmlns:mc="http://schemas.openxmlformats.org/markup-compatibility/2006">
              <mc:Choice xmlns:v="urn:schemas-microsoft-com:vml" Requires="v">
                <p:oleObj spid="_x0000_s47231" name="公式" r:id="rId13" imgW="5588000" imgH="723900" progId="Equation.3">
                  <p:embed/>
                </p:oleObj>
              </mc:Choice>
              <mc:Fallback>
                <p:oleObj name="公式" r:id="rId13" imgW="5588000" imgH="7239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4250" y="4802188"/>
                        <a:ext cx="707707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90" name="Text Box 14"/>
          <p:cNvSpPr txBox="1">
            <a:spLocks noChangeArrowheads="1"/>
          </p:cNvSpPr>
          <p:nvPr/>
        </p:nvSpPr>
        <p:spPr bwMode="auto">
          <a:xfrm>
            <a:off x="2005013" y="6096000"/>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FF3300"/>
                </a:solidFill>
                <a:latin typeface="Times New Roman" panose="02020603050405020304" pitchFamily="18" charset="0"/>
              </a:rPr>
              <a:t>不是抛物线方程。</a:t>
            </a:r>
            <a:endParaRPr kumimoji="1" lang="zh-CN" altLang="en-US" sz="2800" b="1">
              <a:solidFill>
                <a:srgbClr val="FF33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1387"/>
                                        </p:tgtEl>
                                        <p:attrNameLst>
                                          <p:attrName>style.visibility</p:attrName>
                                        </p:attrNameLst>
                                      </p:cBhvr>
                                      <p:to>
                                        <p:strVal val="visible"/>
                                      </p:to>
                                    </p:set>
                                    <p:animEffect transition="in" filter="box(in)">
                                      <p:cBhvr>
                                        <p:cTn id="17" dur="500"/>
                                        <p:tgtEl>
                                          <p:spTgt spid="1013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1388"/>
                                        </p:tgtEl>
                                        <p:attrNameLst>
                                          <p:attrName>style.visibility</p:attrName>
                                        </p:attrNameLst>
                                      </p:cBhvr>
                                      <p:to>
                                        <p:strVal val="visible"/>
                                      </p:to>
                                    </p:set>
                                    <p:animEffect transition="in" filter="blinds(horizontal)">
                                      <p:cBhvr>
                                        <p:cTn id="22" dur="500"/>
                                        <p:tgtEl>
                                          <p:spTgt spid="10138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01389"/>
                                        </p:tgtEl>
                                        <p:attrNameLst>
                                          <p:attrName>style.visibility</p:attrName>
                                        </p:attrNameLst>
                                      </p:cBhvr>
                                      <p:to>
                                        <p:strVal val="visible"/>
                                      </p:to>
                                    </p:set>
                                    <p:animEffect transition="in" filter="barn(outHorizontal)">
                                      <p:cBhvr>
                                        <p:cTn id="27" dur="500"/>
                                        <p:tgtEl>
                                          <p:spTgt spid="101389"/>
                                        </p:tgtEl>
                                      </p:cBhvr>
                                    </p:animEffect>
                                  </p:childTnLst>
                                </p:cTn>
                              </p:par>
                            </p:childTnLst>
                          </p:cTn>
                        </p:par>
                        <p:par>
                          <p:cTn id="28" fill="hold">
                            <p:stCondLst>
                              <p:cond delay="500"/>
                            </p:stCondLst>
                            <p:childTnLst>
                              <p:par>
                                <p:cTn id="29" presetID="17" presetClass="entr" presetSubtype="10" fill="hold" grpId="0" nodeType="afterEffect">
                                  <p:stCondLst>
                                    <p:cond delay="0"/>
                                  </p:stCondLst>
                                  <p:iterate type="lt">
                                    <p:tmPct val="100000"/>
                                  </p:iterate>
                                  <p:childTnLst>
                                    <p:set>
                                      <p:cBhvr>
                                        <p:cTn id="30" dur="1" fill="hold">
                                          <p:stCondLst>
                                            <p:cond delay="0"/>
                                          </p:stCondLst>
                                        </p:cTn>
                                        <p:tgtEl>
                                          <p:spTgt spid="101390"/>
                                        </p:tgtEl>
                                        <p:attrNameLst>
                                          <p:attrName>style.visibility</p:attrName>
                                        </p:attrNameLst>
                                      </p:cBhvr>
                                      <p:to>
                                        <p:strVal val="visible"/>
                                      </p:to>
                                    </p:set>
                                    <p:anim calcmode="lin" valueType="num">
                                      <p:cBhvr>
                                        <p:cTn id="31" dur="75" fill="hold"/>
                                        <p:tgtEl>
                                          <p:spTgt spid="101390"/>
                                        </p:tgtEl>
                                        <p:attrNameLst>
                                          <p:attrName>ppt_w</p:attrName>
                                        </p:attrNameLst>
                                      </p:cBhvr>
                                      <p:tavLst>
                                        <p:tav tm="0">
                                          <p:val>
                                            <p:fltVal val="0"/>
                                          </p:val>
                                        </p:tav>
                                        <p:tav tm="100000">
                                          <p:val>
                                            <p:strVal val="#ppt_w"/>
                                          </p:val>
                                        </p:tav>
                                      </p:tavLst>
                                    </p:anim>
                                    <p:anim calcmode="lin" valueType="num">
                                      <p:cBhvr>
                                        <p:cTn id="32" dur="75" fill="hold"/>
                                        <p:tgtEl>
                                          <p:spTgt spid="1013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D427780-2185-401E-B63D-E5A85C2C7BA6}" type="slidenum">
              <a:rPr lang="en-US" altLang="zh-CN" sz="1800" smtClean="0">
                <a:solidFill>
                  <a:schemeClr val="accent2"/>
                </a:solidFill>
                <a:latin typeface="Times New Roman" panose="02020603050405020304" pitchFamily="18" charset="0"/>
                <a:cs typeface="Times New Roman" panose="02020603050405020304" pitchFamily="18" charset="0"/>
              </a:rPr>
            </a:fld>
            <a:endParaRPr lang="en-US" altLang="zh-CN" sz="1800" smtClean="0">
              <a:solidFill>
                <a:schemeClr val="accent2"/>
              </a:solidFill>
              <a:latin typeface="Times New Roman" panose="02020603050405020304" pitchFamily="18" charset="0"/>
              <a:cs typeface="Times New Roman" panose="02020603050405020304" pitchFamily="18" charset="0"/>
            </a:endParaRPr>
          </a:p>
        </p:txBody>
      </p:sp>
      <p:sp>
        <p:nvSpPr>
          <p:cNvPr id="138242" name="Text Box 2"/>
          <p:cNvSpPr txBox="1">
            <a:spLocks noChangeArrowheads="1"/>
          </p:cNvSpPr>
          <p:nvPr/>
        </p:nvSpPr>
        <p:spPr bwMode="auto">
          <a:xfrm>
            <a:off x="0" y="0"/>
            <a:ext cx="9144000" cy="1816100"/>
          </a:xfrm>
          <a:prstGeom prst="rect">
            <a:avLst/>
          </a:prstGeom>
          <a:noFill/>
          <a:ln w="9525">
            <a:noFill/>
            <a:miter lim="800000"/>
          </a:ln>
          <a:effectLst/>
        </p:spPr>
        <p:txBody>
          <a:bodyPr>
            <a:spAutoFit/>
          </a:bodyPr>
          <a:lstStyle/>
          <a:p>
            <a:pPr eaLnBrk="1" hangingPunct="1">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4</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a:t>
            </a:r>
            <a:r>
              <a:rPr kumimoji="1" lang="zh-CN" altLang="en-US" sz="2800" b="1" dirty="0">
                <a:latin typeface="Times New Roman" panose="02020603050405020304" pitchFamily="18" charset="0"/>
                <a:ea typeface="+mn-ea"/>
                <a:cs typeface="Times New Roman" panose="02020603050405020304" pitchFamily="18" charset="0"/>
              </a:rPr>
              <a:t>一条质量为</a:t>
            </a:r>
            <a:r>
              <a:rPr kumimoji="1" lang="zh-CN" altLang="en-US" sz="2800" b="1" i="1" dirty="0">
                <a:latin typeface="Times New Roman" panose="02020603050405020304" pitchFamily="18" charset="0"/>
                <a:ea typeface="+mn-ea"/>
                <a:cs typeface="Times New Roman" panose="02020603050405020304" pitchFamily="18" charset="0"/>
              </a:rPr>
              <a:t> </a:t>
            </a:r>
            <a:r>
              <a:rPr kumimoji="1" lang="en-US" altLang="zh-CN" sz="2800" b="1" i="1" dirty="0">
                <a:latin typeface="Times New Roman" panose="02020603050405020304" pitchFamily="18" charset="0"/>
                <a:ea typeface="+mn-ea"/>
                <a:cs typeface="Times New Roman" panose="02020603050405020304" pitchFamily="18" charset="0"/>
              </a:rPr>
              <a:t>M </a:t>
            </a:r>
            <a:r>
              <a:rPr kumimoji="1" lang="zh-CN" altLang="en-US" sz="2800" b="1" dirty="0">
                <a:latin typeface="Times New Roman" panose="02020603050405020304" pitchFamily="18" charset="0"/>
                <a:ea typeface="+mn-ea"/>
                <a:cs typeface="Times New Roman" panose="02020603050405020304" pitchFamily="18" charset="0"/>
              </a:rPr>
              <a:t>长为</a:t>
            </a:r>
            <a:r>
              <a:rPr kumimoji="1" lang="zh-CN" altLang="en-US" sz="2800" b="1" i="1" dirty="0">
                <a:latin typeface="Times New Roman" panose="02020603050405020304" pitchFamily="18" charset="0"/>
                <a:ea typeface="+mn-ea"/>
                <a:cs typeface="Times New Roman" panose="02020603050405020304" pitchFamily="18" charset="0"/>
              </a:rPr>
              <a:t> </a:t>
            </a:r>
            <a:r>
              <a:rPr kumimoji="1" lang="en-US" altLang="zh-CN" sz="2800" b="1" i="1" dirty="0">
                <a:latin typeface="Times New Roman" panose="02020603050405020304" pitchFamily="18" charset="0"/>
                <a:ea typeface="+mn-ea"/>
                <a:cs typeface="Times New Roman" panose="02020603050405020304" pitchFamily="18" charset="0"/>
              </a:rPr>
              <a:t>L </a:t>
            </a:r>
            <a:r>
              <a:rPr kumimoji="1" lang="zh-CN" altLang="en-US" sz="2800" b="1" dirty="0">
                <a:latin typeface="Times New Roman" panose="02020603050405020304" pitchFamily="18" charset="0"/>
                <a:ea typeface="+mn-ea"/>
                <a:cs typeface="Times New Roman" panose="02020603050405020304" pitchFamily="18" charset="0"/>
              </a:rPr>
              <a:t>的均匀链条，通过光滑水平桌面上的光滑小孔由静止开始下滑。链条刚开始下垂部分长为</a:t>
            </a:r>
            <a:r>
              <a:rPr kumimoji="1" lang="en-US" altLang="zh-CN" sz="2800" b="1" i="1" dirty="0">
                <a:latin typeface="Times New Roman" panose="02020603050405020304" pitchFamily="18" charset="0"/>
                <a:ea typeface="+mn-ea"/>
                <a:cs typeface="Times New Roman" panose="02020603050405020304" pitchFamily="18" charset="0"/>
              </a:rPr>
              <a:t>L</a:t>
            </a:r>
            <a:r>
              <a:rPr kumimoji="1" lang="en-US" altLang="zh-CN" sz="2800" b="1" baseline="-25000" dirty="0">
                <a:latin typeface="Times New Roman" panose="02020603050405020304" pitchFamily="18" charset="0"/>
                <a:ea typeface="+mn-ea"/>
                <a:cs typeface="Times New Roman" panose="02020603050405020304" pitchFamily="18" charset="0"/>
              </a:rPr>
              <a:t>0 </a:t>
            </a:r>
            <a:r>
              <a:rPr kumimoji="1" lang="zh-CN" altLang="en-US" sz="2800" b="1" dirty="0">
                <a:latin typeface="Times New Roman" panose="02020603050405020304" pitchFamily="18" charset="0"/>
                <a:ea typeface="+mn-ea"/>
                <a:cs typeface="Times New Roman" panose="02020603050405020304" pitchFamily="18" charset="0"/>
              </a:rPr>
              <a:t>。在重力作用下开始下落，试求链条刚刚离开桌面时的速度：</a:t>
            </a:r>
            <a:endParaRPr kumimoji="1" lang="zh-CN" altLang="en-US" sz="2800" b="1" dirty="0">
              <a:latin typeface="Times New Roman" panose="02020603050405020304" pitchFamily="18" charset="0"/>
              <a:ea typeface="+mn-ea"/>
              <a:cs typeface="Times New Roman" panose="02020603050405020304" pitchFamily="18" charset="0"/>
            </a:endParaRPr>
          </a:p>
        </p:txBody>
      </p:sp>
      <p:sp>
        <p:nvSpPr>
          <p:cNvPr id="13324" name="Text Box 3"/>
          <p:cNvSpPr txBox="1">
            <a:spLocks noChangeArrowheads="1"/>
          </p:cNvSpPr>
          <p:nvPr/>
        </p:nvSpPr>
        <p:spPr bwMode="auto">
          <a:xfrm>
            <a:off x="3443288" y="1663700"/>
            <a:ext cx="5264150" cy="519113"/>
          </a:xfrm>
          <a:prstGeom prst="rect">
            <a:avLst/>
          </a:prstGeom>
          <a:noFill/>
          <a:ln w="9525">
            <a:noFill/>
            <a:miter lim="800000"/>
          </a:ln>
        </p:spPr>
        <p:txBody>
          <a:bodyPr>
            <a:spAutoFit/>
          </a:bodyPr>
          <a:lstStyle/>
          <a:p>
            <a:pPr eaLnBrk="1" hangingPunct="1">
              <a:defRPr/>
            </a:pPr>
            <a:r>
              <a:rPr kumimoji="1" lang="zh-CN" altLang="en-US" sz="2800" b="1" dirty="0">
                <a:solidFill>
                  <a:srgbClr val="FF3300"/>
                </a:solidFill>
                <a:latin typeface="Times New Roman" panose="02020603050405020304" pitchFamily="18" charset="0"/>
                <a:ea typeface="+mn-ea"/>
                <a:cs typeface="Times New Roman" panose="02020603050405020304" pitchFamily="18" charset="0"/>
              </a:rPr>
              <a:t>下落时，链条为一直线形式；</a:t>
            </a:r>
            <a:endParaRPr kumimoji="1" lang="zh-CN" altLang="en-US" sz="2800" b="1" dirty="0">
              <a:solidFill>
                <a:srgbClr val="FF3300"/>
              </a:solidFill>
              <a:latin typeface="Times New Roman" panose="02020603050405020304" pitchFamily="18" charset="0"/>
              <a:ea typeface="+mn-ea"/>
              <a:cs typeface="Times New Roman" panose="02020603050405020304" pitchFamily="18" charset="0"/>
            </a:endParaRPr>
          </a:p>
        </p:txBody>
      </p:sp>
      <p:sp>
        <p:nvSpPr>
          <p:cNvPr id="138246" name="Text Box 6"/>
          <p:cNvSpPr txBox="1">
            <a:spLocks noChangeArrowheads="1"/>
          </p:cNvSpPr>
          <p:nvPr/>
        </p:nvSpPr>
        <p:spPr bwMode="auto">
          <a:xfrm>
            <a:off x="4267200" y="2157413"/>
            <a:ext cx="3962400" cy="519112"/>
          </a:xfrm>
          <a:prstGeom prst="rect">
            <a:avLst/>
          </a:prstGeom>
          <a:noFill/>
          <a:ln w="9525">
            <a:noFill/>
            <a:miter lim="800000"/>
          </a:ln>
        </p:spPr>
        <p:txBody>
          <a:bodyPr>
            <a:spAutoFit/>
          </a:bodyPr>
          <a:lstStyle/>
          <a:p>
            <a:pPr eaLnBrk="1" hangingPunct="1">
              <a:defRPr/>
            </a:pPr>
            <a:r>
              <a:rPr kumimoji="1" lang="zh-CN" altLang="en-US" sz="2800" b="1" dirty="0">
                <a:latin typeface="Times New Roman" panose="02020603050405020304" pitchFamily="18" charset="0"/>
                <a:ea typeface="+mn-ea"/>
                <a:cs typeface="Times New Roman" panose="02020603050405020304" pitchFamily="18" charset="0"/>
              </a:rPr>
              <a:t>研究对象：</a:t>
            </a:r>
            <a:r>
              <a:rPr kumimoji="1" lang="zh-CN" altLang="en-US" sz="2800" b="1" dirty="0">
                <a:solidFill>
                  <a:srgbClr val="0000FF"/>
                </a:solidFill>
                <a:latin typeface="Times New Roman" panose="02020603050405020304" pitchFamily="18" charset="0"/>
                <a:ea typeface="+mn-ea"/>
                <a:cs typeface="Times New Roman" panose="02020603050405020304" pitchFamily="18" charset="0"/>
              </a:rPr>
              <a:t>整条链条</a:t>
            </a:r>
            <a:endParaRPr kumimoji="1" lang="zh-CN" altLang="en-US" sz="2800" b="1" dirty="0">
              <a:solidFill>
                <a:srgbClr val="0000FF"/>
              </a:solidFill>
              <a:latin typeface="Times New Roman" panose="02020603050405020304" pitchFamily="18" charset="0"/>
              <a:ea typeface="+mn-ea"/>
              <a:cs typeface="Times New Roman" panose="02020603050405020304" pitchFamily="18" charset="0"/>
            </a:endParaRPr>
          </a:p>
        </p:txBody>
      </p:sp>
      <p:sp>
        <p:nvSpPr>
          <p:cNvPr id="138247" name="Text Box 7"/>
          <p:cNvSpPr txBox="1">
            <a:spLocks noChangeArrowheads="1"/>
          </p:cNvSpPr>
          <p:nvPr/>
        </p:nvSpPr>
        <p:spPr bwMode="auto">
          <a:xfrm>
            <a:off x="3417888" y="3165475"/>
            <a:ext cx="4664075" cy="519113"/>
          </a:xfrm>
          <a:prstGeom prst="rect">
            <a:avLst/>
          </a:prstGeom>
          <a:noFill/>
          <a:ln w="9525">
            <a:noFill/>
            <a:miter lim="800000"/>
          </a:ln>
        </p:spPr>
        <p:txBody>
          <a:bodyPr>
            <a:spAutoFit/>
          </a:bodyPr>
          <a:lstStyle/>
          <a:p>
            <a:pPr eaLnBrk="1" hangingPunct="1">
              <a:defRPr/>
            </a:pPr>
            <a:r>
              <a:rPr kumimoji="1" lang="zh-CN" altLang="en-US" sz="2800" b="1" dirty="0">
                <a:latin typeface="Times New Roman" panose="02020603050405020304" pitchFamily="18" charset="0"/>
                <a:ea typeface="+mn-ea"/>
                <a:cs typeface="Times New Roman" panose="02020603050405020304" pitchFamily="18" charset="0"/>
              </a:rPr>
              <a:t>建立坐标系，如图：</a:t>
            </a:r>
            <a:endParaRPr kumimoji="1" lang="zh-CN" altLang="en-US" sz="2800" b="1" dirty="0">
              <a:latin typeface="Times New Roman" panose="02020603050405020304" pitchFamily="18" charset="0"/>
              <a:ea typeface="+mn-ea"/>
              <a:cs typeface="Times New Roman" panose="02020603050405020304" pitchFamily="18" charset="0"/>
            </a:endParaRPr>
          </a:p>
        </p:txBody>
      </p:sp>
      <p:sp>
        <p:nvSpPr>
          <p:cNvPr id="138248" name="Text Box 8"/>
          <p:cNvSpPr txBox="1">
            <a:spLocks noChangeArrowheads="1"/>
          </p:cNvSpPr>
          <p:nvPr/>
        </p:nvSpPr>
        <p:spPr bwMode="auto">
          <a:xfrm>
            <a:off x="3417888" y="3775075"/>
            <a:ext cx="3673475" cy="519113"/>
          </a:xfrm>
          <a:prstGeom prst="rect">
            <a:avLst/>
          </a:prstGeom>
          <a:noFill/>
          <a:ln w="9525">
            <a:noFill/>
            <a:miter lim="800000"/>
          </a:ln>
        </p:spPr>
        <p:txBody>
          <a:bodyPr>
            <a:spAutoFit/>
          </a:bodyPr>
          <a:lstStyle/>
          <a:p>
            <a:pPr eaLnBrk="1" hangingPunct="1">
              <a:defRPr/>
            </a:pPr>
            <a:r>
              <a:rPr kumimoji="1" lang="zh-CN" altLang="en-US" sz="2800" b="1" dirty="0">
                <a:latin typeface="Times New Roman" panose="02020603050405020304" pitchFamily="18" charset="0"/>
                <a:ea typeface="+mn-ea"/>
                <a:cs typeface="Times New Roman" panose="02020603050405020304" pitchFamily="18" charset="0"/>
              </a:rPr>
              <a:t>受力分析：</a:t>
            </a:r>
            <a:endParaRPr kumimoji="1" lang="zh-CN" altLang="en-US" sz="2800" b="1" dirty="0">
              <a:latin typeface="Times New Roman" panose="02020603050405020304" pitchFamily="18" charset="0"/>
              <a:ea typeface="+mn-ea"/>
              <a:cs typeface="Times New Roman" panose="02020603050405020304" pitchFamily="18" charset="0"/>
            </a:endParaRPr>
          </a:p>
        </p:txBody>
      </p:sp>
      <p:graphicFrame>
        <p:nvGraphicFramePr>
          <p:cNvPr id="138249" name="Object 9"/>
          <p:cNvGraphicFramePr>
            <a:graphicFrameLocks noChangeAspect="1"/>
          </p:cNvGraphicFramePr>
          <p:nvPr/>
        </p:nvGraphicFramePr>
        <p:xfrm>
          <a:off x="5580063" y="3775075"/>
          <a:ext cx="423862" cy="519113"/>
        </p:xfrm>
        <a:graphic>
          <a:graphicData uri="http://schemas.openxmlformats.org/presentationml/2006/ole">
            <mc:AlternateContent xmlns:mc="http://schemas.openxmlformats.org/markup-compatibility/2006">
              <mc:Choice xmlns:v="urn:schemas-microsoft-com:vml" Requires="v">
                <p:oleObj spid="_x0000_s48294" name="Equation" r:id="rId1" imgW="215900" imgH="292100" progId="Equation.3">
                  <p:embed/>
                </p:oleObj>
              </mc:Choice>
              <mc:Fallback>
                <p:oleObj name="Equation" r:id="rId1" imgW="215900" imgH="2921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3775075"/>
                        <a:ext cx="4238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0" name="Object 10"/>
          <p:cNvGraphicFramePr>
            <a:graphicFrameLocks noChangeAspect="1"/>
          </p:cNvGraphicFramePr>
          <p:nvPr/>
        </p:nvGraphicFramePr>
        <p:xfrm>
          <a:off x="5961063" y="3571875"/>
          <a:ext cx="2424112" cy="954088"/>
        </p:xfrm>
        <a:graphic>
          <a:graphicData uri="http://schemas.openxmlformats.org/presentationml/2006/ole">
            <mc:AlternateContent xmlns:mc="http://schemas.openxmlformats.org/markup-compatibility/2006">
              <mc:Choice xmlns:v="urn:schemas-microsoft-com:vml" Requires="v">
                <p:oleObj spid="_x0000_s48295" name="Equation" r:id="rId3" imgW="1727200" imgH="711200" progId="Equation.DSMT4">
                  <p:embed/>
                </p:oleObj>
              </mc:Choice>
              <mc:Fallback>
                <p:oleObj name="Equation" r:id="rId3" imgW="1727200" imgH="711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3" y="3571875"/>
                        <a:ext cx="2424112"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51" name="Text Box 11"/>
          <p:cNvSpPr txBox="1">
            <a:spLocks noChangeArrowheads="1"/>
          </p:cNvSpPr>
          <p:nvPr/>
        </p:nvSpPr>
        <p:spPr bwMode="auto">
          <a:xfrm>
            <a:off x="3417888" y="4689475"/>
            <a:ext cx="2911475" cy="519113"/>
          </a:xfrm>
          <a:prstGeom prst="rect">
            <a:avLst/>
          </a:prstGeom>
          <a:noFill/>
          <a:ln w="9525">
            <a:noFill/>
            <a:miter lim="800000"/>
          </a:ln>
        </p:spPr>
        <p:txBody>
          <a:bodyPr>
            <a:spAutoFit/>
          </a:bodyPr>
          <a:lstStyle/>
          <a:p>
            <a:pPr eaLnBrk="1" hangingPunct="1">
              <a:defRPr/>
            </a:pPr>
            <a:r>
              <a:rPr kumimoji="1" lang="zh-CN" altLang="en-US" sz="2800" b="1">
                <a:latin typeface="Times New Roman" panose="02020603050405020304" pitchFamily="18" charset="0"/>
                <a:ea typeface="+mn-ea"/>
                <a:cs typeface="Times New Roman" panose="02020603050405020304" pitchFamily="18" charset="0"/>
              </a:rPr>
              <a:t>运动方程：</a:t>
            </a:r>
            <a:endParaRPr kumimoji="1" lang="zh-CN" altLang="en-US" sz="2800" b="1">
              <a:latin typeface="Times New Roman" panose="02020603050405020304" pitchFamily="18" charset="0"/>
              <a:ea typeface="+mn-ea"/>
              <a:cs typeface="Times New Roman" panose="02020603050405020304" pitchFamily="18" charset="0"/>
            </a:endParaRPr>
          </a:p>
        </p:txBody>
      </p:sp>
      <p:graphicFrame>
        <p:nvGraphicFramePr>
          <p:cNvPr id="138254" name="Object 14"/>
          <p:cNvGraphicFramePr>
            <a:graphicFrameLocks noChangeAspect="1"/>
          </p:cNvGraphicFramePr>
          <p:nvPr/>
        </p:nvGraphicFramePr>
        <p:xfrm>
          <a:off x="217488" y="5472113"/>
          <a:ext cx="1487487" cy="933450"/>
        </p:xfrm>
        <a:graphic>
          <a:graphicData uri="http://schemas.openxmlformats.org/presentationml/2006/ole">
            <mc:AlternateContent xmlns:mc="http://schemas.openxmlformats.org/markup-compatibility/2006">
              <mc:Choice xmlns:v="urn:schemas-microsoft-com:vml" Requires="v">
                <p:oleObj spid="_x0000_s48296" name="公式" r:id="rId5" imgW="1054100" imgH="596900" progId="Equation.3">
                  <p:embed/>
                </p:oleObj>
              </mc:Choice>
              <mc:Fallback>
                <p:oleObj name="公式" r:id="rId5" imgW="1054100" imgH="5969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488" y="5472113"/>
                        <a:ext cx="148748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70" name="Object 30"/>
          <p:cNvGraphicFramePr>
            <a:graphicFrameLocks noChangeAspect="1"/>
          </p:cNvGraphicFramePr>
          <p:nvPr/>
        </p:nvGraphicFramePr>
        <p:xfrm>
          <a:off x="3455988" y="5572125"/>
          <a:ext cx="2659062" cy="874713"/>
        </p:xfrm>
        <a:graphic>
          <a:graphicData uri="http://schemas.openxmlformats.org/presentationml/2006/ole">
            <mc:AlternateContent xmlns:mc="http://schemas.openxmlformats.org/markup-compatibility/2006">
              <mc:Choice xmlns:v="urn:schemas-microsoft-com:vml" Requires="v">
                <p:oleObj spid="_x0000_s48297" name="公式" r:id="rId7" imgW="2006600" imgH="635000" progId="Equation.3">
                  <p:embed/>
                </p:oleObj>
              </mc:Choice>
              <mc:Fallback>
                <p:oleObj name="公式" r:id="rId7" imgW="2006600" imgH="63500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5988" y="5572125"/>
                        <a:ext cx="2659062"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71" name="Object 31"/>
          <p:cNvGraphicFramePr>
            <a:graphicFrameLocks noChangeAspect="1"/>
          </p:cNvGraphicFramePr>
          <p:nvPr/>
        </p:nvGraphicFramePr>
        <p:xfrm>
          <a:off x="6318250" y="5430838"/>
          <a:ext cx="2520950" cy="1066800"/>
        </p:xfrm>
        <a:graphic>
          <a:graphicData uri="http://schemas.openxmlformats.org/presentationml/2006/ole">
            <mc:AlternateContent xmlns:mc="http://schemas.openxmlformats.org/markup-compatibility/2006">
              <mc:Choice xmlns:v="urn:schemas-microsoft-com:vml" Requires="v">
                <p:oleObj spid="_x0000_s48298" name="公式" r:id="rId9" imgW="1854200" imgH="787400" progId="Equation.3">
                  <p:embed/>
                </p:oleObj>
              </mc:Choice>
              <mc:Fallback>
                <p:oleObj name="公式" r:id="rId9" imgW="1854200" imgH="7874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18250" y="5430838"/>
                        <a:ext cx="25209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74" name="Text Box 34"/>
          <p:cNvSpPr txBox="1">
            <a:spLocks noChangeArrowheads="1"/>
          </p:cNvSpPr>
          <p:nvPr/>
        </p:nvSpPr>
        <p:spPr bwMode="auto">
          <a:xfrm>
            <a:off x="3400425" y="2157413"/>
            <a:ext cx="1871663"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解：</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p:txBody>
      </p:sp>
      <p:grpSp>
        <p:nvGrpSpPr>
          <p:cNvPr id="2" name="Group 77"/>
          <p:cNvGrpSpPr/>
          <p:nvPr/>
        </p:nvGrpSpPr>
        <p:grpSpPr bwMode="auto">
          <a:xfrm>
            <a:off x="2501900" y="2198688"/>
            <a:ext cx="527050" cy="2501900"/>
            <a:chOff x="1641" y="1437"/>
            <a:chExt cx="332" cy="1576"/>
          </a:xfrm>
        </p:grpSpPr>
        <p:sp>
          <p:nvSpPr>
            <p:cNvPr id="13355" name="Line 45"/>
            <p:cNvSpPr>
              <a:spLocks noChangeShapeType="1"/>
            </p:cNvSpPr>
            <p:nvPr/>
          </p:nvSpPr>
          <p:spPr bwMode="auto">
            <a:xfrm>
              <a:off x="1736" y="1741"/>
              <a:ext cx="0" cy="1185"/>
            </a:xfrm>
            <a:prstGeom prst="line">
              <a:avLst/>
            </a:prstGeom>
            <a:noFill/>
            <a:ln w="31750">
              <a:solidFill>
                <a:schemeClr val="tx1"/>
              </a:solidFill>
              <a:round/>
              <a:tailEnd type="triangle" w="med" len="med"/>
            </a:ln>
          </p:spPr>
          <p:txBody>
            <a:bodyPr wrap="none" anchor="ct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48172" name="Text Box 46"/>
            <p:cNvSpPr txBox="1">
              <a:spLocks noChangeArrowheads="1"/>
            </p:cNvSpPr>
            <p:nvPr/>
          </p:nvSpPr>
          <p:spPr bwMode="auto">
            <a:xfrm>
              <a:off x="1743" y="2683"/>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cs typeface="Times New Roman" panose="02020603050405020304" pitchFamily="18" charset="0"/>
                </a:rPr>
                <a:t>x</a:t>
              </a:r>
              <a:endParaRPr kumimoji="1" lang="en-US" altLang="zh-CN" sz="2800" b="1" i="1">
                <a:latin typeface="Times New Roman" panose="02020603050405020304" pitchFamily="18" charset="0"/>
                <a:cs typeface="Times New Roman" panose="02020603050405020304" pitchFamily="18" charset="0"/>
              </a:endParaRPr>
            </a:p>
          </p:txBody>
        </p:sp>
        <p:sp>
          <p:nvSpPr>
            <p:cNvPr id="48173" name="Text Box 47"/>
            <p:cNvSpPr txBox="1">
              <a:spLocks noChangeArrowheads="1"/>
            </p:cNvSpPr>
            <p:nvPr/>
          </p:nvSpPr>
          <p:spPr bwMode="auto">
            <a:xfrm>
              <a:off x="1641" y="1437"/>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cs typeface="Times New Roman" panose="02020603050405020304" pitchFamily="18" charset="0"/>
                </a:rPr>
                <a:t>O</a:t>
              </a:r>
              <a:endParaRPr kumimoji="1" lang="en-US" altLang="zh-CN" sz="2800" b="1" i="1">
                <a:latin typeface="Times New Roman" panose="02020603050405020304" pitchFamily="18" charset="0"/>
                <a:cs typeface="Times New Roman" panose="02020603050405020304" pitchFamily="18" charset="0"/>
              </a:endParaRPr>
            </a:p>
          </p:txBody>
        </p:sp>
      </p:grpSp>
      <p:grpSp>
        <p:nvGrpSpPr>
          <p:cNvPr id="3" name="Group 48"/>
          <p:cNvGrpSpPr/>
          <p:nvPr/>
        </p:nvGrpSpPr>
        <p:grpSpPr bwMode="auto">
          <a:xfrm>
            <a:off x="508000" y="2586038"/>
            <a:ext cx="1809750" cy="76200"/>
            <a:chOff x="438" y="2217"/>
            <a:chExt cx="1153" cy="49"/>
          </a:xfrm>
        </p:grpSpPr>
        <p:sp>
          <p:nvSpPr>
            <p:cNvPr id="13347" name="Oval 49"/>
            <p:cNvSpPr>
              <a:spLocks noChangeArrowheads="1"/>
            </p:cNvSpPr>
            <p:nvPr/>
          </p:nvSpPr>
          <p:spPr bwMode="auto">
            <a:xfrm>
              <a:off x="1446" y="2217"/>
              <a:ext cx="145" cy="49"/>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48" name="Oval 50"/>
            <p:cNvSpPr>
              <a:spLocks noChangeArrowheads="1"/>
            </p:cNvSpPr>
            <p:nvPr/>
          </p:nvSpPr>
          <p:spPr bwMode="auto">
            <a:xfrm>
              <a:off x="1302" y="2217"/>
              <a:ext cx="156" cy="49"/>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49" name="Oval 51"/>
            <p:cNvSpPr>
              <a:spLocks noChangeArrowheads="1"/>
            </p:cNvSpPr>
            <p:nvPr/>
          </p:nvSpPr>
          <p:spPr bwMode="auto">
            <a:xfrm>
              <a:off x="1158" y="2217"/>
              <a:ext cx="145" cy="49"/>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50" name="Oval 52"/>
            <p:cNvSpPr>
              <a:spLocks noChangeArrowheads="1"/>
            </p:cNvSpPr>
            <p:nvPr/>
          </p:nvSpPr>
          <p:spPr bwMode="auto">
            <a:xfrm>
              <a:off x="1015" y="2217"/>
              <a:ext cx="156" cy="49"/>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51" name="Oval 53"/>
            <p:cNvSpPr>
              <a:spLocks noChangeArrowheads="1"/>
            </p:cNvSpPr>
            <p:nvPr/>
          </p:nvSpPr>
          <p:spPr bwMode="auto">
            <a:xfrm>
              <a:off x="870" y="2217"/>
              <a:ext cx="145" cy="49"/>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52" name="Oval 54"/>
            <p:cNvSpPr>
              <a:spLocks noChangeArrowheads="1"/>
            </p:cNvSpPr>
            <p:nvPr/>
          </p:nvSpPr>
          <p:spPr bwMode="auto">
            <a:xfrm>
              <a:off x="438" y="2217"/>
              <a:ext cx="145" cy="49"/>
            </a:xfrm>
            <a:prstGeom prst="ellipse">
              <a:avLst/>
            </a:prstGeom>
            <a:solidFill>
              <a:srgbClr val="990000"/>
            </a:solidFill>
            <a:ln w="9525">
              <a:solidFill>
                <a:schemeClr val="bg1"/>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53" name="Oval 55"/>
            <p:cNvSpPr>
              <a:spLocks noChangeArrowheads="1"/>
            </p:cNvSpPr>
            <p:nvPr/>
          </p:nvSpPr>
          <p:spPr bwMode="auto">
            <a:xfrm>
              <a:off x="726" y="2217"/>
              <a:ext cx="145" cy="49"/>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54" name="Oval 56"/>
            <p:cNvSpPr>
              <a:spLocks noChangeArrowheads="1"/>
            </p:cNvSpPr>
            <p:nvPr/>
          </p:nvSpPr>
          <p:spPr bwMode="auto">
            <a:xfrm>
              <a:off x="582" y="2217"/>
              <a:ext cx="167" cy="49"/>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grpSp>
      <p:grpSp>
        <p:nvGrpSpPr>
          <p:cNvPr id="4" name="Group 57"/>
          <p:cNvGrpSpPr/>
          <p:nvPr/>
        </p:nvGrpSpPr>
        <p:grpSpPr bwMode="auto">
          <a:xfrm>
            <a:off x="2251075" y="2622550"/>
            <a:ext cx="76200" cy="1130300"/>
            <a:chOff x="1542" y="2265"/>
            <a:chExt cx="49" cy="721"/>
          </a:xfrm>
        </p:grpSpPr>
        <p:sp>
          <p:nvSpPr>
            <p:cNvPr id="13342" name="Oval 58"/>
            <p:cNvSpPr>
              <a:spLocks noChangeArrowheads="1"/>
            </p:cNvSpPr>
            <p:nvPr/>
          </p:nvSpPr>
          <p:spPr bwMode="auto">
            <a:xfrm>
              <a:off x="1542" y="2841"/>
              <a:ext cx="49" cy="145"/>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43" name="Oval 59"/>
            <p:cNvSpPr>
              <a:spLocks noChangeArrowheads="1"/>
            </p:cNvSpPr>
            <p:nvPr/>
          </p:nvSpPr>
          <p:spPr bwMode="auto">
            <a:xfrm>
              <a:off x="1542" y="2697"/>
              <a:ext cx="49" cy="145"/>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44" name="Oval 60"/>
            <p:cNvSpPr>
              <a:spLocks noChangeArrowheads="1"/>
            </p:cNvSpPr>
            <p:nvPr/>
          </p:nvSpPr>
          <p:spPr bwMode="auto">
            <a:xfrm>
              <a:off x="1542" y="2553"/>
              <a:ext cx="49" cy="153"/>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45" name="Oval 61"/>
            <p:cNvSpPr>
              <a:spLocks noChangeArrowheads="1"/>
            </p:cNvSpPr>
            <p:nvPr/>
          </p:nvSpPr>
          <p:spPr bwMode="auto">
            <a:xfrm>
              <a:off x="1542" y="2409"/>
              <a:ext cx="49" cy="145"/>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346" name="Oval 62"/>
            <p:cNvSpPr>
              <a:spLocks noChangeArrowheads="1"/>
            </p:cNvSpPr>
            <p:nvPr/>
          </p:nvSpPr>
          <p:spPr bwMode="auto">
            <a:xfrm>
              <a:off x="1542" y="2265"/>
              <a:ext cx="49" cy="145"/>
            </a:xfrm>
            <a:prstGeom prst="ellipse">
              <a:avLst/>
            </a:prstGeom>
            <a:solidFill>
              <a:srgbClr val="990000"/>
            </a:solidFill>
            <a:ln w="9525">
              <a:solidFill>
                <a:srgbClr val="FFFFFF"/>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grpSp>
      <p:sp>
        <p:nvSpPr>
          <p:cNvPr id="13333" name="Line 64"/>
          <p:cNvSpPr>
            <a:spLocks noChangeShapeType="1"/>
          </p:cNvSpPr>
          <p:nvPr/>
        </p:nvSpPr>
        <p:spPr bwMode="auto">
          <a:xfrm>
            <a:off x="1757363" y="3751263"/>
            <a:ext cx="527050" cy="1587"/>
          </a:xfrm>
          <a:prstGeom prst="line">
            <a:avLst/>
          </a:prstGeom>
          <a:noFill/>
          <a:ln w="12700">
            <a:solidFill>
              <a:schemeClr val="tx1"/>
            </a:solidFill>
            <a:round/>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48147" name="Text Box 66"/>
          <p:cNvSpPr txBox="1">
            <a:spLocks noChangeArrowheads="1"/>
          </p:cNvSpPr>
          <p:nvPr/>
        </p:nvSpPr>
        <p:spPr bwMode="auto">
          <a:xfrm>
            <a:off x="1573213" y="2905125"/>
            <a:ext cx="39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cs typeface="Times New Roman" panose="02020603050405020304" pitchFamily="18" charset="0"/>
              </a:rPr>
              <a:t>x</a:t>
            </a:r>
            <a:endParaRPr kumimoji="1" lang="en-US" altLang="zh-CN" b="1" i="1">
              <a:latin typeface="Times New Roman" panose="02020603050405020304" pitchFamily="18" charset="0"/>
              <a:cs typeface="Times New Roman" panose="02020603050405020304" pitchFamily="18" charset="0"/>
            </a:endParaRPr>
          </a:p>
        </p:txBody>
      </p:sp>
      <p:sp>
        <p:nvSpPr>
          <p:cNvPr id="138310" name="Line 70"/>
          <p:cNvSpPr>
            <a:spLocks noChangeShapeType="1"/>
          </p:cNvSpPr>
          <p:nvPr/>
        </p:nvSpPr>
        <p:spPr bwMode="auto">
          <a:xfrm>
            <a:off x="5526088" y="4638675"/>
            <a:ext cx="277812" cy="246063"/>
          </a:xfrm>
          <a:prstGeom prst="line">
            <a:avLst/>
          </a:prstGeom>
          <a:noFill/>
          <a:ln w="31750" cap="sq">
            <a:solidFill>
              <a:srgbClr val="FF0000"/>
            </a:solidFill>
            <a:round/>
            <a:headEnd type="none" w="sm" len="sm"/>
            <a:tailEnd type="none" w="sm" len="sm"/>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8311" name="Line 71"/>
          <p:cNvSpPr>
            <a:spLocks noChangeShapeType="1"/>
          </p:cNvSpPr>
          <p:nvPr/>
        </p:nvSpPr>
        <p:spPr bwMode="auto">
          <a:xfrm>
            <a:off x="6748463" y="4762500"/>
            <a:ext cx="217487" cy="381000"/>
          </a:xfrm>
          <a:prstGeom prst="line">
            <a:avLst/>
          </a:prstGeom>
          <a:noFill/>
          <a:ln w="31750" cap="sq">
            <a:solidFill>
              <a:srgbClr val="FF0000"/>
            </a:solidFill>
            <a:round/>
            <a:headEnd type="none" w="sm" len="sm"/>
            <a:tailEnd type="none" w="sm" len="sm"/>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graphicFrame>
        <p:nvGraphicFramePr>
          <p:cNvPr id="138312" name="Object 72"/>
          <p:cNvGraphicFramePr>
            <a:graphicFrameLocks noChangeAspect="1"/>
          </p:cNvGraphicFramePr>
          <p:nvPr/>
        </p:nvGraphicFramePr>
        <p:xfrm>
          <a:off x="1557338" y="5434013"/>
          <a:ext cx="1636712" cy="1066800"/>
        </p:xfrm>
        <a:graphic>
          <a:graphicData uri="http://schemas.openxmlformats.org/presentationml/2006/ole">
            <mc:AlternateContent xmlns:mc="http://schemas.openxmlformats.org/markup-compatibility/2006">
              <mc:Choice xmlns:v="urn:schemas-microsoft-com:vml" Requires="v">
                <p:oleObj spid="_x0000_s48299" name="Equation" r:id="rId11" imgW="1155700" imgH="723900" progId="Equation.DSMT4">
                  <p:embed/>
                </p:oleObj>
              </mc:Choice>
              <mc:Fallback>
                <p:oleObj name="Equation" r:id="rId11" imgW="1155700" imgH="723900" progId="Equation.DSMT4">
                  <p:embed/>
                  <p:pic>
                    <p:nvPicPr>
                      <p:cNvPr id="0" name="Object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7338" y="5434013"/>
                        <a:ext cx="163671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313" name="Object 73"/>
          <p:cNvGraphicFramePr>
            <a:graphicFrameLocks noChangeAspect="1"/>
          </p:cNvGraphicFramePr>
          <p:nvPr/>
        </p:nvGraphicFramePr>
        <p:xfrm>
          <a:off x="5310188" y="4567238"/>
          <a:ext cx="2259012" cy="801687"/>
        </p:xfrm>
        <a:graphic>
          <a:graphicData uri="http://schemas.openxmlformats.org/presentationml/2006/ole">
            <mc:AlternateContent xmlns:mc="http://schemas.openxmlformats.org/markup-compatibility/2006">
              <mc:Choice xmlns:v="urn:schemas-microsoft-com:vml" Requires="v">
                <p:oleObj spid="_x0000_s48300" name="公式" r:id="rId13" imgW="1739900" imgH="558800" progId="Equation.3">
                  <p:embed/>
                </p:oleObj>
              </mc:Choice>
              <mc:Fallback>
                <p:oleObj name="公式" r:id="rId13" imgW="1739900" imgH="558800" progId="Equation.3">
                  <p:embed/>
                  <p:pic>
                    <p:nvPicPr>
                      <p:cNvPr id="0" name="Object 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10188" y="4567238"/>
                        <a:ext cx="2259012"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1" name="Rectangle 76" descr="深色下对角线"/>
          <p:cNvSpPr>
            <a:spLocks noChangeArrowheads="1"/>
          </p:cNvSpPr>
          <p:nvPr/>
        </p:nvSpPr>
        <p:spPr bwMode="auto">
          <a:xfrm>
            <a:off x="141288" y="2679700"/>
            <a:ext cx="2071687" cy="73025"/>
          </a:xfrm>
          <a:prstGeom prst="rect">
            <a:avLst/>
          </a:prstGeom>
          <a:pattFill prst="dkDnDiag">
            <a:fgClr>
              <a:srgbClr val="000000"/>
            </a:fgClr>
            <a:bgClr>
              <a:srgbClr val="FFFFFF"/>
            </a:bgClr>
          </a:pattFill>
          <a:ln w="9525">
            <a:solidFill>
              <a:srgbClr val="000000"/>
            </a:solidFill>
            <a:miter lim="800000"/>
          </a:ln>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138318" name="Line 78"/>
          <p:cNvSpPr>
            <a:spLocks noChangeShapeType="1"/>
          </p:cNvSpPr>
          <p:nvPr/>
        </p:nvSpPr>
        <p:spPr bwMode="auto">
          <a:xfrm>
            <a:off x="2287588" y="3275013"/>
            <a:ext cx="0" cy="1079500"/>
          </a:xfrm>
          <a:prstGeom prst="line">
            <a:avLst/>
          </a:prstGeom>
          <a:noFill/>
          <a:ln w="15875">
            <a:solidFill>
              <a:srgbClr val="FF0000"/>
            </a:solidFill>
            <a:round/>
            <a:headEnd type="none" w="sm" len="sm"/>
            <a:tailEnd type="triangle" w="med" len="lg"/>
          </a:ln>
        </p:spPr>
        <p:txBody>
          <a:bodyPr wrap="none"/>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graphicFrame>
        <p:nvGraphicFramePr>
          <p:cNvPr id="138319" name="Object 79"/>
          <p:cNvGraphicFramePr>
            <a:graphicFrameLocks noChangeAspect="1"/>
          </p:cNvGraphicFramePr>
          <p:nvPr/>
        </p:nvGraphicFramePr>
        <p:xfrm>
          <a:off x="1985963" y="4321175"/>
          <a:ext cx="436562" cy="500063"/>
        </p:xfrm>
        <a:graphic>
          <a:graphicData uri="http://schemas.openxmlformats.org/presentationml/2006/ole">
            <mc:AlternateContent xmlns:mc="http://schemas.openxmlformats.org/markup-compatibility/2006">
              <mc:Choice xmlns:v="urn:schemas-microsoft-com:vml" Requires="v">
                <p:oleObj spid="_x0000_s48301" name="公式" r:id="rId15" imgW="215900" imgH="279400" progId="Equation.3">
                  <p:embed/>
                </p:oleObj>
              </mc:Choice>
              <mc:Fallback>
                <p:oleObj name="公式" r:id="rId15" imgW="215900" imgH="279400" progId="Equation.3">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5963" y="4321175"/>
                        <a:ext cx="436562"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9" name="Line 65"/>
          <p:cNvSpPr>
            <a:spLocks noChangeShapeType="1"/>
          </p:cNvSpPr>
          <p:nvPr/>
        </p:nvSpPr>
        <p:spPr bwMode="auto">
          <a:xfrm>
            <a:off x="1949450" y="2660650"/>
            <a:ext cx="0" cy="1093788"/>
          </a:xfrm>
          <a:prstGeom prst="line">
            <a:avLst/>
          </a:prstGeom>
          <a:noFill/>
          <a:ln w="19050">
            <a:solidFill>
              <a:schemeClr val="tx1"/>
            </a:solidFill>
            <a:round/>
            <a:headEnd type="triangle" w="med" len="med"/>
            <a:tailEnd type="triangle" w="med" len="med"/>
          </a:ln>
        </p:spPr>
        <p:txBody>
          <a:bodyPr wrap="none" anchor="ct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46" name="Text Box 6"/>
          <p:cNvSpPr txBox="1">
            <a:spLocks noChangeArrowheads="1"/>
          </p:cNvSpPr>
          <p:nvPr/>
        </p:nvSpPr>
        <p:spPr bwMode="auto">
          <a:xfrm>
            <a:off x="4241800" y="2638425"/>
            <a:ext cx="3962400" cy="519113"/>
          </a:xfrm>
          <a:prstGeom prst="rect">
            <a:avLst/>
          </a:prstGeom>
          <a:noFill/>
          <a:ln w="9525">
            <a:noFill/>
            <a:miter lim="800000"/>
          </a:ln>
        </p:spPr>
        <p:txBody>
          <a:bodyPr>
            <a:spAutoFit/>
          </a:bodyPr>
          <a:lstStyle/>
          <a:p>
            <a:pPr eaLnBrk="1" hangingPunct="1">
              <a:defRPr/>
            </a:pPr>
            <a:r>
              <a:rPr kumimoji="1" lang="zh-CN" altLang="en-US" sz="2800" b="1" dirty="0">
                <a:solidFill>
                  <a:srgbClr val="0000FF"/>
                </a:solidFill>
                <a:latin typeface="Times New Roman" panose="02020603050405020304" pitchFamily="18" charset="0"/>
                <a:ea typeface="+mn-ea"/>
                <a:cs typeface="Times New Roman" panose="02020603050405020304" pitchFamily="18" charset="0"/>
              </a:rPr>
              <a:t>各点速率相同</a:t>
            </a:r>
            <a:endParaRPr kumimoji="1" lang="zh-CN" altLang="en-US" sz="2800" b="1" dirty="0">
              <a:solidFill>
                <a:srgbClr val="0000FF"/>
              </a:solidFill>
              <a:latin typeface="Times New Roman" panose="02020603050405020304" pitchFamily="18" charset="0"/>
              <a:ea typeface="+mn-ea"/>
              <a:cs typeface="Times New Roman" panose="02020603050405020304" pitchFamily="18" charset="0"/>
            </a:endParaRPr>
          </a:p>
        </p:txBody>
      </p:sp>
      <p:sp>
        <p:nvSpPr>
          <p:cNvPr id="48157" name="Rectangle 2087" descr="深色下对角线"/>
          <p:cNvSpPr>
            <a:spLocks noChangeArrowheads="1"/>
          </p:cNvSpPr>
          <p:nvPr/>
        </p:nvSpPr>
        <p:spPr bwMode="auto">
          <a:xfrm>
            <a:off x="2349500" y="2686050"/>
            <a:ext cx="792163" cy="71438"/>
          </a:xfrm>
          <a:prstGeom prst="rect">
            <a:avLst/>
          </a:prstGeom>
          <a:pattFill prst="dkDnDiag">
            <a:fgClr>
              <a:srgbClr val="000000"/>
            </a:fgClr>
            <a:bgClr>
              <a:srgbClr val="FFFFFF"/>
            </a:bgClr>
          </a:pattFill>
          <a:ln w="9525">
            <a:solidFill>
              <a:srgbClr val="00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iterate type="lt">
                                    <p:tmPct val="100000"/>
                                  </p:iterate>
                                  <p:childTnLst>
                                    <p:set>
                                      <p:cBhvr>
                                        <p:cTn id="15" dur="1" fill="hold">
                                          <p:stCondLst>
                                            <p:cond delay="0"/>
                                          </p:stCondLst>
                                        </p:cTn>
                                        <p:tgtEl>
                                          <p:spTgt spid="138246"/>
                                        </p:tgtEl>
                                        <p:attrNameLst>
                                          <p:attrName>style.visibility</p:attrName>
                                        </p:attrNameLst>
                                      </p:cBhvr>
                                      <p:to>
                                        <p:strVal val="visible"/>
                                      </p:to>
                                    </p:set>
                                    <p:animEffect transition="in" filter="dissolve">
                                      <p:cBhvr>
                                        <p:cTn id="16" dur="75"/>
                                        <p:tgtEl>
                                          <p:spTgt spid="1382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iterate type="lt">
                                    <p:tmPct val="100000"/>
                                  </p:iterate>
                                  <p:childTnLst>
                                    <p:set>
                                      <p:cBhvr>
                                        <p:cTn id="20" dur="1" fill="hold">
                                          <p:stCondLst>
                                            <p:cond delay="0"/>
                                          </p:stCondLst>
                                        </p:cTn>
                                        <p:tgtEl>
                                          <p:spTgt spid="46"/>
                                        </p:tgtEl>
                                        <p:attrNameLst>
                                          <p:attrName>style.visibility</p:attrName>
                                        </p:attrNameLst>
                                      </p:cBhvr>
                                      <p:to>
                                        <p:strVal val="visible"/>
                                      </p:to>
                                    </p:set>
                                    <p:animEffect transition="in" filter="dissolve">
                                      <p:cBhvr>
                                        <p:cTn id="21" dur="75"/>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iterate type="lt">
                                    <p:tmPct val="100000"/>
                                  </p:iterate>
                                  <p:childTnLst>
                                    <p:set>
                                      <p:cBhvr>
                                        <p:cTn id="25" dur="1" fill="hold">
                                          <p:stCondLst>
                                            <p:cond delay="0"/>
                                          </p:stCondLst>
                                        </p:cTn>
                                        <p:tgtEl>
                                          <p:spTgt spid="138247"/>
                                        </p:tgtEl>
                                        <p:attrNameLst>
                                          <p:attrName>style.visibility</p:attrName>
                                        </p:attrNameLst>
                                      </p:cBhvr>
                                      <p:to>
                                        <p:strVal val="visible"/>
                                      </p:to>
                                    </p:set>
                                    <p:animEffect transition="in" filter="dissolve">
                                      <p:cBhvr>
                                        <p:cTn id="26" dur="75"/>
                                        <p:tgtEl>
                                          <p:spTgt spid="138247"/>
                                        </p:tgtEl>
                                      </p:cBhvr>
                                    </p:animEffect>
                                  </p:childTnLst>
                                </p:cTn>
                              </p:par>
                            </p:childTnLst>
                          </p:cTn>
                        </p:par>
                        <p:par>
                          <p:cTn id="27" fill="hold">
                            <p:stCondLst>
                              <p:cond delay="675"/>
                            </p:stCondLst>
                            <p:childTnLst>
                              <p:par>
                                <p:cTn id="28" presetID="22" presetClass="entr" presetSubtype="1"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iterate type="lt">
                                    <p:tmPct val="100000"/>
                                  </p:iterate>
                                  <p:childTnLst>
                                    <p:set>
                                      <p:cBhvr>
                                        <p:cTn id="34" dur="1" fill="hold">
                                          <p:stCondLst>
                                            <p:cond delay="0"/>
                                          </p:stCondLst>
                                        </p:cTn>
                                        <p:tgtEl>
                                          <p:spTgt spid="138248"/>
                                        </p:tgtEl>
                                        <p:attrNameLst>
                                          <p:attrName>style.visibility</p:attrName>
                                        </p:attrNameLst>
                                      </p:cBhvr>
                                      <p:to>
                                        <p:strVal val="visible"/>
                                      </p:to>
                                    </p:set>
                                    <p:animEffect transition="in" filter="dissolve">
                                      <p:cBhvr>
                                        <p:cTn id="35" dur="75"/>
                                        <p:tgtEl>
                                          <p:spTgt spid="138248"/>
                                        </p:tgtEl>
                                      </p:cBhvr>
                                    </p:animEffect>
                                  </p:childTnLst>
                                </p:cTn>
                              </p:par>
                            </p:childTnLst>
                          </p:cTn>
                        </p:par>
                        <p:par>
                          <p:cTn id="36" fill="hold">
                            <p:stCondLst>
                              <p:cond delay="375"/>
                            </p:stCondLst>
                            <p:childTnLst>
                              <p:par>
                                <p:cTn id="37" presetID="22" presetClass="entr" presetSubtype="1" fill="hold" nodeType="afterEffect">
                                  <p:stCondLst>
                                    <p:cond delay="0"/>
                                  </p:stCondLst>
                                  <p:childTnLst>
                                    <p:set>
                                      <p:cBhvr>
                                        <p:cTn id="38" dur="1" fill="hold">
                                          <p:stCondLst>
                                            <p:cond delay="0"/>
                                          </p:stCondLst>
                                        </p:cTn>
                                        <p:tgtEl>
                                          <p:spTgt spid="138318"/>
                                        </p:tgtEl>
                                        <p:attrNameLst>
                                          <p:attrName>style.visibility</p:attrName>
                                        </p:attrNameLst>
                                      </p:cBhvr>
                                      <p:to>
                                        <p:strVal val="visible"/>
                                      </p:to>
                                    </p:set>
                                    <p:animEffect transition="in" filter="wipe(up)">
                                      <p:cBhvr>
                                        <p:cTn id="39" dur="1000"/>
                                        <p:tgtEl>
                                          <p:spTgt spid="138318"/>
                                        </p:tgtEl>
                                      </p:cBhvr>
                                    </p:animEffect>
                                  </p:childTnLst>
                                </p:cTn>
                              </p:par>
                            </p:childTnLst>
                          </p:cTn>
                        </p:par>
                        <p:par>
                          <p:cTn id="40" fill="hold">
                            <p:stCondLst>
                              <p:cond delay="1375"/>
                            </p:stCondLst>
                            <p:childTnLst>
                              <p:par>
                                <p:cTn id="41" presetID="1" presetClass="entr" presetSubtype="0" fill="hold" nodeType="afterEffect">
                                  <p:stCondLst>
                                    <p:cond delay="0"/>
                                  </p:stCondLst>
                                  <p:childTnLst>
                                    <p:set>
                                      <p:cBhvr>
                                        <p:cTn id="42" dur="1" fill="hold">
                                          <p:stCondLst>
                                            <p:cond delay="0"/>
                                          </p:stCondLst>
                                        </p:cTn>
                                        <p:tgtEl>
                                          <p:spTgt spid="1383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8249"/>
                                        </p:tgtEl>
                                        <p:attrNameLst>
                                          <p:attrName>style.visibility</p:attrName>
                                        </p:attrNameLst>
                                      </p:cBhvr>
                                      <p:to>
                                        <p:strVal val="visible"/>
                                      </p:to>
                                    </p:set>
                                  </p:childTnLst>
                                </p:cTn>
                              </p:par>
                            </p:childTnLst>
                          </p:cTn>
                        </p:par>
                        <p:par>
                          <p:cTn id="47" fill="hold">
                            <p:stCondLst>
                              <p:cond delay="500"/>
                            </p:stCondLst>
                            <p:childTnLst>
                              <p:par>
                                <p:cTn id="48" presetID="4" presetClass="entr" presetSubtype="32" fill="hold" nodeType="afterEffect">
                                  <p:stCondLst>
                                    <p:cond delay="0"/>
                                  </p:stCondLst>
                                  <p:childTnLst>
                                    <p:set>
                                      <p:cBhvr>
                                        <p:cTn id="49" dur="1" fill="hold">
                                          <p:stCondLst>
                                            <p:cond delay="0"/>
                                          </p:stCondLst>
                                        </p:cTn>
                                        <p:tgtEl>
                                          <p:spTgt spid="138250"/>
                                        </p:tgtEl>
                                        <p:attrNameLst>
                                          <p:attrName>style.visibility</p:attrName>
                                        </p:attrNameLst>
                                      </p:cBhvr>
                                      <p:to>
                                        <p:strVal val="visible"/>
                                      </p:to>
                                    </p:set>
                                    <p:animEffect transition="in" filter="box(out)">
                                      <p:cBhvr>
                                        <p:cTn id="50" dur="500"/>
                                        <p:tgtEl>
                                          <p:spTgt spid="13825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iterate type="lt">
                                    <p:tmPct val="100000"/>
                                  </p:iterate>
                                  <p:childTnLst>
                                    <p:set>
                                      <p:cBhvr>
                                        <p:cTn id="54" dur="1" fill="hold">
                                          <p:stCondLst>
                                            <p:cond delay="0"/>
                                          </p:stCondLst>
                                        </p:cTn>
                                        <p:tgtEl>
                                          <p:spTgt spid="138251"/>
                                        </p:tgtEl>
                                        <p:attrNameLst>
                                          <p:attrName>style.visibility</p:attrName>
                                        </p:attrNameLst>
                                      </p:cBhvr>
                                      <p:to>
                                        <p:strVal val="visible"/>
                                      </p:to>
                                    </p:set>
                                    <p:animEffect transition="in" filter="dissolve">
                                      <p:cBhvr>
                                        <p:cTn id="55" dur="75"/>
                                        <p:tgtEl>
                                          <p:spTgt spid="13825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38313"/>
                                        </p:tgtEl>
                                        <p:attrNameLst>
                                          <p:attrName>style.visibility</p:attrName>
                                        </p:attrNameLst>
                                      </p:cBhvr>
                                      <p:to>
                                        <p:strVal val="visible"/>
                                      </p:to>
                                    </p:set>
                                    <p:animEffect transition="in" filter="wipe(left)">
                                      <p:cBhvr>
                                        <p:cTn id="60" dur="500"/>
                                        <p:tgtEl>
                                          <p:spTgt spid="1383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38311"/>
                                        </p:tgtEl>
                                        <p:attrNameLst>
                                          <p:attrName>style.visibility</p:attrName>
                                        </p:attrNameLst>
                                      </p:cBhvr>
                                      <p:to>
                                        <p:strVal val="visible"/>
                                      </p:to>
                                    </p:set>
                                    <p:animEffect transition="in" filter="wipe(up)">
                                      <p:cBhvr>
                                        <p:cTn id="65" dur="500"/>
                                        <p:tgtEl>
                                          <p:spTgt spid="138311"/>
                                        </p:tgtEl>
                                      </p:cBhvr>
                                    </p:animEffect>
                                  </p:childTnLst>
                                </p:cTn>
                              </p:par>
                            </p:childTnLst>
                          </p:cTn>
                        </p:par>
                        <p:par>
                          <p:cTn id="66" fill="hold">
                            <p:stCondLst>
                              <p:cond delay="500"/>
                            </p:stCondLst>
                            <p:childTnLst>
                              <p:par>
                                <p:cTn id="67" presetID="22" presetClass="entr" presetSubtype="1" fill="hold" nodeType="afterEffect">
                                  <p:stCondLst>
                                    <p:cond delay="0"/>
                                  </p:stCondLst>
                                  <p:childTnLst>
                                    <p:set>
                                      <p:cBhvr>
                                        <p:cTn id="68" dur="1" fill="hold">
                                          <p:stCondLst>
                                            <p:cond delay="0"/>
                                          </p:stCondLst>
                                        </p:cTn>
                                        <p:tgtEl>
                                          <p:spTgt spid="138310"/>
                                        </p:tgtEl>
                                        <p:attrNameLst>
                                          <p:attrName>style.visibility</p:attrName>
                                        </p:attrNameLst>
                                      </p:cBhvr>
                                      <p:to>
                                        <p:strVal val="visible"/>
                                      </p:to>
                                    </p:set>
                                    <p:animEffect transition="in" filter="wipe(up)">
                                      <p:cBhvr>
                                        <p:cTn id="69" dur="500"/>
                                        <p:tgtEl>
                                          <p:spTgt spid="138310"/>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nodeType="clickEffect">
                                  <p:stCondLst>
                                    <p:cond delay="0"/>
                                  </p:stCondLst>
                                  <p:childTnLst>
                                    <p:set>
                                      <p:cBhvr>
                                        <p:cTn id="73" dur="1" fill="hold">
                                          <p:stCondLst>
                                            <p:cond delay="0"/>
                                          </p:stCondLst>
                                        </p:cTn>
                                        <p:tgtEl>
                                          <p:spTgt spid="138254"/>
                                        </p:tgtEl>
                                        <p:attrNameLst>
                                          <p:attrName>style.visibility</p:attrName>
                                        </p:attrNameLst>
                                      </p:cBhvr>
                                      <p:to>
                                        <p:strVal val="visible"/>
                                      </p:to>
                                    </p:set>
                                    <p:animEffect transition="in" filter="slide(fromBottom)">
                                      <p:cBhvr>
                                        <p:cTn id="74" dur="500"/>
                                        <p:tgtEl>
                                          <p:spTgt spid="138254"/>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nodeType="clickEffect">
                                  <p:stCondLst>
                                    <p:cond delay="0"/>
                                  </p:stCondLst>
                                  <p:childTnLst>
                                    <p:set>
                                      <p:cBhvr>
                                        <p:cTn id="78" dur="1" fill="hold">
                                          <p:stCondLst>
                                            <p:cond delay="0"/>
                                          </p:stCondLst>
                                        </p:cTn>
                                        <p:tgtEl>
                                          <p:spTgt spid="138312"/>
                                        </p:tgtEl>
                                        <p:attrNameLst>
                                          <p:attrName>style.visibility</p:attrName>
                                        </p:attrNameLst>
                                      </p:cBhvr>
                                      <p:to>
                                        <p:strVal val="visible"/>
                                      </p:to>
                                    </p:set>
                                    <p:animEffect transition="in" filter="slide(fromBottom)">
                                      <p:cBhvr>
                                        <p:cTn id="79" dur="500"/>
                                        <p:tgtEl>
                                          <p:spTgt spid="13831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38270"/>
                                        </p:tgtEl>
                                        <p:attrNameLst>
                                          <p:attrName>style.visibility</p:attrName>
                                        </p:attrNameLst>
                                      </p:cBhvr>
                                      <p:to>
                                        <p:strVal val="visible"/>
                                      </p:to>
                                    </p:set>
                                    <p:animEffect transition="in" filter="wipe(left)">
                                      <p:cBhvr>
                                        <p:cTn id="84" dur="500"/>
                                        <p:tgtEl>
                                          <p:spTgt spid="13827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38271"/>
                                        </p:tgtEl>
                                        <p:attrNameLst>
                                          <p:attrName>style.visibility</p:attrName>
                                        </p:attrNameLst>
                                      </p:cBhvr>
                                      <p:to>
                                        <p:strVal val="visible"/>
                                      </p:to>
                                    </p:set>
                                    <p:animEffect transition="in" filter="wipe(left)">
                                      <p:cBhvr>
                                        <p:cTn id="89" dur="500"/>
                                        <p:tgtEl>
                                          <p:spTgt spid="138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utoUpdateAnimBg="0"/>
      <p:bldP spid="138247" grpId="0" autoUpdateAnimBg="0"/>
      <p:bldP spid="138248" grpId="0" autoUpdateAnimBg="0"/>
      <p:bldP spid="138251" grpId="0" autoUpdateAnimBg="0"/>
      <p:bldP spid="4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05280A-C6CD-4736-9EFA-476C84C86D88}" type="slidenum">
              <a:rPr lang="en-US" altLang="zh-CN" sz="1800" smtClean="0">
                <a:solidFill>
                  <a:schemeClr val="accent2"/>
                </a:solidFill>
              </a:rPr>
            </a:fld>
            <a:endParaRPr lang="en-US" altLang="zh-CN" sz="1800" smtClean="0">
              <a:solidFill>
                <a:schemeClr val="accent2"/>
              </a:solidFill>
            </a:endParaRPr>
          </a:p>
        </p:txBody>
      </p:sp>
      <p:sp>
        <p:nvSpPr>
          <p:cNvPr id="172036" name="Text Box 4"/>
          <p:cNvSpPr txBox="1">
            <a:spLocks noChangeArrowheads="1"/>
          </p:cNvSpPr>
          <p:nvPr/>
        </p:nvSpPr>
        <p:spPr bwMode="auto">
          <a:xfrm>
            <a:off x="334963" y="157163"/>
            <a:ext cx="8424862" cy="2214562"/>
          </a:xfrm>
          <a:prstGeom prst="rect">
            <a:avLst/>
          </a:prstGeom>
          <a:noFill/>
          <a:ln w="9525">
            <a:noFill/>
            <a:miter lim="800000"/>
          </a:ln>
          <a:effectLst/>
        </p:spPr>
        <p:txBody>
          <a:bodyPr>
            <a:spAutoFit/>
          </a:bodyPr>
          <a:lstStyle/>
          <a:p>
            <a:pPr eaLnBrk="1" hangingPunct="1">
              <a:lnSpc>
                <a:spcPct val="120000"/>
              </a:lnSpc>
              <a:spcBef>
                <a:spcPct val="10000"/>
              </a:spcBef>
              <a:defRPr/>
            </a:pP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课堂练习</a:t>
            </a:r>
            <a:r>
              <a:rPr kumimoji="1" lang="en-US" altLang="zh-CN" sz="2800"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latin typeface="Times New Roman" panose="02020603050405020304" pitchFamily="18" charset="0"/>
              </a:rPr>
              <a:t>光滑桌面上有一个固定的半径为</a:t>
            </a:r>
            <a:r>
              <a:rPr kumimoji="1" lang="en-US" altLang="zh-CN" sz="2800" b="1" i="1" dirty="0">
                <a:latin typeface="Times New Roman" panose="02020603050405020304" pitchFamily="18" charset="0"/>
              </a:rPr>
              <a:t>R</a:t>
            </a:r>
            <a:r>
              <a:rPr kumimoji="1" lang="zh-CN" altLang="en-US" sz="2800" b="1" dirty="0">
                <a:latin typeface="Times New Roman" panose="02020603050405020304" pitchFamily="18" charset="0"/>
              </a:rPr>
              <a:t>的圆环带，一个物体贴着环带内侧运动，物体与环带间的滑动摩擦因数为     ，在某一时刻物体经过某定点的速率为 </a:t>
            </a:r>
            <a:r>
              <a:rPr kumimoji="1" lang="en-US" altLang="zh-CN" sz="3200" b="1" i="1" dirty="0">
                <a:latin typeface="Book Antiqua" panose="02040602050305030304" pitchFamily="18" charset="0"/>
              </a:rPr>
              <a:t>v</a:t>
            </a:r>
            <a:r>
              <a:rPr kumimoji="1" lang="en-US" altLang="zh-CN" sz="1600" b="1" dirty="0">
                <a:latin typeface="Times New Roman" panose="02020603050405020304" pitchFamily="18" charset="0"/>
              </a:rPr>
              <a:t>0</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，则 </a:t>
            </a:r>
            <a:r>
              <a:rPr kumimoji="1" lang="en-US" altLang="zh-CN" sz="2800" b="1" i="1" dirty="0">
                <a:latin typeface="Times New Roman" panose="02020603050405020304" pitchFamily="18" charset="0"/>
              </a:rPr>
              <a:t>t </a:t>
            </a:r>
            <a:r>
              <a:rPr kumimoji="1" lang="zh-CN" altLang="en-US" sz="2800" b="1" dirty="0">
                <a:latin typeface="Times New Roman" panose="02020603050405020304" pitchFamily="18" charset="0"/>
              </a:rPr>
              <a:t>时刻物体的速率</a:t>
            </a:r>
            <a:r>
              <a:rPr kumimoji="1" lang="en-US" altLang="zh-CN" sz="3200" b="1" i="1" dirty="0">
                <a:latin typeface="Book Antiqua" panose="02040602050305030304" pitchFamily="18" charset="0"/>
              </a:rPr>
              <a:t>v</a:t>
            </a:r>
            <a:r>
              <a:rPr kumimoji="1" lang="en-US" altLang="zh-CN" sz="3200" b="1" i="1" dirty="0">
                <a:latin typeface="Times New Roman" panose="02020603050405020304" pitchFamily="18" charset="0"/>
              </a:rPr>
              <a:t> =</a:t>
            </a:r>
            <a:r>
              <a:rPr kumimoji="1" lang="en-US" altLang="zh-CN" sz="2800" b="1" u="sng" dirty="0">
                <a:latin typeface="Times New Roman" panose="02020603050405020304" pitchFamily="18" charset="0"/>
              </a:rPr>
              <a:t>                        </a:t>
            </a:r>
            <a:r>
              <a:rPr kumimoji="1" lang="zh-CN" altLang="en-US" sz="2800" b="1" dirty="0">
                <a:latin typeface="Times New Roman" panose="02020603050405020304" pitchFamily="18" charset="0"/>
              </a:rPr>
              <a:t>。</a:t>
            </a:r>
            <a:endParaRPr kumimoji="1" lang="zh-CN" altLang="en-US" sz="2800" b="1" dirty="0">
              <a:latin typeface="Times New Roman" panose="02020603050405020304" pitchFamily="18" charset="0"/>
            </a:endParaRPr>
          </a:p>
        </p:txBody>
      </p:sp>
      <p:graphicFrame>
        <p:nvGraphicFramePr>
          <p:cNvPr id="50180" name="Object 2"/>
          <p:cNvGraphicFramePr>
            <a:graphicFrameLocks noChangeAspect="1"/>
          </p:cNvGraphicFramePr>
          <p:nvPr/>
        </p:nvGraphicFramePr>
        <p:xfrm>
          <a:off x="2544763" y="1298575"/>
          <a:ext cx="409575" cy="442913"/>
        </p:xfrm>
        <a:graphic>
          <a:graphicData uri="http://schemas.openxmlformats.org/presentationml/2006/ole">
            <mc:AlternateContent xmlns:mc="http://schemas.openxmlformats.org/markup-compatibility/2006">
              <mc:Choice xmlns:v="urn:schemas-microsoft-com:vml" Requires="v">
                <p:oleObj spid="_x0000_s50411" name="公式" r:id="rId1" imgW="152400" imgH="165100" progId="Equation.3">
                  <p:embed/>
                </p:oleObj>
              </mc:Choice>
              <mc:Fallback>
                <p:oleObj name="公式" r:id="rId1" imgW="152400" imgH="1651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763" y="1298575"/>
                        <a:ext cx="40957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1" name="Group 6"/>
          <p:cNvGrpSpPr/>
          <p:nvPr/>
        </p:nvGrpSpPr>
        <p:grpSpPr bwMode="auto">
          <a:xfrm>
            <a:off x="468313" y="2781300"/>
            <a:ext cx="3114675" cy="1409700"/>
            <a:chOff x="295" y="1752"/>
            <a:chExt cx="1962" cy="888"/>
          </a:xfrm>
        </p:grpSpPr>
        <p:pic>
          <p:nvPicPr>
            <p:cNvPr id="501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1752"/>
              <a:ext cx="1962"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4" name="Line 8"/>
            <p:cNvSpPr>
              <a:spLocks noChangeShapeType="1"/>
            </p:cNvSpPr>
            <p:nvPr/>
          </p:nvSpPr>
          <p:spPr bwMode="auto">
            <a:xfrm>
              <a:off x="1247" y="2160"/>
              <a:ext cx="454" cy="2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195" name="Object 12"/>
            <p:cNvGraphicFramePr>
              <a:graphicFrameLocks noChangeAspect="1"/>
            </p:cNvGraphicFramePr>
            <p:nvPr/>
          </p:nvGraphicFramePr>
          <p:xfrm>
            <a:off x="1166" y="2081"/>
            <a:ext cx="160" cy="160"/>
          </p:xfrm>
          <a:graphic>
            <a:graphicData uri="http://schemas.openxmlformats.org/presentationml/2006/ole">
              <mc:AlternateContent xmlns:mc="http://schemas.openxmlformats.org/markup-compatibility/2006">
                <mc:Choice xmlns:v="urn:schemas-microsoft-com:vml" Requires="v">
                  <p:oleObj spid="_x0000_s50412" name="公式" r:id="rId4" imgW="76200" imgH="76200" progId="Equation.3">
                    <p:embed/>
                  </p:oleObj>
                </mc:Choice>
                <mc:Fallback>
                  <p:oleObj name="公式" r:id="rId4" imgW="76200" imgH="762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 y="2081"/>
                          <a:ext cx="16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6" name="Object 13"/>
            <p:cNvGraphicFramePr>
              <a:graphicFrameLocks noChangeAspect="1"/>
            </p:cNvGraphicFramePr>
            <p:nvPr/>
          </p:nvGraphicFramePr>
          <p:xfrm>
            <a:off x="1030" y="2069"/>
            <a:ext cx="219" cy="237"/>
          </p:xfrm>
          <a:graphic>
            <a:graphicData uri="http://schemas.openxmlformats.org/presentationml/2006/ole">
              <mc:AlternateContent xmlns:mc="http://schemas.openxmlformats.org/markup-compatibility/2006">
                <mc:Choice xmlns:v="urn:schemas-microsoft-com:vml" Requires="v">
                  <p:oleObj spid="_x0000_s50413" name="公式" r:id="rId6" imgW="165100" imgH="177800" progId="Equation.3">
                    <p:embed/>
                  </p:oleObj>
                </mc:Choice>
                <mc:Fallback>
                  <p:oleObj name="公式" r:id="rId6" imgW="165100" imgH="1778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 y="2069"/>
                          <a:ext cx="219"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7" name="Object 14"/>
            <p:cNvGraphicFramePr>
              <a:graphicFrameLocks noChangeAspect="1"/>
            </p:cNvGraphicFramePr>
            <p:nvPr/>
          </p:nvGraphicFramePr>
          <p:xfrm>
            <a:off x="1250" y="2229"/>
            <a:ext cx="219" cy="220"/>
          </p:xfrm>
          <a:graphic>
            <a:graphicData uri="http://schemas.openxmlformats.org/presentationml/2006/ole">
              <mc:AlternateContent xmlns:mc="http://schemas.openxmlformats.org/markup-compatibility/2006">
                <mc:Choice xmlns:v="urn:schemas-microsoft-com:vml" Requires="v">
                  <p:oleObj spid="_x0000_s50414" name="公式" r:id="rId8" imgW="165100" imgH="165100" progId="Equation.3">
                    <p:embed/>
                  </p:oleObj>
                </mc:Choice>
                <mc:Fallback>
                  <p:oleObj name="公式" r:id="rId8" imgW="165100" imgH="1651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0" y="2229"/>
                          <a:ext cx="219"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8" name="Rectangle 12"/>
            <p:cNvSpPr>
              <a:spLocks noChangeArrowheads="1"/>
            </p:cNvSpPr>
            <p:nvPr/>
          </p:nvSpPr>
          <p:spPr bwMode="auto">
            <a:xfrm>
              <a:off x="1292" y="1797"/>
              <a:ext cx="91" cy="91"/>
            </a:xfrm>
            <a:prstGeom prst="rect">
              <a:avLst/>
            </a:prstGeom>
            <a:gradFill rotWithShape="1">
              <a:gsLst>
                <a:gs pos="0">
                  <a:srgbClr val="800000"/>
                </a:gs>
                <a:gs pos="100000">
                  <a:srgbClr val="D7AEAE"/>
                </a:gs>
              </a:gsLst>
              <a:path path="shape">
                <a:fillToRect l="50000" t="50000" r="50000" b="50000"/>
              </a:path>
            </a:gradFill>
            <a:ln w="9525">
              <a:solidFill>
                <a:srgbClr val="8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0199" name="Object 15"/>
            <p:cNvGraphicFramePr>
              <a:graphicFrameLocks noChangeAspect="1"/>
            </p:cNvGraphicFramePr>
            <p:nvPr/>
          </p:nvGraphicFramePr>
          <p:xfrm>
            <a:off x="865" y="1860"/>
            <a:ext cx="278" cy="359"/>
          </p:xfrm>
          <a:graphic>
            <a:graphicData uri="http://schemas.openxmlformats.org/presentationml/2006/ole">
              <mc:AlternateContent xmlns:mc="http://schemas.openxmlformats.org/markup-compatibility/2006">
                <mc:Choice xmlns:v="urn:schemas-microsoft-com:vml" Requires="v">
                  <p:oleObj spid="_x0000_s50415" name="公式" r:id="rId10" imgW="254000" imgH="355600" progId="Equation.3">
                    <p:embed/>
                  </p:oleObj>
                </mc:Choice>
                <mc:Fallback>
                  <p:oleObj name="公式" r:id="rId10" imgW="254000" imgH="3556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5" y="1860"/>
                          <a:ext cx="278"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0" name="Line 14"/>
            <p:cNvSpPr>
              <a:spLocks noChangeShapeType="1"/>
            </p:cNvSpPr>
            <p:nvPr/>
          </p:nvSpPr>
          <p:spPr bwMode="auto">
            <a:xfrm rot="180000" flipH="1">
              <a:off x="966" y="1830"/>
              <a:ext cx="362" cy="46"/>
            </a:xfrm>
            <a:prstGeom prst="line">
              <a:avLst/>
            </a:prstGeom>
            <a:noFill/>
            <a:ln w="31750">
              <a:solidFill>
                <a:srgbClr val="0000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72047" name="Object 3"/>
          <p:cNvGraphicFramePr>
            <a:graphicFrameLocks noChangeAspect="1"/>
          </p:cNvGraphicFramePr>
          <p:nvPr/>
        </p:nvGraphicFramePr>
        <p:xfrm>
          <a:off x="1993900" y="3073400"/>
          <a:ext cx="417513" cy="395288"/>
        </p:xfrm>
        <a:graphic>
          <a:graphicData uri="http://schemas.openxmlformats.org/presentationml/2006/ole">
            <mc:AlternateContent xmlns:mc="http://schemas.openxmlformats.org/markup-compatibility/2006">
              <mc:Choice xmlns:v="urn:schemas-microsoft-com:vml" Requires="v">
                <p:oleObj spid="_x0000_s50416" name="公式" r:id="rId12" imgW="279400" imgH="279400" progId="Equation.3">
                  <p:embed/>
                </p:oleObj>
              </mc:Choice>
              <mc:Fallback>
                <p:oleObj name="公式" r:id="rId12" imgW="279400" imgH="279400" progId="Equation.3">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3900" y="3073400"/>
                        <a:ext cx="417513"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48" name="Line 16"/>
          <p:cNvSpPr>
            <a:spLocks noChangeShapeType="1"/>
          </p:cNvSpPr>
          <p:nvPr/>
        </p:nvSpPr>
        <p:spPr bwMode="auto">
          <a:xfrm flipH="1">
            <a:off x="1979613" y="2919413"/>
            <a:ext cx="144462" cy="504825"/>
          </a:xfrm>
          <a:prstGeom prst="line">
            <a:avLst/>
          </a:prstGeom>
          <a:noFill/>
          <a:ln w="31750">
            <a:solidFill>
              <a:srgbClr val="9933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2049" name="Object 4"/>
          <p:cNvGraphicFramePr>
            <a:graphicFrameLocks noChangeAspect="1"/>
          </p:cNvGraphicFramePr>
          <p:nvPr/>
        </p:nvGraphicFramePr>
        <p:xfrm>
          <a:off x="4284663" y="2408238"/>
          <a:ext cx="1655762" cy="858837"/>
        </p:xfrm>
        <a:graphic>
          <a:graphicData uri="http://schemas.openxmlformats.org/presentationml/2006/ole">
            <mc:AlternateContent xmlns:mc="http://schemas.openxmlformats.org/markup-compatibility/2006">
              <mc:Choice xmlns:v="urn:schemas-microsoft-com:vml" Requires="v">
                <p:oleObj spid="_x0000_s50417" name="公式" r:id="rId14" imgW="1257300" imgH="584200" progId="Equation.3">
                  <p:embed/>
                </p:oleObj>
              </mc:Choice>
              <mc:Fallback>
                <p:oleObj name="公式" r:id="rId14" imgW="1257300" imgH="584200" progId="Equation.3">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4663" y="2408238"/>
                        <a:ext cx="1655762"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50" name="Object 5"/>
          <p:cNvGraphicFramePr>
            <a:graphicFrameLocks noChangeAspect="1"/>
          </p:cNvGraphicFramePr>
          <p:nvPr/>
        </p:nvGraphicFramePr>
        <p:xfrm>
          <a:off x="6659563" y="3487738"/>
          <a:ext cx="1409700" cy="508000"/>
        </p:xfrm>
        <a:graphic>
          <a:graphicData uri="http://schemas.openxmlformats.org/presentationml/2006/ole">
            <mc:AlternateContent xmlns:mc="http://schemas.openxmlformats.org/markup-compatibility/2006">
              <mc:Choice xmlns:v="urn:schemas-microsoft-com:vml" Requires="v">
                <p:oleObj spid="_x0000_s50418" name="公式" r:id="rId16" imgW="1054100" imgH="292100" progId="Equation.3">
                  <p:embed/>
                </p:oleObj>
              </mc:Choice>
              <mc:Fallback>
                <p:oleObj name="公式" r:id="rId16" imgW="1054100" imgH="292100" progId="Equation.3">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3487738"/>
                        <a:ext cx="1409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51" name="Object 6"/>
          <p:cNvGraphicFramePr>
            <a:graphicFrameLocks noChangeAspect="1"/>
          </p:cNvGraphicFramePr>
          <p:nvPr/>
        </p:nvGraphicFramePr>
        <p:xfrm>
          <a:off x="4284663" y="3205163"/>
          <a:ext cx="1831975" cy="1066800"/>
        </p:xfrm>
        <a:graphic>
          <a:graphicData uri="http://schemas.openxmlformats.org/presentationml/2006/ole">
            <mc:AlternateContent xmlns:mc="http://schemas.openxmlformats.org/markup-compatibility/2006">
              <mc:Choice xmlns:v="urn:schemas-microsoft-com:vml" Requires="v">
                <p:oleObj spid="_x0000_s50419" name="Equation" r:id="rId18" imgW="1422400" imgH="723900" progId="Equation.DSMT4">
                  <p:embed/>
                </p:oleObj>
              </mc:Choice>
              <mc:Fallback>
                <p:oleObj name="Equation" r:id="rId18" imgW="1422400" imgH="723900" progId="Equation.DSMT4">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84663" y="3205163"/>
                        <a:ext cx="183197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52" name="Object 7"/>
          <p:cNvGraphicFramePr>
            <a:graphicFrameLocks noChangeAspect="1"/>
          </p:cNvGraphicFramePr>
          <p:nvPr/>
        </p:nvGraphicFramePr>
        <p:xfrm>
          <a:off x="4559300" y="4179888"/>
          <a:ext cx="2546350" cy="1100137"/>
        </p:xfrm>
        <a:graphic>
          <a:graphicData uri="http://schemas.openxmlformats.org/presentationml/2006/ole">
            <mc:AlternateContent xmlns:mc="http://schemas.openxmlformats.org/markup-compatibility/2006">
              <mc:Choice xmlns:v="urn:schemas-microsoft-com:vml" Requires="v">
                <p:oleObj spid="_x0000_s50420" name="Equation" r:id="rId20" imgW="1993900" imgH="749300" progId="Equation.DSMT4">
                  <p:embed/>
                </p:oleObj>
              </mc:Choice>
              <mc:Fallback>
                <p:oleObj name="Equation" r:id="rId20" imgW="1993900" imgH="749300" progId="Equation.DSMT4">
                  <p:embed/>
                  <p:pic>
                    <p:nvPicPr>
                      <p:cNvPr id="0" name="Object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59300" y="4179888"/>
                        <a:ext cx="2546350"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53" name="Object 8"/>
          <p:cNvGraphicFramePr>
            <a:graphicFrameLocks noChangeAspect="1"/>
          </p:cNvGraphicFramePr>
          <p:nvPr/>
        </p:nvGraphicFramePr>
        <p:xfrm>
          <a:off x="4632325" y="5362575"/>
          <a:ext cx="2960688" cy="1066800"/>
        </p:xfrm>
        <a:graphic>
          <a:graphicData uri="http://schemas.openxmlformats.org/presentationml/2006/ole">
            <mc:AlternateContent xmlns:mc="http://schemas.openxmlformats.org/markup-compatibility/2006">
              <mc:Choice xmlns:v="urn:schemas-microsoft-com:vml" Requires="v">
                <p:oleObj spid="_x0000_s50421" name="Equation" r:id="rId22" imgW="2057400" imgH="723900" progId="Equation.DSMT4">
                  <p:embed/>
                </p:oleObj>
              </mc:Choice>
              <mc:Fallback>
                <p:oleObj name="Equation" r:id="rId22" imgW="2057400" imgH="723900" progId="Equation.DSMT4">
                  <p:embed/>
                  <p:pic>
                    <p:nvPicPr>
                      <p:cNvPr id="0" name="Object 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32325" y="5362575"/>
                        <a:ext cx="296068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54" name="Object 9"/>
          <p:cNvGraphicFramePr>
            <a:graphicFrameLocks noChangeAspect="1"/>
          </p:cNvGraphicFramePr>
          <p:nvPr/>
        </p:nvGraphicFramePr>
        <p:xfrm>
          <a:off x="4343400" y="5253038"/>
          <a:ext cx="2600325" cy="1376362"/>
        </p:xfrm>
        <a:graphic>
          <a:graphicData uri="http://schemas.openxmlformats.org/presentationml/2006/ole">
            <mc:AlternateContent xmlns:mc="http://schemas.openxmlformats.org/markup-compatibility/2006">
              <mc:Choice xmlns:v="urn:schemas-microsoft-com:vml" Requires="v">
                <p:oleObj spid="_x0000_s50422" name="Equation" r:id="rId24" imgW="1282700" imgH="889000" progId="Equation.DSMT4">
                  <p:embed/>
                </p:oleObj>
              </mc:Choice>
              <mc:Fallback>
                <p:oleObj name="Equation" r:id="rId24" imgW="1282700" imgH="889000" progId="Equation.DSMT4">
                  <p:embed/>
                  <p:pic>
                    <p:nvPicPr>
                      <p:cNvPr id="0" name="Object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43400" y="5253038"/>
                        <a:ext cx="2600325" cy="137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55" name="Object 10"/>
          <p:cNvGraphicFramePr>
            <a:graphicFrameLocks noChangeAspect="1"/>
          </p:cNvGraphicFramePr>
          <p:nvPr/>
        </p:nvGraphicFramePr>
        <p:xfrm>
          <a:off x="1276350" y="4981575"/>
          <a:ext cx="2087563" cy="1528763"/>
        </p:xfrm>
        <a:graphic>
          <a:graphicData uri="http://schemas.openxmlformats.org/presentationml/2006/ole">
            <mc:AlternateContent xmlns:mc="http://schemas.openxmlformats.org/markup-compatibility/2006">
              <mc:Choice xmlns:v="urn:schemas-microsoft-com:vml" Requires="v">
                <p:oleObj spid="_x0000_s50423" name="公式" r:id="rId26" imgW="1562100" imgH="1028700" progId="Equation.3">
                  <p:embed/>
                </p:oleObj>
              </mc:Choice>
              <mc:Fallback>
                <p:oleObj name="公式" r:id="rId26" imgW="1562100" imgH="1028700" progId="Equation.3">
                  <p:embed/>
                  <p:pic>
                    <p:nvPicPr>
                      <p:cNvPr id="0" name="Object 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76350" y="4981575"/>
                        <a:ext cx="2087563" cy="152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61" name="Line 29"/>
          <p:cNvSpPr>
            <a:spLocks noChangeShapeType="1"/>
          </p:cNvSpPr>
          <p:nvPr/>
        </p:nvSpPr>
        <p:spPr bwMode="auto">
          <a:xfrm flipV="1">
            <a:off x="2124075" y="2924175"/>
            <a:ext cx="576263" cy="0"/>
          </a:xfrm>
          <a:prstGeom prst="line">
            <a:avLst/>
          </a:prstGeom>
          <a:noFill/>
          <a:ln w="444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2066" name="Object 11"/>
          <p:cNvGraphicFramePr>
            <a:graphicFrameLocks noChangeAspect="1"/>
          </p:cNvGraphicFramePr>
          <p:nvPr/>
        </p:nvGraphicFramePr>
        <p:xfrm>
          <a:off x="2555875" y="2349500"/>
          <a:ext cx="403225" cy="557213"/>
        </p:xfrm>
        <a:graphic>
          <a:graphicData uri="http://schemas.openxmlformats.org/presentationml/2006/ole">
            <mc:AlternateContent xmlns:mc="http://schemas.openxmlformats.org/markup-compatibility/2006">
              <mc:Choice xmlns:v="urn:schemas-microsoft-com:vml" Requires="v">
                <p:oleObj spid="_x0000_s50424" name="公式" r:id="rId28" imgW="215900" imgH="355600" progId="Equation.3">
                  <p:embed/>
                </p:oleObj>
              </mc:Choice>
              <mc:Fallback>
                <p:oleObj name="公式" r:id="rId28" imgW="215900" imgH="355600" progId="Equation.3">
                  <p:embed/>
                  <p:pic>
                    <p:nvPicPr>
                      <p:cNvPr id="0" name="Object 1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555875" y="2349500"/>
                        <a:ext cx="403225"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2048"/>
                                        </p:tgtEl>
                                        <p:attrNameLst>
                                          <p:attrName>style.visibility</p:attrName>
                                        </p:attrNameLst>
                                      </p:cBhvr>
                                      <p:to>
                                        <p:strVal val="visible"/>
                                      </p:to>
                                    </p:set>
                                    <p:animEffect transition="in" filter="wipe(up)">
                                      <p:cBhvr>
                                        <p:cTn id="7" dur="500"/>
                                        <p:tgtEl>
                                          <p:spTgt spid="172048"/>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72047"/>
                                        </p:tgtEl>
                                        <p:attrNameLst>
                                          <p:attrName>style.visibility</p:attrName>
                                        </p:attrNameLst>
                                      </p:cBhvr>
                                      <p:to>
                                        <p:strVal val="visible"/>
                                      </p:to>
                                    </p:set>
                                    <p:animEffect transition="in" filter="box(in)">
                                      <p:cBhvr>
                                        <p:cTn id="11" dur="500"/>
                                        <p:tgtEl>
                                          <p:spTgt spid="1720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2061"/>
                                        </p:tgtEl>
                                        <p:attrNameLst>
                                          <p:attrName>style.visibility</p:attrName>
                                        </p:attrNameLst>
                                      </p:cBhvr>
                                      <p:to>
                                        <p:strVal val="visible"/>
                                      </p:to>
                                    </p:set>
                                    <p:animEffect transition="in" filter="wipe(left)">
                                      <p:cBhvr>
                                        <p:cTn id="16" dur="500"/>
                                        <p:tgtEl>
                                          <p:spTgt spid="172061"/>
                                        </p:tgtEl>
                                      </p:cBhvr>
                                    </p:animEffect>
                                  </p:childTnLst>
                                </p:cTn>
                              </p:par>
                            </p:childTnLst>
                          </p:cTn>
                        </p:par>
                        <p:par>
                          <p:cTn id="17" fill="hold">
                            <p:stCondLst>
                              <p:cond delay="500"/>
                            </p:stCondLst>
                            <p:childTnLst>
                              <p:par>
                                <p:cTn id="18" presetID="4" presetClass="entr" presetSubtype="16" fill="hold" nodeType="afterEffect">
                                  <p:stCondLst>
                                    <p:cond delay="0"/>
                                  </p:stCondLst>
                                  <p:childTnLst>
                                    <p:set>
                                      <p:cBhvr>
                                        <p:cTn id="19" dur="1" fill="hold">
                                          <p:stCondLst>
                                            <p:cond delay="0"/>
                                          </p:stCondLst>
                                        </p:cTn>
                                        <p:tgtEl>
                                          <p:spTgt spid="172066"/>
                                        </p:tgtEl>
                                        <p:attrNameLst>
                                          <p:attrName>style.visibility</p:attrName>
                                        </p:attrNameLst>
                                      </p:cBhvr>
                                      <p:to>
                                        <p:strVal val="visible"/>
                                      </p:to>
                                    </p:set>
                                    <p:animEffect transition="in" filter="box(in)">
                                      <p:cBhvr>
                                        <p:cTn id="20" dur="500"/>
                                        <p:tgtEl>
                                          <p:spTgt spid="17206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72049"/>
                                        </p:tgtEl>
                                        <p:attrNameLst>
                                          <p:attrName>style.visibility</p:attrName>
                                        </p:attrNameLst>
                                      </p:cBhvr>
                                      <p:to>
                                        <p:strVal val="visible"/>
                                      </p:to>
                                    </p:set>
                                    <p:animEffect transition="in" filter="box(in)">
                                      <p:cBhvr>
                                        <p:cTn id="25" dur="500"/>
                                        <p:tgtEl>
                                          <p:spTgt spid="17204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72051"/>
                                        </p:tgtEl>
                                        <p:attrNameLst>
                                          <p:attrName>style.visibility</p:attrName>
                                        </p:attrNameLst>
                                      </p:cBhvr>
                                      <p:to>
                                        <p:strVal val="visible"/>
                                      </p:to>
                                    </p:set>
                                    <p:animEffect transition="in" filter="slide(fromBottom)">
                                      <p:cBhvr>
                                        <p:cTn id="30" dur="500"/>
                                        <p:tgtEl>
                                          <p:spTgt spid="172051"/>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72050"/>
                                        </p:tgtEl>
                                        <p:attrNameLst>
                                          <p:attrName>style.visibility</p:attrName>
                                        </p:attrNameLst>
                                      </p:cBhvr>
                                      <p:to>
                                        <p:strVal val="visible"/>
                                      </p:to>
                                    </p:set>
                                    <p:animEffect transition="in" filter="box(in)">
                                      <p:cBhvr>
                                        <p:cTn id="35" dur="500"/>
                                        <p:tgtEl>
                                          <p:spTgt spid="172050"/>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72052"/>
                                        </p:tgtEl>
                                        <p:attrNameLst>
                                          <p:attrName>style.visibility</p:attrName>
                                        </p:attrNameLst>
                                      </p:cBhvr>
                                      <p:to>
                                        <p:strVal val="visible"/>
                                      </p:to>
                                    </p:set>
                                    <p:animEffect transition="in" filter="slide(fromBottom)">
                                      <p:cBhvr>
                                        <p:cTn id="40" dur="500"/>
                                        <p:tgtEl>
                                          <p:spTgt spid="172052"/>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72053"/>
                                        </p:tgtEl>
                                        <p:attrNameLst>
                                          <p:attrName>style.visibility</p:attrName>
                                        </p:attrNameLst>
                                      </p:cBhvr>
                                      <p:to>
                                        <p:strVal val="visible"/>
                                      </p:to>
                                    </p:set>
                                    <p:animEffect transition="in" filter="slide(fromBottom)">
                                      <p:cBhvr>
                                        <p:cTn id="45" dur="500"/>
                                        <p:tgtEl>
                                          <p:spTgt spid="172053"/>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 fill="hold" nodeType="clickEffect">
                                  <p:stCondLst>
                                    <p:cond delay="0"/>
                                  </p:stCondLst>
                                  <p:childTnLst>
                                    <p:set>
                                      <p:cBhvr>
                                        <p:cTn id="49" dur="1" fill="hold">
                                          <p:stCondLst>
                                            <p:cond delay="0"/>
                                          </p:stCondLst>
                                        </p:cTn>
                                        <p:tgtEl>
                                          <p:spTgt spid="172054"/>
                                        </p:tgtEl>
                                        <p:attrNameLst>
                                          <p:attrName>style.visibility</p:attrName>
                                        </p:attrNameLst>
                                      </p:cBhvr>
                                      <p:to>
                                        <p:strVal val="visible"/>
                                      </p:to>
                                    </p:set>
                                    <p:anim calcmode="lin" valueType="num">
                                      <p:cBhvr>
                                        <p:cTn id="50" dur="500" fill="hold"/>
                                        <p:tgtEl>
                                          <p:spTgt spid="172054"/>
                                        </p:tgtEl>
                                        <p:attrNameLst>
                                          <p:attrName>ppt_x</p:attrName>
                                        </p:attrNameLst>
                                      </p:cBhvr>
                                      <p:tavLst>
                                        <p:tav tm="0">
                                          <p:val>
                                            <p:strVal val="#ppt_x"/>
                                          </p:val>
                                        </p:tav>
                                        <p:tav tm="100000">
                                          <p:val>
                                            <p:strVal val="#ppt_x"/>
                                          </p:val>
                                        </p:tav>
                                      </p:tavLst>
                                    </p:anim>
                                    <p:anim calcmode="lin" valueType="num">
                                      <p:cBhvr>
                                        <p:cTn id="51" dur="500" fill="hold"/>
                                        <p:tgtEl>
                                          <p:spTgt spid="172054"/>
                                        </p:tgtEl>
                                        <p:attrNameLst>
                                          <p:attrName>ppt_y</p:attrName>
                                        </p:attrNameLst>
                                      </p:cBhvr>
                                      <p:tavLst>
                                        <p:tav tm="0">
                                          <p:val>
                                            <p:strVal val="#ppt_y-#ppt_h/2"/>
                                          </p:val>
                                        </p:tav>
                                        <p:tav tm="100000">
                                          <p:val>
                                            <p:strVal val="#ppt_y"/>
                                          </p:val>
                                        </p:tav>
                                      </p:tavLst>
                                    </p:anim>
                                    <p:anim calcmode="lin" valueType="num">
                                      <p:cBhvr>
                                        <p:cTn id="52" dur="500" fill="hold"/>
                                        <p:tgtEl>
                                          <p:spTgt spid="172054"/>
                                        </p:tgtEl>
                                        <p:attrNameLst>
                                          <p:attrName>ppt_w</p:attrName>
                                        </p:attrNameLst>
                                      </p:cBhvr>
                                      <p:tavLst>
                                        <p:tav tm="0">
                                          <p:val>
                                            <p:strVal val="#ppt_w"/>
                                          </p:val>
                                        </p:tav>
                                        <p:tav tm="100000">
                                          <p:val>
                                            <p:strVal val="#ppt_w"/>
                                          </p:val>
                                        </p:tav>
                                      </p:tavLst>
                                    </p:anim>
                                    <p:anim calcmode="lin" valueType="num">
                                      <p:cBhvr>
                                        <p:cTn id="53" dur="500" fill="hold"/>
                                        <p:tgtEl>
                                          <p:spTgt spid="172054"/>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172055"/>
                                        </p:tgtEl>
                                        <p:attrNameLst>
                                          <p:attrName>style.visibility</p:attrName>
                                        </p:attrNameLst>
                                      </p:cBhvr>
                                      <p:to>
                                        <p:strVal val="visible"/>
                                      </p:to>
                                    </p:set>
                                    <p:animEffect transition="in" filter="slide(fromBottom)">
                                      <p:cBhvr>
                                        <p:cTn id="58" dur="500"/>
                                        <p:tgtEl>
                                          <p:spTgt spid="17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8" grpId="0" animBg="1"/>
      <p:bldP spid="1720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F7248B-180D-4361-8224-6FA08523D696}" type="slidenum">
              <a:rPr lang="en-US" altLang="zh-CN" sz="1800" smtClean="0">
                <a:solidFill>
                  <a:schemeClr val="accent2"/>
                </a:solidFill>
              </a:rPr>
            </a:fld>
            <a:endParaRPr lang="en-US" altLang="zh-CN" sz="1800" smtClean="0">
              <a:solidFill>
                <a:schemeClr val="accent2"/>
              </a:solidFill>
            </a:endParaRPr>
          </a:p>
        </p:txBody>
      </p:sp>
      <p:pic>
        <p:nvPicPr>
          <p:cNvPr id="7" name="Picture 3" descr="牛顿"/>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8313" y="163513"/>
            <a:ext cx="5503862"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1193800" y="4641850"/>
            <a:ext cx="6696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800" b="1">
                <a:solidFill>
                  <a:srgbClr val="0000FF"/>
                </a:solidFill>
              </a:rPr>
              <a:t>Issac Newton</a:t>
            </a:r>
            <a:r>
              <a:rPr lang="en-US" altLang="zh-CN" sz="2800" b="1">
                <a:solidFill>
                  <a:srgbClr val="0000FF"/>
                </a:solidFill>
                <a:latin typeface="宋体" panose="02010600030101010101" pitchFamily="2" charset="-122"/>
              </a:rPr>
              <a:t>(</a:t>
            </a:r>
            <a:r>
              <a:rPr lang="en-US" altLang="zh-CN" sz="2800" b="1">
                <a:solidFill>
                  <a:srgbClr val="0000FF"/>
                </a:solidFill>
              </a:rPr>
              <a:t>1642-1727</a:t>
            </a:r>
            <a:r>
              <a:rPr lang="en-US" altLang="zh-CN" sz="2800" b="1">
                <a:solidFill>
                  <a:srgbClr val="0000FF"/>
                </a:solidFill>
                <a:latin typeface="宋体" panose="02010600030101010101" pitchFamily="2" charset="-122"/>
              </a:rPr>
              <a:t>)</a:t>
            </a:r>
            <a:endParaRPr lang="en-US" altLang="zh-CN" sz="2800" b="1">
              <a:solidFill>
                <a:srgbClr val="0000FF"/>
              </a:solidFill>
              <a:latin typeface="宋体" panose="02010600030101010101" pitchFamily="2" charset="-122"/>
            </a:endParaRPr>
          </a:p>
        </p:txBody>
      </p:sp>
      <p:sp>
        <p:nvSpPr>
          <p:cNvPr id="6" name="Text Box 4"/>
          <p:cNvSpPr txBox="1">
            <a:spLocks noChangeArrowheads="1"/>
          </p:cNvSpPr>
          <p:nvPr/>
        </p:nvSpPr>
        <p:spPr bwMode="auto">
          <a:xfrm>
            <a:off x="2208213" y="5351463"/>
            <a:ext cx="4670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FF"/>
                </a:solidFill>
                <a:latin typeface="宋体" panose="02010600030101010101" pitchFamily="2" charset="-122"/>
              </a:rPr>
              <a:t>万有引力</a:t>
            </a:r>
            <a:endParaRPr lang="en-US" altLang="zh-CN" sz="2800" b="1">
              <a:solidFill>
                <a:srgbClr val="0000FF"/>
              </a:solidFill>
              <a:latin typeface="宋体" panose="02010600030101010101" pitchFamily="2" charset="-122"/>
            </a:endParaRPr>
          </a:p>
        </p:txBody>
      </p:sp>
      <p:sp>
        <p:nvSpPr>
          <p:cNvPr id="9" name="Text Box 4"/>
          <p:cNvSpPr txBox="1">
            <a:spLocks noChangeArrowheads="1"/>
          </p:cNvSpPr>
          <p:nvPr/>
        </p:nvSpPr>
        <p:spPr bwMode="auto">
          <a:xfrm>
            <a:off x="2205038" y="5848350"/>
            <a:ext cx="4670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FF"/>
                </a:solidFill>
                <a:latin typeface="宋体" panose="02010600030101010101" pitchFamily="2" charset="-122"/>
              </a:rPr>
              <a:t>光学</a:t>
            </a:r>
            <a:endParaRPr lang="en-US" altLang="zh-CN" sz="2800" b="1">
              <a:solidFill>
                <a:srgbClr val="0000FF"/>
              </a:solidFill>
              <a:latin typeface="宋体" panose="02010600030101010101" pitchFamily="2" charset="-122"/>
            </a:endParaRPr>
          </a:p>
        </p:txBody>
      </p:sp>
      <p:sp>
        <p:nvSpPr>
          <p:cNvPr id="10" name="Text Box 4"/>
          <p:cNvSpPr txBox="1">
            <a:spLocks noChangeArrowheads="1"/>
          </p:cNvSpPr>
          <p:nvPr/>
        </p:nvSpPr>
        <p:spPr bwMode="auto">
          <a:xfrm>
            <a:off x="5267325" y="5351463"/>
            <a:ext cx="2255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FF"/>
                </a:solidFill>
                <a:latin typeface="宋体" panose="02010600030101010101" pitchFamily="2" charset="-122"/>
              </a:rPr>
              <a:t>数学</a:t>
            </a:r>
            <a:endParaRPr lang="en-US" altLang="zh-CN" sz="2800" b="1">
              <a:solidFill>
                <a:srgbClr val="0000FF"/>
              </a:solidFill>
              <a:latin typeface="宋体" panose="02010600030101010101" pitchFamily="2" charset="-122"/>
            </a:endParaRPr>
          </a:p>
        </p:txBody>
      </p:sp>
      <p:sp>
        <p:nvSpPr>
          <p:cNvPr id="11" name="Text Box 4"/>
          <p:cNvSpPr txBox="1">
            <a:spLocks noChangeArrowheads="1"/>
          </p:cNvSpPr>
          <p:nvPr/>
        </p:nvSpPr>
        <p:spPr bwMode="auto">
          <a:xfrm>
            <a:off x="5267325" y="5848350"/>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FF"/>
                </a:solidFill>
                <a:latin typeface="宋体" panose="02010600030101010101" pitchFamily="2" charset="-122"/>
              </a:rPr>
              <a:t>力学</a:t>
            </a:r>
            <a:endParaRPr lang="en-US" altLang="zh-CN" sz="2800" b="1">
              <a:solidFill>
                <a:srgbClr val="0000FF"/>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8179027-2191-47E2-A7EA-E5463EDD0758}" type="slidenum">
              <a:rPr lang="en-US" altLang="zh-CN" sz="1800" smtClean="0">
                <a:solidFill>
                  <a:schemeClr val="accent2"/>
                </a:solidFill>
              </a:rPr>
            </a:fld>
            <a:endParaRPr lang="en-US" altLang="zh-CN" sz="1800" smtClean="0">
              <a:solidFill>
                <a:schemeClr val="accent2"/>
              </a:solidFill>
            </a:endParaRPr>
          </a:p>
        </p:txBody>
      </p:sp>
      <p:sp>
        <p:nvSpPr>
          <p:cNvPr id="132098" name="Rectangle 2"/>
          <p:cNvSpPr>
            <a:spLocks noChangeArrowheads="1"/>
          </p:cNvSpPr>
          <p:nvPr/>
        </p:nvSpPr>
        <p:spPr bwMode="auto">
          <a:xfrm>
            <a:off x="395288" y="-285750"/>
            <a:ext cx="7772400" cy="1143000"/>
          </a:xfrm>
          <a:prstGeom prst="rect">
            <a:avLst/>
          </a:prstGeom>
          <a:noFill/>
          <a:ln w="9525">
            <a:noFill/>
            <a:miter lim="800000"/>
          </a:ln>
          <a:effectLst/>
        </p:spPr>
        <p:txBody>
          <a:bodyPr lIns="92075" tIns="46038" rIns="92075" bIns="46038" anchor="ctr"/>
          <a:lstStyle/>
          <a:p>
            <a:pPr algn="ctr" eaLnBrk="1" hangingPunct="1">
              <a:defRPr/>
            </a:pPr>
            <a:r>
              <a:rPr kumimoji="1" lang="zh-CN" altLang="en-US" sz="36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第</a:t>
            </a:r>
            <a:r>
              <a:rPr kumimoji="1" lang="en-US" altLang="zh-CN" sz="36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2</a:t>
            </a:r>
            <a:r>
              <a:rPr kumimoji="1" lang="zh-CN" altLang="en-US" sz="36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rPr>
              <a:t>章  牛顿运动定律</a:t>
            </a:r>
            <a:endParaRPr kumimoji="1" lang="zh-CN" altLang="en-US" sz="3600" b="1" dirty="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2100" name="Text Box 4"/>
          <p:cNvSpPr txBox="1">
            <a:spLocks noChangeArrowheads="1"/>
          </p:cNvSpPr>
          <p:nvPr/>
        </p:nvSpPr>
        <p:spPr bwMode="auto">
          <a:xfrm>
            <a:off x="2286000" y="1135063"/>
            <a:ext cx="5791200" cy="579437"/>
          </a:xfrm>
          <a:prstGeom prst="rect">
            <a:avLst/>
          </a:prstGeom>
          <a:noFill/>
          <a:ln w="9525">
            <a:noFill/>
            <a:miter lim="800000"/>
          </a:ln>
          <a:effectLst/>
        </p:spPr>
        <p:txBody>
          <a:bodyPr>
            <a:spAutoFit/>
          </a:bodyPr>
          <a:lstStyle/>
          <a:p>
            <a:pPr eaLnBrk="1" hangingPunct="1">
              <a:spcBef>
                <a:spcPct val="50000"/>
              </a:spcBef>
              <a:defRPr/>
            </a:pPr>
            <a:r>
              <a:rPr kumimoji="1"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第</a:t>
            </a:r>
            <a:r>
              <a:rPr kumimoji="1" lang="en-US" altLang="zh-CN" sz="3200" b="1" dirty="0">
                <a:effectLst>
                  <a:outerShdw blurRad="38100" dist="38100" dir="2700000" algn="tl">
                    <a:srgbClr val="C0C0C0"/>
                  </a:outerShdw>
                </a:effectLst>
                <a:latin typeface="黑体" panose="02010609060101010101" pitchFamily="49" charset="-122"/>
                <a:ea typeface="黑体" panose="02010609060101010101" pitchFamily="49" charset="-122"/>
              </a:rPr>
              <a:t>1</a:t>
            </a:r>
            <a:r>
              <a:rPr kumimoji="1"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节  牛顿运动定律</a:t>
            </a:r>
            <a:endParaRPr kumimoji="1"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2101" name="Text Box 5"/>
          <p:cNvSpPr txBox="1">
            <a:spLocks noChangeArrowheads="1"/>
          </p:cNvSpPr>
          <p:nvPr/>
        </p:nvSpPr>
        <p:spPr bwMode="auto">
          <a:xfrm>
            <a:off x="304800" y="1785938"/>
            <a:ext cx="8839200" cy="604837"/>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一、牛顿第一定律</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aphicFrame>
        <p:nvGraphicFramePr>
          <p:cNvPr id="132103" name="Object 7"/>
          <p:cNvGraphicFramePr>
            <a:graphicFrameLocks noChangeAspect="1"/>
          </p:cNvGraphicFramePr>
          <p:nvPr/>
        </p:nvGraphicFramePr>
        <p:xfrm>
          <a:off x="2843213" y="3736975"/>
          <a:ext cx="2574925" cy="611188"/>
        </p:xfrm>
        <a:graphic>
          <a:graphicData uri="http://schemas.openxmlformats.org/presentationml/2006/ole">
            <mc:AlternateContent xmlns:mc="http://schemas.openxmlformats.org/markup-compatibility/2006">
              <mc:Choice xmlns:v="urn:schemas-microsoft-com:vml" Requires="v">
                <p:oleObj spid="_x0000_s17439" name="公式" r:id="rId1" imgW="1816100" imgH="355600" progId="Equation.3">
                  <p:embed/>
                </p:oleObj>
              </mc:Choice>
              <mc:Fallback>
                <p:oleObj name="公式" r:id="rId1" imgW="1816100" imgH="3556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736975"/>
                        <a:ext cx="2574925"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4" name="Text Box 8"/>
          <p:cNvSpPr txBox="1">
            <a:spLocks noChangeArrowheads="1"/>
          </p:cNvSpPr>
          <p:nvPr/>
        </p:nvSpPr>
        <p:spPr bwMode="auto">
          <a:xfrm>
            <a:off x="468313" y="3789363"/>
            <a:ext cx="5715000" cy="519112"/>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dirty="0">
                <a:effectLst>
                  <a:outerShdw blurRad="38100" dist="38100" dir="2700000" algn="tl">
                    <a:srgbClr val="C0C0C0"/>
                  </a:outerShdw>
                </a:effectLst>
                <a:latin typeface="Times New Roman" panose="02020603050405020304" pitchFamily="18" charset="0"/>
              </a:rPr>
              <a:t>数学表达式：</a:t>
            </a:r>
            <a:endParaRPr kumimoji="1" lang="zh-CN" altLang="en-US" sz="2400" b="1" dirty="0">
              <a:effectLst>
                <a:outerShdw blurRad="38100" dist="38100" dir="2700000" algn="tl">
                  <a:srgbClr val="C0C0C0"/>
                </a:outerShdw>
              </a:effectLst>
              <a:latin typeface="Times New Roman" panose="02020603050405020304" pitchFamily="18" charset="0"/>
            </a:endParaRPr>
          </a:p>
        </p:txBody>
      </p:sp>
      <p:sp>
        <p:nvSpPr>
          <p:cNvPr id="132106" name="Text Box 10"/>
          <p:cNvSpPr txBox="1">
            <a:spLocks noChangeArrowheads="1"/>
          </p:cNvSpPr>
          <p:nvPr/>
        </p:nvSpPr>
        <p:spPr bwMode="auto">
          <a:xfrm>
            <a:off x="468313" y="4581525"/>
            <a:ext cx="46482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rPr>
              <a:t>反映</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力</a:t>
            </a:r>
            <a:r>
              <a:rPr kumimoji="1" lang="zh-CN" altLang="en-US" sz="2800" b="1" dirty="0">
                <a:latin typeface="Times New Roman" panose="02020603050405020304" pitchFamily="18" charset="0"/>
              </a:rPr>
              <a:t>和</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运动</a:t>
            </a:r>
            <a:r>
              <a:rPr kumimoji="1" lang="zh-CN" altLang="en-US" sz="2800" b="1" dirty="0">
                <a:latin typeface="Times New Roman" panose="02020603050405020304" pitchFamily="18" charset="0"/>
              </a:rPr>
              <a:t>的</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定性</a:t>
            </a:r>
            <a:r>
              <a:rPr kumimoji="1" lang="zh-CN" altLang="en-US" sz="2800" b="1" dirty="0">
                <a:latin typeface="Times New Roman" panose="02020603050405020304" pitchFamily="18" charset="0"/>
              </a:rPr>
              <a:t>关系。</a:t>
            </a:r>
            <a:endParaRPr kumimoji="1" lang="zh-CN" altLang="en-US" sz="2800" b="1" dirty="0">
              <a:latin typeface="Times New Roman" panose="02020603050405020304" pitchFamily="18" charset="0"/>
            </a:endParaRPr>
          </a:p>
        </p:txBody>
      </p:sp>
      <p:sp>
        <p:nvSpPr>
          <p:cNvPr id="132109" name="Rectangle 13"/>
          <p:cNvSpPr>
            <a:spLocks noChangeArrowheads="1"/>
          </p:cNvSpPr>
          <p:nvPr/>
        </p:nvSpPr>
        <p:spPr bwMode="auto">
          <a:xfrm>
            <a:off x="1211263" y="5257800"/>
            <a:ext cx="4751387" cy="561975"/>
          </a:xfrm>
          <a:prstGeom prst="rect">
            <a:avLst/>
          </a:prstGeom>
          <a:noFill/>
          <a:ln w="9525">
            <a:noFill/>
            <a:miter lim="800000"/>
          </a:ln>
          <a:effectLst/>
        </p:spPr>
        <p:txBody>
          <a:bodyPr>
            <a:spAutoFit/>
          </a:bodyPr>
          <a:lstStyle/>
          <a:p>
            <a:pPr eaLnBrk="1" hangingPunct="1">
              <a:lnSpc>
                <a:spcPct val="110000"/>
              </a:lnSpc>
              <a:defRPr/>
            </a:pPr>
            <a:r>
              <a:rPr kumimoji="1" lang="zh-CN" altLang="en-US" sz="2800" b="1" dirty="0">
                <a:latin typeface="Times New Roman" panose="02020603050405020304" pitchFamily="18" charset="0"/>
              </a:rPr>
              <a:t>阐明了两个重要物理概念</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32110" name="Text Box 14"/>
          <p:cNvSpPr txBox="1">
            <a:spLocks noChangeArrowheads="1"/>
          </p:cNvSpPr>
          <p:nvPr/>
        </p:nvSpPr>
        <p:spPr bwMode="auto">
          <a:xfrm>
            <a:off x="468313" y="5949950"/>
            <a:ext cx="8229600" cy="561975"/>
          </a:xfrm>
          <a:prstGeom prst="rect">
            <a:avLst/>
          </a:prstGeom>
          <a:noFill/>
          <a:ln w="9525">
            <a:noFill/>
            <a:miter lim="800000"/>
          </a:ln>
          <a:effectLst/>
        </p:spPr>
        <p:txBody>
          <a:bodyPr>
            <a:spAutoFit/>
          </a:bodyPr>
          <a:lstStyle/>
          <a:p>
            <a:pPr eaLnBrk="1" hangingPunct="1">
              <a:lnSpc>
                <a:spcPct val="110000"/>
              </a:lnSpc>
              <a:spcBef>
                <a:spcPct val="20000"/>
              </a:spcBef>
              <a:buClr>
                <a:schemeClr val="accent2"/>
              </a:buClr>
              <a:buSzPct val="80000"/>
              <a:buFont typeface="Wingdings" panose="05000000000000000000" pitchFamily="2" charset="2"/>
              <a:buNone/>
              <a:defRPr/>
            </a:pPr>
            <a:r>
              <a:rPr kumimoji="1" lang="zh-CN" altLang="en-US" sz="2800" b="1" dirty="0">
                <a:latin typeface="Times New Roman" panose="02020603050405020304" pitchFamily="18" charset="0"/>
              </a:rPr>
              <a:t>第一定律又称</a:t>
            </a: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惯性定律</a:t>
            </a:r>
            <a:r>
              <a:rPr kumimoji="1" lang="zh-CN" altLang="en-US" sz="2800" b="1" dirty="0">
                <a:latin typeface="Times New Roman" panose="02020603050405020304" pitchFamily="18" charset="0"/>
              </a:rPr>
              <a:t>。</a:t>
            </a:r>
            <a:endParaRPr kumimoji="1" lang="zh-CN" altLang="en-US" sz="2800" b="1" dirty="0">
              <a:latin typeface="Times New Roman" panose="02020603050405020304" pitchFamily="18" charset="0"/>
            </a:endParaRPr>
          </a:p>
        </p:txBody>
      </p:sp>
      <p:sp>
        <p:nvSpPr>
          <p:cNvPr id="132111" name="Text Box 15"/>
          <p:cNvSpPr txBox="1">
            <a:spLocks noChangeArrowheads="1"/>
          </p:cNvSpPr>
          <p:nvPr/>
        </p:nvSpPr>
        <p:spPr bwMode="auto">
          <a:xfrm>
            <a:off x="468313" y="2420938"/>
            <a:ext cx="7939087" cy="1117600"/>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rPr>
              <a:t>        </a:t>
            </a:r>
            <a:r>
              <a:rPr kumimoji="1" lang="zh-CN" altLang="en-US" sz="2800" b="1">
                <a:latin typeface="Times New Roman" panose="02020603050405020304" pitchFamily="18" charset="0"/>
              </a:rPr>
              <a:t>任何物体都保持静止或沿一直线作匀速运动的状态，除非有力加于其上迫使它改变这种状态。</a:t>
            </a:r>
            <a:endParaRPr kumimoji="1" lang="zh-CN" altLang="en-US" sz="2800" b="1">
              <a:latin typeface="Times New Roman" panose="02020603050405020304" pitchFamily="18" charset="0"/>
            </a:endParaRPr>
          </a:p>
        </p:txBody>
      </p:sp>
      <p:sp>
        <p:nvSpPr>
          <p:cNvPr id="132113" name="AutoShape 17"/>
          <p:cNvSpPr/>
          <p:nvPr/>
        </p:nvSpPr>
        <p:spPr bwMode="auto">
          <a:xfrm>
            <a:off x="5316538" y="5157788"/>
            <a:ext cx="215900" cy="863600"/>
          </a:xfrm>
          <a:prstGeom prst="leftBrace">
            <a:avLst>
              <a:gd name="adj1" fmla="val 33333"/>
              <a:gd name="adj2" fmla="val 50000"/>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2114" name="Rectangle 18"/>
          <p:cNvSpPr>
            <a:spLocks noChangeArrowheads="1"/>
          </p:cNvSpPr>
          <p:nvPr/>
        </p:nvSpPr>
        <p:spPr bwMode="auto">
          <a:xfrm>
            <a:off x="5532438" y="4868863"/>
            <a:ext cx="3168650" cy="561975"/>
          </a:xfrm>
          <a:prstGeom prst="rect">
            <a:avLst/>
          </a:prstGeom>
          <a:noFill/>
          <a:ln w="9525">
            <a:noFill/>
            <a:miter lim="800000"/>
          </a:ln>
          <a:effectLst/>
        </p:spPr>
        <p:txBody>
          <a:bodyPr>
            <a:spAutoFit/>
          </a:bodyPr>
          <a:lstStyle/>
          <a:p>
            <a:pPr eaLnBrk="1" hangingPunct="1">
              <a:lnSpc>
                <a:spcPct val="110000"/>
              </a:lnSpc>
              <a:defRPr/>
            </a:pPr>
            <a:r>
              <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惯性</a:t>
            </a:r>
            <a:endPar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32115" name="Rectangle 19"/>
          <p:cNvSpPr>
            <a:spLocks noChangeArrowheads="1"/>
          </p:cNvSpPr>
          <p:nvPr/>
        </p:nvSpPr>
        <p:spPr bwMode="auto">
          <a:xfrm>
            <a:off x="5532438" y="5661025"/>
            <a:ext cx="3168650" cy="561975"/>
          </a:xfrm>
          <a:prstGeom prst="rect">
            <a:avLst/>
          </a:prstGeom>
          <a:noFill/>
          <a:ln w="9525">
            <a:noFill/>
            <a:miter lim="800000"/>
          </a:ln>
          <a:effectLst/>
        </p:spPr>
        <p:txBody>
          <a:bodyPr>
            <a:spAutoFit/>
          </a:bodyPr>
          <a:lstStyle/>
          <a:p>
            <a:pPr eaLnBrk="1" hangingPunct="1">
              <a:lnSpc>
                <a:spcPct val="110000"/>
              </a:lnSpc>
              <a:defRPr/>
            </a:pPr>
            <a:r>
              <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力</a:t>
            </a:r>
            <a:endPar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5" name="Rectangle 5"/>
          <p:cNvSpPr>
            <a:spLocks noChangeArrowheads="1"/>
          </p:cNvSpPr>
          <p:nvPr/>
        </p:nvSpPr>
        <p:spPr bwMode="auto">
          <a:xfrm>
            <a:off x="1928813" y="563563"/>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rgbClr val="0000FF"/>
                </a:solidFill>
                <a:ea typeface="隶书" panose="02010509060101010101" pitchFamily="49" charset="-122"/>
              </a:rPr>
              <a:t>Newton’s Laws of Motion</a:t>
            </a:r>
            <a:endParaRPr lang="en-US" altLang="zh-CN">
              <a:solidFill>
                <a:srgbClr val="0000FF"/>
              </a:solidFill>
              <a:ea typeface="隶书" panose="020105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p:cTn id="7" dur="500" fill="hold"/>
                                        <p:tgtEl>
                                          <p:spTgt spid="132098"/>
                                        </p:tgtEl>
                                        <p:attrNameLst>
                                          <p:attrName>ppt_w</p:attrName>
                                        </p:attrNameLst>
                                      </p:cBhvr>
                                      <p:tavLst>
                                        <p:tav tm="0">
                                          <p:val>
                                            <p:fltVal val="0"/>
                                          </p:val>
                                        </p:tav>
                                        <p:tav tm="100000">
                                          <p:val>
                                            <p:strVal val="#ppt_w"/>
                                          </p:val>
                                        </p:tav>
                                      </p:tavLst>
                                    </p:anim>
                                    <p:anim calcmode="lin" valueType="num">
                                      <p:cBhvr>
                                        <p:cTn id="8" dur="500" fill="hold"/>
                                        <p:tgtEl>
                                          <p:spTgt spid="13209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2100"/>
                                        </p:tgtEl>
                                        <p:attrNameLst>
                                          <p:attrName>style.visibility</p:attrName>
                                        </p:attrNameLst>
                                      </p:cBhvr>
                                      <p:to>
                                        <p:strVal val="visible"/>
                                      </p:to>
                                    </p:set>
                                    <p:animEffect transition="in" filter="blinds(horizontal)">
                                      <p:cBhvr>
                                        <p:cTn id="16" dur="500"/>
                                        <p:tgtEl>
                                          <p:spTgt spid="13210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2101"/>
                                        </p:tgtEl>
                                        <p:attrNameLst>
                                          <p:attrName>style.visibility</p:attrName>
                                        </p:attrNameLst>
                                      </p:cBhvr>
                                      <p:to>
                                        <p:strVal val="visible"/>
                                      </p:to>
                                    </p:set>
                                    <p:anim calcmode="lin" valueType="num">
                                      <p:cBhvr additive="base">
                                        <p:cTn id="21" dur="500" fill="hold"/>
                                        <p:tgtEl>
                                          <p:spTgt spid="132101"/>
                                        </p:tgtEl>
                                        <p:attrNameLst>
                                          <p:attrName>ppt_x</p:attrName>
                                        </p:attrNameLst>
                                      </p:cBhvr>
                                      <p:tavLst>
                                        <p:tav tm="0">
                                          <p:val>
                                            <p:strVal val="0-#ppt_w/2"/>
                                          </p:val>
                                        </p:tav>
                                        <p:tav tm="100000">
                                          <p:val>
                                            <p:strVal val="#ppt_x"/>
                                          </p:val>
                                        </p:tav>
                                      </p:tavLst>
                                    </p:anim>
                                    <p:anim calcmode="lin" valueType="num">
                                      <p:cBhvr additive="base">
                                        <p:cTn id="22" dur="500" fill="hold"/>
                                        <p:tgtEl>
                                          <p:spTgt spid="132101"/>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132111"/>
                                        </p:tgtEl>
                                        <p:attrNameLst>
                                          <p:attrName>style.visibility</p:attrName>
                                        </p:attrNameLst>
                                      </p:cBhvr>
                                      <p:to>
                                        <p:strVal val="visible"/>
                                      </p:to>
                                    </p:set>
                                    <p:anim calcmode="lin" valueType="num">
                                      <p:cBhvr additive="base">
                                        <p:cTn id="26" dur="500" fill="hold"/>
                                        <p:tgtEl>
                                          <p:spTgt spid="132111"/>
                                        </p:tgtEl>
                                        <p:attrNameLst>
                                          <p:attrName>ppt_x</p:attrName>
                                        </p:attrNameLst>
                                      </p:cBhvr>
                                      <p:tavLst>
                                        <p:tav tm="0">
                                          <p:val>
                                            <p:strVal val="0-#ppt_w/2"/>
                                          </p:val>
                                        </p:tav>
                                        <p:tav tm="100000">
                                          <p:val>
                                            <p:strVal val="#ppt_x"/>
                                          </p:val>
                                        </p:tav>
                                      </p:tavLst>
                                    </p:anim>
                                    <p:anim calcmode="lin" valueType="num">
                                      <p:cBhvr additive="base">
                                        <p:cTn id="27" dur="500" fill="hold"/>
                                        <p:tgtEl>
                                          <p:spTgt spid="13211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2104"/>
                                        </p:tgtEl>
                                        <p:attrNameLst>
                                          <p:attrName>style.visibility</p:attrName>
                                        </p:attrNameLst>
                                      </p:cBhvr>
                                      <p:to>
                                        <p:strVal val="visible"/>
                                      </p:to>
                                    </p:set>
                                    <p:animEffect transition="in" filter="blinds(horizontal)">
                                      <p:cBhvr>
                                        <p:cTn id="32" dur="500"/>
                                        <p:tgtEl>
                                          <p:spTgt spid="132104"/>
                                        </p:tgtEl>
                                      </p:cBhvr>
                                    </p:animEffect>
                                  </p:childTnLst>
                                </p:cTn>
                              </p:par>
                            </p:childTnLst>
                          </p:cTn>
                        </p:par>
                        <p:par>
                          <p:cTn id="33" fill="hold">
                            <p:stCondLst>
                              <p:cond delay="500"/>
                            </p:stCondLst>
                            <p:childTnLst>
                              <p:par>
                                <p:cTn id="34" presetID="4" presetClass="entr" presetSubtype="32" fill="hold" nodeType="afterEffect">
                                  <p:stCondLst>
                                    <p:cond delay="0"/>
                                  </p:stCondLst>
                                  <p:childTnLst>
                                    <p:set>
                                      <p:cBhvr>
                                        <p:cTn id="35" dur="1" fill="hold">
                                          <p:stCondLst>
                                            <p:cond delay="0"/>
                                          </p:stCondLst>
                                        </p:cTn>
                                        <p:tgtEl>
                                          <p:spTgt spid="132103"/>
                                        </p:tgtEl>
                                        <p:attrNameLst>
                                          <p:attrName>style.visibility</p:attrName>
                                        </p:attrNameLst>
                                      </p:cBhvr>
                                      <p:to>
                                        <p:strVal val="visible"/>
                                      </p:to>
                                    </p:set>
                                    <p:animEffect transition="in" filter="box(out)">
                                      <p:cBhvr>
                                        <p:cTn id="36" dur="500"/>
                                        <p:tgtEl>
                                          <p:spTgt spid="13210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6" fill="hold" grpId="0" nodeType="clickEffect">
                                  <p:stCondLst>
                                    <p:cond delay="0"/>
                                  </p:stCondLst>
                                  <p:childTnLst>
                                    <p:set>
                                      <p:cBhvr>
                                        <p:cTn id="40" dur="1" fill="hold">
                                          <p:stCondLst>
                                            <p:cond delay="0"/>
                                          </p:stCondLst>
                                        </p:cTn>
                                        <p:tgtEl>
                                          <p:spTgt spid="132106"/>
                                        </p:tgtEl>
                                        <p:attrNameLst>
                                          <p:attrName>style.visibility</p:attrName>
                                        </p:attrNameLst>
                                      </p:cBhvr>
                                      <p:to>
                                        <p:strVal val="visible"/>
                                      </p:to>
                                    </p:set>
                                    <p:animEffect transition="in" filter="barn(inHorizontal)">
                                      <p:cBhvr>
                                        <p:cTn id="41" dur="500"/>
                                        <p:tgtEl>
                                          <p:spTgt spid="132106"/>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42" fill="hold" grpId="0" nodeType="clickEffect">
                                  <p:stCondLst>
                                    <p:cond delay="0"/>
                                  </p:stCondLst>
                                  <p:childTnLst>
                                    <p:set>
                                      <p:cBhvr>
                                        <p:cTn id="45" dur="1" fill="hold">
                                          <p:stCondLst>
                                            <p:cond delay="0"/>
                                          </p:stCondLst>
                                        </p:cTn>
                                        <p:tgtEl>
                                          <p:spTgt spid="132109"/>
                                        </p:tgtEl>
                                        <p:attrNameLst>
                                          <p:attrName>style.visibility</p:attrName>
                                        </p:attrNameLst>
                                      </p:cBhvr>
                                      <p:to>
                                        <p:strVal val="visible"/>
                                      </p:to>
                                    </p:set>
                                    <p:animEffect transition="in" filter="barn(outHorizontal)">
                                      <p:cBhvr>
                                        <p:cTn id="46" dur="500"/>
                                        <p:tgtEl>
                                          <p:spTgt spid="132109"/>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132113"/>
                                        </p:tgtEl>
                                        <p:attrNameLst>
                                          <p:attrName>style.visibility</p:attrName>
                                        </p:attrNameLst>
                                      </p:cBhvr>
                                      <p:to>
                                        <p:strVal val="visible"/>
                                      </p:to>
                                    </p:set>
                                    <p:animEffect transition="in" filter="blinds(horizontal)">
                                      <p:cBhvr>
                                        <p:cTn id="50" dur="500"/>
                                        <p:tgtEl>
                                          <p:spTgt spid="132113"/>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132114"/>
                                        </p:tgtEl>
                                        <p:attrNameLst>
                                          <p:attrName>style.visibility</p:attrName>
                                        </p:attrNameLst>
                                      </p:cBhvr>
                                      <p:to>
                                        <p:strVal val="visible"/>
                                      </p:to>
                                    </p:set>
                                    <p:animEffect transition="in" filter="barn(outHorizontal)">
                                      <p:cBhvr>
                                        <p:cTn id="55" dur="500"/>
                                        <p:tgtEl>
                                          <p:spTgt spid="132114"/>
                                        </p:tgtEl>
                                      </p:cBhvr>
                                    </p:animEffect>
                                  </p:childTnLst>
                                </p:cTn>
                              </p:par>
                            </p:childTnLst>
                          </p:cTn>
                        </p:par>
                        <p:par>
                          <p:cTn id="56" fill="hold">
                            <p:stCondLst>
                              <p:cond delay="500"/>
                            </p:stCondLst>
                            <p:childTnLst>
                              <p:par>
                                <p:cTn id="57" presetID="16" presetClass="entr" presetSubtype="42" fill="hold" grpId="0" nodeType="afterEffect">
                                  <p:stCondLst>
                                    <p:cond delay="0"/>
                                  </p:stCondLst>
                                  <p:childTnLst>
                                    <p:set>
                                      <p:cBhvr>
                                        <p:cTn id="58" dur="1" fill="hold">
                                          <p:stCondLst>
                                            <p:cond delay="0"/>
                                          </p:stCondLst>
                                        </p:cTn>
                                        <p:tgtEl>
                                          <p:spTgt spid="132115"/>
                                        </p:tgtEl>
                                        <p:attrNameLst>
                                          <p:attrName>style.visibility</p:attrName>
                                        </p:attrNameLst>
                                      </p:cBhvr>
                                      <p:to>
                                        <p:strVal val="visible"/>
                                      </p:to>
                                    </p:set>
                                    <p:animEffect transition="in" filter="barn(outHorizontal)">
                                      <p:cBhvr>
                                        <p:cTn id="59" dur="500"/>
                                        <p:tgtEl>
                                          <p:spTgt spid="132115"/>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32110"/>
                                        </p:tgtEl>
                                        <p:attrNameLst>
                                          <p:attrName>style.visibility</p:attrName>
                                        </p:attrNameLst>
                                      </p:cBhvr>
                                      <p:to>
                                        <p:strVal val="visible"/>
                                      </p:to>
                                    </p:set>
                                    <p:animEffect transition="in" filter="checkerboard(across)">
                                      <p:cBhvr>
                                        <p:cTn id="64" dur="500"/>
                                        <p:tgtEl>
                                          <p:spTgt spid="132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00" grpId="0" autoUpdateAnimBg="0"/>
      <p:bldP spid="132101" grpId="0" autoUpdateAnimBg="0"/>
      <p:bldP spid="132104" grpId="0"/>
      <p:bldP spid="132106" grpId="0" autoUpdateAnimBg="0"/>
      <p:bldP spid="132109" grpId="0" autoUpdateAnimBg="0"/>
      <p:bldP spid="132110" grpId="0" autoUpdateAnimBg="0"/>
      <p:bldP spid="132111" grpId="0" autoUpdateAnimBg="0"/>
      <p:bldP spid="132113" grpId="0" animBg="1"/>
      <p:bldP spid="132114" grpId="0" autoUpdateAnimBg="0"/>
      <p:bldP spid="132115" grpId="0" autoUpdateAnimBg="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A60292-9DC8-4623-845A-982A48952A5D}" type="slidenum">
              <a:rPr lang="en-US" altLang="zh-CN" sz="1800" smtClean="0">
                <a:solidFill>
                  <a:schemeClr val="accent2"/>
                </a:solidFill>
              </a:rPr>
            </a:fld>
            <a:endParaRPr lang="en-US" altLang="zh-CN" sz="1800" smtClean="0">
              <a:solidFill>
                <a:schemeClr val="accent2"/>
              </a:solidFill>
            </a:endParaRPr>
          </a:p>
        </p:txBody>
      </p:sp>
      <p:graphicFrame>
        <p:nvGraphicFramePr>
          <p:cNvPr id="131074" name="Object 2"/>
          <p:cNvGraphicFramePr>
            <a:graphicFrameLocks noChangeAspect="1"/>
          </p:cNvGraphicFramePr>
          <p:nvPr/>
        </p:nvGraphicFramePr>
        <p:xfrm>
          <a:off x="2378075" y="1271588"/>
          <a:ext cx="2092325" cy="1136650"/>
        </p:xfrm>
        <a:graphic>
          <a:graphicData uri="http://schemas.openxmlformats.org/presentationml/2006/ole">
            <mc:AlternateContent xmlns:mc="http://schemas.openxmlformats.org/markup-compatibility/2006">
              <mc:Choice xmlns:v="urn:schemas-microsoft-com:vml" Requires="v">
                <p:oleObj spid="_x0000_s19552" name="Equation" r:id="rId1" imgW="1422400" imgH="723900" progId="Equation.DSMT4">
                  <p:embed/>
                </p:oleObj>
              </mc:Choice>
              <mc:Fallback>
                <p:oleObj name="Equation" r:id="rId1" imgW="1422400" imgH="7239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5" y="1271588"/>
                        <a:ext cx="2092325"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75" name="Text Box 3"/>
          <p:cNvSpPr txBox="1">
            <a:spLocks noChangeArrowheads="1"/>
          </p:cNvSpPr>
          <p:nvPr/>
        </p:nvSpPr>
        <p:spPr bwMode="auto">
          <a:xfrm>
            <a:off x="230188" y="1628775"/>
            <a:ext cx="4648200" cy="476250"/>
          </a:xfrm>
          <a:prstGeom prst="rect">
            <a:avLst/>
          </a:prstGeom>
          <a:noFill/>
          <a:ln w="9525">
            <a:noFill/>
            <a:miter lim="800000"/>
          </a:ln>
          <a:effectLst/>
        </p:spPr>
        <p:txBody>
          <a:bodyPr>
            <a:spAutoFit/>
          </a:bodyPr>
          <a:lstStyle/>
          <a:p>
            <a:pPr eaLnBrk="1" hangingPunct="1">
              <a:lnSpc>
                <a:spcPct val="90000"/>
              </a:lnSpc>
              <a:spcBef>
                <a:spcPct val="20000"/>
              </a:spcBef>
              <a:buClr>
                <a:schemeClr val="accent2"/>
              </a:buClr>
              <a:buSzPct val="80000"/>
              <a:buFont typeface="Wingdings" panose="05000000000000000000" pitchFamily="2" charset="2"/>
              <a:buNone/>
              <a:defRPr/>
            </a:pPr>
            <a:r>
              <a:rPr kumimoji="1" lang="zh-CN" altLang="en-US" sz="2800" b="1">
                <a:effectLst>
                  <a:outerShdw blurRad="38100" dist="38100" dir="2700000" algn="tl">
                    <a:srgbClr val="C0C0C0"/>
                  </a:outerShdw>
                </a:effectLst>
                <a:latin typeface="Times New Roman" panose="02020603050405020304" pitchFamily="18" charset="0"/>
              </a:rPr>
              <a:t>数学表达式：</a:t>
            </a:r>
            <a:endParaRPr kumimoji="1" lang="zh-CN" altLang="en-US" sz="2800" b="1">
              <a:effectLst>
                <a:outerShdw blurRad="38100" dist="38100" dir="2700000" algn="tl">
                  <a:srgbClr val="C0C0C0"/>
                </a:outerShdw>
              </a:effectLst>
              <a:latin typeface="Times New Roman" panose="02020603050405020304" pitchFamily="18" charset="0"/>
            </a:endParaRPr>
          </a:p>
        </p:txBody>
      </p:sp>
      <p:sp>
        <p:nvSpPr>
          <p:cNvPr id="131077" name="Text Box 5"/>
          <p:cNvSpPr txBox="1">
            <a:spLocks noChangeArrowheads="1"/>
          </p:cNvSpPr>
          <p:nvPr/>
        </p:nvSpPr>
        <p:spPr bwMode="auto">
          <a:xfrm>
            <a:off x="250825" y="87313"/>
            <a:ext cx="4032250" cy="604837"/>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二、牛顿第二定律</a:t>
            </a:r>
            <a:endPar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31081" name="Text Box 9"/>
          <p:cNvSpPr txBox="1">
            <a:spLocks noChangeArrowheads="1"/>
          </p:cNvSpPr>
          <p:nvPr/>
        </p:nvSpPr>
        <p:spPr bwMode="auto">
          <a:xfrm>
            <a:off x="2124075" y="2447925"/>
            <a:ext cx="2374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None/>
            </a:pPr>
            <a:r>
              <a:rPr kumimoji="1" lang="en-US" altLang="zh-CN" sz="2800" b="1" i="1">
                <a:latin typeface="Times New Roman" panose="02020603050405020304" pitchFamily="18" charset="0"/>
              </a:rPr>
              <a:t>m</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常数，</a:t>
            </a:r>
            <a:endParaRPr kumimoji="1" lang="zh-CN" altLang="en-US" sz="2400">
              <a:latin typeface="Times New Roman" panose="02020603050405020304" pitchFamily="18" charset="0"/>
            </a:endParaRPr>
          </a:p>
        </p:txBody>
      </p:sp>
      <p:graphicFrame>
        <p:nvGraphicFramePr>
          <p:cNvPr id="131083" name="Object 11"/>
          <p:cNvGraphicFramePr>
            <a:graphicFrameLocks noChangeAspect="1"/>
          </p:cNvGraphicFramePr>
          <p:nvPr/>
        </p:nvGraphicFramePr>
        <p:xfrm>
          <a:off x="4859338" y="2276475"/>
          <a:ext cx="1411287" cy="579438"/>
        </p:xfrm>
        <a:graphic>
          <a:graphicData uri="http://schemas.openxmlformats.org/presentationml/2006/ole">
            <mc:AlternateContent xmlns:mc="http://schemas.openxmlformats.org/markup-compatibility/2006">
              <mc:Choice xmlns:v="urn:schemas-microsoft-com:vml" Requires="v">
                <p:oleObj spid="_x0000_s19553" name="公式" r:id="rId3" imgW="889000" imgH="292100" progId="Equation.3">
                  <p:embed/>
                </p:oleObj>
              </mc:Choice>
              <mc:Fallback>
                <p:oleObj name="公式" r:id="rId3" imgW="889000" imgH="2921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276475"/>
                        <a:ext cx="14112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4" name="Text Box 12"/>
          <p:cNvSpPr txBox="1">
            <a:spLocks noChangeArrowheads="1"/>
          </p:cNvSpPr>
          <p:nvPr/>
        </p:nvSpPr>
        <p:spPr bwMode="auto">
          <a:xfrm>
            <a:off x="4500563" y="1557338"/>
            <a:ext cx="4643437" cy="561975"/>
          </a:xfrm>
          <a:prstGeom prst="rect">
            <a:avLst/>
          </a:prstGeom>
          <a:noFill/>
          <a:ln w="9525">
            <a:noFill/>
            <a:miter lim="800000"/>
          </a:ln>
          <a:effectLst/>
        </p:spPr>
        <p:txBody>
          <a:bodyPr>
            <a:spAutoFit/>
          </a:bodyPr>
          <a:lstStyle/>
          <a:p>
            <a:pPr eaLnBrk="1" hangingPunct="1">
              <a:lnSpc>
                <a:spcPct val="110000"/>
              </a:lnSpc>
              <a:spcBef>
                <a:spcPct val="20000"/>
              </a:spcBef>
              <a:buClr>
                <a:schemeClr val="accent2"/>
              </a:buClr>
              <a:buSzPct val="80000"/>
              <a:buFont typeface="Wingdings" panose="05000000000000000000" pitchFamily="2" charset="2"/>
              <a:buNone/>
              <a:defRPr/>
            </a:pPr>
            <a:r>
              <a:rPr kumimoji="1" lang="zh-CN" altLang="en-US" sz="2800" b="1" dirty="0">
                <a:latin typeface="Times New Roman" panose="02020603050405020304" pitchFamily="18" charset="0"/>
              </a:rPr>
              <a:t>反映</a:t>
            </a:r>
            <a:r>
              <a:rPr kumimoji="1" lang="zh-CN" altLang="en-US" sz="2800"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力</a:t>
            </a:r>
            <a:r>
              <a:rPr kumimoji="1" lang="zh-CN" altLang="en-US" sz="2800" b="1" dirty="0">
                <a:latin typeface="Times New Roman" panose="02020603050405020304" pitchFamily="18" charset="0"/>
              </a:rPr>
              <a:t>和</a:t>
            </a:r>
            <a:r>
              <a:rPr kumimoji="1" lang="zh-CN" altLang="en-US" sz="2800"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运动</a:t>
            </a:r>
            <a:r>
              <a:rPr kumimoji="1" lang="zh-CN" altLang="en-US" sz="2800" b="1" dirty="0">
                <a:latin typeface="Times New Roman" panose="02020603050405020304" pitchFamily="18" charset="0"/>
              </a:rPr>
              <a:t>的</a:t>
            </a:r>
            <a:r>
              <a:rPr kumimoji="1"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定量</a:t>
            </a:r>
            <a:r>
              <a:rPr kumimoji="1" lang="zh-CN" altLang="en-US" sz="2800" b="1" dirty="0">
                <a:latin typeface="Times New Roman" panose="02020603050405020304" pitchFamily="18" charset="0"/>
              </a:rPr>
              <a:t>关系。</a:t>
            </a:r>
            <a:endParaRPr kumimoji="1" lang="zh-CN" altLang="en-US" sz="2800" b="1" dirty="0">
              <a:latin typeface="Times New Roman" panose="02020603050405020304" pitchFamily="18" charset="0"/>
            </a:endParaRPr>
          </a:p>
        </p:txBody>
      </p:sp>
      <p:sp>
        <p:nvSpPr>
          <p:cNvPr id="131085" name="Text Box 13"/>
          <p:cNvSpPr txBox="1">
            <a:spLocks noChangeArrowheads="1"/>
          </p:cNvSpPr>
          <p:nvPr/>
        </p:nvSpPr>
        <p:spPr bwMode="auto">
          <a:xfrm>
            <a:off x="6072188" y="3062288"/>
            <a:ext cx="2800350" cy="1203325"/>
          </a:xfrm>
          <a:prstGeom prst="rect">
            <a:avLst/>
          </a:prstGeom>
          <a:noFill/>
          <a:ln w="9525">
            <a:noFill/>
            <a:miter lim="800000"/>
          </a:ln>
          <a:effectLst/>
        </p:spPr>
        <p:txBody>
          <a:bodyPr>
            <a:spAutoFit/>
          </a:bodyPr>
          <a:lstStyle/>
          <a:p>
            <a:pPr eaLnBrk="1" hangingPunct="1">
              <a:lnSpc>
                <a:spcPct val="130000"/>
              </a:lnSpc>
              <a:spcBef>
                <a:spcPct val="20000"/>
              </a:spcBef>
              <a:buClr>
                <a:schemeClr val="accent2"/>
              </a:buClr>
              <a:buSzPct val="80000"/>
              <a:buFont typeface="Wingdings" panose="05000000000000000000" pitchFamily="2" charset="2"/>
              <a:buNone/>
              <a:defRPr/>
            </a:pPr>
            <a:r>
              <a:rPr kumimoji="1" lang="zh-CN" altLang="en-US" sz="2800"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质量</a:t>
            </a:r>
            <a:r>
              <a:rPr kumimoji="1" lang="zh-CN" altLang="en-US" sz="2800" b="1" dirty="0">
                <a:latin typeface="Times New Roman" panose="02020603050405020304" pitchFamily="18" charset="0"/>
                <a:ea typeface="楷体_GB2312" pitchFamily="49" charset="-122"/>
              </a:rPr>
              <a:t>是物体</a:t>
            </a:r>
            <a:r>
              <a:rPr kumimoji="1"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惯性</a:t>
            </a:r>
            <a:r>
              <a:rPr kumimoji="1" lang="zh-CN" altLang="en-US" sz="2800" b="1" dirty="0">
                <a:latin typeface="Times New Roman" panose="02020603050405020304" pitchFamily="18" charset="0"/>
                <a:ea typeface="楷体_GB2312" pitchFamily="49" charset="-122"/>
              </a:rPr>
              <a:t>大小的度量。</a:t>
            </a:r>
            <a:endParaRPr kumimoji="1" lang="zh-CN" altLang="en-US" sz="2800" b="1" dirty="0">
              <a:latin typeface="Times New Roman" panose="02020603050405020304" pitchFamily="18" charset="0"/>
              <a:ea typeface="楷体_GB2312" pitchFamily="49" charset="-122"/>
            </a:endParaRPr>
          </a:p>
        </p:txBody>
      </p:sp>
      <p:sp>
        <p:nvSpPr>
          <p:cNvPr id="131086" name="Text Box 14"/>
          <p:cNvSpPr txBox="1">
            <a:spLocks noChangeArrowheads="1"/>
          </p:cNvSpPr>
          <p:nvPr/>
        </p:nvSpPr>
        <p:spPr bwMode="auto">
          <a:xfrm>
            <a:off x="230188" y="3141663"/>
            <a:ext cx="6192837"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rPr>
              <a:t>提供了科学地量度</a:t>
            </a:r>
            <a:r>
              <a:rPr kumimoji="1"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力</a:t>
            </a:r>
            <a:r>
              <a:rPr kumimoji="1" lang="zh-CN" altLang="en-US" sz="2800" b="1" dirty="0">
                <a:latin typeface="Times New Roman" panose="02020603050405020304" pitchFamily="18" charset="0"/>
              </a:rPr>
              <a:t>的理论基础</a:t>
            </a:r>
            <a:r>
              <a:rPr kumimoji="1" lang="zh-CN" altLang="en-US" sz="2800" b="1" dirty="0">
                <a:effectLst>
                  <a:outerShdw blurRad="38100" dist="38100" dir="2700000" algn="tl">
                    <a:srgbClr val="C0C0C0"/>
                  </a:outerShdw>
                </a:effectLst>
                <a:latin typeface="宋体" panose="02010600030101010101" pitchFamily="2" charset="-122"/>
              </a:rPr>
              <a:t>。</a:t>
            </a:r>
            <a:endParaRPr kumimoji="1" lang="zh-CN" altLang="en-US" sz="2800" b="1" dirty="0">
              <a:effectLst>
                <a:outerShdw blurRad="38100" dist="38100" dir="2700000" algn="tl">
                  <a:srgbClr val="C0C0C0"/>
                </a:outerShdw>
              </a:effectLst>
              <a:latin typeface="宋体" panose="02010600030101010101" pitchFamily="2" charset="-122"/>
            </a:endParaRPr>
          </a:p>
        </p:txBody>
      </p:sp>
      <p:sp>
        <p:nvSpPr>
          <p:cNvPr id="131087" name="Text Box 15"/>
          <p:cNvSpPr txBox="1">
            <a:spLocks noChangeArrowheads="1"/>
          </p:cNvSpPr>
          <p:nvPr/>
        </p:nvSpPr>
        <p:spPr bwMode="auto">
          <a:xfrm>
            <a:off x="230188" y="3736975"/>
            <a:ext cx="7848600" cy="647700"/>
          </a:xfrm>
          <a:prstGeom prst="rect">
            <a:avLst/>
          </a:prstGeom>
          <a:noFill/>
          <a:ln w="9525">
            <a:noFill/>
            <a:miter lim="800000"/>
          </a:ln>
          <a:effectLst/>
        </p:spPr>
        <p:txBody>
          <a:bodyPr>
            <a:spAutoFit/>
          </a:bodyPr>
          <a:lstStyle/>
          <a:p>
            <a:pPr eaLnBrk="1" hangingPunct="1">
              <a:lnSpc>
                <a:spcPct val="130000"/>
              </a:lnSpc>
              <a:spcBef>
                <a:spcPct val="20000"/>
              </a:spcBef>
              <a:buClr>
                <a:schemeClr val="accent2"/>
              </a:buClr>
              <a:buSzPct val="80000"/>
              <a:buFont typeface="Wingdings" panose="05000000000000000000" pitchFamily="2" charset="2"/>
              <a:buNone/>
              <a:defRPr/>
            </a:pPr>
            <a:r>
              <a:rPr kumimoji="1" lang="zh-CN" altLang="en-US" sz="2800" b="1" dirty="0">
                <a:latin typeface="Times New Roman" panose="02020603050405020304" pitchFamily="18" charset="0"/>
              </a:rPr>
              <a:t>关于</a:t>
            </a:r>
            <a:r>
              <a:rPr kumimoji="1"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惯性质量</a:t>
            </a:r>
            <a:r>
              <a:rPr kumimoji="1" lang="zh-CN" altLang="en-US" sz="2800" b="1" dirty="0">
                <a:latin typeface="Times New Roman" panose="02020603050405020304" pitchFamily="18" charset="0"/>
              </a:rPr>
              <a:t>和</a:t>
            </a:r>
            <a:r>
              <a:rPr kumimoji="1"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引力质量</a:t>
            </a:r>
            <a:r>
              <a:rPr kumimoji="1" lang="zh-CN" altLang="en-US" sz="2800" b="1" dirty="0">
                <a:latin typeface="Times New Roman" panose="02020603050405020304" pitchFamily="18" charset="0"/>
              </a:rPr>
              <a:t>：</a:t>
            </a:r>
            <a:endParaRPr kumimoji="1" lang="zh-CN" altLang="en-US" sz="2800" b="1" dirty="0">
              <a:latin typeface="Times New Roman" panose="02020603050405020304" pitchFamily="18" charset="0"/>
            </a:endParaRPr>
          </a:p>
        </p:txBody>
      </p:sp>
      <p:sp>
        <p:nvSpPr>
          <p:cNvPr id="131088" name="Text Box 16"/>
          <p:cNvSpPr txBox="1">
            <a:spLocks noChangeArrowheads="1"/>
          </p:cNvSpPr>
          <p:nvPr/>
        </p:nvSpPr>
        <p:spPr bwMode="auto">
          <a:xfrm>
            <a:off x="230187" y="4437063"/>
            <a:ext cx="9183319" cy="5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dirty="0">
                <a:latin typeface="Times New Roman" panose="02020603050405020304" pitchFamily="18" charset="0"/>
              </a:rPr>
              <a:t>实验证明，对同一物体，两种质量相等</a:t>
            </a:r>
            <a:r>
              <a:rPr kumimoji="1" lang="zh-CN" altLang="en-US" sz="2800" b="1" dirty="0" smtClean="0">
                <a:latin typeface="Times New Roman" panose="02020603050405020304" pitchFamily="18" charset="0"/>
              </a:rPr>
              <a:t>。</a:t>
            </a:r>
            <a:r>
              <a:rPr lang="en-US" altLang="zh-CN" sz="2800" b="1" dirty="0">
                <a:solidFill>
                  <a:srgbClr val="990000"/>
                </a:solidFill>
              </a:rPr>
              <a:t>B.R.V. </a:t>
            </a:r>
            <a:r>
              <a:rPr lang="en-US" altLang="zh-CN" sz="2800" b="1" dirty="0" err="1" smtClean="0">
                <a:solidFill>
                  <a:srgbClr val="990000"/>
                </a:solidFill>
              </a:rPr>
              <a:t>Eötv</a:t>
            </a:r>
            <a:r>
              <a:rPr lang="en-US" altLang="zh-CN" sz="2800" b="1" dirty="0" err="1">
                <a:solidFill>
                  <a:srgbClr val="990000"/>
                </a:solidFill>
              </a:rPr>
              <a:t>ö</a:t>
            </a:r>
            <a:r>
              <a:rPr lang="en-US" altLang="zh-CN" sz="2800" b="1" dirty="0" err="1" smtClean="0">
                <a:solidFill>
                  <a:srgbClr val="990000"/>
                </a:solidFill>
              </a:rPr>
              <a:t>s</a:t>
            </a:r>
            <a:endParaRPr kumimoji="1" lang="zh-CN" altLang="en-US" sz="2800" b="1" dirty="0">
              <a:latin typeface="Times New Roman" panose="02020603050405020304" pitchFamily="18" charset="0"/>
            </a:endParaRPr>
          </a:p>
        </p:txBody>
      </p:sp>
      <p:graphicFrame>
        <p:nvGraphicFramePr>
          <p:cNvPr id="131089" name="Object 17"/>
          <p:cNvGraphicFramePr>
            <a:graphicFrameLocks noChangeAspect="1"/>
          </p:cNvGraphicFramePr>
          <p:nvPr/>
        </p:nvGraphicFramePr>
        <p:xfrm>
          <a:off x="395288" y="5734050"/>
          <a:ext cx="4332287" cy="917575"/>
        </p:xfrm>
        <a:graphic>
          <a:graphicData uri="http://schemas.openxmlformats.org/presentationml/2006/ole">
            <mc:AlternateContent xmlns:mc="http://schemas.openxmlformats.org/markup-compatibility/2006">
              <mc:Choice xmlns:v="urn:schemas-microsoft-com:vml" Requires="v">
                <p:oleObj spid="_x0000_s19554" name="公式" r:id="rId5" imgW="3073400" imgH="660400" progId="Equation.3">
                  <p:embed/>
                </p:oleObj>
              </mc:Choice>
              <mc:Fallback>
                <p:oleObj name="公式" r:id="rId5" imgW="3073400" imgH="6604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5734050"/>
                        <a:ext cx="43322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90" name="Text Box 18"/>
          <p:cNvSpPr txBox="1">
            <a:spLocks noChangeArrowheads="1"/>
          </p:cNvSpPr>
          <p:nvPr/>
        </p:nvSpPr>
        <p:spPr bwMode="auto">
          <a:xfrm>
            <a:off x="250825" y="93663"/>
            <a:ext cx="8321675" cy="1117600"/>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en-US" altLang="zh-CN" sz="2800" b="1" dirty="0">
                <a:effectLst>
                  <a:outerShdw blurRad="38100" dist="38100" dir="2700000" algn="tl">
                    <a:srgbClr val="C0C0C0"/>
                  </a:outerShdw>
                </a:effectLst>
                <a:latin typeface="Times New Roman" panose="02020603050405020304" pitchFamily="18" charset="0"/>
              </a:rPr>
              <a:t>                                      </a:t>
            </a:r>
            <a:r>
              <a:rPr kumimoji="1" lang="zh-CN" altLang="en-US" sz="2800" b="1" dirty="0">
                <a:effectLst>
                  <a:outerShdw blurRad="38100" dist="38100" dir="2700000" algn="tl">
                    <a:srgbClr val="C0C0C0"/>
                  </a:outerShdw>
                </a:effectLst>
                <a:latin typeface="Times New Roman" panose="02020603050405020304" pitchFamily="18" charset="0"/>
              </a:rPr>
              <a:t>运动的改变与所加的动力成正比，并且发生在这力所沿直线的方向上。</a:t>
            </a:r>
            <a:endPar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endParaRPr>
          </a:p>
        </p:txBody>
      </p:sp>
      <p:grpSp>
        <p:nvGrpSpPr>
          <p:cNvPr id="2" name="Group 20"/>
          <p:cNvGrpSpPr/>
          <p:nvPr/>
        </p:nvGrpSpPr>
        <p:grpSpPr bwMode="auto">
          <a:xfrm>
            <a:off x="230188" y="2447925"/>
            <a:ext cx="2305050" cy="476250"/>
            <a:chOff x="2971" y="2568"/>
            <a:chExt cx="1452" cy="300"/>
          </a:xfrm>
        </p:grpSpPr>
        <p:sp>
          <p:nvSpPr>
            <p:cNvPr id="19475" name="Text Box 19"/>
            <p:cNvSpPr txBox="1">
              <a:spLocks noChangeArrowheads="1"/>
            </p:cNvSpPr>
            <p:nvPr/>
          </p:nvSpPr>
          <p:spPr bwMode="auto">
            <a:xfrm>
              <a:off x="2971" y="2568"/>
              <a:ext cx="145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若            ，</a:t>
              </a:r>
              <a:endParaRPr kumimoji="1" lang="zh-CN" altLang="en-US" sz="2400">
                <a:latin typeface="Times New Roman" panose="02020603050405020304" pitchFamily="18" charset="0"/>
              </a:endParaRPr>
            </a:p>
          </p:txBody>
        </p:sp>
        <p:graphicFrame>
          <p:nvGraphicFramePr>
            <p:cNvPr id="19476" name="Object 10"/>
            <p:cNvGraphicFramePr>
              <a:graphicFrameLocks noChangeAspect="1"/>
            </p:cNvGraphicFramePr>
            <p:nvPr/>
          </p:nvGraphicFramePr>
          <p:xfrm>
            <a:off x="3243" y="2614"/>
            <a:ext cx="689" cy="227"/>
          </p:xfrm>
          <a:graphic>
            <a:graphicData uri="http://schemas.openxmlformats.org/presentationml/2006/ole">
              <mc:AlternateContent xmlns:mc="http://schemas.openxmlformats.org/markup-compatibility/2006">
                <mc:Choice xmlns:v="urn:schemas-microsoft-com:vml" Requires="v">
                  <p:oleObj spid="_x0000_s19555" name="公式" r:id="rId7" imgW="711200" imgH="177800" progId="Equation.3">
                    <p:embed/>
                  </p:oleObj>
                </mc:Choice>
                <mc:Fallback>
                  <p:oleObj name="公式" r:id="rId7" imgW="711200" imgH="177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3" y="2614"/>
                          <a:ext cx="689"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1093" name="Text Box 21"/>
          <p:cNvSpPr txBox="1">
            <a:spLocks noChangeArrowheads="1"/>
          </p:cNvSpPr>
          <p:nvPr/>
        </p:nvSpPr>
        <p:spPr bwMode="auto">
          <a:xfrm>
            <a:off x="3779838" y="2420938"/>
            <a:ext cx="2447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则有：</a:t>
            </a:r>
            <a:endParaRPr kumimoji="1" lang="zh-CN" altLang="en-US" sz="2400">
              <a:latin typeface="Times New Roman" panose="02020603050405020304" pitchFamily="18" charset="0"/>
            </a:endParaRPr>
          </a:p>
        </p:txBody>
      </p:sp>
      <p:sp>
        <p:nvSpPr>
          <p:cNvPr id="131094" name="Text Box 22"/>
          <p:cNvSpPr txBox="1">
            <a:spLocks noChangeArrowheads="1"/>
          </p:cNvSpPr>
          <p:nvPr/>
        </p:nvSpPr>
        <p:spPr bwMode="auto">
          <a:xfrm>
            <a:off x="230188" y="508476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如计算地面附近的重力加速度：</a:t>
            </a:r>
            <a:endParaRPr kumimoji="1" lang="zh-CN" altLang="en-US" sz="2800" b="1">
              <a:latin typeface="Times New Roman" panose="02020603050405020304" pitchFamily="18" charset="0"/>
            </a:endParaRPr>
          </a:p>
        </p:txBody>
      </p:sp>
      <p:graphicFrame>
        <p:nvGraphicFramePr>
          <p:cNvPr id="131095" name="Object 23"/>
          <p:cNvGraphicFramePr>
            <a:graphicFrameLocks noChangeAspect="1"/>
          </p:cNvGraphicFramePr>
          <p:nvPr/>
        </p:nvGraphicFramePr>
        <p:xfrm>
          <a:off x="5219700" y="5734050"/>
          <a:ext cx="1519238" cy="793750"/>
        </p:xfrm>
        <a:graphic>
          <a:graphicData uri="http://schemas.openxmlformats.org/presentationml/2006/ole">
            <mc:AlternateContent xmlns:mc="http://schemas.openxmlformats.org/markup-compatibility/2006">
              <mc:Choice xmlns:v="urn:schemas-microsoft-com:vml" Requires="v">
                <p:oleObj spid="_x0000_s19556" name="公式" r:id="rId9" imgW="952500" imgH="558800" progId="Equation.3">
                  <p:embed/>
                </p:oleObj>
              </mc:Choice>
              <mc:Fallback>
                <p:oleObj name="公式" r:id="rId9" imgW="952500" imgH="5588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5734050"/>
                        <a:ext cx="15192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1077"/>
                                        </p:tgtEl>
                                        <p:attrNameLst>
                                          <p:attrName>style.visibility</p:attrName>
                                        </p:attrNameLst>
                                      </p:cBhvr>
                                      <p:to>
                                        <p:strVal val="visible"/>
                                      </p:to>
                                    </p:set>
                                    <p:animEffect transition="in" filter="dissolve">
                                      <p:cBhvr>
                                        <p:cTn id="7" dur="500"/>
                                        <p:tgtEl>
                                          <p:spTgt spid="1310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1090"/>
                                        </p:tgtEl>
                                        <p:attrNameLst>
                                          <p:attrName>style.visibility</p:attrName>
                                        </p:attrNameLst>
                                      </p:cBhvr>
                                      <p:to>
                                        <p:strVal val="visible"/>
                                      </p:to>
                                    </p:set>
                                    <p:animEffect transition="in" filter="dissolve">
                                      <p:cBhvr>
                                        <p:cTn id="12" dur="500"/>
                                        <p:tgtEl>
                                          <p:spTgt spid="13109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1075"/>
                                        </p:tgtEl>
                                        <p:attrNameLst>
                                          <p:attrName>style.visibility</p:attrName>
                                        </p:attrNameLst>
                                      </p:cBhvr>
                                      <p:to>
                                        <p:strVal val="visible"/>
                                      </p:to>
                                    </p:set>
                                    <p:animEffect transition="in" filter="checkerboard(across)">
                                      <p:cBhvr>
                                        <p:cTn id="17" dur="500"/>
                                        <p:tgtEl>
                                          <p:spTgt spid="131075"/>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131074"/>
                                        </p:tgtEl>
                                        <p:attrNameLst>
                                          <p:attrName>style.visibility</p:attrName>
                                        </p:attrNameLst>
                                      </p:cBhvr>
                                      <p:to>
                                        <p:strVal val="visible"/>
                                      </p:to>
                                    </p:set>
                                    <p:animEffect transition="in" filter="box(out)">
                                      <p:cBhvr>
                                        <p:cTn id="21" dur="500"/>
                                        <p:tgtEl>
                                          <p:spTgt spid="13107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31084"/>
                                        </p:tgtEl>
                                        <p:attrNameLst>
                                          <p:attrName>style.visibility</p:attrName>
                                        </p:attrNameLst>
                                      </p:cBhvr>
                                      <p:to>
                                        <p:strVal val="visible"/>
                                      </p:to>
                                    </p:set>
                                    <p:animEffect transition="in" filter="box(in)">
                                      <p:cBhvr>
                                        <p:cTn id="26" dur="500"/>
                                        <p:tgtEl>
                                          <p:spTgt spid="13108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131081"/>
                                        </p:tgtEl>
                                        <p:attrNameLst>
                                          <p:attrName>style.visibility</p:attrName>
                                        </p:attrNameLst>
                                      </p:cBhvr>
                                      <p:to>
                                        <p:strVal val="visible"/>
                                      </p:to>
                                    </p:set>
                                    <p:animEffect transition="in" filter="blinds(horizontal)">
                                      <p:cBhvr>
                                        <p:cTn id="35" dur="500"/>
                                        <p:tgtEl>
                                          <p:spTgt spid="13108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1093"/>
                                        </p:tgtEl>
                                        <p:attrNameLst>
                                          <p:attrName>style.visibility</p:attrName>
                                        </p:attrNameLst>
                                      </p:cBhvr>
                                      <p:to>
                                        <p:strVal val="visible"/>
                                      </p:to>
                                    </p:set>
                                    <p:animEffect transition="in" filter="blinds(horizontal)">
                                      <p:cBhvr>
                                        <p:cTn id="40" dur="500"/>
                                        <p:tgtEl>
                                          <p:spTgt spid="131093"/>
                                        </p:tgtEl>
                                      </p:cBhvr>
                                    </p:animEffect>
                                  </p:child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131083"/>
                                        </p:tgtEl>
                                        <p:attrNameLst>
                                          <p:attrName>style.visibility</p:attrName>
                                        </p:attrNameLst>
                                      </p:cBhvr>
                                      <p:to>
                                        <p:strVal val="visible"/>
                                      </p:to>
                                    </p:set>
                                    <p:animEffect transition="in" filter="box(out)">
                                      <p:cBhvr>
                                        <p:cTn id="44" dur="500"/>
                                        <p:tgtEl>
                                          <p:spTgt spid="13108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31086">
                                            <p:txEl>
                                              <p:pRg st="0" end="0"/>
                                            </p:txEl>
                                          </p:spTgt>
                                        </p:tgtEl>
                                        <p:attrNameLst>
                                          <p:attrName>style.visibility</p:attrName>
                                        </p:attrNameLst>
                                      </p:cBhvr>
                                      <p:to>
                                        <p:strVal val="visible"/>
                                      </p:to>
                                    </p:set>
                                    <p:animEffect transition="in" filter="blinds(horizontal)">
                                      <p:cBhvr>
                                        <p:cTn id="49" dur="500"/>
                                        <p:tgtEl>
                                          <p:spTgt spid="131086">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31085"/>
                                        </p:tgtEl>
                                        <p:attrNameLst>
                                          <p:attrName>style.visibility</p:attrName>
                                        </p:attrNameLst>
                                      </p:cBhvr>
                                      <p:to>
                                        <p:strVal val="visible"/>
                                      </p:to>
                                    </p:set>
                                    <p:animEffect transition="in" filter="blinds(horizontal)">
                                      <p:cBhvr>
                                        <p:cTn id="54" dur="500"/>
                                        <p:tgtEl>
                                          <p:spTgt spid="131085"/>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131087"/>
                                        </p:tgtEl>
                                        <p:attrNameLst>
                                          <p:attrName>style.visibility</p:attrName>
                                        </p:attrNameLst>
                                      </p:cBhvr>
                                      <p:to>
                                        <p:strVal val="visible"/>
                                      </p:to>
                                    </p:set>
                                    <p:animEffect transition="in" filter="barn(outHorizontal)">
                                      <p:cBhvr>
                                        <p:cTn id="59" dur="500"/>
                                        <p:tgtEl>
                                          <p:spTgt spid="131087"/>
                                        </p:tgtEl>
                                      </p:cBhvr>
                                    </p:animEffect>
                                  </p:childTnLst>
                                </p:cTn>
                              </p:par>
                            </p:childTnLst>
                          </p:cTn>
                        </p:par>
                        <p:par>
                          <p:cTn id="60" fill="hold">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131088"/>
                                        </p:tgtEl>
                                        <p:attrNameLst>
                                          <p:attrName>style.visibility</p:attrName>
                                        </p:attrNameLst>
                                      </p:cBhvr>
                                      <p:to>
                                        <p:strVal val="visible"/>
                                      </p:to>
                                    </p:set>
                                    <p:animEffect transition="in" filter="blinds(horizontal)">
                                      <p:cBhvr>
                                        <p:cTn id="63" dur="500"/>
                                        <p:tgtEl>
                                          <p:spTgt spid="13108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31094"/>
                                        </p:tgtEl>
                                        <p:attrNameLst>
                                          <p:attrName>style.visibility</p:attrName>
                                        </p:attrNameLst>
                                      </p:cBhvr>
                                      <p:to>
                                        <p:strVal val="visible"/>
                                      </p:to>
                                    </p:set>
                                    <p:animEffect transition="in" filter="blinds(horizontal)">
                                      <p:cBhvr>
                                        <p:cTn id="68" dur="500"/>
                                        <p:tgtEl>
                                          <p:spTgt spid="131094"/>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131089"/>
                                        </p:tgtEl>
                                        <p:attrNameLst>
                                          <p:attrName>style.visibility</p:attrName>
                                        </p:attrNameLst>
                                      </p:cBhvr>
                                      <p:to>
                                        <p:strVal val="visible"/>
                                      </p:to>
                                    </p:set>
                                    <p:animEffect transition="in" filter="box(in)">
                                      <p:cBhvr>
                                        <p:cTn id="73" dur="500"/>
                                        <p:tgtEl>
                                          <p:spTgt spid="131089"/>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131095"/>
                                        </p:tgtEl>
                                        <p:attrNameLst>
                                          <p:attrName>style.visibility</p:attrName>
                                        </p:attrNameLst>
                                      </p:cBhvr>
                                      <p:to>
                                        <p:strVal val="visible"/>
                                      </p:to>
                                    </p:set>
                                    <p:animEffect transition="in" filter="box(in)">
                                      <p:cBhvr>
                                        <p:cTn id="78" dur="500"/>
                                        <p:tgtEl>
                                          <p:spTgt spid="131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P spid="131077" grpId="0" autoUpdateAnimBg="0"/>
      <p:bldP spid="131081" grpId="0"/>
      <p:bldP spid="131084" grpId="0" autoUpdateAnimBg="0"/>
      <p:bldP spid="131085" grpId="0" autoUpdateAnimBg="0"/>
      <p:bldP spid="131086" grpId="0" autoUpdateAnimBg="0" build="p"/>
      <p:bldP spid="131087" grpId="0" autoUpdateAnimBg="0"/>
      <p:bldP spid="131088" grpId="0" autoUpdateAnimBg="0"/>
      <p:bldP spid="131090" grpId="0" autoUpdateAnimBg="0"/>
      <p:bldP spid="131093" grpId="0"/>
      <p:bldP spid="13109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5"/>
          <p:cNvSpPr txBox="1">
            <a:spLocks noChangeArrowheads="1"/>
          </p:cNvSpPr>
          <p:nvPr/>
        </p:nvSpPr>
        <p:spPr bwMode="auto">
          <a:xfrm>
            <a:off x="250825" y="260350"/>
            <a:ext cx="3690938" cy="604838"/>
          </a:xfrm>
          <a:prstGeom prst="rect">
            <a:avLst/>
          </a:prstGeom>
          <a:noFill/>
          <a:ln w="9525" algn="ctr">
            <a:noFill/>
            <a:miter lim="800000"/>
          </a:ln>
          <a:effectLst/>
        </p:spPr>
        <p:txBody>
          <a:bodyPr>
            <a:spAutoFit/>
          </a:bodyPr>
          <a:lstStyle/>
          <a:p>
            <a:pPr eaLnBrk="1" hangingPunct="1">
              <a:lnSpc>
                <a:spcPct val="120000"/>
              </a:lnSpc>
              <a:spcBef>
                <a:spcPct val="50000"/>
              </a:spcBef>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三、几点注意：</a:t>
            </a:r>
            <a:endPar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5367" name="Text Box 7"/>
          <p:cNvSpPr txBox="1">
            <a:spLocks noChangeArrowheads="1"/>
          </p:cNvSpPr>
          <p:nvPr/>
        </p:nvSpPr>
        <p:spPr bwMode="auto">
          <a:xfrm>
            <a:off x="304800" y="1184275"/>
            <a:ext cx="8443913" cy="1501775"/>
          </a:xfrm>
          <a:prstGeom prst="rect">
            <a:avLst/>
          </a:prstGeom>
          <a:noFill/>
          <a:ln w="9525">
            <a:noFill/>
            <a:miter lim="800000"/>
          </a:ln>
          <a:effectLst/>
        </p:spPr>
        <p:txBody>
          <a:bodyPr>
            <a:spAutoFit/>
          </a:bodyPr>
          <a:lstStyle/>
          <a:p>
            <a:pPr algn="just" eaLnBrk="1" hangingPunct="1">
              <a:lnSpc>
                <a:spcPct val="110000"/>
              </a:lnSpc>
              <a:spcBef>
                <a:spcPct val="50000"/>
              </a:spcBef>
              <a:defRPr/>
            </a:pPr>
            <a:r>
              <a:rPr kumimoji="1" lang="en-US" altLang="zh-CN" sz="2800" b="1" dirty="0">
                <a:effectLst>
                  <a:outerShdw blurRad="38100" dist="38100" dir="2700000" algn="tl">
                    <a:srgbClr val="C0C0C0"/>
                  </a:outerShdw>
                </a:effectLst>
                <a:latin typeface="Arial" panose="020B0604020202020204" pitchFamily="34" charset="0"/>
              </a:rPr>
              <a:t>1</a:t>
            </a:r>
            <a:r>
              <a:rPr kumimoji="1" lang="zh-CN" altLang="en-US" sz="2800" b="1" dirty="0">
                <a:latin typeface="Times New Roman" panose="02020603050405020304" pitchFamily="18" charset="0"/>
              </a:rPr>
              <a:t>、</a:t>
            </a:r>
            <a:r>
              <a:rPr kumimoji="1" lang="zh-CN" altLang="en-US" sz="2800" b="1" dirty="0">
                <a:solidFill>
                  <a:srgbClr val="0000FF"/>
                </a:solidFill>
                <a:latin typeface="Times New Roman" panose="02020603050405020304" pitchFamily="18" charset="0"/>
              </a:rPr>
              <a:t>力与加速度是瞬时关系</a:t>
            </a:r>
            <a:r>
              <a:rPr kumimoji="1" lang="zh-CN" altLang="en-US" sz="2800" b="1" dirty="0">
                <a:latin typeface="Times New Roman" panose="02020603050405020304" pitchFamily="18" charset="0"/>
              </a:rPr>
              <a:t>。它们同时产生，同时变化，同时消失，力是改变运动的原因，不是维持运动的原因。</a:t>
            </a:r>
            <a:endParaRPr kumimoji="1" lang="zh-CN" altLang="en-US" sz="2800" b="1" dirty="0">
              <a:latin typeface="Times New Roman" panose="02020603050405020304" pitchFamily="18" charset="0"/>
            </a:endParaRPr>
          </a:p>
        </p:txBody>
      </p:sp>
      <p:sp>
        <p:nvSpPr>
          <p:cNvPr id="15368" name="Text Box 8"/>
          <p:cNvSpPr txBox="1">
            <a:spLocks noChangeArrowheads="1"/>
          </p:cNvSpPr>
          <p:nvPr/>
        </p:nvSpPr>
        <p:spPr bwMode="auto">
          <a:xfrm>
            <a:off x="323850" y="2889250"/>
            <a:ext cx="7162800" cy="519113"/>
          </a:xfrm>
          <a:prstGeom prst="rect">
            <a:avLst/>
          </a:prstGeom>
          <a:noFill/>
          <a:ln w="9525">
            <a:noFill/>
            <a:miter lim="800000"/>
          </a:ln>
          <a:effectLst/>
        </p:spPr>
        <p:txBody>
          <a:bodyPr>
            <a:spAutoFit/>
          </a:bodyPr>
          <a:lstStyle/>
          <a:p>
            <a:pPr eaLnBrk="1" hangingPunct="1">
              <a:spcBef>
                <a:spcPct val="50000"/>
              </a:spcBef>
              <a:defRPr/>
            </a:pPr>
            <a:r>
              <a:rPr kumimoji="1" lang="en-US" altLang="zh-CN" sz="2800" b="1" dirty="0">
                <a:effectLst>
                  <a:outerShdw blurRad="38100" dist="38100" dir="2700000" algn="tl">
                    <a:srgbClr val="C0C0C0"/>
                  </a:outerShdw>
                </a:effectLst>
                <a:latin typeface="Arial" panose="020B0604020202020204" pitchFamily="34" charset="0"/>
              </a:rPr>
              <a:t>2</a:t>
            </a:r>
            <a:r>
              <a:rPr kumimoji="1" lang="zh-CN" altLang="en-US" sz="2800" b="1" dirty="0">
                <a:latin typeface="Times New Roman" panose="02020603050405020304" pitchFamily="18" charset="0"/>
              </a:rPr>
              <a:t>、物体同时受几个力作用时：</a:t>
            </a:r>
            <a:endParaRPr kumimoji="1" lang="zh-CN" altLang="en-US" sz="2800" b="1" dirty="0">
              <a:latin typeface="Times New Roman" panose="02020603050405020304" pitchFamily="18" charset="0"/>
            </a:endParaRPr>
          </a:p>
        </p:txBody>
      </p:sp>
      <p:graphicFrame>
        <p:nvGraphicFramePr>
          <p:cNvPr id="15372" name="Object 12"/>
          <p:cNvGraphicFramePr>
            <a:graphicFrameLocks noChangeAspect="1"/>
          </p:cNvGraphicFramePr>
          <p:nvPr/>
        </p:nvGraphicFramePr>
        <p:xfrm>
          <a:off x="2868613" y="5097463"/>
          <a:ext cx="3124200" cy="725487"/>
        </p:xfrm>
        <a:graphic>
          <a:graphicData uri="http://schemas.openxmlformats.org/presentationml/2006/ole">
            <mc:AlternateContent xmlns:mc="http://schemas.openxmlformats.org/markup-compatibility/2006">
              <mc:Choice xmlns:v="urn:schemas-microsoft-com:vml" Requires="v">
                <p:oleObj spid="_x0000_s21527" name="Equation" r:id="rId1" imgW="1968500" imgH="368300" progId="Equation.3">
                  <p:embed/>
                </p:oleObj>
              </mc:Choice>
              <mc:Fallback>
                <p:oleObj name="Equation" r:id="rId1" imgW="1968500" imgH="3683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613" y="5097463"/>
                        <a:ext cx="3124200"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Text Box 13"/>
          <p:cNvSpPr txBox="1">
            <a:spLocks noChangeArrowheads="1"/>
          </p:cNvSpPr>
          <p:nvPr/>
        </p:nvSpPr>
        <p:spPr bwMode="auto">
          <a:xfrm>
            <a:off x="304800" y="3654425"/>
            <a:ext cx="8458200" cy="1143000"/>
          </a:xfrm>
          <a:prstGeom prst="rect">
            <a:avLst/>
          </a:prstGeom>
          <a:noFill/>
          <a:ln w="9525">
            <a:noFill/>
            <a:miter lim="800000"/>
          </a:ln>
          <a:effectLst/>
        </p:spPr>
        <p:txBody>
          <a:bodyPr/>
          <a:lstStyle/>
          <a:p>
            <a:pPr eaLnBrk="1" hangingPunct="1">
              <a:lnSpc>
                <a:spcPct val="130000"/>
              </a:lnSpc>
              <a:spcBef>
                <a:spcPct val="50000"/>
              </a:spcBef>
              <a:defRPr/>
            </a:pPr>
            <a:r>
              <a:rPr kumimoji="1"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力的叠加原理</a:t>
            </a:r>
            <a:r>
              <a:rPr kumimoji="1" lang="zh-CN" altLang="en-US" sz="2800" b="1" dirty="0">
                <a:effectLst>
                  <a:outerShdw blurRad="38100" dist="38100" dir="2700000" algn="tl">
                    <a:srgbClr val="C0C0C0"/>
                  </a:outerShdw>
                </a:effectLst>
                <a:latin typeface="Arial" panose="020B0604020202020204" pitchFamily="34" charset="0"/>
              </a:rPr>
              <a:t>：（实验证明）几个力的作用效果与它们矢量和的力的作用效果一样。合力：</a:t>
            </a:r>
            <a:endParaRPr kumimoji="1" lang="zh-CN" altLang="en-US" sz="2800" b="1" dirty="0">
              <a:effectLst>
                <a:outerShdw blurRad="38100" dist="38100" dir="2700000" algn="tl">
                  <a:srgbClr val="C0C0C0"/>
                </a:outerShdw>
              </a:effectLst>
              <a:latin typeface="Arial" panose="020B0604020202020204" pitchFamily="34" charset="0"/>
            </a:endParaRPr>
          </a:p>
        </p:txBody>
      </p:sp>
      <p:sp>
        <p:nvSpPr>
          <p:cNvPr id="21511"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D587382-26B9-48EE-BF56-72803736956A}" type="slidenum">
              <a:rPr lang="en-US" altLang="zh-CN" sz="1800" smtClean="0">
                <a:solidFill>
                  <a:schemeClr val="accent2"/>
                </a:solidFill>
              </a:rPr>
            </a:fld>
            <a:endParaRPr lang="en-US" altLang="zh-CN" sz="1800" smtClean="0">
              <a:solidFill>
                <a:schemeClr val="accent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linds(horizontal)">
                                      <p:cBhvr>
                                        <p:cTn id="7" dur="500"/>
                                        <p:tgtEl>
                                          <p:spTgt spid="1536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arn(outHorizontal)">
                                      <p:cBhvr>
                                        <p:cTn id="12" dur="500"/>
                                        <p:tgtEl>
                                          <p:spTgt spid="153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8"/>
                                        </p:tgtEl>
                                        <p:attrNameLst>
                                          <p:attrName>style.visibility</p:attrName>
                                        </p:attrNameLst>
                                      </p:cBhvr>
                                      <p:to>
                                        <p:strVal val="visible"/>
                                      </p:to>
                                    </p:set>
                                    <p:animEffect transition="in" filter="box(in)">
                                      <p:cBhvr>
                                        <p:cTn id="17" dur="500"/>
                                        <p:tgtEl>
                                          <p:spTgt spid="1536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5373"/>
                                        </p:tgtEl>
                                        <p:attrNameLst>
                                          <p:attrName>style.visibility</p:attrName>
                                        </p:attrNameLst>
                                      </p:cBhvr>
                                      <p:to>
                                        <p:strVal val="visible"/>
                                      </p:to>
                                    </p:set>
                                    <p:anim calcmode="lin" valueType="num">
                                      <p:cBhvr>
                                        <p:cTn id="22" dur="500" fill="hold"/>
                                        <p:tgtEl>
                                          <p:spTgt spid="15373"/>
                                        </p:tgtEl>
                                        <p:attrNameLst>
                                          <p:attrName>ppt_w</p:attrName>
                                        </p:attrNameLst>
                                      </p:cBhvr>
                                      <p:tavLst>
                                        <p:tav tm="0">
                                          <p:val>
                                            <p:fltVal val="0"/>
                                          </p:val>
                                        </p:tav>
                                        <p:tav tm="100000">
                                          <p:val>
                                            <p:strVal val="#ppt_w"/>
                                          </p:val>
                                        </p:tav>
                                      </p:tavLst>
                                    </p:anim>
                                    <p:anim calcmode="lin" valueType="num">
                                      <p:cBhvr>
                                        <p:cTn id="23" dur="500" fill="hold"/>
                                        <p:tgtEl>
                                          <p:spTgt spid="1537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5372"/>
                                        </p:tgtEl>
                                        <p:attrNameLst>
                                          <p:attrName>style.visibility</p:attrName>
                                        </p:attrNameLst>
                                      </p:cBhvr>
                                      <p:to>
                                        <p:strVal val="visible"/>
                                      </p:to>
                                    </p:set>
                                    <p:animEffect transition="in" filter="box(in)">
                                      <p:cBhvr>
                                        <p:cTn id="28" dur="500"/>
                                        <p:tgtEl>
                                          <p:spTgt spid="1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7" grpId="0" autoUpdateAnimBg="0"/>
      <p:bldP spid="15368" grpId="0" autoUpdateAnimBg="0"/>
      <p:bldP spid="1537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F62D85D-F23D-405D-B874-65D620F054C8}" type="slidenum">
              <a:rPr lang="en-US" altLang="zh-CN" sz="1800" smtClean="0">
                <a:solidFill>
                  <a:schemeClr val="accent2"/>
                </a:solidFill>
              </a:rPr>
            </a:fld>
            <a:endParaRPr lang="en-US" altLang="zh-CN" sz="1800" smtClean="0">
              <a:solidFill>
                <a:schemeClr val="accent2"/>
              </a:solidFill>
            </a:endParaRPr>
          </a:p>
        </p:txBody>
      </p:sp>
      <p:graphicFrame>
        <p:nvGraphicFramePr>
          <p:cNvPr id="162816" name="Object 0"/>
          <p:cNvGraphicFramePr>
            <a:graphicFrameLocks noChangeAspect="1"/>
          </p:cNvGraphicFramePr>
          <p:nvPr/>
        </p:nvGraphicFramePr>
        <p:xfrm>
          <a:off x="900113" y="849313"/>
          <a:ext cx="6119812" cy="698500"/>
        </p:xfrm>
        <a:graphic>
          <a:graphicData uri="http://schemas.openxmlformats.org/presentationml/2006/ole">
            <mc:AlternateContent xmlns:mc="http://schemas.openxmlformats.org/markup-compatibility/2006">
              <mc:Choice xmlns:v="urn:schemas-microsoft-com:vml" Requires="v">
                <p:oleObj spid="_x0000_s22690" name="公式" r:id="rId1" imgW="4102100" imgH="368300" progId="Equation.3">
                  <p:embed/>
                </p:oleObj>
              </mc:Choice>
              <mc:Fallback>
                <p:oleObj name="公式" r:id="rId1" imgW="4102100" imgH="368300" progId="Equation.3">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49313"/>
                        <a:ext cx="6119812"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17" name="Object 1"/>
          <p:cNvGraphicFramePr>
            <a:graphicFrameLocks noChangeAspect="1"/>
          </p:cNvGraphicFramePr>
          <p:nvPr/>
        </p:nvGraphicFramePr>
        <p:xfrm>
          <a:off x="950913" y="2463800"/>
          <a:ext cx="2020887" cy="673100"/>
        </p:xfrm>
        <a:graphic>
          <a:graphicData uri="http://schemas.openxmlformats.org/presentationml/2006/ole">
            <mc:AlternateContent xmlns:mc="http://schemas.openxmlformats.org/markup-compatibility/2006">
              <mc:Choice xmlns:v="urn:schemas-microsoft-com:vml" Requires="v">
                <p:oleObj spid="_x0000_s22691" name="公式" r:id="rId3" imgW="1257300" imgH="355600" progId="Equation.3">
                  <p:embed/>
                </p:oleObj>
              </mc:Choice>
              <mc:Fallback>
                <p:oleObj name="公式" r:id="rId3" imgW="1257300" imgH="355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2463800"/>
                        <a:ext cx="2020887"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18" name="Object 2"/>
          <p:cNvGraphicFramePr>
            <a:graphicFrameLocks noChangeAspect="1"/>
          </p:cNvGraphicFramePr>
          <p:nvPr/>
        </p:nvGraphicFramePr>
        <p:xfrm>
          <a:off x="3309938" y="2224088"/>
          <a:ext cx="3959225" cy="1262062"/>
        </p:xfrm>
        <a:graphic>
          <a:graphicData uri="http://schemas.openxmlformats.org/presentationml/2006/ole">
            <mc:AlternateContent xmlns:mc="http://schemas.openxmlformats.org/markup-compatibility/2006">
              <mc:Choice xmlns:v="urn:schemas-microsoft-com:vml" Requires="v">
                <p:oleObj spid="_x0000_s22692" name="Equation" r:id="rId5" imgW="2717800" imgH="812800" progId="Equation.DSMT4">
                  <p:embed/>
                </p:oleObj>
              </mc:Choice>
              <mc:Fallback>
                <p:oleObj name="Equation" r:id="rId5" imgW="2717800" imgH="8128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9938" y="2224088"/>
                        <a:ext cx="3959225" cy="126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4" name="Text Box 30"/>
          <p:cNvSpPr txBox="1">
            <a:spLocks noChangeArrowheads="1"/>
          </p:cNvSpPr>
          <p:nvPr/>
        </p:nvSpPr>
        <p:spPr bwMode="auto">
          <a:xfrm>
            <a:off x="304800" y="155575"/>
            <a:ext cx="4038600" cy="519113"/>
          </a:xfrm>
          <a:prstGeom prst="rect">
            <a:avLst/>
          </a:prstGeom>
          <a:noFill/>
          <a:ln w="9525">
            <a:noFill/>
            <a:miter lim="800000"/>
          </a:ln>
          <a:effectLst/>
        </p:spPr>
        <p:txBody>
          <a:bodyPr>
            <a:spAutoFit/>
          </a:bodyPr>
          <a:lstStyle/>
          <a:p>
            <a:pPr eaLnBrk="1" hangingPunct="1">
              <a:spcBef>
                <a:spcPct val="50000"/>
              </a:spcBef>
              <a:defRPr/>
            </a:pPr>
            <a:r>
              <a:rPr kumimoji="1" lang="en-US" altLang="zh-CN" sz="2800" b="1" dirty="0">
                <a:effectLst>
                  <a:outerShdw blurRad="38100" dist="38100" dir="2700000" algn="tl">
                    <a:srgbClr val="C0C0C0"/>
                  </a:outerShdw>
                </a:effectLst>
                <a:latin typeface="Arial" panose="020B0604020202020204" pitchFamily="34" charset="0"/>
              </a:rPr>
              <a:t>3</a:t>
            </a:r>
            <a:r>
              <a:rPr kumimoji="1" lang="zh-CN" altLang="en-US" sz="2800" b="1" dirty="0">
                <a:effectLst>
                  <a:outerShdw blurRad="38100" dist="38100" dir="2700000" algn="tl">
                    <a:srgbClr val="C0C0C0"/>
                  </a:outerShdw>
                </a:effectLst>
                <a:latin typeface="Arial" panose="020B0604020202020204" pitchFamily="34" charset="0"/>
              </a:rPr>
              <a:t>、直角坐标系分量式：</a:t>
            </a:r>
            <a:endParaRPr kumimoji="1" lang="zh-CN" altLang="en-US" sz="2800" b="1" dirty="0">
              <a:effectLst>
                <a:outerShdw blurRad="38100" dist="38100" dir="2700000" algn="tl">
                  <a:srgbClr val="C0C0C0"/>
                </a:outerShdw>
              </a:effectLst>
              <a:latin typeface="Arial" panose="020B0604020202020204" pitchFamily="34" charset="0"/>
            </a:endParaRPr>
          </a:p>
        </p:txBody>
      </p:sp>
      <p:sp>
        <p:nvSpPr>
          <p:cNvPr id="16415" name="Text Box 31"/>
          <p:cNvSpPr txBox="1">
            <a:spLocks noChangeArrowheads="1"/>
          </p:cNvSpPr>
          <p:nvPr/>
        </p:nvSpPr>
        <p:spPr bwMode="auto">
          <a:xfrm>
            <a:off x="381000" y="1679575"/>
            <a:ext cx="3903663" cy="519113"/>
          </a:xfrm>
          <a:prstGeom prst="rect">
            <a:avLst/>
          </a:prstGeom>
          <a:noFill/>
          <a:ln w="9525">
            <a:noFill/>
            <a:miter lim="800000"/>
          </a:ln>
          <a:effectLst/>
        </p:spPr>
        <p:txBody>
          <a:bodyPr>
            <a:spAutoFit/>
          </a:bodyPr>
          <a:lstStyle/>
          <a:p>
            <a:pPr eaLnBrk="1" hangingPunct="1">
              <a:spcBef>
                <a:spcPct val="50000"/>
              </a:spcBef>
              <a:defRPr/>
            </a:pPr>
            <a:r>
              <a:rPr kumimoji="1" lang="en-US" altLang="zh-CN" sz="2800" b="1" dirty="0">
                <a:effectLst>
                  <a:outerShdw blurRad="38100" dist="38100" dir="2700000" algn="tl">
                    <a:srgbClr val="C0C0C0"/>
                  </a:outerShdw>
                </a:effectLst>
                <a:latin typeface="Arial" panose="020B0604020202020204" pitchFamily="34" charset="0"/>
              </a:rPr>
              <a:t>4</a:t>
            </a:r>
            <a:r>
              <a:rPr kumimoji="1" lang="zh-CN" altLang="en-US" sz="2800" b="1" dirty="0">
                <a:effectLst>
                  <a:outerShdw blurRad="38100" dist="38100" dir="2700000" algn="tl">
                    <a:srgbClr val="C0C0C0"/>
                  </a:outerShdw>
                </a:effectLst>
                <a:latin typeface="Arial" panose="020B0604020202020204" pitchFamily="34" charset="0"/>
              </a:rPr>
              <a:t>、平面曲线运动：</a:t>
            </a:r>
            <a:endParaRPr kumimoji="1" lang="zh-CN" altLang="en-US" sz="2800" b="1" dirty="0">
              <a:effectLst>
                <a:outerShdw blurRad="38100" dist="38100" dir="2700000" algn="tl">
                  <a:srgbClr val="C0C0C0"/>
                </a:outerShdw>
              </a:effectLst>
              <a:latin typeface="Arial" panose="020B0604020202020204" pitchFamily="34" charset="0"/>
            </a:endParaRPr>
          </a:p>
        </p:txBody>
      </p:sp>
      <p:graphicFrame>
        <p:nvGraphicFramePr>
          <p:cNvPr id="162819" name="Object 3"/>
          <p:cNvGraphicFramePr>
            <a:graphicFrameLocks noChangeAspect="1"/>
          </p:cNvGraphicFramePr>
          <p:nvPr/>
        </p:nvGraphicFramePr>
        <p:xfrm>
          <a:off x="3021013" y="5078413"/>
          <a:ext cx="1751012" cy="671512"/>
        </p:xfrm>
        <a:graphic>
          <a:graphicData uri="http://schemas.openxmlformats.org/presentationml/2006/ole">
            <mc:AlternateContent xmlns:mc="http://schemas.openxmlformats.org/markup-compatibility/2006">
              <mc:Choice xmlns:v="urn:schemas-microsoft-com:vml" Requires="v">
                <p:oleObj spid="_x0000_s22693" name="公式" r:id="rId7" imgW="1092200" imgH="355600" progId="Equation.3">
                  <p:embed/>
                </p:oleObj>
              </mc:Choice>
              <mc:Fallback>
                <p:oleObj name="公式" r:id="rId7" imgW="1092200" imgH="3556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013" y="5078413"/>
                        <a:ext cx="1751012"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7" name="Text Box 33"/>
          <p:cNvSpPr txBox="1">
            <a:spLocks noChangeArrowheads="1"/>
          </p:cNvSpPr>
          <p:nvPr/>
        </p:nvSpPr>
        <p:spPr bwMode="auto">
          <a:xfrm>
            <a:off x="736600" y="5080000"/>
            <a:ext cx="24384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切向分量式：</a:t>
            </a:r>
            <a:endParaRPr kumimoji="1" lang="zh-CN" altLang="en-US" sz="28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aphicFrame>
        <p:nvGraphicFramePr>
          <p:cNvPr id="162820" name="Object 4"/>
          <p:cNvGraphicFramePr>
            <a:graphicFrameLocks noChangeAspect="1"/>
          </p:cNvGraphicFramePr>
          <p:nvPr/>
        </p:nvGraphicFramePr>
        <p:xfrm>
          <a:off x="2943225" y="5889625"/>
          <a:ext cx="1925638" cy="636588"/>
        </p:xfrm>
        <a:graphic>
          <a:graphicData uri="http://schemas.openxmlformats.org/presentationml/2006/ole">
            <mc:AlternateContent xmlns:mc="http://schemas.openxmlformats.org/markup-compatibility/2006">
              <mc:Choice xmlns:v="urn:schemas-microsoft-com:vml" Requires="v">
                <p:oleObj spid="_x0000_s22694" name="公式" r:id="rId9" imgW="1130300" imgH="330200" progId="Equation.3">
                  <p:embed/>
                </p:oleObj>
              </mc:Choice>
              <mc:Fallback>
                <p:oleObj name="公式" r:id="rId9" imgW="1130300" imgH="3302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3225" y="5889625"/>
                        <a:ext cx="1925638"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9" name="Text Box 35"/>
          <p:cNvSpPr txBox="1">
            <a:spLocks noChangeArrowheads="1"/>
          </p:cNvSpPr>
          <p:nvPr/>
        </p:nvSpPr>
        <p:spPr bwMode="auto">
          <a:xfrm>
            <a:off x="736600" y="5800725"/>
            <a:ext cx="2592388"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法向分量式：</a:t>
            </a:r>
            <a:endParaRPr kumimoji="1" lang="zh-CN" altLang="en-US" sz="2800" b="1">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6420" name="Text Box 36"/>
          <p:cNvSpPr txBox="1">
            <a:spLocks noChangeArrowheads="1"/>
          </p:cNvSpPr>
          <p:nvPr/>
        </p:nvSpPr>
        <p:spPr bwMode="auto">
          <a:xfrm>
            <a:off x="2681288" y="3495675"/>
            <a:ext cx="3754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合外力的切向分力</a:t>
            </a:r>
            <a:endParaRPr kumimoji="1" lang="zh-CN" altLang="en-US" sz="2800" b="1">
              <a:latin typeface="Times New Roman" panose="02020603050405020304" pitchFamily="18" charset="0"/>
            </a:endParaRPr>
          </a:p>
        </p:txBody>
      </p:sp>
      <p:sp>
        <p:nvSpPr>
          <p:cNvPr id="16421" name="Text Box 37"/>
          <p:cNvSpPr txBox="1">
            <a:spLocks noChangeArrowheads="1"/>
          </p:cNvSpPr>
          <p:nvPr/>
        </p:nvSpPr>
        <p:spPr bwMode="auto">
          <a:xfrm>
            <a:off x="2681288" y="4359275"/>
            <a:ext cx="4105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合外力的法向分力</a:t>
            </a:r>
            <a:endParaRPr kumimoji="1" lang="zh-CN" altLang="en-US" sz="2800" b="1">
              <a:latin typeface="Times New Roman" panose="02020603050405020304" pitchFamily="18" charset="0"/>
            </a:endParaRPr>
          </a:p>
        </p:txBody>
      </p:sp>
      <p:sp>
        <p:nvSpPr>
          <p:cNvPr id="16423" name="Freeform 39"/>
          <p:cNvSpPr/>
          <p:nvPr/>
        </p:nvSpPr>
        <p:spPr bwMode="auto">
          <a:xfrm>
            <a:off x="6324600" y="4484688"/>
            <a:ext cx="1905000" cy="1300162"/>
          </a:xfrm>
          <a:custGeom>
            <a:avLst/>
            <a:gdLst>
              <a:gd name="T0" fmla="*/ 2147483646 w 1617"/>
              <a:gd name="T1" fmla="*/ 2147483646 h 1180"/>
              <a:gd name="T2" fmla="*/ 2147483646 w 1617"/>
              <a:gd name="T3" fmla="*/ 2147483646 h 1180"/>
              <a:gd name="T4" fmla="*/ 2147483646 w 1617"/>
              <a:gd name="T5" fmla="*/ 2147483646 h 1180"/>
              <a:gd name="T6" fmla="*/ 2147483646 w 1617"/>
              <a:gd name="T7" fmla="*/ 2147483646 h 1180"/>
              <a:gd name="T8" fmla="*/ 2147483646 w 1617"/>
              <a:gd name="T9" fmla="*/ 2147483646 h 1180"/>
              <a:gd name="T10" fmla="*/ 0 60000 65536"/>
              <a:gd name="T11" fmla="*/ 0 60000 65536"/>
              <a:gd name="T12" fmla="*/ 0 60000 65536"/>
              <a:gd name="T13" fmla="*/ 0 60000 65536"/>
              <a:gd name="T14" fmla="*/ 0 60000 65536"/>
              <a:gd name="T15" fmla="*/ 0 w 1617"/>
              <a:gd name="T16" fmla="*/ 0 h 1180"/>
              <a:gd name="T17" fmla="*/ 1617 w 1617"/>
              <a:gd name="T18" fmla="*/ 1180 h 1180"/>
            </a:gdLst>
            <a:ahLst/>
            <a:cxnLst>
              <a:cxn ang="T10">
                <a:pos x="T0" y="T1"/>
              </a:cxn>
              <a:cxn ang="T11">
                <a:pos x="T2" y="T3"/>
              </a:cxn>
              <a:cxn ang="T12">
                <a:pos x="T4" y="T5"/>
              </a:cxn>
              <a:cxn ang="T13">
                <a:pos x="T6" y="T7"/>
              </a:cxn>
              <a:cxn ang="T14">
                <a:pos x="T8" y="T9"/>
              </a:cxn>
            </a:cxnLst>
            <a:rect l="T15" t="T16" r="T17" b="T18"/>
            <a:pathLst>
              <a:path w="1617" h="1180">
                <a:moveTo>
                  <a:pt x="3" y="1180"/>
                </a:moveTo>
                <a:cubicBezTo>
                  <a:pt x="14" y="1089"/>
                  <a:pt x="0" y="808"/>
                  <a:pt x="70" y="636"/>
                </a:cubicBezTo>
                <a:cubicBezTo>
                  <a:pt x="140" y="464"/>
                  <a:pt x="271" y="251"/>
                  <a:pt x="425" y="147"/>
                </a:cubicBezTo>
                <a:cubicBezTo>
                  <a:pt x="579" y="43"/>
                  <a:pt x="793" y="28"/>
                  <a:pt x="992" y="14"/>
                </a:cubicBezTo>
                <a:cubicBezTo>
                  <a:pt x="1191" y="0"/>
                  <a:pt x="1487" y="55"/>
                  <a:pt x="1617" y="65"/>
                </a:cubicBezTo>
              </a:path>
            </a:pathLst>
          </a:custGeom>
          <a:noFill/>
          <a:ln w="3175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4" name="Line 40"/>
          <p:cNvSpPr>
            <a:spLocks noChangeShapeType="1"/>
          </p:cNvSpPr>
          <p:nvPr/>
        </p:nvSpPr>
        <p:spPr bwMode="auto">
          <a:xfrm flipV="1">
            <a:off x="6688138" y="3706813"/>
            <a:ext cx="912812" cy="1052512"/>
          </a:xfrm>
          <a:prstGeom prst="line">
            <a:avLst/>
          </a:prstGeom>
          <a:noFill/>
          <a:ln w="31750">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5" name="Line 41"/>
          <p:cNvSpPr>
            <a:spLocks noChangeShapeType="1"/>
          </p:cNvSpPr>
          <p:nvPr/>
        </p:nvSpPr>
        <p:spPr bwMode="auto">
          <a:xfrm>
            <a:off x="6678613" y="4754563"/>
            <a:ext cx="1031875" cy="882650"/>
          </a:xfrm>
          <a:prstGeom prst="line">
            <a:avLst/>
          </a:prstGeom>
          <a:noFill/>
          <a:ln w="31750">
            <a:solidFill>
              <a:srgbClr val="0000FF"/>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2821" name="Object 5"/>
          <p:cNvGraphicFramePr>
            <a:graphicFrameLocks noChangeAspect="1"/>
          </p:cNvGraphicFramePr>
          <p:nvPr/>
        </p:nvGraphicFramePr>
        <p:xfrm>
          <a:off x="7581900" y="3351213"/>
          <a:ext cx="541338" cy="811212"/>
        </p:xfrm>
        <a:graphic>
          <a:graphicData uri="http://schemas.openxmlformats.org/presentationml/2006/ole">
            <mc:AlternateContent xmlns:mc="http://schemas.openxmlformats.org/markup-compatibility/2006">
              <mc:Choice xmlns:v="urn:schemas-microsoft-com:vml" Requires="v">
                <p:oleObj spid="_x0000_s22695" name="公式" r:id="rId11" imgW="190500" imgH="355600" progId="Equation.3">
                  <p:embed/>
                </p:oleObj>
              </mc:Choice>
              <mc:Fallback>
                <p:oleObj name="公式" r:id="rId11" imgW="190500" imgH="3556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81900" y="3351213"/>
                        <a:ext cx="541338"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2" name="Object 6"/>
          <p:cNvGraphicFramePr>
            <a:graphicFrameLocks noChangeAspect="1"/>
          </p:cNvGraphicFramePr>
          <p:nvPr/>
        </p:nvGraphicFramePr>
        <p:xfrm>
          <a:off x="7667625" y="5151438"/>
          <a:ext cx="588963" cy="811212"/>
        </p:xfrm>
        <a:graphic>
          <a:graphicData uri="http://schemas.openxmlformats.org/presentationml/2006/ole">
            <mc:AlternateContent xmlns:mc="http://schemas.openxmlformats.org/markup-compatibility/2006">
              <mc:Choice xmlns:v="urn:schemas-microsoft-com:vml" Requires="v">
                <p:oleObj spid="_x0000_s22696" name="Equation" r:id="rId13" imgW="215900" imgH="355600" progId="Equation.DSMT4">
                  <p:embed/>
                </p:oleObj>
              </mc:Choice>
              <mc:Fallback>
                <p:oleObj name="Equation" r:id="rId13" imgW="215900" imgH="355600"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5151438"/>
                        <a:ext cx="588963"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40" name="Text Box 56"/>
          <p:cNvSpPr txBox="1">
            <a:spLocks noChangeArrowheads="1"/>
          </p:cNvSpPr>
          <p:nvPr/>
        </p:nvSpPr>
        <p:spPr bwMode="auto">
          <a:xfrm>
            <a:off x="3621088" y="1670050"/>
            <a:ext cx="5522912"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effectLst>
                  <a:outerShdw blurRad="38100" dist="38100" dir="2700000" algn="tl">
                    <a:srgbClr val="C0C0C0"/>
                  </a:outerShdw>
                </a:effectLst>
                <a:latin typeface="Arial" panose="020B0604020202020204" pitchFamily="34" charset="0"/>
              </a:rPr>
              <a:t>取</a:t>
            </a:r>
            <a:r>
              <a:rPr kumimoji="1"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自然坐标系</a:t>
            </a:r>
            <a:endParaRPr kumimoji="1"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6442" name="Oval 58"/>
          <p:cNvSpPr>
            <a:spLocks noChangeArrowheads="1"/>
          </p:cNvSpPr>
          <p:nvPr/>
        </p:nvSpPr>
        <p:spPr bwMode="auto">
          <a:xfrm>
            <a:off x="6640513" y="4705350"/>
            <a:ext cx="107950" cy="107950"/>
          </a:xfrm>
          <a:prstGeom prst="ellipse">
            <a:avLst/>
          </a:prstGeom>
          <a:gradFill rotWithShape="1">
            <a:gsLst>
              <a:gs pos="0">
                <a:srgbClr val="FF3300"/>
              </a:gs>
              <a:gs pos="100000">
                <a:srgbClr val="76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7"/>
          <p:cNvGrpSpPr/>
          <p:nvPr/>
        </p:nvGrpSpPr>
        <p:grpSpPr bwMode="auto">
          <a:xfrm>
            <a:off x="747713" y="3497263"/>
            <a:ext cx="2160587" cy="630237"/>
            <a:chOff x="165" y="2297"/>
            <a:chExt cx="1361" cy="397"/>
          </a:xfrm>
        </p:grpSpPr>
        <p:graphicFrame>
          <p:nvGraphicFramePr>
            <p:cNvPr id="22553" name="Object 8"/>
            <p:cNvGraphicFramePr>
              <a:graphicFrameLocks noChangeAspect="1"/>
            </p:cNvGraphicFramePr>
            <p:nvPr/>
          </p:nvGraphicFramePr>
          <p:xfrm>
            <a:off x="895" y="2297"/>
            <a:ext cx="308" cy="397"/>
          </p:xfrm>
          <a:graphic>
            <a:graphicData uri="http://schemas.openxmlformats.org/presentationml/2006/ole">
              <mc:AlternateContent xmlns:mc="http://schemas.openxmlformats.org/markup-compatibility/2006">
                <mc:Choice xmlns:v="urn:schemas-microsoft-com:vml" Requires="v">
                  <p:oleObj spid="_x0000_s22697" name="公式" r:id="rId15" imgW="254000" imgH="355600" progId="Equation.3">
                    <p:embed/>
                  </p:oleObj>
                </mc:Choice>
                <mc:Fallback>
                  <p:oleObj name="公式" r:id="rId15" imgW="254000" imgH="3556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5" y="2297"/>
                          <a:ext cx="308"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4" name="Text Box 59"/>
            <p:cNvSpPr txBox="1">
              <a:spLocks noChangeArrowheads="1"/>
            </p:cNvSpPr>
            <p:nvPr/>
          </p:nvSpPr>
          <p:spPr bwMode="auto">
            <a:xfrm>
              <a:off x="165" y="2309"/>
              <a:ext cx="13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切向力      ：</a:t>
              </a:r>
              <a:endParaRPr kumimoji="1" lang="zh-CN" altLang="en-US" sz="2800" b="1">
                <a:latin typeface="Times New Roman" panose="02020603050405020304" pitchFamily="18" charset="0"/>
              </a:endParaRPr>
            </a:p>
          </p:txBody>
        </p:sp>
      </p:grpSp>
      <p:grpSp>
        <p:nvGrpSpPr>
          <p:cNvPr id="3" name="Group 66"/>
          <p:cNvGrpSpPr/>
          <p:nvPr/>
        </p:nvGrpSpPr>
        <p:grpSpPr bwMode="auto">
          <a:xfrm>
            <a:off x="752475" y="4305300"/>
            <a:ext cx="2665413" cy="611188"/>
            <a:chOff x="168" y="2806"/>
            <a:chExt cx="1679" cy="385"/>
          </a:xfrm>
        </p:grpSpPr>
        <p:graphicFrame>
          <p:nvGraphicFramePr>
            <p:cNvPr id="22551" name="Object 7"/>
            <p:cNvGraphicFramePr>
              <a:graphicFrameLocks noChangeAspect="1"/>
            </p:cNvGraphicFramePr>
            <p:nvPr/>
          </p:nvGraphicFramePr>
          <p:xfrm>
            <a:off x="893" y="2806"/>
            <a:ext cx="341" cy="385"/>
          </p:xfrm>
          <a:graphic>
            <a:graphicData uri="http://schemas.openxmlformats.org/presentationml/2006/ole">
              <mc:AlternateContent xmlns:mc="http://schemas.openxmlformats.org/markup-compatibility/2006">
                <mc:Choice xmlns:v="urn:schemas-microsoft-com:vml" Requires="v">
                  <p:oleObj spid="_x0000_s22698" name="公式" r:id="rId17" imgW="279400" imgH="330200" progId="Equation.3">
                    <p:embed/>
                  </p:oleObj>
                </mc:Choice>
                <mc:Fallback>
                  <p:oleObj name="公式" r:id="rId17" imgW="279400" imgH="33020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3" y="2806"/>
                          <a:ext cx="341"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2" name="Text Box 62"/>
            <p:cNvSpPr txBox="1">
              <a:spLocks noChangeArrowheads="1"/>
            </p:cNvSpPr>
            <p:nvPr/>
          </p:nvSpPr>
          <p:spPr bwMode="auto">
            <a:xfrm>
              <a:off x="168" y="2840"/>
              <a:ext cx="16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法向力      ：</a:t>
              </a:r>
              <a:endParaRPr kumimoji="1" lang="zh-CN" altLang="en-US" sz="2800" b="1">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6414"/>
                                        </p:tgtEl>
                                        <p:attrNameLst>
                                          <p:attrName>style.visibility</p:attrName>
                                        </p:attrNameLst>
                                      </p:cBhvr>
                                      <p:to>
                                        <p:strVal val="visible"/>
                                      </p:to>
                                    </p:set>
                                    <p:animEffect transition="in" filter="checkerboard(across)">
                                      <p:cBhvr>
                                        <p:cTn id="7" dur="500"/>
                                        <p:tgtEl>
                                          <p:spTgt spid="164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816"/>
                                        </p:tgtEl>
                                        <p:attrNameLst>
                                          <p:attrName>style.visibility</p:attrName>
                                        </p:attrNameLst>
                                      </p:cBhvr>
                                      <p:to>
                                        <p:strVal val="visible"/>
                                      </p:to>
                                    </p:set>
                                    <p:animEffect transition="in" filter="dissolve">
                                      <p:cBhvr>
                                        <p:cTn id="12" dur="500"/>
                                        <p:tgtEl>
                                          <p:spTgt spid="1628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6415"/>
                                        </p:tgtEl>
                                        <p:attrNameLst>
                                          <p:attrName>style.visibility</p:attrName>
                                        </p:attrNameLst>
                                      </p:cBhvr>
                                      <p:to>
                                        <p:strVal val="visible"/>
                                      </p:to>
                                    </p:set>
                                    <p:animEffect transition="in" filter="barn(inHorizontal)">
                                      <p:cBhvr>
                                        <p:cTn id="17" dur="500"/>
                                        <p:tgtEl>
                                          <p:spTgt spid="164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23"/>
                                        </p:tgtEl>
                                        <p:attrNameLst>
                                          <p:attrName>style.visibility</p:attrName>
                                        </p:attrNameLst>
                                      </p:cBhvr>
                                      <p:to>
                                        <p:strVal val="visible"/>
                                      </p:to>
                                    </p:set>
                                    <p:animEffect transition="in" filter="wipe(left)">
                                      <p:cBhvr>
                                        <p:cTn id="22" dur="2000"/>
                                        <p:tgtEl>
                                          <p:spTgt spid="16423"/>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16442"/>
                                        </p:tgtEl>
                                        <p:attrNameLst>
                                          <p:attrName>style.visibility</p:attrName>
                                        </p:attrNameLst>
                                      </p:cBhvr>
                                      <p:to>
                                        <p:strVal val="visible"/>
                                      </p:to>
                                    </p:set>
                                    <p:animEffect transition="in" filter="blinds(horizontal)">
                                      <p:cBhvr>
                                        <p:cTn id="26" dur="500"/>
                                        <p:tgtEl>
                                          <p:spTgt spid="16442"/>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16440"/>
                                        </p:tgtEl>
                                        <p:attrNameLst>
                                          <p:attrName>style.visibility</p:attrName>
                                        </p:attrNameLst>
                                      </p:cBhvr>
                                      <p:to>
                                        <p:strVal val="visible"/>
                                      </p:to>
                                    </p:set>
                                    <p:animEffect transition="in" filter="barn(inHorizontal)">
                                      <p:cBhvr>
                                        <p:cTn id="31" dur="500"/>
                                        <p:tgtEl>
                                          <p:spTgt spid="164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424"/>
                                        </p:tgtEl>
                                        <p:attrNameLst>
                                          <p:attrName>style.visibility</p:attrName>
                                        </p:attrNameLst>
                                      </p:cBhvr>
                                      <p:to>
                                        <p:strVal val="visible"/>
                                      </p:to>
                                    </p:set>
                                    <p:animEffect transition="in" filter="wipe(down)">
                                      <p:cBhvr>
                                        <p:cTn id="36" dur="500"/>
                                        <p:tgtEl>
                                          <p:spTgt spid="16424"/>
                                        </p:tgtEl>
                                      </p:cBhvr>
                                    </p:animEffec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162821"/>
                                        </p:tgtEl>
                                        <p:attrNameLst>
                                          <p:attrName>style.visibility</p:attrName>
                                        </p:attrNameLst>
                                      </p:cBhvr>
                                      <p:to>
                                        <p:strVal val="visible"/>
                                      </p:to>
                                    </p:set>
                                    <p:animEffect transition="in" filter="blinds(horizontal)">
                                      <p:cBhvr>
                                        <p:cTn id="40" dur="500"/>
                                        <p:tgtEl>
                                          <p:spTgt spid="162821"/>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6425"/>
                                        </p:tgtEl>
                                        <p:attrNameLst>
                                          <p:attrName>style.visibility</p:attrName>
                                        </p:attrNameLst>
                                      </p:cBhvr>
                                      <p:to>
                                        <p:strVal val="visible"/>
                                      </p:to>
                                    </p:set>
                                    <p:animEffect transition="in" filter="wipe(up)">
                                      <p:cBhvr>
                                        <p:cTn id="44" dur="500"/>
                                        <p:tgtEl>
                                          <p:spTgt spid="16425"/>
                                        </p:tgtEl>
                                      </p:cBhvr>
                                    </p:animEffect>
                                  </p:childTnLst>
                                </p:cTn>
                              </p:par>
                            </p:childTnLst>
                          </p:cTn>
                        </p:par>
                        <p:par>
                          <p:cTn id="45" fill="hold">
                            <p:stCondLst>
                              <p:cond delay="1500"/>
                            </p:stCondLst>
                            <p:childTnLst>
                              <p:par>
                                <p:cTn id="46" presetID="3" presetClass="entr" presetSubtype="10" fill="hold" nodeType="afterEffect">
                                  <p:stCondLst>
                                    <p:cond delay="0"/>
                                  </p:stCondLst>
                                  <p:childTnLst>
                                    <p:set>
                                      <p:cBhvr>
                                        <p:cTn id="47" dur="1" fill="hold">
                                          <p:stCondLst>
                                            <p:cond delay="0"/>
                                          </p:stCondLst>
                                        </p:cTn>
                                        <p:tgtEl>
                                          <p:spTgt spid="162822"/>
                                        </p:tgtEl>
                                        <p:attrNameLst>
                                          <p:attrName>style.visibility</p:attrName>
                                        </p:attrNameLst>
                                      </p:cBhvr>
                                      <p:to>
                                        <p:strVal val="visible"/>
                                      </p:to>
                                    </p:set>
                                    <p:animEffect transition="in" filter="blinds(horizontal)">
                                      <p:cBhvr>
                                        <p:cTn id="48" dur="500"/>
                                        <p:tgtEl>
                                          <p:spTgt spid="162822"/>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nodeType="clickEffect">
                                  <p:stCondLst>
                                    <p:cond delay="0"/>
                                  </p:stCondLst>
                                  <p:childTnLst>
                                    <p:set>
                                      <p:cBhvr>
                                        <p:cTn id="52" dur="1" fill="hold">
                                          <p:stCondLst>
                                            <p:cond delay="0"/>
                                          </p:stCondLst>
                                        </p:cTn>
                                        <p:tgtEl>
                                          <p:spTgt spid="162817"/>
                                        </p:tgtEl>
                                        <p:attrNameLst>
                                          <p:attrName>style.visibility</p:attrName>
                                        </p:attrNameLst>
                                      </p:cBhvr>
                                      <p:to>
                                        <p:strVal val="visible"/>
                                      </p:to>
                                    </p:set>
                                    <p:animEffect transition="in" filter="barn(outHorizontal)">
                                      <p:cBhvr>
                                        <p:cTn id="53" dur="500"/>
                                        <p:tgtEl>
                                          <p:spTgt spid="16281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62818"/>
                                        </p:tgtEl>
                                        <p:attrNameLst>
                                          <p:attrName>style.visibility</p:attrName>
                                        </p:attrNameLst>
                                      </p:cBhvr>
                                      <p:to>
                                        <p:strVal val="visible"/>
                                      </p:to>
                                    </p:set>
                                    <p:animEffect transition="in" filter="blinds(horizontal)">
                                      <p:cBhvr>
                                        <p:cTn id="58" dur="500"/>
                                        <p:tgtEl>
                                          <p:spTgt spid="16281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linds(horizontal)">
                                      <p:cBhvr>
                                        <p:cTn id="63" dur="500"/>
                                        <p:tgtEl>
                                          <p:spTgt spid="2"/>
                                        </p:tgtEl>
                                      </p:cBhvr>
                                    </p:animEffect>
                                  </p:childTnLst>
                                </p:cTn>
                              </p:par>
                            </p:childTnLst>
                          </p:cTn>
                        </p:par>
                        <p:par>
                          <p:cTn id="64" fill="hold">
                            <p:stCondLst>
                              <p:cond delay="500"/>
                            </p:stCondLst>
                            <p:childTnLst>
                              <p:par>
                                <p:cTn id="65" presetID="3" presetClass="entr" presetSubtype="10" fill="hold" grpId="0" nodeType="afterEffect">
                                  <p:stCondLst>
                                    <p:cond delay="0"/>
                                  </p:stCondLst>
                                  <p:childTnLst>
                                    <p:set>
                                      <p:cBhvr>
                                        <p:cTn id="66" dur="1" fill="hold">
                                          <p:stCondLst>
                                            <p:cond delay="0"/>
                                          </p:stCondLst>
                                        </p:cTn>
                                        <p:tgtEl>
                                          <p:spTgt spid="16420"/>
                                        </p:tgtEl>
                                        <p:attrNameLst>
                                          <p:attrName>style.visibility</p:attrName>
                                        </p:attrNameLst>
                                      </p:cBhvr>
                                      <p:to>
                                        <p:strVal val="visible"/>
                                      </p:to>
                                    </p:set>
                                    <p:animEffect transition="in" filter="blinds(horizontal)">
                                      <p:cBhvr>
                                        <p:cTn id="67" dur="500"/>
                                        <p:tgtEl>
                                          <p:spTgt spid="1642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linds(horizontal)">
                                      <p:cBhvr>
                                        <p:cTn id="72" dur="500"/>
                                        <p:tgtEl>
                                          <p:spTgt spid="3"/>
                                        </p:tgtEl>
                                      </p:cBhvr>
                                    </p:animEffect>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16421"/>
                                        </p:tgtEl>
                                        <p:attrNameLst>
                                          <p:attrName>style.visibility</p:attrName>
                                        </p:attrNameLst>
                                      </p:cBhvr>
                                      <p:to>
                                        <p:strVal val="visible"/>
                                      </p:to>
                                    </p:set>
                                    <p:animEffect transition="in" filter="blinds(horizontal)">
                                      <p:cBhvr>
                                        <p:cTn id="76" dur="500"/>
                                        <p:tgtEl>
                                          <p:spTgt spid="1642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6417"/>
                                        </p:tgtEl>
                                        <p:attrNameLst>
                                          <p:attrName>style.visibility</p:attrName>
                                        </p:attrNameLst>
                                      </p:cBhvr>
                                      <p:to>
                                        <p:strVal val="visible"/>
                                      </p:to>
                                    </p:set>
                                    <p:animEffect transition="in" filter="blinds(horizontal)">
                                      <p:cBhvr>
                                        <p:cTn id="81" dur="500"/>
                                        <p:tgtEl>
                                          <p:spTgt spid="16417"/>
                                        </p:tgtEl>
                                      </p:cBhvr>
                                    </p:animEffect>
                                  </p:childTnLst>
                                </p:cTn>
                              </p:par>
                            </p:childTnLst>
                          </p:cTn>
                        </p:par>
                        <p:par>
                          <p:cTn id="82" fill="hold">
                            <p:stCondLst>
                              <p:cond delay="500"/>
                            </p:stCondLst>
                            <p:childTnLst>
                              <p:par>
                                <p:cTn id="83" presetID="4" presetClass="entr" presetSubtype="32" fill="hold" nodeType="afterEffect">
                                  <p:stCondLst>
                                    <p:cond delay="0"/>
                                  </p:stCondLst>
                                  <p:childTnLst>
                                    <p:set>
                                      <p:cBhvr>
                                        <p:cTn id="84" dur="1" fill="hold">
                                          <p:stCondLst>
                                            <p:cond delay="0"/>
                                          </p:stCondLst>
                                        </p:cTn>
                                        <p:tgtEl>
                                          <p:spTgt spid="162819"/>
                                        </p:tgtEl>
                                        <p:attrNameLst>
                                          <p:attrName>style.visibility</p:attrName>
                                        </p:attrNameLst>
                                      </p:cBhvr>
                                      <p:to>
                                        <p:strVal val="visible"/>
                                      </p:to>
                                    </p:set>
                                    <p:animEffect transition="in" filter="box(out)">
                                      <p:cBhvr>
                                        <p:cTn id="85" dur="500"/>
                                        <p:tgtEl>
                                          <p:spTgt spid="16281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6419"/>
                                        </p:tgtEl>
                                        <p:attrNameLst>
                                          <p:attrName>style.visibility</p:attrName>
                                        </p:attrNameLst>
                                      </p:cBhvr>
                                      <p:to>
                                        <p:strVal val="visible"/>
                                      </p:to>
                                    </p:set>
                                    <p:animEffect transition="in" filter="blinds(horizontal)">
                                      <p:cBhvr>
                                        <p:cTn id="90" dur="500"/>
                                        <p:tgtEl>
                                          <p:spTgt spid="16419"/>
                                        </p:tgtEl>
                                      </p:cBhvr>
                                    </p:animEffect>
                                  </p:childTnLst>
                                </p:cTn>
                              </p:par>
                            </p:childTnLst>
                          </p:cTn>
                        </p:par>
                        <p:par>
                          <p:cTn id="91" fill="hold">
                            <p:stCondLst>
                              <p:cond delay="500"/>
                            </p:stCondLst>
                            <p:childTnLst>
                              <p:par>
                                <p:cTn id="92" presetID="4" presetClass="entr" presetSubtype="32" fill="hold" nodeType="afterEffect">
                                  <p:stCondLst>
                                    <p:cond delay="0"/>
                                  </p:stCondLst>
                                  <p:childTnLst>
                                    <p:set>
                                      <p:cBhvr>
                                        <p:cTn id="93" dur="1" fill="hold">
                                          <p:stCondLst>
                                            <p:cond delay="0"/>
                                          </p:stCondLst>
                                        </p:cTn>
                                        <p:tgtEl>
                                          <p:spTgt spid="162820"/>
                                        </p:tgtEl>
                                        <p:attrNameLst>
                                          <p:attrName>style.visibility</p:attrName>
                                        </p:attrNameLst>
                                      </p:cBhvr>
                                      <p:to>
                                        <p:strVal val="visible"/>
                                      </p:to>
                                    </p:set>
                                    <p:animEffect transition="in" filter="box(out)">
                                      <p:cBhvr>
                                        <p:cTn id="94" dur="5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 grpId="0" autoUpdateAnimBg="0"/>
      <p:bldP spid="16415" grpId="0" autoUpdateAnimBg="0"/>
      <p:bldP spid="16417" grpId="0"/>
      <p:bldP spid="16419" grpId="0"/>
      <p:bldP spid="16420" grpId="0"/>
      <p:bldP spid="16421" grpId="0"/>
      <p:bldP spid="16423" grpId="0" animBg="1"/>
      <p:bldP spid="16424" grpId="0" animBg="1"/>
      <p:bldP spid="16425" grpId="0" animBg="1"/>
      <p:bldP spid="16440" grpId="0" autoUpdateAnimBg="0"/>
      <p:bldP spid="164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1C0701-2896-48AA-92A5-0FEC0B6C82FD}" type="slidenum">
              <a:rPr lang="en-US" altLang="zh-CN" sz="1800" smtClean="0">
                <a:solidFill>
                  <a:schemeClr val="accent2"/>
                </a:solidFill>
              </a:rPr>
            </a:fld>
            <a:endParaRPr lang="en-US" altLang="zh-CN" sz="1800" smtClean="0">
              <a:solidFill>
                <a:schemeClr val="accent2"/>
              </a:solidFill>
            </a:endParaRPr>
          </a:p>
        </p:txBody>
      </p:sp>
      <p:graphicFrame>
        <p:nvGraphicFramePr>
          <p:cNvPr id="18436" name="Object 4"/>
          <p:cNvGraphicFramePr>
            <a:graphicFrameLocks noChangeAspect="1"/>
          </p:cNvGraphicFramePr>
          <p:nvPr/>
        </p:nvGraphicFramePr>
        <p:xfrm>
          <a:off x="4394200" y="1957388"/>
          <a:ext cx="1420813" cy="658812"/>
        </p:xfrm>
        <a:graphic>
          <a:graphicData uri="http://schemas.openxmlformats.org/presentationml/2006/ole">
            <mc:AlternateContent xmlns:mc="http://schemas.openxmlformats.org/markup-compatibility/2006">
              <mc:Choice xmlns:v="urn:schemas-microsoft-com:vml" Requires="v">
                <p:oleObj spid="_x0000_s23578" name="公式" r:id="rId1" imgW="939800" imgH="368300" progId="Equation.3">
                  <p:embed/>
                </p:oleObj>
              </mc:Choice>
              <mc:Fallback>
                <p:oleObj name="公式" r:id="rId1" imgW="939800" imgH="368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200" y="1957388"/>
                        <a:ext cx="1420813"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Text Box 5"/>
          <p:cNvSpPr txBox="1">
            <a:spLocks noChangeArrowheads="1"/>
          </p:cNvSpPr>
          <p:nvPr/>
        </p:nvSpPr>
        <p:spPr bwMode="auto">
          <a:xfrm>
            <a:off x="250825" y="396875"/>
            <a:ext cx="6019800" cy="519113"/>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四、牛顿第三定律</a:t>
            </a:r>
            <a:endPar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8438" name="Text Box 6"/>
          <p:cNvSpPr txBox="1">
            <a:spLocks noChangeArrowheads="1"/>
          </p:cNvSpPr>
          <p:nvPr/>
        </p:nvSpPr>
        <p:spPr bwMode="auto">
          <a:xfrm>
            <a:off x="250825" y="355600"/>
            <a:ext cx="84582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每一个作用总有一个相等的反作用与它对抗；或者说，两个物体之间的相互作用永远相等，并且指向对方。</a:t>
            </a:r>
            <a:endParaRPr kumimoji="1" lang="zh-CN" altLang="en-US" sz="2400">
              <a:latin typeface="Times New Roman" panose="02020603050405020304" pitchFamily="18" charset="0"/>
            </a:endParaRPr>
          </a:p>
        </p:txBody>
      </p:sp>
      <p:sp>
        <p:nvSpPr>
          <p:cNvPr id="18439" name="Text Box 7"/>
          <p:cNvSpPr txBox="1">
            <a:spLocks noChangeArrowheads="1"/>
          </p:cNvSpPr>
          <p:nvPr/>
        </p:nvSpPr>
        <p:spPr bwMode="auto">
          <a:xfrm>
            <a:off x="1524000" y="2033588"/>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数学表达式：</a:t>
            </a:r>
            <a:endParaRPr kumimoji="1" lang="zh-CN" altLang="en-US" sz="2800" b="1">
              <a:latin typeface="Times New Roman" panose="02020603050405020304" pitchFamily="18" charset="0"/>
            </a:endParaRPr>
          </a:p>
        </p:txBody>
      </p:sp>
      <p:sp>
        <p:nvSpPr>
          <p:cNvPr id="18440" name="Text Box 8"/>
          <p:cNvSpPr txBox="1">
            <a:spLocks noChangeArrowheads="1"/>
          </p:cNvSpPr>
          <p:nvPr/>
        </p:nvSpPr>
        <p:spPr bwMode="auto">
          <a:xfrm>
            <a:off x="609600" y="2643188"/>
            <a:ext cx="6934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说明</a:t>
            </a:r>
            <a:r>
              <a:rPr kumimoji="1" lang="zh-CN" altLang="en-US" sz="2800" b="1">
                <a:solidFill>
                  <a:srgbClr val="0000FF"/>
                </a:solidFill>
                <a:latin typeface="Times New Roman" panose="02020603050405020304" pitchFamily="18" charset="0"/>
              </a:rPr>
              <a:t>力具有物体间相互作用</a:t>
            </a:r>
            <a:r>
              <a:rPr kumimoji="1" lang="zh-CN" altLang="en-US" sz="2800" b="1">
                <a:latin typeface="Times New Roman" panose="02020603050405020304" pitchFamily="18" charset="0"/>
              </a:rPr>
              <a:t>的性质。</a:t>
            </a:r>
            <a:endParaRPr kumimoji="1" lang="zh-CN" altLang="en-US" sz="2800" b="1">
              <a:latin typeface="Times New Roman" panose="02020603050405020304" pitchFamily="18" charset="0"/>
            </a:endParaRPr>
          </a:p>
        </p:txBody>
      </p:sp>
      <p:sp>
        <p:nvSpPr>
          <p:cNvPr id="18441" name="Text Box 9"/>
          <p:cNvSpPr txBox="1">
            <a:spLocks noChangeArrowheads="1"/>
          </p:cNvSpPr>
          <p:nvPr/>
        </p:nvSpPr>
        <p:spPr bwMode="auto">
          <a:xfrm>
            <a:off x="304800" y="3176588"/>
            <a:ext cx="1890713"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注意：</a:t>
            </a:r>
            <a:endParaRPr kumimoji="1" lang="zh-CN" altLang="en-US" sz="2800" b="1">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8442" name="Text Box 10"/>
          <p:cNvSpPr txBox="1">
            <a:spLocks noChangeArrowheads="1"/>
          </p:cNvSpPr>
          <p:nvPr/>
        </p:nvSpPr>
        <p:spPr bwMode="auto">
          <a:xfrm>
            <a:off x="1371600" y="3481388"/>
            <a:ext cx="7239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、作用力与反作用力互以对方为存在条件，它们同时存在，同时消失；</a:t>
            </a:r>
            <a:endParaRPr kumimoji="1" lang="zh-CN" altLang="en-US" sz="2400">
              <a:latin typeface="Times New Roman" panose="02020603050405020304" pitchFamily="18" charset="0"/>
            </a:endParaRPr>
          </a:p>
        </p:txBody>
      </p:sp>
      <p:sp>
        <p:nvSpPr>
          <p:cNvPr id="18443" name="Text Box 11"/>
          <p:cNvSpPr txBox="1">
            <a:spLocks noChangeArrowheads="1"/>
          </p:cNvSpPr>
          <p:nvPr/>
        </p:nvSpPr>
        <p:spPr bwMode="auto">
          <a:xfrm>
            <a:off x="1403350" y="4646613"/>
            <a:ext cx="731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、作用力与反作用力是作用在不同物体上的同一性质的力，其作用不能抵消。</a:t>
            </a:r>
            <a:endParaRPr kumimoji="1" lang="zh-CN" altLang="en-US" sz="28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box(in)">
                                      <p:cBhvr>
                                        <p:cTn id="7" dur="500"/>
                                        <p:tgtEl>
                                          <p:spTgt spid="184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box(in)">
                                      <p:cBhvr>
                                        <p:cTn id="12" dur="500"/>
                                        <p:tgtEl>
                                          <p:spTgt spid="184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dissolve">
                                      <p:cBhvr>
                                        <p:cTn id="17" dur="500"/>
                                        <p:tgtEl>
                                          <p:spTgt spid="18439"/>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18436"/>
                                        </p:tgtEl>
                                        <p:attrNameLst>
                                          <p:attrName>style.visibility</p:attrName>
                                        </p:attrNameLst>
                                      </p:cBhvr>
                                      <p:to>
                                        <p:strVal val="visible"/>
                                      </p:to>
                                    </p:set>
                                    <p:animEffect transition="in" filter="dissolve">
                                      <p:cBhvr>
                                        <p:cTn id="21" dur="500"/>
                                        <p:tgtEl>
                                          <p:spTgt spid="1843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8440"/>
                                        </p:tgtEl>
                                        <p:attrNameLst>
                                          <p:attrName>style.visibility</p:attrName>
                                        </p:attrNameLst>
                                      </p:cBhvr>
                                      <p:to>
                                        <p:strVal val="visible"/>
                                      </p:to>
                                    </p:set>
                                    <p:anim calcmode="lin" valueType="num">
                                      <p:cBhvr additive="base">
                                        <p:cTn id="26" dur="500" fill="hold"/>
                                        <p:tgtEl>
                                          <p:spTgt spid="18440"/>
                                        </p:tgtEl>
                                        <p:attrNameLst>
                                          <p:attrName>ppt_x</p:attrName>
                                        </p:attrNameLst>
                                      </p:cBhvr>
                                      <p:tavLst>
                                        <p:tav tm="0">
                                          <p:val>
                                            <p:strVal val="0-#ppt_w/2"/>
                                          </p:val>
                                        </p:tav>
                                        <p:tav tm="100000">
                                          <p:val>
                                            <p:strVal val="#ppt_x"/>
                                          </p:val>
                                        </p:tav>
                                      </p:tavLst>
                                    </p:anim>
                                    <p:anim calcmode="lin" valueType="num">
                                      <p:cBhvr additive="base">
                                        <p:cTn id="27"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8441"/>
                                        </p:tgtEl>
                                        <p:attrNameLst>
                                          <p:attrName>style.visibility</p:attrName>
                                        </p:attrNameLst>
                                      </p:cBhvr>
                                      <p:to>
                                        <p:strVal val="visible"/>
                                      </p:to>
                                    </p:set>
                                    <p:animEffect transition="in" filter="barn(inHorizontal)">
                                      <p:cBhvr>
                                        <p:cTn id="32" dur="500"/>
                                        <p:tgtEl>
                                          <p:spTgt spid="1844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8442"/>
                                        </p:tgtEl>
                                        <p:attrNameLst>
                                          <p:attrName>style.visibility</p:attrName>
                                        </p:attrNameLst>
                                      </p:cBhvr>
                                      <p:to>
                                        <p:strVal val="visible"/>
                                      </p:to>
                                    </p:set>
                                    <p:animEffect transition="in" filter="barn(inHorizontal)">
                                      <p:cBhvr>
                                        <p:cTn id="37" dur="500"/>
                                        <p:tgtEl>
                                          <p:spTgt spid="18442"/>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8443"/>
                                        </p:tgtEl>
                                        <p:attrNameLst>
                                          <p:attrName>style.visibility</p:attrName>
                                        </p:attrNameLst>
                                      </p:cBhvr>
                                      <p:to>
                                        <p:strVal val="visible"/>
                                      </p:to>
                                    </p:set>
                                    <p:anim calcmode="lin" valueType="num">
                                      <p:cBhvr>
                                        <p:cTn id="42" dur="500" fill="hold"/>
                                        <p:tgtEl>
                                          <p:spTgt spid="18443"/>
                                        </p:tgtEl>
                                        <p:attrNameLst>
                                          <p:attrName>ppt_w</p:attrName>
                                        </p:attrNameLst>
                                      </p:cBhvr>
                                      <p:tavLst>
                                        <p:tav tm="0">
                                          <p:val>
                                            <p:fltVal val="0"/>
                                          </p:val>
                                        </p:tav>
                                        <p:tav tm="100000">
                                          <p:val>
                                            <p:strVal val="#ppt_w"/>
                                          </p:val>
                                        </p:tav>
                                      </p:tavLst>
                                    </p:anim>
                                    <p:anim calcmode="lin" valueType="num">
                                      <p:cBhvr>
                                        <p:cTn id="43" dur="500" fill="hold"/>
                                        <p:tgtEl>
                                          <p:spTgt spid="184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utoUpdateAnimBg="0"/>
      <p:bldP spid="18438" grpId="0" autoUpdateAnimBg="0"/>
      <p:bldP spid="18439" grpId="0" autoUpdateAnimBg="0"/>
      <p:bldP spid="18440" grpId="0" autoUpdateAnimBg="0"/>
      <p:bldP spid="18441" grpId="0" autoUpdateAnimBg="0"/>
      <p:bldP spid="18442" grpId="0" autoUpdateAnimBg="0"/>
      <p:bldP spid="1844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C2FB203-9B02-4DC3-B6FF-665F27F07CB3}" type="slidenum">
              <a:rPr lang="en-US" altLang="zh-CN" sz="1800" smtClean="0">
                <a:solidFill>
                  <a:schemeClr val="accent2"/>
                </a:solidFill>
              </a:rPr>
            </a:fld>
            <a:endParaRPr lang="en-US" altLang="zh-CN" sz="1800" smtClean="0">
              <a:solidFill>
                <a:schemeClr val="accent2"/>
              </a:solidFill>
            </a:endParaRPr>
          </a:p>
        </p:txBody>
      </p:sp>
      <p:sp>
        <p:nvSpPr>
          <p:cNvPr id="79875" name="Text Box 3"/>
          <p:cNvSpPr txBox="1">
            <a:spLocks noChangeArrowheads="1"/>
          </p:cNvSpPr>
          <p:nvPr/>
        </p:nvSpPr>
        <p:spPr bwMode="auto">
          <a:xfrm>
            <a:off x="304800" y="1804988"/>
            <a:ext cx="6067425" cy="476250"/>
          </a:xfrm>
          <a:prstGeom prst="rect">
            <a:avLst/>
          </a:prstGeom>
          <a:noFill/>
          <a:ln w="9525">
            <a:noFill/>
            <a:miter lim="800000"/>
          </a:ln>
          <a:effectLst/>
        </p:spPr>
        <p:txBody>
          <a:bodyPr>
            <a:spAutoFit/>
          </a:bodyPr>
          <a:lstStyle/>
          <a:p>
            <a:pPr eaLnBrk="1" hangingPunct="1">
              <a:lnSpc>
                <a:spcPct val="90000"/>
              </a:lnSpc>
              <a:spcBef>
                <a:spcPct val="20000"/>
              </a:spcBef>
              <a:buClr>
                <a:schemeClr val="accent2"/>
              </a:buClr>
              <a:buSzPct val="80000"/>
              <a:buFont typeface="Wingdings" panose="05000000000000000000" pitchFamily="2" charset="2"/>
              <a:buNone/>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rPr>
              <a:t>五、惯性参考系</a:t>
            </a:r>
            <a:r>
              <a:rPr kumimoji="1" lang="zh-CN" altLang="en-US" sz="2800" b="1" dirty="0">
                <a:solidFill>
                  <a:srgbClr val="FF0000"/>
                </a:solidFill>
                <a:effectLst>
                  <a:outerShdw blurRad="38100" dist="38100" dir="2700000" algn="tl">
                    <a:srgbClr val="C0C0C0"/>
                  </a:outerShdw>
                </a:effectLst>
                <a:latin typeface="Times New Roman" panose="02020603050405020304" pitchFamily="18" charset="0"/>
              </a:rPr>
              <a:t>（</a:t>
            </a:r>
            <a:r>
              <a:rPr kumimoji="1" lang="zh-CN" altLang="en-US" sz="2800" b="1"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惯性系</a:t>
            </a:r>
            <a:r>
              <a:rPr kumimoji="1" lang="zh-CN" altLang="en-US" sz="2800" b="1" dirty="0">
                <a:solidFill>
                  <a:srgbClr val="FF0000"/>
                </a:solidFill>
                <a:effectLst>
                  <a:outerShdw blurRad="38100" dist="38100" dir="2700000" algn="tl">
                    <a:srgbClr val="C0C0C0"/>
                  </a:outerShdw>
                </a:effectLst>
                <a:latin typeface="Times New Roman" panose="02020603050405020304" pitchFamily="18" charset="0"/>
              </a:rPr>
              <a:t>）</a:t>
            </a:r>
            <a:endParaRPr kumimoji="1" lang="zh-CN" altLang="en-US" sz="2800" b="1" dirty="0">
              <a:solidFill>
                <a:srgbClr val="FF0000"/>
              </a:solidFill>
              <a:latin typeface="Times New Roman" panose="02020603050405020304" pitchFamily="18" charset="0"/>
            </a:endParaRPr>
          </a:p>
        </p:txBody>
      </p:sp>
      <p:sp>
        <p:nvSpPr>
          <p:cNvPr id="41" name="Rectangle 1034"/>
          <p:cNvSpPr>
            <a:spLocks noChangeArrowheads="1"/>
          </p:cNvSpPr>
          <p:nvPr/>
        </p:nvSpPr>
        <p:spPr bwMode="auto">
          <a:xfrm>
            <a:off x="280988" y="2278063"/>
            <a:ext cx="853916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FontTx/>
              <a:buNone/>
            </a:pPr>
            <a:r>
              <a:rPr lang="zh-CN" altLang="en-US" sz="2800" b="1">
                <a:solidFill>
                  <a:srgbClr val="FF0000"/>
                </a:solidFill>
                <a:latin typeface="华文新魏" panose="02010800040101010101" pitchFamily="2" charset="-122"/>
                <a:ea typeface="华文新魏" panose="02010800040101010101" pitchFamily="2" charset="-122"/>
              </a:rPr>
              <a:t>总能找到特殊的物体群</a:t>
            </a:r>
            <a:r>
              <a:rPr lang="zh-CN" altLang="en-US" sz="2800" b="1">
                <a:solidFill>
                  <a:srgbClr val="FF0000"/>
                </a:solidFill>
                <a:latin typeface="宋体" panose="02010600030101010101" pitchFamily="2" charset="-122"/>
              </a:rPr>
              <a:t>（</a:t>
            </a:r>
            <a:r>
              <a:rPr lang="zh-CN" altLang="en-US" sz="2800" b="1">
                <a:solidFill>
                  <a:srgbClr val="FF0000"/>
                </a:solidFill>
                <a:latin typeface="华文新魏" panose="02010800040101010101" pitchFamily="2" charset="-122"/>
                <a:ea typeface="华文新魏" panose="02010800040101010101" pitchFamily="2" charset="-122"/>
              </a:rPr>
              <a:t>参考系</a:t>
            </a:r>
            <a:r>
              <a:rPr lang="zh-CN" altLang="en-US" sz="2800" b="1">
                <a:solidFill>
                  <a:srgbClr val="FF0000"/>
                </a:solidFill>
                <a:latin typeface="宋体" panose="02010600030101010101" pitchFamily="2" charset="-122"/>
              </a:rPr>
              <a:t>）</a:t>
            </a:r>
            <a:r>
              <a:rPr lang="zh-CN" altLang="en-US" sz="2800" b="1">
                <a:solidFill>
                  <a:srgbClr val="FF0000"/>
                </a:solidFill>
                <a:latin typeface="华文新魏" panose="02010800040101010101" pitchFamily="2" charset="-122"/>
                <a:ea typeface="华文新魏" panose="02010800040101010101" pitchFamily="2" charset="-122"/>
              </a:rPr>
              <a:t>，在这个参考系中牛顿第一定律成立。这个参考系称为惯性系。</a:t>
            </a:r>
            <a:endParaRPr lang="zh-CN" altLang="en-US" sz="2800" b="1">
              <a:solidFill>
                <a:srgbClr val="FF0000"/>
              </a:solidFill>
              <a:latin typeface="华文新魏" panose="02010800040101010101" pitchFamily="2" charset="-122"/>
              <a:ea typeface="华文新魏" panose="02010800040101010101" pitchFamily="2" charset="-122"/>
            </a:endParaRPr>
          </a:p>
        </p:txBody>
      </p:sp>
      <p:sp>
        <p:nvSpPr>
          <p:cNvPr id="42" name="Text Box 1035"/>
          <p:cNvSpPr txBox="1">
            <a:spLocks noChangeArrowheads="1"/>
          </p:cNvSpPr>
          <p:nvPr/>
        </p:nvSpPr>
        <p:spPr bwMode="auto">
          <a:xfrm>
            <a:off x="266700" y="3421063"/>
            <a:ext cx="8609013"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FontTx/>
              <a:buNone/>
            </a:pPr>
            <a:r>
              <a:rPr lang="zh-CN" altLang="en-US" sz="2800" b="1"/>
              <a:t>相对一个惯性系作匀速直线运动的另一个参考系也是惯性系。</a:t>
            </a:r>
            <a:endParaRPr lang="zh-CN" altLang="en-US" sz="2800" b="1"/>
          </a:p>
        </p:txBody>
      </p:sp>
      <p:sp>
        <p:nvSpPr>
          <p:cNvPr id="43" name="Rectangle 1036"/>
          <p:cNvSpPr>
            <a:spLocks noChangeArrowheads="1"/>
          </p:cNvSpPr>
          <p:nvPr/>
        </p:nvSpPr>
        <p:spPr bwMode="auto">
          <a:xfrm>
            <a:off x="276225" y="4652963"/>
            <a:ext cx="797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3333CC"/>
                </a:solidFill>
              </a:rPr>
              <a:t>牛顿第一、二定律只在惯性系中成立。</a:t>
            </a:r>
            <a:endParaRPr lang="zh-CN" altLang="en-US" sz="2800" b="1">
              <a:solidFill>
                <a:srgbClr val="3333CC"/>
              </a:solidFill>
            </a:endParaRPr>
          </a:p>
        </p:txBody>
      </p:sp>
      <p:sp>
        <p:nvSpPr>
          <p:cNvPr id="44" name="Text Box 1037"/>
          <p:cNvSpPr txBox="1">
            <a:spLocks noChangeArrowheads="1"/>
          </p:cNvSpPr>
          <p:nvPr/>
        </p:nvSpPr>
        <p:spPr bwMode="auto">
          <a:xfrm>
            <a:off x="241300" y="5200650"/>
            <a:ext cx="85788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FontTx/>
              <a:buNone/>
            </a:pPr>
            <a:r>
              <a:rPr lang="zh-CN" altLang="en-US" sz="2800" b="1"/>
              <a:t>在非惯性系中通过引入“惯性力”，牛顿第一、二定律才形式上成立（第四节）。</a:t>
            </a:r>
            <a:endParaRPr lang="zh-CN" altLang="en-US" sz="2800" b="1"/>
          </a:p>
        </p:txBody>
      </p:sp>
      <p:sp>
        <p:nvSpPr>
          <p:cNvPr id="9" name="Text Box 2"/>
          <p:cNvSpPr txBox="1">
            <a:spLocks noChangeArrowheads="1"/>
          </p:cNvSpPr>
          <p:nvPr/>
        </p:nvSpPr>
        <p:spPr bwMode="auto">
          <a:xfrm>
            <a:off x="114300" y="160338"/>
            <a:ext cx="21336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rPr>
              <a:t>注意：</a:t>
            </a:r>
            <a:endParaRPr kumimoji="1" lang="zh-CN" altLang="en-US" sz="2800" b="1" dirty="0">
              <a:solidFill>
                <a:srgbClr val="FF3300"/>
              </a:solidFill>
              <a:effectLst>
                <a:outerShdw blurRad="38100" dist="38100" dir="2700000" algn="tl">
                  <a:srgbClr val="C0C0C0"/>
                </a:outerShdw>
              </a:effectLst>
              <a:latin typeface="楷体_GB2312" pitchFamily="49" charset="-122"/>
              <a:ea typeface="楷体_GB2312" pitchFamily="49" charset="-122"/>
            </a:endParaRPr>
          </a:p>
        </p:txBody>
      </p:sp>
      <p:sp>
        <p:nvSpPr>
          <p:cNvPr id="15" name="Text Box 62"/>
          <p:cNvSpPr txBox="1">
            <a:spLocks noChangeArrowheads="1"/>
          </p:cNvSpPr>
          <p:nvPr/>
        </p:nvSpPr>
        <p:spPr bwMode="auto">
          <a:xfrm>
            <a:off x="1181100" y="333375"/>
            <a:ext cx="7153275"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2200"/>
              </a:lnSpc>
              <a:spcBef>
                <a:spcPct val="50000"/>
              </a:spcBef>
              <a:buFontTx/>
              <a:buNone/>
            </a:pPr>
            <a:r>
              <a:rPr kumimoji="1" lang="zh-CN" altLang="en-US" sz="2800" b="1">
                <a:latin typeface="Times New Roman" panose="02020603050405020304" pitchFamily="18" charset="0"/>
                <a:ea typeface="楷体_GB2312" pitchFamily="49" charset="-122"/>
                <a:sym typeface="Symbol" panose="05050102010706020507" pitchFamily="18" charset="2"/>
              </a:rPr>
              <a:t>牛顿运动定律适用于</a:t>
            </a:r>
            <a:endParaRPr kumimoji="1" lang="en-US" altLang="zh-CN" sz="2800" b="1">
              <a:latin typeface="Times New Roman" panose="02020603050405020304" pitchFamily="18" charset="0"/>
              <a:ea typeface="楷体_GB2312" pitchFamily="49" charset="-122"/>
              <a:sym typeface="Symbol" panose="05050102010706020507" pitchFamily="18" charset="2"/>
            </a:endParaRPr>
          </a:p>
          <a:p>
            <a:pPr eaLnBrk="1" hangingPunct="1">
              <a:lnSpc>
                <a:spcPts val="2200"/>
              </a:lnSpc>
              <a:spcBef>
                <a:spcPct val="50000"/>
              </a:spcBef>
              <a:buFontTx/>
              <a:buNone/>
            </a:pPr>
            <a:r>
              <a:rPr kumimoji="1" lang="zh-CN" altLang="en-US" sz="2800" b="1">
                <a:latin typeface="Times New Roman" panose="02020603050405020304" pitchFamily="18" charset="0"/>
                <a:ea typeface="楷体_GB2312" pitchFamily="49" charset="-122"/>
                <a:sym typeface="Symbol" panose="05050102010706020507" pitchFamily="18" charset="2"/>
              </a:rPr>
              <a:t>（</a:t>
            </a:r>
            <a:r>
              <a:rPr kumimoji="1" lang="en-US" altLang="zh-CN" sz="2800" b="1">
                <a:latin typeface="Times New Roman" panose="02020603050405020304" pitchFamily="18" charset="0"/>
                <a:ea typeface="楷体_GB2312" pitchFamily="49" charset="-122"/>
                <a:sym typeface="Symbol" panose="05050102010706020507" pitchFamily="18" charset="2"/>
              </a:rPr>
              <a:t>1</a:t>
            </a:r>
            <a:r>
              <a:rPr kumimoji="1" lang="zh-CN" altLang="en-US" sz="2800" b="1">
                <a:latin typeface="Times New Roman" panose="02020603050405020304" pitchFamily="18" charset="0"/>
                <a:ea typeface="楷体_GB2312" pitchFamily="49" charset="-122"/>
                <a:sym typeface="Symbol" panose="05050102010706020507" pitchFamily="18" charset="2"/>
              </a:rPr>
              <a:t>）惯性系。（</a:t>
            </a:r>
            <a:r>
              <a:rPr kumimoji="1" lang="en-US" altLang="zh-CN" sz="2800" b="1">
                <a:latin typeface="Times New Roman" panose="02020603050405020304" pitchFamily="18" charset="0"/>
                <a:ea typeface="楷体_GB2312" pitchFamily="49" charset="-122"/>
                <a:sym typeface="Symbol" panose="05050102010706020507" pitchFamily="18" charset="2"/>
              </a:rPr>
              <a:t>2</a:t>
            </a:r>
            <a:r>
              <a:rPr kumimoji="1" lang="zh-CN" altLang="en-US" sz="2800" b="1">
                <a:latin typeface="Times New Roman" panose="02020603050405020304" pitchFamily="18" charset="0"/>
                <a:ea typeface="楷体_GB2312" pitchFamily="49" charset="-122"/>
                <a:sym typeface="Symbol" panose="05050102010706020507" pitchFamily="18" charset="2"/>
              </a:rPr>
              <a:t>）低速运动物体。</a:t>
            </a:r>
            <a:endParaRPr kumimoji="1" lang="en-US" altLang="zh-CN" sz="2800" b="1">
              <a:latin typeface="Times New Roman" panose="02020603050405020304" pitchFamily="18" charset="0"/>
              <a:ea typeface="楷体_GB2312" pitchFamily="49" charset="-122"/>
              <a:sym typeface="Symbol" panose="05050102010706020507" pitchFamily="18" charset="2"/>
            </a:endParaRPr>
          </a:p>
          <a:p>
            <a:pPr eaLnBrk="1" hangingPunct="1">
              <a:lnSpc>
                <a:spcPts val="2200"/>
              </a:lnSpc>
              <a:spcBef>
                <a:spcPct val="50000"/>
              </a:spcBef>
              <a:buFontTx/>
              <a:buNone/>
            </a:pPr>
            <a:r>
              <a:rPr kumimoji="1" lang="zh-CN" altLang="en-US" sz="2800" b="1">
                <a:latin typeface="Times New Roman" panose="02020603050405020304" pitchFamily="18" charset="0"/>
                <a:ea typeface="楷体_GB2312" pitchFamily="49" charset="-122"/>
                <a:sym typeface="Symbol" panose="05050102010706020507" pitchFamily="18" charset="2"/>
              </a:rPr>
              <a:t>（</a:t>
            </a:r>
            <a:r>
              <a:rPr kumimoji="1" lang="en-US" altLang="zh-CN" sz="2800" b="1">
                <a:latin typeface="Times New Roman" panose="02020603050405020304" pitchFamily="18" charset="0"/>
                <a:ea typeface="楷体_GB2312" pitchFamily="49" charset="-122"/>
                <a:sym typeface="Symbol" panose="05050102010706020507" pitchFamily="18" charset="2"/>
              </a:rPr>
              <a:t>3</a:t>
            </a:r>
            <a:r>
              <a:rPr kumimoji="1" lang="zh-CN" altLang="en-US" sz="2800" b="1">
                <a:latin typeface="Times New Roman" panose="02020603050405020304" pitchFamily="18" charset="0"/>
                <a:ea typeface="楷体_GB2312" pitchFamily="49" charset="-122"/>
                <a:sym typeface="Symbol" panose="05050102010706020507" pitchFamily="18" charset="2"/>
              </a:rPr>
              <a:t>）宏观物体（</a:t>
            </a:r>
            <a:r>
              <a:rPr kumimoji="1" lang="en-US" altLang="zh-CN" sz="2800" b="1">
                <a:latin typeface="Times New Roman" panose="02020603050405020304" pitchFamily="18" charset="0"/>
                <a:ea typeface="楷体_GB2312" pitchFamily="49" charset="-122"/>
                <a:sym typeface="Symbol" panose="05050102010706020507" pitchFamily="18" charset="2"/>
              </a:rPr>
              <a:t>L&gt;10</a:t>
            </a:r>
            <a:r>
              <a:rPr kumimoji="1" lang="en-US" altLang="zh-CN" sz="2800" b="1" baseline="30000">
                <a:latin typeface="Times New Roman" panose="02020603050405020304" pitchFamily="18" charset="0"/>
                <a:ea typeface="楷体_GB2312" pitchFamily="49" charset="-122"/>
                <a:sym typeface="Symbol" panose="05050102010706020507" pitchFamily="18" charset="2"/>
              </a:rPr>
              <a:t>-10</a:t>
            </a:r>
            <a:r>
              <a:rPr kumimoji="1" lang="en-US" altLang="zh-CN" sz="2800" b="1">
                <a:latin typeface="Times New Roman" panose="02020603050405020304" pitchFamily="18" charset="0"/>
                <a:ea typeface="楷体_GB2312" pitchFamily="49" charset="-122"/>
                <a:sym typeface="Symbol" panose="05050102010706020507" pitchFamily="18" charset="2"/>
              </a:rPr>
              <a:t> m</a:t>
            </a:r>
            <a:r>
              <a:rPr kumimoji="1" lang="zh-CN" altLang="en-US" sz="2800" b="1">
                <a:latin typeface="Times New Roman" panose="02020603050405020304" pitchFamily="18" charset="0"/>
                <a:ea typeface="楷体_GB2312" pitchFamily="49" charset="-122"/>
                <a:sym typeface="Symbol" panose="05050102010706020507" pitchFamily="18" charset="2"/>
              </a:rPr>
              <a:t>）</a:t>
            </a:r>
            <a:r>
              <a:rPr kumimoji="1" lang="en-US" altLang="zh-CN" sz="2800" b="1">
                <a:latin typeface="Times New Roman" panose="02020603050405020304" pitchFamily="18" charset="0"/>
                <a:ea typeface="楷体_GB2312" pitchFamily="49" charset="-122"/>
                <a:sym typeface="Symbol" panose="05050102010706020507" pitchFamily="18" charset="2"/>
              </a:rPr>
              <a:t> </a:t>
            </a:r>
            <a:r>
              <a:rPr kumimoji="1" lang="zh-CN" altLang="en-US" sz="2800" b="1">
                <a:latin typeface="Times New Roman" panose="02020603050405020304" pitchFamily="18" charset="0"/>
                <a:ea typeface="楷体_GB2312" pitchFamily="49" charset="-122"/>
                <a:sym typeface="Symbol" panose="05050102010706020507" pitchFamily="18" charset="2"/>
              </a:rPr>
              <a:t>。</a:t>
            </a:r>
            <a:endParaRPr kumimoji="1" lang="zh-CN" altLang="en-US" sz="2800" b="1">
              <a:latin typeface="Times New Roman" panose="02020603050405020304" pitchFamily="18" charset="0"/>
              <a:ea typeface="楷体_GB2312" pitchFamily="49" charset="-122"/>
              <a:sym typeface="Symbol" panose="05050102010706020507"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500" fill="hold"/>
                                        <p:tgtEl>
                                          <p:spTgt spid="15"/>
                                        </p:tgtEl>
                                        <p:attrNameLst>
                                          <p:attrName>ppt_x</p:attrName>
                                        </p:attrNameLst>
                                      </p:cBhvr>
                                      <p:tavLst>
                                        <p:tav tm="0">
                                          <p:val>
                                            <p:strVal val="#ppt_x"/>
                                          </p:val>
                                        </p:tav>
                                        <p:tav tm="100000">
                                          <p:val>
                                            <p:strVal val="#ppt_x"/>
                                          </p:val>
                                        </p:tav>
                                      </p:tavLst>
                                    </p:anim>
                                    <p:anim calcmode="lin" valueType="num">
                                      <p:cBhvr additive="base">
                                        <p:cTn id="1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9875"/>
                                        </p:tgtEl>
                                        <p:attrNameLst>
                                          <p:attrName>style.visibility</p:attrName>
                                        </p:attrNameLst>
                                      </p:cBhvr>
                                      <p:to>
                                        <p:strVal val="visible"/>
                                      </p:to>
                                    </p:set>
                                    <p:animEffect transition="in" filter="dissolve">
                                      <p:cBhvr>
                                        <p:cTn id="16" dur="500"/>
                                        <p:tgtEl>
                                          <p:spTgt spid="798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41" grpId="0"/>
      <p:bldP spid="42" grpId="0" autoUpdateAnimBg="0"/>
      <p:bldP spid="43" grpId="0" autoUpdateAnimBg="0"/>
      <p:bldP spid="44" grpId="0" autoUpdateAnimBg="0"/>
      <p:bldP spid="9" grpId="0" autoUpdateAnimBg="0"/>
      <p:bldP spid="15" grpId="0"/>
    </p:bldLst>
  </p:timing>
</p:sld>
</file>

<file path=ppt/tags/tag1.xml><?xml version="1.0" encoding="utf-8"?>
<p:tagLst xmlns:p="http://schemas.openxmlformats.org/presentationml/2006/main">
  <p:tag name="TIMING" val="|30.3"/>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实验室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实验室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3308</Words>
  <Application>WPS 演示</Application>
  <PresentationFormat>全屏显示(4:3)</PresentationFormat>
  <Paragraphs>385</Paragraphs>
  <Slides>23</Slides>
  <Notes>12</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110</vt:i4>
      </vt:variant>
      <vt:variant>
        <vt:lpstr>幻灯片标题</vt:lpstr>
      </vt:variant>
      <vt:variant>
        <vt:i4>23</vt:i4>
      </vt:variant>
    </vt:vector>
  </HeadingPairs>
  <TitlesOfParts>
    <vt:vector size="153" baseType="lpstr">
      <vt:lpstr>Arial</vt:lpstr>
      <vt:lpstr>宋体</vt:lpstr>
      <vt:lpstr>Wingdings</vt:lpstr>
      <vt:lpstr>黑体</vt:lpstr>
      <vt:lpstr>Times New Roman</vt:lpstr>
      <vt:lpstr>微软雅黑</vt:lpstr>
      <vt:lpstr>Georgia</vt:lpstr>
      <vt:lpstr>楷体_GB2312</vt:lpstr>
      <vt:lpstr>新宋体</vt:lpstr>
      <vt:lpstr>隶书</vt:lpstr>
      <vt:lpstr>华文新魏</vt:lpstr>
      <vt:lpstr>创艺简魏碑</vt:lpstr>
      <vt:lpstr>Symbol</vt:lpstr>
      <vt:lpstr>Arial Unicode MS</vt:lpstr>
      <vt:lpstr>仿宋_GB2312</vt:lpstr>
      <vt:lpstr>Times New Roman</vt:lpstr>
      <vt:lpstr>Book Antiqua</vt:lpstr>
      <vt:lpstr>仿宋</vt:lpstr>
      <vt:lpstr>默认设计模板</vt:lpstr>
      <vt:lpstr>实验室模板</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Equation.DSMT4</vt:lpstr>
      <vt:lpstr>Equation.3</vt:lpstr>
      <vt:lpstr>Equation.3</vt:lpstr>
      <vt:lpstr>Equation.3</vt:lpstr>
      <vt:lpstr>Equation.DSMT4</vt:lpstr>
      <vt:lpstr>Equation.DSMT4</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万有引力常数G的精确测量</vt:lpstr>
      <vt:lpstr>      测G的现状</vt:lpstr>
      <vt:lpstr>      测G的现状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dc:title>
  <dc:creator>朱佑新</dc:creator>
  <cp:lastModifiedBy>kaiwa</cp:lastModifiedBy>
  <cp:revision>373</cp:revision>
  <cp:lastPrinted>2019-02-25T03:54:00Z</cp:lastPrinted>
  <dcterms:created xsi:type="dcterms:W3CDTF">2001-02-01T04:42:00Z</dcterms:created>
  <dcterms:modified xsi:type="dcterms:W3CDTF">2021-03-04T02:53:22Z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