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34" r:id="rId2"/>
  </p:sldMasterIdLst>
  <p:notesMasterIdLst>
    <p:notesMasterId r:id="rId25"/>
  </p:notesMasterIdLst>
  <p:handoutMasterIdLst>
    <p:handoutMasterId r:id="rId26"/>
  </p:handoutMasterIdLst>
  <p:sldIdLst>
    <p:sldId id="431" r:id="rId3"/>
    <p:sldId id="324" r:id="rId4"/>
    <p:sldId id="395" r:id="rId5"/>
    <p:sldId id="394" r:id="rId6"/>
    <p:sldId id="347" r:id="rId7"/>
    <p:sldId id="341" r:id="rId8"/>
    <p:sldId id="348" r:id="rId9"/>
    <p:sldId id="354" r:id="rId10"/>
    <p:sldId id="327" r:id="rId11"/>
    <p:sldId id="423" r:id="rId12"/>
    <p:sldId id="424" r:id="rId13"/>
    <p:sldId id="425" r:id="rId14"/>
    <p:sldId id="432" r:id="rId15"/>
    <p:sldId id="426" r:id="rId16"/>
    <p:sldId id="434" r:id="rId17"/>
    <p:sldId id="433" r:id="rId18"/>
    <p:sldId id="435" r:id="rId19"/>
    <p:sldId id="436" r:id="rId20"/>
    <p:sldId id="437" r:id="rId21"/>
    <p:sldId id="442" r:id="rId22"/>
    <p:sldId id="440" r:id="rId23"/>
    <p:sldId id="438" r:id="rId2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33"/>
    <a:srgbClr val="FF7376"/>
    <a:srgbClr val="FF7C80"/>
    <a:srgbClr val="FF3399"/>
    <a:srgbClr val="FF9933"/>
    <a:srgbClr val="9933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3908" autoAdjust="0"/>
  </p:normalViewPr>
  <p:slideViewPr>
    <p:cSldViewPr snapToGrid="0">
      <p:cViewPr varScale="1">
        <p:scale>
          <a:sx n="76" d="100"/>
          <a:sy n="76" d="100"/>
        </p:scale>
        <p:origin x="121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4.wmf"/><Relationship Id="rId7" Type="http://schemas.openxmlformats.org/officeDocument/2006/relationships/image" Target="../media/image80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79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9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98.wmf"/><Relationship Id="rId7" Type="http://schemas.openxmlformats.org/officeDocument/2006/relationships/image" Target="../media/image105.wmf"/><Relationship Id="rId2" Type="http://schemas.openxmlformats.org/officeDocument/2006/relationships/image" Target="../media/image101.wmf"/><Relationship Id="rId1" Type="http://schemas.openxmlformats.org/officeDocument/2006/relationships/image" Target="../media/image96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9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109.wmf"/><Relationship Id="rId1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11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image" Target="../media/image112.emf"/><Relationship Id="rId7" Type="http://schemas.openxmlformats.org/officeDocument/2006/relationships/image" Target="../media/image116.emf"/><Relationship Id="rId2" Type="http://schemas.openxmlformats.org/officeDocument/2006/relationships/image" Target="../media/image111.emf"/><Relationship Id="rId1" Type="http://schemas.openxmlformats.org/officeDocument/2006/relationships/image" Target="../media/image96.wmf"/><Relationship Id="rId6" Type="http://schemas.openxmlformats.org/officeDocument/2006/relationships/image" Target="../media/image115.emf"/><Relationship Id="rId5" Type="http://schemas.openxmlformats.org/officeDocument/2006/relationships/image" Target="../media/image114.emf"/><Relationship Id="rId10" Type="http://schemas.openxmlformats.org/officeDocument/2006/relationships/image" Target="../media/image100.wmf"/><Relationship Id="rId4" Type="http://schemas.openxmlformats.org/officeDocument/2006/relationships/image" Target="../media/image113.emf"/><Relationship Id="rId9" Type="http://schemas.openxmlformats.org/officeDocument/2006/relationships/image" Target="../media/image11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image" Target="../media/image122.emf"/><Relationship Id="rId7" Type="http://schemas.openxmlformats.org/officeDocument/2006/relationships/image" Target="../media/image126.emf"/><Relationship Id="rId2" Type="http://schemas.openxmlformats.org/officeDocument/2006/relationships/image" Target="../media/image121.emf"/><Relationship Id="rId1" Type="http://schemas.openxmlformats.org/officeDocument/2006/relationships/image" Target="../media/image96.w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10" Type="http://schemas.openxmlformats.org/officeDocument/2006/relationships/image" Target="../media/image100.wmf"/><Relationship Id="rId4" Type="http://schemas.openxmlformats.org/officeDocument/2006/relationships/image" Target="../media/image123.emf"/><Relationship Id="rId9" Type="http://schemas.openxmlformats.org/officeDocument/2006/relationships/image" Target="../media/image12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w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w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wmf"/><Relationship Id="rId9" Type="http://schemas.openxmlformats.org/officeDocument/2006/relationships/image" Target="../media/image4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1175"/>
          </a:xfrm>
          <a:prstGeom prst="rect">
            <a:avLst/>
          </a:prstGeom>
        </p:spPr>
        <p:txBody>
          <a:bodyPr vert="horz" lIns="94258" tIns="47129" rIns="94258" bIns="47129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4988" cy="511175"/>
          </a:xfrm>
          <a:prstGeom prst="rect">
            <a:avLst/>
          </a:prstGeom>
        </p:spPr>
        <p:txBody>
          <a:bodyPr vert="horz" lIns="94258" tIns="47129" rIns="94258" bIns="47129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0D90468-254A-4FD6-8550-5443785161BA}" type="datetimeFigureOut">
              <a:rPr lang="zh-CN" altLang="en-US"/>
              <a:pPr>
                <a:defRPr/>
              </a:pPr>
              <a:t>2020/2/11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1"/>
            <a:ext cx="3074988" cy="511175"/>
          </a:xfrm>
          <a:prstGeom prst="rect">
            <a:avLst/>
          </a:prstGeom>
        </p:spPr>
        <p:txBody>
          <a:bodyPr vert="horz" lIns="94258" tIns="47129" rIns="94258" bIns="47129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1"/>
            <a:ext cx="3074988" cy="511175"/>
          </a:xfrm>
          <a:prstGeom prst="rect">
            <a:avLst/>
          </a:prstGeom>
        </p:spPr>
        <p:txBody>
          <a:bodyPr vert="horz" wrap="square" lIns="94258" tIns="47129" rIns="94258" bIns="4712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9B14EA2-62C0-4C94-B568-D49EA0E71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72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58" tIns="47129" rIns="94258" bIns="47129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4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58" tIns="47129" rIns="94258" bIns="4712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7"/>
            <a:ext cx="5207000" cy="460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58" tIns="47129" rIns="94258" bIns="47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9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58" tIns="47129" rIns="94258" bIns="47129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4" y="9723439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58" tIns="47129" rIns="94258" bIns="4712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32B2CE9-B822-432F-8D2F-EEF9AB247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629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897" indent="-2857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918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085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252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419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585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8752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919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D26FE4-4CF0-489F-AC5E-EE4EE23B07A3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zh-CN" altLang="en-US" sz="2900" b="1" dirty="0"/>
              <a:t>任何物体都保持静止或沿一直线作匀速运动的状态，除非有力加于其上迫使它改变这种状态。</a:t>
            </a:r>
            <a:endParaRPr lang="en-US" altLang="zh-CN" sz="2900" b="1" dirty="0"/>
          </a:p>
          <a:p>
            <a:pPr eaLnBrk="1" hangingPunct="1">
              <a:defRPr/>
            </a:pPr>
            <a:r>
              <a:rPr lang="zh-CN" altLang="en-US" sz="29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运动的改变与所加的动力成正比，并且发生在这力所沿直线的方向上。</a:t>
            </a:r>
            <a:endParaRPr lang="en-US" altLang="zh-CN" sz="29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2900" b="1" dirty="0"/>
              <a:t>每一个作用总有一个相等的反作用与它对抗；或者说，两个物体之间的相互作用永远相等，并且指向对方。</a:t>
            </a:r>
            <a:endParaRPr lang="en-US" altLang="zh-CN" sz="29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29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认物体，看运动。查受力。列方程。解方程。由结果确定未知矢量的实际方向</a:t>
            </a:r>
            <a:endParaRPr lang="zh-CN" altLang="en-US" sz="2900" dirty="0"/>
          </a:p>
          <a:p>
            <a:pPr eaLnBrk="1" hangingPunct="1">
              <a:defRPr/>
            </a:pPr>
            <a:endParaRPr lang="zh-CN" altLang="en-US" sz="29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eaLnBrk="1" hangingPunct="1">
              <a:defRPr/>
            </a:pPr>
            <a:endParaRPr lang="zh-CN" altLang="en-US" sz="2900" b="1" dirty="0"/>
          </a:p>
          <a:p>
            <a:pPr eaLnBrk="1" hangingPunct="1">
              <a:defRPr/>
            </a:pPr>
            <a:endParaRPr lang="zh-CN" altLang="zh-CN" sz="2900" b="1" dirty="0"/>
          </a:p>
        </p:txBody>
      </p:sp>
    </p:spTree>
    <p:extLst>
      <p:ext uri="{BB962C8B-B14F-4D97-AF65-F5344CB8AC3E}">
        <p14:creationId xmlns:p14="http://schemas.microsoft.com/office/powerpoint/2010/main" val="163750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897" indent="-2857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918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085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252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419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585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8752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919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6D0B99-928E-4A6A-8FE5-C02742AFE13D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2900" b="1"/>
          </a:p>
        </p:txBody>
      </p:sp>
    </p:spTree>
    <p:extLst>
      <p:ext uri="{BB962C8B-B14F-4D97-AF65-F5344CB8AC3E}">
        <p14:creationId xmlns:p14="http://schemas.microsoft.com/office/powerpoint/2010/main" val="2042237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897" indent="-2857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918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085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252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419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585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8752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919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1172D6-596C-4315-9E35-D2C7B6E80D7E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 b="1"/>
              <a:t>惯性力是真实的力还是虚拟的力？</a:t>
            </a:r>
          </a:p>
          <a:p>
            <a:pPr eaLnBrk="1" hangingPunct="1"/>
            <a:r>
              <a:rPr lang="en-US" altLang="zh-CN" sz="3200" b="1">
                <a:solidFill>
                  <a:srgbClr val="FF3300"/>
                </a:solidFill>
                <a:ea typeface="楷体_GB2312" pitchFamily="49" charset="-122"/>
              </a:rPr>
              <a:t> *</a:t>
            </a:r>
            <a:r>
              <a:rPr lang="zh-CN" altLang="en-US" sz="3200" b="1">
                <a:ea typeface="楷体_GB2312" pitchFamily="49" charset="-122"/>
              </a:rPr>
              <a:t>惯性力是从哪里来的</a:t>
            </a:r>
            <a:r>
              <a:rPr lang="en-US" altLang="zh-CN" sz="3200" b="1">
                <a:ea typeface="楷体_GB2312" pitchFamily="49" charset="-122"/>
              </a:rPr>
              <a:t>?</a:t>
            </a:r>
          </a:p>
          <a:p>
            <a:pPr eaLnBrk="1" hangingPunct="1"/>
            <a:r>
              <a:rPr lang="zh-CN" altLang="en-US" sz="3200" b="1">
                <a:ea typeface="楷体_GB2312" pitchFamily="49" charset="-122"/>
              </a:rPr>
              <a:t>惯性力既无施力者也无反作用</a:t>
            </a:r>
            <a:r>
              <a:rPr lang="en-US" altLang="zh-CN" sz="3200" b="1">
                <a:ea typeface="楷体_GB2312" pitchFamily="49" charset="-122"/>
              </a:rPr>
              <a:t>——“</a:t>
            </a:r>
            <a:r>
              <a:rPr lang="zh-CN" altLang="en-US" sz="3200" b="1">
                <a:ea typeface="楷体_GB2312" pitchFamily="49" charset="-122"/>
              </a:rPr>
              <a:t>假想力”。</a:t>
            </a:r>
          </a:p>
          <a:p>
            <a:pPr eaLnBrk="1" hangingPunct="1"/>
            <a:r>
              <a:rPr lang="en-US" altLang="zh-CN" sz="3200" b="1">
                <a:solidFill>
                  <a:srgbClr val="FF3300"/>
                </a:solidFill>
                <a:ea typeface="楷体_GB2312" pitchFamily="49" charset="-122"/>
              </a:rPr>
              <a:t>*</a:t>
            </a:r>
            <a:r>
              <a:rPr lang="zh-CN" altLang="en-US" sz="3200" b="1">
                <a:ea typeface="楷体_GB2312" pitchFamily="49" charset="-122"/>
              </a:rPr>
              <a:t>惯性力究竟是不是虚假的力？</a:t>
            </a:r>
          </a:p>
          <a:p>
            <a:pPr eaLnBrk="1" hangingPunct="1"/>
            <a:r>
              <a:rPr lang="zh-CN" altLang="en-US" sz="3200" b="1"/>
              <a:t>力的定义 </a:t>
            </a:r>
            <a:r>
              <a:rPr lang="en-US" altLang="zh-CN" sz="3200" b="1"/>
              <a:t>1</a:t>
            </a:r>
            <a:r>
              <a:rPr lang="zh-CN" altLang="en-US" sz="3200" b="1"/>
              <a:t>）力是物体间的相互作用。</a:t>
            </a:r>
            <a:endParaRPr lang="en-US" altLang="zh-CN" sz="3200" b="1"/>
          </a:p>
          <a:p>
            <a:pPr eaLnBrk="1" hangingPunct="1"/>
            <a:r>
              <a:rPr lang="en-US" altLang="zh-CN" sz="3200" b="1"/>
              <a:t>2</a:t>
            </a:r>
            <a:r>
              <a:rPr lang="zh-CN" altLang="en-US" sz="3200" b="1"/>
              <a:t>）力使物体运动状态发生变化。</a:t>
            </a:r>
          </a:p>
          <a:p>
            <a:pPr eaLnBrk="1" hangingPunct="1"/>
            <a:endParaRPr lang="zh-CN" altLang="en-US" sz="3200" b="1"/>
          </a:p>
          <a:p>
            <a:pPr eaLnBrk="1" hangingPunct="1"/>
            <a:endParaRPr lang="zh-CN" altLang="zh-CN" sz="2900" b="1"/>
          </a:p>
        </p:txBody>
      </p:sp>
    </p:spTree>
    <p:extLst>
      <p:ext uri="{BB962C8B-B14F-4D97-AF65-F5344CB8AC3E}">
        <p14:creationId xmlns:p14="http://schemas.microsoft.com/office/powerpoint/2010/main" val="376668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 對美國魚雷而言，最後的轉折發生在</a:t>
            </a:r>
            <a:r>
              <a:rPr lang="en-US" altLang="zh-CN" dirty="0" smtClean="0"/>
              <a:t>1943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月，小鯊級潛艇</a:t>
            </a:r>
            <a:r>
              <a:rPr lang="en-US" altLang="zh-CN" dirty="0" err="1" smtClean="0"/>
              <a:t>Tinosa</a:t>
            </a:r>
            <a:r>
              <a:rPr lang="zh-CN" altLang="en-US" dirty="0" smtClean="0"/>
              <a:t>號（</a:t>
            </a:r>
            <a:r>
              <a:rPr lang="en-US" altLang="zh-CN" dirty="0" smtClean="0"/>
              <a:t>SS-283</a:t>
            </a:r>
            <a:r>
              <a:rPr lang="zh-CN" altLang="en-US" dirty="0" smtClean="0"/>
              <a:t>）在楚克島（</a:t>
            </a:r>
            <a:r>
              <a:rPr lang="en-US" altLang="zh-CN" dirty="0" err="1" smtClean="0"/>
              <a:t>Truk</a:t>
            </a:r>
            <a:r>
              <a:rPr lang="zh-CN" altLang="en-US" dirty="0" smtClean="0"/>
              <a:t>）附近攔截到一艘大型日本油輪，先在</a:t>
            </a:r>
            <a:r>
              <a:rPr lang="en-US" altLang="zh-CN" dirty="0" smtClean="0"/>
              <a:t>4,000</a:t>
            </a:r>
            <a:r>
              <a:rPr lang="zh-CN" altLang="en-US" dirty="0" smtClean="0"/>
              <a:t>碼外對其發射</a:t>
            </a:r>
            <a:r>
              <a:rPr lang="en-US" altLang="zh-CN" dirty="0" smtClean="0"/>
              <a:t>4</a:t>
            </a:r>
            <a:r>
              <a:rPr lang="zh-CN" altLang="en-US" dirty="0" smtClean="0"/>
              <a:t>枚魚雷，其中</a:t>
            </a:r>
            <a:r>
              <a:rPr lang="en-US" altLang="zh-CN" dirty="0" smtClean="0"/>
              <a:t>2</a:t>
            </a:r>
            <a:r>
              <a:rPr lang="zh-CN" altLang="en-US" dirty="0" smtClean="0"/>
              <a:t>枚爆炸使其停船。</a:t>
            </a:r>
            <a:r>
              <a:rPr lang="en-US" altLang="zh-CN" dirty="0" err="1" smtClean="0"/>
              <a:t>Tinosa</a:t>
            </a:r>
            <a:r>
              <a:rPr lang="zh-CN" altLang="en-US" dirty="0" smtClean="0"/>
              <a:t>號接著再發射兩枚魚雷。它們在船尾附近爆炸，讓油輪船尾下沉。接著艦長將潛艇帶到油輪正側面，故意在完美條件下發射</a:t>
            </a:r>
            <a:r>
              <a:rPr lang="en-US" altLang="zh-CN" dirty="0" smtClean="0"/>
              <a:t>9</a:t>
            </a:r>
            <a:r>
              <a:rPr lang="zh-CN" altLang="en-US" dirty="0" smtClean="0"/>
              <a:t>枚魚雷，竟然無一爆炸。這艘油輪後來被日方拖回，</a:t>
            </a:r>
            <a:r>
              <a:rPr lang="en-US" altLang="zh-CN" dirty="0" err="1" smtClean="0"/>
              <a:t>Tinosa</a:t>
            </a:r>
            <a:r>
              <a:rPr lang="zh-CN" altLang="en-US" dirty="0" smtClean="0"/>
              <a:t>號則把剩下最後一枚魚雷帶回珍珠港「存證」。太平洋潛艇司令部下令在夏威夷對岩壁進行試射，檢視未爆魚雷後才搞清楚撞擊引信的問題。彼時距開戰已經</a:t>
            </a:r>
            <a:r>
              <a:rPr lang="en-US" altLang="zh-CN" dirty="0" smtClean="0"/>
              <a:t>20</a:t>
            </a:r>
            <a:r>
              <a:rPr lang="zh-CN" altLang="en-US" dirty="0" smtClean="0"/>
              <a:t>個月。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897" indent="-2857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918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085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252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419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585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8752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919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F5BCCB-405A-46CD-BDBB-F7F4C29E0DEE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70528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897" indent="-2857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918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085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252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419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585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8752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919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5F2F55-FAF7-463D-AF17-6DCDC4C6FDA1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6420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897" indent="-2857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918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085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252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419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585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8752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919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1F5093-AA36-4656-8B79-4ADE67DEC8A9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kumimoji="0" lang="zh-CN" altLang="en-US" b="1" dirty="0" smtClean="0"/>
              <a:t>是自然地理中</a:t>
            </a:r>
            <a:r>
              <a:rPr lang="zh-CN" altLang="en-US" b="1" dirty="0" smtClean="0"/>
              <a:t>人们从实际观察中总结出来的。</a:t>
            </a:r>
            <a:r>
              <a:rPr kumimoji="0" lang="zh-CN" altLang="en-US" b="1" dirty="0" smtClean="0"/>
              <a:t>这是因为地球实际上是一个转动参考系，地球上的运动物体也受科里奥利力的作用。</a:t>
            </a:r>
            <a:r>
              <a:rPr lang="zh-CN" altLang="en-US" b="1" dirty="0" smtClean="0">
                <a:solidFill>
                  <a:srgbClr val="FF0000"/>
                </a:solidFill>
              </a:rPr>
              <a:t>火车行驶</a:t>
            </a:r>
            <a:endParaRPr lang="zh-CN" altLang="en-US" b="1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098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897" indent="-2857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918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085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252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419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585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8752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919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1B8350-8125-4FF9-8607-5912B507299C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38333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897" indent="-28573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918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085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252" indent="-22858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419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585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8752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919" indent="-22858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FAF681-5AD2-40D9-A4FF-99B9ED2136F3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4444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A6415-09B5-437C-A4EC-701C3CD47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23503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58B3D-C8DD-411C-9897-5FCBBA4632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01542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1D404-DD88-4BF7-932D-37650B77C1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81248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anner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788"/>
            <a:ext cx="1800225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71550" y="2239963"/>
            <a:ext cx="7200900" cy="539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EFFFFF"/>
              </a:gs>
              <a:gs pos="50000">
                <a:srgbClr val="FF0000"/>
              </a:gs>
              <a:gs pos="100000">
                <a:srgbClr val="E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3130" tIns="56565" rIns="113130" bIns="56565" anchor="ctr"/>
          <a:lstStyle>
            <a:lvl1pPr defTabSz="1133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33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33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33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33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33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33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33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33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00" smtClean="0">
              <a:solidFill>
                <a:srgbClr val="00246C"/>
              </a:solidFill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1470025"/>
          </a:xfrm>
        </p:spPr>
        <p:txBody>
          <a:bodyPr>
            <a:noAutofit/>
          </a:bodyPr>
          <a:lstStyle>
            <a:lvl1pPr algn="ctr">
              <a:defRPr sz="5400"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11040-C800-4028-B37D-1877A9A831A1}" type="datetime1">
              <a:rPr lang="zh-CN" altLang="en-US"/>
              <a:pPr>
                <a:defRPr/>
              </a:pPr>
              <a:t>2020/2/11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38164-7B64-4B37-A98B-C3F73A74BA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4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E8D4D-18F6-40FE-BA14-48100CA6CDD5}" type="datetime1">
              <a:rPr lang="zh-CN" altLang="en-US"/>
              <a:pPr>
                <a:defRPr/>
              </a:pPr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DB31-7A54-477F-849E-661ED6F3E3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0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BC3F0-0D2E-4B57-A504-2FEA06745B42}" type="datetime1">
              <a:rPr lang="zh-CN" altLang="en-US"/>
              <a:pPr>
                <a:defRPr/>
              </a:pPr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5FB0C-37AC-406D-8550-DD69A959D9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93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FE06A-6825-4B31-BB68-DC45679FBB6B}" type="datetime1">
              <a:rPr lang="zh-CN" altLang="en-US"/>
              <a:pPr>
                <a:defRPr/>
              </a:pPr>
              <a:t>2020/2/11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3AF69-4C2B-465D-BAE2-3C1F6E3A09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415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20FA3-EF72-4E89-BF7A-65FCEE232F50}" type="datetime1">
              <a:rPr lang="zh-CN" altLang="en-US"/>
              <a:pPr>
                <a:defRPr/>
              </a:pPr>
              <a:t>2020/2/11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5062C-343A-472E-B04C-F3AB6BB66B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20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0BA25-FC75-43E9-B8BB-8079C6A31F41}" type="datetime1">
              <a:rPr lang="zh-CN" altLang="en-US"/>
              <a:pPr>
                <a:defRPr/>
              </a:pPr>
              <a:t>2020/2/11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1CEC3-973A-4CCF-9674-C9E714BE5A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4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D1C0-0D61-4330-A11E-4D073DE18F62}" type="datetime1">
              <a:rPr lang="zh-CN" altLang="en-US"/>
              <a:pPr>
                <a:defRPr/>
              </a:pPr>
              <a:t>2020/2/11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1DB5C-7DFD-42D3-9FC7-19AB579949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181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D1DC6-6C75-4B6D-BA6F-5BDCFF1D8DF7}" type="datetime1">
              <a:rPr lang="zh-CN" altLang="en-US"/>
              <a:pPr>
                <a:defRPr/>
              </a:pPr>
              <a:t>2020/2/11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912A-02DE-4E95-92BE-BE43F9795E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1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756F5-2B18-42A0-AB72-0A2855A217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695575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ECE10-1F66-4B5D-B93A-CE0D2835CCF3}" type="datetime1">
              <a:rPr lang="zh-CN" altLang="en-US"/>
              <a:pPr>
                <a:defRPr/>
              </a:pPr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20B39-43D2-4516-AE4B-EAB8E50C39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86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476AE-7683-4245-B342-1B338450C434}" type="datetime1">
              <a:rPr lang="zh-CN" altLang="en-US"/>
              <a:pPr>
                <a:defRPr/>
              </a:pPr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5AC4A-3AA1-4C0F-BDC9-31CCE94588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82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1143" y="3524750"/>
            <a:ext cx="6723225" cy="1589593"/>
          </a:xfrm>
          <a:prstGeom prst="rect">
            <a:avLst/>
          </a:prstGeom>
        </p:spPr>
        <p:txBody>
          <a:bodyPr lIns="79681" tIns="39840" rIns="79681" bIns="39840"/>
          <a:lstStyle>
            <a:lvl1pPr marL="0" indent="0" algn="ctr">
              <a:buNone/>
              <a:defRPr/>
            </a:lvl1pPr>
            <a:lvl2pPr marL="398404" indent="0" algn="ctr">
              <a:buNone/>
              <a:defRPr/>
            </a:lvl2pPr>
            <a:lvl3pPr marL="796808" indent="0" algn="ctr">
              <a:buNone/>
              <a:defRPr/>
            </a:lvl3pPr>
            <a:lvl4pPr marL="1195212" indent="0" algn="ctr">
              <a:buNone/>
              <a:defRPr/>
            </a:lvl4pPr>
            <a:lvl5pPr marL="1593616" indent="0" algn="ctr">
              <a:buNone/>
              <a:defRPr/>
            </a:lvl5pPr>
            <a:lvl6pPr marL="1992020" indent="0" algn="ctr">
              <a:buNone/>
              <a:defRPr/>
            </a:lvl6pPr>
            <a:lvl7pPr marL="2390424" indent="0" algn="ctr">
              <a:buNone/>
              <a:defRPr/>
            </a:lvl7pPr>
            <a:lvl8pPr marL="2788829" indent="0" algn="ctr">
              <a:buNone/>
              <a:defRPr/>
            </a:lvl8pPr>
            <a:lvl9pPr marL="3187233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FE773-F1EB-4F56-AE51-DEC581343C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37771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59F64-B357-44FA-B5FF-5E610332CE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25919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5FB3-9224-43FE-B452-B34288C211D7}" type="datetime1">
              <a:rPr lang="zh-CN" altLang="en-US"/>
              <a:pPr>
                <a:defRPr/>
              </a:pPr>
              <a:t>2020/2/11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F141C-A311-46B5-A139-0BA36FE0B2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099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6932" y="275013"/>
            <a:ext cx="8230138" cy="58515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7CEC9-7696-41CA-A61D-A916AA1C32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2583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53586-B235-4BB6-A77A-345ADA4103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05259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CFAF6-92C6-4243-9DB2-D4A646B1B5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84698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063A4-2060-49F2-8212-EA210AA1FA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28756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EA0CC-25B6-4F4D-8DB7-042AD14A5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69679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4595218-BA6B-445E-9B6F-12540DD8A4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247476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4295F-395C-4B0E-9D55-FBD2FDD8CF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92859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80A2C-4A23-4F4E-85C7-FDB4710B28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709527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449ECC1-C618-436F-ACE4-6BE9C58C1B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5" r:id="rId1"/>
    <p:sldLayoutId id="2147484596" r:id="rId2"/>
    <p:sldLayoutId id="2147484597" r:id="rId3"/>
    <p:sldLayoutId id="2147484598" r:id="rId4"/>
    <p:sldLayoutId id="2147484599" r:id="rId5"/>
    <p:sldLayoutId id="2147484600" r:id="rId6"/>
    <p:sldLayoutId id="2147484625" r:id="rId7"/>
    <p:sldLayoutId id="2147484601" r:id="rId8"/>
    <p:sldLayoutId id="2147484602" r:id="rId9"/>
    <p:sldLayoutId id="2147484603" r:id="rId10"/>
    <p:sldLayoutId id="2147484604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0825" y="-14288"/>
            <a:ext cx="7920038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07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6B425A37-0DF9-4C67-854F-A23A6327694E}" type="datetime1">
              <a:rPr lang="zh-CN" altLang="en-US"/>
              <a:pPr>
                <a:defRPr/>
              </a:pPr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effectLst/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75475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0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119211E-F39B-42F6-A4B9-8B199C51A8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3080" name="Picture 2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838" y="-26988"/>
            <a:ext cx="919162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7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8" r:id="rId11"/>
    <p:sldLayoutId id="2147484629" r:id="rId12"/>
    <p:sldLayoutId id="2147484624" r:id="rId13"/>
    <p:sldLayoutId id="214748463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eorgia" pitchFamily="18" charset="0"/>
          <a:ea typeface="微软雅黑" pitchFamily="34" charset="-122"/>
          <a:cs typeface="微软雅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Georgia" pitchFamily="18" charset="0"/>
          <a:ea typeface="微软雅黑" pitchFamily="34" charset="-122"/>
          <a:cs typeface="微软雅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Georgia" pitchFamily="18" charset="0"/>
          <a:ea typeface="微软雅黑" pitchFamily="34" charset="-122"/>
          <a:cs typeface="微软雅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Georgia" pitchFamily="18" charset="0"/>
          <a:ea typeface="微软雅黑" pitchFamily="34" charset="-122"/>
          <a:cs typeface="微软雅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Georgia" pitchFamily="18" charset="0"/>
          <a:ea typeface="微软雅黑" pitchFamily="34" charset="-122"/>
          <a:cs typeface="微软雅黑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Georgia" pitchFamily="18" charset="0"/>
          <a:ea typeface="微软雅黑" pitchFamily="34" charset="-122"/>
          <a:cs typeface="微软雅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Georgia" pitchFamily="18" charset="0"/>
          <a:ea typeface="微软雅黑" pitchFamily="34" charset="-122"/>
          <a:cs typeface="微软雅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Georgia" pitchFamily="18" charset="0"/>
          <a:ea typeface="微软雅黑" pitchFamily="34" charset="-122"/>
          <a:cs typeface="微软雅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Georgia" pitchFamily="18" charset="0"/>
          <a:ea typeface="微软雅黑" pitchFamily="34" charset="-122"/>
          <a:cs typeface="微软雅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Georgia" pitchFamily="18" charset="0"/>
          <a:ea typeface="微软雅黑" pitchFamily="34" charset="-122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2.w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oleObject" Target="../embeddings/oleObject10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99.bin"/><Relationship Id="rId5" Type="http://schemas.openxmlformats.org/officeDocument/2006/relationships/image" Target="../media/image96.wmf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8.wmf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oleObject" Target="../embeddings/oleObject107.bin"/><Relationship Id="rId18" Type="http://schemas.openxmlformats.org/officeDocument/2006/relationships/oleObject" Target="../embeddings/oleObject110.bin"/><Relationship Id="rId26" Type="http://schemas.openxmlformats.org/officeDocument/2006/relationships/oleObject" Target="../embeddings/oleObject116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04.wmf"/><Relationship Id="rId7" Type="http://schemas.openxmlformats.org/officeDocument/2006/relationships/image" Target="../media/image96.wmf"/><Relationship Id="rId12" Type="http://schemas.openxmlformats.org/officeDocument/2006/relationships/image" Target="../media/image98.wmf"/><Relationship Id="rId17" Type="http://schemas.openxmlformats.org/officeDocument/2006/relationships/image" Target="../media/image103.wmf"/><Relationship Id="rId25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2.bin"/><Relationship Id="rId29" Type="http://schemas.openxmlformats.org/officeDocument/2006/relationships/oleObject" Target="../embeddings/oleObject118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3.bin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05.wmf"/><Relationship Id="rId5" Type="http://schemas.openxmlformats.org/officeDocument/2006/relationships/image" Target="../media/image108.png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106.wmf"/><Relationship Id="rId10" Type="http://schemas.openxmlformats.org/officeDocument/2006/relationships/oleObject" Target="../embeddings/oleObject105.bin"/><Relationship Id="rId19" Type="http://schemas.openxmlformats.org/officeDocument/2006/relationships/oleObject" Target="../embeddings/oleObject111.bin"/><Relationship Id="rId31" Type="http://schemas.openxmlformats.org/officeDocument/2006/relationships/image" Target="../media/image100.wmf"/><Relationship Id="rId4" Type="http://schemas.openxmlformats.org/officeDocument/2006/relationships/image" Target="../media/image107.png"/><Relationship Id="rId9" Type="http://schemas.openxmlformats.org/officeDocument/2006/relationships/image" Target="../media/image101.wmf"/><Relationship Id="rId14" Type="http://schemas.openxmlformats.org/officeDocument/2006/relationships/image" Target="../media/image102.wmf"/><Relationship Id="rId22" Type="http://schemas.openxmlformats.org/officeDocument/2006/relationships/oleObject" Target="../embeddings/oleObject113.bin"/><Relationship Id="rId27" Type="http://schemas.openxmlformats.org/officeDocument/2006/relationships/oleObject" Target="../embeddings/oleObject117.bin"/><Relationship Id="rId30" Type="http://schemas.openxmlformats.org/officeDocument/2006/relationships/oleObject" Target="../embeddings/oleObject11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10.wmf"/><Relationship Id="rId3" Type="http://schemas.openxmlformats.org/officeDocument/2006/relationships/image" Target="../media/image108.png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1.bin"/><Relationship Id="rId11" Type="http://schemas.openxmlformats.org/officeDocument/2006/relationships/oleObject" Target="../embeddings/oleObject124.bin"/><Relationship Id="rId5" Type="http://schemas.openxmlformats.org/officeDocument/2006/relationships/image" Target="../media/image96.wmf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98.wmf"/><Relationship Id="rId4" Type="http://schemas.openxmlformats.org/officeDocument/2006/relationships/oleObject" Target="../embeddings/oleObject120.bin"/><Relationship Id="rId9" Type="http://schemas.openxmlformats.org/officeDocument/2006/relationships/oleObject" Target="../embeddings/oleObject123.bin"/><Relationship Id="rId14" Type="http://schemas.openxmlformats.org/officeDocument/2006/relationships/oleObject" Target="../embeddings/oleObject12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14.emf"/><Relationship Id="rId18" Type="http://schemas.openxmlformats.org/officeDocument/2006/relationships/oleObject" Target="../embeddings/oleObject135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18.emf"/><Relationship Id="rId7" Type="http://schemas.openxmlformats.org/officeDocument/2006/relationships/image" Target="../media/image111.e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16.emf"/><Relationship Id="rId25" Type="http://schemas.openxmlformats.org/officeDocument/2006/relationships/image" Target="../media/image120.jpe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13.emf"/><Relationship Id="rId24" Type="http://schemas.openxmlformats.org/officeDocument/2006/relationships/image" Target="../media/image119.jpeg"/><Relationship Id="rId5" Type="http://schemas.openxmlformats.org/officeDocument/2006/relationships/image" Target="../media/image96.wmf"/><Relationship Id="rId15" Type="http://schemas.openxmlformats.org/officeDocument/2006/relationships/image" Target="../media/image115.emf"/><Relationship Id="rId23" Type="http://schemas.openxmlformats.org/officeDocument/2006/relationships/image" Target="../media/image100.wmf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117.emf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12.emf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24.emf"/><Relationship Id="rId18" Type="http://schemas.openxmlformats.org/officeDocument/2006/relationships/oleObject" Target="../embeddings/oleObject145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28.emf"/><Relationship Id="rId7" Type="http://schemas.openxmlformats.org/officeDocument/2006/relationships/image" Target="../media/image121.e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2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23.emf"/><Relationship Id="rId24" Type="http://schemas.openxmlformats.org/officeDocument/2006/relationships/image" Target="../media/image100.wmf"/><Relationship Id="rId5" Type="http://schemas.openxmlformats.org/officeDocument/2006/relationships/image" Target="../media/image96.wmf"/><Relationship Id="rId15" Type="http://schemas.openxmlformats.org/officeDocument/2006/relationships/image" Target="../media/image125.emf"/><Relationship Id="rId23" Type="http://schemas.openxmlformats.org/officeDocument/2006/relationships/oleObject" Target="../embeddings/oleObject147.bin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127.e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22.emf"/><Relationship Id="rId14" Type="http://schemas.openxmlformats.org/officeDocument/2006/relationships/oleObject" Target="../embeddings/oleObject143.bin"/><Relationship Id="rId22" Type="http://schemas.openxmlformats.org/officeDocument/2006/relationships/image" Target="../media/image1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wmf"/><Relationship Id="rId18" Type="http://schemas.openxmlformats.org/officeDocument/2006/relationships/image" Target="../media/image14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emf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emf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0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2.w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0.emf"/><Relationship Id="rId26" Type="http://schemas.openxmlformats.org/officeDocument/2006/relationships/image" Target="../media/image34.e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29" Type="http://schemas.openxmlformats.org/officeDocument/2006/relationships/oleObject" Target="../embeddings/oleObject3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3.emf"/><Relationship Id="rId32" Type="http://schemas.openxmlformats.org/officeDocument/2006/relationships/image" Target="../media/image37.e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35.emf"/><Relationship Id="rId10" Type="http://schemas.openxmlformats.org/officeDocument/2006/relationships/image" Target="../media/image26.emf"/><Relationship Id="rId19" Type="http://schemas.openxmlformats.org/officeDocument/2006/relationships/oleObject" Target="../embeddings/oleObject29.bin"/><Relationship Id="rId31" Type="http://schemas.openxmlformats.org/officeDocument/2006/relationships/oleObject" Target="../embeddings/oleObject35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8.emf"/><Relationship Id="rId22" Type="http://schemas.openxmlformats.org/officeDocument/2006/relationships/image" Target="../media/image32.emf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3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5.emf"/><Relationship Id="rId26" Type="http://schemas.openxmlformats.org/officeDocument/2006/relationships/image" Target="../media/image49.e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2.e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emf"/><Relationship Id="rId20" Type="http://schemas.openxmlformats.org/officeDocument/2006/relationships/image" Target="../media/image46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8.e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3.wmf"/><Relationship Id="rId22" Type="http://schemas.openxmlformats.org/officeDocument/2006/relationships/image" Target="../media/image4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4.emf"/><Relationship Id="rId3" Type="http://schemas.openxmlformats.org/officeDocument/2006/relationships/image" Target="../media/image56.png"/><Relationship Id="rId7" Type="http://schemas.openxmlformats.org/officeDocument/2006/relationships/image" Target="../media/image51.e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3.emf"/><Relationship Id="rId5" Type="http://schemas.openxmlformats.org/officeDocument/2006/relationships/image" Target="../media/image50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2.emf"/><Relationship Id="rId14" Type="http://schemas.openxmlformats.org/officeDocument/2006/relationships/oleObject" Target="../embeddings/oleObject5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7.emf"/><Relationship Id="rId3" Type="http://schemas.openxmlformats.org/officeDocument/2006/relationships/audio" Target="../media/audio1.wav"/><Relationship Id="rId7" Type="http://schemas.openxmlformats.org/officeDocument/2006/relationships/image" Target="../media/image64.emf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6.emf"/><Relationship Id="rId5" Type="http://schemas.openxmlformats.org/officeDocument/2006/relationships/image" Target="../media/image63.e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D11273-95D9-4402-8E81-DE201D0025FB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3449572" y="452548"/>
            <a:ext cx="256698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kumimoji="1"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上节回顾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36698" y="1446323"/>
            <a:ext cx="54451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一、牛顿运动定律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54161" y="2948098"/>
            <a:ext cx="40322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牛顿第二定律</a:t>
            </a:r>
          </a:p>
        </p:txBody>
      </p:sp>
      <p:graphicFrame>
        <p:nvGraphicFramePr>
          <p:cNvPr id="132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866251"/>
              </p:ext>
            </p:extLst>
          </p:nvPr>
        </p:nvGraphicFramePr>
        <p:xfrm>
          <a:off x="3143398" y="2149586"/>
          <a:ext cx="25749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公式" r:id="rId4" imgW="933399" imgH="196920" progId="Equation.3">
                  <p:embed/>
                </p:oleObj>
              </mc:Choice>
              <mc:Fallback>
                <p:oleObj name="公式" r:id="rId4" imgW="933399" imgH="196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398" y="2149586"/>
                        <a:ext cx="25749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820615"/>
              </p:ext>
            </p:extLst>
          </p:nvPr>
        </p:nvGraphicFramePr>
        <p:xfrm>
          <a:off x="3144986" y="2759186"/>
          <a:ext cx="19145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公式" r:id="rId6" imgW="654082" imgH="323820" progId="Equation.3">
                  <p:embed/>
                </p:oleObj>
              </mc:Choice>
              <mc:Fallback>
                <p:oleObj name="公式" r:id="rId6" imgW="654082" imgH="3238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986" y="2759186"/>
                        <a:ext cx="1914525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43744"/>
              </p:ext>
            </p:extLst>
          </p:nvPr>
        </p:nvGraphicFramePr>
        <p:xfrm>
          <a:off x="5635773" y="2968736"/>
          <a:ext cx="14112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公式" r:id="rId8" imgW="463548" imgH="171540" progId="Equation.3">
                  <p:embed/>
                </p:oleObj>
              </mc:Choice>
              <mc:Fallback>
                <p:oleObj name="公式" r:id="rId8" imgW="463548" imgH="1715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773" y="2968736"/>
                        <a:ext cx="141128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216384"/>
              </p:ext>
            </p:extLst>
          </p:nvPr>
        </p:nvGraphicFramePr>
        <p:xfrm>
          <a:off x="3138636" y="3730736"/>
          <a:ext cx="142081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公式" r:id="rId10" imgW="488941" imgH="203220" progId="Equation.3">
                  <p:embed/>
                </p:oleObj>
              </mc:Choice>
              <mc:Fallback>
                <p:oleObj name="公式" r:id="rId10" imgW="488941" imgH="2032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636" y="3730736"/>
                        <a:ext cx="1420812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371623" y="3810111"/>
            <a:ext cx="601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牛顿第三定律</a:t>
            </a: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652159" y="4664186"/>
            <a:ext cx="6491841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万有引力、电磁力、强力、弱力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336698" y="4664186"/>
            <a:ext cx="685958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二、基本力</a:t>
            </a: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336698" y="2144823"/>
            <a:ext cx="6389688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牛顿第一定律</a:t>
            </a: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356211" y="5478574"/>
            <a:ext cx="685958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三、牛顿定律的应用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  <p:bldP spid="25" grpId="0" autoUpdateAnimBg="0"/>
      <p:bldP spid="31" grpId="0" autoUpdateAnimBg="0"/>
      <p:bldP spid="37" grpId="0" autoUpdateAnimBg="0"/>
      <p:bldP spid="40" grpId="0" autoUpdateAnimBg="0"/>
      <p:bldP spid="43" grpId="0" autoUpdateAnimBg="0"/>
      <p:bldP spid="44" grpId="0" autoUpdateAnimBg="0"/>
      <p:bldP spid="4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29" name="Text Box 29"/>
          <p:cNvSpPr txBox="1">
            <a:spLocks noChangeArrowheads="1"/>
          </p:cNvSpPr>
          <p:nvPr/>
        </p:nvSpPr>
        <p:spPr bwMode="auto">
          <a:xfrm>
            <a:off x="4338638" y="685800"/>
            <a:ext cx="46799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当桌面旋转角速度满足上式时，在桌面参照系看，弹性力与离心力总处于平衡，一旦质点沿径向获得速度 </a:t>
            </a:r>
            <a:r>
              <a:rPr lang="en-US" altLang="zh-CN" sz="2400" b="1" i="1">
                <a:latin typeface="Book Antiqua" panose="0204060205030503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，将保持匀速运动。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09550" y="614363"/>
            <a:ext cx="3600450" cy="3922712"/>
            <a:chOff x="68" y="572"/>
            <a:chExt cx="2268" cy="2471"/>
          </a:xfrm>
        </p:grpSpPr>
        <p:sp>
          <p:nvSpPr>
            <p:cNvPr id="28724" name="Text Box 5"/>
            <p:cNvSpPr txBox="1">
              <a:spLocks noChangeArrowheads="1"/>
            </p:cNvSpPr>
            <p:nvPr/>
          </p:nvSpPr>
          <p:spPr bwMode="auto">
            <a:xfrm>
              <a:off x="68" y="572"/>
              <a:ext cx="2268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1" dirty="0">
                  <a:latin typeface="+mj-ea"/>
                  <a:ea typeface="+mj-ea"/>
                  <a:cs typeface="Times New Roman" pitchFamily="18" charset="0"/>
                </a:rPr>
                <a:t>桌面匀角速转动，质点在桌面上的径向凹槽内，作无摩擦运动。</a:t>
              </a:r>
              <a:endParaRPr lang="zh-CN" altLang="en-US" sz="2800" b="1" dirty="0">
                <a:latin typeface="+mj-ea"/>
                <a:ea typeface="+mj-ea"/>
                <a:cs typeface="Times New Roman" pitchFamily="18" charset="0"/>
              </a:endParaRPr>
            </a:p>
          </p:txBody>
        </p:sp>
        <p:grpSp>
          <p:nvGrpSpPr>
            <p:cNvPr id="26653" name="Group 31"/>
            <p:cNvGrpSpPr>
              <a:grpSpLocks/>
            </p:cNvGrpSpPr>
            <p:nvPr/>
          </p:nvGrpSpPr>
          <p:grpSpPr bwMode="auto">
            <a:xfrm>
              <a:off x="158" y="1298"/>
              <a:ext cx="1536" cy="1745"/>
              <a:chOff x="960" y="2251"/>
              <a:chExt cx="1536" cy="1745"/>
            </a:xfrm>
          </p:grpSpPr>
          <p:grpSp>
            <p:nvGrpSpPr>
              <p:cNvPr id="26654" name="Group 6"/>
              <p:cNvGrpSpPr>
                <a:grpSpLocks/>
              </p:cNvGrpSpPr>
              <p:nvPr/>
            </p:nvGrpSpPr>
            <p:grpSpPr bwMode="auto">
              <a:xfrm>
                <a:off x="960" y="2352"/>
                <a:ext cx="1536" cy="1644"/>
                <a:chOff x="960" y="2352"/>
                <a:chExt cx="1536" cy="1644"/>
              </a:xfrm>
            </p:grpSpPr>
            <p:sp>
              <p:nvSpPr>
                <p:cNvPr id="26656" name="Oval 7"/>
                <p:cNvSpPr>
                  <a:spLocks noChangeArrowheads="1"/>
                </p:cNvSpPr>
                <p:nvPr/>
              </p:nvSpPr>
              <p:spPr bwMode="auto">
                <a:xfrm>
                  <a:off x="960" y="2352"/>
                  <a:ext cx="1536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57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728" y="2448"/>
                  <a:ext cx="624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8" name="Oval 9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59" name="Line 10"/>
                <p:cNvSpPr>
                  <a:spLocks noChangeShapeType="1"/>
                </p:cNvSpPr>
                <p:nvPr/>
              </p:nvSpPr>
              <p:spPr bwMode="auto">
                <a:xfrm>
                  <a:off x="1680" y="259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0" name="Line 11"/>
                <p:cNvSpPr>
                  <a:spLocks noChangeShapeType="1"/>
                </p:cNvSpPr>
                <p:nvPr/>
              </p:nvSpPr>
              <p:spPr bwMode="auto">
                <a:xfrm>
                  <a:off x="1680" y="2784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1" name="Freeform 12"/>
                <p:cNvSpPr>
                  <a:spLocks/>
                </p:cNvSpPr>
                <p:nvPr/>
              </p:nvSpPr>
              <p:spPr bwMode="auto">
                <a:xfrm>
                  <a:off x="1538" y="3228"/>
                  <a:ext cx="195" cy="768"/>
                </a:xfrm>
                <a:custGeom>
                  <a:avLst/>
                  <a:gdLst>
                    <a:gd name="T0" fmla="*/ 130 w 195"/>
                    <a:gd name="T1" fmla="*/ 0 h 768"/>
                    <a:gd name="T2" fmla="*/ 70 w 195"/>
                    <a:gd name="T3" fmla="*/ 108 h 768"/>
                    <a:gd name="T4" fmla="*/ 106 w 195"/>
                    <a:gd name="T5" fmla="*/ 120 h 768"/>
                    <a:gd name="T6" fmla="*/ 178 w 195"/>
                    <a:gd name="T7" fmla="*/ 108 h 768"/>
                    <a:gd name="T8" fmla="*/ 166 w 195"/>
                    <a:gd name="T9" fmla="*/ 60 h 768"/>
                    <a:gd name="T10" fmla="*/ 94 w 195"/>
                    <a:gd name="T11" fmla="*/ 72 h 768"/>
                    <a:gd name="T12" fmla="*/ 22 w 195"/>
                    <a:gd name="T13" fmla="*/ 180 h 768"/>
                    <a:gd name="T14" fmla="*/ 118 w 195"/>
                    <a:gd name="T15" fmla="*/ 288 h 768"/>
                    <a:gd name="T16" fmla="*/ 190 w 195"/>
                    <a:gd name="T17" fmla="*/ 252 h 768"/>
                    <a:gd name="T18" fmla="*/ 166 w 195"/>
                    <a:gd name="T19" fmla="*/ 216 h 768"/>
                    <a:gd name="T20" fmla="*/ 34 w 195"/>
                    <a:gd name="T21" fmla="*/ 300 h 768"/>
                    <a:gd name="T22" fmla="*/ 94 w 195"/>
                    <a:gd name="T23" fmla="*/ 432 h 768"/>
                    <a:gd name="T24" fmla="*/ 142 w 195"/>
                    <a:gd name="T25" fmla="*/ 420 h 768"/>
                    <a:gd name="T26" fmla="*/ 154 w 195"/>
                    <a:gd name="T27" fmla="*/ 348 h 768"/>
                    <a:gd name="T28" fmla="*/ 94 w 195"/>
                    <a:gd name="T29" fmla="*/ 360 h 768"/>
                    <a:gd name="T30" fmla="*/ 130 w 195"/>
                    <a:gd name="T31" fmla="*/ 576 h 768"/>
                    <a:gd name="T32" fmla="*/ 34 w 195"/>
                    <a:gd name="T33" fmla="*/ 516 h 768"/>
                    <a:gd name="T34" fmla="*/ 10 w 195"/>
                    <a:gd name="T35" fmla="*/ 552 h 768"/>
                    <a:gd name="T36" fmla="*/ 142 w 195"/>
                    <a:gd name="T37" fmla="*/ 672 h 768"/>
                    <a:gd name="T38" fmla="*/ 154 w 195"/>
                    <a:gd name="T39" fmla="*/ 708 h 768"/>
                    <a:gd name="T40" fmla="*/ 142 w 195"/>
                    <a:gd name="T41" fmla="*/ 768 h 76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95"/>
                    <a:gd name="T64" fmla="*/ 0 h 768"/>
                    <a:gd name="T65" fmla="*/ 195 w 195"/>
                    <a:gd name="T66" fmla="*/ 768 h 768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95" h="768">
                      <a:moveTo>
                        <a:pt x="130" y="0"/>
                      </a:moveTo>
                      <a:cubicBezTo>
                        <a:pt x="81" y="16"/>
                        <a:pt x="28" y="44"/>
                        <a:pt x="70" y="108"/>
                      </a:cubicBezTo>
                      <a:cubicBezTo>
                        <a:pt x="77" y="119"/>
                        <a:pt x="94" y="116"/>
                        <a:pt x="106" y="120"/>
                      </a:cubicBezTo>
                      <a:cubicBezTo>
                        <a:pt x="130" y="116"/>
                        <a:pt x="161" y="125"/>
                        <a:pt x="178" y="108"/>
                      </a:cubicBezTo>
                      <a:cubicBezTo>
                        <a:pt x="190" y="96"/>
                        <a:pt x="181" y="66"/>
                        <a:pt x="166" y="60"/>
                      </a:cubicBezTo>
                      <a:cubicBezTo>
                        <a:pt x="144" y="50"/>
                        <a:pt x="118" y="68"/>
                        <a:pt x="94" y="72"/>
                      </a:cubicBezTo>
                      <a:cubicBezTo>
                        <a:pt x="58" y="108"/>
                        <a:pt x="38" y="132"/>
                        <a:pt x="22" y="180"/>
                      </a:cubicBezTo>
                      <a:cubicBezTo>
                        <a:pt x="38" y="292"/>
                        <a:pt x="21" y="264"/>
                        <a:pt x="118" y="288"/>
                      </a:cubicBezTo>
                      <a:cubicBezTo>
                        <a:pt x="130" y="284"/>
                        <a:pt x="187" y="269"/>
                        <a:pt x="190" y="252"/>
                      </a:cubicBezTo>
                      <a:cubicBezTo>
                        <a:pt x="193" y="238"/>
                        <a:pt x="174" y="228"/>
                        <a:pt x="166" y="216"/>
                      </a:cubicBezTo>
                      <a:cubicBezTo>
                        <a:pt x="68" y="228"/>
                        <a:pt x="62" y="217"/>
                        <a:pt x="34" y="300"/>
                      </a:cubicBezTo>
                      <a:cubicBezTo>
                        <a:pt x="41" y="350"/>
                        <a:pt x="32" y="409"/>
                        <a:pt x="94" y="432"/>
                      </a:cubicBezTo>
                      <a:cubicBezTo>
                        <a:pt x="109" y="438"/>
                        <a:pt x="126" y="424"/>
                        <a:pt x="142" y="420"/>
                      </a:cubicBezTo>
                      <a:cubicBezTo>
                        <a:pt x="146" y="415"/>
                        <a:pt x="195" y="362"/>
                        <a:pt x="154" y="348"/>
                      </a:cubicBezTo>
                      <a:cubicBezTo>
                        <a:pt x="135" y="342"/>
                        <a:pt x="114" y="356"/>
                        <a:pt x="94" y="360"/>
                      </a:cubicBezTo>
                      <a:cubicBezTo>
                        <a:pt x="41" y="439"/>
                        <a:pt x="48" y="522"/>
                        <a:pt x="130" y="576"/>
                      </a:cubicBezTo>
                      <a:cubicBezTo>
                        <a:pt x="113" y="493"/>
                        <a:pt x="115" y="496"/>
                        <a:pt x="34" y="516"/>
                      </a:cubicBezTo>
                      <a:cubicBezTo>
                        <a:pt x="26" y="528"/>
                        <a:pt x="12" y="538"/>
                        <a:pt x="10" y="552"/>
                      </a:cubicBezTo>
                      <a:cubicBezTo>
                        <a:pt x="0" y="624"/>
                        <a:pt x="91" y="655"/>
                        <a:pt x="142" y="672"/>
                      </a:cubicBezTo>
                      <a:cubicBezTo>
                        <a:pt x="146" y="684"/>
                        <a:pt x="154" y="695"/>
                        <a:pt x="154" y="708"/>
                      </a:cubicBezTo>
                      <a:cubicBezTo>
                        <a:pt x="154" y="728"/>
                        <a:pt x="142" y="768"/>
                        <a:pt x="142" y="768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2" name="Line 13"/>
                <p:cNvSpPr>
                  <a:spLocks noChangeShapeType="1"/>
                </p:cNvSpPr>
                <p:nvPr/>
              </p:nvSpPr>
              <p:spPr bwMode="auto">
                <a:xfrm>
                  <a:off x="1344" y="3984"/>
                  <a:ext cx="6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3" name="Oval 14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48" cy="96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6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14" y="3402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endPara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655" name="Text Box 30"/>
              <p:cNvSpPr txBox="1">
                <a:spLocks noChangeArrowheads="1"/>
              </p:cNvSpPr>
              <p:nvPr/>
            </p:nvSpPr>
            <p:spPr bwMode="auto">
              <a:xfrm>
                <a:off x="1770" y="2251"/>
                <a:ext cx="20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</p:grpSp>
      </p:grp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84138" y="4795838"/>
            <a:ext cx="3995737" cy="1925637"/>
            <a:chOff x="53" y="3021"/>
            <a:chExt cx="2517" cy="1213"/>
          </a:xfrm>
        </p:grpSpPr>
        <p:sp>
          <p:nvSpPr>
            <p:cNvPr id="26649" name="Text Box 16"/>
            <p:cNvSpPr txBox="1">
              <a:spLocks noChangeArrowheads="1"/>
            </p:cNvSpPr>
            <p:nvPr/>
          </p:nvSpPr>
          <p:spPr bwMode="auto">
            <a:xfrm>
              <a:off x="53" y="3021"/>
              <a:ext cx="251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若质点在圆心上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处，弹簧为自然长度，则在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处：</a:t>
              </a:r>
            </a:p>
          </p:txBody>
        </p:sp>
        <p:graphicFrame>
          <p:nvGraphicFramePr>
            <p:cNvPr id="26650" name="Object 3"/>
            <p:cNvGraphicFramePr>
              <a:graphicFrameLocks noChangeAspect="1"/>
            </p:cNvGraphicFramePr>
            <p:nvPr/>
          </p:nvGraphicFramePr>
          <p:xfrm>
            <a:off x="453" y="3521"/>
            <a:ext cx="1353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3" name="公式" r:id="rId3" imgW="710891" imgH="203112" progId="Equation.3">
                    <p:embed/>
                  </p:oleObj>
                </mc:Choice>
                <mc:Fallback>
                  <p:oleObj name="公式" r:id="rId3" imgW="710891" imgH="20311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3521"/>
                          <a:ext cx="1353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" name="Object 4"/>
            <p:cNvGraphicFramePr>
              <a:graphicFrameLocks noChangeAspect="1"/>
            </p:cNvGraphicFramePr>
            <p:nvPr/>
          </p:nvGraphicFramePr>
          <p:xfrm>
            <a:off x="335" y="3848"/>
            <a:ext cx="1474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4" name="公式" r:id="rId5" imgW="774364" imgH="203112" progId="Equation.3">
                    <p:embed/>
                  </p:oleObj>
                </mc:Choice>
                <mc:Fallback>
                  <p:oleObj name="公式" r:id="rId5" imgW="774364" imgH="20311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" y="3848"/>
                          <a:ext cx="1474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0447" name="Line 47"/>
          <p:cNvSpPr>
            <a:spLocks noChangeShapeType="1"/>
          </p:cNvSpPr>
          <p:nvPr/>
        </p:nvSpPr>
        <p:spPr bwMode="auto">
          <a:xfrm>
            <a:off x="4140200" y="836613"/>
            <a:ext cx="46038" cy="5522912"/>
          </a:xfrm>
          <a:prstGeom prst="line">
            <a:avLst/>
          </a:prstGeom>
          <a:noFill/>
          <a:ln w="349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5494338" y="2606675"/>
            <a:ext cx="2778125" cy="2497138"/>
            <a:chOff x="1936" y="1480"/>
            <a:chExt cx="1954" cy="1786"/>
          </a:xfrm>
        </p:grpSpPr>
        <p:grpSp>
          <p:nvGrpSpPr>
            <p:cNvPr id="26635" name="Group 67"/>
            <p:cNvGrpSpPr>
              <a:grpSpLocks/>
            </p:cNvGrpSpPr>
            <p:nvPr/>
          </p:nvGrpSpPr>
          <p:grpSpPr bwMode="auto">
            <a:xfrm>
              <a:off x="2018" y="1480"/>
              <a:ext cx="1424" cy="1224"/>
              <a:chOff x="2699" y="1616"/>
              <a:chExt cx="1424" cy="1224"/>
            </a:xfrm>
          </p:grpSpPr>
          <p:sp>
            <p:nvSpPr>
              <p:cNvPr id="26637" name="Oval 35"/>
              <p:cNvSpPr>
                <a:spLocks noChangeArrowheads="1"/>
              </p:cNvSpPr>
              <p:nvPr/>
            </p:nvSpPr>
            <p:spPr bwMode="auto">
              <a:xfrm>
                <a:off x="2699" y="1616"/>
                <a:ext cx="1273" cy="1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8" name="Oval 36"/>
              <p:cNvSpPr>
                <a:spLocks noChangeArrowheads="1"/>
              </p:cNvSpPr>
              <p:nvPr/>
            </p:nvSpPr>
            <p:spPr bwMode="auto">
              <a:xfrm>
                <a:off x="3335" y="2228"/>
                <a:ext cx="29" cy="2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9" name="Line 37"/>
              <p:cNvSpPr>
                <a:spLocks noChangeShapeType="1"/>
              </p:cNvSpPr>
              <p:nvPr/>
            </p:nvSpPr>
            <p:spPr bwMode="auto">
              <a:xfrm flipV="1">
                <a:off x="3335" y="1791"/>
                <a:ext cx="463" cy="4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0" name="Oval 38"/>
              <p:cNvSpPr>
                <a:spLocks noChangeArrowheads="1"/>
              </p:cNvSpPr>
              <p:nvPr/>
            </p:nvSpPr>
            <p:spPr bwMode="auto">
              <a:xfrm>
                <a:off x="3451" y="2053"/>
                <a:ext cx="87" cy="87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1" name="Freeform 39"/>
              <p:cNvSpPr>
                <a:spLocks/>
              </p:cNvSpPr>
              <p:nvPr/>
            </p:nvSpPr>
            <p:spPr bwMode="auto">
              <a:xfrm>
                <a:off x="3833" y="2369"/>
                <a:ext cx="290" cy="466"/>
              </a:xfrm>
              <a:custGeom>
                <a:avLst/>
                <a:gdLst>
                  <a:gd name="T0" fmla="*/ 0 w 480"/>
                  <a:gd name="T1" fmla="*/ 1 h 768"/>
                  <a:gd name="T2" fmla="*/ 1 w 480"/>
                  <a:gd name="T3" fmla="*/ 1 h 768"/>
                  <a:gd name="T4" fmla="*/ 1 w 480"/>
                  <a:gd name="T5" fmla="*/ 1 h 768"/>
                  <a:gd name="T6" fmla="*/ 1 w 480"/>
                  <a:gd name="T7" fmla="*/ 0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0"/>
                  <a:gd name="T13" fmla="*/ 0 h 768"/>
                  <a:gd name="T14" fmla="*/ 480 w 480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0" h="768">
                    <a:moveTo>
                      <a:pt x="0" y="768"/>
                    </a:moveTo>
                    <a:cubicBezTo>
                      <a:pt x="84" y="736"/>
                      <a:pt x="168" y="704"/>
                      <a:pt x="240" y="624"/>
                    </a:cubicBezTo>
                    <a:cubicBezTo>
                      <a:pt x="312" y="544"/>
                      <a:pt x="392" y="392"/>
                      <a:pt x="432" y="288"/>
                    </a:cubicBezTo>
                    <a:cubicBezTo>
                      <a:pt x="472" y="184"/>
                      <a:pt x="472" y="48"/>
                      <a:pt x="480" y="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2" name="Text Box 40"/>
              <p:cNvSpPr txBox="1">
                <a:spLocks noChangeArrowheads="1"/>
              </p:cNvSpPr>
              <p:nvPr/>
            </p:nvSpPr>
            <p:spPr bwMode="auto">
              <a:xfrm>
                <a:off x="2953" y="2346"/>
                <a:ext cx="355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S’</a:t>
                </a:r>
              </a:p>
            </p:txBody>
          </p:sp>
          <p:sp>
            <p:nvSpPr>
              <p:cNvPr id="26643" name="Text Box 41"/>
              <p:cNvSpPr txBox="1">
                <a:spLocks noChangeArrowheads="1"/>
              </p:cNvSpPr>
              <p:nvPr/>
            </p:nvSpPr>
            <p:spPr bwMode="auto">
              <a:xfrm>
                <a:off x="3794" y="2430"/>
                <a:ext cx="27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4" name="Line 42"/>
              <p:cNvSpPr>
                <a:spLocks noChangeShapeType="1"/>
              </p:cNvSpPr>
              <p:nvPr/>
            </p:nvSpPr>
            <p:spPr bwMode="auto">
              <a:xfrm flipV="1">
                <a:off x="3539" y="1983"/>
                <a:ext cx="203" cy="204"/>
              </a:xfrm>
              <a:prstGeom prst="line">
                <a:avLst/>
              </a:prstGeom>
              <a:noFill/>
              <a:ln w="63500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5" name="Text Box 43"/>
              <p:cNvSpPr txBox="1">
                <a:spLocks noChangeArrowheads="1"/>
              </p:cNvSpPr>
              <p:nvPr/>
            </p:nvSpPr>
            <p:spPr bwMode="auto">
              <a:xfrm>
                <a:off x="3595" y="2038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latin typeface="Book Antiqua" panose="0204060205030503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v</a:t>
                </a:r>
                <a:endPara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6" name="Oval 44"/>
              <p:cNvSpPr>
                <a:spLocks noChangeArrowheads="1"/>
              </p:cNvSpPr>
              <p:nvPr/>
            </p:nvSpPr>
            <p:spPr bwMode="auto">
              <a:xfrm>
                <a:off x="3596" y="1907"/>
                <a:ext cx="87" cy="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7" name="AutoShape 45"/>
              <p:cNvSpPr>
                <a:spLocks/>
              </p:cNvSpPr>
              <p:nvPr/>
            </p:nvSpPr>
            <p:spPr bwMode="auto">
              <a:xfrm rot="-7841515">
                <a:off x="3450" y="1850"/>
                <a:ext cx="117" cy="232"/>
              </a:xfrm>
              <a:prstGeom prst="rightBrace">
                <a:avLst>
                  <a:gd name="adj1" fmla="val 16524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8" name="Text Box 46"/>
              <p:cNvSpPr txBox="1">
                <a:spLocks noChangeArrowheads="1"/>
              </p:cNvSpPr>
              <p:nvPr/>
            </p:nvSpPr>
            <p:spPr bwMode="auto">
              <a:xfrm>
                <a:off x="3107" y="1616"/>
                <a:ext cx="44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latin typeface="Book Antiqua" panose="0204060205030503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l-GR" altLang="zh-CN" sz="28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</a:p>
            </p:txBody>
          </p:sp>
        </p:grpSp>
        <p:sp>
          <p:nvSpPr>
            <p:cNvPr id="26636" name="Text Box 68"/>
            <p:cNvSpPr txBox="1">
              <a:spLocks noChangeArrowheads="1"/>
            </p:cNvSpPr>
            <p:nvPr/>
          </p:nvSpPr>
          <p:spPr bwMode="auto">
            <a:xfrm>
              <a:off x="1936" y="2892"/>
              <a:ext cx="1954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转动非惯性系</a:t>
              </a:r>
            </a:p>
          </p:txBody>
        </p:sp>
      </p:grpSp>
      <p:sp>
        <p:nvSpPr>
          <p:cNvPr id="10255" name="Text Box 76"/>
          <p:cNvSpPr txBox="1">
            <a:spLocks noChangeArrowheads="1"/>
          </p:cNvSpPr>
          <p:nvPr/>
        </p:nvSpPr>
        <p:spPr bwMode="auto">
          <a:xfrm>
            <a:off x="4562475" y="5243513"/>
            <a:ext cx="4433888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在桌面旋转的非惯性系，质点沿径向匀速运动。</a:t>
            </a:r>
          </a:p>
        </p:txBody>
      </p:sp>
      <p:sp>
        <p:nvSpPr>
          <p:cNvPr id="266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267045-029E-41BB-BCD6-5255C712E56D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87325" y="73025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、物体相对于参考系运动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4652963" y="73025"/>
            <a:ext cx="331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科里奥利力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29" grpId="0"/>
      <p:bldP spid="230447" grpId="0" animBg="1"/>
      <p:bldP spid="10255" grpId="0"/>
      <p:bldP spid="65" grpId="0" autoUpdateAnimBg="0"/>
      <p:bldP spid="6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87" name="Text Box 163"/>
          <p:cNvSpPr txBox="1">
            <a:spLocks noChangeArrowheads="1"/>
          </p:cNvSpPr>
          <p:nvPr/>
        </p:nvSpPr>
        <p:spPr bwMode="auto">
          <a:xfrm>
            <a:off x="107950" y="30163"/>
            <a:ext cx="6613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在地面惯性系观察，分析质点的加速度：</a:t>
            </a:r>
          </a:p>
        </p:txBody>
      </p:sp>
      <p:grpSp>
        <p:nvGrpSpPr>
          <p:cNvPr id="2" name="Group 227"/>
          <p:cNvGrpSpPr>
            <a:grpSpLocks/>
          </p:cNvGrpSpPr>
          <p:nvPr/>
        </p:nvGrpSpPr>
        <p:grpSpPr bwMode="auto">
          <a:xfrm>
            <a:off x="2916238" y="598488"/>
            <a:ext cx="6435725" cy="2109787"/>
            <a:chOff x="1837" y="377"/>
            <a:chExt cx="4054" cy="1329"/>
          </a:xfrm>
        </p:grpSpPr>
        <p:grpSp>
          <p:nvGrpSpPr>
            <p:cNvPr id="27720" name="Group 165"/>
            <p:cNvGrpSpPr>
              <a:grpSpLocks/>
            </p:cNvGrpSpPr>
            <p:nvPr/>
          </p:nvGrpSpPr>
          <p:grpSpPr bwMode="auto">
            <a:xfrm>
              <a:off x="2517" y="665"/>
              <a:ext cx="795" cy="1041"/>
              <a:chOff x="4646" y="1026"/>
              <a:chExt cx="795" cy="1041"/>
            </a:xfrm>
          </p:grpSpPr>
          <p:sp>
            <p:nvSpPr>
              <p:cNvPr id="27722" name="Text Box 70"/>
              <p:cNvSpPr txBox="1">
                <a:spLocks noChangeArrowheads="1"/>
              </p:cNvSpPr>
              <p:nvPr/>
            </p:nvSpPr>
            <p:spPr bwMode="auto">
              <a:xfrm>
                <a:off x="4646" y="1387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44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latin typeface="Book Antiqua" panose="0204060205030503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v</a:t>
                </a:r>
                <a:endPara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23" name="Text Box 71"/>
              <p:cNvSpPr txBox="1">
                <a:spLocks noChangeArrowheads="1"/>
              </p:cNvSpPr>
              <p:nvPr/>
            </p:nvSpPr>
            <p:spPr bwMode="auto">
              <a:xfrm>
                <a:off x="5103" y="1621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44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latin typeface="Book Antiqua" panose="0204060205030503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v</a:t>
                </a:r>
                <a:endPara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24" name="Line 73"/>
              <p:cNvSpPr>
                <a:spLocks noChangeShapeType="1"/>
              </p:cNvSpPr>
              <p:nvPr/>
            </p:nvSpPr>
            <p:spPr bwMode="auto">
              <a:xfrm flipV="1">
                <a:off x="4824" y="1491"/>
                <a:ext cx="576" cy="57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5" name="Line 74"/>
              <p:cNvSpPr>
                <a:spLocks noChangeShapeType="1"/>
              </p:cNvSpPr>
              <p:nvPr/>
            </p:nvSpPr>
            <p:spPr bwMode="auto">
              <a:xfrm flipV="1">
                <a:off x="4824" y="1203"/>
                <a:ext cx="96" cy="864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6" name="Line 75"/>
              <p:cNvSpPr>
                <a:spLocks noChangeShapeType="1"/>
              </p:cNvSpPr>
              <p:nvPr/>
            </p:nvSpPr>
            <p:spPr bwMode="auto">
              <a:xfrm flipH="1" flipV="1">
                <a:off x="4940" y="1253"/>
                <a:ext cx="432" cy="24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7" name="Text Box 76"/>
              <p:cNvSpPr txBox="1">
                <a:spLocks noChangeArrowheads="1"/>
              </p:cNvSpPr>
              <p:nvPr/>
            </p:nvSpPr>
            <p:spPr bwMode="auto">
              <a:xfrm>
                <a:off x="5057" y="1026"/>
                <a:ext cx="38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44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l-GR" altLang="zh-CN" sz="28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2800" b="1" i="1">
                    <a:latin typeface="Book Antiqua" panose="0204060205030503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v</a:t>
                </a:r>
                <a:endPara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28" name="Freeform 77"/>
              <p:cNvSpPr>
                <a:spLocks/>
              </p:cNvSpPr>
              <p:nvPr/>
            </p:nvSpPr>
            <p:spPr bwMode="auto">
              <a:xfrm>
                <a:off x="4824" y="1875"/>
                <a:ext cx="132" cy="60"/>
              </a:xfrm>
              <a:custGeom>
                <a:avLst/>
                <a:gdLst>
                  <a:gd name="T0" fmla="*/ 1 w 180"/>
                  <a:gd name="T1" fmla="*/ 60 h 60"/>
                  <a:gd name="T2" fmla="*/ 0 w 180"/>
                  <a:gd name="T3" fmla="*/ 0 h 60"/>
                  <a:gd name="T4" fmla="*/ 0 60000 65536"/>
                  <a:gd name="T5" fmla="*/ 0 60000 65536"/>
                  <a:gd name="T6" fmla="*/ 0 w 180"/>
                  <a:gd name="T7" fmla="*/ 0 h 60"/>
                  <a:gd name="T8" fmla="*/ 180 w 180"/>
                  <a:gd name="T9" fmla="*/ 60 h 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0" h="60">
                    <a:moveTo>
                      <a:pt x="180" y="60"/>
                    </a:moveTo>
                    <a:cubicBezTo>
                      <a:pt x="118" y="19"/>
                      <a:pt x="75" y="0"/>
                      <a:pt x="0" y="0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29" name="Text Box 78"/>
              <p:cNvSpPr txBox="1">
                <a:spLocks noChangeArrowheads="1"/>
              </p:cNvSpPr>
              <p:nvPr/>
            </p:nvSpPr>
            <p:spPr bwMode="auto">
              <a:xfrm>
                <a:off x="4823" y="1480"/>
                <a:ext cx="3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44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l-GR" altLang="zh-CN" sz="28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endPara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745" name="Text Box 164"/>
            <p:cNvSpPr txBox="1">
              <a:spLocks noChangeArrowheads="1"/>
            </p:cNvSpPr>
            <p:nvPr/>
          </p:nvSpPr>
          <p:spPr bwMode="auto">
            <a:xfrm>
              <a:off x="1837" y="377"/>
              <a:ext cx="40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0033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（</a:t>
              </a:r>
              <a:r>
                <a:rPr lang="en-US" altLang="zh-CN" sz="2800" b="1" dirty="0">
                  <a:solidFill>
                    <a:srgbClr val="0033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lang="zh-CN" altLang="en-US" sz="2800" b="1" dirty="0">
                  <a:solidFill>
                    <a:srgbClr val="0033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）径向速度方向变化形成的加速度：</a:t>
              </a:r>
            </a:p>
          </p:txBody>
        </p:sp>
      </p:grpSp>
      <p:grpSp>
        <p:nvGrpSpPr>
          <p:cNvPr id="4" name="Group 228"/>
          <p:cNvGrpSpPr>
            <a:grpSpLocks/>
          </p:cNvGrpSpPr>
          <p:nvPr/>
        </p:nvGrpSpPr>
        <p:grpSpPr bwMode="auto">
          <a:xfrm>
            <a:off x="5580063" y="1230313"/>
            <a:ext cx="3154362" cy="1477962"/>
            <a:chOff x="3516" y="526"/>
            <a:chExt cx="2150" cy="1180"/>
          </a:xfrm>
        </p:grpSpPr>
        <p:graphicFrame>
          <p:nvGraphicFramePr>
            <p:cNvPr id="27717" name="Object 6"/>
            <p:cNvGraphicFramePr>
              <a:graphicFrameLocks noChangeAspect="1"/>
            </p:cNvGraphicFramePr>
            <p:nvPr/>
          </p:nvGraphicFramePr>
          <p:xfrm>
            <a:off x="3516" y="526"/>
            <a:ext cx="2150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8" name="Equation" r:id="rId3" imgW="1129810" imgH="406224" progId="Equation.DSMT4">
                    <p:embed/>
                  </p:oleObj>
                </mc:Choice>
                <mc:Fallback>
                  <p:oleObj name="Equation" r:id="rId3" imgW="1129810" imgH="406224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526"/>
                          <a:ext cx="2150" cy="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18" name="Object 7"/>
            <p:cNvGraphicFramePr>
              <a:graphicFrameLocks noChangeAspect="1"/>
            </p:cNvGraphicFramePr>
            <p:nvPr/>
          </p:nvGraphicFramePr>
          <p:xfrm>
            <a:off x="3973" y="1440"/>
            <a:ext cx="67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9" name="Equation" r:id="rId5" imgW="355446" imgH="139639" progId="Equation.DSMT4">
                    <p:embed/>
                  </p:oleObj>
                </mc:Choice>
                <mc:Fallback>
                  <p:oleObj name="Equation" r:id="rId5" imgW="355446" imgH="139639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1440"/>
                          <a:ext cx="67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19" name="Text Box 168"/>
            <p:cNvSpPr txBox="1">
              <a:spLocks noChangeArrowheads="1"/>
            </p:cNvSpPr>
            <p:nvPr/>
          </p:nvSpPr>
          <p:spPr bwMode="auto">
            <a:xfrm>
              <a:off x="4694" y="1379"/>
              <a:ext cx="9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（切向）</a:t>
              </a:r>
            </a:p>
          </p:txBody>
        </p:sp>
      </p:grpSp>
      <p:grpSp>
        <p:nvGrpSpPr>
          <p:cNvPr id="5" name="Group 196"/>
          <p:cNvGrpSpPr>
            <a:grpSpLocks/>
          </p:cNvGrpSpPr>
          <p:nvPr/>
        </p:nvGrpSpPr>
        <p:grpSpPr bwMode="auto">
          <a:xfrm>
            <a:off x="-12700" y="3716338"/>
            <a:ext cx="3505200" cy="3111500"/>
            <a:chOff x="-2449" y="1071"/>
            <a:chExt cx="2208" cy="1960"/>
          </a:xfrm>
        </p:grpSpPr>
        <p:sp>
          <p:nvSpPr>
            <p:cNvPr id="27700" name="Line 172"/>
            <p:cNvSpPr>
              <a:spLocks noChangeShapeType="1"/>
            </p:cNvSpPr>
            <p:nvPr/>
          </p:nvSpPr>
          <p:spPr bwMode="auto">
            <a:xfrm flipV="1">
              <a:off x="-1345" y="1879"/>
              <a:ext cx="1104" cy="1152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1" name="Line 173"/>
            <p:cNvSpPr>
              <a:spLocks noChangeShapeType="1"/>
            </p:cNvSpPr>
            <p:nvPr/>
          </p:nvSpPr>
          <p:spPr bwMode="auto">
            <a:xfrm flipV="1">
              <a:off x="-1345" y="1495"/>
              <a:ext cx="192" cy="1536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2" name="Oval 174"/>
            <p:cNvSpPr>
              <a:spLocks noChangeArrowheads="1"/>
            </p:cNvSpPr>
            <p:nvPr/>
          </p:nvSpPr>
          <p:spPr bwMode="auto">
            <a:xfrm>
              <a:off x="-961" y="2503"/>
              <a:ext cx="144" cy="144"/>
            </a:xfrm>
            <a:prstGeom prst="ellipse">
              <a:avLst/>
            </a:prstGeom>
            <a:solidFill>
              <a:schemeClr val="accent1"/>
            </a:solidFill>
            <a:ln w="44450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03" name="Oval 175"/>
            <p:cNvSpPr>
              <a:spLocks noChangeArrowheads="1"/>
            </p:cNvSpPr>
            <p:nvPr/>
          </p:nvSpPr>
          <p:spPr bwMode="auto">
            <a:xfrm>
              <a:off x="-1249" y="1687"/>
              <a:ext cx="144" cy="144"/>
            </a:xfrm>
            <a:prstGeom prst="ellipse">
              <a:avLst/>
            </a:prstGeom>
            <a:solidFill>
              <a:schemeClr val="accent1"/>
            </a:solidFill>
            <a:ln w="44450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04" name="Line 176"/>
            <p:cNvSpPr>
              <a:spLocks noChangeShapeType="1"/>
            </p:cNvSpPr>
            <p:nvPr/>
          </p:nvSpPr>
          <p:spPr bwMode="auto">
            <a:xfrm flipV="1">
              <a:off x="-1153" y="1207"/>
              <a:ext cx="48" cy="28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5" name="Text Box 177"/>
            <p:cNvSpPr txBox="1">
              <a:spLocks noChangeArrowheads="1"/>
            </p:cNvSpPr>
            <p:nvPr/>
          </p:nvSpPr>
          <p:spPr bwMode="auto">
            <a:xfrm>
              <a:off x="-1105" y="1071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Book Antiqua" panose="0204060205030503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7706" name="Line 178"/>
            <p:cNvSpPr>
              <a:spLocks noChangeShapeType="1"/>
            </p:cNvSpPr>
            <p:nvPr/>
          </p:nvSpPr>
          <p:spPr bwMode="auto">
            <a:xfrm flipV="1">
              <a:off x="-865" y="2234"/>
              <a:ext cx="288" cy="288"/>
            </a:xfrm>
            <a:prstGeom prst="line">
              <a:avLst/>
            </a:prstGeom>
            <a:noFill/>
            <a:ln w="666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7" name="Text Box 179"/>
            <p:cNvSpPr txBox="1">
              <a:spLocks noChangeArrowheads="1"/>
            </p:cNvSpPr>
            <p:nvPr/>
          </p:nvSpPr>
          <p:spPr bwMode="auto">
            <a:xfrm>
              <a:off x="-634" y="2121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Book Antiqua" panose="02040602050305030304" pitchFamily="18" charset="0"/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endPara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08" name="Line 180"/>
            <p:cNvSpPr>
              <a:spLocks noChangeShapeType="1"/>
            </p:cNvSpPr>
            <p:nvPr/>
          </p:nvSpPr>
          <p:spPr bwMode="auto">
            <a:xfrm flipH="1" flipV="1">
              <a:off x="-1633" y="1687"/>
              <a:ext cx="432" cy="4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9" name="Text Box 181"/>
            <p:cNvSpPr txBox="1">
              <a:spLocks noChangeArrowheads="1"/>
            </p:cNvSpPr>
            <p:nvPr/>
          </p:nvSpPr>
          <p:spPr bwMode="auto">
            <a:xfrm>
              <a:off x="-2449" y="1624"/>
              <a:ext cx="9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r+</a:t>
              </a:r>
              <a:r>
                <a:rPr lang="el-GR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Δ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r)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endPara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10" name="Line 182"/>
            <p:cNvSpPr>
              <a:spLocks noChangeShapeType="1"/>
            </p:cNvSpPr>
            <p:nvPr/>
          </p:nvSpPr>
          <p:spPr bwMode="auto">
            <a:xfrm flipH="1" flipV="1">
              <a:off x="-1105" y="2359"/>
              <a:ext cx="192" cy="192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1" name="Text Box 183"/>
            <p:cNvSpPr txBox="1">
              <a:spLocks noChangeArrowheads="1"/>
            </p:cNvSpPr>
            <p:nvPr/>
          </p:nvSpPr>
          <p:spPr bwMode="auto">
            <a:xfrm>
              <a:off x="-1179" y="2014"/>
              <a:ext cx="36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endPara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12" name="Freeform 184"/>
            <p:cNvSpPr>
              <a:spLocks/>
            </p:cNvSpPr>
            <p:nvPr/>
          </p:nvSpPr>
          <p:spPr bwMode="auto">
            <a:xfrm>
              <a:off x="-1297" y="2743"/>
              <a:ext cx="180" cy="60"/>
            </a:xfrm>
            <a:custGeom>
              <a:avLst/>
              <a:gdLst>
                <a:gd name="T0" fmla="*/ 180 w 180"/>
                <a:gd name="T1" fmla="*/ 60 h 60"/>
                <a:gd name="T2" fmla="*/ 0 w 180"/>
                <a:gd name="T3" fmla="*/ 0 h 60"/>
                <a:gd name="T4" fmla="*/ 0 60000 65536"/>
                <a:gd name="T5" fmla="*/ 0 60000 65536"/>
                <a:gd name="T6" fmla="*/ 0 w 180"/>
                <a:gd name="T7" fmla="*/ 0 h 60"/>
                <a:gd name="T8" fmla="*/ 180 w 180"/>
                <a:gd name="T9" fmla="*/ 60 h 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60">
                  <a:moveTo>
                    <a:pt x="180" y="60"/>
                  </a:moveTo>
                  <a:cubicBezTo>
                    <a:pt x="118" y="19"/>
                    <a:pt x="75" y="0"/>
                    <a:pt x="0" y="0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3" name="Text Box 185"/>
            <p:cNvSpPr txBox="1">
              <a:spLocks noChangeArrowheads="1"/>
            </p:cNvSpPr>
            <p:nvPr/>
          </p:nvSpPr>
          <p:spPr bwMode="auto">
            <a:xfrm>
              <a:off x="-1345" y="2455"/>
              <a:ext cx="3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Δ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endPara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14" name="Oval 193"/>
            <p:cNvSpPr>
              <a:spLocks noChangeArrowheads="1"/>
            </p:cNvSpPr>
            <p:nvPr/>
          </p:nvSpPr>
          <p:spPr bwMode="auto">
            <a:xfrm>
              <a:off x="-1338" y="2341"/>
              <a:ext cx="144" cy="144"/>
            </a:xfrm>
            <a:prstGeom prst="ellipse">
              <a:avLst/>
            </a:prstGeom>
            <a:solidFill>
              <a:schemeClr val="accent1"/>
            </a:solidFill>
            <a:ln w="44450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5" name="Line 194"/>
            <p:cNvSpPr>
              <a:spLocks noChangeShapeType="1"/>
            </p:cNvSpPr>
            <p:nvPr/>
          </p:nvSpPr>
          <p:spPr bwMode="auto">
            <a:xfrm flipH="1" flipV="1">
              <a:off x="-1656" y="2387"/>
              <a:ext cx="318" cy="18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6" name="Text Box 195"/>
            <p:cNvSpPr txBox="1">
              <a:spLocks noChangeArrowheads="1"/>
            </p:cNvSpPr>
            <p:nvPr/>
          </p:nvSpPr>
          <p:spPr bwMode="auto">
            <a:xfrm>
              <a:off x="-2048" y="2150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44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endPara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229"/>
          <p:cNvGrpSpPr>
            <a:grpSpLocks/>
          </p:cNvGrpSpPr>
          <p:nvPr/>
        </p:nvGrpSpPr>
        <p:grpSpPr bwMode="auto">
          <a:xfrm>
            <a:off x="2960688" y="2781300"/>
            <a:ext cx="6516687" cy="2078038"/>
            <a:chOff x="1865" y="1752"/>
            <a:chExt cx="4105" cy="1309"/>
          </a:xfrm>
        </p:grpSpPr>
        <p:sp>
          <p:nvSpPr>
            <p:cNvPr id="29717" name="Text Box 98"/>
            <p:cNvSpPr txBox="1">
              <a:spLocks noChangeArrowheads="1"/>
            </p:cNvSpPr>
            <p:nvPr/>
          </p:nvSpPr>
          <p:spPr bwMode="auto">
            <a:xfrm>
              <a:off x="1865" y="1752"/>
              <a:ext cx="41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0033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（</a:t>
              </a:r>
              <a:r>
                <a:rPr lang="en-US" altLang="zh-CN" sz="2800" b="1" dirty="0">
                  <a:solidFill>
                    <a:srgbClr val="0033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b</a:t>
              </a:r>
              <a:r>
                <a:rPr lang="zh-CN" altLang="en-US" sz="2800" b="1" dirty="0">
                  <a:solidFill>
                    <a:srgbClr val="0033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）转动速度方向变化形成的加速度：</a:t>
              </a:r>
            </a:p>
          </p:txBody>
        </p:sp>
        <p:grpSp>
          <p:nvGrpSpPr>
            <p:cNvPr id="27691" name="Group 226"/>
            <p:cNvGrpSpPr>
              <a:grpSpLocks/>
            </p:cNvGrpSpPr>
            <p:nvPr/>
          </p:nvGrpSpPr>
          <p:grpSpPr bwMode="auto">
            <a:xfrm>
              <a:off x="2052" y="2203"/>
              <a:ext cx="1146" cy="858"/>
              <a:chOff x="2052" y="2203"/>
              <a:chExt cx="1146" cy="858"/>
            </a:xfrm>
          </p:grpSpPr>
          <p:sp>
            <p:nvSpPr>
              <p:cNvPr id="27692" name="Text Box 215"/>
              <p:cNvSpPr txBox="1">
                <a:spLocks noChangeArrowheads="1"/>
              </p:cNvSpPr>
              <p:nvPr/>
            </p:nvSpPr>
            <p:spPr bwMode="auto">
              <a:xfrm>
                <a:off x="2529" y="2513"/>
                <a:ext cx="3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44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l-GR" altLang="zh-CN" sz="28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endPara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93" name="Line 198"/>
              <p:cNvSpPr>
                <a:spLocks noChangeShapeType="1"/>
              </p:cNvSpPr>
              <p:nvPr/>
            </p:nvSpPr>
            <p:spPr bwMode="auto">
              <a:xfrm flipH="1" flipV="1">
                <a:off x="2530" y="2282"/>
                <a:ext cx="668" cy="578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4" name="Line 199"/>
              <p:cNvSpPr>
                <a:spLocks noChangeShapeType="1"/>
              </p:cNvSpPr>
              <p:nvPr/>
            </p:nvSpPr>
            <p:spPr bwMode="auto">
              <a:xfrm flipH="1" flipV="1">
                <a:off x="2363" y="2794"/>
                <a:ext cx="835" cy="66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5" name="Line 200"/>
              <p:cNvSpPr>
                <a:spLocks noChangeShapeType="1"/>
              </p:cNvSpPr>
              <p:nvPr/>
            </p:nvSpPr>
            <p:spPr bwMode="auto">
              <a:xfrm flipH="1">
                <a:off x="2381" y="2345"/>
                <a:ext cx="149" cy="450"/>
              </a:xfrm>
              <a:prstGeom prst="line">
                <a:avLst/>
              </a:prstGeom>
              <a:noFill/>
              <a:ln w="539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6" name="Text Box 213"/>
              <p:cNvSpPr txBox="1">
                <a:spLocks noChangeArrowheads="1"/>
              </p:cNvSpPr>
              <p:nvPr/>
            </p:nvSpPr>
            <p:spPr bwMode="auto">
              <a:xfrm>
                <a:off x="2495" y="2731"/>
                <a:ext cx="36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44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97" name="Text Box 218"/>
              <p:cNvSpPr txBox="1">
                <a:spLocks noChangeArrowheads="1"/>
              </p:cNvSpPr>
              <p:nvPr/>
            </p:nvSpPr>
            <p:spPr bwMode="auto">
              <a:xfrm>
                <a:off x="2760" y="2203"/>
                <a:ext cx="36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44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7698" name="Object 5"/>
              <p:cNvGraphicFramePr>
                <a:graphicFrameLocks noChangeAspect="1"/>
              </p:cNvGraphicFramePr>
              <p:nvPr/>
            </p:nvGraphicFramePr>
            <p:xfrm>
              <a:off x="2052" y="2350"/>
              <a:ext cx="355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30" name="Equation" r:id="rId7" imgW="228402" imgH="177646" progId="Equation.DSMT4">
                      <p:embed/>
                    </p:oleObj>
                  </mc:Choice>
                  <mc:Fallback>
                    <p:oleObj name="Equation" r:id="rId7" imgW="228402" imgH="177646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2" y="2350"/>
                            <a:ext cx="355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99" name="Line 221"/>
              <p:cNvSpPr>
                <a:spLocks noChangeShapeType="1"/>
              </p:cNvSpPr>
              <p:nvPr/>
            </p:nvSpPr>
            <p:spPr bwMode="auto">
              <a:xfrm flipH="1">
                <a:off x="2919" y="2667"/>
                <a:ext cx="56" cy="1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230"/>
          <p:cNvGrpSpPr>
            <a:grpSpLocks/>
          </p:cNvGrpSpPr>
          <p:nvPr/>
        </p:nvGrpSpPr>
        <p:grpSpPr bwMode="auto">
          <a:xfrm>
            <a:off x="5368925" y="3332163"/>
            <a:ext cx="3481388" cy="1655762"/>
            <a:chOff x="3388" y="2033"/>
            <a:chExt cx="2411" cy="1149"/>
          </a:xfrm>
        </p:grpSpPr>
        <p:sp>
          <p:nvSpPr>
            <p:cNvPr id="27687" name="Text Box 121"/>
            <p:cNvSpPr txBox="1">
              <a:spLocks noChangeArrowheads="1"/>
            </p:cNvSpPr>
            <p:nvPr/>
          </p:nvSpPr>
          <p:spPr bwMode="auto">
            <a:xfrm>
              <a:off x="4558" y="2840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（内法向）</a:t>
              </a:r>
            </a:p>
          </p:txBody>
        </p:sp>
        <p:graphicFrame>
          <p:nvGraphicFramePr>
            <p:cNvPr id="27688" name="Object 3"/>
            <p:cNvGraphicFramePr>
              <a:graphicFrameLocks noChangeAspect="1"/>
            </p:cNvGraphicFramePr>
            <p:nvPr/>
          </p:nvGraphicFramePr>
          <p:xfrm>
            <a:off x="3388" y="2033"/>
            <a:ext cx="2268" cy="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31" name="Equation" r:id="rId9" imgW="1193282" imgH="406224" progId="Equation.DSMT4">
                    <p:embed/>
                  </p:oleObj>
                </mc:Choice>
                <mc:Fallback>
                  <p:oleObj name="Equation" r:id="rId9" imgW="1193282" imgH="406224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" y="2033"/>
                          <a:ext cx="2268" cy="7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9" name="Object 4"/>
            <p:cNvGraphicFramePr>
              <a:graphicFrameLocks noChangeAspect="1"/>
            </p:cNvGraphicFramePr>
            <p:nvPr/>
          </p:nvGraphicFramePr>
          <p:xfrm>
            <a:off x="3742" y="2795"/>
            <a:ext cx="773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32" name="公式" r:id="rId11" imgW="406048" imgH="203024" progId="Equation.3">
                    <p:embed/>
                  </p:oleObj>
                </mc:Choice>
                <mc:Fallback>
                  <p:oleObj name="公式" r:id="rId11" imgW="406048" imgH="20302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795"/>
                          <a:ext cx="773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31"/>
          <p:cNvGrpSpPr>
            <a:grpSpLocks/>
          </p:cNvGrpSpPr>
          <p:nvPr/>
        </p:nvGrpSpPr>
        <p:grpSpPr bwMode="auto">
          <a:xfrm>
            <a:off x="2987675" y="5141913"/>
            <a:ext cx="6435725" cy="1673225"/>
            <a:chOff x="1882" y="3239"/>
            <a:chExt cx="4054" cy="1054"/>
          </a:xfrm>
        </p:grpSpPr>
        <p:sp>
          <p:nvSpPr>
            <p:cNvPr id="27684" name="Text Box 120"/>
            <p:cNvSpPr txBox="1">
              <a:spLocks noChangeArrowheads="1"/>
            </p:cNvSpPr>
            <p:nvPr/>
          </p:nvSpPr>
          <p:spPr bwMode="auto">
            <a:xfrm>
              <a:off x="4812" y="376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（切向）</a:t>
              </a:r>
            </a:p>
          </p:txBody>
        </p:sp>
        <p:sp>
          <p:nvSpPr>
            <p:cNvPr id="29715" name="Text Box 224"/>
            <p:cNvSpPr txBox="1">
              <a:spLocks noChangeArrowheads="1"/>
            </p:cNvSpPr>
            <p:nvPr/>
          </p:nvSpPr>
          <p:spPr bwMode="auto">
            <a:xfrm>
              <a:off x="1882" y="3239"/>
              <a:ext cx="40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0033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（</a:t>
              </a:r>
              <a:r>
                <a:rPr lang="en-US" altLang="zh-CN" sz="2800" b="1" dirty="0">
                  <a:solidFill>
                    <a:srgbClr val="0033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lang="zh-CN" altLang="en-US" sz="2800" b="1" dirty="0">
                  <a:solidFill>
                    <a:srgbClr val="0033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）转动速度大小变化形成的加速度：</a:t>
              </a:r>
            </a:p>
          </p:txBody>
        </p:sp>
        <p:graphicFrame>
          <p:nvGraphicFramePr>
            <p:cNvPr id="27686" name="Object 2"/>
            <p:cNvGraphicFramePr>
              <a:graphicFrameLocks noChangeAspect="1"/>
            </p:cNvGraphicFramePr>
            <p:nvPr/>
          </p:nvGraphicFramePr>
          <p:xfrm>
            <a:off x="2498" y="3588"/>
            <a:ext cx="2421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33" name="Equation" r:id="rId13" imgW="1396394" imgH="406224" progId="Equation.DSMT4">
                    <p:embed/>
                  </p:oleObj>
                </mc:Choice>
                <mc:Fallback>
                  <p:oleObj name="Equation" r:id="rId13" imgW="1396394" imgH="406224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8" y="3588"/>
                          <a:ext cx="2421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869933-A4E6-42EB-9B64-C65E43422102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168275" y="557213"/>
            <a:ext cx="3005138" cy="3236912"/>
            <a:chOff x="168166" y="557048"/>
            <a:chExt cx="3005958" cy="3237186"/>
          </a:xfrm>
        </p:grpSpPr>
        <p:grpSp>
          <p:nvGrpSpPr>
            <p:cNvPr id="27659" name="Group 138"/>
            <p:cNvGrpSpPr>
              <a:grpSpLocks/>
            </p:cNvGrpSpPr>
            <p:nvPr/>
          </p:nvGrpSpPr>
          <p:grpSpPr bwMode="auto">
            <a:xfrm>
              <a:off x="210700" y="557048"/>
              <a:ext cx="2858321" cy="3038310"/>
              <a:chOff x="3449" y="1298"/>
              <a:chExt cx="2243" cy="2359"/>
            </a:xfrm>
          </p:grpSpPr>
          <p:grpSp>
            <p:nvGrpSpPr>
              <p:cNvPr id="27661" name="Group 139"/>
              <p:cNvGrpSpPr>
                <a:grpSpLocks/>
              </p:cNvGrpSpPr>
              <p:nvPr/>
            </p:nvGrpSpPr>
            <p:grpSpPr bwMode="auto">
              <a:xfrm>
                <a:off x="3449" y="1298"/>
                <a:ext cx="2243" cy="2359"/>
                <a:chOff x="3449" y="1298"/>
                <a:chExt cx="2243" cy="2359"/>
              </a:xfrm>
            </p:grpSpPr>
            <p:grpSp>
              <p:nvGrpSpPr>
                <p:cNvPr id="27663" name="Group 140"/>
                <p:cNvGrpSpPr>
                  <a:grpSpLocks/>
                </p:cNvGrpSpPr>
                <p:nvPr/>
              </p:nvGrpSpPr>
              <p:grpSpPr bwMode="auto">
                <a:xfrm>
                  <a:off x="3449" y="1298"/>
                  <a:ext cx="2243" cy="2200"/>
                  <a:chOff x="3389" y="1344"/>
                  <a:chExt cx="2243" cy="2200"/>
                </a:xfrm>
              </p:grpSpPr>
              <p:sp>
                <p:nvSpPr>
                  <p:cNvPr id="27665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28" y="2152"/>
                    <a:ext cx="1104" cy="115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66" name="Line 1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28" y="1768"/>
                    <a:ext cx="192" cy="15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67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4912" y="2776"/>
                    <a:ext cx="144" cy="14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prstDash val="dashDot"/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68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4624" y="1960"/>
                    <a:ext cx="144" cy="14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prstDash val="dashDot"/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69" name="Line 1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20" y="1480"/>
                    <a:ext cx="48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0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8" y="1344"/>
                    <a:ext cx="302" cy="4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 i="1">
                        <a:latin typeface="Book Antiqua" panose="0204060205030503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v</a:t>
                    </a:r>
                  </a:p>
                </p:txBody>
              </p:sp>
              <p:sp>
                <p:nvSpPr>
                  <p:cNvPr id="27671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08" y="2507"/>
                    <a:ext cx="288" cy="288"/>
                  </a:xfrm>
                  <a:prstGeom prst="line">
                    <a:avLst/>
                  </a:prstGeom>
                  <a:noFill/>
                  <a:ln w="666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2" name="Text Box 1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39" y="2394"/>
                    <a:ext cx="243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 i="1">
                        <a:latin typeface="Book Antiqua" panose="02040602050305030304" pitchFamily="18" charset="0"/>
                        <a:ea typeface="楷体_GB2312" pitchFamily="49" charset="-122"/>
                        <a:cs typeface="Times New Roman" panose="02020603050405020304" pitchFamily="18" charset="0"/>
                      </a:rPr>
                      <a:t>v</a:t>
                    </a:r>
                    <a:endParaRPr lang="en-US" altLang="zh-CN" sz="2800" b="1" i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73" name="Line 1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40" y="1960"/>
                    <a:ext cx="432" cy="4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4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1897"/>
                    <a:ext cx="87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altLang="zh-CN" sz="2800" b="1" i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r+</a:t>
                    </a:r>
                    <a:r>
                      <a:rPr lang="el-GR" altLang="zh-CN" sz="2800" b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altLang="zh-CN" sz="2800" b="1" i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r)</a:t>
                    </a:r>
                    <a:r>
                      <a:rPr lang="en-US" altLang="zh-CN" sz="2800" b="1" i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</a:t>
                    </a:r>
                    <a:endParaRPr lang="en-US" altLang="zh-CN" sz="2800" b="1" i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75" name="Line 15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68" y="2632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6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4" y="2287"/>
                    <a:ext cx="36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 i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r</a:t>
                    </a:r>
                    <a:r>
                      <a:rPr lang="en-US" altLang="zh-CN" sz="2800" b="1" i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</a:t>
                    </a:r>
                    <a:endParaRPr lang="en-US" altLang="zh-CN" sz="2800" b="1" i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77" name="Freeform 153"/>
                  <p:cNvSpPr>
                    <a:spLocks/>
                  </p:cNvSpPr>
                  <p:nvPr/>
                </p:nvSpPr>
                <p:spPr bwMode="auto">
                  <a:xfrm>
                    <a:off x="4576" y="3016"/>
                    <a:ext cx="180" cy="60"/>
                  </a:xfrm>
                  <a:custGeom>
                    <a:avLst/>
                    <a:gdLst>
                      <a:gd name="T0" fmla="*/ 180 w 180"/>
                      <a:gd name="T1" fmla="*/ 60 h 60"/>
                      <a:gd name="T2" fmla="*/ 0 w 180"/>
                      <a:gd name="T3" fmla="*/ 0 h 60"/>
                      <a:gd name="T4" fmla="*/ 0 60000 65536"/>
                      <a:gd name="T5" fmla="*/ 0 60000 65536"/>
                      <a:gd name="T6" fmla="*/ 0 w 180"/>
                      <a:gd name="T7" fmla="*/ 0 h 60"/>
                      <a:gd name="T8" fmla="*/ 180 w 180"/>
                      <a:gd name="T9" fmla="*/ 60 h 6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80" h="60">
                        <a:moveTo>
                          <a:pt x="180" y="60"/>
                        </a:moveTo>
                        <a:cubicBezTo>
                          <a:pt x="118" y="19"/>
                          <a:pt x="75" y="0"/>
                          <a:pt x="0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8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2" y="2663"/>
                    <a:ext cx="376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l-GR" altLang="zh-CN" sz="2800" b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altLang="zh-CN" sz="2800" b="1" i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</a:t>
                    </a:r>
                    <a:endParaRPr lang="en-US" altLang="zh-CN" sz="2800" b="1" i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79" name="AutoShape 155"/>
                  <p:cNvSpPr>
                    <a:spLocks/>
                  </p:cNvSpPr>
                  <p:nvPr/>
                </p:nvSpPr>
                <p:spPr bwMode="auto">
                  <a:xfrm rot="2633838">
                    <a:off x="4816" y="2920"/>
                    <a:ext cx="96" cy="624"/>
                  </a:xfrm>
                  <a:prstGeom prst="rightBrace">
                    <a:avLst>
                      <a:gd name="adj1" fmla="val 54167"/>
                      <a:gd name="adj2" fmla="val 50000"/>
                    </a:avLst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80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2" y="3076"/>
                    <a:ext cx="204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 i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r</a:t>
                    </a:r>
                  </a:p>
                </p:txBody>
              </p:sp>
              <p:sp>
                <p:nvSpPr>
                  <p:cNvPr id="27681" name="AutoShape 157"/>
                  <p:cNvSpPr>
                    <a:spLocks/>
                  </p:cNvSpPr>
                  <p:nvPr/>
                </p:nvSpPr>
                <p:spPr bwMode="auto">
                  <a:xfrm rot="303320">
                    <a:off x="4384" y="2056"/>
                    <a:ext cx="144" cy="1248"/>
                  </a:xfrm>
                  <a:prstGeom prst="leftBrace">
                    <a:avLst>
                      <a:gd name="adj1" fmla="val 72222"/>
                      <a:gd name="adj2" fmla="val 50000"/>
                    </a:avLst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82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3" y="2441"/>
                    <a:ext cx="607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 i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r+</a:t>
                    </a:r>
                    <a:r>
                      <a:rPr lang="el-GR" altLang="zh-CN" sz="2800" b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Δ</a:t>
                    </a:r>
                    <a:r>
                      <a:rPr lang="en-US" altLang="zh-CN" sz="2800" b="1" i="1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r</a:t>
                    </a:r>
                  </a:p>
                </p:txBody>
              </p:sp>
              <p:graphicFrame>
                <p:nvGraphicFramePr>
                  <p:cNvPr id="27683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3389" y="1434"/>
                  <a:ext cx="1136" cy="3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834" name="Equation" r:id="rId15" imgW="596641" imgH="177723" progId="Equation.DSMT4">
                          <p:embed/>
                        </p:oleObj>
                      </mc:Choice>
                      <mc:Fallback>
                        <p:oleObj name="Equation" r:id="rId15" imgW="596641" imgH="177723" progId="Equation.DSMT4">
                          <p:embed/>
                          <p:pic>
                            <p:nvPicPr>
                              <p:cNvPr id="0" name="Object 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89" y="1434"/>
                                <a:ext cx="1136" cy="33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7664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3907" y="3330"/>
                  <a:ext cx="124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8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地面惯性系</a:t>
                  </a:r>
                </a:p>
              </p:txBody>
            </p:sp>
          </p:grpSp>
          <p:sp>
            <p:nvSpPr>
              <p:cNvPr id="27662" name="Text Box 161"/>
              <p:cNvSpPr txBox="1">
                <a:spLocks noChangeArrowheads="1"/>
              </p:cNvSpPr>
              <p:nvPr/>
            </p:nvSpPr>
            <p:spPr bwMode="auto">
              <a:xfrm>
                <a:off x="3775" y="2850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sp>
          <p:nvSpPr>
            <p:cNvPr id="27660" name="Rectangle 79"/>
            <p:cNvSpPr>
              <a:spLocks noChangeArrowheads="1"/>
            </p:cNvSpPr>
            <p:nvPr/>
          </p:nvSpPr>
          <p:spPr bwMode="auto">
            <a:xfrm>
              <a:off x="168166" y="557048"/>
              <a:ext cx="3005958" cy="323718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455" name="Object 2"/>
          <p:cNvGraphicFramePr>
            <a:graphicFrameLocks noChangeAspect="1"/>
          </p:cNvGraphicFramePr>
          <p:nvPr/>
        </p:nvGraphicFramePr>
        <p:xfrm>
          <a:off x="1252538" y="3313113"/>
          <a:ext cx="66563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" name="Equation" r:id="rId3" imgW="2133600" imgH="241300" progId="Equation.DSMT4">
                  <p:embed/>
                </p:oleObj>
              </mc:Choice>
              <mc:Fallback>
                <p:oleObj name="Equation" r:id="rId3" imgW="21336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3313113"/>
                        <a:ext cx="6656387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179388" y="4106863"/>
            <a:ext cx="82089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在匀速转动的非惯性系中，</a:t>
            </a:r>
            <a:r>
              <a:rPr lang="zh-CN" altLang="en-US" sz="2800" b="1" dirty="0">
                <a:latin typeface="+mn-ea"/>
                <a:ea typeface="+mn-ea"/>
                <a:cs typeface="Times New Roman" pitchFamily="18" charset="0"/>
              </a:rPr>
              <a:t>质点匀速沿径向运动，加速度为零：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157163" y="209550"/>
            <a:ext cx="6496050" cy="1258888"/>
            <a:chOff x="68" y="19"/>
            <a:chExt cx="4092" cy="793"/>
          </a:xfrm>
        </p:grpSpPr>
        <p:graphicFrame>
          <p:nvGraphicFramePr>
            <p:cNvPr id="28702" name="Object 6"/>
            <p:cNvGraphicFramePr>
              <a:graphicFrameLocks noChangeAspect="1"/>
            </p:cNvGraphicFramePr>
            <p:nvPr/>
          </p:nvGraphicFramePr>
          <p:xfrm>
            <a:off x="712" y="333"/>
            <a:ext cx="2291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5" name="Equation" r:id="rId5" imgW="1168400" imgH="241300" progId="Equation.DSMT4">
                    <p:embed/>
                  </p:oleObj>
                </mc:Choice>
                <mc:Fallback>
                  <p:oleObj name="Equation" r:id="rId5" imgW="1168400" imgH="2413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333"/>
                          <a:ext cx="2291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3" name="Text Box 28"/>
            <p:cNvSpPr txBox="1">
              <a:spLocks noChangeArrowheads="1"/>
            </p:cNvSpPr>
            <p:nvPr/>
          </p:nvSpPr>
          <p:spPr bwMode="auto">
            <a:xfrm>
              <a:off x="68" y="19"/>
              <a:ext cx="40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FF3300"/>
                  </a:solidFill>
                  <a:latin typeface="+mn-ea"/>
                  <a:ea typeface="+mn-ea"/>
                  <a:cs typeface="Times New Roman" pitchFamily="18" charset="0"/>
                </a:rPr>
                <a:t>在地面惯性系观察，</a:t>
              </a:r>
              <a:r>
                <a:rPr lang="zh-CN" altLang="en-US" sz="2800" b="1" dirty="0">
                  <a:latin typeface="+mn-ea"/>
                  <a:ea typeface="+mn-ea"/>
                  <a:cs typeface="Times New Roman" pitchFamily="18" charset="0"/>
                </a:rPr>
                <a:t>质点的加速度：</a:t>
              </a:r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6038850" y="479425"/>
            <a:ext cx="2854325" cy="2533650"/>
            <a:chOff x="3804" y="156"/>
            <a:chExt cx="1798" cy="1596"/>
          </a:xfrm>
        </p:grpSpPr>
        <p:sp>
          <p:nvSpPr>
            <p:cNvPr id="28690" name="Oval 32"/>
            <p:cNvSpPr>
              <a:spLocks noChangeArrowheads="1"/>
            </p:cNvSpPr>
            <p:nvPr/>
          </p:nvSpPr>
          <p:spPr bwMode="auto">
            <a:xfrm>
              <a:off x="3804" y="156"/>
              <a:ext cx="1639" cy="15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1" name="Oval 33"/>
            <p:cNvSpPr>
              <a:spLocks noChangeArrowheads="1"/>
            </p:cNvSpPr>
            <p:nvPr/>
          </p:nvSpPr>
          <p:spPr bwMode="auto">
            <a:xfrm>
              <a:off x="4623" y="954"/>
              <a:ext cx="37" cy="3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2" name="Line 34"/>
            <p:cNvSpPr>
              <a:spLocks noChangeShapeType="1"/>
            </p:cNvSpPr>
            <p:nvPr/>
          </p:nvSpPr>
          <p:spPr bwMode="auto">
            <a:xfrm flipV="1">
              <a:off x="4623" y="384"/>
              <a:ext cx="596" cy="6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Freeform 36"/>
            <p:cNvSpPr>
              <a:spLocks/>
            </p:cNvSpPr>
            <p:nvPr/>
          </p:nvSpPr>
          <p:spPr bwMode="auto">
            <a:xfrm>
              <a:off x="5229" y="1138"/>
              <a:ext cx="373" cy="607"/>
            </a:xfrm>
            <a:custGeom>
              <a:avLst/>
              <a:gdLst>
                <a:gd name="T0" fmla="*/ 0 w 480"/>
                <a:gd name="T1" fmla="*/ 13 h 768"/>
                <a:gd name="T2" fmla="*/ 3 w 480"/>
                <a:gd name="T3" fmla="*/ 11 h 768"/>
                <a:gd name="T4" fmla="*/ 5 w 480"/>
                <a:gd name="T5" fmla="*/ 5 h 768"/>
                <a:gd name="T6" fmla="*/ 7 w 480"/>
                <a:gd name="T7" fmla="*/ 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768"/>
                <a:gd name="T14" fmla="*/ 480 w 48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768">
                  <a:moveTo>
                    <a:pt x="0" y="768"/>
                  </a:moveTo>
                  <a:cubicBezTo>
                    <a:pt x="84" y="736"/>
                    <a:pt x="168" y="704"/>
                    <a:pt x="240" y="624"/>
                  </a:cubicBezTo>
                  <a:cubicBezTo>
                    <a:pt x="312" y="544"/>
                    <a:pt x="392" y="392"/>
                    <a:pt x="432" y="288"/>
                  </a:cubicBezTo>
                  <a:cubicBezTo>
                    <a:pt x="472" y="184"/>
                    <a:pt x="472" y="48"/>
                    <a:pt x="48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Text Box 38"/>
            <p:cNvSpPr txBox="1">
              <a:spLocks noChangeArrowheads="1"/>
            </p:cNvSpPr>
            <p:nvPr/>
          </p:nvSpPr>
          <p:spPr bwMode="auto">
            <a:xfrm>
              <a:off x="5209" y="1253"/>
              <a:ext cx="2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endPara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5" name="Line 39"/>
            <p:cNvSpPr>
              <a:spLocks noChangeShapeType="1"/>
            </p:cNvSpPr>
            <p:nvPr/>
          </p:nvSpPr>
          <p:spPr bwMode="auto">
            <a:xfrm flipV="1">
              <a:off x="4885" y="635"/>
              <a:ext cx="262" cy="266"/>
            </a:xfrm>
            <a:prstGeom prst="line">
              <a:avLst/>
            </a:prstGeom>
            <a:noFill/>
            <a:ln w="6350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Text Box 40"/>
            <p:cNvSpPr txBox="1">
              <a:spLocks noChangeArrowheads="1"/>
            </p:cNvSpPr>
            <p:nvPr/>
          </p:nvSpPr>
          <p:spPr bwMode="auto">
            <a:xfrm>
              <a:off x="5002" y="664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Book Antiqua" panose="02040602050305030304" pitchFamily="18" charset="0"/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endPara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7" name="Oval 41"/>
            <p:cNvSpPr>
              <a:spLocks noChangeArrowheads="1"/>
            </p:cNvSpPr>
            <p:nvPr/>
          </p:nvSpPr>
          <p:spPr bwMode="auto">
            <a:xfrm>
              <a:off x="4866" y="618"/>
              <a:ext cx="112" cy="11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8" name="Line 71"/>
            <p:cNvSpPr>
              <a:spLocks noChangeShapeType="1"/>
            </p:cNvSpPr>
            <p:nvPr/>
          </p:nvSpPr>
          <p:spPr bwMode="auto">
            <a:xfrm flipH="1">
              <a:off x="4694" y="709"/>
              <a:ext cx="217" cy="22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72"/>
            <p:cNvSpPr>
              <a:spLocks noChangeShapeType="1"/>
            </p:cNvSpPr>
            <p:nvPr/>
          </p:nvSpPr>
          <p:spPr bwMode="auto">
            <a:xfrm flipH="1" flipV="1">
              <a:off x="4594" y="391"/>
              <a:ext cx="272" cy="22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00" name="Object 4"/>
            <p:cNvGraphicFramePr>
              <a:graphicFrameLocks noChangeAspect="1"/>
            </p:cNvGraphicFramePr>
            <p:nvPr/>
          </p:nvGraphicFramePr>
          <p:xfrm>
            <a:off x="4558" y="935"/>
            <a:ext cx="356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6" name="公式" r:id="rId7" imgW="177646" imgH="228402" progId="Equation.3">
                    <p:embed/>
                  </p:oleObj>
                </mc:Choice>
                <mc:Fallback>
                  <p:oleObj name="公式" r:id="rId7" imgW="177646" imgH="22840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935"/>
                          <a:ext cx="356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1" name="Object 5"/>
            <p:cNvGraphicFramePr>
              <a:graphicFrameLocks noChangeAspect="1"/>
            </p:cNvGraphicFramePr>
            <p:nvPr/>
          </p:nvGraphicFramePr>
          <p:xfrm>
            <a:off x="4276" y="165"/>
            <a:ext cx="382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7" name="公式" r:id="rId9" imgW="190500" imgH="228600" progId="Equation.3">
                    <p:embed/>
                  </p:oleObj>
                </mc:Choice>
                <mc:Fallback>
                  <p:oleObj name="公式" r:id="rId9" imgW="1905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6" y="165"/>
                          <a:ext cx="382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2524" name="Text Box 76"/>
          <p:cNvSpPr txBox="1">
            <a:spLocks noChangeArrowheads="1"/>
          </p:cNvSpPr>
          <p:nvPr/>
        </p:nvSpPr>
        <p:spPr bwMode="auto">
          <a:xfrm>
            <a:off x="153988" y="1533525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上述两加速度由两真实力提供。</a:t>
            </a:r>
          </a:p>
        </p:txBody>
      </p: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1106488" y="1212850"/>
            <a:ext cx="6202362" cy="2020888"/>
            <a:chOff x="697" y="618"/>
            <a:chExt cx="3907" cy="1273"/>
          </a:xfrm>
        </p:grpSpPr>
        <p:sp>
          <p:nvSpPr>
            <p:cNvPr id="30739" name="Text Box 77"/>
            <p:cNvSpPr txBox="1">
              <a:spLocks noChangeArrowheads="1"/>
            </p:cNvSpPr>
            <p:nvPr/>
          </p:nvSpPr>
          <p:spPr bwMode="auto">
            <a:xfrm>
              <a:off x="1220" y="1189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+mn-ea"/>
                  <a:ea typeface="+mn-ea"/>
                  <a:cs typeface="Times New Roman" pitchFamily="18" charset="0"/>
                </a:rPr>
                <a:t>提供切向加速度</a:t>
              </a:r>
            </a:p>
          </p:txBody>
        </p:sp>
        <p:sp>
          <p:nvSpPr>
            <p:cNvPr id="30740" name="Text Box 78"/>
            <p:cNvSpPr txBox="1">
              <a:spLocks noChangeArrowheads="1"/>
            </p:cNvSpPr>
            <p:nvPr/>
          </p:nvSpPr>
          <p:spPr bwMode="auto">
            <a:xfrm>
              <a:off x="697" y="1564"/>
              <a:ext cx="32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+mn-ea"/>
                  <a:ea typeface="+mn-ea"/>
                  <a:cs typeface="Times New Roman" pitchFamily="18" charset="0"/>
                </a:rPr>
                <a:t>提供法向加速度（向心加速度）</a:t>
              </a:r>
            </a:p>
          </p:txBody>
        </p:sp>
        <p:sp>
          <p:nvSpPr>
            <p:cNvPr id="30741" name="Freeform 79"/>
            <p:cNvSpPr>
              <a:spLocks/>
            </p:cNvSpPr>
            <p:nvPr/>
          </p:nvSpPr>
          <p:spPr bwMode="auto">
            <a:xfrm>
              <a:off x="2979" y="618"/>
              <a:ext cx="1443" cy="792"/>
            </a:xfrm>
            <a:custGeom>
              <a:avLst/>
              <a:gdLst>
                <a:gd name="T0" fmla="*/ 0 w 2313"/>
                <a:gd name="T1" fmla="*/ 680 h 725"/>
                <a:gd name="T2" fmla="*/ 1134 w 2313"/>
                <a:gd name="T3" fmla="*/ 680 h 725"/>
                <a:gd name="T4" fmla="*/ 1905 w 2313"/>
                <a:gd name="T5" fmla="*/ 408 h 725"/>
                <a:gd name="T6" fmla="*/ 2313 w 2313"/>
                <a:gd name="T7" fmla="*/ 0 h 7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13"/>
                <a:gd name="T13" fmla="*/ 0 h 725"/>
                <a:gd name="T14" fmla="*/ 2313 w 2313"/>
                <a:gd name="T15" fmla="*/ 725 h 7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13" h="725">
                  <a:moveTo>
                    <a:pt x="0" y="680"/>
                  </a:moveTo>
                  <a:cubicBezTo>
                    <a:pt x="408" y="702"/>
                    <a:pt x="817" y="725"/>
                    <a:pt x="1134" y="680"/>
                  </a:cubicBezTo>
                  <a:cubicBezTo>
                    <a:pt x="1451" y="635"/>
                    <a:pt x="1709" y="521"/>
                    <a:pt x="1905" y="408"/>
                  </a:cubicBezTo>
                  <a:cubicBezTo>
                    <a:pt x="2101" y="295"/>
                    <a:pt x="2207" y="147"/>
                    <a:pt x="2313" y="0"/>
                  </a:cubicBezTo>
                </a:path>
              </a:pathLst>
            </a:custGeom>
            <a:noFill/>
            <a:ln w="4445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0742" name="Freeform 80"/>
            <p:cNvSpPr>
              <a:spLocks/>
            </p:cNvSpPr>
            <p:nvPr/>
          </p:nvSpPr>
          <p:spPr bwMode="auto">
            <a:xfrm>
              <a:off x="3847" y="1207"/>
              <a:ext cx="757" cy="581"/>
            </a:xfrm>
            <a:custGeom>
              <a:avLst/>
              <a:gdLst>
                <a:gd name="T0" fmla="*/ 0 w 2495"/>
                <a:gd name="T1" fmla="*/ 393 h 393"/>
                <a:gd name="T2" fmla="*/ 285 w 2495"/>
                <a:gd name="T3" fmla="*/ 393 h 393"/>
                <a:gd name="T4" fmla="*/ 406 w 2495"/>
                <a:gd name="T5" fmla="*/ 197 h 393"/>
                <a:gd name="T6" fmla="*/ 475 w 2495"/>
                <a:gd name="T7" fmla="*/ 0 h 3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95"/>
                <a:gd name="T13" fmla="*/ 0 h 393"/>
                <a:gd name="T14" fmla="*/ 2495 w 2495"/>
                <a:gd name="T15" fmla="*/ 393 h 3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5" h="393">
                  <a:moveTo>
                    <a:pt x="0" y="363"/>
                  </a:moveTo>
                  <a:cubicBezTo>
                    <a:pt x="571" y="378"/>
                    <a:pt x="1142" y="393"/>
                    <a:pt x="1497" y="363"/>
                  </a:cubicBezTo>
                  <a:cubicBezTo>
                    <a:pt x="1852" y="333"/>
                    <a:pt x="1966" y="243"/>
                    <a:pt x="2132" y="182"/>
                  </a:cubicBezTo>
                  <a:cubicBezTo>
                    <a:pt x="2298" y="121"/>
                    <a:pt x="2435" y="30"/>
                    <a:pt x="2495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30735" name="Text Box 14"/>
          <p:cNvSpPr txBox="1">
            <a:spLocks noChangeArrowheads="1"/>
          </p:cNvSpPr>
          <p:nvPr/>
        </p:nvSpPr>
        <p:spPr bwMode="auto">
          <a:xfrm>
            <a:off x="5678488" y="5868988"/>
            <a:ext cx="125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离心力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057275" y="5094288"/>
          <a:ext cx="69802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Equation" r:id="rId11" imgW="1981200" imgH="241300" progId="Equation.DSMT4">
                  <p:embed/>
                </p:oleObj>
              </mc:Choice>
              <mc:Fallback>
                <p:oleObj name="Equation" r:id="rId11" imgW="1981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5094288"/>
                        <a:ext cx="6980238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Line 86"/>
          <p:cNvSpPr>
            <a:spLocks noChangeShapeType="1"/>
          </p:cNvSpPr>
          <p:nvPr/>
        </p:nvSpPr>
        <p:spPr bwMode="auto">
          <a:xfrm>
            <a:off x="5278438" y="5868988"/>
            <a:ext cx="1944687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87"/>
          <p:cNvSpPr>
            <a:spLocks noChangeShapeType="1"/>
          </p:cNvSpPr>
          <p:nvPr/>
        </p:nvSpPr>
        <p:spPr bwMode="auto">
          <a:xfrm>
            <a:off x="2973388" y="5868988"/>
            <a:ext cx="208915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Text Box 88"/>
          <p:cNvSpPr txBox="1">
            <a:spLocks noChangeArrowheads="1"/>
          </p:cNvSpPr>
          <p:nvPr/>
        </p:nvSpPr>
        <p:spPr bwMode="auto">
          <a:xfrm>
            <a:off x="3092450" y="5868988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科里奥利力</a:t>
            </a:r>
          </a:p>
        </p:txBody>
      </p:sp>
      <p:sp>
        <p:nvSpPr>
          <p:cNvPr id="286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9117D4-D967-4349-AC80-AB35782CDC84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/>
      <p:bldP spid="232524" grpId="0"/>
      <p:bldP spid="30735" grpId="0"/>
      <p:bldP spid="30736" grpId="0" animBg="1"/>
      <p:bldP spid="30737" grpId="0" animBg="1"/>
      <p:bldP spid="307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Text Box 14"/>
          <p:cNvSpPr txBox="1">
            <a:spLocks noChangeArrowheads="1"/>
          </p:cNvSpPr>
          <p:nvPr/>
        </p:nvSpPr>
        <p:spPr bwMode="auto">
          <a:xfrm>
            <a:off x="241300" y="1822450"/>
            <a:ext cx="28384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惯性离心力：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70000" y="152400"/>
          <a:ext cx="64103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1" name="Equation" r:id="rId3" imgW="1981200" imgH="241300" progId="Equation.DSMT4">
                  <p:embed/>
                </p:oleObj>
              </mc:Choice>
              <mc:Fallback>
                <p:oleObj name="Equation" r:id="rId3" imgW="1981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52400"/>
                        <a:ext cx="6410325" cy="7747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Text Box 88"/>
          <p:cNvSpPr txBox="1">
            <a:spLocks noChangeArrowheads="1"/>
          </p:cNvSpPr>
          <p:nvPr/>
        </p:nvSpPr>
        <p:spPr bwMode="auto">
          <a:xfrm>
            <a:off x="188913" y="3114675"/>
            <a:ext cx="308768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科里奥利力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32537" name="Text Box 89"/>
          <p:cNvSpPr txBox="1">
            <a:spLocks noChangeArrowheads="1"/>
          </p:cNvSpPr>
          <p:nvPr/>
        </p:nvSpPr>
        <p:spPr bwMode="auto">
          <a:xfrm>
            <a:off x="420688" y="5141913"/>
            <a:ext cx="85137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有两个惯性力。科里奥利力只有质点在转动非惯性系中的速度非零的时候，才可能出现。</a:t>
            </a:r>
          </a:p>
        </p:txBody>
      </p:sp>
      <p:sp>
        <p:nvSpPr>
          <p:cNvPr id="297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381605-DCC3-4A7B-B204-A4A5AEDB5D5D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graphicFrame>
        <p:nvGraphicFramePr>
          <p:cNvPr id="184329" name="Object 9"/>
          <p:cNvGraphicFramePr>
            <a:graphicFrameLocks noChangeAspect="1"/>
          </p:cNvGraphicFramePr>
          <p:nvPr/>
        </p:nvGraphicFramePr>
        <p:xfrm>
          <a:off x="2244725" y="2986088"/>
          <a:ext cx="31210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2" name="Equation" r:id="rId5" imgW="965200" imgH="241300" progId="Equation.DSMT4">
                  <p:embed/>
                </p:oleObj>
              </mc:Choice>
              <mc:Fallback>
                <p:oleObj name="Equation" r:id="rId5" imgW="9652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2986088"/>
                        <a:ext cx="31210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0" name="Object 10"/>
          <p:cNvGraphicFramePr>
            <a:graphicFrameLocks noChangeAspect="1"/>
          </p:cNvGraphicFramePr>
          <p:nvPr/>
        </p:nvGraphicFramePr>
        <p:xfrm>
          <a:off x="2360613" y="1787525"/>
          <a:ext cx="2959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3" name="Equation" r:id="rId7" imgW="914400" imgH="241300" progId="Equation.DSMT4">
                  <p:embed/>
                </p:oleObj>
              </mc:Choice>
              <mc:Fallback>
                <p:oleObj name="Equation" r:id="rId7" imgW="9144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1787525"/>
                        <a:ext cx="2959100" cy="7747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1" name="Object 11"/>
          <p:cNvGraphicFramePr>
            <a:graphicFrameLocks noChangeAspect="1"/>
          </p:cNvGraphicFramePr>
          <p:nvPr/>
        </p:nvGraphicFramePr>
        <p:xfrm>
          <a:off x="2349500" y="3968750"/>
          <a:ext cx="29194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4" name="Equation" r:id="rId9" imgW="901309" imgH="241195" progId="Equation.DSMT4">
                  <p:embed/>
                </p:oleObj>
              </mc:Choice>
              <mc:Fallback>
                <p:oleObj name="Equation" r:id="rId9" imgW="901309" imgH="2411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968750"/>
                        <a:ext cx="2919413" cy="7747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027738" y="1382713"/>
            <a:ext cx="2854325" cy="2533650"/>
            <a:chOff x="6028339" y="1382768"/>
            <a:chExt cx="2854326" cy="2533650"/>
          </a:xfrm>
        </p:grpSpPr>
        <p:sp>
          <p:nvSpPr>
            <p:cNvPr id="29717" name="Oval 32"/>
            <p:cNvSpPr>
              <a:spLocks noChangeArrowheads="1"/>
            </p:cNvSpPr>
            <p:nvPr/>
          </p:nvSpPr>
          <p:spPr bwMode="auto">
            <a:xfrm>
              <a:off x="6028339" y="1382768"/>
              <a:ext cx="2601913" cy="25336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8" name="Oval 33"/>
            <p:cNvSpPr>
              <a:spLocks noChangeArrowheads="1"/>
            </p:cNvSpPr>
            <p:nvPr/>
          </p:nvSpPr>
          <p:spPr bwMode="auto">
            <a:xfrm>
              <a:off x="7328502" y="2649593"/>
              <a:ext cx="58738" cy="603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9" name="Line 34"/>
            <p:cNvSpPr>
              <a:spLocks noChangeShapeType="1"/>
            </p:cNvSpPr>
            <p:nvPr/>
          </p:nvSpPr>
          <p:spPr bwMode="auto">
            <a:xfrm flipV="1">
              <a:off x="7328502" y="1744718"/>
              <a:ext cx="946150" cy="96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Freeform 36"/>
            <p:cNvSpPr>
              <a:spLocks/>
            </p:cNvSpPr>
            <p:nvPr/>
          </p:nvSpPr>
          <p:spPr bwMode="auto">
            <a:xfrm>
              <a:off x="8290527" y="2941693"/>
              <a:ext cx="592138" cy="963613"/>
            </a:xfrm>
            <a:custGeom>
              <a:avLst/>
              <a:gdLst>
                <a:gd name="T0" fmla="*/ 0 w 480"/>
                <a:gd name="T1" fmla="*/ 2147483646 h 768"/>
                <a:gd name="T2" fmla="*/ 2147483646 w 480"/>
                <a:gd name="T3" fmla="*/ 2147483646 h 768"/>
                <a:gd name="T4" fmla="*/ 2147483646 w 480"/>
                <a:gd name="T5" fmla="*/ 2147483646 h 768"/>
                <a:gd name="T6" fmla="*/ 2147483646 w 480"/>
                <a:gd name="T7" fmla="*/ 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768"/>
                <a:gd name="T14" fmla="*/ 480 w 48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768">
                  <a:moveTo>
                    <a:pt x="0" y="768"/>
                  </a:moveTo>
                  <a:cubicBezTo>
                    <a:pt x="84" y="736"/>
                    <a:pt x="168" y="704"/>
                    <a:pt x="240" y="624"/>
                  </a:cubicBezTo>
                  <a:cubicBezTo>
                    <a:pt x="312" y="544"/>
                    <a:pt x="392" y="392"/>
                    <a:pt x="432" y="288"/>
                  </a:cubicBezTo>
                  <a:cubicBezTo>
                    <a:pt x="472" y="184"/>
                    <a:pt x="472" y="48"/>
                    <a:pt x="48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Text Box 38"/>
            <p:cNvSpPr txBox="1">
              <a:spLocks noChangeArrowheads="1"/>
            </p:cNvSpPr>
            <p:nvPr/>
          </p:nvSpPr>
          <p:spPr bwMode="auto">
            <a:xfrm>
              <a:off x="8258777" y="3124256"/>
              <a:ext cx="4318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endPara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2" name="Line 39"/>
            <p:cNvSpPr>
              <a:spLocks noChangeShapeType="1"/>
            </p:cNvSpPr>
            <p:nvPr/>
          </p:nvSpPr>
          <p:spPr bwMode="auto">
            <a:xfrm flipV="1">
              <a:off x="7976202" y="1963793"/>
              <a:ext cx="415925" cy="42227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Oval 41"/>
            <p:cNvSpPr>
              <a:spLocks noChangeArrowheads="1"/>
            </p:cNvSpPr>
            <p:nvPr/>
          </p:nvSpPr>
          <p:spPr bwMode="auto">
            <a:xfrm>
              <a:off x="7714264" y="2116193"/>
              <a:ext cx="177800" cy="18256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724" name="Object 14"/>
            <p:cNvGraphicFramePr>
              <a:graphicFrameLocks noChangeAspect="1"/>
            </p:cNvGraphicFramePr>
            <p:nvPr/>
          </p:nvGraphicFramePr>
          <p:xfrm>
            <a:off x="8115027" y="2036818"/>
            <a:ext cx="452437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55" name="Equation" r:id="rId11" imgW="164814" imgH="177492" progId="Equation.DSMT4">
                    <p:embed/>
                  </p:oleObj>
                </mc:Choice>
                <mc:Fallback>
                  <p:oleObj name="Equation" r:id="rId11" imgW="164814" imgH="177492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5027" y="2036818"/>
                          <a:ext cx="452437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6777038" y="1270000"/>
            <a:ext cx="1963737" cy="2071688"/>
            <a:chOff x="6777639" y="1270713"/>
            <a:chExt cx="1963738" cy="2071031"/>
          </a:xfrm>
        </p:grpSpPr>
        <p:sp>
          <p:nvSpPr>
            <p:cNvPr id="29709" name="Line 71"/>
            <p:cNvSpPr>
              <a:spLocks noChangeShapeType="1"/>
            </p:cNvSpPr>
            <p:nvPr/>
          </p:nvSpPr>
          <p:spPr bwMode="auto">
            <a:xfrm flipH="1">
              <a:off x="7441214" y="2260656"/>
              <a:ext cx="344488" cy="35877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Line 72"/>
            <p:cNvSpPr>
              <a:spLocks noChangeShapeType="1"/>
            </p:cNvSpPr>
            <p:nvPr/>
          </p:nvSpPr>
          <p:spPr bwMode="auto">
            <a:xfrm flipH="1" flipV="1">
              <a:off x="7377714" y="1881243"/>
              <a:ext cx="431800" cy="36036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11" name="Object 4"/>
            <p:cNvGraphicFramePr>
              <a:graphicFrameLocks noChangeAspect="1"/>
            </p:cNvGraphicFramePr>
            <p:nvPr/>
          </p:nvGraphicFramePr>
          <p:xfrm>
            <a:off x="7225314" y="2619431"/>
            <a:ext cx="565150" cy="72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56" name="公式" r:id="rId13" imgW="177646" imgH="228402" progId="Equation.3">
                    <p:embed/>
                  </p:oleObj>
                </mc:Choice>
                <mc:Fallback>
                  <p:oleObj name="公式" r:id="rId13" imgW="177646" imgH="22840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5314" y="2619431"/>
                          <a:ext cx="565150" cy="722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2" name="Object 5"/>
            <p:cNvGraphicFramePr>
              <a:graphicFrameLocks noChangeAspect="1"/>
            </p:cNvGraphicFramePr>
            <p:nvPr/>
          </p:nvGraphicFramePr>
          <p:xfrm>
            <a:off x="6777639" y="1397056"/>
            <a:ext cx="606425" cy="72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57" name="公式" r:id="rId15" imgW="190500" imgH="228600" progId="Equation.3">
                    <p:embed/>
                  </p:oleObj>
                </mc:Choice>
                <mc:Fallback>
                  <p:oleObj name="公式" r:id="rId15" imgW="1905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7639" y="1397056"/>
                          <a:ext cx="606425" cy="722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3" name="Line 71"/>
            <p:cNvSpPr>
              <a:spLocks noChangeShapeType="1"/>
            </p:cNvSpPr>
            <p:nvPr/>
          </p:nvSpPr>
          <p:spPr bwMode="auto">
            <a:xfrm flipV="1">
              <a:off x="7801467" y="1870842"/>
              <a:ext cx="323028" cy="342518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14" name="Object 7"/>
            <p:cNvGraphicFramePr>
              <a:graphicFrameLocks noChangeAspect="1"/>
            </p:cNvGraphicFramePr>
            <p:nvPr/>
          </p:nvGraphicFramePr>
          <p:xfrm>
            <a:off x="8217502" y="1270713"/>
            <a:ext cx="523875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58" name="Equation" r:id="rId17" imgW="164957" imgH="241091" progId="Equation.DSMT4">
                    <p:embed/>
                  </p:oleObj>
                </mc:Choice>
                <mc:Fallback>
                  <p:oleObj name="Equation" r:id="rId17" imgW="164957" imgH="241091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7502" y="1270713"/>
                          <a:ext cx="523875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5" name="Line 72"/>
            <p:cNvSpPr>
              <a:spLocks noChangeShapeType="1"/>
            </p:cNvSpPr>
            <p:nvPr/>
          </p:nvSpPr>
          <p:spPr bwMode="auto">
            <a:xfrm>
              <a:off x="7782581" y="2205530"/>
              <a:ext cx="362936" cy="33797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16" name="Object 8"/>
            <p:cNvGraphicFramePr>
              <a:graphicFrameLocks noChangeAspect="1"/>
            </p:cNvGraphicFramePr>
            <p:nvPr/>
          </p:nvGraphicFramePr>
          <p:xfrm>
            <a:off x="7940512" y="2410977"/>
            <a:ext cx="565150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59" name="Equation" r:id="rId19" imgW="177646" imgH="241091" progId="Equation.DSMT4">
                    <p:embed/>
                  </p:oleObj>
                </mc:Choice>
                <mc:Fallback>
                  <p:oleObj name="Equation" r:id="rId19" imgW="177646" imgH="24109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0512" y="2410977"/>
                          <a:ext cx="565150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25413" y="1049338"/>
            <a:ext cx="82089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在匀速转动的非惯性系中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5" grpId="0"/>
      <p:bldP spid="30738" grpId="0"/>
      <p:bldP spid="23253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12BC5-A54E-4062-83ED-88D98313FA64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744538" y="1484313"/>
            <a:ext cx="3262312" cy="1617662"/>
            <a:chOff x="158" y="935"/>
            <a:chExt cx="2055" cy="1019"/>
          </a:xfrm>
        </p:grpSpPr>
        <p:graphicFrame>
          <p:nvGraphicFramePr>
            <p:cNvPr id="30760" name="Object 8"/>
            <p:cNvGraphicFramePr>
              <a:graphicFrameLocks noChangeAspect="1"/>
            </p:cNvGraphicFramePr>
            <p:nvPr/>
          </p:nvGraphicFramePr>
          <p:xfrm>
            <a:off x="192" y="1162"/>
            <a:ext cx="2021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0" name="Equation" r:id="rId3" imgW="1034969" imgH="387360" progId="Equation.DSMT4">
                    <p:embed/>
                  </p:oleObj>
                </mc:Choice>
                <mc:Fallback>
                  <p:oleObj name="Equation" r:id="rId3" imgW="1034969" imgH="38736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162"/>
                          <a:ext cx="2021" cy="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1" name="Text Box 17"/>
            <p:cNvSpPr txBox="1">
              <a:spLocks noChangeArrowheads="1"/>
            </p:cNvSpPr>
            <p:nvPr/>
          </p:nvSpPr>
          <p:spPr bwMode="auto">
            <a:xfrm>
              <a:off x="158" y="935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在地面惯性系：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07950" y="44450"/>
            <a:ext cx="8969375" cy="2806700"/>
            <a:chOff x="68" y="28"/>
            <a:chExt cx="5650" cy="1768"/>
          </a:xfrm>
        </p:grpSpPr>
        <p:sp>
          <p:nvSpPr>
            <p:cNvPr id="31773" name="Text Box 15"/>
            <p:cNvSpPr txBox="1">
              <a:spLocks noChangeArrowheads="1"/>
            </p:cNvSpPr>
            <p:nvPr/>
          </p:nvSpPr>
          <p:spPr bwMode="auto">
            <a:xfrm>
              <a:off x="68" y="28"/>
              <a:ext cx="3447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4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、</a:t>
              </a:r>
              <a:r>
                <a:rPr lang="zh-CN" altLang="en-US" sz="28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桌面匀角速</a:t>
              </a:r>
              <a:r>
                <a:rPr lang="en-US" altLang="zh-CN" sz="28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( </a:t>
              </a:r>
              <a:r>
                <a:rPr lang="en-US" altLang="zh-CN" sz="2800" b="1" i="1" dirty="0"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</a:t>
              </a:r>
              <a:r>
                <a:rPr lang="en-US" altLang="zh-CN" sz="28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)</a:t>
              </a:r>
              <a:r>
                <a:rPr lang="zh-CN" altLang="en-US" sz="28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转动，一质点在光滑桌面上相对于桌面以速率</a:t>
              </a:r>
              <a:r>
                <a:rPr lang="en-US" altLang="zh-CN" sz="28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(</a:t>
              </a:r>
              <a:r>
                <a:rPr lang="en-US" altLang="zh-CN" sz="2800" b="1" i="1" dirty="0">
                  <a:latin typeface="Book Antiqua" pitchFamily="18" charset="0"/>
                  <a:ea typeface="楷体_GB2312" pitchFamily="49" charset="-122"/>
                  <a:cs typeface="Times New Roman" pitchFamily="18" charset="0"/>
                </a:rPr>
                <a:t>v</a:t>
              </a:r>
              <a:r>
                <a:rPr lang="en-US" altLang="zh-CN" sz="28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)</a:t>
              </a:r>
              <a:r>
                <a:rPr lang="zh-CN" altLang="en-US" sz="28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匀速圆周运动。</a:t>
              </a:r>
            </a:p>
          </p:txBody>
        </p:sp>
        <p:grpSp>
          <p:nvGrpSpPr>
            <p:cNvPr id="30749" name="Group 25"/>
            <p:cNvGrpSpPr>
              <a:grpSpLocks/>
            </p:cNvGrpSpPr>
            <p:nvPr/>
          </p:nvGrpSpPr>
          <p:grpSpPr bwMode="auto">
            <a:xfrm>
              <a:off x="3566" y="73"/>
              <a:ext cx="2152" cy="1723"/>
              <a:chOff x="3339" y="165"/>
              <a:chExt cx="2152" cy="1723"/>
            </a:xfrm>
          </p:grpSpPr>
          <p:sp>
            <p:nvSpPr>
              <p:cNvPr id="30750" name="Oval 5"/>
              <p:cNvSpPr>
                <a:spLocks noChangeArrowheads="1"/>
              </p:cNvSpPr>
              <p:nvPr/>
            </p:nvSpPr>
            <p:spPr bwMode="auto">
              <a:xfrm>
                <a:off x="3752" y="533"/>
                <a:ext cx="950" cy="969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51" name="Oval 6"/>
              <p:cNvSpPr>
                <a:spLocks noChangeArrowheads="1"/>
              </p:cNvSpPr>
              <p:nvPr/>
            </p:nvSpPr>
            <p:spPr bwMode="auto">
              <a:xfrm>
                <a:off x="3339" y="165"/>
                <a:ext cx="1764" cy="1723"/>
              </a:xfrm>
              <a:prstGeom prst="ellipse">
                <a:avLst/>
              </a:prstGeom>
              <a:solidFill>
                <a:srgbClr val="99CCFF">
                  <a:alpha val="50195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52" name="Oval 7"/>
              <p:cNvSpPr>
                <a:spLocks noChangeArrowheads="1"/>
              </p:cNvSpPr>
              <p:nvPr/>
            </p:nvSpPr>
            <p:spPr bwMode="auto">
              <a:xfrm>
                <a:off x="4227" y="1000"/>
                <a:ext cx="34" cy="36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53" name="Oval 8"/>
              <p:cNvSpPr>
                <a:spLocks noChangeArrowheads="1"/>
              </p:cNvSpPr>
              <p:nvPr/>
            </p:nvSpPr>
            <p:spPr bwMode="auto">
              <a:xfrm>
                <a:off x="4533" y="677"/>
                <a:ext cx="101" cy="107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54" name="Text Box 9"/>
              <p:cNvSpPr txBox="1">
                <a:spLocks noChangeArrowheads="1"/>
              </p:cNvSpPr>
              <p:nvPr/>
            </p:nvSpPr>
            <p:spPr bwMode="auto">
              <a:xfrm>
                <a:off x="4691" y="391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latin typeface="Book Antiqua" panose="0204060205030503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v</a:t>
                </a:r>
                <a:endPara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55" name="Freeform 11"/>
              <p:cNvSpPr>
                <a:spLocks/>
              </p:cNvSpPr>
              <p:nvPr/>
            </p:nvSpPr>
            <p:spPr bwMode="auto">
              <a:xfrm flipV="1">
                <a:off x="5177" y="1143"/>
                <a:ext cx="68" cy="287"/>
              </a:xfrm>
              <a:custGeom>
                <a:avLst/>
                <a:gdLst>
                  <a:gd name="T0" fmla="*/ 0 w 264"/>
                  <a:gd name="T1" fmla="*/ 45 h 322"/>
                  <a:gd name="T2" fmla="*/ 0 w 264"/>
                  <a:gd name="T3" fmla="*/ 6 h 322"/>
                  <a:gd name="T4" fmla="*/ 0 w 264"/>
                  <a:gd name="T5" fmla="*/ 4 h 322"/>
                  <a:gd name="T6" fmla="*/ 0 60000 65536"/>
                  <a:gd name="T7" fmla="*/ 0 60000 65536"/>
                  <a:gd name="T8" fmla="*/ 0 60000 65536"/>
                  <a:gd name="T9" fmla="*/ 0 w 264"/>
                  <a:gd name="T10" fmla="*/ 0 h 322"/>
                  <a:gd name="T11" fmla="*/ 264 w 264"/>
                  <a:gd name="T12" fmla="*/ 322 h 3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4" h="322">
                    <a:moveTo>
                      <a:pt x="264" y="322"/>
                    </a:moveTo>
                    <a:cubicBezTo>
                      <a:pt x="209" y="239"/>
                      <a:pt x="143" y="101"/>
                      <a:pt x="60" y="46"/>
                    </a:cubicBezTo>
                    <a:cubicBezTo>
                      <a:pt x="29" y="0"/>
                      <a:pt x="50" y="10"/>
                      <a:pt x="0" y="1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6" name="Text Box 12"/>
              <p:cNvSpPr txBox="1">
                <a:spLocks noChangeArrowheads="1"/>
              </p:cNvSpPr>
              <p:nvPr/>
            </p:nvSpPr>
            <p:spPr bwMode="auto">
              <a:xfrm>
                <a:off x="5219" y="1115"/>
                <a:ext cx="27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57" name="Line 13"/>
              <p:cNvSpPr>
                <a:spLocks noChangeShapeType="1"/>
              </p:cNvSpPr>
              <p:nvPr/>
            </p:nvSpPr>
            <p:spPr bwMode="auto">
              <a:xfrm flipV="1">
                <a:off x="4261" y="748"/>
                <a:ext cx="305" cy="2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8" name="Text Box 14"/>
              <p:cNvSpPr txBox="1">
                <a:spLocks noChangeArrowheads="1"/>
              </p:cNvSpPr>
              <p:nvPr/>
            </p:nvSpPr>
            <p:spPr bwMode="auto">
              <a:xfrm>
                <a:off x="4332" y="799"/>
                <a:ext cx="20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30759" name="Line 24"/>
              <p:cNvSpPr>
                <a:spLocks noChangeShapeType="1"/>
              </p:cNvSpPr>
              <p:nvPr/>
            </p:nvSpPr>
            <p:spPr bwMode="auto">
              <a:xfrm flipH="1" flipV="1">
                <a:off x="4604" y="527"/>
                <a:ext cx="181" cy="227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3498" name="Object 2"/>
          <p:cNvGraphicFramePr>
            <a:graphicFrameLocks noChangeAspect="1"/>
          </p:cNvGraphicFramePr>
          <p:nvPr/>
        </p:nvGraphicFramePr>
        <p:xfrm>
          <a:off x="1239838" y="2828925"/>
          <a:ext cx="475297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1" name="Equation" r:id="rId5" imgW="1485911" imgH="387360" progId="Equation.DSMT4">
                  <p:embed/>
                </p:oleObj>
              </mc:Choice>
              <mc:Fallback>
                <p:oleObj name="Equation" r:id="rId5" imgW="1485911" imgH="387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2828925"/>
                        <a:ext cx="475297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3328988" y="3716338"/>
          <a:ext cx="5203825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2" name="Equation" r:id="rId7" imgW="1676400" imgH="419100" progId="Equation.DSMT4">
                  <p:embed/>
                </p:oleObj>
              </mc:Choice>
              <mc:Fallback>
                <p:oleObj name="Equation" r:id="rId7" imgW="16764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3716338"/>
                        <a:ext cx="5203825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8" name="Text Box 19"/>
          <p:cNvSpPr txBox="1">
            <a:spLocks noChangeArrowheads="1"/>
          </p:cNvSpPr>
          <p:nvPr/>
        </p:nvSpPr>
        <p:spPr bwMode="auto">
          <a:xfrm>
            <a:off x="395288" y="414813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在转动非惯性系：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609975" y="4652963"/>
            <a:ext cx="3340100" cy="590550"/>
            <a:chOff x="3609976" y="4652963"/>
            <a:chExt cx="3340100" cy="590551"/>
          </a:xfrm>
        </p:grpSpPr>
        <p:sp>
          <p:nvSpPr>
            <p:cNvPr id="30744" name="Text Box 27"/>
            <p:cNvSpPr txBox="1">
              <a:spLocks noChangeArrowheads="1"/>
            </p:cNvSpPr>
            <p:nvPr/>
          </p:nvSpPr>
          <p:spPr bwMode="auto">
            <a:xfrm>
              <a:off x="5508626" y="4724401"/>
              <a:ext cx="12557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离心力</a:t>
              </a:r>
            </a:p>
          </p:txBody>
        </p:sp>
        <p:sp>
          <p:nvSpPr>
            <p:cNvPr id="30745" name="Line 28"/>
            <p:cNvSpPr>
              <a:spLocks noChangeShapeType="1"/>
            </p:cNvSpPr>
            <p:nvPr/>
          </p:nvSpPr>
          <p:spPr bwMode="auto">
            <a:xfrm>
              <a:off x="5508626" y="4652963"/>
              <a:ext cx="144145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29"/>
            <p:cNvSpPr>
              <a:spLocks noChangeShapeType="1"/>
            </p:cNvSpPr>
            <p:nvPr/>
          </p:nvSpPr>
          <p:spPr bwMode="auto">
            <a:xfrm>
              <a:off x="3851276" y="4652963"/>
              <a:ext cx="151288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Text Box 30"/>
            <p:cNvSpPr txBox="1">
              <a:spLocks noChangeArrowheads="1"/>
            </p:cNvSpPr>
            <p:nvPr/>
          </p:nvSpPr>
          <p:spPr bwMode="auto">
            <a:xfrm>
              <a:off x="3609976" y="4710113"/>
              <a:ext cx="19700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科里奥利力</a:t>
              </a:r>
            </a:p>
          </p:txBody>
        </p:sp>
      </p:grpSp>
      <p:sp>
        <p:nvSpPr>
          <p:cNvPr id="31767" name="Text Box 32"/>
          <p:cNvSpPr txBox="1">
            <a:spLocks noChangeArrowheads="1"/>
          </p:cNvSpPr>
          <p:nvPr/>
        </p:nvSpPr>
        <p:spPr bwMode="auto">
          <a:xfrm>
            <a:off x="395288" y="5286375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两个非惯性力均沿径向指向外。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797050" y="5911850"/>
          <a:ext cx="31353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3" name="Equation" r:id="rId9" imgW="875920" imgH="253890" progId="Equation.DSMT4">
                  <p:embed/>
                </p:oleObj>
              </mc:Choice>
              <mc:Fallback>
                <p:oleObj name="Equation" r:id="rId9" imgW="875920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5911850"/>
                        <a:ext cx="31353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011863" y="5097463"/>
            <a:ext cx="2736850" cy="1474787"/>
            <a:chOff x="6011863" y="5097463"/>
            <a:chExt cx="2736850" cy="1474623"/>
          </a:xfrm>
        </p:grpSpPr>
        <p:sp>
          <p:nvSpPr>
            <p:cNvPr id="30738" name="Oval 33"/>
            <p:cNvSpPr>
              <a:spLocks noChangeArrowheads="1"/>
            </p:cNvSpPr>
            <p:nvPr/>
          </p:nvSpPr>
          <p:spPr bwMode="auto">
            <a:xfrm>
              <a:off x="6011863" y="5948363"/>
              <a:ext cx="2736850" cy="5762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9" name="Line 34"/>
            <p:cNvSpPr>
              <a:spLocks noChangeShapeType="1"/>
            </p:cNvSpPr>
            <p:nvPr/>
          </p:nvSpPr>
          <p:spPr bwMode="auto">
            <a:xfrm flipV="1">
              <a:off x="7380288" y="5227638"/>
              <a:ext cx="0" cy="1008063"/>
            </a:xfrm>
            <a:prstGeom prst="line">
              <a:avLst/>
            </a:prstGeom>
            <a:noFill/>
            <a:ln w="53975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Freeform 35"/>
            <p:cNvSpPr>
              <a:spLocks/>
            </p:cNvSpPr>
            <p:nvPr/>
          </p:nvSpPr>
          <p:spPr bwMode="auto">
            <a:xfrm>
              <a:off x="7092951" y="5661025"/>
              <a:ext cx="574675" cy="142875"/>
            </a:xfrm>
            <a:custGeom>
              <a:avLst/>
              <a:gdLst>
                <a:gd name="T0" fmla="*/ 0 w 362"/>
                <a:gd name="T1" fmla="*/ 0 h 90"/>
                <a:gd name="T2" fmla="*/ 2147483646 w 362"/>
                <a:gd name="T3" fmla="*/ 2147483646 h 90"/>
                <a:gd name="T4" fmla="*/ 2147483646 w 362"/>
                <a:gd name="T5" fmla="*/ 0 h 90"/>
                <a:gd name="T6" fmla="*/ 0 60000 65536"/>
                <a:gd name="T7" fmla="*/ 0 60000 65536"/>
                <a:gd name="T8" fmla="*/ 0 60000 65536"/>
                <a:gd name="T9" fmla="*/ 0 w 362"/>
                <a:gd name="T10" fmla="*/ 0 h 90"/>
                <a:gd name="T11" fmla="*/ 362 w 36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" h="90">
                  <a:moveTo>
                    <a:pt x="0" y="0"/>
                  </a:moveTo>
                  <a:cubicBezTo>
                    <a:pt x="60" y="45"/>
                    <a:pt x="121" y="90"/>
                    <a:pt x="181" y="90"/>
                  </a:cubicBezTo>
                  <a:cubicBezTo>
                    <a:pt x="241" y="90"/>
                    <a:pt x="301" y="45"/>
                    <a:pt x="362" y="0"/>
                  </a:cubicBezTo>
                </a:path>
              </a:pathLst>
            </a:custGeom>
            <a:noFill/>
            <a:ln w="41275">
              <a:solidFill>
                <a:srgbClr val="0000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41" name="Object 3"/>
            <p:cNvGraphicFramePr>
              <a:graphicFrameLocks noChangeAspect="1"/>
            </p:cNvGraphicFramePr>
            <p:nvPr/>
          </p:nvGraphicFramePr>
          <p:xfrm>
            <a:off x="7451725" y="5097463"/>
            <a:ext cx="47307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4" name="Equation" r:id="rId11" imgW="152202" imgH="177569" progId="Equation.DSMT4">
                    <p:embed/>
                  </p:oleObj>
                </mc:Choice>
                <mc:Fallback>
                  <p:oleObj name="Equation" r:id="rId11" imgW="152202" imgH="177569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1725" y="5097463"/>
                          <a:ext cx="473075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2" name="Line 37"/>
            <p:cNvSpPr>
              <a:spLocks noChangeShapeType="1"/>
            </p:cNvSpPr>
            <p:nvPr/>
          </p:nvSpPr>
          <p:spPr bwMode="auto">
            <a:xfrm>
              <a:off x="7128039" y="6542636"/>
              <a:ext cx="936625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43" name="Object 4"/>
            <p:cNvGraphicFramePr>
              <a:graphicFrameLocks noChangeAspect="1"/>
            </p:cNvGraphicFramePr>
            <p:nvPr/>
          </p:nvGraphicFramePr>
          <p:xfrm>
            <a:off x="7525790" y="6022811"/>
            <a:ext cx="393700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5" name="Equation" r:id="rId13" imgW="126725" imgH="177415" progId="Equation.DSMT4">
                    <p:embed/>
                  </p:oleObj>
                </mc:Choice>
                <mc:Fallback>
                  <p:oleObj name="Equation" r:id="rId13" imgW="126725" imgH="17741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5790" y="6022811"/>
                          <a:ext cx="393700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166688" y="1508125"/>
            <a:ext cx="1081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解：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6478588" y="6099175"/>
            <a:ext cx="893762" cy="758825"/>
            <a:chOff x="6478315" y="6099175"/>
            <a:chExt cx="894689" cy="758825"/>
          </a:xfrm>
        </p:grpSpPr>
        <p:graphicFrame>
          <p:nvGraphicFramePr>
            <p:cNvPr id="30734" name="Object 5"/>
            <p:cNvGraphicFramePr>
              <a:graphicFrameLocks noChangeAspect="1"/>
            </p:cNvGraphicFramePr>
            <p:nvPr/>
          </p:nvGraphicFramePr>
          <p:xfrm>
            <a:off x="6478315" y="6099175"/>
            <a:ext cx="534988" cy="758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6" name="公式" r:id="rId15" imgW="177569" imgH="253670" progId="Equation.3">
                    <p:embed/>
                  </p:oleObj>
                </mc:Choice>
                <mc:Fallback>
                  <p:oleObj name="公式" r:id="rId15" imgW="177569" imgH="25367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8315" y="6099175"/>
                          <a:ext cx="534988" cy="758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35" name="Group 40"/>
            <p:cNvGrpSpPr>
              <a:grpSpLocks/>
            </p:cNvGrpSpPr>
            <p:nvPr/>
          </p:nvGrpSpPr>
          <p:grpSpPr bwMode="auto">
            <a:xfrm>
              <a:off x="6915806" y="6211614"/>
              <a:ext cx="457198" cy="646386"/>
              <a:chOff x="6915806" y="6211614"/>
              <a:chExt cx="457198" cy="646386"/>
            </a:xfrm>
          </p:grpSpPr>
          <p:sp>
            <p:nvSpPr>
              <p:cNvPr id="30736" name="Line 39"/>
              <p:cNvSpPr>
                <a:spLocks noChangeShapeType="1"/>
              </p:cNvSpPr>
              <p:nvPr/>
            </p:nvSpPr>
            <p:spPr bwMode="auto">
              <a:xfrm flipH="1">
                <a:off x="6915806" y="6516414"/>
                <a:ext cx="231227" cy="341586"/>
              </a:xfrm>
              <a:prstGeom prst="line">
                <a:avLst/>
              </a:prstGeom>
              <a:noFill/>
              <a:ln w="539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7" name="Line 39"/>
              <p:cNvSpPr>
                <a:spLocks noChangeShapeType="1"/>
              </p:cNvSpPr>
              <p:nvPr/>
            </p:nvSpPr>
            <p:spPr bwMode="auto">
              <a:xfrm flipH="1">
                <a:off x="7094483" y="6211614"/>
                <a:ext cx="278521" cy="378372"/>
              </a:xfrm>
              <a:prstGeom prst="line">
                <a:avLst/>
              </a:prstGeom>
              <a:noFill/>
              <a:ln w="53975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8" grpId="0"/>
      <p:bldP spid="31767" grpId="0"/>
      <p:bldP spid="4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130B17-9F9C-4E75-B2FB-E24713736E08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180226" name="Line 2"/>
          <p:cNvSpPr>
            <a:spLocks noChangeShapeType="1"/>
          </p:cNvSpPr>
          <p:nvPr/>
        </p:nvSpPr>
        <p:spPr bwMode="auto">
          <a:xfrm flipH="1" flipV="1">
            <a:off x="2147888" y="4298950"/>
            <a:ext cx="615950" cy="17637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447675" y="1457325"/>
            <a:ext cx="787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落体偏东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3913188" y="1463675"/>
            <a:ext cx="49180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物体从高处自由下落，所受科里奥利力的方向不论在南北半球均向东，因此使落点偏东。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364163" y="4133850"/>
            <a:ext cx="2109787" cy="2230438"/>
            <a:chOff x="4480" y="1515"/>
            <a:chExt cx="1440" cy="1405"/>
          </a:xfrm>
        </p:grpSpPr>
        <p:grpSp>
          <p:nvGrpSpPr>
            <p:cNvPr id="31788" name="Group 10"/>
            <p:cNvGrpSpPr>
              <a:grpSpLocks/>
            </p:cNvGrpSpPr>
            <p:nvPr/>
          </p:nvGrpSpPr>
          <p:grpSpPr bwMode="auto">
            <a:xfrm>
              <a:off x="4912" y="1768"/>
              <a:ext cx="480" cy="1104"/>
              <a:chOff x="3888" y="1392"/>
              <a:chExt cx="480" cy="1104"/>
            </a:xfrm>
          </p:grpSpPr>
          <p:sp>
            <p:nvSpPr>
              <p:cNvPr id="31822" name="Line 11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144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23" name="Text Box 12"/>
              <p:cNvSpPr txBox="1">
                <a:spLocks noChangeArrowheads="1"/>
              </p:cNvSpPr>
              <p:nvPr/>
            </p:nvSpPr>
            <p:spPr bwMode="auto">
              <a:xfrm>
                <a:off x="4032" y="220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31789" name="Line 13"/>
            <p:cNvSpPr>
              <a:spLocks noChangeShapeType="1"/>
            </p:cNvSpPr>
            <p:nvPr/>
          </p:nvSpPr>
          <p:spPr bwMode="auto">
            <a:xfrm>
              <a:off x="4912" y="176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0" name="Text Box 14"/>
            <p:cNvSpPr txBox="1">
              <a:spLocks noChangeArrowheads="1"/>
            </p:cNvSpPr>
            <p:nvPr/>
          </p:nvSpPr>
          <p:spPr bwMode="auto">
            <a:xfrm>
              <a:off x="4618" y="151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791" name="Text Box 15"/>
            <p:cNvSpPr txBox="1">
              <a:spLocks noChangeArrowheads="1"/>
            </p:cNvSpPr>
            <p:nvPr/>
          </p:nvSpPr>
          <p:spPr bwMode="auto">
            <a:xfrm>
              <a:off x="4672" y="25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31792" name="Group 16"/>
            <p:cNvGrpSpPr>
              <a:grpSpLocks/>
            </p:cNvGrpSpPr>
            <p:nvPr/>
          </p:nvGrpSpPr>
          <p:grpSpPr bwMode="auto">
            <a:xfrm>
              <a:off x="4480" y="2632"/>
              <a:ext cx="1440" cy="288"/>
              <a:chOff x="3456" y="2256"/>
              <a:chExt cx="1440" cy="288"/>
            </a:xfrm>
          </p:grpSpPr>
          <p:grpSp>
            <p:nvGrpSpPr>
              <p:cNvPr id="31794" name="Group 17"/>
              <p:cNvGrpSpPr>
                <a:grpSpLocks/>
              </p:cNvGrpSpPr>
              <p:nvPr/>
            </p:nvGrpSpPr>
            <p:grpSpPr bwMode="auto">
              <a:xfrm>
                <a:off x="3456" y="2448"/>
                <a:ext cx="1104" cy="48"/>
                <a:chOff x="3264" y="2448"/>
                <a:chExt cx="1488" cy="48"/>
              </a:xfrm>
            </p:grpSpPr>
            <p:sp>
              <p:nvSpPr>
                <p:cNvPr id="31796" name="Line 18"/>
                <p:cNvSpPr>
                  <a:spLocks noChangeShapeType="1"/>
                </p:cNvSpPr>
                <p:nvPr/>
              </p:nvSpPr>
              <p:spPr bwMode="auto">
                <a:xfrm>
                  <a:off x="3264" y="2448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31797" name="Group 19"/>
                <p:cNvGrpSpPr>
                  <a:grpSpLocks/>
                </p:cNvGrpSpPr>
                <p:nvPr/>
              </p:nvGrpSpPr>
              <p:grpSpPr bwMode="auto">
                <a:xfrm>
                  <a:off x="3312" y="2448"/>
                  <a:ext cx="1296" cy="48"/>
                  <a:chOff x="3312" y="2448"/>
                  <a:chExt cx="1296" cy="48"/>
                </a:xfrm>
              </p:grpSpPr>
              <p:sp>
                <p:nvSpPr>
                  <p:cNvPr id="31798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64" y="2448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99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60" y="2448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1800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312" y="2448"/>
                    <a:ext cx="528" cy="48"/>
                    <a:chOff x="3312" y="2448"/>
                    <a:chExt cx="528" cy="48"/>
                  </a:xfrm>
                </p:grpSpPr>
                <p:grpSp>
                  <p:nvGrpSpPr>
                    <p:cNvPr id="31812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12" y="2448"/>
                      <a:ext cx="240" cy="48"/>
                      <a:chOff x="3312" y="2448"/>
                      <a:chExt cx="240" cy="48"/>
                    </a:xfrm>
                  </p:grpSpPr>
                  <p:sp>
                    <p:nvSpPr>
                      <p:cNvPr id="31818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408" y="2448"/>
                        <a:ext cx="48" cy="4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31819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12" y="2448"/>
                        <a:ext cx="240" cy="48"/>
                        <a:chOff x="3312" y="2448"/>
                        <a:chExt cx="240" cy="48"/>
                      </a:xfrm>
                    </p:grpSpPr>
                    <p:sp>
                      <p:nvSpPr>
                        <p:cNvPr id="31820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312" y="2448"/>
                          <a:ext cx="48" cy="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1821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504" y="2448"/>
                          <a:ext cx="48" cy="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31813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00" y="2448"/>
                      <a:ext cx="240" cy="48"/>
                      <a:chOff x="3600" y="2448"/>
                      <a:chExt cx="240" cy="48"/>
                    </a:xfrm>
                  </p:grpSpPr>
                  <p:sp>
                    <p:nvSpPr>
                      <p:cNvPr id="31814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96" y="2448"/>
                        <a:ext cx="48" cy="4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31815" name="Group 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00" y="2448"/>
                        <a:ext cx="240" cy="48"/>
                        <a:chOff x="3312" y="2448"/>
                        <a:chExt cx="240" cy="48"/>
                      </a:xfrm>
                    </p:grpSpPr>
                    <p:sp>
                      <p:nvSpPr>
                        <p:cNvPr id="31816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312" y="2448"/>
                          <a:ext cx="48" cy="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1817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504" y="2448"/>
                          <a:ext cx="48" cy="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31801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3888" y="2448"/>
                    <a:ext cx="528" cy="48"/>
                    <a:chOff x="3312" y="2448"/>
                    <a:chExt cx="528" cy="48"/>
                  </a:xfrm>
                </p:grpSpPr>
                <p:grpSp>
                  <p:nvGrpSpPr>
                    <p:cNvPr id="31802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12" y="2448"/>
                      <a:ext cx="240" cy="48"/>
                      <a:chOff x="3312" y="2448"/>
                      <a:chExt cx="240" cy="48"/>
                    </a:xfrm>
                  </p:grpSpPr>
                  <p:sp>
                    <p:nvSpPr>
                      <p:cNvPr id="31808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408" y="2448"/>
                        <a:ext cx="48" cy="4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31809" name="Group 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12" y="2448"/>
                        <a:ext cx="240" cy="48"/>
                        <a:chOff x="3312" y="2448"/>
                        <a:chExt cx="240" cy="48"/>
                      </a:xfrm>
                    </p:grpSpPr>
                    <p:sp>
                      <p:nvSpPr>
                        <p:cNvPr id="31810" name="Line 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312" y="2448"/>
                          <a:ext cx="48" cy="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1811" name="Line 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504" y="2448"/>
                          <a:ext cx="48" cy="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31803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00" y="2448"/>
                      <a:ext cx="240" cy="48"/>
                      <a:chOff x="3600" y="2448"/>
                      <a:chExt cx="240" cy="48"/>
                    </a:xfrm>
                  </p:grpSpPr>
                  <p:sp>
                    <p:nvSpPr>
                      <p:cNvPr id="31804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96" y="2448"/>
                        <a:ext cx="48" cy="4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31805" name="Group 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00" y="2448"/>
                        <a:ext cx="240" cy="48"/>
                        <a:chOff x="3312" y="2448"/>
                        <a:chExt cx="240" cy="48"/>
                      </a:xfrm>
                    </p:grpSpPr>
                    <p:sp>
                      <p:nvSpPr>
                        <p:cNvPr id="31806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312" y="2448"/>
                          <a:ext cx="48" cy="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1807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504" y="2448"/>
                          <a:ext cx="48" cy="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31795" name="Text Box 44"/>
              <p:cNvSpPr txBox="1">
                <a:spLocks noChangeArrowheads="1"/>
              </p:cNvSpPr>
              <p:nvPr/>
            </p:nvSpPr>
            <p:spPr bwMode="auto">
              <a:xfrm>
                <a:off x="4560" y="225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东</a:t>
                </a:r>
              </a:p>
            </p:txBody>
          </p:sp>
        </p:grpSp>
        <p:sp>
          <p:nvSpPr>
            <p:cNvPr id="31793" name="Oval 45"/>
            <p:cNvSpPr>
              <a:spLocks noChangeArrowheads="1"/>
            </p:cNvSpPr>
            <p:nvPr/>
          </p:nvSpPr>
          <p:spPr bwMode="auto">
            <a:xfrm>
              <a:off x="4864" y="1701"/>
              <a:ext cx="103" cy="10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80270" name="Line 46"/>
          <p:cNvSpPr>
            <a:spLocks noChangeShapeType="1"/>
          </p:cNvSpPr>
          <p:nvPr/>
        </p:nvSpPr>
        <p:spPr bwMode="auto">
          <a:xfrm flipV="1">
            <a:off x="2136775" y="2787650"/>
            <a:ext cx="1257300" cy="15255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768350" y="2089150"/>
            <a:ext cx="2727325" cy="4183063"/>
            <a:chOff x="461" y="1607"/>
            <a:chExt cx="1861" cy="2635"/>
          </a:xfrm>
        </p:grpSpPr>
        <p:sp>
          <p:nvSpPr>
            <p:cNvPr id="31777" name="Oval 48"/>
            <p:cNvSpPr>
              <a:spLocks noChangeArrowheads="1"/>
            </p:cNvSpPr>
            <p:nvPr/>
          </p:nvSpPr>
          <p:spPr bwMode="auto">
            <a:xfrm>
              <a:off x="461" y="2125"/>
              <a:ext cx="1854" cy="18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78" name="Arc 49"/>
            <p:cNvSpPr>
              <a:spLocks/>
            </p:cNvSpPr>
            <p:nvPr/>
          </p:nvSpPr>
          <p:spPr bwMode="auto">
            <a:xfrm flipV="1">
              <a:off x="462" y="2954"/>
              <a:ext cx="1850" cy="306"/>
            </a:xfrm>
            <a:custGeom>
              <a:avLst/>
              <a:gdLst>
                <a:gd name="T0" fmla="*/ 0 w 43093"/>
                <a:gd name="T1" fmla="*/ 0 h 21600"/>
                <a:gd name="T2" fmla="*/ 0 w 43093"/>
                <a:gd name="T3" fmla="*/ 0 h 21600"/>
                <a:gd name="T4" fmla="*/ 0 w 430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093"/>
                <a:gd name="T10" fmla="*/ 0 h 21600"/>
                <a:gd name="T11" fmla="*/ 43093 w 430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93" h="21600" fill="none" extrusionOk="0">
                  <a:moveTo>
                    <a:pt x="0" y="19448"/>
                  </a:moveTo>
                  <a:cubicBezTo>
                    <a:pt x="1105" y="8407"/>
                    <a:pt x="10396" y="-1"/>
                    <a:pt x="21493" y="0"/>
                  </a:cubicBezTo>
                  <a:cubicBezTo>
                    <a:pt x="33374" y="0"/>
                    <a:pt x="43025" y="9596"/>
                    <a:pt x="43092" y="21478"/>
                  </a:cubicBezTo>
                </a:path>
                <a:path w="43093" h="21600" stroke="0" extrusionOk="0">
                  <a:moveTo>
                    <a:pt x="0" y="19448"/>
                  </a:moveTo>
                  <a:cubicBezTo>
                    <a:pt x="1105" y="8407"/>
                    <a:pt x="10396" y="-1"/>
                    <a:pt x="21493" y="0"/>
                  </a:cubicBezTo>
                  <a:cubicBezTo>
                    <a:pt x="33374" y="0"/>
                    <a:pt x="43025" y="9596"/>
                    <a:pt x="43092" y="21478"/>
                  </a:cubicBezTo>
                  <a:lnTo>
                    <a:pt x="21493" y="21600"/>
                  </a:lnTo>
                  <a:lnTo>
                    <a:pt x="0" y="194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9" name="Arc 50"/>
            <p:cNvSpPr>
              <a:spLocks/>
            </p:cNvSpPr>
            <p:nvPr/>
          </p:nvSpPr>
          <p:spPr bwMode="auto">
            <a:xfrm>
              <a:off x="468" y="2833"/>
              <a:ext cx="1854" cy="134"/>
            </a:xfrm>
            <a:custGeom>
              <a:avLst/>
              <a:gdLst>
                <a:gd name="T0" fmla="*/ 0 w 43200"/>
                <a:gd name="T1" fmla="*/ 0 h 26422"/>
                <a:gd name="T2" fmla="*/ 0 w 43200"/>
                <a:gd name="T3" fmla="*/ 0 h 26422"/>
                <a:gd name="T4" fmla="*/ 0 w 43200"/>
                <a:gd name="T5" fmla="*/ 0 h 2642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6422"/>
                <a:gd name="T11" fmla="*/ 43200 w 43200"/>
                <a:gd name="T12" fmla="*/ 26422 h 264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6422" fill="none" extrusionOk="0">
                  <a:moveTo>
                    <a:pt x="174" y="24342"/>
                  </a:moveTo>
                  <a:cubicBezTo>
                    <a:pt x="58" y="23432"/>
                    <a:pt x="0" y="2251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222"/>
                    <a:pt x="43017" y="24840"/>
                    <a:pt x="42654" y="26421"/>
                  </a:cubicBezTo>
                </a:path>
                <a:path w="43200" h="26422" stroke="0" extrusionOk="0">
                  <a:moveTo>
                    <a:pt x="174" y="24342"/>
                  </a:moveTo>
                  <a:cubicBezTo>
                    <a:pt x="58" y="23432"/>
                    <a:pt x="0" y="2251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222"/>
                    <a:pt x="43017" y="24840"/>
                    <a:pt x="42654" y="26421"/>
                  </a:cubicBezTo>
                  <a:lnTo>
                    <a:pt x="21600" y="21600"/>
                  </a:lnTo>
                  <a:lnTo>
                    <a:pt x="174" y="2434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0" name="Arc 51"/>
            <p:cNvSpPr>
              <a:spLocks/>
            </p:cNvSpPr>
            <p:nvPr/>
          </p:nvSpPr>
          <p:spPr bwMode="auto">
            <a:xfrm flipV="1">
              <a:off x="673" y="2435"/>
              <a:ext cx="1408" cy="242"/>
            </a:xfrm>
            <a:custGeom>
              <a:avLst/>
              <a:gdLst>
                <a:gd name="T0" fmla="*/ 0 w 43093"/>
                <a:gd name="T1" fmla="*/ 0 h 21600"/>
                <a:gd name="T2" fmla="*/ 0 w 43093"/>
                <a:gd name="T3" fmla="*/ 0 h 21600"/>
                <a:gd name="T4" fmla="*/ 0 w 4309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093"/>
                <a:gd name="T10" fmla="*/ 0 h 21600"/>
                <a:gd name="T11" fmla="*/ 43093 w 430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93" h="21600" fill="none" extrusionOk="0">
                  <a:moveTo>
                    <a:pt x="0" y="19448"/>
                  </a:moveTo>
                  <a:cubicBezTo>
                    <a:pt x="1105" y="8407"/>
                    <a:pt x="10396" y="-1"/>
                    <a:pt x="21493" y="0"/>
                  </a:cubicBezTo>
                  <a:cubicBezTo>
                    <a:pt x="33374" y="0"/>
                    <a:pt x="43025" y="9596"/>
                    <a:pt x="43092" y="21478"/>
                  </a:cubicBezTo>
                </a:path>
                <a:path w="43093" h="21600" stroke="0" extrusionOk="0">
                  <a:moveTo>
                    <a:pt x="0" y="19448"/>
                  </a:moveTo>
                  <a:cubicBezTo>
                    <a:pt x="1105" y="8407"/>
                    <a:pt x="10396" y="-1"/>
                    <a:pt x="21493" y="0"/>
                  </a:cubicBezTo>
                  <a:cubicBezTo>
                    <a:pt x="33374" y="0"/>
                    <a:pt x="43025" y="9596"/>
                    <a:pt x="43092" y="21478"/>
                  </a:cubicBezTo>
                  <a:lnTo>
                    <a:pt x="21493" y="21600"/>
                  </a:lnTo>
                  <a:lnTo>
                    <a:pt x="0" y="194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1" name="Arc 52"/>
            <p:cNvSpPr>
              <a:spLocks/>
            </p:cNvSpPr>
            <p:nvPr/>
          </p:nvSpPr>
          <p:spPr bwMode="auto">
            <a:xfrm>
              <a:off x="1385" y="2138"/>
              <a:ext cx="371" cy="1846"/>
            </a:xfrm>
            <a:custGeom>
              <a:avLst/>
              <a:gdLst>
                <a:gd name="T0" fmla="*/ 0 w 23025"/>
                <a:gd name="T1" fmla="*/ 0 h 43200"/>
                <a:gd name="T2" fmla="*/ 0 w 23025"/>
                <a:gd name="T3" fmla="*/ 0 h 43200"/>
                <a:gd name="T4" fmla="*/ 0 w 23025"/>
                <a:gd name="T5" fmla="*/ 0 h 43200"/>
                <a:gd name="T6" fmla="*/ 0 60000 65536"/>
                <a:gd name="T7" fmla="*/ 0 60000 65536"/>
                <a:gd name="T8" fmla="*/ 0 60000 65536"/>
                <a:gd name="T9" fmla="*/ 0 w 23025"/>
                <a:gd name="T10" fmla="*/ 0 h 43200"/>
                <a:gd name="T11" fmla="*/ 23025 w 2302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25" h="43200" fill="none" extrusionOk="0">
                  <a:moveTo>
                    <a:pt x="1424" y="0"/>
                  </a:moveTo>
                  <a:cubicBezTo>
                    <a:pt x="13354" y="0"/>
                    <a:pt x="23025" y="9670"/>
                    <a:pt x="23025" y="21600"/>
                  </a:cubicBezTo>
                  <a:cubicBezTo>
                    <a:pt x="23025" y="33529"/>
                    <a:pt x="13354" y="43200"/>
                    <a:pt x="1425" y="43200"/>
                  </a:cubicBezTo>
                  <a:cubicBezTo>
                    <a:pt x="949" y="43200"/>
                    <a:pt x="474" y="43184"/>
                    <a:pt x="0" y="43152"/>
                  </a:cubicBezTo>
                </a:path>
                <a:path w="23025" h="43200" stroke="0" extrusionOk="0">
                  <a:moveTo>
                    <a:pt x="1424" y="0"/>
                  </a:moveTo>
                  <a:cubicBezTo>
                    <a:pt x="13354" y="0"/>
                    <a:pt x="23025" y="9670"/>
                    <a:pt x="23025" y="21600"/>
                  </a:cubicBezTo>
                  <a:cubicBezTo>
                    <a:pt x="23025" y="33529"/>
                    <a:pt x="13354" y="43200"/>
                    <a:pt x="1425" y="43200"/>
                  </a:cubicBezTo>
                  <a:cubicBezTo>
                    <a:pt x="949" y="43200"/>
                    <a:pt x="474" y="43184"/>
                    <a:pt x="0" y="43152"/>
                  </a:cubicBezTo>
                  <a:lnTo>
                    <a:pt x="1425" y="21600"/>
                  </a:lnTo>
                  <a:lnTo>
                    <a:pt x="1424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2" name="Line 53"/>
            <p:cNvSpPr>
              <a:spLocks noChangeShapeType="1"/>
            </p:cNvSpPr>
            <p:nvPr/>
          </p:nvSpPr>
          <p:spPr bwMode="auto">
            <a:xfrm>
              <a:off x="1395" y="2125"/>
              <a:ext cx="0" cy="185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3" name="Line 54"/>
            <p:cNvSpPr>
              <a:spLocks noChangeShapeType="1"/>
            </p:cNvSpPr>
            <p:nvPr/>
          </p:nvSpPr>
          <p:spPr bwMode="auto">
            <a:xfrm flipV="1">
              <a:off x="1395" y="1805"/>
              <a:ext cx="0" cy="30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4" name="Line 55"/>
            <p:cNvSpPr>
              <a:spLocks noChangeShapeType="1"/>
            </p:cNvSpPr>
            <p:nvPr/>
          </p:nvSpPr>
          <p:spPr bwMode="auto">
            <a:xfrm flipV="1">
              <a:off x="1395" y="3935"/>
              <a:ext cx="0" cy="30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5" name="Arc 56"/>
            <p:cNvSpPr>
              <a:spLocks/>
            </p:cNvSpPr>
            <p:nvPr/>
          </p:nvSpPr>
          <p:spPr bwMode="auto">
            <a:xfrm>
              <a:off x="688" y="2348"/>
              <a:ext cx="1356" cy="135"/>
            </a:xfrm>
            <a:custGeom>
              <a:avLst/>
              <a:gdLst>
                <a:gd name="T0" fmla="*/ 0 w 40565"/>
                <a:gd name="T1" fmla="*/ 0 h 24342"/>
                <a:gd name="T2" fmla="*/ 0 w 40565"/>
                <a:gd name="T3" fmla="*/ 0 h 24342"/>
                <a:gd name="T4" fmla="*/ 0 w 40565"/>
                <a:gd name="T5" fmla="*/ 0 h 24342"/>
                <a:gd name="T6" fmla="*/ 0 60000 65536"/>
                <a:gd name="T7" fmla="*/ 0 60000 65536"/>
                <a:gd name="T8" fmla="*/ 0 60000 65536"/>
                <a:gd name="T9" fmla="*/ 0 w 40565"/>
                <a:gd name="T10" fmla="*/ 0 h 24342"/>
                <a:gd name="T11" fmla="*/ 40565 w 40565"/>
                <a:gd name="T12" fmla="*/ 24342 h 243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565" h="24342" fill="none" extrusionOk="0">
                  <a:moveTo>
                    <a:pt x="174" y="24342"/>
                  </a:moveTo>
                  <a:cubicBezTo>
                    <a:pt x="58" y="23432"/>
                    <a:pt x="0" y="2251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506" y="-1"/>
                    <a:pt x="36781" y="4319"/>
                    <a:pt x="40565" y="11261"/>
                  </a:cubicBezTo>
                </a:path>
                <a:path w="40565" h="24342" stroke="0" extrusionOk="0">
                  <a:moveTo>
                    <a:pt x="174" y="24342"/>
                  </a:moveTo>
                  <a:cubicBezTo>
                    <a:pt x="58" y="23432"/>
                    <a:pt x="0" y="2251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506" y="-1"/>
                    <a:pt x="36781" y="4319"/>
                    <a:pt x="40565" y="11261"/>
                  </a:cubicBezTo>
                  <a:lnTo>
                    <a:pt x="21600" y="21600"/>
                  </a:lnTo>
                  <a:lnTo>
                    <a:pt x="174" y="2434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6" name="Line 57"/>
            <p:cNvSpPr>
              <a:spLocks noChangeShapeType="1"/>
            </p:cNvSpPr>
            <p:nvPr/>
          </p:nvSpPr>
          <p:spPr bwMode="auto">
            <a:xfrm>
              <a:off x="1395" y="3008"/>
              <a:ext cx="359" cy="20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1787" name="Object 9"/>
            <p:cNvGraphicFramePr>
              <a:graphicFrameLocks noChangeAspect="1"/>
            </p:cNvGraphicFramePr>
            <p:nvPr/>
          </p:nvGraphicFramePr>
          <p:xfrm>
            <a:off x="1434" y="1607"/>
            <a:ext cx="289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6" name="公式" r:id="rId4" imgW="190417" imgH="203112" progId="Equation.3">
                    <p:embed/>
                  </p:oleObj>
                </mc:Choice>
                <mc:Fallback>
                  <p:oleObj name="公式" r:id="rId4" imgW="190417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1607"/>
                          <a:ext cx="289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0283" name="Line 59"/>
          <p:cNvSpPr>
            <a:spLocks noChangeShapeType="1"/>
          </p:cNvSpPr>
          <p:nvPr/>
        </p:nvSpPr>
        <p:spPr bwMode="auto">
          <a:xfrm flipV="1">
            <a:off x="2259013" y="3714750"/>
            <a:ext cx="363537" cy="447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0284" name="Arc 60"/>
          <p:cNvSpPr>
            <a:spLocks noChangeAspect="1"/>
          </p:cNvSpPr>
          <p:nvPr/>
        </p:nvSpPr>
        <p:spPr bwMode="auto">
          <a:xfrm>
            <a:off x="1792288" y="2578100"/>
            <a:ext cx="673100" cy="236538"/>
          </a:xfrm>
          <a:custGeom>
            <a:avLst/>
            <a:gdLst>
              <a:gd name="T0" fmla="*/ 2147483646 w 43200"/>
              <a:gd name="T1" fmla="*/ 2147483646 h 41768"/>
              <a:gd name="T2" fmla="*/ 2147483646 w 43200"/>
              <a:gd name="T3" fmla="*/ 0 h 41768"/>
              <a:gd name="T4" fmla="*/ 2147483646 w 43200"/>
              <a:gd name="T5" fmla="*/ 2147483646 h 41768"/>
              <a:gd name="T6" fmla="*/ 0 60000 65536"/>
              <a:gd name="T7" fmla="*/ 0 60000 65536"/>
              <a:gd name="T8" fmla="*/ 0 60000 65536"/>
              <a:gd name="T9" fmla="*/ 0 w 43200"/>
              <a:gd name="T10" fmla="*/ 0 h 41768"/>
              <a:gd name="T11" fmla="*/ 43200 w 43200"/>
              <a:gd name="T12" fmla="*/ 41768 h 41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1768" fill="none" extrusionOk="0">
                <a:moveTo>
                  <a:pt x="30862" y="654"/>
                </a:moveTo>
                <a:cubicBezTo>
                  <a:pt x="38397" y="4231"/>
                  <a:pt x="43200" y="11826"/>
                  <a:pt x="43200" y="20168"/>
                </a:cubicBezTo>
                <a:cubicBezTo>
                  <a:pt x="43200" y="32097"/>
                  <a:pt x="33529" y="41768"/>
                  <a:pt x="21600" y="41768"/>
                </a:cubicBezTo>
                <a:cubicBezTo>
                  <a:pt x="9670" y="41768"/>
                  <a:pt x="0" y="32097"/>
                  <a:pt x="0" y="20168"/>
                </a:cubicBezTo>
                <a:cubicBezTo>
                  <a:pt x="-1" y="11222"/>
                  <a:pt x="5513" y="3202"/>
                  <a:pt x="13866" y="0"/>
                </a:cubicBezTo>
              </a:path>
              <a:path w="43200" h="41768" stroke="0" extrusionOk="0">
                <a:moveTo>
                  <a:pt x="30862" y="654"/>
                </a:moveTo>
                <a:cubicBezTo>
                  <a:pt x="38397" y="4231"/>
                  <a:pt x="43200" y="11826"/>
                  <a:pt x="43200" y="20168"/>
                </a:cubicBezTo>
                <a:cubicBezTo>
                  <a:pt x="43200" y="32097"/>
                  <a:pt x="33529" y="41768"/>
                  <a:pt x="21600" y="41768"/>
                </a:cubicBezTo>
                <a:cubicBezTo>
                  <a:pt x="9670" y="41768"/>
                  <a:pt x="0" y="32097"/>
                  <a:pt x="0" y="20168"/>
                </a:cubicBezTo>
                <a:cubicBezTo>
                  <a:pt x="-1" y="11222"/>
                  <a:pt x="5513" y="3202"/>
                  <a:pt x="13866" y="0"/>
                </a:cubicBezTo>
                <a:lnTo>
                  <a:pt x="21600" y="20168"/>
                </a:lnTo>
                <a:lnTo>
                  <a:pt x="30862" y="65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0285" name="Object 2"/>
          <p:cNvGraphicFramePr>
            <a:graphicFrameLocks noChangeAspect="1"/>
          </p:cNvGraphicFramePr>
          <p:nvPr/>
        </p:nvGraphicFramePr>
        <p:xfrm>
          <a:off x="2314575" y="4087813"/>
          <a:ext cx="3667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7" name="公式" r:id="rId6" imgW="164814" imgH="177492" progId="Equation.3">
                  <p:embed/>
                </p:oleObj>
              </mc:Choice>
              <mc:Fallback>
                <p:oleObj name="公式" r:id="rId6" imgW="164814" imgH="17749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4087813"/>
                        <a:ext cx="3667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86" name="Line 62"/>
          <p:cNvSpPr>
            <a:spLocks noChangeShapeType="1"/>
          </p:cNvSpPr>
          <p:nvPr/>
        </p:nvSpPr>
        <p:spPr bwMode="auto">
          <a:xfrm flipV="1">
            <a:off x="2620963" y="3155950"/>
            <a:ext cx="0" cy="577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80287" name="Object 3"/>
          <p:cNvGraphicFramePr>
            <a:graphicFrameLocks noChangeAspect="1"/>
          </p:cNvGraphicFramePr>
          <p:nvPr/>
        </p:nvGraphicFramePr>
        <p:xfrm>
          <a:off x="2570163" y="2741613"/>
          <a:ext cx="422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8" name="公式" r:id="rId8" imgW="190417" imgH="203112" progId="Equation.3">
                  <p:embed/>
                </p:oleObj>
              </mc:Choice>
              <mc:Fallback>
                <p:oleObj name="公式" r:id="rId8" imgW="190417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2741613"/>
                        <a:ext cx="4222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88" name="Object 4"/>
          <p:cNvGraphicFramePr>
            <a:graphicFrameLocks noChangeAspect="1"/>
          </p:cNvGraphicFramePr>
          <p:nvPr/>
        </p:nvGraphicFramePr>
        <p:xfrm>
          <a:off x="2854325" y="3565525"/>
          <a:ext cx="563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9" name="公式" r:id="rId9" imgW="253780" imgH="253780" progId="Equation.3">
                  <p:embed/>
                </p:oleObj>
              </mc:Choice>
              <mc:Fallback>
                <p:oleObj name="公式" r:id="rId9" imgW="253780" imgH="2537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3565525"/>
                        <a:ext cx="563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89" name="Line 65"/>
          <p:cNvSpPr>
            <a:spLocks noChangeShapeType="1"/>
          </p:cNvSpPr>
          <p:nvPr/>
        </p:nvSpPr>
        <p:spPr bwMode="auto">
          <a:xfrm flipV="1">
            <a:off x="2625725" y="3652838"/>
            <a:ext cx="393700" cy="8255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0290" name="Rectangle 66"/>
          <p:cNvSpPr>
            <a:spLocks noChangeArrowheads="1"/>
          </p:cNvSpPr>
          <p:nvPr/>
        </p:nvSpPr>
        <p:spPr bwMode="auto">
          <a:xfrm>
            <a:off x="3913188" y="3030538"/>
            <a:ext cx="50244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赤道上这一效应最大，两极没有此效应。</a:t>
            </a:r>
          </a:p>
        </p:txBody>
      </p:sp>
      <p:sp>
        <p:nvSpPr>
          <p:cNvPr id="180292" name="Line 68"/>
          <p:cNvSpPr>
            <a:spLocks noChangeShapeType="1"/>
          </p:cNvSpPr>
          <p:nvPr/>
        </p:nvSpPr>
        <p:spPr bwMode="auto">
          <a:xfrm>
            <a:off x="2335213" y="4827588"/>
            <a:ext cx="196850" cy="563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0293" name="Line 69"/>
          <p:cNvSpPr>
            <a:spLocks noChangeShapeType="1"/>
          </p:cNvSpPr>
          <p:nvPr/>
        </p:nvSpPr>
        <p:spPr bwMode="auto">
          <a:xfrm flipV="1">
            <a:off x="2538413" y="4776788"/>
            <a:ext cx="0" cy="577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80294" name="Object 5"/>
          <p:cNvGraphicFramePr>
            <a:graphicFrameLocks noChangeAspect="1"/>
          </p:cNvGraphicFramePr>
          <p:nvPr/>
        </p:nvGraphicFramePr>
        <p:xfrm>
          <a:off x="2587625" y="4689475"/>
          <a:ext cx="4238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0" name="公式" r:id="rId11" imgW="190417" imgH="203112" progId="Equation.3">
                  <p:embed/>
                </p:oleObj>
              </mc:Choice>
              <mc:Fallback>
                <p:oleObj name="公式" r:id="rId11" imgW="19041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4689475"/>
                        <a:ext cx="4238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95" name="Line 71"/>
          <p:cNvSpPr>
            <a:spLocks noChangeShapeType="1"/>
          </p:cNvSpPr>
          <p:nvPr/>
        </p:nvSpPr>
        <p:spPr bwMode="auto">
          <a:xfrm flipV="1">
            <a:off x="2522538" y="5289550"/>
            <a:ext cx="393700" cy="8255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80296" name="Object 6"/>
          <p:cNvGraphicFramePr>
            <a:graphicFrameLocks noChangeAspect="1"/>
          </p:cNvGraphicFramePr>
          <p:nvPr/>
        </p:nvGraphicFramePr>
        <p:xfrm>
          <a:off x="2889250" y="4941888"/>
          <a:ext cx="563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1" name="公式" r:id="rId12" imgW="253780" imgH="253780" progId="Equation.3">
                  <p:embed/>
                </p:oleObj>
              </mc:Choice>
              <mc:Fallback>
                <p:oleObj name="公式" r:id="rId12" imgW="253780" imgH="2537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4941888"/>
                        <a:ext cx="563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97" name="Object 7"/>
          <p:cNvGraphicFramePr>
            <a:graphicFrameLocks noChangeAspect="1"/>
          </p:cNvGraphicFramePr>
          <p:nvPr/>
        </p:nvGraphicFramePr>
        <p:xfrm>
          <a:off x="2135188" y="5045075"/>
          <a:ext cx="3667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2" name="公式" r:id="rId13" imgW="164814" imgH="177492" progId="Equation.3">
                  <p:embed/>
                </p:oleObj>
              </mc:Choice>
              <mc:Fallback>
                <p:oleObj name="公式" r:id="rId13" imgW="164814" imgH="17749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045075"/>
                        <a:ext cx="3667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5164138" y="4519613"/>
            <a:ext cx="885825" cy="1692275"/>
            <a:chOff x="3297" y="1933"/>
            <a:chExt cx="603" cy="1066"/>
          </a:xfrm>
        </p:grpSpPr>
        <p:sp>
          <p:nvSpPr>
            <p:cNvPr id="31774" name="Line 75"/>
            <p:cNvSpPr>
              <a:spLocks noChangeShapeType="1"/>
            </p:cNvSpPr>
            <p:nvPr/>
          </p:nvSpPr>
          <p:spPr bwMode="auto">
            <a:xfrm>
              <a:off x="3447" y="193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76"/>
            <p:cNvSpPr>
              <a:spLocks noChangeShapeType="1"/>
            </p:cNvSpPr>
            <p:nvPr/>
          </p:nvSpPr>
          <p:spPr bwMode="auto">
            <a:xfrm>
              <a:off x="3538" y="1933"/>
              <a:ext cx="0" cy="1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Text Box 77"/>
            <p:cNvSpPr txBox="1">
              <a:spLocks noChangeArrowheads="1"/>
            </p:cNvSpPr>
            <p:nvPr/>
          </p:nvSpPr>
          <p:spPr bwMode="auto">
            <a:xfrm>
              <a:off x="3297" y="2286"/>
              <a:ext cx="60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100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m</a:t>
              </a:r>
            </a:p>
          </p:txBody>
        </p:sp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6510338" y="4826000"/>
            <a:ext cx="1719262" cy="512763"/>
            <a:chOff x="4238" y="2229"/>
            <a:chExt cx="1172" cy="323"/>
          </a:xfrm>
        </p:grpSpPr>
        <p:sp>
          <p:nvSpPr>
            <p:cNvPr id="31772" name="AutoShape 79"/>
            <p:cNvSpPr>
              <a:spLocks noChangeArrowheads="1"/>
            </p:cNvSpPr>
            <p:nvPr/>
          </p:nvSpPr>
          <p:spPr bwMode="auto">
            <a:xfrm>
              <a:off x="4238" y="2229"/>
              <a:ext cx="1029" cy="323"/>
            </a:xfrm>
            <a:prstGeom prst="wedgeEllipseCallout">
              <a:avLst>
                <a:gd name="adj1" fmla="val -73657"/>
                <a:gd name="adj2" fmla="val 203111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773" name="Text Box 80"/>
            <p:cNvSpPr txBox="1">
              <a:spLocks noChangeArrowheads="1"/>
            </p:cNvSpPr>
            <p:nvPr/>
          </p:nvSpPr>
          <p:spPr bwMode="auto">
            <a:xfrm>
              <a:off x="4433" y="2240"/>
              <a:ext cx="9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2.2c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m</a:t>
              </a:r>
            </a:p>
          </p:txBody>
        </p:sp>
      </p:grpSp>
      <p:graphicFrame>
        <p:nvGraphicFramePr>
          <p:cNvPr id="31769" name="Object 8"/>
          <p:cNvGraphicFramePr>
            <a:graphicFrameLocks noChangeAspect="1"/>
          </p:cNvGraphicFramePr>
          <p:nvPr/>
        </p:nvGraphicFramePr>
        <p:xfrm>
          <a:off x="6623050" y="58738"/>
          <a:ext cx="24161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3" name="公式" r:id="rId15" imgW="952087" imgH="241195" progId="Equation.3">
                  <p:embed/>
                </p:oleObj>
              </mc:Choice>
              <mc:Fallback>
                <p:oleObj name="公式" r:id="rId15" imgW="952087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58738"/>
                        <a:ext cx="2416175" cy="633412"/>
                      </a:xfrm>
                      <a:prstGeom prst="rect">
                        <a:avLst/>
                      </a:prstGeom>
                      <a:solidFill>
                        <a:srgbClr val="FF9900">
                          <a:alpha val="27058"/>
                        </a:srgbClr>
                      </a:solidFill>
                      <a:ln w="3175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247650" y="1793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、科里奥利力的实例</a:t>
            </a:r>
          </a:p>
        </p:txBody>
      </p:sp>
      <p:sp>
        <p:nvSpPr>
          <p:cNvPr id="84" name="Text Box 29"/>
          <p:cNvSpPr txBox="1">
            <a:spLocks noChangeArrowheads="1"/>
          </p:cNvSpPr>
          <p:nvPr/>
        </p:nvSpPr>
        <p:spPr bwMode="auto">
          <a:xfrm>
            <a:off x="468313" y="766763"/>
            <a:ext cx="5407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地球是匀速旋转的非惯性系。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8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8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8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8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8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8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8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nimBg="1"/>
      <p:bldP spid="180230" grpId="0"/>
      <p:bldP spid="180231" grpId="0"/>
      <p:bldP spid="180270" grpId="0" animBg="1"/>
      <p:bldP spid="180283" grpId="0" animBg="1"/>
      <p:bldP spid="180284" grpId="0" animBg="1"/>
      <p:bldP spid="180286" grpId="0" animBg="1"/>
      <p:bldP spid="180289" grpId="0" animBg="1"/>
      <p:bldP spid="180290" grpId="0"/>
      <p:bldP spid="180292" grpId="0" animBg="1"/>
      <p:bldP spid="180293" grpId="0" animBg="1"/>
      <p:bldP spid="180295" grpId="0" animBg="1"/>
      <p:bldP spid="81" grpId="0" autoUpdateAnimBg="0"/>
      <p:bldP spid="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9C21CC-6E54-49C8-9B37-FDA808CD6BC5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323850" y="188913"/>
            <a:ext cx="787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河岸的冲刷</a:t>
            </a:r>
          </a:p>
        </p:txBody>
      </p:sp>
      <p:pic>
        <p:nvPicPr>
          <p:cNvPr id="1740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5" y="2684463"/>
            <a:ext cx="3182938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5764213" y="3116263"/>
            <a:ext cx="2000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左岸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8131175" y="3325813"/>
            <a:ext cx="1181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右岸</a:t>
            </a: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4684713" y="842963"/>
            <a:ext cx="3189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汉口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---- </a:t>
            </a: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左岸</a:t>
            </a:r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4684713" y="1504950"/>
            <a:ext cx="3189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武昌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---- </a:t>
            </a: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右岸</a:t>
            </a: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6680200" y="812800"/>
            <a:ext cx="246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平缓的江滩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</p:txBody>
      </p:sp>
      <p:sp>
        <p:nvSpPr>
          <p:cNvPr id="174093" name="Text Box 13"/>
          <p:cNvSpPr txBox="1">
            <a:spLocks noChangeArrowheads="1"/>
          </p:cNvSpPr>
          <p:nvPr/>
        </p:nvSpPr>
        <p:spPr bwMode="auto">
          <a:xfrm>
            <a:off x="6678613" y="1506538"/>
            <a:ext cx="2465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陡峭的江岸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</p:txBody>
      </p:sp>
      <p:sp>
        <p:nvSpPr>
          <p:cNvPr id="174094" name="AutoShape 14"/>
          <p:cNvSpPr>
            <a:spLocks noChangeArrowheads="1"/>
          </p:cNvSpPr>
          <p:nvPr/>
        </p:nvSpPr>
        <p:spPr bwMode="auto">
          <a:xfrm rot="-5400000">
            <a:off x="6915944" y="4191794"/>
            <a:ext cx="676275" cy="439737"/>
          </a:xfrm>
          <a:prstGeom prst="notchedRightArrow">
            <a:avLst>
              <a:gd name="adj1" fmla="val 50000"/>
              <a:gd name="adj2" fmla="val 38448"/>
            </a:avLst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095" name="Text Box 15"/>
          <p:cNvSpPr txBox="1">
            <a:spLocks noChangeArrowheads="1"/>
          </p:cNvSpPr>
          <p:nvPr/>
        </p:nvSpPr>
        <p:spPr bwMode="auto">
          <a:xfrm>
            <a:off x="7037388" y="2184400"/>
            <a:ext cx="1497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北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7132638" y="4824413"/>
            <a:ext cx="145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南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</p:txBody>
      </p:sp>
      <p:pic>
        <p:nvPicPr>
          <p:cNvPr id="174097" name="Picture 54" descr="gri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2625725"/>
            <a:ext cx="2422525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98" name="Line 18"/>
          <p:cNvSpPr>
            <a:spLocks noChangeShapeType="1"/>
          </p:cNvSpPr>
          <p:nvPr/>
        </p:nvSpPr>
        <p:spPr bwMode="auto">
          <a:xfrm flipV="1">
            <a:off x="4025900" y="2165350"/>
            <a:ext cx="0" cy="577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099" name="Freeform 19"/>
          <p:cNvSpPr>
            <a:spLocks/>
          </p:cNvSpPr>
          <p:nvPr/>
        </p:nvSpPr>
        <p:spPr bwMode="auto">
          <a:xfrm>
            <a:off x="4483100" y="3200400"/>
            <a:ext cx="184150" cy="377825"/>
          </a:xfrm>
          <a:custGeom>
            <a:avLst/>
            <a:gdLst>
              <a:gd name="T0" fmla="*/ 2147483646 w 126"/>
              <a:gd name="T1" fmla="*/ 2147483646 h 238"/>
              <a:gd name="T2" fmla="*/ 2147483646 w 126"/>
              <a:gd name="T3" fmla="*/ 2147483646 h 238"/>
              <a:gd name="T4" fmla="*/ 0 w 126"/>
              <a:gd name="T5" fmla="*/ 0 h 238"/>
              <a:gd name="T6" fmla="*/ 0 60000 65536"/>
              <a:gd name="T7" fmla="*/ 0 60000 65536"/>
              <a:gd name="T8" fmla="*/ 0 60000 65536"/>
              <a:gd name="T9" fmla="*/ 0 w 126"/>
              <a:gd name="T10" fmla="*/ 0 h 238"/>
              <a:gd name="T11" fmla="*/ 126 w 126"/>
              <a:gd name="T12" fmla="*/ 238 h 2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6" h="238">
                <a:moveTo>
                  <a:pt x="126" y="238"/>
                </a:moveTo>
                <a:cubicBezTo>
                  <a:pt x="111" y="183"/>
                  <a:pt x="96" y="128"/>
                  <a:pt x="75" y="88"/>
                </a:cubicBezTo>
                <a:cubicBezTo>
                  <a:pt x="54" y="48"/>
                  <a:pt x="27" y="2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174100" name="Object 2"/>
          <p:cNvGraphicFramePr>
            <a:graphicFrameLocks noChangeAspect="1"/>
          </p:cNvGraphicFramePr>
          <p:nvPr/>
        </p:nvGraphicFramePr>
        <p:xfrm>
          <a:off x="4030663" y="2055813"/>
          <a:ext cx="423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5" name="公式" r:id="rId6" imgW="190417" imgH="203112" progId="Equation.3">
                  <p:embed/>
                </p:oleObj>
              </mc:Choice>
              <mc:Fallback>
                <p:oleObj name="公式" r:id="rId6" imgW="190417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2055813"/>
                        <a:ext cx="4238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1" name="Object 3"/>
          <p:cNvGraphicFramePr>
            <a:graphicFrameLocks noChangeAspect="1"/>
          </p:cNvGraphicFramePr>
          <p:nvPr/>
        </p:nvGraphicFramePr>
        <p:xfrm>
          <a:off x="4170363" y="3105150"/>
          <a:ext cx="3683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6" name="公式" r:id="rId8" imgW="164814" imgH="177492" progId="Equation.3">
                  <p:embed/>
                </p:oleObj>
              </mc:Choice>
              <mc:Fallback>
                <p:oleObj name="公式" r:id="rId8" imgW="164814" imgH="17749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3105150"/>
                        <a:ext cx="3683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2" name="Line 22"/>
          <p:cNvSpPr>
            <a:spLocks noChangeShapeType="1"/>
          </p:cNvSpPr>
          <p:nvPr/>
        </p:nvSpPr>
        <p:spPr bwMode="auto">
          <a:xfrm flipV="1">
            <a:off x="4668838" y="2979738"/>
            <a:ext cx="0" cy="577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4103" name="Object 4"/>
          <p:cNvGraphicFramePr>
            <a:graphicFrameLocks noChangeAspect="1"/>
          </p:cNvGraphicFramePr>
          <p:nvPr/>
        </p:nvGraphicFramePr>
        <p:xfrm>
          <a:off x="4729163" y="2690813"/>
          <a:ext cx="422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7" name="公式" r:id="rId10" imgW="190417" imgH="203112" progId="Equation.3">
                  <p:embed/>
                </p:oleObj>
              </mc:Choice>
              <mc:Fallback>
                <p:oleObj name="公式" r:id="rId10" imgW="19041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2690813"/>
                        <a:ext cx="4222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4" name="Line 24"/>
          <p:cNvSpPr>
            <a:spLocks noChangeShapeType="1"/>
          </p:cNvSpPr>
          <p:nvPr/>
        </p:nvSpPr>
        <p:spPr bwMode="auto">
          <a:xfrm flipV="1">
            <a:off x="4667250" y="3360738"/>
            <a:ext cx="347663" cy="2190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174105" name="Object 5"/>
          <p:cNvGraphicFramePr>
            <a:graphicFrameLocks noChangeAspect="1"/>
          </p:cNvGraphicFramePr>
          <p:nvPr/>
        </p:nvGraphicFramePr>
        <p:xfrm>
          <a:off x="5083175" y="2881313"/>
          <a:ext cx="563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8" name="公式" r:id="rId11" imgW="253780" imgH="253780" progId="Equation.3">
                  <p:embed/>
                </p:oleObj>
              </mc:Choice>
              <mc:Fallback>
                <p:oleObj name="公式" r:id="rId11" imgW="253780" imgH="2537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2881313"/>
                        <a:ext cx="563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6" name="Object 6"/>
          <p:cNvGraphicFramePr>
            <a:graphicFrameLocks noChangeAspect="1"/>
          </p:cNvGraphicFramePr>
          <p:nvPr/>
        </p:nvGraphicFramePr>
        <p:xfrm>
          <a:off x="6829425" y="3897313"/>
          <a:ext cx="3667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9" name="公式" r:id="rId13" imgW="164814" imgH="177492" progId="Equation.3">
                  <p:embed/>
                </p:oleObj>
              </mc:Choice>
              <mc:Fallback>
                <p:oleObj name="公式" r:id="rId13" imgW="164814" imgH="17749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3897313"/>
                        <a:ext cx="36671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7" name="Line 27"/>
          <p:cNvSpPr>
            <a:spLocks noChangeShapeType="1"/>
          </p:cNvSpPr>
          <p:nvPr/>
        </p:nvSpPr>
        <p:spPr bwMode="auto">
          <a:xfrm>
            <a:off x="7213600" y="3914775"/>
            <a:ext cx="4222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174108" name="Object 7"/>
          <p:cNvGraphicFramePr>
            <a:graphicFrameLocks noChangeAspect="1"/>
          </p:cNvGraphicFramePr>
          <p:nvPr/>
        </p:nvGraphicFramePr>
        <p:xfrm>
          <a:off x="7062788" y="3197225"/>
          <a:ext cx="5635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0" name="公式" r:id="rId15" imgW="253780" imgH="253780" progId="Equation.3">
                  <p:embed/>
                </p:oleObj>
              </mc:Choice>
              <mc:Fallback>
                <p:oleObj name="公式" r:id="rId15" imgW="253780" imgH="2537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3197225"/>
                        <a:ext cx="5635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9" name="Rectangle 29"/>
          <p:cNvSpPr>
            <a:spLocks noChangeArrowheads="1"/>
          </p:cNvSpPr>
          <p:nvPr/>
        </p:nvSpPr>
        <p:spPr bwMode="auto">
          <a:xfrm>
            <a:off x="261938" y="5653088"/>
            <a:ext cx="74310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对北半球其它流向的河流有相同的结论。</a:t>
            </a:r>
          </a:p>
        </p:txBody>
      </p:sp>
      <p:sp>
        <p:nvSpPr>
          <p:cNvPr id="174112" name="Oval 32"/>
          <p:cNvSpPr>
            <a:spLocks noChangeArrowheads="1"/>
          </p:cNvSpPr>
          <p:nvPr/>
        </p:nvSpPr>
        <p:spPr bwMode="auto">
          <a:xfrm>
            <a:off x="185738" y="2692400"/>
            <a:ext cx="2111375" cy="2286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13" name="Line 33"/>
          <p:cNvSpPr>
            <a:spLocks noChangeShapeType="1"/>
          </p:cNvSpPr>
          <p:nvPr/>
        </p:nvSpPr>
        <p:spPr bwMode="auto">
          <a:xfrm>
            <a:off x="185738" y="3846513"/>
            <a:ext cx="20923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4114" name="Object 8"/>
          <p:cNvGraphicFramePr>
            <a:graphicFrameLocks noChangeAspect="1"/>
          </p:cNvGraphicFramePr>
          <p:nvPr/>
        </p:nvGraphicFramePr>
        <p:xfrm>
          <a:off x="1701800" y="3073400"/>
          <a:ext cx="3667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1" name="公式" r:id="rId16" imgW="164814" imgH="177492" progId="Equation.3">
                  <p:embed/>
                </p:oleObj>
              </mc:Choice>
              <mc:Fallback>
                <p:oleObj name="公式" r:id="rId16" imgW="164814" imgH="17749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073400"/>
                        <a:ext cx="3667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5" name="Line 35"/>
          <p:cNvSpPr>
            <a:spLocks noChangeShapeType="1"/>
          </p:cNvSpPr>
          <p:nvPr/>
        </p:nvSpPr>
        <p:spPr bwMode="auto">
          <a:xfrm flipV="1">
            <a:off x="2173288" y="2708275"/>
            <a:ext cx="0" cy="577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4116" name="Object 9"/>
          <p:cNvGraphicFramePr>
            <a:graphicFrameLocks noChangeAspect="1"/>
          </p:cNvGraphicFramePr>
          <p:nvPr/>
        </p:nvGraphicFramePr>
        <p:xfrm>
          <a:off x="2219325" y="2362200"/>
          <a:ext cx="4238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2" name="公式" r:id="rId18" imgW="190417" imgH="203112" progId="Equation.3">
                  <p:embed/>
                </p:oleObj>
              </mc:Choice>
              <mc:Fallback>
                <p:oleObj name="公式" r:id="rId18" imgW="190417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2362200"/>
                        <a:ext cx="4238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7" name="Line 37"/>
          <p:cNvSpPr>
            <a:spLocks noChangeShapeType="1"/>
          </p:cNvSpPr>
          <p:nvPr/>
        </p:nvSpPr>
        <p:spPr bwMode="auto">
          <a:xfrm flipH="1" flipV="1">
            <a:off x="1984375" y="2990850"/>
            <a:ext cx="182563" cy="27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74118" name="Text Box 38"/>
          <p:cNvSpPr txBox="1">
            <a:spLocks noChangeArrowheads="1"/>
          </p:cNvSpPr>
          <p:nvPr/>
        </p:nvSpPr>
        <p:spPr bwMode="auto">
          <a:xfrm>
            <a:off x="695325" y="4359275"/>
            <a:ext cx="1887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南半球</a:t>
            </a:r>
          </a:p>
        </p:txBody>
      </p:sp>
      <p:sp>
        <p:nvSpPr>
          <p:cNvPr id="174119" name="Text Box 39"/>
          <p:cNvSpPr txBox="1">
            <a:spLocks noChangeArrowheads="1"/>
          </p:cNvSpPr>
          <p:nvPr/>
        </p:nvSpPr>
        <p:spPr bwMode="auto">
          <a:xfrm>
            <a:off x="674688" y="2722563"/>
            <a:ext cx="1887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北半球</a:t>
            </a:r>
          </a:p>
        </p:txBody>
      </p:sp>
      <p:graphicFrame>
        <p:nvGraphicFramePr>
          <p:cNvPr id="174120" name="Object 10"/>
          <p:cNvGraphicFramePr>
            <a:graphicFrameLocks noChangeAspect="1"/>
          </p:cNvGraphicFramePr>
          <p:nvPr/>
        </p:nvGraphicFramePr>
        <p:xfrm>
          <a:off x="2220913" y="2998788"/>
          <a:ext cx="5635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3" name="公式" r:id="rId19" imgW="253780" imgH="253780" progId="Equation.3">
                  <p:embed/>
                </p:oleObj>
              </mc:Choice>
              <mc:Fallback>
                <p:oleObj name="公式" r:id="rId19" imgW="253780" imgH="2537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2998788"/>
                        <a:ext cx="5635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1" name="Object 11"/>
          <p:cNvGraphicFramePr>
            <a:graphicFrameLocks noChangeAspect="1"/>
          </p:cNvGraphicFramePr>
          <p:nvPr/>
        </p:nvGraphicFramePr>
        <p:xfrm>
          <a:off x="1973263" y="3052763"/>
          <a:ext cx="3651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4" name="公式" r:id="rId20" imgW="164814" imgH="177492" progId="Equation.3">
                  <p:embed/>
                </p:oleObj>
              </mc:Choice>
              <mc:Fallback>
                <p:oleObj name="公式" r:id="rId20" imgW="164814" imgH="17749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3052763"/>
                        <a:ext cx="3651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2" name="Line 42"/>
          <p:cNvSpPr>
            <a:spLocks noChangeShapeType="1"/>
          </p:cNvSpPr>
          <p:nvPr/>
        </p:nvSpPr>
        <p:spPr bwMode="auto">
          <a:xfrm flipV="1">
            <a:off x="2057400" y="4014788"/>
            <a:ext cx="0" cy="577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4123" name="Object 12"/>
          <p:cNvGraphicFramePr>
            <a:graphicFrameLocks noChangeAspect="1"/>
          </p:cNvGraphicFramePr>
          <p:nvPr/>
        </p:nvGraphicFramePr>
        <p:xfrm>
          <a:off x="1614488" y="3786188"/>
          <a:ext cx="422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5" name="公式" r:id="rId22" imgW="190417" imgH="203112" progId="Equation.3">
                  <p:embed/>
                </p:oleObj>
              </mc:Choice>
              <mc:Fallback>
                <p:oleObj name="公式" r:id="rId22" imgW="190417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3786188"/>
                        <a:ext cx="4222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4" name="Line 44"/>
          <p:cNvSpPr>
            <a:spLocks noChangeShapeType="1"/>
          </p:cNvSpPr>
          <p:nvPr/>
        </p:nvSpPr>
        <p:spPr bwMode="auto">
          <a:xfrm flipV="1">
            <a:off x="2047875" y="4300538"/>
            <a:ext cx="184150" cy="27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174125" name="Object 13"/>
          <p:cNvGraphicFramePr>
            <a:graphicFrameLocks noChangeAspect="1"/>
          </p:cNvGraphicFramePr>
          <p:nvPr/>
        </p:nvGraphicFramePr>
        <p:xfrm>
          <a:off x="2208213" y="4152900"/>
          <a:ext cx="3667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6" name="公式" r:id="rId23" imgW="164814" imgH="177492" progId="Equation.3">
                  <p:embed/>
                </p:oleObj>
              </mc:Choice>
              <mc:Fallback>
                <p:oleObj name="公式" r:id="rId23" imgW="164814" imgH="17749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152900"/>
                        <a:ext cx="3667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6" name="Object 14"/>
          <p:cNvGraphicFramePr>
            <a:graphicFrameLocks noChangeAspect="1"/>
          </p:cNvGraphicFramePr>
          <p:nvPr/>
        </p:nvGraphicFramePr>
        <p:xfrm>
          <a:off x="2112963" y="4513263"/>
          <a:ext cx="5651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7" name="公式" r:id="rId25" imgW="253780" imgH="253780" progId="Equation.3">
                  <p:embed/>
                </p:oleObj>
              </mc:Choice>
              <mc:Fallback>
                <p:oleObj name="公式" r:id="rId25" imgW="253780" imgH="2537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4513263"/>
                        <a:ext cx="5651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928813" y="4473575"/>
            <a:ext cx="257175" cy="277813"/>
            <a:chOff x="4808" y="1403"/>
            <a:chExt cx="175" cy="175"/>
          </a:xfrm>
        </p:grpSpPr>
        <p:sp>
          <p:nvSpPr>
            <p:cNvPr id="33845" name="Oval 48"/>
            <p:cNvSpPr>
              <a:spLocks noChangeArrowheads="1"/>
            </p:cNvSpPr>
            <p:nvPr/>
          </p:nvSpPr>
          <p:spPr bwMode="auto">
            <a:xfrm>
              <a:off x="4808" y="1403"/>
              <a:ext cx="175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3846" name="Oval 49"/>
            <p:cNvSpPr>
              <a:spLocks noChangeArrowheads="1"/>
            </p:cNvSpPr>
            <p:nvPr/>
          </p:nvSpPr>
          <p:spPr bwMode="auto">
            <a:xfrm>
              <a:off x="4859" y="1453"/>
              <a:ext cx="75" cy="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74130" name="AutoShape 50"/>
          <p:cNvSpPr>
            <a:spLocks noChangeArrowheads="1"/>
          </p:cNvSpPr>
          <p:nvPr/>
        </p:nvSpPr>
        <p:spPr bwMode="auto">
          <a:xfrm>
            <a:off x="4494213" y="3360738"/>
            <a:ext cx="368300" cy="358775"/>
          </a:xfrm>
          <a:prstGeom prst="wedgeEllipseCallout">
            <a:avLst>
              <a:gd name="adj1" fmla="val -675907"/>
              <a:gd name="adj2" fmla="val -73389"/>
            </a:avLst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1" name="Line 51"/>
          <p:cNvSpPr>
            <a:spLocks noChangeShapeType="1"/>
          </p:cNvSpPr>
          <p:nvPr/>
        </p:nvSpPr>
        <p:spPr bwMode="auto">
          <a:xfrm flipV="1">
            <a:off x="3638550" y="3570288"/>
            <a:ext cx="0" cy="577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4132" name="Object 15"/>
          <p:cNvGraphicFramePr>
            <a:graphicFrameLocks noChangeAspect="1"/>
          </p:cNvGraphicFramePr>
          <p:nvPr/>
        </p:nvGraphicFramePr>
        <p:xfrm>
          <a:off x="3644900" y="3460750"/>
          <a:ext cx="422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8" name="公式" r:id="rId26" imgW="190417" imgH="203112" progId="Equation.3">
                  <p:embed/>
                </p:oleObj>
              </mc:Choice>
              <mc:Fallback>
                <p:oleObj name="公式" r:id="rId26" imgW="190417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3460750"/>
                        <a:ext cx="4222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3" name="Line 53"/>
          <p:cNvSpPr>
            <a:spLocks noChangeShapeType="1"/>
          </p:cNvSpPr>
          <p:nvPr/>
        </p:nvSpPr>
        <p:spPr bwMode="auto">
          <a:xfrm>
            <a:off x="3630613" y="4132263"/>
            <a:ext cx="331787" cy="19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174134" name="Object 16"/>
          <p:cNvGraphicFramePr>
            <a:graphicFrameLocks noChangeAspect="1"/>
          </p:cNvGraphicFramePr>
          <p:nvPr/>
        </p:nvGraphicFramePr>
        <p:xfrm>
          <a:off x="3932238" y="3897313"/>
          <a:ext cx="3683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" name="公式" r:id="rId27" imgW="164814" imgH="177492" progId="Equation.3">
                  <p:embed/>
                </p:oleObj>
              </mc:Choice>
              <mc:Fallback>
                <p:oleObj name="公式" r:id="rId27" imgW="164814" imgH="17749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3897313"/>
                        <a:ext cx="3683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5" name="Line 55"/>
          <p:cNvSpPr>
            <a:spLocks noChangeShapeType="1"/>
          </p:cNvSpPr>
          <p:nvPr/>
        </p:nvSpPr>
        <p:spPr bwMode="auto">
          <a:xfrm flipH="1">
            <a:off x="3448050" y="4130675"/>
            <a:ext cx="201613" cy="2984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174136" name="Object 17"/>
          <p:cNvGraphicFramePr>
            <a:graphicFrameLocks noChangeAspect="1"/>
          </p:cNvGraphicFramePr>
          <p:nvPr/>
        </p:nvGraphicFramePr>
        <p:xfrm>
          <a:off x="3032125" y="4046538"/>
          <a:ext cx="563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0" name="公式" r:id="rId29" imgW="253780" imgH="253780" progId="Equation.3">
                  <p:embed/>
                </p:oleObj>
              </mc:Choice>
              <mc:Fallback>
                <p:oleObj name="公式" r:id="rId29" imgW="253780" imgH="2537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4046538"/>
                        <a:ext cx="563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7" name="Text Box 57"/>
          <p:cNvSpPr txBox="1">
            <a:spLocks noChangeArrowheads="1"/>
          </p:cNvSpPr>
          <p:nvPr/>
        </p:nvSpPr>
        <p:spPr bwMode="auto">
          <a:xfrm>
            <a:off x="265113" y="6229350"/>
            <a:ext cx="4097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南半球的情况相反</a:t>
            </a:r>
          </a:p>
        </p:txBody>
      </p:sp>
      <p:graphicFrame>
        <p:nvGraphicFramePr>
          <p:cNvPr id="33843" name="Object 18"/>
          <p:cNvGraphicFramePr>
            <a:graphicFrameLocks noChangeAspect="1"/>
          </p:cNvGraphicFramePr>
          <p:nvPr/>
        </p:nvGraphicFramePr>
        <p:xfrm>
          <a:off x="6623050" y="58738"/>
          <a:ext cx="24161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" name="公式" r:id="rId30" imgW="952087" imgH="241195" progId="Equation.3">
                  <p:embed/>
                </p:oleObj>
              </mc:Choice>
              <mc:Fallback>
                <p:oleObj name="公式" r:id="rId30" imgW="952087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58738"/>
                        <a:ext cx="2416175" cy="633412"/>
                      </a:xfrm>
                      <a:prstGeom prst="rect">
                        <a:avLst/>
                      </a:prstGeom>
                      <a:solidFill>
                        <a:srgbClr val="FF9900">
                          <a:alpha val="27058"/>
                        </a:srgbClr>
                      </a:solidFill>
                      <a:ln w="3175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0" name="Rectangle 60"/>
          <p:cNvSpPr>
            <a:spLocks noChangeArrowheads="1"/>
          </p:cNvSpPr>
          <p:nvPr/>
        </p:nvSpPr>
        <p:spPr bwMode="auto">
          <a:xfrm>
            <a:off x="125413" y="890588"/>
            <a:ext cx="45370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北半球河流右岸比较陡削，南半球则左岸比较陡峭。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7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7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7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7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7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7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7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7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7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1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1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1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1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17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7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17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1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17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17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1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1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1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7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6" grpId="0"/>
      <p:bldP spid="174088" grpId="0"/>
      <p:bldP spid="174089" grpId="0"/>
      <p:bldP spid="174090" grpId="0"/>
      <p:bldP spid="174091" grpId="0"/>
      <p:bldP spid="174092" grpId="0"/>
      <p:bldP spid="174093" grpId="0"/>
      <p:bldP spid="174094" grpId="0" animBg="1"/>
      <p:bldP spid="174095" grpId="0"/>
      <p:bldP spid="174096" grpId="0"/>
      <p:bldP spid="174098" grpId="0" animBg="1"/>
      <p:bldP spid="174099" grpId="0" animBg="1"/>
      <p:bldP spid="174102" grpId="0" animBg="1"/>
      <p:bldP spid="174104" grpId="0" animBg="1"/>
      <p:bldP spid="174107" grpId="0" animBg="1"/>
      <p:bldP spid="174109" grpId="0"/>
      <p:bldP spid="174112" grpId="0" animBg="1"/>
      <p:bldP spid="174113" grpId="0" animBg="1"/>
      <p:bldP spid="174115" grpId="0" animBg="1"/>
      <p:bldP spid="174117" grpId="0" animBg="1"/>
      <p:bldP spid="174118" grpId="0"/>
      <p:bldP spid="174119" grpId="0"/>
      <p:bldP spid="174122" grpId="0" animBg="1"/>
      <p:bldP spid="174124" grpId="0" animBg="1"/>
      <p:bldP spid="174130" grpId="0" animBg="1"/>
      <p:bldP spid="174131" grpId="0" animBg="1"/>
      <p:bldP spid="174133" grpId="0" animBg="1"/>
      <p:bldP spid="174135" grpId="0" animBg="1"/>
      <p:bldP spid="174137" grpId="0"/>
      <p:bldP spid="1741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D2A6F3-AAC9-4976-B95F-264F3955358D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179388" y="260350"/>
            <a:ext cx="787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3)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信风的形成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1850" y="2644775"/>
            <a:ext cx="2808288" cy="3041650"/>
            <a:chOff x="863" y="1039"/>
            <a:chExt cx="2154" cy="2154"/>
          </a:xfrm>
        </p:grpSpPr>
        <p:sp>
          <p:nvSpPr>
            <p:cNvPr id="35880" name="Oval 7"/>
            <p:cNvSpPr>
              <a:spLocks noChangeArrowheads="1"/>
            </p:cNvSpPr>
            <p:nvPr/>
          </p:nvSpPr>
          <p:spPr bwMode="auto">
            <a:xfrm>
              <a:off x="863" y="1039"/>
              <a:ext cx="2154" cy="2154"/>
            </a:xfrm>
            <a:prstGeom prst="ellipse">
              <a:avLst/>
            </a:prstGeom>
            <a:solidFill>
              <a:srgbClr val="CDEFF7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81" name="Arc 8"/>
            <p:cNvSpPr>
              <a:spLocks/>
            </p:cNvSpPr>
            <p:nvPr/>
          </p:nvSpPr>
          <p:spPr bwMode="auto">
            <a:xfrm flipV="1">
              <a:off x="889" y="1932"/>
              <a:ext cx="2105" cy="297"/>
            </a:xfrm>
            <a:custGeom>
              <a:avLst/>
              <a:gdLst>
                <a:gd name="T0" fmla="*/ 0 w 43200"/>
                <a:gd name="T1" fmla="*/ 0 h 22659"/>
                <a:gd name="T2" fmla="*/ 0 w 43200"/>
                <a:gd name="T3" fmla="*/ 0 h 22659"/>
                <a:gd name="T4" fmla="*/ 0 w 43200"/>
                <a:gd name="T5" fmla="*/ 0 h 2265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659"/>
                <a:gd name="T11" fmla="*/ 43200 w 43200"/>
                <a:gd name="T12" fmla="*/ 22659 h 226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659" fill="none" extrusionOk="0">
                  <a:moveTo>
                    <a:pt x="25" y="22659"/>
                  </a:moveTo>
                  <a:cubicBezTo>
                    <a:pt x="8" y="22306"/>
                    <a:pt x="0" y="2195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659" stroke="0" extrusionOk="0">
                  <a:moveTo>
                    <a:pt x="25" y="22659"/>
                  </a:moveTo>
                  <a:cubicBezTo>
                    <a:pt x="8" y="22306"/>
                    <a:pt x="0" y="2195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5" y="2265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5113" name="Freeform 9"/>
          <p:cNvSpPr>
            <a:spLocks/>
          </p:cNvSpPr>
          <p:nvPr/>
        </p:nvSpPr>
        <p:spPr bwMode="auto">
          <a:xfrm rot="274436" flipV="1">
            <a:off x="6988175" y="4333875"/>
            <a:ext cx="520700" cy="300038"/>
          </a:xfrm>
          <a:custGeom>
            <a:avLst/>
            <a:gdLst>
              <a:gd name="T0" fmla="*/ 2147483646 w 376"/>
              <a:gd name="T1" fmla="*/ 0 h 138"/>
              <a:gd name="T2" fmla="*/ 2147483646 w 376"/>
              <a:gd name="T3" fmla="*/ 2147483646 h 138"/>
              <a:gd name="T4" fmla="*/ 0 w 376"/>
              <a:gd name="T5" fmla="*/ 2147483646 h 138"/>
              <a:gd name="T6" fmla="*/ 0 60000 65536"/>
              <a:gd name="T7" fmla="*/ 0 60000 65536"/>
              <a:gd name="T8" fmla="*/ 0 60000 65536"/>
              <a:gd name="T9" fmla="*/ 0 w 376"/>
              <a:gd name="T10" fmla="*/ 0 h 138"/>
              <a:gd name="T11" fmla="*/ 376 w 376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138">
                <a:moveTo>
                  <a:pt x="376" y="0"/>
                </a:moveTo>
                <a:cubicBezTo>
                  <a:pt x="345" y="20"/>
                  <a:pt x="314" y="40"/>
                  <a:pt x="251" y="63"/>
                </a:cubicBezTo>
                <a:cubicBezTo>
                  <a:pt x="188" y="86"/>
                  <a:pt x="94" y="112"/>
                  <a:pt x="0" y="13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5114" name="Freeform 10"/>
          <p:cNvSpPr>
            <a:spLocks/>
          </p:cNvSpPr>
          <p:nvPr/>
        </p:nvSpPr>
        <p:spPr bwMode="auto">
          <a:xfrm rot="274436" flipV="1">
            <a:off x="6604000" y="4392613"/>
            <a:ext cx="520700" cy="300037"/>
          </a:xfrm>
          <a:custGeom>
            <a:avLst/>
            <a:gdLst>
              <a:gd name="T0" fmla="*/ 2147483646 w 376"/>
              <a:gd name="T1" fmla="*/ 0 h 138"/>
              <a:gd name="T2" fmla="*/ 2147483646 w 376"/>
              <a:gd name="T3" fmla="*/ 2147483646 h 138"/>
              <a:gd name="T4" fmla="*/ 0 w 376"/>
              <a:gd name="T5" fmla="*/ 2147483646 h 138"/>
              <a:gd name="T6" fmla="*/ 0 60000 65536"/>
              <a:gd name="T7" fmla="*/ 0 60000 65536"/>
              <a:gd name="T8" fmla="*/ 0 60000 65536"/>
              <a:gd name="T9" fmla="*/ 0 w 376"/>
              <a:gd name="T10" fmla="*/ 0 h 138"/>
              <a:gd name="T11" fmla="*/ 376 w 376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138">
                <a:moveTo>
                  <a:pt x="376" y="0"/>
                </a:moveTo>
                <a:cubicBezTo>
                  <a:pt x="345" y="20"/>
                  <a:pt x="314" y="40"/>
                  <a:pt x="251" y="63"/>
                </a:cubicBezTo>
                <a:cubicBezTo>
                  <a:pt x="188" y="86"/>
                  <a:pt x="94" y="112"/>
                  <a:pt x="0" y="13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5115" name="Freeform 11"/>
          <p:cNvSpPr>
            <a:spLocks/>
          </p:cNvSpPr>
          <p:nvPr/>
        </p:nvSpPr>
        <p:spPr bwMode="auto">
          <a:xfrm rot="274436" flipV="1">
            <a:off x="6126163" y="4392613"/>
            <a:ext cx="520700" cy="300037"/>
          </a:xfrm>
          <a:custGeom>
            <a:avLst/>
            <a:gdLst>
              <a:gd name="T0" fmla="*/ 2147483646 w 376"/>
              <a:gd name="T1" fmla="*/ 0 h 138"/>
              <a:gd name="T2" fmla="*/ 2147483646 w 376"/>
              <a:gd name="T3" fmla="*/ 2147483646 h 138"/>
              <a:gd name="T4" fmla="*/ 0 w 376"/>
              <a:gd name="T5" fmla="*/ 2147483646 h 138"/>
              <a:gd name="T6" fmla="*/ 0 60000 65536"/>
              <a:gd name="T7" fmla="*/ 0 60000 65536"/>
              <a:gd name="T8" fmla="*/ 0 60000 65536"/>
              <a:gd name="T9" fmla="*/ 0 w 376"/>
              <a:gd name="T10" fmla="*/ 0 h 138"/>
              <a:gd name="T11" fmla="*/ 376 w 376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138">
                <a:moveTo>
                  <a:pt x="376" y="0"/>
                </a:moveTo>
                <a:cubicBezTo>
                  <a:pt x="345" y="20"/>
                  <a:pt x="314" y="40"/>
                  <a:pt x="251" y="63"/>
                </a:cubicBezTo>
                <a:cubicBezTo>
                  <a:pt x="188" y="86"/>
                  <a:pt x="94" y="112"/>
                  <a:pt x="0" y="13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5116" name="Freeform 12"/>
          <p:cNvSpPr>
            <a:spLocks/>
          </p:cNvSpPr>
          <p:nvPr/>
        </p:nvSpPr>
        <p:spPr bwMode="auto">
          <a:xfrm rot="274436" flipV="1">
            <a:off x="5649913" y="4411663"/>
            <a:ext cx="520700" cy="300037"/>
          </a:xfrm>
          <a:custGeom>
            <a:avLst/>
            <a:gdLst>
              <a:gd name="T0" fmla="*/ 2147483646 w 376"/>
              <a:gd name="T1" fmla="*/ 0 h 138"/>
              <a:gd name="T2" fmla="*/ 2147483646 w 376"/>
              <a:gd name="T3" fmla="*/ 2147483646 h 138"/>
              <a:gd name="T4" fmla="*/ 0 w 376"/>
              <a:gd name="T5" fmla="*/ 2147483646 h 138"/>
              <a:gd name="T6" fmla="*/ 0 60000 65536"/>
              <a:gd name="T7" fmla="*/ 0 60000 65536"/>
              <a:gd name="T8" fmla="*/ 0 60000 65536"/>
              <a:gd name="T9" fmla="*/ 0 w 376"/>
              <a:gd name="T10" fmla="*/ 0 h 138"/>
              <a:gd name="T11" fmla="*/ 376 w 376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138">
                <a:moveTo>
                  <a:pt x="376" y="0"/>
                </a:moveTo>
                <a:cubicBezTo>
                  <a:pt x="345" y="20"/>
                  <a:pt x="314" y="40"/>
                  <a:pt x="251" y="63"/>
                </a:cubicBezTo>
                <a:cubicBezTo>
                  <a:pt x="188" y="86"/>
                  <a:pt x="94" y="112"/>
                  <a:pt x="0" y="13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5117" name="Freeform 13"/>
          <p:cNvSpPr>
            <a:spLocks/>
          </p:cNvSpPr>
          <p:nvPr/>
        </p:nvSpPr>
        <p:spPr bwMode="auto">
          <a:xfrm rot="274436" flipV="1">
            <a:off x="5211763" y="4351338"/>
            <a:ext cx="519112" cy="300037"/>
          </a:xfrm>
          <a:custGeom>
            <a:avLst/>
            <a:gdLst>
              <a:gd name="T0" fmla="*/ 2147483646 w 376"/>
              <a:gd name="T1" fmla="*/ 0 h 138"/>
              <a:gd name="T2" fmla="*/ 2147483646 w 376"/>
              <a:gd name="T3" fmla="*/ 2147483646 h 138"/>
              <a:gd name="T4" fmla="*/ 0 w 376"/>
              <a:gd name="T5" fmla="*/ 2147483646 h 138"/>
              <a:gd name="T6" fmla="*/ 0 60000 65536"/>
              <a:gd name="T7" fmla="*/ 0 60000 65536"/>
              <a:gd name="T8" fmla="*/ 0 60000 65536"/>
              <a:gd name="T9" fmla="*/ 0 w 376"/>
              <a:gd name="T10" fmla="*/ 0 h 138"/>
              <a:gd name="T11" fmla="*/ 376 w 376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138">
                <a:moveTo>
                  <a:pt x="376" y="0"/>
                </a:moveTo>
                <a:cubicBezTo>
                  <a:pt x="345" y="20"/>
                  <a:pt x="314" y="40"/>
                  <a:pt x="251" y="63"/>
                </a:cubicBezTo>
                <a:cubicBezTo>
                  <a:pt x="188" y="86"/>
                  <a:pt x="94" y="112"/>
                  <a:pt x="0" y="13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5118" name="Freeform 14"/>
          <p:cNvSpPr>
            <a:spLocks/>
          </p:cNvSpPr>
          <p:nvPr/>
        </p:nvSpPr>
        <p:spPr bwMode="auto">
          <a:xfrm rot="274436" flipV="1">
            <a:off x="4697413" y="4232275"/>
            <a:ext cx="519112" cy="300038"/>
          </a:xfrm>
          <a:custGeom>
            <a:avLst/>
            <a:gdLst>
              <a:gd name="T0" fmla="*/ 2147483646 w 376"/>
              <a:gd name="T1" fmla="*/ 0 h 138"/>
              <a:gd name="T2" fmla="*/ 2147483646 w 376"/>
              <a:gd name="T3" fmla="*/ 2147483646 h 138"/>
              <a:gd name="T4" fmla="*/ 0 w 376"/>
              <a:gd name="T5" fmla="*/ 2147483646 h 138"/>
              <a:gd name="T6" fmla="*/ 0 60000 65536"/>
              <a:gd name="T7" fmla="*/ 0 60000 65536"/>
              <a:gd name="T8" fmla="*/ 0 60000 65536"/>
              <a:gd name="T9" fmla="*/ 0 w 376"/>
              <a:gd name="T10" fmla="*/ 0 h 138"/>
              <a:gd name="T11" fmla="*/ 376 w 376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138">
                <a:moveTo>
                  <a:pt x="376" y="0"/>
                </a:moveTo>
                <a:cubicBezTo>
                  <a:pt x="345" y="20"/>
                  <a:pt x="314" y="40"/>
                  <a:pt x="251" y="63"/>
                </a:cubicBezTo>
                <a:cubicBezTo>
                  <a:pt x="188" y="86"/>
                  <a:pt x="94" y="112"/>
                  <a:pt x="0" y="13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5119" name="Freeform 15"/>
          <p:cNvSpPr>
            <a:spLocks/>
          </p:cNvSpPr>
          <p:nvPr/>
        </p:nvSpPr>
        <p:spPr bwMode="auto">
          <a:xfrm rot="-548871">
            <a:off x="6923088" y="3706813"/>
            <a:ext cx="519112" cy="300037"/>
          </a:xfrm>
          <a:custGeom>
            <a:avLst/>
            <a:gdLst>
              <a:gd name="T0" fmla="*/ 2147483646 w 376"/>
              <a:gd name="T1" fmla="*/ 0 h 138"/>
              <a:gd name="T2" fmla="*/ 2147483646 w 376"/>
              <a:gd name="T3" fmla="*/ 2147483646 h 138"/>
              <a:gd name="T4" fmla="*/ 0 w 376"/>
              <a:gd name="T5" fmla="*/ 2147483646 h 138"/>
              <a:gd name="T6" fmla="*/ 0 60000 65536"/>
              <a:gd name="T7" fmla="*/ 0 60000 65536"/>
              <a:gd name="T8" fmla="*/ 0 60000 65536"/>
              <a:gd name="T9" fmla="*/ 0 w 376"/>
              <a:gd name="T10" fmla="*/ 0 h 138"/>
              <a:gd name="T11" fmla="*/ 376 w 376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138">
                <a:moveTo>
                  <a:pt x="376" y="0"/>
                </a:moveTo>
                <a:cubicBezTo>
                  <a:pt x="345" y="20"/>
                  <a:pt x="314" y="40"/>
                  <a:pt x="251" y="63"/>
                </a:cubicBezTo>
                <a:cubicBezTo>
                  <a:pt x="188" y="86"/>
                  <a:pt x="94" y="112"/>
                  <a:pt x="0" y="13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5120" name="Freeform 16"/>
          <p:cNvSpPr>
            <a:spLocks/>
          </p:cNvSpPr>
          <p:nvPr/>
        </p:nvSpPr>
        <p:spPr bwMode="auto">
          <a:xfrm rot="-274436">
            <a:off x="6446838" y="3746500"/>
            <a:ext cx="515937" cy="296863"/>
          </a:xfrm>
          <a:custGeom>
            <a:avLst/>
            <a:gdLst>
              <a:gd name="T0" fmla="*/ 2147483646 w 376"/>
              <a:gd name="T1" fmla="*/ 0 h 138"/>
              <a:gd name="T2" fmla="*/ 2147483646 w 376"/>
              <a:gd name="T3" fmla="*/ 2147483646 h 138"/>
              <a:gd name="T4" fmla="*/ 0 w 376"/>
              <a:gd name="T5" fmla="*/ 2147483646 h 138"/>
              <a:gd name="T6" fmla="*/ 0 60000 65536"/>
              <a:gd name="T7" fmla="*/ 0 60000 65536"/>
              <a:gd name="T8" fmla="*/ 0 60000 65536"/>
              <a:gd name="T9" fmla="*/ 0 w 376"/>
              <a:gd name="T10" fmla="*/ 0 h 138"/>
              <a:gd name="T11" fmla="*/ 376 w 376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138">
                <a:moveTo>
                  <a:pt x="376" y="0"/>
                </a:moveTo>
                <a:cubicBezTo>
                  <a:pt x="345" y="20"/>
                  <a:pt x="314" y="40"/>
                  <a:pt x="251" y="63"/>
                </a:cubicBezTo>
                <a:cubicBezTo>
                  <a:pt x="188" y="86"/>
                  <a:pt x="94" y="112"/>
                  <a:pt x="0" y="13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5121" name="Freeform 17"/>
          <p:cNvSpPr>
            <a:spLocks/>
          </p:cNvSpPr>
          <p:nvPr/>
        </p:nvSpPr>
        <p:spPr bwMode="auto">
          <a:xfrm rot="-274436">
            <a:off x="5969000" y="3746500"/>
            <a:ext cx="515938" cy="296863"/>
          </a:xfrm>
          <a:custGeom>
            <a:avLst/>
            <a:gdLst>
              <a:gd name="T0" fmla="*/ 2147483646 w 376"/>
              <a:gd name="T1" fmla="*/ 0 h 138"/>
              <a:gd name="T2" fmla="*/ 2147483646 w 376"/>
              <a:gd name="T3" fmla="*/ 2147483646 h 138"/>
              <a:gd name="T4" fmla="*/ 0 w 376"/>
              <a:gd name="T5" fmla="*/ 2147483646 h 138"/>
              <a:gd name="T6" fmla="*/ 0 60000 65536"/>
              <a:gd name="T7" fmla="*/ 0 60000 65536"/>
              <a:gd name="T8" fmla="*/ 0 60000 65536"/>
              <a:gd name="T9" fmla="*/ 0 w 376"/>
              <a:gd name="T10" fmla="*/ 0 h 138"/>
              <a:gd name="T11" fmla="*/ 376 w 376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138">
                <a:moveTo>
                  <a:pt x="376" y="0"/>
                </a:moveTo>
                <a:cubicBezTo>
                  <a:pt x="345" y="20"/>
                  <a:pt x="314" y="40"/>
                  <a:pt x="251" y="63"/>
                </a:cubicBezTo>
                <a:cubicBezTo>
                  <a:pt x="188" y="86"/>
                  <a:pt x="94" y="112"/>
                  <a:pt x="0" y="13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5122" name="Freeform 18"/>
          <p:cNvSpPr>
            <a:spLocks/>
          </p:cNvSpPr>
          <p:nvPr/>
        </p:nvSpPr>
        <p:spPr bwMode="auto">
          <a:xfrm rot="-274436">
            <a:off x="5546725" y="3765550"/>
            <a:ext cx="515938" cy="296863"/>
          </a:xfrm>
          <a:custGeom>
            <a:avLst/>
            <a:gdLst>
              <a:gd name="T0" fmla="*/ 2147483646 w 376"/>
              <a:gd name="T1" fmla="*/ 0 h 138"/>
              <a:gd name="T2" fmla="*/ 2147483646 w 376"/>
              <a:gd name="T3" fmla="*/ 2147483646 h 138"/>
              <a:gd name="T4" fmla="*/ 0 w 376"/>
              <a:gd name="T5" fmla="*/ 2147483646 h 138"/>
              <a:gd name="T6" fmla="*/ 0 60000 65536"/>
              <a:gd name="T7" fmla="*/ 0 60000 65536"/>
              <a:gd name="T8" fmla="*/ 0 60000 65536"/>
              <a:gd name="T9" fmla="*/ 0 w 376"/>
              <a:gd name="T10" fmla="*/ 0 h 138"/>
              <a:gd name="T11" fmla="*/ 376 w 376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138">
                <a:moveTo>
                  <a:pt x="376" y="0"/>
                </a:moveTo>
                <a:cubicBezTo>
                  <a:pt x="345" y="20"/>
                  <a:pt x="314" y="40"/>
                  <a:pt x="251" y="63"/>
                </a:cubicBezTo>
                <a:cubicBezTo>
                  <a:pt x="188" y="86"/>
                  <a:pt x="94" y="112"/>
                  <a:pt x="0" y="13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 rot="-274436">
            <a:off x="5106988" y="3705225"/>
            <a:ext cx="515937" cy="296863"/>
          </a:xfrm>
          <a:custGeom>
            <a:avLst/>
            <a:gdLst>
              <a:gd name="T0" fmla="*/ 2147483646 w 376"/>
              <a:gd name="T1" fmla="*/ 0 h 138"/>
              <a:gd name="T2" fmla="*/ 2147483646 w 376"/>
              <a:gd name="T3" fmla="*/ 2147483646 h 138"/>
              <a:gd name="T4" fmla="*/ 0 w 376"/>
              <a:gd name="T5" fmla="*/ 2147483646 h 138"/>
              <a:gd name="T6" fmla="*/ 0 60000 65536"/>
              <a:gd name="T7" fmla="*/ 0 60000 65536"/>
              <a:gd name="T8" fmla="*/ 0 60000 65536"/>
              <a:gd name="T9" fmla="*/ 0 w 376"/>
              <a:gd name="T10" fmla="*/ 0 h 138"/>
              <a:gd name="T11" fmla="*/ 376 w 376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138">
                <a:moveTo>
                  <a:pt x="376" y="0"/>
                </a:moveTo>
                <a:cubicBezTo>
                  <a:pt x="345" y="20"/>
                  <a:pt x="314" y="40"/>
                  <a:pt x="251" y="63"/>
                </a:cubicBezTo>
                <a:cubicBezTo>
                  <a:pt x="188" y="86"/>
                  <a:pt x="94" y="112"/>
                  <a:pt x="0" y="13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5124" name="Freeform 20"/>
          <p:cNvSpPr>
            <a:spLocks/>
          </p:cNvSpPr>
          <p:nvPr/>
        </p:nvSpPr>
        <p:spPr bwMode="auto">
          <a:xfrm rot="-274436">
            <a:off x="4683125" y="3665538"/>
            <a:ext cx="515938" cy="296862"/>
          </a:xfrm>
          <a:custGeom>
            <a:avLst/>
            <a:gdLst>
              <a:gd name="T0" fmla="*/ 2147483646 w 376"/>
              <a:gd name="T1" fmla="*/ 0 h 138"/>
              <a:gd name="T2" fmla="*/ 2147483646 w 376"/>
              <a:gd name="T3" fmla="*/ 2147483646 h 138"/>
              <a:gd name="T4" fmla="*/ 0 w 376"/>
              <a:gd name="T5" fmla="*/ 2147483646 h 138"/>
              <a:gd name="T6" fmla="*/ 0 60000 65536"/>
              <a:gd name="T7" fmla="*/ 0 60000 65536"/>
              <a:gd name="T8" fmla="*/ 0 60000 65536"/>
              <a:gd name="T9" fmla="*/ 0 w 376"/>
              <a:gd name="T10" fmla="*/ 0 h 138"/>
              <a:gd name="T11" fmla="*/ 376 w 376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138">
                <a:moveTo>
                  <a:pt x="376" y="0"/>
                </a:moveTo>
                <a:cubicBezTo>
                  <a:pt x="345" y="20"/>
                  <a:pt x="314" y="40"/>
                  <a:pt x="251" y="63"/>
                </a:cubicBezTo>
                <a:cubicBezTo>
                  <a:pt x="188" y="86"/>
                  <a:pt x="94" y="112"/>
                  <a:pt x="0" y="13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5125" name="Line 21"/>
          <p:cNvSpPr>
            <a:spLocks noChangeShapeType="1"/>
          </p:cNvSpPr>
          <p:nvPr/>
        </p:nvSpPr>
        <p:spPr bwMode="auto">
          <a:xfrm>
            <a:off x="7321550" y="4108450"/>
            <a:ext cx="519113" cy="2063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7686675" y="4116388"/>
            <a:ext cx="165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赤道</a:t>
            </a:r>
          </a:p>
        </p:txBody>
      </p:sp>
      <p:pic>
        <p:nvPicPr>
          <p:cNvPr id="175127" name="Picture 54" descr="gr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2288"/>
            <a:ext cx="2422525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28" name="Line 24"/>
          <p:cNvSpPr>
            <a:spLocks noChangeShapeType="1"/>
          </p:cNvSpPr>
          <p:nvPr/>
        </p:nvSpPr>
        <p:spPr bwMode="auto">
          <a:xfrm flipV="1">
            <a:off x="2182813" y="2601913"/>
            <a:ext cx="0" cy="577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5129" name="Object 2"/>
          <p:cNvGraphicFramePr>
            <a:graphicFrameLocks noChangeAspect="1"/>
          </p:cNvGraphicFramePr>
          <p:nvPr/>
        </p:nvGraphicFramePr>
        <p:xfrm>
          <a:off x="2189163" y="2492375"/>
          <a:ext cx="423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4" name="公式" r:id="rId4" imgW="190417" imgH="203112" progId="Equation.3">
                  <p:embed/>
                </p:oleObj>
              </mc:Choice>
              <mc:Fallback>
                <p:oleObj name="公式" r:id="rId4" imgW="190417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2492375"/>
                        <a:ext cx="4238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30" name="Object 3"/>
          <p:cNvGraphicFramePr>
            <a:graphicFrameLocks noChangeAspect="1"/>
          </p:cNvGraphicFramePr>
          <p:nvPr/>
        </p:nvGraphicFramePr>
        <p:xfrm>
          <a:off x="2914650" y="4040188"/>
          <a:ext cx="3683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5" name="公式" r:id="rId6" imgW="164814" imgH="177492" progId="Equation.3">
                  <p:embed/>
                </p:oleObj>
              </mc:Choice>
              <mc:Fallback>
                <p:oleObj name="公式" r:id="rId6" imgW="164814" imgH="17749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040188"/>
                        <a:ext cx="3683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31" name="Line 27"/>
          <p:cNvSpPr>
            <a:spLocks noChangeShapeType="1"/>
          </p:cNvSpPr>
          <p:nvPr/>
        </p:nvSpPr>
        <p:spPr bwMode="auto">
          <a:xfrm flipV="1">
            <a:off x="2827338" y="3435350"/>
            <a:ext cx="0" cy="577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5132" name="Object 4"/>
          <p:cNvGraphicFramePr>
            <a:graphicFrameLocks noChangeAspect="1"/>
          </p:cNvGraphicFramePr>
          <p:nvPr/>
        </p:nvGraphicFramePr>
        <p:xfrm>
          <a:off x="2887663" y="3127375"/>
          <a:ext cx="422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6" name="公式" r:id="rId8" imgW="190417" imgH="203112" progId="Equation.3">
                  <p:embed/>
                </p:oleObj>
              </mc:Choice>
              <mc:Fallback>
                <p:oleObj name="公式" r:id="rId8" imgW="19041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3127375"/>
                        <a:ext cx="4222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33" name="Line 29"/>
          <p:cNvSpPr>
            <a:spLocks noChangeShapeType="1"/>
          </p:cNvSpPr>
          <p:nvPr/>
        </p:nvSpPr>
        <p:spPr bwMode="auto">
          <a:xfrm flipH="1">
            <a:off x="2547938" y="4016375"/>
            <a:ext cx="277812" cy="587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5134" name="Object 5"/>
          <p:cNvGraphicFramePr>
            <a:graphicFrameLocks noChangeAspect="1"/>
          </p:cNvGraphicFramePr>
          <p:nvPr/>
        </p:nvGraphicFramePr>
        <p:xfrm>
          <a:off x="2105025" y="3497263"/>
          <a:ext cx="563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" name="公式" r:id="rId9" imgW="253780" imgH="253780" progId="Equation.3">
                  <p:embed/>
                </p:oleObj>
              </mc:Choice>
              <mc:Fallback>
                <p:oleObj name="公式" r:id="rId9" imgW="253780" imgH="2537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3497263"/>
                        <a:ext cx="563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35" name="Line 31"/>
          <p:cNvSpPr>
            <a:spLocks noChangeShapeType="1"/>
          </p:cNvSpPr>
          <p:nvPr/>
        </p:nvSpPr>
        <p:spPr bwMode="auto">
          <a:xfrm flipV="1">
            <a:off x="1814513" y="4408488"/>
            <a:ext cx="0" cy="577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5136" name="Object 6"/>
          <p:cNvGraphicFramePr>
            <a:graphicFrameLocks noChangeAspect="1"/>
          </p:cNvGraphicFramePr>
          <p:nvPr/>
        </p:nvGraphicFramePr>
        <p:xfrm>
          <a:off x="1858963" y="4140200"/>
          <a:ext cx="423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8" name="公式" r:id="rId11" imgW="190417" imgH="203112" progId="Equation.3">
                  <p:embed/>
                </p:oleObj>
              </mc:Choice>
              <mc:Fallback>
                <p:oleObj name="公式" r:id="rId11" imgW="190417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4140200"/>
                        <a:ext cx="4238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37" name="Line 33"/>
          <p:cNvSpPr>
            <a:spLocks noChangeShapeType="1"/>
          </p:cNvSpPr>
          <p:nvPr/>
        </p:nvSpPr>
        <p:spPr bwMode="auto">
          <a:xfrm flipH="1" flipV="1">
            <a:off x="1663700" y="4670425"/>
            <a:ext cx="146050" cy="298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5138" name="Object 7"/>
          <p:cNvGraphicFramePr>
            <a:graphicFrameLocks noChangeAspect="1"/>
          </p:cNvGraphicFramePr>
          <p:nvPr/>
        </p:nvGraphicFramePr>
        <p:xfrm>
          <a:off x="1397000" y="4384675"/>
          <a:ext cx="3667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9" name="公式" r:id="rId12" imgW="164814" imgH="177492" progId="Equation.3">
                  <p:embed/>
                </p:oleObj>
              </mc:Choice>
              <mc:Fallback>
                <p:oleObj name="公式" r:id="rId12" imgW="164814" imgH="17749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384675"/>
                        <a:ext cx="3667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39" name="Line 35"/>
          <p:cNvSpPr>
            <a:spLocks noChangeShapeType="1"/>
          </p:cNvSpPr>
          <p:nvPr/>
        </p:nvSpPr>
        <p:spPr bwMode="auto">
          <a:xfrm flipH="1">
            <a:off x="1460500" y="4970463"/>
            <a:ext cx="366713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5140" name="Object 8"/>
          <p:cNvGraphicFramePr>
            <a:graphicFrameLocks noChangeAspect="1"/>
          </p:cNvGraphicFramePr>
          <p:nvPr/>
        </p:nvGraphicFramePr>
        <p:xfrm>
          <a:off x="1098550" y="4710113"/>
          <a:ext cx="5651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0" name="公式" r:id="rId14" imgW="253780" imgH="253780" progId="Equation.3">
                  <p:embed/>
                </p:oleObj>
              </mc:Choice>
              <mc:Fallback>
                <p:oleObj name="公式" r:id="rId14" imgW="253780" imgH="2537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4710113"/>
                        <a:ext cx="5651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41" name="Line 37"/>
          <p:cNvSpPr>
            <a:spLocks noChangeShapeType="1"/>
          </p:cNvSpPr>
          <p:nvPr/>
        </p:nvSpPr>
        <p:spPr bwMode="auto">
          <a:xfrm>
            <a:off x="2817813" y="3995738"/>
            <a:ext cx="92075" cy="2968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75142" name="Rectangle 38"/>
          <p:cNvSpPr>
            <a:spLocks noChangeArrowheads="1"/>
          </p:cNvSpPr>
          <p:nvPr/>
        </p:nvSpPr>
        <p:spPr bwMode="auto">
          <a:xfrm>
            <a:off x="323850" y="5734050"/>
            <a:ext cx="8208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赤道附近的信风在北半球是东北方向，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           在南半球是东南方向。</a:t>
            </a:r>
          </a:p>
        </p:txBody>
      </p:sp>
      <p:sp>
        <p:nvSpPr>
          <p:cNvPr id="175143" name="Rectangle 39"/>
          <p:cNvSpPr>
            <a:spLocks noChangeArrowheads="1"/>
          </p:cNvSpPr>
          <p:nvPr/>
        </p:nvSpPr>
        <p:spPr bwMode="auto">
          <a:xfrm>
            <a:off x="250825" y="836613"/>
            <a:ext cx="8208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赤道附近日照强烈，空气受热上升，引起赤道两边的空气向赤道流动。</a:t>
            </a:r>
          </a:p>
        </p:txBody>
      </p:sp>
      <p:sp>
        <p:nvSpPr>
          <p:cNvPr id="175144" name="Rectangle 40"/>
          <p:cNvSpPr>
            <a:spLocks noChangeArrowheads="1"/>
          </p:cNvSpPr>
          <p:nvPr/>
        </p:nvSpPr>
        <p:spPr bwMode="auto">
          <a:xfrm>
            <a:off x="250825" y="1773238"/>
            <a:ext cx="7694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但受科里奥利力而偏离南北方向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75145" name="Line 41"/>
          <p:cNvSpPr>
            <a:spLocks noChangeShapeType="1"/>
          </p:cNvSpPr>
          <p:nvPr/>
        </p:nvSpPr>
        <p:spPr bwMode="auto">
          <a:xfrm>
            <a:off x="6065838" y="3617913"/>
            <a:ext cx="0" cy="576262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75146" name="Line 42"/>
          <p:cNvSpPr>
            <a:spLocks noChangeShapeType="1"/>
          </p:cNvSpPr>
          <p:nvPr/>
        </p:nvSpPr>
        <p:spPr bwMode="auto">
          <a:xfrm>
            <a:off x="6081713" y="4448175"/>
            <a:ext cx="0" cy="57626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35879" name="Object 9"/>
          <p:cNvGraphicFramePr>
            <a:graphicFrameLocks noChangeAspect="1"/>
          </p:cNvGraphicFramePr>
          <p:nvPr/>
        </p:nvGraphicFramePr>
        <p:xfrm>
          <a:off x="6623050" y="58738"/>
          <a:ext cx="24161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1" name="公式" r:id="rId15" imgW="952087" imgH="241195" progId="Equation.3">
                  <p:embed/>
                </p:oleObj>
              </mc:Choice>
              <mc:Fallback>
                <p:oleObj name="公式" r:id="rId15" imgW="952087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58738"/>
                        <a:ext cx="2416175" cy="633412"/>
                      </a:xfrm>
                      <a:prstGeom prst="rect">
                        <a:avLst/>
                      </a:prstGeom>
                      <a:solidFill>
                        <a:srgbClr val="FF9900">
                          <a:alpha val="27058"/>
                        </a:srgbClr>
                      </a:solidFill>
                      <a:ln w="3175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7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7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7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7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175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175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7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7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7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9" grpId="0"/>
      <p:bldP spid="175113" grpId="0" animBg="1"/>
      <p:bldP spid="175114" grpId="0" animBg="1"/>
      <p:bldP spid="175115" grpId="0" animBg="1"/>
      <p:bldP spid="175116" grpId="0" animBg="1"/>
      <p:bldP spid="175117" grpId="0" animBg="1"/>
      <p:bldP spid="175118" grpId="0" animBg="1"/>
      <p:bldP spid="175119" grpId="0" animBg="1"/>
      <p:bldP spid="175120" grpId="0" animBg="1"/>
      <p:bldP spid="175121" grpId="0" animBg="1"/>
      <p:bldP spid="175122" grpId="0" animBg="1"/>
      <p:bldP spid="175123" grpId="0" animBg="1"/>
      <p:bldP spid="175124" grpId="0" animBg="1"/>
      <p:bldP spid="175125" grpId="0" animBg="1"/>
      <p:bldP spid="175126" grpId="0"/>
      <p:bldP spid="175128" grpId="0" animBg="1"/>
      <p:bldP spid="175131" grpId="0" animBg="1"/>
      <p:bldP spid="175133" grpId="0" animBg="1"/>
      <p:bldP spid="175135" grpId="0" animBg="1"/>
      <p:bldP spid="175137" grpId="0" animBg="1"/>
      <p:bldP spid="175139" grpId="0" animBg="1"/>
      <p:bldP spid="175141" grpId="0" animBg="1"/>
      <p:bldP spid="175142" grpId="0"/>
      <p:bldP spid="175143" grpId="0"/>
      <p:bldP spid="175144" grpId="0"/>
      <p:bldP spid="175145" grpId="0" animBg="1"/>
      <p:bldP spid="175145" grpId="1" animBg="1"/>
      <p:bldP spid="175146" grpId="0" animBg="1"/>
      <p:bldP spid="17514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CEF244-DB09-42CE-8177-3F5202390C0D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250825" y="188913"/>
            <a:ext cx="7872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4)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北半球的强热带风暴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 flipH="1" flipV="1">
            <a:off x="1993900" y="1882775"/>
            <a:ext cx="404813" cy="2095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 flipH="1">
            <a:off x="2076450" y="1749425"/>
            <a:ext cx="527050" cy="84613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 flipH="1" flipV="1">
            <a:off x="2292350" y="3160713"/>
            <a:ext cx="931863" cy="45561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 flipV="1">
            <a:off x="2820988" y="2644775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>
            <a:off x="1362075" y="3951288"/>
            <a:ext cx="492125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 flipV="1">
            <a:off x="1162050" y="3444875"/>
            <a:ext cx="427038" cy="93345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439738" y="2549525"/>
            <a:ext cx="946150" cy="32385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41" name="Freeform 13"/>
          <p:cNvSpPr>
            <a:spLocks/>
          </p:cNvSpPr>
          <p:nvPr/>
        </p:nvSpPr>
        <p:spPr bwMode="auto">
          <a:xfrm rot="-200308">
            <a:off x="565150" y="3813175"/>
            <a:ext cx="1582738" cy="762000"/>
          </a:xfrm>
          <a:custGeom>
            <a:avLst/>
            <a:gdLst>
              <a:gd name="T0" fmla="*/ 0 w 960"/>
              <a:gd name="T1" fmla="*/ 2147483646 h 456"/>
              <a:gd name="T2" fmla="*/ 2147483646 w 960"/>
              <a:gd name="T3" fmla="*/ 2147483646 h 456"/>
              <a:gd name="T4" fmla="*/ 2147483646 w 960"/>
              <a:gd name="T5" fmla="*/ 2147483646 h 456"/>
              <a:gd name="T6" fmla="*/ 2147483646 w 960"/>
              <a:gd name="T7" fmla="*/ 0 h 45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456"/>
              <a:gd name="T14" fmla="*/ 960 w 960"/>
              <a:gd name="T15" fmla="*/ 456 h 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456">
                <a:moveTo>
                  <a:pt x="0" y="456"/>
                </a:moveTo>
                <a:cubicBezTo>
                  <a:pt x="70" y="381"/>
                  <a:pt x="140" y="306"/>
                  <a:pt x="228" y="240"/>
                </a:cubicBezTo>
                <a:cubicBezTo>
                  <a:pt x="316" y="174"/>
                  <a:pt x="406" y="100"/>
                  <a:pt x="528" y="60"/>
                </a:cubicBezTo>
                <a:cubicBezTo>
                  <a:pt x="650" y="20"/>
                  <a:pt x="805" y="10"/>
                  <a:pt x="96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42" name="Oval 14"/>
          <p:cNvSpPr>
            <a:spLocks noChangeArrowheads="1"/>
          </p:cNvSpPr>
          <p:nvPr/>
        </p:nvSpPr>
        <p:spPr bwMode="auto">
          <a:xfrm>
            <a:off x="1062038" y="2263775"/>
            <a:ext cx="1530350" cy="14859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6143" name="Freeform 15"/>
          <p:cNvSpPr>
            <a:spLocks/>
          </p:cNvSpPr>
          <p:nvPr/>
        </p:nvSpPr>
        <p:spPr bwMode="auto">
          <a:xfrm rot="-6415650">
            <a:off x="2283619" y="3204369"/>
            <a:ext cx="1714500" cy="703262"/>
          </a:xfrm>
          <a:custGeom>
            <a:avLst/>
            <a:gdLst>
              <a:gd name="T0" fmla="*/ 0 w 960"/>
              <a:gd name="T1" fmla="*/ 2147483646 h 456"/>
              <a:gd name="T2" fmla="*/ 2147483646 w 960"/>
              <a:gd name="T3" fmla="*/ 2147483646 h 456"/>
              <a:gd name="T4" fmla="*/ 2147483646 w 960"/>
              <a:gd name="T5" fmla="*/ 2147483646 h 456"/>
              <a:gd name="T6" fmla="*/ 2147483646 w 960"/>
              <a:gd name="T7" fmla="*/ 0 h 45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456"/>
              <a:gd name="T14" fmla="*/ 960 w 960"/>
              <a:gd name="T15" fmla="*/ 456 h 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456">
                <a:moveTo>
                  <a:pt x="0" y="456"/>
                </a:moveTo>
                <a:cubicBezTo>
                  <a:pt x="70" y="381"/>
                  <a:pt x="140" y="306"/>
                  <a:pt x="228" y="240"/>
                </a:cubicBezTo>
                <a:cubicBezTo>
                  <a:pt x="316" y="174"/>
                  <a:pt x="406" y="100"/>
                  <a:pt x="528" y="60"/>
                </a:cubicBezTo>
                <a:cubicBezTo>
                  <a:pt x="650" y="20"/>
                  <a:pt x="805" y="10"/>
                  <a:pt x="96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44" name="Freeform 16"/>
          <p:cNvSpPr>
            <a:spLocks/>
          </p:cNvSpPr>
          <p:nvPr/>
        </p:nvSpPr>
        <p:spPr bwMode="auto">
          <a:xfrm rot="10672914">
            <a:off x="1795463" y="1203325"/>
            <a:ext cx="1289050" cy="1038225"/>
          </a:xfrm>
          <a:custGeom>
            <a:avLst/>
            <a:gdLst>
              <a:gd name="T0" fmla="*/ 0 w 960"/>
              <a:gd name="T1" fmla="*/ 2147483646 h 456"/>
              <a:gd name="T2" fmla="*/ 2147483646 w 960"/>
              <a:gd name="T3" fmla="*/ 2147483646 h 456"/>
              <a:gd name="T4" fmla="*/ 2147483646 w 960"/>
              <a:gd name="T5" fmla="*/ 2147483646 h 456"/>
              <a:gd name="T6" fmla="*/ 2147483646 w 960"/>
              <a:gd name="T7" fmla="*/ 0 h 45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456"/>
              <a:gd name="T14" fmla="*/ 960 w 960"/>
              <a:gd name="T15" fmla="*/ 456 h 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456">
                <a:moveTo>
                  <a:pt x="0" y="456"/>
                </a:moveTo>
                <a:cubicBezTo>
                  <a:pt x="70" y="381"/>
                  <a:pt x="140" y="306"/>
                  <a:pt x="228" y="240"/>
                </a:cubicBezTo>
                <a:cubicBezTo>
                  <a:pt x="316" y="174"/>
                  <a:pt x="406" y="100"/>
                  <a:pt x="528" y="60"/>
                </a:cubicBezTo>
                <a:cubicBezTo>
                  <a:pt x="650" y="20"/>
                  <a:pt x="805" y="10"/>
                  <a:pt x="96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45" name="Freeform 17"/>
          <p:cNvSpPr>
            <a:spLocks/>
          </p:cNvSpPr>
          <p:nvPr/>
        </p:nvSpPr>
        <p:spPr bwMode="auto">
          <a:xfrm rot="4997410">
            <a:off x="-213518" y="2213768"/>
            <a:ext cx="1714500" cy="703263"/>
          </a:xfrm>
          <a:custGeom>
            <a:avLst/>
            <a:gdLst>
              <a:gd name="T0" fmla="*/ 0 w 960"/>
              <a:gd name="T1" fmla="*/ 2147483646 h 456"/>
              <a:gd name="T2" fmla="*/ 2147483646 w 960"/>
              <a:gd name="T3" fmla="*/ 2147483646 h 456"/>
              <a:gd name="T4" fmla="*/ 2147483646 w 960"/>
              <a:gd name="T5" fmla="*/ 2147483646 h 456"/>
              <a:gd name="T6" fmla="*/ 2147483646 w 960"/>
              <a:gd name="T7" fmla="*/ 0 h 45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456"/>
              <a:gd name="T14" fmla="*/ 960 w 960"/>
              <a:gd name="T15" fmla="*/ 456 h 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456">
                <a:moveTo>
                  <a:pt x="0" y="456"/>
                </a:moveTo>
                <a:cubicBezTo>
                  <a:pt x="70" y="381"/>
                  <a:pt x="140" y="306"/>
                  <a:pt x="228" y="240"/>
                </a:cubicBezTo>
                <a:cubicBezTo>
                  <a:pt x="316" y="174"/>
                  <a:pt x="406" y="100"/>
                  <a:pt x="528" y="60"/>
                </a:cubicBezTo>
                <a:cubicBezTo>
                  <a:pt x="650" y="20"/>
                  <a:pt x="805" y="10"/>
                  <a:pt x="96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 flipV="1">
            <a:off x="725488" y="2682875"/>
            <a:ext cx="177800" cy="5905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6147" name="Object 2"/>
          <p:cNvGraphicFramePr>
            <a:graphicFrameLocks noChangeAspect="1"/>
          </p:cNvGraphicFramePr>
          <p:nvPr/>
        </p:nvGraphicFramePr>
        <p:xfrm>
          <a:off x="1839913" y="860425"/>
          <a:ext cx="423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0" name="公式" r:id="rId4" imgW="190417" imgH="203112" progId="Equation.3">
                  <p:embed/>
                </p:oleObj>
              </mc:Choice>
              <mc:Fallback>
                <p:oleObj name="公式" r:id="rId4" imgW="190417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860425"/>
                        <a:ext cx="4238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8" name="Line 20"/>
          <p:cNvSpPr>
            <a:spLocks noChangeShapeType="1"/>
          </p:cNvSpPr>
          <p:nvPr/>
        </p:nvSpPr>
        <p:spPr bwMode="auto">
          <a:xfrm flipV="1">
            <a:off x="1806575" y="966788"/>
            <a:ext cx="0" cy="1868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176149" name="Object 3"/>
          <p:cNvGraphicFramePr>
            <a:graphicFrameLocks noChangeAspect="1"/>
          </p:cNvGraphicFramePr>
          <p:nvPr/>
        </p:nvGraphicFramePr>
        <p:xfrm>
          <a:off x="1949450" y="1268413"/>
          <a:ext cx="4651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1" name="公式" r:id="rId6" imgW="171444" imgH="222300" progId="Equation.3">
                  <p:embed/>
                </p:oleObj>
              </mc:Choice>
              <mc:Fallback>
                <p:oleObj name="公式" r:id="rId6" imgW="171444" imgH="222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1268413"/>
                        <a:ext cx="4651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0" name="Object 4"/>
          <p:cNvGraphicFramePr>
            <a:graphicFrameLocks noChangeAspect="1"/>
          </p:cNvGraphicFramePr>
          <p:nvPr/>
        </p:nvGraphicFramePr>
        <p:xfrm>
          <a:off x="2447925" y="1268413"/>
          <a:ext cx="4079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2" name="公式" r:id="rId8" imgW="133266" imgH="152460" progId="Equation.3">
                  <p:embed/>
                </p:oleObj>
              </mc:Choice>
              <mc:Fallback>
                <p:oleObj name="公式" r:id="rId8" imgW="133266" imgH="1524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68413"/>
                        <a:ext cx="4079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1" name="Object 5"/>
          <p:cNvGraphicFramePr>
            <a:graphicFrameLocks noChangeAspect="1"/>
          </p:cNvGraphicFramePr>
          <p:nvPr/>
        </p:nvGraphicFramePr>
        <p:xfrm>
          <a:off x="3284538" y="3352800"/>
          <a:ext cx="4095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3" name="公式" r:id="rId10" imgW="133266" imgH="152460" progId="Equation.3">
                  <p:embed/>
                </p:oleObj>
              </mc:Choice>
              <mc:Fallback>
                <p:oleObj name="公式" r:id="rId10" imgW="133266" imgH="1524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3352800"/>
                        <a:ext cx="4095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2" name="Object 6"/>
          <p:cNvGraphicFramePr>
            <a:graphicFrameLocks noChangeAspect="1"/>
          </p:cNvGraphicFramePr>
          <p:nvPr/>
        </p:nvGraphicFramePr>
        <p:xfrm>
          <a:off x="969963" y="4370388"/>
          <a:ext cx="4079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4" name="公式" r:id="rId12" imgW="133266" imgH="152460" progId="Equation.3">
                  <p:embed/>
                </p:oleObj>
              </mc:Choice>
              <mc:Fallback>
                <p:oleObj name="公式" r:id="rId12" imgW="133266" imgH="1524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4370388"/>
                        <a:ext cx="4079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3" name="Object 7"/>
          <p:cNvGraphicFramePr>
            <a:graphicFrameLocks noChangeAspect="1"/>
          </p:cNvGraphicFramePr>
          <p:nvPr/>
        </p:nvGraphicFramePr>
        <p:xfrm>
          <a:off x="138113" y="2230438"/>
          <a:ext cx="4095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5" name="公式" r:id="rId14" imgW="133266" imgH="152460" progId="Equation.3">
                  <p:embed/>
                </p:oleObj>
              </mc:Choice>
              <mc:Fallback>
                <p:oleObj name="公式" r:id="rId14" imgW="133266" imgH="1524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2230438"/>
                        <a:ext cx="4095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4" name="Object 8"/>
          <p:cNvGraphicFramePr>
            <a:graphicFrameLocks noChangeAspect="1"/>
          </p:cNvGraphicFramePr>
          <p:nvPr/>
        </p:nvGraphicFramePr>
        <p:xfrm>
          <a:off x="3068638" y="2381250"/>
          <a:ext cx="4651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6" name="公式" r:id="rId16" imgW="171444" imgH="222300" progId="Equation.3">
                  <p:embed/>
                </p:oleObj>
              </mc:Choice>
              <mc:Fallback>
                <p:oleObj name="公式" r:id="rId16" imgW="171444" imgH="222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2381250"/>
                        <a:ext cx="46513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5" name="Object 9"/>
          <p:cNvGraphicFramePr>
            <a:graphicFrameLocks noChangeAspect="1"/>
          </p:cNvGraphicFramePr>
          <p:nvPr/>
        </p:nvGraphicFramePr>
        <p:xfrm>
          <a:off x="1747838" y="3992563"/>
          <a:ext cx="4651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7" name="公式" r:id="rId18" imgW="171444" imgH="222300" progId="Equation.3">
                  <p:embed/>
                </p:oleObj>
              </mc:Choice>
              <mc:Fallback>
                <p:oleObj name="公式" r:id="rId18" imgW="171444" imgH="222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3992563"/>
                        <a:ext cx="46513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6" name="Object 10"/>
          <p:cNvGraphicFramePr>
            <a:graphicFrameLocks noChangeAspect="1"/>
          </p:cNvGraphicFramePr>
          <p:nvPr/>
        </p:nvGraphicFramePr>
        <p:xfrm>
          <a:off x="171450" y="2878138"/>
          <a:ext cx="463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8" name="公式" r:id="rId20" imgW="171444" imgH="222300" progId="Equation.3">
                  <p:embed/>
                </p:oleObj>
              </mc:Choice>
              <mc:Fallback>
                <p:oleObj name="公式" r:id="rId20" imgW="171444" imgH="222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2878138"/>
                        <a:ext cx="4635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236538" y="4784725"/>
            <a:ext cx="89074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北半球的强热带风暴是在热带低气压中心附近形成的，当外面的高气压空气向低气压中心涌入时，由于科氏力的作用，气流的方向将偏向气流速度的右方，从高空看是沿逆时针方向旋转的涡旋。在南半球则是顺时针方向。</a:t>
            </a:r>
          </a:p>
        </p:txBody>
      </p:sp>
      <p:sp>
        <p:nvSpPr>
          <p:cNvPr id="176159" name="Rectangle 31"/>
          <p:cNvSpPr>
            <a:spLocks noChangeArrowheads="1"/>
          </p:cNvSpPr>
          <p:nvPr/>
        </p:nvSpPr>
        <p:spPr bwMode="auto">
          <a:xfrm>
            <a:off x="1255713" y="2822575"/>
            <a:ext cx="1112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低气压区</a:t>
            </a:r>
          </a:p>
        </p:txBody>
      </p:sp>
      <p:graphicFrame>
        <p:nvGraphicFramePr>
          <p:cNvPr id="36893" name="Object 11"/>
          <p:cNvGraphicFramePr>
            <a:graphicFrameLocks noChangeAspect="1"/>
          </p:cNvGraphicFramePr>
          <p:nvPr/>
        </p:nvGraphicFramePr>
        <p:xfrm>
          <a:off x="6623050" y="58738"/>
          <a:ext cx="24161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9" name="公式" r:id="rId22" imgW="952087" imgH="241195" progId="Equation.3">
                  <p:embed/>
                </p:oleObj>
              </mc:Choice>
              <mc:Fallback>
                <p:oleObj name="公式" r:id="rId22" imgW="952087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58738"/>
                        <a:ext cx="2416175" cy="633412"/>
                      </a:xfrm>
                      <a:prstGeom prst="rect">
                        <a:avLst/>
                      </a:prstGeom>
                      <a:solidFill>
                        <a:srgbClr val="FF9900">
                          <a:alpha val="27058"/>
                        </a:srgbClr>
                      </a:solidFill>
                      <a:ln w="3175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89375" y="1004888"/>
            <a:ext cx="2541588" cy="3221037"/>
            <a:chOff x="1860413" y="3254066"/>
            <a:chExt cx="2542921" cy="3220317"/>
          </a:xfrm>
        </p:grpSpPr>
        <p:pic>
          <p:nvPicPr>
            <p:cNvPr id="36898" name="Picture 8" descr="C:\Documents and Settings\Administrator\桌面\473px-Jangmi_2008.jp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0413" y="3254066"/>
              <a:ext cx="2542921" cy="3220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9" name="Rectangle 8"/>
            <p:cNvSpPr>
              <a:spLocks noChangeArrowheads="1"/>
            </p:cNvSpPr>
            <p:nvPr/>
          </p:nvSpPr>
          <p:spPr bwMode="auto">
            <a:xfrm>
              <a:off x="2463449" y="5514598"/>
              <a:ext cx="1422442" cy="83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b="1">
                  <a:solidFill>
                    <a:srgbClr val="FFFF00"/>
                  </a:solidFill>
                </a:rPr>
                <a:t>北半球的</a:t>
              </a:r>
              <a:endParaRPr lang="en-US" altLang="zh-CN" sz="2400" b="1">
                <a:solidFill>
                  <a:srgbClr val="FFFF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FF00"/>
                  </a:solidFill>
                </a:rPr>
                <a:t>台风蔷薇</a:t>
              </a:r>
              <a:endParaRPr lang="zh-CN" altLang="zh-CN" sz="2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537325" y="987425"/>
            <a:ext cx="2452688" cy="3227388"/>
            <a:chOff x="5235019" y="3605690"/>
            <a:chExt cx="2451511" cy="3226523"/>
          </a:xfrm>
        </p:grpSpPr>
        <p:pic>
          <p:nvPicPr>
            <p:cNvPr id="36896" name="Picture 7" descr="C:\Documents and Settings\Administrator\桌面\514px-TC_Jaya_2007.jpg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019" y="3605690"/>
              <a:ext cx="2451511" cy="3226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7" name="Rectangle 9"/>
            <p:cNvSpPr>
              <a:spLocks noChangeArrowheads="1"/>
            </p:cNvSpPr>
            <p:nvPr/>
          </p:nvSpPr>
          <p:spPr bwMode="auto">
            <a:xfrm>
              <a:off x="5379832" y="5871923"/>
              <a:ext cx="2108269" cy="83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FF00"/>
                  </a:solidFill>
                </a:rPr>
                <a:t>南半球的强烈</a:t>
              </a:r>
              <a:endParaRPr lang="en-US" altLang="zh-CN" sz="2400" b="1">
                <a:solidFill>
                  <a:srgbClr val="FFFF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FF00"/>
                  </a:solidFill>
                </a:rPr>
                <a:t>热带气旋</a:t>
              </a:r>
              <a:r>
                <a:rPr lang="en-US" altLang="zh-CN" sz="2400" b="1">
                  <a:solidFill>
                    <a:srgbClr val="FFFF00"/>
                  </a:solidFill>
                </a:rPr>
                <a:t>Jaya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7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7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/>
      <p:bldP spid="176134" grpId="0" animBg="1"/>
      <p:bldP spid="176135" grpId="0" animBg="1"/>
      <p:bldP spid="176136" grpId="0" animBg="1"/>
      <p:bldP spid="176137" grpId="0" animBg="1"/>
      <p:bldP spid="176138" grpId="0" animBg="1"/>
      <p:bldP spid="176139" grpId="0" animBg="1"/>
      <p:bldP spid="176140" grpId="0" animBg="1"/>
      <p:bldP spid="176141" grpId="0" animBg="1"/>
      <p:bldP spid="176142" grpId="0" animBg="1"/>
      <p:bldP spid="176143" grpId="0" animBg="1"/>
      <p:bldP spid="176144" grpId="0" animBg="1"/>
      <p:bldP spid="176145" grpId="0" animBg="1"/>
      <p:bldP spid="176146" grpId="0" animBg="1"/>
      <p:bldP spid="176148" grpId="0" animBg="1"/>
      <p:bldP spid="176158" grpId="0" build="p" autoUpdateAnimBg="0"/>
      <p:bldP spid="1761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F66052-272A-4433-830F-85D8C99C822F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38915" name="Line 6"/>
          <p:cNvSpPr>
            <a:spLocks noChangeShapeType="1"/>
          </p:cNvSpPr>
          <p:nvPr/>
        </p:nvSpPr>
        <p:spPr bwMode="auto">
          <a:xfrm flipH="1" flipV="1">
            <a:off x="2087563" y="1893888"/>
            <a:ext cx="404812" cy="2095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16" name="Line 7"/>
          <p:cNvSpPr>
            <a:spLocks noChangeShapeType="1"/>
          </p:cNvSpPr>
          <p:nvPr/>
        </p:nvSpPr>
        <p:spPr bwMode="auto">
          <a:xfrm flipH="1">
            <a:off x="2170113" y="1760538"/>
            <a:ext cx="527050" cy="84613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17" name="Line 8"/>
          <p:cNvSpPr>
            <a:spLocks noChangeShapeType="1"/>
          </p:cNvSpPr>
          <p:nvPr/>
        </p:nvSpPr>
        <p:spPr bwMode="auto">
          <a:xfrm flipH="1" flipV="1">
            <a:off x="2386013" y="3171825"/>
            <a:ext cx="931862" cy="45561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18" name="Line 9"/>
          <p:cNvSpPr>
            <a:spLocks noChangeShapeType="1"/>
          </p:cNvSpPr>
          <p:nvPr/>
        </p:nvSpPr>
        <p:spPr bwMode="auto">
          <a:xfrm flipV="1">
            <a:off x="2914650" y="2655888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19" name="Line 10"/>
          <p:cNvSpPr>
            <a:spLocks noChangeShapeType="1"/>
          </p:cNvSpPr>
          <p:nvPr/>
        </p:nvSpPr>
        <p:spPr bwMode="auto">
          <a:xfrm>
            <a:off x="1455738" y="3962400"/>
            <a:ext cx="492125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0" name="Line 11"/>
          <p:cNvSpPr>
            <a:spLocks noChangeShapeType="1"/>
          </p:cNvSpPr>
          <p:nvPr/>
        </p:nvSpPr>
        <p:spPr bwMode="auto">
          <a:xfrm flipV="1">
            <a:off x="1255713" y="3455988"/>
            <a:ext cx="427037" cy="93345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1" name="Line 12"/>
          <p:cNvSpPr>
            <a:spLocks noChangeShapeType="1"/>
          </p:cNvSpPr>
          <p:nvPr/>
        </p:nvSpPr>
        <p:spPr bwMode="auto">
          <a:xfrm>
            <a:off x="533400" y="2560638"/>
            <a:ext cx="946150" cy="32385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2" name="Freeform 13"/>
          <p:cNvSpPr>
            <a:spLocks/>
          </p:cNvSpPr>
          <p:nvPr/>
        </p:nvSpPr>
        <p:spPr bwMode="auto">
          <a:xfrm rot="-200308">
            <a:off x="658813" y="3824288"/>
            <a:ext cx="1582737" cy="762000"/>
          </a:xfrm>
          <a:custGeom>
            <a:avLst/>
            <a:gdLst>
              <a:gd name="T0" fmla="*/ 0 w 960"/>
              <a:gd name="T1" fmla="*/ 2147483646 h 456"/>
              <a:gd name="T2" fmla="*/ 2147483646 w 960"/>
              <a:gd name="T3" fmla="*/ 2147483646 h 456"/>
              <a:gd name="T4" fmla="*/ 2147483646 w 960"/>
              <a:gd name="T5" fmla="*/ 2147483646 h 456"/>
              <a:gd name="T6" fmla="*/ 2147483646 w 960"/>
              <a:gd name="T7" fmla="*/ 0 h 45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456"/>
              <a:gd name="T14" fmla="*/ 960 w 960"/>
              <a:gd name="T15" fmla="*/ 456 h 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456">
                <a:moveTo>
                  <a:pt x="0" y="456"/>
                </a:moveTo>
                <a:cubicBezTo>
                  <a:pt x="70" y="381"/>
                  <a:pt x="140" y="306"/>
                  <a:pt x="228" y="240"/>
                </a:cubicBezTo>
                <a:cubicBezTo>
                  <a:pt x="316" y="174"/>
                  <a:pt x="406" y="100"/>
                  <a:pt x="528" y="60"/>
                </a:cubicBezTo>
                <a:cubicBezTo>
                  <a:pt x="650" y="20"/>
                  <a:pt x="805" y="10"/>
                  <a:pt x="96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3" name="Oval 14"/>
          <p:cNvSpPr>
            <a:spLocks noChangeArrowheads="1"/>
          </p:cNvSpPr>
          <p:nvPr/>
        </p:nvSpPr>
        <p:spPr bwMode="auto">
          <a:xfrm>
            <a:off x="1155700" y="2274888"/>
            <a:ext cx="1530350" cy="14859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24" name="Freeform 15"/>
          <p:cNvSpPr>
            <a:spLocks/>
          </p:cNvSpPr>
          <p:nvPr/>
        </p:nvSpPr>
        <p:spPr bwMode="auto">
          <a:xfrm rot="-6415650">
            <a:off x="2377282" y="3215481"/>
            <a:ext cx="1714500" cy="703263"/>
          </a:xfrm>
          <a:custGeom>
            <a:avLst/>
            <a:gdLst>
              <a:gd name="T0" fmla="*/ 0 w 960"/>
              <a:gd name="T1" fmla="*/ 2147483646 h 456"/>
              <a:gd name="T2" fmla="*/ 2147483646 w 960"/>
              <a:gd name="T3" fmla="*/ 2147483646 h 456"/>
              <a:gd name="T4" fmla="*/ 2147483646 w 960"/>
              <a:gd name="T5" fmla="*/ 2147483646 h 456"/>
              <a:gd name="T6" fmla="*/ 2147483646 w 960"/>
              <a:gd name="T7" fmla="*/ 0 h 45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456"/>
              <a:gd name="T14" fmla="*/ 960 w 960"/>
              <a:gd name="T15" fmla="*/ 456 h 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456">
                <a:moveTo>
                  <a:pt x="0" y="456"/>
                </a:moveTo>
                <a:cubicBezTo>
                  <a:pt x="70" y="381"/>
                  <a:pt x="140" y="306"/>
                  <a:pt x="228" y="240"/>
                </a:cubicBezTo>
                <a:cubicBezTo>
                  <a:pt x="316" y="174"/>
                  <a:pt x="406" y="100"/>
                  <a:pt x="528" y="60"/>
                </a:cubicBezTo>
                <a:cubicBezTo>
                  <a:pt x="650" y="20"/>
                  <a:pt x="805" y="10"/>
                  <a:pt x="96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5" name="Freeform 16"/>
          <p:cNvSpPr>
            <a:spLocks/>
          </p:cNvSpPr>
          <p:nvPr/>
        </p:nvSpPr>
        <p:spPr bwMode="auto">
          <a:xfrm rot="10672914">
            <a:off x="1889125" y="1214438"/>
            <a:ext cx="1289050" cy="1038225"/>
          </a:xfrm>
          <a:custGeom>
            <a:avLst/>
            <a:gdLst>
              <a:gd name="T0" fmla="*/ 0 w 960"/>
              <a:gd name="T1" fmla="*/ 2147483646 h 456"/>
              <a:gd name="T2" fmla="*/ 2147483646 w 960"/>
              <a:gd name="T3" fmla="*/ 2147483646 h 456"/>
              <a:gd name="T4" fmla="*/ 2147483646 w 960"/>
              <a:gd name="T5" fmla="*/ 2147483646 h 456"/>
              <a:gd name="T6" fmla="*/ 2147483646 w 960"/>
              <a:gd name="T7" fmla="*/ 0 h 45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456"/>
              <a:gd name="T14" fmla="*/ 960 w 960"/>
              <a:gd name="T15" fmla="*/ 456 h 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456">
                <a:moveTo>
                  <a:pt x="0" y="456"/>
                </a:moveTo>
                <a:cubicBezTo>
                  <a:pt x="70" y="381"/>
                  <a:pt x="140" y="306"/>
                  <a:pt x="228" y="240"/>
                </a:cubicBezTo>
                <a:cubicBezTo>
                  <a:pt x="316" y="174"/>
                  <a:pt x="406" y="100"/>
                  <a:pt x="528" y="60"/>
                </a:cubicBezTo>
                <a:cubicBezTo>
                  <a:pt x="650" y="20"/>
                  <a:pt x="805" y="10"/>
                  <a:pt x="96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6" name="Freeform 17"/>
          <p:cNvSpPr>
            <a:spLocks/>
          </p:cNvSpPr>
          <p:nvPr/>
        </p:nvSpPr>
        <p:spPr bwMode="auto">
          <a:xfrm rot="4997410">
            <a:off x="-119856" y="2224882"/>
            <a:ext cx="1714500" cy="703262"/>
          </a:xfrm>
          <a:custGeom>
            <a:avLst/>
            <a:gdLst>
              <a:gd name="T0" fmla="*/ 0 w 960"/>
              <a:gd name="T1" fmla="*/ 2147483646 h 456"/>
              <a:gd name="T2" fmla="*/ 2147483646 w 960"/>
              <a:gd name="T3" fmla="*/ 2147483646 h 456"/>
              <a:gd name="T4" fmla="*/ 2147483646 w 960"/>
              <a:gd name="T5" fmla="*/ 2147483646 h 456"/>
              <a:gd name="T6" fmla="*/ 2147483646 w 960"/>
              <a:gd name="T7" fmla="*/ 0 h 45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456"/>
              <a:gd name="T14" fmla="*/ 960 w 960"/>
              <a:gd name="T15" fmla="*/ 456 h 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456">
                <a:moveTo>
                  <a:pt x="0" y="456"/>
                </a:moveTo>
                <a:cubicBezTo>
                  <a:pt x="70" y="381"/>
                  <a:pt x="140" y="306"/>
                  <a:pt x="228" y="240"/>
                </a:cubicBezTo>
                <a:cubicBezTo>
                  <a:pt x="316" y="174"/>
                  <a:pt x="406" y="100"/>
                  <a:pt x="528" y="60"/>
                </a:cubicBezTo>
                <a:cubicBezTo>
                  <a:pt x="650" y="20"/>
                  <a:pt x="805" y="10"/>
                  <a:pt x="960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7" name="Line 18"/>
          <p:cNvSpPr>
            <a:spLocks noChangeShapeType="1"/>
          </p:cNvSpPr>
          <p:nvPr/>
        </p:nvSpPr>
        <p:spPr bwMode="auto">
          <a:xfrm flipV="1">
            <a:off x="819150" y="2693988"/>
            <a:ext cx="177800" cy="5905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8928" name="Object 2"/>
          <p:cNvGraphicFramePr>
            <a:graphicFrameLocks noChangeAspect="1"/>
          </p:cNvGraphicFramePr>
          <p:nvPr/>
        </p:nvGraphicFramePr>
        <p:xfrm>
          <a:off x="1933575" y="871538"/>
          <a:ext cx="4238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3" name="公式" r:id="rId4" imgW="190417" imgH="203112" progId="Equation.3">
                  <p:embed/>
                </p:oleObj>
              </mc:Choice>
              <mc:Fallback>
                <p:oleObj name="公式" r:id="rId4" imgW="190417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871538"/>
                        <a:ext cx="4238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9" name="Line 20"/>
          <p:cNvSpPr>
            <a:spLocks noChangeShapeType="1"/>
          </p:cNvSpPr>
          <p:nvPr/>
        </p:nvSpPr>
        <p:spPr bwMode="auto">
          <a:xfrm flipV="1">
            <a:off x="1900238" y="977900"/>
            <a:ext cx="0" cy="186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38930" name="Object 3"/>
          <p:cNvGraphicFramePr>
            <a:graphicFrameLocks noChangeAspect="1"/>
          </p:cNvGraphicFramePr>
          <p:nvPr/>
        </p:nvGraphicFramePr>
        <p:xfrm>
          <a:off x="2043113" y="1279525"/>
          <a:ext cx="4651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4" name="公式" r:id="rId6" imgW="171444" imgH="222300" progId="Equation.3">
                  <p:embed/>
                </p:oleObj>
              </mc:Choice>
              <mc:Fallback>
                <p:oleObj name="公式" r:id="rId6" imgW="171444" imgH="222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1279525"/>
                        <a:ext cx="46513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4"/>
          <p:cNvGraphicFramePr>
            <a:graphicFrameLocks noChangeAspect="1"/>
          </p:cNvGraphicFramePr>
          <p:nvPr/>
        </p:nvGraphicFramePr>
        <p:xfrm>
          <a:off x="2541588" y="1279525"/>
          <a:ext cx="4079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5" name="公式" r:id="rId8" imgW="133266" imgH="152460" progId="Equation.3">
                  <p:embed/>
                </p:oleObj>
              </mc:Choice>
              <mc:Fallback>
                <p:oleObj name="公式" r:id="rId8" imgW="133266" imgH="1524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1279525"/>
                        <a:ext cx="4079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5"/>
          <p:cNvGraphicFramePr>
            <a:graphicFrameLocks noChangeAspect="1"/>
          </p:cNvGraphicFramePr>
          <p:nvPr/>
        </p:nvGraphicFramePr>
        <p:xfrm>
          <a:off x="3378200" y="3363913"/>
          <a:ext cx="4095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6" name="公式" r:id="rId10" imgW="133266" imgH="152460" progId="Equation.3">
                  <p:embed/>
                </p:oleObj>
              </mc:Choice>
              <mc:Fallback>
                <p:oleObj name="公式" r:id="rId10" imgW="133266" imgH="1524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3363913"/>
                        <a:ext cx="4095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6"/>
          <p:cNvGraphicFramePr>
            <a:graphicFrameLocks noChangeAspect="1"/>
          </p:cNvGraphicFramePr>
          <p:nvPr/>
        </p:nvGraphicFramePr>
        <p:xfrm>
          <a:off x="1063625" y="4381500"/>
          <a:ext cx="4079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" name="公式" r:id="rId12" imgW="133266" imgH="152460" progId="Equation.3">
                  <p:embed/>
                </p:oleObj>
              </mc:Choice>
              <mc:Fallback>
                <p:oleObj name="公式" r:id="rId12" imgW="133266" imgH="1524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4381500"/>
                        <a:ext cx="4079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7"/>
          <p:cNvGraphicFramePr>
            <a:graphicFrameLocks noChangeAspect="1"/>
          </p:cNvGraphicFramePr>
          <p:nvPr/>
        </p:nvGraphicFramePr>
        <p:xfrm>
          <a:off x="234950" y="2251075"/>
          <a:ext cx="4095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8" name="公式" r:id="rId14" imgW="133266" imgH="152460" progId="Equation.3">
                  <p:embed/>
                </p:oleObj>
              </mc:Choice>
              <mc:Fallback>
                <p:oleObj name="公式" r:id="rId14" imgW="133266" imgH="1524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2251075"/>
                        <a:ext cx="4095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Object 8"/>
          <p:cNvGraphicFramePr>
            <a:graphicFrameLocks noChangeAspect="1"/>
          </p:cNvGraphicFramePr>
          <p:nvPr/>
        </p:nvGraphicFramePr>
        <p:xfrm>
          <a:off x="3162300" y="2392363"/>
          <a:ext cx="4651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9" name="公式" r:id="rId16" imgW="171444" imgH="222300" progId="Equation.3">
                  <p:embed/>
                </p:oleObj>
              </mc:Choice>
              <mc:Fallback>
                <p:oleObj name="公式" r:id="rId16" imgW="171444" imgH="222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392363"/>
                        <a:ext cx="4651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6" name="Object 9"/>
          <p:cNvGraphicFramePr>
            <a:graphicFrameLocks noChangeAspect="1"/>
          </p:cNvGraphicFramePr>
          <p:nvPr/>
        </p:nvGraphicFramePr>
        <p:xfrm>
          <a:off x="1841500" y="4003675"/>
          <a:ext cx="4651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0" name="公式" r:id="rId18" imgW="171444" imgH="222300" progId="Equation.3">
                  <p:embed/>
                </p:oleObj>
              </mc:Choice>
              <mc:Fallback>
                <p:oleObj name="公式" r:id="rId18" imgW="171444" imgH="222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03675"/>
                        <a:ext cx="4651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10"/>
          <p:cNvGraphicFramePr>
            <a:graphicFrameLocks noChangeAspect="1"/>
          </p:cNvGraphicFramePr>
          <p:nvPr/>
        </p:nvGraphicFramePr>
        <p:xfrm>
          <a:off x="265113" y="2889250"/>
          <a:ext cx="463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1" name="公式" r:id="rId20" imgW="171444" imgH="222300" progId="Equation.3">
                  <p:embed/>
                </p:oleObj>
              </mc:Choice>
              <mc:Fallback>
                <p:oleObj name="公式" r:id="rId20" imgW="171444" imgH="222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2889250"/>
                        <a:ext cx="4635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8" name="Rectangle 31"/>
          <p:cNvSpPr>
            <a:spLocks noChangeArrowheads="1"/>
          </p:cNvSpPr>
          <p:nvPr/>
        </p:nvSpPr>
        <p:spPr bwMode="auto">
          <a:xfrm>
            <a:off x="1349375" y="2833688"/>
            <a:ext cx="1112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低气压区</a:t>
            </a:r>
          </a:p>
        </p:txBody>
      </p:sp>
      <p:pic>
        <p:nvPicPr>
          <p:cNvPr id="178208" name="Picture 32" descr="科氏力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7" t="9081" r="2783" b="24850"/>
          <a:stretch>
            <a:fillRect/>
          </a:stretch>
        </p:blipFill>
        <p:spPr bwMode="auto">
          <a:xfrm>
            <a:off x="3911600" y="741363"/>
            <a:ext cx="4848225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209" name="Text Box 33"/>
          <p:cNvSpPr txBox="1">
            <a:spLocks noChangeArrowheads="1"/>
          </p:cNvSpPr>
          <p:nvPr/>
        </p:nvSpPr>
        <p:spPr bwMode="auto">
          <a:xfrm>
            <a:off x="152400" y="5121275"/>
            <a:ext cx="89074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由于相同的原因，在北半球，水池放水时形成的涡旋，也是沿逆时针方向旋转的。若在南半球，则为顺时针方向。</a:t>
            </a:r>
          </a:p>
        </p:txBody>
      </p:sp>
      <p:graphicFrame>
        <p:nvGraphicFramePr>
          <p:cNvPr id="38941" name="Object 11"/>
          <p:cNvGraphicFramePr>
            <a:graphicFrameLocks noChangeAspect="1"/>
          </p:cNvGraphicFramePr>
          <p:nvPr/>
        </p:nvGraphicFramePr>
        <p:xfrm>
          <a:off x="6623050" y="58738"/>
          <a:ext cx="24161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2" name="公式" r:id="rId23" imgW="952087" imgH="241195" progId="Equation.3">
                  <p:embed/>
                </p:oleObj>
              </mc:Choice>
              <mc:Fallback>
                <p:oleObj name="公式" r:id="rId23" imgW="952087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58738"/>
                        <a:ext cx="2416175" cy="633412"/>
                      </a:xfrm>
                      <a:prstGeom prst="rect">
                        <a:avLst/>
                      </a:prstGeom>
                      <a:solidFill>
                        <a:srgbClr val="FF9900">
                          <a:alpha val="27058"/>
                        </a:srgbClr>
                      </a:solidFill>
                      <a:ln w="3175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2" name="Rectangle 36"/>
          <p:cNvSpPr>
            <a:spLocks noChangeArrowheads="1"/>
          </p:cNvSpPr>
          <p:nvPr/>
        </p:nvSpPr>
        <p:spPr bwMode="auto">
          <a:xfrm>
            <a:off x="250825" y="188913"/>
            <a:ext cx="7872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4)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北半球的强热带风暴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A2A51C-B533-4263-A0C2-62AD516715BF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83970" name="Rectangle 2050"/>
          <p:cNvSpPr>
            <a:spLocks noChangeArrowheads="1"/>
          </p:cNvSpPr>
          <p:nvPr/>
        </p:nvSpPr>
        <p:spPr bwMode="auto">
          <a:xfrm>
            <a:off x="2579688" y="73025"/>
            <a:ext cx="36195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kumimoji="1"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节  惯性力</a:t>
            </a:r>
          </a:p>
        </p:txBody>
      </p:sp>
      <p:sp>
        <p:nvSpPr>
          <p:cNvPr id="83971" name="Rectangle 2051"/>
          <p:cNvSpPr>
            <a:spLocks noChangeArrowheads="1"/>
          </p:cNvSpPr>
          <p:nvPr/>
        </p:nvSpPr>
        <p:spPr bwMode="auto">
          <a:xfrm>
            <a:off x="239713" y="2540000"/>
            <a:ext cx="45735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一、加速平动参照系</a:t>
            </a:r>
            <a:endParaRPr kumimoji="1" lang="zh-CN" altLang="en-US" sz="2800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3972" name="Rectangle 2052"/>
          <p:cNvSpPr>
            <a:spLocks noChangeArrowheads="1"/>
          </p:cNvSpPr>
          <p:nvPr/>
        </p:nvSpPr>
        <p:spPr bwMode="auto">
          <a:xfrm>
            <a:off x="174625" y="3111500"/>
            <a:ext cx="8153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物体在惯性系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S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中：</a:t>
            </a:r>
          </a:p>
        </p:txBody>
      </p:sp>
      <p:graphicFrame>
        <p:nvGraphicFramePr>
          <p:cNvPr id="83976" name="Object 2056"/>
          <p:cNvGraphicFramePr>
            <a:graphicFrameLocks noChangeAspect="1"/>
          </p:cNvGraphicFramePr>
          <p:nvPr/>
        </p:nvGraphicFramePr>
        <p:xfrm>
          <a:off x="3786188" y="3048000"/>
          <a:ext cx="14398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name="Equation" r:id="rId4" imgW="501727" imgH="190440" progId="Equation.3">
                  <p:embed/>
                </p:oleObj>
              </mc:Choice>
              <mc:Fallback>
                <p:oleObj name="Equation" r:id="rId4" imgW="501727" imgH="19044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048000"/>
                        <a:ext cx="14398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2" name="Text Box 2062"/>
          <p:cNvSpPr txBox="1">
            <a:spLocks noChangeArrowheads="1"/>
          </p:cNvSpPr>
          <p:nvPr/>
        </p:nvSpPr>
        <p:spPr bwMode="auto">
          <a:xfrm>
            <a:off x="1852613" y="51371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即：</a:t>
            </a:r>
          </a:p>
        </p:txBody>
      </p:sp>
      <p:graphicFrame>
        <p:nvGraphicFramePr>
          <p:cNvPr id="83983" name="Object 2063"/>
          <p:cNvGraphicFramePr>
            <a:graphicFrameLocks noChangeAspect="1"/>
          </p:cNvGraphicFramePr>
          <p:nvPr/>
        </p:nvGraphicFramePr>
        <p:xfrm>
          <a:off x="3187700" y="5075238"/>
          <a:ext cx="3302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" name="Equation" r:id="rId6" imgW="1149326" imgH="222300" progId="Equation.3">
                  <p:embed/>
                </p:oleObj>
              </mc:Choice>
              <mc:Fallback>
                <p:oleObj name="Equation" r:id="rId6" imgW="1149326" imgH="222300" progId="Equation.3">
                  <p:embed/>
                  <p:pic>
                    <p:nvPicPr>
                      <p:cNvPr id="0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5075238"/>
                        <a:ext cx="3302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4" name="AutoShape 2074"/>
          <p:cNvSpPr>
            <a:spLocks noChangeArrowheads="1"/>
          </p:cNvSpPr>
          <p:nvPr/>
        </p:nvSpPr>
        <p:spPr bwMode="auto">
          <a:xfrm>
            <a:off x="3211513" y="5029200"/>
            <a:ext cx="2133600" cy="762000"/>
          </a:xfrm>
          <a:prstGeom prst="wedgeRoundRectCallout">
            <a:avLst>
              <a:gd name="adj1" fmla="val -72542"/>
              <a:gd name="adj2" fmla="val 47972"/>
              <a:gd name="adj3" fmla="val 16667"/>
            </a:avLst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3995" name="Text Box 2075"/>
          <p:cNvSpPr txBox="1">
            <a:spLocks noChangeArrowheads="1"/>
          </p:cNvSpPr>
          <p:nvPr/>
        </p:nvSpPr>
        <p:spPr bwMode="auto">
          <a:xfrm>
            <a:off x="1312863" y="559435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合力</a:t>
            </a:r>
            <a:r>
              <a:rPr kumimoji="1" lang="en-US" altLang="zh-C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?!</a:t>
            </a:r>
          </a:p>
        </p:txBody>
      </p:sp>
      <p:sp>
        <p:nvSpPr>
          <p:cNvPr id="84002" name="Rectangle 2082"/>
          <p:cNvSpPr>
            <a:spLocks noChangeArrowheads="1"/>
          </p:cNvSpPr>
          <p:nvPr/>
        </p:nvSpPr>
        <p:spPr bwMode="auto">
          <a:xfrm>
            <a:off x="304800" y="1339850"/>
            <a:ext cx="68008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800" b="1" dirty="0">
                <a:latin typeface="Times New Roman" pitchFamily="18" charset="0"/>
              </a:rPr>
              <a:t>非惯性系中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力和运动</a:t>
            </a:r>
            <a:r>
              <a:rPr kumimoji="1" lang="zh-CN" altLang="en-US" sz="2800" b="1" dirty="0">
                <a:latin typeface="Times New Roman" pitchFamily="18" charset="0"/>
              </a:rPr>
              <a:t>的关系？</a:t>
            </a:r>
          </a:p>
        </p:txBody>
      </p:sp>
      <p:grpSp>
        <p:nvGrpSpPr>
          <p:cNvPr id="2" name="Group 2089"/>
          <p:cNvGrpSpPr>
            <a:grpSpLocks/>
          </p:cNvGrpSpPr>
          <p:nvPr/>
        </p:nvGrpSpPr>
        <p:grpSpPr bwMode="auto">
          <a:xfrm>
            <a:off x="174625" y="3741738"/>
            <a:ext cx="8382000" cy="1117600"/>
            <a:chOff x="96" y="1392"/>
            <a:chExt cx="5280" cy="704"/>
          </a:xfrm>
        </p:grpSpPr>
        <p:sp>
          <p:nvSpPr>
            <p:cNvPr id="15380" name="Rectangle 2076"/>
            <p:cNvSpPr>
              <a:spLocks noChangeArrowheads="1"/>
            </p:cNvSpPr>
            <p:nvPr/>
          </p:nvSpPr>
          <p:spPr bwMode="auto">
            <a:xfrm>
              <a:off x="96" y="1392"/>
              <a:ext cx="528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非惯性系</a:t>
              </a:r>
              <a:r>
                <a:rPr kumimoji="1" lang="zh-CN" altLang="en-US" sz="2800" b="1" i="1"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相对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S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以加速度       作平动，物体在     中的加速度为      ：</a:t>
              </a:r>
            </a:p>
          </p:txBody>
        </p:sp>
        <p:graphicFrame>
          <p:nvGraphicFramePr>
            <p:cNvPr id="15381" name="Object 2083"/>
            <p:cNvGraphicFramePr>
              <a:graphicFrameLocks noChangeAspect="1"/>
            </p:cNvGraphicFramePr>
            <p:nvPr/>
          </p:nvGraphicFramePr>
          <p:xfrm>
            <a:off x="4740" y="1480"/>
            <a:ext cx="27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3" name="公式" r:id="rId8" imgW="190335" imgH="177646" progId="Equation.3">
                    <p:embed/>
                  </p:oleObj>
                </mc:Choice>
                <mc:Fallback>
                  <p:oleObj name="公式" r:id="rId8" imgW="190335" imgH="177646" progId="Equation.3">
                    <p:embed/>
                    <p:pic>
                      <p:nvPicPr>
                        <p:cNvPr id="0" name="Object 2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480"/>
                          <a:ext cx="27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2084"/>
            <p:cNvGraphicFramePr>
              <a:graphicFrameLocks noChangeAspect="1"/>
            </p:cNvGraphicFramePr>
            <p:nvPr/>
          </p:nvGraphicFramePr>
          <p:xfrm>
            <a:off x="2813" y="1394"/>
            <a:ext cx="317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4" name="Equation" r:id="rId10" imgW="177646" imgH="228402" progId="Equation.DSMT4">
                    <p:embed/>
                  </p:oleObj>
                </mc:Choice>
                <mc:Fallback>
                  <p:oleObj name="Equation" r:id="rId10" imgW="177646" imgH="228402" progId="Equation.DSMT4">
                    <p:embed/>
                    <p:pic>
                      <p:nvPicPr>
                        <p:cNvPr id="0" name="Object 2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1394"/>
                          <a:ext cx="317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2085"/>
            <p:cNvGraphicFramePr>
              <a:graphicFrameLocks noChangeAspect="1"/>
            </p:cNvGraphicFramePr>
            <p:nvPr/>
          </p:nvGraphicFramePr>
          <p:xfrm>
            <a:off x="1303" y="1734"/>
            <a:ext cx="29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5" name="公式" r:id="rId12" imgW="164814" imgH="177492" progId="Equation.3">
                    <p:embed/>
                  </p:oleObj>
                </mc:Choice>
                <mc:Fallback>
                  <p:oleObj name="公式" r:id="rId12" imgW="164814" imgH="177492" progId="Equation.3">
                    <p:embed/>
                    <p:pic>
                      <p:nvPicPr>
                        <p:cNvPr id="0" name="Object 2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1734"/>
                          <a:ext cx="29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4" name="Object 2086"/>
            <p:cNvGraphicFramePr>
              <a:graphicFrameLocks noChangeAspect="1"/>
            </p:cNvGraphicFramePr>
            <p:nvPr/>
          </p:nvGraphicFramePr>
          <p:xfrm>
            <a:off x="1054" y="1480"/>
            <a:ext cx="27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6" name="公式" r:id="rId14" imgW="190335" imgH="177646" progId="Equation.3">
                    <p:embed/>
                  </p:oleObj>
                </mc:Choice>
                <mc:Fallback>
                  <p:oleObj name="公式" r:id="rId14" imgW="190335" imgH="177646" progId="Equation.3">
                    <p:embed/>
                    <p:pic>
                      <p:nvPicPr>
                        <p:cNvPr id="0" name="Object 2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" y="1480"/>
                          <a:ext cx="27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91"/>
          <p:cNvGrpSpPr>
            <a:grpSpLocks/>
          </p:cNvGrpSpPr>
          <p:nvPr/>
        </p:nvGrpSpPr>
        <p:grpSpPr bwMode="auto">
          <a:xfrm>
            <a:off x="2673350" y="5867400"/>
            <a:ext cx="4724400" cy="519113"/>
            <a:chOff x="2784" y="2832"/>
            <a:chExt cx="2976" cy="327"/>
          </a:xfrm>
        </p:grpSpPr>
        <p:sp>
          <p:nvSpPr>
            <p:cNvPr id="15378" name="Text Box 2072"/>
            <p:cNvSpPr txBox="1">
              <a:spLocks noChangeArrowheads="1"/>
            </p:cNvSpPr>
            <p:nvPr/>
          </p:nvSpPr>
          <p:spPr bwMode="auto">
            <a:xfrm>
              <a:off x="2784" y="2832"/>
              <a:ext cx="2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牛顿定律在     中不成立！</a:t>
              </a:r>
            </a:p>
          </p:txBody>
        </p:sp>
        <p:graphicFrame>
          <p:nvGraphicFramePr>
            <p:cNvPr id="15379" name="Object 2090"/>
            <p:cNvGraphicFramePr>
              <a:graphicFrameLocks noChangeAspect="1"/>
            </p:cNvGraphicFramePr>
            <p:nvPr/>
          </p:nvGraphicFramePr>
          <p:xfrm>
            <a:off x="3969" y="2873"/>
            <a:ext cx="29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7" name="公式" r:id="rId15" imgW="158838" imgH="152460" progId="Equation.3">
                    <p:embed/>
                  </p:oleObj>
                </mc:Choice>
                <mc:Fallback>
                  <p:oleObj name="公式" r:id="rId15" imgW="158838" imgH="152460" progId="Equation.3">
                    <p:embed/>
                    <p:pic>
                      <p:nvPicPr>
                        <p:cNvPr id="0" name="Object 2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873"/>
                          <a:ext cx="29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304800" y="1905000"/>
            <a:ext cx="7464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非惯性系包括：</a:t>
            </a:r>
            <a:r>
              <a:rPr lang="zh-CN" altLang="en-US" sz="2800" b="1">
                <a:solidFill>
                  <a:srgbClr val="FF0000"/>
                </a:solidFill>
              </a:rPr>
              <a:t>加速平动系、转动系</a:t>
            </a:r>
          </a:p>
        </p:txBody>
      </p:sp>
      <p:sp>
        <p:nvSpPr>
          <p:cNvPr id="24" name="Rectangle 1095"/>
          <p:cNvSpPr>
            <a:spLocks noChangeArrowheads="1"/>
          </p:cNvSpPr>
          <p:nvPr/>
        </p:nvSpPr>
        <p:spPr bwMode="auto">
          <a:xfrm>
            <a:off x="2679700" y="652463"/>
            <a:ext cx="33131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a typeface="隶书" panose="02010509060101010101" pitchFamily="49" charset="-122"/>
              </a:rPr>
              <a:t>Inertial Force</a:t>
            </a:r>
          </a:p>
        </p:txBody>
      </p:sp>
      <p:graphicFrame>
        <p:nvGraphicFramePr>
          <p:cNvPr id="83980" name="Object 2060"/>
          <p:cNvGraphicFramePr>
            <a:graphicFrameLocks noChangeAspect="1"/>
          </p:cNvGraphicFramePr>
          <p:nvPr/>
        </p:nvGraphicFramePr>
        <p:xfrm>
          <a:off x="3276600" y="4324350"/>
          <a:ext cx="20970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tion" r:id="rId17" imgW="641296" imgH="196920" progId="Equation.DSMT4">
                  <p:embed/>
                </p:oleObj>
              </mc:Choice>
              <mc:Fallback>
                <p:oleObj name="Equation" r:id="rId17" imgW="641296" imgH="196920" progId="Equation.DSMT4">
                  <p:embed/>
                  <p:pic>
                    <p:nvPicPr>
                      <p:cNvPr id="0" name="Object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24350"/>
                        <a:ext cx="20970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Object 2061"/>
          <p:cNvGraphicFramePr>
            <a:graphicFrameLocks noChangeAspect="1"/>
          </p:cNvGraphicFramePr>
          <p:nvPr/>
        </p:nvGraphicFramePr>
        <p:xfrm>
          <a:off x="5775325" y="4281488"/>
          <a:ext cx="2735263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Equation" r:id="rId19" imgW="933399" imgH="222300" progId="Equation.DSMT4">
                  <p:embed/>
                </p:oleObj>
              </mc:Choice>
              <mc:Fallback>
                <p:oleObj name="Equation" r:id="rId19" imgW="933399" imgH="222300" progId="Equation.DSMT4">
                  <p:embed/>
                  <p:pic>
                    <p:nvPicPr>
                      <p:cNvPr id="0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4281488"/>
                        <a:ext cx="2735263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3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  <p:bldP spid="83971" grpId="0" autoUpdateAnimBg="0"/>
      <p:bldP spid="83972" grpId="0" autoUpdateAnimBg="0"/>
      <p:bldP spid="83982" grpId="0" autoUpdateAnimBg="0"/>
      <p:bldP spid="83994" grpId="0" animBg="1" autoUpdateAnimBg="0"/>
      <p:bldP spid="83995" grpId="0" autoUpdateAnimBg="0"/>
      <p:bldP spid="84002" grpId="0" autoUpdateAnimBg="0"/>
      <p:bldP spid="29" grpId="0" autoUpdateAnimBg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页脚占位符 2"/>
          <p:cNvSpPr txBox="1">
            <a:spLocks noGrp="1"/>
          </p:cNvSpPr>
          <p:nvPr/>
        </p:nvSpPr>
        <p:spPr bwMode="auto">
          <a:xfrm>
            <a:off x="6324600" y="219075"/>
            <a:ext cx="2895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108" b="1" smtClean="0">
                <a:solidFill>
                  <a:srgbClr val="FF0000"/>
                </a:solidFill>
                <a:latin typeface="Arial" panose="020B0604020202020204" pitchFamily="34" charset="0"/>
              </a:rPr>
              <a:t>15:29:45</a:t>
            </a:r>
          </a:p>
        </p:txBody>
      </p:sp>
      <p:sp>
        <p:nvSpPr>
          <p:cNvPr id="116739" name="灯片编号占位符 3"/>
          <p:cNvSpPr txBox="1">
            <a:spLocks noGrp="1"/>
          </p:cNvSpPr>
          <p:nvPr/>
        </p:nvSpPr>
        <p:spPr bwMode="auto">
          <a:xfrm>
            <a:off x="7239000" y="6345238"/>
            <a:ext cx="19050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8FF7ED24-D5B1-43C5-A3F7-A8FE284BAD91}" type="slidenum">
              <a:rPr lang="en-US" altLang="zh-CN" sz="1292" b="1" smtClean="0">
                <a:solidFill>
                  <a:srgbClr val="0000FF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20</a:t>
            </a:fld>
            <a:endParaRPr lang="en-US" altLang="zh-CN" sz="1292" b="1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40964" name="Picture 2" descr="南京遭遇暴雨袭击2011年7月18日，南京龙蹯路上一排水口处形成一个巨大的漩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525"/>
            <a:ext cx="9144000" cy="633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242888" y="2298700"/>
            <a:ext cx="862012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585" b="1" smtClean="0">
                <a:solidFill>
                  <a:srgbClr val="FF3300"/>
                </a:solidFill>
              </a:rPr>
              <a:t>南京遭遇暴雨袭击后，龙蹯路上一个排水口处形成一个巨大的漩涡</a:t>
            </a:r>
            <a:r>
              <a:rPr lang="en-US" altLang="zh-CN" sz="2585" b="1" smtClean="0">
                <a:solidFill>
                  <a:srgbClr val="FF3300"/>
                </a:solidFill>
              </a:rPr>
              <a:t>( 2011</a:t>
            </a:r>
            <a:r>
              <a:rPr lang="zh-CN" altLang="en-US" sz="2585" b="1" smtClean="0">
                <a:solidFill>
                  <a:srgbClr val="FF3300"/>
                </a:solidFill>
              </a:rPr>
              <a:t>年</a:t>
            </a:r>
            <a:r>
              <a:rPr lang="en-US" altLang="zh-CN" sz="2585" b="1" smtClean="0">
                <a:solidFill>
                  <a:srgbClr val="FF3300"/>
                </a:solidFill>
              </a:rPr>
              <a:t>7</a:t>
            </a:r>
            <a:r>
              <a:rPr lang="zh-CN" altLang="en-US" sz="2585" b="1" smtClean="0">
                <a:solidFill>
                  <a:srgbClr val="FF3300"/>
                </a:solidFill>
              </a:rPr>
              <a:t>月</a:t>
            </a:r>
            <a:r>
              <a:rPr lang="en-US" altLang="zh-CN" sz="2585" b="1" smtClean="0">
                <a:solidFill>
                  <a:srgbClr val="FF3300"/>
                </a:solidFill>
              </a:rPr>
              <a:t>18</a:t>
            </a:r>
            <a:r>
              <a:rPr lang="zh-CN" altLang="en-US" sz="2585" b="1" smtClean="0">
                <a:solidFill>
                  <a:srgbClr val="FF3300"/>
                </a:solidFill>
              </a:rPr>
              <a:t>日</a:t>
            </a:r>
            <a:r>
              <a:rPr lang="en-US" altLang="zh-CN" sz="2585" b="1" smtClean="0">
                <a:solidFill>
                  <a:srgbClr val="FF3300"/>
                </a:solidFill>
              </a:rPr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 descr="傅科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0"/>
            <a:ext cx="42719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CFB31F-494C-41BF-A604-375E8B08C513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41988" name="Text Box 16"/>
          <p:cNvSpPr txBox="1">
            <a:spLocks noChangeArrowheads="1"/>
          </p:cNvSpPr>
          <p:nvPr/>
        </p:nvSpPr>
        <p:spPr bwMode="auto">
          <a:xfrm>
            <a:off x="231775" y="604838"/>
            <a:ext cx="4208463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/>
              <a:t>    1851</a:t>
            </a:r>
            <a:r>
              <a:rPr lang="zh-CN" altLang="en-US" sz="2800" b="1"/>
              <a:t>年傅科在巴黎（北半球）的一个大厅里悬挂摆长</a:t>
            </a:r>
            <a:r>
              <a:rPr lang="en-US" altLang="zh-CN" sz="2800" b="1"/>
              <a:t>67</a:t>
            </a:r>
            <a:r>
              <a:rPr lang="zh-CN" altLang="en-US" sz="2800" b="1"/>
              <a:t>米的摆。发现摆动平面每小时沿顺时针方向转过</a:t>
            </a:r>
            <a:r>
              <a:rPr lang="en-US" altLang="zh-CN" sz="2800" b="1"/>
              <a:t>11</a:t>
            </a:r>
            <a:r>
              <a:rPr lang="en-US" altLang="zh-CN" sz="2800" b="1" baseline="30000">
                <a:sym typeface="Symbol" panose="05050102010706020507" pitchFamily="18" charset="2"/>
              </a:rPr>
              <a:t></a:t>
            </a:r>
            <a:r>
              <a:rPr lang="en-US" altLang="zh-CN" sz="2800" b="1">
                <a:sym typeface="Symbol" panose="05050102010706020507" pitchFamily="18" charset="2"/>
              </a:rPr>
              <a:t>15’</a:t>
            </a:r>
            <a:r>
              <a:rPr lang="zh-CN" altLang="en-US" sz="2800" b="1">
                <a:sym typeface="Symbol" panose="05050102010706020507" pitchFamily="18" charset="2"/>
              </a:rPr>
              <a:t>角度。</a:t>
            </a:r>
            <a:endParaRPr lang="zh-CN" altLang="en-US" sz="2800" b="1">
              <a:latin typeface="黑体" panose="02010609060101010101" pitchFamily="49" charset="-122"/>
            </a:endParaRPr>
          </a:p>
        </p:txBody>
      </p:sp>
      <p:grpSp>
        <p:nvGrpSpPr>
          <p:cNvPr id="41989" name="Group 39"/>
          <p:cNvGrpSpPr>
            <a:grpSpLocks/>
          </p:cNvGrpSpPr>
          <p:nvPr/>
        </p:nvGrpSpPr>
        <p:grpSpPr bwMode="auto">
          <a:xfrm>
            <a:off x="676275" y="3476625"/>
            <a:ext cx="3448050" cy="3381375"/>
            <a:chOff x="2896" y="2106"/>
            <a:chExt cx="2172" cy="2130"/>
          </a:xfrm>
        </p:grpSpPr>
        <p:pic>
          <p:nvPicPr>
            <p:cNvPr id="41991" name="Picture 20" descr="pppppp0-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" y="2160"/>
              <a:ext cx="2064" cy="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2" name="Text Box 21"/>
            <p:cNvSpPr txBox="1">
              <a:spLocks noChangeArrowheads="1"/>
            </p:cNvSpPr>
            <p:nvPr/>
          </p:nvSpPr>
          <p:spPr bwMode="auto">
            <a:xfrm>
              <a:off x="4708" y="3042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东</a:t>
              </a:r>
              <a:endParaRPr lang="zh-CN" altLang="en-US" sz="1800"/>
            </a:p>
          </p:txBody>
        </p:sp>
        <p:sp>
          <p:nvSpPr>
            <p:cNvPr id="41993" name="Text Box 22"/>
            <p:cNvSpPr txBox="1">
              <a:spLocks noChangeArrowheads="1"/>
            </p:cNvSpPr>
            <p:nvPr/>
          </p:nvSpPr>
          <p:spPr bwMode="auto">
            <a:xfrm>
              <a:off x="2896" y="2970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西</a:t>
              </a:r>
              <a:endParaRPr lang="zh-CN" altLang="en-US" sz="1800"/>
            </a:p>
          </p:txBody>
        </p:sp>
        <p:sp>
          <p:nvSpPr>
            <p:cNvPr id="41994" name="Text Box 23"/>
            <p:cNvSpPr txBox="1">
              <a:spLocks noChangeArrowheads="1"/>
            </p:cNvSpPr>
            <p:nvPr/>
          </p:nvSpPr>
          <p:spPr bwMode="auto">
            <a:xfrm>
              <a:off x="3808" y="3906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南</a:t>
              </a:r>
              <a:endParaRPr lang="zh-CN" altLang="en-US" sz="1800"/>
            </a:p>
          </p:txBody>
        </p:sp>
        <p:sp>
          <p:nvSpPr>
            <p:cNvPr id="41995" name="Text Box 24"/>
            <p:cNvSpPr txBox="1">
              <a:spLocks noChangeArrowheads="1"/>
            </p:cNvSpPr>
            <p:nvPr/>
          </p:nvSpPr>
          <p:spPr bwMode="auto">
            <a:xfrm>
              <a:off x="3796" y="2106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北</a:t>
              </a:r>
              <a:endParaRPr lang="zh-CN" altLang="en-US" sz="1800"/>
            </a:p>
          </p:txBody>
        </p:sp>
      </p:grpSp>
      <p:sp>
        <p:nvSpPr>
          <p:cNvPr id="41990" name="Rectangle 36"/>
          <p:cNvSpPr>
            <a:spLocks noChangeArrowheads="1"/>
          </p:cNvSpPr>
          <p:nvPr/>
        </p:nvSpPr>
        <p:spPr bwMode="auto">
          <a:xfrm>
            <a:off x="187325" y="147638"/>
            <a:ext cx="7872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5)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傅科摆摆面的旋转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DE59A6-7910-4830-8E57-9641D50BACE1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250825" y="620713"/>
            <a:ext cx="8569325" cy="611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当水通过水槽底部的孔泻出时，在孔的上方会形成漩涡，这是由于</a:t>
            </a:r>
            <a:r>
              <a:rPr kumimoji="1" lang="zh-CN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力的作用导致的。在北半球，形成的漩涡是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方向旋转的；在南半球，漩涡是</a:t>
            </a:r>
            <a:r>
              <a:rPr kumimoji="1" lang="zh-CN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方向旋转的。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1" lang="zh-CN" altLang="en-US" sz="2400" b="1"/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汉口有平缓的江滩，而一江之隔的武昌却是江岸陡峭。这是千万年以来江水在</a:t>
            </a:r>
            <a:r>
              <a:rPr kumimoji="1" lang="zh-CN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力的作用下不断冲刷</a:t>
            </a:r>
            <a:r>
              <a:rPr kumimoji="1" lang="zh-CN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的江岸所造成的。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1" lang="zh-CN" altLang="en-US" sz="2400" b="1"/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kumimoji="1" lang="zh-CN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力的作用，在北半球，自由下落的物体的落点会偏</a:t>
            </a:r>
            <a:r>
              <a:rPr kumimoji="1" lang="zh-CN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；由于同样的原因，南半球自由下落的物体的落点会偏</a:t>
            </a:r>
            <a:r>
              <a:rPr kumimoji="1" lang="zh-CN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1" lang="zh-CN" altLang="en-US" sz="2400" b="1"/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赤道附近温度较高，会产生对流，使赤道两侧较冷的空气向赤道流动而形成贸易风，即信风。由于</a:t>
            </a:r>
            <a:r>
              <a:rPr kumimoji="1" lang="zh-CN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力的作用，北半球的贸易风总是</a:t>
            </a:r>
            <a:r>
              <a:rPr kumimoji="1" lang="zh-CN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风；而南半球的贸易风总是</a:t>
            </a:r>
            <a:r>
              <a:rPr kumimoji="1" lang="zh-CN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风。</a:t>
            </a: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black">
          <a:xfrm>
            <a:off x="250825" y="44450"/>
            <a:ext cx="698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科里奥利力练习题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E0223B-DB1C-43D0-AB40-579AEE0544DC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83998" name="Text Box 2078"/>
          <p:cNvSpPr txBox="1">
            <a:spLocks noChangeArrowheads="1"/>
          </p:cNvSpPr>
          <p:nvPr/>
        </p:nvSpPr>
        <p:spPr bwMode="auto">
          <a:xfrm>
            <a:off x="484188" y="52705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惯性力：</a:t>
            </a:r>
          </a:p>
        </p:txBody>
      </p:sp>
      <p:graphicFrame>
        <p:nvGraphicFramePr>
          <p:cNvPr id="83999" name="Object 2079"/>
          <p:cNvGraphicFramePr>
            <a:graphicFrameLocks noChangeAspect="1"/>
          </p:cNvGraphicFramePr>
          <p:nvPr/>
        </p:nvGraphicFramePr>
        <p:xfrm>
          <a:off x="2216150" y="466725"/>
          <a:ext cx="1916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公式" r:id="rId4" imgW="654082" imgH="203220" progId="Equation.3">
                  <p:embed/>
                </p:oleObj>
              </mc:Choice>
              <mc:Fallback>
                <p:oleObj name="公式" r:id="rId4" imgW="654082" imgH="203220" progId="Equation.3">
                  <p:embed/>
                  <p:pic>
                    <p:nvPicPr>
                      <p:cNvPr id="0" name="Object 2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466725"/>
                        <a:ext cx="1916113" cy="674688"/>
                      </a:xfrm>
                      <a:prstGeom prst="rect">
                        <a:avLst/>
                      </a:prstGeom>
                      <a:solidFill>
                        <a:srgbClr val="FF9900">
                          <a:alpha val="27058"/>
                        </a:srgbClr>
                      </a:solidFill>
                      <a:ln w="317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0" name="Text Box 2080"/>
          <p:cNvSpPr txBox="1">
            <a:spLocks noChangeArrowheads="1"/>
          </p:cNvSpPr>
          <p:nvPr/>
        </p:nvSpPr>
        <p:spPr bwMode="auto">
          <a:xfrm>
            <a:off x="301625" y="4243388"/>
            <a:ext cx="8534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、惯性力只是一种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虚拟力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，它不同于真实力，既无施力者，也无反作用，牛顿第三定律不适用于惯性力。</a:t>
            </a:r>
          </a:p>
        </p:txBody>
      </p:sp>
      <p:sp>
        <p:nvSpPr>
          <p:cNvPr id="27" name="Text Box 2080"/>
          <p:cNvSpPr txBox="1">
            <a:spLocks noChangeArrowheads="1"/>
          </p:cNvSpPr>
          <p:nvPr/>
        </p:nvSpPr>
        <p:spPr bwMode="auto">
          <a:xfrm>
            <a:off x="412750" y="2203450"/>
            <a:ext cx="84820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ea typeface="楷体_GB2312" pitchFamily="49" charset="-122"/>
              </a:rPr>
              <a:t>这样在非惯性系中可以</a:t>
            </a:r>
            <a:r>
              <a:rPr lang="zh-CN" altLang="en-US" sz="2800" b="1">
                <a:solidFill>
                  <a:srgbClr val="FF5050"/>
                </a:solidFill>
                <a:ea typeface="楷体_GB2312" pitchFamily="49" charset="-122"/>
              </a:rPr>
              <a:t>使用</a:t>
            </a:r>
            <a:r>
              <a:rPr lang="zh-CN" altLang="en-US" sz="2800" b="1">
                <a:solidFill>
                  <a:srgbClr val="0000CC"/>
                </a:solidFill>
                <a:ea typeface="楷体_GB2312" pitchFamily="49" charset="-122"/>
              </a:rPr>
              <a:t>牛顿第二定律的</a:t>
            </a:r>
            <a:r>
              <a:rPr lang="zh-CN" altLang="en-US" sz="2800" b="1">
                <a:solidFill>
                  <a:srgbClr val="FF5050"/>
                </a:solidFill>
                <a:ea typeface="楷体_GB2312" pitchFamily="49" charset="-122"/>
              </a:rPr>
              <a:t>形式</a:t>
            </a:r>
            <a:r>
              <a:rPr lang="en-US" altLang="zh-CN" sz="2800" b="1">
                <a:solidFill>
                  <a:srgbClr val="FF5050"/>
                </a:solidFill>
                <a:ea typeface="楷体_GB2312" pitchFamily="49" charset="-122"/>
              </a:rPr>
              <a:t>!</a:t>
            </a:r>
            <a:endParaRPr lang="zh-CN" altLang="en-US" sz="2800" b="1">
              <a:solidFill>
                <a:srgbClr val="FF5050"/>
              </a:solidFill>
              <a:ea typeface="楷体_GB2312" pitchFamily="49" charset="-122"/>
            </a:endParaRPr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3009900" y="1397000"/>
          <a:ext cx="32718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6" imgW="1155629" imgH="222300" progId="Equation.DSMT4">
                  <p:embed/>
                </p:oleObj>
              </mc:Choice>
              <mc:Fallback>
                <p:oleObj name="Equation" r:id="rId6" imgW="1155629" imgH="222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397000"/>
                        <a:ext cx="32718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2063"/>
          <p:cNvGraphicFramePr>
            <a:graphicFrameLocks noChangeAspect="1"/>
          </p:cNvGraphicFramePr>
          <p:nvPr/>
        </p:nvGraphicFramePr>
        <p:xfrm>
          <a:off x="5789613" y="114300"/>
          <a:ext cx="3302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8" imgW="1149326" imgH="222300" progId="Equation.3">
                  <p:embed/>
                </p:oleObj>
              </mc:Choice>
              <mc:Fallback>
                <p:oleObj name="Equation" r:id="rId8" imgW="1149326" imgH="222300" progId="Equation.3">
                  <p:embed/>
                  <p:pic>
                    <p:nvPicPr>
                      <p:cNvPr id="0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613" y="114300"/>
                        <a:ext cx="3302000" cy="6604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342900" y="3008313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注意：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303213" y="3644900"/>
            <a:ext cx="79295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3333CC"/>
              </a:buClr>
              <a:buFont typeface="Monotype Sort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、惯性力与质点的位置无关，各处均匀。</a:t>
            </a: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357188" y="5345113"/>
            <a:ext cx="83661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、惯性力有真实的效果。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8" grpId="0" autoUpdateAnimBg="0"/>
      <p:bldP spid="84000" grpId="0" autoUpdateAnimBg="0"/>
      <p:bldP spid="27" grpId="0" autoUpdateAnimBg="0"/>
      <p:bldP spid="29" grpId="0" autoUpdateAnimBg="0"/>
      <p:bldP spid="30" grpId="0" autoUpdateAnimBg="0"/>
      <p:bldP spid="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421517-8825-497D-A15F-68E2378ABADC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graphicFrame>
        <p:nvGraphicFramePr>
          <p:cNvPr id="606208" name="Object 2"/>
          <p:cNvGraphicFramePr>
            <a:graphicFrameLocks noChangeAspect="1"/>
          </p:cNvGraphicFramePr>
          <p:nvPr/>
        </p:nvGraphicFramePr>
        <p:xfrm>
          <a:off x="2728913" y="2216150"/>
          <a:ext cx="922337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6" name="剪辑" r:id="rId4" imgW="1822497" imgH="3956040" progId="MS_ClipArt_Gallery.2">
                  <p:embed/>
                </p:oleObj>
              </mc:Choice>
              <mc:Fallback>
                <p:oleObj name="剪辑" r:id="rId4" imgW="1822497" imgH="395604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2216150"/>
                        <a:ext cx="922337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107670" y="164307"/>
            <a:ext cx="8863012" cy="2076450"/>
            <a:chOff x="107" y="1047"/>
            <a:chExt cx="5484" cy="1308"/>
          </a:xfrm>
        </p:grpSpPr>
        <p:sp>
          <p:nvSpPr>
            <p:cNvPr id="19532" name="Text Box 13"/>
            <p:cNvSpPr txBox="1">
              <a:spLocks noChangeArrowheads="1"/>
            </p:cNvSpPr>
            <p:nvPr/>
          </p:nvSpPr>
          <p:spPr bwMode="auto">
            <a:xfrm>
              <a:off x="146" y="1056"/>
              <a:ext cx="5445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1943</a:t>
              </a:r>
              <a:r>
                <a:rPr lang="zh-CN" altLang="en-US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年，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美 </a:t>
              </a:r>
              <a:r>
                <a:rPr lang="en-US" altLang="zh-CN" b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Tinosa</a:t>
              </a:r>
              <a:r>
                <a:rPr lang="zh-CN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号潜艇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携带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16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枚鱼雷，在太平洋离日军油轮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4000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码，斜向攻击，发射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枚，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枚爆炸，迫</a:t>
              </a:r>
              <a:r>
                <a:rPr lang="zh-CN" altLang="en-US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使其停船并下沉。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离敌舰 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875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码，垂直攻击，发射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9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枚，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均未爆炸！</a:t>
              </a:r>
            </a:p>
          </p:txBody>
        </p:sp>
        <p:sp>
          <p:nvSpPr>
            <p:cNvPr id="19533" name="Text Box 14"/>
            <p:cNvSpPr txBox="1">
              <a:spLocks noChangeArrowheads="1"/>
            </p:cNvSpPr>
            <p:nvPr/>
          </p:nvSpPr>
          <p:spPr bwMode="auto">
            <a:xfrm>
              <a:off x="2398" y="1054"/>
              <a:ext cx="17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34" name="Text Box 15"/>
            <p:cNvSpPr txBox="1">
              <a:spLocks noChangeArrowheads="1"/>
            </p:cNvSpPr>
            <p:nvPr/>
          </p:nvSpPr>
          <p:spPr bwMode="auto">
            <a:xfrm>
              <a:off x="107" y="1440"/>
              <a:ext cx="173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35" name="Text Box 16"/>
            <p:cNvSpPr txBox="1">
              <a:spLocks noChangeArrowheads="1"/>
            </p:cNvSpPr>
            <p:nvPr/>
          </p:nvSpPr>
          <p:spPr bwMode="auto">
            <a:xfrm>
              <a:off x="2974" y="1446"/>
              <a:ext cx="115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36" name="Text Box 17"/>
            <p:cNvSpPr txBox="1">
              <a:spLocks noChangeArrowheads="1"/>
            </p:cNvSpPr>
            <p:nvPr/>
          </p:nvSpPr>
          <p:spPr bwMode="auto">
            <a:xfrm>
              <a:off x="1784" y="1969"/>
              <a:ext cx="12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37" name="Text Box 18"/>
            <p:cNvSpPr txBox="1">
              <a:spLocks noChangeArrowheads="1"/>
            </p:cNvSpPr>
            <p:nvPr/>
          </p:nvSpPr>
          <p:spPr bwMode="auto">
            <a:xfrm>
              <a:off x="4130" y="1441"/>
              <a:ext cx="11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38" name="Text Box 20"/>
            <p:cNvSpPr txBox="1">
              <a:spLocks noChangeArrowheads="1"/>
            </p:cNvSpPr>
            <p:nvPr/>
          </p:nvSpPr>
          <p:spPr bwMode="auto">
            <a:xfrm>
              <a:off x="1780" y="1783"/>
              <a:ext cx="11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39" name="Text Box 21"/>
            <p:cNvSpPr txBox="1">
              <a:spLocks noChangeArrowheads="1"/>
            </p:cNvSpPr>
            <p:nvPr/>
          </p:nvSpPr>
          <p:spPr bwMode="auto">
            <a:xfrm>
              <a:off x="2958" y="1770"/>
              <a:ext cx="189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40" name="Text Box 22"/>
            <p:cNvSpPr txBox="1">
              <a:spLocks noChangeArrowheads="1"/>
            </p:cNvSpPr>
            <p:nvPr/>
          </p:nvSpPr>
          <p:spPr bwMode="auto">
            <a:xfrm>
              <a:off x="4142" y="1751"/>
              <a:ext cx="1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41" name="Text Box 24"/>
            <p:cNvSpPr txBox="1">
              <a:spLocks noChangeArrowheads="1"/>
            </p:cNvSpPr>
            <p:nvPr/>
          </p:nvSpPr>
          <p:spPr bwMode="auto">
            <a:xfrm>
              <a:off x="4356" y="1047"/>
              <a:ext cx="11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8062913" y="2711450"/>
            <a:ext cx="914400" cy="2046288"/>
            <a:chOff x="4429" y="2690"/>
            <a:chExt cx="749" cy="1289"/>
          </a:xfrm>
        </p:grpSpPr>
        <p:sp>
          <p:nvSpPr>
            <p:cNvPr id="19504" name="Line 26"/>
            <p:cNvSpPr>
              <a:spLocks noChangeShapeType="1"/>
            </p:cNvSpPr>
            <p:nvPr/>
          </p:nvSpPr>
          <p:spPr bwMode="auto">
            <a:xfrm flipH="1">
              <a:off x="4429" y="2779"/>
              <a:ext cx="123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Line 27"/>
            <p:cNvSpPr>
              <a:spLocks noChangeShapeType="1"/>
            </p:cNvSpPr>
            <p:nvPr/>
          </p:nvSpPr>
          <p:spPr bwMode="auto">
            <a:xfrm flipH="1">
              <a:off x="4429" y="2878"/>
              <a:ext cx="123" cy="5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Line 28"/>
            <p:cNvSpPr>
              <a:spLocks noChangeShapeType="1"/>
            </p:cNvSpPr>
            <p:nvPr/>
          </p:nvSpPr>
          <p:spPr bwMode="auto">
            <a:xfrm flipH="1">
              <a:off x="4429" y="2931"/>
              <a:ext cx="123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Line 29"/>
            <p:cNvSpPr>
              <a:spLocks noChangeShapeType="1"/>
            </p:cNvSpPr>
            <p:nvPr/>
          </p:nvSpPr>
          <p:spPr bwMode="auto">
            <a:xfrm flipH="1">
              <a:off x="4436" y="2983"/>
              <a:ext cx="122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Line 30"/>
            <p:cNvSpPr>
              <a:spLocks noChangeShapeType="1"/>
            </p:cNvSpPr>
            <p:nvPr/>
          </p:nvSpPr>
          <p:spPr bwMode="auto">
            <a:xfrm flipH="1">
              <a:off x="4436" y="3035"/>
              <a:ext cx="122" cy="5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Line 31"/>
            <p:cNvSpPr>
              <a:spLocks noChangeShapeType="1"/>
            </p:cNvSpPr>
            <p:nvPr/>
          </p:nvSpPr>
          <p:spPr bwMode="auto">
            <a:xfrm flipH="1">
              <a:off x="4436" y="3097"/>
              <a:ext cx="122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Line 32"/>
            <p:cNvSpPr>
              <a:spLocks noChangeShapeType="1"/>
            </p:cNvSpPr>
            <p:nvPr/>
          </p:nvSpPr>
          <p:spPr bwMode="auto">
            <a:xfrm flipH="1">
              <a:off x="4451" y="3149"/>
              <a:ext cx="122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Line 33"/>
            <p:cNvSpPr>
              <a:spLocks noChangeShapeType="1"/>
            </p:cNvSpPr>
            <p:nvPr/>
          </p:nvSpPr>
          <p:spPr bwMode="auto">
            <a:xfrm flipH="1">
              <a:off x="4450" y="3201"/>
              <a:ext cx="123" cy="5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Line 34"/>
            <p:cNvSpPr>
              <a:spLocks noChangeShapeType="1"/>
            </p:cNvSpPr>
            <p:nvPr/>
          </p:nvSpPr>
          <p:spPr bwMode="auto">
            <a:xfrm flipH="1">
              <a:off x="4451" y="3254"/>
              <a:ext cx="122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Line 35"/>
            <p:cNvSpPr>
              <a:spLocks noChangeShapeType="1"/>
            </p:cNvSpPr>
            <p:nvPr/>
          </p:nvSpPr>
          <p:spPr bwMode="auto">
            <a:xfrm flipH="1">
              <a:off x="4450" y="3306"/>
              <a:ext cx="123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Line 36"/>
            <p:cNvSpPr>
              <a:spLocks noChangeShapeType="1"/>
            </p:cNvSpPr>
            <p:nvPr/>
          </p:nvSpPr>
          <p:spPr bwMode="auto">
            <a:xfrm flipH="1">
              <a:off x="4465" y="3350"/>
              <a:ext cx="123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Line 37"/>
            <p:cNvSpPr>
              <a:spLocks noChangeShapeType="1"/>
            </p:cNvSpPr>
            <p:nvPr/>
          </p:nvSpPr>
          <p:spPr bwMode="auto">
            <a:xfrm flipH="1">
              <a:off x="4485" y="3393"/>
              <a:ext cx="123" cy="5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Line 38"/>
            <p:cNvSpPr>
              <a:spLocks noChangeShapeType="1"/>
            </p:cNvSpPr>
            <p:nvPr/>
          </p:nvSpPr>
          <p:spPr bwMode="auto">
            <a:xfrm flipH="1">
              <a:off x="4497" y="3446"/>
              <a:ext cx="123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Line 39"/>
            <p:cNvSpPr>
              <a:spLocks noChangeShapeType="1"/>
            </p:cNvSpPr>
            <p:nvPr/>
          </p:nvSpPr>
          <p:spPr bwMode="auto">
            <a:xfrm flipH="1">
              <a:off x="4525" y="3498"/>
              <a:ext cx="123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8" name="Line 40"/>
            <p:cNvSpPr>
              <a:spLocks noChangeShapeType="1"/>
            </p:cNvSpPr>
            <p:nvPr/>
          </p:nvSpPr>
          <p:spPr bwMode="auto">
            <a:xfrm flipH="1">
              <a:off x="4546" y="3550"/>
              <a:ext cx="123" cy="5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Line 41"/>
            <p:cNvSpPr>
              <a:spLocks noChangeShapeType="1"/>
            </p:cNvSpPr>
            <p:nvPr/>
          </p:nvSpPr>
          <p:spPr bwMode="auto">
            <a:xfrm flipH="1">
              <a:off x="4561" y="3591"/>
              <a:ext cx="123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0" name="Line 42"/>
            <p:cNvSpPr>
              <a:spLocks noChangeShapeType="1"/>
            </p:cNvSpPr>
            <p:nvPr/>
          </p:nvSpPr>
          <p:spPr bwMode="auto">
            <a:xfrm flipH="1">
              <a:off x="4583" y="3638"/>
              <a:ext cx="123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1" name="Line 43"/>
            <p:cNvSpPr>
              <a:spLocks noChangeShapeType="1"/>
            </p:cNvSpPr>
            <p:nvPr/>
          </p:nvSpPr>
          <p:spPr bwMode="auto">
            <a:xfrm flipH="1">
              <a:off x="4620" y="3673"/>
              <a:ext cx="123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Line 44"/>
            <p:cNvSpPr>
              <a:spLocks noChangeShapeType="1"/>
            </p:cNvSpPr>
            <p:nvPr/>
          </p:nvSpPr>
          <p:spPr bwMode="auto">
            <a:xfrm flipH="1">
              <a:off x="4669" y="3716"/>
              <a:ext cx="123" cy="5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Line 45"/>
            <p:cNvSpPr>
              <a:spLocks noChangeShapeType="1"/>
            </p:cNvSpPr>
            <p:nvPr/>
          </p:nvSpPr>
          <p:spPr bwMode="auto">
            <a:xfrm flipH="1">
              <a:off x="4730" y="3751"/>
              <a:ext cx="123" cy="5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Line 46"/>
            <p:cNvSpPr>
              <a:spLocks noChangeShapeType="1"/>
            </p:cNvSpPr>
            <p:nvPr/>
          </p:nvSpPr>
          <p:spPr bwMode="auto">
            <a:xfrm flipH="1">
              <a:off x="4774" y="3787"/>
              <a:ext cx="123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Line 47"/>
            <p:cNvSpPr>
              <a:spLocks noChangeShapeType="1"/>
            </p:cNvSpPr>
            <p:nvPr/>
          </p:nvSpPr>
          <p:spPr bwMode="auto">
            <a:xfrm flipH="1">
              <a:off x="4801" y="3830"/>
              <a:ext cx="123" cy="5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6" name="Line 48"/>
            <p:cNvSpPr>
              <a:spLocks noChangeShapeType="1"/>
            </p:cNvSpPr>
            <p:nvPr/>
          </p:nvSpPr>
          <p:spPr bwMode="auto">
            <a:xfrm flipH="1">
              <a:off x="4902" y="3830"/>
              <a:ext cx="123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Line 49"/>
            <p:cNvSpPr>
              <a:spLocks noChangeShapeType="1"/>
            </p:cNvSpPr>
            <p:nvPr/>
          </p:nvSpPr>
          <p:spPr bwMode="auto">
            <a:xfrm flipH="1">
              <a:off x="4964" y="3856"/>
              <a:ext cx="123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8" name="Line 50"/>
            <p:cNvSpPr>
              <a:spLocks noChangeShapeType="1"/>
            </p:cNvSpPr>
            <p:nvPr/>
          </p:nvSpPr>
          <p:spPr bwMode="auto">
            <a:xfrm flipH="1">
              <a:off x="5041" y="3879"/>
              <a:ext cx="123" cy="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9" name="Freeform 51"/>
            <p:cNvSpPr>
              <a:spLocks/>
            </p:cNvSpPr>
            <p:nvPr/>
          </p:nvSpPr>
          <p:spPr bwMode="auto">
            <a:xfrm>
              <a:off x="4429" y="2779"/>
              <a:ext cx="749" cy="1200"/>
            </a:xfrm>
            <a:custGeom>
              <a:avLst/>
              <a:gdLst>
                <a:gd name="T0" fmla="*/ 0 w 915"/>
                <a:gd name="T1" fmla="*/ 0 h 1980"/>
                <a:gd name="T2" fmla="*/ 4 w 915"/>
                <a:gd name="T3" fmla="*/ 1 h 1980"/>
                <a:gd name="T4" fmla="*/ 20 w 915"/>
                <a:gd name="T5" fmla="*/ 1 h 1980"/>
                <a:gd name="T6" fmla="*/ 0 60000 65536"/>
                <a:gd name="T7" fmla="*/ 0 60000 65536"/>
                <a:gd name="T8" fmla="*/ 0 60000 65536"/>
                <a:gd name="T9" fmla="*/ 0 w 915"/>
                <a:gd name="T10" fmla="*/ 0 h 1980"/>
                <a:gd name="T11" fmla="*/ 915 w 915"/>
                <a:gd name="T12" fmla="*/ 1980 h 19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5" h="1980">
                  <a:moveTo>
                    <a:pt x="0" y="0"/>
                  </a:moveTo>
                  <a:cubicBezTo>
                    <a:pt x="6" y="570"/>
                    <a:pt x="13" y="1140"/>
                    <a:pt x="165" y="1470"/>
                  </a:cubicBezTo>
                  <a:cubicBezTo>
                    <a:pt x="317" y="1800"/>
                    <a:pt x="616" y="1890"/>
                    <a:pt x="915" y="198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0" name="Line 52"/>
            <p:cNvSpPr>
              <a:spLocks noChangeShapeType="1"/>
            </p:cNvSpPr>
            <p:nvPr/>
          </p:nvSpPr>
          <p:spPr bwMode="auto">
            <a:xfrm flipH="1">
              <a:off x="4429" y="2827"/>
              <a:ext cx="123" cy="5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1" name="Text Box 53"/>
            <p:cNvSpPr txBox="1">
              <a:spLocks noChangeArrowheads="1"/>
            </p:cNvSpPr>
            <p:nvPr/>
          </p:nvSpPr>
          <p:spPr bwMode="auto">
            <a:xfrm>
              <a:off x="4646" y="2690"/>
              <a:ext cx="476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敌舰体</a:t>
              </a:r>
            </a:p>
          </p:txBody>
        </p:sp>
      </p:grpSp>
      <p:sp>
        <p:nvSpPr>
          <p:cNvPr id="533616" name="Text Box 112"/>
          <p:cNvSpPr txBox="1">
            <a:spLocks noChangeArrowheads="1"/>
          </p:cNvSpPr>
          <p:nvPr/>
        </p:nvSpPr>
        <p:spPr bwMode="auto">
          <a:xfrm>
            <a:off x="282575" y="3132138"/>
            <a:ext cx="1812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分析：</a:t>
            </a:r>
          </a:p>
        </p:txBody>
      </p:sp>
      <p:grpSp>
        <p:nvGrpSpPr>
          <p:cNvPr id="4" name="Group 114"/>
          <p:cNvGrpSpPr>
            <a:grpSpLocks/>
          </p:cNvGrpSpPr>
          <p:nvPr/>
        </p:nvGrpSpPr>
        <p:grpSpPr bwMode="auto">
          <a:xfrm>
            <a:off x="6224588" y="3482975"/>
            <a:ext cx="1428750" cy="428625"/>
            <a:chOff x="4224" y="1152"/>
            <a:chExt cx="900" cy="270"/>
          </a:xfrm>
        </p:grpSpPr>
        <p:sp>
          <p:nvSpPr>
            <p:cNvPr id="19501" name="Text Box 115"/>
            <p:cNvSpPr txBox="1">
              <a:spLocks noChangeArrowheads="1"/>
            </p:cNvSpPr>
            <p:nvPr/>
          </p:nvSpPr>
          <p:spPr bwMode="auto">
            <a:xfrm>
              <a:off x="4596" y="1152"/>
              <a:ext cx="52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b="1" i="1" baseline="-25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2" name="Line 116"/>
            <p:cNvSpPr>
              <a:spLocks noChangeShapeType="1"/>
            </p:cNvSpPr>
            <p:nvPr/>
          </p:nvSpPr>
          <p:spPr bwMode="auto">
            <a:xfrm>
              <a:off x="4686" y="1200"/>
              <a:ext cx="1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Line 117"/>
            <p:cNvSpPr>
              <a:spLocks noChangeShapeType="1"/>
            </p:cNvSpPr>
            <p:nvPr/>
          </p:nvSpPr>
          <p:spPr bwMode="auto">
            <a:xfrm>
              <a:off x="4224" y="1320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3622" name="Text Box 118"/>
          <p:cNvSpPr txBox="1">
            <a:spLocks noChangeArrowheads="1"/>
          </p:cNvSpPr>
          <p:nvPr/>
        </p:nvSpPr>
        <p:spPr bwMode="auto">
          <a:xfrm>
            <a:off x="273050" y="3805238"/>
            <a:ext cx="2736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垂直、近距</a:t>
            </a:r>
          </a:p>
        </p:txBody>
      </p:sp>
      <p:sp>
        <p:nvSpPr>
          <p:cNvPr id="533624" name="Rectangle 120"/>
          <p:cNvSpPr>
            <a:spLocks noChangeArrowheads="1"/>
          </p:cNvSpPr>
          <p:nvPr/>
        </p:nvSpPr>
        <p:spPr bwMode="auto">
          <a:xfrm>
            <a:off x="155575" y="5238750"/>
            <a:ext cx="4441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滑块受摩擦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力大</a:t>
            </a:r>
          </a:p>
        </p:txBody>
      </p:sp>
      <p:grpSp>
        <p:nvGrpSpPr>
          <p:cNvPr id="14351" name="Group 123"/>
          <p:cNvGrpSpPr>
            <a:grpSpLocks/>
          </p:cNvGrpSpPr>
          <p:nvPr/>
        </p:nvGrpSpPr>
        <p:grpSpPr bwMode="auto">
          <a:xfrm>
            <a:off x="3795713" y="2690813"/>
            <a:ext cx="4267200" cy="2338387"/>
            <a:chOff x="2208" y="2688"/>
            <a:chExt cx="2401" cy="1473"/>
          </a:xfrm>
        </p:grpSpPr>
        <p:grpSp>
          <p:nvGrpSpPr>
            <p:cNvPr id="19477" name="Group 85"/>
            <p:cNvGrpSpPr>
              <a:grpSpLocks/>
            </p:cNvGrpSpPr>
            <p:nvPr/>
          </p:nvGrpSpPr>
          <p:grpSpPr bwMode="auto">
            <a:xfrm>
              <a:off x="2208" y="2688"/>
              <a:ext cx="2134" cy="1164"/>
              <a:chOff x="2293" y="2701"/>
              <a:chExt cx="1920" cy="1164"/>
            </a:xfrm>
          </p:grpSpPr>
          <p:sp>
            <p:nvSpPr>
              <p:cNvPr id="19482" name="Line 86"/>
              <p:cNvSpPr>
                <a:spLocks noChangeShapeType="1"/>
              </p:cNvSpPr>
              <p:nvPr/>
            </p:nvSpPr>
            <p:spPr bwMode="auto">
              <a:xfrm>
                <a:off x="3529" y="3133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3" name="Rectangle 87"/>
              <p:cNvSpPr>
                <a:spLocks noChangeArrowheads="1"/>
              </p:cNvSpPr>
              <p:nvPr/>
            </p:nvSpPr>
            <p:spPr bwMode="auto">
              <a:xfrm>
                <a:off x="3325" y="3325"/>
                <a:ext cx="186" cy="78"/>
              </a:xfrm>
              <a:prstGeom prst="rect">
                <a:avLst/>
              </a:prstGeom>
              <a:solidFill>
                <a:srgbClr val="FFCC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484" name="Group 88"/>
              <p:cNvGrpSpPr>
                <a:grpSpLocks/>
              </p:cNvGrpSpPr>
              <p:nvPr/>
            </p:nvGrpSpPr>
            <p:grpSpPr bwMode="auto">
              <a:xfrm>
                <a:off x="3349" y="3403"/>
                <a:ext cx="144" cy="288"/>
                <a:chOff x="6225" y="5790"/>
                <a:chExt cx="225" cy="480"/>
              </a:xfrm>
            </p:grpSpPr>
            <p:sp>
              <p:nvSpPr>
                <p:cNvPr id="19493" name="Line 89"/>
                <p:cNvSpPr>
                  <a:spLocks noChangeShapeType="1"/>
                </p:cNvSpPr>
                <p:nvPr/>
              </p:nvSpPr>
              <p:spPr bwMode="auto">
                <a:xfrm>
                  <a:off x="6360" y="5790"/>
                  <a:ext cx="0" cy="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94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6225" y="5880"/>
                  <a:ext cx="135" cy="6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95" name="Line 91"/>
                <p:cNvSpPr>
                  <a:spLocks noChangeShapeType="1"/>
                </p:cNvSpPr>
                <p:nvPr/>
              </p:nvSpPr>
              <p:spPr bwMode="auto">
                <a:xfrm>
                  <a:off x="6240" y="5940"/>
                  <a:ext cx="195" cy="3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96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6240" y="5985"/>
                  <a:ext cx="195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97" name="Line 93"/>
                <p:cNvSpPr>
                  <a:spLocks noChangeShapeType="1"/>
                </p:cNvSpPr>
                <p:nvPr/>
              </p:nvSpPr>
              <p:spPr bwMode="auto">
                <a:xfrm>
                  <a:off x="6255" y="6060"/>
                  <a:ext cx="195" cy="4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98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6255" y="6120"/>
                  <a:ext cx="195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99" name="Line 95"/>
                <p:cNvSpPr>
                  <a:spLocks noChangeShapeType="1"/>
                </p:cNvSpPr>
                <p:nvPr/>
              </p:nvSpPr>
              <p:spPr bwMode="auto">
                <a:xfrm>
                  <a:off x="6270" y="6195"/>
                  <a:ext cx="120" cy="1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0" name="Line 96"/>
                <p:cNvSpPr>
                  <a:spLocks noChangeShapeType="1"/>
                </p:cNvSpPr>
                <p:nvPr/>
              </p:nvSpPr>
              <p:spPr bwMode="auto">
                <a:xfrm>
                  <a:off x="6375" y="6210"/>
                  <a:ext cx="0" cy="6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485" name="Rectangle 97"/>
              <p:cNvSpPr>
                <a:spLocks noChangeArrowheads="1"/>
              </p:cNvSpPr>
              <p:nvPr/>
            </p:nvSpPr>
            <p:spPr bwMode="auto">
              <a:xfrm>
                <a:off x="3349" y="3121"/>
                <a:ext cx="144" cy="4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86" name="Text Box 98"/>
              <p:cNvSpPr txBox="1">
                <a:spLocks noChangeArrowheads="1"/>
              </p:cNvSpPr>
              <p:nvPr/>
            </p:nvSpPr>
            <p:spPr bwMode="auto">
              <a:xfrm>
                <a:off x="2293" y="3289"/>
                <a:ext cx="93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12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撞针滑块</a:t>
                </a:r>
              </a:p>
            </p:txBody>
          </p:sp>
          <p:sp>
            <p:nvSpPr>
              <p:cNvPr id="19487" name="Line 99"/>
              <p:cNvSpPr>
                <a:spLocks noChangeShapeType="1"/>
              </p:cNvSpPr>
              <p:nvPr/>
            </p:nvSpPr>
            <p:spPr bwMode="auto">
              <a:xfrm flipV="1">
                <a:off x="3157" y="3373"/>
                <a:ext cx="204" cy="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8" name="Text Box 100"/>
              <p:cNvSpPr txBox="1">
                <a:spLocks noChangeArrowheads="1"/>
              </p:cNvSpPr>
              <p:nvPr/>
            </p:nvSpPr>
            <p:spPr bwMode="auto">
              <a:xfrm>
                <a:off x="3061" y="2701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雷管</a:t>
                </a:r>
              </a:p>
            </p:txBody>
          </p:sp>
          <p:sp>
            <p:nvSpPr>
              <p:cNvPr id="19489" name="Line 101"/>
              <p:cNvSpPr>
                <a:spLocks noChangeShapeType="1"/>
              </p:cNvSpPr>
              <p:nvPr/>
            </p:nvSpPr>
            <p:spPr bwMode="auto">
              <a:xfrm>
                <a:off x="3391" y="2989"/>
                <a:ext cx="54" cy="14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0" name="Text Box 102"/>
              <p:cNvSpPr txBox="1">
                <a:spLocks noChangeArrowheads="1"/>
              </p:cNvSpPr>
              <p:nvPr/>
            </p:nvSpPr>
            <p:spPr bwMode="auto">
              <a:xfrm>
                <a:off x="3577" y="2845"/>
                <a:ext cx="636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导板</a:t>
                </a:r>
              </a:p>
            </p:txBody>
          </p:sp>
          <p:sp>
            <p:nvSpPr>
              <p:cNvPr id="19491" name="Line 103"/>
              <p:cNvSpPr>
                <a:spLocks noChangeShapeType="1"/>
              </p:cNvSpPr>
              <p:nvPr/>
            </p:nvSpPr>
            <p:spPr bwMode="auto">
              <a:xfrm flipV="1">
                <a:off x="3541" y="3075"/>
                <a:ext cx="156" cy="156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2" name="Line 104"/>
              <p:cNvSpPr>
                <a:spLocks noChangeShapeType="1"/>
              </p:cNvSpPr>
              <p:nvPr/>
            </p:nvSpPr>
            <p:spPr bwMode="auto">
              <a:xfrm flipV="1">
                <a:off x="3421" y="3277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78" name="Freeform 107"/>
            <p:cNvSpPr>
              <a:spLocks/>
            </p:cNvSpPr>
            <p:nvPr/>
          </p:nvSpPr>
          <p:spPr bwMode="auto">
            <a:xfrm>
              <a:off x="2474" y="3024"/>
              <a:ext cx="2135" cy="816"/>
            </a:xfrm>
            <a:custGeom>
              <a:avLst/>
              <a:gdLst>
                <a:gd name="T0" fmla="*/ 0 w 2658"/>
                <a:gd name="T1" fmla="*/ 0 h 1020"/>
                <a:gd name="T2" fmla="*/ 41 w 2658"/>
                <a:gd name="T3" fmla="*/ 6 h 1020"/>
                <a:gd name="T4" fmla="*/ 2 w 2658"/>
                <a:gd name="T5" fmla="*/ 14 h 1020"/>
                <a:gd name="T6" fmla="*/ 0 60000 65536"/>
                <a:gd name="T7" fmla="*/ 0 60000 65536"/>
                <a:gd name="T8" fmla="*/ 0 60000 65536"/>
                <a:gd name="T9" fmla="*/ 0 w 2658"/>
                <a:gd name="T10" fmla="*/ 0 h 1020"/>
                <a:gd name="T11" fmla="*/ 2658 w 2658"/>
                <a:gd name="T12" fmla="*/ 1020 h 10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58" h="1020">
                  <a:moveTo>
                    <a:pt x="0" y="0"/>
                  </a:moveTo>
                  <a:cubicBezTo>
                    <a:pt x="1326" y="110"/>
                    <a:pt x="2652" y="220"/>
                    <a:pt x="2655" y="390"/>
                  </a:cubicBezTo>
                  <a:cubicBezTo>
                    <a:pt x="2658" y="560"/>
                    <a:pt x="1336" y="790"/>
                    <a:pt x="15" y="102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109"/>
            <p:cNvSpPr>
              <a:spLocks noChangeShapeType="1"/>
            </p:cNvSpPr>
            <p:nvPr/>
          </p:nvSpPr>
          <p:spPr bwMode="auto">
            <a:xfrm flipH="1">
              <a:off x="2901" y="3696"/>
              <a:ext cx="267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Text Box 110"/>
            <p:cNvSpPr txBox="1">
              <a:spLocks noChangeArrowheads="1"/>
            </p:cNvSpPr>
            <p:nvPr/>
          </p:nvSpPr>
          <p:spPr bwMode="auto">
            <a:xfrm>
              <a:off x="2353" y="3793"/>
              <a:ext cx="56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鱼雷</a:t>
              </a:r>
            </a:p>
          </p:txBody>
        </p:sp>
        <p:sp>
          <p:nvSpPr>
            <p:cNvPr id="19481" name="Text Box 113"/>
            <p:cNvSpPr txBox="1">
              <a:spLocks noChangeArrowheads="1"/>
            </p:cNvSpPr>
            <p:nvPr/>
          </p:nvSpPr>
          <p:spPr bwMode="auto">
            <a:xfrm>
              <a:off x="2640" y="3024"/>
              <a:ext cx="54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S′</a:t>
              </a:r>
            </a:p>
          </p:txBody>
        </p:sp>
      </p:grpSp>
      <p:grpSp>
        <p:nvGrpSpPr>
          <p:cNvPr id="9" name="Group 92"/>
          <p:cNvGrpSpPr>
            <a:grpSpLocks/>
          </p:cNvGrpSpPr>
          <p:nvPr/>
        </p:nvGrpSpPr>
        <p:grpSpPr bwMode="auto">
          <a:xfrm>
            <a:off x="146050" y="4525963"/>
            <a:ext cx="4125913" cy="665162"/>
            <a:chOff x="174131" y="4106096"/>
            <a:chExt cx="4124599" cy="665162"/>
          </a:xfrm>
        </p:grpSpPr>
        <p:sp>
          <p:nvSpPr>
            <p:cNvPr id="19475" name="Rectangle 119"/>
            <p:cNvSpPr>
              <a:spLocks noChangeArrowheads="1"/>
            </p:cNvSpPr>
            <p:nvPr/>
          </p:nvSpPr>
          <p:spPr bwMode="auto">
            <a:xfrm>
              <a:off x="174131" y="4137463"/>
              <a:ext cx="412459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    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大，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惯性力大</a:t>
              </a:r>
            </a:p>
          </p:txBody>
        </p:sp>
        <p:graphicFrame>
          <p:nvGraphicFramePr>
            <p:cNvPr id="19476" name="Object 88"/>
            <p:cNvGraphicFramePr>
              <a:graphicFrameLocks noChangeAspect="1"/>
            </p:cNvGraphicFramePr>
            <p:nvPr/>
          </p:nvGraphicFramePr>
          <p:xfrm>
            <a:off x="687881" y="4106096"/>
            <a:ext cx="539750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7" name="Equation" r:id="rId6" imgW="165028" imgH="228501" progId="Equation.DSMT4">
                    <p:embed/>
                  </p:oleObj>
                </mc:Choice>
                <mc:Fallback>
                  <p:oleObj name="Equation" r:id="rId6" imgW="165028" imgH="228501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881" y="4106096"/>
                          <a:ext cx="539750" cy="665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" name="Rectangle 120"/>
          <p:cNvSpPr>
            <a:spLocks noChangeArrowheads="1"/>
          </p:cNvSpPr>
          <p:nvPr/>
        </p:nvSpPr>
        <p:spPr bwMode="auto">
          <a:xfrm>
            <a:off x="182563" y="5916613"/>
            <a:ext cx="4635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雷管不能被触发！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334125" y="4062413"/>
            <a:ext cx="1390650" cy="519112"/>
            <a:chOff x="6333640" y="4062413"/>
            <a:chExt cx="1391594" cy="519112"/>
          </a:xfrm>
        </p:grpSpPr>
        <p:sp>
          <p:nvSpPr>
            <p:cNvPr id="19473" name="Line 108"/>
            <p:cNvSpPr>
              <a:spLocks noChangeShapeType="1"/>
            </p:cNvSpPr>
            <p:nvPr/>
          </p:nvSpPr>
          <p:spPr bwMode="auto">
            <a:xfrm>
              <a:off x="6333640" y="4364038"/>
              <a:ext cx="94727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4" name="Object 3"/>
            <p:cNvGraphicFramePr>
              <a:graphicFrameLocks noChangeAspect="1"/>
            </p:cNvGraphicFramePr>
            <p:nvPr/>
          </p:nvGraphicFramePr>
          <p:xfrm>
            <a:off x="7309355" y="4062413"/>
            <a:ext cx="415879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8" name="Equation" r:id="rId8" imgW="126725" imgH="177415" progId="Equation.DSMT4">
                    <p:embed/>
                  </p:oleObj>
                </mc:Choice>
                <mc:Fallback>
                  <p:oleObj name="Equation" r:id="rId8" imgW="126725" imgH="17741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9355" y="4062413"/>
                          <a:ext cx="415879" cy="519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727825" y="4541838"/>
            <a:ext cx="1136650" cy="665162"/>
            <a:chOff x="6728191" y="4541838"/>
            <a:chExt cx="1136284" cy="665162"/>
          </a:xfrm>
        </p:grpSpPr>
        <p:sp>
          <p:nvSpPr>
            <p:cNvPr id="19471" name="Line 9"/>
            <p:cNvSpPr>
              <a:spLocks noChangeShapeType="1"/>
            </p:cNvSpPr>
            <p:nvPr/>
          </p:nvSpPr>
          <p:spPr bwMode="auto">
            <a:xfrm flipH="1">
              <a:off x="6728191" y="4884738"/>
              <a:ext cx="55450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2" name="Object 85"/>
            <p:cNvGraphicFramePr>
              <a:graphicFrameLocks noChangeAspect="1"/>
            </p:cNvGraphicFramePr>
            <p:nvPr/>
          </p:nvGraphicFramePr>
          <p:xfrm>
            <a:off x="7324725" y="4541838"/>
            <a:ext cx="539750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9" name="Equation" r:id="rId10" imgW="165028" imgH="228501" progId="Equation.DSMT4">
                    <p:embed/>
                  </p:oleObj>
                </mc:Choice>
                <mc:Fallback>
                  <p:oleObj name="Equation" r:id="rId10" imgW="165028" imgH="228501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4725" y="4541838"/>
                          <a:ext cx="539750" cy="665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3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616" grpId="0" autoUpdateAnimBg="0"/>
      <p:bldP spid="533622" grpId="0" autoUpdateAnimBg="0"/>
      <p:bldP spid="533624" grpId="0" autoUpdateAnimBg="0"/>
      <p:bldP spid="9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559D80-6C2B-49BD-813F-A00CB4EA9D7E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04800" y="2667000"/>
            <a:ext cx="3098800" cy="3048000"/>
            <a:chOff x="192" y="1680"/>
            <a:chExt cx="1952" cy="1920"/>
          </a:xfrm>
        </p:grpSpPr>
        <p:sp>
          <p:nvSpPr>
            <p:cNvPr id="21546" name="Rectangle 5"/>
            <p:cNvSpPr>
              <a:spLocks noChangeArrowheads="1"/>
            </p:cNvSpPr>
            <p:nvPr/>
          </p:nvSpPr>
          <p:spPr bwMode="auto">
            <a:xfrm>
              <a:off x="192" y="1680"/>
              <a:ext cx="1632" cy="1920"/>
            </a:xfrm>
            <a:prstGeom prst="rect">
              <a:avLst/>
            </a:prstGeom>
            <a:noFill/>
            <a:ln w="31750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47" name="Line 6"/>
            <p:cNvSpPr>
              <a:spLocks noChangeShapeType="1"/>
            </p:cNvSpPr>
            <p:nvPr/>
          </p:nvSpPr>
          <p:spPr bwMode="auto">
            <a:xfrm>
              <a:off x="192" y="2304"/>
              <a:ext cx="96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8" name="Line 7"/>
            <p:cNvSpPr>
              <a:spLocks noChangeShapeType="1"/>
            </p:cNvSpPr>
            <p:nvPr/>
          </p:nvSpPr>
          <p:spPr bwMode="auto">
            <a:xfrm>
              <a:off x="1152" y="2304"/>
              <a:ext cx="0" cy="129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9" name="Line 8"/>
            <p:cNvSpPr>
              <a:spLocks noChangeShapeType="1"/>
            </p:cNvSpPr>
            <p:nvPr/>
          </p:nvSpPr>
          <p:spPr bwMode="auto">
            <a:xfrm flipH="1">
              <a:off x="336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0" name="Line 9"/>
            <p:cNvSpPr>
              <a:spLocks noChangeShapeType="1"/>
            </p:cNvSpPr>
            <p:nvPr/>
          </p:nvSpPr>
          <p:spPr bwMode="auto">
            <a:xfrm flipH="1">
              <a:off x="432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1" name="Line 10"/>
            <p:cNvSpPr>
              <a:spLocks noChangeShapeType="1"/>
            </p:cNvSpPr>
            <p:nvPr/>
          </p:nvSpPr>
          <p:spPr bwMode="auto">
            <a:xfrm flipH="1">
              <a:off x="528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2" name="Line 11"/>
            <p:cNvSpPr>
              <a:spLocks noChangeShapeType="1"/>
            </p:cNvSpPr>
            <p:nvPr/>
          </p:nvSpPr>
          <p:spPr bwMode="auto">
            <a:xfrm flipH="1">
              <a:off x="624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3" name="Line 12"/>
            <p:cNvSpPr>
              <a:spLocks noChangeShapeType="1"/>
            </p:cNvSpPr>
            <p:nvPr/>
          </p:nvSpPr>
          <p:spPr bwMode="auto">
            <a:xfrm flipH="1">
              <a:off x="720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4" name="Line 13"/>
            <p:cNvSpPr>
              <a:spLocks noChangeShapeType="1"/>
            </p:cNvSpPr>
            <p:nvPr/>
          </p:nvSpPr>
          <p:spPr bwMode="auto">
            <a:xfrm flipH="1">
              <a:off x="816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5" name="Line 14"/>
            <p:cNvSpPr>
              <a:spLocks noChangeShapeType="1"/>
            </p:cNvSpPr>
            <p:nvPr/>
          </p:nvSpPr>
          <p:spPr bwMode="auto">
            <a:xfrm flipH="1">
              <a:off x="912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6" name="Line 15"/>
            <p:cNvSpPr>
              <a:spLocks noChangeShapeType="1"/>
            </p:cNvSpPr>
            <p:nvPr/>
          </p:nvSpPr>
          <p:spPr bwMode="auto">
            <a:xfrm flipH="1">
              <a:off x="912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7" name="Line 16"/>
            <p:cNvSpPr>
              <a:spLocks noChangeShapeType="1"/>
            </p:cNvSpPr>
            <p:nvPr/>
          </p:nvSpPr>
          <p:spPr bwMode="auto">
            <a:xfrm flipH="1">
              <a:off x="1008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8" name="Line 17"/>
            <p:cNvSpPr>
              <a:spLocks noChangeShapeType="1"/>
            </p:cNvSpPr>
            <p:nvPr/>
          </p:nvSpPr>
          <p:spPr bwMode="auto">
            <a:xfrm flipH="1">
              <a:off x="1056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9" name="Line 18"/>
            <p:cNvSpPr>
              <a:spLocks noChangeShapeType="1"/>
            </p:cNvSpPr>
            <p:nvPr/>
          </p:nvSpPr>
          <p:spPr bwMode="auto">
            <a:xfrm flipH="1">
              <a:off x="1056" y="254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0" name="Line 19"/>
            <p:cNvSpPr>
              <a:spLocks noChangeShapeType="1"/>
            </p:cNvSpPr>
            <p:nvPr/>
          </p:nvSpPr>
          <p:spPr bwMode="auto">
            <a:xfrm flipH="1">
              <a:off x="1056" y="26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1" name="Line 20"/>
            <p:cNvSpPr>
              <a:spLocks noChangeShapeType="1"/>
            </p:cNvSpPr>
            <p:nvPr/>
          </p:nvSpPr>
          <p:spPr bwMode="auto">
            <a:xfrm flipH="1">
              <a:off x="1056" y="273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2" name="Line 21"/>
            <p:cNvSpPr>
              <a:spLocks noChangeShapeType="1"/>
            </p:cNvSpPr>
            <p:nvPr/>
          </p:nvSpPr>
          <p:spPr bwMode="auto">
            <a:xfrm flipH="1">
              <a:off x="1056" y="28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3" name="Line 22"/>
            <p:cNvSpPr>
              <a:spLocks noChangeShapeType="1"/>
            </p:cNvSpPr>
            <p:nvPr/>
          </p:nvSpPr>
          <p:spPr bwMode="auto">
            <a:xfrm flipH="1">
              <a:off x="1056" y="23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4" name="Line 23"/>
            <p:cNvSpPr>
              <a:spLocks noChangeShapeType="1"/>
            </p:cNvSpPr>
            <p:nvPr/>
          </p:nvSpPr>
          <p:spPr bwMode="auto">
            <a:xfrm flipH="1">
              <a:off x="1056" y="316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5" name="Line 24"/>
            <p:cNvSpPr>
              <a:spLocks noChangeShapeType="1"/>
            </p:cNvSpPr>
            <p:nvPr/>
          </p:nvSpPr>
          <p:spPr bwMode="auto">
            <a:xfrm flipH="1">
              <a:off x="1056" y="29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6" name="Line 25"/>
            <p:cNvSpPr>
              <a:spLocks noChangeShapeType="1"/>
            </p:cNvSpPr>
            <p:nvPr/>
          </p:nvSpPr>
          <p:spPr bwMode="auto">
            <a:xfrm flipH="1">
              <a:off x="1056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7" name="Rectangle 26"/>
            <p:cNvSpPr>
              <a:spLocks noChangeArrowheads="1"/>
            </p:cNvSpPr>
            <p:nvPr/>
          </p:nvSpPr>
          <p:spPr bwMode="auto">
            <a:xfrm>
              <a:off x="432" y="2016"/>
              <a:ext cx="336" cy="288"/>
            </a:xfrm>
            <a:prstGeom prst="rect">
              <a:avLst/>
            </a:prstGeom>
            <a:solidFill>
              <a:srgbClr val="FF9900">
                <a:alpha val="10980"/>
              </a:srgbClr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68" name="Line 27"/>
            <p:cNvSpPr>
              <a:spLocks noChangeShapeType="1"/>
            </p:cNvSpPr>
            <p:nvPr/>
          </p:nvSpPr>
          <p:spPr bwMode="auto">
            <a:xfrm flipV="1">
              <a:off x="1152" y="2208"/>
              <a:ext cx="96" cy="9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69" name="Oval 28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ellips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70" name="Line 29"/>
            <p:cNvSpPr>
              <a:spLocks noChangeShapeType="1"/>
            </p:cNvSpPr>
            <p:nvPr/>
          </p:nvSpPr>
          <p:spPr bwMode="auto">
            <a:xfrm>
              <a:off x="1344" y="2238"/>
              <a:ext cx="0" cy="59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71" name="Line 30"/>
            <p:cNvSpPr>
              <a:spLocks noChangeShapeType="1"/>
            </p:cNvSpPr>
            <p:nvPr/>
          </p:nvSpPr>
          <p:spPr bwMode="auto">
            <a:xfrm>
              <a:off x="768" y="2112"/>
              <a:ext cx="4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72" name="Rectangle 31"/>
            <p:cNvSpPr>
              <a:spLocks noChangeArrowheads="1"/>
            </p:cNvSpPr>
            <p:nvPr/>
          </p:nvSpPr>
          <p:spPr bwMode="auto">
            <a:xfrm>
              <a:off x="1194" y="2832"/>
              <a:ext cx="336" cy="288"/>
            </a:xfrm>
            <a:prstGeom prst="rect">
              <a:avLst/>
            </a:prstGeom>
            <a:solidFill>
              <a:srgbClr val="FF99CC">
                <a:alpha val="30980"/>
              </a:srgbClr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73" name="Text Box 32"/>
            <p:cNvSpPr txBox="1">
              <a:spLocks noChangeArrowheads="1"/>
            </p:cNvSpPr>
            <p:nvPr/>
          </p:nvSpPr>
          <p:spPr bwMode="auto">
            <a:xfrm>
              <a:off x="456" y="198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74" name="Text Box 33"/>
            <p:cNvSpPr txBox="1">
              <a:spLocks noChangeArrowheads="1"/>
            </p:cNvSpPr>
            <p:nvPr/>
          </p:nvSpPr>
          <p:spPr bwMode="auto">
            <a:xfrm>
              <a:off x="1214" y="281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75" name="Line 34"/>
            <p:cNvSpPr>
              <a:spLocks noChangeShapeType="1"/>
            </p:cNvSpPr>
            <p:nvPr/>
          </p:nvSpPr>
          <p:spPr bwMode="auto">
            <a:xfrm flipV="1">
              <a:off x="1920" y="2208"/>
              <a:ext cx="0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76" name="Object 35"/>
            <p:cNvGraphicFramePr>
              <a:graphicFrameLocks noChangeAspect="1"/>
            </p:cNvGraphicFramePr>
            <p:nvPr/>
          </p:nvGraphicFramePr>
          <p:xfrm>
            <a:off x="1920" y="2470"/>
            <a:ext cx="22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7" name="公式" r:id="rId3" imgW="88964" imgH="152460" progId="Equation.3">
                    <p:embed/>
                  </p:oleObj>
                </mc:Choice>
                <mc:Fallback>
                  <p:oleObj name="公式" r:id="rId3" imgW="88964" imgH="1524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470"/>
                          <a:ext cx="224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04800" y="133350"/>
            <a:ext cx="8305800" cy="2111375"/>
            <a:chOff x="192" y="84"/>
            <a:chExt cx="5232" cy="1330"/>
          </a:xfrm>
        </p:grpSpPr>
        <p:sp>
          <p:nvSpPr>
            <p:cNvPr id="152613" name="Text Box 37"/>
            <p:cNvSpPr txBox="1">
              <a:spLocks noChangeArrowheads="1"/>
            </p:cNvSpPr>
            <p:nvPr/>
          </p:nvSpPr>
          <p:spPr bwMode="auto">
            <a:xfrm>
              <a:off x="192" y="144"/>
              <a:ext cx="5232" cy="1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例</a:t>
              </a:r>
              <a:r>
                <a:rPr kumimoji="1" lang="en-US" alt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、</a:t>
              </a:r>
              <a:r>
                <a:rPr kumimoji="1" lang="zh-CN" altLang="en-US" sz="2800" b="1" dirty="0">
                  <a:latin typeface="Times New Roman" pitchFamily="18" charset="0"/>
                </a:rPr>
                <a:t>图中系统置于以                的加速度上升的升降机内，两 </a:t>
              </a:r>
              <a:r>
                <a:rPr kumimoji="1" lang="en-US" altLang="zh-CN" sz="2800" b="1" dirty="0">
                  <a:latin typeface="Times New Roman" pitchFamily="18" charset="0"/>
                </a:rPr>
                <a:t>A</a:t>
              </a:r>
              <a:r>
                <a:rPr kumimoji="1" lang="zh-CN" altLang="en-US" sz="2800" b="1" dirty="0">
                  <a:latin typeface="Times New Roman" pitchFamily="18" charset="0"/>
                </a:rPr>
                <a:t>、</a:t>
              </a:r>
              <a:r>
                <a:rPr kumimoji="1" lang="en-US" altLang="zh-CN" sz="2800" b="1" dirty="0">
                  <a:latin typeface="Times New Roman" pitchFamily="18" charset="0"/>
                </a:rPr>
                <a:t>B </a:t>
              </a:r>
              <a:r>
                <a:rPr kumimoji="1" lang="zh-CN" altLang="en-US" sz="2800" b="1" dirty="0">
                  <a:latin typeface="Times New Roman" pitchFamily="18" charset="0"/>
                </a:rPr>
                <a:t>物体质量相等，</a:t>
              </a:r>
              <a:r>
                <a:rPr kumimoji="1" lang="en-US" altLang="zh-CN" sz="2800" b="1" dirty="0">
                  <a:latin typeface="Times New Roman" pitchFamily="18" charset="0"/>
                </a:rPr>
                <a:t>A </a:t>
              </a:r>
              <a:r>
                <a:rPr kumimoji="1" lang="zh-CN" altLang="en-US" sz="2800" b="1" dirty="0">
                  <a:latin typeface="Times New Roman" pitchFamily="18" charset="0"/>
                </a:rPr>
                <a:t>与桌面摩擦系数为     ，求</a:t>
              </a:r>
              <a:r>
                <a:rPr kumimoji="1" lang="en-US" altLang="zh-CN" sz="2800" b="1" dirty="0">
                  <a:latin typeface="Times New Roman" pitchFamily="18" charset="0"/>
                </a:rPr>
                <a:t>A </a:t>
              </a:r>
              <a:r>
                <a:rPr kumimoji="1" lang="zh-CN" altLang="en-US" sz="2800" b="1" dirty="0">
                  <a:latin typeface="Times New Roman" pitchFamily="18" charset="0"/>
                </a:rPr>
                <a:t>在桌面上加速滑动时绳中的张力。</a:t>
              </a:r>
            </a:p>
          </p:txBody>
        </p:sp>
        <p:graphicFrame>
          <p:nvGraphicFramePr>
            <p:cNvPr id="21544" name="Object 38"/>
            <p:cNvGraphicFramePr>
              <a:graphicFrameLocks noChangeAspect="1"/>
            </p:cNvGraphicFramePr>
            <p:nvPr/>
          </p:nvGraphicFramePr>
          <p:xfrm>
            <a:off x="2400" y="84"/>
            <a:ext cx="888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8" name="公式" r:id="rId5" imgW="463548" imgH="311220" progId="Equation.3">
                    <p:embed/>
                  </p:oleObj>
                </mc:Choice>
                <mc:Fallback>
                  <p:oleObj name="公式" r:id="rId5" imgW="463548" imgH="31122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4"/>
                          <a:ext cx="888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5" name="Object 39"/>
            <p:cNvGraphicFramePr>
              <a:graphicFrameLocks noChangeAspect="1"/>
            </p:cNvGraphicFramePr>
            <p:nvPr/>
          </p:nvGraphicFramePr>
          <p:xfrm>
            <a:off x="480" y="1068"/>
            <a:ext cx="29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9" name="公式" r:id="rId7" imgW="120659" imgH="133380" progId="Equation.3">
                    <p:embed/>
                  </p:oleObj>
                </mc:Choice>
                <mc:Fallback>
                  <p:oleObj name="公式" r:id="rId7" imgW="120659" imgH="13338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068"/>
                          <a:ext cx="290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617" name="Text Box 41"/>
          <p:cNvSpPr txBox="1">
            <a:spLocks noChangeArrowheads="1"/>
          </p:cNvSpPr>
          <p:nvPr/>
        </p:nvSpPr>
        <p:spPr bwMode="auto">
          <a:xfrm>
            <a:off x="3429000" y="233362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sp>
        <p:nvSpPr>
          <p:cNvPr id="152618" name="Text Box 42"/>
          <p:cNvSpPr txBox="1">
            <a:spLocks noChangeArrowheads="1"/>
          </p:cNvSpPr>
          <p:nvPr/>
        </p:nvSpPr>
        <p:spPr bwMode="auto">
          <a:xfrm>
            <a:off x="4114800" y="233362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取升降机参考系</a:t>
            </a:r>
          </a:p>
        </p:txBody>
      </p:sp>
      <p:sp>
        <p:nvSpPr>
          <p:cNvPr id="152619" name="Text Box 43"/>
          <p:cNvSpPr txBox="1">
            <a:spLocks noChangeArrowheads="1"/>
          </p:cNvSpPr>
          <p:nvPr/>
        </p:nvSpPr>
        <p:spPr bwMode="auto">
          <a:xfrm>
            <a:off x="6553200" y="233362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（非惯性系）</a:t>
            </a:r>
          </a:p>
        </p:txBody>
      </p:sp>
      <p:sp>
        <p:nvSpPr>
          <p:cNvPr id="152620" name="Text Box 44"/>
          <p:cNvSpPr txBox="1">
            <a:spLocks noChangeArrowheads="1"/>
          </p:cNvSpPr>
          <p:nvPr/>
        </p:nvSpPr>
        <p:spPr bwMode="auto">
          <a:xfrm>
            <a:off x="3581400" y="3019425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作示力图。</a:t>
            </a:r>
          </a:p>
        </p:txBody>
      </p:sp>
      <p:sp>
        <p:nvSpPr>
          <p:cNvPr id="152626" name="Line 50"/>
          <p:cNvSpPr>
            <a:spLocks noChangeShapeType="1"/>
          </p:cNvSpPr>
          <p:nvPr/>
        </p:nvSpPr>
        <p:spPr bwMode="auto">
          <a:xfrm>
            <a:off x="2339975" y="4724400"/>
            <a:ext cx="0" cy="576263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835150" y="3933825"/>
            <a:ext cx="731838" cy="1828800"/>
            <a:chOff x="1156" y="2478"/>
            <a:chExt cx="461" cy="1152"/>
          </a:xfrm>
        </p:grpSpPr>
        <p:sp>
          <p:nvSpPr>
            <p:cNvPr id="21539" name="Line 46"/>
            <p:cNvSpPr>
              <a:spLocks noChangeShapeType="1"/>
            </p:cNvSpPr>
            <p:nvPr/>
          </p:nvSpPr>
          <p:spPr bwMode="auto">
            <a:xfrm>
              <a:off x="1344" y="2976"/>
              <a:ext cx="0" cy="358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0" name="Line 48"/>
            <p:cNvSpPr>
              <a:spLocks noChangeShapeType="1"/>
            </p:cNvSpPr>
            <p:nvPr/>
          </p:nvSpPr>
          <p:spPr bwMode="auto">
            <a:xfrm flipV="1">
              <a:off x="1344" y="2544"/>
              <a:ext cx="0" cy="432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41" name="Object 51"/>
            <p:cNvGraphicFramePr>
              <a:graphicFrameLocks noChangeAspect="1"/>
            </p:cNvGraphicFramePr>
            <p:nvPr/>
          </p:nvGraphicFramePr>
          <p:xfrm>
            <a:off x="1156" y="3294"/>
            <a:ext cx="42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0" name="公式" r:id="rId9" imgW="222229" imgH="171540" progId="Equation.3">
                    <p:embed/>
                  </p:oleObj>
                </mc:Choice>
                <mc:Fallback>
                  <p:oleObj name="公式" r:id="rId9" imgW="222229" imgH="1715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294"/>
                          <a:ext cx="42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2" name="Object 52"/>
            <p:cNvGraphicFramePr>
              <a:graphicFrameLocks noChangeAspect="1"/>
            </p:cNvGraphicFramePr>
            <p:nvPr/>
          </p:nvGraphicFramePr>
          <p:xfrm>
            <a:off x="1383" y="2478"/>
            <a:ext cx="23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1" name="公式" r:id="rId11" imgW="120659" imgH="158760" progId="Equation.3">
                    <p:embed/>
                  </p:oleObj>
                </mc:Choice>
                <mc:Fallback>
                  <p:oleObj name="公式" r:id="rId11" imgW="120659" imgH="15876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478"/>
                          <a:ext cx="23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637" name="Line 61"/>
          <p:cNvSpPr>
            <a:spLocks noChangeShapeType="1"/>
          </p:cNvSpPr>
          <p:nvPr/>
        </p:nvSpPr>
        <p:spPr bwMode="auto">
          <a:xfrm>
            <a:off x="1146175" y="3390900"/>
            <a:ext cx="0" cy="576263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2833688" y="5267325"/>
            <a:ext cx="1017587" cy="503238"/>
            <a:chOff x="1785" y="3748"/>
            <a:chExt cx="641" cy="317"/>
          </a:xfrm>
        </p:grpSpPr>
        <p:graphicFrame>
          <p:nvGraphicFramePr>
            <p:cNvPr id="21537" name="Object 59"/>
            <p:cNvGraphicFramePr>
              <a:graphicFrameLocks noChangeAspect="1"/>
            </p:cNvGraphicFramePr>
            <p:nvPr/>
          </p:nvGraphicFramePr>
          <p:xfrm>
            <a:off x="1785" y="3748"/>
            <a:ext cx="58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2" name="公式" r:id="rId13" imgW="336586" imgH="152460" progId="Equation.3">
                    <p:embed/>
                  </p:oleObj>
                </mc:Choice>
                <mc:Fallback>
                  <p:oleObj name="公式" r:id="rId13" imgW="336586" imgH="15246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" y="3748"/>
                          <a:ext cx="58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8" name="AutoShape 62"/>
            <p:cNvSpPr>
              <a:spLocks noChangeArrowheads="1"/>
            </p:cNvSpPr>
            <p:nvPr/>
          </p:nvSpPr>
          <p:spPr bwMode="auto">
            <a:xfrm flipV="1">
              <a:off x="1791" y="3748"/>
              <a:ext cx="635" cy="317"/>
            </a:xfrm>
            <a:prstGeom prst="wedgeRoundRectCallout">
              <a:avLst>
                <a:gd name="adj1" fmla="val -93782"/>
                <a:gd name="adj2" fmla="val 97042"/>
                <a:gd name="adj3" fmla="val 16667"/>
              </a:avLst>
            </a:prstGeom>
            <a:noFill/>
            <a:ln w="9525" algn="ctr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8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52639" name="Object 63"/>
          <p:cNvGraphicFramePr>
            <a:graphicFrameLocks noChangeAspect="1"/>
          </p:cNvGraphicFramePr>
          <p:nvPr/>
        </p:nvGraphicFramePr>
        <p:xfrm>
          <a:off x="862013" y="3860800"/>
          <a:ext cx="863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3" name="公式" r:id="rId15" imgW="336586" imgH="152460" progId="Equation.3">
                  <p:embed/>
                </p:oleObj>
              </mc:Choice>
              <mc:Fallback>
                <p:oleObj name="公式" r:id="rId15" imgW="336586" imgH="1524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3860800"/>
                        <a:ext cx="863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-57150" y="2473325"/>
            <a:ext cx="1924050" cy="1830388"/>
            <a:chOff x="4014" y="2192"/>
            <a:chExt cx="1212" cy="1153"/>
          </a:xfrm>
        </p:grpSpPr>
        <p:sp>
          <p:nvSpPr>
            <p:cNvPr id="21529" name="Line 66"/>
            <p:cNvSpPr>
              <a:spLocks noChangeShapeType="1"/>
            </p:cNvSpPr>
            <p:nvPr/>
          </p:nvSpPr>
          <p:spPr bwMode="auto">
            <a:xfrm>
              <a:off x="4649" y="2750"/>
              <a:ext cx="0" cy="358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0" name="Line 68"/>
            <p:cNvSpPr>
              <a:spLocks noChangeShapeType="1"/>
            </p:cNvSpPr>
            <p:nvPr/>
          </p:nvSpPr>
          <p:spPr bwMode="auto">
            <a:xfrm flipV="1">
              <a:off x="4653" y="2333"/>
              <a:ext cx="0" cy="404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1" name="Line 72"/>
            <p:cNvSpPr>
              <a:spLocks noChangeShapeType="1"/>
            </p:cNvSpPr>
            <p:nvPr/>
          </p:nvSpPr>
          <p:spPr bwMode="auto">
            <a:xfrm flipH="1" flipV="1">
              <a:off x="4289" y="2750"/>
              <a:ext cx="379" cy="0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2" name="Line 76"/>
            <p:cNvSpPr>
              <a:spLocks noChangeShapeType="1"/>
            </p:cNvSpPr>
            <p:nvPr/>
          </p:nvSpPr>
          <p:spPr bwMode="auto">
            <a:xfrm>
              <a:off x="4675" y="2750"/>
              <a:ext cx="453" cy="0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33" name="Object 77"/>
            <p:cNvGraphicFramePr>
              <a:graphicFrameLocks noChangeAspect="1"/>
            </p:cNvGraphicFramePr>
            <p:nvPr/>
          </p:nvGraphicFramePr>
          <p:xfrm>
            <a:off x="4221" y="3009"/>
            <a:ext cx="42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4" name="公式" r:id="rId17" imgW="222229" imgH="171540" progId="Equation.3">
                    <p:embed/>
                  </p:oleObj>
                </mc:Choice>
                <mc:Fallback>
                  <p:oleObj name="公式" r:id="rId17" imgW="222229" imgH="17154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1" y="3009"/>
                          <a:ext cx="42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4" name="Object 78"/>
            <p:cNvGraphicFramePr>
              <a:graphicFrameLocks noChangeAspect="1"/>
            </p:cNvGraphicFramePr>
            <p:nvPr/>
          </p:nvGraphicFramePr>
          <p:xfrm>
            <a:off x="4992" y="2432"/>
            <a:ext cx="23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5" name="公式" r:id="rId19" imgW="120659" imgH="158760" progId="Equation.3">
                    <p:embed/>
                  </p:oleObj>
                </mc:Choice>
                <mc:Fallback>
                  <p:oleObj name="公式" r:id="rId19" imgW="120659" imgH="15876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432"/>
                          <a:ext cx="23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5" name="Object 79"/>
            <p:cNvGraphicFramePr>
              <a:graphicFrameLocks noChangeAspect="1"/>
            </p:cNvGraphicFramePr>
            <p:nvPr/>
          </p:nvGraphicFramePr>
          <p:xfrm>
            <a:off x="4688" y="2192"/>
            <a:ext cx="29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6" name="公式" r:id="rId21" imgW="158838" imgH="158760" progId="Equation.3">
                    <p:embed/>
                  </p:oleObj>
                </mc:Choice>
                <mc:Fallback>
                  <p:oleObj name="公式" r:id="rId21" imgW="158838" imgH="15876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2192"/>
                          <a:ext cx="29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6" name="Object 80"/>
            <p:cNvGraphicFramePr>
              <a:graphicFrameLocks noChangeAspect="1"/>
            </p:cNvGraphicFramePr>
            <p:nvPr/>
          </p:nvGraphicFramePr>
          <p:xfrm>
            <a:off x="4014" y="2614"/>
            <a:ext cx="25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7" name="公式" r:id="rId23" imgW="133266" imgH="196920" progId="Equation.3">
                    <p:embed/>
                  </p:oleObj>
                </mc:Choice>
                <mc:Fallback>
                  <p:oleObj name="公式" r:id="rId23" imgW="133266" imgH="19692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614"/>
                          <a:ext cx="25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3635375" y="2924175"/>
            <a:ext cx="5029200" cy="1203325"/>
            <a:chOff x="2592" y="2205"/>
            <a:chExt cx="3168" cy="758"/>
          </a:xfrm>
        </p:grpSpPr>
        <p:sp>
          <p:nvSpPr>
            <p:cNvPr id="21527" name="Text Box 83"/>
            <p:cNvSpPr txBox="1">
              <a:spLocks noChangeArrowheads="1"/>
            </p:cNvSpPr>
            <p:nvPr/>
          </p:nvSpPr>
          <p:spPr bwMode="auto">
            <a:xfrm>
              <a:off x="2592" y="2205"/>
              <a:ext cx="3168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                   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设两物体相对升降机的加速度大小为 </a:t>
              </a:r>
            </a:p>
          </p:txBody>
        </p:sp>
        <p:graphicFrame>
          <p:nvGraphicFramePr>
            <p:cNvPr id="21528" name="Object 84"/>
            <p:cNvGraphicFramePr>
              <a:graphicFrameLocks noChangeAspect="1"/>
            </p:cNvGraphicFramePr>
            <p:nvPr/>
          </p:nvGraphicFramePr>
          <p:xfrm>
            <a:off x="4457" y="2608"/>
            <a:ext cx="32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8" name="公式" r:id="rId25" imgW="133266" imgH="152460" progId="Equation.3">
                    <p:embed/>
                  </p:oleObj>
                </mc:Choice>
                <mc:Fallback>
                  <p:oleObj name="公式" r:id="rId25" imgW="133266" imgH="15246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7" y="2608"/>
                          <a:ext cx="328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2662" name="Object 86"/>
          <p:cNvGraphicFramePr>
            <a:graphicFrameLocks noChangeAspect="1"/>
          </p:cNvGraphicFramePr>
          <p:nvPr/>
        </p:nvGraphicFramePr>
        <p:xfrm>
          <a:off x="4246563" y="4840288"/>
          <a:ext cx="40068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9" name="Equation" r:id="rId27" imgW="1422340" imgH="171540" progId="Equation.DSMT4">
                  <p:embed/>
                </p:oleObj>
              </mc:Choice>
              <mc:Fallback>
                <p:oleObj name="Equation" r:id="rId27" imgW="1422340" imgH="17154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4840288"/>
                        <a:ext cx="40068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63" name="Object 87"/>
          <p:cNvGraphicFramePr>
            <a:graphicFrameLocks noChangeAspect="1"/>
          </p:cNvGraphicFramePr>
          <p:nvPr/>
        </p:nvGraphicFramePr>
        <p:xfrm>
          <a:off x="4283075" y="4221163"/>
          <a:ext cx="36925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0" name="公式" r:id="rId29" imgW="1308164" imgH="171540" progId="Equation.3">
                  <p:embed/>
                </p:oleObj>
              </mc:Choice>
              <mc:Fallback>
                <p:oleObj name="公式" r:id="rId29" imgW="1308164" imgH="17154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4221163"/>
                        <a:ext cx="36925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64" name="Object 88"/>
          <p:cNvGraphicFramePr>
            <a:graphicFrameLocks noChangeAspect="1"/>
          </p:cNvGraphicFramePr>
          <p:nvPr/>
        </p:nvGraphicFramePr>
        <p:xfrm>
          <a:off x="4197350" y="5489575"/>
          <a:ext cx="37988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1" name="公式" r:id="rId31" imgW="1352466" imgH="311220" progId="Equation.3">
                  <p:embed/>
                </p:oleObj>
              </mc:Choice>
              <mc:Fallback>
                <p:oleObj name="公式" r:id="rId31" imgW="1352466" imgH="31122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5489575"/>
                        <a:ext cx="37988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501900" y="2198688"/>
            <a:ext cx="527050" cy="2501900"/>
            <a:chOff x="2501900" y="2198688"/>
            <a:chExt cx="527050" cy="2501900"/>
          </a:xfrm>
        </p:grpSpPr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2652713" y="2681288"/>
              <a:ext cx="0" cy="18811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1525" name="Text Box 46"/>
            <p:cNvSpPr txBox="1">
              <a:spLocks noChangeArrowheads="1"/>
            </p:cNvSpPr>
            <p:nvPr/>
          </p:nvSpPr>
          <p:spPr bwMode="auto">
            <a:xfrm>
              <a:off x="2663825" y="4176713"/>
              <a:ext cx="3651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1526" name="Text Box 47"/>
            <p:cNvSpPr txBox="1">
              <a:spLocks noChangeArrowheads="1"/>
            </p:cNvSpPr>
            <p:nvPr/>
          </p:nvSpPr>
          <p:spPr bwMode="auto">
            <a:xfrm>
              <a:off x="2501900" y="2198688"/>
              <a:ext cx="4445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2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300"/>
                                        <p:tgtEl>
                                          <p:spTgt spid="1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5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5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5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5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17" grpId="0" autoUpdateAnimBg="0"/>
      <p:bldP spid="152618" grpId="0" autoUpdateAnimBg="0"/>
      <p:bldP spid="152619" grpId="0" autoUpdateAnimBg="0"/>
      <p:bldP spid="152620" grpId="0" autoUpdateAnimBg="0"/>
      <p:bldP spid="152626" grpId="0" animBg="1"/>
      <p:bldP spid="1526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64B878-C64F-47FA-9164-C2C57107FF74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228600" y="0"/>
            <a:ext cx="84582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动力摆可用来测定车辆的加速度。轻质细绳，一端固定在车厢顶部，另一端系一小球，当列车以加速度 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行驶时，细绳偏移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α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角，求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5032375" y="2606675"/>
          <a:ext cx="31575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6" name="Equation" r:id="rId3" imgW="1041453" imgH="203220" progId="Equation.DSMT4">
                  <p:embed/>
                </p:oleObj>
              </mc:Choice>
              <mc:Fallback>
                <p:oleObj name="Equation" r:id="rId3" imgW="1041453" imgH="2032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2606675"/>
                        <a:ext cx="31575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914400" y="15240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以车厢为参考系：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914400" y="20574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对小球作受力分析。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4343400" y="20574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小球处于平衡状态，有：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4495800" y="33528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在两坐标轴上的分量式为：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3810000" y="15240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（非惯性系）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5029200" y="530542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解得：</a:t>
            </a: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1498600" y="6065838"/>
            <a:ext cx="518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车辆加速度不是很大时，</a:t>
            </a:r>
            <a:endParaRPr kumimoji="1" lang="zh-CN" altLang="en-US" sz="2800" b="1">
              <a:solidFill>
                <a:srgbClr val="66FF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0" y="2895600"/>
            <a:ext cx="1676400" cy="1487488"/>
            <a:chOff x="0" y="1824"/>
            <a:chExt cx="1056" cy="937"/>
          </a:xfrm>
        </p:grpSpPr>
        <p:graphicFrame>
          <p:nvGraphicFramePr>
            <p:cNvPr id="22573" name="Object 54"/>
            <p:cNvGraphicFramePr>
              <a:graphicFrameLocks noChangeAspect="1"/>
            </p:cNvGraphicFramePr>
            <p:nvPr/>
          </p:nvGraphicFramePr>
          <p:xfrm>
            <a:off x="0" y="2496"/>
            <a:ext cx="252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7" name="公式" r:id="rId5" imgW="88964" imgH="108000" progId="Equation.3">
                    <p:embed/>
                  </p:oleObj>
                </mc:Choice>
                <mc:Fallback>
                  <p:oleObj name="公式" r:id="rId5" imgW="88964" imgH="1080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96"/>
                          <a:ext cx="252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4" name="Line 55"/>
            <p:cNvSpPr>
              <a:spLocks noChangeShapeType="1"/>
            </p:cNvSpPr>
            <p:nvPr/>
          </p:nvSpPr>
          <p:spPr bwMode="auto">
            <a:xfrm>
              <a:off x="240" y="2592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Line 56"/>
            <p:cNvSpPr>
              <a:spLocks noChangeShapeType="1"/>
            </p:cNvSpPr>
            <p:nvPr/>
          </p:nvSpPr>
          <p:spPr bwMode="auto">
            <a:xfrm flipV="1">
              <a:off x="240" y="2016"/>
              <a:ext cx="0" cy="5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6" name="Text Box 57"/>
            <p:cNvSpPr txBox="1">
              <a:spLocks noChangeArrowheads="1"/>
            </p:cNvSpPr>
            <p:nvPr/>
          </p:nvSpPr>
          <p:spPr bwMode="auto">
            <a:xfrm>
              <a:off x="720" y="240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22577" name="Text Box 58"/>
            <p:cNvSpPr txBox="1">
              <a:spLocks noChangeArrowheads="1"/>
            </p:cNvSpPr>
            <p:nvPr/>
          </p:nvSpPr>
          <p:spPr bwMode="auto">
            <a:xfrm>
              <a:off x="240" y="1824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</p:grpSp>
      <p:sp>
        <p:nvSpPr>
          <p:cNvPr id="141371" name="Line 59"/>
          <p:cNvSpPr>
            <a:spLocks noChangeShapeType="1"/>
          </p:cNvSpPr>
          <p:nvPr/>
        </p:nvSpPr>
        <p:spPr bwMode="auto">
          <a:xfrm flipH="1" flipV="1">
            <a:off x="1941513" y="3971925"/>
            <a:ext cx="576262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1372" name="Object 60"/>
          <p:cNvGraphicFramePr>
            <a:graphicFrameLocks noChangeAspect="1"/>
          </p:cNvGraphicFramePr>
          <p:nvPr/>
        </p:nvGraphicFramePr>
        <p:xfrm>
          <a:off x="1908175" y="3500438"/>
          <a:ext cx="3698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" name="公式" r:id="rId7" imgW="152355" imgH="203220" progId="Equation.3">
                  <p:embed/>
                </p:oleObj>
              </mc:Choice>
              <mc:Fallback>
                <p:oleObj name="公式" r:id="rId7" imgW="152355" imgH="20322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00438"/>
                        <a:ext cx="3698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762000" y="2667000"/>
            <a:ext cx="3810000" cy="2971800"/>
            <a:chOff x="480" y="1680"/>
            <a:chExt cx="2400" cy="1872"/>
          </a:xfrm>
        </p:grpSpPr>
        <p:grpSp>
          <p:nvGrpSpPr>
            <p:cNvPr id="22554" name="Group 87"/>
            <p:cNvGrpSpPr>
              <a:grpSpLocks/>
            </p:cNvGrpSpPr>
            <p:nvPr/>
          </p:nvGrpSpPr>
          <p:grpSpPr bwMode="auto">
            <a:xfrm>
              <a:off x="480" y="1680"/>
              <a:ext cx="2400" cy="1872"/>
              <a:chOff x="480" y="1680"/>
              <a:chExt cx="2400" cy="1872"/>
            </a:xfrm>
          </p:grpSpPr>
          <p:sp>
            <p:nvSpPr>
              <p:cNvPr id="22556" name="Line 64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52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7" name="Rectangle 65" descr="浅色上对角线"/>
              <p:cNvSpPr>
                <a:spLocks noChangeArrowheads="1"/>
              </p:cNvSpPr>
              <p:nvPr/>
            </p:nvSpPr>
            <p:spPr bwMode="auto">
              <a:xfrm>
                <a:off x="480" y="3456"/>
                <a:ext cx="2400" cy="96"/>
              </a:xfrm>
              <a:prstGeom prst="rect">
                <a:avLst/>
              </a:prstGeom>
              <a:pattFill prst="ltUpDiag">
                <a:fgClr>
                  <a:schemeClr val="tx1">
                    <a:alpha val="98822"/>
                  </a:schemeClr>
                </a:fgClr>
                <a:bgClr>
                  <a:schemeClr val="bg1">
                    <a:alpha val="98822"/>
                  </a:schemeClr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558" name="Line 66"/>
              <p:cNvSpPr>
                <a:spLocks noChangeShapeType="1"/>
              </p:cNvSpPr>
              <p:nvPr/>
            </p:nvSpPr>
            <p:spPr bwMode="auto">
              <a:xfrm>
                <a:off x="480" y="3456"/>
                <a:ext cx="24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59" name="Rectangle 67"/>
              <p:cNvSpPr>
                <a:spLocks noChangeArrowheads="1"/>
              </p:cNvSpPr>
              <p:nvPr/>
            </p:nvSpPr>
            <p:spPr bwMode="auto">
              <a:xfrm>
                <a:off x="672" y="3072"/>
                <a:ext cx="2160" cy="144"/>
              </a:xfrm>
              <a:prstGeom prst="rect">
                <a:avLst/>
              </a:prstGeom>
              <a:noFill/>
              <a:ln w="3175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560" name="Rectangle 68"/>
              <p:cNvSpPr>
                <a:spLocks noChangeArrowheads="1"/>
              </p:cNvSpPr>
              <p:nvPr/>
            </p:nvSpPr>
            <p:spPr bwMode="auto">
              <a:xfrm>
                <a:off x="960" y="2016"/>
                <a:ext cx="1584" cy="96"/>
              </a:xfrm>
              <a:prstGeom prst="rect">
                <a:avLst/>
              </a:prstGeom>
              <a:noFill/>
              <a:ln w="31750" algn="ctr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561" name="Rectangle 69"/>
              <p:cNvSpPr>
                <a:spLocks noChangeArrowheads="1"/>
              </p:cNvSpPr>
              <p:nvPr/>
            </p:nvSpPr>
            <p:spPr bwMode="auto">
              <a:xfrm>
                <a:off x="2448" y="2112"/>
                <a:ext cx="96" cy="960"/>
              </a:xfrm>
              <a:prstGeom prst="rect">
                <a:avLst/>
              </a:prstGeom>
              <a:noFill/>
              <a:ln w="31750" algn="ctr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562" name="Rectangle 70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96" cy="960"/>
              </a:xfrm>
              <a:prstGeom prst="rect">
                <a:avLst/>
              </a:prstGeom>
              <a:noFill/>
              <a:ln w="31750" algn="ctr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563" name="Line 71"/>
              <p:cNvSpPr>
                <a:spLocks noChangeShapeType="1"/>
              </p:cNvSpPr>
              <p:nvPr/>
            </p:nvSpPr>
            <p:spPr bwMode="auto">
              <a:xfrm flipH="1">
                <a:off x="1584" y="2112"/>
                <a:ext cx="336" cy="384"/>
              </a:xfrm>
              <a:prstGeom prst="line">
                <a:avLst/>
              </a:prstGeom>
              <a:noFill/>
              <a:ln w="34925">
                <a:solidFill>
                  <a:srgbClr val="33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64" name="Oval 72"/>
              <p:cNvSpPr>
                <a:spLocks noChangeArrowheads="1"/>
              </p:cNvSpPr>
              <p:nvPr/>
            </p:nvSpPr>
            <p:spPr bwMode="auto">
              <a:xfrm>
                <a:off x="1537" y="245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22565" name="Object 73"/>
              <p:cNvGraphicFramePr>
                <a:graphicFrameLocks noChangeAspect="1"/>
              </p:cNvGraphicFramePr>
              <p:nvPr/>
            </p:nvGraphicFramePr>
            <p:xfrm>
              <a:off x="1746" y="2251"/>
              <a:ext cx="18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49" name="公式" r:id="rId9" imgW="152334" imgH="139639" progId="Equation.3">
                      <p:embed/>
                    </p:oleObj>
                  </mc:Choice>
                  <mc:Fallback>
                    <p:oleObj name="公式" r:id="rId9" imgW="152334" imgH="139639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6" y="2251"/>
                            <a:ext cx="184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6" name="Arc 74"/>
              <p:cNvSpPr>
                <a:spLocks/>
              </p:cNvSpPr>
              <p:nvPr/>
            </p:nvSpPr>
            <p:spPr bwMode="auto">
              <a:xfrm>
                <a:off x="1836" y="2013"/>
                <a:ext cx="105" cy="249"/>
              </a:xfrm>
              <a:custGeom>
                <a:avLst/>
                <a:gdLst>
                  <a:gd name="T0" fmla="*/ 0 w 11021"/>
                  <a:gd name="T1" fmla="*/ 0 h 21590"/>
                  <a:gd name="T2" fmla="*/ 0 w 11021"/>
                  <a:gd name="T3" fmla="*/ 0 h 21590"/>
                  <a:gd name="T4" fmla="*/ 0 w 11021"/>
                  <a:gd name="T5" fmla="*/ 0 h 21590"/>
                  <a:gd name="T6" fmla="*/ 0 60000 65536"/>
                  <a:gd name="T7" fmla="*/ 0 60000 65536"/>
                  <a:gd name="T8" fmla="*/ 0 60000 65536"/>
                  <a:gd name="T9" fmla="*/ 0 w 11021"/>
                  <a:gd name="T10" fmla="*/ 0 h 21590"/>
                  <a:gd name="T11" fmla="*/ 11021 w 11021"/>
                  <a:gd name="T12" fmla="*/ 21590 h 21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21" h="21590" fill="none" extrusionOk="0">
                    <a:moveTo>
                      <a:pt x="10363" y="21590"/>
                    </a:moveTo>
                    <a:cubicBezTo>
                      <a:pt x="6710" y="21478"/>
                      <a:pt x="3144" y="20442"/>
                      <a:pt x="0" y="18576"/>
                    </a:cubicBezTo>
                  </a:path>
                  <a:path w="11021" h="21590" stroke="0" extrusionOk="0">
                    <a:moveTo>
                      <a:pt x="10363" y="21590"/>
                    </a:moveTo>
                    <a:cubicBezTo>
                      <a:pt x="6710" y="21478"/>
                      <a:pt x="3144" y="20442"/>
                      <a:pt x="0" y="18576"/>
                    </a:cubicBezTo>
                    <a:lnTo>
                      <a:pt x="11021" y="0"/>
                    </a:lnTo>
                    <a:lnTo>
                      <a:pt x="10363" y="2159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7" name="Oval 75"/>
              <p:cNvSpPr>
                <a:spLocks noChangeArrowheads="1"/>
              </p:cNvSpPr>
              <p:nvPr/>
            </p:nvSpPr>
            <p:spPr bwMode="auto">
              <a:xfrm>
                <a:off x="975" y="3231"/>
                <a:ext cx="204" cy="204"/>
              </a:xfrm>
              <a:prstGeom prst="ellipse">
                <a:avLst/>
              </a:prstGeom>
              <a:noFill/>
              <a:ln w="317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568" name="Oval 76"/>
              <p:cNvSpPr>
                <a:spLocks noChangeArrowheads="1"/>
              </p:cNvSpPr>
              <p:nvPr/>
            </p:nvSpPr>
            <p:spPr bwMode="auto">
              <a:xfrm>
                <a:off x="1193" y="3240"/>
                <a:ext cx="204" cy="204"/>
              </a:xfrm>
              <a:prstGeom prst="ellipse">
                <a:avLst/>
              </a:prstGeom>
              <a:noFill/>
              <a:ln w="317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569" name="Oval 77"/>
              <p:cNvSpPr>
                <a:spLocks noChangeArrowheads="1"/>
              </p:cNvSpPr>
              <p:nvPr/>
            </p:nvSpPr>
            <p:spPr bwMode="auto">
              <a:xfrm>
                <a:off x="2064" y="3231"/>
                <a:ext cx="204" cy="204"/>
              </a:xfrm>
              <a:prstGeom prst="ellipse">
                <a:avLst/>
              </a:prstGeom>
              <a:noFill/>
              <a:ln w="317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570" name="Oval 78"/>
              <p:cNvSpPr>
                <a:spLocks noChangeArrowheads="1"/>
              </p:cNvSpPr>
              <p:nvPr/>
            </p:nvSpPr>
            <p:spPr bwMode="auto">
              <a:xfrm>
                <a:off x="2290" y="3231"/>
                <a:ext cx="204" cy="204"/>
              </a:xfrm>
              <a:prstGeom prst="ellipse">
                <a:avLst/>
              </a:prstGeom>
              <a:noFill/>
              <a:ln w="317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571" name="Line 79"/>
              <p:cNvSpPr>
                <a:spLocks noChangeShapeType="1"/>
              </p:cNvSpPr>
              <p:nvPr/>
            </p:nvSpPr>
            <p:spPr bwMode="auto">
              <a:xfrm flipV="1">
                <a:off x="1488" y="1872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2572" name="Object 80"/>
              <p:cNvGraphicFramePr>
                <a:graphicFrameLocks noChangeAspect="1"/>
              </p:cNvGraphicFramePr>
              <p:nvPr/>
            </p:nvGraphicFramePr>
            <p:xfrm>
              <a:off x="1824" y="1680"/>
              <a:ext cx="226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0" name="公式" r:id="rId11" imgW="88964" imgH="152460" progId="Equation.3">
                      <p:embed/>
                    </p:oleObj>
                  </mc:Choice>
                  <mc:Fallback>
                    <p:oleObj name="公式" r:id="rId11" imgW="88964" imgH="152460" progId="Equation.3">
                      <p:embed/>
                      <p:pic>
                        <p:nvPicPr>
                          <p:cNvPr id="0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680"/>
                            <a:ext cx="226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55" name="Object 81"/>
            <p:cNvGraphicFramePr>
              <a:graphicFrameLocks noChangeAspect="1"/>
            </p:cNvGraphicFramePr>
            <p:nvPr/>
          </p:nvGraphicFramePr>
          <p:xfrm>
            <a:off x="1927" y="2105"/>
            <a:ext cx="22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1" name="公式" r:id="rId13" imgW="164814" imgH="177492" progId="Equation.3">
                    <p:embed/>
                  </p:oleObj>
                </mc:Choice>
                <mc:Fallback>
                  <p:oleObj name="公式" r:id="rId13" imgW="164814" imgH="177492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105"/>
                          <a:ext cx="22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2416175" y="3376613"/>
            <a:ext cx="715963" cy="1431925"/>
            <a:chOff x="1522" y="2127"/>
            <a:chExt cx="451" cy="902"/>
          </a:xfrm>
        </p:grpSpPr>
        <p:sp>
          <p:nvSpPr>
            <p:cNvPr id="22550" name="Line 83"/>
            <p:cNvSpPr>
              <a:spLocks noChangeShapeType="1"/>
            </p:cNvSpPr>
            <p:nvPr/>
          </p:nvSpPr>
          <p:spPr bwMode="auto">
            <a:xfrm flipH="1">
              <a:off x="1577" y="2499"/>
              <a:ext cx="0" cy="36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2551" name="Object 84"/>
            <p:cNvGraphicFramePr>
              <a:graphicFrameLocks noChangeAspect="1"/>
            </p:cNvGraphicFramePr>
            <p:nvPr/>
          </p:nvGraphicFramePr>
          <p:xfrm>
            <a:off x="1565" y="2704"/>
            <a:ext cx="40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2" name="公式" r:id="rId15" imgW="222229" imgH="171540" progId="Equation.3">
                    <p:embed/>
                  </p:oleObj>
                </mc:Choice>
                <mc:Fallback>
                  <p:oleObj name="公式" r:id="rId15" imgW="222229" imgH="17154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704"/>
                          <a:ext cx="40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2" name="Object 85"/>
            <p:cNvGraphicFramePr>
              <a:graphicFrameLocks noChangeAspect="1"/>
            </p:cNvGraphicFramePr>
            <p:nvPr/>
          </p:nvGraphicFramePr>
          <p:xfrm>
            <a:off x="1522" y="2127"/>
            <a:ext cx="23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3" name="公式" r:id="rId17" imgW="120659" imgH="158760" progId="Equation.3">
                    <p:embed/>
                  </p:oleObj>
                </mc:Choice>
                <mc:Fallback>
                  <p:oleObj name="公式" r:id="rId17" imgW="120659" imgH="15876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" y="2127"/>
                          <a:ext cx="23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3" name="Line 86"/>
            <p:cNvSpPr>
              <a:spLocks noChangeShapeType="1"/>
            </p:cNvSpPr>
            <p:nvPr/>
          </p:nvSpPr>
          <p:spPr bwMode="auto">
            <a:xfrm flipV="1">
              <a:off x="1577" y="2193"/>
              <a:ext cx="261" cy="317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" name="Object 50"/>
          <p:cNvGraphicFramePr>
            <a:graphicFrameLocks noChangeAspect="1"/>
          </p:cNvGraphicFramePr>
          <p:nvPr/>
        </p:nvGraphicFramePr>
        <p:xfrm>
          <a:off x="5122863" y="3998913"/>
          <a:ext cx="30972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4" name="Equation" r:id="rId19" imgW="1034969" imgH="171540" progId="Equation.DSMT4">
                  <p:embed/>
                </p:oleObj>
              </mc:Choice>
              <mc:Fallback>
                <p:oleObj name="Equation" r:id="rId19" imgW="1034969" imgH="17154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3998913"/>
                        <a:ext cx="30972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1"/>
          <p:cNvGraphicFramePr>
            <a:graphicFrameLocks noChangeAspect="1"/>
          </p:cNvGraphicFramePr>
          <p:nvPr/>
        </p:nvGraphicFramePr>
        <p:xfrm>
          <a:off x="5102225" y="4554538"/>
          <a:ext cx="31369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5" name="Equation" r:id="rId21" imgW="1022363" imgH="152460" progId="Equation.DSMT4">
                  <p:embed/>
                </p:oleObj>
              </mc:Choice>
              <mc:Fallback>
                <p:oleObj name="Equation" r:id="rId21" imgW="1022363" imgH="15246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4554538"/>
                        <a:ext cx="31369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2"/>
          <p:cNvGraphicFramePr>
            <a:graphicFrameLocks noChangeAspect="1"/>
          </p:cNvGraphicFramePr>
          <p:nvPr/>
        </p:nvGraphicFramePr>
        <p:xfrm>
          <a:off x="6145213" y="5349875"/>
          <a:ext cx="17843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6" name="Equation" r:id="rId23" imgW="577904" imgH="158760" progId="Equation.DSMT4">
                  <p:embed/>
                </p:oleObj>
              </mc:Choice>
              <mc:Fallback>
                <p:oleObj name="Equation" r:id="rId23" imgW="577904" imgH="15876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5349875"/>
                        <a:ext cx="17843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3"/>
          <p:cNvGraphicFramePr>
            <a:graphicFrameLocks noChangeAspect="1"/>
          </p:cNvGraphicFramePr>
          <p:nvPr/>
        </p:nvGraphicFramePr>
        <p:xfrm>
          <a:off x="5576888" y="6202363"/>
          <a:ext cx="14112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7" name="Equation" r:id="rId25" imgW="457245" imgH="133380" progId="Equation.DSMT4">
                  <p:embed/>
                </p:oleObj>
              </mc:Choice>
              <mc:Fallback>
                <p:oleObj name="Equation" r:id="rId25" imgW="457245" imgH="13338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6202363"/>
                        <a:ext cx="141128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14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4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autoUpdateAnimBg="0"/>
      <p:bldP spid="141315" grpId="0" autoUpdateAnimBg="0"/>
      <p:bldP spid="141317" grpId="0" autoUpdateAnimBg="0"/>
      <p:bldP spid="141318" grpId="0" autoUpdateAnimBg="0"/>
      <p:bldP spid="141319" grpId="0" autoUpdateAnimBg="0"/>
      <p:bldP spid="141320" grpId="0" autoUpdateAnimBg="0"/>
      <p:bldP spid="141321" grpId="0" autoUpdateAnimBg="0"/>
      <p:bldP spid="141322" grpId="0" autoUpdateAnimBg="0"/>
      <p:bldP spid="141324" grpId="0" autoUpdateAnimBg="0"/>
      <p:bldP spid="1413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301DAE-8A60-4A28-9DF2-D7A52E6205E7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79388" y="115888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二、转动参考系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250825" y="765175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、物体相对于参考系静止。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539750" y="134143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小木块静止于匀角速转动的水平圆盘上：</a:t>
            </a:r>
          </a:p>
        </p:txBody>
      </p:sp>
      <p:pic>
        <p:nvPicPr>
          <p:cNvPr id="153642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92375"/>
            <a:ext cx="31146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3" name="Text Box 43"/>
          <p:cNvSpPr txBox="1">
            <a:spLocks noChangeArrowheads="1"/>
          </p:cNvSpPr>
          <p:nvPr/>
        </p:nvSpPr>
        <p:spPr bwMode="auto">
          <a:xfrm>
            <a:off x="1547813" y="191611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地面参考系：</a:t>
            </a:r>
          </a:p>
        </p:txBody>
      </p:sp>
      <p:sp>
        <p:nvSpPr>
          <p:cNvPr id="153644" name="Text Box 44"/>
          <p:cNvSpPr txBox="1">
            <a:spLocks noChangeArrowheads="1"/>
          </p:cNvSpPr>
          <p:nvPr/>
        </p:nvSpPr>
        <p:spPr bwMode="auto">
          <a:xfrm>
            <a:off x="3708400" y="1916113"/>
            <a:ext cx="487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小木块作匀速率圆周运动。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892300" y="2636838"/>
            <a:ext cx="665163" cy="1495425"/>
            <a:chOff x="1192" y="1661"/>
            <a:chExt cx="419" cy="942"/>
          </a:xfrm>
        </p:grpSpPr>
        <p:sp>
          <p:nvSpPr>
            <p:cNvPr id="23579" name="Line 45"/>
            <p:cNvSpPr>
              <a:spLocks noChangeShapeType="1"/>
            </p:cNvSpPr>
            <p:nvPr/>
          </p:nvSpPr>
          <p:spPr bwMode="auto">
            <a:xfrm flipH="1">
              <a:off x="1601" y="2207"/>
              <a:ext cx="0" cy="36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580" name="Object 46"/>
            <p:cNvGraphicFramePr>
              <a:graphicFrameLocks noChangeAspect="1"/>
            </p:cNvGraphicFramePr>
            <p:nvPr/>
          </p:nvGraphicFramePr>
          <p:xfrm>
            <a:off x="1192" y="2278"/>
            <a:ext cx="40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7" name="公式" r:id="rId4" imgW="222229" imgH="171540" progId="Equation.3">
                    <p:embed/>
                  </p:oleObj>
                </mc:Choice>
                <mc:Fallback>
                  <p:oleObj name="公式" r:id="rId4" imgW="222229" imgH="1715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2278"/>
                          <a:ext cx="40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1" name="Object 47"/>
            <p:cNvGraphicFramePr>
              <a:graphicFrameLocks noChangeAspect="1"/>
            </p:cNvGraphicFramePr>
            <p:nvPr/>
          </p:nvGraphicFramePr>
          <p:xfrm>
            <a:off x="1319" y="1661"/>
            <a:ext cx="29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8" name="公式" r:id="rId6" imgW="158838" imgH="158760" progId="Equation.3">
                    <p:embed/>
                  </p:oleObj>
                </mc:Choice>
                <mc:Fallback>
                  <p:oleObj name="公式" r:id="rId6" imgW="158838" imgH="15876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1661"/>
                          <a:ext cx="29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2" name="Line 48"/>
            <p:cNvSpPr>
              <a:spLocks noChangeShapeType="1"/>
            </p:cNvSpPr>
            <p:nvPr/>
          </p:nvSpPr>
          <p:spPr bwMode="auto">
            <a:xfrm flipV="1">
              <a:off x="1601" y="1817"/>
              <a:ext cx="0" cy="38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1735138" y="3198813"/>
            <a:ext cx="795337" cy="517525"/>
            <a:chOff x="1093" y="2015"/>
            <a:chExt cx="501" cy="326"/>
          </a:xfrm>
        </p:grpSpPr>
        <p:sp>
          <p:nvSpPr>
            <p:cNvPr id="23577" name="Line 51"/>
            <p:cNvSpPr>
              <a:spLocks noChangeShapeType="1"/>
            </p:cNvSpPr>
            <p:nvPr/>
          </p:nvSpPr>
          <p:spPr bwMode="auto">
            <a:xfrm flipH="1">
              <a:off x="1111" y="2205"/>
              <a:ext cx="483" cy="13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578" name="Object 52"/>
            <p:cNvGraphicFramePr>
              <a:graphicFrameLocks noChangeAspect="1"/>
            </p:cNvGraphicFramePr>
            <p:nvPr/>
          </p:nvGraphicFramePr>
          <p:xfrm>
            <a:off x="1093" y="2015"/>
            <a:ext cx="21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9" name="公式" r:id="rId8" imgW="133266" imgH="203220" progId="Equation.3">
                    <p:embed/>
                  </p:oleObj>
                </mc:Choice>
                <mc:Fallback>
                  <p:oleObj name="公式" r:id="rId8" imgW="133266" imgH="20322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2015"/>
                          <a:ext cx="21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55" name="Text Box 55"/>
          <p:cNvSpPr txBox="1">
            <a:spLocks noChangeArrowheads="1"/>
          </p:cNvSpPr>
          <p:nvPr/>
        </p:nvSpPr>
        <p:spPr bwMode="auto">
          <a:xfrm>
            <a:off x="2987675" y="2565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法向（向心力）：</a:t>
            </a:r>
          </a:p>
        </p:txBody>
      </p:sp>
      <p:sp>
        <p:nvSpPr>
          <p:cNvPr id="153656" name="Text Box 56"/>
          <p:cNvSpPr txBox="1">
            <a:spLocks noChangeArrowheads="1"/>
          </p:cNvSpPr>
          <p:nvPr/>
        </p:nvSpPr>
        <p:spPr bwMode="auto">
          <a:xfrm>
            <a:off x="3851275" y="328453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对应圆盘对木块的静摩擦力。</a:t>
            </a:r>
          </a:p>
        </p:txBody>
      </p:sp>
      <p:graphicFrame>
        <p:nvGraphicFramePr>
          <p:cNvPr id="153657" name="Object 57"/>
          <p:cNvGraphicFramePr>
            <a:graphicFrameLocks noChangeAspect="1"/>
          </p:cNvGraphicFramePr>
          <p:nvPr/>
        </p:nvGraphicFramePr>
        <p:xfrm>
          <a:off x="5664200" y="2420938"/>
          <a:ext cx="34798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name="公式" r:id="rId10" imgW="1073148" imgH="203220" progId="Equation.3">
                  <p:embed/>
                </p:oleObj>
              </mc:Choice>
              <mc:Fallback>
                <p:oleObj name="公式" r:id="rId10" imgW="1073148" imgH="20322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2420938"/>
                        <a:ext cx="34798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8" name="Text Box 58"/>
          <p:cNvSpPr txBox="1">
            <a:spLocks noChangeArrowheads="1"/>
          </p:cNvSpPr>
          <p:nvPr/>
        </p:nvSpPr>
        <p:spPr bwMode="auto">
          <a:xfrm>
            <a:off x="3419475" y="38608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99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圆盘参考系</a:t>
            </a:r>
          </a:p>
        </p:txBody>
      </p:sp>
      <p:sp>
        <p:nvSpPr>
          <p:cNvPr id="153659" name="Text Box 59"/>
          <p:cNvSpPr txBox="1">
            <a:spLocks noChangeArrowheads="1"/>
          </p:cNvSpPr>
          <p:nvPr/>
        </p:nvSpPr>
        <p:spPr bwMode="auto">
          <a:xfrm>
            <a:off x="5324475" y="3876675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非惯性系</a:t>
            </a:r>
          </a:p>
        </p:txBody>
      </p:sp>
      <p:sp>
        <p:nvSpPr>
          <p:cNvPr id="153660" name="Text Box 60"/>
          <p:cNvSpPr txBox="1">
            <a:spLocks noChangeArrowheads="1"/>
          </p:cNvSpPr>
          <p:nvPr/>
        </p:nvSpPr>
        <p:spPr bwMode="auto">
          <a:xfrm>
            <a:off x="4137025" y="452755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木块静止。</a:t>
            </a:r>
          </a:p>
        </p:txBody>
      </p:sp>
      <p:sp>
        <p:nvSpPr>
          <p:cNvPr id="153661" name="Text Box 61"/>
          <p:cNvSpPr txBox="1">
            <a:spLocks noChangeArrowheads="1"/>
          </p:cNvSpPr>
          <p:nvPr/>
        </p:nvSpPr>
        <p:spPr bwMode="auto">
          <a:xfrm>
            <a:off x="4105275" y="5148263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和静摩擦力平衡的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力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5791200" y="45085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木块应该受到一个</a:t>
            </a:r>
          </a:p>
        </p:txBody>
      </p:sp>
      <p:graphicFrame>
        <p:nvGraphicFramePr>
          <p:cNvPr id="153663" name="Object 63"/>
          <p:cNvGraphicFramePr>
            <a:graphicFrameLocks noChangeAspect="1"/>
          </p:cNvGraphicFramePr>
          <p:nvPr/>
        </p:nvGraphicFramePr>
        <p:xfrm>
          <a:off x="5076825" y="5734050"/>
          <a:ext cx="30400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name="公式" r:id="rId12" imgW="933399" imgH="203220" progId="Equation.3">
                  <p:embed/>
                </p:oleObj>
              </mc:Choice>
              <mc:Fallback>
                <p:oleObj name="公式" r:id="rId12" imgW="933399" imgH="20322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734050"/>
                        <a:ext cx="304006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2541588" y="2986088"/>
            <a:ext cx="1143000" cy="725487"/>
            <a:chOff x="1601" y="1881"/>
            <a:chExt cx="720" cy="457"/>
          </a:xfrm>
        </p:grpSpPr>
        <p:sp>
          <p:nvSpPr>
            <p:cNvPr id="23575" name="Line 65"/>
            <p:cNvSpPr>
              <a:spLocks noChangeShapeType="1"/>
            </p:cNvSpPr>
            <p:nvPr/>
          </p:nvSpPr>
          <p:spPr bwMode="auto">
            <a:xfrm flipV="1">
              <a:off x="1601" y="2060"/>
              <a:ext cx="499" cy="142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6" name="Object 66"/>
            <p:cNvGraphicFramePr>
              <a:graphicFrameLocks noChangeAspect="1"/>
            </p:cNvGraphicFramePr>
            <p:nvPr/>
          </p:nvGraphicFramePr>
          <p:xfrm>
            <a:off x="1994" y="1881"/>
            <a:ext cx="327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2" name="公式" r:id="rId14" imgW="133266" imgH="203220" progId="Equation.3">
                    <p:embed/>
                  </p:oleObj>
                </mc:Choice>
                <mc:Fallback>
                  <p:oleObj name="公式" r:id="rId14" imgW="133266" imgH="20322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1881"/>
                          <a:ext cx="327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68" name="Text Box 68"/>
          <p:cNvSpPr txBox="1">
            <a:spLocks noChangeArrowheads="1"/>
          </p:cNvSpPr>
          <p:nvPr/>
        </p:nvSpPr>
        <p:spPr bwMode="auto">
          <a:xfrm>
            <a:off x="165100" y="5041900"/>
            <a:ext cx="276701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其方向沿径向，称为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惯性离心力。</a:t>
            </a:r>
          </a:p>
        </p:txBody>
      </p:sp>
      <p:sp>
        <p:nvSpPr>
          <p:cNvPr id="153669" name="Text Box 69"/>
          <p:cNvSpPr txBox="1">
            <a:spLocks noChangeArrowheads="1"/>
          </p:cNvSpPr>
          <p:nvPr/>
        </p:nvSpPr>
        <p:spPr bwMode="auto">
          <a:xfrm>
            <a:off x="150813" y="6180138"/>
            <a:ext cx="5545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惯性离心力只是一种虚拟力。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5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5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5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3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3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5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5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4" dur="500"/>
                                        <p:tgtEl>
                                          <p:spTgt spid="1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  <p:bldP spid="153605" grpId="0" autoUpdateAnimBg="0"/>
      <p:bldP spid="153606" grpId="0" autoUpdateAnimBg="0"/>
      <p:bldP spid="153643" grpId="0" autoUpdateAnimBg="0"/>
      <p:bldP spid="153644" grpId="0" autoUpdateAnimBg="0"/>
      <p:bldP spid="153655" grpId="0" autoUpdateAnimBg="0"/>
      <p:bldP spid="153656" grpId="0" autoUpdateAnimBg="0"/>
      <p:bldP spid="153658" grpId="0" autoUpdateAnimBg="0"/>
      <p:bldP spid="153659" grpId="0" autoUpdateAnimBg="0"/>
      <p:bldP spid="153660" grpId="0" autoUpdateAnimBg="0"/>
      <p:bldP spid="153661" grpId="0" autoUpdateAnimBg="0"/>
      <p:bldP spid="153662" grpId="0" autoUpdateAnimBg="0"/>
      <p:bldP spid="153668" grpId="0" autoUpdateAnimBg="0"/>
      <p:bldP spid="15366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73D811-8E60-4BBF-83C2-726B0D84416B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943600" y="457200"/>
            <a:ext cx="2554288" cy="3124200"/>
            <a:chOff x="3744" y="288"/>
            <a:chExt cx="1609" cy="1968"/>
          </a:xfrm>
        </p:grpSpPr>
        <p:sp>
          <p:nvSpPr>
            <p:cNvPr id="24606" name="AutoShape 5"/>
            <p:cNvSpPr>
              <a:spLocks noChangeArrowheads="1"/>
            </p:cNvSpPr>
            <p:nvPr/>
          </p:nvSpPr>
          <p:spPr bwMode="auto">
            <a:xfrm>
              <a:off x="3744" y="288"/>
              <a:ext cx="1536" cy="43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07" name="Rectangle 6"/>
            <p:cNvSpPr>
              <a:spLocks noChangeArrowheads="1"/>
            </p:cNvSpPr>
            <p:nvPr/>
          </p:nvSpPr>
          <p:spPr bwMode="auto">
            <a:xfrm rot="-1733952">
              <a:off x="3936" y="336"/>
              <a:ext cx="240" cy="192"/>
            </a:xfrm>
            <a:prstGeom prst="rect">
              <a:avLst/>
            </a:prstGeom>
            <a:solidFill>
              <a:srgbClr val="FF99CC">
                <a:alpha val="6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8" name="Rectangle 7" descr="深色上对角线"/>
            <p:cNvSpPr>
              <a:spLocks noChangeArrowheads="1"/>
            </p:cNvSpPr>
            <p:nvPr/>
          </p:nvSpPr>
          <p:spPr bwMode="auto">
            <a:xfrm>
              <a:off x="4464" y="720"/>
              <a:ext cx="96" cy="1536"/>
            </a:xfrm>
            <a:prstGeom prst="rect">
              <a:avLst/>
            </a:prstGeom>
            <a:pattFill prst="dkUpDiag">
              <a:fgClr>
                <a:srgbClr val="CC0000"/>
              </a:fgClr>
              <a:bgClr>
                <a:srgbClr val="FFFFFF"/>
              </a:bgClr>
            </a:patt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09" name="Rectangle 8" descr="深色下对角线"/>
            <p:cNvSpPr>
              <a:spLocks noChangeArrowheads="1"/>
            </p:cNvSpPr>
            <p:nvPr/>
          </p:nvSpPr>
          <p:spPr bwMode="auto">
            <a:xfrm>
              <a:off x="4080" y="1661"/>
              <a:ext cx="288" cy="192"/>
            </a:xfrm>
            <a:prstGeom prst="rect">
              <a:avLst/>
            </a:prstGeom>
            <a:pattFill prst="dkDnDiag">
              <a:fgClr>
                <a:srgbClr val="80008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0" name="Rectangle 11"/>
            <p:cNvSpPr>
              <a:spLocks noChangeArrowheads="1"/>
            </p:cNvSpPr>
            <p:nvPr/>
          </p:nvSpPr>
          <p:spPr bwMode="auto">
            <a:xfrm>
              <a:off x="4800" y="463"/>
              <a:ext cx="2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24611" name="Rectangle 12"/>
            <p:cNvSpPr>
              <a:spLocks noChangeArrowheads="1"/>
            </p:cNvSpPr>
            <p:nvPr/>
          </p:nvSpPr>
          <p:spPr bwMode="auto">
            <a:xfrm>
              <a:off x="4656" y="1812"/>
              <a:ext cx="3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ω</a:t>
              </a:r>
            </a:p>
          </p:txBody>
        </p:sp>
        <p:sp>
          <p:nvSpPr>
            <p:cNvPr id="24612" name="Line 13"/>
            <p:cNvSpPr>
              <a:spLocks noChangeShapeType="1"/>
            </p:cNvSpPr>
            <p:nvPr/>
          </p:nvSpPr>
          <p:spPr bwMode="auto">
            <a:xfrm>
              <a:off x="4080" y="480"/>
              <a:ext cx="0" cy="67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Line 14"/>
            <p:cNvSpPr>
              <a:spLocks noChangeShapeType="1"/>
            </p:cNvSpPr>
            <p:nvPr/>
          </p:nvSpPr>
          <p:spPr bwMode="auto">
            <a:xfrm>
              <a:off x="4080" y="100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Rectangle 15"/>
            <p:cNvSpPr>
              <a:spLocks noChangeArrowheads="1"/>
            </p:cNvSpPr>
            <p:nvPr/>
          </p:nvSpPr>
          <p:spPr bwMode="auto">
            <a:xfrm>
              <a:off x="4176" y="99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24615" name="Rectangle 16" descr="深色下对角线"/>
            <p:cNvSpPr>
              <a:spLocks noChangeArrowheads="1"/>
            </p:cNvSpPr>
            <p:nvPr/>
          </p:nvSpPr>
          <p:spPr bwMode="auto">
            <a:xfrm>
              <a:off x="4661" y="1661"/>
              <a:ext cx="288" cy="192"/>
            </a:xfrm>
            <a:prstGeom prst="rect">
              <a:avLst/>
            </a:prstGeom>
            <a:pattFill prst="dkDnDiag">
              <a:fgClr>
                <a:srgbClr val="80008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6" name="Arc 17"/>
            <p:cNvSpPr>
              <a:spLocks/>
            </p:cNvSpPr>
            <p:nvPr/>
          </p:nvSpPr>
          <p:spPr bwMode="auto">
            <a:xfrm flipH="1">
              <a:off x="5081" y="627"/>
              <a:ext cx="272" cy="90"/>
            </a:xfrm>
            <a:custGeom>
              <a:avLst/>
              <a:gdLst>
                <a:gd name="T0" fmla="*/ 0 w 21600"/>
                <a:gd name="T1" fmla="*/ 0 h 18240"/>
                <a:gd name="T2" fmla="*/ 0 w 21600"/>
                <a:gd name="T3" fmla="*/ 0 h 18240"/>
                <a:gd name="T4" fmla="*/ 0 w 21600"/>
                <a:gd name="T5" fmla="*/ 0 h 182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240"/>
                <a:gd name="T11" fmla="*/ 21600 w 21600"/>
                <a:gd name="T12" fmla="*/ 18240 h 18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240" fill="none" extrusionOk="0">
                  <a:moveTo>
                    <a:pt x="19669" y="0"/>
                  </a:moveTo>
                  <a:cubicBezTo>
                    <a:pt x="20941" y="2803"/>
                    <a:pt x="21600" y="5846"/>
                    <a:pt x="21600" y="8925"/>
                  </a:cubicBezTo>
                  <a:cubicBezTo>
                    <a:pt x="21600" y="12148"/>
                    <a:pt x="20878" y="15331"/>
                    <a:pt x="19488" y="18240"/>
                  </a:cubicBezTo>
                </a:path>
                <a:path w="21600" h="18240" stroke="0" extrusionOk="0">
                  <a:moveTo>
                    <a:pt x="19669" y="0"/>
                  </a:moveTo>
                  <a:cubicBezTo>
                    <a:pt x="20941" y="2803"/>
                    <a:pt x="21600" y="5846"/>
                    <a:pt x="21600" y="8925"/>
                  </a:cubicBezTo>
                  <a:cubicBezTo>
                    <a:pt x="21600" y="12148"/>
                    <a:pt x="20878" y="15331"/>
                    <a:pt x="19488" y="18240"/>
                  </a:cubicBezTo>
                  <a:lnTo>
                    <a:pt x="0" y="8925"/>
                  </a:lnTo>
                  <a:lnTo>
                    <a:pt x="1966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7" name="Arc 18"/>
            <p:cNvSpPr>
              <a:spLocks/>
            </p:cNvSpPr>
            <p:nvPr/>
          </p:nvSpPr>
          <p:spPr bwMode="auto">
            <a:xfrm>
              <a:off x="4217" y="2069"/>
              <a:ext cx="589" cy="133"/>
            </a:xfrm>
            <a:custGeom>
              <a:avLst/>
              <a:gdLst>
                <a:gd name="T0" fmla="*/ 0 w 43200"/>
                <a:gd name="T1" fmla="*/ 0 h 42175"/>
                <a:gd name="T2" fmla="*/ 0 w 43200"/>
                <a:gd name="T3" fmla="*/ 0 h 42175"/>
                <a:gd name="T4" fmla="*/ 0 w 43200"/>
                <a:gd name="T5" fmla="*/ 0 h 42175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175"/>
                <a:gd name="T11" fmla="*/ 43200 w 43200"/>
                <a:gd name="T12" fmla="*/ 42175 h 42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175" fill="none" extrusionOk="0">
                  <a:moveTo>
                    <a:pt x="29408" y="435"/>
                  </a:moveTo>
                  <a:cubicBezTo>
                    <a:pt x="37721" y="3658"/>
                    <a:pt x="43200" y="11658"/>
                    <a:pt x="43200" y="20575"/>
                  </a:cubicBezTo>
                  <a:cubicBezTo>
                    <a:pt x="43200" y="32504"/>
                    <a:pt x="33529" y="42175"/>
                    <a:pt x="21600" y="42175"/>
                  </a:cubicBezTo>
                  <a:cubicBezTo>
                    <a:pt x="9670" y="42175"/>
                    <a:pt x="0" y="32504"/>
                    <a:pt x="0" y="20575"/>
                  </a:cubicBezTo>
                  <a:cubicBezTo>
                    <a:pt x="-1" y="11179"/>
                    <a:pt x="6074" y="2860"/>
                    <a:pt x="15024" y="0"/>
                  </a:cubicBezTo>
                </a:path>
                <a:path w="43200" h="42175" stroke="0" extrusionOk="0">
                  <a:moveTo>
                    <a:pt x="29408" y="435"/>
                  </a:moveTo>
                  <a:cubicBezTo>
                    <a:pt x="37721" y="3658"/>
                    <a:pt x="43200" y="11658"/>
                    <a:pt x="43200" y="20575"/>
                  </a:cubicBezTo>
                  <a:cubicBezTo>
                    <a:pt x="43200" y="32504"/>
                    <a:pt x="33529" y="42175"/>
                    <a:pt x="21600" y="42175"/>
                  </a:cubicBezTo>
                  <a:cubicBezTo>
                    <a:pt x="9670" y="42175"/>
                    <a:pt x="0" y="32504"/>
                    <a:pt x="0" y="20575"/>
                  </a:cubicBezTo>
                  <a:cubicBezTo>
                    <a:pt x="-1" y="11179"/>
                    <a:pt x="6074" y="2860"/>
                    <a:pt x="15024" y="0"/>
                  </a:cubicBezTo>
                  <a:lnTo>
                    <a:pt x="21600" y="20575"/>
                  </a:lnTo>
                  <a:lnTo>
                    <a:pt x="29408" y="435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292725" y="4221163"/>
            <a:ext cx="3562350" cy="2387600"/>
            <a:chOff x="2925" y="2387"/>
            <a:chExt cx="2244" cy="1504"/>
          </a:xfrm>
        </p:grpSpPr>
        <p:grpSp>
          <p:nvGrpSpPr>
            <p:cNvPr id="24593" name="Group 30"/>
            <p:cNvGrpSpPr>
              <a:grpSpLocks/>
            </p:cNvGrpSpPr>
            <p:nvPr/>
          </p:nvGrpSpPr>
          <p:grpSpPr bwMode="auto">
            <a:xfrm>
              <a:off x="3560" y="2840"/>
              <a:ext cx="1609" cy="502"/>
              <a:chOff x="3560" y="2840"/>
              <a:chExt cx="1609" cy="502"/>
            </a:xfrm>
          </p:grpSpPr>
          <p:sp>
            <p:nvSpPr>
              <p:cNvPr id="24602" name="AutoShape 19"/>
              <p:cNvSpPr>
                <a:spLocks noChangeArrowheads="1"/>
              </p:cNvSpPr>
              <p:nvPr/>
            </p:nvSpPr>
            <p:spPr bwMode="auto">
              <a:xfrm>
                <a:off x="3560" y="2840"/>
                <a:ext cx="1536" cy="43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603" name="Rectangle 20"/>
              <p:cNvSpPr>
                <a:spLocks noChangeArrowheads="1"/>
              </p:cNvSpPr>
              <p:nvPr/>
            </p:nvSpPr>
            <p:spPr bwMode="auto">
              <a:xfrm rot="-1733952">
                <a:off x="3752" y="2888"/>
                <a:ext cx="240" cy="192"/>
              </a:xfrm>
              <a:prstGeom prst="rect">
                <a:avLst/>
              </a:prstGeom>
              <a:solidFill>
                <a:srgbClr val="FF99CC">
                  <a:alpha val="61176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4604" name="Rectangle 21"/>
              <p:cNvSpPr>
                <a:spLocks noChangeArrowheads="1"/>
              </p:cNvSpPr>
              <p:nvPr/>
            </p:nvSpPr>
            <p:spPr bwMode="auto">
              <a:xfrm>
                <a:off x="4616" y="3015"/>
                <a:ext cx="23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</a:t>
                </a:r>
              </a:p>
            </p:txBody>
          </p:sp>
          <p:sp>
            <p:nvSpPr>
              <p:cNvPr id="24605" name="Arc 22"/>
              <p:cNvSpPr>
                <a:spLocks/>
              </p:cNvSpPr>
              <p:nvPr/>
            </p:nvSpPr>
            <p:spPr bwMode="auto">
              <a:xfrm flipH="1">
                <a:off x="4897" y="3179"/>
                <a:ext cx="272" cy="90"/>
              </a:xfrm>
              <a:custGeom>
                <a:avLst/>
                <a:gdLst>
                  <a:gd name="T0" fmla="*/ 0 w 21600"/>
                  <a:gd name="T1" fmla="*/ 0 h 18240"/>
                  <a:gd name="T2" fmla="*/ 0 w 21600"/>
                  <a:gd name="T3" fmla="*/ 0 h 18240"/>
                  <a:gd name="T4" fmla="*/ 0 w 21600"/>
                  <a:gd name="T5" fmla="*/ 0 h 1824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8240"/>
                  <a:gd name="T11" fmla="*/ 21600 w 21600"/>
                  <a:gd name="T12" fmla="*/ 18240 h 18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8240" fill="none" extrusionOk="0">
                    <a:moveTo>
                      <a:pt x="19669" y="0"/>
                    </a:moveTo>
                    <a:cubicBezTo>
                      <a:pt x="20941" y="2803"/>
                      <a:pt x="21600" y="5846"/>
                      <a:pt x="21600" y="8925"/>
                    </a:cubicBezTo>
                    <a:cubicBezTo>
                      <a:pt x="21600" y="12148"/>
                      <a:pt x="20878" y="15331"/>
                      <a:pt x="19488" y="18240"/>
                    </a:cubicBezTo>
                  </a:path>
                  <a:path w="21600" h="18240" stroke="0" extrusionOk="0">
                    <a:moveTo>
                      <a:pt x="19669" y="0"/>
                    </a:moveTo>
                    <a:cubicBezTo>
                      <a:pt x="20941" y="2803"/>
                      <a:pt x="21600" y="5846"/>
                      <a:pt x="21600" y="8925"/>
                    </a:cubicBezTo>
                    <a:cubicBezTo>
                      <a:pt x="21600" y="12148"/>
                      <a:pt x="20878" y="15331"/>
                      <a:pt x="19488" y="18240"/>
                    </a:cubicBezTo>
                    <a:lnTo>
                      <a:pt x="0" y="8925"/>
                    </a:lnTo>
                    <a:lnTo>
                      <a:pt x="19669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94" name="Line 25"/>
            <p:cNvSpPr>
              <a:spLocks noChangeShapeType="1"/>
            </p:cNvSpPr>
            <p:nvPr/>
          </p:nvSpPr>
          <p:spPr bwMode="auto">
            <a:xfrm flipH="1">
              <a:off x="3869" y="2976"/>
              <a:ext cx="0" cy="63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595" name="Object 26"/>
            <p:cNvGraphicFramePr>
              <a:graphicFrameLocks noChangeAspect="1"/>
            </p:cNvGraphicFramePr>
            <p:nvPr/>
          </p:nvGraphicFramePr>
          <p:xfrm>
            <a:off x="3651" y="3566"/>
            <a:ext cx="40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2" name="公式" r:id="rId3" imgW="222229" imgH="171540" progId="Equation.3">
                    <p:embed/>
                  </p:oleObj>
                </mc:Choice>
                <mc:Fallback>
                  <p:oleObj name="公式" r:id="rId3" imgW="222229" imgH="1715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566"/>
                          <a:ext cx="40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27"/>
            <p:cNvGraphicFramePr>
              <a:graphicFrameLocks noChangeAspect="1"/>
            </p:cNvGraphicFramePr>
            <p:nvPr/>
          </p:nvGraphicFramePr>
          <p:xfrm>
            <a:off x="3288" y="2387"/>
            <a:ext cx="29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3" name="公式" r:id="rId5" imgW="158838" imgH="158760" progId="Equation.3">
                    <p:embed/>
                  </p:oleObj>
                </mc:Choice>
                <mc:Fallback>
                  <p:oleObj name="公式" r:id="rId5" imgW="158838" imgH="1587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387"/>
                          <a:ext cx="29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7" name="Line 28"/>
            <p:cNvSpPr>
              <a:spLocks noChangeShapeType="1"/>
            </p:cNvSpPr>
            <p:nvPr/>
          </p:nvSpPr>
          <p:spPr bwMode="auto">
            <a:xfrm flipH="1" flipV="1">
              <a:off x="3554" y="2508"/>
              <a:ext cx="317" cy="47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8" name="Line 31"/>
            <p:cNvSpPr>
              <a:spLocks noChangeShapeType="1"/>
            </p:cNvSpPr>
            <p:nvPr/>
          </p:nvSpPr>
          <p:spPr bwMode="auto">
            <a:xfrm flipV="1">
              <a:off x="3869" y="2704"/>
              <a:ext cx="463" cy="272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9" name="Line 32"/>
            <p:cNvSpPr>
              <a:spLocks noChangeShapeType="1"/>
            </p:cNvSpPr>
            <p:nvPr/>
          </p:nvSpPr>
          <p:spPr bwMode="auto">
            <a:xfrm flipH="1">
              <a:off x="3234" y="2976"/>
              <a:ext cx="635" cy="0"/>
            </a:xfrm>
            <a:prstGeom prst="line">
              <a:avLst/>
            </a:prstGeom>
            <a:noFill/>
            <a:ln w="38100">
              <a:solidFill>
                <a:srgbClr val="9933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600" name="Object 35"/>
            <p:cNvGraphicFramePr>
              <a:graphicFrameLocks noChangeAspect="1"/>
            </p:cNvGraphicFramePr>
            <p:nvPr/>
          </p:nvGraphicFramePr>
          <p:xfrm>
            <a:off x="2925" y="2750"/>
            <a:ext cx="327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4" name="公式" r:id="rId7" imgW="133266" imgH="203220" progId="Equation.3">
                    <p:embed/>
                  </p:oleObj>
                </mc:Choice>
                <mc:Fallback>
                  <p:oleObj name="公式" r:id="rId7" imgW="133266" imgH="20322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750"/>
                          <a:ext cx="327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1" name="Object 36"/>
            <p:cNvGraphicFramePr>
              <a:graphicFrameLocks noChangeAspect="1"/>
            </p:cNvGraphicFramePr>
            <p:nvPr/>
          </p:nvGraphicFramePr>
          <p:xfrm>
            <a:off x="4105" y="2387"/>
            <a:ext cx="293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5" name="公式" r:id="rId9" imgW="152355" imgH="222300" progId="Equation.3">
                    <p:embed/>
                  </p:oleObj>
                </mc:Choice>
                <mc:Fallback>
                  <p:oleObj name="公式" r:id="rId9" imgW="152355" imgH="2223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387"/>
                          <a:ext cx="293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6432550" y="3554413"/>
            <a:ext cx="2692400" cy="1960562"/>
            <a:chOff x="4052" y="2239"/>
            <a:chExt cx="1696" cy="1235"/>
          </a:xfrm>
        </p:grpSpPr>
        <p:graphicFrame>
          <p:nvGraphicFramePr>
            <p:cNvPr id="24588" name="Object 39"/>
            <p:cNvGraphicFramePr>
              <a:graphicFrameLocks noChangeAspect="1"/>
            </p:cNvGraphicFramePr>
            <p:nvPr/>
          </p:nvGraphicFramePr>
          <p:xfrm>
            <a:off x="4052" y="3194"/>
            <a:ext cx="26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6" name="公式" r:id="rId11" imgW="88964" imgH="108000" progId="Equation.3">
                    <p:embed/>
                  </p:oleObj>
                </mc:Choice>
                <mc:Fallback>
                  <p:oleObj name="公式" r:id="rId11" imgW="88964" imgH="1080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2" y="3194"/>
                          <a:ext cx="26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9" name="Line 40"/>
            <p:cNvSpPr>
              <a:spLocks noChangeShapeType="1"/>
            </p:cNvSpPr>
            <p:nvPr/>
          </p:nvSpPr>
          <p:spPr bwMode="auto">
            <a:xfrm>
              <a:off x="4278" y="3237"/>
              <a:ext cx="136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41"/>
            <p:cNvSpPr>
              <a:spLocks noChangeShapeType="1"/>
            </p:cNvSpPr>
            <p:nvPr/>
          </p:nvSpPr>
          <p:spPr bwMode="auto">
            <a:xfrm flipV="1">
              <a:off x="4278" y="2375"/>
              <a:ext cx="0" cy="86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Text Box 42"/>
            <p:cNvSpPr txBox="1">
              <a:spLocks noChangeArrowheads="1"/>
            </p:cNvSpPr>
            <p:nvPr/>
          </p:nvSpPr>
          <p:spPr bwMode="auto">
            <a:xfrm>
              <a:off x="5412" y="314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24592" name="Text Box 43"/>
            <p:cNvSpPr txBox="1">
              <a:spLocks noChangeArrowheads="1"/>
            </p:cNvSpPr>
            <p:nvPr/>
          </p:nvSpPr>
          <p:spPr bwMode="auto">
            <a:xfrm>
              <a:off x="4097" y="2239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</p:grpSp>
      <p:sp>
        <p:nvSpPr>
          <p:cNvPr id="161838" name="Text Box 46"/>
          <p:cNvSpPr txBox="1">
            <a:spLocks noChangeArrowheads="1"/>
          </p:cNvSpPr>
          <p:nvPr/>
        </p:nvSpPr>
        <p:spPr bwMode="auto">
          <a:xfrm>
            <a:off x="228600" y="44450"/>
            <a:ext cx="5562600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kumimoji="1" lang="zh-CN" altLang="en-US" sz="2800" b="1" dirty="0">
                <a:latin typeface="宋体" pitchFamily="2" charset="-122"/>
              </a:rPr>
              <a:t>在倾角为</a:t>
            </a:r>
            <a:r>
              <a:rPr kumimoji="1" lang="zh-CN" altLang="en-US" sz="2800" b="1" i="1" dirty="0">
                <a:latin typeface="宋体" pitchFamily="2" charset="-122"/>
                <a:sym typeface="Symbol" pitchFamily="18" charset="2"/>
              </a:rPr>
              <a:t> </a:t>
            </a:r>
            <a:r>
              <a:rPr kumimoji="1" lang="zh-CN" altLang="en-US" sz="2800" b="1" dirty="0">
                <a:latin typeface="宋体" pitchFamily="2" charset="-122"/>
                <a:sym typeface="Symbol" pitchFamily="18" charset="2"/>
              </a:rPr>
              <a:t>的圆锥体的侧面放一质量为</a:t>
            </a:r>
            <a:r>
              <a:rPr kumimoji="1" lang="en-US" altLang="zh-CN" sz="2800" b="1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kumimoji="1" lang="zh-CN" altLang="zh-CN" sz="2800" b="1" dirty="0">
                <a:latin typeface="宋体" pitchFamily="2" charset="-122"/>
                <a:sym typeface="Symbol" pitchFamily="18" charset="2"/>
              </a:rPr>
              <a:t>的小物体，圆锥体</a:t>
            </a:r>
            <a:r>
              <a:rPr kumimoji="1" lang="zh-CN" altLang="en-US" sz="2800" b="1" dirty="0">
                <a:latin typeface="宋体" pitchFamily="2" charset="-122"/>
                <a:sym typeface="Symbol" pitchFamily="18" charset="2"/>
              </a:rPr>
              <a:t>以</a:t>
            </a:r>
            <a:r>
              <a:rPr kumimoji="1" lang="zh-CN" altLang="zh-CN" sz="2800" b="1" dirty="0">
                <a:latin typeface="宋体" pitchFamily="2" charset="-122"/>
                <a:sym typeface="Symbol" pitchFamily="18" charset="2"/>
              </a:rPr>
              <a:t>角速度</a:t>
            </a:r>
            <a:r>
              <a:rPr kumimoji="1" lang="zh-CN" altLang="en-US" sz="2800" b="1" i="1" dirty="0">
                <a:latin typeface="宋体" pitchFamily="2" charset="-122"/>
                <a:sym typeface="Symbol" pitchFamily="18" charset="2"/>
              </a:rPr>
              <a:t> </a:t>
            </a:r>
            <a:r>
              <a:rPr kumimoji="1" lang="zh-CN" altLang="zh-CN" sz="2800" b="1" dirty="0">
                <a:latin typeface="宋体" pitchFamily="2" charset="-122"/>
                <a:sym typeface="Symbol" pitchFamily="18" charset="2"/>
              </a:rPr>
              <a:t>绕竖直轴匀速转动。轴与物体间的距离为</a:t>
            </a:r>
            <a:r>
              <a:rPr kumimoji="1" lang="en-US" altLang="zh-CN" sz="28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2800" b="1" dirty="0">
                <a:latin typeface="宋体" pitchFamily="2" charset="-122"/>
                <a:sym typeface="Symbol" pitchFamily="18" charset="2"/>
              </a:rPr>
              <a:t>，</a:t>
            </a:r>
            <a:r>
              <a:rPr kumimoji="1" lang="zh-CN" altLang="zh-CN" sz="2800" b="1" dirty="0">
                <a:latin typeface="宋体" pitchFamily="2" charset="-122"/>
                <a:sym typeface="Symbol" pitchFamily="18" charset="2"/>
              </a:rPr>
              <a:t>为了使物体能在锥</a:t>
            </a:r>
            <a:r>
              <a:rPr kumimoji="1" lang="zh-CN" altLang="en-US" sz="2800" b="1" dirty="0">
                <a:latin typeface="宋体" pitchFamily="2" charset="-122"/>
                <a:sym typeface="Symbol" pitchFamily="18" charset="2"/>
              </a:rPr>
              <a:t>面</a:t>
            </a:r>
            <a:r>
              <a:rPr kumimoji="1" lang="zh-CN" altLang="zh-CN" sz="2800" b="1" dirty="0">
                <a:latin typeface="宋体" pitchFamily="2" charset="-122"/>
                <a:sym typeface="Symbol" pitchFamily="18" charset="2"/>
              </a:rPr>
              <a:t>保持静止不动，物体与锥面间的静摩擦系数至少为多少？并讨论所得到的结果。</a:t>
            </a:r>
            <a:endParaRPr kumimoji="1" lang="zh-CN" altLang="en-US" sz="2800" b="1" dirty="0">
              <a:latin typeface="宋体" pitchFamily="2" charset="-122"/>
            </a:endParaRPr>
          </a:p>
        </p:txBody>
      </p:sp>
      <p:sp>
        <p:nvSpPr>
          <p:cNvPr id="161839" name="Text Box 47"/>
          <p:cNvSpPr txBox="1">
            <a:spLocks noChangeArrowheads="1"/>
          </p:cNvSpPr>
          <p:nvPr/>
        </p:nvSpPr>
        <p:spPr bwMode="auto">
          <a:xfrm>
            <a:off x="250825" y="3789363"/>
            <a:ext cx="1081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解：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971550" y="3789363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选</a:t>
            </a:r>
            <a:r>
              <a:rPr kumimoji="1" lang="zh-CN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圆锥</a:t>
            </a:r>
            <a:r>
              <a:rPr kumimoji="1" lang="zh-CN" altLang="en-US" sz="2800" b="1">
                <a:latin typeface="宋体" panose="02010600030101010101" pitchFamily="2" charset="-122"/>
              </a:rPr>
              <a:t>参考系</a:t>
            </a:r>
          </a:p>
        </p:txBody>
      </p:sp>
      <p:sp>
        <p:nvSpPr>
          <p:cNvPr id="161841" name="Text Box 49"/>
          <p:cNvSpPr txBox="1">
            <a:spLocks noChangeArrowheads="1"/>
          </p:cNvSpPr>
          <p:nvPr/>
        </p:nvSpPr>
        <p:spPr bwMode="auto">
          <a:xfrm>
            <a:off x="539750" y="4365625"/>
            <a:ext cx="2592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作受力图，</a:t>
            </a:r>
          </a:p>
        </p:txBody>
      </p:sp>
      <p:sp>
        <p:nvSpPr>
          <p:cNvPr id="161842" name="Text Box 50"/>
          <p:cNvSpPr txBox="1">
            <a:spLocks noChangeArrowheads="1"/>
          </p:cNvSpPr>
          <p:nvPr/>
        </p:nvSpPr>
        <p:spPr bwMode="auto">
          <a:xfrm>
            <a:off x="2484438" y="4365625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建坐标系。</a:t>
            </a:r>
          </a:p>
        </p:txBody>
      </p:sp>
      <p:graphicFrame>
        <p:nvGraphicFramePr>
          <p:cNvPr id="161843" name="Object 51"/>
          <p:cNvGraphicFramePr>
            <a:graphicFrameLocks noChangeAspect="1"/>
          </p:cNvGraphicFramePr>
          <p:nvPr/>
        </p:nvGraphicFramePr>
        <p:xfrm>
          <a:off x="82550" y="5084763"/>
          <a:ext cx="5110163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7" name="公式" r:id="rId13" imgW="2019334" imgH="488880" progId="Equation.3">
                  <p:embed/>
                </p:oleObj>
              </mc:Choice>
              <mc:Fallback>
                <p:oleObj name="公式" r:id="rId13" imgW="2019334" imgH="4888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5084763"/>
                        <a:ext cx="5110163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16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161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"/>
                                        <p:tgtEl>
                                          <p:spTgt spid="161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6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38" grpId="0" build="p" autoUpdateAnimBg="0"/>
      <p:bldP spid="161839" grpId="0" build="p" autoUpdateAnimBg="0"/>
      <p:bldP spid="161840" grpId="0" autoUpdateAnimBg="0"/>
      <p:bldP spid="161841" grpId="0" build="p" autoUpdateAnimBg="0"/>
      <p:bldP spid="16184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860546-67AB-40BF-AFCD-74DA56EC631A}" type="slidenum">
              <a:rPr lang="en-US" altLang="zh-CN" sz="180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800" smtClean="0">
              <a:solidFill>
                <a:schemeClr val="accent2"/>
              </a:solidFill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229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对给定的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ω</a:t>
            </a:r>
            <a:r>
              <a:rPr kumimoji="1" lang="zh-CN" altLang="en-US" sz="2800" b="1" i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R </a:t>
            </a:r>
            <a:r>
              <a:rPr kumimoji="1" lang="zh-CN" altLang="zh-CN" sz="2800" b="1">
                <a:latin typeface="宋体" panose="02010600030101010101" pitchFamily="2" charset="-122"/>
              </a:rPr>
              <a:t>和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θ</a:t>
            </a:r>
            <a:r>
              <a:rPr kumimoji="1" lang="zh-CN" altLang="en-US" sz="2800" b="1" i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μ</a:t>
            </a:r>
            <a:r>
              <a:rPr kumimoji="1" lang="zh-CN" altLang="zh-CN" sz="2800" b="1">
                <a:latin typeface="宋体" panose="02010600030101010101" pitchFamily="2" charset="-122"/>
              </a:rPr>
              <a:t>不能小于此值否则最大静摩擦力不足以维持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m </a:t>
            </a:r>
            <a:r>
              <a:rPr kumimoji="1" lang="zh-CN" altLang="zh-CN" sz="2800" b="1">
                <a:latin typeface="宋体" panose="02010600030101010101" pitchFamily="2" charset="-122"/>
              </a:rPr>
              <a:t>在斜面上不动。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87072" name="Object 32"/>
          <p:cNvGraphicFramePr>
            <a:graphicFrameLocks noChangeAspect="1"/>
          </p:cNvGraphicFramePr>
          <p:nvPr/>
        </p:nvGraphicFramePr>
        <p:xfrm>
          <a:off x="2586038" y="387350"/>
          <a:ext cx="36671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公式" r:id="rId4" imgW="1416037" imgH="355680" progId="Equation.3">
                  <p:embed/>
                </p:oleObj>
              </mc:Choice>
              <mc:Fallback>
                <p:oleObj name="公式" r:id="rId4" imgW="1416037" imgH="3556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387350"/>
                        <a:ext cx="36671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381000" y="2895600"/>
            <a:ext cx="1527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讨论：</a:t>
            </a:r>
            <a:endParaRPr kumimoji="1" lang="zh-CN" altLang="en-US" sz="2800" b="1" baseline="3000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7076" name="Object 36"/>
          <p:cNvGraphicFramePr>
            <a:graphicFrameLocks noChangeAspect="1"/>
          </p:cNvGraphicFramePr>
          <p:nvPr/>
        </p:nvGraphicFramePr>
        <p:xfrm>
          <a:off x="2840038" y="4022725"/>
          <a:ext cx="21748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6" name="公式" r:id="rId6" imgW="723956" imgH="323820" progId="Equation.3">
                  <p:embed/>
                </p:oleObj>
              </mc:Choice>
              <mc:Fallback>
                <p:oleObj name="公式" r:id="rId6" imgW="723956" imgH="3238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4022725"/>
                        <a:ext cx="217487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7" name="Text Box 37"/>
          <p:cNvSpPr txBox="1">
            <a:spLocks noChangeArrowheads="1"/>
          </p:cNvSpPr>
          <p:nvPr/>
        </p:nvSpPr>
        <p:spPr bwMode="auto">
          <a:xfrm>
            <a:off x="1555750" y="42894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所以：</a:t>
            </a:r>
          </a:p>
        </p:txBody>
      </p:sp>
      <p:sp>
        <p:nvSpPr>
          <p:cNvPr id="87078" name="Text Box 38"/>
          <p:cNvSpPr txBox="1">
            <a:spLocks noChangeArrowheads="1"/>
          </p:cNvSpPr>
          <p:nvPr/>
        </p:nvSpPr>
        <p:spPr bwMode="auto">
          <a:xfrm>
            <a:off x="3078163" y="5332413"/>
            <a:ext cx="59404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时，物体不可能在锥面上静止不动。</a:t>
            </a:r>
          </a:p>
        </p:txBody>
      </p:sp>
      <p:sp>
        <p:nvSpPr>
          <p:cNvPr id="87079" name="Text Box 39"/>
          <p:cNvSpPr txBox="1">
            <a:spLocks noChangeArrowheads="1"/>
          </p:cNvSpPr>
          <p:nvPr/>
        </p:nvSpPr>
        <p:spPr bwMode="auto">
          <a:xfrm>
            <a:off x="401638" y="53324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  <p:graphicFrame>
        <p:nvGraphicFramePr>
          <p:cNvPr id="87080" name="Object 40"/>
          <p:cNvGraphicFramePr>
            <a:graphicFrameLocks noChangeAspect="1"/>
          </p:cNvGraphicFramePr>
          <p:nvPr/>
        </p:nvGraphicFramePr>
        <p:xfrm>
          <a:off x="1035050" y="5121275"/>
          <a:ext cx="20129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7" name="公式" r:id="rId8" imgW="723956" imgH="323820" progId="Equation.3">
                  <p:embed/>
                </p:oleObj>
              </mc:Choice>
              <mc:Fallback>
                <p:oleObj name="公式" r:id="rId8" imgW="723956" imgH="32382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5121275"/>
                        <a:ext cx="20129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3" name="Object 43"/>
          <p:cNvGraphicFramePr>
            <a:graphicFrameLocks noChangeAspect="1"/>
          </p:cNvGraphicFramePr>
          <p:nvPr/>
        </p:nvGraphicFramePr>
        <p:xfrm>
          <a:off x="4335463" y="3294063"/>
          <a:ext cx="32480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公式" r:id="rId10" imgW="1257379" imgH="190440" progId="Equation.3">
                  <p:embed/>
                </p:oleObj>
              </mc:Choice>
              <mc:Fallback>
                <p:oleObj name="公式" r:id="rId10" imgW="1257379" imgH="1904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3294063"/>
                        <a:ext cx="32480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219200" y="3343275"/>
            <a:ext cx="3276600" cy="598488"/>
            <a:chOff x="816" y="2298"/>
            <a:chExt cx="2064" cy="377"/>
          </a:xfrm>
        </p:grpSpPr>
        <p:graphicFrame>
          <p:nvGraphicFramePr>
            <p:cNvPr id="25613" name="Object 45"/>
            <p:cNvGraphicFramePr>
              <a:graphicFrameLocks noChangeAspect="1"/>
            </p:cNvGraphicFramePr>
            <p:nvPr/>
          </p:nvGraphicFramePr>
          <p:xfrm>
            <a:off x="1152" y="2304"/>
            <a:ext cx="60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9" name="Equation" r:id="rId12" imgW="355675" imgH="177840" progId="Equation.DSMT4">
                    <p:embed/>
                  </p:oleObj>
                </mc:Choice>
                <mc:Fallback>
                  <p:oleObj name="Equation" r:id="rId12" imgW="355675" imgH="17784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304"/>
                          <a:ext cx="608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4" name="Text Box 46"/>
            <p:cNvSpPr txBox="1">
              <a:spLocks noChangeArrowheads="1"/>
            </p:cNvSpPr>
            <p:nvPr/>
          </p:nvSpPr>
          <p:spPr bwMode="auto">
            <a:xfrm>
              <a:off x="816" y="2298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由      ，</a:t>
              </a:r>
              <a:r>
                <a:rPr kumimoji="1" lang="zh-CN" altLang="zh-CN" sz="2800" b="1">
                  <a:latin typeface="宋体" panose="02010600030101010101" pitchFamily="2" charset="-122"/>
                </a:rPr>
                <a:t>可得：</a:t>
              </a:r>
              <a:endParaRPr kumimoji="1" lang="zh-CN" altLang="en-US" sz="2800" b="1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70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7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  <p:bldP spid="87075" grpId="0" autoUpdateAnimBg="0"/>
      <p:bldP spid="87077" grpId="0" build="p" autoUpdateAnimBg="0"/>
      <p:bldP spid="87078" grpId="0" build="p" autoUpdateAnimBg="0"/>
      <p:bldP spid="87079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实验室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实验室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7900</TotalTime>
  <Words>1906</Words>
  <Application>Microsoft Office PowerPoint</Application>
  <PresentationFormat>全屏显示(4:3)</PresentationFormat>
  <Paragraphs>256</Paragraphs>
  <Slides>22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Monotype Sorts</vt:lpstr>
      <vt:lpstr>黑体</vt:lpstr>
      <vt:lpstr>楷体_GB2312</vt:lpstr>
      <vt:lpstr>隶书</vt:lpstr>
      <vt:lpstr>宋体</vt:lpstr>
      <vt:lpstr>微软雅黑</vt:lpstr>
      <vt:lpstr>Arial</vt:lpstr>
      <vt:lpstr>Book Antiqua</vt:lpstr>
      <vt:lpstr>Georgia</vt:lpstr>
      <vt:lpstr>Symbol</vt:lpstr>
      <vt:lpstr>Times New Roman</vt:lpstr>
      <vt:lpstr>Wingdings</vt:lpstr>
      <vt:lpstr>默认设计模板</vt:lpstr>
      <vt:lpstr>实验室模板</vt:lpstr>
      <vt:lpstr>公式</vt:lpstr>
      <vt:lpstr>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creator>朱佑新</dc:creator>
  <cp:lastModifiedBy>Jie</cp:lastModifiedBy>
  <cp:revision>413</cp:revision>
  <cp:lastPrinted>2019-03-01T08:19:55Z</cp:lastPrinted>
  <dcterms:created xsi:type="dcterms:W3CDTF">2001-02-01T04:42:40Z</dcterms:created>
  <dcterms:modified xsi:type="dcterms:W3CDTF">2020-02-11T07:38:30Z</dcterms:modified>
</cp:coreProperties>
</file>