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wma" ContentType="audio/x-ms-wma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6"/>
  </p:notesMasterIdLst>
  <p:handoutMasterIdLst>
    <p:handoutMasterId r:id="rId30"/>
  </p:handoutMasterIdLst>
  <p:sldIdLst>
    <p:sldId id="498" r:id="rId4"/>
    <p:sldId id="499" r:id="rId5"/>
    <p:sldId id="495" r:id="rId7"/>
    <p:sldId id="496" r:id="rId8"/>
    <p:sldId id="497" r:id="rId9"/>
    <p:sldId id="475" r:id="rId10"/>
    <p:sldId id="476" r:id="rId11"/>
    <p:sldId id="477" r:id="rId12"/>
    <p:sldId id="478" r:id="rId13"/>
    <p:sldId id="479" r:id="rId14"/>
    <p:sldId id="480" r:id="rId15"/>
    <p:sldId id="481" r:id="rId16"/>
    <p:sldId id="482" r:id="rId17"/>
    <p:sldId id="379" r:id="rId18"/>
    <p:sldId id="380" r:id="rId19"/>
    <p:sldId id="463" r:id="rId20"/>
    <p:sldId id="464" r:id="rId21"/>
    <p:sldId id="465" r:id="rId22"/>
    <p:sldId id="397" r:id="rId23"/>
    <p:sldId id="398" r:id="rId24"/>
    <p:sldId id="399" r:id="rId25"/>
    <p:sldId id="400" r:id="rId26"/>
    <p:sldId id="401" r:id="rId27"/>
    <p:sldId id="402" r:id="rId28"/>
    <p:sldId id="403" r:id="rId29"/>
  </p:sldIdLst>
  <p:sldSz cx="9144000" cy="6858000" type="screen4x3"/>
  <p:notesSz cx="6760845" cy="99421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FF33"/>
    <a:srgbClr val="FF7376"/>
    <a:srgbClr val="FF7C80"/>
    <a:srgbClr val="FF3399"/>
    <a:srgbClr val="FF9933"/>
    <a:srgbClr val="9933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8" autoAdjust="0"/>
    <p:restoredTop sz="91755" autoAdjust="0"/>
  </p:normalViewPr>
  <p:slideViewPr>
    <p:cSldViewPr snapToGrid="0">
      <p:cViewPr varScale="1">
        <p:scale>
          <a:sx n="79" d="100"/>
          <a:sy n="79" d="100"/>
        </p:scale>
        <p:origin x="149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7" Type="http://schemas.openxmlformats.org/officeDocument/2006/relationships/image" Target="../media/image10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7" Type="http://schemas.openxmlformats.org/officeDocument/2006/relationships/image" Target="../media/image80.emf"/><Relationship Id="rId6" Type="http://schemas.openxmlformats.org/officeDocument/2006/relationships/image" Target="../media/image79.emf"/><Relationship Id="rId5" Type="http://schemas.openxmlformats.org/officeDocument/2006/relationships/image" Target="../media/image78.emf"/><Relationship Id="rId4" Type="http://schemas.openxmlformats.org/officeDocument/2006/relationships/image" Target="../media/image77.emf"/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7" Type="http://schemas.openxmlformats.org/officeDocument/2006/relationships/image" Target="../media/image87.emf"/><Relationship Id="rId6" Type="http://schemas.openxmlformats.org/officeDocument/2006/relationships/image" Target="../media/image86.emf"/><Relationship Id="rId5" Type="http://schemas.openxmlformats.org/officeDocument/2006/relationships/image" Target="../media/image85.emf"/><Relationship Id="rId4" Type="http://schemas.openxmlformats.org/officeDocument/2006/relationships/image" Target="../media/image84.emf"/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97.emf"/><Relationship Id="rId8" Type="http://schemas.openxmlformats.org/officeDocument/2006/relationships/image" Target="../media/image96.emf"/><Relationship Id="rId7" Type="http://schemas.openxmlformats.org/officeDocument/2006/relationships/image" Target="../media/image95.emf"/><Relationship Id="rId6" Type="http://schemas.openxmlformats.org/officeDocument/2006/relationships/image" Target="../media/image94.emf"/><Relationship Id="rId5" Type="http://schemas.openxmlformats.org/officeDocument/2006/relationships/image" Target="../media/image93.emf"/><Relationship Id="rId4" Type="http://schemas.openxmlformats.org/officeDocument/2006/relationships/image" Target="../media/image92.emf"/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3" Type="http://schemas.openxmlformats.org/officeDocument/2006/relationships/image" Target="../media/image101.emf"/><Relationship Id="rId12" Type="http://schemas.openxmlformats.org/officeDocument/2006/relationships/image" Target="../media/image100.emf"/><Relationship Id="rId11" Type="http://schemas.openxmlformats.org/officeDocument/2006/relationships/image" Target="../media/image99.emf"/><Relationship Id="rId10" Type="http://schemas.openxmlformats.org/officeDocument/2006/relationships/image" Target="../media/image98.emf"/><Relationship Id="rId1" Type="http://schemas.openxmlformats.org/officeDocument/2006/relationships/image" Target="../media/image89.e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6.emf"/><Relationship Id="rId4" Type="http://schemas.openxmlformats.org/officeDocument/2006/relationships/image" Target="../media/image105.emf"/><Relationship Id="rId3" Type="http://schemas.openxmlformats.org/officeDocument/2006/relationships/image" Target="../media/image104.e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7.emf"/><Relationship Id="rId8" Type="http://schemas.openxmlformats.org/officeDocument/2006/relationships/image" Target="../media/image116.emf"/><Relationship Id="rId7" Type="http://schemas.openxmlformats.org/officeDocument/2006/relationships/image" Target="../media/image115.emf"/><Relationship Id="rId6" Type="http://schemas.openxmlformats.org/officeDocument/2006/relationships/image" Target="../media/image114.emf"/><Relationship Id="rId5" Type="http://schemas.openxmlformats.org/officeDocument/2006/relationships/image" Target="../media/image113.emf"/><Relationship Id="rId4" Type="http://schemas.openxmlformats.org/officeDocument/2006/relationships/image" Target="../media/image112.emf"/><Relationship Id="rId3" Type="http://schemas.openxmlformats.org/officeDocument/2006/relationships/image" Target="../media/image111.emf"/><Relationship Id="rId2" Type="http://schemas.openxmlformats.org/officeDocument/2006/relationships/image" Target="../media/image110.emf"/><Relationship Id="rId14" Type="http://schemas.openxmlformats.org/officeDocument/2006/relationships/image" Target="../media/image122.emf"/><Relationship Id="rId13" Type="http://schemas.openxmlformats.org/officeDocument/2006/relationships/image" Target="../media/image121.emf"/><Relationship Id="rId12" Type="http://schemas.openxmlformats.org/officeDocument/2006/relationships/image" Target="../media/image120.emf"/><Relationship Id="rId11" Type="http://schemas.openxmlformats.org/officeDocument/2006/relationships/image" Target="../media/image119.emf"/><Relationship Id="rId10" Type="http://schemas.openxmlformats.org/officeDocument/2006/relationships/image" Target="../media/image118.emf"/><Relationship Id="rId1" Type="http://schemas.openxmlformats.org/officeDocument/2006/relationships/image" Target="../media/image109.e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1.emf"/><Relationship Id="rId8" Type="http://schemas.openxmlformats.org/officeDocument/2006/relationships/image" Target="../media/image130.emf"/><Relationship Id="rId7" Type="http://schemas.openxmlformats.org/officeDocument/2006/relationships/image" Target="../media/image129.emf"/><Relationship Id="rId6" Type="http://schemas.openxmlformats.org/officeDocument/2006/relationships/image" Target="../media/image128.emf"/><Relationship Id="rId5" Type="http://schemas.openxmlformats.org/officeDocument/2006/relationships/image" Target="../media/image127.emf"/><Relationship Id="rId4" Type="http://schemas.openxmlformats.org/officeDocument/2006/relationships/image" Target="../media/image126.emf"/><Relationship Id="rId3" Type="http://schemas.openxmlformats.org/officeDocument/2006/relationships/image" Target="../media/image125.emf"/><Relationship Id="rId2" Type="http://schemas.openxmlformats.org/officeDocument/2006/relationships/image" Target="../media/image124.emf"/><Relationship Id="rId10" Type="http://schemas.openxmlformats.org/officeDocument/2006/relationships/image" Target="../media/image132.emf"/><Relationship Id="rId1" Type="http://schemas.openxmlformats.org/officeDocument/2006/relationships/image" Target="../media/image123.e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1.emf"/><Relationship Id="rId8" Type="http://schemas.openxmlformats.org/officeDocument/2006/relationships/image" Target="../media/image140.emf"/><Relationship Id="rId7" Type="http://schemas.openxmlformats.org/officeDocument/2006/relationships/image" Target="../media/image139.emf"/><Relationship Id="rId6" Type="http://schemas.openxmlformats.org/officeDocument/2006/relationships/image" Target="../media/image138.emf"/><Relationship Id="rId5" Type="http://schemas.openxmlformats.org/officeDocument/2006/relationships/image" Target="../media/image137.emf"/><Relationship Id="rId4" Type="http://schemas.openxmlformats.org/officeDocument/2006/relationships/image" Target="../media/image136.emf"/><Relationship Id="rId3" Type="http://schemas.openxmlformats.org/officeDocument/2006/relationships/image" Target="../media/image135.emf"/><Relationship Id="rId2" Type="http://schemas.openxmlformats.org/officeDocument/2006/relationships/image" Target="../media/image134.emf"/><Relationship Id="rId11" Type="http://schemas.openxmlformats.org/officeDocument/2006/relationships/image" Target="../media/image143.emf"/><Relationship Id="rId10" Type="http://schemas.openxmlformats.org/officeDocument/2006/relationships/image" Target="../media/image142.wmf"/><Relationship Id="rId1" Type="http://schemas.openxmlformats.org/officeDocument/2006/relationships/image" Target="../media/image133.e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7.emf"/><Relationship Id="rId3" Type="http://schemas.openxmlformats.org/officeDocument/2006/relationships/image" Target="../media/image146.emf"/><Relationship Id="rId2" Type="http://schemas.openxmlformats.org/officeDocument/2006/relationships/image" Target="../media/image145.emf"/><Relationship Id="rId1" Type="http://schemas.openxmlformats.org/officeDocument/2006/relationships/image" Target="../media/image144.e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6.wmf"/><Relationship Id="rId8" Type="http://schemas.openxmlformats.org/officeDocument/2006/relationships/image" Target="../media/image155.wmf"/><Relationship Id="rId7" Type="http://schemas.openxmlformats.org/officeDocument/2006/relationships/image" Target="../media/image154.emf"/><Relationship Id="rId6" Type="http://schemas.openxmlformats.org/officeDocument/2006/relationships/image" Target="../media/image153.emf"/><Relationship Id="rId5" Type="http://schemas.openxmlformats.org/officeDocument/2006/relationships/image" Target="../media/image152.emf"/><Relationship Id="rId4" Type="http://schemas.openxmlformats.org/officeDocument/2006/relationships/image" Target="../media/image151.emf"/><Relationship Id="rId3" Type="http://schemas.openxmlformats.org/officeDocument/2006/relationships/image" Target="../media/image150.emf"/><Relationship Id="rId2" Type="http://schemas.openxmlformats.org/officeDocument/2006/relationships/image" Target="../media/image149.emf"/><Relationship Id="rId10" Type="http://schemas.openxmlformats.org/officeDocument/2006/relationships/image" Target="../media/image157.wmf"/><Relationship Id="rId1" Type="http://schemas.openxmlformats.org/officeDocument/2006/relationships/image" Target="../media/image148.emf"/></Relationships>
</file>

<file path=ppt/drawings/_rels/vmlDrawing19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2.wmf"/><Relationship Id="rId4" Type="http://schemas.openxmlformats.org/officeDocument/2006/relationships/image" Target="../media/image161.emf"/><Relationship Id="rId3" Type="http://schemas.openxmlformats.org/officeDocument/2006/relationships/image" Target="../media/image160.emf"/><Relationship Id="rId2" Type="http://schemas.openxmlformats.org/officeDocument/2006/relationships/image" Target="../media/image159.emf"/><Relationship Id="rId1" Type="http://schemas.openxmlformats.org/officeDocument/2006/relationships/image" Target="../media/image158.e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.emf"/><Relationship Id="rId8" Type="http://schemas.openxmlformats.org/officeDocument/2006/relationships/image" Target="../media/image20.emf"/><Relationship Id="rId7" Type="http://schemas.openxmlformats.org/officeDocument/2006/relationships/image" Target="../media/image19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0" Type="http://schemas.openxmlformats.org/officeDocument/2006/relationships/image" Target="../media/image22.emf"/><Relationship Id="rId1" Type="http://schemas.openxmlformats.org/officeDocument/2006/relationships/image" Target="../media/image13.emf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6.wmf"/><Relationship Id="rId3" Type="http://schemas.openxmlformats.org/officeDocument/2006/relationships/image" Target="../media/image165.wmf"/><Relationship Id="rId2" Type="http://schemas.openxmlformats.org/officeDocument/2006/relationships/image" Target="../media/image164.emf"/><Relationship Id="rId1" Type="http://schemas.openxmlformats.org/officeDocument/2006/relationships/image" Target="../media/image163.emf"/></Relationships>
</file>

<file path=ppt/drawings/_rels/vmlDrawing2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4" Type="http://schemas.openxmlformats.org/officeDocument/2006/relationships/image" Target="../media/image170.emf"/><Relationship Id="rId3" Type="http://schemas.openxmlformats.org/officeDocument/2006/relationships/image" Target="../media/image169.emf"/><Relationship Id="rId2" Type="http://schemas.openxmlformats.org/officeDocument/2006/relationships/image" Target="../media/image168.emf"/><Relationship Id="rId1" Type="http://schemas.openxmlformats.org/officeDocument/2006/relationships/image" Target="../media/image167.e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.wmf"/><Relationship Id="rId8" Type="http://schemas.openxmlformats.org/officeDocument/2006/relationships/image" Target="../media/image30.wmf"/><Relationship Id="rId7" Type="http://schemas.openxmlformats.org/officeDocument/2006/relationships/image" Target="../media/image29.emf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2" Type="http://schemas.openxmlformats.org/officeDocument/2006/relationships/image" Target="../media/image34.wmf"/><Relationship Id="rId11" Type="http://schemas.openxmlformats.org/officeDocument/2006/relationships/image" Target="../media/image33.emf"/><Relationship Id="rId10" Type="http://schemas.openxmlformats.org/officeDocument/2006/relationships/image" Target="../media/image32.wmf"/><Relationship Id="rId1" Type="http://schemas.openxmlformats.org/officeDocument/2006/relationships/image" Target="../media/image2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5.emf"/><Relationship Id="rId8" Type="http://schemas.openxmlformats.org/officeDocument/2006/relationships/image" Target="../media/image44.emf"/><Relationship Id="rId7" Type="http://schemas.openxmlformats.org/officeDocument/2006/relationships/image" Target="../media/image43.emf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52.emf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71.emf"/><Relationship Id="rId8" Type="http://schemas.openxmlformats.org/officeDocument/2006/relationships/image" Target="../media/image70.emf"/><Relationship Id="rId7" Type="http://schemas.openxmlformats.org/officeDocument/2006/relationships/image" Target="../media/image69.emf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1" Type="http://schemas.openxmlformats.org/officeDocument/2006/relationships/image" Target="../media/image73.emf"/><Relationship Id="rId10" Type="http://schemas.openxmlformats.org/officeDocument/2006/relationships/image" Target="../media/image72.wmf"/><Relationship Id="rId1" Type="http://schemas.openxmlformats.org/officeDocument/2006/relationships/image" Target="../media/image6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8527" cy="496586"/>
          </a:xfrm>
          <a:prstGeom prst="rect">
            <a:avLst/>
          </a:prstGeom>
        </p:spPr>
        <p:txBody>
          <a:bodyPr vert="horz" lIns="90834" tIns="45417" rIns="90834" bIns="45417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31124" y="0"/>
            <a:ext cx="2928527" cy="496586"/>
          </a:xfrm>
          <a:prstGeom prst="rect">
            <a:avLst/>
          </a:prstGeom>
        </p:spPr>
        <p:txBody>
          <a:bodyPr vert="horz" lIns="90834" tIns="45417" rIns="90834" bIns="45417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CCACF2-CCA5-4A89-8735-23B24C0E2760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4385"/>
            <a:ext cx="2928527" cy="496586"/>
          </a:xfrm>
          <a:prstGeom prst="rect">
            <a:avLst/>
          </a:prstGeom>
        </p:spPr>
        <p:txBody>
          <a:bodyPr vert="horz" lIns="90834" tIns="45417" rIns="90834" bIns="45417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31124" y="9444385"/>
            <a:ext cx="2928527" cy="496586"/>
          </a:xfrm>
          <a:prstGeom prst="rect">
            <a:avLst/>
          </a:prstGeom>
        </p:spPr>
        <p:txBody>
          <a:bodyPr vert="horz" wrap="square" lIns="90834" tIns="45417" rIns="90834" bIns="45417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02A2352-E7FB-4DDA-87FE-71F1FA31028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527" cy="4965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34" tIns="45417" rIns="90834" bIns="45417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2637" y="0"/>
            <a:ext cx="2928527" cy="4965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34" tIns="45417" rIns="90834" bIns="45417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4538"/>
            <a:ext cx="4970462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5" y="4722193"/>
            <a:ext cx="4958993" cy="44754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34" tIns="45417" rIns="90834" bIns="45417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28527" cy="4965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34" tIns="45417" rIns="90834" bIns="45417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2637" y="9445928"/>
            <a:ext cx="2928527" cy="4965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34" tIns="45417" rIns="90834" bIns="45417" numCol="1" anchor="b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4397068-A716-4C65-B77B-62C5386A66C4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5645" indent="-27559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109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178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247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385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CF1266F-5445-41F1-9465-8F9D51F8EBCD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 eaLnBrk="1" hangingPunct="1">
              <a:defRPr/>
            </a:pPr>
            <a:endParaRPr lang="zh-CN" altLang="en-US" sz="2800" b="1" dirty="0"/>
          </a:p>
          <a:p>
            <a:pPr eaLnBrk="1" hangingPunct="1">
              <a:defRPr/>
            </a:pPr>
            <a:endParaRPr lang="zh-CN" altLang="zh-CN" sz="2800" b="1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5645" indent="-27559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109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178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247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385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B79014D-FB1A-4398-9A55-9C023F7482A8}" type="slidenum">
              <a:rPr lang="en-US" altLang="zh-CN" smtClean="0"/>
            </a:fld>
            <a:endParaRPr lang="en-US" altLang="zh-C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800" b="1"/>
              <a:t>现考察力的空间累积的效果，或做功对物体的运动所产生的作用。</a:t>
            </a:r>
            <a:endParaRPr lang="zh-CN" altLang="en-US" sz="2800"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1045" indent="-28511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730" indent="-22733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9565" indent="-22733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5495" indent="-22733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29840" indent="-22733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04820" indent="-22733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79165" indent="-22733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53510" indent="-22733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50EDCCE-0FB6-4425-8193-90165DBC02C2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smtClean="0"/>
              <a:t>设质点在惯性系中运动</a:t>
            </a:r>
            <a:endParaRPr lang="zh-CN" altLang="en-US" b="1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1045" indent="-28511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730" indent="-22733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9565" indent="-22733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5495" indent="-22733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29840" indent="-22733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04820" indent="-22733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79165" indent="-22733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53510" indent="-22733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2B4B74F-7916-4D5F-8488-69BC125DF4CA}" type="slidenum">
              <a:rPr lang="en-US" altLang="zh-CN" smtClean="0"/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/>
              <a:t>同一力对不同的参考点有不同的力矩，因此必须指明是对那一参考点的力矩。</a:t>
            </a:r>
            <a:endParaRPr lang="en-US" altLang="zh-CN" b="1"/>
          </a:p>
          <a:p>
            <a:r>
              <a:rPr lang="zh-CN" altLang="en-US" b="1"/>
              <a:t>中学学过力矩的概念。力矩的方向，说顺时针、逆时针方向只是一种表面的直观的说法，并不具有矢量方向的那种确切的含义。</a:t>
            </a:r>
            <a:endParaRPr lang="zh-CN" altLang="en-US" b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i="1"/>
              <a:t>M </a:t>
            </a:r>
            <a:r>
              <a:rPr lang="zh-CN" altLang="en-US"/>
              <a:t>和</a:t>
            </a:r>
            <a:r>
              <a:rPr lang="en-US" altLang="zh-CN" i="1"/>
              <a:t>L</a:t>
            </a:r>
            <a:r>
              <a:rPr lang="zh-CN" altLang="en-US"/>
              <a:t>都是相对</a:t>
            </a:r>
            <a:r>
              <a:rPr lang="zh-CN" altLang="en-US">
                <a:solidFill>
                  <a:srgbClr val="993300"/>
                </a:solidFill>
              </a:rPr>
              <a:t>惯性系中同一定点</a:t>
            </a:r>
            <a:r>
              <a:rPr lang="zh-CN" altLang="en-US"/>
              <a:t>定义的。</a:t>
            </a:r>
            <a:endParaRPr lang="zh-CN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1045" indent="-28511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730" indent="-22733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9565" indent="-22733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5495" indent="-22733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29840" indent="-22733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04820" indent="-22733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79165" indent="-22733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53510" indent="-22733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6D734E8-862B-4975-B29F-9C1DEBB8844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/>
              <a:t>式中              是在 </a:t>
            </a:r>
            <a:r>
              <a:rPr lang="en-US" altLang="zh-CN" sz="1300" b="1" i="1"/>
              <a:t>t</a:t>
            </a:r>
            <a:r>
              <a:rPr lang="en-US" altLang="zh-CN" sz="1300" b="1" baseline="-25000"/>
              <a:t>1</a:t>
            </a:r>
            <a:r>
              <a:rPr lang="en-US" altLang="zh-CN" sz="1300" b="1" i="1" baseline="-25000"/>
              <a:t> </a:t>
            </a:r>
            <a:r>
              <a:rPr lang="zh-CN" altLang="en-US" b="1"/>
              <a:t>到 </a:t>
            </a:r>
            <a:r>
              <a:rPr lang="en-US" altLang="zh-CN" sz="1300" b="1" i="1"/>
              <a:t>t</a:t>
            </a:r>
            <a:r>
              <a:rPr lang="en-US" altLang="zh-CN" sz="1300" b="1" baseline="-25000"/>
              <a:t>2</a:t>
            </a:r>
            <a:r>
              <a:rPr lang="en-US" altLang="zh-CN" sz="1300" b="1" i="1" baseline="-25000"/>
              <a:t> </a:t>
            </a:r>
            <a:r>
              <a:rPr lang="zh-CN" altLang="en-US" b="1"/>
              <a:t>这段时间内作用在质点上的合力矩对某一定点的</a:t>
            </a:r>
            <a:r>
              <a:rPr lang="zh-CN" altLang="en-US" b="1">
                <a:solidFill>
                  <a:srgbClr val="0000FF"/>
                </a:solidFill>
                <a:ea typeface="黑体" panose="02010609060101010101" pitchFamily="49" charset="-122"/>
              </a:rPr>
              <a:t>冲量矩</a:t>
            </a:r>
            <a:endParaRPr lang="zh-CN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1045" indent="-28511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730" indent="-22733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9565" indent="-22733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5495" indent="-22733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29840" indent="-22733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04820" indent="-22733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79165" indent="-22733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53510" indent="-22733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D531AFA-7742-4E02-B9FF-DCE0F9359AF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行星相对太阳的矢径在相等的时间内扫过相等的面积。</a:t>
            </a:r>
            <a:r>
              <a:rPr lang="zh-CN" altLang="en-US">
                <a:solidFill>
                  <a:srgbClr val="99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在近日点转得快，在远日点转得慢。</a:t>
            </a:r>
            <a:endParaRPr lang="zh-CN" altLang="en-US">
              <a:solidFill>
                <a:srgbClr val="9933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1045" indent="-28511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730" indent="-22733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9565" indent="-22733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5495" indent="-22733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29840" indent="-22733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04820" indent="-22733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79165" indent="-22733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53510" indent="-22733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F92F4C-FB02-479A-9A73-33AFCAD4C14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70890" indent="-29654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6180" indent="-23749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749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4870" indent="-23749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09215" indent="-2374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3560" indent="-2374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57905" indent="-2374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32250" indent="-2374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7CB8FF6-1887-446C-93BC-6F7B7B02EA75}" type="slidenum">
              <a:rPr lang="en-US" altLang="zh-CN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5645" indent="-27559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109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178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247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385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CC80FDA-06C2-4734-BB11-6D70E380E00E}" type="slidenum">
              <a:rPr lang="en-US" altLang="zh-CN" smtClean="0"/>
            </a:fld>
            <a:endParaRPr lang="en-US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/>
              <a:t>设质点在恒力的作用下沿直线运动，则力在长 </a:t>
            </a:r>
            <a:r>
              <a:rPr lang="en-US" altLang="zh-CN" sz="2800" b="1"/>
              <a:t>S </a:t>
            </a:r>
            <a:r>
              <a:rPr lang="zh-CN" altLang="en-US" sz="2800" b="1"/>
              <a:t>的一段直线路径上对质点做的功为：</a:t>
            </a:r>
            <a:endParaRPr lang="zh-CN" altLang="en-US" sz="2800" b="1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5645" indent="-27559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109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178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247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385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1D9612E-D341-4497-A8D0-D207F348BD19}" type="slidenum">
              <a:rPr lang="en-US" altLang="zh-CN" smtClean="0"/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800" b="1"/>
              <a:t>若质点同时受到几个力的作用，则合力的功等于各分力沿同一路径所做的功的代数和。</a:t>
            </a:r>
            <a:endParaRPr lang="zh-CN" altLang="en-US" sz="2800"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BE13D-477D-4E11-9F35-BBB0B5BA01A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1AA65-2E13-4BA1-839F-A493AE15DC9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FF7D4-5C8F-4F04-BAA2-6CDE18E67F8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527F4-BCD9-48D4-8F33-795281E2879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banner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7788"/>
            <a:ext cx="1800225" cy="169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971550" y="2239963"/>
            <a:ext cx="7200900" cy="5397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EFFFFF"/>
              </a:gs>
              <a:gs pos="50000">
                <a:srgbClr val="FF0000"/>
              </a:gs>
              <a:gs pos="100000">
                <a:srgbClr val="E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113130" tIns="56565" rIns="113130" bIns="56565" anchor="ctr"/>
          <a:lstStyle>
            <a:lvl1pPr defTabSz="11334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334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334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334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334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33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33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33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33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100">
              <a:solidFill>
                <a:srgbClr val="00246C"/>
              </a:solidFill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052736"/>
            <a:ext cx="9144000" cy="1470025"/>
          </a:xfrm>
        </p:spPr>
        <p:txBody>
          <a:bodyPr>
            <a:noAutofit/>
          </a:bodyPr>
          <a:lstStyle>
            <a:lvl1pPr algn="ctr">
              <a:defRPr sz="5400" b="1" baseline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6503F-5A62-4A28-8B27-FF84F6F48E66}" type="datetime1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7AFE4-AEA4-4F30-9127-BEC4F77BB70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CD3F5-1196-4679-B383-1E2EAC66E491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DBF0F-1B54-4AAB-BD56-F5558E4316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4E8F1-E53A-44B1-8592-45B3E7899224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ACA47-30D1-48C5-8E1F-425C6C6CFD0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2F386-4CD3-4D24-A14D-F1D36EE981DF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E0CA5-2547-4C75-828A-BA996B8EAD5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788DC-DBA7-47AF-9B75-C30B64E95ADA}" type="datetime1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974BC-F17C-471A-A4B4-029338A48E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F7853-BB2D-4875-B288-AB5FD59EF27D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B8815-A785-406D-9FA1-D5D6E9E858D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77C1B-88F6-424C-A425-8A950866C3F0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91F35-BC51-493F-B853-C740FF9DCB6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2C920-DA12-4029-8D76-6261099D58B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08391-BD2D-4445-AEBC-AA04FED03313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4F81E-79D3-4FB8-BD09-8DFE9468837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A6781-0712-4D55-B4DC-5E8E1743524F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9DD60-FED8-40F4-95ED-EE75D50289D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2B40F-7C6A-468A-A9FA-3A35D03FC2C2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13340-FF1D-42D7-81E3-3A4F453DB8D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61143" y="3524750"/>
            <a:ext cx="6723225" cy="1589593"/>
          </a:xfrm>
          <a:prstGeom prst="rect">
            <a:avLst/>
          </a:prstGeom>
        </p:spPr>
        <p:txBody>
          <a:bodyPr lIns="79681" tIns="39840" rIns="79681" bIns="39840"/>
          <a:lstStyle>
            <a:lvl1pPr marL="0" indent="0" algn="ctr">
              <a:buNone/>
              <a:defRPr/>
            </a:lvl1pPr>
            <a:lvl2pPr marL="398145" indent="0" algn="ctr">
              <a:buNone/>
              <a:defRPr/>
            </a:lvl2pPr>
            <a:lvl3pPr marL="796925" indent="0" algn="ctr">
              <a:buNone/>
              <a:defRPr/>
            </a:lvl3pPr>
            <a:lvl4pPr marL="1195070" indent="0" algn="ctr">
              <a:buNone/>
              <a:defRPr/>
            </a:lvl4pPr>
            <a:lvl5pPr marL="1593850" indent="0" algn="ctr">
              <a:buNone/>
              <a:defRPr/>
            </a:lvl5pPr>
            <a:lvl6pPr marL="1991995" indent="0" algn="ctr">
              <a:buNone/>
              <a:defRPr/>
            </a:lvl6pPr>
            <a:lvl7pPr marL="2390140" indent="0" algn="ctr">
              <a:buNone/>
              <a:defRPr/>
            </a:lvl7pPr>
            <a:lvl8pPr marL="2788920" indent="0" algn="ctr">
              <a:buNone/>
              <a:defRPr/>
            </a:lvl8pPr>
            <a:lvl9pPr marL="3187065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DFD3C-C742-45B4-B0C3-AAC7B90EAD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3ABE8-5143-44B7-8410-EE3DE3DE0F9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0A825-F7AA-4612-BE9C-D1789A881F8D}" type="datetime1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9B3B2-1286-4B7D-A1DB-2D798E0A6E9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6932" y="275013"/>
            <a:ext cx="8230138" cy="58515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E7A6E-882A-4395-B9F0-84784E397CA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34580-1C26-4474-8DDE-98BC8796ED0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A028D-399A-4210-8007-665910BF1D4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519DA-5F2C-40F0-A6A6-AF401CDE9FA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F9C0F-307C-4928-BFE9-60C364D7089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274815FF-E90E-4F38-85DC-8B71B4FB348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2F1E4-54B3-46A7-92D3-7E23986E9E8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B5F40-F91C-49FA-B2E7-0E41DE7578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image" Target="../media/image2.png"/><Relationship Id="rId15" Type="http://schemas.openxmlformats.org/officeDocument/2006/relationships/image" Target="../media/image3.png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6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B230A7C-C059-42EA-A252-57906970D54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50825" y="-14288"/>
            <a:ext cx="7920038" cy="836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fld id="{6031A6F6-6773-472B-A776-0106EB658F84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b="0">
                <a:solidFill>
                  <a:srgbClr val="898989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75475" y="64484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20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162DFA2F-4497-4335-9B8E-45E556143AC3}" type="slidenum">
              <a:rPr lang="zh-CN" altLang="en-US"/>
            </a:fld>
            <a:endParaRPr lang="zh-CN" altLang="en-US"/>
          </a:p>
        </p:txBody>
      </p:sp>
      <p:pic>
        <p:nvPicPr>
          <p:cNvPr id="2056" name="Picture 2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838" y="-26988"/>
            <a:ext cx="919162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Georgia" panose="02040502050405020303" pitchFamily="18" charset="0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Georgia" panose="02040502050405020303" pitchFamily="18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Georgia" panose="02040502050405020303" pitchFamily="18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Georgia" panose="02040502050405020303" pitchFamily="18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Georgia" panose="02040502050405020303" pitchFamily="18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Georgia" panose="02040502050405020303" pitchFamily="18" charset="0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1" kern="1200">
          <a:solidFill>
            <a:schemeClr val="tx1"/>
          </a:solidFill>
          <a:latin typeface="Georgia" panose="02040502050405020303" pitchFamily="18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Georgia" panose="02040502050405020303" pitchFamily="18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Georgia" panose="02040502050405020303" pitchFamily="18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 kern="1200">
          <a:solidFill>
            <a:schemeClr val="tx1"/>
          </a:solidFill>
          <a:latin typeface="Georgia" panose="02040502050405020303" pitchFamily="18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.bin"/><Relationship Id="rId8" Type="http://schemas.openxmlformats.org/officeDocument/2006/relationships/image" Target="../media/image65.e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64.e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3.emf"/><Relationship Id="rId3" Type="http://schemas.openxmlformats.org/officeDocument/2006/relationships/oleObject" Target="../embeddings/oleObject59.bin"/><Relationship Id="rId26" Type="http://schemas.openxmlformats.org/officeDocument/2006/relationships/notesSlide" Target="../notesSlides/notesSlide6.xml"/><Relationship Id="rId25" Type="http://schemas.openxmlformats.org/officeDocument/2006/relationships/vmlDrawing" Target="../drawings/vmlDrawing9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73.emf"/><Relationship Id="rId22" Type="http://schemas.openxmlformats.org/officeDocument/2006/relationships/oleObject" Target="../embeddings/oleObject68.bin"/><Relationship Id="rId21" Type="http://schemas.openxmlformats.org/officeDocument/2006/relationships/image" Target="../media/image72.wmf"/><Relationship Id="rId20" Type="http://schemas.openxmlformats.org/officeDocument/2006/relationships/oleObject" Target="../embeddings/oleObject67.bin"/><Relationship Id="rId2" Type="http://schemas.openxmlformats.org/officeDocument/2006/relationships/image" Target="../media/image62.emf"/><Relationship Id="rId19" Type="http://schemas.openxmlformats.org/officeDocument/2006/relationships/image" Target="../media/image71.emf"/><Relationship Id="rId18" Type="http://schemas.openxmlformats.org/officeDocument/2006/relationships/oleObject" Target="../embeddings/oleObject66.bin"/><Relationship Id="rId17" Type="http://schemas.openxmlformats.org/officeDocument/2006/relationships/image" Target="../media/image70.emf"/><Relationship Id="rId16" Type="http://schemas.openxmlformats.org/officeDocument/2006/relationships/oleObject" Target="../embeddings/oleObject65.bin"/><Relationship Id="rId15" Type="http://schemas.openxmlformats.org/officeDocument/2006/relationships/image" Target="../media/image69.emf"/><Relationship Id="rId14" Type="http://schemas.openxmlformats.org/officeDocument/2006/relationships/oleObject" Target="../embeddings/oleObject64.bin"/><Relationship Id="rId13" Type="http://schemas.openxmlformats.org/officeDocument/2006/relationships/image" Target="../media/image68.png"/><Relationship Id="rId12" Type="http://schemas.openxmlformats.org/officeDocument/2006/relationships/image" Target="../media/image67.emf"/><Relationship Id="rId11" Type="http://schemas.openxmlformats.org/officeDocument/2006/relationships/oleObject" Target="../embeddings/oleObject63.bin"/><Relationship Id="rId10" Type="http://schemas.openxmlformats.org/officeDocument/2006/relationships/image" Target="../media/image66.emf"/><Relationship Id="rId1" Type="http://schemas.openxmlformats.org/officeDocument/2006/relationships/oleObject" Target="../embeddings/oleObject58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3.bin"/><Relationship Id="rId8" Type="http://schemas.openxmlformats.org/officeDocument/2006/relationships/image" Target="../media/image77.emf"/><Relationship Id="rId7" Type="http://schemas.openxmlformats.org/officeDocument/2006/relationships/oleObject" Target="../embeddings/oleObject72.bin"/><Relationship Id="rId6" Type="http://schemas.openxmlformats.org/officeDocument/2006/relationships/image" Target="../media/image76.e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5.e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74.emf"/><Relationship Id="rId16" Type="http://schemas.openxmlformats.org/officeDocument/2006/relationships/vmlDrawing" Target="../drawings/vmlDrawing10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80.emf"/><Relationship Id="rId13" Type="http://schemas.openxmlformats.org/officeDocument/2006/relationships/oleObject" Target="../embeddings/oleObject75.bin"/><Relationship Id="rId12" Type="http://schemas.openxmlformats.org/officeDocument/2006/relationships/image" Target="../media/image79.emf"/><Relationship Id="rId11" Type="http://schemas.openxmlformats.org/officeDocument/2006/relationships/oleObject" Target="../embeddings/oleObject74.bin"/><Relationship Id="rId10" Type="http://schemas.openxmlformats.org/officeDocument/2006/relationships/image" Target="../media/image78.emf"/><Relationship Id="rId1" Type="http://schemas.openxmlformats.org/officeDocument/2006/relationships/oleObject" Target="../embeddings/oleObject69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0.bin"/><Relationship Id="rId8" Type="http://schemas.openxmlformats.org/officeDocument/2006/relationships/image" Target="../media/image84.emf"/><Relationship Id="rId7" Type="http://schemas.openxmlformats.org/officeDocument/2006/relationships/oleObject" Target="../embeddings/oleObject79.bin"/><Relationship Id="rId6" Type="http://schemas.openxmlformats.org/officeDocument/2006/relationships/image" Target="../media/image83.e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82.e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81.emf"/><Relationship Id="rId19" Type="http://schemas.openxmlformats.org/officeDocument/2006/relationships/notesSlide" Target="../notesSlides/notesSlide7.xml"/><Relationship Id="rId18" Type="http://schemas.openxmlformats.org/officeDocument/2006/relationships/vmlDrawing" Target="../drawings/vmlDrawing11.vml"/><Relationship Id="rId17" Type="http://schemas.openxmlformats.org/officeDocument/2006/relationships/slideLayout" Target="../slideLayouts/slideLayout12.xml"/><Relationship Id="rId16" Type="http://schemas.openxmlformats.org/officeDocument/2006/relationships/image" Target="../media/image88.emf"/><Relationship Id="rId15" Type="http://schemas.openxmlformats.org/officeDocument/2006/relationships/oleObject" Target="../embeddings/oleObject83.bin"/><Relationship Id="rId14" Type="http://schemas.openxmlformats.org/officeDocument/2006/relationships/image" Target="../media/image87.emf"/><Relationship Id="rId13" Type="http://schemas.openxmlformats.org/officeDocument/2006/relationships/oleObject" Target="../embeddings/oleObject82.bin"/><Relationship Id="rId12" Type="http://schemas.openxmlformats.org/officeDocument/2006/relationships/image" Target="../media/image86.emf"/><Relationship Id="rId11" Type="http://schemas.openxmlformats.org/officeDocument/2006/relationships/oleObject" Target="../embeddings/oleObject81.bin"/><Relationship Id="rId10" Type="http://schemas.openxmlformats.org/officeDocument/2006/relationships/image" Target="../media/image85.emf"/><Relationship Id="rId1" Type="http://schemas.openxmlformats.org/officeDocument/2006/relationships/oleObject" Target="../embeddings/oleObject76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8.bin"/><Relationship Id="rId8" Type="http://schemas.openxmlformats.org/officeDocument/2006/relationships/image" Target="../media/image92.emf"/><Relationship Id="rId7" Type="http://schemas.openxmlformats.org/officeDocument/2006/relationships/oleObject" Target="../embeddings/oleObject87.bin"/><Relationship Id="rId6" Type="http://schemas.openxmlformats.org/officeDocument/2006/relationships/image" Target="../media/image91.e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90.emf"/><Relationship Id="rId3" Type="http://schemas.openxmlformats.org/officeDocument/2006/relationships/oleObject" Target="../embeddings/oleObject85.bin"/><Relationship Id="rId28" Type="http://schemas.openxmlformats.org/officeDocument/2006/relationships/vmlDrawing" Target="../drawings/vmlDrawing12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01.emf"/><Relationship Id="rId25" Type="http://schemas.openxmlformats.org/officeDocument/2006/relationships/oleObject" Target="../embeddings/oleObject96.bin"/><Relationship Id="rId24" Type="http://schemas.openxmlformats.org/officeDocument/2006/relationships/image" Target="../media/image100.emf"/><Relationship Id="rId23" Type="http://schemas.openxmlformats.org/officeDocument/2006/relationships/oleObject" Target="../embeddings/oleObject95.bin"/><Relationship Id="rId22" Type="http://schemas.openxmlformats.org/officeDocument/2006/relationships/image" Target="../media/image99.emf"/><Relationship Id="rId21" Type="http://schemas.openxmlformats.org/officeDocument/2006/relationships/oleObject" Target="../embeddings/oleObject94.bin"/><Relationship Id="rId20" Type="http://schemas.openxmlformats.org/officeDocument/2006/relationships/image" Target="../media/image98.emf"/><Relationship Id="rId2" Type="http://schemas.openxmlformats.org/officeDocument/2006/relationships/image" Target="../media/image89.emf"/><Relationship Id="rId19" Type="http://schemas.openxmlformats.org/officeDocument/2006/relationships/oleObject" Target="../embeddings/oleObject93.bin"/><Relationship Id="rId18" Type="http://schemas.openxmlformats.org/officeDocument/2006/relationships/image" Target="../media/image97.emf"/><Relationship Id="rId17" Type="http://schemas.openxmlformats.org/officeDocument/2006/relationships/oleObject" Target="../embeddings/oleObject92.bin"/><Relationship Id="rId16" Type="http://schemas.openxmlformats.org/officeDocument/2006/relationships/image" Target="../media/image96.emf"/><Relationship Id="rId15" Type="http://schemas.openxmlformats.org/officeDocument/2006/relationships/oleObject" Target="../embeddings/oleObject91.bin"/><Relationship Id="rId14" Type="http://schemas.openxmlformats.org/officeDocument/2006/relationships/image" Target="../media/image95.emf"/><Relationship Id="rId13" Type="http://schemas.openxmlformats.org/officeDocument/2006/relationships/oleObject" Target="../embeddings/oleObject90.bin"/><Relationship Id="rId12" Type="http://schemas.openxmlformats.org/officeDocument/2006/relationships/image" Target="../media/image94.emf"/><Relationship Id="rId11" Type="http://schemas.openxmlformats.org/officeDocument/2006/relationships/oleObject" Target="../embeddings/oleObject89.bin"/><Relationship Id="rId10" Type="http://schemas.openxmlformats.org/officeDocument/2006/relationships/image" Target="../media/image93.emf"/><Relationship Id="rId1" Type="http://schemas.openxmlformats.org/officeDocument/2006/relationships/oleObject" Target="../embeddings/oleObject84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105.e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104.e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103.e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102.emf"/><Relationship Id="rId12" Type="http://schemas.openxmlformats.org/officeDocument/2006/relationships/vmlDrawing" Target="../drawings/vmlDrawing1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6.emf"/><Relationship Id="rId1" Type="http://schemas.openxmlformats.org/officeDocument/2006/relationships/oleObject" Target="../embeddings/oleObject97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8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6.bin"/><Relationship Id="rId8" Type="http://schemas.openxmlformats.org/officeDocument/2006/relationships/image" Target="../media/image112.emf"/><Relationship Id="rId7" Type="http://schemas.openxmlformats.org/officeDocument/2006/relationships/oleObject" Target="../embeddings/oleObject105.bin"/><Relationship Id="rId6" Type="http://schemas.openxmlformats.org/officeDocument/2006/relationships/image" Target="../media/image111.e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10.emf"/><Relationship Id="rId30" Type="http://schemas.openxmlformats.org/officeDocument/2006/relationships/vmlDrawing" Target="../drawings/vmlDrawing14.vml"/><Relationship Id="rId3" Type="http://schemas.openxmlformats.org/officeDocument/2006/relationships/oleObject" Target="../embeddings/oleObject103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122.emf"/><Relationship Id="rId27" Type="http://schemas.openxmlformats.org/officeDocument/2006/relationships/oleObject" Target="../embeddings/oleObject115.bin"/><Relationship Id="rId26" Type="http://schemas.openxmlformats.org/officeDocument/2006/relationships/image" Target="../media/image121.emf"/><Relationship Id="rId25" Type="http://schemas.openxmlformats.org/officeDocument/2006/relationships/oleObject" Target="../embeddings/oleObject114.bin"/><Relationship Id="rId24" Type="http://schemas.openxmlformats.org/officeDocument/2006/relationships/image" Target="../media/image120.emf"/><Relationship Id="rId23" Type="http://schemas.openxmlformats.org/officeDocument/2006/relationships/oleObject" Target="../embeddings/oleObject113.bin"/><Relationship Id="rId22" Type="http://schemas.openxmlformats.org/officeDocument/2006/relationships/image" Target="../media/image119.emf"/><Relationship Id="rId21" Type="http://schemas.openxmlformats.org/officeDocument/2006/relationships/oleObject" Target="../embeddings/oleObject112.bin"/><Relationship Id="rId20" Type="http://schemas.openxmlformats.org/officeDocument/2006/relationships/image" Target="../media/image118.emf"/><Relationship Id="rId2" Type="http://schemas.openxmlformats.org/officeDocument/2006/relationships/image" Target="../media/image109.emf"/><Relationship Id="rId19" Type="http://schemas.openxmlformats.org/officeDocument/2006/relationships/oleObject" Target="../embeddings/oleObject111.bin"/><Relationship Id="rId18" Type="http://schemas.openxmlformats.org/officeDocument/2006/relationships/image" Target="../media/image117.emf"/><Relationship Id="rId17" Type="http://schemas.openxmlformats.org/officeDocument/2006/relationships/oleObject" Target="../embeddings/oleObject110.bin"/><Relationship Id="rId16" Type="http://schemas.openxmlformats.org/officeDocument/2006/relationships/image" Target="../media/image116.emf"/><Relationship Id="rId15" Type="http://schemas.openxmlformats.org/officeDocument/2006/relationships/oleObject" Target="../embeddings/oleObject109.bin"/><Relationship Id="rId14" Type="http://schemas.openxmlformats.org/officeDocument/2006/relationships/image" Target="../media/image115.emf"/><Relationship Id="rId13" Type="http://schemas.openxmlformats.org/officeDocument/2006/relationships/oleObject" Target="../embeddings/oleObject108.bin"/><Relationship Id="rId12" Type="http://schemas.openxmlformats.org/officeDocument/2006/relationships/image" Target="../media/image114.emf"/><Relationship Id="rId11" Type="http://schemas.openxmlformats.org/officeDocument/2006/relationships/oleObject" Target="../embeddings/oleObject107.bin"/><Relationship Id="rId10" Type="http://schemas.openxmlformats.org/officeDocument/2006/relationships/image" Target="../media/image113.emf"/><Relationship Id="rId1" Type="http://schemas.openxmlformats.org/officeDocument/2006/relationships/oleObject" Target="../embeddings/oleObject102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0.bin"/><Relationship Id="rId8" Type="http://schemas.openxmlformats.org/officeDocument/2006/relationships/image" Target="../media/image126.emf"/><Relationship Id="rId7" Type="http://schemas.openxmlformats.org/officeDocument/2006/relationships/oleObject" Target="../embeddings/oleObject119.bin"/><Relationship Id="rId6" Type="http://schemas.openxmlformats.org/officeDocument/2006/relationships/image" Target="../media/image125.e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24.emf"/><Relationship Id="rId3" Type="http://schemas.openxmlformats.org/officeDocument/2006/relationships/oleObject" Target="../embeddings/oleObject117.bin"/><Relationship Id="rId22" Type="http://schemas.openxmlformats.org/officeDocument/2006/relationships/vmlDrawing" Target="../drawings/vmlDrawing15.vml"/><Relationship Id="rId21" Type="http://schemas.openxmlformats.org/officeDocument/2006/relationships/slideLayout" Target="../slideLayouts/slideLayout6.xml"/><Relationship Id="rId20" Type="http://schemas.openxmlformats.org/officeDocument/2006/relationships/image" Target="../media/image132.emf"/><Relationship Id="rId2" Type="http://schemas.openxmlformats.org/officeDocument/2006/relationships/image" Target="../media/image123.emf"/><Relationship Id="rId19" Type="http://schemas.openxmlformats.org/officeDocument/2006/relationships/oleObject" Target="../embeddings/oleObject125.bin"/><Relationship Id="rId18" Type="http://schemas.openxmlformats.org/officeDocument/2006/relationships/image" Target="../media/image131.emf"/><Relationship Id="rId17" Type="http://schemas.openxmlformats.org/officeDocument/2006/relationships/oleObject" Target="../embeddings/oleObject124.bin"/><Relationship Id="rId16" Type="http://schemas.openxmlformats.org/officeDocument/2006/relationships/image" Target="../media/image130.emf"/><Relationship Id="rId15" Type="http://schemas.openxmlformats.org/officeDocument/2006/relationships/oleObject" Target="../embeddings/oleObject123.bin"/><Relationship Id="rId14" Type="http://schemas.openxmlformats.org/officeDocument/2006/relationships/image" Target="../media/image129.emf"/><Relationship Id="rId13" Type="http://schemas.openxmlformats.org/officeDocument/2006/relationships/oleObject" Target="../embeddings/oleObject122.bin"/><Relationship Id="rId12" Type="http://schemas.openxmlformats.org/officeDocument/2006/relationships/image" Target="../media/image128.emf"/><Relationship Id="rId11" Type="http://schemas.openxmlformats.org/officeDocument/2006/relationships/oleObject" Target="../embeddings/oleObject121.bin"/><Relationship Id="rId10" Type="http://schemas.openxmlformats.org/officeDocument/2006/relationships/image" Target="../media/image127.emf"/><Relationship Id="rId1" Type="http://schemas.openxmlformats.org/officeDocument/2006/relationships/oleObject" Target="../embeddings/oleObject116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7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3" Type="http://schemas.openxmlformats.org/officeDocument/2006/relationships/notesSlide" Target="../notesSlides/notesSlide1.xml"/><Relationship Id="rId22" Type="http://schemas.openxmlformats.org/officeDocument/2006/relationships/vmlDrawing" Target="../drawings/vmlDrawing1.v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1.xml"/><Relationship Id="rId2" Type="http://schemas.openxmlformats.org/officeDocument/2006/relationships/image" Target="../media/image4.emf"/><Relationship Id="rId19" Type="http://schemas.openxmlformats.org/officeDocument/2006/relationships/image" Target="../media/image12.png"/><Relationship Id="rId18" Type="http://schemas.microsoft.com/office/2007/relationships/media" Target="../media/media1.wma"/><Relationship Id="rId17" Type="http://schemas.openxmlformats.org/officeDocument/2006/relationships/audio" Target="../media/media1.wma"/><Relationship Id="rId16" Type="http://schemas.openxmlformats.org/officeDocument/2006/relationships/image" Target="../media/image11.e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10.e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9.e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8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0.bin"/><Relationship Id="rId8" Type="http://schemas.openxmlformats.org/officeDocument/2006/relationships/image" Target="../media/image136.emf"/><Relationship Id="rId7" Type="http://schemas.openxmlformats.org/officeDocument/2006/relationships/oleObject" Target="../embeddings/oleObject129.bin"/><Relationship Id="rId6" Type="http://schemas.openxmlformats.org/officeDocument/2006/relationships/image" Target="../media/image135.e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34.emf"/><Relationship Id="rId3" Type="http://schemas.openxmlformats.org/officeDocument/2006/relationships/oleObject" Target="../embeddings/oleObject127.bin"/><Relationship Id="rId25" Type="http://schemas.openxmlformats.org/officeDocument/2006/relationships/notesSlide" Target="../notesSlides/notesSlide8.xml"/><Relationship Id="rId24" Type="http://schemas.openxmlformats.org/officeDocument/2006/relationships/vmlDrawing" Target="../drawings/vmlDrawing16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43.emf"/><Relationship Id="rId21" Type="http://schemas.openxmlformats.org/officeDocument/2006/relationships/oleObject" Target="../embeddings/oleObject136.bin"/><Relationship Id="rId20" Type="http://schemas.openxmlformats.org/officeDocument/2006/relationships/image" Target="../media/image142.wmf"/><Relationship Id="rId2" Type="http://schemas.openxmlformats.org/officeDocument/2006/relationships/image" Target="../media/image133.emf"/><Relationship Id="rId19" Type="http://schemas.openxmlformats.org/officeDocument/2006/relationships/oleObject" Target="../embeddings/oleObject135.bin"/><Relationship Id="rId18" Type="http://schemas.openxmlformats.org/officeDocument/2006/relationships/image" Target="../media/image141.emf"/><Relationship Id="rId17" Type="http://schemas.openxmlformats.org/officeDocument/2006/relationships/oleObject" Target="../embeddings/oleObject134.bin"/><Relationship Id="rId16" Type="http://schemas.openxmlformats.org/officeDocument/2006/relationships/image" Target="../media/image140.emf"/><Relationship Id="rId15" Type="http://schemas.openxmlformats.org/officeDocument/2006/relationships/oleObject" Target="../embeddings/oleObject133.bin"/><Relationship Id="rId14" Type="http://schemas.openxmlformats.org/officeDocument/2006/relationships/image" Target="../media/image139.emf"/><Relationship Id="rId13" Type="http://schemas.openxmlformats.org/officeDocument/2006/relationships/oleObject" Target="../embeddings/oleObject132.bin"/><Relationship Id="rId12" Type="http://schemas.openxmlformats.org/officeDocument/2006/relationships/image" Target="../media/image138.emf"/><Relationship Id="rId11" Type="http://schemas.openxmlformats.org/officeDocument/2006/relationships/oleObject" Target="../embeddings/oleObject131.bin"/><Relationship Id="rId10" Type="http://schemas.openxmlformats.org/officeDocument/2006/relationships/image" Target="../media/image137.emf"/><Relationship Id="rId1" Type="http://schemas.openxmlformats.org/officeDocument/2006/relationships/oleObject" Target="../embeddings/oleObject126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47.emf"/><Relationship Id="rId7" Type="http://schemas.openxmlformats.org/officeDocument/2006/relationships/oleObject" Target="../embeddings/oleObject140.bin"/><Relationship Id="rId6" Type="http://schemas.openxmlformats.org/officeDocument/2006/relationships/image" Target="../media/image146.e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145.emf"/><Relationship Id="rId3" Type="http://schemas.openxmlformats.org/officeDocument/2006/relationships/oleObject" Target="../embeddings/oleObject138.bin"/><Relationship Id="rId2" Type="http://schemas.openxmlformats.org/officeDocument/2006/relationships/image" Target="../media/image144.emf"/><Relationship Id="rId11" Type="http://schemas.openxmlformats.org/officeDocument/2006/relationships/notesSlide" Target="../notesSlides/notesSlide9.xml"/><Relationship Id="rId10" Type="http://schemas.openxmlformats.org/officeDocument/2006/relationships/vmlDrawing" Target="../drawings/vmlDrawing17.vml"/><Relationship Id="rId1" Type="http://schemas.openxmlformats.org/officeDocument/2006/relationships/oleObject" Target="../embeddings/oleObject137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5.bin"/><Relationship Id="rId8" Type="http://schemas.openxmlformats.org/officeDocument/2006/relationships/image" Target="../media/image151.emf"/><Relationship Id="rId7" Type="http://schemas.openxmlformats.org/officeDocument/2006/relationships/oleObject" Target="../embeddings/oleObject144.bin"/><Relationship Id="rId6" Type="http://schemas.openxmlformats.org/officeDocument/2006/relationships/image" Target="../media/image150.e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49.emf"/><Relationship Id="rId3" Type="http://schemas.openxmlformats.org/officeDocument/2006/relationships/oleObject" Target="../embeddings/oleObject142.bin"/><Relationship Id="rId23" Type="http://schemas.openxmlformats.org/officeDocument/2006/relationships/notesSlide" Target="../notesSlides/notesSlide10.xml"/><Relationship Id="rId22" Type="http://schemas.openxmlformats.org/officeDocument/2006/relationships/vmlDrawing" Target="../drawings/vmlDrawing18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57.wmf"/><Relationship Id="rId2" Type="http://schemas.openxmlformats.org/officeDocument/2006/relationships/image" Target="../media/image148.emf"/><Relationship Id="rId19" Type="http://schemas.openxmlformats.org/officeDocument/2006/relationships/oleObject" Target="../embeddings/oleObject150.bin"/><Relationship Id="rId18" Type="http://schemas.openxmlformats.org/officeDocument/2006/relationships/image" Target="../media/image156.wmf"/><Relationship Id="rId17" Type="http://schemas.openxmlformats.org/officeDocument/2006/relationships/oleObject" Target="../embeddings/oleObject149.bin"/><Relationship Id="rId16" Type="http://schemas.openxmlformats.org/officeDocument/2006/relationships/image" Target="../media/image155.wmf"/><Relationship Id="rId15" Type="http://schemas.openxmlformats.org/officeDocument/2006/relationships/oleObject" Target="../embeddings/oleObject148.bin"/><Relationship Id="rId14" Type="http://schemas.openxmlformats.org/officeDocument/2006/relationships/image" Target="../media/image154.emf"/><Relationship Id="rId13" Type="http://schemas.openxmlformats.org/officeDocument/2006/relationships/oleObject" Target="../embeddings/oleObject147.bin"/><Relationship Id="rId12" Type="http://schemas.openxmlformats.org/officeDocument/2006/relationships/image" Target="../media/image153.emf"/><Relationship Id="rId11" Type="http://schemas.openxmlformats.org/officeDocument/2006/relationships/oleObject" Target="../embeddings/oleObject146.bin"/><Relationship Id="rId10" Type="http://schemas.openxmlformats.org/officeDocument/2006/relationships/image" Target="../media/image152.emf"/><Relationship Id="rId1" Type="http://schemas.openxmlformats.org/officeDocument/2006/relationships/oleObject" Target="../embeddings/oleObject141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5.bin"/><Relationship Id="rId8" Type="http://schemas.openxmlformats.org/officeDocument/2006/relationships/image" Target="../media/image161.emf"/><Relationship Id="rId7" Type="http://schemas.openxmlformats.org/officeDocument/2006/relationships/oleObject" Target="../embeddings/oleObject154.bin"/><Relationship Id="rId6" Type="http://schemas.openxmlformats.org/officeDocument/2006/relationships/image" Target="../media/image160.e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59.emf"/><Relationship Id="rId3" Type="http://schemas.openxmlformats.org/officeDocument/2006/relationships/oleObject" Target="../embeddings/oleObject152.bin"/><Relationship Id="rId2" Type="http://schemas.openxmlformats.org/officeDocument/2006/relationships/image" Target="../media/image158.emf"/><Relationship Id="rId12" Type="http://schemas.openxmlformats.org/officeDocument/2006/relationships/vmlDrawing" Target="../drawings/vmlDrawing1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62.wmf"/><Relationship Id="rId1" Type="http://schemas.openxmlformats.org/officeDocument/2006/relationships/oleObject" Target="../embeddings/oleObject151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6.wmf"/><Relationship Id="rId8" Type="http://schemas.openxmlformats.org/officeDocument/2006/relationships/oleObject" Target="../embeddings/oleObject160.bin"/><Relationship Id="rId7" Type="http://schemas.openxmlformats.org/officeDocument/2006/relationships/oleObject" Target="../embeddings/oleObject159.bin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164.emf"/><Relationship Id="rId3" Type="http://schemas.openxmlformats.org/officeDocument/2006/relationships/oleObject" Target="../embeddings/oleObject157.bin"/><Relationship Id="rId2" Type="http://schemas.openxmlformats.org/officeDocument/2006/relationships/image" Target="../media/image163.emf"/><Relationship Id="rId11" Type="http://schemas.openxmlformats.org/officeDocument/2006/relationships/vmlDrawing" Target="../drawings/vmlDrawing20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56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5.bin"/><Relationship Id="rId8" Type="http://schemas.openxmlformats.org/officeDocument/2006/relationships/image" Target="../media/image170.emf"/><Relationship Id="rId7" Type="http://schemas.openxmlformats.org/officeDocument/2006/relationships/oleObject" Target="../embeddings/oleObject164.bin"/><Relationship Id="rId6" Type="http://schemas.openxmlformats.org/officeDocument/2006/relationships/image" Target="../media/image169.emf"/><Relationship Id="rId5" Type="http://schemas.openxmlformats.org/officeDocument/2006/relationships/oleObject" Target="../embeddings/oleObject163.bin"/><Relationship Id="rId4" Type="http://schemas.openxmlformats.org/officeDocument/2006/relationships/image" Target="../media/image168.emf"/><Relationship Id="rId3" Type="http://schemas.openxmlformats.org/officeDocument/2006/relationships/oleObject" Target="../embeddings/oleObject162.bin"/><Relationship Id="rId2" Type="http://schemas.openxmlformats.org/officeDocument/2006/relationships/image" Target="../media/image167.emf"/><Relationship Id="rId14" Type="http://schemas.openxmlformats.org/officeDocument/2006/relationships/vmlDrawing" Target="../drawings/vmlDrawing2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72.wmf"/><Relationship Id="rId11" Type="http://schemas.openxmlformats.org/officeDocument/2006/relationships/oleObject" Target="../embeddings/oleObject166.bin"/><Relationship Id="rId10" Type="http://schemas.openxmlformats.org/officeDocument/2006/relationships/image" Target="../media/image171.wmf"/><Relationship Id="rId1" Type="http://schemas.openxmlformats.org/officeDocument/2006/relationships/oleObject" Target="../embeddings/oleObject16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6.e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0.bin"/><Relationship Id="rId23" Type="http://schemas.openxmlformats.org/officeDocument/2006/relationships/notesSlide" Target="../notesSlides/notesSlide2.xml"/><Relationship Id="rId22" Type="http://schemas.openxmlformats.org/officeDocument/2006/relationships/vmlDrawing" Target="../drawings/vmlDrawing2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2.emf"/><Relationship Id="rId2" Type="http://schemas.openxmlformats.org/officeDocument/2006/relationships/image" Target="../media/image13.emf"/><Relationship Id="rId19" Type="http://schemas.openxmlformats.org/officeDocument/2006/relationships/oleObject" Target="../embeddings/oleObject18.bin"/><Relationship Id="rId18" Type="http://schemas.openxmlformats.org/officeDocument/2006/relationships/image" Target="../media/image21.emf"/><Relationship Id="rId17" Type="http://schemas.openxmlformats.org/officeDocument/2006/relationships/oleObject" Target="../embeddings/oleObject17.bin"/><Relationship Id="rId16" Type="http://schemas.openxmlformats.org/officeDocument/2006/relationships/image" Target="../media/image20.emf"/><Relationship Id="rId15" Type="http://schemas.openxmlformats.org/officeDocument/2006/relationships/oleObject" Target="../embeddings/oleObject16.bin"/><Relationship Id="rId14" Type="http://schemas.openxmlformats.org/officeDocument/2006/relationships/image" Target="../media/image19.emf"/><Relationship Id="rId13" Type="http://schemas.openxmlformats.org/officeDocument/2006/relationships/oleObject" Target="../embeddings/oleObject15.bin"/><Relationship Id="rId12" Type="http://schemas.openxmlformats.org/officeDocument/2006/relationships/image" Target="../media/image18.e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17.emf"/><Relationship Id="rId1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6.e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4.emf"/><Relationship Id="rId3" Type="http://schemas.openxmlformats.org/officeDocument/2006/relationships/oleObject" Target="../embeddings/oleObject20.bin"/><Relationship Id="rId26" Type="http://schemas.openxmlformats.org/officeDocument/2006/relationships/vmlDrawing" Target="../drawings/vmlDrawing3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34.wmf"/><Relationship Id="rId23" Type="http://schemas.openxmlformats.org/officeDocument/2006/relationships/oleObject" Target="../embeddings/oleObject30.bin"/><Relationship Id="rId22" Type="http://schemas.openxmlformats.org/officeDocument/2006/relationships/image" Target="../media/image33.emf"/><Relationship Id="rId21" Type="http://schemas.openxmlformats.org/officeDocument/2006/relationships/oleObject" Target="../embeddings/oleObject29.bin"/><Relationship Id="rId20" Type="http://schemas.openxmlformats.org/officeDocument/2006/relationships/image" Target="../media/image32.wmf"/><Relationship Id="rId2" Type="http://schemas.openxmlformats.org/officeDocument/2006/relationships/image" Target="../media/image23.emf"/><Relationship Id="rId19" Type="http://schemas.openxmlformats.org/officeDocument/2006/relationships/oleObject" Target="../embeddings/oleObject28.bin"/><Relationship Id="rId18" Type="http://schemas.openxmlformats.org/officeDocument/2006/relationships/image" Target="../media/image31.wmf"/><Relationship Id="rId17" Type="http://schemas.openxmlformats.org/officeDocument/2006/relationships/oleObject" Target="../embeddings/oleObject27.bin"/><Relationship Id="rId16" Type="http://schemas.openxmlformats.org/officeDocument/2006/relationships/image" Target="../media/image30.wmf"/><Relationship Id="rId15" Type="http://schemas.openxmlformats.org/officeDocument/2006/relationships/oleObject" Target="../embeddings/oleObject26.bin"/><Relationship Id="rId14" Type="http://schemas.openxmlformats.org/officeDocument/2006/relationships/image" Target="../media/image29.emf"/><Relationship Id="rId13" Type="http://schemas.openxmlformats.org/officeDocument/2006/relationships/oleObject" Target="../embeddings/oleObject25.bin"/><Relationship Id="rId12" Type="http://schemas.openxmlformats.org/officeDocument/2006/relationships/image" Target="../media/image28.e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27.emf"/><Relationship Id="rId1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6.e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40.e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8.emf"/><Relationship Id="rId3" Type="http://schemas.openxmlformats.org/officeDocument/2006/relationships/oleObject" Target="../embeddings/oleObject34.bin"/><Relationship Id="rId21" Type="http://schemas.openxmlformats.org/officeDocument/2006/relationships/notesSlide" Target="../notesSlides/notesSlide3.xml"/><Relationship Id="rId20" Type="http://schemas.openxmlformats.org/officeDocument/2006/relationships/vmlDrawing" Target="../drawings/vmlDrawing5.vml"/><Relationship Id="rId2" Type="http://schemas.openxmlformats.org/officeDocument/2006/relationships/image" Target="../media/image37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45.emf"/><Relationship Id="rId17" Type="http://schemas.openxmlformats.org/officeDocument/2006/relationships/oleObject" Target="../embeddings/oleObject41.bin"/><Relationship Id="rId16" Type="http://schemas.openxmlformats.org/officeDocument/2006/relationships/image" Target="../media/image44.emf"/><Relationship Id="rId15" Type="http://schemas.openxmlformats.org/officeDocument/2006/relationships/oleObject" Target="../embeddings/oleObject40.bin"/><Relationship Id="rId14" Type="http://schemas.openxmlformats.org/officeDocument/2006/relationships/image" Target="../media/image43.emf"/><Relationship Id="rId13" Type="http://schemas.openxmlformats.org/officeDocument/2006/relationships/oleObject" Target="../embeddings/oleObject39.bin"/><Relationship Id="rId12" Type="http://schemas.openxmlformats.org/officeDocument/2006/relationships/image" Target="../media/image42.emf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41.emf"/><Relationship Id="rId1" Type="http://schemas.openxmlformats.org/officeDocument/2006/relationships/oleObject" Target="../embeddings/oleObject33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49.e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7.e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6.emf"/><Relationship Id="rId17" Type="http://schemas.openxmlformats.org/officeDocument/2006/relationships/notesSlide" Target="../notesSlides/notesSlide4.xml"/><Relationship Id="rId16" Type="http://schemas.openxmlformats.org/officeDocument/2006/relationships/vmlDrawing" Target="../drawings/vmlDrawing6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52.emf"/><Relationship Id="rId13" Type="http://schemas.openxmlformats.org/officeDocument/2006/relationships/oleObject" Target="../embeddings/oleObject48.bin"/><Relationship Id="rId12" Type="http://schemas.openxmlformats.org/officeDocument/2006/relationships/image" Target="../media/image51.emf"/><Relationship Id="rId11" Type="http://schemas.openxmlformats.org/officeDocument/2006/relationships/oleObject" Target="../embeddings/oleObject47.bin"/><Relationship Id="rId10" Type="http://schemas.openxmlformats.org/officeDocument/2006/relationships/image" Target="../media/image50.emf"/><Relationship Id="rId1" Type="http://schemas.openxmlformats.org/officeDocument/2006/relationships/oleObject" Target="../embeddings/oleObject42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4.e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53.emf"/><Relationship Id="rId1" Type="http://schemas.openxmlformats.org/officeDocument/2006/relationships/oleObject" Target="../embeddings/oleObject49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6.bin"/><Relationship Id="rId8" Type="http://schemas.openxmlformats.org/officeDocument/2006/relationships/image" Target="../media/image59.emf"/><Relationship Id="rId7" Type="http://schemas.openxmlformats.org/officeDocument/2006/relationships/oleObject" Target="../embeddings/oleObject55.bin"/><Relationship Id="rId6" Type="http://schemas.openxmlformats.org/officeDocument/2006/relationships/image" Target="../media/image58.e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7.e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56.emf"/><Relationship Id="rId14" Type="http://schemas.openxmlformats.org/officeDocument/2006/relationships/vmlDrawing" Target="../drawings/vmlDrawing8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61.emf"/><Relationship Id="rId11" Type="http://schemas.openxmlformats.org/officeDocument/2006/relationships/oleObject" Target="../embeddings/oleObject57.bin"/><Relationship Id="rId10" Type="http://schemas.openxmlformats.org/officeDocument/2006/relationships/image" Target="../media/image60.emf"/><Relationship Id="rId1" Type="http://schemas.openxmlformats.org/officeDocument/2006/relationships/oleObject" Target="../embeddings/oleObject5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BE13D-477D-4E11-9F35-BBB0B5BA01A3}" type="slidenum">
              <a:rPr lang="en-US" altLang="zh-CN" smtClean="0"/>
            </a:fld>
            <a:endParaRPr lang="en-US" altLang="zh-CN"/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563248" y="2278224"/>
            <a:ext cx="8016886" cy="255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作业</a:t>
            </a: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页，</a:t>
            </a: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T11</a:t>
            </a:r>
            <a:endParaRPr lang="en-US" altLang="zh-CN" sz="4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页，</a:t>
            </a:r>
            <a:r>
              <a:rPr lang="en-US" altLang="zh-CN" sz="4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T12-T14</a:t>
            </a:r>
            <a:endParaRPr lang="en-US" altLang="zh-CN" sz="4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4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9906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348E69-B79B-407B-B65A-E96ACFA1A77E}" type="slidenum">
              <a:rPr lang="en-US" altLang="zh-CN" sz="1800" smtClean="0">
                <a:solidFill>
                  <a:schemeClr val="accent2"/>
                </a:solidFill>
              </a:rPr>
            </a:fld>
            <a:endParaRPr lang="en-US" altLang="zh-CN" sz="1800">
              <a:solidFill>
                <a:schemeClr val="accent2"/>
              </a:solidFill>
            </a:endParaRPr>
          </a:p>
        </p:txBody>
      </p: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400050" y="525463"/>
            <a:ext cx="28194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四、有心力</a:t>
            </a:r>
            <a:endParaRPr kumimoji="1" lang="zh-CN" altLang="en-US" sz="2800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457200" y="1228725"/>
            <a:ext cx="83820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质点所受的力的作用线始终通过某固定点，该力为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有心力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，该点称为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力心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。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477838" y="2500313"/>
            <a:ext cx="81534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由于有心力对力心的力矩为零，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质点对该力心的角动量一定守恒。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1" name="Rectangle 40"/>
          <p:cNvSpPr>
            <a:spLocks noChangeArrowheads="1"/>
          </p:cNvSpPr>
          <p:nvPr/>
        </p:nvSpPr>
        <p:spPr bwMode="auto">
          <a:xfrm>
            <a:off x="477838" y="3979863"/>
            <a:ext cx="826452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可用以研究质点绕固定点运动的情况，如行星、卫星的运动，电子绕原子核的运动等。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9" grpId="0" autoUpdateAnimBg="0"/>
      <p:bldP spid="104460" grpId="0" autoUpdateAnimBg="0"/>
      <p:bldP spid="104461" grpId="0" autoUpdateAnimBg="0"/>
      <p:bldP spid="2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D02E89-045D-4C40-9844-AF310F0FE798}" type="slidenum">
              <a:rPr lang="en-US" altLang="zh-CN" sz="1800" smtClean="0">
                <a:solidFill>
                  <a:schemeClr val="accent2"/>
                </a:solidFill>
              </a:rPr>
            </a:fld>
            <a:endParaRPr lang="en-US" altLang="zh-CN" sz="1800">
              <a:solidFill>
                <a:schemeClr val="accent2"/>
              </a:solidFill>
            </a:endParaRPr>
          </a:p>
        </p:txBody>
      </p:sp>
      <p:sp>
        <p:nvSpPr>
          <p:cNvPr id="156689" name="AutoShape 17" descr="深色下对角线"/>
          <p:cNvSpPr>
            <a:spLocks noChangeArrowheads="1"/>
          </p:cNvSpPr>
          <p:nvPr/>
        </p:nvSpPr>
        <p:spPr bwMode="auto">
          <a:xfrm rot="271762">
            <a:off x="484188" y="3430588"/>
            <a:ext cx="2738437" cy="496887"/>
          </a:xfrm>
          <a:prstGeom prst="triangle">
            <a:avLst>
              <a:gd name="adj" fmla="val 25954"/>
            </a:avLst>
          </a:prstGeom>
          <a:pattFill prst="dkDnDiag">
            <a:fgClr>
              <a:schemeClr val="folHlink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" name="Group 50"/>
          <p:cNvGrpSpPr/>
          <p:nvPr/>
        </p:nvGrpSpPr>
        <p:grpSpPr bwMode="auto">
          <a:xfrm>
            <a:off x="360363" y="3086100"/>
            <a:ext cx="936625" cy="482600"/>
            <a:chOff x="340" y="1253"/>
            <a:chExt cx="590" cy="304"/>
          </a:xfrm>
        </p:grpSpPr>
        <p:sp>
          <p:nvSpPr>
            <p:cNvPr id="48164" name="Line 8"/>
            <p:cNvSpPr>
              <a:spLocks noChangeShapeType="1"/>
            </p:cNvSpPr>
            <p:nvPr/>
          </p:nvSpPr>
          <p:spPr bwMode="auto">
            <a:xfrm>
              <a:off x="340" y="1253"/>
              <a:ext cx="590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5" name="Freeform 16"/>
            <p:cNvSpPr/>
            <p:nvPr/>
          </p:nvSpPr>
          <p:spPr bwMode="auto">
            <a:xfrm>
              <a:off x="684" y="1389"/>
              <a:ext cx="104" cy="144"/>
            </a:xfrm>
            <a:custGeom>
              <a:avLst/>
              <a:gdLst>
                <a:gd name="T0" fmla="*/ 104 w 104"/>
                <a:gd name="T1" fmla="*/ 0 h 144"/>
                <a:gd name="T2" fmla="*/ 8 w 104"/>
                <a:gd name="T3" fmla="*/ 48 h 144"/>
                <a:gd name="T4" fmla="*/ 56 w 104"/>
                <a:gd name="T5" fmla="*/ 144 h 144"/>
                <a:gd name="T6" fmla="*/ 0 60000 65536"/>
                <a:gd name="T7" fmla="*/ 0 60000 65536"/>
                <a:gd name="T8" fmla="*/ 0 60000 65536"/>
                <a:gd name="T9" fmla="*/ 0 w 104"/>
                <a:gd name="T10" fmla="*/ 0 h 144"/>
                <a:gd name="T11" fmla="*/ 104 w 10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" h="144">
                  <a:moveTo>
                    <a:pt x="104" y="0"/>
                  </a:moveTo>
                  <a:cubicBezTo>
                    <a:pt x="60" y="12"/>
                    <a:pt x="16" y="24"/>
                    <a:pt x="8" y="48"/>
                  </a:cubicBezTo>
                  <a:cubicBezTo>
                    <a:pt x="0" y="72"/>
                    <a:pt x="28" y="108"/>
                    <a:pt x="56" y="14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8166" name="Object 10"/>
            <p:cNvGraphicFramePr>
              <a:graphicFrameLocks noChangeAspect="1"/>
            </p:cNvGraphicFramePr>
            <p:nvPr/>
          </p:nvGraphicFramePr>
          <p:xfrm>
            <a:off x="476" y="1344"/>
            <a:ext cx="233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63" name="公式" r:id="rId1" imgW="228600" imgH="203200" progId="Equation.3">
                    <p:embed/>
                  </p:oleObj>
                </mc:Choice>
                <mc:Fallback>
                  <p:oleObj name="公式" r:id="rId1" imgW="228600" imgH="203200" progId="Equation.3">
                    <p:embed/>
                    <p:pic>
                      <p:nvPicPr>
                        <p:cNvPr id="0" name="图片 932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1344"/>
                          <a:ext cx="233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9"/>
          <p:cNvGrpSpPr/>
          <p:nvPr/>
        </p:nvGrpSpPr>
        <p:grpSpPr bwMode="auto">
          <a:xfrm>
            <a:off x="293688" y="3302000"/>
            <a:ext cx="3657600" cy="1528763"/>
            <a:chOff x="480" y="1389"/>
            <a:chExt cx="2304" cy="963"/>
          </a:xfrm>
        </p:grpSpPr>
        <p:sp>
          <p:nvSpPr>
            <p:cNvPr id="48159" name="Oval 5"/>
            <p:cNvSpPr>
              <a:spLocks noChangeArrowheads="1"/>
            </p:cNvSpPr>
            <p:nvPr/>
          </p:nvSpPr>
          <p:spPr bwMode="auto">
            <a:xfrm>
              <a:off x="480" y="1392"/>
              <a:ext cx="2304" cy="96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8160" name="Line 7"/>
            <p:cNvSpPr>
              <a:spLocks noChangeShapeType="1"/>
            </p:cNvSpPr>
            <p:nvPr/>
          </p:nvSpPr>
          <p:spPr bwMode="auto">
            <a:xfrm flipH="1" flipV="1">
              <a:off x="1104" y="1440"/>
              <a:ext cx="1296" cy="432"/>
            </a:xfrm>
            <a:prstGeom prst="line">
              <a:avLst/>
            </a:prstGeom>
            <a:noFill/>
            <a:ln w="31750">
              <a:solidFill>
                <a:srgbClr val="9933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8161" name="Object 9"/>
            <p:cNvGraphicFramePr>
              <a:graphicFrameLocks noChangeAspect="1"/>
            </p:cNvGraphicFramePr>
            <p:nvPr/>
          </p:nvGraphicFramePr>
          <p:xfrm>
            <a:off x="1746" y="1389"/>
            <a:ext cx="225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64" name="公式" r:id="rId3" imgW="165100" imgH="254000" progId="Equation.3">
                    <p:embed/>
                  </p:oleObj>
                </mc:Choice>
                <mc:Fallback>
                  <p:oleObj name="公式" r:id="rId3" imgW="165100" imgH="254000" progId="Equation.3">
                    <p:embed/>
                    <p:pic>
                      <p:nvPicPr>
                        <p:cNvPr id="0" name="图片 932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389"/>
                          <a:ext cx="225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62" name="Oval 35"/>
            <p:cNvSpPr>
              <a:spLocks noChangeArrowheads="1"/>
            </p:cNvSpPr>
            <p:nvPr/>
          </p:nvSpPr>
          <p:spPr bwMode="auto">
            <a:xfrm>
              <a:off x="1057" y="1398"/>
              <a:ext cx="68" cy="68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alpha val="75000"/>
                  </a:srgbClr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8163" name="Oval 37"/>
            <p:cNvSpPr>
              <a:spLocks noChangeArrowheads="1"/>
            </p:cNvSpPr>
            <p:nvPr/>
          </p:nvSpPr>
          <p:spPr bwMode="auto">
            <a:xfrm>
              <a:off x="2336" y="1815"/>
              <a:ext cx="102" cy="102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alpha val="75000"/>
                  </a:srgbClr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4" name="Group 48"/>
          <p:cNvGrpSpPr/>
          <p:nvPr/>
        </p:nvGrpSpPr>
        <p:grpSpPr bwMode="auto">
          <a:xfrm>
            <a:off x="369888" y="3840163"/>
            <a:ext cx="2971800" cy="533400"/>
            <a:chOff x="346" y="1728"/>
            <a:chExt cx="1872" cy="336"/>
          </a:xfrm>
        </p:grpSpPr>
        <p:sp>
          <p:nvSpPr>
            <p:cNvPr id="48157" name="Line 12"/>
            <p:cNvSpPr>
              <a:spLocks noChangeShapeType="1"/>
            </p:cNvSpPr>
            <p:nvPr/>
          </p:nvSpPr>
          <p:spPr bwMode="auto">
            <a:xfrm flipH="1" flipV="1">
              <a:off x="346" y="1728"/>
              <a:ext cx="1872" cy="144"/>
            </a:xfrm>
            <a:prstGeom prst="line">
              <a:avLst/>
            </a:prstGeom>
            <a:noFill/>
            <a:ln w="31750">
              <a:solidFill>
                <a:srgbClr val="9933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8158" name="Object 8"/>
            <p:cNvGraphicFramePr>
              <a:graphicFrameLocks noChangeAspect="1"/>
            </p:cNvGraphicFramePr>
            <p:nvPr/>
          </p:nvGraphicFramePr>
          <p:xfrm>
            <a:off x="632" y="1750"/>
            <a:ext cx="766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65" name="Equation" r:id="rId5" imgW="787400" imgH="292100" progId="Equation.DSMT4">
                    <p:embed/>
                  </p:oleObj>
                </mc:Choice>
                <mc:Fallback>
                  <p:oleObj name="Equation" r:id="rId5" imgW="787400" imgH="292100" progId="Equation.DSMT4">
                    <p:embed/>
                    <p:pic>
                      <p:nvPicPr>
                        <p:cNvPr id="0" name="图片 932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" y="1750"/>
                          <a:ext cx="766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9"/>
          <p:cNvGrpSpPr/>
          <p:nvPr/>
        </p:nvGrpSpPr>
        <p:grpSpPr bwMode="auto">
          <a:xfrm>
            <a:off x="0" y="3344863"/>
            <a:ext cx="1223963" cy="514350"/>
            <a:chOff x="113" y="1416"/>
            <a:chExt cx="771" cy="324"/>
          </a:xfrm>
        </p:grpSpPr>
        <p:graphicFrame>
          <p:nvGraphicFramePr>
            <p:cNvPr id="48155" name="Object 7"/>
            <p:cNvGraphicFramePr>
              <a:graphicFrameLocks noChangeAspect="1"/>
            </p:cNvGraphicFramePr>
            <p:nvPr/>
          </p:nvGraphicFramePr>
          <p:xfrm>
            <a:off x="113" y="1423"/>
            <a:ext cx="38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66" name="Equation" r:id="rId7" imgW="368300" imgH="292100" progId="Equation.DSMT4">
                    <p:embed/>
                  </p:oleObj>
                </mc:Choice>
                <mc:Fallback>
                  <p:oleObj name="Equation" r:id="rId7" imgW="368300" imgH="292100" progId="Equation.DSMT4">
                    <p:embed/>
                    <p:pic>
                      <p:nvPicPr>
                        <p:cNvPr id="0" name="图片 932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" y="1423"/>
                          <a:ext cx="38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6" name="Line 36"/>
            <p:cNvSpPr>
              <a:spLocks noChangeShapeType="1"/>
            </p:cNvSpPr>
            <p:nvPr/>
          </p:nvSpPr>
          <p:spPr bwMode="auto">
            <a:xfrm rot="300000" flipH="1">
              <a:off x="376" y="1416"/>
              <a:ext cx="508" cy="31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22"/>
          <p:cNvGrpSpPr/>
          <p:nvPr/>
        </p:nvGrpSpPr>
        <p:grpSpPr bwMode="auto">
          <a:xfrm>
            <a:off x="2865438" y="2581275"/>
            <a:ext cx="477837" cy="1482725"/>
            <a:chOff x="657" y="1162"/>
            <a:chExt cx="301" cy="934"/>
          </a:xfrm>
        </p:grpSpPr>
        <p:graphicFrame>
          <p:nvGraphicFramePr>
            <p:cNvPr id="48153" name="Object 6"/>
            <p:cNvGraphicFramePr>
              <a:graphicFrameLocks noChangeAspect="1"/>
            </p:cNvGraphicFramePr>
            <p:nvPr/>
          </p:nvGraphicFramePr>
          <p:xfrm>
            <a:off x="657" y="1162"/>
            <a:ext cx="301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67" name="公式" r:id="rId9" imgW="228600" imgH="304800" progId="Equation.3">
                    <p:embed/>
                  </p:oleObj>
                </mc:Choice>
                <mc:Fallback>
                  <p:oleObj name="公式" r:id="rId9" imgW="228600" imgH="304800" progId="Equation.3">
                    <p:embed/>
                    <p:pic>
                      <p:nvPicPr>
                        <p:cNvPr id="0" name="图片 932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162"/>
                          <a:ext cx="301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4" name="Line 24"/>
            <p:cNvSpPr>
              <a:spLocks noChangeShapeType="1"/>
            </p:cNvSpPr>
            <p:nvPr/>
          </p:nvSpPr>
          <p:spPr bwMode="auto">
            <a:xfrm flipV="1">
              <a:off x="948" y="1234"/>
              <a:ext cx="0" cy="862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sm" len="sm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6713" name="Text Box 41"/>
          <p:cNvSpPr txBox="1">
            <a:spLocks noChangeArrowheads="1"/>
          </p:cNvSpPr>
          <p:nvPr/>
        </p:nvSpPr>
        <p:spPr bwMode="auto">
          <a:xfrm>
            <a:off x="201613" y="0"/>
            <a:ext cx="8801100" cy="151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用角动量守恒定律推导行星运动的开普勒第二定律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: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行星对太阳的位置矢量在相等的时间内扫过相等的面积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即行星的矢径的面积速度为恒量。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56716" name="Text Box 44"/>
          <p:cNvSpPr txBox="1">
            <a:spLocks noChangeArrowheads="1"/>
          </p:cNvSpPr>
          <p:nvPr/>
        </p:nvSpPr>
        <p:spPr bwMode="auto">
          <a:xfrm>
            <a:off x="4071938" y="3654425"/>
            <a:ext cx="4911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行星对太阳中心的角动量守恒：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56717" name="Object 2"/>
          <p:cNvGraphicFramePr>
            <a:graphicFrameLocks noChangeAspect="1"/>
          </p:cNvGraphicFramePr>
          <p:nvPr/>
        </p:nvGraphicFramePr>
        <p:xfrm>
          <a:off x="4511675" y="4168775"/>
          <a:ext cx="195421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8" name="Equation" r:id="rId11" imgW="1358900" imgH="368300" progId="Equation.DSMT4">
                  <p:embed/>
                </p:oleObj>
              </mc:Choice>
              <mc:Fallback>
                <p:oleObj name="Equation" r:id="rId11" imgW="1358900" imgH="368300" progId="Equation.DSMT4">
                  <p:embed/>
                  <p:pic>
                    <p:nvPicPr>
                      <p:cNvPr id="0" name="图片 93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4168775"/>
                        <a:ext cx="1954213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6723" name="Picture 51" descr="lixue0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5048250"/>
            <a:ext cx="36957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724" name="Text Box 52"/>
          <p:cNvSpPr txBox="1">
            <a:spLocks noChangeArrowheads="1"/>
          </p:cNvSpPr>
          <p:nvPr/>
        </p:nvSpPr>
        <p:spPr bwMode="auto">
          <a:xfrm>
            <a:off x="3997325" y="6129338"/>
            <a:ext cx="4900613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行星绕太阳的运动是平面运动。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522288" y="1492250"/>
            <a:ext cx="13716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endParaRPr kumimoji="1" lang="zh-CN" altLang="en-US" sz="2800" b="1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1316038" y="1474788"/>
            <a:ext cx="7516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在很短的</a:t>
            </a:r>
            <a:r>
              <a:rPr kumimoji="1" lang="en-US" altLang="zh-CN" sz="2800" b="1">
                <a:latin typeface="Times New Roman" panose="02020603050405020304" pitchFamily="18" charset="0"/>
              </a:rPr>
              <a:t>d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t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时间内，行星的矢径扫过的面积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3983038" y="1989138"/>
          <a:ext cx="273050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9" name="Equation" r:id="rId14" imgW="2133600" imgH="457200" progId="Equation.DSMT4">
                  <p:embed/>
                </p:oleObj>
              </mc:Choice>
              <mc:Fallback>
                <p:oleObj name="Equation" r:id="rId14" imgW="2133600" imgH="457200" progId="Equation.DSMT4">
                  <p:embed/>
                  <p:pic>
                    <p:nvPicPr>
                      <p:cNvPr id="0" name="图片 93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038" y="1989138"/>
                        <a:ext cx="2730500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4641850" y="2687638"/>
          <a:ext cx="21844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0" name="Equation" r:id="rId16" imgW="1854200" imgH="660400" progId="Equation.DSMT4">
                  <p:embed/>
                </p:oleObj>
              </mc:Choice>
              <mc:Fallback>
                <p:oleObj name="Equation" r:id="rId16" imgW="1854200" imgH="660400" progId="Equation.DSMT4">
                  <p:embed/>
                  <p:pic>
                    <p:nvPicPr>
                      <p:cNvPr id="0" name="图片 93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850" y="2687638"/>
                        <a:ext cx="218440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7" name="Object 35"/>
          <p:cNvGraphicFramePr>
            <a:graphicFrameLocks noChangeAspect="1"/>
          </p:cNvGraphicFramePr>
          <p:nvPr/>
        </p:nvGraphicFramePr>
        <p:xfrm>
          <a:off x="6819900" y="1951038"/>
          <a:ext cx="169545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1" name="Equation" r:id="rId18" imgW="1295400" imgH="457200" progId="Equation.DSMT4">
                  <p:embed/>
                </p:oleObj>
              </mc:Choice>
              <mc:Fallback>
                <p:oleObj name="Equation" r:id="rId18" imgW="1295400" imgH="457200" progId="Equation.DSMT4">
                  <p:embed/>
                  <p:pic>
                    <p:nvPicPr>
                      <p:cNvPr id="0" name="图片 93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1951038"/>
                        <a:ext cx="1695450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8" name="Object 36"/>
          <p:cNvGraphicFramePr>
            <a:graphicFrameLocks noChangeAspect="1"/>
          </p:cNvGraphicFramePr>
          <p:nvPr/>
        </p:nvGraphicFramePr>
        <p:xfrm>
          <a:off x="6859588" y="2740025"/>
          <a:ext cx="1452562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2" name="Equation" r:id="rId20" imgW="635000" imgH="342900" progId="Equation.DSMT4">
                  <p:embed/>
                </p:oleObj>
              </mc:Choice>
              <mc:Fallback>
                <p:oleObj name="Equation" r:id="rId20" imgW="635000" imgH="342900" progId="Equation.DSMT4">
                  <p:embed/>
                  <p:pic>
                    <p:nvPicPr>
                      <p:cNvPr id="0" name="图片 93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588" y="2740025"/>
                        <a:ext cx="1452562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99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6478588" y="4297363"/>
            <a:ext cx="1500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＝恒矢量 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7" name="Group 54"/>
          <p:cNvGrpSpPr/>
          <p:nvPr/>
        </p:nvGrpSpPr>
        <p:grpSpPr bwMode="auto">
          <a:xfrm>
            <a:off x="4022725" y="4887913"/>
            <a:ext cx="5432425" cy="1192212"/>
            <a:chOff x="456" y="2931"/>
            <a:chExt cx="3422" cy="751"/>
          </a:xfrm>
        </p:grpSpPr>
        <p:sp>
          <p:nvSpPr>
            <p:cNvPr id="48150" name="Rectangle 49"/>
            <p:cNvSpPr>
              <a:spLocks noChangeArrowheads="1"/>
            </p:cNvSpPr>
            <p:nvPr/>
          </p:nvSpPr>
          <p:spPr bwMode="auto">
            <a:xfrm>
              <a:off x="485" y="3022"/>
              <a:ext cx="339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所以面积速度                       也是恒量。 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8151" name="Rectangle 50"/>
            <p:cNvSpPr>
              <a:spLocks noChangeArrowheads="1"/>
            </p:cNvSpPr>
            <p:nvPr/>
          </p:nvSpPr>
          <p:spPr bwMode="auto">
            <a:xfrm>
              <a:off x="456" y="3391"/>
              <a:ext cx="206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开普勒第二定律得证。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8152" name="Object 37"/>
            <p:cNvGraphicFramePr>
              <a:graphicFrameLocks noChangeAspect="1"/>
            </p:cNvGraphicFramePr>
            <p:nvPr/>
          </p:nvGraphicFramePr>
          <p:xfrm>
            <a:off x="1733" y="2931"/>
            <a:ext cx="1032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73" name="Equation" r:id="rId22" imgW="1663700" imgH="635000" progId="Equation.DSMT4">
                    <p:embed/>
                  </p:oleObj>
                </mc:Choice>
                <mc:Fallback>
                  <p:oleObj name="Equation" r:id="rId22" imgW="1663700" imgH="635000" progId="Equation.DSMT4">
                    <p:embed/>
                    <p:pic>
                      <p:nvPicPr>
                        <p:cNvPr id="0" name="图片 932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3" y="2931"/>
                          <a:ext cx="1032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6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2000"/>
                                        <p:tgtEl>
                                          <p:spTgt spid="15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156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156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9" dur="500"/>
                                        <p:tgtEl>
                                          <p:spTgt spid="15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5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9" grpId="0" animBg="1"/>
      <p:bldP spid="156713" grpId="0" autoUpdateAnimBg="0"/>
      <p:bldP spid="156716" grpId="0" autoUpdateAnimBg="0"/>
      <p:bldP spid="156724" grpId="0" autoUpdateAnimBg="0"/>
      <p:bldP spid="32" grpId="0" autoUpdateAnimBg="0"/>
      <p:bldP spid="33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ext Box 2"/>
          <p:cNvSpPr txBox="1">
            <a:spLocks noChangeArrowheads="1"/>
          </p:cNvSpPr>
          <p:nvPr/>
        </p:nvSpPr>
        <p:spPr bwMode="auto">
          <a:xfrm>
            <a:off x="139700" y="0"/>
            <a:ext cx="9004300" cy="1384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将一质点沿一半径为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的光滑半球形碗的内面水平地投射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碗保持静止。设</a:t>
            </a:r>
            <a:r>
              <a:rPr lang="en-US" altLang="zh-CN" sz="2800" b="1" i="1" dirty="0">
                <a:latin typeface="Book Antiqua" panose="0204060205030503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是质点恰好能达到碗口所需要的初速度。试求出</a:t>
            </a:r>
            <a:r>
              <a:rPr lang="en-US" altLang="zh-CN" sz="2800" b="1" i="1" dirty="0">
                <a:latin typeface="Book Antiqua" panose="0204060205030503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作为</a:t>
            </a:r>
            <a:r>
              <a:rPr lang="zh-CN" altLang="en-US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的函数的表达式。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(2-T15)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1971" name="Line 3"/>
          <p:cNvSpPr>
            <a:spLocks noChangeShapeType="1"/>
          </p:cNvSpPr>
          <p:nvPr/>
        </p:nvSpPr>
        <p:spPr bwMode="auto">
          <a:xfrm>
            <a:off x="7715250" y="5489575"/>
            <a:ext cx="0" cy="533400"/>
          </a:xfrm>
          <a:prstGeom prst="line">
            <a:avLst/>
          </a:prstGeom>
          <a:noFill/>
          <a:ln w="38100">
            <a:solidFill>
              <a:srgbClr val="990099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7472363" y="5872163"/>
            <a:ext cx="642937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mg</a:t>
            </a:r>
            <a:endParaRPr lang="en-US" altLang="zh-CN" sz="28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1974" name="Line 6"/>
          <p:cNvSpPr>
            <a:spLocks noChangeShapeType="1"/>
          </p:cNvSpPr>
          <p:nvPr/>
        </p:nvSpPr>
        <p:spPr bwMode="auto">
          <a:xfrm flipH="1" flipV="1">
            <a:off x="7105650" y="4803775"/>
            <a:ext cx="609600" cy="60960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1975" name="Text Box 7"/>
          <p:cNvSpPr txBox="1">
            <a:spLocks noChangeArrowheads="1"/>
          </p:cNvSpPr>
          <p:nvPr/>
        </p:nvSpPr>
        <p:spPr bwMode="auto">
          <a:xfrm>
            <a:off x="6715125" y="4365625"/>
            <a:ext cx="44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976" name="Line 8"/>
          <p:cNvSpPr>
            <a:spLocks noChangeShapeType="1"/>
          </p:cNvSpPr>
          <p:nvPr/>
        </p:nvSpPr>
        <p:spPr bwMode="auto">
          <a:xfrm flipV="1">
            <a:off x="7715250" y="4803775"/>
            <a:ext cx="0" cy="609600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1977" name="Line 9"/>
          <p:cNvSpPr>
            <a:spLocks noChangeShapeType="1"/>
          </p:cNvSpPr>
          <p:nvPr/>
        </p:nvSpPr>
        <p:spPr bwMode="auto">
          <a:xfrm flipH="1">
            <a:off x="7105650" y="5413375"/>
            <a:ext cx="609600" cy="0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1978" name="Text Box 10"/>
          <p:cNvSpPr txBox="1">
            <a:spLocks noChangeArrowheads="1"/>
          </p:cNvSpPr>
          <p:nvPr/>
        </p:nvSpPr>
        <p:spPr bwMode="auto">
          <a:xfrm>
            <a:off x="7775575" y="4567238"/>
            <a:ext cx="342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zh-CN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979" name="Text Box 11"/>
          <p:cNvSpPr txBox="1">
            <a:spLocks noChangeArrowheads="1"/>
          </p:cNvSpPr>
          <p:nvPr/>
        </p:nvSpPr>
        <p:spPr bwMode="auto">
          <a:xfrm>
            <a:off x="6845300" y="5351463"/>
            <a:ext cx="365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altLang="zh-CN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980" name="Text Box 12"/>
          <p:cNvSpPr txBox="1">
            <a:spLocks noChangeArrowheads="1"/>
          </p:cNvSpPr>
          <p:nvPr/>
        </p:nvSpPr>
        <p:spPr bwMode="auto">
          <a:xfrm>
            <a:off x="6443663" y="3870325"/>
            <a:ext cx="270033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受力分析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1981" name="Text Box 13"/>
          <p:cNvSpPr txBox="1">
            <a:spLocks noChangeArrowheads="1"/>
          </p:cNvSpPr>
          <p:nvPr/>
        </p:nvSpPr>
        <p:spPr bwMode="auto">
          <a:xfrm>
            <a:off x="355600" y="3154363"/>
            <a:ext cx="5697538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所以沿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轴方向的力矩 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=0,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1982" name="Text Box 14"/>
          <p:cNvSpPr txBox="1">
            <a:spLocks noChangeArrowheads="1"/>
          </p:cNvSpPr>
          <p:nvPr/>
        </p:nvSpPr>
        <p:spPr bwMode="auto">
          <a:xfrm>
            <a:off x="141288" y="1527175"/>
            <a:ext cx="280828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解：</a:t>
            </a:r>
            <a:endParaRPr lang="zh-CN" altLang="en-US" sz="2800" b="1" dirty="0">
              <a:solidFill>
                <a:srgbClr val="FF33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1983" name="Text Box 15"/>
          <p:cNvSpPr txBox="1">
            <a:spLocks noChangeArrowheads="1"/>
          </p:cNvSpPr>
          <p:nvPr/>
        </p:nvSpPr>
        <p:spPr bwMode="auto">
          <a:xfrm>
            <a:off x="350838" y="3787775"/>
            <a:ext cx="6696075" cy="954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故角动量在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方向上的分量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守恒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L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11984" name="Object 2"/>
          <p:cNvGraphicFramePr>
            <a:graphicFrameLocks noChangeAspect="1"/>
          </p:cNvGraphicFramePr>
          <p:nvPr/>
        </p:nvGraphicFramePr>
        <p:xfrm>
          <a:off x="2312988" y="6051550"/>
          <a:ext cx="30226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9" name="Equation" r:id="rId1" imgW="5486400" imgH="838200" progId="Equation.DSMT4">
                  <p:embed/>
                </p:oleObj>
              </mc:Choice>
              <mc:Fallback>
                <p:oleObj name="Equation" r:id="rId1" imgW="5486400" imgH="838200" progId="Equation.DSMT4">
                  <p:embed/>
                  <p:pic>
                    <p:nvPicPr>
                      <p:cNvPr id="0" name="图片 94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88" y="6051550"/>
                        <a:ext cx="30226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92" name="Object 3"/>
          <p:cNvGraphicFramePr>
            <a:graphicFrameLocks noChangeAspect="1"/>
          </p:cNvGraphicFramePr>
          <p:nvPr/>
        </p:nvGraphicFramePr>
        <p:xfrm>
          <a:off x="436563" y="2590800"/>
          <a:ext cx="14986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0" name="Equation" r:id="rId3" imgW="3035300" imgH="698500" progId="Equation.DSMT4">
                  <p:embed/>
                </p:oleObj>
              </mc:Choice>
              <mc:Fallback>
                <p:oleObj name="Equation" r:id="rId3" imgW="3035300" imgH="698500" progId="Equation.DSMT4">
                  <p:embed/>
                  <p:pic>
                    <p:nvPicPr>
                      <p:cNvPr id="0" name="图片 94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2590800"/>
                        <a:ext cx="14986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94" name="Text Box 26"/>
          <p:cNvSpPr txBox="1">
            <a:spLocks noChangeArrowheads="1"/>
          </p:cNvSpPr>
          <p:nvPr/>
        </p:nvSpPr>
        <p:spPr bwMode="auto">
          <a:xfrm>
            <a:off x="754063" y="1554163"/>
            <a:ext cx="5618162" cy="9540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取球心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为参考点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并设开始时质点在板面内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且速度垂直向外。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1995" name="Line 27"/>
          <p:cNvSpPr>
            <a:spLocks noChangeShapeType="1"/>
          </p:cNvSpPr>
          <p:nvPr/>
        </p:nvSpPr>
        <p:spPr bwMode="auto">
          <a:xfrm>
            <a:off x="7105650" y="4783138"/>
            <a:ext cx="46038" cy="520700"/>
          </a:xfrm>
          <a:prstGeom prst="line">
            <a:avLst/>
          </a:prstGeom>
          <a:noFill/>
          <a:ln w="12700">
            <a:solidFill>
              <a:srgbClr val="000066"/>
            </a:solidFill>
            <a:prstDash val="dash"/>
            <a:rou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zh-CN" altLang="en-US" sz="28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1996" name="Line 28"/>
          <p:cNvSpPr>
            <a:spLocks noChangeShapeType="1"/>
          </p:cNvSpPr>
          <p:nvPr/>
        </p:nvSpPr>
        <p:spPr bwMode="auto">
          <a:xfrm flipH="1" flipV="1">
            <a:off x="7113588" y="5248275"/>
            <a:ext cx="598487" cy="774700"/>
          </a:xfrm>
          <a:prstGeom prst="line">
            <a:avLst/>
          </a:prstGeom>
          <a:noFill/>
          <a:ln w="12700">
            <a:solidFill>
              <a:srgbClr val="660033"/>
            </a:solidFill>
            <a:prstDash val="dash"/>
            <a:rou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zh-CN" altLang="en-US" sz="28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1997" name="Line 29"/>
          <p:cNvSpPr>
            <a:spLocks noChangeShapeType="1"/>
          </p:cNvSpPr>
          <p:nvPr/>
        </p:nvSpPr>
        <p:spPr bwMode="auto">
          <a:xfrm flipH="1" flipV="1">
            <a:off x="7121525" y="5240338"/>
            <a:ext cx="574675" cy="166687"/>
          </a:xfrm>
          <a:prstGeom prst="line">
            <a:avLst/>
          </a:prstGeom>
          <a:noFill/>
          <a:ln w="28575">
            <a:solidFill>
              <a:srgbClr val="990099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zh-CN" altLang="en-US" sz="28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1998" name="Line 30"/>
          <p:cNvSpPr>
            <a:spLocks noChangeShapeType="1"/>
          </p:cNvSpPr>
          <p:nvPr/>
        </p:nvSpPr>
        <p:spPr bwMode="auto">
          <a:xfrm>
            <a:off x="7666038" y="5373688"/>
            <a:ext cx="428625" cy="465137"/>
          </a:xfrm>
          <a:prstGeom prst="line">
            <a:avLst/>
          </a:prstGeom>
          <a:noFill/>
          <a:ln w="28575">
            <a:solidFill>
              <a:srgbClr val="990099"/>
            </a:solidFill>
            <a:rou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zh-CN" altLang="en-US" sz="28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" name="Group 31"/>
          <p:cNvGrpSpPr/>
          <p:nvPr/>
        </p:nvGrpSpPr>
        <p:grpSpPr bwMode="auto">
          <a:xfrm>
            <a:off x="8080375" y="5605463"/>
            <a:ext cx="384175" cy="519112"/>
            <a:chOff x="3812" y="2964"/>
            <a:chExt cx="262" cy="327"/>
          </a:xfrm>
        </p:grpSpPr>
        <p:sp>
          <p:nvSpPr>
            <p:cNvPr id="50231" name="Text Box 32"/>
            <p:cNvSpPr txBox="1">
              <a:spLocks noChangeArrowheads="1"/>
            </p:cNvSpPr>
            <p:nvPr/>
          </p:nvSpPr>
          <p:spPr bwMode="auto">
            <a:xfrm>
              <a:off x="3812" y="2964"/>
              <a:ext cx="2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0232" name="Group 33"/>
            <p:cNvGrpSpPr/>
            <p:nvPr/>
          </p:nvGrpSpPr>
          <p:grpSpPr bwMode="auto">
            <a:xfrm>
              <a:off x="3876" y="3006"/>
              <a:ext cx="104" cy="63"/>
              <a:chOff x="4001" y="2880"/>
              <a:chExt cx="104" cy="63"/>
            </a:xfrm>
          </p:grpSpPr>
          <p:sp>
            <p:nvSpPr>
              <p:cNvPr id="212002" name="Line 34"/>
              <p:cNvSpPr>
                <a:spLocks noChangeShapeType="1"/>
              </p:cNvSpPr>
              <p:nvPr/>
            </p:nvSpPr>
            <p:spPr bwMode="auto">
              <a:xfrm>
                <a:off x="4001" y="2911"/>
                <a:ext cx="104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endParaRPr lang="zh-CN" altLang="en-US" sz="2800" b="1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003" name="Line 35"/>
              <p:cNvSpPr>
                <a:spLocks noChangeShapeType="1"/>
              </p:cNvSpPr>
              <p:nvPr/>
            </p:nvSpPr>
            <p:spPr bwMode="auto">
              <a:xfrm flipH="1" flipV="1">
                <a:off x="4063" y="2880"/>
                <a:ext cx="42" cy="31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endParaRPr lang="zh-CN" altLang="en-US" sz="2800" b="1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004" name="Line 36"/>
              <p:cNvSpPr>
                <a:spLocks noChangeShapeType="1"/>
              </p:cNvSpPr>
              <p:nvPr/>
            </p:nvSpPr>
            <p:spPr bwMode="auto">
              <a:xfrm flipH="1">
                <a:off x="4063" y="2911"/>
                <a:ext cx="42" cy="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endParaRPr lang="zh-CN" altLang="en-US" sz="2800" b="1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" name="Group 37"/>
          <p:cNvGrpSpPr/>
          <p:nvPr/>
        </p:nvGrpSpPr>
        <p:grpSpPr bwMode="auto">
          <a:xfrm>
            <a:off x="6573838" y="4956175"/>
            <a:ext cx="504825" cy="519113"/>
            <a:chOff x="4022" y="2618"/>
            <a:chExt cx="345" cy="327"/>
          </a:xfrm>
        </p:grpSpPr>
        <p:sp>
          <p:nvSpPr>
            <p:cNvPr id="50226" name="Text Box 38"/>
            <p:cNvSpPr txBox="1">
              <a:spLocks noChangeArrowheads="1"/>
            </p:cNvSpPr>
            <p:nvPr/>
          </p:nvSpPr>
          <p:spPr bwMode="auto">
            <a:xfrm>
              <a:off x="4022" y="2618"/>
              <a:ext cx="3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0227" name="Group 39"/>
            <p:cNvGrpSpPr/>
            <p:nvPr/>
          </p:nvGrpSpPr>
          <p:grpSpPr bwMode="auto">
            <a:xfrm>
              <a:off x="4140" y="2631"/>
              <a:ext cx="104" cy="63"/>
              <a:chOff x="4001" y="2880"/>
              <a:chExt cx="104" cy="63"/>
            </a:xfrm>
          </p:grpSpPr>
          <p:sp>
            <p:nvSpPr>
              <p:cNvPr id="212008" name="Line 40"/>
              <p:cNvSpPr>
                <a:spLocks noChangeShapeType="1"/>
              </p:cNvSpPr>
              <p:nvPr/>
            </p:nvSpPr>
            <p:spPr bwMode="auto">
              <a:xfrm>
                <a:off x="4001" y="2911"/>
                <a:ext cx="104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endParaRPr lang="zh-CN" altLang="en-US" sz="2800" b="1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009" name="Line 41"/>
              <p:cNvSpPr>
                <a:spLocks noChangeShapeType="1"/>
              </p:cNvSpPr>
              <p:nvPr/>
            </p:nvSpPr>
            <p:spPr bwMode="auto">
              <a:xfrm flipH="1" flipV="1">
                <a:off x="4063" y="2880"/>
                <a:ext cx="42" cy="31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endParaRPr lang="zh-CN" altLang="en-US" sz="2800" b="1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010" name="Line 42"/>
              <p:cNvSpPr>
                <a:spLocks noChangeShapeType="1"/>
              </p:cNvSpPr>
              <p:nvPr/>
            </p:nvSpPr>
            <p:spPr bwMode="auto">
              <a:xfrm flipH="1">
                <a:off x="4063" y="2911"/>
                <a:ext cx="42" cy="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endParaRPr lang="zh-CN" altLang="en-US" sz="2800" b="1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12011" name="Rectangle 43"/>
          <p:cNvSpPr>
            <a:spLocks noChangeArrowheads="1"/>
          </p:cNvSpPr>
          <p:nvPr/>
        </p:nvSpPr>
        <p:spPr bwMode="auto">
          <a:xfrm>
            <a:off x="2068513" y="2576513"/>
            <a:ext cx="5018087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垂直黑板向内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故垂直于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轴。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2031" name="Rectangle 63"/>
          <p:cNvSpPr>
            <a:spLocks noChangeArrowheads="1"/>
          </p:cNvSpPr>
          <p:nvPr/>
        </p:nvSpPr>
        <p:spPr bwMode="auto">
          <a:xfrm>
            <a:off x="1019175" y="4849813"/>
            <a:ext cx="4392613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rm</a:t>
            </a:r>
            <a:r>
              <a:rPr lang="en-US" altLang="zh-CN" sz="2800" b="1" i="1" dirty="0">
                <a:latin typeface="Book Antiqua" panose="0204060205030503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sin90º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rm</a:t>
            </a:r>
            <a:r>
              <a:rPr lang="en-US" altLang="zh-CN" sz="2800" b="1" i="1" dirty="0">
                <a:latin typeface="Book Antiqua" panose="0204060205030503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altLang="zh-CN" sz="2800" b="1" baseline="86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2035" name="Rectangle 67"/>
          <p:cNvSpPr>
            <a:spLocks noChangeArrowheads="1"/>
          </p:cNvSpPr>
          <p:nvPr/>
        </p:nvSpPr>
        <p:spPr bwMode="auto">
          <a:xfrm>
            <a:off x="1006475" y="5384800"/>
            <a:ext cx="554513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=L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sin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rm</a:t>
            </a:r>
            <a:r>
              <a:rPr lang="en-US" altLang="zh-CN" sz="2800" b="1" i="1" dirty="0">
                <a:latin typeface="Book Antiqua" panose="0204060205030503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sin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1973" name="Oval 5"/>
          <p:cNvSpPr>
            <a:spLocks noChangeArrowheads="1"/>
          </p:cNvSpPr>
          <p:nvPr/>
        </p:nvSpPr>
        <p:spPr bwMode="auto">
          <a:xfrm>
            <a:off x="7639050" y="5349875"/>
            <a:ext cx="152400" cy="152400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66FF33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2056" name="Text Box 88"/>
          <p:cNvSpPr txBox="1">
            <a:spLocks noChangeArrowheads="1"/>
          </p:cNvSpPr>
          <p:nvPr/>
        </p:nvSpPr>
        <p:spPr bwMode="auto">
          <a:xfrm>
            <a:off x="1535113" y="6026150"/>
            <a:ext cx="15970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5" name="Text Box 61"/>
          <p:cNvSpPr txBox="1">
            <a:spLocks noChangeArrowheads="1"/>
          </p:cNvSpPr>
          <p:nvPr/>
        </p:nvSpPr>
        <p:spPr bwMode="auto">
          <a:xfrm>
            <a:off x="6985000" y="1757363"/>
            <a:ext cx="539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</a:t>
            </a:r>
            <a:endParaRPr lang="en-US" altLang="zh-CN" sz="2800" b="1" i="1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596" name="Line 45"/>
          <p:cNvSpPr>
            <a:spLocks noChangeShapeType="1"/>
          </p:cNvSpPr>
          <p:nvPr/>
        </p:nvSpPr>
        <p:spPr bwMode="auto">
          <a:xfrm>
            <a:off x="8147050" y="2695575"/>
            <a:ext cx="487363" cy="38735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4" name="Line 52"/>
          <p:cNvSpPr>
            <a:spLocks noChangeShapeType="1"/>
          </p:cNvSpPr>
          <p:nvPr/>
        </p:nvSpPr>
        <p:spPr bwMode="auto">
          <a:xfrm flipH="1">
            <a:off x="7796213" y="2709863"/>
            <a:ext cx="369887" cy="515937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5" name="Line 59"/>
          <p:cNvSpPr>
            <a:spLocks noChangeShapeType="1"/>
          </p:cNvSpPr>
          <p:nvPr/>
        </p:nvSpPr>
        <p:spPr bwMode="auto">
          <a:xfrm>
            <a:off x="8172450" y="2276475"/>
            <a:ext cx="0" cy="1014413"/>
          </a:xfrm>
          <a:prstGeom prst="line">
            <a:avLst/>
          </a:prstGeom>
          <a:noFill/>
          <a:ln w="12700">
            <a:solidFill>
              <a:srgbClr val="000066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6" name="Oval 60"/>
          <p:cNvSpPr>
            <a:spLocks noChangeArrowheads="1"/>
          </p:cNvSpPr>
          <p:nvPr/>
        </p:nvSpPr>
        <p:spPr bwMode="auto">
          <a:xfrm>
            <a:off x="7299325" y="2051050"/>
            <a:ext cx="82550" cy="98425"/>
          </a:xfrm>
          <a:prstGeom prst="ellipse">
            <a:avLst/>
          </a:prstGeom>
          <a:solidFill>
            <a:srgbClr val="99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6" name="Group 71"/>
          <p:cNvGrpSpPr/>
          <p:nvPr/>
        </p:nvGrpSpPr>
        <p:grpSpPr bwMode="auto">
          <a:xfrm>
            <a:off x="6372225" y="1304925"/>
            <a:ext cx="1928813" cy="2232025"/>
            <a:chOff x="2880" y="2364"/>
            <a:chExt cx="1317" cy="1406"/>
          </a:xfrm>
        </p:grpSpPr>
        <p:grpSp>
          <p:nvGrpSpPr>
            <p:cNvPr id="50214" name="Group 72"/>
            <p:cNvGrpSpPr/>
            <p:nvPr/>
          </p:nvGrpSpPr>
          <p:grpSpPr bwMode="auto">
            <a:xfrm>
              <a:off x="2880" y="2772"/>
              <a:ext cx="1317" cy="777"/>
              <a:chOff x="2221" y="2857"/>
              <a:chExt cx="1090" cy="643"/>
            </a:xfrm>
          </p:grpSpPr>
          <p:sp>
            <p:nvSpPr>
              <p:cNvPr id="50224" name="Arc 73"/>
              <p:cNvSpPr/>
              <p:nvPr/>
            </p:nvSpPr>
            <p:spPr bwMode="auto">
              <a:xfrm rot="5400000">
                <a:off x="2476" y="2665"/>
                <a:ext cx="580" cy="1089"/>
              </a:xfrm>
              <a:custGeom>
                <a:avLst/>
                <a:gdLst>
                  <a:gd name="T0" fmla="*/ 0 w 23022"/>
                  <a:gd name="T1" fmla="*/ 0 h 43200"/>
                  <a:gd name="T2" fmla="*/ 0 w 23022"/>
                  <a:gd name="T3" fmla="*/ 0 h 43200"/>
                  <a:gd name="T4" fmla="*/ 0 w 23022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3022"/>
                  <a:gd name="T10" fmla="*/ 0 h 43200"/>
                  <a:gd name="T11" fmla="*/ 23022 w 23022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022" h="43200" fill="none" extrusionOk="0">
                    <a:moveTo>
                      <a:pt x="-1" y="46"/>
                    </a:moveTo>
                    <a:cubicBezTo>
                      <a:pt x="473" y="15"/>
                      <a:pt x="947" y="-1"/>
                      <a:pt x="1422" y="0"/>
                    </a:cubicBezTo>
                    <a:cubicBezTo>
                      <a:pt x="13351" y="0"/>
                      <a:pt x="23022" y="9670"/>
                      <a:pt x="23022" y="21600"/>
                    </a:cubicBezTo>
                    <a:cubicBezTo>
                      <a:pt x="23022" y="33529"/>
                      <a:pt x="13351" y="43200"/>
                      <a:pt x="1422" y="43200"/>
                    </a:cubicBezTo>
                    <a:cubicBezTo>
                      <a:pt x="987" y="43200"/>
                      <a:pt x="553" y="43186"/>
                      <a:pt x="120" y="43160"/>
                    </a:cubicBezTo>
                  </a:path>
                  <a:path w="23022" h="43200" stroke="0" extrusionOk="0">
                    <a:moveTo>
                      <a:pt x="-1" y="46"/>
                    </a:moveTo>
                    <a:cubicBezTo>
                      <a:pt x="473" y="15"/>
                      <a:pt x="947" y="-1"/>
                      <a:pt x="1422" y="0"/>
                    </a:cubicBezTo>
                    <a:cubicBezTo>
                      <a:pt x="13351" y="0"/>
                      <a:pt x="23022" y="9670"/>
                      <a:pt x="23022" y="21600"/>
                    </a:cubicBezTo>
                    <a:cubicBezTo>
                      <a:pt x="23022" y="33529"/>
                      <a:pt x="13351" y="43200"/>
                      <a:pt x="1422" y="43200"/>
                    </a:cubicBezTo>
                    <a:cubicBezTo>
                      <a:pt x="987" y="43200"/>
                      <a:pt x="553" y="43186"/>
                      <a:pt x="120" y="43160"/>
                    </a:cubicBezTo>
                    <a:lnTo>
                      <a:pt x="1422" y="21600"/>
                    </a:lnTo>
                    <a:lnTo>
                      <a:pt x="-1" y="46"/>
                    </a:lnTo>
                    <a:close/>
                  </a:path>
                </a:pathLst>
              </a:custGeom>
              <a:noFill/>
              <a:ln w="38100">
                <a:solidFill>
                  <a:srgbClr val="9900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5" name="Oval 74"/>
              <p:cNvSpPr>
                <a:spLocks noChangeArrowheads="1"/>
              </p:cNvSpPr>
              <p:nvPr/>
            </p:nvSpPr>
            <p:spPr bwMode="auto">
              <a:xfrm>
                <a:off x="2222" y="2857"/>
                <a:ext cx="1089" cy="142"/>
              </a:xfrm>
              <a:prstGeom prst="ellipse">
                <a:avLst/>
              </a:prstGeom>
              <a:noFill/>
              <a:ln w="28575">
                <a:solidFill>
                  <a:srgbClr val="9900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0215" name="Line 75"/>
            <p:cNvSpPr>
              <a:spLocks noChangeShapeType="1"/>
            </p:cNvSpPr>
            <p:nvPr/>
          </p:nvSpPr>
          <p:spPr bwMode="auto">
            <a:xfrm>
              <a:off x="3538" y="2364"/>
              <a:ext cx="0" cy="140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prstDash val="dash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6" name="Oval 76"/>
            <p:cNvSpPr>
              <a:spLocks noChangeArrowheads="1"/>
            </p:cNvSpPr>
            <p:nvPr/>
          </p:nvSpPr>
          <p:spPr bwMode="auto">
            <a:xfrm>
              <a:off x="4014" y="3181"/>
              <a:ext cx="91" cy="91"/>
            </a:xfrm>
            <a:prstGeom prst="ellipse">
              <a:avLst/>
            </a:prstGeom>
            <a:gradFill rotWithShape="1">
              <a:gsLst>
                <a:gs pos="0">
                  <a:srgbClr val="2F7618"/>
                </a:gs>
                <a:gs pos="100000">
                  <a:srgbClr val="66FF33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217" name="Line 77"/>
            <p:cNvSpPr>
              <a:spLocks noChangeShapeType="1"/>
            </p:cNvSpPr>
            <p:nvPr/>
          </p:nvSpPr>
          <p:spPr bwMode="auto">
            <a:xfrm>
              <a:off x="3538" y="2863"/>
              <a:ext cx="657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8" name="Line 78"/>
            <p:cNvSpPr>
              <a:spLocks noChangeShapeType="1"/>
            </p:cNvSpPr>
            <p:nvPr/>
          </p:nvSpPr>
          <p:spPr bwMode="auto">
            <a:xfrm>
              <a:off x="3538" y="2863"/>
              <a:ext cx="499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9" name="Line 79"/>
            <p:cNvSpPr>
              <a:spLocks noChangeShapeType="1"/>
            </p:cNvSpPr>
            <p:nvPr/>
          </p:nvSpPr>
          <p:spPr bwMode="auto">
            <a:xfrm>
              <a:off x="3560" y="3226"/>
              <a:ext cx="5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0220" name="Object 8"/>
            <p:cNvGraphicFramePr>
              <a:graphicFrameLocks noChangeAspect="1"/>
            </p:cNvGraphicFramePr>
            <p:nvPr/>
          </p:nvGraphicFramePr>
          <p:xfrm>
            <a:off x="3606" y="3113"/>
            <a:ext cx="308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61" name="公式" r:id="rId5" imgW="228600" imgH="304800" progId="Equation.3">
                    <p:embed/>
                  </p:oleObj>
                </mc:Choice>
                <mc:Fallback>
                  <p:oleObj name="公式" r:id="rId5" imgW="228600" imgH="304800" progId="Equation.3">
                    <p:embed/>
                    <p:pic>
                      <p:nvPicPr>
                        <p:cNvPr id="0" name="图片 942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3113"/>
                          <a:ext cx="308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21" name="Object 9"/>
            <p:cNvGraphicFramePr>
              <a:graphicFrameLocks noChangeAspect="1"/>
            </p:cNvGraphicFramePr>
            <p:nvPr/>
          </p:nvGraphicFramePr>
          <p:xfrm>
            <a:off x="3855" y="2523"/>
            <a:ext cx="23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62" name="公式" r:id="rId7" imgW="152400" imgH="165100" progId="Equation.3">
                    <p:embed/>
                  </p:oleObj>
                </mc:Choice>
                <mc:Fallback>
                  <p:oleObj name="公式" r:id="rId7" imgW="152400" imgH="165100" progId="Equation.3">
                    <p:embed/>
                    <p:pic>
                      <p:nvPicPr>
                        <p:cNvPr id="0" name="图片 942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5" y="2523"/>
                          <a:ext cx="23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22" name="Object 10"/>
            <p:cNvGraphicFramePr>
              <a:graphicFrameLocks noChangeAspect="1"/>
            </p:cNvGraphicFramePr>
            <p:nvPr/>
          </p:nvGraphicFramePr>
          <p:xfrm>
            <a:off x="3583" y="2954"/>
            <a:ext cx="19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63" name="公式" r:id="rId9" imgW="292100" imgH="304800" progId="Equation.3">
                    <p:embed/>
                  </p:oleObj>
                </mc:Choice>
                <mc:Fallback>
                  <p:oleObj name="公式" r:id="rId9" imgW="292100" imgH="304800" progId="Equation.3">
                    <p:embed/>
                    <p:pic>
                      <p:nvPicPr>
                        <p:cNvPr id="0" name="图片 942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3" y="2954"/>
                          <a:ext cx="190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23" name="Freeform 83"/>
            <p:cNvSpPr/>
            <p:nvPr/>
          </p:nvSpPr>
          <p:spPr bwMode="auto">
            <a:xfrm>
              <a:off x="3538" y="2976"/>
              <a:ext cx="136" cy="54"/>
            </a:xfrm>
            <a:custGeom>
              <a:avLst/>
              <a:gdLst>
                <a:gd name="T0" fmla="*/ 0 w 136"/>
                <a:gd name="T1" fmla="*/ 46 h 54"/>
                <a:gd name="T2" fmla="*/ 68 w 136"/>
                <a:gd name="T3" fmla="*/ 46 h 54"/>
                <a:gd name="T4" fmla="*/ 136 w 136"/>
                <a:gd name="T5" fmla="*/ 0 h 54"/>
                <a:gd name="T6" fmla="*/ 0 60000 65536"/>
                <a:gd name="T7" fmla="*/ 0 60000 65536"/>
                <a:gd name="T8" fmla="*/ 0 60000 65536"/>
                <a:gd name="T9" fmla="*/ 0 w 136"/>
                <a:gd name="T10" fmla="*/ 0 h 54"/>
                <a:gd name="T11" fmla="*/ 136 w 136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54">
                  <a:moveTo>
                    <a:pt x="0" y="46"/>
                  </a:moveTo>
                  <a:cubicBezTo>
                    <a:pt x="22" y="50"/>
                    <a:pt x="45" y="54"/>
                    <a:pt x="68" y="46"/>
                  </a:cubicBezTo>
                  <a:cubicBezTo>
                    <a:pt x="91" y="38"/>
                    <a:pt x="125" y="8"/>
                    <a:pt x="136" y="0"/>
                  </a:cubicBezTo>
                </a:path>
              </a:pathLst>
            </a:custGeom>
            <a:noFill/>
            <a:ln w="9525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2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BEFFA3-5BAC-4DE0-A592-03D1C17F35F8}" type="slidenum">
              <a:rPr lang="en-US" altLang="zh-CN" sz="1800" smtClean="0">
                <a:solidFill>
                  <a:schemeClr val="accent2"/>
                </a:solidFill>
              </a:rPr>
            </a:fld>
            <a:endParaRPr lang="en-US" altLang="zh-CN" sz="1800">
              <a:solidFill>
                <a:schemeClr val="accent2"/>
              </a:solidFill>
            </a:endParaRPr>
          </a:p>
        </p:txBody>
      </p:sp>
      <p:graphicFrame>
        <p:nvGraphicFramePr>
          <p:cNvPr id="208908" name="Object 12"/>
          <p:cNvGraphicFramePr>
            <a:graphicFrameLocks noChangeAspect="1"/>
          </p:cNvGraphicFramePr>
          <p:nvPr/>
        </p:nvGraphicFramePr>
        <p:xfrm>
          <a:off x="8709025" y="2767013"/>
          <a:ext cx="220663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4" name="Equation" r:id="rId11" imgW="381000" imgH="558800" progId="Equation.DSMT4">
                  <p:embed/>
                </p:oleObj>
              </mc:Choice>
              <mc:Fallback>
                <p:oleObj name="Equation" r:id="rId11" imgW="381000" imgH="558800" progId="Equation.DSMT4">
                  <p:embed/>
                  <p:pic>
                    <p:nvPicPr>
                      <p:cNvPr id="0" name="图片 94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9025" y="2767013"/>
                        <a:ext cx="220663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9" name="Object 13"/>
          <p:cNvGraphicFramePr>
            <a:graphicFrameLocks noChangeAspect="1"/>
          </p:cNvGraphicFramePr>
          <p:nvPr/>
        </p:nvGraphicFramePr>
        <p:xfrm>
          <a:off x="7485063" y="3171825"/>
          <a:ext cx="3556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5" name="Equation" r:id="rId13" imgW="660400" imgH="863600" progId="Equation.DSMT4">
                  <p:embed/>
                </p:oleObj>
              </mc:Choice>
              <mc:Fallback>
                <p:oleObj name="Equation" r:id="rId13" imgW="660400" imgH="863600" progId="Equation.DSMT4">
                  <p:embed/>
                  <p:pic>
                    <p:nvPicPr>
                      <p:cNvPr id="0" name="图片 94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5063" y="3171825"/>
                        <a:ext cx="3556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1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1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1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1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1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1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1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21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8" dur="500"/>
                                        <p:tgtEl>
                                          <p:spTgt spid="21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6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7" dur="500"/>
                                        <p:tgtEl>
                                          <p:spTgt spid="20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6" dur="500"/>
                                        <p:tgtEl>
                                          <p:spTgt spid="20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1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1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0" dur="500"/>
                                        <p:tgtEl>
                                          <p:spTgt spid="21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0" grpId="0"/>
      <p:bldP spid="211972" grpId="0" autoUpdateAnimBg="0"/>
      <p:bldP spid="211975" grpId="0" autoUpdateAnimBg="0"/>
      <p:bldP spid="211978" grpId="0" autoUpdateAnimBg="0"/>
      <p:bldP spid="211979" grpId="0" autoUpdateAnimBg="0"/>
      <p:bldP spid="211980" grpId="0" autoUpdateAnimBg="0"/>
      <p:bldP spid="211981" grpId="0" autoUpdateAnimBg="0"/>
      <p:bldP spid="211982" grpId="0" autoUpdateAnimBg="0"/>
      <p:bldP spid="211983" grpId="0" autoUpdateAnimBg="0"/>
      <p:bldP spid="211994" grpId="0" autoUpdateAnimBg="0"/>
      <p:bldP spid="212011" grpId="0" autoUpdateAnimBg="0"/>
      <p:bldP spid="212031" grpId="0"/>
      <p:bldP spid="212035" grpId="0"/>
      <p:bldP spid="211973" grpId="0" animBg="1"/>
      <p:bldP spid="212056" grpId="0"/>
      <p:bldP spid="75" grpId="0"/>
      <p:bldP spid="66596" grpId="0" animBg="1"/>
      <p:bldP spid="84" grpId="0" animBg="1"/>
      <p:bldP spid="85" grpId="0" animBg="1"/>
      <p:bldP spid="8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341313" y="1235075"/>
            <a:ext cx="61071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仅重力做功，机械能守恒</a:t>
            </a:r>
            <a:r>
              <a:rPr lang="en-US" altLang="zh-CN" sz="2800" b="1">
                <a:latin typeface="宋体" panose="02010600030101010101" pitchFamily="2" charset="-122"/>
              </a:rPr>
              <a:t>: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graphicFrame>
        <p:nvGraphicFramePr>
          <p:cNvPr id="214021" name="Object 2"/>
          <p:cNvGraphicFramePr>
            <a:graphicFrameLocks noChangeAspect="1"/>
          </p:cNvGraphicFramePr>
          <p:nvPr/>
        </p:nvGraphicFramePr>
        <p:xfrm>
          <a:off x="1449388" y="2033588"/>
          <a:ext cx="4340225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0" name="Equation" r:id="rId1" imgW="8305800" imgH="1320800" progId="Equation.DSMT4">
                  <p:embed/>
                </p:oleObj>
              </mc:Choice>
              <mc:Fallback>
                <p:oleObj name="Equation" r:id="rId1" imgW="8305800" imgH="1320800" progId="Equation.DSMT4">
                  <p:embed/>
                  <p:pic>
                    <p:nvPicPr>
                      <p:cNvPr id="0" name="图片 95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2033588"/>
                        <a:ext cx="4340225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3" name="Object 4"/>
          <p:cNvGraphicFramePr>
            <a:graphicFrameLocks noChangeAspect="1"/>
          </p:cNvGraphicFramePr>
          <p:nvPr/>
        </p:nvGraphicFramePr>
        <p:xfrm>
          <a:off x="2246313" y="3860800"/>
          <a:ext cx="191452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1" name="Equation" r:id="rId3" imgW="3492500" imgH="1727200" progId="Equation.DSMT4">
                  <p:embed/>
                </p:oleObj>
              </mc:Choice>
              <mc:Fallback>
                <p:oleObj name="Equation" r:id="rId3" imgW="3492500" imgH="1727200" progId="Equation.DSMT4">
                  <p:embed/>
                  <p:pic>
                    <p:nvPicPr>
                      <p:cNvPr id="0" name="图片 95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3860800"/>
                        <a:ext cx="191452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4" name="Text Box 8"/>
          <p:cNvSpPr txBox="1">
            <a:spLocks noChangeArrowheads="1"/>
          </p:cNvSpPr>
          <p:nvPr/>
        </p:nvSpPr>
        <p:spPr bwMode="auto">
          <a:xfrm>
            <a:off x="827088" y="3213100"/>
            <a:ext cx="4173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两式联立解得：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grpSp>
        <p:nvGrpSpPr>
          <p:cNvPr id="51206" name="Group 50"/>
          <p:cNvGrpSpPr/>
          <p:nvPr/>
        </p:nvGrpSpPr>
        <p:grpSpPr bwMode="auto">
          <a:xfrm>
            <a:off x="6156325" y="1304925"/>
            <a:ext cx="2205038" cy="2232025"/>
            <a:chOff x="4014" y="822"/>
            <a:chExt cx="1389" cy="1406"/>
          </a:xfrm>
        </p:grpSpPr>
        <p:sp>
          <p:nvSpPr>
            <p:cNvPr id="51211" name="Text Box 22"/>
            <p:cNvSpPr txBox="1">
              <a:spLocks noChangeArrowheads="1"/>
            </p:cNvSpPr>
            <p:nvPr/>
          </p:nvSpPr>
          <p:spPr bwMode="auto">
            <a:xfrm>
              <a:off x="4418" y="1125"/>
              <a:ext cx="3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o</a:t>
              </a:r>
              <a:endParaRPr lang="en-US" altLang="zh-CN" sz="2800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212" name="Line 24"/>
            <p:cNvSpPr>
              <a:spLocks noChangeShapeType="1"/>
            </p:cNvSpPr>
            <p:nvPr/>
          </p:nvSpPr>
          <p:spPr bwMode="auto">
            <a:xfrm>
              <a:off x="5132" y="1698"/>
              <a:ext cx="271" cy="232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213" name="Line 31"/>
            <p:cNvSpPr>
              <a:spLocks noChangeShapeType="1"/>
            </p:cNvSpPr>
            <p:nvPr/>
          </p:nvSpPr>
          <p:spPr bwMode="auto">
            <a:xfrm flipH="1">
              <a:off x="4911" y="1707"/>
              <a:ext cx="233" cy="325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14" name="Line 32"/>
            <p:cNvSpPr>
              <a:spLocks noChangeShapeType="1"/>
            </p:cNvSpPr>
            <p:nvPr/>
          </p:nvSpPr>
          <p:spPr bwMode="auto">
            <a:xfrm>
              <a:off x="5148" y="1434"/>
              <a:ext cx="0" cy="639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15" name="Oval 33"/>
            <p:cNvSpPr>
              <a:spLocks noChangeArrowheads="1"/>
            </p:cNvSpPr>
            <p:nvPr/>
          </p:nvSpPr>
          <p:spPr bwMode="auto">
            <a:xfrm>
              <a:off x="4598" y="1292"/>
              <a:ext cx="52" cy="62"/>
            </a:xfrm>
            <a:prstGeom prst="ellipse">
              <a:avLst/>
            </a:prstGeom>
            <a:solidFill>
              <a:srgbClr val="99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51216" name="Group 34"/>
            <p:cNvGrpSpPr/>
            <p:nvPr/>
          </p:nvGrpSpPr>
          <p:grpSpPr bwMode="auto">
            <a:xfrm>
              <a:off x="4014" y="822"/>
              <a:ext cx="1215" cy="1406"/>
              <a:chOff x="2880" y="2364"/>
              <a:chExt cx="1317" cy="1406"/>
            </a:xfrm>
          </p:grpSpPr>
          <p:grpSp>
            <p:nvGrpSpPr>
              <p:cNvPr id="51217" name="Group 35"/>
              <p:cNvGrpSpPr/>
              <p:nvPr/>
            </p:nvGrpSpPr>
            <p:grpSpPr bwMode="auto">
              <a:xfrm>
                <a:off x="2880" y="2772"/>
                <a:ext cx="1317" cy="777"/>
                <a:chOff x="2221" y="2857"/>
                <a:chExt cx="1090" cy="643"/>
              </a:xfrm>
            </p:grpSpPr>
            <p:sp>
              <p:nvSpPr>
                <p:cNvPr id="51227" name="Arc 36"/>
                <p:cNvSpPr/>
                <p:nvPr/>
              </p:nvSpPr>
              <p:spPr bwMode="auto">
                <a:xfrm rot="5400000">
                  <a:off x="2476" y="2665"/>
                  <a:ext cx="580" cy="1089"/>
                </a:xfrm>
                <a:custGeom>
                  <a:avLst/>
                  <a:gdLst>
                    <a:gd name="T0" fmla="*/ 0 w 23022"/>
                    <a:gd name="T1" fmla="*/ 0 h 43200"/>
                    <a:gd name="T2" fmla="*/ 0 w 23022"/>
                    <a:gd name="T3" fmla="*/ 0 h 43200"/>
                    <a:gd name="T4" fmla="*/ 0 w 23022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23022"/>
                    <a:gd name="T10" fmla="*/ 0 h 43200"/>
                    <a:gd name="T11" fmla="*/ 23022 w 23022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22" h="43200" fill="none" extrusionOk="0">
                      <a:moveTo>
                        <a:pt x="-1" y="46"/>
                      </a:moveTo>
                      <a:cubicBezTo>
                        <a:pt x="473" y="15"/>
                        <a:pt x="947" y="-1"/>
                        <a:pt x="1422" y="0"/>
                      </a:cubicBezTo>
                      <a:cubicBezTo>
                        <a:pt x="13351" y="0"/>
                        <a:pt x="23022" y="9670"/>
                        <a:pt x="23022" y="21600"/>
                      </a:cubicBezTo>
                      <a:cubicBezTo>
                        <a:pt x="23022" y="33529"/>
                        <a:pt x="13351" y="43200"/>
                        <a:pt x="1422" y="43200"/>
                      </a:cubicBezTo>
                      <a:cubicBezTo>
                        <a:pt x="987" y="43200"/>
                        <a:pt x="553" y="43186"/>
                        <a:pt x="120" y="43160"/>
                      </a:cubicBezTo>
                    </a:path>
                    <a:path w="23022" h="43200" stroke="0" extrusionOk="0">
                      <a:moveTo>
                        <a:pt x="-1" y="46"/>
                      </a:moveTo>
                      <a:cubicBezTo>
                        <a:pt x="473" y="15"/>
                        <a:pt x="947" y="-1"/>
                        <a:pt x="1422" y="0"/>
                      </a:cubicBezTo>
                      <a:cubicBezTo>
                        <a:pt x="13351" y="0"/>
                        <a:pt x="23022" y="9670"/>
                        <a:pt x="23022" y="21600"/>
                      </a:cubicBezTo>
                      <a:cubicBezTo>
                        <a:pt x="23022" y="33529"/>
                        <a:pt x="13351" y="43200"/>
                        <a:pt x="1422" y="43200"/>
                      </a:cubicBezTo>
                      <a:cubicBezTo>
                        <a:pt x="987" y="43200"/>
                        <a:pt x="553" y="43186"/>
                        <a:pt x="120" y="43160"/>
                      </a:cubicBezTo>
                      <a:lnTo>
                        <a:pt x="1422" y="21600"/>
                      </a:lnTo>
                      <a:lnTo>
                        <a:pt x="-1" y="46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9900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228" name="Oval 37"/>
                <p:cNvSpPr>
                  <a:spLocks noChangeArrowheads="1"/>
                </p:cNvSpPr>
                <p:nvPr/>
              </p:nvSpPr>
              <p:spPr bwMode="auto">
                <a:xfrm>
                  <a:off x="2222" y="2857"/>
                  <a:ext cx="1089" cy="142"/>
                </a:xfrm>
                <a:prstGeom prst="ellipse">
                  <a:avLst/>
                </a:prstGeom>
                <a:noFill/>
                <a:ln w="28575">
                  <a:solidFill>
                    <a:srgbClr val="9900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sp>
            <p:nvSpPr>
              <p:cNvPr id="51218" name="Line 38"/>
              <p:cNvSpPr>
                <a:spLocks noChangeShapeType="1"/>
              </p:cNvSpPr>
              <p:nvPr/>
            </p:nvSpPr>
            <p:spPr bwMode="auto">
              <a:xfrm>
                <a:off x="3538" y="2364"/>
                <a:ext cx="0" cy="1406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dash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19" name="Oval 39"/>
              <p:cNvSpPr>
                <a:spLocks noChangeArrowheads="1"/>
              </p:cNvSpPr>
              <p:nvPr/>
            </p:nvSpPr>
            <p:spPr bwMode="auto">
              <a:xfrm>
                <a:off x="4014" y="3181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rgbClr val="2F7618"/>
                  </a:gs>
                  <a:gs pos="100000">
                    <a:srgbClr val="66FF33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1220" name="Line 40"/>
              <p:cNvSpPr>
                <a:spLocks noChangeShapeType="1"/>
              </p:cNvSpPr>
              <p:nvPr/>
            </p:nvSpPr>
            <p:spPr bwMode="auto">
              <a:xfrm>
                <a:off x="3538" y="2863"/>
                <a:ext cx="657" cy="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21" name="Line 41"/>
              <p:cNvSpPr>
                <a:spLocks noChangeShapeType="1"/>
              </p:cNvSpPr>
              <p:nvPr/>
            </p:nvSpPr>
            <p:spPr bwMode="auto">
              <a:xfrm>
                <a:off x="3538" y="2863"/>
                <a:ext cx="499" cy="3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22" name="Line 42"/>
              <p:cNvSpPr>
                <a:spLocks noChangeShapeType="1"/>
              </p:cNvSpPr>
              <p:nvPr/>
            </p:nvSpPr>
            <p:spPr bwMode="auto">
              <a:xfrm>
                <a:off x="3560" y="3226"/>
                <a:ext cx="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1223" name="Object 5"/>
              <p:cNvGraphicFramePr>
                <a:graphicFrameLocks noChangeAspect="1"/>
              </p:cNvGraphicFramePr>
              <p:nvPr/>
            </p:nvGraphicFramePr>
            <p:xfrm>
              <a:off x="3606" y="3113"/>
              <a:ext cx="308" cy="3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292" name="公式" r:id="rId5" imgW="228600" imgH="304800" progId="Equation.3">
                      <p:embed/>
                    </p:oleObj>
                  </mc:Choice>
                  <mc:Fallback>
                    <p:oleObj name="公式" r:id="rId5" imgW="228600" imgH="304800" progId="Equation.3">
                      <p:embed/>
                      <p:pic>
                        <p:nvPicPr>
                          <p:cNvPr id="0" name="图片 952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6" y="3113"/>
                            <a:ext cx="308" cy="3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24" name="Object 6"/>
              <p:cNvGraphicFramePr>
                <a:graphicFrameLocks noChangeAspect="1"/>
              </p:cNvGraphicFramePr>
              <p:nvPr/>
            </p:nvGraphicFramePr>
            <p:xfrm>
              <a:off x="3855" y="2523"/>
              <a:ext cx="238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293" name="公式" r:id="rId7" imgW="152400" imgH="165100" progId="Equation.3">
                      <p:embed/>
                    </p:oleObj>
                  </mc:Choice>
                  <mc:Fallback>
                    <p:oleObj name="公式" r:id="rId7" imgW="152400" imgH="165100" progId="Equation.3">
                      <p:embed/>
                      <p:pic>
                        <p:nvPicPr>
                          <p:cNvPr id="0" name="图片 952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5" y="2523"/>
                            <a:ext cx="238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25" name="Object 7"/>
              <p:cNvGraphicFramePr>
                <a:graphicFrameLocks noChangeAspect="1"/>
              </p:cNvGraphicFramePr>
              <p:nvPr/>
            </p:nvGraphicFramePr>
            <p:xfrm>
              <a:off x="3583" y="2954"/>
              <a:ext cx="190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294" name="公式" r:id="rId9" imgW="292100" imgH="304800" progId="Equation.3">
                      <p:embed/>
                    </p:oleObj>
                  </mc:Choice>
                  <mc:Fallback>
                    <p:oleObj name="公式" r:id="rId9" imgW="292100" imgH="304800" progId="Equation.3">
                      <p:embed/>
                      <p:pic>
                        <p:nvPicPr>
                          <p:cNvPr id="0" name="图片 952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3" y="2954"/>
                            <a:ext cx="190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226" name="Freeform 46"/>
              <p:cNvSpPr/>
              <p:nvPr/>
            </p:nvSpPr>
            <p:spPr bwMode="auto">
              <a:xfrm>
                <a:off x="3538" y="2976"/>
                <a:ext cx="136" cy="54"/>
              </a:xfrm>
              <a:custGeom>
                <a:avLst/>
                <a:gdLst>
                  <a:gd name="T0" fmla="*/ 0 w 136"/>
                  <a:gd name="T1" fmla="*/ 46 h 54"/>
                  <a:gd name="T2" fmla="*/ 68 w 136"/>
                  <a:gd name="T3" fmla="*/ 46 h 54"/>
                  <a:gd name="T4" fmla="*/ 136 w 136"/>
                  <a:gd name="T5" fmla="*/ 0 h 54"/>
                  <a:gd name="T6" fmla="*/ 0 60000 65536"/>
                  <a:gd name="T7" fmla="*/ 0 60000 65536"/>
                  <a:gd name="T8" fmla="*/ 0 60000 65536"/>
                  <a:gd name="T9" fmla="*/ 0 w 136"/>
                  <a:gd name="T10" fmla="*/ 0 h 54"/>
                  <a:gd name="T11" fmla="*/ 136 w 136"/>
                  <a:gd name="T12" fmla="*/ 54 h 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" h="54">
                    <a:moveTo>
                      <a:pt x="0" y="46"/>
                    </a:moveTo>
                    <a:cubicBezTo>
                      <a:pt x="22" y="50"/>
                      <a:pt x="45" y="54"/>
                      <a:pt x="68" y="46"/>
                    </a:cubicBezTo>
                    <a:cubicBezTo>
                      <a:pt x="91" y="38"/>
                      <a:pt x="125" y="8"/>
                      <a:pt x="136" y="0"/>
                    </a:cubicBezTo>
                  </a:path>
                </a:pathLst>
              </a:custGeom>
              <a:noFill/>
              <a:ln w="9525">
                <a:solidFill>
                  <a:srgbClr val="000066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20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F66690-B0C9-40F9-BD2F-4B60E28C2D87}" type="slidenum">
              <a:rPr lang="en-US" altLang="zh-CN" sz="1800" smtClean="0">
                <a:solidFill>
                  <a:schemeClr val="accent2"/>
                </a:solidFill>
              </a:rPr>
            </a:fld>
            <a:endParaRPr lang="en-US" altLang="zh-CN" sz="1800">
              <a:solidFill>
                <a:schemeClr val="accent2"/>
              </a:solidFill>
            </a:endParaRPr>
          </a:p>
        </p:txBody>
      </p:sp>
      <p:graphicFrame>
        <p:nvGraphicFramePr>
          <p:cNvPr id="51208" name="Object 9"/>
          <p:cNvGraphicFramePr>
            <a:graphicFrameLocks noChangeAspect="1"/>
          </p:cNvGraphicFramePr>
          <p:nvPr/>
        </p:nvGraphicFramePr>
        <p:xfrm>
          <a:off x="8426450" y="2908300"/>
          <a:ext cx="22066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5" name="Equation" r:id="rId11" imgW="381000" imgH="558800" progId="Equation.DSMT4">
                  <p:embed/>
                </p:oleObj>
              </mc:Choice>
              <mc:Fallback>
                <p:oleObj name="Equation" r:id="rId11" imgW="381000" imgH="558800" progId="Equation.DSMT4">
                  <p:embed/>
                  <p:pic>
                    <p:nvPicPr>
                      <p:cNvPr id="0" name="图片 952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6450" y="2908300"/>
                        <a:ext cx="220663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10"/>
          <p:cNvGraphicFramePr>
            <a:graphicFrameLocks noChangeAspect="1"/>
          </p:cNvGraphicFramePr>
          <p:nvPr/>
        </p:nvGraphicFramePr>
        <p:xfrm>
          <a:off x="7267575" y="3181350"/>
          <a:ext cx="3556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6" name="Equation" r:id="rId13" imgW="660400" imgH="863600" progId="Equation.DSMT4">
                  <p:embed/>
                </p:oleObj>
              </mc:Choice>
              <mc:Fallback>
                <p:oleObj name="Equation" r:id="rId13" imgW="660400" imgH="863600" progId="Equation.DSMT4">
                  <p:embed/>
                  <p:pic>
                    <p:nvPicPr>
                      <p:cNvPr id="0" name="图片 952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575" y="3181350"/>
                        <a:ext cx="3556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30"/>
          <p:cNvGraphicFramePr>
            <a:graphicFrameLocks noChangeAspect="1"/>
          </p:cNvGraphicFramePr>
          <p:nvPr/>
        </p:nvGraphicFramePr>
        <p:xfrm>
          <a:off x="1917700" y="366713"/>
          <a:ext cx="30226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7" name="Equation" r:id="rId15" imgW="5486400" imgH="838200" progId="Equation.DSMT4">
                  <p:embed/>
                </p:oleObj>
              </mc:Choice>
              <mc:Fallback>
                <p:oleObj name="Equation" r:id="rId15" imgW="5486400" imgH="838200" progId="Equation.DSMT4">
                  <p:embed/>
                  <p:pic>
                    <p:nvPicPr>
                      <p:cNvPr id="0" name="图片 952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366713"/>
                        <a:ext cx="30226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0" grpId="0" autoUpdateAnimBg="0"/>
      <p:bldP spid="21402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FDF286-15D4-47E6-9ADF-79EC1A86AD1A}" type="slidenum">
              <a:rPr lang="en-US" altLang="zh-CN" sz="1800" smtClean="0">
                <a:solidFill>
                  <a:schemeClr val="accent2"/>
                </a:solidFill>
              </a:rPr>
            </a:fld>
            <a:endParaRPr lang="en-US" altLang="zh-CN" sz="1800">
              <a:solidFill>
                <a:schemeClr val="accent2"/>
              </a:solidFill>
            </a:endParaRPr>
          </a:p>
        </p:txBody>
      </p:sp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228600" y="133350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五、质点系的角动量定理和角动量守恒定律</a:t>
            </a:r>
            <a:endParaRPr kumimoji="1"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57699" name="Object 2"/>
          <p:cNvGraphicFramePr>
            <a:graphicFrameLocks noChangeAspect="1"/>
          </p:cNvGraphicFramePr>
          <p:nvPr/>
        </p:nvGraphicFramePr>
        <p:xfrm>
          <a:off x="4373563" y="776288"/>
          <a:ext cx="33464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0" name="公式" r:id="rId1" imgW="2247900" imgH="622300" progId="Equation.3">
                  <p:embed/>
                </p:oleObj>
              </mc:Choice>
              <mc:Fallback>
                <p:oleObj name="公式" r:id="rId1" imgW="2247900" imgH="622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563" y="776288"/>
                        <a:ext cx="334645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144463" y="803275"/>
            <a:ext cx="4495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质点系对定点的角动量：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44463" y="15875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对时间求导：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57702" name="Object 3"/>
          <p:cNvGraphicFramePr>
            <a:graphicFrameLocks noChangeAspect="1"/>
          </p:cNvGraphicFramePr>
          <p:nvPr/>
        </p:nvGraphicFramePr>
        <p:xfrm>
          <a:off x="2449513" y="1296988"/>
          <a:ext cx="1878012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1" name="Equation" r:id="rId3" imgW="1600200" imgH="889000" progId="Equation.DSMT4">
                  <p:embed/>
                </p:oleObj>
              </mc:Choice>
              <mc:Fallback>
                <p:oleObj name="Equation" r:id="rId3" imgW="1600200" imgH="889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1296988"/>
                        <a:ext cx="1878012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3" name="Object 4"/>
          <p:cNvGraphicFramePr>
            <a:graphicFrameLocks noChangeAspect="1"/>
          </p:cNvGraphicFramePr>
          <p:nvPr/>
        </p:nvGraphicFramePr>
        <p:xfrm>
          <a:off x="3722688" y="2292350"/>
          <a:ext cx="1836737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2" name="Equation" r:id="rId5" imgW="1244600" imgH="838200" progId="Equation.DSMT4">
                  <p:embed/>
                </p:oleObj>
              </mc:Choice>
              <mc:Fallback>
                <p:oleObj name="Equation" r:id="rId5" imgW="1244600" imgH="838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722688" y="2292350"/>
                        <a:ext cx="1836737" cy="1123950"/>
                      </a:xfrm>
                      <a:prstGeom prst="rect">
                        <a:avLst/>
                      </a:prstGeom>
                      <a:solidFill>
                        <a:srgbClr val="FF9900">
                          <a:alpha val="38823"/>
                        </a:srgbClr>
                      </a:solidFill>
                      <a:ln w="31750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144463" y="2522538"/>
            <a:ext cx="4284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由质点的角动量定理：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57705" name="Object 5"/>
          <p:cNvGraphicFramePr>
            <a:graphicFrameLocks noChangeAspect="1"/>
          </p:cNvGraphicFramePr>
          <p:nvPr/>
        </p:nvGraphicFramePr>
        <p:xfrm>
          <a:off x="309563" y="3425825"/>
          <a:ext cx="4567237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3" name="Equation" r:id="rId7" imgW="3048000" imgH="889000" progId="Equation.DSMT4">
                  <p:embed/>
                </p:oleObj>
              </mc:Choice>
              <mc:Fallback>
                <p:oleObj name="Equation" r:id="rId7" imgW="3048000" imgH="889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3425825"/>
                        <a:ext cx="4567237" cy="120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6" name="Object 6"/>
          <p:cNvGraphicFramePr>
            <a:graphicFrameLocks noChangeAspect="1"/>
          </p:cNvGraphicFramePr>
          <p:nvPr/>
        </p:nvGraphicFramePr>
        <p:xfrm>
          <a:off x="623888" y="4740275"/>
          <a:ext cx="437515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4" name="公式" r:id="rId9" imgW="2908300" imgH="647700" progId="Equation.3">
                  <p:embed/>
                </p:oleObj>
              </mc:Choice>
              <mc:Fallback>
                <p:oleObj name="公式" r:id="rId9" imgW="2908300" imgH="647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4740275"/>
                        <a:ext cx="437515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7" name="Line 11"/>
          <p:cNvSpPr>
            <a:spLocks noChangeShapeType="1"/>
          </p:cNvSpPr>
          <p:nvPr/>
        </p:nvSpPr>
        <p:spPr bwMode="auto">
          <a:xfrm>
            <a:off x="762000" y="5638800"/>
            <a:ext cx="1447800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37"/>
          <p:cNvGrpSpPr/>
          <p:nvPr/>
        </p:nvGrpSpPr>
        <p:grpSpPr bwMode="auto">
          <a:xfrm>
            <a:off x="0" y="5791200"/>
            <a:ext cx="2286000" cy="519113"/>
            <a:chOff x="0" y="3648"/>
            <a:chExt cx="1440" cy="327"/>
          </a:xfrm>
        </p:grpSpPr>
        <p:sp>
          <p:nvSpPr>
            <p:cNvPr id="21537" name="Text Box 13"/>
            <p:cNvSpPr txBox="1">
              <a:spLocks noChangeArrowheads="1"/>
            </p:cNvSpPr>
            <p:nvPr/>
          </p:nvSpPr>
          <p:spPr bwMode="auto">
            <a:xfrm>
              <a:off x="0" y="3648"/>
              <a:ext cx="14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合外力矩</a:t>
              </a:r>
              <a:endPara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21538" name="Object 13"/>
            <p:cNvGraphicFramePr>
              <a:graphicFrameLocks noChangeAspect="1"/>
            </p:cNvGraphicFramePr>
            <p:nvPr/>
          </p:nvGraphicFramePr>
          <p:xfrm>
            <a:off x="1008" y="3648"/>
            <a:ext cx="336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65" name="公式" r:id="rId11" imgW="342900" imgH="342900" progId="Equation.3">
                    <p:embed/>
                  </p:oleObj>
                </mc:Choice>
                <mc:Fallback>
                  <p:oleObj name="公式" r:id="rId11" imgW="342900" imgH="3429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3648"/>
                          <a:ext cx="336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7711" name="Line 15"/>
          <p:cNvSpPr>
            <a:spLocks noChangeShapeType="1"/>
          </p:cNvSpPr>
          <p:nvPr/>
        </p:nvSpPr>
        <p:spPr bwMode="auto">
          <a:xfrm>
            <a:off x="2743200" y="5638800"/>
            <a:ext cx="2362200" cy="0"/>
          </a:xfrm>
          <a:prstGeom prst="line">
            <a:avLst/>
          </a:prstGeom>
          <a:noFill/>
          <a:ln w="44450">
            <a:solidFill>
              <a:srgbClr val="9933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2438400" y="57912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内力矩的矢量和</a:t>
            </a:r>
            <a:endParaRPr kumimoji="1" lang="zh-CN" altLang="en-US" sz="2800" b="1">
              <a:solidFill>
                <a:srgbClr val="99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5684838" y="2981325"/>
            <a:ext cx="3459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一对内力矩矢量和：</a:t>
            </a:r>
            <a:endParaRPr kumimoji="1" lang="zh-CN" altLang="en-US" sz="2800" b="1">
              <a:solidFill>
                <a:srgbClr val="99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57724" name="Object 7"/>
          <p:cNvGraphicFramePr>
            <a:graphicFrameLocks noChangeAspect="1"/>
          </p:cNvGraphicFramePr>
          <p:nvPr/>
        </p:nvGraphicFramePr>
        <p:xfrm>
          <a:off x="5564188" y="3505200"/>
          <a:ext cx="260191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6" name="公式" r:id="rId13" imgW="1638300" imgH="469900" progId="Equation.3">
                  <p:embed/>
                </p:oleObj>
              </mc:Choice>
              <mc:Fallback>
                <p:oleObj name="公式" r:id="rId13" imgW="16383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4188" y="3505200"/>
                        <a:ext cx="2601912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25" name="Object 8"/>
          <p:cNvGraphicFramePr>
            <a:graphicFrameLocks noChangeAspect="1"/>
          </p:cNvGraphicFramePr>
          <p:nvPr/>
        </p:nvGraphicFramePr>
        <p:xfrm>
          <a:off x="5676900" y="4114800"/>
          <a:ext cx="233203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7" name="公式" r:id="rId15" imgW="1460500" imgH="469900" progId="Equation.3">
                  <p:embed/>
                </p:oleObj>
              </mc:Choice>
              <mc:Fallback>
                <p:oleObj name="公式" r:id="rId15" imgW="1460500" imgH="469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900" y="4114800"/>
                        <a:ext cx="233203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26" name="Object 9"/>
          <p:cNvGraphicFramePr>
            <a:graphicFrameLocks noChangeAspect="1"/>
          </p:cNvGraphicFramePr>
          <p:nvPr/>
        </p:nvGraphicFramePr>
        <p:xfrm>
          <a:off x="5730875" y="4797425"/>
          <a:ext cx="58261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8" name="公式" r:id="rId17" imgW="393700" imgH="304800" progId="Equation.3">
                  <p:embed/>
                </p:oleObj>
              </mc:Choice>
              <mc:Fallback>
                <p:oleObj name="公式" r:id="rId17" imgW="393700" imgH="304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5" y="4797425"/>
                        <a:ext cx="58261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27" name="AutoShape 31"/>
          <p:cNvSpPr>
            <a:spLocks noChangeArrowheads="1"/>
          </p:cNvSpPr>
          <p:nvPr/>
        </p:nvSpPr>
        <p:spPr bwMode="auto">
          <a:xfrm>
            <a:off x="5541963" y="4724400"/>
            <a:ext cx="838200" cy="685800"/>
          </a:xfrm>
          <a:prstGeom prst="wedgeEllipseCallout">
            <a:avLst>
              <a:gd name="adj1" fmla="val -91361"/>
              <a:gd name="adj2" fmla="val 117185"/>
            </a:avLst>
          </a:prstGeom>
          <a:noFill/>
          <a:ln w="31750">
            <a:solidFill>
              <a:srgbClr val="8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2800" b="1">
              <a:latin typeface="Times New Roman" panose="02020603050405020304" pitchFamily="18" charset="0"/>
            </a:endParaRPr>
          </a:p>
        </p:txBody>
      </p:sp>
      <p:grpSp>
        <p:nvGrpSpPr>
          <p:cNvPr id="3" name="Group 38"/>
          <p:cNvGrpSpPr/>
          <p:nvPr/>
        </p:nvGrpSpPr>
        <p:grpSpPr bwMode="auto">
          <a:xfrm>
            <a:off x="7521575" y="4897438"/>
            <a:ext cx="1058863" cy="742950"/>
            <a:chOff x="4584" y="3079"/>
            <a:chExt cx="667" cy="468"/>
          </a:xfrm>
        </p:grpSpPr>
        <p:sp>
          <p:nvSpPr>
            <p:cNvPr id="21535" name="Line 21"/>
            <p:cNvSpPr>
              <a:spLocks noChangeShapeType="1"/>
            </p:cNvSpPr>
            <p:nvPr/>
          </p:nvSpPr>
          <p:spPr bwMode="auto">
            <a:xfrm>
              <a:off x="4584" y="3355"/>
              <a:ext cx="576" cy="192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1536" name="Object 12"/>
            <p:cNvGraphicFramePr>
              <a:graphicFrameLocks noChangeAspect="1"/>
            </p:cNvGraphicFramePr>
            <p:nvPr/>
          </p:nvGraphicFramePr>
          <p:xfrm>
            <a:off x="4711" y="3079"/>
            <a:ext cx="540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69" name="公式" r:id="rId19" imgW="609600" imgH="406400" progId="Equation.3">
                    <p:embed/>
                  </p:oleObj>
                </mc:Choice>
                <mc:Fallback>
                  <p:oleObj name="公式" r:id="rId19" imgW="609600" imgH="4064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1" y="3079"/>
                          <a:ext cx="540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9"/>
          <p:cNvGrpSpPr/>
          <p:nvPr/>
        </p:nvGrpSpPr>
        <p:grpSpPr bwMode="auto">
          <a:xfrm>
            <a:off x="6683375" y="4941888"/>
            <a:ext cx="2174875" cy="1916112"/>
            <a:chOff x="4050" y="3113"/>
            <a:chExt cx="1370" cy="1207"/>
          </a:xfrm>
        </p:grpSpPr>
        <p:sp>
          <p:nvSpPr>
            <p:cNvPr id="21528" name="Line 19"/>
            <p:cNvSpPr>
              <a:spLocks noChangeShapeType="1"/>
            </p:cNvSpPr>
            <p:nvPr/>
          </p:nvSpPr>
          <p:spPr bwMode="auto">
            <a:xfrm flipV="1">
              <a:off x="4296" y="3535"/>
              <a:ext cx="864" cy="576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9" name="Line 20"/>
            <p:cNvSpPr>
              <a:spLocks noChangeShapeType="1"/>
            </p:cNvSpPr>
            <p:nvPr/>
          </p:nvSpPr>
          <p:spPr bwMode="auto">
            <a:xfrm flipV="1">
              <a:off x="4296" y="3343"/>
              <a:ext cx="288" cy="768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1530" name="Object 10"/>
            <p:cNvGraphicFramePr>
              <a:graphicFrameLocks noChangeAspect="1"/>
            </p:cNvGraphicFramePr>
            <p:nvPr/>
          </p:nvGraphicFramePr>
          <p:xfrm>
            <a:off x="4680" y="3775"/>
            <a:ext cx="208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70" name="公式" r:id="rId21" imgW="177800" imgH="393700" progId="Equation.3">
                    <p:embed/>
                  </p:oleObj>
                </mc:Choice>
                <mc:Fallback>
                  <p:oleObj name="公式" r:id="rId21" imgW="177800" imgH="3937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0" y="3775"/>
                          <a:ext cx="208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1" name="Object 11"/>
            <p:cNvGraphicFramePr>
              <a:graphicFrameLocks noChangeAspect="1"/>
            </p:cNvGraphicFramePr>
            <p:nvPr/>
          </p:nvGraphicFramePr>
          <p:xfrm>
            <a:off x="4200" y="3487"/>
            <a:ext cx="229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71" name="公式" r:id="rId23" imgW="215900" imgH="406400" progId="Equation.3">
                    <p:embed/>
                  </p:oleObj>
                </mc:Choice>
                <mc:Fallback>
                  <p:oleObj name="公式" r:id="rId23" imgW="215900" imgH="4064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3487"/>
                          <a:ext cx="229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2" name="Text Box 33"/>
            <p:cNvSpPr txBox="1">
              <a:spLocks noChangeArrowheads="1"/>
            </p:cNvSpPr>
            <p:nvPr/>
          </p:nvSpPr>
          <p:spPr bwMode="auto">
            <a:xfrm>
              <a:off x="4050" y="3966"/>
              <a:ext cx="454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O</a:t>
              </a:r>
              <a:endParaRPr kumimoji="1" lang="en-US" altLang="zh-CN" sz="2800" b="1" i="1">
                <a:latin typeface="Times New Roman" panose="02020603050405020304" pitchFamily="18" charset="0"/>
              </a:endParaRPr>
            </a:p>
          </p:txBody>
        </p:sp>
        <p:sp>
          <p:nvSpPr>
            <p:cNvPr id="21533" name="Text Box 34"/>
            <p:cNvSpPr txBox="1">
              <a:spLocks noChangeArrowheads="1"/>
            </p:cNvSpPr>
            <p:nvPr/>
          </p:nvSpPr>
          <p:spPr bwMode="auto">
            <a:xfrm>
              <a:off x="5103" y="3339"/>
              <a:ext cx="317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i</a:t>
              </a:r>
              <a:endParaRPr kumimoji="1" lang="en-US" altLang="zh-CN" sz="2800" b="1" i="1">
                <a:latin typeface="Times New Roman" panose="02020603050405020304" pitchFamily="18" charset="0"/>
              </a:endParaRPr>
            </a:p>
          </p:txBody>
        </p:sp>
        <p:sp>
          <p:nvSpPr>
            <p:cNvPr id="21534" name="Text Box 35"/>
            <p:cNvSpPr txBox="1">
              <a:spLocks noChangeArrowheads="1"/>
            </p:cNvSpPr>
            <p:nvPr/>
          </p:nvSpPr>
          <p:spPr bwMode="auto">
            <a:xfrm>
              <a:off x="4332" y="3113"/>
              <a:ext cx="317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j</a:t>
              </a:r>
              <a:endParaRPr kumimoji="1" lang="en-US" altLang="zh-CN" sz="2800" b="1" i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06537" name="Object 35"/>
          <p:cNvGraphicFramePr>
            <a:graphicFrameLocks noChangeAspect="1"/>
          </p:cNvGraphicFramePr>
          <p:nvPr/>
        </p:nvGraphicFramePr>
        <p:xfrm>
          <a:off x="6632575" y="1887538"/>
          <a:ext cx="206057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2" name="公式" r:id="rId25" imgW="1181100" imgH="342900" progId="Equation.3">
                  <p:embed/>
                </p:oleObj>
              </mc:Choice>
              <mc:Fallback>
                <p:oleObj name="公式" r:id="rId25" imgW="1181100" imgH="3429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2575" y="1887538"/>
                        <a:ext cx="2060575" cy="611187"/>
                      </a:xfrm>
                      <a:prstGeom prst="rect">
                        <a:avLst/>
                      </a:prstGeom>
                      <a:solidFill>
                        <a:srgbClr val="FFFF00">
                          <a:alpha val="30196"/>
                        </a:srgbClr>
                      </a:solidFill>
                      <a:ln w="158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0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6" dur="500"/>
                                        <p:tgtEl>
                                          <p:spTgt spid="15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6" dur="500"/>
                                        <p:tgtEl>
                                          <p:spTgt spid="15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157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157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157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7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7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 autoUpdateAnimBg="0"/>
      <p:bldP spid="157700" grpId="0" autoUpdateAnimBg="0"/>
      <p:bldP spid="157701" grpId="0" autoUpdateAnimBg="0"/>
      <p:bldP spid="157704" grpId="0" autoUpdateAnimBg="0"/>
      <p:bldP spid="157707" grpId="0" animBg="1"/>
      <p:bldP spid="157711" grpId="0" animBg="1"/>
      <p:bldP spid="157712" grpId="0" autoUpdateAnimBg="0"/>
      <p:bldP spid="157713" grpId="0" autoUpdateAnimBg="0"/>
      <p:bldP spid="157727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15FAC7-F12A-4CD7-AF1C-D43DBF64BF1A}" type="slidenum">
              <a:rPr lang="en-US" altLang="zh-CN" sz="1800" smtClean="0">
                <a:solidFill>
                  <a:schemeClr val="accent2"/>
                </a:solidFill>
              </a:rPr>
            </a:fld>
            <a:endParaRPr lang="en-US" altLang="zh-CN" sz="1800">
              <a:solidFill>
                <a:schemeClr val="accent2"/>
              </a:solidFill>
            </a:endParaRPr>
          </a:p>
        </p:txBody>
      </p:sp>
      <p:graphicFrame>
        <p:nvGraphicFramePr>
          <p:cNvPr id="139266" name="Object 2"/>
          <p:cNvGraphicFramePr>
            <a:graphicFrameLocks noChangeAspect="1"/>
          </p:cNvGraphicFramePr>
          <p:nvPr/>
        </p:nvGraphicFramePr>
        <p:xfrm>
          <a:off x="1576388" y="30163"/>
          <a:ext cx="1509712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4" name="Equation" r:id="rId1" imgW="1092200" imgH="812800" progId="Equation.DSMT4">
                  <p:embed/>
                </p:oleObj>
              </mc:Choice>
              <mc:Fallback>
                <p:oleObj name="Equation" r:id="rId1" imgW="1092200" imgH="812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30163"/>
                        <a:ext cx="1509712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3344863" y="288925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质点系的角动量定理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48"/>
          <p:cNvGrpSpPr/>
          <p:nvPr/>
        </p:nvGrpSpPr>
        <p:grpSpPr bwMode="auto">
          <a:xfrm>
            <a:off x="1630363" y="2001838"/>
            <a:ext cx="5410200" cy="677862"/>
            <a:chOff x="192" y="648"/>
            <a:chExt cx="3408" cy="427"/>
          </a:xfrm>
        </p:grpSpPr>
        <p:sp>
          <p:nvSpPr>
            <p:cNvPr id="22544" name="Text Box 6"/>
            <p:cNvSpPr txBox="1">
              <a:spLocks noChangeArrowheads="1"/>
            </p:cNvSpPr>
            <p:nvPr/>
          </p:nvSpPr>
          <p:spPr bwMode="auto">
            <a:xfrm>
              <a:off x="192" y="720"/>
              <a:ext cx="3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若            ，则                      。</a:t>
              </a:r>
              <a:endPara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22545" name="Object 19"/>
            <p:cNvGraphicFramePr>
              <a:graphicFrameLocks noChangeAspect="1"/>
            </p:cNvGraphicFramePr>
            <p:nvPr/>
          </p:nvGraphicFramePr>
          <p:xfrm>
            <a:off x="477" y="696"/>
            <a:ext cx="670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5" name="Equation" r:id="rId3" imgW="838200" imgH="381000" progId="Equation.DSMT4">
                    <p:embed/>
                  </p:oleObj>
                </mc:Choice>
                <mc:Fallback>
                  <p:oleObj name="Equation" r:id="rId3" imgW="838200" imgH="3810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" y="696"/>
                          <a:ext cx="670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46" name="Group 8"/>
            <p:cNvGrpSpPr/>
            <p:nvPr/>
          </p:nvGrpSpPr>
          <p:grpSpPr bwMode="auto">
            <a:xfrm>
              <a:off x="1596" y="648"/>
              <a:ext cx="1344" cy="427"/>
              <a:chOff x="4128" y="1404"/>
              <a:chExt cx="1344" cy="427"/>
            </a:xfrm>
          </p:grpSpPr>
          <p:sp>
            <p:nvSpPr>
              <p:cNvPr id="22547" name="Text Box 9"/>
              <p:cNvSpPr txBox="1">
                <a:spLocks noChangeArrowheads="1"/>
              </p:cNvSpPr>
              <p:nvPr/>
            </p:nvSpPr>
            <p:spPr bwMode="auto">
              <a:xfrm>
                <a:off x="4560" y="1464"/>
                <a:ext cx="912" cy="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kumimoji="1" lang="zh-CN" altLang="en-US" sz="2800" b="1">
                    <a:latin typeface="Times New Roman" panose="02020603050405020304" pitchFamily="18" charset="0"/>
                  </a:rPr>
                  <a:t>常矢量</a:t>
                </a:r>
                <a:endParaRPr kumimoji="1" lang="zh-CN" altLang="en-US" sz="2800" b="1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22548" name="Object 20"/>
              <p:cNvGraphicFramePr>
                <a:graphicFrameLocks noChangeAspect="1"/>
              </p:cNvGraphicFramePr>
              <p:nvPr/>
            </p:nvGraphicFramePr>
            <p:xfrm>
              <a:off x="4128" y="1404"/>
              <a:ext cx="495" cy="3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36" name="公式" r:id="rId5" imgW="469900" imgH="342900" progId="Equation.3">
                      <p:embed/>
                    </p:oleObj>
                  </mc:Choice>
                  <mc:Fallback>
                    <p:oleObj name="公式" r:id="rId5" imgW="469900" imgH="34290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1404"/>
                            <a:ext cx="495" cy="3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39275" name="Text Box 11"/>
          <p:cNvSpPr txBox="1">
            <a:spLocks noChangeArrowheads="1"/>
          </p:cNvSpPr>
          <p:nvPr/>
        </p:nvSpPr>
        <p:spPr bwMode="auto">
          <a:xfrm>
            <a:off x="152400" y="435133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分量式成立：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4" name="Group 50"/>
          <p:cNvGrpSpPr/>
          <p:nvPr/>
        </p:nvGrpSpPr>
        <p:grpSpPr bwMode="auto">
          <a:xfrm>
            <a:off x="2566988" y="4298950"/>
            <a:ext cx="4837112" cy="639763"/>
            <a:chOff x="1920" y="1706"/>
            <a:chExt cx="3047" cy="403"/>
          </a:xfrm>
        </p:grpSpPr>
        <p:sp>
          <p:nvSpPr>
            <p:cNvPr id="22541" name="Text Box 51"/>
            <p:cNvSpPr txBox="1">
              <a:spLocks noChangeArrowheads="1"/>
            </p:cNvSpPr>
            <p:nvPr/>
          </p:nvSpPr>
          <p:spPr bwMode="auto">
            <a:xfrm>
              <a:off x="1920" y="1728"/>
              <a:ext cx="30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若             ，则         常量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42" name="Object 17"/>
            <p:cNvGraphicFramePr>
              <a:graphicFrameLocks noChangeAspect="1"/>
            </p:cNvGraphicFramePr>
            <p:nvPr/>
          </p:nvGraphicFramePr>
          <p:xfrm>
            <a:off x="2190" y="1724"/>
            <a:ext cx="726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7" name="公式" r:id="rId7" imgW="800100" imgH="393700" progId="Equation.3">
                    <p:embed/>
                  </p:oleObj>
                </mc:Choice>
                <mc:Fallback>
                  <p:oleObj name="公式" r:id="rId7" imgW="800100" imgH="3937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0" y="1724"/>
                          <a:ext cx="726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3" name="Object 18"/>
            <p:cNvGraphicFramePr>
              <a:graphicFrameLocks noChangeAspect="1"/>
            </p:cNvGraphicFramePr>
            <p:nvPr/>
          </p:nvGraphicFramePr>
          <p:xfrm>
            <a:off x="3424" y="1706"/>
            <a:ext cx="469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8" name="公式" r:id="rId9" imgW="482600" imgH="393700" progId="Equation.3">
                    <p:embed/>
                  </p:oleObj>
                </mc:Choice>
                <mc:Fallback>
                  <p:oleObj name="公式" r:id="rId9" imgW="482600" imgH="3937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706"/>
                          <a:ext cx="469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152400" y="2593975"/>
            <a:ext cx="8739188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ea typeface="华文新魏" panose="02010800040101010101" pitchFamily="2" charset="-122"/>
              </a:rPr>
              <a:t>当质点系相对于惯性系中某定点所受的合外力矩为零时，该质点系相对于该定点的角动量将不随时间改变。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152400" y="4903788"/>
            <a:ext cx="813276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孤立或在有心力作用下的系统角动量守恒。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46" name="Rectangle 20"/>
          <p:cNvSpPr>
            <a:spLocks noChangeArrowheads="1"/>
          </p:cNvSpPr>
          <p:nvPr/>
        </p:nvSpPr>
        <p:spPr bwMode="auto">
          <a:xfrm>
            <a:off x="152400" y="5518150"/>
            <a:ext cx="86899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宇宙中的天体可以认为是孤立体系。它们具有旋转盘状结构，成因是角动量守恒。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3798888" y="3783013"/>
            <a:ext cx="51927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—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质点系的角动量守恒定律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152400" y="893763"/>
            <a:ext cx="8739188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ea typeface="华文新魏" panose="02010800040101010101" pitchFamily="2" charset="-122"/>
              </a:rPr>
              <a:t>质点系对惯性系中某定点的角动量的时间变化率，等于作用在该质点系上所有外力对该定点的总力矩。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autoUpdateAnimBg="0"/>
      <p:bldP spid="139275" grpId="0" autoUpdateAnimBg="0"/>
      <p:bldP spid="44" grpId="0"/>
      <p:bldP spid="45" grpId="0" autoUpdateAnimBg="0"/>
      <p:bldP spid="46" grpId="0" autoUpdateAnimBg="0"/>
      <p:bldP spid="47" grpId="0" autoUpdateAnimBg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D88020-E888-41F7-B7E0-66D9C7DC3B64}" type="slidenum">
              <a:rPr lang="en-US" altLang="zh-CN" sz="1800" smtClean="0">
                <a:solidFill>
                  <a:schemeClr val="accent2"/>
                </a:solidFill>
              </a:rPr>
            </a:fld>
            <a:endParaRPr lang="en-US" altLang="zh-CN" sz="1800">
              <a:solidFill>
                <a:schemeClr val="accent2"/>
              </a:solidFill>
            </a:endParaRPr>
          </a:p>
        </p:txBody>
      </p:sp>
      <p:grpSp>
        <p:nvGrpSpPr>
          <p:cNvPr id="23555" name="Group 6"/>
          <p:cNvGrpSpPr/>
          <p:nvPr/>
        </p:nvGrpSpPr>
        <p:grpSpPr bwMode="auto">
          <a:xfrm>
            <a:off x="0" y="0"/>
            <a:ext cx="9144000" cy="6691313"/>
            <a:chOff x="0" y="0"/>
            <a:chExt cx="5760" cy="4215"/>
          </a:xfrm>
        </p:grpSpPr>
        <p:pic>
          <p:nvPicPr>
            <p:cNvPr id="23556" name="Picture 3" descr="盘状星系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3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7" name="Rectangle 4"/>
            <p:cNvSpPr>
              <a:spLocks noChangeArrowheads="1"/>
            </p:cNvSpPr>
            <p:nvPr/>
          </p:nvSpPr>
          <p:spPr bwMode="auto">
            <a:xfrm>
              <a:off x="2142" y="3847"/>
              <a:ext cx="136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/>
                <a:t>盘 状 星 系</a:t>
              </a:r>
              <a:endParaRPr lang="zh-CN" altLang="en-US" b="1"/>
            </a:p>
          </p:txBody>
        </p:sp>
      </p:grp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1F23BE-99B7-4F51-90C8-1489C9718CE3}" type="slidenum">
              <a:rPr lang="en-US" altLang="zh-CN" sz="1800" smtClean="0">
                <a:solidFill>
                  <a:schemeClr val="accent2"/>
                </a:solidFill>
              </a:rPr>
            </a:fld>
            <a:endParaRPr lang="en-US" altLang="zh-CN" sz="1800">
              <a:solidFill>
                <a:schemeClr val="accent2"/>
              </a:solidFill>
            </a:endParaRPr>
          </a:p>
        </p:txBody>
      </p:sp>
      <p:sp>
        <p:nvSpPr>
          <p:cNvPr id="109588" name="Text Box 20"/>
          <p:cNvSpPr txBox="1">
            <a:spLocks noChangeArrowheads="1"/>
          </p:cNvSpPr>
          <p:nvPr/>
        </p:nvSpPr>
        <p:spPr bwMode="auto">
          <a:xfrm>
            <a:off x="263525" y="3138488"/>
            <a:ext cx="739616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b="1"/>
              <a:t>球形原始气云具有初始角动量</a:t>
            </a:r>
            <a:r>
              <a:rPr lang="en-US" altLang="zh-CN" sz="2800" b="1" i="1">
                <a:latin typeface="Times New Roman" panose="02020603050405020304" pitchFamily="18" charset="0"/>
              </a:rPr>
              <a:t>L</a:t>
            </a:r>
            <a:r>
              <a:rPr lang="zh-CN" altLang="en-US" sz="2800" b="1">
                <a:latin typeface="Times New Roman" panose="02020603050405020304" pitchFamily="18" charset="0"/>
              </a:rPr>
              <a:t>。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2" name="Group 39"/>
          <p:cNvGrpSpPr/>
          <p:nvPr/>
        </p:nvGrpSpPr>
        <p:grpSpPr bwMode="auto">
          <a:xfrm>
            <a:off x="357188" y="0"/>
            <a:ext cx="8440737" cy="2986088"/>
            <a:chOff x="213" y="97"/>
            <a:chExt cx="5317" cy="1881"/>
          </a:xfrm>
        </p:grpSpPr>
        <p:sp>
          <p:nvSpPr>
            <p:cNvPr id="24583" name="Text Box 8"/>
            <p:cNvSpPr txBox="1">
              <a:spLocks noChangeArrowheads="1"/>
            </p:cNvSpPr>
            <p:nvPr/>
          </p:nvSpPr>
          <p:spPr bwMode="auto">
            <a:xfrm>
              <a:off x="2918" y="97"/>
              <a:ext cx="32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pic>
          <p:nvPicPr>
            <p:cNvPr id="24584" name="Picture 23" descr="C动量与角动量-0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" y="445"/>
              <a:ext cx="5317" cy="1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5" name="Line 25"/>
            <p:cNvSpPr>
              <a:spLocks noChangeShapeType="1"/>
            </p:cNvSpPr>
            <p:nvPr/>
          </p:nvSpPr>
          <p:spPr bwMode="auto">
            <a:xfrm>
              <a:off x="2844" y="766"/>
              <a:ext cx="0" cy="7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6" name="Line 26"/>
            <p:cNvSpPr>
              <a:spLocks noChangeShapeType="1"/>
            </p:cNvSpPr>
            <p:nvPr/>
          </p:nvSpPr>
          <p:spPr bwMode="auto">
            <a:xfrm flipH="1">
              <a:off x="2844" y="440"/>
              <a:ext cx="3" cy="338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7" name="Line 27"/>
            <p:cNvSpPr>
              <a:spLocks noChangeShapeType="1"/>
            </p:cNvSpPr>
            <p:nvPr/>
          </p:nvSpPr>
          <p:spPr bwMode="auto">
            <a:xfrm flipH="1">
              <a:off x="2844" y="1522"/>
              <a:ext cx="0" cy="456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8" name="Line 28"/>
            <p:cNvSpPr>
              <a:spLocks noChangeShapeType="1"/>
            </p:cNvSpPr>
            <p:nvPr/>
          </p:nvSpPr>
          <p:spPr bwMode="auto">
            <a:xfrm flipV="1">
              <a:off x="2844" y="190"/>
              <a:ext cx="0" cy="2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9602" name="Rectangle 34"/>
          <p:cNvSpPr>
            <a:spLocks noChangeArrowheads="1"/>
          </p:cNvSpPr>
          <p:nvPr/>
        </p:nvSpPr>
        <p:spPr bwMode="auto">
          <a:xfrm>
            <a:off x="188913" y="3741738"/>
            <a:ext cx="8796337" cy="165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b="1"/>
              <a:t>在垂直于</a:t>
            </a:r>
            <a:r>
              <a:rPr lang="en-US" altLang="zh-CN" sz="2800" b="1" i="1">
                <a:latin typeface="Times New Roman" panose="02020603050405020304" pitchFamily="18" charset="0"/>
              </a:rPr>
              <a:t>L</a:t>
            </a:r>
            <a:r>
              <a:rPr lang="zh-CN" altLang="en-US" sz="2800" b="1"/>
              <a:t>方向，引力使气云收缩，角动量守恒，粒子的旋转速度</a:t>
            </a:r>
            <a:r>
              <a:rPr lang="zh-CN" altLang="en-US" sz="2800" b="1">
                <a:sym typeface="Symbol" panose="05050102010706020507" pitchFamily="18" charset="2"/>
              </a:rPr>
              <a:t>，惯性离心力，</a:t>
            </a:r>
            <a:r>
              <a:rPr lang="zh-CN" altLang="en-US" sz="2800" b="1"/>
              <a:t>离心力与引力达到平衡，</a:t>
            </a:r>
            <a:r>
              <a:rPr lang="zh-CN" altLang="en-US" sz="2800" b="1">
                <a:solidFill>
                  <a:srgbClr val="FF0000"/>
                </a:solidFill>
              </a:rPr>
              <a:t>维持一定的半径。 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09604" name="Text Box 36"/>
          <p:cNvSpPr txBox="1">
            <a:spLocks noChangeArrowheads="1"/>
          </p:cNvSpPr>
          <p:nvPr/>
        </p:nvSpPr>
        <p:spPr bwMode="auto">
          <a:xfrm>
            <a:off x="198438" y="5446713"/>
            <a:ext cx="8831262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b="1"/>
              <a:t>但在与</a:t>
            </a:r>
            <a:r>
              <a:rPr lang="en-US" altLang="zh-CN" sz="2800" b="1" i="1">
                <a:latin typeface="Times New Roman" panose="02020603050405020304" pitchFamily="18" charset="0"/>
              </a:rPr>
              <a:t>L</a:t>
            </a:r>
            <a:r>
              <a:rPr lang="zh-CN" altLang="en-US" sz="2800" b="1">
                <a:latin typeface="Times New Roman" panose="02020603050405020304" pitchFamily="18" charset="0"/>
              </a:rPr>
              <a:t>平行的方向无此限制，所以形成了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旋转盘状结构。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8" grpId="0" autoUpdateAnimBg="0"/>
      <p:bldP spid="109602" grpId="0" autoUpdateAnimBg="0"/>
      <p:bldP spid="10960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5972E5-AF2B-445A-8A2D-CD03598746CF}" type="slidenum">
              <a:rPr lang="en-US" altLang="zh-CN" sz="1800" smtClean="0">
                <a:solidFill>
                  <a:schemeClr val="accent2"/>
                </a:solidFill>
              </a:rPr>
            </a:fld>
            <a:endParaRPr lang="en-US" altLang="zh-CN" sz="1800">
              <a:solidFill>
                <a:schemeClr val="accent2"/>
              </a:solidFill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776288" y="4214813"/>
          <a:ext cx="1366837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9" name="公式" r:id="rId1" imgW="749300" imgH="381000" progId="Equation.3">
                  <p:embed/>
                </p:oleObj>
              </mc:Choice>
              <mc:Fallback>
                <p:oleObj name="公式" r:id="rId1" imgW="749300" imgH="38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4214813"/>
                        <a:ext cx="1366837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159000" y="4227513"/>
          <a:ext cx="42481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0" name="公式" r:id="rId3" imgW="2603500" imgH="381000" progId="Equation.3">
                  <p:embed/>
                </p:oleObj>
              </mc:Choice>
              <mc:Fallback>
                <p:oleObj name="公式" r:id="rId3" imgW="2603500" imgH="38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4227513"/>
                        <a:ext cx="42481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7"/>
          <p:cNvGrpSpPr/>
          <p:nvPr/>
        </p:nvGrpSpPr>
        <p:grpSpPr bwMode="auto">
          <a:xfrm>
            <a:off x="173038" y="142875"/>
            <a:ext cx="6629400" cy="3240088"/>
            <a:chOff x="144" y="1536"/>
            <a:chExt cx="4176" cy="2041"/>
          </a:xfrm>
        </p:grpSpPr>
        <p:sp>
          <p:nvSpPr>
            <p:cNvPr id="6" name="Text Box 21"/>
            <p:cNvSpPr txBox="1">
              <a:spLocks noChangeArrowheads="1"/>
            </p:cNvSpPr>
            <p:nvPr/>
          </p:nvSpPr>
          <p:spPr bwMode="auto">
            <a:xfrm>
              <a:off x="144" y="1536"/>
              <a:ext cx="4176" cy="204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defRPr/>
              </a:pPr>
              <a:r>
                <a:rPr kumimoji="1" lang="zh-CN" altLang="en-US" sz="2800" b="1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例</a:t>
              </a:r>
              <a:r>
                <a:rPr kumimoji="1" lang="en-US" altLang="zh-CN" sz="2800" b="1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  <a:r>
                <a:rPr kumimoji="1" lang="zh-CN" altLang="en-US" sz="2800" b="1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、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两小钢球固定在位于水平面内的长为</a:t>
              </a:r>
              <a:r>
                <a:rPr kumimoji="1" lang="en-US" altLang="zh-CN" sz="3200" b="1" i="1" dirty="0">
                  <a:latin typeface="Times New Roman" panose="02020603050405020304" pitchFamily="18" charset="0"/>
                </a:rPr>
                <a:t>a 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的轻质硬杆的两端，杆可绕其中心轴自由转动。杆原来静止。另一泥球以水平速度     垂直于杆的方向与      发生碰撞，碰后两者粘在一起。设                            ，求碰撞后杆转动的角速度。</a:t>
              </a:r>
              <a:endParaRPr kumimoji="1"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5628" name="Object 14"/>
            <p:cNvGraphicFramePr>
              <a:graphicFrameLocks noChangeAspect="1"/>
            </p:cNvGraphicFramePr>
            <p:nvPr/>
          </p:nvGraphicFramePr>
          <p:xfrm>
            <a:off x="2728" y="2536"/>
            <a:ext cx="371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71" name="公式" r:id="rId5" imgW="381000" imgH="381000" progId="Equation.3">
                    <p:embed/>
                  </p:oleObj>
                </mc:Choice>
                <mc:Fallback>
                  <p:oleObj name="公式" r:id="rId5" imgW="381000" imgH="3810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8" y="2536"/>
                          <a:ext cx="371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9" name="Object 15"/>
            <p:cNvGraphicFramePr>
              <a:graphicFrameLocks noChangeAspect="1"/>
            </p:cNvGraphicFramePr>
            <p:nvPr/>
          </p:nvGraphicFramePr>
          <p:xfrm>
            <a:off x="652" y="2554"/>
            <a:ext cx="306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72" name="公式" r:id="rId7" imgW="304800" imgH="393700" progId="Equation.3">
                    <p:embed/>
                  </p:oleObj>
                </mc:Choice>
                <mc:Fallback>
                  <p:oleObj name="公式" r:id="rId7" imgW="304800" imgH="3937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" y="2554"/>
                          <a:ext cx="306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0" name="Object 16"/>
            <p:cNvGraphicFramePr>
              <a:graphicFrameLocks noChangeAspect="1"/>
            </p:cNvGraphicFramePr>
            <p:nvPr/>
          </p:nvGraphicFramePr>
          <p:xfrm>
            <a:off x="2501" y="2856"/>
            <a:ext cx="1550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73" name="公式" r:id="rId9" imgW="1739900" imgH="393700" progId="Equation.3">
                    <p:embed/>
                  </p:oleObj>
                </mc:Choice>
                <mc:Fallback>
                  <p:oleObj name="公式" r:id="rId9" imgW="1739900" imgH="3937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1" y="2856"/>
                          <a:ext cx="1550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57"/>
          <p:cNvGrpSpPr/>
          <p:nvPr/>
        </p:nvGrpSpPr>
        <p:grpSpPr bwMode="auto">
          <a:xfrm>
            <a:off x="6726238" y="396875"/>
            <a:ext cx="2298700" cy="4235450"/>
            <a:chOff x="4286" y="1344"/>
            <a:chExt cx="1448" cy="2668"/>
          </a:xfrm>
        </p:grpSpPr>
        <p:sp>
          <p:nvSpPr>
            <p:cNvPr id="25608" name="Line 58"/>
            <p:cNvSpPr>
              <a:spLocks noChangeShapeType="1"/>
            </p:cNvSpPr>
            <p:nvPr/>
          </p:nvSpPr>
          <p:spPr bwMode="auto">
            <a:xfrm flipV="1">
              <a:off x="5136" y="1872"/>
              <a:ext cx="0" cy="816"/>
            </a:xfrm>
            <a:prstGeom prst="line">
              <a:avLst/>
            </a:prstGeom>
            <a:noFill/>
            <a:ln w="44450">
              <a:solidFill>
                <a:srgbClr val="9933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9" name="Line 59"/>
            <p:cNvSpPr>
              <a:spLocks noChangeShapeType="1"/>
            </p:cNvSpPr>
            <p:nvPr/>
          </p:nvSpPr>
          <p:spPr bwMode="auto">
            <a:xfrm>
              <a:off x="5136" y="2688"/>
              <a:ext cx="0" cy="864"/>
            </a:xfrm>
            <a:prstGeom prst="line">
              <a:avLst/>
            </a:prstGeom>
            <a:noFill/>
            <a:ln w="44450">
              <a:solidFill>
                <a:srgbClr val="9933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0" name="Line 60"/>
            <p:cNvSpPr>
              <a:spLocks noChangeShapeType="1"/>
            </p:cNvSpPr>
            <p:nvPr/>
          </p:nvSpPr>
          <p:spPr bwMode="auto">
            <a:xfrm>
              <a:off x="4582" y="3626"/>
              <a:ext cx="38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5611" name="Object 5"/>
            <p:cNvGraphicFramePr>
              <a:graphicFrameLocks noChangeAspect="1"/>
            </p:cNvGraphicFramePr>
            <p:nvPr/>
          </p:nvGraphicFramePr>
          <p:xfrm>
            <a:off x="5297" y="2406"/>
            <a:ext cx="328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74" name="公式" r:id="rId11" imgW="241300" imgH="215900" progId="Equation.3">
                    <p:embed/>
                  </p:oleObj>
                </mc:Choice>
                <mc:Fallback>
                  <p:oleObj name="公式" r:id="rId11" imgW="241300" imgH="2159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7" y="2406"/>
                          <a:ext cx="328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2" name="Oval 62"/>
            <p:cNvSpPr>
              <a:spLocks noChangeArrowheads="1"/>
            </p:cNvSpPr>
            <p:nvPr/>
          </p:nvSpPr>
          <p:spPr bwMode="auto">
            <a:xfrm>
              <a:off x="5052" y="1710"/>
              <a:ext cx="172" cy="172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alpha val="75000"/>
                  </a:srgbClr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613" name="Oval 63"/>
            <p:cNvSpPr>
              <a:spLocks noChangeArrowheads="1"/>
            </p:cNvSpPr>
            <p:nvPr/>
          </p:nvSpPr>
          <p:spPr bwMode="auto">
            <a:xfrm>
              <a:off x="5046" y="3540"/>
              <a:ext cx="172" cy="172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alpha val="75000"/>
                  </a:srgbClr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614" name="Oval 64"/>
            <p:cNvSpPr>
              <a:spLocks noChangeArrowheads="1"/>
            </p:cNvSpPr>
            <p:nvPr/>
          </p:nvSpPr>
          <p:spPr bwMode="auto">
            <a:xfrm>
              <a:off x="4416" y="3536"/>
              <a:ext cx="172" cy="172"/>
            </a:xfrm>
            <a:prstGeom prst="ellipse">
              <a:avLst/>
            </a:prstGeom>
            <a:gradFill rotWithShape="1">
              <a:gsLst>
                <a:gs pos="0">
                  <a:srgbClr val="339966">
                    <a:alpha val="75000"/>
                  </a:srgbClr>
                </a:gs>
                <a:gs pos="100000">
                  <a:srgbClr val="18472F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615" name="Line 65"/>
            <p:cNvSpPr>
              <a:spLocks noChangeShapeType="1"/>
            </p:cNvSpPr>
            <p:nvPr/>
          </p:nvSpPr>
          <p:spPr bwMode="auto">
            <a:xfrm flipH="1">
              <a:off x="4614" y="1800"/>
              <a:ext cx="43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sm" len="sm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6" name="Line 66"/>
            <p:cNvSpPr>
              <a:spLocks noChangeShapeType="1"/>
            </p:cNvSpPr>
            <p:nvPr/>
          </p:nvSpPr>
          <p:spPr bwMode="auto">
            <a:xfrm>
              <a:off x="5220" y="3626"/>
              <a:ext cx="384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sm" len="sm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5617" name="Object 6"/>
            <p:cNvGraphicFramePr>
              <a:graphicFrameLocks noChangeAspect="1"/>
            </p:cNvGraphicFramePr>
            <p:nvPr/>
          </p:nvGraphicFramePr>
          <p:xfrm>
            <a:off x="4876" y="1979"/>
            <a:ext cx="247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75" name="公式" r:id="rId13" imgW="215900" imgH="381000" progId="Equation.3">
                    <p:embed/>
                  </p:oleObj>
                </mc:Choice>
                <mc:Fallback>
                  <p:oleObj name="公式" r:id="rId13" imgW="215900" imgH="3810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1979"/>
                          <a:ext cx="247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8" name="Oval 68"/>
            <p:cNvSpPr>
              <a:spLocks noChangeArrowheads="1"/>
            </p:cNvSpPr>
            <p:nvPr/>
          </p:nvSpPr>
          <p:spPr bwMode="auto">
            <a:xfrm>
              <a:off x="5102" y="2704"/>
              <a:ext cx="68" cy="68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alpha val="75000"/>
                  </a:srgbClr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5619" name="Object 7"/>
            <p:cNvGraphicFramePr>
              <a:graphicFrameLocks noChangeAspect="1"/>
            </p:cNvGraphicFramePr>
            <p:nvPr/>
          </p:nvGraphicFramePr>
          <p:xfrm>
            <a:off x="4286" y="1570"/>
            <a:ext cx="326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76" name="公式" r:id="rId15" imgW="266700" imgH="381000" progId="Equation.3">
                    <p:embed/>
                  </p:oleObj>
                </mc:Choice>
                <mc:Fallback>
                  <p:oleObj name="公式" r:id="rId15" imgW="266700" imgH="3810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1570"/>
                          <a:ext cx="326" cy="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0" name="Object 8"/>
            <p:cNvGraphicFramePr>
              <a:graphicFrameLocks noChangeAspect="1"/>
            </p:cNvGraphicFramePr>
            <p:nvPr/>
          </p:nvGraphicFramePr>
          <p:xfrm>
            <a:off x="4993" y="3592"/>
            <a:ext cx="371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77" name="公式" r:id="rId17" imgW="381000" imgH="381000" progId="Equation.3">
                    <p:embed/>
                  </p:oleObj>
                </mc:Choice>
                <mc:Fallback>
                  <p:oleObj name="公式" r:id="rId17" imgW="381000" imgH="3810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3" y="3592"/>
                          <a:ext cx="371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1" name="Object 9"/>
            <p:cNvGraphicFramePr>
              <a:graphicFrameLocks noChangeAspect="1"/>
            </p:cNvGraphicFramePr>
            <p:nvPr/>
          </p:nvGraphicFramePr>
          <p:xfrm>
            <a:off x="4610" y="3268"/>
            <a:ext cx="306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78" name="公式" r:id="rId19" imgW="304800" imgH="393700" progId="Equation.3">
                    <p:embed/>
                  </p:oleObj>
                </mc:Choice>
                <mc:Fallback>
                  <p:oleObj name="公式" r:id="rId19" imgW="304800" imgH="3937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0" y="3268"/>
                          <a:ext cx="306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2" name="Object 10"/>
            <p:cNvGraphicFramePr>
              <a:graphicFrameLocks noChangeAspect="1"/>
            </p:cNvGraphicFramePr>
            <p:nvPr/>
          </p:nvGraphicFramePr>
          <p:xfrm>
            <a:off x="4351" y="3618"/>
            <a:ext cx="371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79" name="公式" r:id="rId21" imgW="381000" imgH="393700" progId="Equation.3">
                    <p:embed/>
                  </p:oleObj>
                </mc:Choice>
                <mc:Fallback>
                  <p:oleObj name="公式" r:id="rId21" imgW="381000" imgH="3937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1" y="3618"/>
                          <a:ext cx="371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3" name="Arc 73"/>
            <p:cNvSpPr/>
            <p:nvPr/>
          </p:nvSpPr>
          <p:spPr bwMode="auto">
            <a:xfrm flipV="1">
              <a:off x="5180" y="2594"/>
              <a:ext cx="211" cy="288"/>
            </a:xfrm>
            <a:custGeom>
              <a:avLst/>
              <a:gdLst>
                <a:gd name="T0" fmla="*/ 0 w 27834"/>
                <a:gd name="T1" fmla="*/ 0 h 43200"/>
                <a:gd name="T2" fmla="*/ 0 w 27834"/>
                <a:gd name="T3" fmla="*/ 0 h 43200"/>
                <a:gd name="T4" fmla="*/ 0 w 27834"/>
                <a:gd name="T5" fmla="*/ 0 h 43200"/>
                <a:gd name="T6" fmla="*/ 0 60000 65536"/>
                <a:gd name="T7" fmla="*/ 0 60000 65536"/>
                <a:gd name="T8" fmla="*/ 0 60000 65536"/>
                <a:gd name="T9" fmla="*/ 0 w 27834"/>
                <a:gd name="T10" fmla="*/ 0 h 43200"/>
                <a:gd name="T11" fmla="*/ 27834 w 27834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34" h="43200" fill="none" extrusionOk="0">
                  <a:moveTo>
                    <a:pt x="5491" y="12"/>
                  </a:moveTo>
                  <a:cubicBezTo>
                    <a:pt x="5739" y="4"/>
                    <a:pt x="5986" y="-1"/>
                    <a:pt x="6234" y="0"/>
                  </a:cubicBezTo>
                  <a:cubicBezTo>
                    <a:pt x="18163" y="0"/>
                    <a:pt x="27834" y="9670"/>
                    <a:pt x="27834" y="21600"/>
                  </a:cubicBezTo>
                  <a:cubicBezTo>
                    <a:pt x="27834" y="33529"/>
                    <a:pt x="18163" y="43200"/>
                    <a:pt x="6234" y="43200"/>
                  </a:cubicBezTo>
                  <a:cubicBezTo>
                    <a:pt x="4122" y="43200"/>
                    <a:pt x="2021" y="42890"/>
                    <a:pt x="0" y="42280"/>
                  </a:cubicBezTo>
                </a:path>
                <a:path w="27834" h="43200" stroke="0" extrusionOk="0">
                  <a:moveTo>
                    <a:pt x="5491" y="12"/>
                  </a:moveTo>
                  <a:cubicBezTo>
                    <a:pt x="5739" y="4"/>
                    <a:pt x="5986" y="-1"/>
                    <a:pt x="6234" y="0"/>
                  </a:cubicBezTo>
                  <a:cubicBezTo>
                    <a:pt x="18163" y="0"/>
                    <a:pt x="27834" y="9670"/>
                    <a:pt x="27834" y="21600"/>
                  </a:cubicBezTo>
                  <a:cubicBezTo>
                    <a:pt x="27834" y="33529"/>
                    <a:pt x="18163" y="43200"/>
                    <a:pt x="6234" y="43200"/>
                  </a:cubicBezTo>
                  <a:cubicBezTo>
                    <a:pt x="4122" y="43200"/>
                    <a:pt x="2021" y="42890"/>
                    <a:pt x="0" y="42280"/>
                  </a:cubicBezTo>
                  <a:lnTo>
                    <a:pt x="6234" y="21600"/>
                  </a:lnTo>
                  <a:lnTo>
                    <a:pt x="5491" y="12"/>
                  </a:lnTo>
                  <a:close/>
                </a:path>
              </a:pathLst>
            </a:custGeom>
            <a:noFill/>
            <a:ln w="31750">
              <a:solidFill>
                <a:srgbClr val="800000"/>
              </a:solidFill>
              <a:rou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24" name="Object 11"/>
            <p:cNvGraphicFramePr>
              <a:graphicFrameLocks noChangeAspect="1"/>
            </p:cNvGraphicFramePr>
            <p:nvPr/>
          </p:nvGraphicFramePr>
          <p:xfrm>
            <a:off x="4967" y="1344"/>
            <a:ext cx="371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80" name="公式" r:id="rId23" imgW="381000" imgH="381000" progId="Equation.3">
                    <p:embed/>
                  </p:oleObj>
                </mc:Choice>
                <mc:Fallback>
                  <p:oleObj name="公式" r:id="rId23" imgW="381000" imgH="3810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7" y="1344"/>
                          <a:ext cx="371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5" name="Object 12"/>
            <p:cNvGraphicFramePr>
              <a:graphicFrameLocks noChangeAspect="1"/>
            </p:cNvGraphicFramePr>
            <p:nvPr/>
          </p:nvGraphicFramePr>
          <p:xfrm>
            <a:off x="4876" y="2931"/>
            <a:ext cx="247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81" name="公式" r:id="rId25" imgW="215900" imgH="381000" progId="Equation.3">
                    <p:embed/>
                  </p:oleObj>
                </mc:Choice>
                <mc:Fallback>
                  <p:oleObj name="公式" r:id="rId25" imgW="215900" imgH="3810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2931"/>
                          <a:ext cx="247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6" name="Object 13"/>
            <p:cNvGraphicFramePr>
              <a:graphicFrameLocks noChangeAspect="1"/>
            </p:cNvGraphicFramePr>
            <p:nvPr/>
          </p:nvGraphicFramePr>
          <p:xfrm>
            <a:off x="5383" y="3197"/>
            <a:ext cx="351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82" name="公式" r:id="rId27" imgW="304800" imgH="381000" progId="Equation.3">
                    <p:embed/>
                  </p:oleObj>
                </mc:Choice>
                <mc:Fallback>
                  <p:oleObj name="公式" r:id="rId27" imgW="304800" imgH="3810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3" y="3197"/>
                          <a:ext cx="351" cy="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396875" y="3548063"/>
            <a:ext cx="2808288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解：</a:t>
            </a:r>
            <a:endParaRPr lang="zh-CN" altLang="en-US" sz="2800" b="1" dirty="0">
              <a:solidFill>
                <a:srgbClr val="FF33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250825" y="908050"/>
            <a:ext cx="3962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一、功的定义：</a:t>
            </a:r>
            <a:endParaRPr kumimoji="1" lang="zh-CN" altLang="en-US" sz="2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2519" name="Text Box 7"/>
          <p:cNvSpPr txBox="1">
            <a:spLocks noChangeArrowheads="1"/>
          </p:cNvSpPr>
          <p:nvPr/>
        </p:nvSpPr>
        <p:spPr bwMode="auto">
          <a:xfrm>
            <a:off x="900113" y="1484313"/>
            <a:ext cx="7847012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力在位移方向上的分量与该位移大小的乘积。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92522" name="Text Box 10"/>
          <p:cNvSpPr txBox="1">
            <a:spLocks noChangeArrowheads="1"/>
          </p:cNvSpPr>
          <p:nvPr/>
        </p:nvSpPr>
        <p:spPr bwMode="auto">
          <a:xfrm>
            <a:off x="1143000" y="4005263"/>
            <a:ext cx="8001000" cy="539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>
                <a:latin typeface="Times New Roman" panose="02020603050405020304" pitchFamily="18" charset="0"/>
              </a:rPr>
              <a:t>即</a:t>
            </a: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元功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等于质点所受的力和它的元位移的</a:t>
            </a:r>
            <a:r>
              <a:rPr kumimoji="1" lang="zh-CN" alt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点积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。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92523" name="Object 2"/>
          <p:cNvGraphicFramePr>
            <a:graphicFrameLocks noChangeAspect="1"/>
          </p:cNvGraphicFramePr>
          <p:nvPr/>
        </p:nvGraphicFramePr>
        <p:xfrm>
          <a:off x="2687638" y="3338513"/>
          <a:ext cx="34766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9" name="Equation" r:id="rId1" imgW="2336800" imgH="457200" progId="Equation.DSMT4">
                  <p:embed/>
                </p:oleObj>
              </mc:Choice>
              <mc:Fallback>
                <p:oleObj name="Equation" r:id="rId1" imgW="23368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3338513"/>
                        <a:ext cx="34766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35" name="Text Box 23"/>
          <p:cNvSpPr txBox="1">
            <a:spLocks noChangeArrowheads="1"/>
          </p:cNvSpPr>
          <p:nvPr/>
        </p:nvSpPr>
        <p:spPr bwMode="auto">
          <a:xfrm>
            <a:off x="2057400" y="0"/>
            <a:ext cx="4953000" cy="5349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kumimoji="1"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节  功  功率</a:t>
            </a:r>
            <a:endParaRPr kumimoji="1" lang="zh-CN" alt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2540" name="Text Box 28"/>
          <p:cNvSpPr txBox="1">
            <a:spLocks noChangeArrowheads="1"/>
          </p:cNvSpPr>
          <p:nvPr/>
        </p:nvSpPr>
        <p:spPr bwMode="auto">
          <a:xfrm>
            <a:off x="1114425" y="4600575"/>
            <a:ext cx="6781800" cy="539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功为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标量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，它没有方向，但有正负：</a:t>
            </a:r>
            <a:endParaRPr kumimoji="1" lang="zh-CN" altLang="en-US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92541" name="Object 3"/>
          <p:cNvGraphicFramePr>
            <a:graphicFrameLocks noChangeAspect="1"/>
          </p:cNvGraphicFramePr>
          <p:nvPr/>
        </p:nvGraphicFramePr>
        <p:xfrm>
          <a:off x="6134100" y="3294063"/>
          <a:ext cx="1590675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0" name="Equation" r:id="rId3" imgW="1041400" imgH="406400" progId="Equation.DSMT4">
                  <p:embed/>
                </p:oleObj>
              </mc:Choice>
              <mc:Fallback>
                <p:oleObj name="Equation" r:id="rId3" imgW="1041400" imgH="406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3294063"/>
                        <a:ext cx="1590675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8"/>
          <p:cNvGrpSpPr/>
          <p:nvPr/>
        </p:nvGrpSpPr>
        <p:grpSpPr bwMode="auto">
          <a:xfrm>
            <a:off x="2819400" y="2079625"/>
            <a:ext cx="5943600" cy="1204913"/>
            <a:chOff x="1746" y="1310"/>
            <a:chExt cx="3744" cy="759"/>
          </a:xfrm>
        </p:grpSpPr>
        <p:sp>
          <p:nvSpPr>
            <p:cNvPr id="192537" name="Text Box 25"/>
            <p:cNvSpPr txBox="1">
              <a:spLocks noChangeArrowheads="1"/>
            </p:cNvSpPr>
            <p:nvPr/>
          </p:nvSpPr>
          <p:spPr bwMode="auto">
            <a:xfrm>
              <a:off x="1746" y="1311"/>
              <a:ext cx="3744" cy="75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设质点在力     的作用下发生无限小位移      ，则功（</a:t>
              </a:r>
              <a:r>
                <a:rPr kumimoji="1" lang="zh-CN" altLang="en-US" sz="2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元功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）为：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6657" name="Object 10"/>
            <p:cNvGraphicFramePr>
              <a:graphicFrameLocks noChangeAspect="1"/>
            </p:cNvGraphicFramePr>
            <p:nvPr/>
          </p:nvGraphicFramePr>
          <p:xfrm>
            <a:off x="2897" y="1310"/>
            <a:ext cx="286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31" name="公式" r:id="rId5" imgW="266700" imgH="342900" progId="Equation.3">
                    <p:embed/>
                  </p:oleObj>
                </mc:Choice>
                <mc:Fallback>
                  <p:oleObj name="公式" r:id="rId5" imgW="266700" imgH="3429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7" y="1310"/>
                          <a:ext cx="286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8" name="Object 11"/>
            <p:cNvGraphicFramePr>
              <a:graphicFrameLocks noChangeAspect="1"/>
            </p:cNvGraphicFramePr>
            <p:nvPr/>
          </p:nvGraphicFramePr>
          <p:xfrm>
            <a:off x="2269" y="1685"/>
            <a:ext cx="40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32" name="Equation" r:id="rId7" imgW="381000" imgH="330200" progId="Equation.DSMT4">
                    <p:embed/>
                  </p:oleObj>
                </mc:Choice>
                <mc:Fallback>
                  <p:oleObj name="Equation" r:id="rId7" imgW="381000" imgH="3302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9" y="1685"/>
                          <a:ext cx="400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6"/>
          <p:cNvGrpSpPr/>
          <p:nvPr/>
        </p:nvGrpSpPr>
        <p:grpSpPr bwMode="auto">
          <a:xfrm>
            <a:off x="1470025" y="2898775"/>
            <a:ext cx="1011238" cy="495300"/>
            <a:chOff x="926" y="2183"/>
            <a:chExt cx="637" cy="312"/>
          </a:xfrm>
        </p:grpSpPr>
        <p:graphicFrame>
          <p:nvGraphicFramePr>
            <p:cNvPr id="26654" name="Object 9"/>
            <p:cNvGraphicFramePr>
              <a:graphicFrameLocks noChangeAspect="1"/>
            </p:cNvGraphicFramePr>
            <p:nvPr/>
          </p:nvGraphicFramePr>
          <p:xfrm>
            <a:off x="1292" y="2199"/>
            <a:ext cx="27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33" name="公式" r:id="rId9" imgW="266700" imgH="317500" progId="Equation.3">
                    <p:embed/>
                  </p:oleObj>
                </mc:Choice>
                <mc:Fallback>
                  <p:oleObj name="公式" r:id="rId9" imgW="266700" imgH="3175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2199"/>
                          <a:ext cx="27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5" name="Line 38"/>
            <p:cNvSpPr>
              <a:spLocks noChangeShapeType="1"/>
            </p:cNvSpPr>
            <p:nvPr/>
          </p:nvSpPr>
          <p:spPr bwMode="auto">
            <a:xfrm flipV="1">
              <a:off x="926" y="2183"/>
              <a:ext cx="528" cy="14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48"/>
          <p:cNvGrpSpPr/>
          <p:nvPr/>
        </p:nvGrpSpPr>
        <p:grpSpPr bwMode="auto">
          <a:xfrm>
            <a:off x="1512888" y="2670175"/>
            <a:ext cx="508000" cy="414338"/>
            <a:chOff x="953" y="2039"/>
            <a:chExt cx="320" cy="261"/>
          </a:xfrm>
        </p:grpSpPr>
        <p:sp>
          <p:nvSpPr>
            <p:cNvPr id="26652" name="Arc 39"/>
            <p:cNvSpPr/>
            <p:nvPr/>
          </p:nvSpPr>
          <p:spPr bwMode="auto">
            <a:xfrm>
              <a:off x="953" y="2156"/>
              <a:ext cx="9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53" name="Object 8"/>
            <p:cNvGraphicFramePr>
              <a:graphicFrameLocks noChangeAspect="1"/>
            </p:cNvGraphicFramePr>
            <p:nvPr/>
          </p:nvGraphicFramePr>
          <p:xfrm>
            <a:off x="1012" y="2039"/>
            <a:ext cx="26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34" name="公式" r:id="rId11" imgW="241300" imgH="215900" progId="Equation.3">
                    <p:embed/>
                  </p:oleObj>
                </mc:Choice>
                <mc:Fallback>
                  <p:oleObj name="公式" r:id="rId11" imgW="241300" imgH="2159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2" y="2039"/>
                          <a:ext cx="26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1"/>
          <p:cNvGrpSpPr/>
          <p:nvPr/>
        </p:nvGrpSpPr>
        <p:grpSpPr bwMode="auto">
          <a:xfrm>
            <a:off x="250825" y="2060575"/>
            <a:ext cx="2133600" cy="2241550"/>
            <a:chOff x="249" y="2568"/>
            <a:chExt cx="1344" cy="1412"/>
          </a:xfrm>
        </p:grpSpPr>
        <p:sp>
          <p:nvSpPr>
            <p:cNvPr id="26649" name="Freeform 42"/>
            <p:cNvSpPr/>
            <p:nvPr/>
          </p:nvSpPr>
          <p:spPr bwMode="auto">
            <a:xfrm>
              <a:off x="489" y="2808"/>
              <a:ext cx="864" cy="1008"/>
            </a:xfrm>
            <a:custGeom>
              <a:avLst/>
              <a:gdLst>
                <a:gd name="T0" fmla="*/ 864 w 864"/>
                <a:gd name="T1" fmla="*/ 0 h 1008"/>
                <a:gd name="T2" fmla="*/ 576 w 864"/>
                <a:gd name="T3" fmla="*/ 240 h 1008"/>
                <a:gd name="T4" fmla="*/ 432 w 864"/>
                <a:gd name="T5" fmla="*/ 720 h 1008"/>
                <a:gd name="T6" fmla="*/ 0 w 864"/>
                <a:gd name="T7" fmla="*/ 1008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1008"/>
                <a:gd name="T14" fmla="*/ 864 w 864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1008">
                  <a:moveTo>
                    <a:pt x="864" y="0"/>
                  </a:moveTo>
                  <a:cubicBezTo>
                    <a:pt x="756" y="60"/>
                    <a:pt x="648" y="120"/>
                    <a:pt x="576" y="240"/>
                  </a:cubicBezTo>
                  <a:cubicBezTo>
                    <a:pt x="504" y="360"/>
                    <a:pt x="528" y="592"/>
                    <a:pt x="432" y="720"/>
                  </a:cubicBezTo>
                  <a:cubicBezTo>
                    <a:pt x="336" y="848"/>
                    <a:pt x="168" y="928"/>
                    <a:pt x="0" y="1008"/>
                  </a:cubicBezTo>
                </a:path>
              </a:pathLst>
            </a:custGeom>
            <a:noFill/>
            <a:ln w="44450">
              <a:solidFill>
                <a:srgbClr val="8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0" name="Text Box 43"/>
            <p:cNvSpPr txBox="1">
              <a:spLocks noChangeArrowheads="1"/>
            </p:cNvSpPr>
            <p:nvPr/>
          </p:nvSpPr>
          <p:spPr bwMode="auto">
            <a:xfrm>
              <a:off x="249" y="3576"/>
              <a:ext cx="28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3600" b="1" i="1">
                  <a:latin typeface="Times New Roman" panose="02020603050405020304" pitchFamily="18" charset="0"/>
                </a:rPr>
                <a:t>a</a:t>
              </a:r>
              <a:endParaRPr kumimoji="1" lang="en-US" altLang="zh-CN" sz="3600" b="1" i="1">
                <a:latin typeface="Times New Roman" panose="02020603050405020304" pitchFamily="18" charset="0"/>
              </a:endParaRPr>
            </a:p>
          </p:txBody>
        </p:sp>
        <p:sp>
          <p:nvSpPr>
            <p:cNvPr id="26651" name="Text Box 44"/>
            <p:cNvSpPr txBox="1">
              <a:spLocks noChangeArrowheads="1"/>
            </p:cNvSpPr>
            <p:nvPr/>
          </p:nvSpPr>
          <p:spPr bwMode="auto">
            <a:xfrm>
              <a:off x="1353" y="2568"/>
              <a:ext cx="2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3600" b="1" i="1">
                  <a:latin typeface="Times New Roman" panose="02020603050405020304" pitchFamily="18" charset="0"/>
                </a:rPr>
                <a:t>b</a:t>
              </a:r>
              <a:endParaRPr kumimoji="1" lang="en-US" altLang="zh-CN" sz="3600" b="1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47"/>
          <p:cNvGrpSpPr/>
          <p:nvPr/>
        </p:nvGrpSpPr>
        <p:grpSpPr bwMode="auto">
          <a:xfrm>
            <a:off x="950913" y="2266950"/>
            <a:ext cx="681037" cy="858838"/>
            <a:chOff x="599" y="1785"/>
            <a:chExt cx="429" cy="541"/>
          </a:xfrm>
        </p:grpSpPr>
        <p:graphicFrame>
          <p:nvGraphicFramePr>
            <p:cNvPr id="26647" name="Object 7"/>
            <p:cNvGraphicFramePr>
              <a:graphicFrameLocks noChangeAspect="1"/>
            </p:cNvGraphicFramePr>
            <p:nvPr/>
          </p:nvGraphicFramePr>
          <p:xfrm>
            <a:off x="599" y="1785"/>
            <a:ext cx="429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35" name="Equation" r:id="rId13" imgW="381000" imgH="330200" progId="Equation.DSMT4">
                    <p:embed/>
                  </p:oleObj>
                </mc:Choice>
                <mc:Fallback>
                  <p:oleObj name="Equation" r:id="rId13" imgW="381000" imgH="330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9" y="1785"/>
                          <a:ext cx="429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8" name="Line 45"/>
            <p:cNvSpPr>
              <a:spLocks noChangeShapeType="1"/>
            </p:cNvSpPr>
            <p:nvPr/>
          </p:nvSpPr>
          <p:spPr bwMode="auto">
            <a:xfrm flipV="1">
              <a:off x="918" y="1973"/>
              <a:ext cx="57" cy="353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51"/>
          <p:cNvGrpSpPr/>
          <p:nvPr/>
        </p:nvGrpSpPr>
        <p:grpSpPr bwMode="auto">
          <a:xfrm>
            <a:off x="395288" y="5097463"/>
            <a:ext cx="8153400" cy="1606550"/>
            <a:chOff x="288" y="192"/>
            <a:chExt cx="5136" cy="1012"/>
          </a:xfrm>
        </p:grpSpPr>
        <p:sp>
          <p:nvSpPr>
            <p:cNvPr id="26641" name="Text Box 52"/>
            <p:cNvSpPr txBox="1">
              <a:spLocks noChangeArrowheads="1"/>
            </p:cNvSpPr>
            <p:nvPr/>
          </p:nvSpPr>
          <p:spPr bwMode="auto">
            <a:xfrm>
              <a:off x="288" y="192"/>
              <a:ext cx="5136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、当                     时，</a:t>
              </a:r>
              <a:r>
                <a:rPr kumimoji="1" lang="en-US" altLang="zh-CN" sz="2800"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&gt;0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，力对质点做正功；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6642" name="Text Box 53"/>
            <p:cNvSpPr txBox="1">
              <a:spLocks noChangeArrowheads="1"/>
            </p:cNvSpPr>
            <p:nvPr/>
          </p:nvSpPr>
          <p:spPr bwMode="auto">
            <a:xfrm>
              <a:off x="288" y="528"/>
              <a:ext cx="5088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2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、当                     时， </a:t>
              </a:r>
              <a:r>
                <a:rPr kumimoji="1" lang="en-US" altLang="zh-CN" sz="2800"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A&lt;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0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，力对质点做负功；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6643" name="Text Box 54"/>
            <p:cNvSpPr txBox="1">
              <a:spLocks noChangeArrowheads="1"/>
            </p:cNvSpPr>
            <p:nvPr/>
          </p:nvSpPr>
          <p:spPr bwMode="auto">
            <a:xfrm>
              <a:off x="288" y="864"/>
              <a:ext cx="4608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3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、当                时，力对质点不做功。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6644" name="Object 4"/>
            <p:cNvGraphicFramePr>
              <a:graphicFrameLocks noChangeAspect="1"/>
            </p:cNvGraphicFramePr>
            <p:nvPr/>
          </p:nvGraphicFramePr>
          <p:xfrm>
            <a:off x="941" y="192"/>
            <a:ext cx="114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36" name="Equation" r:id="rId15" imgW="1473200" imgH="381000" progId="Equation.DSMT4">
                    <p:embed/>
                  </p:oleObj>
                </mc:Choice>
                <mc:Fallback>
                  <p:oleObj name="Equation" r:id="rId15" imgW="1473200" imgH="3810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1" y="192"/>
                          <a:ext cx="1142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5" name="Object 5"/>
            <p:cNvGraphicFramePr>
              <a:graphicFrameLocks noChangeAspect="1"/>
            </p:cNvGraphicFramePr>
            <p:nvPr/>
          </p:nvGraphicFramePr>
          <p:xfrm>
            <a:off x="941" y="528"/>
            <a:ext cx="1179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37" name="Equation" r:id="rId17" imgW="1536700" imgH="381000" progId="Equation.DSMT4">
                    <p:embed/>
                  </p:oleObj>
                </mc:Choice>
                <mc:Fallback>
                  <p:oleObj name="Equation" r:id="rId17" imgW="1536700" imgH="3810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1" y="528"/>
                          <a:ext cx="1179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6" name="Object 6"/>
            <p:cNvGraphicFramePr>
              <a:graphicFrameLocks noChangeAspect="1"/>
            </p:cNvGraphicFramePr>
            <p:nvPr/>
          </p:nvGraphicFramePr>
          <p:xfrm>
            <a:off x="951" y="864"/>
            <a:ext cx="835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38" name="Equation" r:id="rId19" imgW="1016000" imgH="381000" progId="Equation.DSMT4">
                    <p:embed/>
                  </p:oleObj>
                </mc:Choice>
                <mc:Fallback>
                  <p:oleObj name="Equation" r:id="rId19" imgW="1016000" imgH="3810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1" y="864"/>
                          <a:ext cx="835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39" name="Slide Number Placeholder 3"/>
          <p:cNvSpPr txBox="1"/>
          <p:nvPr/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A3A7E66-F137-4BDD-8811-37DD8ECD6ACA}" type="slidenum">
              <a:rPr lang="en-US" altLang="zh-CN" sz="1800">
                <a:solidFill>
                  <a:schemeClr val="accent2"/>
                </a:solidFill>
              </a:rPr>
            </a:fld>
            <a:endParaRPr lang="en-US" altLang="zh-CN" sz="1800">
              <a:solidFill>
                <a:schemeClr val="accent2"/>
              </a:solidFill>
            </a:endParaRPr>
          </a:p>
        </p:txBody>
      </p:sp>
      <p:sp>
        <p:nvSpPr>
          <p:cNvPr id="38" name="Rectangle 61"/>
          <p:cNvSpPr>
            <a:spLocks noChangeArrowheads="1"/>
          </p:cNvSpPr>
          <p:nvPr/>
        </p:nvSpPr>
        <p:spPr bwMode="auto">
          <a:xfrm>
            <a:off x="2622550" y="517525"/>
            <a:ext cx="39608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</a:rPr>
              <a:t>Work  &amp; Power</a:t>
            </a:r>
            <a:endParaRPr lang="en-US" altLang="zh-CN" sz="2800" b="1">
              <a:solidFill>
                <a:srgbClr val="0000FF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2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2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9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9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2" dur="500"/>
                                        <p:tgtEl>
                                          <p:spTgt spid="19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8" grpId="0" autoUpdateAnimBg="0"/>
      <p:bldP spid="192519" grpId="0" autoUpdateAnimBg="0"/>
      <p:bldP spid="192522" grpId="0" autoUpdateAnimBg="0"/>
      <p:bldP spid="192535" grpId="0" autoUpdateAnimBg="0"/>
      <p:bldP spid="192540" grpId="0" autoUpdateAnimBg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3DE166-BC15-4F1C-A20F-610E46A9E82C}" type="slidenum">
              <a:rPr lang="en-US" altLang="zh-CN" sz="1800" smtClean="0">
                <a:solidFill>
                  <a:schemeClr val="accent2"/>
                </a:solidFill>
              </a:rPr>
            </a:fld>
            <a:endParaRPr lang="en-US" altLang="zh-CN" sz="1800" smtClean="0">
              <a:solidFill>
                <a:schemeClr val="accent2"/>
              </a:solidFill>
            </a:endParaRPr>
          </a:p>
        </p:txBody>
      </p:sp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0"/>
            <a:ext cx="2566988" cy="623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kumimoji="1"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上节回顾</a:t>
            </a:r>
            <a:endParaRPr kumimoji="1"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0" y="3051318"/>
            <a:ext cx="8881142" cy="715149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</a:t>
            </a:r>
            <a:r>
              <a:rPr lang="en-US" altLang="zh-CN" sz="32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6</a:t>
            </a:r>
            <a:r>
              <a:rPr lang="zh-CN" altLang="en-US" sz="32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节  质点系的</a:t>
            </a:r>
            <a:r>
              <a:rPr lang="zh-CN" altLang="en-US" sz="3200" b="1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动量定理</a:t>
            </a:r>
            <a:r>
              <a:rPr lang="zh-CN" altLang="en-US" sz="32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及</a:t>
            </a:r>
            <a:r>
              <a:rPr lang="zh-CN" altLang="en-US" sz="3200" b="1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动量守恒定律</a:t>
            </a:r>
            <a:endParaRPr lang="zh-CN" altLang="en-US" sz="3200" b="1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17667" y="3251343"/>
            <a:ext cx="8593932" cy="3300270"/>
            <a:chOff x="417667" y="3251343"/>
            <a:chExt cx="8593932" cy="3300270"/>
          </a:xfrm>
        </p:grpSpPr>
        <p:graphicFrame>
          <p:nvGraphicFramePr>
            <p:cNvPr id="33" name="Object 3"/>
            <p:cNvGraphicFramePr>
              <a:graphicFrameLocks noChangeAspect="1"/>
            </p:cNvGraphicFramePr>
            <p:nvPr/>
          </p:nvGraphicFramePr>
          <p:xfrm>
            <a:off x="417667" y="3251343"/>
            <a:ext cx="5330825" cy="1687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3" name="Equation" r:id="rId1" imgW="3886200" imgH="1244600" progId="Equation.DSMT4">
                    <p:embed/>
                  </p:oleObj>
                </mc:Choice>
                <mc:Fallback>
                  <p:oleObj name="Equation" r:id="rId1" imgW="3886200" imgH="1244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67" y="3251343"/>
                          <a:ext cx="5330825" cy="1687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组合 2"/>
            <p:cNvGrpSpPr/>
            <p:nvPr/>
          </p:nvGrpSpPr>
          <p:grpSpPr>
            <a:xfrm>
              <a:off x="417667" y="3894677"/>
              <a:ext cx="8593932" cy="2656936"/>
              <a:chOff x="417667" y="3894677"/>
              <a:chExt cx="8593932" cy="2656936"/>
            </a:xfrm>
          </p:grpSpPr>
          <p:sp>
            <p:nvSpPr>
              <p:cNvPr id="34" name="Text Box 9"/>
              <p:cNvSpPr txBox="1">
                <a:spLocks noChangeArrowheads="1"/>
              </p:cNvSpPr>
              <p:nvPr/>
            </p:nvSpPr>
            <p:spPr bwMode="auto">
              <a:xfrm>
                <a:off x="5882636" y="3894677"/>
                <a:ext cx="3128963" cy="115252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lnSpc>
                    <a:spcPct val="13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kumimoji="1" lang="zh-CN" altLang="en-US" sz="28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itchFamily="49" charset="-122"/>
                  </a:rPr>
                  <a:t>质点系动量定理的积分形式</a:t>
                </a:r>
                <a:endParaRPr kumimoji="1" lang="zh-CN" altLang="en-US" sz="2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36" name="Object 2"/>
              <p:cNvGraphicFramePr>
                <a:graphicFrameLocks noChangeAspect="1"/>
              </p:cNvGraphicFramePr>
              <p:nvPr/>
            </p:nvGraphicFramePr>
            <p:xfrm>
              <a:off x="1286028" y="4911725"/>
              <a:ext cx="6731000" cy="16398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64" name="Equation" r:id="rId3" imgW="4851400" imgH="1193800" progId="Equation.DSMT4">
                      <p:embed/>
                    </p:oleObj>
                  </mc:Choice>
                  <mc:Fallback>
                    <p:oleObj name="Equation" r:id="rId3" imgW="4851400" imgH="1193800" progId="Equation.DSMT4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6028" y="4911725"/>
                            <a:ext cx="6731000" cy="16398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" name="Text Box 5"/>
              <p:cNvSpPr txBox="1">
                <a:spLocks noChangeArrowheads="1"/>
              </p:cNvSpPr>
              <p:nvPr/>
            </p:nvSpPr>
            <p:spPr bwMode="auto">
              <a:xfrm>
                <a:off x="417667" y="5013864"/>
                <a:ext cx="5538787" cy="56673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10000"/>
                  </a:lnSpc>
                  <a:spcBef>
                    <a:spcPct val="50000"/>
                  </a:spcBef>
                  <a:defRPr/>
                </a:pPr>
                <a:r>
                  <a:rPr kumimoji="1" lang="zh-CN" altLang="en-US" sz="2800" b="1" dirty="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</a:rPr>
                  <a:t>质点系的动量守恒定律</a:t>
                </a:r>
                <a:endParaRPr kumimoji="1" lang="zh-CN" altLang="en-US" sz="2800" b="1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1682801" y="742453"/>
            <a:ext cx="5410200" cy="6048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kumimoji="1"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节  冲量与动量定理</a:t>
            </a:r>
            <a:endParaRPr kumimoji="1" lang="zh-CN" alt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2640" y="1416302"/>
            <a:ext cx="8155832" cy="1604962"/>
            <a:chOff x="672640" y="1416302"/>
            <a:chExt cx="8155832" cy="1604962"/>
          </a:xfrm>
        </p:grpSpPr>
        <p:graphicFrame>
          <p:nvGraphicFramePr>
            <p:cNvPr id="29" name="Object 2"/>
            <p:cNvGraphicFramePr>
              <a:graphicFrameLocks noChangeAspect="1"/>
            </p:cNvGraphicFramePr>
            <p:nvPr/>
          </p:nvGraphicFramePr>
          <p:xfrm>
            <a:off x="771065" y="1584577"/>
            <a:ext cx="1485900" cy="531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5" name="公式" r:id="rId5" imgW="825500" imgH="254000" progId="Equation.3">
                    <p:embed/>
                  </p:oleObj>
                </mc:Choice>
                <mc:Fallback>
                  <p:oleObj name="公式" r:id="rId5" imgW="825500" imgH="254000" progId="Equation.3">
                    <p:embed/>
                    <p:pic>
                      <p:nvPicPr>
                        <p:cNvPr id="0" name="图片 135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1065" y="1584577"/>
                          <a:ext cx="1485900" cy="531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3"/>
            <p:cNvGraphicFramePr>
              <a:graphicFrameLocks noChangeAspect="1"/>
            </p:cNvGraphicFramePr>
            <p:nvPr/>
          </p:nvGraphicFramePr>
          <p:xfrm>
            <a:off x="2858627" y="1517902"/>
            <a:ext cx="1698625" cy="598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6" name="Equation" r:id="rId7" imgW="990600" imgH="292100" progId="Equation.DSMT4">
                    <p:embed/>
                  </p:oleObj>
                </mc:Choice>
                <mc:Fallback>
                  <p:oleObj name="Equation" r:id="rId7" imgW="990600" imgH="292100" progId="Equation.DSMT4">
                    <p:embed/>
                    <p:pic>
                      <p:nvPicPr>
                        <p:cNvPr id="0" name="图片 135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8627" y="1517902"/>
                          <a:ext cx="1698625" cy="598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4"/>
            <p:cNvGraphicFramePr>
              <a:graphicFrameLocks noChangeAspect="1"/>
            </p:cNvGraphicFramePr>
            <p:nvPr/>
          </p:nvGraphicFramePr>
          <p:xfrm>
            <a:off x="4935871" y="1416302"/>
            <a:ext cx="2130425" cy="855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7" name="公式" r:id="rId9" imgW="1435100" imgH="533400" progId="Equation.3">
                    <p:embed/>
                  </p:oleObj>
                </mc:Choice>
                <mc:Fallback>
                  <p:oleObj name="公式" r:id="rId9" imgW="1435100" imgH="533400" progId="Equation.3">
                    <p:embed/>
                    <p:pic>
                      <p:nvPicPr>
                        <p:cNvPr id="0" name="图片 135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5871" y="1416302"/>
                          <a:ext cx="2130425" cy="855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5"/>
            <p:cNvGraphicFramePr>
              <a:graphicFrameLocks noChangeAspect="1"/>
            </p:cNvGraphicFramePr>
            <p:nvPr/>
          </p:nvGraphicFramePr>
          <p:xfrm>
            <a:off x="2566988" y="2191002"/>
            <a:ext cx="1749425" cy="674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8" name="公式" r:id="rId11" imgW="990600" imgH="330200" progId="Equation.3">
                    <p:embed/>
                  </p:oleObj>
                </mc:Choice>
                <mc:Fallback>
                  <p:oleObj name="公式" r:id="rId11" imgW="990600" imgH="330200" progId="Equation.3">
                    <p:embed/>
                    <p:pic>
                      <p:nvPicPr>
                        <p:cNvPr id="0" name="图片 135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6988" y="2191002"/>
                          <a:ext cx="1749425" cy="674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6"/>
            <p:cNvGraphicFramePr>
              <a:graphicFrameLocks noChangeAspect="1"/>
            </p:cNvGraphicFramePr>
            <p:nvPr/>
          </p:nvGraphicFramePr>
          <p:xfrm>
            <a:off x="4894647" y="2116389"/>
            <a:ext cx="2227263" cy="904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9" name="公式" r:id="rId13" imgW="1435100" imgH="533400" progId="Equation.3">
                    <p:embed/>
                  </p:oleObj>
                </mc:Choice>
                <mc:Fallback>
                  <p:oleObj name="公式" r:id="rId13" imgW="1435100" imgH="533400" progId="Equation.3">
                    <p:embed/>
                    <p:pic>
                      <p:nvPicPr>
                        <p:cNvPr id="0" name="图片 135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4647" y="2116389"/>
                          <a:ext cx="2227263" cy="904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Text Box 16"/>
            <p:cNvSpPr txBox="1">
              <a:spLocks noChangeArrowheads="1"/>
            </p:cNvSpPr>
            <p:nvPr/>
          </p:nvSpPr>
          <p:spPr bwMode="auto">
            <a:xfrm>
              <a:off x="672640" y="2302127"/>
              <a:ext cx="3810000" cy="5191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 sz="2800" b="1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动量定理</a:t>
              </a:r>
              <a:r>
                <a:rPr kumimoji="1" lang="en-US" altLang="zh-CN" sz="2800" b="1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:</a:t>
              </a:r>
              <a:endPara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40" name="Object 7"/>
            <p:cNvGraphicFramePr>
              <a:graphicFrameLocks noChangeAspect="1"/>
            </p:cNvGraphicFramePr>
            <p:nvPr/>
          </p:nvGraphicFramePr>
          <p:xfrm>
            <a:off x="7139372" y="2248151"/>
            <a:ext cx="1689100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70" name="Equation" r:id="rId15" imgW="1054100" imgH="304800" progId="Equation.DSMT4">
                    <p:embed/>
                  </p:oleObj>
                </mc:Choice>
                <mc:Fallback>
                  <p:oleObj name="Equation" r:id="rId15" imgW="1054100" imgH="304800" progId="Equation.DSMT4">
                    <p:embed/>
                    <p:pic>
                      <p:nvPicPr>
                        <p:cNvPr id="0" name="图片 135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39372" y="2248151"/>
                          <a:ext cx="1689100" cy="603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" name="音频 4">
            <a:hlinkClick r:id="" action="ppaction://media"/>
          </p:cNvPr>
          <p:cNvPicPr>
            <a:picLocks noChangeAspect="1"/>
          </p:cNvPicPr>
          <p:nvPr>
            <a:audioFile r:link="rId17"/>
            <p:extLst>
              <p:ext uri="{DAA4B4D4-6D71-4841-9C94-3DE7FCFB9230}">
                <p14:media xmlns:p14="http://schemas.microsoft.com/office/powerpoint/2010/main" r:embed="rId18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8623300" y="6337300"/>
            <a:ext cx="304800" cy="304800"/>
          </a:xfrm>
          <a:prstGeom prst="rect">
            <a:avLst/>
          </a:prstGeom>
        </p:spPr>
      </p:pic>
    </p:spTree>
    <p:custDataLst>
      <p:tags r:id="rId20"/>
    </p:custDataLst>
  </p:cSld>
  <p:clrMapOvr>
    <a:masterClrMapping/>
  </p:clrMapOvr>
  <p:transition advTm="3987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132098" grpId="0" bldLvl="0" animBg="1" autoUpdateAnimBg="0"/>
      <p:bldP spid="35" grpId="0" autoUpdateAnimBg="0"/>
      <p:bldP spid="24" grpId="0" bldLvl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7BB217-9376-4083-8DD7-4BBA0013F3E8}" type="slidenum">
              <a:rPr lang="en-US" altLang="zh-CN" sz="1800" smtClean="0">
                <a:solidFill>
                  <a:schemeClr val="accent2"/>
                </a:solidFill>
              </a:rPr>
            </a:fld>
            <a:endParaRPr lang="en-US" altLang="zh-CN" sz="1800">
              <a:solidFill>
                <a:schemeClr val="accent2"/>
              </a:solidFill>
            </a:endParaRPr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32004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二、变力的功：</a:t>
            </a:r>
            <a:endParaRPr kumimoji="1" lang="zh-CN" altLang="en-US" sz="2800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4819650" y="2409825"/>
            <a:ext cx="3505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功为过程量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228600" y="3933825"/>
            <a:ext cx="4343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三、恒力沿直线做功：</a:t>
            </a:r>
            <a:endParaRPr kumimoji="1" lang="zh-CN" altLang="en-US" sz="2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50542" name="Object 3"/>
          <p:cNvGraphicFramePr>
            <a:graphicFrameLocks noChangeAspect="1"/>
          </p:cNvGraphicFramePr>
          <p:nvPr/>
        </p:nvGraphicFramePr>
        <p:xfrm>
          <a:off x="5911850" y="4624388"/>
          <a:ext cx="276066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3" name="Equation" r:id="rId1" imgW="2006600" imgH="635000" progId="Equation.DSMT4">
                  <p:embed/>
                </p:oleObj>
              </mc:Choice>
              <mc:Fallback>
                <p:oleObj name="Equation" r:id="rId1" imgW="2006600" imgH="635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1850" y="4624388"/>
                        <a:ext cx="2760663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64" name="Text Box 36"/>
          <p:cNvSpPr txBox="1">
            <a:spLocks noChangeArrowheads="1"/>
          </p:cNvSpPr>
          <p:nvPr/>
        </p:nvSpPr>
        <p:spPr bwMode="auto">
          <a:xfrm>
            <a:off x="2209800" y="688975"/>
            <a:ext cx="6934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等于力沿轨道的线积分，与过程有关。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0577" name="Object 4"/>
          <p:cNvGraphicFramePr>
            <a:graphicFrameLocks noChangeAspect="1"/>
          </p:cNvGraphicFramePr>
          <p:nvPr/>
        </p:nvGraphicFramePr>
        <p:xfrm>
          <a:off x="3684588" y="4452938"/>
          <a:ext cx="2268537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4" name="Equation" r:id="rId3" imgW="1778000" imgH="914400" progId="Equation.DSMT4">
                  <p:embed/>
                </p:oleObj>
              </mc:Choice>
              <mc:Fallback>
                <p:oleObj name="Equation" r:id="rId3" imgW="177800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588" y="4452938"/>
                        <a:ext cx="2268537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78" name="Object 5"/>
          <p:cNvGraphicFramePr>
            <a:graphicFrameLocks noChangeAspect="1"/>
          </p:cNvGraphicFramePr>
          <p:nvPr/>
        </p:nvGraphicFramePr>
        <p:xfrm>
          <a:off x="4564063" y="5762625"/>
          <a:ext cx="18081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5" name="公式" r:id="rId5" imgW="1244600" imgH="304800" progId="Equation.3">
                  <p:embed/>
                </p:oleObj>
              </mc:Choice>
              <mc:Fallback>
                <p:oleObj name="公式" r:id="rId5" imgW="1244600" imgH="304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3" y="5762625"/>
                        <a:ext cx="18081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600" name="Object 6"/>
          <p:cNvGraphicFramePr>
            <a:graphicFrameLocks noChangeAspect="1"/>
          </p:cNvGraphicFramePr>
          <p:nvPr/>
        </p:nvGraphicFramePr>
        <p:xfrm>
          <a:off x="4121150" y="1087438"/>
          <a:ext cx="2930525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6" name="Equation" r:id="rId7" imgW="2171700" imgH="876300" progId="Equation.DSMT4">
                  <p:embed/>
                </p:oleObj>
              </mc:Choice>
              <mc:Fallback>
                <p:oleObj name="Equation" r:id="rId7" imgW="2171700" imgH="876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50" y="1087438"/>
                        <a:ext cx="2930525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3"/>
          <p:cNvGrpSpPr/>
          <p:nvPr/>
        </p:nvGrpSpPr>
        <p:grpSpPr bwMode="auto">
          <a:xfrm>
            <a:off x="539750" y="1628775"/>
            <a:ext cx="3087688" cy="2008188"/>
            <a:chOff x="449" y="1480"/>
            <a:chExt cx="1945" cy="1265"/>
          </a:xfrm>
        </p:grpSpPr>
        <p:graphicFrame>
          <p:nvGraphicFramePr>
            <p:cNvPr id="27689" name="Object 10"/>
            <p:cNvGraphicFramePr>
              <a:graphicFrameLocks noChangeAspect="1"/>
            </p:cNvGraphicFramePr>
            <p:nvPr/>
          </p:nvGraphicFramePr>
          <p:xfrm>
            <a:off x="1882" y="2069"/>
            <a:ext cx="27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87" name="公式" r:id="rId9" imgW="266700" imgH="317500" progId="Equation.3">
                    <p:embed/>
                  </p:oleObj>
                </mc:Choice>
                <mc:Fallback>
                  <p:oleObj name="公式" r:id="rId9" imgW="266700" imgH="3175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2069"/>
                          <a:ext cx="27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90" name="Object 11"/>
            <p:cNvGraphicFramePr>
              <a:graphicFrameLocks noChangeAspect="1"/>
            </p:cNvGraphicFramePr>
            <p:nvPr/>
          </p:nvGraphicFramePr>
          <p:xfrm>
            <a:off x="1225" y="1782"/>
            <a:ext cx="387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88" name="Equation" r:id="rId11" imgW="381000" imgH="330200" progId="Equation.DSMT4">
                    <p:embed/>
                  </p:oleObj>
                </mc:Choice>
                <mc:Fallback>
                  <p:oleObj name="Equation" r:id="rId11" imgW="381000" imgH="3302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5" y="1782"/>
                          <a:ext cx="387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91" name="Text Box 76"/>
            <p:cNvSpPr txBox="1">
              <a:spLocks noChangeArrowheads="1"/>
            </p:cNvSpPr>
            <p:nvPr/>
          </p:nvSpPr>
          <p:spPr bwMode="auto">
            <a:xfrm>
              <a:off x="449" y="2341"/>
              <a:ext cx="28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3600" b="1" i="1">
                  <a:latin typeface="Times New Roman" panose="02020603050405020304" pitchFamily="18" charset="0"/>
                </a:rPr>
                <a:t>a</a:t>
              </a:r>
              <a:endParaRPr kumimoji="1" lang="en-US" altLang="zh-CN" sz="3600" b="1" i="1">
                <a:latin typeface="Times New Roman" panose="02020603050405020304" pitchFamily="18" charset="0"/>
              </a:endParaRPr>
            </a:p>
          </p:txBody>
        </p:sp>
        <p:sp>
          <p:nvSpPr>
            <p:cNvPr id="27692" name="Text Box 77"/>
            <p:cNvSpPr txBox="1">
              <a:spLocks noChangeArrowheads="1"/>
            </p:cNvSpPr>
            <p:nvPr/>
          </p:nvSpPr>
          <p:spPr bwMode="auto">
            <a:xfrm>
              <a:off x="2154" y="1480"/>
              <a:ext cx="2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3600" b="1" i="1">
                  <a:latin typeface="Times New Roman" panose="02020603050405020304" pitchFamily="18" charset="0"/>
                </a:rPr>
                <a:t>b</a:t>
              </a:r>
              <a:endParaRPr kumimoji="1" lang="en-US" altLang="zh-CN" sz="3600" b="1" i="1">
                <a:latin typeface="Times New Roman" panose="02020603050405020304" pitchFamily="18" charset="0"/>
              </a:endParaRPr>
            </a:p>
          </p:txBody>
        </p:sp>
        <p:sp>
          <p:nvSpPr>
            <p:cNvPr id="27693" name="Freeform 78"/>
            <p:cNvSpPr/>
            <p:nvPr/>
          </p:nvSpPr>
          <p:spPr bwMode="auto">
            <a:xfrm>
              <a:off x="672" y="1728"/>
              <a:ext cx="1488" cy="816"/>
            </a:xfrm>
            <a:custGeom>
              <a:avLst/>
              <a:gdLst>
                <a:gd name="T0" fmla="*/ 232598575 w 864"/>
                <a:gd name="T1" fmla="*/ 0 h 1008"/>
                <a:gd name="T2" fmla="*/ 155052409 w 864"/>
                <a:gd name="T3" fmla="*/ 2 h 1008"/>
                <a:gd name="T4" fmla="*/ 116253834 w 864"/>
                <a:gd name="T5" fmla="*/ 5 h 1008"/>
                <a:gd name="T6" fmla="*/ 0 w 864"/>
                <a:gd name="T7" fmla="*/ 8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1008"/>
                <a:gd name="T14" fmla="*/ 864 w 864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1008">
                  <a:moveTo>
                    <a:pt x="864" y="0"/>
                  </a:moveTo>
                  <a:cubicBezTo>
                    <a:pt x="756" y="60"/>
                    <a:pt x="648" y="120"/>
                    <a:pt x="576" y="240"/>
                  </a:cubicBezTo>
                  <a:cubicBezTo>
                    <a:pt x="504" y="360"/>
                    <a:pt x="528" y="592"/>
                    <a:pt x="432" y="720"/>
                  </a:cubicBezTo>
                  <a:cubicBezTo>
                    <a:pt x="336" y="848"/>
                    <a:pt x="168" y="928"/>
                    <a:pt x="0" y="1008"/>
                  </a:cubicBezTo>
                </a:path>
              </a:pathLst>
            </a:custGeom>
            <a:noFill/>
            <a:ln w="44450">
              <a:solidFill>
                <a:srgbClr val="8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4" name="Line 79"/>
            <p:cNvSpPr>
              <a:spLocks noChangeShapeType="1"/>
            </p:cNvSpPr>
            <p:nvPr/>
          </p:nvSpPr>
          <p:spPr bwMode="auto">
            <a:xfrm flipV="1">
              <a:off x="1518" y="2064"/>
              <a:ext cx="528" cy="144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5" name="Line 80"/>
            <p:cNvSpPr>
              <a:spLocks noChangeShapeType="1"/>
            </p:cNvSpPr>
            <p:nvPr/>
          </p:nvSpPr>
          <p:spPr bwMode="auto">
            <a:xfrm flipV="1">
              <a:off x="1518" y="1968"/>
              <a:ext cx="96" cy="24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70"/>
          <p:cNvGrpSpPr/>
          <p:nvPr/>
        </p:nvGrpSpPr>
        <p:grpSpPr bwMode="auto">
          <a:xfrm>
            <a:off x="1039813" y="2022475"/>
            <a:ext cx="1981200" cy="1336675"/>
            <a:chOff x="764" y="1728"/>
            <a:chExt cx="1248" cy="842"/>
          </a:xfrm>
        </p:grpSpPr>
        <p:sp>
          <p:nvSpPr>
            <p:cNvPr id="27681" name="Line 62"/>
            <p:cNvSpPr>
              <a:spLocks noChangeShapeType="1"/>
            </p:cNvSpPr>
            <p:nvPr/>
          </p:nvSpPr>
          <p:spPr bwMode="auto">
            <a:xfrm flipH="1" flipV="1">
              <a:off x="764" y="2474"/>
              <a:ext cx="48" cy="96"/>
            </a:xfrm>
            <a:prstGeom prst="line">
              <a:avLst/>
            </a:prstGeom>
            <a:noFill/>
            <a:ln w="41275">
              <a:solidFill>
                <a:srgbClr val="99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2" name="Line 63"/>
            <p:cNvSpPr>
              <a:spLocks noChangeShapeType="1"/>
            </p:cNvSpPr>
            <p:nvPr/>
          </p:nvSpPr>
          <p:spPr bwMode="auto">
            <a:xfrm flipH="1" flipV="1">
              <a:off x="1335" y="2300"/>
              <a:ext cx="48" cy="96"/>
            </a:xfrm>
            <a:prstGeom prst="line">
              <a:avLst/>
            </a:prstGeom>
            <a:noFill/>
            <a:ln w="41275">
              <a:solidFill>
                <a:srgbClr val="99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3" name="Line 64"/>
            <p:cNvSpPr>
              <a:spLocks noChangeShapeType="1"/>
            </p:cNvSpPr>
            <p:nvPr/>
          </p:nvSpPr>
          <p:spPr bwMode="auto">
            <a:xfrm flipH="1" flipV="1">
              <a:off x="943" y="2422"/>
              <a:ext cx="48" cy="96"/>
            </a:xfrm>
            <a:prstGeom prst="line">
              <a:avLst/>
            </a:prstGeom>
            <a:noFill/>
            <a:ln w="41275">
              <a:solidFill>
                <a:srgbClr val="99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4" name="Line 65"/>
            <p:cNvSpPr>
              <a:spLocks noChangeShapeType="1"/>
            </p:cNvSpPr>
            <p:nvPr/>
          </p:nvSpPr>
          <p:spPr bwMode="auto">
            <a:xfrm flipH="1" flipV="1">
              <a:off x="1156" y="2372"/>
              <a:ext cx="48" cy="96"/>
            </a:xfrm>
            <a:prstGeom prst="line">
              <a:avLst/>
            </a:prstGeom>
            <a:noFill/>
            <a:ln w="41275">
              <a:solidFill>
                <a:srgbClr val="99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5" name="Line 66"/>
            <p:cNvSpPr>
              <a:spLocks noChangeShapeType="1"/>
            </p:cNvSpPr>
            <p:nvPr/>
          </p:nvSpPr>
          <p:spPr bwMode="auto">
            <a:xfrm flipH="1" flipV="1">
              <a:off x="1584" y="1920"/>
              <a:ext cx="48" cy="96"/>
            </a:xfrm>
            <a:prstGeom prst="line">
              <a:avLst/>
            </a:prstGeom>
            <a:noFill/>
            <a:ln w="41275">
              <a:solidFill>
                <a:srgbClr val="99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6" name="Line 67"/>
            <p:cNvSpPr>
              <a:spLocks noChangeShapeType="1"/>
            </p:cNvSpPr>
            <p:nvPr/>
          </p:nvSpPr>
          <p:spPr bwMode="auto">
            <a:xfrm flipH="1" flipV="1">
              <a:off x="1767" y="1811"/>
              <a:ext cx="48" cy="96"/>
            </a:xfrm>
            <a:prstGeom prst="line">
              <a:avLst/>
            </a:prstGeom>
            <a:noFill/>
            <a:ln w="41275">
              <a:solidFill>
                <a:srgbClr val="99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7" name="Line 68"/>
            <p:cNvSpPr>
              <a:spLocks noChangeShapeType="1"/>
            </p:cNvSpPr>
            <p:nvPr/>
          </p:nvSpPr>
          <p:spPr bwMode="auto">
            <a:xfrm flipH="1" flipV="1">
              <a:off x="1494" y="2164"/>
              <a:ext cx="48" cy="96"/>
            </a:xfrm>
            <a:prstGeom prst="line">
              <a:avLst/>
            </a:prstGeom>
            <a:noFill/>
            <a:ln w="41275">
              <a:solidFill>
                <a:srgbClr val="99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8" name="Line 69"/>
            <p:cNvSpPr>
              <a:spLocks noChangeShapeType="1"/>
            </p:cNvSpPr>
            <p:nvPr/>
          </p:nvSpPr>
          <p:spPr bwMode="auto">
            <a:xfrm flipH="1" flipV="1">
              <a:off x="1964" y="1728"/>
              <a:ext cx="48" cy="96"/>
            </a:xfrm>
            <a:prstGeom prst="line">
              <a:avLst/>
            </a:prstGeom>
            <a:noFill/>
            <a:ln w="41275">
              <a:solidFill>
                <a:srgbClr val="99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81"/>
          <p:cNvGrpSpPr/>
          <p:nvPr/>
        </p:nvGrpSpPr>
        <p:grpSpPr bwMode="auto">
          <a:xfrm>
            <a:off x="381000" y="4610100"/>
            <a:ext cx="3124200" cy="1671638"/>
            <a:chOff x="240" y="2904"/>
            <a:chExt cx="1968" cy="1053"/>
          </a:xfrm>
        </p:grpSpPr>
        <p:graphicFrame>
          <p:nvGraphicFramePr>
            <p:cNvPr id="27667" name="Object 7"/>
            <p:cNvGraphicFramePr>
              <a:graphicFrameLocks noChangeAspect="1"/>
            </p:cNvGraphicFramePr>
            <p:nvPr/>
          </p:nvGraphicFramePr>
          <p:xfrm>
            <a:off x="1238" y="3257"/>
            <a:ext cx="26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89" name="公式" r:id="rId13" imgW="241300" imgH="215900" progId="Equation.3">
                    <p:embed/>
                  </p:oleObj>
                </mc:Choice>
                <mc:Fallback>
                  <p:oleObj name="公式" r:id="rId13" imgW="241300" imgH="2159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8" y="3257"/>
                          <a:ext cx="26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8" name="Object 8"/>
            <p:cNvGraphicFramePr>
              <a:graphicFrameLocks noChangeAspect="1"/>
            </p:cNvGraphicFramePr>
            <p:nvPr/>
          </p:nvGraphicFramePr>
          <p:xfrm>
            <a:off x="1247" y="2904"/>
            <a:ext cx="27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90" name="公式" r:id="rId15" imgW="266700" imgH="317500" progId="Equation.3">
                    <p:embed/>
                  </p:oleObj>
                </mc:Choice>
                <mc:Fallback>
                  <p:oleObj name="公式" r:id="rId15" imgW="266700" imgH="3175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904"/>
                          <a:ext cx="27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9" name="Object 9"/>
            <p:cNvGraphicFramePr>
              <a:graphicFrameLocks noChangeAspect="1"/>
            </p:cNvGraphicFramePr>
            <p:nvPr/>
          </p:nvGraphicFramePr>
          <p:xfrm>
            <a:off x="1010" y="3461"/>
            <a:ext cx="339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91" name="Equation" r:id="rId17" imgW="381000" imgH="330200" progId="Equation.DSMT4">
                    <p:embed/>
                  </p:oleObj>
                </mc:Choice>
                <mc:Fallback>
                  <p:oleObj name="Equation" r:id="rId17" imgW="381000" imgH="3302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0" y="3461"/>
                          <a:ext cx="339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0" name="Line 85"/>
            <p:cNvSpPr>
              <a:spLocks noChangeShapeType="1"/>
            </p:cNvSpPr>
            <p:nvPr/>
          </p:nvSpPr>
          <p:spPr bwMode="auto">
            <a:xfrm>
              <a:off x="336" y="3486"/>
              <a:ext cx="1776" cy="0"/>
            </a:xfrm>
            <a:prstGeom prst="line">
              <a:avLst/>
            </a:prstGeom>
            <a:noFill/>
            <a:ln w="44450">
              <a:solidFill>
                <a:srgbClr val="8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1" name="Arc 86"/>
            <p:cNvSpPr/>
            <p:nvPr/>
          </p:nvSpPr>
          <p:spPr bwMode="auto">
            <a:xfrm>
              <a:off x="1200" y="3381"/>
              <a:ext cx="4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2" name="Text Box 87"/>
            <p:cNvSpPr txBox="1">
              <a:spLocks noChangeArrowheads="1"/>
            </p:cNvSpPr>
            <p:nvPr/>
          </p:nvSpPr>
          <p:spPr bwMode="auto">
            <a:xfrm>
              <a:off x="240" y="3150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a</a:t>
              </a:r>
              <a:endParaRPr kumimoji="1" lang="en-US" altLang="zh-CN" b="1" i="1">
                <a:latin typeface="Times New Roman" panose="02020603050405020304" pitchFamily="18" charset="0"/>
              </a:endParaRPr>
            </a:p>
          </p:txBody>
        </p:sp>
        <p:sp>
          <p:nvSpPr>
            <p:cNvPr id="27673" name="Text Box 88"/>
            <p:cNvSpPr txBox="1">
              <a:spLocks noChangeArrowheads="1"/>
            </p:cNvSpPr>
            <p:nvPr/>
          </p:nvSpPr>
          <p:spPr bwMode="auto">
            <a:xfrm>
              <a:off x="1968" y="3150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b</a:t>
              </a:r>
              <a:endParaRPr kumimoji="1" lang="en-US" altLang="zh-CN" b="1" i="1">
                <a:latin typeface="Times New Roman" panose="02020603050405020304" pitchFamily="18" charset="0"/>
              </a:endParaRPr>
            </a:p>
          </p:txBody>
        </p:sp>
        <p:sp>
          <p:nvSpPr>
            <p:cNvPr id="27674" name="Line 89"/>
            <p:cNvSpPr>
              <a:spLocks noChangeShapeType="1"/>
            </p:cNvSpPr>
            <p:nvPr/>
          </p:nvSpPr>
          <p:spPr bwMode="auto">
            <a:xfrm>
              <a:off x="336" y="367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5" name="Line 90"/>
            <p:cNvSpPr>
              <a:spLocks noChangeShapeType="1"/>
            </p:cNvSpPr>
            <p:nvPr/>
          </p:nvSpPr>
          <p:spPr bwMode="auto">
            <a:xfrm>
              <a:off x="2112" y="363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6" name="Line 91"/>
            <p:cNvSpPr>
              <a:spLocks noChangeShapeType="1"/>
            </p:cNvSpPr>
            <p:nvPr/>
          </p:nvSpPr>
          <p:spPr bwMode="auto">
            <a:xfrm>
              <a:off x="1584" y="377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7" name="Line 92"/>
            <p:cNvSpPr>
              <a:spLocks noChangeShapeType="1"/>
            </p:cNvSpPr>
            <p:nvPr/>
          </p:nvSpPr>
          <p:spPr bwMode="auto">
            <a:xfrm flipH="1">
              <a:off x="336" y="377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8" name="Text Box 93"/>
            <p:cNvSpPr txBox="1">
              <a:spLocks noChangeArrowheads="1"/>
            </p:cNvSpPr>
            <p:nvPr/>
          </p:nvSpPr>
          <p:spPr bwMode="auto">
            <a:xfrm>
              <a:off x="1296" y="3630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S</a:t>
              </a:r>
              <a:endParaRPr kumimoji="1" lang="en-US" altLang="zh-CN" sz="2800" b="1" i="1">
                <a:latin typeface="Times New Roman" panose="02020603050405020304" pitchFamily="18" charset="0"/>
              </a:endParaRPr>
            </a:p>
          </p:txBody>
        </p:sp>
        <p:sp>
          <p:nvSpPr>
            <p:cNvPr id="27679" name="Line 94"/>
            <p:cNvSpPr>
              <a:spLocks noChangeShapeType="1"/>
            </p:cNvSpPr>
            <p:nvPr/>
          </p:nvSpPr>
          <p:spPr bwMode="auto">
            <a:xfrm flipV="1">
              <a:off x="1056" y="3102"/>
              <a:ext cx="480" cy="38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80" name="Line 95"/>
            <p:cNvSpPr>
              <a:spLocks noChangeShapeType="1"/>
            </p:cNvSpPr>
            <p:nvPr/>
          </p:nvSpPr>
          <p:spPr bwMode="auto">
            <a:xfrm flipV="1">
              <a:off x="1056" y="3486"/>
              <a:ext cx="288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68653" name="Object 45"/>
          <p:cNvGraphicFramePr>
            <a:graphicFrameLocks noChangeAspect="1"/>
          </p:cNvGraphicFramePr>
          <p:nvPr/>
        </p:nvGraphicFramePr>
        <p:xfrm>
          <a:off x="5437188" y="1360488"/>
          <a:ext cx="24352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2" name="Equation" r:id="rId19" imgW="888365" imgH="215900" progId="Equation.DSMT4">
                  <p:embed/>
                </p:oleObj>
              </mc:Choice>
              <mc:Fallback>
                <p:oleObj name="Equation" r:id="rId19" imgW="888365" imgH="2159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1360488"/>
                        <a:ext cx="243522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99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7"/>
          <p:cNvGrpSpPr/>
          <p:nvPr/>
        </p:nvGrpSpPr>
        <p:grpSpPr bwMode="auto">
          <a:xfrm>
            <a:off x="3662363" y="2979738"/>
            <a:ext cx="4953000" cy="954087"/>
            <a:chOff x="3663099" y="2980491"/>
            <a:chExt cx="4953000" cy="954107"/>
          </a:xfrm>
        </p:grpSpPr>
        <p:sp>
          <p:nvSpPr>
            <p:cNvPr id="27665" name="Text Box 96"/>
            <p:cNvSpPr txBox="1">
              <a:spLocks noChangeArrowheads="1"/>
            </p:cNvSpPr>
            <p:nvPr/>
          </p:nvSpPr>
          <p:spPr bwMode="auto">
            <a:xfrm>
              <a:off x="3663099" y="2980491"/>
              <a:ext cx="4953000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    是与参考系有关的量，功的计算与参考系有关。</a:t>
              </a:r>
              <a:r>
                <a:rPr kumimoji="1" lang="zh-CN" altLang="en-US" sz="2400">
                  <a:latin typeface="Times New Roman" panose="02020603050405020304" pitchFamily="18" charset="0"/>
                </a:rPr>
                <a:t>                                            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7666" name="Object 46"/>
            <p:cNvGraphicFramePr>
              <a:graphicFrameLocks noChangeAspect="1"/>
            </p:cNvGraphicFramePr>
            <p:nvPr/>
          </p:nvGraphicFramePr>
          <p:xfrm>
            <a:off x="3798200" y="2994154"/>
            <a:ext cx="371475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93" name="Equation" r:id="rId21" imgW="177800" imgH="266700" progId="Equation.DSMT4">
                    <p:embed/>
                  </p:oleObj>
                </mc:Choice>
                <mc:Fallback>
                  <p:oleObj name="Equation" r:id="rId21" imgW="177800" imgH="26670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8200" y="2994154"/>
                          <a:ext cx="371475" cy="484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" name="Text Box 96"/>
          <p:cNvSpPr txBox="1">
            <a:spLocks noChangeArrowheads="1"/>
          </p:cNvSpPr>
          <p:nvPr/>
        </p:nvSpPr>
        <p:spPr bwMode="auto">
          <a:xfrm>
            <a:off x="3871913" y="3802063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0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0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5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5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5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autoUpdateAnimBg="0"/>
      <p:bldP spid="150531" grpId="0" autoUpdateAnimBg="0"/>
      <p:bldP spid="150533" grpId="0" autoUpdateAnimBg="0"/>
      <p:bldP spid="150564" grpId="0" autoUpdateAnimBg="0"/>
      <p:bldP spid="4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9F4284-8EAC-487B-8AC8-865BAA994716}" type="slidenum">
              <a:rPr lang="en-US" altLang="zh-CN" sz="1800" smtClean="0">
                <a:solidFill>
                  <a:schemeClr val="accent2"/>
                </a:solidFill>
              </a:rPr>
            </a:fld>
            <a:endParaRPr lang="en-US" altLang="zh-CN" sz="1800">
              <a:solidFill>
                <a:schemeClr val="accent2"/>
              </a:solidFill>
            </a:endParaRPr>
          </a:p>
        </p:txBody>
      </p:sp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314325" y="76200"/>
            <a:ext cx="5562600" cy="4333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四、几个力的功：</a:t>
            </a:r>
            <a:endParaRPr kumimoji="1" lang="zh-CN" altLang="en-US" sz="2800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341313" y="2070100"/>
            <a:ext cx="3124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五、功的单位：</a:t>
            </a:r>
            <a:endParaRPr kumimoji="1" lang="zh-CN" altLang="en-US" sz="2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3084513" y="2070100"/>
            <a:ext cx="4343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焦耳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J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,  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1J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＝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1N·m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。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55655" name="Text Box 7"/>
          <p:cNvSpPr txBox="1">
            <a:spLocks noChangeArrowheads="1"/>
          </p:cNvSpPr>
          <p:nvPr/>
        </p:nvSpPr>
        <p:spPr bwMode="auto">
          <a:xfrm>
            <a:off x="333375" y="2687638"/>
            <a:ext cx="80010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六、功率：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为衡量力做功的快慢程度的物理量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55656" name="Text Box 8"/>
          <p:cNvSpPr txBox="1">
            <a:spLocks noChangeArrowheads="1"/>
          </p:cNvSpPr>
          <p:nvPr/>
        </p:nvSpPr>
        <p:spPr bwMode="auto">
          <a:xfrm>
            <a:off x="409575" y="4211638"/>
            <a:ext cx="80772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功率愈大，做同样的功所花费的时间就愈少，做功的效率也愈高。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55657" name="Text Box 9"/>
          <p:cNvSpPr txBox="1">
            <a:spLocks noChangeArrowheads="1"/>
          </p:cNvSpPr>
          <p:nvPr/>
        </p:nvSpPr>
        <p:spPr bwMode="auto">
          <a:xfrm>
            <a:off x="409575" y="5354638"/>
            <a:ext cx="665162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功率的单位为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瓦特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1W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＝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1J/s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）。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55660" name="Object 2"/>
          <p:cNvGraphicFramePr>
            <a:graphicFrameLocks noChangeAspect="1"/>
          </p:cNvGraphicFramePr>
          <p:nvPr/>
        </p:nvGraphicFramePr>
        <p:xfrm>
          <a:off x="1003300" y="3244850"/>
          <a:ext cx="129857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8" name="Equation" r:id="rId1" imgW="990600" imgH="787400" progId="Equation.DSMT4">
                  <p:embed/>
                </p:oleObj>
              </mc:Choice>
              <mc:Fallback>
                <p:oleObj name="Equation" r:id="rId1" imgW="990600" imgH="787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3244850"/>
                        <a:ext cx="1298575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1" name="Object 3"/>
          <p:cNvGraphicFramePr>
            <a:graphicFrameLocks noChangeAspect="1"/>
          </p:cNvGraphicFramePr>
          <p:nvPr/>
        </p:nvGraphicFramePr>
        <p:xfrm>
          <a:off x="1274763" y="387350"/>
          <a:ext cx="631825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9" name="Equation" r:id="rId3" imgW="5334000" imgH="914400" progId="Equation.DSMT4">
                  <p:embed/>
                </p:oleObj>
              </mc:Choice>
              <mc:Fallback>
                <p:oleObj name="Equation" r:id="rId3" imgW="5334000" imgH="914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387350"/>
                        <a:ext cx="631825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2" name="Object 4"/>
          <p:cNvGraphicFramePr>
            <a:graphicFrameLocks noChangeAspect="1"/>
          </p:cNvGraphicFramePr>
          <p:nvPr/>
        </p:nvGraphicFramePr>
        <p:xfrm>
          <a:off x="3068638" y="1455738"/>
          <a:ext cx="402748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0" name="公式" r:id="rId5" imgW="2984500" imgH="393700" progId="Equation.3">
                  <p:embed/>
                </p:oleObj>
              </mc:Choice>
              <mc:Fallback>
                <p:oleObj name="公式" r:id="rId5" imgW="29845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38" y="1455738"/>
                        <a:ext cx="4027487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3" name="Object 5"/>
          <p:cNvGraphicFramePr>
            <a:graphicFrameLocks noChangeAspect="1"/>
          </p:cNvGraphicFramePr>
          <p:nvPr/>
        </p:nvGraphicFramePr>
        <p:xfrm>
          <a:off x="2293938" y="3194050"/>
          <a:ext cx="4329112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1" name="Equation" r:id="rId7" imgW="3378200" imgH="812800" progId="Equation.DSMT4">
                  <p:embed/>
                </p:oleObj>
              </mc:Choice>
              <mc:Fallback>
                <p:oleObj name="Equation" r:id="rId7" imgW="3378200" imgH="812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3194050"/>
                        <a:ext cx="4329112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897188" y="5995988"/>
            <a:ext cx="3686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请自学课本例题！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5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0" grpId="0"/>
      <p:bldP spid="155652" grpId="0" autoUpdateAnimBg="0"/>
      <p:bldP spid="155653" grpId="0" autoUpdateAnimBg="0"/>
      <p:bldP spid="155655" grpId="0" autoUpdateAnimBg="0"/>
      <p:bldP spid="155656" grpId="0" autoUpdateAnimBg="0"/>
      <p:bldP spid="155657" grpId="0" autoUpdateAnimBg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DDFC7A-E902-49F4-991A-291F796A7AAA}" type="slidenum">
              <a:rPr lang="en-US" altLang="zh-CN" sz="1800" smtClean="0">
                <a:solidFill>
                  <a:schemeClr val="accent2"/>
                </a:solidFill>
              </a:rPr>
            </a:fld>
            <a:endParaRPr lang="en-US" altLang="zh-CN" sz="1800">
              <a:solidFill>
                <a:schemeClr val="accent2"/>
              </a:solidFill>
            </a:endParaRPr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1757363" y="130175"/>
            <a:ext cx="5407025" cy="568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节  动能  动能定理</a:t>
            </a:r>
            <a:endParaRPr kumimoji="1"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609600" y="1219200"/>
            <a:ext cx="80772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设质点在合外力作用下由初始位置 </a:t>
            </a:r>
            <a:r>
              <a:rPr kumimoji="1" lang="en-US" altLang="zh-CN" b="1" i="1">
                <a:latin typeface="Times New Roman" panose="02020603050405020304" pitchFamily="18" charset="0"/>
              </a:rPr>
              <a:t>a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经某一路径到达终了位置 </a:t>
            </a:r>
            <a:r>
              <a:rPr kumimoji="1" lang="en-US" altLang="zh-CN" b="1" i="1">
                <a:latin typeface="Times New Roman" panose="02020603050405020304" pitchFamily="18" charset="0"/>
              </a:rPr>
              <a:t>b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。</a:t>
            </a:r>
            <a:endParaRPr kumimoji="1" lang="zh-CN" altLang="en-US" b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662" name="Text Box 38"/>
          <p:cNvSpPr txBox="1">
            <a:spLocks noChangeArrowheads="1"/>
          </p:cNvSpPr>
          <p:nvPr/>
        </p:nvSpPr>
        <p:spPr bwMode="auto">
          <a:xfrm>
            <a:off x="2819400" y="3810000"/>
            <a:ext cx="3913188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切向运动方程：</a:t>
            </a:r>
            <a:endParaRPr kumimoji="1" lang="zh-CN" alt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54663" name="Object 2"/>
          <p:cNvGraphicFramePr>
            <a:graphicFrameLocks noChangeAspect="1"/>
          </p:cNvGraphicFramePr>
          <p:nvPr/>
        </p:nvGraphicFramePr>
        <p:xfrm>
          <a:off x="3311525" y="4332288"/>
          <a:ext cx="4497388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1" name="Equation" r:id="rId1" imgW="3378200" imgH="787400" progId="Equation.DSMT4">
                  <p:embed/>
                </p:oleObj>
              </mc:Choice>
              <mc:Fallback>
                <p:oleObj name="Equation" r:id="rId1" imgW="3378200" imgH="787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4332288"/>
                        <a:ext cx="4497388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66" name="Text Box 42"/>
          <p:cNvSpPr txBox="1">
            <a:spLocks noChangeArrowheads="1"/>
          </p:cNvSpPr>
          <p:nvPr/>
        </p:nvSpPr>
        <p:spPr bwMode="auto">
          <a:xfrm>
            <a:off x="2819400" y="2438400"/>
            <a:ext cx="4110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合外力的元功为：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31752" name="Object 5"/>
          <p:cNvGraphicFramePr>
            <a:graphicFrameLocks noChangeAspect="1"/>
          </p:cNvGraphicFramePr>
          <p:nvPr/>
        </p:nvGraphicFramePr>
        <p:xfrm>
          <a:off x="6589713" y="5665788"/>
          <a:ext cx="319087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2" name="Equation" r:id="rId3" imgW="177800" imgH="177800" progId="Equation.DSMT4">
                  <p:embed/>
                </p:oleObj>
              </mc:Choice>
              <mc:Fallback>
                <p:oleObj name="Equation" r:id="rId3" imgW="177800" imgH="177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713" y="5665788"/>
                        <a:ext cx="319087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6"/>
          <p:cNvGrpSpPr/>
          <p:nvPr/>
        </p:nvGrpSpPr>
        <p:grpSpPr bwMode="auto">
          <a:xfrm>
            <a:off x="323850" y="2708275"/>
            <a:ext cx="2455863" cy="3457575"/>
            <a:chOff x="385" y="799"/>
            <a:chExt cx="1547" cy="2178"/>
          </a:xfrm>
        </p:grpSpPr>
        <p:graphicFrame>
          <p:nvGraphicFramePr>
            <p:cNvPr id="31758" name="Object 6"/>
            <p:cNvGraphicFramePr>
              <a:graphicFrameLocks noChangeAspect="1"/>
            </p:cNvGraphicFramePr>
            <p:nvPr/>
          </p:nvGraphicFramePr>
          <p:xfrm>
            <a:off x="975" y="799"/>
            <a:ext cx="299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3" name="公式" r:id="rId5" imgW="304800" imgH="393700" progId="Equation.3">
                    <p:embed/>
                  </p:oleObj>
                </mc:Choice>
                <mc:Fallback>
                  <p:oleObj name="公式" r:id="rId5" imgW="304800" imgH="3937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799"/>
                          <a:ext cx="299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9" name="Object 7"/>
            <p:cNvGraphicFramePr>
              <a:graphicFrameLocks noChangeAspect="1"/>
            </p:cNvGraphicFramePr>
            <p:nvPr/>
          </p:nvGraphicFramePr>
          <p:xfrm>
            <a:off x="1184" y="1579"/>
            <a:ext cx="26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4" name="公式" r:id="rId7" imgW="241300" imgH="215900" progId="Equation.3">
                    <p:embed/>
                  </p:oleObj>
                </mc:Choice>
                <mc:Fallback>
                  <p:oleObj name="公式" r:id="rId7" imgW="241300" imgH="2159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4" y="1579"/>
                          <a:ext cx="26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0" name="Object 8"/>
            <p:cNvGraphicFramePr>
              <a:graphicFrameLocks noChangeAspect="1"/>
            </p:cNvGraphicFramePr>
            <p:nvPr/>
          </p:nvGraphicFramePr>
          <p:xfrm>
            <a:off x="884" y="1706"/>
            <a:ext cx="27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5" name="公式" r:id="rId9" imgW="266700" imgH="317500" progId="Equation.3">
                    <p:embed/>
                  </p:oleObj>
                </mc:Choice>
                <mc:Fallback>
                  <p:oleObj name="公式" r:id="rId9" imgW="266700" imgH="3175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1706"/>
                          <a:ext cx="27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1" name="Object 9"/>
            <p:cNvGraphicFramePr>
              <a:graphicFrameLocks noChangeAspect="1"/>
            </p:cNvGraphicFramePr>
            <p:nvPr/>
          </p:nvGraphicFramePr>
          <p:xfrm>
            <a:off x="1383" y="1298"/>
            <a:ext cx="31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6" name="公式" r:id="rId11" imgW="342900" imgH="304800" progId="Equation.3">
                    <p:embed/>
                  </p:oleObj>
                </mc:Choice>
                <mc:Fallback>
                  <p:oleObj name="公式" r:id="rId11" imgW="342900" imgH="304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1298"/>
                          <a:ext cx="318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2" name="Arc 51"/>
            <p:cNvSpPr/>
            <p:nvPr/>
          </p:nvSpPr>
          <p:spPr bwMode="auto">
            <a:xfrm>
              <a:off x="529" y="1135"/>
              <a:ext cx="1104" cy="12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44450">
              <a:solidFill>
                <a:srgbClr val="8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3" name="Line 52"/>
            <p:cNvSpPr>
              <a:spLocks noChangeShapeType="1"/>
            </p:cNvSpPr>
            <p:nvPr/>
          </p:nvSpPr>
          <p:spPr bwMode="auto">
            <a:xfrm>
              <a:off x="529" y="1135"/>
              <a:ext cx="624" cy="0"/>
            </a:xfrm>
            <a:prstGeom prst="line">
              <a:avLst/>
            </a:prstGeom>
            <a:noFill/>
            <a:ln w="34925">
              <a:solidFill>
                <a:srgbClr val="99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4" name="Line 53"/>
            <p:cNvSpPr>
              <a:spLocks noChangeShapeType="1"/>
            </p:cNvSpPr>
            <p:nvPr/>
          </p:nvSpPr>
          <p:spPr bwMode="auto">
            <a:xfrm>
              <a:off x="1633" y="2335"/>
              <a:ext cx="0" cy="480"/>
            </a:xfrm>
            <a:prstGeom prst="line">
              <a:avLst/>
            </a:prstGeom>
            <a:noFill/>
            <a:ln w="34925">
              <a:solidFill>
                <a:srgbClr val="99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5" name="Text Box 54"/>
            <p:cNvSpPr txBox="1">
              <a:spLocks noChangeArrowheads="1"/>
            </p:cNvSpPr>
            <p:nvPr/>
          </p:nvSpPr>
          <p:spPr bwMode="auto">
            <a:xfrm>
              <a:off x="385" y="799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a</a:t>
              </a:r>
              <a:endParaRPr kumimoji="1" lang="en-US" altLang="zh-CN" b="1" i="1">
                <a:latin typeface="Times New Roman" panose="02020603050405020304" pitchFamily="18" charset="0"/>
              </a:endParaRPr>
            </a:p>
          </p:txBody>
        </p:sp>
        <p:sp>
          <p:nvSpPr>
            <p:cNvPr id="31766" name="Text Box 55"/>
            <p:cNvSpPr txBox="1">
              <a:spLocks noChangeArrowheads="1"/>
            </p:cNvSpPr>
            <p:nvPr/>
          </p:nvSpPr>
          <p:spPr bwMode="auto">
            <a:xfrm>
              <a:off x="1393" y="2143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b</a:t>
              </a:r>
              <a:endParaRPr kumimoji="1" lang="en-US" altLang="zh-CN" b="1" i="1">
                <a:latin typeface="Times New Roman" panose="02020603050405020304" pitchFamily="18" charset="0"/>
              </a:endParaRPr>
            </a:p>
          </p:txBody>
        </p:sp>
        <p:sp>
          <p:nvSpPr>
            <p:cNvPr id="31767" name="Arc 56"/>
            <p:cNvSpPr/>
            <p:nvPr/>
          </p:nvSpPr>
          <p:spPr bwMode="auto">
            <a:xfrm flipV="1">
              <a:off x="1201" y="1518"/>
              <a:ext cx="144" cy="47"/>
            </a:xfrm>
            <a:custGeom>
              <a:avLst/>
              <a:gdLst>
                <a:gd name="T0" fmla="*/ 0 w 21600"/>
                <a:gd name="T1" fmla="*/ 0 h 21230"/>
                <a:gd name="T2" fmla="*/ 0 w 21600"/>
                <a:gd name="T3" fmla="*/ 0 h 21230"/>
                <a:gd name="T4" fmla="*/ 0 w 21600"/>
                <a:gd name="T5" fmla="*/ 0 h 2123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230"/>
                <a:gd name="T11" fmla="*/ 21600 w 21600"/>
                <a:gd name="T12" fmla="*/ 21230 h 212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230" fill="none" extrusionOk="0">
                  <a:moveTo>
                    <a:pt x="3980" y="-1"/>
                  </a:moveTo>
                  <a:cubicBezTo>
                    <a:pt x="14196" y="1915"/>
                    <a:pt x="21600" y="10835"/>
                    <a:pt x="21600" y="21230"/>
                  </a:cubicBezTo>
                </a:path>
                <a:path w="21600" h="21230" stroke="0" extrusionOk="0">
                  <a:moveTo>
                    <a:pt x="3980" y="-1"/>
                  </a:moveTo>
                  <a:cubicBezTo>
                    <a:pt x="14196" y="1915"/>
                    <a:pt x="21600" y="10835"/>
                    <a:pt x="21600" y="21230"/>
                  </a:cubicBezTo>
                  <a:lnTo>
                    <a:pt x="0" y="21230"/>
                  </a:lnTo>
                  <a:lnTo>
                    <a:pt x="3980" y="-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8" name="Line 57"/>
            <p:cNvSpPr>
              <a:spLocks noChangeShapeType="1"/>
            </p:cNvSpPr>
            <p:nvPr/>
          </p:nvSpPr>
          <p:spPr bwMode="auto">
            <a:xfrm flipH="1">
              <a:off x="1153" y="1423"/>
              <a:ext cx="96" cy="528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9" name="Line 58"/>
            <p:cNvSpPr>
              <a:spLocks noChangeShapeType="1"/>
            </p:cNvSpPr>
            <p:nvPr/>
          </p:nvSpPr>
          <p:spPr bwMode="auto">
            <a:xfrm>
              <a:off x="1249" y="1423"/>
              <a:ext cx="288" cy="24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1770" name="Object 10"/>
            <p:cNvGraphicFramePr>
              <a:graphicFrameLocks noChangeAspect="1"/>
            </p:cNvGraphicFramePr>
            <p:nvPr/>
          </p:nvGraphicFramePr>
          <p:xfrm>
            <a:off x="1655" y="2614"/>
            <a:ext cx="277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7" name="公式" r:id="rId13" imgW="266700" imgH="393700" progId="Equation.3">
                    <p:embed/>
                  </p:oleObj>
                </mc:Choice>
                <mc:Fallback>
                  <p:oleObj name="公式" r:id="rId13" imgW="266700" imgH="3937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2614"/>
                          <a:ext cx="277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855663" y="696913"/>
            <a:ext cx="80470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</a:rPr>
              <a:t>Kinetic Energy &amp; Kinetic Energy Theorem</a:t>
            </a:r>
            <a:endParaRPr lang="en-US" altLang="zh-CN" sz="2800" b="1">
              <a:solidFill>
                <a:srgbClr val="0000FF"/>
              </a:solidFill>
              <a:ea typeface="隶书" panose="02010509060101010101" pitchFamily="49" charset="-122"/>
            </a:endParaRPr>
          </a:p>
        </p:txBody>
      </p:sp>
      <p:graphicFrame>
        <p:nvGraphicFramePr>
          <p:cNvPr id="66586" name="Object 26"/>
          <p:cNvGraphicFramePr>
            <a:graphicFrameLocks noChangeAspect="1"/>
          </p:cNvGraphicFramePr>
          <p:nvPr/>
        </p:nvGraphicFramePr>
        <p:xfrm>
          <a:off x="3798888" y="3057525"/>
          <a:ext cx="40497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8" name="Equation" r:id="rId15" imgW="1586865" imgH="254000" progId="Equation.DSMT4">
                  <p:embed/>
                </p:oleObj>
              </mc:Choice>
              <mc:Fallback>
                <p:oleObj name="Equation" r:id="rId15" imgW="1586865" imgH="2540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3057525"/>
                        <a:ext cx="40497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99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7" name="Object 27"/>
          <p:cNvGraphicFramePr>
            <a:graphicFrameLocks noChangeAspect="1"/>
          </p:cNvGraphicFramePr>
          <p:nvPr/>
        </p:nvGraphicFramePr>
        <p:xfrm>
          <a:off x="3692525" y="5375275"/>
          <a:ext cx="23368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9" name="Equation" r:id="rId17" imgW="977265" imgH="406400" progId="Equation.DSMT4">
                  <p:embed/>
                </p:oleObj>
              </mc:Choice>
              <mc:Fallback>
                <p:oleObj name="Equation" r:id="rId17" imgW="977265" imgH="4064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525" y="5375275"/>
                        <a:ext cx="23368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99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8" name="Object 28"/>
          <p:cNvGraphicFramePr>
            <a:graphicFrameLocks noChangeAspect="1"/>
          </p:cNvGraphicFramePr>
          <p:nvPr/>
        </p:nvGraphicFramePr>
        <p:xfrm>
          <a:off x="6221413" y="5592763"/>
          <a:ext cx="14446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0" name="Equation" r:id="rId19" imgW="532765" imgH="177800" progId="Equation.DSMT4">
                  <p:embed/>
                </p:oleObj>
              </mc:Choice>
              <mc:Fallback>
                <p:oleObj name="Equation" r:id="rId19" imgW="532765" imgH="1778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1413" y="5592763"/>
                        <a:ext cx="14446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99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5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 autoUpdateAnimBg="0"/>
      <p:bldP spid="154631" grpId="0" autoUpdateAnimBg="0"/>
      <p:bldP spid="154662" grpId="0" autoUpdateAnimBg="0"/>
      <p:bldP spid="154666" grpId="0" autoUpdateAnimBg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86ECC8-C219-48A8-A630-98FB3029337C}" type="slidenum">
              <a:rPr lang="en-US" altLang="zh-CN" sz="1800" smtClean="0">
                <a:solidFill>
                  <a:schemeClr val="accent2"/>
                </a:solidFill>
              </a:rPr>
            </a:fld>
            <a:endParaRPr lang="en-US" altLang="zh-CN" sz="1800">
              <a:solidFill>
                <a:schemeClr val="accent2"/>
              </a:solidFill>
            </a:endParaRPr>
          </a:p>
        </p:txBody>
      </p:sp>
      <p:graphicFrame>
        <p:nvGraphicFramePr>
          <p:cNvPr id="148493" name="Object 2"/>
          <p:cNvGraphicFramePr>
            <a:graphicFrameLocks noChangeAspect="1"/>
          </p:cNvGraphicFramePr>
          <p:nvPr/>
        </p:nvGraphicFramePr>
        <p:xfrm>
          <a:off x="3524250" y="171450"/>
          <a:ext cx="26384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6" name="Equation" r:id="rId1" imgW="1930400" imgH="685800" progId="Equation.DSMT4">
                  <p:embed/>
                </p:oleObj>
              </mc:Choice>
              <mc:Fallback>
                <p:oleObj name="Equation" r:id="rId1" imgW="1930400" imgH="685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171450"/>
                        <a:ext cx="263842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02" name="Object 4"/>
          <p:cNvGraphicFramePr>
            <a:graphicFrameLocks noChangeAspect="1"/>
          </p:cNvGraphicFramePr>
          <p:nvPr/>
        </p:nvGraphicFramePr>
        <p:xfrm>
          <a:off x="3644900" y="3300413"/>
          <a:ext cx="410845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7" name="Equation" r:id="rId3" imgW="2755900" imgH="393700" progId="Equation.DSMT4">
                  <p:embed/>
                </p:oleObj>
              </mc:Choice>
              <mc:Fallback>
                <p:oleObj name="Equation" r:id="rId3" imgW="27559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3300413"/>
                        <a:ext cx="4108450" cy="665162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04" name="Text Box 24"/>
          <p:cNvSpPr txBox="1">
            <a:spLocks noChangeArrowheads="1"/>
          </p:cNvSpPr>
          <p:nvPr/>
        </p:nvSpPr>
        <p:spPr bwMode="auto">
          <a:xfrm>
            <a:off x="228600" y="381000"/>
            <a:ext cx="45720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合外力做的总功为：</a:t>
            </a:r>
            <a:endParaRPr kumimoji="1" lang="zh-CN" alt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8505" name="Text Box 25"/>
          <p:cNvSpPr txBox="1">
            <a:spLocks noChangeArrowheads="1"/>
          </p:cNvSpPr>
          <p:nvPr/>
        </p:nvSpPr>
        <p:spPr bwMode="auto">
          <a:xfrm>
            <a:off x="228600" y="236220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定义质点的</a:t>
            </a: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动能：</a:t>
            </a:r>
            <a:r>
              <a:rPr kumimoji="1" lang="zh-CN" altLang="en-US" sz="2800" b="1">
                <a:solidFill>
                  <a:schemeClr val="accent1"/>
                </a:solidFill>
                <a:latin typeface="Times New Roman" panose="02020603050405020304" pitchFamily="18" charset="0"/>
              </a:rPr>
              <a:t>：</a:t>
            </a:r>
            <a:endParaRPr kumimoji="1" lang="zh-CN" altLang="en-US" b="1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8506" name="Text Box 26"/>
          <p:cNvSpPr txBox="1">
            <a:spLocks noChangeArrowheads="1"/>
          </p:cNvSpPr>
          <p:nvPr/>
        </p:nvSpPr>
        <p:spPr bwMode="auto">
          <a:xfrm>
            <a:off x="228600" y="3352800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得质点的</a:t>
            </a: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动能定理：</a:t>
            </a:r>
            <a:endParaRPr kumimoji="1" lang="zh-CN" altLang="en-US" sz="2800" b="1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48509" name="Object 5"/>
          <p:cNvGraphicFramePr>
            <a:graphicFrameLocks noChangeAspect="1"/>
          </p:cNvGraphicFramePr>
          <p:nvPr/>
        </p:nvGraphicFramePr>
        <p:xfrm>
          <a:off x="2552700" y="1123950"/>
          <a:ext cx="352742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8" name="公式" r:id="rId5" imgW="2311400" imgH="571500" progId="Equation.3">
                  <p:embed/>
                </p:oleObj>
              </mc:Choice>
              <mc:Fallback>
                <p:oleObj name="公式" r:id="rId5" imgW="2311400" imgH="571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1123950"/>
                        <a:ext cx="3527425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10" name="Rectangle 30"/>
          <p:cNvSpPr>
            <a:spLocks noChangeArrowheads="1"/>
          </p:cNvSpPr>
          <p:nvPr/>
        </p:nvSpPr>
        <p:spPr bwMode="auto">
          <a:xfrm>
            <a:off x="228600" y="4419600"/>
            <a:ext cx="846296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力的空间累积效应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引起了质点动能的改变。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48512" name="Text Box 32"/>
          <p:cNvSpPr txBox="1">
            <a:spLocks noChangeArrowheads="1"/>
          </p:cNvSpPr>
          <p:nvPr/>
        </p:nvSpPr>
        <p:spPr bwMode="auto">
          <a:xfrm>
            <a:off x="228600" y="5181600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动能的单位与功的单位相同，为</a:t>
            </a:r>
            <a:r>
              <a:rPr kumimoji="1" lang="en-US" altLang="zh-CN" sz="2800" b="1">
                <a:latin typeface="Times New Roman" panose="02020603050405020304" pitchFamily="18" charset="0"/>
              </a:rPr>
              <a:t>J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。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48513" name="Text Box 33"/>
          <p:cNvSpPr txBox="1">
            <a:spLocks noChangeArrowheads="1"/>
          </p:cNvSpPr>
          <p:nvPr/>
        </p:nvSpPr>
        <p:spPr bwMode="auto">
          <a:xfrm>
            <a:off x="228600" y="5943600"/>
            <a:ext cx="876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动能定理适用于惯性系，非惯性系应考虑惯性力的功。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33804" name="Object 6"/>
          <p:cNvGraphicFramePr>
            <a:graphicFrameLocks noChangeAspect="1"/>
          </p:cNvGraphicFramePr>
          <p:nvPr/>
        </p:nvGraphicFramePr>
        <p:xfrm>
          <a:off x="7064375" y="180975"/>
          <a:ext cx="19097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9" name="Equation" r:id="rId7" imgW="1473200" imgH="330200" progId="Equation.DSMT4">
                  <p:embed/>
                </p:oleObj>
              </mc:Choice>
              <mc:Fallback>
                <p:oleObj name="Equation" r:id="rId7" imgW="1473200" imgH="330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75" y="180975"/>
                        <a:ext cx="1909763" cy="465138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8" name="Object 14"/>
          <p:cNvGraphicFramePr>
            <a:graphicFrameLocks noChangeAspect="1"/>
          </p:cNvGraphicFramePr>
          <p:nvPr/>
        </p:nvGraphicFramePr>
        <p:xfrm>
          <a:off x="3625850" y="2108200"/>
          <a:ext cx="17938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0" name="Equation" r:id="rId9" imgW="761365" imgH="406400" progId="Equation.DSMT4">
                  <p:embed/>
                </p:oleObj>
              </mc:Choice>
              <mc:Fallback>
                <p:oleObj name="Equation" r:id="rId9" imgW="761365" imgH="406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2108200"/>
                        <a:ext cx="179387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99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8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8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8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14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48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" dur="500"/>
                                        <p:tgtEl>
                                          <p:spTgt spid="14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8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04" grpId="0" autoUpdateAnimBg="0"/>
      <p:bldP spid="148505" grpId="0" autoUpdateAnimBg="0"/>
      <p:bldP spid="148506" grpId="0" autoUpdateAnimBg="0"/>
      <p:bldP spid="148510" grpId="0" autoUpdateAnimBg="0"/>
      <p:bldP spid="148512" grpId="0" autoUpdateAnimBg="0"/>
      <p:bldP spid="14851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640360-4227-4DE2-97A6-278F06D9ABD0}" type="slidenum">
              <a:rPr lang="en-US" altLang="zh-CN" sz="1800" smtClean="0">
                <a:solidFill>
                  <a:schemeClr val="accent2"/>
                </a:solidFill>
              </a:rPr>
            </a:fld>
            <a:endParaRPr lang="en-US" altLang="zh-CN" sz="1800">
              <a:solidFill>
                <a:schemeClr val="accent2"/>
              </a:solidFill>
            </a:endParaRPr>
          </a:p>
        </p:txBody>
      </p:sp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214313" y="128588"/>
            <a:ext cx="8610600" cy="2655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一链条总长为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l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，</a:t>
            </a:r>
            <a:r>
              <a:rPr kumimoji="1" lang="zh-CN" altLang="zh-CN" sz="2800" b="1" dirty="0">
                <a:latin typeface="宋体" panose="02010600030101010101" pitchFamily="2" charset="-122"/>
              </a:rPr>
              <a:t>质量为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m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。</a:t>
            </a:r>
            <a:r>
              <a:rPr kumimoji="1" lang="zh-CN" altLang="zh-CN" sz="2800" b="1" dirty="0">
                <a:latin typeface="宋体" panose="02010600030101010101" pitchFamily="2" charset="-122"/>
              </a:rPr>
              <a:t>放在桌面上并使其下垂，下垂的长度为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a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，</a:t>
            </a:r>
            <a:r>
              <a:rPr kumimoji="1" lang="zh-CN" altLang="zh-CN" sz="2800" b="1" dirty="0">
                <a:latin typeface="宋体" panose="02010600030101010101" pitchFamily="2" charset="-122"/>
              </a:rPr>
              <a:t>设链条与桌面的滑动摩擦系数为</a:t>
            </a:r>
            <a:r>
              <a:rPr kumimoji="1" lang="zh-CN" altLang="zh-CN" sz="2800" b="1" i="1" dirty="0">
                <a:latin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kumimoji="1" lang="zh-CN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，令链条从静止开始运动，则：</a:t>
            </a:r>
            <a:r>
              <a:rPr kumimoji="1"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（1）到链条离开桌面的过程中，摩擦力对链条做了多少功？（2）</a:t>
            </a:r>
            <a:r>
              <a:rPr kumimoji="1" lang="zh-CN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链条离开桌面时的速率是多少？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990600" y="4495800"/>
            <a:ext cx="3733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1" lang="zh-CN" altLang="zh-CN" sz="16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57"/>
          <p:cNvGrpSpPr/>
          <p:nvPr/>
        </p:nvGrpSpPr>
        <p:grpSpPr bwMode="auto">
          <a:xfrm>
            <a:off x="7543800" y="2943225"/>
            <a:ext cx="1039813" cy="2354263"/>
            <a:chOff x="4752" y="1854"/>
            <a:chExt cx="655" cy="1483"/>
          </a:xfrm>
        </p:grpSpPr>
        <p:sp>
          <p:nvSpPr>
            <p:cNvPr id="34856" name="Line 32"/>
            <p:cNvSpPr>
              <a:spLocks noChangeShapeType="1"/>
            </p:cNvSpPr>
            <p:nvPr/>
          </p:nvSpPr>
          <p:spPr bwMode="auto">
            <a:xfrm>
              <a:off x="4752" y="214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7" name="Line 33"/>
            <p:cNvSpPr>
              <a:spLocks noChangeShapeType="1"/>
            </p:cNvSpPr>
            <p:nvPr/>
          </p:nvSpPr>
          <p:spPr bwMode="auto">
            <a:xfrm>
              <a:off x="5184" y="2140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8" name="Rectangle 41"/>
            <p:cNvSpPr>
              <a:spLocks noChangeArrowheads="1"/>
            </p:cNvSpPr>
            <p:nvPr/>
          </p:nvSpPr>
          <p:spPr bwMode="auto">
            <a:xfrm>
              <a:off x="5147" y="3010"/>
              <a:ext cx="2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 b="1" i="1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4859" name="Rectangle 42"/>
            <p:cNvSpPr>
              <a:spLocks noChangeArrowheads="1"/>
            </p:cNvSpPr>
            <p:nvPr/>
          </p:nvSpPr>
          <p:spPr bwMode="auto">
            <a:xfrm>
              <a:off x="5088" y="185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66955" name="Text Box 43"/>
          <p:cNvSpPr txBox="1">
            <a:spLocks noChangeArrowheads="1"/>
          </p:cNvSpPr>
          <p:nvPr/>
        </p:nvSpPr>
        <p:spPr bwMode="auto">
          <a:xfrm>
            <a:off x="228600" y="2971800"/>
            <a:ext cx="110331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解：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66956" name="Object 2"/>
          <p:cNvGraphicFramePr>
            <a:graphicFrameLocks noChangeAspect="1"/>
          </p:cNvGraphicFramePr>
          <p:nvPr/>
        </p:nvGraphicFramePr>
        <p:xfrm>
          <a:off x="187325" y="4398963"/>
          <a:ext cx="61563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5" name="Equation" r:id="rId1" imgW="4394200" imgH="787400" progId="Equation.DSMT4">
                  <p:embed/>
                </p:oleObj>
              </mc:Choice>
              <mc:Fallback>
                <p:oleObj name="Equation" r:id="rId1" imgW="4394200" imgH="787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" y="4398963"/>
                        <a:ext cx="6156325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59" name="Object 4"/>
          <p:cNvGraphicFramePr>
            <a:graphicFrameLocks noChangeAspect="1"/>
          </p:cNvGraphicFramePr>
          <p:nvPr/>
        </p:nvGraphicFramePr>
        <p:xfrm>
          <a:off x="539750" y="5445125"/>
          <a:ext cx="64262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6" name="公式" r:id="rId3" imgW="4749800" imgH="850900" progId="Equation.3">
                  <p:embed/>
                </p:oleObj>
              </mc:Choice>
              <mc:Fallback>
                <p:oleObj name="公式" r:id="rId3" imgW="4749800" imgH="850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445125"/>
                        <a:ext cx="64262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 bwMode="auto">
          <a:xfrm>
            <a:off x="5410200" y="2693988"/>
            <a:ext cx="3017838" cy="2303462"/>
            <a:chOff x="5410200" y="2693988"/>
            <a:chExt cx="3017584" cy="2303462"/>
          </a:xfrm>
        </p:grpSpPr>
        <p:sp>
          <p:nvSpPr>
            <p:cNvPr id="34830" name="Rectangle 27" descr="深色上对角线"/>
            <p:cNvSpPr>
              <a:spLocks noChangeArrowheads="1"/>
            </p:cNvSpPr>
            <p:nvPr/>
          </p:nvSpPr>
          <p:spPr bwMode="auto">
            <a:xfrm>
              <a:off x="7631366" y="3400424"/>
              <a:ext cx="796418" cy="73025"/>
            </a:xfrm>
            <a:prstGeom prst="rect">
              <a:avLst/>
            </a:prstGeom>
            <a:pattFill prst="dkUpDiag">
              <a:fgClr>
                <a:schemeClr val="tx2"/>
              </a:fgClr>
              <a:bgClr>
                <a:srgbClr val="FF9900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34831" name="Group 51"/>
            <p:cNvGrpSpPr/>
            <p:nvPr/>
          </p:nvGrpSpPr>
          <p:grpSpPr bwMode="auto">
            <a:xfrm>
              <a:off x="5410200" y="2693988"/>
              <a:ext cx="2619375" cy="2303462"/>
              <a:chOff x="3408" y="1697"/>
              <a:chExt cx="1650" cy="1451"/>
            </a:xfrm>
          </p:grpSpPr>
          <p:sp>
            <p:nvSpPr>
              <p:cNvPr id="34832" name="Oval 12"/>
              <p:cNvSpPr>
                <a:spLocks noChangeArrowheads="1"/>
              </p:cNvSpPr>
              <p:nvPr/>
            </p:nvSpPr>
            <p:spPr bwMode="auto">
              <a:xfrm rot="-5400000">
                <a:off x="4683" y="2755"/>
                <a:ext cx="144" cy="4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990033"/>
                  </a:gs>
                </a:gsLst>
                <a:path path="shape">
                  <a:fillToRect l="50000" t="50000" r="50000" b="50000"/>
                </a:path>
              </a:gradFill>
              <a:ln w="31750">
                <a:solidFill>
                  <a:srgbClr val="8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4833" name="Oval 13"/>
              <p:cNvSpPr>
                <a:spLocks noChangeArrowheads="1"/>
              </p:cNvSpPr>
              <p:nvPr/>
            </p:nvSpPr>
            <p:spPr bwMode="auto">
              <a:xfrm rot="-5400000">
                <a:off x="4683" y="2611"/>
                <a:ext cx="144" cy="4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990033"/>
                  </a:gs>
                </a:gsLst>
                <a:path path="shape">
                  <a:fillToRect l="50000" t="50000" r="50000" b="50000"/>
                </a:path>
              </a:gradFill>
              <a:ln w="31750">
                <a:solidFill>
                  <a:srgbClr val="8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4834" name="Oval 14"/>
              <p:cNvSpPr>
                <a:spLocks noChangeArrowheads="1"/>
              </p:cNvSpPr>
              <p:nvPr/>
            </p:nvSpPr>
            <p:spPr bwMode="auto">
              <a:xfrm rot="-5400000">
                <a:off x="4683" y="2467"/>
                <a:ext cx="144" cy="4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990033"/>
                  </a:gs>
                </a:gsLst>
                <a:path path="shape">
                  <a:fillToRect l="50000" t="50000" r="50000" b="50000"/>
                </a:path>
              </a:gradFill>
              <a:ln w="31750">
                <a:solidFill>
                  <a:srgbClr val="8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4835" name="Oval 15"/>
              <p:cNvSpPr>
                <a:spLocks noChangeArrowheads="1"/>
              </p:cNvSpPr>
              <p:nvPr/>
            </p:nvSpPr>
            <p:spPr bwMode="auto">
              <a:xfrm rot="-5400000">
                <a:off x="4683" y="2323"/>
                <a:ext cx="144" cy="4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990033"/>
                  </a:gs>
                </a:gsLst>
                <a:path path="shape">
                  <a:fillToRect l="50000" t="50000" r="50000" b="50000"/>
                </a:path>
              </a:gradFill>
              <a:ln w="31750">
                <a:solidFill>
                  <a:srgbClr val="8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4836" name="Oval 16"/>
              <p:cNvSpPr>
                <a:spLocks noChangeArrowheads="1"/>
              </p:cNvSpPr>
              <p:nvPr/>
            </p:nvSpPr>
            <p:spPr bwMode="auto">
              <a:xfrm rot="-5400000">
                <a:off x="4683" y="2179"/>
                <a:ext cx="144" cy="4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990033"/>
                  </a:gs>
                </a:gsLst>
                <a:path path="shape">
                  <a:fillToRect l="50000" t="50000" r="50000" b="50000"/>
                </a:path>
              </a:gradFill>
              <a:ln w="31750">
                <a:solidFill>
                  <a:srgbClr val="8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4837" name="Oval 18"/>
              <p:cNvSpPr>
                <a:spLocks noChangeArrowheads="1"/>
              </p:cNvSpPr>
              <p:nvPr/>
            </p:nvSpPr>
            <p:spPr bwMode="auto">
              <a:xfrm>
                <a:off x="4608" y="2083"/>
                <a:ext cx="144" cy="4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990033"/>
                  </a:gs>
                </a:gsLst>
                <a:path path="shape">
                  <a:fillToRect l="50000" t="50000" r="50000" b="50000"/>
                </a:path>
              </a:gradFill>
              <a:ln w="31750" algn="ctr">
                <a:solidFill>
                  <a:srgbClr val="8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4838" name="Oval 19"/>
              <p:cNvSpPr>
                <a:spLocks noChangeArrowheads="1"/>
              </p:cNvSpPr>
              <p:nvPr/>
            </p:nvSpPr>
            <p:spPr bwMode="auto">
              <a:xfrm>
                <a:off x="4464" y="2083"/>
                <a:ext cx="144" cy="4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990033"/>
                  </a:gs>
                </a:gsLst>
                <a:path path="shape">
                  <a:fillToRect l="50000" t="50000" r="50000" b="50000"/>
                </a:path>
              </a:gradFill>
              <a:ln w="31750" algn="ctr">
                <a:solidFill>
                  <a:srgbClr val="8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4839" name="Oval 20"/>
              <p:cNvSpPr>
                <a:spLocks noChangeArrowheads="1"/>
              </p:cNvSpPr>
              <p:nvPr/>
            </p:nvSpPr>
            <p:spPr bwMode="auto">
              <a:xfrm>
                <a:off x="4320" y="2083"/>
                <a:ext cx="144" cy="4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990033"/>
                  </a:gs>
                </a:gsLst>
                <a:path path="shape">
                  <a:fillToRect l="50000" t="50000" r="50000" b="50000"/>
                </a:path>
              </a:gradFill>
              <a:ln w="31750" algn="ctr">
                <a:solidFill>
                  <a:srgbClr val="8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4840" name="Oval 22"/>
              <p:cNvSpPr>
                <a:spLocks noChangeArrowheads="1"/>
              </p:cNvSpPr>
              <p:nvPr/>
            </p:nvSpPr>
            <p:spPr bwMode="auto">
              <a:xfrm>
                <a:off x="4176" y="2083"/>
                <a:ext cx="144" cy="4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990033"/>
                  </a:gs>
                </a:gsLst>
                <a:path path="shape">
                  <a:fillToRect l="50000" t="50000" r="50000" b="50000"/>
                </a:path>
              </a:gradFill>
              <a:ln w="31750">
                <a:solidFill>
                  <a:srgbClr val="8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4841" name="Oval 24"/>
              <p:cNvSpPr>
                <a:spLocks noChangeArrowheads="1"/>
              </p:cNvSpPr>
              <p:nvPr/>
            </p:nvSpPr>
            <p:spPr bwMode="auto">
              <a:xfrm>
                <a:off x="4032" y="2083"/>
                <a:ext cx="144" cy="4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990033"/>
                  </a:gs>
                </a:gsLst>
                <a:path path="shape">
                  <a:fillToRect l="50000" t="50000" r="50000" b="50000"/>
                </a:path>
              </a:gradFill>
              <a:ln w="31750">
                <a:solidFill>
                  <a:srgbClr val="8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pSp>
            <p:nvGrpSpPr>
              <p:cNvPr id="34842" name="Group 26"/>
              <p:cNvGrpSpPr/>
              <p:nvPr/>
            </p:nvGrpSpPr>
            <p:grpSpPr bwMode="auto">
              <a:xfrm>
                <a:off x="3408" y="2140"/>
                <a:ext cx="1296" cy="1008"/>
                <a:chOff x="3552" y="2640"/>
                <a:chExt cx="1296" cy="1008"/>
              </a:xfrm>
            </p:grpSpPr>
            <p:sp>
              <p:nvSpPr>
                <p:cNvPr id="34854" name="Rectangle 27" descr="深色上对角线"/>
                <p:cNvSpPr>
                  <a:spLocks noChangeArrowheads="1"/>
                </p:cNvSpPr>
                <p:nvPr/>
              </p:nvSpPr>
              <p:spPr bwMode="auto">
                <a:xfrm>
                  <a:off x="3552" y="2640"/>
                  <a:ext cx="1296" cy="48"/>
                </a:xfrm>
                <a:prstGeom prst="rect">
                  <a:avLst/>
                </a:prstGeom>
                <a:pattFill prst="dkUpDiag">
                  <a:fgClr>
                    <a:schemeClr val="tx2"/>
                  </a:fgClr>
                  <a:bgClr>
                    <a:srgbClr val="FF9900"/>
                  </a:bgClr>
                </a:patt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34855" name="Rectangle 28" descr="深色上对角线"/>
                <p:cNvSpPr>
                  <a:spLocks noChangeArrowheads="1"/>
                </p:cNvSpPr>
                <p:nvPr/>
              </p:nvSpPr>
              <p:spPr bwMode="auto">
                <a:xfrm>
                  <a:off x="4800" y="2688"/>
                  <a:ext cx="48" cy="960"/>
                </a:xfrm>
                <a:prstGeom prst="rect">
                  <a:avLst/>
                </a:prstGeom>
                <a:pattFill prst="dkUpDiag">
                  <a:fgClr>
                    <a:schemeClr val="tx2"/>
                  </a:fgClr>
                  <a:bgClr>
                    <a:srgbClr val="FF9900"/>
                  </a:bgClr>
                </a:patt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sp>
            <p:nvSpPr>
              <p:cNvPr id="34843" name="Oval 29"/>
              <p:cNvSpPr>
                <a:spLocks noChangeArrowheads="1"/>
              </p:cNvSpPr>
              <p:nvPr/>
            </p:nvSpPr>
            <p:spPr bwMode="auto">
              <a:xfrm>
                <a:off x="3600" y="2083"/>
                <a:ext cx="144" cy="4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990033"/>
                  </a:gs>
                </a:gsLst>
                <a:path path="shape">
                  <a:fillToRect l="50000" t="50000" r="50000" b="50000"/>
                </a:path>
              </a:gradFill>
              <a:ln w="31750">
                <a:solidFill>
                  <a:srgbClr val="8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4844" name="Oval 30"/>
              <p:cNvSpPr>
                <a:spLocks noChangeArrowheads="1"/>
              </p:cNvSpPr>
              <p:nvPr/>
            </p:nvSpPr>
            <p:spPr bwMode="auto">
              <a:xfrm>
                <a:off x="3888" y="2083"/>
                <a:ext cx="144" cy="4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990033"/>
                  </a:gs>
                </a:gsLst>
                <a:path path="shape">
                  <a:fillToRect l="50000" t="50000" r="50000" b="50000"/>
                </a:path>
              </a:gradFill>
              <a:ln w="31750">
                <a:solidFill>
                  <a:srgbClr val="8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4845" name="Oval 31"/>
              <p:cNvSpPr>
                <a:spLocks noChangeArrowheads="1"/>
              </p:cNvSpPr>
              <p:nvPr/>
            </p:nvSpPr>
            <p:spPr bwMode="auto">
              <a:xfrm>
                <a:off x="3744" y="2083"/>
                <a:ext cx="144" cy="4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990033"/>
                  </a:gs>
                </a:gsLst>
                <a:path path="shape">
                  <a:fillToRect l="50000" t="50000" r="50000" b="50000"/>
                </a:path>
              </a:gradFill>
              <a:ln w="31750">
                <a:solidFill>
                  <a:srgbClr val="8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4846" name="Line 34"/>
              <p:cNvSpPr>
                <a:spLocks noChangeShapeType="1"/>
              </p:cNvSpPr>
              <p:nvPr/>
            </p:nvSpPr>
            <p:spPr bwMode="auto">
              <a:xfrm>
                <a:off x="4704" y="2860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7" name="Line 35"/>
              <p:cNvSpPr>
                <a:spLocks noChangeShapeType="1"/>
              </p:cNvSpPr>
              <p:nvPr/>
            </p:nvSpPr>
            <p:spPr bwMode="auto">
              <a:xfrm>
                <a:off x="4848" y="2140"/>
                <a:ext cx="0" cy="72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8" name="Line 36"/>
              <p:cNvSpPr>
                <a:spLocks noChangeShapeType="1"/>
              </p:cNvSpPr>
              <p:nvPr/>
            </p:nvSpPr>
            <p:spPr bwMode="auto">
              <a:xfrm flipV="1">
                <a:off x="4704" y="18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9" name="Line 37"/>
              <p:cNvSpPr>
                <a:spLocks noChangeShapeType="1"/>
              </p:cNvSpPr>
              <p:nvPr/>
            </p:nvSpPr>
            <p:spPr bwMode="auto">
              <a:xfrm flipV="1">
                <a:off x="3600" y="185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50" name="Line 38"/>
              <p:cNvSpPr>
                <a:spLocks noChangeShapeType="1"/>
              </p:cNvSpPr>
              <p:nvPr/>
            </p:nvSpPr>
            <p:spPr bwMode="auto">
              <a:xfrm>
                <a:off x="3600" y="1996"/>
                <a:ext cx="1104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51" name="Rectangle 39"/>
              <p:cNvSpPr>
                <a:spLocks noChangeArrowheads="1"/>
              </p:cNvSpPr>
              <p:nvPr/>
            </p:nvSpPr>
            <p:spPr bwMode="auto">
              <a:xfrm>
                <a:off x="4832" y="227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endParaRPr kumimoji="1" lang="en-US" altLang="zh-CN" sz="2400" b="1" i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4852" name="Rectangle 40"/>
              <p:cNvSpPr>
                <a:spLocks noChangeArrowheads="1"/>
              </p:cNvSpPr>
              <p:nvPr/>
            </p:nvSpPr>
            <p:spPr bwMode="auto">
              <a:xfrm>
                <a:off x="3965" y="1697"/>
                <a:ext cx="37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  <a:ea typeface="楷体_GB2312" pitchFamily="49" charset="-122"/>
                  </a:rPr>
                  <a:t>l 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楷体_GB2312" pitchFamily="49" charset="-122"/>
                  </a:rPr>
                  <a:t>-</a:t>
                </a:r>
                <a:r>
                  <a:rPr kumimoji="1" lang="en-US" altLang="zh-CN" sz="2400" b="1" i="1"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endParaRPr kumimoji="1" lang="en-US" altLang="zh-CN" sz="2400" b="1" i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4853" name="Line 50"/>
              <p:cNvSpPr>
                <a:spLocks noChangeShapeType="1"/>
              </p:cNvSpPr>
              <p:nvPr/>
            </p:nvSpPr>
            <p:spPr bwMode="auto">
              <a:xfrm>
                <a:off x="4740" y="2142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66966" name="Object 5"/>
          <p:cNvGraphicFramePr>
            <a:graphicFrameLocks noChangeAspect="1"/>
          </p:cNvGraphicFramePr>
          <p:nvPr/>
        </p:nvGraphicFramePr>
        <p:xfrm>
          <a:off x="7740650" y="3716338"/>
          <a:ext cx="2857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7" name="公式" r:id="rId5" imgW="139700" imgH="139700" progId="Equation.3">
                  <p:embed/>
                </p:oleObj>
              </mc:Choice>
              <mc:Fallback>
                <p:oleObj name="公式" r:id="rId5" imgW="139700" imgH="139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3716338"/>
                        <a:ext cx="285750" cy="2857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67" name="Object 6"/>
          <p:cNvGraphicFramePr>
            <a:graphicFrameLocks noChangeAspect="1"/>
          </p:cNvGraphicFramePr>
          <p:nvPr/>
        </p:nvGraphicFramePr>
        <p:xfrm>
          <a:off x="6645275" y="2824163"/>
          <a:ext cx="2857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8" name="公式" r:id="rId7" imgW="139700" imgH="139700" progId="Equation.3">
                  <p:embed/>
                </p:oleObj>
              </mc:Choice>
              <mc:Fallback>
                <p:oleObj name="公式" r:id="rId7" imgW="139700" imgH="139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5275" y="2824163"/>
                        <a:ext cx="285750" cy="2857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68" name="Text Box 56"/>
          <p:cNvSpPr txBox="1">
            <a:spLocks noChangeArrowheads="1"/>
          </p:cNvSpPr>
          <p:nvPr/>
        </p:nvSpPr>
        <p:spPr bwMode="auto">
          <a:xfrm>
            <a:off x="855663" y="2968625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建坐标系如图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8650" name="Object 42"/>
          <p:cNvGraphicFramePr>
            <a:graphicFrameLocks noChangeAspect="1"/>
          </p:cNvGraphicFramePr>
          <p:nvPr/>
        </p:nvGraphicFramePr>
        <p:xfrm>
          <a:off x="2087563" y="3516313"/>
          <a:ext cx="24590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9" name="Equation" r:id="rId8" imgW="1066165" imgH="406400" progId="Equation.DSMT4">
                  <p:embed/>
                </p:oleObj>
              </mc:Choice>
              <mc:Fallback>
                <p:oleObj name="Equation" r:id="rId8" imgW="1066165" imgH="4064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3516313"/>
                        <a:ext cx="245903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99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6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6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166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6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6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66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66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 autoUpdateAnimBg="0" build="p"/>
      <p:bldP spid="166955" grpId="0" autoUpdateAnimBg="0" build="p"/>
      <p:bldP spid="166968" grpId="0" autoUpdateAnimBg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025D1C-D2BB-409C-BF36-F7E7A0A3BDA8}" type="slidenum">
              <a:rPr lang="en-US" altLang="zh-CN" sz="1800" smtClean="0">
                <a:solidFill>
                  <a:schemeClr val="accent2"/>
                </a:solidFill>
              </a:rPr>
            </a:fld>
            <a:endParaRPr lang="en-US" altLang="zh-CN" sz="1800">
              <a:solidFill>
                <a:schemeClr val="accent2"/>
              </a:solidFill>
            </a:endParaRPr>
          </a:p>
        </p:txBody>
      </p:sp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409575" y="725488"/>
            <a:ext cx="822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对链条应用动能定理：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67939" name="Object 2"/>
          <p:cNvGraphicFramePr>
            <a:graphicFrameLocks noChangeAspect="1"/>
          </p:cNvGraphicFramePr>
          <p:nvPr/>
        </p:nvGraphicFramePr>
        <p:xfrm>
          <a:off x="1260475" y="1344613"/>
          <a:ext cx="57626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2" name="Equation" r:id="rId1" imgW="3911600" imgH="571500" progId="Equation.DSMT4">
                  <p:embed/>
                </p:oleObj>
              </mc:Choice>
              <mc:Fallback>
                <p:oleObj name="Equation" r:id="rId1" imgW="3911600" imgH="571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1344613"/>
                        <a:ext cx="576262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0" name="Object 3"/>
          <p:cNvGraphicFramePr>
            <a:graphicFrameLocks noChangeAspect="1"/>
          </p:cNvGraphicFramePr>
          <p:nvPr/>
        </p:nvGraphicFramePr>
        <p:xfrm>
          <a:off x="631825" y="5503863"/>
          <a:ext cx="6494463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3" name="公式" r:id="rId3" imgW="4343400" imgH="774700" progId="Equation.3">
                  <p:embed/>
                </p:oleObj>
              </mc:Choice>
              <mc:Fallback>
                <p:oleObj name="公式" r:id="rId3" imgW="4343400" imgH="774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5503863"/>
                        <a:ext cx="6494463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2" name="Object 5"/>
          <p:cNvGraphicFramePr>
            <a:graphicFrameLocks noChangeAspect="1"/>
          </p:cNvGraphicFramePr>
          <p:nvPr/>
        </p:nvGraphicFramePr>
        <p:xfrm>
          <a:off x="744538" y="3063875"/>
          <a:ext cx="6953250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4" name="Equation" r:id="rId5" imgW="5207000" imgH="812800" progId="Equation.DSMT4">
                  <p:embed/>
                </p:oleObj>
              </mc:Choice>
              <mc:Fallback>
                <p:oleObj name="Equation" r:id="rId5" imgW="5207000" imgH="812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3063875"/>
                        <a:ext cx="6953250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6"/>
          <p:cNvGraphicFramePr>
            <a:graphicFrameLocks noChangeAspect="1"/>
          </p:cNvGraphicFramePr>
          <p:nvPr/>
        </p:nvGraphicFramePr>
        <p:xfrm>
          <a:off x="5637213" y="150813"/>
          <a:ext cx="330835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5" name="公式" r:id="rId7" imgW="2527300" imgH="673100" progId="Equation.3">
                  <p:embed/>
                </p:oleObj>
              </mc:Choice>
              <mc:Fallback>
                <p:oleObj name="公式" r:id="rId7" imgW="2527300" imgH="673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213" y="150813"/>
                        <a:ext cx="3308350" cy="966787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3" name="Object 11"/>
          <p:cNvGraphicFramePr>
            <a:graphicFrameLocks noChangeAspect="1"/>
          </p:cNvGraphicFramePr>
          <p:nvPr/>
        </p:nvGraphicFramePr>
        <p:xfrm>
          <a:off x="1260475" y="4454525"/>
          <a:ext cx="5611813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6" name="Equation" r:id="rId9" imgW="2362200" imgH="419100" progId="Equation.DSMT4">
                  <p:embed/>
                </p:oleObj>
              </mc:Choice>
              <mc:Fallback>
                <p:oleObj name="Equation" r:id="rId9" imgW="2362200" imgH="419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4454525"/>
                        <a:ext cx="5611813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99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4" name="Object 12"/>
          <p:cNvGraphicFramePr>
            <a:graphicFrameLocks noChangeAspect="1"/>
          </p:cNvGraphicFramePr>
          <p:nvPr/>
        </p:nvGraphicFramePr>
        <p:xfrm>
          <a:off x="1660525" y="2168525"/>
          <a:ext cx="505142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7" name="Equation" r:id="rId11" imgW="2108200" imgH="406400" progId="Equation.DSMT4">
                  <p:embed/>
                </p:oleObj>
              </mc:Choice>
              <mc:Fallback>
                <p:oleObj name="Equation" r:id="rId11" imgW="2108200" imgH="406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2168525"/>
                        <a:ext cx="5051425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99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8" grpId="0" autoUpdateAnimBg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59" name="AutoShape 31"/>
          <p:cNvSpPr>
            <a:spLocks noChangeArrowheads="1"/>
          </p:cNvSpPr>
          <p:nvPr/>
        </p:nvSpPr>
        <p:spPr bwMode="auto">
          <a:xfrm>
            <a:off x="304800" y="2897188"/>
            <a:ext cx="3330575" cy="1368425"/>
          </a:xfrm>
          <a:prstGeom prst="parallelogram">
            <a:avLst>
              <a:gd name="adj" fmla="val 60847"/>
            </a:avLst>
          </a:prstGeom>
          <a:solidFill>
            <a:srgbClr val="FF9900">
              <a:alpha val="27843"/>
            </a:srgbClr>
          </a:solidFill>
          <a:ln w="9525">
            <a:solidFill>
              <a:srgbClr val="800000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0B1004-902F-4138-B76B-5EE3AE0D937E}" type="slidenum">
              <a:rPr lang="en-US" altLang="zh-CN" sz="1800" smtClean="0">
                <a:solidFill>
                  <a:schemeClr val="accent2"/>
                </a:solidFill>
              </a:rPr>
            </a:fld>
            <a:endParaRPr lang="en-US" altLang="zh-CN" sz="1800" smtClean="0">
              <a:solidFill>
                <a:schemeClr val="accent2"/>
              </a:solidFill>
            </a:endParaRPr>
          </a:p>
        </p:txBody>
      </p:sp>
      <p:grpSp>
        <p:nvGrpSpPr>
          <p:cNvPr id="2" name="Group 26"/>
          <p:cNvGrpSpPr/>
          <p:nvPr/>
        </p:nvGrpSpPr>
        <p:grpSpPr bwMode="auto">
          <a:xfrm>
            <a:off x="2373313" y="3511550"/>
            <a:ext cx="541337" cy="427038"/>
            <a:chOff x="1495" y="2093"/>
            <a:chExt cx="341" cy="269"/>
          </a:xfrm>
        </p:grpSpPr>
        <p:graphicFrame>
          <p:nvGraphicFramePr>
            <p:cNvPr id="35880" name="Object 18"/>
            <p:cNvGraphicFramePr>
              <a:graphicFrameLocks noChangeAspect="1"/>
            </p:cNvGraphicFramePr>
            <p:nvPr/>
          </p:nvGraphicFramePr>
          <p:xfrm>
            <a:off x="1541" y="2093"/>
            <a:ext cx="295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72" name="公式" r:id="rId1" imgW="152400" imgH="127000" progId="Equation.3">
                    <p:embed/>
                  </p:oleObj>
                </mc:Choice>
                <mc:Fallback>
                  <p:oleObj name="公式" r:id="rId1" imgW="152400" imgH="1270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1" y="2093"/>
                          <a:ext cx="295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81" name="Arc 28"/>
            <p:cNvSpPr/>
            <p:nvPr/>
          </p:nvSpPr>
          <p:spPr bwMode="auto">
            <a:xfrm>
              <a:off x="1495" y="2182"/>
              <a:ext cx="74" cy="119"/>
            </a:xfrm>
            <a:custGeom>
              <a:avLst/>
              <a:gdLst>
                <a:gd name="T0" fmla="*/ 0 w 21600"/>
                <a:gd name="T1" fmla="*/ 0 h 25862"/>
                <a:gd name="T2" fmla="*/ 0 w 21600"/>
                <a:gd name="T3" fmla="*/ 0 h 25862"/>
                <a:gd name="T4" fmla="*/ 0 w 21600"/>
                <a:gd name="T5" fmla="*/ 0 h 2586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5862"/>
                <a:gd name="T11" fmla="*/ 21600 w 21600"/>
                <a:gd name="T12" fmla="*/ 25862 h 258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5862" fill="none" extrusionOk="0">
                  <a:moveTo>
                    <a:pt x="13127" y="-1"/>
                  </a:moveTo>
                  <a:cubicBezTo>
                    <a:pt x="18467" y="4086"/>
                    <a:pt x="21600" y="10428"/>
                    <a:pt x="21600" y="17153"/>
                  </a:cubicBezTo>
                  <a:cubicBezTo>
                    <a:pt x="21600" y="20151"/>
                    <a:pt x="20975" y="23117"/>
                    <a:pt x="19766" y="25861"/>
                  </a:cubicBezTo>
                </a:path>
                <a:path w="21600" h="25862" stroke="0" extrusionOk="0">
                  <a:moveTo>
                    <a:pt x="13127" y="-1"/>
                  </a:moveTo>
                  <a:cubicBezTo>
                    <a:pt x="18467" y="4086"/>
                    <a:pt x="21600" y="10428"/>
                    <a:pt x="21600" y="17153"/>
                  </a:cubicBezTo>
                  <a:cubicBezTo>
                    <a:pt x="21600" y="20151"/>
                    <a:pt x="20975" y="23117"/>
                    <a:pt x="19766" y="25861"/>
                  </a:cubicBezTo>
                  <a:lnTo>
                    <a:pt x="0" y="17153"/>
                  </a:lnTo>
                  <a:lnTo>
                    <a:pt x="13127" y="-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0553" name="Line 25"/>
          <p:cNvSpPr>
            <a:spLocks noChangeShapeType="1"/>
          </p:cNvSpPr>
          <p:nvPr/>
        </p:nvSpPr>
        <p:spPr bwMode="auto">
          <a:xfrm>
            <a:off x="1692275" y="3589338"/>
            <a:ext cx="1219200" cy="381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560388" y="0"/>
            <a:ext cx="77724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节  角动量定理  角动量守恒定律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231775" y="1350963"/>
            <a:ext cx="48768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一、质点的角动量</a:t>
            </a:r>
            <a:endParaRPr kumimoji="1" lang="zh-CN" altLang="en-US" sz="2800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2774950" y="2057400"/>
            <a:ext cx="2286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、定义：</a:t>
            </a:r>
            <a:endParaRPr kumimoji="1" lang="zh-CN" alt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" name="Group 7"/>
          <p:cNvGrpSpPr/>
          <p:nvPr/>
        </p:nvGrpSpPr>
        <p:grpSpPr bwMode="auto">
          <a:xfrm>
            <a:off x="1219200" y="3236913"/>
            <a:ext cx="1295400" cy="935037"/>
            <a:chOff x="768" y="1920"/>
            <a:chExt cx="816" cy="589"/>
          </a:xfrm>
        </p:grpSpPr>
        <p:graphicFrame>
          <p:nvGraphicFramePr>
            <p:cNvPr id="35877" name="Object 17"/>
            <p:cNvGraphicFramePr>
              <a:graphicFrameLocks noChangeAspect="1"/>
            </p:cNvGraphicFramePr>
            <p:nvPr/>
          </p:nvGraphicFramePr>
          <p:xfrm>
            <a:off x="1292" y="2296"/>
            <a:ext cx="272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73" name="公式" r:id="rId3" imgW="203200" imgH="127000" progId="Equation.3">
                    <p:embed/>
                  </p:oleObj>
                </mc:Choice>
                <mc:Fallback>
                  <p:oleObj name="公式" r:id="rId3" imgW="203200" imgH="1270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2296"/>
                          <a:ext cx="272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8" name="Freeform 9"/>
            <p:cNvSpPr/>
            <p:nvPr/>
          </p:nvSpPr>
          <p:spPr bwMode="auto">
            <a:xfrm>
              <a:off x="768" y="1920"/>
              <a:ext cx="816" cy="528"/>
            </a:xfrm>
            <a:custGeom>
              <a:avLst/>
              <a:gdLst>
                <a:gd name="T0" fmla="*/ 816 w 816"/>
                <a:gd name="T1" fmla="*/ 0 h 672"/>
                <a:gd name="T2" fmla="*/ 672 w 816"/>
                <a:gd name="T3" fmla="*/ 2 h 672"/>
                <a:gd name="T4" fmla="*/ 0 w 816"/>
                <a:gd name="T5" fmla="*/ 2 h 672"/>
                <a:gd name="T6" fmla="*/ 0 60000 65536"/>
                <a:gd name="T7" fmla="*/ 0 60000 65536"/>
                <a:gd name="T8" fmla="*/ 0 60000 65536"/>
                <a:gd name="T9" fmla="*/ 0 w 816"/>
                <a:gd name="T10" fmla="*/ 0 h 672"/>
                <a:gd name="T11" fmla="*/ 816 w 81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672">
                  <a:moveTo>
                    <a:pt x="816" y="0"/>
                  </a:moveTo>
                  <a:cubicBezTo>
                    <a:pt x="812" y="160"/>
                    <a:pt x="808" y="320"/>
                    <a:pt x="672" y="432"/>
                  </a:cubicBezTo>
                  <a:cubicBezTo>
                    <a:pt x="536" y="544"/>
                    <a:pt x="112" y="632"/>
                    <a:pt x="0" y="672"/>
                  </a:cubicBezTo>
                </a:path>
              </a:pathLst>
            </a:custGeom>
            <a:noFill/>
            <a:ln w="444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9" name="Oval 10"/>
            <p:cNvSpPr>
              <a:spLocks noChangeArrowheads="1"/>
            </p:cNvSpPr>
            <p:nvPr/>
          </p:nvSpPr>
          <p:spPr bwMode="auto">
            <a:xfrm>
              <a:off x="1401" y="2233"/>
              <a:ext cx="68" cy="68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alpha val="75000"/>
                  </a:srgbClr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2286000" y="2825750"/>
            <a:ext cx="776288" cy="944563"/>
            <a:chOff x="1440" y="1661"/>
            <a:chExt cx="489" cy="595"/>
          </a:xfrm>
        </p:grpSpPr>
        <p:graphicFrame>
          <p:nvGraphicFramePr>
            <p:cNvPr id="35875" name="Object 16"/>
            <p:cNvGraphicFramePr>
              <a:graphicFrameLocks noChangeAspect="1"/>
            </p:cNvGraphicFramePr>
            <p:nvPr/>
          </p:nvGraphicFramePr>
          <p:xfrm>
            <a:off x="1655" y="1661"/>
            <a:ext cx="274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74" name="公式" r:id="rId5" imgW="101600" imgH="203200" progId="Equation.3">
                    <p:embed/>
                  </p:oleObj>
                </mc:Choice>
                <mc:Fallback>
                  <p:oleObj name="公式" r:id="rId5" imgW="101600" imgH="203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1661"/>
                          <a:ext cx="274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6" name="Line 13"/>
            <p:cNvSpPr>
              <a:spLocks noChangeShapeType="1"/>
            </p:cNvSpPr>
            <p:nvPr/>
          </p:nvSpPr>
          <p:spPr bwMode="auto">
            <a:xfrm flipV="1">
              <a:off x="1440" y="1920"/>
              <a:ext cx="480" cy="33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4"/>
          <p:cNvGrpSpPr/>
          <p:nvPr/>
        </p:nvGrpSpPr>
        <p:grpSpPr bwMode="auto">
          <a:xfrm>
            <a:off x="1143000" y="3389313"/>
            <a:ext cx="474663" cy="457200"/>
            <a:chOff x="720" y="2016"/>
            <a:chExt cx="299" cy="288"/>
          </a:xfrm>
        </p:grpSpPr>
        <p:sp>
          <p:nvSpPr>
            <p:cNvPr id="35872" name="Line 15"/>
            <p:cNvSpPr>
              <a:spLocks noChangeShapeType="1"/>
            </p:cNvSpPr>
            <p:nvPr/>
          </p:nvSpPr>
          <p:spPr bwMode="auto">
            <a:xfrm>
              <a:off x="960" y="211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3" name="Text Box 16"/>
            <p:cNvSpPr txBox="1">
              <a:spLocks noChangeArrowheads="1"/>
            </p:cNvSpPr>
            <p:nvPr/>
          </p:nvSpPr>
          <p:spPr bwMode="auto">
            <a:xfrm>
              <a:off x="720" y="201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O</a:t>
              </a:r>
              <a:endParaRPr kumimoji="1" lang="en-US" altLang="zh-CN" sz="24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5874" name="Object 15"/>
            <p:cNvGraphicFramePr>
              <a:graphicFrameLocks noChangeAspect="1"/>
            </p:cNvGraphicFramePr>
            <p:nvPr/>
          </p:nvGraphicFramePr>
          <p:xfrm>
            <a:off x="885" y="2040"/>
            <a:ext cx="134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75" name="Equation" r:id="rId7" imgW="76200" imgH="76200" progId="Equation.3">
                    <p:embed/>
                  </p:oleObj>
                </mc:Choice>
                <mc:Fallback>
                  <p:oleObj name="Equation" r:id="rId7" imgW="76200" imgH="76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040"/>
                          <a:ext cx="134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8"/>
          <p:cNvGrpSpPr/>
          <p:nvPr/>
        </p:nvGrpSpPr>
        <p:grpSpPr bwMode="auto">
          <a:xfrm>
            <a:off x="1524000" y="3228975"/>
            <a:ext cx="762000" cy="541338"/>
            <a:chOff x="960" y="1915"/>
            <a:chExt cx="480" cy="341"/>
          </a:xfrm>
        </p:grpSpPr>
        <p:graphicFrame>
          <p:nvGraphicFramePr>
            <p:cNvPr id="35870" name="Object 14"/>
            <p:cNvGraphicFramePr>
              <a:graphicFrameLocks noChangeAspect="1"/>
            </p:cNvGraphicFramePr>
            <p:nvPr/>
          </p:nvGraphicFramePr>
          <p:xfrm>
            <a:off x="1165" y="1915"/>
            <a:ext cx="225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76" name="公式" r:id="rId9" imgW="101600" imgH="165100" progId="Equation.3">
                    <p:embed/>
                  </p:oleObj>
                </mc:Choice>
                <mc:Fallback>
                  <p:oleObj name="公式" r:id="rId9" imgW="101600" imgH="1651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5" y="1915"/>
                          <a:ext cx="225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1" name="Line 20"/>
            <p:cNvSpPr>
              <a:spLocks noChangeShapeType="1"/>
            </p:cNvSpPr>
            <p:nvPr/>
          </p:nvSpPr>
          <p:spPr bwMode="auto">
            <a:xfrm>
              <a:off x="960" y="2112"/>
              <a:ext cx="480" cy="144"/>
            </a:xfrm>
            <a:prstGeom prst="line">
              <a:avLst/>
            </a:prstGeom>
            <a:noFill/>
            <a:ln w="31750">
              <a:solidFill>
                <a:srgbClr val="9933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0549" name="Text Box 21"/>
          <p:cNvSpPr txBox="1">
            <a:spLocks noChangeArrowheads="1"/>
          </p:cNvSpPr>
          <p:nvPr/>
        </p:nvSpPr>
        <p:spPr bwMode="auto">
          <a:xfrm>
            <a:off x="4648200" y="2060575"/>
            <a:ext cx="4495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质点对定点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O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的角动量：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50550" name="Object 2"/>
          <p:cNvGraphicFramePr>
            <a:graphicFrameLocks noChangeAspect="1"/>
          </p:cNvGraphicFramePr>
          <p:nvPr/>
        </p:nvGraphicFramePr>
        <p:xfrm>
          <a:off x="4197350" y="2646363"/>
          <a:ext cx="3095625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7" name="公式" r:id="rId11" imgW="2120900" imgH="330200" progId="Equation.3">
                  <p:embed/>
                </p:oleObj>
              </mc:Choice>
              <mc:Fallback>
                <p:oleObj name="公式" r:id="rId11" imgW="2120900" imgH="330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2646363"/>
                        <a:ext cx="3095625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51" name="Text Box 23"/>
          <p:cNvSpPr txBox="1">
            <a:spLocks noChangeArrowheads="1"/>
          </p:cNvSpPr>
          <p:nvPr/>
        </p:nvSpPr>
        <p:spPr bwMode="auto">
          <a:xfrm>
            <a:off x="7573963" y="2789238"/>
            <a:ext cx="13811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矢量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50552" name="Text Box 24"/>
          <p:cNvSpPr txBox="1">
            <a:spLocks noChangeArrowheads="1"/>
          </p:cNvSpPr>
          <p:nvPr/>
        </p:nvSpPr>
        <p:spPr bwMode="auto">
          <a:xfrm>
            <a:off x="4462463" y="342265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大小：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50557" name="Object 3"/>
          <p:cNvGraphicFramePr>
            <a:graphicFrameLocks noChangeAspect="1"/>
          </p:cNvGraphicFramePr>
          <p:nvPr/>
        </p:nvGraphicFramePr>
        <p:xfrm>
          <a:off x="5689600" y="3432175"/>
          <a:ext cx="19177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8" name="公式" r:id="rId13" imgW="1231900" imgH="254000" progId="Equation.3">
                  <p:embed/>
                </p:oleObj>
              </mc:Choice>
              <mc:Fallback>
                <p:oleObj name="公式" r:id="rId13" imgW="12319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3432175"/>
                        <a:ext cx="19177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58" name="Text Box 30"/>
          <p:cNvSpPr txBox="1">
            <a:spLocks noChangeArrowheads="1"/>
          </p:cNvSpPr>
          <p:nvPr/>
        </p:nvSpPr>
        <p:spPr bwMode="auto">
          <a:xfrm>
            <a:off x="280988" y="46228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方向：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7" name="Group 32"/>
          <p:cNvGrpSpPr/>
          <p:nvPr/>
        </p:nvGrpSpPr>
        <p:grpSpPr bwMode="auto">
          <a:xfrm>
            <a:off x="1042988" y="2033588"/>
            <a:ext cx="477837" cy="1482725"/>
            <a:chOff x="657" y="1162"/>
            <a:chExt cx="301" cy="934"/>
          </a:xfrm>
        </p:grpSpPr>
        <p:graphicFrame>
          <p:nvGraphicFramePr>
            <p:cNvPr id="35868" name="Object 13"/>
            <p:cNvGraphicFramePr>
              <a:graphicFrameLocks noChangeAspect="1"/>
            </p:cNvGraphicFramePr>
            <p:nvPr/>
          </p:nvGraphicFramePr>
          <p:xfrm>
            <a:off x="657" y="1162"/>
            <a:ext cx="301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79" name="公式" r:id="rId15" imgW="152400" imgH="228600" progId="Equation.3">
                    <p:embed/>
                  </p:oleObj>
                </mc:Choice>
                <mc:Fallback>
                  <p:oleObj name="公式" r:id="rId15" imgW="15240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162"/>
                          <a:ext cx="301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9" name="Line 34"/>
            <p:cNvSpPr>
              <a:spLocks noChangeShapeType="1"/>
            </p:cNvSpPr>
            <p:nvPr/>
          </p:nvSpPr>
          <p:spPr bwMode="auto">
            <a:xfrm flipV="1">
              <a:off x="948" y="1234"/>
              <a:ext cx="0" cy="862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sm" len="sm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43"/>
          <p:cNvGrpSpPr/>
          <p:nvPr/>
        </p:nvGrpSpPr>
        <p:grpSpPr bwMode="auto">
          <a:xfrm>
            <a:off x="1357313" y="4637088"/>
            <a:ext cx="7550150" cy="1044575"/>
            <a:chOff x="-108" y="3079"/>
            <a:chExt cx="4756" cy="658"/>
          </a:xfrm>
        </p:grpSpPr>
        <p:sp>
          <p:nvSpPr>
            <p:cNvPr id="35865" name="Text Box 36"/>
            <p:cNvSpPr txBox="1">
              <a:spLocks noChangeArrowheads="1"/>
            </p:cNvSpPr>
            <p:nvPr/>
          </p:nvSpPr>
          <p:spPr bwMode="auto">
            <a:xfrm>
              <a:off x="-108" y="3087"/>
              <a:ext cx="4756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垂直于    和    所决定的平面，指向用右手螺旋法则确定。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5866" name="Object 11"/>
            <p:cNvGraphicFramePr>
              <a:graphicFrameLocks noChangeAspect="1"/>
            </p:cNvGraphicFramePr>
            <p:nvPr/>
          </p:nvGraphicFramePr>
          <p:xfrm>
            <a:off x="637" y="3082"/>
            <a:ext cx="225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80" name="公式" r:id="rId17" imgW="101600" imgH="165100" progId="Equation.3">
                    <p:embed/>
                  </p:oleObj>
                </mc:Choice>
                <mc:Fallback>
                  <p:oleObj name="公式" r:id="rId17" imgW="101600" imgH="1651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" y="3082"/>
                          <a:ext cx="225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7" name="Object 12"/>
            <p:cNvGraphicFramePr>
              <a:graphicFrameLocks noChangeAspect="1"/>
            </p:cNvGraphicFramePr>
            <p:nvPr/>
          </p:nvGraphicFramePr>
          <p:xfrm>
            <a:off x="1045" y="3079"/>
            <a:ext cx="284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81" name="公式" r:id="rId19" imgW="152400" imgH="254000" progId="Equation.3">
                    <p:embed/>
                  </p:oleObj>
                </mc:Choice>
                <mc:Fallback>
                  <p:oleObj name="公式" r:id="rId19" imgW="152400" imgH="2540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5" y="3079"/>
                          <a:ext cx="284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0567" name="Text Box 39"/>
          <p:cNvSpPr txBox="1">
            <a:spLocks noChangeArrowheads="1"/>
          </p:cNvSpPr>
          <p:nvPr/>
        </p:nvSpPr>
        <p:spPr bwMode="auto">
          <a:xfrm>
            <a:off x="93663" y="5832475"/>
            <a:ext cx="8899525" cy="522288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说一个角动量时，必须指明是对哪个固定点而言的。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0570" name="Text Box 42"/>
          <p:cNvSpPr txBox="1">
            <a:spLocks noChangeArrowheads="1"/>
          </p:cNvSpPr>
          <p:nvPr/>
        </p:nvSpPr>
        <p:spPr bwMode="auto">
          <a:xfrm>
            <a:off x="3608388" y="1374775"/>
            <a:ext cx="55356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描写质点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转动状态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的物理量。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50572" name="Text Box 44"/>
          <p:cNvSpPr txBox="1">
            <a:spLocks noChangeArrowheads="1"/>
          </p:cNvSpPr>
          <p:nvPr/>
        </p:nvSpPr>
        <p:spPr bwMode="auto">
          <a:xfrm>
            <a:off x="4446588" y="3978275"/>
            <a:ext cx="421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单位： 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kg·m</a:t>
            </a:r>
            <a:r>
              <a:rPr kumimoji="1" lang="en-US" altLang="zh-CN" sz="2800" b="1" baseline="30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/s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或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J·s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66" name="Rectangle 63"/>
          <p:cNvSpPr>
            <a:spLocks noChangeArrowheads="1"/>
          </p:cNvSpPr>
          <p:nvPr/>
        </p:nvSpPr>
        <p:spPr bwMode="auto">
          <a:xfrm>
            <a:off x="509588" y="466725"/>
            <a:ext cx="81772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Angular Momentum</a:t>
            </a:r>
            <a:r>
              <a:rPr lang="en-US" altLang="zh-CN" sz="2400" b="1">
                <a:solidFill>
                  <a:srgbClr val="0000FF"/>
                </a:solidFill>
                <a:ea typeface="隶书" panose="02010509060101010101" pitchFamily="49" charset="-122"/>
              </a:rPr>
              <a:t> Theorem </a:t>
            </a:r>
            <a:endParaRPr lang="en-US" altLang="zh-CN" sz="2400" b="1">
              <a:solidFill>
                <a:srgbClr val="0000FF"/>
              </a:solidFill>
              <a:ea typeface="隶书" panose="02010509060101010101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&amp;</a:t>
            </a:r>
            <a:r>
              <a:rPr lang="en-US" altLang="zh-CN" sz="2400" b="1">
                <a:solidFill>
                  <a:srgbClr val="0000FF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2400" b="1">
                <a:solidFill>
                  <a:srgbClr val="0000FF"/>
                </a:solidFill>
              </a:rPr>
              <a:t>Conservation of Angular Momentum</a:t>
            </a:r>
            <a:endParaRPr lang="en-US" altLang="zh-CN" sz="2400" b="1">
              <a:solidFill>
                <a:srgbClr val="0000FF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5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5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0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0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15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5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7" dur="500"/>
                                        <p:tgtEl>
                                          <p:spTgt spid="150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0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0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1000"/>
                                        <p:tgtEl>
                                          <p:spTgt spid="15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5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59" grpId="0" bldLvl="0" animBg="1"/>
      <p:bldP spid="150553" grpId="0" bldLvl="0" animBg="1"/>
      <p:bldP spid="150532" grpId="0" autoUpdateAnimBg="0"/>
      <p:bldP spid="150533" grpId="0" bldLvl="0" animBg="1" autoUpdateAnimBg="0"/>
      <p:bldP spid="150534" grpId="0" bldLvl="0" animBg="1" autoUpdateAnimBg="0"/>
      <p:bldP spid="150549" grpId="0" autoUpdateAnimBg="0"/>
      <p:bldP spid="150551" grpId="0" autoUpdateAnimBg="0"/>
      <p:bldP spid="150552" grpId="0" autoUpdateAnimBg="0"/>
      <p:bldP spid="150558" grpId="0" autoUpdateAnimBg="0"/>
      <p:bldP spid="150567" grpId="0" bldLvl="0" animBg="1" autoUpdateAnimBg="0"/>
      <p:bldP spid="150570" grpId="0" autoUpdateAnimBg="0"/>
      <p:bldP spid="150572" grpId="0" autoUpdateAnimBg="0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5A96B9-2D57-4FC0-81FF-8AC8FBC2C2FD}" type="slidenum">
              <a:rPr lang="en-US" altLang="zh-CN" sz="1800" smtClean="0">
                <a:solidFill>
                  <a:schemeClr val="accent2"/>
                </a:solidFill>
              </a:rPr>
            </a:fld>
            <a:endParaRPr lang="en-US" altLang="zh-CN" sz="1800" smtClean="0">
              <a:solidFill>
                <a:schemeClr val="accent2"/>
              </a:solidFill>
            </a:endParaRPr>
          </a:p>
        </p:txBody>
      </p:sp>
      <p:sp>
        <p:nvSpPr>
          <p:cNvPr id="10" name="Text Box 45"/>
          <p:cNvSpPr txBox="1">
            <a:spLocks noChangeArrowheads="1"/>
          </p:cNvSpPr>
          <p:nvPr/>
        </p:nvSpPr>
        <p:spPr bwMode="auto">
          <a:xfrm>
            <a:off x="373063" y="254000"/>
            <a:ext cx="61372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、圆周运动质点对圆心的角动量：</a:t>
            </a:r>
            <a:endParaRPr kumimoji="1" lang="zh-CN" alt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46"/>
          <p:cNvGrpSpPr/>
          <p:nvPr/>
        </p:nvGrpSpPr>
        <p:grpSpPr bwMode="auto">
          <a:xfrm>
            <a:off x="6570663" y="127000"/>
            <a:ext cx="2433637" cy="2138363"/>
            <a:chOff x="567" y="2659"/>
            <a:chExt cx="1533" cy="1347"/>
          </a:xfrm>
        </p:grpSpPr>
        <p:grpSp>
          <p:nvGrpSpPr>
            <p:cNvPr id="37907" name="Group 47"/>
            <p:cNvGrpSpPr/>
            <p:nvPr/>
          </p:nvGrpSpPr>
          <p:grpSpPr bwMode="auto">
            <a:xfrm>
              <a:off x="884" y="2659"/>
              <a:ext cx="301" cy="934"/>
              <a:chOff x="657" y="1162"/>
              <a:chExt cx="301" cy="934"/>
            </a:xfrm>
          </p:grpSpPr>
          <p:graphicFrame>
            <p:nvGraphicFramePr>
              <p:cNvPr id="37920" name="Object 10"/>
              <p:cNvGraphicFramePr>
                <a:graphicFrameLocks noChangeAspect="1"/>
              </p:cNvGraphicFramePr>
              <p:nvPr/>
            </p:nvGraphicFramePr>
            <p:xfrm>
              <a:off x="657" y="1162"/>
              <a:ext cx="301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50" name="公式" r:id="rId1" imgW="152400" imgH="228600" progId="Equation.3">
                      <p:embed/>
                    </p:oleObj>
                  </mc:Choice>
                  <mc:Fallback>
                    <p:oleObj name="公式" r:id="rId1" imgW="152400" imgH="22860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7" y="1162"/>
                            <a:ext cx="301" cy="3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21" name="Line 49"/>
              <p:cNvSpPr>
                <a:spLocks noChangeShapeType="1"/>
              </p:cNvSpPr>
              <p:nvPr/>
            </p:nvSpPr>
            <p:spPr bwMode="auto">
              <a:xfrm flipV="1">
                <a:off x="948" y="1234"/>
                <a:ext cx="0" cy="862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 type="none" w="sm" len="sm"/>
                <a:tailEnd type="arrow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7908" name="Group 50"/>
            <p:cNvGrpSpPr/>
            <p:nvPr/>
          </p:nvGrpSpPr>
          <p:grpSpPr bwMode="auto">
            <a:xfrm>
              <a:off x="956" y="3522"/>
              <a:ext cx="299" cy="288"/>
              <a:chOff x="720" y="2016"/>
              <a:chExt cx="299" cy="288"/>
            </a:xfrm>
          </p:grpSpPr>
          <p:sp>
            <p:nvSpPr>
              <p:cNvPr id="37917" name="Line 51"/>
              <p:cNvSpPr>
                <a:spLocks noChangeShapeType="1"/>
              </p:cNvSpPr>
              <p:nvPr/>
            </p:nvSpPr>
            <p:spPr bwMode="auto">
              <a:xfrm>
                <a:off x="960" y="211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8" name="Text Box 52"/>
              <p:cNvSpPr txBox="1">
                <a:spLocks noChangeArrowheads="1"/>
              </p:cNvSpPr>
              <p:nvPr/>
            </p:nvSpPr>
            <p:spPr bwMode="auto">
              <a:xfrm>
                <a:off x="720" y="201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O</a:t>
                </a:r>
                <a:endParaRPr kumimoji="1" lang="en-US" altLang="zh-CN" sz="2400" b="1" i="1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37919" name="Object 9"/>
              <p:cNvGraphicFramePr>
                <a:graphicFrameLocks noChangeAspect="1"/>
              </p:cNvGraphicFramePr>
              <p:nvPr/>
            </p:nvGraphicFramePr>
            <p:xfrm>
              <a:off x="885" y="2040"/>
              <a:ext cx="134" cy="1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51" name="Equation" r:id="rId3" imgW="76200" imgH="76200" progId="Equation.3">
                      <p:embed/>
                    </p:oleObj>
                  </mc:Choice>
                  <mc:Fallback>
                    <p:oleObj name="Equation" r:id="rId3" imgW="76200" imgH="7620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5" y="2040"/>
                            <a:ext cx="134" cy="1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7909" name="Object 6"/>
            <p:cNvGraphicFramePr>
              <a:graphicFrameLocks noChangeAspect="1"/>
            </p:cNvGraphicFramePr>
            <p:nvPr/>
          </p:nvGraphicFramePr>
          <p:xfrm>
            <a:off x="1791" y="3158"/>
            <a:ext cx="274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52" name="公式" r:id="rId5" imgW="101600" imgH="203200" progId="Equation.3">
                    <p:embed/>
                  </p:oleObj>
                </mc:Choice>
                <mc:Fallback>
                  <p:oleObj name="公式" r:id="rId5" imgW="101600" imgH="203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3158"/>
                          <a:ext cx="274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0" name="Object 7"/>
            <p:cNvGraphicFramePr>
              <a:graphicFrameLocks noChangeAspect="1"/>
            </p:cNvGraphicFramePr>
            <p:nvPr/>
          </p:nvGraphicFramePr>
          <p:xfrm>
            <a:off x="1519" y="3793"/>
            <a:ext cx="272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53" name="公式" r:id="rId7" imgW="203200" imgH="127000" progId="Equation.3">
                    <p:embed/>
                  </p:oleObj>
                </mc:Choice>
                <mc:Fallback>
                  <p:oleObj name="公式" r:id="rId7" imgW="203200" imgH="1270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3793"/>
                          <a:ext cx="272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7911" name="Group 56"/>
            <p:cNvGrpSpPr/>
            <p:nvPr/>
          </p:nvGrpSpPr>
          <p:grpSpPr bwMode="auto">
            <a:xfrm>
              <a:off x="1196" y="3421"/>
              <a:ext cx="480" cy="341"/>
              <a:chOff x="960" y="1915"/>
              <a:chExt cx="480" cy="341"/>
            </a:xfrm>
          </p:grpSpPr>
          <p:graphicFrame>
            <p:nvGraphicFramePr>
              <p:cNvPr id="37915" name="Object 8"/>
              <p:cNvGraphicFramePr>
                <a:graphicFrameLocks noChangeAspect="1"/>
              </p:cNvGraphicFramePr>
              <p:nvPr/>
            </p:nvGraphicFramePr>
            <p:xfrm>
              <a:off x="1165" y="1915"/>
              <a:ext cx="225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54" name="公式" r:id="rId9" imgW="101600" imgH="165100" progId="Equation.3">
                      <p:embed/>
                    </p:oleObj>
                  </mc:Choice>
                  <mc:Fallback>
                    <p:oleObj name="公式" r:id="rId9" imgW="101600" imgH="16510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65" y="1915"/>
                            <a:ext cx="225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16" name="Line 58"/>
              <p:cNvSpPr>
                <a:spLocks noChangeShapeType="1"/>
              </p:cNvSpPr>
              <p:nvPr/>
            </p:nvSpPr>
            <p:spPr bwMode="auto">
              <a:xfrm>
                <a:off x="960" y="2112"/>
                <a:ext cx="480" cy="144"/>
              </a:xfrm>
              <a:prstGeom prst="line">
                <a:avLst/>
              </a:prstGeom>
              <a:noFill/>
              <a:ln w="31750">
                <a:solidFill>
                  <a:srgbClr val="9933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12" name="Oval 59"/>
            <p:cNvSpPr>
              <a:spLocks noChangeArrowheads="1"/>
            </p:cNvSpPr>
            <p:nvPr/>
          </p:nvSpPr>
          <p:spPr bwMode="auto">
            <a:xfrm>
              <a:off x="567" y="3294"/>
              <a:ext cx="1200" cy="624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913" name="Oval 60"/>
            <p:cNvSpPr>
              <a:spLocks noChangeArrowheads="1"/>
            </p:cNvSpPr>
            <p:nvPr/>
          </p:nvSpPr>
          <p:spPr bwMode="auto">
            <a:xfrm>
              <a:off x="1646" y="3730"/>
              <a:ext cx="68" cy="68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alpha val="75000"/>
                  </a:srgbClr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914" name="Line 61"/>
            <p:cNvSpPr>
              <a:spLocks noChangeShapeType="1"/>
            </p:cNvSpPr>
            <p:nvPr/>
          </p:nvSpPr>
          <p:spPr bwMode="auto">
            <a:xfrm flipV="1">
              <a:off x="1692" y="3348"/>
              <a:ext cx="408" cy="409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27" name="Object 4"/>
          <p:cNvGraphicFramePr>
            <a:graphicFrameLocks noChangeAspect="1"/>
          </p:cNvGraphicFramePr>
          <p:nvPr/>
        </p:nvGraphicFramePr>
        <p:xfrm>
          <a:off x="1333500" y="873125"/>
          <a:ext cx="251936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5" name="公式" r:id="rId11" imgW="1447800" imgH="254000" progId="Equation.3">
                  <p:embed/>
                </p:oleObj>
              </mc:Choice>
              <mc:Fallback>
                <p:oleObj name="公式" r:id="rId11" imgW="14478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873125"/>
                        <a:ext cx="2519363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5"/>
          <p:cNvGraphicFramePr>
            <a:graphicFrameLocks noChangeAspect="1"/>
          </p:cNvGraphicFramePr>
          <p:nvPr/>
        </p:nvGraphicFramePr>
        <p:xfrm>
          <a:off x="3876675" y="849313"/>
          <a:ext cx="15081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6" name="公式" r:id="rId13" imgW="838200" imgH="228600" progId="Equation.3">
                  <p:embed/>
                </p:oleObj>
              </mc:Choice>
              <mc:Fallback>
                <p:oleObj name="公式" r:id="rId13" imgW="838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849313"/>
                        <a:ext cx="15081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8"/>
          <p:cNvGrpSpPr/>
          <p:nvPr/>
        </p:nvGrpSpPr>
        <p:grpSpPr bwMode="auto">
          <a:xfrm>
            <a:off x="304800" y="2627313"/>
            <a:ext cx="8486775" cy="1252537"/>
            <a:chOff x="299" y="1821"/>
            <a:chExt cx="5346" cy="789"/>
          </a:xfrm>
        </p:grpSpPr>
        <p:sp>
          <p:nvSpPr>
            <p:cNvPr id="37905" name="Text Box 37"/>
            <p:cNvSpPr txBox="1">
              <a:spLocks noChangeArrowheads="1"/>
            </p:cNvSpPr>
            <p:nvPr/>
          </p:nvSpPr>
          <p:spPr bwMode="auto">
            <a:xfrm>
              <a:off x="299" y="1821"/>
              <a:ext cx="5346" cy="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微观体系的角动量其取值只能是普朗克常数的整数或半奇数倍。</a:t>
              </a:r>
              <a:endPara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7906" name="Object 16"/>
            <p:cNvGraphicFramePr>
              <a:graphicFrameLocks noChangeAspect="1"/>
            </p:cNvGraphicFramePr>
            <p:nvPr/>
          </p:nvGraphicFramePr>
          <p:xfrm>
            <a:off x="1669" y="2232"/>
            <a:ext cx="2660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57" name="Equation" r:id="rId15" imgW="1739900" imgH="228600" progId="Equation.DSMT4">
                    <p:embed/>
                  </p:oleObj>
                </mc:Choice>
                <mc:Fallback>
                  <p:oleObj name="Equation" r:id="rId15" imgW="1739900" imgH="2286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9" y="2232"/>
                          <a:ext cx="2660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57"/>
          <p:cNvGrpSpPr/>
          <p:nvPr/>
        </p:nvGrpSpPr>
        <p:grpSpPr bwMode="auto">
          <a:xfrm>
            <a:off x="336550" y="5524500"/>
            <a:ext cx="8370888" cy="1008063"/>
            <a:chOff x="307" y="3379"/>
            <a:chExt cx="5273" cy="635"/>
          </a:xfrm>
        </p:grpSpPr>
        <p:sp>
          <p:nvSpPr>
            <p:cNvPr id="37903" name="Rectangle 40"/>
            <p:cNvSpPr>
              <a:spLocks noChangeArrowheads="1"/>
            </p:cNvSpPr>
            <p:nvPr/>
          </p:nvSpPr>
          <p:spPr bwMode="auto">
            <a:xfrm>
              <a:off x="307" y="3383"/>
              <a:ext cx="5273" cy="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但因宏观物体的角动量比  大得多，所以宏观物体的角动量可以看作是连续变化的。</a:t>
              </a:r>
              <a:endPara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7904" name="Object 17"/>
            <p:cNvGraphicFramePr>
              <a:graphicFrameLocks noChangeAspect="1"/>
            </p:cNvGraphicFramePr>
            <p:nvPr/>
          </p:nvGraphicFramePr>
          <p:xfrm>
            <a:off x="2857" y="3379"/>
            <a:ext cx="233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58" name="Equation" r:id="rId17" imgW="127000" imgH="177165" progId="Equation.DSMT4">
                    <p:embed/>
                  </p:oleObj>
                </mc:Choice>
                <mc:Fallback>
                  <p:oleObj name="Equation" r:id="rId17" imgW="127000" imgH="177165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" y="3379"/>
                          <a:ext cx="233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" name="Object 3"/>
          <p:cNvGraphicFramePr>
            <a:graphicFrameLocks noChangeAspect="1"/>
          </p:cNvGraphicFramePr>
          <p:nvPr/>
        </p:nvGraphicFramePr>
        <p:xfrm>
          <a:off x="1344613" y="4641850"/>
          <a:ext cx="244316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9" name="Equation" r:id="rId19" imgW="965200" imgH="254000" progId="Equation.DSMT4">
                  <p:embed/>
                </p:oleObj>
              </mc:Choice>
              <mc:Fallback>
                <p:oleObj name="Equation" r:id="rId19" imgW="965200" imgH="254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4641850"/>
                        <a:ext cx="2443162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AutoShape 33"/>
          <p:cNvSpPr/>
          <p:nvPr/>
        </p:nvSpPr>
        <p:spPr bwMode="auto">
          <a:xfrm>
            <a:off x="4560888" y="4535488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381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40" name="Object 21"/>
          <p:cNvGraphicFramePr>
            <a:graphicFrameLocks noChangeAspect="1"/>
          </p:cNvGraphicFramePr>
          <p:nvPr/>
        </p:nvGraphicFramePr>
        <p:xfrm>
          <a:off x="4922838" y="4883150"/>
          <a:ext cx="20891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60" name="公式" r:id="rId21" imgW="1460500" imgH="254000" progId="Equation.3">
                  <p:embed/>
                </p:oleObj>
              </mc:Choice>
              <mc:Fallback>
                <p:oleObj name="公式" r:id="rId21" imgW="1460500" imgH="2540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2838" y="4883150"/>
                        <a:ext cx="208915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8" name="Object 22"/>
          <p:cNvGraphicFramePr>
            <a:graphicFrameLocks noChangeAspect="1"/>
          </p:cNvGraphicFramePr>
          <p:nvPr/>
        </p:nvGraphicFramePr>
        <p:xfrm>
          <a:off x="4886325" y="4344988"/>
          <a:ext cx="3398838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61" name="Equation" r:id="rId23" imgW="1180465" imgH="203200" progId="Equation.DSMT4">
                  <p:embed/>
                </p:oleObj>
              </mc:Choice>
              <mc:Fallback>
                <p:oleObj name="Equation" r:id="rId23" imgW="1180465" imgH="2032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4344988"/>
                        <a:ext cx="3398838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99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45"/>
          <p:cNvSpPr txBox="1">
            <a:spLocks noChangeArrowheads="1"/>
          </p:cNvSpPr>
          <p:nvPr/>
        </p:nvSpPr>
        <p:spPr bwMode="auto">
          <a:xfrm>
            <a:off x="384175" y="1962150"/>
            <a:ext cx="61372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、微观体系的角动量是量子化的：</a:t>
            </a:r>
            <a:endParaRPr kumimoji="1" lang="zh-CN" alt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3" name="Text Box 45"/>
          <p:cNvSpPr txBox="1">
            <a:spLocks noChangeArrowheads="1"/>
          </p:cNvSpPr>
          <p:nvPr/>
        </p:nvSpPr>
        <p:spPr bwMode="auto">
          <a:xfrm>
            <a:off x="328613" y="3952875"/>
            <a:ext cx="61372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例如电子轨道角动量</a:t>
            </a:r>
            <a:endParaRPr kumimoji="1" lang="zh-CN" alt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utoUpdateAnimBg="0"/>
      <p:bldP spid="39" grpId="0" bldLvl="0" animBg="1"/>
      <p:bldP spid="42" grpId="0" bldLvl="0" animBg="1" autoUpdateAnimBg="0"/>
      <p:bldP spid="43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D61D67-AFE0-4E83-A6CD-C4B8B28BA504}" type="slidenum">
              <a:rPr lang="en-US" altLang="zh-CN" sz="1800" smtClean="0">
                <a:solidFill>
                  <a:schemeClr val="accent2"/>
                </a:solidFill>
              </a:rPr>
            </a:fld>
            <a:endParaRPr lang="en-US" altLang="zh-CN" sz="1800" smtClean="0">
              <a:solidFill>
                <a:schemeClr val="accent2"/>
              </a:solidFill>
            </a:endParaRPr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2408238" y="4506913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答案：</a:t>
            </a:r>
            <a:endParaRPr kumimoji="1" lang="zh-CN" altLang="en-US" sz="28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18795" name="Object 2"/>
          <p:cNvGraphicFramePr>
            <a:graphicFrameLocks noChangeAspect="1"/>
          </p:cNvGraphicFramePr>
          <p:nvPr/>
        </p:nvGraphicFramePr>
        <p:xfrm>
          <a:off x="3792538" y="4433888"/>
          <a:ext cx="20875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4" name="公式" r:id="rId1" imgW="1320800" imgH="292100" progId="Equation.3">
                  <p:embed/>
                </p:oleObj>
              </mc:Choice>
              <mc:Fallback>
                <p:oleObj name="公式" r:id="rId1" imgW="1320800" imgH="292100" progId="Equation.3">
                  <p:embed/>
                  <p:pic>
                    <p:nvPicPr>
                      <p:cNvPr id="0" name="图片 58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4433888"/>
                        <a:ext cx="208756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/>
          <p:nvPr/>
        </p:nvGrpSpPr>
        <p:grpSpPr bwMode="auto">
          <a:xfrm>
            <a:off x="447675" y="1011238"/>
            <a:ext cx="8153400" cy="2343150"/>
            <a:chOff x="381000" y="3056642"/>
            <a:chExt cx="8153400" cy="2342594"/>
          </a:xfrm>
        </p:grpSpPr>
        <p:sp>
          <p:nvSpPr>
            <p:cNvPr id="118786" name="Text Box 2"/>
            <p:cNvSpPr txBox="1">
              <a:spLocks noChangeArrowheads="1"/>
            </p:cNvSpPr>
            <p:nvPr/>
          </p:nvSpPr>
          <p:spPr bwMode="auto">
            <a:xfrm>
              <a:off x="381000" y="3056642"/>
              <a:ext cx="8153400" cy="112685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defRPr/>
              </a:pPr>
              <a:r>
                <a:rPr kumimoji="1" lang="zh-CN" altLang="en-US" sz="2800" b="1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例</a:t>
              </a:r>
              <a:r>
                <a:rPr kumimoji="1" lang="en-US" altLang="zh-CN" sz="2800" b="1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800" b="1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、</a:t>
              </a:r>
              <a:r>
                <a:rPr kumimoji="1" lang="zh-CN" altLang="en-US" sz="2800" b="1" dirty="0">
                  <a:latin typeface="宋体" panose="02010600030101010101" pitchFamily="2" charset="-122"/>
                </a:rPr>
                <a:t>一质量为</a:t>
              </a:r>
              <a:r>
                <a:rPr kumimoji="1" lang="en-US" altLang="zh-CN" sz="2800" b="1" i="1" dirty="0">
                  <a:latin typeface="Times New Roman" panose="02020603050405020304" pitchFamily="18" charset="0"/>
                </a:rPr>
                <a:t>m</a:t>
              </a:r>
              <a:r>
                <a:rPr kumimoji="1" lang="zh-CN" altLang="zh-CN" sz="2800" b="1" dirty="0">
                  <a:latin typeface="宋体" panose="02010600030101010101" pitchFamily="2" charset="-122"/>
                </a:rPr>
                <a:t>的质点沿着一条空间曲线运动，该曲线在直角坐标下的矢径为：</a:t>
              </a:r>
              <a:endParaRPr kumimoji="1" lang="zh-CN" altLang="en-US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38919" name="Text Box 5"/>
            <p:cNvSpPr txBox="1">
              <a:spLocks noChangeArrowheads="1"/>
            </p:cNvSpPr>
            <p:nvPr/>
          </p:nvSpPr>
          <p:spPr bwMode="auto">
            <a:xfrm>
              <a:off x="391997" y="4876016"/>
              <a:ext cx="80772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宋体" panose="02010600030101010101" pitchFamily="2" charset="-122"/>
                </a:rPr>
                <a:t>其中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kumimoji="1" lang="zh-CN" altLang="en-US" sz="2800" b="1" i="1">
                  <a:latin typeface="Times New Roman" panose="02020603050405020304" pitchFamily="18" charset="0"/>
                </a:rPr>
                <a:t>、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b</a:t>
              </a:r>
              <a:r>
                <a:rPr kumimoji="1" lang="zh-CN" altLang="en-US" sz="2800" b="1" i="1">
                  <a:latin typeface="Times New Roman" panose="02020603050405020304" pitchFamily="18" charset="0"/>
                </a:rPr>
                <a:t>、</a:t>
              </a:r>
              <a:r>
                <a:rPr kumimoji="1" lang="zh-CN" altLang="en-US" sz="28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kumimoji="1" lang="zh-CN" altLang="en-US" sz="2800" b="1">
                  <a:latin typeface="宋体" panose="02010600030101010101" pitchFamily="2" charset="-122"/>
                </a:rPr>
                <a:t>皆为常数，求该质点对原点的角动量。</a:t>
              </a:r>
              <a:endParaRPr kumimoji="1" lang="zh-CN" altLang="en-US" sz="2800" b="1">
                <a:latin typeface="宋体" panose="02010600030101010101" pitchFamily="2" charset="-122"/>
              </a:endParaRPr>
            </a:p>
          </p:txBody>
        </p:sp>
        <p:graphicFrame>
          <p:nvGraphicFramePr>
            <p:cNvPr id="38920" name="Object 3"/>
            <p:cNvGraphicFramePr>
              <a:graphicFrameLocks noChangeAspect="1"/>
            </p:cNvGraphicFramePr>
            <p:nvPr/>
          </p:nvGraphicFramePr>
          <p:xfrm>
            <a:off x="2045145" y="4149329"/>
            <a:ext cx="4006864" cy="667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85" name="公式" r:id="rId3" imgW="2514600" imgH="330200" progId="Equation.3">
                    <p:embed/>
                  </p:oleObj>
                </mc:Choice>
                <mc:Fallback>
                  <p:oleObj name="公式" r:id="rId3" imgW="2514600" imgH="330200" progId="Equation.3">
                    <p:embed/>
                    <p:pic>
                      <p:nvPicPr>
                        <p:cNvPr id="0" name="图片 583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5145" y="4149329"/>
                          <a:ext cx="4006864" cy="667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8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3" grpId="0" autoUpdateAnimBg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98B33D-C71E-428F-AF44-46C9A01D27ED}" type="slidenum">
              <a:rPr lang="en-US" altLang="zh-CN" sz="1800" smtClean="0">
                <a:solidFill>
                  <a:schemeClr val="accent2"/>
                </a:solidFill>
              </a:rPr>
            </a:fld>
            <a:endParaRPr lang="en-US" altLang="zh-CN" sz="1800">
              <a:solidFill>
                <a:schemeClr val="accent2"/>
              </a:solidFill>
            </a:endParaRPr>
          </a:p>
        </p:txBody>
      </p:sp>
      <p:graphicFrame>
        <p:nvGraphicFramePr>
          <p:cNvPr id="106537" name="Object 2"/>
          <p:cNvGraphicFramePr>
            <a:graphicFrameLocks noChangeAspect="1"/>
          </p:cNvGraphicFramePr>
          <p:nvPr/>
        </p:nvGraphicFramePr>
        <p:xfrm>
          <a:off x="4878388" y="1444625"/>
          <a:ext cx="206057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71" name="Equation" r:id="rId1" imgW="1092200" imgH="254000" progId="Equation.DSMT4">
                  <p:embed/>
                </p:oleObj>
              </mc:Choice>
              <mc:Fallback>
                <p:oleObj name="Equation" r:id="rId1" imgW="1092200" imgH="254000" progId="Equation.DSMT4">
                  <p:embed/>
                  <p:pic>
                    <p:nvPicPr>
                      <p:cNvPr id="0" name="图片 89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388" y="1444625"/>
                        <a:ext cx="2060575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38" name="Object 3"/>
          <p:cNvGraphicFramePr>
            <a:graphicFrameLocks noChangeAspect="1"/>
          </p:cNvGraphicFramePr>
          <p:nvPr/>
        </p:nvGraphicFramePr>
        <p:xfrm>
          <a:off x="5013325" y="2293938"/>
          <a:ext cx="24320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72" name="Equation" r:id="rId3" imgW="1638300" imgH="254000" progId="Equation.DSMT4">
                  <p:embed/>
                </p:oleObj>
              </mc:Choice>
              <mc:Fallback>
                <p:oleObj name="Equation" r:id="rId3" imgW="1638300" imgH="254000" progId="Equation.DSMT4">
                  <p:embed/>
                  <p:pic>
                    <p:nvPicPr>
                      <p:cNvPr id="0" name="图片 89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3325" y="2293938"/>
                        <a:ext cx="24320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39" name="Text Box 43"/>
          <p:cNvSpPr txBox="1">
            <a:spLocks noChangeArrowheads="1"/>
          </p:cNvSpPr>
          <p:nvPr/>
        </p:nvSpPr>
        <p:spPr bwMode="auto">
          <a:xfrm>
            <a:off x="3563938" y="2249488"/>
            <a:ext cx="2309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大小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：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540" name="Text Box 44"/>
          <p:cNvSpPr txBox="1">
            <a:spLocks noChangeArrowheads="1"/>
          </p:cNvSpPr>
          <p:nvPr/>
        </p:nvSpPr>
        <p:spPr bwMode="auto">
          <a:xfrm>
            <a:off x="5157788" y="2882900"/>
            <a:ext cx="312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1" i="1"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⊥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称为</a:t>
            </a:r>
            <a:r>
              <a:rPr kumimoji="1" lang="zh-CN" altLang="en-US" sz="2800" b="1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力臂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。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06541" name="Text Box 45"/>
          <p:cNvSpPr txBox="1">
            <a:spLocks noChangeArrowheads="1"/>
          </p:cNvSpPr>
          <p:nvPr/>
        </p:nvSpPr>
        <p:spPr bwMode="auto">
          <a:xfrm>
            <a:off x="3554413" y="3565525"/>
            <a:ext cx="5589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方向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由右手螺旋法则确定。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06542" name="Text Box 46"/>
          <p:cNvSpPr txBox="1">
            <a:spLocks noChangeArrowheads="1"/>
          </p:cNvSpPr>
          <p:nvPr/>
        </p:nvSpPr>
        <p:spPr bwMode="auto">
          <a:xfrm>
            <a:off x="2206625" y="4900613"/>
            <a:ext cx="4156075" cy="52705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力矩与参考点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O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有关。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06543" name="Text Box 47"/>
          <p:cNvSpPr txBox="1">
            <a:spLocks noChangeArrowheads="1"/>
          </p:cNvSpPr>
          <p:nvPr/>
        </p:nvSpPr>
        <p:spPr bwMode="auto">
          <a:xfrm>
            <a:off x="569913" y="5524500"/>
            <a:ext cx="7497762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当力的作用线通过参考点时，力对该参考点的力矩为零。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06544" name="Text Box 48"/>
          <p:cNvSpPr txBox="1">
            <a:spLocks noChangeArrowheads="1"/>
          </p:cNvSpPr>
          <p:nvPr/>
        </p:nvSpPr>
        <p:spPr bwMode="auto">
          <a:xfrm>
            <a:off x="3546475" y="4179888"/>
            <a:ext cx="520223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单位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：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N·m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或 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J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06547" name="Text Box 51"/>
          <p:cNvSpPr txBox="1">
            <a:spLocks noChangeArrowheads="1"/>
          </p:cNvSpPr>
          <p:nvPr/>
        </p:nvSpPr>
        <p:spPr bwMode="auto">
          <a:xfrm>
            <a:off x="184150" y="190500"/>
            <a:ext cx="5410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二、角动量定理：</a:t>
            </a:r>
            <a:endParaRPr kumimoji="1" lang="zh-CN" altLang="en-US" sz="2800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6548" name="Text Box 52"/>
          <p:cNvSpPr txBox="1">
            <a:spLocks noChangeArrowheads="1"/>
          </p:cNvSpPr>
          <p:nvPr/>
        </p:nvSpPr>
        <p:spPr bwMode="auto">
          <a:xfrm>
            <a:off x="2743200" y="854075"/>
            <a:ext cx="6629400" cy="604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、力矩：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力对定点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O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的力矩定义为：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06553" name="Text Box 57"/>
          <p:cNvSpPr txBox="1">
            <a:spLocks noChangeArrowheads="1"/>
          </p:cNvSpPr>
          <p:nvPr/>
        </p:nvSpPr>
        <p:spPr bwMode="auto">
          <a:xfrm>
            <a:off x="7272338" y="1604963"/>
            <a:ext cx="1871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矢量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2" name="Group 90"/>
          <p:cNvGrpSpPr/>
          <p:nvPr/>
        </p:nvGrpSpPr>
        <p:grpSpPr bwMode="auto">
          <a:xfrm>
            <a:off x="144463" y="1860550"/>
            <a:ext cx="3581400" cy="1655763"/>
            <a:chOff x="0" y="1026"/>
            <a:chExt cx="2256" cy="1043"/>
          </a:xfrm>
        </p:grpSpPr>
        <p:sp>
          <p:nvSpPr>
            <p:cNvPr id="39962" name="AutoShape 74"/>
            <p:cNvSpPr>
              <a:spLocks noChangeArrowheads="1"/>
            </p:cNvSpPr>
            <p:nvPr/>
          </p:nvSpPr>
          <p:spPr bwMode="auto">
            <a:xfrm>
              <a:off x="0" y="1026"/>
              <a:ext cx="2256" cy="1043"/>
            </a:xfrm>
            <a:prstGeom prst="parallelogram">
              <a:avLst>
                <a:gd name="adj" fmla="val 54075"/>
              </a:avLst>
            </a:prstGeom>
            <a:solidFill>
              <a:srgbClr val="FF9900">
                <a:alpha val="27843"/>
              </a:srgbClr>
            </a:solidFill>
            <a:ln w="9525">
              <a:solidFill>
                <a:srgbClr val="8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39963" name="Group 75"/>
            <p:cNvGrpSpPr/>
            <p:nvPr/>
          </p:nvGrpSpPr>
          <p:grpSpPr bwMode="auto">
            <a:xfrm>
              <a:off x="543" y="1026"/>
              <a:ext cx="1260" cy="734"/>
              <a:chOff x="847" y="1784"/>
              <a:chExt cx="1260" cy="734"/>
            </a:xfrm>
          </p:grpSpPr>
          <p:grpSp>
            <p:nvGrpSpPr>
              <p:cNvPr id="39964" name="Group 76"/>
              <p:cNvGrpSpPr/>
              <p:nvPr/>
            </p:nvGrpSpPr>
            <p:grpSpPr bwMode="auto">
              <a:xfrm>
                <a:off x="1631" y="2240"/>
                <a:ext cx="343" cy="223"/>
                <a:chOff x="1495" y="2104"/>
                <a:chExt cx="343" cy="223"/>
              </a:xfrm>
            </p:grpSpPr>
            <p:graphicFrame>
              <p:nvGraphicFramePr>
                <p:cNvPr id="39976" name="Object 9"/>
                <p:cNvGraphicFramePr>
                  <a:graphicFrameLocks noChangeAspect="1"/>
                </p:cNvGraphicFramePr>
                <p:nvPr/>
              </p:nvGraphicFramePr>
              <p:xfrm>
                <a:off x="1594" y="2104"/>
                <a:ext cx="244" cy="2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9173" name="公式" r:id="rId5" imgW="152400" imgH="127000" progId="Equation.3">
                        <p:embed/>
                      </p:oleObj>
                    </mc:Choice>
                    <mc:Fallback>
                      <p:oleObj name="公式" r:id="rId5" imgW="152400" imgH="127000" progId="Equation.3">
                        <p:embed/>
                        <p:pic>
                          <p:nvPicPr>
                            <p:cNvPr id="0" name="图片 8917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94" y="2104"/>
                              <a:ext cx="244" cy="22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9977" name="Arc 78"/>
                <p:cNvSpPr/>
                <p:nvPr/>
              </p:nvSpPr>
              <p:spPr bwMode="auto">
                <a:xfrm>
                  <a:off x="1495" y="2182"/>
                  <a:ext cx="74" cy="119"/>
                </a:xfrm>
                <a:custGeom>
                  <a:avLst/>
                  <a:gdLst>
                    <a:gd name="T0" fmla="*/ 0 w 21600"/>
                    <a:gd name="T1" fmla="*/ 0 h 25862"/>
                    <a:gd name="T2" fmla="*/ 0 w 21600"/>
                    <a:gd name="T3" fmla="*/ 0 h 25862"/>
                    <a:gd name="T4" fmla="*/ 0 w 21600"/>
                    <a:gd name="T5" fmla="*/ 0 h 2586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5862"/>
                    <a:gd name="T11" fmla="*/ 21600 w 21600"/>
                    <a:gd name="T12" fmla="*/ 25862 h 258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5862" fill="none" extrusionOk="0">
                      <a:moveTo>
                        <a:pt x="13127" y="-1"/>
                      </a:moveTo>
                      <a:cubicBezTo>
                        <a:pt x="18467" y="4086"/>
                        <a:pt x="21600" y="10428"/>
                        <a:pt x="21600" y="17153"/>
                      </a:cubicBezTo>
                      <a:cubicBezTo>
                        <a:pt x="21600" y="20151"/>
                        <a:pt x="20975" y="23117"/>
                        <a:pt x="19766" y="25861"/>
                      </a:cubicBezTo>
                    </a:path>
                    <a:path w="21600" h="25862" stroke="0" extrusionOk="0">
                      <a:moveTo>
                        <a:pt x="13127" y="-1"/>
                      </a:moveTo>
                      <a:cubicBezTo>
                        <a:pt x="18467" y="4086"/>
                        <a:pt x="21600" y="10428"/>
                        <a:pt x="21600" y="17153"/>
                      </a:cubicBezTo>
                      <a:cubicBezTo>
                        <a:pt x="21600" y="20151"/>
                        <a:pt x="20975" y="23117"/>
                        <a:pt x="19766" y="25861"/>
                      </a:cubicBezTo>
                      <a:lnTo>
                        <a:pt x="0" y="17153"/>
                      </a:lnTo>
                      <a:lnTo>
                        <a:pt x="13127" y="-1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9965" name="Line 79"/>
              <p:cNvSpPr>
                <a:spLocks noChangeShapeType="1"/>
              </p:cNvSpPr>
              <p:nvPr/>
            </p:nvSpPr>
            <p:spPr bwMode="auto">
              <a:xfrm>
                <a:off x="1202" y="2278"/>
                <a:ext cx="768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6" name="Oval 80"/>
              <p:cNvSpPr>
                <a:spLocks noChangeArrowheads="1"/>
              </p:cNvSpPr>
              <p:nvPr/>
            </p:nvSpPr>
            <p:spPr bwMode="auto">
              <a:xfrm>
                <a:off x="1537" y="2369"/>
                <a:ext cx="68" cy="68"/>
              </a:xfrm>
              <a:prstGeom prst="ellipse">
                <a:avLst/>
              </a:prstGeom>
              <a:gradFill rotWithShape="1">
                <a:gsLst>
                  <a:gs pos="0">
                    <a:srgbClr val="FF0000">
                      <a:alpha val="75000"/>
                    </a:srgbClr>
                  </a:gs>
                  <a:gs pos="100000">
                    <a:srgbClr val="760000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39967" name="Object 6"/>
              <p:cNvGraphicFramePr>
                <a:graphicFrameLocks noChangeAspect="1"/>
              </p:cNvGraphicFramePr>
              <p:nvPr/>
            </p:nvGraphicFramePr>
            <p:xfrm>
              <a:off x="1751" y="1784"/>
              <a:ext cx="356" cy="3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174" name="公式" r:id="rId7" imgW="165100" imgH="228600" progId="Equation.3">
                      <p:embed/>
                    </p:oleObj>
                  </mc:Choice>
                  <mc:Fallback>
                    <p:oleObj name="公式" r:id="rId7" imgW="165100" imgH="228600" progId="Equation.3">
                      <p:embed/>
                      <p:pic>
                        <p:nvPicPr>
                          <p:cNvPr id="0" name="图片 891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51" y="1784"/>
                            <a:ext cx="356" cy="3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968" name="Line 82"/>
              <p:cNvSpPr>
                <a:spLocks noChangeShapeType="1"/>
              </p:cNvSpPr>
              <p:nvPr/>
            </p:nvSpPr>
            <p:spPr bwMode="auto">
              <a:xfrm flipV="1">
                <a:off x="1576" y="2056"/>
                <a:ext cx="480" cy="336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39969" name="Group 83"/>
              <p:cNvGrpSpPr/>
              <p:nvPr/>
            </p:nvGrpSpPr>
            <p:grpSpPr bwMode="auto">
              <a:xfrm>
                <a:off x="847" y="2153"/>
                <a:ext cx="299" cy="288"/>
                <a:chOff x="720" y="2016"/>
                <a:chExt cx="299" cy="288"/>
              </a:xfrm>
            </p:grpSpPr>
            <p:sp>
              <p:nvSpPr>
                <p:cNvPr id="39973" name="Line 84"/>
                <p:cNvSpPr>
                  <a:spLocks noChangeShapeType="1"/>
                </p:cNvSpPr>
                <p:nvPr/>
              </p:nvSpPr>
              <p:spPr bwMode="auto">
                <a:xfrm>
                  <a:off x="960" y="2112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74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720" y="2016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 b="1" i="1">
                      <a:latin typeface="Times New Roman" panose="02020603050405020304" pitchFamily="18" charset="0"/>
                    </a:rPr>
                    <a:t>O</a:t>
                  </a:r>
                  <a:endParaRPr kumimoji="1" lang="en-US" altLang="zh-CN" sz="2400" b="1" i="1">
                    <a:latin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39975" name="Object 8"/>
                <p:cNvGraphicFramePr>
                  <a:graphicFrameLocks noChangeAspect="1"/>
                </p:cNvGraphicFramePr>
                <p:nvPr/>
              </p:nvGraphicFramePr>
              <p:xfrm>
                <a:off x="885" y="2040"/>
                <a:ext cx="134" cy="1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9175" name="Equation" r:id="rId9" imgW="76200" imgH="76200" progId="Equation.3">
                        <p:embed/>
                      </p:oleObj>
                    </mc:Choice>
                    <mc:Fallback>
                      <p:oleObj name="Equation" r:id="rId9" imgW="76200" imgH="76200" progId="Equation.3">
                        <p:embed/>
                        <p:pic>
                          <p:nvPicPr>
                            <p:cNvPr id="0" name="图片 8917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85" y="2040"/>
                              <a:ext cx="134" cy="13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9970" name="Group 87"/>
              <p:cNvGrpSpPr/>
              <p:nvPr/>
            </p:nvGrpSpPr>
            <p:grpSpPr bwMode="auto">
              <a:xfrm>
                <a:off x="1096" y="2051"/>
                <a:ext cx="480" cy="341"/>
                <a:chOff x="960" y="1915"/>
                <a:chExt cx="480" cy="341"/>
              </a:xfrm>
            </p:grpSpPr>
            <p:graphicFrame>
              <p:nvGraphicFramePr>
                <p:cNvPr id="39971" name="Object 7"/>
                <p:cNvGraphicFramePr>
                  <a:graphicFrameLocks noChangeAspect="1"/>
                </p:cNvGraphicFramePr>
                <p:nvPr/>
              </p:nvGraphicFramePr>
              <p:xfrm>
                <a:off x="1165" y="1915"/>
                <a:ext cx="225" cy="2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9176" name="公式" r:id="rId11" imgW="101600" imgH="165100" progId="Equation.3">
                        <p:embed/>
                      </p:oleObj>
                    </mc:Choice>
                    <mc:Fallback>
                      <p:oleObj name="公式" r:id="rId11" imgW="101600" imgH="165100" progId="Equation.3">
                        <p:embed/>
                        <p:pic>
                          <p:nvPicPr>
                            <p:cNvPr id="0" name="图片 8917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65" y="1915"/>
                              <a:ext cx="225" cy="2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9972" name="Line 89"/>
                <p:cNvSpPr>
                  <a:spLocks noChangeShapeType="1"/>
                </p:cNvSpPr>
                <p:nvPr/>
              </p:nvSpPr>
              <p:spPr bwMode="auto">
                <a:xfrm>
                  <a:off x="960" y="2112"/>
                  <a:ext cx="480" cy="144"/>
                </a:xfrm>
                <a:prstGeom prst="line">
                  <a:avLst/>
                </a:prstGeom>
                <a:noFill/>
                <a:ln w="31750">
                  <a:solidFill>
                    <a:srgbClr val="9933FF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7" name="Group 96"/>
          <p:cNvGrpSpPr/>
          <p:nvPr/>
        </p:nvGrpSpPr>
        <p:grpSpPr bwMode="auto">
          <a:xfrm>
            <a:off x="1344613" y="2581275"/>
            <a:ext cx="781050" cy="931863"/>
            <a:chOff x="756" y="1480"/>
            <a:chExt cx="492" cy="587"/>
          </a:xfrm>
        </p:grpSpPr>
        <p:sp>
          <p:nvSpPr>
            <p:cNvPr id="39957" name="Line 91"/>
            <p:cNvSpPr>
              <a:spLocks noChangeShapeType="1"/>
            </p:cNvSpPr>
            <p:nvPr/>
          </p:nvSpPr>
          <p:spPr bwMode="auto">
            <a:xfrm>
              <a:off x="756" y="1480"/>
              <a:ext cx="245" cy="354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8" name="Line 92"/>
            <p:cNvSpPr>
              <a:spLocks noChangeShapeType="1"/>
            </p:cNvSpPr>
            <p:nvPr/>
          </p:nvSpPr>
          <p:spPr bwMode="auto">
            <a:xfrm rot="600000" flipV="1">
              <a:off x="967" y="1735"/>
              <a:ext cx="48" cy="48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9" name="Line 93"/>
            <p:cNvSpPr>
              <a:spLocks noChangeShapeType="1"/>
            </p:cNvSpPr>
            <p:nvPr/>
          </p:nvSpPr>
          <p:spPr bwMode="auto">
            <a:xfrm rot="600000">
              <a:off x="1003" y="1735"/>
              <a:ext cx="48" cy="48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0" name="Line 94"/>
            <p:cNvSpPr>
              <a:spLocks noChangeShapeType="1"/>
            </p:cNvSpPr>
            <p:nvPr/>
          </p:nvSpPr>
          <p:spPr bwMode="auto">
            <a:xfrm flipH="1">
              <a:off x="995" y="1660"/>
              <a:ext cx="247" cy="17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1" name="Text Box 95"/>
            <p:cNvSpPr txBox="1">
              <a:spLocks noChangeArrowheads="1"/>
            </p:cNvSpPr>
            <p:nvPr/>
          </p:nvSpPr>
          <p:spPr bwMode="auto">
            <a:xfrm>
              <a:off x="912" y="1779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990033"/>
                  </a:solidFill>
                  <a:latin typeface="Times New Roman" panose="02020603050405020304" pitchFamily="18" charset="0"/>
                </a:rPr>
                <a:t>N</a:t>
              </a:r>
              <a:endParaRPr kumimoji="1" lang="en-US" altLang="zh-CN" sz="2400" b="1" i="1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06594" name="Object 4"/>
          <p:cNvGraphicFramePr>
            <a:graphicFrameLocks noChangeAspect="1"/>
          </p:cNvGraphicFramePr>
          <p:nvPr/>
        </p:nvGraphicFramePr>
        <p:xfrm>
          <a:off x="1244600" y="2638425"/>
          <a:ext cx="41751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77" name="公式" r:id="rId13" imgW="152400" imgH="292100" progId="Equation.3">
                  <p:embed/>
                </p:oleObj>
              </mc:Choice>
              <mc:Fallback>
                <p:oleObj name="公式" r:id="rId13" imgW="152400" imgH="292100" progId="Equation.3">
                  <p:embed/>
                  <p:pic>
                    <p:nvPicPr>
                      <p:cNvPr id="0" name="图片 89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2638425"/>
                        <a:ext cx="417513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99"/>
          <p:cNvGrpSpPr/>
          <p:nvPr/>
        </p:nvGrpSpPr>
        <p:grpSpPr bwMode="auto">
          <a:xfrm>
            <a:off x="712788" y="1082675"/>
            <a:ext cx="641350" cy="1482725"/>
            <a:chOff x="1951" y="255"/>
            <a:chExt cx="404" cy="934"/>
          </a:xfrm>
        </p:grpSpPr>
        <p:graphicFrame>
          <p:nvGraphicFramePr>
            <p:cNvPr id="39955" name="Object 5"/>
            <p:cNvGraphicFramePr>
              <a:graphicFrameLocks noChangeAspect="1"/>
            </p:cNvGraphicFramePr>
            <p:nvPr/>
          </p:nvGraphicFramePr>
          <p:xfrm>
            <a:off x="1951" y="255"/>
            <a:ext cx="401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78" name="公式" r:id="rId15" imgW="254000" imgH="228600" progId="Equation.3">
                    <p:embed/>
                  </p:oleObj>
                </mc:Choice>
                <mc:Fallback>
                  <p:oleObj name="公式" r:id="rId15" imgW="254000" imgH="228600" progId="Equation.3">
                    <p:embed/>
                    <p:pic>
                      <p:nvPicPr>
                        <p:cNvPr id="0" name="图片 891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1" y="255"/>
                          <a:ext cx="401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6" name="Line 101"/>
            <p:cNvSpPr>
              <a:spLocks noChangeShapeType="1"/>
            </p:cNvSpPr>
            <p:nvPr/>
          </p:nvSpPr>
          <p:spPr bwMode="auto">
            <a:xfrm flipV="1">
              <a:off x="2355" y="327"/>
              <a:ext cx="0" cy="862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sm" len="sm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497763" y="2260600"/>
          <a:ext cx="11398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79" name="Equation" r:id="rId17" imgW="698500" imgH="342900" progId="Equation.DSMT4">
                  <p:embed/>
                </p:oleObj>
              </mc:Choice>
              <mc:Fallback>
                <p:oleObj name="Equation" r:id="rId17" imgW="698500" imgH="342900" progId="Equation.DSMT4">
                  <p:embed/>
                  <p:pic>
                    <p:nvPicPr>
                      <p:cNvPr id="0" name="图片 89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7763" y="2260600"/>
                        <a:ext cx="113982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6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06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0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0" dur="500"/>
                                        <p:tgtEl>
                                          <p:spTgt spid="106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6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6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6" dur="500"/>
                                        <p:tgtEl>
                                          <p:spTgt spid="106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06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39" grpId="0" autoUpdateAnimBg="0"/>
      <p:bldP spid="106540" grpId="0" autoUpdateAnimBg="0"/>
      <p:bldP spid="106541" grpId="0" autoUpdateAnimBg="0"/>
      <p:bldP spid="106542" grpId="0" animBg="1" autoUpdateAnimBg="0"/>
      <p:bldP spid="106543" grpId="0" autoUpdateAnimBg="0"/>
      <p:bldP spid="106544" grpId="0" autoUpdateAnimBg="0"/>
      <p:bldP spid="106547" grpId="0" autoUpdateAnimBg="0"/>
      <p:bldP spid="106548" grpId="0" autoUpdateAnimBg="0"/>
      <p:bldP spid="10655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40B201-BB7C-41FE-996B-E1AE8D472168}" type="slidenum">
              <a:rPr lang="en-US" altLang="zh-CN" sz="1800" smtClean="0">
                <a:solidFill>
                  <a:schemeClr val="accent2"/>
                </a:solidFill>
              </a:rPr>
            </a:fld>
            <a:endParaRPr lang="en-US" altLang="zh-CN" sz="1800">
              <a:solidFill>
                <a:schemeClr val="accent2"/>
              </a:solidFill>
            </a:endParaRPr>
          </a:p>
        </p:txBody>
      </p:sp>
      <p:graphicFrame>
        <p:nvGraphicFramePr>
          <p:cNvPr id="162816" name="Object 2"/>
          <p:cNvGraphicFramePr>
            <a:graphicFrameLocks noChangeAspect="1"/>
          </p:cNvGraphicFramePr>
          <p:nvPr/>
        </p:nvGraphicFramePr>
        <p:xfrm>
          <a:off x="2433638" y="3135313"/>
          <a:ext cx="3233737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0" name="Equation" r:id="rId1" imgW="1905000" imgH="330200" progId="Equation.DSMT4">
                  <p:embed/>
                </p:oleObj>
              </mc:Choice>
              <mc:Fallback>
                <p:oleObj name="Equation" r:id="rId1" imgW="1905000" imgH="330200" progId="Equation.DSMT4">
                  <p:embed/>
                  <p:pic>
                    <p:nvPicPr>
                      <p:cNvPr id="0" name="图片 90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3135313"/>
                        <a:ext cx="3233737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17" name="Object 3"/>
          <p:cNvGraphicFramePr>
            <a:graphicFrameLocks noChangeAspect="1"/>
          </p:cNvGraphicFramePr>
          <p:nvPr/>
        </p:nvGraphicFramePr>
        <p:xfrm>
          <a:off x="4364038" y="4025900"/>
          <a:ext cx="16383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1" name="Equation" r:id="rId3" imgW="914400" imgH="558800" progId="Equation.DSMT4">
                  <p:embed/>
                </p:oleObj>
              </mc:Choice>
              <mc:Fallback>
                <p:oleObj name="Equation" r:id="rId3" imgW="914400" imgH="558800" progId="Equation.DSMT4">
                  <p:embed/>
                  <p:pic>
                    <p:nvPicPr>
                      <p:cNvPr id="0" name="图片 90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4038" y="4025900"/>
                        <a:ext cx="1638300" cy="982663"/>
                      </a:xfrm>
                      <a:prstGeom prst="rect">
                        <a:avLst/>
                      </a:prstGeom>
                      <a:solidFill>
                        <a:srgbClr val="FFFF00">
                          <a:alpha val="30196"/>
                        </a:srgbClr>
                      </a:solidFill>
                      <a:ln w="1587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9" name="Text Box 29"/>
          <p:cNvSpPr txBox="1">
            <a:spLocks noChangeArrowheads="1"/>
          </p:cNvSpPr>
          <p:nvPr/>
        </p:nvSpPr>
        <p:spPr bwMode="auto">
          <a:xfrm>
            <a:off x="228600" y="654050"/>
            <a:ext cx="8534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、质点的角动量定理：</a:t>
            </a:r>
            <a:endParaRPr kumimoji="1" lang="zh-CN" alt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2430" name="Text Box 30"/>
          <p:cNvSpPr txBox="1">
            <a:spLocks noChangeArrowheads="1"/>
          </p:cNvSpPr>
          <p:nvPr/>
        </p:nvSpPr>
        <p:spPr bwMode="auto">
          <a:xfrm>
            <a:off x="3390900" y="42545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即：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02432" name="Text Box 32"/>
          <p:cNvSpPr txBox="1">
            <a:spLocks noChangeArrowheads="1"/>
          </p:cNvSpPr>
          <p:nvPr/>
        </p:nvSpPr>
        <p:spPr bwMode="auto">
          <a:xfrm>
            <a:off x="304800" y="1339850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由角动量的定义求其对时间的导数：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2818" name="Object 4"/>
          <p:cNvGraphicFramePr>
            <a:graphicFrameLocks noChangeAspect="1"/>
          </p:cNvGraphicFramePr>
          <p:nvPr/>
        </p:nvGraphicFramePr>
        <p:xfrm>
          <a:off x="1733550" y="2039938"/>
          <a:ext cx="261778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2" name="Equation" r:id="rId5" imgW="1625600" imgH="558800" progId="Equation.DSMT4">
                  <p:embed/>
                </p:oleObj>
              </mc:Choice>
              <mc:Fallback>
                <p:oleObj name="Equation" r:id="rId5" imgW="1625600" imgH="558800" progId="Equation.DSMT4">
                  <p:embed/>
                  <p:pic>
                    <p:nvPicPr>
                      <p:cNvPr id="0" name="图片 90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2039938"/>
                        <a:ext cx="2617788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4" name="Rectangle 34"/>
          <p:cNvSpPr>
            <a:spLocks noChangeArrowheads="1"/>
          </p:cNvSpPr>
          <p:nvPr/>
        </p:nvSpPr>
        <p:spPr bwMode="auto">
          <a:xfrm>
            <a:off x="609600" y="5264150"/>
            <a:ext cx="76962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说明质点所受的</a:t>
            </a: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合外力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对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定点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</a:t>
            </a: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力矩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等于质点对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同一定点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</a:t>
            </a: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角动量对时间的变化率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。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62819" name="Object 5"/>
          <p:cNvGraphicFramePr>
            <a:graphicFrameLocks noChangeAspect="1"/>
          </p:cNvGraphicFramePr>
          <p:nvPr/>
        </p:nvGraphicFramePr>
        <p:xfrm>
          <a:off x="4378325" y="2055813"/>
          <a:ext cx="295433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3" name="Equation" r:id="rId7" imgW="1854200" imgH="558800" progId="Equation.DSMT4">
                  <p:embed/>
                </p:oleObj>
              </mc:Choice>
              <mc:Fallback>
                <p:oleObj name="Equation" r:id="rId7" imgW="1854200" imgH="558800" progId="Equation.DSMT4">
                  <p:embed/>
                  <p:pic>
                    <p:nvPicPr>
                      <p:cNvPr id="0" name="图片 90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325" y="2055813"/>
                        <a:ext cx="2954338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0" name="Object 6"/>
          <p:cNvGraphicFramePr>
            <a:graphicFrameLocks noChangeAspect="1"/>
          </p:cNvGraphicFramePr>
          <p:nvPr/>
        </p:nvGraphicFramePr>
        <p:xfrm>
          <a:off x="5680075" y="3101975"/>
          <a:ext cx="155733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4" name="Equation" r:id="rId9" imgW="838200" imgH="254000" progId="Equation.DSMT4">
                  <p:embed/>
                </p:oleObj>
              </mc:Choice>
              <mc:Fallback>
                <p:oleObj name="Equation" r:id="rId9" imgW="838200" imgH="254000" progId="Equation.DSMT4">
                  <p:embed/>
                  <p:pic>
                    <p:nvPicPr>
                      <p:cNvPr id="0" name="图片 90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0075" y="3101975"/>
                        <a:ext cx="1557338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0" name="Object 12"/>
          <p:cNvGraphicFramePr>
            <a:graphicFrameLocks noChangeAspect="1"/>
          </p:cNvGraphicFramePr>
          <p:nvPr/>
        </p:nvGraphicFramePr>
        <p:xfrm>
          <a:off x="4657189" y="593726"/>
          <a:ext cx="167005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5" name="Equation" r:id="rId11" imgW="1066800" imgH="330200" progId="Equation.DSMT4">
                  <p:embed/>
                </p:oleObj>
              </mc:Choice>
              <mc:Fallback>
                <p:oleObj name="Equation" r:id="rId11" imgW="1066800" imgH="330200" progId="Equation.DSMT4">
                  <p:embed/>
                  <p:pic>
                    <p:nvPicPr>
                      <p:cNvPr id="0" name="图片 90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189" y="593726"/>
                        <a:ext cx="1670050" cy="658812"/>
                      </a:xfrm>
                      <a:prstGeom prst="rect">
                        <a:avLst/>
                      </a:prstGeom>
                      <a:solidFill>
                        <a:srgbClr val="FFFF00">
                          <a:alpha val="30196"/>
                        </a:srgbClr>
                      </a:solidFill>
                      <a:ln w="1587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37" name="Object 13"/>
          <p:cNvGraphicFramePr>
            <a:graphicFrameLocks noChangeAspect="1"/>
          </p:cNvGraphicFramePr>
          <p:nvPr/>
        </p:nvGraphicFramePr>
        <p:xfrm>
          <a:off x="6840002" y="617538"/>
          <a:ext cx="206057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6" name="公式" r:id="rId13" imgW="1092200" imgH="254000" progId="Equation.3">
                  <p:embed/>
                </p:oleObj>
              </mc:Choice>
              <mc:Fallback>
                <p:oleObj name="公式" r:id="rId13" imgW="1092200" imgH="254000" progId="Equation.3">
                  <p:embed/>
                  <p:pic>
                    <p:nvPicPr>
                      <p:cNvPr id="0" name="图片 90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002" y="617538"/>
                        <a:ext cx="2060575" cy="611188"/>
                      </a:xfrm>
                      <a:prstGeom prst="rect">
                        <a:avLst/>
                      </a:prstGeom>
                      <a:solidFill>
                        <a:srgbClr val="FFFF00">
                          <a:alpha val="30196"/>
                        </a:srgbClr>
                      </a:solidFill>
                      <a:ln w="158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6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0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2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2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2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2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9" grpId="0" autoUpdateAnimBg="0"/>
      <p:bldP spid="102430" grpId="0" autoUpdateAnimBg="0"/>
      <p:bldP spid="102432" grpId="0" autoUpdateAnimBg="0"/>
      <p:bldP spid="10243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EA1CC5-D258-43AD-B2A2-3738D5B4919D}" type="slidenum">
              <a:rPr lang="en-US" altLang="zh-CN" sz="1800" smtClean="0">
                <a:solidFill>
                  <a:schemeClr val="accent2"/>
                </a:solidFill>
              </a:rPr>
            </a:fld>
            <a:endParaRPr lang="en-US" altLang="zh-CN" sz="1800">
              <a:solidFill>
                <a:schemeClr val="accent2"/>
              </a:solidFill>
            </a:endParaRPr>
          </a:p>
        </p:txBody>
      </p:sp>
      <p:graphicFrame>
        <p:nvGraphicFramePr>
          <p:cNvPr id="103427" name="Object 2"/>
          <p:cNvGraphicFramePr>
            <a:graphicFrameLocks noChangeAspect="1"/>
          </p:cNvGraphicFramePr>
          <p:nvPr/>
        </p:nvGraphicFramePr>
        <p:xfrm>
          <a:off x="3679825" y="860425"/>
          <a:ext cx="16621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2" name="Equation" r:id="rId1" imgW="1092200" imgH="292100" progId="Equation.DSMT4">
                  <p:embed/>
                </p:oleObj>
              </mc:Choice>
              <mc:Fallback>
                <p:oleObj name="Equation" r:id="rId1" imgW="1092200" imgH="292100" progId="Equation.DSMT4">
                  <p:embed/>
                  <p:pic>
                    <p:nvPicPr>
                      <p:cNvPr id="0" name="图片 91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825" y="860425"/>
                        <a:ext cx="166211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8" name="Object 3"/>
          <p:cNvGraphicFramePr>
            <a:graphicFrameLocks noChangeAspect="1"/>
          </p:cNvGraphicFramePr>
          <p:nvPr/>
        </p:nvGraphicFramePr>
        <p:xfrm>
          <a:off x="2695575" y="2154238"/>
          <a:ext cx="39814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3" name="Equation" r:id="rId3" imgW="2692400" imgH="596900" progId="Equation.DSMT4">
                  <p:embed/>
                </p:oleObj>
              </mc:Choice>
              <mc:Fallback>
                <p:oleObj name="Equation" r:id="rId3" imgW="2692400" imgH="596900" progId="Equation.DSMT4">
                  <p:embed/>
                  <p:pic>
                    <p:nvPicPr>
                      <p:cNvPr id="0" name="图片 91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2154238"/>
                        <a:ext cx="39814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04800" y="228600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质点的角动量定理的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微分形式：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361950" y="1527175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质点的角动量定理的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积分形式：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3434" name="Text Box 10"/>
          <p:cNvSpPr txBox="1">
            <a:spLocks noChangeArrowheads="1"/>
          </p:cNvSpPr>
          <p:nvPr/>
        </p:nvSpPr>
        <p:spPr bwMode="auto">
          <a:xfrm>
            <a:off x="314325" y="3205163"/>
            <a:ext cx="8382000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在 </a:t>
            </a:r>
            <a:r>
              <a:rPr kumimoji="1" lang="en-US" altLang="zh-CN" b="1" i="1">
                <a:latin typeface="Times New Roman" panose="02020603050405020304" pitchFamily="18" charset="0"/>
              </a:rPr>
              <a:t>t</a:t>
            </a:r>
            <a:r>
              <a:rPr kumimoji="1" lang="en-US" altLang="zh-CN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到 </a:t>
            </a:r>
            <a:r>
              <a:rPr kumimoji="1" lang="en-US" altLang="zh-CN" b="1" i="1">
                <a:latin typeface="Times New Roman" panose="02020603050405020304" pitchFamily="18" charset="0"/>
              </a:rPr>
              <a:t>t</a:t>
            </a:r>
            <a:r>
              <a:rPr kumimoji="1" lang="en-US" altLang="zh-CN" b="1" baseline="-25000">
                <a:latin typeface="Times New Roman" panose="02020603050405020304" pitchFamily="18" charset="0"/>
              </a:rPr>
              <a:t>2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时间内作用在质点上对某一定点的</a:t>
            </a: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合力矩对时间的积分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等于质点在这段时间内对同一定点的</a:t>
            </a: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角动量的增量。</a:t>
            </a:r>
            <a:endParaRPr kumimoji="1" lang="zh-CN" altLang="en-US" sz="2800" b="1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295275" y="5024438"/>
            <a:ext cx="8153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角动量定理只适用于惯性系。在非惯性系中，必须考虑惯性力的力矩。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62817" name="Object 13"/>
          <p:cNvGraphicFramePr>
            <a:graphicFrameLocks noChangeAspect="1"/>
          </p:cNvGraphicFramePr>
          <p:nvPr/>
        </p:nvGraphicFramePr>
        <p:xfrm>
          <a:off x="7258050" y="750710"/>
          <a:ext cx="16383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4" name="公式" r:id="rId5" imgW="914400" imgH="558800" progId="Equation.3">
                  <p:embed/>
                </p:oleObj>
              </mc:Choice>
              <mc:Fallback>
                <p:oleObj name="公式" r:id="rId5" imgW="914400" imgH="558800" progId="Equation.3">
                  <p:embed/>
                  <p:pic>
                    <p:nvPicPr>
                      <p:cNvPr id="0" name="图片 91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8050" y="750710"/>
                        <a:ext cx="1638300" cy="982663"/>
                      </a:xfrm>
                      <a:prstGeom prst="rect">
                        <a:avLst/>
                      </a:prstGeom>
                      <a:solidFill>
                        <a:srgbClr val="FFFF00">
                          <a:alpha val="30196"/>
                        </a:srgbClr>
                      </a:solidFill>
                      <a:ln w="1587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2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2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2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0" grpId="0" autoUpdateAnimBg="0"/>
      <p:bldP spid="103431" grpId="0" autoUpdateAnimBg="0"/>
      <p:bldP spid="103434" grpId="0" autoUpdateAnimBg="0"/>
      <p:bldP spid="10343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A7DA05-4678-4783-AE1A-3D11B9DDC899}" type="slidenum">
              <a:rPr lang="en-US" altLang="zh-CN" sz="1800" smtClean="0">
                <a:solidFill>
                  <a:schemeClr val="accent2"/>
                </a:solidFill>
              </a:rPr>
            </a:fld>
            <a:endParaRPr lang="en-US" altLang="zh-CN" sz="1800">
              <a:solidFill>
                <a:schemeClr val="accent2"/>
              </a:solidFill>
            </a:endParaRP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228600" y="295275"/>
            <a:ext cx="5181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三、质点的角动量守恒定律</a:t>
            </a:r>
            <a:endParaRPr kumimoji="1" lang="zh-CN" altLang="en-US" sz="2800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304800" y="2759075"/>
            <a:ext cx="84582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当质点所受的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合外力对定点的力矩等于零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时，质点对该点的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角动量守恒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。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04458" name="Text Box 10"/>
          <p:cNvSpPr txBox="1">
            <a:spLocks noChangeArrowheads="1"/>
          </p:cNvSpPr>
          <p:nvPr/>
        </p:nvSpPr>
        <p:spPr bwMode="auto">
          <a:xfrm>
            <a:off x="304800" y="4956175"/>
            <a:ext cx="876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角动量守恒定律是自然界又一条基本的普适定律。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2" name="Group 36"/>
          <p:cNvGrpSpPr/>
          <p:nvPr/>
        </p:nvGrpSpPr>
        <p:grpSpPr bwMode="auto">
          <a:xfrm>
            <a:off x="338138" y="900113"/>
            <a:ext cx="5410200" cy="908050"/>
            <a:chOff x="144" y="454"/>
            <a:chExt cx="3408" cy="572"/>
          </a:xfrm>
        </p:grpSpPr>
        <p:sp>
          <p:nvSpPr>
            <p:cNvPr id="46096" name="Text Box 7"/>
            <p:cNvSpPr txBox="1">
              <a:spLocks noChangeArrowheads="1"/>
            </p:cNvSpPr>
            <p:nvPr/>
          </p:nvSpPr>
          <p:spPr bwMode="auto">
            <a:xfrm>
              <a:off x="144" y="576"/>
              <a:ext cx="3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当                        时，              ，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6097" name="Object 5"/>
            <p:cNvGraphicFramePr>
              <a:graphicFrameLocks noChangeAspect="1"/>
            </p:cNvGraphicFramePr>
            <p:nvPr/>
          </p:nvGraphicFramePr>
          <p:xfrm>
            <a:off x="2184" y="454"/>
            <a:ext cx="793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04" name="公式" r:id="rId1" imgW="736600" imgH="558800" progId="Equation.3">
                    <p:embed/>
                  </p:oleObj>
                </mc:Choice>
                <mc:Fallback>
                  <p:oleObj name="公式" r:id="rId1" imgW="736600" imgH="558800" progId="Equation.3">
                    <p:embed/>
                    <p:pic>
                      <p:nvPicPr>
                        <p:cNvPr id="0" name="图片 922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4" y="454"/>
                          <a:ext cx="793" cy="5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8" name="Object 6"/>
            <p:cNvGraphicFramePr>
              <a:graphicFrameLocks noChangeAspect="1"/>
            </p:cNvGraphicFramePr>
            <p:nvPr/>
          </p:nvGraphicFramePr>
          <p:xfrm>
            <a:off x="396" y="527"/>
            <a:ext cx="1376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05" name="Equation" r:id="rId3" imgW="1701800" imgH="292100" progId="Equation.DSMT4">
                    <p:embed/>
                  </p:oleObj>
                </mc:Choice>
                <mc:Fallback>
                  <p:oleObj name="Equation" r:id="rId3" imgW="1701800" imgH="292100" progId="Equation.DSMT4">
                    <p:embed/>
                    <p:pic>
                      <p:nvPicPr>
                        <p:cNvPr id="0" name="图片 92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" y="527"/>
                          <a:ext cx="1376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1"/>
          <p:cNvGrpSpPr/>
          <p:nvPr/>
        </p:nvGrpSpPr>
        <p:grpSpPr bwMode="auto">
          <a:xfrm>
            <a:off x="3032125" y="1947863"/>
            <a:ext cx="3306763" cy="646112"/>
            <a:chOff x="3275" y="432"/>
            <a:chExt cx="2083" cy="407"/>
          </a:xfrm>
        </p:grpSpPr>
        <p:sp>
          <p:nvSpPr>
            <p:cNvPr id="46094" name="Text Box 8"/>
            <p:cNvSpPr txBox="1">
              <a:spLocks noChangeArrowheads="1"/>
            </p:cNvSpPr>
            <p:nvPr/>
          </p:nvSpPr>
          <p:spPr bwMode="auto">
            <a:xfrm>
              <a:off x="4446" y="468"/>
              <a:ext cx="912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常矢量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6095" name="Object 4"/>
            <p:cNvGraphicFramePr>
              <a:graphicFrameLocks noChangeAspect="1"/>
            </p:cNvGraphicFramePr>
            <p:nvPr/>
          </p:nvGraphicFramePr>
          <p:xfrm>
            <a:off x="3275" y="432"/>
            <a:ext cx="1202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06" name="公式" r:id="rId5" imgW="1143000" imgH="330200" progId="Equation.3">
                    <p:embed/>
                  </p:oleObj>
                </mc:Choice>
                <mc:Fallback>
                  <p:oleObj name="公式" r:id="rId5" imgW="1143000" imgH="330200" progId="Equation.3">
                    <p:embed/>
                    <p:pic>
                      <p:nvPicPr>
                        <p:cNvPr id="0" name="图片 922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" y="432"/>
                          <a:ext cx="1202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470" name="Text Box 22"/>
          <p:cNvSpPr txBox="1">
            <a:spLocks noChangeArrowheads="1"/>
          </p:cNvSpPr>
          <p:nvPr/>
        </p:nvSpPr>
        <p:spPr bwMode="auto">
          <a:xfrm>
            <a:off x="1538288" y="40640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分量式：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4" name="Group 35"/>
          <p:cNvGrpSpPr/>
          <p:nvPr/>
        </p:nvGrpSpPr>
        <p:grpSpPr bwMode="auto">
          <a:xfrm>
            <a:off x="3038475" y="4048125"/>
            <a:ext cx="4837113" cy="639763"/>
            <a:chOff x="1920" y="1706"/>
            <a:chExt cx="3047" cy="403"/>
          </a:xfrm>
        </p:grpSpPr>
        <p:sp>
          <p:nvSpPr>
            <p:cNvPr id="46091" name="Text Box 27"/>
            <p:cNvSpPr txBox="1">
              <a:spLocks noChangeArrowheads="1"/>
            </p:cNvSpPr>
            <p:nvPr/>
          </p:nvSpPr>
          <p:spPr bwMode="auto">
            <a:xfrm>
              <a:off x="1920" y="1728"/>
              <a:ext cx="30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若             ，则         常量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6092" name="Object 2"/>
            <p:cNvGraphicFramePr>
              <a:graphicFrameLocks noChangeAspect="1"/>
            </p:cNvGraphicFramePr>
            <p:nvPr/>
          </p:nvGraphicFramePr>
          <p:xfrm>
            <a:off x="2190" y="1724"/>
            <a:ext cx="726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07" name="公式" r:id="rId7" imgW="698500" imgH="304800" progId="Equation.3">
                    <p:embed/>
                  </p:oleObj>
                </mc:Choice>
                <mc:Fallback>
                  <p:oleObj name="公式" r:id="rId7" imgW="698500" imgH="304800" progId="Equation.3">
                    <p:embed/>
                    <p:pic>
                      <p:nvPicPr>
                        <p:cNvPr id="0" name="图片 922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0" y="1724"/>
                          <a:ext cx="726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3" name="Object 3"/>
            <p:cNvGraphicFramePr>
              <a:graphicFrameLocks noChangeAspect="1"/>
            </p:cNvGraphicFramePr>
            <p:nvPr/>
          </p:nvGraphicFramePr>
          <p:xfrm>
            <a:off x="3424" y="1706"/>
            <a:ext cx="469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08" name="公式" r:id="rId9" imgW="393700" imgH="304800" progId="Equation.3">
                    <p:embed/>
                  </p:oleObj>
                </mc:Choice>
                <mc:Fallback>
                  <p:oleObj name="公式" r:id="rId9" imgW="393700" imgH="304800" progId="Equation.3">
                    <p:embed/>
                    <p:pic>
                      <p:nvPicPr>
                        <p:cNvPr id="0" name="图片 922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706"/>
                          <a:ext cx="469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2817" name="Object 18"/>
          <p:cNvGraphicFramePr>
            <a:graphicFrameLocks noChangeAspect="1"/>
          </p:cNvGraphicFramePr>
          <p:nvPr/>
        </p:nvGraphicFramePr>
        <p:xfrm>
          <a:off x="7254876" y="696913"/>
          <a:ext cx="163830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9" name="公式" r:id="rId11" imgW="914400" imgH="558800" progId="Equation.3">
                  <p:embed/>
                </p:oleObj>
              </mc:Choice>
              <mc:Fallback>
                <p:oleObj name="公式" r:id="rId11" imgW="914400" imgH="558800" progId="Equation.3">
                  <p:embed/>
                  <p:pic>
                    <p:nvPicPr>
                      <p:cNvPr id="0" name="图片 92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76" y="696913"/>
                        <a:ext cx="1638300" cy="982662"/>
                      </a:xfrm>
                      <a:prstGeom prst="rect">
                        <a:avLst/>
                      </a:prstGeom>
                      <a:solidFill>
                        <a:srgbClr val="FFFF00">
                          <a:alpha val="30196"/>
                        </a:srgbClr>
                      </a:solidFill>
                      <a:ln w="1587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2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2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2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4" grpId="0" autoUpdateAnimBg="0"/>
      <p:bldP spid="104457" grpId="0" autoUpdateAnimBg="0"/>
      <p:bldP spid="104458" grpId="0" autoUpdateAnimBg="0"/>
      <p:bldP spid="104470" grpId="0" autoUpdateAnimBg="0"/>
    </p:bldLst>
  </p:timing>
</p:sld>
</file>

<file path=ppt/tags/tag1.xml><?xml version="1.0" encoding="utf-8"?>
<p:tagLst xmlns:p="http://schemas.openxmlformats.org/presentationml/2006/main">
  <p:tag name="TIMING" val="|3.2|5.2|14.3|6.2"/>
</p:tagLst>
</file>

<file path=ppt/theme/theme1.xml><?xml version="1.0" encoding="utf-8"?>
<a:theme xmlns:a="http://schemas.openxmlformats.org/drawingml/2006/main" name="1_默认设计模板">
  <a:themeElements>
    <a:clrScheme name="默认设计模板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3333FF"/>
      </a:hlink>
      <a:folHlink>
        <a:srgbClr val="FF33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8A"/>
        </a:accent6>
        <a:hlink>
          <a:srgbClr val="009999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8A"/>
        </a:accent6>
        <a:hlink>
          <a:srgbClr val="3333FF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实验室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2783</Words>
  <Application>WPS 演示</Application>
  <PresentationFormat>全屏显示(4:3)</PresentationFormat>
  <Paragraphs>384</Paragraphs>
  <Slides>25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166</vt:i4>
      </vt:variant>
      <vt:variant>
        <vt:lpstr>幻灯片标题</vt:lpstr>
      </vt:variant>
      <vt:variant>
        <vt:i4>25</vt:i4>
      </vt:variant>
    </vt:vector>
  </HeadingPairs>
  <TitlesOfParts>
    <vt:vector size="210" baseType="lpstr">
      <vt:lpstr>Arial</vt:lpstr>
      <vt:lpstr>宋体</vt:lpstr>
      <vt:lpstr>Wingdings</vt:lpstr>
      <vt:lpstr>黑体</vt:lpstr>
      <vt:lpstr>Times New Roman</vt:lpstr>
      <vt:lpstr>微软雅黑</vt:lpstr>
      <vt:lpstr>Georgia</vt:lpstr>
      <vt:lpstr>楷体_GB2312</vt:lpstr>
      <vt:lpstr>新宋体</vt:lpstr>
      <vt:lpstr>楷体</vt:lpstr>
      <vt:lpstr>华文新魏</vt:lpstr>
      <vt:lpstr>Book Antiqua</vt:lpstr>
      <vt:lpstr>Symbol</vt:lpstr>
      <vt:lpstr>华文中宋</vt:lpstr>
      <vt:lpstr>Arial Unicode MS</vt:lpstr>
      <vt:lpstr>隶书</vt:lpstr>
      <vt:lpstr>MS Gothic</vt:lpstr>
      <vt:lpstr>1_默认设计模板</vt:lpstr>
      <vt:lpstr>实验室模板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大学物理</dc:title>
  <dc:creator>朱佑新</dc:creator>
  <cp:lastModifiedBy>kaiwa</cp:lastModifiedBy>
  <cp:revision>569</cp:revision>
  <cp:lastPrinted>2018-03-15T10:16:00Z</cp:lastPrinted>
  <dcterms:created xsi:type="dcterms:W3CDTF">2001-02-01T04:42:00Z</dcterms:created>
  <dcterms:modified xsi:type="dcterms:W3CDTF">2021-03-12T02:34:08Z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