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emf" ContentType="image/x-e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ctiveX/activeX1.bin" ContentType="application/vnd.ms-office.activeX"/>
  <Override PartName="/ppt/activeX/activeX1.xml" ContentType="application/vnd.ms-office.activeX+xml"/>
  <Override PartName="/ppt/activeX/activeX2.bin" ContentType="application/vnd.ms-office.activeX"/>
  <Override PartName="/ppt/activeX/activeX2.xml" ContentType="application/vnd.ms-office.activeX+xml"/>
  <Override PartName="/ppt/activeX/activeX3.bin" ContentType="application/vnd.ms-office.activeX"/>
  <Override PartName="/ppt/activeX/activeX3.xml" ContentType="application/vnd.ms-office.activeX+xml"/>
  <Override PartName="/ppt/activeX/activeX4.bin" ContentType="application/vnd.ms-office.activeX"/>
  <Override PartName="/ppt/activeX/activeX4.xml" ContentType="application/vnd.ms-office.activeX+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2"/>
  </p:handoutMasterIdLst>
  <p:sldIdLst>
    <p:sldId id="333" r:id="rId3"/>
    <p:sldId id="330" r:id="rId5"/>
    <p:sldId id="257" r:id="rId6"/>
    <p:sldId id="312" r:id="rId7"/>
    <p:sldId id="258" r:id="rId8"/>
    <p:sldId id="291" r:id="rId9"/>
    <p:sldId id="327" r:id="rId10"/>
    <p:sldId id="279" r:id="rId11"/>
    <p:sldId id="280" r:id="rId12"/>
    <p:sldId id="286" r:id="rId13"/>
    <p:sldId id="260" r:id="rId14"/>
    <p:sldId id="288" r:id="rId15"/>
    <p:sldId id="289" r:id="rId16"/>
    <p:sldId id="265" r:id="rId17"/>
    <p:sldId id="266" r:id="rId18"/>
    <p:sldId id="313" r:id="rId19"/>
    <p:sldId id="290" r:id="rId20"/>
    <p:sldId id="269" r:id="rId21"/>
    <p:sldId id="270" r:id="rId22"/>
    <p:sldId id="315" r:id="rId23"/>
    <p:sldId id="271" r:id="rId24"/>
    <p:sldId id="272" r:id="rId25"/>
    <p:sldId id="273" r:id="rId26"/>
    <p:sldId id="325" r:id="rId27"/>
    <p:sldId id="326" r:id="rId28"/>
    <p:sldId id="323" r:id="rId29"/>
    <p:sldId id="331" r:id="rId30"/>
    <p:sldId id="332" r:id="rId31"/>
  </p:sldIdLst>
  <p:sldSz cx="9144000" cy="6858000" type="screen4x3"/>
  <p:notesSz cx="7099300" cy="10234295"/>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0000FF"/>
    <a:srgbClr val="990033"/>
    <a:srgbClr val="9933FF"/>
    <a:srgbClr val="FF9933"/>
    <a:srgbClr val="FF6600"/>
    <a:srgbClr val="FF9900"/>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97" autoAdjust="0"/>
    <p:restoredTop sz="88792" autoAdjust="0"/>
  </p:normalViewPr>
  <p:slideViewPr>
    <p:cSldViewPr snapToGrid="0">
      <p:cViewPr varScale="1">
        <p:scale>
          <a:sx n="62" d="100"/>
          <a:sy n="62" d="100"/>
        </p:scale>
        <p:origin x="1340" y="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handoutMaster" Target="handoutMasters/handoutMaster1.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activeX/activeX3.xml><?xml version="1.0" encoding="utf-8"?>
<ax:ocx xmlns:ax="http://schemas.microsoft.com/office/2006/activeX" xmlns:r="http://schemas.openxmlformats.org/officeDocument/2006/relationships" ax:classid="{D27CDB6E-AE6D-11CF-96B8-444553540000}" ax:persistence="persistStorage" r:id="rId1"/>
</file>

<file path=ppt/activeX/activeX4.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9" Type="http://schemas.openxmlformats.org/officeDocument/2006/relationships/image" Target="../media/image77.emf"/><Relationship Id="rId8" Type="http://schemas.openxmlformats.org/officeDocument/2006/relationships/image" Target="../media/image76.emf"/><Relationship Id="rId7" Type="http://schemas.openxmlformats.org/officeDocument/2006/relationships/image" Target="../media/image75.emf"/><Relationship Id="rId6" Type="http://schemas.openxmlformats.org/officeDocument/2006/relationships/image" Target="../media/image74.emf"/><Relationship Id="rId5" Type="http://schemas.openxmlformats.org/officeDocument/2006/relationships/image" Target="../media/image73.emf"/><Relationship Id="rId4" Type="http://schemas.openxmlformats.org/officeDocument/2006/relationships/image" Target="../media/image72.emf"/><Relationship Id="rId3" Type="http://schemas.openxmlformats.org/officeDocument/2006/relationships/image" Target="../media/image71.emf"/><Relationship Id="rId2" Type="http://schemas.openxmlformats.org/officeDocument/2006/relationships/image" Target="../media/image70.emf"/><Relationship Id="rId10" Type="http://schemas.openxmlformats.org/officeDocument/2006/relationships/image" Target="../media/image78.wmf"/><Relationship Id="rId1" Type="http://schemas.openxmlformats.org/officeDocument/2006/relationships/image" Target="../media/image69.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80.emf"/><Relationship Id="rId1" Type="http://schemas.openxmlformats.org/officeDocument/2006/relationships/image" Target="../media/image79.emf"/></Relationships>
</file>

<file path=ppt/drawings/_rels/vmlDrawing12.vml.rels><?xml version="1.0" encoding="UTF-8" standalone="yes"?>
<Relationships xmlns="http://schemas.openxmlformats.org/package/2006/relationships"><Relationship Id="rId9" Type="http://schemas.openxmlformats.org/officeDocument/2006/relationships/image" Target="../media/image89.emf"/><Relationship Id="rId8" Type="http://schemas.openxmlformats.org/officeDocument/2006/relationships/image" Target="../media/image88.emf"/><Relationship Id="rId7" Type="http://schemas.openxmlformats.org/officeDocument/2006/relationships/image" Target="../media/image87.emf"/><Relationship Id="rId6" Type="http://schemas.openxmlformats.org/officeDocument/2006/relationships/image" Target="../media/image86.emf"/><Relationship Id="rId5" Type="http://schemas.openxmlformats.org/officeDocument/2006/relationships/image" Target="../media/image85.emf"/><Relationship Id="rId4" Type="http://schemas.openxmlformats.org/officeDocument/2006/relationships/image" Target="../media/image84.emf"/><Relationship Id="rId3" Type="http://schemas.openxmlformats.org/officeDocument/2006/relationships/image" Target="../media/image83.emf"/><Relationship Id="rId2" Type="http://schemas.openxmlformats.org/officeDocument/2006/relationships/image" Target="../media/image82.emf"/><Relationship Id="rId1" Type="http://schemas.openxmlformats.org/officeDocument/2006/relationships/image" Target="../media/image81.emf"/></Relationships>
</file>

<file path=ppt/drawings/_rels/vmlDrawing13.vml.rels><?xml version="1.0" encoding="UTF-8" standalone="yes"?>
<Relationships xmlns="http://schemas.openxmlformats.org/package/2006/relationships"><Relationship Id="rId5" Type="http://schemas.openxmlformats.org/officeDocument/2006/relationships/image" Target="../media/image94.wmf"/><Relationship Id="rId4" Type="http://schemas.openxmlformats.org/officeDocument/2006/relationships/image" Target="../media/image93.emf"/><Relationship Id="rId3" Type="http://schemas.openxmlformats.org/officeDocument/2006/relationships/image" Target="../media/image92.wmf"/><Relationship Id="rId2" Type="http://schemas.openxmlformats.org/officeDocument/2006/relationships/image" Target="../media/image91.emf"/><Relationship Id="rId1" Type="http://schemas.openxmlformats.org/officeDocument/2006/relationships/image" Target="../media/image90.e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102.emf"/><Relationship Id="rId7" Type="http://schemas.openxmlformats.org/officeDocument/2006/relationships/image" Target="../media/image101.emf"/><Relationship Id="rId6" Type="http://schemas.openxmlformats.org/officeDocument/2006/relationships/image" Target="../media/image100.wmf"/><Relationship Id="rId5" Type="http://schemas.openxmlformats.org/officeDocument/2006/relationships/image" Target="../media/image99.emf"/><Relationship Id="rId4" Type="http://schemas.openxmlformats.org/officeDocument/2006/relationships/image" Target="../media/image98.emf"/><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image" Target="../media/image95.wmf"/></Relationships>
</file>

<file path=ppt/drawings/_rels/vmlDrawing15.vml.rels><?xml version="1.0" encoding="UTF-8" standalone="yes"?>
<Relationships xmlns="http://schemas.openxmlformats.org/package/2006/relationships"><Relationship Id="rId5" Type="http://schemas.openxmlformats.org/officeDocument/2006/relationships/image" Target="../media/image107.emf"/><Relationship Id="rId4" Type="http://schemas.openxmlformats.org/officeDocument/2006/relationships/image" Target="../media/image106.emf"/><Relationship Id="rId3" Type="http://schemas.openxmlformats.org/officeDocument/2006/relationships/image" Target="../media/image105.emf"/><Relationship Id="rId2" Type="http://schemas.openxmlformats.org/officeDocument/2006/relationships/image" Target="../media/image104.wmf"/><Relationship Id="rId1" Type="http://schemas.openxmlformats.org/officeDocument/2006/relationships/image" Target="../media/image103.wmf"/></Relationships>
</file>

<file path=ppt/drawings/_rels/vmlDrawing16.vml.rels><?xml version="1.0" encoding="UTF-8" standalone="yes"?>
<Relationships xmlns="http://schemas.openxmlformats.org/package/2006/relationships"><Relationship Id="rId4" Type="http://schemas.openxmlformats.org/officeDocument/2006/relationships/image" Target="../media/image111.emf"/><Relationship Id="rId3" Type="http://schemas.openxmlformats.org/officeDocument/2006/relationships/image" Target="../media/image110.emf"/><Relationship Id="rId2" Type="http://schemas.openxmlformats.org/officeDocument/2006/relationships/image" Target="../media/image109.emf"/><Relationship Id="rId1" Type="http://schemas.openxmlformats.org/officeDocument/2006/relationships/image" Target="../media/image108.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113.emf"/><Relationship Id="rId1" Type="http://schemas.openxmlformats.org/officeDocument/2006/relationships/image" Target="../media/image112.emf"/></Relationships>
</file>

<file path=ppt/drawings/_rels/vmlDrawing18.vml.rels><?xml version="1.0" encoding="UTF-8" standalone="yes"?>
<Relationships xmlns="http://schemas.openxmlformats.org/package/2006/relationships"><Relationship Id="rId7" Type="http://schemas.openxmlformats.org/officeDocument/2006/relationships/image" Target="../media/image120.wmf"/><Relationship Id="rId6" Type="http://schemas.openxmlformats.org/officeDocument/2006/relationships/image" Target="../media/image119.emf"/><Relationship Id="rId5" Type="http://schemas.openxmlformats.org/officeDocument/2006/relationships/image" Target="../media/image118.emf"/><Relationship Id="rId4" Type="http://schemas.openxmlformats.org/officeDocument/2006/relationships/image" Target="../media/image117.emf"/><Relationship Id="rId3" Type="http://schemas.openxmlformats.org/officeDocument/2006/relationships/image" Target="../media/image116.emf"/><Relationship Id="rId2" Type="http://schemas.openxmlformats.org/officeDocument/2006/relationships/image" Target="../media/image115.emf"/><Relationship Id="rId1" Type="http://schemas.openxmlformats.org/officeDocument/2006/relationships/image" Target="../media/image114.emf"/></Relationships>
</file>

<file path=ppt/drawings/_rels/vmlDrawing19.vml.rels><?xml version="1.0" encoding="UTF-8" standalone="yes"?>
<Relationships xmlns="http://schemas.openxmlformats.org/package/2006/relationships"><Relationship Id="rId9" Type="http://schemas.openxmlformats.org/officeDocument/2006/relationships/image" Target="../media/image129.emf"/><Relationship Id="rId8" Type="http://schemas.openxmlformats.org/officeDocument/2006/relationships/image" Target="../media/image128.emf"/><Relationship Id="rId7" Type="http://schemas.openxmlformats.org/officeDocument/2006/relationships/image" Target="../media/image127.emf"/><Relationship Id="rId6" Type="http://schemas.openxmlformats.org/officeDocument/2006/relationships/image" Target="../media/image126.emf"/><Relationship Id="rId5" Type="http://schemas.openxmlformats.org/officeDocument/2006/relationships/image" Target="../media/image125.emf"/><Relationship Id="rId4" Type="http://schemas.openxmlformats.org/officeDocument/2006/relationships/image" Target="../media/image124.emf"/><Relationship Id="rId3" Type="http://schemas.openxmlformats.org/officeDocument/2006/relationships/image" Target="../media/image123.emf"/><Relationship Id="rId2" Type="http://schemas.openxmlformats.org/officeDocument/2006/relationships/image" Target="../media/image122.emf"/><Relationship Id="rId16" Type="http://schemas.openxmlformats.org/officeDocument/2006/relationships/image" Target="../media/image136.emf"/><Relationship Id="rId15" Type="http://schemas.openxmlformats.org/officeDocument/2006/relationships/image" Target="../media/image135.emf"/><Relationship Id="rId14" Type="http://schemas.openxmlformats.org/officeDocument/2006/relationships/image" Target="../media/image134.emf"/><Relationship Id="rId13" Type="http://schemas.openxmlformats.org/officeDocument/2006/relationships/image" Target="../media/image133.emf"/><Relationship Id="rId12" Type="http://schemas.openxmlformats.org/officeDocument/2006/relationships/image" Target="../media/image132.emf"/><Relationship Id="rId11" Type="http://schemas.openxmlformats.org/officeDocument/2006/relationships/image" Target="../media/image131.emf"/><Relationship Id="rId10" Type="http://schemas.openxmlformats.org/officeDocument/2006/relationships/image" Target="../media/image130.emf"/><Relationship Id="rId1" Type="http://schemas.openxmlformats.org/officeDocument/2006/relationships/image" Target="../media/image12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9" Type="http://schemas.openxmlformats.org/officeDocument/2006/relationships/image" Target="../media/image145.emf"/><Relationship Id="rId8" Type="http://schemas.openxmlformats.org/officeDocument/2006/relationships/image" Target="../media/image144.emf"/><Relationship Id="rId7" Type="http://schemas.openxmlformats.org/officeDocument/2006/relationships/image" Target="../media/image143.emf"/><Relationship Id="rId6" Type="http://schemas.openxmlformats.org/officeDocument/2006/relationships/image" Target="../media/image142.wmf"/><Relationship Id="rId5" Type="http://schemas.openxmlformats.org/officeDocument/2006/relationships/image" Target="../media/image141.emf"/><Relationship Id="rId4" Type="http://schemas.openxmlformats.org/officeDocument/2006/relationships/image" Target="../media/image140.emf"/><Relationship Id="rId3" Type="http://schemas.openxmlformats.org/officeDocument/2006/relationships/image" Target="../media/image139.emf"/><Relationship Id="rId2" Type="http://schemas.openxmlformats.org/officeDocument/2006/relationships/image" Target="../media/image138.emf"/><Relationship Id="rId13" Type="http://schemas.openxmlformats.org/officeDocument/2006/relationships/image" Target="../media/image149.emf"/><Relationship Id="rId12" Type="http://schemas.openxmlformats.org/officeDocument/2006/relationships/image" Target="../media/image148.emf"/><Relationship Id="rId11" Type="http://schemas.openxmlformats.org/officeDocument/2006/relationships/image" Target="../media/image147.emf"/><Relationship Id="rId10" Type="http://schemas.openxmlformats.org/officeDocument/2006/relationships/image" Target="../media/image146.emf"/><Relationship Id="rId1" Type="http://schemas.openxmlformats.org/officeDocument/2006/relationships/image" Target="../media/image137.emf"/></Relationships>
</file>

<file path=ppt/drawings/_rels/vmlDrawing21.vml.rels><?xml version="1.0" encoding="UTF-8" standalone="yes"?>
<Relationships xmlns="http://schemas.openxmlformats.org/package/2006/relationships"><Relationship Id="rId4" Type="http://schemas.openxmlformats.org/officeDocument/2006/relationships/image" Target="../media/image153.emf"/><Relationship Id="rId3" Type="http://schemas.openxmlformats.org/officeDocument/2006/relationships/image" Target="../media/image152.emf"/><Relationship Id="rId2" Type="http://schemas.openxmlformats.org/officeDocument/2006/relationships/image" Target="../media/image151.emf"/><Relationship Id="rId1" Type="http://schemas.openxmlformats.org/officeDocument/2006/relationships/image" Target="../media/image150.emf"/></Relationships>
</file>

<file path=ppt/drawings/_rels/vmlDrawing22.vml.rels><?xml version="1.0" encoding="UTF-8" standalone="yes"?>
<Relationships xmlns="http://schemas.openxmlformats.org/package/2006/relationships"><Relationship Id="rId9" Type="http://schemas.openxmlformats.org/officeDocument/2006/relationships/image" Target="../media/image162.emf"/><Relationship Id="rId8" Type="http://schemas.openxmlformats.org/officeDocument/2006/relationships/image" Target="../media/image161.emf"/><Relationship Id="rId7" Type="http://schemas.openxmlformats.org/officeDocument/2006/relationships/image" Target="../media/image160.emf"/><Relationship Id="rId6" Type="http://schemas.openxmlformats.org/officeDocument/2006/relationships/image" Target="../media/image159.emf"/><Relationship Id="rId5" Type="http://schemas.openxmlformats.org/officeDocument/2006/relationships/image" Target="../media/image158.emf"/><Relationship Id="rId4" Type="http://schemas.openxmlformats.org/officeDocument/2006/relationships/image" Target="../media/image157.emf"/><Relationship Id="rId3" Type="http://schemas.openxmlformats.org/officeDocument/2006/relationships/image" Target="../media/image156.emf"/><Relationship Id="rId2" Type="http://schemas.openxmlformats.org/officeDocument/2006/relationships/image" Target="../media/image155.emf"/><Relationship Id="rId13" Type="http://schemas.openxmlformats.org/officeDocument/2006/relationships/image" Target="../media/image166.emf"/><Relationship Id="rId12" Type="http://schemas.openxmlformats.org/officeDocument/2006/relationships/image" Target="../media/image165.emf"/><Relationship Id="rId11" Type="http://schemas.openxmlformats.org/officeDocument/2006/relationships/image" Target="../media/image164.emf"/><Relationship Id="rId10" Type="http://schemas.openxmlformats.org/officeDocument/2006/relationships/image" Target="../media/image163.emf"/><Relationship Id="rId1" Type="http://schemas.openxmlformats.org/officeDocument/2006/relationships/image" Target="../media/image154.emf"/></Relationships>
</file>

<file path=ppt/drawings/_rels/vmlDrawing23.vml.rels><?xml version="1.0" encoding="UTF-8" standalone="yes"?>
<Relationships xmlns="http://schemas.openxmlformats.org/package/2006/relationships"><Relationship Id="rId9" Type="http://schemas.openxmlformats.org/officeDocument/2006/relationships/image" Target="../media/image175.emf"/><Relationship Id="rId8" Type="http://schemas.openxmlformats.org/officeDocument/2006/relationships/image" Target="../media/image174.emf"/><Relationship Id="rId7" Type="http://schemas.openxmlformats.org/officeDocument/2006/relationships/image" Target="../media/image173.emf"/><Relationship Id="rId6" Type="http://schemas.openxmlformats.org/officeDocument/2006/relationships/image" Target="../media/image172.emf"/><Relationship Id="rId5" Type="http://schemas.openxmlformats.org/officeDocument/2006/relationships/image" Target="../media/image171.emf"/><Relationship Id="rId4" Type="http://schemas.openxmlformats.org/officeDocument/2006/relationships/image" Target="../media/image170.emf"/><Relationship Id="rId3" Type="http://schemas.openxmlformats.org/officeDocument/2006/relationships/image" Target="../media/image169.emf"/><Relationship Id="rId2" Type="http://schemas.openxmlformats.org/officeDocument/2006/relationships/image" Target="../media/image168.emf"/><Relationship Id="rId15" Type="http://schemas.openxmlformats.org/officeDocument/2006/relationships/image" Target="../media/image181.emf"/><Relationship Id="rId14" Type="http://schemas.openxmlformats.org/officeDocument/2006/relationships/image" Target="../media/image180.emf"/><Relationship Id="rId13" Type="http://schemas.openxmlformats.org/officeDocument/2006/relationships/image" Target="../media/image179.emf"/><Relationship Id="rId12" Type="http://schemas.openxmlformats.org/officeDocument/2006/relationships/image" Target="../media/image178.emf"/><Relationship Id="rId11" Type="http://schemas.openxmlformats.org/officeDocument/2006/relationships/image" Target="../media/image177.emf"/><Relationship Id="rId10" Type="http://schemas.openxmlformats.org/officeDocument/2006/relationships/image" Target="../media/image176.emf"/><Relationship Id="rId1" Type="http://schemas.openxmlformats.org/officeDocument/2006/relationships/image" Target="../media/image167.emf"/></Relationships>
</file>

<file path=ppt/drawings/_rels/vmlDrawing24.vml.rels><?xml version="1.0" encoding="UTF-8" standalone="yes"?>
<Relationships xmlns="http://schemas.openxmlformats.org/package/2006/relationships"><Relationship Id="rId9" Type="http://schemas.openxmlformats.org/officeDocument/2006/relationships/image" Target="../media/image190.emf"/><Relationship Id="rId8" Type="http://schemas.openxmlformats.org/officeDocument/2006/relationships/image" Target="../media/image189.emf"/><Relationship Id="rId7" Type="http://schemas.openxmlformats.org/officeDocument/2006/relationships/image" Target="../media/image188.emf"/><Relationship Id="rId6" Type="http://schemas.openxmlformats.org/officeDocument/2006/relationships/image" Target="../media/image187.emf"/><Relationship Id="rId5" Type="http://schemas.openxmlformats.org/officeDocument/2006/relationships/image" Target="../media/image186.emf"/><Relationship Id="rId4" Type="http://schemas.openxmlformats.org/officeDocument/2006/relationships/image" Target="../media/image185.emf"/><Relationship Id="rId3" Type="http://schemas.openxmlformats.org/officeDocument/2006/relationships/image" Target="../media/image184.emf"/><Relationship Id="rId2" Type="http://schemas.openxmlformats.org/officeDocument/2006/relationships/image" Target="../media/image183.emf"/><Relationship Id="rId10" Type="http://schemas.openxmlformats.org/officeDocument/2006/relationships/image" Target="../media/image191.emf"/><Relationship Id="rId1" Type="http://schemas.openxmlformats.org/officeDocument/2006/relationships/image" Target="../media/image182.emf"/></Relationships>
</file>

<file path=ppt/drawings/_rels/vmlDrawing25.vml.rels><?xml version="1.0" encoding="UTF-8" standalone="yes"?>
<Relationships xmlns="http://schemas.openxmlformats.org/package/2006/relationships"><Relationship Id="rId5" Type="http://schemas.openxmlformats.org/officeDocument/2006/relationships/image" Target="../media/image196.emf"/><Relationship Id="rId4" Type="http://schemas.openxmlformats.org/officeDocument/2006/relationships/image" Target="../media/image195.emf"/><Relationship Id="rId3" Type="http://schemas.openxmlformats.org/officeDocument/2006/relationships/image" Target="../media/image194.emf"/><Relationship Id="rId2" Type="http://schemas.openxmlformats.org/officeDocument/2006/relationships/image" Target="../media/image193.emf"/><Relationship Id="rId1" Type="http://schemas.openxmlformats.org/officeDocument/2006/relationships/image" Target="../media/image19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9" Type="http://schemas.openxmlformats.org/officeDocument/2006/relationships/image" Target="../media/image17.wmf"/><Relationship Id="rId8" Type="http://schemas.openxmlformats.org/officeDocument/2006/relationships/image" Target="../media/image16.wmf"/><Relationship Id="rId7" Type="http://schemas.openxmlformats.org/officeDocument/2006/relationships/image" Target="../media/image15.emf"/><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 Id="rId3" Type="http://schemas.openxmlformats.org/officeDocument/2006/relationships/image" Target="../media/image11.emf"/><Relationship Id="rId2" Type="http://schemas.openxmlformats.org/officeDocument/2006/relationships/image" Target="../media/image10.emf"/><Relationship Id="rId11" Type="http://schemas.openxmlformats.org/officeDocument/2006/relationships/image" Target="../media/image19.emf"/><Relationship Id="rId10" Type="http://schemas.openxmlformats.org/officeDocument/2006/relationships/image" Target="../media/image18.wmf"/><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9" Type="http://schemas.openxmlformats.org/officeDocument/2006/relationships/image" Target="../media/image28.emf"/><Relationship Id="rId8" Type="http://schemas.openxmlformats.org/officeDocument/2006/relationships/image" Target="../media/image27.wmf"/><Relationship Id="rId7" Type="http://schemas.openxmlformats.org/officeDocument/2006/relationships/image" Target="../media/image26.emf"/><Relationship Id="rId6" Type="http://schemas.openxmlformats.org/officeDocument/2006/relationships/image" Target="../media/image25.emf"/><Relationship Id="rId5" Type="http://schemas.openxmlformats.org/officeDocument/2006/relationships/image" Target="../media/image24.wmf"/><Relationship Id="rId4" Type="http://schemas.openxmlformats.org/officeDocument/2006/relationships/image" Target="../media/image23.emf"/><Relationship Id="rId3" Type="http://schemas.openxmlformats.org/officeDocument/2006/relationships/image" Target="../media/image22.emf"/><Relationship Id="rId2" Type="http://schemas.openxmlformats.org/officeDocument/2006/relationships/image" Target="../media/image21.emf"/><Relationship Id="rId14" Type="http://schemas.openxmlformats.org/officeDocument/2006/relationships/image" Target="../media/image30.emf"/><Relationship Id="rId13" Type="http://schemas.openxmlformats.org/officeDocument/2006/relationships/image" Target="../media/image29.emf"/><Relationship Id="rId12" Type="http://schemas.openxmlformats.org/officeDocument/2006/relationships/image" Target="../media/image18.wmf"/><Relationship Id="rId11" Type="http://schemas.openxmlformats.org/officeDocument/2006/relationships/image" Target="../media/image17.wmf"/><Relationship Id="rId10" Type="http://schemas.openxmlformats.org/officeDocument/2006/relationships/image" Target="../media/image16.wmf"/><Relationship Id="rId1"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9" Type="http://schemas.openxmlformats.org/officeDocument/2006/relationships/image" Target="../media/image39.emf"/><Relationship Id="rId8" Type="http://schemas.openxmlformats.org/officeDocument/2006/relationships/image" Target="../media/image38.emf"/><Relationship Id="rId7" Type="http://schemas.openxmlformats.org/officeDocument/2006/relationships/image" Target="../media/image37.emf"/><Relationship Id="rId6" Type="http://schemas.openxmlformats.org/officeDocument/2006/relationships/image" Target="../media/image36.emf"/><Relationship Id="rId5" Type="http://schemas.openxmlformats.org/officeDocument/2006/relationships/image" Target="../media/image35.emf"/><Relationship Id="rId4" Type="http://schemas.openxmlformats.org/officeDocument/2006/relationships/image" Target="../media/image34.wmf"/><Relationship Id="rId3" Type="http://schemas.openxmlformats.org/officeDocument/2006/relationships/image" Target="../media/image33.emf"/><Relationship Id="rId2" Type="http://schemas.openxmlformats.org/officeDocument/2006/relationships/image" Target="../media/image32.wmf"/><Relationship Id="rId10" Type="http://schemas.openxmlformats.org/officeDocument/2006/relationships/image" Target="../media/image40.emf"/><Relationship Id="rId1" Type="http://schemas.openxmlformats.org/officeDocument/2006/relationships/image" Target="../media/image31.wmf"/></Relationships>
</file>

<file path=ppt/drawings/_rels/vmlDrawing8.vml.rels><?xml version="1.0" encoding="UTF-8" standalone="yes"?>
<Relationships xmlns="http://schemas.openxmlformats.org/package/2006/relationships"><Relationship Id="rId9" Type="http://schemas.openxmlformats.org/officeDocument/2006/relationships/image" Target="../media/image49.emf"/><Relationship Id="rId8" Type="http://schemas.openxmlformats.org/officeDocument/2006/relationships/image" Target="../media/image48.emf"/><Relationship Id="rId7" Type="http://schemas.openxmlformats.org/officeDocument/2006/relationships/image" Target="../media/image47.emf"/><Relationship Id="rId6" Type="http://schemas.openxmlformats.org/officeDocument/2006/relationships/image" Target="../media/image46.emf"/><Relationship Id="rId5" Type="http://schemas.openxmlformats.org/officeDocument/2006/relationships/image" Target="../media/image45.emf"/><Relationship Id="rId4" Type="http://schemas.openxmlformats.org/officeDocument/2006/relationships/image" Target="../media/image44.emf"/><Relationship Id="rId3" Type="http://schemas.openxmlformats.org/officeDocument/2006/relationships/image" Target="../media/image43.emf"/><Relationship Id="rId2" Type="http://schemas.openxmlformats.org/officeDocument/2006/relationships/image" Target="../media/image42.wmf"/><Relationship Id="rId18" Type="http://schemas.openxmlformats.org/officeDocument/2006/relationships/image" Target="../media/image58.wmf"/><Relationship Id="rId17" Type="http://schemas.openxmlformats.org/officeDocument/2006/relationships/image" Target="../media/image57.wmf"/><Relationship Id="rId16" Type="http://schemas.openxmlformats.org/officeDocument/2006/relationships/image" Target="../media/image56.emf"/><Relationship Id="rId15" Type="http://schemas.openxmlformats.org/officeDocument/2006/relationships/image" Target="../media/image55.emf"/><Relationship Id="rId14" Type="http://schemas.openxmlformats.org/officeDocument/2006/relationships/image" Target="../media/image54.emf"/><Relationship Id="rId13" Type="http://schemas.openxmlformats.org/officeDocument/2006/relationships/image" Target="../media/image53.emf"/><Relationship Id="rId12" Type="http://schemas.openxmlformats.org/officeDocument/2006/relationships/image" Target="../media/image52.emf"/><Relationship Id="rId11" Type="http://schemas.openxmlformats.org/officeDocument/2006/relationships/image" Target="../media/image51.emf"/><Relationship Id="rId10" Type="http://schemas.openxmlformats.org/officeDocument/2006/relationships/image" Target="../media/image50.emf"/><Relationship Id="rId1" Type="http://schemas.openxmlformats.org/officeDocument/2006/relationships/image" Target="../media/image41.wmf"/></Relationships>
</file>

<file path=ppt/drawings/_rels/vmlDrawing9.vml.rels><?xml version="1.0" encoding="UTF-8" standalone="yes"?>
<Relationships xmlns="http://schemas.openxmlformats.org/package/2006/relationships"><Relationship Id="rId9" Type="http://schemas.openxmlformats.org/officeDocument/2006/relationships/image" Target="../media/image67.emf"/><Relationship Id="rId8" Type="http://schemas.openxmlformats.org/officeDocument/2006/relationships/image" Target="../media/image66.emf"/><Relationship Id="rId7" Type="http://schemas.openxmlformats.org/officeDocument/2006/relationships/image" Target="../media/image65.emf"/><Relationship Id="rId6" Type="http://schemas.openxmlformats.org/officeDocument/2006/relationships/image" Target="../media/image64.emf"/><Relationship Id="rId5" Type="http://schemas.openxmlformats.org/officeDocument/2006/relationships/image" Target="../media/image63.emf"/><Relationship Id="rId4" Type="http://schemas.openxmlformats.org/officeDocument/2006/relationships/image" Target="../media/image62.emf"/><Relationship Id="rId3" Type="http://schemas.openxmlformats.org/officeDocument/2006/relationships/image" Target="../media/image61.emf"/><Relationship Id="rId2" Type="http://schemas.openxmlformats.org/officeDocument/2006/relationships/image" Target="../media/image60.emf"/><Relationship Id="rId10" Type="http://schemas.openxmlformats.org/officeDocument/2006/relationships/image" Target="../media/image68.emf"/><Relationship Id="rId1" Type="http://schemas.openxmlformats.org/officeDocument/2006/relationships/image" Target="../media/image5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9048" tIns="49524" rIns="99048" bIns="49524" rtlCol="0"/>
          <a:lstStyle>
            <a:lvl1pPr algn="l" eaLnBrk="1" hangingPunct="1">
              <a:defRPr sz="1300">
                <a:latin typeface="Arial" panose="020B0604020202020204" pitchFamily="34" charset="0"/>
                <a:ea typeface="宋体" panose="02010600030101010101" pitchFamily="2" charset="-122"/>
              </a:defRPr>
            </a:lvl1pPr>
          </a:lstStyle>
          <a:p>
            <a:pPr>
              <a:defRPr/>
            </a:pPr>
            <a:endParaRPr lang="zh-CN" altLang="en-US"/>
          </a:p>
        </p:txBody>
      </p:sp>
      <p:sp>
        <p:nvSpPr>
          <p:cNvPr id="3" name="Date Placeholder 2"/>
          <p:cNvSpPr>
            <a:spLocks noGrp="1"/>
          </p:cNvSpPr>
          <p:nvPr>
            <p:ph type="dt" sz="quarter" idx="1"/>
          </p:nvPr>
        </p:nvSpPr>
        <p:spPr>
          <a:xfrm>
            <a:off x="4021138" y="0"/>
            <a:ext cx="3076575" cy="511175"/>
          </a:xfrm>
          <a:prstGeom prst="rect">
            <a:avLst/>
          </a:prstGeom>
        </p:spPr>
        <p:txBody>
          <a:bodyPr vert="horz" lIns="99048" tIns="49524" rIns="99048" bIns="49524" rtlCol="0"/>
          <a:lstStyle>
            <a:lvl1pPr algn="r" eaLnBrk="1" hangingPunct="1">
              <a:defRPr sz="1300">
                <a:latin typeface="Arial" panose="020B0604020202020204" pitchFamily="34" charset="0"/>
                <a:ea typeface="宋体" panose="02010600030101010101" pitchFamily="2" charset="-122"/>
              </a:defRPr>
            </a:lvl1pPr>
          </a:lstStyle>
          <a:p>
            <a:pPr>
              <a:defRPr/>
            </a:pPr>
            <a:fld id="{8BD3D924-F3CA-4483-8F6E-79B4E5FAF99B}" type="datetimeFigureOut">
              <a:rPr lang="zh-CN" altLang="en-US"/>
            </a:fld>
            <a:endParaRPr lang="zh-CN" altLang="en-US"/>
          </a:p>
        </p:txBody>
      </p:sp>
      <p:sp>
        <p:nvSpPr>
          <p:cNvPr id="4" name="Footer Placeholder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eaLnBrk="1" hangingPunct="1">
              <a:defRPr sz="1300">
                <a:latin typeface="Arial" panose="020B0604020202020204" pitchFamily="34" charset="0"/>
                <a:ea typeface="宋体" panose="02010600030101010101" pitchFamily="2" charset="-122"/>
              </a:defRPr>
            </a:lvl1pPr>
          </a:lstStyle>
          <a:p>
            <a:pPr>
              <a:defRPr/>
            </a:pPr>
            <a:endParaRPr lang="zh-CN" altLang="en-US"/>
          </a:p>
        </p:txBody>
      </p:sp>
      <p:sp>
        <p:nvSpPr>
          <p:cNvPr id="5" name="Slide Number Placeholder 4"/>
          <p:cNvSpPr>
            <a:spLocks noGrp="1"/>
          </p:cNvSpPr>
          <p:nvPr>
            <p:ph type="sldNum" sz="quarter" idx="3"/>
          </p:nvPr>
        </p:nvSpPr>
        <p:spPr>
          <a:xfrm>
            <a:off x="4021138" y="9721850"/>
            <a:ext cx="3076575" cy="511175"/>
          </a:xfrm>
          <a:prstGeom prst="rect">
            <a:avLst/>
          </a:prstGeom>
        </p:spPr>
        <p:txBody>
          <a:bodyPr vert="horz" wrap="square" lIns="99048" tIns="49524" rIns="99048" bIns="49524" numCol="1" anchor="b" anchorCtr="0" compatLnSpc="1"/>
          <a:lstStyle>
            <a:lvl1pPr algn="r" eaLnBrk="1" hangingPunct="1">
              <a:defRPr sz="1300" smtClean="0"/>
            </a:lvl1pPr>
          </a:lstStyle>
          <a:p>
            <a:pPr>
              <a:defRPr/>
            </a:pPr>
            <a:fld id="{F37E1E66-C4EB-4E87-84FF-DA9C22DA0D84}" type="slidenum">
              <a:rPr lang="zh-CN" altLang="en-US"/>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eaLnBrk="1" hangingPunct="1">
              <a:defRPr kumimoji="1" sz="1300">
                <a:latin typeface="Times New Roman" panose="02020603050405020304" pitchFamily="18" charset="0"/>
                <a:ea typeface="宋体" panose="02010600030101010101" pitchFamily="2" charset="-122"/>
              </a:defRPr>
            </a:lvl1pPr>
          </a:lstStyle>
          <a:p>
            <a:pPr>
              <a:defRPr/>
            </a:pPr>
            <a:endParaRPr lang="en-US" altLang="zh-CN"/>
          </a:p>
        </p:txBody>
      </p:sp>
      <p:sp>
        <p:nvSpPr>
          <p:cNvPr id="30723" name="Rectangle 3"/>
          <p:cNvSpPr>
            <a:spLocks noGrp="1" noChangeArrowheads="1"/>
          </p:cNvSpPr>
          <p:nvPr>
            <p:ph type="dt" idx="1"/>
          </p:nvPr>
        </p:nvSpPr>
        <p:spPr bwMode="auto">
          <a:xfrm>
            <a:off x="4022725" y="0"/>
            <a:ext cx="3076575" cy="511175"/>
          </a:xfrm>
          <a:prstGeom prst="rect">
            <a:avLst/>
          </a:prstGeom>
          <a:noFill/>
          <a:ln w="9525">
            <a:noFill/>
            <a:miter lim="800000"/>
          </a:ln>
          <a:effectLst/>
        </p:spPr>
        <p:txBody>
          <a:bodyPr vert="horz" wrap="square" lIns="99048" tIns="49524" rIns="99048" bIns="49524" numCol="1" anchor="t" anchorCtr="0" compatLnSpc="1"/>
          <a:lstStyle>
            <a:lvl1pPr algn="r" eaLnBrk="1" hangingPunct="1">
              <a:defRPr kumimoji="1" sz="1300">
                <a:latin typeface="Times New Roman" panose="02020603050405020304" pitchFamily="18" charset="0"/>
                <a:ea typeface="宋体" panose="02010600030101010101" pitchFamily="2" charset="-122"/>
              </a:defRPr>
            </a:lvl1pPr>
          </a:lstStyle>
          <a:p>
            <a:pPr>
              <a:defRPr/>
            </a:pPr>
            <a:endParaRPr lang="en-US" altLang="zh-CN"/>
          </a:p>
        </p:txBody>
      </p:sp>
      <p:sp>
        <p:nvSpPr>
          <p:cNvPr id="11268"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30725" name="Rectangle 5"/>
          <p:cNvSpPr>
            <a:spLocks noGrp="1" noChangeArrowheads="1"/>
          </p:cNvSpPr>
          <p:nvPr>
            <p:ph type="body" sz="quarter" idx="3"/>
          </p:nvPr>
        </p:nvSpPr>
        <p:spPr bwMode="auto">
          <a:xfrm>
            <a:off x="946150" y="4860925"/>
            <a:ext cx="5207000" cy="4605338"/>
          </a:xfrm>
          <a:prstGeom prst="rect">
            <a:avLst/>
          </a:prstGeom>
          <a:noFill/>
          <a:ln w="9525">
            <a:noFill/>
            <a:miter lim="800000"/>
          </a:ln>
          <a:effectLst/>
        </p:spPr>
        <p:txBody>
          <a:bodyPr vert="horz" wrap="square" lIns="99048" tIns="49524" rIns="99048" bIns="49524"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30726" name="Rectangle 6"/>
          <p:cNvSpPr>
            <a:spLocks noGrp="1" noChangeArrowheads="1"/>
          </p:cNvSpPr>
          <p:nvPr>
            <p:ph type="ftr" sz="quarter" idx="4"/>
          </p:nvPr>
        </p:nvSpPr>
        <p:spPr bwMode="auto">
          <a:xfrm>
            <a:off x="0" y="9723438"/>
            <a:ext cx="3076575" cy="511175"/>
          </a:xfrm>
          <a:prstGeom prst="rect">
            <a:avLst/>
          </a:prstGeom>
          <a:noFill/>
          <a:ln w="9525">
            <a:noFill/>
            <a:miter lim="800000"/>
          </a:ln>
          <a:effectLst/>
        </p:spPr>
        <p:txBody>
          <a:bodyPr vert="horz" wrap="square" lIns="99048" tIns="49524" rIns="99048" bIns="49524" numCol="1" anchor="b" anchorCtr="0" compatLnSpc="1"/>
          <a:lstStyle>
            <a:lvl1pPr eaLnBrk="1" hangingPunct="1">
              <a:defRPr kumimoji="1" sz="1300">
                <a:latin typeface="Times New Roman" panose="02020603050405020304" pitchFamily="18" charset="0"/>
                <a:ea typeface="宋体" panose="02010600030101010101" pitchFamily="2" charset="-122"/>
              </a:defRPr>
            </a:lvl1pPr>
          </a:lstStyle>
          <a:p>
            <a:pPr>
              <a:defRPr/>
            </a:pPr>
            <a:endParaRPr lang="en-US" altLang="zh-CN"/>
          </a:p>
        </p:txBody>
      </p:sp>
      <p:sp>
        <p:nvSpPr>
          <p:cNvPr id="30727" name="Rectangle 7"/>
          <p:cNvSpPr>
            <a:spLocks noGrp="1" noChangeArrowheads="1"/>
          </p:cNvSpPr>
          <p:nvPr>
            <p:ph type="sldNum" sz="quarter" idx="5"/>
          </p:nvPr>
        </p:nvSpPr>
        <p:spPr bwMode="auto">
          <a:xfrm>
            <a:off x="4022725" y="9723438"/>
            <a:ext cx="3076575" cy="511175"/>
          </a:xfrm>
          <a:prstGeom prst="rect">
            <a:avLst/>
          </a:prstGeom>
          <a:noFill/>
          <a:ln w="9525">
            <a:noFill/>
            <a:miter lim="800000"/>
          </a:ln>
          <a:effectLst/>
        </p:spPr>
        <p:txBody>
          <a:bodyPr vert="horz" wrap="square" lIns="99048" tIns="49524" rIns="99048" bIns="49524" numCol="1" anchor="b" anchorCtr="0" compatLnSpc="1"/>
          <a:lstStyle>
            <a:lvl1pPr algn="r" eaLnBrk="1" hangingPunct="1">
              <a:defRPr kumimoji="1" sz="1300" smtClean="0">
                <a:latin typeface="Times New Roman" panose="02020603050405020304" pitchFamily="18" charset="0"/>
              </a:defRPr>
            </a:lvl1pPr>
          </a:lstStyle>
          <a:p>
            <a:pPr>
              <a:defRPr/>
            </a:pPr>
            <a:fld id="{188A7965-0B21-4895-BD2E-DA587234C508}"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A275299-C582-4CE7-B5E4-3CC4956DDAC0}" type="slidenum">
              <a:rPr lang="en-US" altLang="zh-CN" sz="1300"/>
            </a:fld>
            <a:endParaRPr lang="en-US" altLang="zh-CN" sz="1300"/>
          </a:p>
        </p:txBody>
      </p:sp>
      <p:sp>
        <p:nvSpPr>
          <p:cNvPr id="14339" name="Rectangle 2"/>
          <p:cNvSpPr>
            <a:spLocks noGrp="1" noRot="1" noChangeAspect="1" noChangeArrowheads="1" noTextEdit="1"/>
          </p:cNvSpPr>
          <p:nvPr>
            <p:ph type="sldImg"/>
          </p:nvPr>
        </p:nvSpPr>
        <p:spPr/>
      </p:sp>
      <p:sp>
        <p:nvSpPr>
          <p:cNvPr id="143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z="3000" b="1"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16CE9AA-6E52-4F66-8B01-0B9CF1C974FD}" type="slidenum">
              <a:rPr lang="en-US" altLang="zh-CN" sz="1300"/>
            </a:fld>
            <a:endParaRPr lang="en-US" altLang="zh-CN" sz="1300"/>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b="1" i="1" smtClean="0"/>
              <a:t>J </a:t>
            </a:r>
            <a:r>
              <a:rPr lang="zh-CN" altLang="zh-CN" b="1" smtClean="0"/>
              <a:t>是可加的</a:t>
            </a:r>
            <a:endParaRPr lang="zh-CN" altLang="en-US" b="1"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4C71B5D-FF41-47C7-8B21-85FBE0926D3E}" type="slidenum">
              <a:rPr lang="en-US" altLang="zh-CN" sz="1300"/>
            </a:fld>
            <a:endParaRPr lang="en-US" altLang="zh-CN" sz="1300"/>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b="1" smtClean="0">
                <a:solidFill>
                  <a:schemeClr val="folHlink"/>
                </a:solidFill>
              </a:rPr>
              <a:t>重力对整个棒的合力矩与全部重力集中作用在质心所产生的力矩一样。</a:t>
            </a:r>
            <a:endParaRPr lang="zh-CN" altLang="en-US" b="1" smtClean="0">
              <a:solidFill>
                <a:schemeClr val="folHlin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p:sp>
      <p:sp>
        <p:nvSpPr>
          <p:cNvPr id="5017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solidFill>
                  <a:srgbClr val="000066"/>
                </a:solidFill>
                <a:ea typeface="华文仿宋" panose="02010600040101010101" pitchFamily="2" charset="-122"/>
              </a:rPr>
              <a:t>若一人突然松手，另外一人手上的力在这一瞬间如何变化？</a:t>
            </a:r>
            <a:endParaRPr lang="zh-CN" altLang="en-US" smtClean="0">
              <a:solidFill>
                <a:srgbClr val="000066"/>
              </a:solidFill>
              <a:ea typeface="华文仿宋" panose="02010600040101010101" pitchFamily="2" charset="-122"/>
            </a:endParaRPr>
          </a:p>
          <a:p>
            <a:endParaRPr lang="zh-CN" altLang="en-US" smtClean="0"/>
          </a:p>
        </p:txBody>
      </p:sp>
      <p:sp>
        <p:nvSpPr>
          <p:cNvPr id="5018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A56D47D-874E-4018-894D-3E55F9A96CB7}" type="slidenum">
              <a:rPr lang="en-US" altLang="zh-CN" sz="1300"/>
            </a:fld>
            <a:endParaRPr lang="en-US" altLang="zh-CN" sz="13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BBFE61C-4BD7-4B76-8441-AE5ABDF0FA10}" type="slidenum">
              <a:rPr lang="en-US" altLang="zh-CN" sz="1300"/>
            </a:fld>
            <a:endParaRPr lang="en-US" altLang="zh-CN" sz="1300"/>
          </a:p>
        </p:txBody>
      </p:sp>
      <p:sp>
        <p:nvSpPr>
          <p:cNvPr id="17411" name="Rectangle 2"/>
          <p:cNvSpPr>
            <a:spLocks noGrp="1" noRot="1" noChangeAspect="1" noChangeArrowheads="1" noTextEdit="1"/>
          </p:cNvSpPr>
          <p:nvPr>
            <p:ph type="sldImg"/>
          </p:nvPr>
        </p:nvSpPr>
        <p:spPr/>
      </p:sp>
      <p:sp>
        <p:nvSpPr>
          <p:cNvPr id="174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3000" b="1" smtClean="0"/>
              <a:t>为</a:t>
            </a:r>
            <a:r>
              <a:rPr lang="zh-CN" altLang="en-US" sz="3000" b="1" smtClean="0">
                <a:solidFill>
                  <a:schemeClr val="accent1"/>
                </a:solidFill>
              </a:rPr>
              <a:t>理想模型</a:t>
            </a:r>
            <a:r>
              <a:rPr lang="zh-CN" altLang="en-US" sz="3000" b="1" smtClean="0"/>
              <a:t>。与</a:t>
            </a:r>
            <a:r>
              <a:rPr lang="zh-CN" altLang="en-US" sz="3000" b="1" smtClean="0">
                <a:solidFill>
                  <a:schemeClr val="folHlink"/>
                </a:solidFill>
              </a:rPr>
              <a:t>质点</a:t>
            </a:r>
            <a:r>
              <a:rPr lang="zh-CN" altLang="en-US" sz="3000" b="1" smtClean="0"/>
              <a:t>的区别在于：质点忽略了物体的形状和大小；刚体虽考虑到物体的形状和大小，但忽略了其形状和大小的改变。</a:t>
            </a:r>
            <a:endParaRPr lang="zh-CN" altLang="en-US" sz="3000" b="1"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抱拳礼，起势，收势</a:t>
            </a:r>
            <a:endParaRPr lang="zh-CN" altLang="en-US" dirty="0"/>
          </a:p>
        </p:txBody>
      </p:sp>
      <p:sp>
        <p:nvSpPr>
          <p:cNvPr id="4" name="灯片编号占位符 3"/>
          <p:cNvSpPr>
            <a:spLocks noGrp="1"/>
          </p:cNvSpPr>
          <p:nvPr>
            <p:ph type="sldNum" sz="quarter" idx="10"/>
          </p:nvPr>
        </p:nvSpPr>
        <p:spPr/>
        <p:txBody>
          <a:bodyPr/>
          <a:lstStyle/>
          <a:p>
            <a:pPr>
              <a:defRPr/>
            </a:pPr>
            <a:fld id="{188A7965-0B21-4895-BD2E-DA587234C508}" type="slidenum">
              <a:rPr lang="en-US" altLang="zh-CN"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3F59C26-9EF7-4EDB-8FE7-7DC83C7D9F83}" type="slidenum">
              <a:rPr lang="en-US" altLang="zh-CN" sz="1300"/>
            </a:fld>
            <a:endParaRPr lang="en-US" altLang="zh-CN" sz="1300"/>
          </a:p>
        </p:txBody>
      </p:sp>
      <p:sp>
        <p:nvSpPr>
          <p:cNvPr id="24579" name="Rectangle 2"/>
          <p:cNvSpPr>
            <a:spLocks noGrp="1" noRot="1" noChangeAspect="1" noChangeArrowheads="1" noTextEdit="1"/>
          </p:cNvSpPr>
          <p:nvPr>
            <p:ph type="sldImg"/>
          </p:nvPr>
        </p:nvSpPr>
        <p:spPr/>
      </p:sp>
      <p:sp>
        <p:nvSpPr>
          <p:cNvPr id="245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3000" b="1" smtClean="0">
                <a:solidFill>
                  <a:schemeClr val="accent1"/>
                </a:solidFill>
                <a:ea typeface="创艺简粗黑" pitchFamily="2" charset="-122"/>
              </a:rPr>
              <a:t>刚体（质点系）的总质量和质心加速度的乘积等于质点系所受的合外力。</a:t>
            </a:r>
            <a:endParaRPr lang="zh-CN" altLang="en-US" sz="3000" b="1" smtClean="0">
              <a:solidFill>
                <a:schemeClr val="accent1"/>
              </a:solidFill>
              <a:ea typeface="创艺简粗黑"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BB3AA94-29BF-4581-BECA-38AAFDDC3DC5}" type="slidenum">
              <a:rPr lang="en-US" altLang="zh-CN" sz="1300"/>
            </a:fld>
            <a:endParaRPr lang="en-US" altLang="zh-CN" sz="1300"/>
          </a:p>
        </p:txBody>
      </p:sp>
      <p:sp>
        <p:nvSpPr>
          <p:cNvPr id="27651" name="Rectangle 2"/>
          <p:cNvSpPr>
            <a:spLocks noGrp="1" noRot="1" noChangeAspect="1" noChangeArrowheads="1" noTextEdit="1"/>
          </p:cNvSpPr>
          <p:nvPr>
            <p:ph type="sldImg"/>
          </p:nvPr>
        </p:nvSpPr>
        <p:spPr/>
      </p:sp>
      <p:sp>
        <p:nvSpPr>
          <p:cNvPr id="276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50000"/>
              </a:spcBef>
            </a:pPr>
            <a:r>
              <a:rPr lang="zh-CN" altLang="en-US" sz="3000" b="1" smtClean="0"/>
              <a:t>角速度的时间变化率：</a:t>
            </a:r>
            <a:endParaRPr lang="zh-CN" altLang="en-US" sz="3000" b="1" smtClean="0"/>
          </a:p>
          <a:p>
            <a:pPr eaLnBrk="1" hangingPunct="1"/>
            <a:endParaRPr lang="en-US"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731FF14-2C16-47E7-9CAD-29BBAB5CBEBD}" type="slidenum">
              <a:rPr lang="en-US" altLang="zh-CN" sz="1300"/>
            </a:fld>
            <a:endParaRPr lang="en-US" altLang="zh-CN" sz="1300"/>
          </a:p>
        </p:txBody>
      </p:sp>
      <p:sp>
        <p:nvSpPr>
          <p:cNvPr id="29699" name="Rectangle 2"/>
          <p:cNvSpPr>
            <a:spLocks noGrp="1" noRot="1" noChangeAspect="1" noChangeArrowheads="1" noTextEdit="1"/>
          </p:cNvSpPr>
          <p:nvPr>
            <p:ph type="sldImg"/>
          </p:nvPr>
        </p:nvSpPr>
        <p:spPr/>
      </p:sp>
      <p:sp>
        <p:nvSpPr>
          <p:cNvPr id="297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b="1" smtClean="0"/>
              <a:t>而不必写成矢量形式</a:t>
            </a:r>
            <a:endParaRPr lang="zh-CN" altLang="en-US" b="1"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3444308-A81A-481A-8E97-5B66138B1509}" type="slidenum">
              <a:rPr lang="en-US" altLang="zh-CN" sz="1300"/>
            </a:fld>
            <a:endParaRPr lang="en-US" altLang="zh-CN" sz="1300"/>
          </a:p>
        </p:txBody>
      </p:sp>
      <p:sp>
        <p:nvSpPr>
          <p:cNvPr id="32771" name="Rectangle 2"/>
          <p:cNvSpPr>
            <a:spLocks noGrp="1" noRot="1" noChangeAspect="1" noChangeArrowheads="1" noTextEdit="1"/>
          </p:cNvSpPr>
          <p:nvPr>
            <p:ph type="sldImg"/>
          </p:nvPr>
        </p:nvSpPr>
        <p:spPr/>
      </p:sp>
      <p:sp>
        <p:nvSpPr>
          <p:cNvPr id="327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3000" b="1" smtClean="0"/>
              <a:t>是由刚体中各质元相对于转轴的分布所决定的量，</a:t>
            </a:r>
            <a:endParaRPr lang="zh-CN" altLang="en-US" sz="3000" b="1"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50A023B-D048-4A94-8815-CE1116E5A1E0}" type="slidenum">
              <a:rPr lang="en-US" altLang="zh-CN" sz="1300"/>
            </a:fld>
            <a:endParaRPr lang="en-US" altLang="zh-CN" sz="1300"/>
          </a:p>
        </p:txBody>
      </p:sp>
      <p:sp>
        <p:nvSpPr>
          <p:cNvPr id="34819" name="Rectangle 2"/>
          <p:cNvSpPr>
            <a:spLocks noGrp="1" noRot="1" noChangeAspect="1" noChangeArrowheads="1" noTextEdit="1"/>
          </p:cNvSpPr>
          <p:nvPr>
            <p:ph type="sldImg"/>
          </p:nvPr>
        </p:nvSpPr>
        <p:spPr/>
      </p:sp>
      <p:sp>
        <p:nvSpPr>
          <p:cNvPr id="348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50000"/>
              </a:spcBef>
            </a:pPr>
            <a:r>
              <a:rPr lang="zh-CN" altLang="en-US" sz="3000" b="1" smtClean="0">
                <a:solidFill>
                  <a:srgbClr val="FFFF00"/>
                </a:solidFill>
              </a:rPr>
              <a:t>同一刚体对不同的转轴有不同的转动惯量。</a:t>
            </a:r>
            <a:endParaRPr lang="zh-CN" altLang="en-US" sz="3000" b="1" smtClean="0">
              <a:solidFill>
                <a:srgbClr val="FFFF00"/>
              </a:solidFill>
            </a:endParaRPr>
          </a:p>
          <a:p>
            <a:pPr eaLnBrk="1" hangingPunct="1"/>
            <a:endParaRPr lang="en-US"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0980D30-D454-46D2-85A1-28129F8ACC8A}" type="slidenum">
              <a:rPr lang="en-US" altLang="zh-CN" sz="1300"/>
            </a:fld>
            <a:endParaRPr lang="en-US" altLang="zh-CN" sz="1300"/>
          </a:p>
        </p:txBody>
      </p:sp>
      <p:sp>
        <p:nvSpPr>
          <p:cNvPr id="36867" name="Rectangle 2"/>
          <p:cNvSpPr>
            <a:spLocks noGrp="1" noRot="1" noChangeAspect="1" noChangeArrowheads="1" noTextEdit="1"/>
          </p:cNvSpPr>
          <p:nvPr>
            <p:ph type="sldImg"/>
          </p:nvPr>
        </p:nvSpPr>
        <p:spPr/>
      </p:sp>
      <p:sp>
        <p:nvSpPr>
          <p:cNvPr id="368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50000"/>
              </a:spcBef>
            </a:pPr>
            <a:r>
              <a:rPr lang="zh-CN" altLang="en-US" sz="3000" b="1" smtClean="0">
                <a:solidFill>
                  <a:srgbClr val="FFFF00"/>
                </a:solidFill>
              </a:rPr>
              <a:t>同一刚体对不同的转轴有不同的转动惯量。</a:t>
            </a:r>
            <a:endParaRPr lang="zh-CN" altLang="en-US" sz="3000" b="1" smtClean="0">
              <a:solidFill>
                <a:srgbClr val="FFFF00"/>
              </a:solidFill>
            </a:endParaRPr>
          </a:p>
          <a:p>
            <a:pPr eaLnBrk="1" hangingPunct="1"/>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DE473A25-A948-4B60-ABA2-E9C10691B52D}"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6553200" y="6245225"/>
            <a:ext cx="2133600" cy="476250"/>
          </a:xfrm>
        </p:spPr>
        <p:txBody>
          <a:bodyPr/>
          <a:lstStyle>
            <a:lvl1pPr>
              <a:defRPr smtClean="0"/>
            </a:lvl1pPr>
          </a:lstStyle>
          <a:p>
            <a:pPr>
              <a:defRPr/>
            </a:pPr>
            <a:fld id="{3BC1F82E-0B34-4098-9D24-2CBDCD6638AC}"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6553200" y="6245225"/>
            <a:ext cx="2133600" cy="476250"/>
          </a:xfrm>
        </p:spPr>
        <p:txBody>
          <a:bodyPr/>
          <a:lstStyle>
            <a:lvl1pPr>
              <a:defRPr smtClean="0"/>
            </a:lvl1pPr>
          </a:lstStyle>
          <a:p>
            <a:pPr>
              <a:defRPr/>
            </a:pPr>
            <a:fld id="{FBF43734-1E05-49C0-ACEE-9722495B0B98}"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lvl1pPr>
              <a:defRPr/>
            </a:lvl1pPr>
          </a:lstStyle>
          <a:p>
            <a:pPr>
              <a:defRPr/>
            </a:pPr>
            <a:endParaRPr lang="en-US" altLang="zh-CN"/>
          </a:p>
        </p:txBody>
      </p:sp>
      <p:sp>
        <p:nvSpPr>
          <p:cNvPr id="4" name="页脚占位符 3"/>
          <p:cNvSpPr>
            <a:spLocks noGrp="1"/>
          </p:cNvSpPr>
          <p:nvPr>
            <p:ph type="ftr" sz="quarter" idx="11"/>
          </p:nvPr>
        </p:nvSpPr>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a:xfrm>
            <a:off x="6553200" y="6245225"/>
            <a:ext cx="2133600" cy="476250"/>
          </a:xfrm>
        </p:spPr>
        <p:txBody>
          <a:bodyPr/>
          <a:lstStyle>
            <a:lvl1pPr>
              <a:defRPr smtClean="0"/>
            </a:lvl1pPr>
          </a:lstStyle>
          <a:p>
            <a:pPr>
              <a:defRPr/>
            </a:pPr>
            <a:fld id="{02DEEFE3-178F-4E15-93B3-A38E358FDC20}"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94281912-19D6-4FCD-80BD-8A8557C7BA4F}"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6553200" y="6245225"/>
            <a:ext cx="2133600" cy="476250"/>
          </a:xfrm>
        </p:spPr>
        <p:txBody>
          <a:bodyPr/>
          <a:lstStyle>
            <a:lvl1pPr>
              <a:defRPr smtClean="0"/>
            </a:lvl1pPr>
          </a:lstStyle>
          <a:p>
            <a:pPr>
              <a:defRPr/>
            </a:pPr>
            <a:fld id="{B8AF2297-EFE4-418C-BB16-18F610443096}"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6553200" y="6245225"/>
            <a:ext cx="2133600" cy="476250"/>
          </a:xfrm>
        </p:spPr>
        <p:txBody>
          <a:bodyPr/>
          <a:lstStyle>
            <a:lvl1pPr>
              <a:defRPr smtClean="0"/>
            </a:lvl1pPr>
          </a:lstStyle>
          <a:p>
            <a:pPr>
              <a:defRPr/>
            </a:pPr>
            <a:fld id="{7680D2DC-66E8-4319-93CC-2B9A71BF16F7}"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pPr>
              <a:defRPr/>
            </a:pPr>
            <a:endParaRPr lang="en-US" altLang="zh-CN"/>
          </a:p>
        </p:txBody>
      </p:sp>
      <p:sp>
        <p:nvSpPr>
          <p:cNvPr id="8" name="页脚占位符 7"/>
          <p:cNvSpPr>
            <a:spLocks noGrp="1"/>
          </p:cNvSpPr>
          <p:nvPr>
            <p:ph type="ftr" sz="quarter" idx="11"/>
          </p:nvPr>
        </p:nvSpPr>
        <p:spPr/>
        <p:txBody>
          <a:bodyPr/>
          <a:lstStyle>
            <a:lvl1pPr>
              <a:defRPr/>
            </a:lvl1pPr>
          </a:lstStyle>
          <a:p>
            <a:pPr>
              <a:defRPr/>
            </a:pPr>
            <a:endParaRPr lang="en-US" altLang="zh-CN"/>
          </a:p>
        </p:txBody>
      </p:sp>
      <p:sp>
        <p:nvSpPr>
          <p:cNvPr id="9" name="灯片编号占位符 8"/>
          <p:cNvSpPr>
            <a:spLocks noGrp="1"/>
          </p:cNvSpPr>
          <p:nvPr>
            <p:ph type="sldNum" sz="quarter" idx="12"/>
          </p:nvPr>
        </p:nvSpPr>
        <p:spPr>
          <a:xfrm>
            <a:off x="6553200" y="6245225"/>
            <a:ext cx="2133600" cy="476250"/>
          </a:xfrm>
        </p:spPr>
        <p:txBody>
          <a:bodyPr/>
          <a:lstStyle>
            <a:lvl1pPr>
              <a:defRPr smtClean="0"/>
            </a:lvl1pPr>
          </a:lstStyle>
          <a:p>
            <a:pPr>
              <a:defRPr/>
            </a:pPr>
            <a:fld id="{A4D7A161-BB96-4611-BAD9-B91A49055DD1}"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defRPr/>
            </a:pPr>
            <a:endParaRPr lang="en-US" altLang="zh-CN"/>
          </a:p>
        </p:txBody>
      </p:sp>
      <p:sp>
        <p:nvSpPr>
          <p:cNvPr id="4" name="页脚占位符 3"/>
          <p:cNvSpPr>
            <a:spLocks noGrp="1"/>
          </p:cNvSpPr>
          <p:nvPr>
            <p:ph type="ftr" sz="quarter" idx="11"/>
          </p:nvPr>
        </p:nvSpPr>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a:xfrm>
            <a:off x="6553200" y="6245225"/>
            <a:ext cx="2133600" cy="476250"/>
          </a:xfrm>
        </p:spPr>
        <p:txBody>
          <a:bodyPr/>
          <a:lstStyle>
            <a:lvl1pPr>
              <a:defRPr smtClean="0"/>
            </a:lvl1pPr>
          </a:lstStyle>
          <a:p>
            <a:pPr>
              <a:defRPr/>
            </a:pPr>
            <a:fld id="{1B780DFB-3D54-4D97-90AC-130A4E806467}"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灯片编号占位符 5"/>
          <p:cNvSpPr>
            <a:spLocks noGrp="1"/>
          </p:cNvSpPr>
          <p:nvPr>
            <p:ph type="sldNum" sz="quarter" idx="12"/>
          </p:nvPr>
        </p:nvSpPr>
        <p:spPr/>
        <p:txBody>
          <a:bodyPr/>
          <a:lstStyle>
            <a:lvl1pPr>
              <a:defRPr/>
            </a:lvl1pPr>
          </a:lstStyle>
          <a:p>
            <a:pPr>
              <a:defRPr/>
            </a:pPr>
            <a:fld id="{7A6CA895-CC47-486D-8CBC-D033718772E1}"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6553200" y="6245225"/>
            <a:ext cx="2133600" cy="476250"/>
          </a:xfrm>
        </p:spPr>
        <p:txBody>
          <a:bodyPr/>
          <a:lstStyle>
            <a:lvl1pPr>
              <a:defRPr smtClean="0"/>
            </a:lvl1pPr>
          </a:lstStyle>
          <a:p>
            <a:pPr>
              <a:defRPr/>
            </a:pPr>
            <a:fld id="{6C6A4B12-8817-4660-80FB-571D44680E1C}"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6553200" y="6245225"/>
            <a:ext cx="2133600" cy="476250"/>
          </a:xfrm>
        </p:spPr>
        <p:txBody>
          <a:bodyPr/>
          <a:lstStyle>
            <a:lvl1pPr>
              <a:defRPr smtClean="0"/>
            </a:lvl1pPr>
          </a:lstStyle>
          <a:p>
            <a:pPr>
              <a:defRPr/>
            </a:pPr>
            <a:fld id="{C0269B1A-CD94-4C47-9030-0B3712E0439F}"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55300"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a:latin typeface="Arial" panose="020B0604020202020204" pitchFamily="34" charset="0"/>
                <a:ea typeface="宋体" panose="02010600030101010101" pitchFamily="2" charset="-122"/>
              </a:defRPr>
            </a:lvl1pPr>
          </a:lstStyle>
          <a:p>
            <a:pPr>
              <a:defRPr/>
            </a:pPr>
            <a:endParaRPr lang="en-US" altLang="zh-CN"/>
          </a:p>
        </p:txBody>
      </p:sp>
      <p:sp>
        <p:nvSpPr>
          <p:cNvPr id="55301"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atin typeface="Arial" panose="020B0604020202020204" pitchFamily="34" charset="0"/>
                <a:ea typeface="宋体" panose="02010600030101010101" pitchFamily="2" charset="-122"/>
              </a:defRPr>
            </a:lvl1pPr>
          </a:lstStyle>
          <a:p>
            <a:pPr>
              <a:defRPr/>
            </a:pPr>
            <a:endParaRPr lang="en-US" altLang="zh-CN"/>
          </a:p>
        </p:txBody>
      </p:sp>
      <p:sp>
        <p:nvSpPr>
          <p:cNvPr id="7" name="灯片编号占位符 5"/>
          <p:cNvSpPr>
            <a:spLocks noGrp="1"/>
          </p:cNvSpPr>
          <p:nvPr>
            <p:ph type="sldNum" sz="quarter" idx="4"/>
          </p:nvPr>
        </p:nvSpPr>
        <p:spPr>
          <a:xfrm>
            <a:off x="7010400" y="6381750"/>
            <a:ext cx="2133600" cy="476250"/>
          </a:xfrm>
          <a:prstGeom prst="rect">
            <a:avLst/>
          </a:prstGeom>
        </p:spPr>
        <p:txBody>
          <a:bodyPr vert="horz" wrap="square" lIns="91440" tIns="45720" rIns="91440" bIns="45720" numCol="1" anchor="t" anchorCtr="0" compatLnSpc="1"/>
          <a:lstStyle>
            <a:lvl1pPr algn="r" eaLnBrk="1" hangingPunct="1">
              <a:defRPr sz="2400" b="1" smtClean="0">
                <a:solidFill>
                  <a:srgbClr val="0000FF"/>
                </a:solidFill>
                <a:latin typeface="Times New Roman" panose="02020603050405020304" pitchFamily="18" charset="0"/>
                <a:cs typeface="Times New Roman" panose="02020603050405020304" pitchFamily="18" charset="0"/>
              </a:defRPr>
            </a:lvl1pPr>
          </a:lstStyle>
          <a:p>
            <a:pPr>
              <a:defRPr/>
            </a:pPr>
            <a:fld id="{73044E5C-4436-47AE-BFCE-30889F65C8A9}"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9" Type="http://schemas.openxmlformats.org/officeDocument/2006/relationships/oleObject" Target="../embeddings/oleObject30.bin"/><Relationship Id="rId8" Type="http://schemas.openxmlformats.org/officeDocument/2006/relationships/image" Target="../media/image34.wmf"/><Relationship Id="rId7" Type="http://schemas.openxmlformats.org/officeDocument/2006/relationships/oleObject" Target="../embeddings/oleObject29.bin"/><Relationship Id="rId6" Type="http://schemas.openxmlformats.org/officeDocument/2006/relationships/image" Target="../media/image33.emf"/><Relationship Id="rId5" Type="http://schemas.openxmlformats.org/officeDocument/2006/relationships/oleObject" Target="../embeddings/oleObject28.bin"/><Relationship Id="rId4" Type="http://schemas.openxmlformats.org/officeDocument/2006/relationships/image" Target="../media/image32.wmf"/><Relationship Id="rId3" Type="http://schemas.openxmlformats.org/officeDocument/2006/relationships/oleObject" Target="../embeddings/oleObject27.bin"/><Relationship Id="rId22" Type="http://schemas.openxmlformats.org/officeDocument/2006/relationships/vmlDrawing" Target="../drawings/vmlDrawing7.vml"/><Relationship Id="rId21" Type="http://schemas.openxmlformats.org/officeDocument/2006/relationships/slideLayout" Target="../slideLayouts/slideLayout7.xml"/><Relationship Id="rId20" Type="http://schemas.openxmlformats.org/officeDocument/2006/relationships/image" Target="../media/image40.emf"/><Relationship Id="rId2" Type="http://schemas.openxmlformats.org/officeDocument/2006/relationships/image" Target="../media/image31.wmf"/><Relationship Id="rId19" Type="http://schemas.openxmlformats.org/officeDocument/2006/relationships/oleObject" Target="../embeddings/oleObject35.bin"/><Relationship Id="rId18" Type="http://schemas.openxmlformats.org/officeDocument/2006/relationships/image" Target="../media/image39.emf"/><Relationship Id="rId17" Type="http://schemas.openxmlformats.org/officeDocument/2006/relationships/oleObject" Target="../embeddings/oleObject34.bin"/><Relationship Id="rId16" Type="http://schemas.openxmlformats.org/officeDocument/2006/relationships/image" Target="../media/image38.emf"/><Relationship Id="rId15" Type="http://schemas.openxmlformats.org/officeDocument/2006/relationships/oleObject" Target="../embeddings/oleObject33.bin"/><Relationship Id="rId14" Type="http://schemas.openxmlformats.org/officeDocument/2006/relationships/image" Target="../media/image37.emf"/><Relationship Id="rId13" Type="http://schemas.openxmlformats.org/officeDocument/2006/relationships/oleObject" Target="../embeddings/oleObject32.bin"/><Relationship Id="rId12" Type="http://schemas.openxmlformats.org/officeDocument/2006/relationships/image" Target="../media/image36.emf"/><Relationship Id="rId11" Type="http://schemas.openxmlformats.org/officeDocument/2006/relationships/oleObject" Target="../embeddings/oleObject31.bin"/><Relationship Id="rId10" Type="http://schemas.openxmlformats.org/officeDocument/2006/relationships/image" Target="../media/image35.emf"/><Relationship Id="rId1" Type="http://schemas.openxmlformats.org/officeDocument/2006/relationships/oleObject" Target="../embeddings/oleObject26.bin"/></Relationships>
</file>

<file path=ppt/slides/_rels/slide11.xml.rels><?xml version="1.0" encoding="UTF-8" standalone="yes"?>
<Relationships xmlns="http://schemas.openxmlformats.org/package/2006/relationships"><Relationship Id="rId9" Type="http://schemas.openxmlformats.org/officeDocument/2006/relationships/oleObject" Target="../embeddings/oleObject40.bin"/><Relationship Id="rId8" Type="http://schemas.openxmlformats.org/officeDocument/2006/relationships/image" Target="../media/image44.emf"/><Relationship Id="rId7" Type="http://schemas.openxmlformats.org/officeDocument/2006/relationships/oleObject" Target="../embeddings/oleObject39.bin"/><Relationship Id="rId6" Type="http://schemas.openxmlformats.org/officeDocument/2006/relationships/image" Target="../media/image43.emf"/><Relationship Id="rId5" Type="http://schemas.openxmlformats.org/officeDocument/2006/relationships/oleObject" Target="../embeddings/oleObject38.bin"/><Relationship Id="rId4" Type="http://schemas.openxmlformats.org/officeDocument/2006/relationships/image" Target="../media/image42.wmf"/><Relationship Id="rId39" Type="http://schemas.openxmlformats.org/officeDocument/2006/relationships/notesSlide" Target="../notesSlides/notesSlide5.xml"/><Relationship Id="rId38" Type="http://schemas.openxmlformats.org/officeDocument/2006/relationships/vmlDrawing" Target="../drawings/vmlDrawing8.vml"/><Relationship Id="rId37" Type="http://schemas.openxmlformats.org/officeDocument/2006/relationships/slideLayout" Target="../slideLayouts/slideLayout2.xml"/><Relationship Id="rId36" Type="http://schemas.openxmlformats.org/officeDocument/2006/relationships/image" Target="../media/image58.wmf"/><Relationship Id="rId35" Type="http://schemas.openxmlformats.org/officeDocument/2006/relationships/oleObject" Target="../embeddings/oleObject53.bin"/><Relationship Id="rId34" Type="http://schemas.openxmlformats.org/officeDocument/2006/relationships/image" Target="../media/image57.wmf"/><Relationship Id="rId33" Type="http://schemas.openxmlformats.org/officeDocument/2006/relationships/oleObject" Target="../embeddings/oleObject52.bin"/><Relationship Id="rId32" Type="http://schemas.openxmlformats.org/officeDocument/2006/relationships/image" Target="../media/image56.emf"/><Relationship Id="rId31" Type="http://schemas.openxmlformats.org/officeDocument/2006/relationships/oleObject" Target="../embeddings/oleObject51.bin"/><Relationship Id="rId30" Type="http://schemas.openxmlformats.org/officeDocument/2006/relationships/image" Target="../media/image55.emf"/><Relationship Id="rId3" Type="http://schemas.openxmlformats.org/officeDocument/2006/relationships/oleObject" Target="../embeddings/oleObject37.bin"/><Relationship Id="rId29" Type="http://schemas.openxmlformats.org/officeDocument/2006/relationships/oleObject" Target="../embeddings/oleObject50.bin"/><Relationship Id="rId28" Type="http://schemas.openxmlformats.org/officeDocument/2006/relationships/image" Target="../media/image54.emf"/><Relationship Id="rId27" Type="http://schemas.openxmlformats.org/officeDocument/2006/relationships/oleObject" Target="../embeddings/oleObject49.bin"/><Relationship Id="rId26" Type="http://schemas.openxmlformats.org/officeDocument/2006/relationships/image" Target="../media/image53.emf"/><Relationship Id="rId25" Type="http://schemas.openxmlformats.org/officeDocument/2006/relationships/oleObject" Target="../embeddings/oleObject48.bin"/><Relationship Id="rId24" Type="http://schemas.openxmlformats.org/officeDocument/2006/relationships/image" Target="../media/image52.emf"/><Relationship Id="rId23" Type="http://schemas.openxmlformats.org/officeDocument/2006/relationships/oleObject" Target="../embeddings/oleObject47.bin"/><Relationship Id="rId22" Type="http://schemas.openxmlformats.org/officeDocument/2006/relationships/image" Target="../media/image51.emf"/><Relationship Id="rId21" Type="http://schemas.openxmlformats.org/officeDocument/2006/relationships/oleObject" Target="../embeddings/oleObject46.bin"/><Relationship Id="rId20" Type="http://schemas.openxmlformats.org/officeDocument/2006/relationships/image" Target="../media/image50.emf"/><Relationship Id="rId2" Type="http://schemas.openxmlformats.org/officeDocument/2006/relationships/image" Target="../media/image41.wmf"/><Relationship Id="rId19" Type="http://schemas.openxmlformats.org/officeDocument/2006/relationships/oleObject" Target="../embeddings/oleObject45.bin"/><Relationship Id="rId18" Type="http://schemas.openxmlformats.org/officeDocument/2006/relationships/image" Target="../media/image49.emf"/><Relationship Id="rId17" Type="http://schemas.openxmlformats.org/officeDocument/2006/relationships/oleObject" Target="../embeddings/oleObject44.bin"/><Relationship Id="rId16" Type="http://schemas.openxmlformats.org/officeDocument/2006/relationships/image" Target="../media/image48.emf"/><Relationship Id="rId15" Type="http://schemas.openxmlformats.org/officeDocument/2006/relationships/oleObject" Target="../embeddings/oleObject43.bin"/><Relationship Id="rId14" Type="http://schemas.openxmlformats.org/officeDocument/2006/relationships/image" Target="../media/image47.emf"/><Relationship Id="rId13" Type="http://schemas.openxmlformats.org/officeDocument/2006/relationships/oleObject" Target="../embeddings/oleObject42.bin"/><Relationship Id="rId12" Type="http://schemas.openxmlformats.org/officeDocument/2006/relationships/image" Target="../media/image46.emf"/><Relationship Id="rId11" Type="http://schemas.openxmlformats.org/officeDocument/2006/relationships/oleObject" Target="../embeddings/oleObject41.bin"/><Relationship Id="rId10" Type="http://schemas.openxmlformats.org/officeDocument/2006/relationships/image" Target="../media/image45.emf"/><Relationship Id="rId1" Type="http://schemas.openxmlformats.org/officeDocument/2006/relationships/oleObject" Target="../embeddings/oleObject36.bin"/></Relationships>
</file>

<file path=ppt/slides/_rels/slide12.xml.rels><?xml version="1.0" encoding="UTF-8" standalone="yes"?>
<Relationships xmlns="http://schemas.openxmlformats.org/package/2006/relationships"><Relationship Id="rId9" Type="http://schemas.openxmlformats.org/officeDocument/2006/relationships/oleObject" Target="../embeddings/oleObject58.bin"/><Relationship Id="rId8" Type="http://schemas.openxmlformats.org/officeDocument/2006/relationships/image" Target="../media/image62.emf"/><Relationship Id="rId7" Type="http://schemas.openxmlformats.org/officeDocument/2006/relationships/oleObject" Target="../embeddings/oleObject57.bin"/><Relationship Id="rId6" Type="http://schemas.openxmlformats.org/officeDocument/2006/relationships/image" Target="../media/image61.emf"/><Relationship Id="rId5" Type="http://schemas.openxmlformats.org/officeDocument/2006/relationships/oleObject" Target="../embeddings/oleObject56.bin"/><Relationship Id="rId4" Type="http://schemas.openxmlformats.org/officeDocument/2006/relationships/image" Target="../media/image60.emf"/><Relationship Id="rId3" Type="http://schemas.openxmlformats.org/officeDocument/2006/relationships/oleObject" Target="../embeddings/oleObject55.bin"/><Relationship Id="rId23" Type="http://schemas.openxmlformats.org/officeDocument/2006/relationships/notesSlide" Target="../notesSlides/notesSlide6.xml"/><Relationship Id="rId22" Type="http://schemas.openxmlformats.org/officeDocument/2006/relationships/vmlDrawing" Target="../drawings/vmlDrawing9.vml"/><Relationship Id="rId21" Type="http://schemas.openxmlformats.org/officeDocument/2006/relationships/slideLayout" Target="../slideLayouts/slideLayout7.xml"/><Relationship Id="rId20" Type="http://schemas.openxmlformats.org/officeDocument/2006/relationships/image" Target="../media/image68.emf"/><Relationship Id="rId2" Type="http://schemas.openxmlformats.org/officeDocument/2006/relationships/image" Target="../media/image59.emf"/><Relationship Id="rId19" Type="http://schemas.openxmlformats.org/officeDocument/2006/relationships/oleObject" Target="../embeddings/oleObject63.bin"/><Relationship Id="rId18" Type="http://schemas.openxmlformats.org/officeDocument/2006/relationships/image" Target="../media/image67.emf"/><Relationship Id="rId17" Type="http://schemas.openxmlformats.org/officeDocument/2006/relationships/oleObject" Target="../embeddings/oleObject62.bin"/><Relationship Id="rId16" Type="http://schemas.openxmlformats.org/officeDocument/2006/relationships/image" Target="../media/image66.emf"/><Relationship Id="rId15" Type="http://schemas.openxmlformats.org/officeDocument/2006/relationships/oleObject" Target="../embeddings/oleObject61.bin"/><Relationship Id="rId14" Type="http://schemas.openxmlformats.org/officeDocument/2006/relationships/image" Target="../media/image65.emf"/><Relationship Id="rId13" Type="http://schemas.openxmlformats.org/officeDocument/2006/relationships/oleObject" Target="../embeddings/oleObject60.bin"/><Relationship Id="rId12" Type="http://schemas.openxmlformats.org/officeDocument/2006/relationships/image" Target="../media/image64.emf"/><Relationship Id="rId11" Type="http://schemas.openxmlformats.org/officeDocument/2006/relationships/oleObject" Target="../embeddings/oleObject59.bin"/><Relationship Id="rId10" Type="http://schemas.openxmlformats.org/officeDocument/2006/relationships/image" Target="../media/image63.emf"/><Relationship Id="rId1" Type="http://schemas.openxmlformats.org/officeDocument/2006/relationships/oleObject" Target="../embeddings/oleObject54.bin"/></Relationships>
</file>

<file path=ppt/slides/_rels/slide13.xml.rels><?xml version="1.0" encoding="UTF-8" standalone="yes"?>
<Relationships xmlns="http://schemas.openxmlformats.org/package/2006/relationships"><Relationship Id="rId9" Type="http://schemas.openxmlformats.org/officeDocument/2006/relationships/oleObject" Target="../embeddings/oleObject68.bin"/><Relationship Id="rId8" Type="http://schemas.openxmlformats.org/officeDocument/2006/relationships/image" Target="../media/image72.emf"/><Relationship Id="rId7" Type="http://schemas.openxmlformats.org/officeDocument/2006/relationships/oleObject" Target="../embeddings/oleObject67.bin"/><Relationship Id="rId6" Type="http://schemas.openxmlformats.org/officeDocument/2006/relationships/image" Target="../media/image71.emf"/><Relationship Id="rId5" Type="http://schemas.openxmlformats.org/officeDocument/2006/relationships/oleObject" Target="../embeddings/oleObject66.bin"/><Relationship Id="rId4" Type="http://schemas.openxmlformats.org/officeDocument/2006/relationships/image" Target="../media/image70.emf"/><Relationship Id="rId3" Type="http://schemas.openxmlformats.org/officeDocument/2006/relationships/oleObject" Target="../embeddings/oleObject65.bin"/><Relationship Id="rId22" Type="http://schemas.openxmlformats.org/officeDocument/2006/relationships/vmlDrawing" Target="../drawings/vmlDrawing10.vml"/><Relationship Id="rId21" Type="http://schemas.openxmlformats.org/officeDocument/2006/relationships/slideLayout" Target="../slideLayouts/slideLayout7.xml"/><Relationship Id="rId20" Type="http://schemas.openxmlformats.org/officeDocument/2006/relationships/image" Target="../media/image78.wmf"/><Relationship Id="rId2" Type="http://schemas.openxmlformats.org/officeDocument/2006/relationships/image" Target="../media/image69.emf"/><Relationship Id="rId19" Type="http://schemas.openxmlformats.org/officeDocument/2006/relationships/oleObject" Target="../embeddings/oleObject73.bin"/><Relationship Id="rId18" Type="http://schemas.openxmlformats.org/officeDocument/2006/relationships/image" Target="../media/image77.emf"/><Relationship Id="rId17" Type="http://schemas.openxmlformats.org/officeDocument/2006/relationships/oleObject" Target="../embeddings/oleObject72.bin"/><Relationship Id="rId16" Type="http://schemas.openxmlformats.org/officeDocument/2006/relationships/image" Target="../media/image76.emf"/><Relationship Id="rId15" Type="http://schemas.openxmlformats.org/officeDocument/2006/relationships/oleObject" Target="../embeddings/oleObject71.bin"/><Relationship Id="rId14" Type="http://schemas.openxmlformats.org/officeDocument/2006/relationships/image" Target="../media/image75.emf"/><Relationship Id="rId13" Type="http://schemas.openxmlformats.org/officeDocument/2006/relationships/oleObject" Target="../embeddings/oleObject70.bin"/><Relationship Id="rId12" Type="http://schemas.openxmlformats.org/officeDocument/2006/relationships/image" Target="../media/image74.emf"/><Relationship Id="rId11" Type="http://schemas.openxmlformats.org/officeDocument/2006/relationships/oleObject" Target="../embeddings/oleObject69.bin"/><Relationship Id="rId10" Type="http://schemas.openxmlformats.org/officeDocument/2006/relationships/image" Target="../media/image73.emf"/><Relationship Id="rId1" Type="http://schemas.openxmlformats.org/officeDocument/2006/relationships/oleObject" Target="../embeddings/oleObject64.bin"/></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vmlDrawing" Target="../drawings/vmlDrawing11.vml"/><Relationship Id="rId5" Type="http://schemas.openxmlformats.org/officeDocument/2006/relationships/slideLayout" Target="../slideLayouts/slideLayout2.xml"/><Relationship Id="rId4" Type="http://schemas.openxmlformats.org/officeDocument/2006/relationships/image" Target="../media/image80.emf"/><Relationship Id="rId3" Type="http://schemas.openxmlformats.org/officeDocument/2006/relationships/oleObject" Target="../embeddings/oleObject75.bin"/><Relationship Id="rId2" Type="http://schemas.openxmlformats.org/officeDocument/2006/relationships/image" Target="../media/image79.emf"/><Relationship Id="rId1" Type="http://schemas.openxmlformats.org/officeDocument/2006/relationships/oleObject" Target="../embeddings/oleObject74.bin"/></Relationships>
</file>

<file path=ppt/slides/_rels/slide15.xml.rels><?xml version="1.0" encoding="UTF-8" standalone="yes"?>
<Relationships xmlns="http://schemas.openxmlformats.org/package/2006/relationships"><Relationship Id="rId9" Type="http://schemas.openxmlformats.org/officeDocument/2006/relationships/oleObject" Target="../embeddings/oleObject80.bin"/><Relationship Id="rId8" Type="http://schemas.openxmlformats.org/officeDocument/2006/relationships/image" Target="../media/image84.emf"/><Relationship Id="rId7" Type="http://schemas.openxmlformats.org/officeDocument/2006/relationships/oleObject" Target="../embeddings/oleObject79.bin"/><Relationship Id="rId6" Type="http://schemas.openxmlformats.org/officeDocument/2006/relationships/image" Target="../media/image83.emf"/><Relationship Id="rId5" Type="http://schemas.openxmlformats.org/officeDocument/2006/relationships/oleObject" Target="../embeddings/oleObject78.bin"/><Relationship Id="rId4" Type="http://schemas.openxmlformats.org/officeDocument/2006/relationships/image" Target="../media/image82.emf"/><Relationship Id="rId3" Type="http://schemas.openxmlformats.org/officeDocument/2006/relationships/oleObject" Target="../embeddings/oleObject77.bin"/><Relationship Id="rId21" Type="http://schemas.openxmlformats.org/officeDocument/2006/relationships/notesSlide" Target="../notesSlides/notesSlide8.xml"/><Relationship Id="rId20" Type="http://schemas.openxmlformats.org/officeDocument/2006/relationships/vmlDrawing" Target="../drawings/vmlDrawing12.vml"/><Relationship Id="rId2" Type="http://schemas.openxmlformats.org/officeDocument/2006/relationships/image" Target="../media/image81.emf"/><Relationship Id="rId19" Type="http://schemas.openxmlformats.org/officeDocument/2006/relationships/slideLayout" Target="../slideLayouts/slideLayout7.xml"/><Relationship Id="rId18" Type="http://schemas.openxmlformats.org/officeDocument/2006/relationships/image" Target="../media/image89.emf"/><Relationship Id="rId17" Type="http://schemas.openxmlformats.org/officeDocument/2006/relationships/oleObject" Target="../embeddings/oleObject84.bin"/><Relationship Id="rId16" Type="http://schemas.openxmlformats.org/officeDocument/2006/relationships/image" Target="../media/image88.emf"/><Relationship Id="rId15" Type="http://schemas.openxmlformats.org/officeDocument/2006/relationships/oleObject" Target="../embeddings/oleObject83.bin"/><Relationship Id="rId14" Type="http://schemas.openxmlformats.org/officeDocument/2006/relationships/image" Target="../media/image87.emf"/><Relationship Id="rId13" Type="http://schemas.openxmlformats.org/officeDocument/2006/relationships/oleObject" Target="../embeddings/oleObject82.bin"/><Relationship Id="rId12" Type="http://schemas.openxmlformats.org/officeDocument/2006/relationships/image" Target="../media/image86.emf"/><Relationship Id="rId11" Type="http://schemas.openxmlformats.org/officeDocument/2006/relationships/oleObject" Target="../embeddings/oleObject81.bin"/><Relationship Id="rId10" Type="http://schemas.openxmlformats.org/officeDocument/2006/relationships/image" Target="../media/image85.emf"/><Relationship Id="rId1" Type="http://schemas.openxmlformats.org/officeDocument/2006/relationships/oleObject" Target="../embeddings/oleObject76.bin"/></Relationships>
</file>

<file path=ppt/slides/_rels/slide16.xml.rels><?xml version="1.0" encoding="UTF-8" standalone="yes"?>
<Relationships xmlns="http://schemas.openxmlformats.org/package/2006/relationships"><Relationship Id="rId9" Type="http://schemas.openxmlformats.org/officeDocument/2006/relationships/oleObject" Target="../embeddings/oleObject89.bin"/><Relationship Id="rId8" Type="http://schemas.openxmlformats.org/officeDocument/2006/relationships/image" Target="../media/image93.emf"/><Relationship Id="rId7" Type="http://schemas.openxmlformats.org/officeDocument/2006/relationships/oleObject" Target="../embeddings/oleObject88.bin"/><Relationship Id="rId6" Type="http://schemas.openxmlformats.org/officeDocument/2006/relationships/image" Target="../media/image92.wmf"/><Relationship Id="rId5" Type="http://schemas.openxmlformats.org/officeDocument/2006/relationships/oleObject" Target="../embeddings/oleObject87.bin"/><Relationship Id="rId4" Type="http://schemas.openxmlformats.org/officeDocument/2006/relationships/image" Target="../media/image91.emf"/><Relationship Id="rId3" Type="http://schemas.openxmlformats.org/officeDocument/2006/relationships/oleObject" Target="../embeddings/oleObject86.bin"/><Relationship Id="rId2" Type="http://schemas.openxmlformats.org/officeDocument/2006/relationships/image" Target="../media/image90.emf"/><Relationship Id="rId13" Type="http://schemas.openxmlformats.org/officeDocument/2006/relationships/notesSlide" Target="../notesSlides/notesSlide9.xml"/><Relationship Id="rId12" Type="http://schemas.openxmlformats.org/officeDocument/2006/relationships/vmlDrawing" Target="../drawings/vmlDrawing13.vml"/><Relationship Id="rId11" Type="http://schemas.openxmlformats.org/officeDocument/2006/relationships/slideLayout" Target="../slideLayouts/slideLayout7.xml"/><Relationship Id="rId10" Type="http://schemas.openxmlformats.org/officeDocument/2006/relationships/image" Target="../media/image94.wmf"/><Relationship Id="rId1" Type="http://schemas.openxmlformats.org/officeDocument/2006/relationships/oleObject" Target="../embeddings/oleObject85.bin"/></Relationships>
</file>

<file path=ppt/slides/_rels/slide17.xml.rels><?xml version="1.0" encoding="UTF-8" standalone="yes"?>
<Relationships xmlns="http://schemas.openxmlformats.org/package/2006/relationships"><Relationship Id="rId9" Type="http://schemas.openxmlformats.org/officeDocument/2006/relationships/oleObject" Target="../embeddings/oleObject94.bin"/><Relationship Id="rId8" Type="http://schemas.openxmlformats.org/officeDocument/2006/relationships/image" Target="../media/image98.emf"/><Relationship Id="rId7" Type="http://schemas.openxmlformats.org/officeDocument/2006/relationships/oleObject" Target="../embeddings/oleObject93.bin"/><Relationship Id="rId6" Type="http://schemas.openxmlformats.org/officeDocument/2006/relationships/image" Target="../media/image97.wmf"/><Relationship Id="rId5" Type="http://schemas.openxmlformats.org/officeDocument/2006/relationships/oleObject" Target="../embeddings/oleObject92.bin"/><Relationship Id="rId4" Type="http://schemas.openxmlformats.org/officeDocument/2006/relationships/image" Target="../media/image96.wmf"/><Relationship Id="rId3" Type="http://schemas.openxmlformats.org/officeDocument/2006/relationships/oleObject" Target="../embeddings/oleObject91.bin"/><Relationship Id="rId2" Type="http://schemas.openxmlformats.org/officeDocument/2006/relationships/image" Target="../media/image95.wmf"/><Relationship Id="rId19" Type="http://schemas.openxmlformats.org/officeDocument/2006/relationships/notesSlide" Target="../notesSlides/notesSlide10.xml"/><Relationship Id="rId18" Type="http://schemas.openxmlformats.org/officeDocument/2006/relationships/vmlDrawing" Target="../drawings/vmlDrawing14.vml"/><Relationship Id="rId17" Type="http://schemas.openxmlformats.org/officeDocument/2006/relationships/slideLayout" Target="../slideLayouts/slideLayout7.xml"/><Relationship Id="rId16" Type="http://schemas.openxmlformats.org/officeDocument/2006/relationships/image" Target="../media/image102.emf"/><Relationship Id="rId15" Type="http://schemas.openxmlformats.org/officeDocument/2006/relationships/oleObject" Target="../embeddings/oleObject97.bin"/><Relationship Id="rId14" Type="http://schemas.openxmlformats.org/officeDocument/2006/relationships/image" Target="../media/image101.emf"/><Relationship Id="rId13" Type="http://schemas.openxmlformats.org/officeDocument/2006/relationships/oleObject" Target="../embeddings/oleObject96.bin"/><Relationship Id="rId12" Type="http://schemas.openxmlformats.org/officeDocument/2006/relationships/image" Target="../media/image100.wmf"/><Relationship Id="rId11" Type="http://schemas.openxmlformats.org/officeDocument/2006/relationships/oleObject" Target="../embeddings/oleObject95.bin"/><Relationship Id="rId10" Type="http://schemas.openxmlformats.org/officeDocument/2006/relationships/image" Target="../media/image99.emf"/><Relationship Id="rId1" Type="http://schemas.openxmlformats.org/officeDocument/2006/relationships/oleObject" Target="../embeddings/oleObject90.bin"/></Relationships>
</file>

<file path=ppt/slides/_rels/slide18.xml.rels><?xml version="1.0" encoding="UTF-8" standalone="yes"?>
<Relationships xmlns="http://schemas.openxmlformats.org/package/2006/relationships"><Relationship Id="rId9" Type="http://schemas.openxmlformats.org/officeDocument/2006/relationships/oleObject" Target="../embeddings/oleObject102.bin"/><Relationship Id="rId8" Type="http://schemas.openxmlformats.org/officeDocument/2006/relationships/image" Target="../media/image106.emf"/><Relationship Id="rId7" Type="http://schemas.openxmlformats.org/officeDocument/2006/relationships/oleObject" Target="../embeddings/oleObject101.bin"/><Relationship Id="rId6" Type="http://schemas.openxmlformats.org/officeDocument/2006/relationships/image" Target="../media/image105.emf"/><Relationship Id="rId5" Type="http://schemas.openxmlformats.org/officeDocument/2006/relationships/oleObject" Target="../embeddings/oleObject100.bin"/><Relationship Id="rId4" Type="http://schemas.openxmlformats.org/officeDocument/2006/relationships/image" Target="../media/image104.wmf"/><Relationship Id="rId3" Type="http://schemas.openxmlformats.org/officeDocument/2006/relationships/oleObject" Target="../embeddings/oleObject99.bin"/><Relationship Id="rId2" Type="http://schemas.openxmlformats.org/officeDocument/2006/relationships/image" Target="../media/image103.wmf"/><Relationship Id="rId12" Type="http://schemas.openxmlformats.org/officeDocument/2006/relationships/vmlDrawing" Target="../drawings/vmlDrawing15.vml"/><Relationship Id="rId11" Type="http://schemas.openxmlformats.org/officeDocument/2006/relationships/slideLayout" Target="../slideLayouts/slideLayout7.xml"/><Relationship Id="rId10" Type="http://schemas.openxmlformats.org/officeDocument/2006/relationships/image" Target="../media/image107.emf"/><Relationship Id="rId1" Type="http://schemas.openxmlformats.org/officeDocument/2006/relationships/oleObject" Target="../embeddings/oleObject98.bin"/></Relationships>
</file>

<file path=ppt/slides/_rels/slide1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11.emf"/><Relationship Id="rId7" Type="http://schemas.openxmlformats.org/officeDocument/2006/relationships/oleObject" Target="../embeddings/oleObject106.bin"/><Relationship Id="rId6" Type="http://schemas.openxmlformats.org/officeDocument/2006/relationships/image" Target="../media/image110.emf"/><Relationship Id="rId5" Type="http://schemas.openxmlformats.org/officeDocument/2006/relationships/oleObject" Target="../embeddings/oleObject105.bin"/><Relationship Id="rId4" Type="http://schemas.openxmlformats.org/officeDocument/2006/relationships/image" Target="../media/image109.emf"/><Relationship Id="rId3" Type="http://schemas.openxmlformats.org/officeDocument/2006/relationships/oleObject" Target="../embeddings/oleObject104.bin"/><Relationship Id="rId2" Type="http://schemas.openxmlformats.org/officeDocument/2006/relationships/image" Target="../media/image108.emf"/><Relationship Id="rId10" Type="http://schemas.openxmlformats.org/officeDocument/2006/relationships/vmlDrawing" Target="../drawings/vmlDrawing16.vml"/><Relationship Id="rId1" Type="http://schemas.openxmlformats.org/officeDocument/2006/relationships/oleObject" Target="../embeddings/oleObject103.bin"/></Relationships>
</file>

<file path=ppt/slides/_rels/slide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1.wmf"/><Relationship Id="rId1" Type="http://schemas.openxmlformats.org/officeDocument/2006/relationships/control" Target="../activeX/activeX1.xml"/></Relationships>
</file>

<file path=ppt/slides/_rels/slide20.xml.rels><?xml version="1.0" encoding="UTF-8" standalone="yes"?>
<Relationships xmlns="http://schemas.openxmlformats.org/package/2006/relationships"><Relationship Id="rId6" Type="http://schemas.openxmlformats.org/officeDocument/2006/relationships/vmlDrawing" Target="../drawings/vmlDrawing17.vml"/><Relationship Id="rId5" Type="http://schemas.openxmlformats.org/officeDocument/2006/relationships/slideLayout" Target="../slideLayouts/slideLayout7.xml"/><Relationship Id="rId4" Type="http://schemas.openxmlformats.org/officeDocument/2006/relationships/image" Target="../media/image113.emf"/><Relationship Id="rId3" Type="http://schemas.openxmlformats.org/officeDocument/2006/relationships/oleObject" Target="../embeddings/oleObject108.bin"/><Relationship Id="rId2" Type="http://schemas.openxmlformats.org/officeDocument/2006/relationships/image" Target="../media/image112.emf"/><Relationship Id="rId1" Type="http://schemas.openxmlformats.org/officeDocument/2006/relationships/oleObject" Target="../embeddings/oleObject107.bin"/></Relationships>
</file>

<file path=ppt/slides/_rels/slide21.xml.rels><?xml version="1.0" encoding="UTF-8" standalone="yes"?>
<Relationships xmlns="http://schemas.openxmlformats.org/package/2006/relationships"><Relationship Id="rId9" Type="http://schemas.openxmlformats.org/officeDocument/2006/relationships/oleObject" Target="../embeddings/oleObject113.bin"/><Relationship Id="rId8" Type="http://schemas.openxmlformats.org/officeDocument/2006/relationships/image" Target="../media/image117.emf"/><Relationship Id="rId7" Type="http://schemas.openxmlformats.org/officeDocument/2006/relationships/oleObject" Target="../embeddings/oleObject112.bin"/><Relationship Id="rId6" Type="http://schemas.openxmlformats.org/officeDocument/2006/relationships/image" Target="../media/image116.emf"/><Relationship Id="rId5" Type="http://schemas.openxmlformats.org/officeDocument/2006/relationships/oleObject" Target="../embeddings/oleObject111.bin"/><Relationship Id="rId4" Type="http://schemas.openxmlformats.org/officeDocument/2006/relationships/image" Target="../media/image115.emf"/><Relationship Id="rId3" Type="http://schemas.openxmlformats.org/officeDocument/2006/relationships/oleObject" Target="../embeddings/oleObject110.bin"/><Relationship Id="rId2" Type="http://schemas.openxmlformats.org/officeDocument/2006/relationships/image" Target="../media/image114.emf"/><Relationship Id="rId16" Type="http://schemas.openxmlformats.org/officeDocument/2006/relationships/vmlDrawing" Target="../drawings/vmlDrawing18.vml"/><Relationship Id="rId15" Type="http://schemas.openxmlformats.org/officeDocument/2006/relationships/slideLayout" Target="../slideLayouts/slideLayout7.xml"/><Relationship Id="rId14" Type="http://schemas.openxmlformats.org/officeDocument/2006/relationships/image" Target="../media/image120.wmf"/><Relationship Id="rId13" Type="http://schemas.openxmlformats.org/officeDocument/2006/relationships/oleObject" Target="../embeddings/oleObject115.bin"/><Relationship Id="rId12" Type="http://schemas.openxmlformats.org/officeDocument/2006/relationships/image" Target="../media/image119.emf"/><Relationship Id="rId11" Type="http://schemas.openxmlformats.org/officeDocument/2006/relationships/oleObject" Target="../embeddings/oleObject114.bin"/><Relationship Id="rId10" Type="http://schemas.openxmlformats.org/officeDocument/2006/relationships/image" Target="../media/image118.emf"/><Relationship Id="rId1" Type="http://schemas.openxmlformats.org/officeDocument/2006/relationships/oleObject" Target="../embeddings/oleObject109.bin"/></Relationships>
</file>

<file path=ppt/slides/_rels/slide22.xml.rels><?xml version="1.0" encoding="UTF-8" standalone="yes"?>
<Relationships xmlns="http://schemas.openxmlformats.org/package/2006/relationships"><Relationship Id="rId9" Type="http://schemas.openxmlformats.org/officeDocument/2006/relationships/oleObject" Target="../embeddings/oleObject120.bin"/><Relationship Id="rId8" Type="http://schemas.openxmlformats.org/officeDocument/2006/relationships/image" Target="../media/image124.emf"/><Relationship Id="rId7" Type="http://schemas.openxmlformats.org/officeDocument/2006/relationships/oleObject" Target="../embeddings/oleObject119.bin"/><Relationship Id="rId6" Type="http://schemas.openxmlformats.org/officeDocument/2006/relationships/image" Target="../media/image123.emf"/><Relationship Id="rId5" Type="http://schemas.openxmlformats.org/officeDocument/2006/relationships/oleObject" Target="../embeddings/oleObject118.bin"/><Relationship Id="rId4" Type="http://schemas.openxmlformats.org/officeDocument/2006/relationships/image" Target="../media/image122.emf"/><Relationship Id="rId34" Type="http://schemas.openxmlformats.org/officeDocument/2006/relationships/vmlDrawing" Target="../drawings/vmlDrawing19.vml"/><Relationship Id="rId33" Type="http://schemas.openxmlformats.org/officeDocument/2006/relationships/slideLayout" Target="../slideLayouts/slideLayout7.xml"/><Relationship Id="rId32" Type="http://schemas.openxmlformats.org/officeDocument/2006/relationships/image" Target="../media/image136.emf"/><Relationship Id="rId31" Type="http://schemas.openxmlformats.org/officeDocument/2006/relationships/oleObject" Target="../embeddings/oleObject131.bin"/><Relationship Id="rId30" Type="http://schemas.openxmlformats.org/officeDocument/2006/relationships/image" Target="../media/image135.emf"/><Relationship Id="rId3" Type="http://schemas.openxmlformats.org/officeDocument/2006/relationships/oleObject" Target="../embeddings/oleObject117.bin"/><Relationship Id="rId29" Type="http://schemas.openxmlformats.org/officeDocument/2006/relationships/oleObject" Target="../embeddings/oleObject130.bin"/><Relationship Id="rId28" Type="http://schemas.openxmlformats.org/officeDocument/2006/relationships/image" Target="../media/image134.emf"/><Relationship Id="rId27" Type="http://schemas.openxmlformats.org/officeDocument/2006/relationships/oleObject" Target="../embeddings/oleObject129.bin"/><Relationship Id="rId26" Type="http://schemas.openxmlformats.org/officeDocument/2006/relationships/image" Target="../media/image133.emf"/><Relationship Id="rId25" Type="http://schemas.openxmlformats.org/officeDocument/2006/relationships/oleObject" Target="../embeddings/oleObject128.bin"/><Relationship Id="rId24" Type="http://schemas.openxmlformats.org/officeDocument/2006/relationships/image" Target="../media/image132.emf"/><Relationship Id="rId23" Type="http://schemas.openxmlformats.org/officeDocument/2006/relationships/oleObject" Target="../embeddings/oleObject127.bin"/><Relationship Id="rId22" Type="http://schemas.openxmlformats.org/officeDocument/2006/relationships/image" Target="../media/image131.emf"/><Relationship Id="rId21" Type="http://schemas.openxmlformats.org/officeDocument/2006/relationships/oleObject" Target="../embeddings/oleObject126.bin"/><Relationship Id="rId20" Type="http://schemas.openxmlformats.org/officeDocument/2006/relationships/image" Target="../media/image130.emf"/><Relationship Id="rId2" Type="http://schemas.openxmlformats.org/officeDocument/2006/relationships/image" Target="../media/image121.emf"/><Relationship Id="rId19" Type="http://schemas.openxmlformats.org/officeDocument/2006/relationships/oleObject" Target="../embeddings/oleObject125.bin"/><Relationship Id="rId18" Type="http://schemas.openxmlformats.org/officeDocument/2006/relationships/image" Target="../media/image129.emf"/><Relationship Id="rId17" Type="http://schemas.openxmlformats.org/officeDocument/2006/relationships/oleObject" Target="../embeddings/oleObject124.bin"/><Relationship Id="rId16" Type="http://schemas.openxmlformats.org/officeDocument/2006/relationships/image" Target="../media/image128.emf"/><Relationship Id="rId15" Type="http://schemas.openxmlformats.org/officeDocument/2006/relationships/oleObject" Target="../embeddings/oleObject123.bin"/><Relationship Id="rId14" Type="http://schemas.openxmlformats.org/officeDocument/2006/relationships/image" Target="../media/image127.emf"/><Relationship Id="rId13" Type="http://schemas.openxmlformats.org/officeDocument/2006/relationships/oleObject" Target="../embeddings/oleObject122.bin"/><Relationship Id="rId12" Type="http://schemas.openxmlformats.org/officeDocument/2006/relationships/image" Target="../media/image126.emf"/><Relationship Id="rId11" Type="http://schemas.openxmlformats.org/officeDocument/2006/relationships/oleObject" Target="../embeddings/oleObject121.bin"/><Relationship Id="rId10" Type="http://schemas.openxmlformats.org/officeDocument/2006/relationships/image" Target="../media/image125.emf"/><Relationship Id="rId1" Type="http://schemas.openxmlformats.org/officeDocument/2006/relationships/oleObject" Target="../embeddings/oleObject116.bin"/></Relationships>
</file>

<file path=ppt/slides/_rels/slide23.xml.rels><?xml version="1.0" encoding="UTF-8" standalone="yes"?>
<Relationships xmlns="http://schemas.openxmlformats.org/package/2006/relationships"><Relationship Id="rId9" Type="http://schemas.openxmlformats.org/officeDocument/2006/relationships/oleObject" Target="../embeddings/oleObject136.bin"/><Relationship Id="rId8" Type="http://schemas.openxmlformats.org/officeDocument/2006/relationships/image" Target="../media/image140.emf"/><Relationship Id="rId7" Type="http://schemas.openxmlformats.org/officeDocument/2006/relationships/oleObject" Target="../embeddings/oleObject135.bin"/><Relationship Id="rId6" Type="http://schemas.openxmlformats.org/officeDocument/2006/relationships/image" Target="../media/image139.emf"/><Relationship Id="rId5" Type="http://schemas.openxmlformats.org/officeDocument/2006/relationships/oleObject" Target="../embeddings/oleObject134.bin"/><Relationship Id="rId4" Type="http://schemas.openxmlformats.org/officeDocument/2006/relationships/image" Target="../media/image138.emf"/><Relationship Id="rId3" Type="http://schemas.openxmlformats.org/officeDocument/2006/relationships/oleObject" Target="../embeddings/oleObject133.bin"/><Relationship Id="rId28" Type="http://schemas.openxmlformats.org/officeDocument/2006/relationships/vmlDrawing" Target="../drawings/vmlDrawing20.vml"/><Relationship Id="rId27" Type="http://schemas.openxmlformats.org/officeDocument/2006/relationships/slideLayout" Target="../slideLayouts/slideLayout7.xml"/><Relationship Id="rId26" Type="http://schemas.openxmlformats.org/officeDocument/2006/relationships/image" Target="../media/image149.emf"/><Relationship Id="rId25" Type="http://schemas.openxmlformats.org/officeDocument/2006/relationships/oleObject" Target="../embeddings/oleObject144.bin"/><Relationship Id="rId24" Type="http://schemas.openxmlformats.org/officeDocument/2006/relationships/image" Target="../media/image148.emf"/><Relationship Id="rId23" Type="http://schemas.openxmlformats.org/officeDocument/2006/relationships/oleObject" Target="../embeddings/oleObject143.bin"/><Relationship Id="rId22" Type="http://schemas.openxmlformats.org/officeDocument/2006/relationships/image" Target="../media/image147.emf"/><Relationship Id="rId21" Type="http://schemas.openxmlformats.org/officeDocument/2006/relationships/oleObject" Target="../embeddings/oleObject142.bin"/><Relationship Id="rId20" Type="http://schemas.openxmlformats.org/officeDocument/2006/relationships/image" Target="../media/image146.emf"/><Relationship Id="rId2" Type="http://schemas.openxmlformats.org/officeDocument/2006/relationships/image" Target="../media/image137.emf"/><Relationship Id="rId19" Type="http://schemas.openxmlformats.org/officeDocument/2006/relationships/oleObject" Target="../embeddings/oleObject141.bin"/><Relationship Id="rId18" Type="http://schemas.openxmlformats.org/officeDocument/2006/relationships/image" Target="../media/image145.emf"/><Relationship Id="rId17" Type="http://schemas.openxmlformats.org/officeDocument/2006/relationships/oleObject" Target="../embeddings/oleObject140.bin"/><Relationship Id="rId16" Type="http://schemas.openxmlformats.org/officeDocument/2006/relationships/image" Target="../media/image144.emf"/><Relationship Id="rId15" Type="http://schemas.openxmlformats.org/officeDocument/2006/relationships/oleObject" Target="../embeddings/oleObject139.bin"/><Relationship Id="rId14" Type="http://schemas.openxmlformats.org/officeDocument/2006/relationships/image" Target="../media/image143.emf"/><Relationship Id="rId13" Type="http://schemas.openxmlformats.org/officeDocument/2006/relationships/oleObject" Target="../embeddings/oleObject138.bin"/><Relationship Id="rId12" Type="http://schemas.openxmlformats.org/officeDocument/2006/relationships/image" Target="../media/image142.wmf"/><Relationship Id="rId11" Type="http://schemas.openxmlformats.org/officeDocument/2006/relationships/oleObject" Target="../embeddings/oleObject137.bin"/><Relationship Id="rId10" Type="http://schemas.openxmlformats.org/officeDocument/2006/relationships/image" Target="../media/image141.emf"/><Relationship Id="rId1" Type="http://schemas.openxmlformats.org/officeDocument/2006/relationships/oleObject" Target="../embeddings/oleObject132.bin"/></Relationships>
</file>

<file path=ppt/slides/_rels/slide24.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53.emf"/><Relationship Id="rId7" Type="http://schemas.openxmlformats.org/officeDocument/2006/relationships/oleObject" Target="../embeddings/oleObject148.bin"/><Relationship Id="rId6" Type="http://schemas.openxmlformats.org/officeDocument/2006/relationships/image" Target="../media/image152.emf"/><Relationship Id="rId5" Type="http://schemas.openxmlformats.org/officeDocument/2006/relationships/oleObject" Target="../embeddings/oleObject147.bin"/><Relationship Id="rId4" Type="http://schemas.openxmlformats.org/officeDocument/2006/relationships/image" Target="../media/image151.emf"/><Relationship Id="rId3" Type="http://schemas.openxmlformats.org/officeDocument/2006/relationships/oleObject" Target="../embeddings/oleObject146.bin"/><Relationship Id="rId2" Type="http://schemas.openxmlformats.org/officeDocument/2006/relationships/image" Target="../media/image150.emf"/><Relationship Id="rId11" Type="http://schemas.openxmlformats.org/officeDocument/2006/relationships/notesSlide" Target="../notesSlides/notesSlide11.xml"/><Relationship Id="rId10" Type="http://schemas.openxmlformats.org/officeDocument/2006/relationships/vmlDrawing" Target="../drawings/vmlDrawing21.vml"/><Relationship Id="rId1" Type="http://schemas.openxmlformats.org/officeDocument/2006/relationships/oleObject" Target="../embeddings/oleObject145.bin"/></Relationships>
</file>

<file path=ppt/slides/_rels/slide25.xml.rels><?xml version="1.0" encoding="UTF-8" standalone="yes"?>
<Relationships xmlns="http://schemas.openxmlformats.org/package/2006/relationships"><Relationship Id="rId9" Type="http://schemas.openxmlformats.org/officeDocument/2006/relationships/oleObject" Target="../embeddings/oleObject153.bin"/><Relationship Id="rId8" Type="http://schemas.openxmlformats.org/officeDocument/2006/relationships/image" Target="../media/image157.emf"/><Relationship Id="rId7" Type="http://schemas.openxmlformats.org/officeDocument/2006/relationships/oleObject" Target="../embeddings/oleObject152.bin"/><Relationship Id="rId6" Type="http://schemas.openxmlformats.org/officeDocument/2006/relationships/image" Target="../media/image156.emf"/><Relationship Id="rId5" Type="http://schemas.openxmlformats.org/officeDocument/2006/relationships/oleObject" Target="../embeddings/oleObject151.bin"/><Relationship Id="rId4" Type="http://schemas.openxmlformats.org/officeDocument/2006/relationships/image" Target="../media/image155.emf"/><Relationship Id="rId3" Type="http://schemas.openxmlformats.org/officeDocument/2006/relationships/oleObject" Target="../embeddings/oleObject150.bin"/><Relationship Id="rId28" Type="http://schemas.openxmlformats.org/officeDocument/2006/relationships/vmlDrawing" Target="../drawings/vmlDrawing22.vml"/><Relationship Id="rId27" Type="http://schemas.openxmlformats.org/officeDocument/2006/relationships/slideLayout" Target="../slideLayouts/slideLayout7.xml"/><Relationship Id="rId26" Type="http://schemas.openxmlformats.org/officeDocument/2006/relationships/image" Target="../media/image166.emf"/><Relationship Id="rId25" Type="http://schemas.openxmlformats.org/officeDocument/2006/relationships/oleObject" Target="../embeddings/oleObject161.bin"/><Relationship Id="rId24" Type="http://schemas.openxmlformats.org/officeDocument/2006/relationships/image" Target="../media/image165.emf"/><Relationship Id="rId23" Type="http://schemas.openxmlformats.org/officeDocument/2006/relationships/oleObject" Target="../embeddings/oleObject160.bin"/><Relationship Id="rId22" Type="http://schemas.openxmlformats.org/officeDocument/2006/relationships/image" Target="../media/image164.emf"/><Relationship Id="rId21" Type="http://schemas.openxmlformats.org/officeDocument/2006/relationships/oleObject" Target="../embeddings/oleObject159.bin"/><Relationship Id="rId20" Type="http://schemas.openxmlformats.org/officeDocument/2006/relationships/image" Target="../media/image163.emf"/><Relationship Id="rId2" Type="http://schemas.openxmlformats.org/officeDocument/2006/relationships/image" Target="../media/image154.emf"/><Relationship Id="rId19" Type="http://schemas.openxmlformats.org/officeDocument/2006/relationships/oleObject" Target="../embeddings/oleObject158.bin"/><Relationship Id="rId18" Type="http://schemas.openxmlformats.org/officeDocument/2006/relationships/image" Target="../media/image162.emf"/><Relationship Id="rId17" Type="http://schemas.openxmlformats.org/officeDocument/2006/relationships/oleObject" Target="../embeddings/oleObject157.bin"/><Relationship Id="rId16" Type="http://schemas.openxmlformats.org/officeDocument/2006/relationships/image" Target="../media/image161.emf"/><Relationship Id="rId15" Type="http://schemas.openxmlformats.org/officeDocument/2006/relationships/oleObject" Target="../embeddings/oleObject156.bin"/><Relationship Id="rId14" Type="http://schemas.openxmlformats.org/officeDocument/2006/relationships/image" Target="../media/image160.emf"/><Relationship Id="rId13" Type="http://schemas.openxmlformats.org/officeDocument/2006/relationships/oleObject" Target="../embeddings/oleObject155.bin"/><Relationship Id="rId12" Type="http://schemas.openxmlformats.org/officeDocument/2006/relationships/image" Target="../media/image159.emf"/><Relationship Id="rId11" Type="http://schemas.openxmlformats.org/officeDocument/2006/relationships/oleObject" Target="../embeddings/oleObject154.bin"/><Relationship Id="rId10" Type="http://schemas.openxmlformats.org/officeDocument/2006/relationships/image" Target="../media/image158.emf"/><Relationship Id="rId1" Type="http://schemas.openxmlformats.org/officeDocument/2006/relationships/oleObject" Target="../embeddings/oleObject149.bin"/></Relationships>
</file>

<file path=ppt/slides/_rels/slide26.xml.rels><?xml version="1.0" encoding="UTF-8" standalone="yes"?>
<Relationships xmlns="http://schemas.openxmlformats.org/package/2006/relationships"><Relationship Id="rId9" Type="http://schemas.openxmlformats.org/officeDocument/2006/relationships/oleObject" Target="../embeddings/oleObject166.bin"/><Relationship Id="rId8" Type="http://schemas.openxmlformats.org/officeDocument/2006/relationships/image" Target="../media/image170.emf"/><Relationship Id="rId7" Type="http://schemas.openxmlformats.org/officeDocument/2006/relationships/oleObject" Target="../embeddings/oleObject165.bin"/><Relationship Id="rId6" Type="http://schemas.openxmlformats.org/officeDocument/2006/relationships/image" Target="../media/image169.emf"/><Relationship Id="rId5" Type="http://schemas.openxmlformats.org/officeDocument/2006/relationships/oleObject" Target="../embeddings/oleObject164.bin"/><Relationship Id="rId4" Type="http://schemas.openxmlformats.org/officeDocument/2006/relationships/image" Target="../media/image168.emf"/><Relationship Id="rId33" Type="http://schemas.openxmlformats.org/officeDocument/2006/relationships/notesSlide" Target="../notesSlides/notesSlide12.xml"/><Relationship Id="rId32" Type="http://schemas.openxmlformats.org/officeDocument/2006/relationships/vmlDrawing" Target="../drawings/vmlDrawing23.vml"/><Relationship Id="rId31" Type="http://schemas.openxmlformats.org/officeDocument/2006/relationships/slideLayout" Target="../slideLayouts/slideLayout7.xml"/><Relationship Id="rId30" Type="http://schemas.openxmlformats.org/officeDocument/2006/relationships/image" Target="../media/image181.emf"/><Relationship Id="rId3" Type="http://schemas.openxmlformats.org/officeDocument/2006/relationships/oleObject" Target="../embeddings/oleObject163.bin"/><Relationship Id="rId29" Type="http://schemas.openxmlformats.org/officeDocument/2006/relationships/oleObject" Target="../embeddings/oleObject176.bin"/><Relationship Id="rId28" Type="http://schemas.openxmlformats.org/officeDocument/2006/relationships/image" Target="../media/image180.emf"/><Relationship Id="rId27" Type="http://schemas.openxmlformats.org/officeDocument/2006/relationships/oleObject" Target="../embeddings/oleObject175.bin"/><Relationship Id="rId26" Type="http://schemas.openxmlformats.org/officeDocument/2006/relationships/image" Target="../media/image179.emf"/><Relationship Id="rId25" Type="http://schemas.openxmlformats.org/officeDocument/2006/relationships/oleObject" Target="../embeddings/oleObject174.bin"/><Relationship Id="rId24" Type="http://schemas.openxmlformats.org/officeDocument/2006/relationships/image" Target="../media/image178.emf"/><Relationship Id="rId23" Type="http://schemas.openxmlformats.org/officeDocument/2006/relationships/oleObject" Target="../embeddings/oleObject173.bin"/><Relationship Id="rId22" Type="http://schemas.openxmlformats.org/officeDocument/2006/relationships/image" Target="../media/image177.emf"/><Relationship Id="rId21" Type="http://schemas.openxmlformats.org/officeDocument/2006/relationships/oleObject" Target="../embeddings/oleObject172.bin"/><Relationship Id="rId20" Type="http://schemas.openxmlformats.org/officeDocument/2006/relationships/image" Target="../media/image176.emf"/><Relationship Id="rId2" Type="http://schemas.openxmlformats.org/officeDocument/2006/relationships/image" Target="../media/image167.emf"/><Relationship Id="rId19" Type="http://schemas.openxmlformats.org/officeDocument/2006/relationships/oleObject" Target="../embeddings/oleObject171.bin"/><Relationship Id="rId18" Type="http://schemas.openxmlformats.org/officeDocument/2006/relationships/image" Target="../media/image175.emf"/><Relationship Id="rId17" Type="http://schemas.openxmlformats.org/officeDocument/2006/relationships/oleObject" Target="../embeddings/oleObject170.bin"/><Relationship Id="rId16" Type="http://schemas.openxmlformats.org/officeDocument/2006/relationships/image" Target="../media/image174.emf"/><Relationship Id="rId15" Type="http://schemas.openxmlformats.org/officeDocument/2006/relationships/oleObject" Target="../embeddings/oleObject169.bin"/><Relationship Id="rId14" Type="http://schemas.openxmlformats.org/officeDocument/2006/relationships/image" Target="../media/image173.emf"/><Relationship Id="rId13" Type="http://schemas.openxmlformats.org/officeDocument/2006/relationships/oleObject" Target="../embeddings/oleObject168.bin"/><Relationship Id="rId12" Type="http://schemas.openxmlformats.org/officeDocument/2006/relationships/image" Target="../media/image172.emf"/><Relationship Id="rId11" Type="http://schemas.openxmlformats.org/officeDocument/2006/relationships/oleObject" Target="../embeddings/oleObject167.bin"/><Relationship Id="rId10" Type="http://schemas.openxmlformats.org/officeDocument/2006/relationships/image" Target="../media/image171.emf"/><Relationship Id="rId1" Type="http://schemas.openxmlformats.org/officeDocument/2006/relationships/oleObject" Target="../embeddings/oleObject162.bin"/></Relationships>
</file>

<file path=ppt/slides/_rels/slide27.xml.rels><?xml version="1.0" encoding="UTF-8" standalone="yes"?>
<Relationships xmlns="http://schemas.openxmlformats.org/package/2006/relationships"><Relationship Id="rId9" Type="http://schemas.openxmlformats.org/officeDocument/2006/relationships/oleObject" Target="../embeddings/oleObject181.bin"/><Relationship Id="rId8" Type="http://schemas.openxmlformats.org/officeDocument/2006/relationships/image" Target="../media/image185.emf"/><Relationship Id="rId7" Type="http://schemas.openxmlformats.org/officeDocument/2006/relationships/oleObject" Target="../embeddings/oleObject180.bin"/><Relationship Id="rId6" Type="http://schemas.openxmlformats.org/officeDocument/2006/relationships/image" Target="../media/image184.emf"/><Relationship Id="rId5" Type="http://schemas.openxmlformats.org/officeDocument/2006/relationships/oleObject" Target="../embeddings/oleObject179.bin"/><Relationship Id="rId4" Type="http://schemas.openxmlformats.org/officeDocument/2006/relationships/image" Target="../media/image183.emf"/><Relationship Id="rId3" Type="http://schemas.openxmlformats.org/officeDocument/2006/relationships/oleObject" Target="../embeddings/oleObject178.bin"/><Relationship Id="rId22" Type="http://schemas.openxmlformats.org/officeDocument/2006/relationships/vmlDrawing" Target="../drawings/vmlDrawing24.vml"/><Relationship Id="rId21" Type="http://schemas.openxmlformats.org/officeDocument/2006/relationships/slideLayout" Target="../slideLayouts/slideLayout7.xml"/><Relationship Id="rId20" Type="http://schemas.openxmlformats.org/officeDocument/2006/relationships/image" Target="../media/image191.emf"/><Relationship Id="rId2" Type="http://schemas.openxmlformats.org/officeDocument/2006/relationships/image" Target="../media/image182.emf"/><Relationship Id="rId19" Type="http://schemas.openxmlformats.org/officeDocument/2006/relationships/oleObject" Target="../embeddings/oleObject186.bin"/><Relationship Id="rId18" Type="http://schemas.openxmlformats.org/officeDocument/2006/relationships/image" Target="../media/image190.emf"/><Relationship Id="rId17" Type="http://schemas.openxmlformats.org/officeDocument/2006/relationships/oleObject" Target="../embeddings/oleObject185.bin"/><Relationship Id="rId16" Type="http://schemas.openxmlformats.org/officeDocument/2006/relationships/image" Target="../media/image189.emf"/><Relationship Id="rId15" Type="http://schemas.openxmlformats.org/officeDocument/2006/relationships/oleObject" Target="../embeddings/oleObject184.bin"/><Relationship Id="rId14" Type="http://schemas.openxmlformats.org/officeDocument/2006/relationships/image" Target="../media/image188.emf"/><Relationship Id="rId13" Type="http://schemas.openxmlformats.org/officeDocument/2006/relationships/oleObject" Target="../embeddings/oleObject183.bin"/><Relationship Id="rId12" Type="http://schemas.openxmlformats.org/officeDocument/2006/relationships/image" Target="../media/image187.emf"/><Relationship Id="rId11" Type="http://schemas.openxmlformats.org/officeDocument/2006/relationships/oleObject" Target="../embeddings/oleObject182.bin"/><Relationship Id="rId10" Type="http://schemas.openxmlformats.org/officeDocument/2006/relationships/image" Target="../media/image186.emf"/><Relationship Id="rId1" Type="http://schemas.openxmlformats.org/officeDocument/2006/relationships/oleObject" Target="../embeddings/oleObject177.bin"/></Relationships>
</file>

<file path=ppt/slides/_rels/slide28.xml.rels><?xml version="1.0" encoding="UTF-8" standalone="yes"?>
<Relationships xmlns="http://schemas.openxmlformats.org/package/2006/relationships"><Relationship Id="rId9" Type="http://schemas.openxmlformats.org/officeDocument/2006/relationships/oleObject" Target="../embeddings/oleObject191.bin"/><Relationship Id="rId8" Type="http://schemas.openxmlformats.org/officeDocument/2006/relationships/image" Target="../media/image195.emf"/><Relationship Id="rId7" Type="http://schemas.openxmlformats.org/officeDocument/2006/relationships/oleObject" Target="../embeddings/oleObject190.bin"/><Relationship Id="rId6" Type="http://schemas.openxmlformats.org/officeDocument/2006/relationships/image" Target="../media/image194.emf"/><Relationship Id="rId5" Type="http://schemas.openxmlformats.org/officeDocument/2006/relationships/oleObject" Target="../embeddings/oleObject189.bin"/><Relationship Id="rId4" Type="http://schemas.openxmlformats.org/officeDocument/2006/relationships/image" Target="../media/image193.emf"/><Relationship Id="rId3" Type="http://schemas.openxmlformats.org/officeDocument/2006/relationships/oleObject" Target="../embeddings/oleObject188.bin"/><Relationship Id="rId2" Type="http://schemas.openxmlformats.org/officeDocument/2006/relationships/image" Target="../media/image192.emf"/><Relationship Id="rId12" Type="http://schemas.openxmlformats.org/officeDocument/2006/relationships/vmlDrawing" Target="../drawings/vmlDrawing25.vml"/><Relationship Id="rId11" Type="http://schemas.openxmlformats.org/officeDocument/2006/relationships/slideLayout" Target="../slideLayouts/slideLayout7.xml"/><Relationship Id="rId10" Type="http://schemas.openxmlformats.org/officeDocument/2006/relationships/image" Target="../media/image196.emf"/><Relationship Id="rId1" Type="http://schemas.openxmlformats.org/officeDocument/2006/relationships/oleObject" Target="../embeddings/oleObject187.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12.xml"/><Relationship Id="rId2" Type="http://schemas.openxmlformats.org/officeDocument/2006/relationships/image" Target="../media/image5.wmf"/><Relationship Id="rId1" Type="http://schemas.openxmlformats.org/officeDocument/2006/relationships/control" Target="../activeX/activeX2.xml"/></Relationships>
</file>

<file path=ppt/slides/_rels/slide6.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7.xml"/><Relationship Id="rId3" Type="http://schemas.openxmlformats.org/officeDocument/2006/relationships/image" Target="../media/image7.wmf"/><Relationship Id="rId2" Type="http://schemas.openxmlformats.org/officeDocument/2006/relationships/control" Target="../activeX/activeX3.xml"/><Relationship Id="rId1" Type="http://schemas.openxmlformats.org/officeDocument/2006/relationships/image" Target="../media/image6.GIF"/></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7.xml"/><Relationship Id="rId2" Type="http://schemas.openxmlformats.org/officeDocument/2006/relationships/image" Target="../media/image8.wmf"/><Relationship Id="rId1" Type="http://schemas.openxmlformats.org/officeDocument/2006/relationships/control" Target="../activeX/activeX4.xml"/></Relationships>
</file>

<file path=ppt/slides/_rels/slide8.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12.emf"/><Relationship Id="rId7" Type="http://schemas.openxmlformats.org/officeDocument/2006/relationships/oleObject" Target="../embeddings/oleObject4.bin"/><Relationship Id="rId6" Type="http://schemas.openxmlformats.org/officeDocument/2006/relationships/image" Target="../media/image11.emf"/><Relationship Id="rId5" Type="http://schemas.openxmlformats.org/officeDocument/2006/relationships/oleObject" Target="../embeddings/oleObject3.bin"/><Relationship Id="rId4" Type="http://schemas.openxmlformats.org/officeDocument/2006/relationships/image" Target="../media/image10.emf"/><Relationship Id="rId3" Type="http://schemas.openxmlformats.org/officeDocument/2006/relationships/oleObject" Target="../embeddings/oleObject2.bin"/><Relationship Id="rId24" Type="http://schemas.openxmlformats.org/officeDocument/2006/relationships/vmlDrawing" Target="../drawings/vmlDrawing5.vml"/><Relationship Id="rId23" Type="http://schemas.openxmlformats.org/officeDocument/2006/relationships/slideLayout" Target="../slideLayouts/slideLayout7.xml"/><Relationship Id="rId22" Type="http://schemas.openxmlformats.org/officeDocument/2006/relationships/image" Target="../media/image19.emf"/><Relationship Id="rId21" Type="http://schemas.openxmlformats.org/officeDocument/2006/relationships/oleObject" Target="../embeddings/oleObject11.bin"/><Relationship Id="rId20" Type="http://schemas.openxmlformats.org/officeDocument/2006/relationships/image" Target="../media/image18.wmf"/><Relationship Id="rId2" Type="http://schemas.openxmlformats.org/officeDocument/2006/relationships/image" Target="../media/image9.emf"/><Relationship Id="rId19" Type="http://schemas.openxmlformats.org/officeDocument/2006/relationships/oleObject" Target="../embeddings/oleObject10.bin"/><Relationship Id="rId18" Type="http://schemas.openxmlformats.org/officeDocument/2006/relationships/image" Target="../media/image17.wmf"/><Relationship Id="rId17" Type="http://schemas.openxmlformats.org/officeDocument/2006/relationships/oleObject" Target="../embeddings/oleObject9.bin"/><Relationship Id="rId16" Type="http://schemas.openxmlformats.org/officeDocument/2006/relationships/image" Target="../media/image16.wmf"/><Relationship Id="rId15" Type="http://schemas.openxmlformats.org/officeDocument/2006/relationships/oleObject" Target="../embeddings/oleObject8.bin"/><Relationship Id="rId14" Type="http://schemas.openxmlformats.org/officeDocument/2006/relationships/image" Target="../media/image15.emf"/><Relationship Id="rId13" Type="http://schemas.openxmlformats.org/officeDocument/2006/relationships/oleObject" Target="../embeddings/oleObject7.bin"/><Relationship Id="rId12" Type="http://schemas.openxmlformats.org/officeDocument/2006/relationships/image" Target="../media/image14.emf"/><Relationship Id="rId11" Type="http://schemas.openxmlformats.org/officeDocument/2006/relationships/oleObject" Target="../embeddings/oleObject6.bin"/><Relationship Id="rId10" Type="http://schemas.openxmlformats.org/officeDocument/2006/relationships/image" Target="../media/image13.emf"/><Relationship Id="rId1"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9" Type="http://schemas.openxmlformats.org/officeDocument/2006/relationships/oleObject" Target="../embeddings/oleObject16.bin"/><Relationship Id="rId8" Type="http://schemas.openxmlformats.org/officeDocument/2006/relationships/image" Target="../media/image23.emf"/><Relationship Id="rId7" Type="http://schemas.openxmlformats.org/officeDocument/2006/relationships/oleObject" Target="../embeddings/oleObject15.bin"/><Relationship Id="rId6" Type="http://schemas.openxmlformats.org/officeDocument/2006/relationships/image" Target="../media/image22.emf"/><Relationship Id="rId5" Type="http://schemas.openxmlformats.org/officeDocument/2006/relationships/oleObject" Target="../embeddings/oleObject14.bin"/><Relationship Id="rId4" Type="http://schemas.openxmlformats.org/officeDocument/2006/relationships/image" Target="../media/image21.emf"/><Relationship Id="rId31" Type="http://schemas.openxmlformats.org/officeDocument/2006/relationships/notesSlide" Target="../notesSlides/notesSlide4.xml"/><Relationship Id="rId30" Type="http://schemas.openxmlformats.org/officeDocument/2006/relationships/vmlDrawing" Target="../drawings/vmlDrawing6.vml"/><Relationship Id="rId3" Type="http://schemas.openxmlformats.org/officeDocument/2006/relationships/oleObject" Target="../embeddings/oleObject13.bin"/><Relationship Id="rId29" Type="http://schemas.openxmlformats.org/officeDocument/2006/relationships/slideLayout" Target="../slideLayouts/slideLayout7.xml"/><Relationship Id="rId28" Type="http://schemas.openxmlformats.org/officeDocument/2006/relationships/image" Target="../media/image30.emf"/><Relationship Id="rId27" Type="http://schemas.openxmlformats.org/officeDocument/2006/relationships/oleObject" Target="../embeddings/oleObject25.bin"/><Relationship Id="rId26" Type="http://schemas.openxmlformats.org/officeDocument/2006/relationships/image" Target="../media/image29.emf"/><Relationship Id="rId25" Type="http://schemas.openxmlformats.org/officeDocument/2006/relationships/oleObject" Target="../embeddings/oleObject24.bin"/><Relationship Id="rId24" Type="http://schemas.openxmlformats.org/officeDocument/2006/relationships/image" Target="../media/image18.wmf"/><Relationship Id="rId23" Type="http://schemas.openxmlformats.org/officeDocument/2006/relationships/oleObject" Target="../embeddings/oleObject23.bin"/><Relationship Id="rId22" Type="http://schemas.openxmlformats.org/officeDocument/2006/relationships/image" Target="../media/image17.wmf"/><Relationship Id="rId21" Type="http://schemas.openxmlformats.org/officeDocument/2006/relationships/oleObject" Target="../embeddings/oleObject22.bin"/><Relationship Id="rId20" Type="http://schemas.openxmlformats.org/officeDocument/2006/relationships/image" Target="../media/image16.wmf"/><Relationship Id="rId2" Type="http://schemas.openxmlformats.org/officeDocument/2006/relationships/image" Target="../media/image20.wmf"/><Relationship Id="rId19" Type="http://schemas.openxmlformats.org/officeDocument/2006/relationships/oleObject" Target="../embeddings/oleObject21.bin"/><Relationship Id="rId18" Type="http://schemas.openxmlformats.org/officeDocument/2006/relationships/image" Target="../media/image28.emf"/><Relationship Id="rId17" Type="http://schemas.openxmlformats.org/officeDocument/2006/relationships/oleObject" Target="../embeddings/oleObject20.bin"/><Relationship Id="rId16" Type="http://schemas.openxmlformats.org/officeDocument/2006/relationships/image" Target="../media/image27.wmf"/><Relationship Id="rId15" Type="http://schemas.openxmlformats.org/officeDocument/2006/relationships/oleObject" Target="../embeddings/oleObject19.bin"/><Relationship Id="rId14" Type="http://schemas.openxmlformats.org/officeDocument/2006/relationships/image" Target="../media/image26.emf"/><Relationship Id="rId13" Type="http://schemas.openxmlformats.org/officeDocument/2006/relationships/oleObject" Target="../embeddings/oleObject18.bin"/><Relationship Id="rId12" Type="http://schemas.openxmlformats.org/officeDocument/2006/relationships/image" Target="../media/image25.emf"/><Relationship Id="rId11" Type="http://schemas.openxmlformats.org/officeDocument/2006/relationships/oleObject" Target="../embeddings/oleObject17.bin"/><Relationship Id="rId10" Type="http://schemas.openxmlformats.org/officeDocument/2006/relationships/image" Target="../media/image24.wmf"/><Relationship Id="rId1" Type="http://schemas.openxmlformats.org/officeDocument/2006/relationships/oleObject" Target="../embeddings/oleObject1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F0F17E2-24A0-4C68-8CBE-101C70FF706D}" type="slidenum">
              <a:rPr lang="en-US" altLang="zh-CN" sz="2400">
                <a:solidFill>
                  <a:srgbClr val="0000FF"/>
                </a:solidFill>
                <a:latin typeface="Times New Roman" panose="02020603050405020304" pitchFamily="18" charset="0"/>
              </a:rPr>
            </a:fld>
            <a:endParaRPr lang="en-US" altLang="zh-CN" sz="2400">
              <a:solidFill>
                <a:srgbClr val="0000FF"/>
              </a:solidFill>
              <a:latin typeface="Times New Roman" panose="02020603050405020304" pitchFamily="18" charset="0"/>
            </a:endParaRPr>
          </a:p>
        </p:txBody>
      </p:sp>
      <p:sp>
        <p:nvSpPr>
          <p:cNvPr id="13315" name="TextBox 14"/>
          <p:cNvSpPr txBox="1">
            <a:spLocks noChangeArrowheads="1"/>
          </p:cNvSpPr>
          <p:nvPr/>
        </p:nvSpPr>
        <p:spPr bwMode="auto">
          <a:xfrm>
            <a:off x="2707222" y="1681627"/>
            <a:ext cx="4000500" cy="1938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spcBef>
                <a:spcPct val="0"/>
              </a:spcBef>
              <a:buFontTx/>
              <a:buNone/>
            </a:pPr>
            <a:r>
              <a:rPr lang="zh-CN" altLang="en-US" sz="4000" b="1" dirty="0">
                <a:solidFill>
                  <a:srgbClr val="0000FF"/>
                </a:solidFill>
                <a:latin typeface="Times New Roman" panose="02020603050405020304" pitchFamily="18" charset="0"/>
                <a:cs typeface="Times New Roman" panose="02020603050405020304" pitchFamily="18" charset="0"/>
              </a:rPr>
              <a:t>作业：</a:t>
            </a:r>
            <a:endParaRPr lang="en-US" altLang="zh-CN" sz="4000" b="1" dirty="0">
              <a:solidFill>
                <a:srgbClr val="0000FF"/>
              </a:solidFill>
              <a:latin typeface="Times New Roman" panose="02020603050405020304" pitchFamily="18" charset="0"/>
              <a:cs typeface="Times New Roman" panose="02020603050405020304" pitchFamily="18" charset="0"/>
            </a:endParaRPr>
          </a:p>
          <a:p>
            <a:pPr algn="ctr" eaLnBrk="1" hangingPunct="1">
              <a:lnSpc>
                <a:spcPct val="150000"/>
              </a:lnSpc>
              <a:spcBef>
                <a:spcPct val="0"/>
              </a:spcBef>
              <a:buFontTx/>
              <a:buNone/>
            </a:pPr>
            <a:r>
              <a:rPr lang="zh-CN" altLang="en-US" sz="4000" b="1" dirty="0">
                <a:solidFill>
                  <a:srgbClr val="0000FF"/>
                </a:solidFill>
                <a:latin typeface="Times New Roman" panose="02020603050405020304" pitchFamily="18" charset="0"/>
                <a:cs typeface="Times New Roman" panose="02020603050405020304" pitchFamily="18" charset="0"/>
              </a:rPr>
              <a:t>第</a:t>
            </a:r>
            <a:r>
              <a:rPr lang="en-US" altLang="zh-CN" sz="4000" b="1" dirty="0">
                <a:solidFill>
                  <a:srgbClr val="0000FF"/>
                </a:solidFill>
                <a:latin typeface="Times New Roman" panose="02020603050405020304" pitchFamily="18" charset="0"/>
                <a:cs typeface="Times New Roman" panose="02020603050405020304" pitchFamily="18" charset="0"/>
              </a:rPr>
              <a:t>9-10</a:t>
            </a:r>
            <a:r>
              <a:rPr lang="zh-CN" altLang="en-US" sz="4000" b="1" dirty="0">
                <a:solidFill>
                  <a:srgbClr val="0000FF"/>
                </a:solidFill>
                <a:latin typeface="Times New Roman" panose="02020603050405020304" pitchFamily="18" charset="0"/>
                <a:cs typeface="Times New Roman" panose="02020603050405020304" pitchFamily="18" charset="0"/>
              </a:rPr>
              <a:t>页，</a:t>
            </a:r>
            <a:r>
              <a:rPr lang="en-US" altLang="zh-CN" sz="4000" b="1" dirty="0">
                <a:solidFill>
                  <a:srgbClr val="0000FF"/>
                </a:solidFill>
                <a:latin typeface="Times New Roman" panose="02020603050405020304" pitchFamily="18" charset="0"/>
                <a:cs typeface="Times New Roman" panose="02020603050405020304" pitchFamily="18" charset="0"/>
              </a:rPr>
              <a:t>T1-T5</a:t>
            </a:r>
            <a:endParaRPr lang="en-US" altLang="zh-CN" sz="4000" b="1" dirty="0">
              <a:solidFill>
                <a:srgbClr val="0000FF"/>
              </a:solidFill>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AutoShape 5"/>
          <p:cNvSpPr>
            <a:spLocks noChangeArrowheads="1"/>
          </p:cNvSpPr>
          <p:nvPr/>
        </p:nvSpPr>
        <p:spPr bwMode="auto">
          <a:xfrm>
            <a:off x="173038" y="2016125"/>
            <a:ext cx="4679950" cy="1339850"/>
          </a:xfrm>
          <a:prstGeom prst="parallelogram">
            <a:avLst>
              <a:gd name="adj" fmla="val 87322"/>
            </a:avLst>
          </a:prstGeom>
          <a:solidFill>
            <a:srgbClr val="FFFF99"/>
          </a:solidFill>
          <a:ln w="9525">
            <a:solidFill>
              <a:schemeClr val="folHlink"/>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 name="Group 40"/>
          <p:cNvGrpSpPr/>
          <p:nvPr/>
        </p:nvGrpSpPr>
        <p:grpSpPr bwMode="auto">
          <a:xfrm>
            <a:off x="1246188" y="836613"/>
            <a:ext cx="2466975" cy="4392612"/>
            <a:chOff x="907" y="618"/>
            <a:chExt cx="1554" cy="2767"/>
          </a:xfrm>
        </p:grpSpPr>
        <p:sp>
          <p:nvSpPr>
            <p:cNvPr id="25645" name="Rectangle 30"/>
            <p:cNvSpPr>
              <a:spLocks noChangeArrowheads="1"/>
            </p:cNvSpPr>
            <p:nvPr/>
          </p:nvSpPr>
          <p:spPr bwMode="auto">
            <a:xfrm>
              <a:off x="1819" y="2656"/>
              <a:ext cx="37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b="1" i="1">
                  <a:solidFill>
                    <a:srgbClr val="CC66FF"/>
                  </a:solidFill>
                  <a:latin typeface="Times New Roman" panose="02020603050405020304" pitchFamily="18" charset="0"/>
                  <a:ea typeface="楷体_GB2312" pitchFamily="49" charset="-122"/>
                </a:rPr>
                <a:t>ω</a:t>
              </a:r>
              <a:endParaRPr kumimoji="1" lang="en-US" altLang="zh-CN" b="1" i="1">
                <a:solidFill>
                  <a:srgbClr val="CC66FF"/>
                </a:solidFill>
                <a:latin typeface="Times New Roman" panose="02020603050405020304" pitchFamily="18" charset="0"/>
                <a:ea typeface="楷体_GB2312" pitchFamily="49" charset="-122"/>
              </a:endParaRPr>
            </a:p>
          </p:txBody>
        </p:sp>
        <p:sp>
          <p:nvSpPr>
            <p:cNvPr id="25646" name="Arc 36"/>
            <p:cNvSpPr/>
            <p:nvPr/>
          </p:nvSpPr>
          <p:spPr bwMode="auto">
            <a:xfrm>
              <a:off x="1338" y="2886"/>
              <a:ext cx="589" cy="133"/>
            </a:xfrm>
            <a:custGeom>
              <a:avLst/>
              <a:gdLst>
                <a:gd name="T0" fmla="*/ 0 w 43200"/>
                <a:gd name="T1" fmla="*/ 0 h 42175"/>
                <a:gd name="T2" fmla="*/ 0 w 43200"/>
                <a:gd name="T3" fmla="*/ 0 h 42175"/>
                <a:gd name="T4" fmla="*/ 0 w 43200"/>
                <a:gd name="T5" fmla="*/ 0 h 42175"/>
                <a:gd name="T6" fmla="*/ 0 60000 65536"/>
                <a:gd name="T7" fmla="*/ 0 60000 65536"/>
                <a:gd name="T8" fmla="*/ 0 60000 65536"/>
                <a:gd name="T9" fmla="*/ 0 w 43200"/>
                <a:gd name="T10" fmla="*/ 0 h 42175"/>
                <a:gd name="T11" fmla="*/ 43200 w 43200"/>
                <a:gd name="T12" fmla="*/ 42175 h 42175"/>
              </a:gdLst>
              <a:ahLst/>
              <a:cxnLst>
                <a:cxn ang="T6">
                  <a:pos x="T0" y="T1"/>
                </a:cxn>
                <a:cxn ang="T7">
                  <a:pos x="T2" y="T3"/>
                </a:cxn>
                <a:cxn ang="T8">
                  <a:pos x="T4" y="T5"/>
                </a:cxn>
              </a:cxnLst>
              <a:rect l="T9" t="T10" r="T11" b="T12"/>
              <a:pathLst>
                <a:path w="43200" h="42175" fill="none" extrusionOk="0">
                  <a:moveTo>
                    <a:pt x="29408" y="435"/>
                  </a:moveTo>
                  <a:cubicBezTo>
                    <a:pt x="37721" y="3658"/>
                    <a:pt x="43200" y="11658"/>
                    <a:pt x="43200" y="20575"/>
                  </a:cubicBezTo>
                  <a:cubicBezTo>
                    <a:pt x="43200" y="32504"/>
                    <a:pt x="33529" y="42175"/>
                    <a:pt x="21600" y="42175"/>
                  </a:cubicBezTo>
                  <a:cubicBezTo>
                    <a:pt x="9670" y="42175"/>
                    <a:pt x="0" y="32504"/>
                    <a:pt x="0" y="20575"/>
                  </a:cubicBezTo>
                  <a:cubicBezTo>
                    <a:pt x="-1" y="11179"/>
                    <a:pt x="6074" y="2860"/>
                    <a:pt x="15024" y="0"/>
                  </a:cubicBezTo>
                </a:path>
                <a:path w="43200" h="42175" stroke="0" extrusionOk="0">
                  <a:moveTo>
                    <a:pt x="29408" y="435"/>
                  </a:moveTo>
                  <a:cubicBezTo>
                    <a:pt x="37721" y="3658"/>
                    <a:pt x="43200" y="11658"/>
                    <a:pt x="43200" y="20575"/>
                  </a:cubicBezTo>
                  <a:cubicBezTo>
                    <a:pt x="43200" y="32504"/>
                    <a:pt x="33529" y="42175"/>
                    <a:pt x="21600" y="42175"/>
                  </a:cubicBezTo>
                  <a:cubicBezTo>
                    <a:pt x="9670" y="42175"/>
                    <a:pt x="0" y="32504"/>
                    <a:pt x="0" y="20575"/>
                  </a:cubicBezTo>
                  <a:cubicBezTo>
                    <a:pt x="-1" y="11179"/>
                    <a:pt x="6074" y="2860"/>
                    <a:pt x="15024" y="0"/>
                  </a:cubicBezTo>
                  <a:lnTo>
                    <a:pt x="21600" y="20575"/>
                  </a:lnTo>
                  <a:lnTo>
                    <a:pt x="29408" y="435"/>
                  </a:lnTo>
                  <a:close/>
                </a:path>
              </a:pathLst>
            </a:custGeom>
            <a:noFill/>
            <a:ln w="31750">
              <a:solidFill>
                <a:srgbClr val="CC66FF"/>
              </a:solidFill>
              <a:round/>
              <a:head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25647" name="Object 37"/>
            <p:cNvGraphicFramePr>
              <a:graphicFrameLocks noChangeAspect="1"/>
            </p:cNvGraphicFramePr>
            <p:nvPr/>
          </p:nvGraphicFramePr>
          <p:xfrm>
            <a:off x="1383" y="618"/>
            <a:ext cx="291" cy="255"/>
          </p:xfrm>
          <a:graphic>
            <a:graphicData uri="http://schemas.openxmlformats.org/presentationml/2006/ole">
              <mc:AlternateContent xmlns:mc="http://schemas.openxmlformats.org/markup-compatibility/2006">
                <mc:Choice xmlns:v="urn:schemas-microsoft-com:vml" Requires="v">
                  <p:oleObj spid="_x0000_s25761" name="公式" r:id="rId1" imgW="203200" imgH="177800" progId="Equation.3">
                    <p:embed/>
                  </p:oleObj>
                </mc:Choice>
                <mc:Fallback>
                  <p:oleObj name="公式" r:id="rId1" imgW="203200" imgH="177800" progId="Equation.3">
                    <p:embed/>
                    <p:pic>
                      <p:nvPicPr>
                        <p:cNvPr id="0" name="Object 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3" y="618"/>
                          <a:ext cx="291"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48" name="Object 38"/>
            <p:cNvGraphicFramePr>
              <a:graphicFrameLocks noChangeAspect="1"/>
            </p:cNvGraphicFramePr>
            <p:nvPr/>
          </p:nvGraphicFramePr>
          <p:xfrm>
            <a:off x="1338" y="3113"/>
            <a:ext cx="309" cy="255"/>
          </p:xfrm>
          <a:graphic>
            <a:graphicData uri="http://schemas.openxmlformats.org/presentationml/2006/ole">
              <mc:AlternateContent xmlns:mc="http://schemas.openxmlformats.org/markup-compatibility/2006">
                <mc:Choice xmlns:v="urn:schemas-microsoft-com:vml" Requires="v">
                  <p:oleObj spid="_x0000_s25762" name="公式" r:id="rId3" imgW="215900" imgH="177800" progId="Equation.3">
                    <p:embed/>
                  </p:oleObj>
                </mc:Choice>
                <mc:Fallback>
                  <p:oleObj name="公式" r:id="rId3" imgW="215900" imgH="177800" progId="Equation.3">
                    <p:embed/>
                    <p:pic>
                      <p:nvPicPr>
                        <p:cNvPr id="0" name="Object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8" y="3113"/>
                          <a:ext cx="309"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49" name="Freeform 6"/>
            <p:cNvSpPr/>
            <p:nvPr/>
          </p:nvSpPr>
          <p:spPr bwMode="auto">
            <a:xfrm>
              <a:off x="907" y="915"/>
              <a:ext cx="1554" cy="1774"/>
            </a:xfrm>
            <a:custGeom>
              <a:avLst/>
              <a:gdLst>
                <a:gd name="T0" fmla="*/ 161 w 1688"/>
                <a:gd name="T1" fmla="*/ 242 h 1760"/>
                <a:gd name="T2" fmla="*/ 43 w 1688"/>
                <a:gd name="T3" fmla="*/ 349 h 1760"/>
                <a:gd name="T4" fmla="*/ 19 w 1688"/>
                <a:gd name="T5" fmla="*/ 1502 h 1760"/>
                <a:gd name="T6" fmla="*/ 161 w 1688"/>
                <a:gd name="T7" fmla="*/ 1995 h 1760"/>
                <a:gd name="T8" fmla="*/ 372 w 1688"/>
                <a:gd name="T9" fmla="*/ 1611 h 1760"/>
                <a:gd name="T10" fmla="*/ 396 w 1688"/>
                <a:gd name="T11" fmla="*/ 290 h 1760"/>
                <a:gd name="T12" fmla="*/ 267 w 1688"/>
                <a:gd name="T13" fmla="*/ 16 h 1760"/>
                <a:gd name="T14" fmla="*/ 161 w 1688"/>
                <a:gd name="T15" fmla="*/ 242 h 1760"/>
                <a:gd name="T16" fmla="*/ 0 60000 65536"/>
                <a:gd name="T17" fmla="*/ 0 60000 65536"/>
                <a:gd name="T18" fmla="*/ 0 60000 65536"/>
                <a:gd name="T19" fmla="*/ 0 60000 65536"/>
                <a:gd name="T20" fmla="*/ 0 60000 65536"/>
                <a:gd name="T21" fmla="*/ 0 60000 65536"/>
                <a:gd name="T22" fmla="*/ 0 60000 65536"/>
                <a:gd name="T23" fmla="*/ 0 60000 65536"/>
                <a:gd name="T24" fmla="*/ 0 w 1688"/>
                <a:gd name="T25" fmla="*/ 0 h 1760"/>
                <a:gd name="T26" fmla="*/ 1688 w 1688"/>
                <a:gd name="T27" fmla="*/ 1760 h 176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88" h="1760">
                  <a:moveTo>
                    <a:pt x="656" y="208"/>
                  </a:moveTo>
                  <a:cubicBezTo>
                    <a:pt x="504" y="256"/>
                    <a:pt x="272" y="120"/>
                    <a:pt x="176" y="304"/>
                  </a:cubicBezTo>
                  <a:cubicBezTo>
                    <a:pt x="80" y="488"/>
                    <a:pt x="0" y="1072"/>
                    <a:pt x="80" y="1312"/>
                  </a:cubicBezTo>
                  <a:cubicBezTo>
                    <a:pt x="160" y="1552"/>
                    <a:pt x="416" y="1728"/>
                    <a:pt x="656" y="1744"/>
                  </a:cubicBezTo>
                  <a:cubicBezTo>
                    <a:pt x="896" y="1760"/>
                    <a:pt x="1360" y="1656"/>
                    <a:pt x="1520" y="1408"/>
                  </a:cubicBezTo>
                  <a:cubicBezTo>
                    <a:pt x="1680" y="1160"/>
                    <a:pt x="1688" y="488"/>
                    <a:pt x="1616" y="256"/>
                  </a:cubicBezTo>
                  <a:cubicBezTo>
                    <a:pt x="1544" y="24"/>
                    <a:pt x="1240" y="32"/>
                    <a:pt x="1088" y="16"/>
                  </a:cubicBezTo>
                  <a:cubicBezTo>
                    <a:pt x="936" y="0"/>
                    <a:pt x="808" y="160"/>
                    <a:pt x="656" y="208"/>
                  </a:cubicBezTo>
                  <a:close/>
                </a:path>
              </a:pathLst>
            </a:custGeom>
            <a:solidFill>
              <a:srgbClr val="00CCFF">
                <a:alpha val="30980"/>
              </a:srgbClr>
            </a:solidFill>
            <a:ln w="25400">
              <a:solidFill>
                <a:srgbClr val="800000"/>
              </a:solidFill>
              <a:round/>
            </a:ln>
          </p:spPr>
          <p:txBody>
            <a:bodyPr/>
            <a:lstStyle/>
            <a:p>
              <a:endParaRPr lang="zh-CN" altLang="en-US"/>
            </a:p>
          </p:txBody>
        </p:sp>
        <p:sp>
          <p:nvSpPr>
            <p:cNvPr id="25650" name="Line 11"/>
            <p:cNvSpPr>
              <a:spLocks noChangeShapeType="1"/>
            </p:cNvSpPr>
            <p:nvPr/>
          </p:nvSpPr>
          <p:spPr bwMode="auto">
            <a:xfrm flipH="1">
              <a:off x="1655" y="618"/>
              <a:ext cx="0" cy="2767"/>
            </a:xfrm>
            <a:prstGeom prst="line">
              <a:avLst/>
            </a:prstGeom>
            <a:noFill/>
            <a:ln w="31750">
              <a:solidFill>
                <a:schemeClr val="tx1"/>
              </a:solidFill>
              <a:prstDash val="dashDot"/>
              <a:round/>
            </a:ln>
            <a:extLst>
              <a:ext uri="{909E8E84-426E-40DD-AFC4-6F175D3DCCD1}">
                <a14:hiddenFill xmlns:a14="http://schemas.microsoft.com/office/drawing/2010/main">
                  <a:noFill/>
                </a14:hiddenFill>
              </a:ext>
            </a:extLst>
          </p:spPr>
          <p:txBody>
            <a:bodyPr/>
            <a:lstStyle/>
            <a:p>
              <a:endParaRPr lang="zh-CN" altLang="en-US"/>
            </a:p>
          </p:txBody>
        </p:sp>
      </p:grpSp>
      <p:sp>
        <p:nvSpPr>
          <p:cNvPr id="58375" name="Line 7"/>
          <p:cNvSpPr>
            <a:spLocks noChangeShapeType="1"/>
          </p:cNvSpPr>
          <p:nvPr/>
        </p:nvSpPr>
        <p:spPr bwMode="auto">
          <a:xfrm>
            <a:off x="1008063" y="3359150"/>
            <a:ext cx="2595562" cy="0"/>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3" name="Group 43"/>
          <p:cNvGrpSpPr/>
          <p:nvPr/>
        </p:nvGrpSpPr>
        <p:grpSpPr bwMode="auto">
          <a:xfrm>
            <a:off x="1622425" y="2117725"/>
            <a:ext cx="1579563" cy="1166813"/>
            <a:chOff x="1144" y="1425"/>
            <a:chExt cx="995" cy="735"/>
          </a:xfrm>
        </p:grpSpPr>
        <p:sp>
          <p:nvSpPr>
            <p:cNvPr id="25643" name="Oval 9"/>
            <p:cNvSpPr>
              <a:spLocks noChangeArrowheads="1"/>
            </p:cNvSpPr>
            <p:nvPr/>
          </p:nvSpPr>
          <p:spPr bwMode="auto">
            <a:xfrm>
              <a:off x="1144" y="1425"/>
              <a:ext cx="995" cy="723"/>
            </a:xfrm>
            <a:prstGeom prst="ellipse">
              <a:avLst/>
            </a:prstGeom>
            <a:solidFill>
              <a:srgbClr val="33CCCC"/>
            </a:solidFill>
            <a:ln w="31750">
              <a:solidFill>
                <a:srgbClr val="800000"/>
              </a:solidFill>
              <a:prstDash val="sysDot"/>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5644" name="Line 42"/>
            <p:cNvSpPr>
              <a:spLocks noChangeShapeType="1"/>
            </p:cNvSpPr>
            <p:nvPr/>
          </p:nvSpPr>
          <p:spPr bwMode="auto">
            <a:xfrm>
              <a:off x="1655" y="1434"/>
              <a:ext cx="0" cy="726"/>
            </a:xfrm>
            <a:prstGeom prst="line">
              <a:avLst/>
            </a:prstGeom>
            <a:noFill/>
            <a:ln w="31750">
              <a:solidFill>
                <a:schemeClr val="tx1"/>
              </a:solidFill>
              <a:prstDash val="dashDot"/>
              <a:rou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4" name="Group 44"/>
          <p:cNvGrpSpPr/>
          <p:nvPr/>
        </p:nvGrpSpPr>
        <p:grpSpPr bwMode="auto">
          <a:xfrm>
            <a:off x="2039938" y="2505075"/>
            <a:ext cx="2719387" cy="630238"/>
            <a:chOff x="1407" y="1669"/>
            <a:chExt cx="1713" cy="397"/>
          </a:xfrm>
        </p:grpSpPr>
        <p:sp>
          <p:nvSpPr>
            <p:cNvPr id="25640" name="Text Box 15"/>
            <p:cNvSpPr txBox="1">
              <a:spLocks noChangeArrowheads="1"/>
            </p:cNvSpPr>
            <p:nvPr/>
          </p:nvSpPr>
          <p:spPr bwMode="auto">
            <a:xfrm>
              <a:off x="2803" y="1701"/>
              <a:ext cx="31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b="1" i="1">
                  <a:solidFill>
                    <a:schemeClr val="accent1"/>
                  </a:solidFill>
                  <a:latin typeface="Times New Roman" panose="02020603050405020304" pitchFamily="18" charset="0"/>
                </a:rPr>
                <a:t>x</a:t>
              </a:r>
              <a:endParaRPr kumimoji="1" lang="en-US" altLang="zh-CN" b="1" i="1">
                <a:solidFill>
                  <a:schemeClr val="accent1"/>
                </a:solidFill>
                <a:latin typeface="Times New Roman" panose="02020603050405020304" pitchFamily="18" charset="0"/>
              </a:endParaRPr>
            </a:p>
          </p:txBody>
        </p:sp>
        <p:sp>
          <p:nvSpPr>
            <p:cNvPr id="25641" name="Line 10"/>
            <p:cNvSpPr>
              <a:spLocks noChangeShapeType="1"/>
            </p:cNvSpPr>
            <p:nvPr/>
          </p:nvSpPr>
          <p:spPr bwMode="auto">
            <a:xfrm>
              <a:off x="1658" y="1786"/>
              <a:ext cx="1370" cy="0"/>
            </a:xfrm>
            <a:prstGeom prst="line">
              <a:avLst/>
            </a:prstGeom>
            <a:noFill/>
            <a:ln w="31750">
              <a:solidFill>
                <a:schemeClr val="accent1"/>
              </a:solidFill>
              <a:rou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5642" name="Text Box 16"/>
            <p:cNvSpPr txBox="1">
              <a:spLocks noChangeArrowheads="1"/>
            </p:cNvSpPr>
            <p:nvPr/>
          </p:nvSpPr>
          <p:spPr bwMode="auto">
            <a:xfrm>
              <a:off x="1407" y="1669"/>
              <a:ext cx="2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800" b="1" i="1">
                  <a:solidFill>
                    <a:schemeClr val="accent1"/>
                  </a:solidFill>
                  <a:latin typeface="Times New Roman" panose="02020603050405020304" pitchFamily="18" charset="0"/>
                </a:rPr>
                <a:t>O</a:t>
              </a:r>
              <a:endParaRPr kumimoji="1" lang="en-US" altLang="zh-CN" sz="2800" b="1" i="1">
                <a:solidFill>
                  <a:schemeClr val="accent1"/>
                </a:solidFill>
                <a:latin typeface="Times New Roman" panose="02020603050405020304" pitchFamily="18" charset="0"/>
              </a:endParaRPr>
            </a:p>
          </p:txBody>
        </p:sp>
      </p:grpSp>
      <p:grpSp>
        <p:nvGrpSpPr>
          <p:cNvPr id="5" name="Group 41"/>
          <p:cNvGrpSpPr/>
          <p:nvPr/>
        </p:nvGrpSpPr>
        <p:grpSpPr bwMode="auto">
          <a:xfrm>
            <a:off x="2940050" y="2068513"/>
            <a:ext cx="534988" cy="519112"/>
            <a:chOff x="1992" y="1344"/>
            <a:chExt cx="337" cy="327"/>
          </a:xfrm>
        </p:grpSpPr>
        <p:sp>
          <p:nvSpPr>
            <p:cNvPr id="25638" name="Text Box 17"/>
            <p:cNvSpPr txBox="1">
              <a:spLocks noChangeArrowheads="1"/>
            </p:cNvSpPr>
            <p:nvPr/>
          </p:nvSpPr>
          <p:spPr bwMode="auto">
            <a:xfrm>
              <a:off x="2018" y="1344"/>
              <a:ext cx="31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800" b="1" i="1">
                  <a:latin typeface="Times New Roman" panose="02020603050405020304" pitchFamily="18" charset="0"/>
                </a:rPr>
                <a:t>P</a:t>
              </a:r>
              <a:endParaRPr kumimoji="1" lang="en-US" altLang="zh-CN" sz="2800" b="1" i="1">
                <a:latin typeface="Times New Roman" panose="02020603050405020304" pitchFamily="18" charset="0"/>
              </a:endParaRPr>
            </a:p>
          </p:txBody>
        </p:sp>
        <p:sp>
          <p:nvSpPr>
            <p:cNvPr id="25639" name="Oval 39"/>
            <p:cNvSpPr>
              <a:spLocks noChangeArrowheads="1"/>
            </p:cNvSpPr>
            <p:nvPr/>
          </p:nvSpPr>
          <p:spPr bwMode="auto">
            <a:xfrm>
              <a:off x="1992" y="1449"/>
              <a:ext cx="68" cy="68"/>
            </a:xfrm>
            <a:prstGeom prst="ellipse">
              <a:avLst/>
            </a:prstGeom>
            <a:gradFill rotWithShape="1">
              <a:gsLst>
                <a:gs pos="0">
                  <a:srgbClr val="FF3300"/>
                </a:gs>
                <a:gs pos="100000">
                  <a:srgbClr val="761800"/>
                </a:gs>
              </a:gsLst>
              <a:path path="shape">
                <a:fillToRect l="50000" t="50000" r="50000" b="50000"/>
              </a:path>
            </a:gradFill>
            <a:ln w="9525" algn="ctr">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58380" name="Line 12"/>
          <p:cNvSpPr>
            <a:spLocks noChangeShapeType="1"/>
          </p:cNvSpPr>
          <p:nvPr/>
        </p:nvSpPr>
        <p:spPr bwMode="auto">
          <a:xfrm flipV="1">
            <a:off x="2433638" y="2276475"/>
            <a:ext cx="576262" cy="401638"/>
          </a:xfrm>
          <a:prstGeom prst="line">
            <a:avLst/>
          </a:prstGeom>
          <a:noFill/>
          <a:ln w="31750">
            <a:solidFill>
              <a:srgbClr val="FF0000"/>
            </a:solidFill>
            <a:rou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nvGrpSpPr>
          <p:cNvPr id="6" name="Group 45"/>
          <p:cNvGrpSpPr/>
          <p:nvPr/>
        </p:nvGrpSpPr>
        <p:grpSpPr bwMode="auto">
          <a:xfrm>
            <a:off x="2649538" y="2382838"/>
            <a:ext cx="312737" cy="346075"/>
            <a:chOff x="1797" y="3521"/>
            <a:chExt cx="197" cy="218"/>
          </a:xfrm>
        </p:grpSpPr>
        <p:sp>
          <p:nvSpPr>
            <p:cNvPr id="25636" name="Arc 13"/>
            <p:cNvSpPr/>
            <p:nvPr/>
          </p:nvSpPr>
          <p:spPr bwMode="auto">
            <a:xfrm>
              <a:off x="1797" y="3614"/>
              <a:ext cx="45" cy="9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tx1"/>
              </a:solidFill>
              <a:round/>
              <a:tailEnd type="none" w="lg"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25637" name="Object 23"/>
            <p:cNvGraphicFramePr>
              <a:graphicFrameLocks noChangeAspect="1"/>
            </p:cNvGraphicFramePr>
            <p:nvPr/>
          </p:nvGraphicFramePr>
          <p:xfrm>
            <a:off x="1837" y="3521"/>
            <a:ext cx="157" cy="218"/>
          </p:xfrm>
          <a:graphic>
            <a:graphicData uri="http://schemas.openxmlformats.org/presentationml/2006/ole">
              <mc:AlternateContent xmlns:mc="http://schemas.openxmlformats.org/markup-compatibility/2006">
                <mc:Choice xmlns:v="urn:schemas-microsoft-com:vml" Requires="v">
                  <p:oleObj spid="_x0000_s25763" name="Equation" r:id="rId5" imgW="152400" imgH="228600" progId="Equation.3">
                    <p:embed/>
                  </p:oleObj>
                </mc:Choice>
                <mc:Fallback>
                  <p:oleObj name="Equation" r:id="rId5" imgW="152400" imgH="228600" progId="Equation.3">
                    <p:embed/>
                    <p:pic>
                      <p:nvPicPr>
                        <p:cNvPr id="0" name="Object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7" y="3521"/>
                          <a:ext cx="157" cy="2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8414" name="Text Box 46"/>
          <p:cNvSpPr txBox="1">
            <a:spLocks noChangeArrowheads="1"/>
          </p:cNvSpPr>
          <p:nvPr/>
        </p:nvSpPr>
        <p:spPr bwMode="auto">
          <a:xfrm>
            <a:off x="250825" y="115888"/>
            <a:ext cx="4953000" cy="519112"/>
          </a:xfrm>
          <a:prstGeom prst="rect">
            <a:avLst/>
          </a:prstGeom>
          <a:noFill/>
          <a:ln w="9525">
            <a:noFill/>
            <a:miter lim="800000"/>
          </a:ln>
          <a:effectLst/>
        </p:spPr>
        <p:txBody>
          <a:bodyPr>
            <a:spAutoFit/>
          </a:bodyPr>
          <a:lstStyle/>
          <a:p>
            <a:pPr eaLnBrk="1" hangingPunct="1">
              <a:spcBef>
                <a:spcPct val="50000"/>
              </a:spcBef>
              <a:defRPr/>
            </a:pPr>
            <a:r>
              <a:rPr kumimoji="1" lang="zh-CN" altLang="en-US" sz="2800" b="1" dirty="0">
                <a:solidFill>
                  <a:schemeClr val="folHlink"/>
                </a:solidFill>
                <a:effectLst>
                  <a:outerShdw blurRad="38100" dist="38100" dir="2700000" algn="tl">
                    <a:srgbClr val="C0C0C0"/>
                  </a:outerShdw>
                </a:effectLst>
                <a:latin typeface="Times New Roman" panose="02020603050405020304" pitchFamily="18" charset="0"/>
                <a:ea typeface="黑体" panose="02010609060101010101" pitchFamily="2" charset="-122"/>
              </a:rPr>
              <a:t>二、刚体定轴转动的描述：</a:t>
            </a:r>
            <a:endParaRPr kumimoji="1" lang="zh-CN" altLang="en-US" sz="2800" b="1" dirty="0">
              <a:solidFill>
                <a:schemeClr val="folHlink"/>
              </a:solidFill>
              <a:effectLst>
                <a:outerShdw blurRad="38100" dist="38100" dir="2700000" algn="tl">
                  <a:srgbClr val="C0C0C0"/>
                </a:outerShdw>
              </a:effectLst>
              <a:latin typeface="Times New Roman" panose="02020603050405020304" pitchFamily="18" charset="0"/>
              <a:ea typeface="黑体" panose="02010609060101010101" pitchFamily="2" charset="-122"/>
            </a:endParaRPr>
          </a:p>
        </p:txBody>
      </p:sp>
      <p:sp>
        <p:nvSpPr>
          <p:cNvPr id="58415" name="Text Box 47"/>
          <p:cNvSpPr txBox="1">
            <a:spLocks noChangeArrowheads="1"/>
          </p:cNvSpPr>
          <p:nvPr/>
        </p:nvSpPr>
        <p:spPr bwMode="auto">
          <a:xfrm>
            <a:off x="5105400" y="47625"/>
            <a:ext cx="4038600" cy="222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kumimoji="1" lang="zh-CN" altLang="en-US" sz="2800" b="1">
                <a:solidFill>
                  <a:srgbClr val="0000FF"/>
                </a:solidFill>
                <a:latin typeface="Times New Roman" panose="02020603050405020304" pitchFamily="18" charset="0"/>
                <a:ea typeface="黑体" panose="02010609060101010101" pitchFamily="2" charset="-122"/>
              </a:rPr>
              <a:t>基本特征：</a:t>
            </a:r>
            <a:r>
              <a:rPr kumimoji="1" lang="zh-CN" altLang="en-US" sz="2800" b="1">
                <a:latin typeface="Times New Roman" panose="02020603050405020304" pitchFamily="18" charset="0"/>
              </a:rPr>
              <a:t>除转轴外所有点都在⊥转轴的平面内作圆周运动，且在相等的时间内转过的角度都相等。</a:t>
            </a:r>
            <a:endParaRPr kumimoji="1" lang="zh-CN" altLang="en-US" sz="2800" b="1">
              <a:latin typeface="Times New Roman" panose="02020603050405020304" pitchFamily="18" charset="0"/>
            </a:endParaRPr>
          </a:p>
        </p:txBody>
      </p:sp>
      <p:graphicFrame>
        <p:nvGraphicFramePr>
          <p:cNvPr id="58416" name="Object 48"/>
          <p:cNvGraphicFramePr>
            <a:graphicFrameLocks noChangeAspect="1"/>
          </p:cNvGraphicFramePr>
          <p:nvPr/>
        </p:nvGraphicFramePr>
        <p:xfrm>
          <a:off x="5074881" y="4597515"/>
          <a:ext cx="1219913" cy="972359"/>
        </p:xfrm>
        <a:graphic>
          <a:graphicData uri="http://schemas.openxmlformats.org/presentationml/2006/ole">
            <mc:AlternateContent xmlns:mc="http://schemas.openxmlformats.org/markup-compatibility/2006">
              <mc:Choice xmlns:v="urn:schemas-microsoft-com:vml" Requires="v">
                <p:oleObj spid="_x0000_s25764" name="Equation" r:id="rId7" imgW="12192000" imgH="9448800" progId="Equation.DSMT4">
                  <p:embed/>
                </p:oleObj>
              </mc:Choice>
              <mc:Fallback>
                <p:oleObj name="Equation" r:id="rId7" imgW="12192000" imgH="9448800" progId="Equation.DSMT4">
                  <p:embed/>
                  <p:pic>
                    <p:nvPicPr>
                      <p:cNvPr id="0" name="Object 48"/>
                      <p:cNvPicPr>
                        <a:picLocks noChangeAspect="1" noChangeArrowheads="1"/>
                      </p:cNvPicPr>
                      <p:nvPr/>
                    </p:nvPicPr>
                    <p:blipFill>
                      <a:blip r:embed="rId8"/>
                      <a:srcRect/>
                      <a:stretch>
                        <a:fillRect/>
                      </a:stretch>
                    </p:blipFill>
                    <p:spPr bwMode="auto">
                      <a:xfrm>
                        <a:off x="5074881" y="4597515"/>
                        <a:ext cx="1219913" cy="972359"/>
                      </a:xfrm>
                      <a:prstGeom prst="rect">
                        <a:avLst/>
                      </a:prstGeom>
                      <a:noFill/>
                      <a:ln>
                        <a:noFill/>
                      </a:ln>
                      <a:effectLst/>
                    </p:spPr>
                  </p:pic>
                </p:oleObj>
              </mc:Fallback>
            </mc:AlternateContent>
          </a:graphicData>
        </a:graphic>
      </p:graphicFrame>
      <p:sp>
        <p:nvSpPr>
          <p:cNvPr id="58417" name="Text Box 49"/>
          <p:cNvSpPr txBox="1">
            <a:spLocks noChangeArrowheads="1"/>
          </p:cNvSpPr>
          <p:nvPr/>
        </p:nvSpPr>
        <p:spPr bwMode="auto">
          <a:xfrm>
            <a:off x="4876800" y="2233613"/>
            <a:ext cx="3733800" cy="519112"/>
          </a:xfrm>
          <a:prstGeom prst="rect">
            <a:avLst/>
          </a:prstGeom>
          <a:noFill/>
          <a:ln w="9525">
            <a:noFill/>
            <a:miter lim="800000"/>
          </a:ln>
          <a:effectLst/>
        </p:spPr>
        <p:txBody>
          <a:bodyPr>
            <a:spAutoFit/>
          </a:bodyPr>
          <a:lstStyle/>
          <a:p>
            <a:pPr eaLnBrk="1" hangingPunct="1">
              <a:spcBef>
                <a:spcPct val="50000"/>
              </a:spcBef>
              <a:defRPr/>
            </a:pPr>
            <a:r>
              <a:rPr kumimoji="1" lang="en-US" altLang="zh-CN" sz="2800" b="1" dirty="0">
                <a:solidFill>
                  <a:srgbClr val="0000FF"/>
                </a:solidFill>
                <a:latin typeface="Times New Roman" panose="02020603050405020304" pitchFamily="18" charset="0"/>
                <a:ea typeface="黑体" panose="02010609060101010101" pitchFamily="2" charset="-122"/>
              </a:rPr>
              <a:t>1</a:t>
            </a:r>
            <a:r>
              <a:rPr kumimoji="1" lang="zh-CN" altLang="en-US" sz="2800" b="1" dirty="0">
                <a:solidFill>
                  <a:srgbClr val="0000FF"/>
                </a:solidFill>
                <a:latin typeface="Times New Roman" panose="02020603050405020304" pitchFamily="18" charset="0"/>
                <a:ea typeface="黑体" panose="02010609060101010101" pitchFamily="2" charset="-122"/>
              </a:rPr>
              <a:t>、角坐标</a:t>
            </a:r>
            <a:endParaRPr kumimoji="1" lang="zh-CN" altLang="en-US" sz="2800" b="1" dirty="0">
              <a:solidFill>
                <a:schemeClr val="folHlink"/>
              </a:solidFill>
              <a:effectLst>
                <a:outerShdw blurRad="38100" dist="38100" dir="2700000" algn="tl">
                  <a:srgbClr val="C0C0C0"/>
                </a:outerShdw>
              </a:effectLst>
              <a:latin typeface="Times New Roman" panose="02020603050405020304" pitchFamily="18" charset="0"/>
            </a:endParaRPr>
          </a:p>
        </p:txBody>
      </p:sp>
      <p:grpSp>
        <p:nvGrpSpPr>
          <p:cNvPr id="7" name="Group 50"/>
          <p:cNvGrpSpPr/>
          <p:nvPr/>
        </p:nvGrpSpPr>
        <p:grpSpPr bwMode="auto">
          <a:xfrm>
            <a:off x="4805363" y="2752725"/>
            <a:ext cx="4143375" cy="860425"/>
            <a:chOff x="3303" y="2304"/>
            <a:chExt cx="2610" cy="542"/>
          </a:xfrm>
        </p:grpSpPr>
        <p:sp>
          <p:nvSpPr>
            <p:cNvPr id="25634" name="Text Box 52"/>
            <p:cNvSpPr txBox="1">
              <a:spLocks noChangeArrowheads="1"/>
            </p:cNvSpPr>
            <p:nvPr/>
          </p:nvSpPr>
          <p:spPr bwMode="auto">
            <a:xfrm>
              <a:off x="3303" y="2304"/>
              <a:ext cx="2610" cy="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Clr>
                  <a:schemeClr val="accent2"/>
                </a:buClr>
                <a:buSzPct val="80000"/>
                <a:buFont typeface="Wingdings" panose="05000000000000000000" pitchFamily="2" charset="2"/>
                <a:buNone/>
              </a:pPr>
              <a:r>
                <a:rPr kumimoji="1" lang="zh-CN" altLang="en-US" sz="2800" b="1">
                  <a:solidFill>
                    <a:schemeClr val="accent1"/>
                  </a:solidFill>
                  <a:latin typeface="Times New Roman" panose="02020603050405020304" pitchFamily="18" charset="0"/>
                </a:rPr>
                <a:t>        为刚体定轴转动的运动方程。</a:t>
              </a:r>
              <a:r>
                <a:rPr kumimoji="1" lang="zh-CN" altLang="en-US" sz="2400">
                  <a:latin typeface="Times New Roman" panose="02020603050405020304" pitchFamily="18" charset="0"/>
                </a:rPr>
                <a:t> </a:t>
              </a:r>
              <a:endParaRPr kumimoji="1" lang="zh-CN" altLang="en-US" sz="2400">
                <a:latin typeface="Times New Roman" panose="02020603050405020304" pitchFamily="18" charset="0"/>
              </a:endParaRPr>
            </a:p>
          </p:txBody>
        </p:sp>
        <p:graphicFrame>
          <p:nvGraphicFramePr>
            <p:cNvPr id="25635" name="Object 51"/>
            <p:cNvGraphicFramePr>
              <a:graphicFrameLocks noChangeAspect="1"/>
            </p:cNvGraphicFramePr>
            <p:nvPr/>
          </p:nvGraphicFramePr>
          <p:xfrm>
            <a:off x="3348" y="2304"/>
            <a:ext cx="494" cy="326"/>
          </p:xfrm>
          <a:graphic>
            <a:graphicData uri="http://schemas.openxmlformats.org/presentationml/2006/ole">
              <mc:AlternateContent xmlns:mc="http://schemas.openxmlformats.org/markup-compatibility/2006">
                <mc:Choice xmlns:v="urn:schemas-microsoft-com:vml" Requires="v">
                  <p:oleObj spid="_x0000_s25765" name="Equation" r:id="rId9" imgW="482600" imgH="279400" progId="Equation.3">
                    <p:embed/>
                  </p:oleObj>
                </mc:Choice>
                <mc:Fallback>
                  <p:oleObj name="Equation" r:id="rId9" imgW="482600" imgH="279400" progId="Equation.3">
                    <p:embed/>
                    <p:pic>
                      <p:nvPicPr>
                        <p:cNvPr id="0" name="Object 5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48" y="2304"/>
                          <a:ext cx="494"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8421" name="Text Box 53"/>
          <p:cNvSpPr txBox="1">
            <a:spLocks noChangeArrowheads="1"/>
          </p:cNvSpPr>
          <p:nvPr/>
        </p:nvSpPr>
        <p:spPr bwMode="auto">
          <a:xfrm>
            <a:off x="2928938" y="4862513"/>
            <a:ext cx="2667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a:solidFill>
                  <a:srgbClr val="0000FF"/>
                </a:solidFill>
                <a:latin typeface="Times New Roman" panose="02020603050405020304" pitchFamily="18" charset="0"/>
                <a:ea typeface="黑体" panose="02010609060101010101" pitchFamily="2" charset="-122"/>
              </a:rPr>
              <a:t>3</a:t>
            </a:r>
            <a:r>
              <a:rPr kumimoji="1" lang="zh-CN" altLang="en-US" sz="2800" b="1">
                <a:solidFill>
                  <a:srgbClr val="0000FF"/>
                </a:solidFill>
                <a:latin typeface="Times New Roman" panose="02020603050405020304" pitchFamily="18" charset="0"/>
                <a:ea typeface="黑体" panose="02010609060101010101" pitchFamily="2" charset="-122"/>
              </a:rPr>
              <a:t>、角速度 ：</a:t>
            </a:r>
            <a:endParaRPr kumimoji="1" lang="zh-CN" altLang="en-US" sz="2800" b="1">
              <a:solidFill>
                <a:srgbClr val="0000FF"/>
              </a:solidFill>
              <a:latin typeface="Times New Roman" panose="02020603050405020304" pitchFamily="18" charset="0"/>
              <a:ea typeface="黑体" panose="02010609060101010101" pitchFamily="2" charset="-122"/>
            </a:endParaRPr>
          </a:p>
        </p:txBody>
      </p:sp>
      <p:grpSp>
        <p:nvGrpSpPr>
          <p:cNvPr id="8" name="Group 55"/>
          <p:cNvGrpSpPr/>
          <p:nvPr/>
        </p:nvGrpSpPr>
        <p:grpSpPr bwMode="auto">
          <a:xfrm>
            <a:off x="6705600" y="4865688"/>
            <a:ext cx="2108200" cy="528637"/>
            <a:chOff x="1872" y="3600"/>
            <a:chExt cx="1328" cy="333"/>
          </a:xfrm>
        </p:grpSpPr>
        <p:sp>
          <p:nvSpPr>
            <p:cNvPr id="25632" name="Text Box 56"/>
            <p:cNvSpPr txBox="1">
              <a:spLocks noChangeArrowheads="1"/>
            </p:cNvSpPr>
            <p:nvPr/>
          </p:nvSpPr>
          <p:spPr bwMode="auto">
            <a:xfrm>
              <a:off x="1872" y="3600"/>
              <a:ext cx="8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单位：</a:t>
              </a:r>
              <a:endParaRPr kumimoji="1" lang="zh-CN" altLang="en-US" sz="2800" b="1">
                <a:latin typeface="Times New Roman" panose="02020603050405020304" pitchFamily="18" charset="0"/>
              </a:endParaRPr>
            </a:p>
          </p:txBody>
        </p:sp>
        <p:graphicFrame>
          <p:nvGraphicFramePr>
            <p:cNvPr id="25633" name="Object 57"/>
            <p:cNvGraphicFramePr>
              <a:graphicFrameLocks noChangeAspect="1"/>
            </p:cNvGraphicFramePr>
            <p:nvPr/>
          </p:nvGraphicFramePr>
          <p:xfrm>
            <a:off x="2560" y="3600"/>
            <a:ext cx="640" cy="333"/>
          </p:xfrm>
          <a:graphic>
            <a:graphicData uri="http://schemas.openxmlformats.org/presentationml/2006/ole">
              <mc:AlternateContent xmlns:mc="http://schemas.openxmlformats.org/markup-compatibility/2006">
                <mc:Choice xmlns:v="urn:schemas-microsoft-com:vml" Requires="v">
                  <p:oleObj spid="_x0000_s25766" name="Equation" r:id="rId11" imgW="660400" imgH="317500" progId="Equation.DSMT4">
                    <p:embed/>
                  </p:oleObj>
                </mc:Choice>
                <mc:Fallback>
                  <p:oleObj name="Equation" r:id="rId11" imgW="660400" imgH="317500" progId="Equation.DSMT4">
                    <p:embed/>
                    <p:pic>
                      <p:nvPicPr>
                        <p:cNvPr id="0" name="Object 5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60" y="3600"/>
                          <a:ext cx="640" cy="3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 name="Group 58"/>
          <p:cNvGrpSpPr/>
          <p:nvPr/>
        </p:nvGrpSpPr>
        <p:grpSpPr bwMode="auto">
          <a:xfrm>
            <a:off x="7104063" y="3109913"/>
            <a:ext cx="1743075" cy="519112"/>
            <a:chOff x="2112" y="3408"/>
            <a:chExt cx="1098" cy="327"/>
          </a:xfrm>
        </p:grpSpPr>
        <p:sp>
          <p:nvSpPr>
            <p:cNvPr id="25630" name="Text Box 59"/>
            <p:cNvSpPr txBox="1">
              <a:spLocks noChangeArrowheads="1"/>
            </p:cNvSpPr>
            <p:nvPr/>
          </p:nvSpPr>
          <p:spPr bwMode="auto">
            <a:xfrm>
              <a:off x="2112" y="3408"/>
              <a:ext cx="8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单位：</a:t>
              </a:r>
              <a:endParaRPr kumimoji="1" lang="zh-CN" altLang="en-US" sz="2800" b="1">
                <a:latin typeface="Times New Roman" panose="02020603050405020304" pitchFamily="18" charset="0"/>
              </a:endParaRPr>
            </a:p>
          </p:txBody>
        </p:sp>
        <p:graphicFrame>
          <p:nvGraphicFramePr>
            <p:cNvPr id="25631" name="Object 60"/>
            <p:cNvGraphicFramePr>
              <a:graphicFrameLocks noChangeAspect="1"/>
            </p:cNvGraphicFramePr>
            <p:nvPr/>
          </p:nvGraphicFramePr>
          <p:xfrm>
            <a:off x="2774" y="3445"/>
            <a:ext cx="436" cy="263"/>
          </p:xfrm>
          <a:graphic>
            <a:graphicData uri="http://schemas.openxmlformats.org/presentationml/2006/ole">
              <mc:AlternateContent xmlns:mc="http://schemas.openxmlformats.org/markup-compatibility/2006">
                <mc:Choice xmlns:v="urn:schemas-microsoft-com:vml" Requires="v">
                  <p:oleObj spid="_x0000_s25767" name="Equation" r:id="rId13" imgW="419100" imgH="228600" progId="Equation.DSMT4">
                    <p:embed/>
                  </p:oleObj>
                </mc:Choice>
                <mc:Fallback>
                  <p:oleObj name="Equation" r:id="rId13" imgW="419100" imgH="228600" progId="Equation.DSMT4">
                    <p:embed/>
                    <p:pic>
                      <p:nvPicPr>
                        <p:cNvPr id="0" name="Object 6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74" y="3445"/>
                          <a:ext cx="436" cy="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0" name="Group 67"/>
          <p:cNvGrpSpPr/>
          <p:nvPr/>
        </p:nvGrpSpPr>
        <p:grpSpPr bwMode="auto">
          <a:xfrm>
            <a:off x="228600" y="5527675"/>
            <a:ext cx="2667000" cy="519113"/>
            <a:chOff x="144" y="3374"/>
            <a:chExt cx="1680" cy="327"/>
          </a:xfrm>
        </p:grpSpPr>
        <p:sp>
          <p:nvSpPr>
            <p:cNvPr id="25628" name="Text Box 62"/>
            <p:cNvSpPr txBox="1">
              <a:spLocks noChangeArrowheads="1"/>
            </p:cNvSpPr>
            <p:nvPr/>
          </p:nvSpPr>
          <p:spPr bwMode="auto">
            <a:xfrm>
              <a:off x="144" y="3374"/>
              <a:ext cx="16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solidFill>
                    <a:schemeClr val="accent1"/>
                  </a:solidFill>
                  <a:latin typeface="Times New Roman" panose="02020603050405020304" pitchFamily="18" charset="0"/>
                </a:rPr>
                <a:t>角速度</a:t>
              </a:r>
              <a:r>
                <a:rPr kumimoji="1" lang="zh-CN" altLang="en-US" sz="2800" b="1">
                  <a:solidFill>
                    <a:srgbClr val="0000FF"/>
                  </a:solidFill>
                  <a:latin typeface="Times New Roman" panose="02020603050405020304" pitchFamily="18" charset="0"/>
                  <a:ea typeface="黑体" panose="02010609060101010101" pitchFamily="2" charset="-122"/>
                </a:rPr>
                <a:t>矢量</a:t>
              </a:r>
              <a:r>
                <a:rPr kumimoji="1" lang="zh-CN" altLang="en-US" sz="2800" b="1">
                  <a:latin typeface="Times New Roman" panose="02020603050405020304" pitchFamily="18" charset="0"/>
                </a:rPr>
                <a:t>     ：</a:t>
              </a:r>
              <a:endParaRPr kumimoji="1" lang="zh-CN" altLang="en-US" sz="2800" b="1">
                <a:latin typeface="Times New Roman" panose="02020603050405020304" pitchFamily="18" charset="0"/>
              </a:endParaRPr>
            </a:p>
          </p:txBody>
        </p:sp>
        <p:graphicFrame>
          <p:nvGraphicFramePr>
            <p:cNvPr id="25629" name="Object 63"/>
            <p:cNvGraphicFramePr>
              <a:graphicFrameLocks noChangeAspect="1"/>
            </p:cNvGraphicFramePr>
            <p:nvPr/>
          </p:nvGraphicFramePr>
          <p:xfrm>
            <a:off x="1344" y="3374"/>
            <a:ext cx="273" cy="301"/>
          </p:xfrm>
          <a:graphic>
            <a:graphicData uri="http://schemas.openxmlformats.org/presentationml/2006/ole">
              <mc:AlternateContent xmlns:mc="http://schemas.openxmlformats.org/markup-compatibility/2006">
                <mc:Choice xmlns:v="urn:schemas-microsoft-com:vml" Requires="v">
                  <p:oleObj spid="_x0000_s25768" name="公式" r:id="rId15" imgW="177800" imgH="228600" progId="Equation.3">
                    <p:embed/>
                  </p:oleObj>
                </mc:Choice>
                <mc:Fallback>
                  <p:oleObj name="公式" r:id="rId15" imgW="177800" imgH="228600" progId="Equation.3">
                    <p:embed/>
                    <p:pic>
                      <p:nvPicPr>
                        <p:cNvPr id="0" name="Object 6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44" y="3374"/>
                          <a:ext cx="273" cy="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8432" name="Rectangle 64"/>
          <p:cNvSpPr>
            <a:spLocks noChangeArrowheads="1"/>
          </p:cNvSpPr>
          <p:nvPr/>
        </p:nvSpPr>
        <p:spPr bwMode="auto">
          <a:xfrm>
            <a:off x="2743200" y="5538788"/>
            <a:ext cx="6400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buClr>
                <a:schemeClr val="accent2"/>
              </a:buClr>
              <a:buSzPct val="80000"/>
              <a:buFont typeface="Wingdings" panose="05000000000000000000" pitchFamily="2" charset="2"/>
              <a:buNone/>
            </a:pPr>
            <a:r>
              <a:rPr kumimoji="1" lang="zh-CN" altLang="en-US" sz="2800" b="1">
                <a:latin typeface="Times New Roman" panose="02020603050405020304" pitchFamily="18" charset="0"/>
              </a:rPr>
              <a:t>方向与刚体转动方向符合右手螺旋法则。</a:t>
            </a:r>
            <a:endParaRPr kumimoji="1" lang="zh-CN" altLang="en-US" sz="2800" b="1">
              <a:latin typeface="Times New Roman" panose="02020603050405020304" pitchFamily="18" charset="0"/>
            </a:endParaRPr>
          </a:p>
        </p:txBody>
      </p:sp>
      <p:sp>
        <p:nvSpPr>
          <p:cNvPr id="58433" name="Text Box 65"/>
          <p:cNvSpPr txBox="1">
            <a:spLocks noChangeArrowheads="1"/>
          </p:cNvSpPr>
          <p:nvPr/>
        </p:nvSpPr>
        <p:spPr bwMode="auto">
          <a:xfrm>
            <a:off x="238125" y="6137275"/>
            <a:ext cx="52038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solidFill>
                  <a:srgbClr val="9933FF"/>
                </a:solidFill>
                <a:latin typeface="Times New Roman" panose="02020603050405020304" pitchFamily="18" charset="0"/>
                <a:ea typeface="黑体" panose="02010609060101010101" pitchFamily="2" charset="-122"/>
              </a:rPr>
              <a:t>不是刚体的转动方向！</a:t>
            </a:r>
            <a:endParaRPr kumimoji="1" lang="zh-CN" altLang="en-US" sz="2800" b="1">
              <a:solidFill>
                <a:srgbClr val="9933FF"/>
              </a:solidFill>
              <a:latin typeface="Times New Roman" panose="02020603050405020304" pitchFamily="18" charset="0"/>
              <a:ea typeface="黑体" panose="02010609060101010101" pitchFamily="2" charset="-122"/>
            </a:endParaRPr>
          </a:p>
        </p:txBody>
      </p:sp>
      <p:sp>
        <p:nvSpPr>
          <p:cNvPr id="58434" name="Text Box 66"/>
          <p:cNvSpPr txBox="1">
            <a:spLocks noChangeArrowheads="1"/>
          </p:cNvSpPr>
          <p:nvPr/>
        </p:nvSpPr>
        <p:spPr bwMode="auto">
          <a:xfrm>
            <a:off x="4038600" y="6137275"/>
            <a:ext cx="4191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solidFill>
                  <a:schemeClr val="accent1"/>
                </a:solidFill>
                <a:latin typeface="Times New Roman" panose="02020603050405020304" pitchFamily="18" charset="0"/>
              </a:rPr>
              <a:t>可用正负号表示其方向。</a:t>
            </a:r>
            <a:endParaRPr kumimoji="1" lang="zh-CN" altLang="en-US" sz="2800" b="1">
              <a:solidFill>
                <a:schemeClr val="accent1"/>
              </a:solidFill>
              <a:latin typeface="Times New Roman" panose="02020603050405020304" pitchFamily="18" charset="0"/>
            </a:endParaRPr>
          </a:p>
        </p:txBody>
      </p:sp>
      <p:grpSp>
        <p:nvGrpSpPr>
          <p:cNvPr id="11" name="Group 72"/>
          <p:cNvGrpSpPr/>
          <p:nvPr/>
        </p:nvGrpSpPr>
        <p:grpSpPr bwMode="auto">
          <a:xfrm>
            <a:off x="2430463" y="923925"/>
            <a:ext cx="449262" cy="920750"/>
            <a:chOff x="1531" y="582"/>
            <a:chExt cx="283" cy="580"/>
          </a:xfrm>
        </p:grpSpPr>
        <p:graphicFrame>
          <p:nvGraphicFramePr>
            <p:cNvPr id="25626" name="Object 70"/>
            <p:cNvGraphicFramePr>
              <a:graphicFrameLocks noChangeAspect="1"/>
            </p:cNvGraphicFramePr>
            <p:nvPr/>
          </p:nvGraphicFramePr>
          <p:xfrm>
            <a:off x="1541" y="582"/>
            <a:ext cx="273" cy="301"/>
          </p:xfrm>
          <a:graphic>
            <a:graphicData uri="http://schemas.openxmlformats.org/presentationml/2006/ole">
              <mc:AlternateContent xmlns:mc="http://schemas.openxmlformats.org/markup-compatibility/2006">
                <mc:Choice xmlns:v="urn:schemas-microsoft-com:vml" Requires="v">
                  <p:oleObj spid="_x0000_s25769" name="公式" r:id="rId17" imgW="177800" imgH="228600" progId="Equation.3">
                    <p:embed/>
                  </p:oleObj>
                </mc:Choice>
                <mc:Fallback>
                  <p:oleObj name="公式" r:id="rId17" imgW="177800" imgH="228600" progId="Equation.3">
                    <p:embed/>
                    <p:pic>
                      <p:nvPicPr>
                        <p:cNvPr id="0" name="Object 7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41" y="582"/>
                          <a:ext cx="273" cy="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27" name="Line 71"/>
            <p:cNvSpPr>
              <a:spLocks noChangeShapeType="1"/>
            </p:cNvSpPr>
            <p:nvPr/>
          </p:nvSpPr>
          <p:spPr bwMode="auto">
            <a:xfrm flipV="1">
              <a:off x="1531" y="709"/>
              <a:ext cx="0" cy="453"/>
            </a:xfrm>
            <a:prstGeom prst="line">
              <a:avLst/>
            </a:prstGeom>
            <a:noFill/>
            <a:ln w="44450">
              <a:solidFill>
                <a:srgbClr val="0000FF"/>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25623"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6A3DE36-CD90-4FEC-9B9E-56764D5B6CB1}" type="slidenum">
              <a:rPr lang="en-US" altLang="zh-CN" sz="2400">
                <a:solidFill>
                  <a:srgbClr val="0000FF"/>
                </a:solidFill>
                <a:latin typeface="Times New Roman" panose="02020603050405020304" pitchFamily="18" charset="0"/>
              </a:rPr>
            </a:fld>
            <a:endParaRPr lang="en-US" altLang="zh-CN" sz="2400">
              <a:solidFill>
                <a:srgbClr val="0000FF"/>
              </a:solidFill>
              <a:latin typeface="Times New Roman" panose="02020603050405020304" pitchFamily="18" charset="0"/>
            </a:endParaRPr>
          </a:p>
        </p:txBody>
      </p:sp>
      <p:graphicFrame>
        <p:nvGraphicFramePr>
          <p:cNvPr id="49" name="Object 4"/>
          <p:cNvGraphicFramePr>
            <a:graphicFrameLocks noChangeAspect="1"/>
          </p:cNvGraphicFramePr>
          <p:nvPr/>
        </p:nvGraphicFramePr>
        <p:xfrm>
          <a:off x="6116638" y="4157663"/>
          <a:ext cx="2041525" cy="558800"/>
        </p:xfrm>
        <a:graphic>
          <a:graphicData uri="http://schemas.openxmlformats.org/presentationml/2006/ole">
            <mc:AlternateContent xmlns:mc="http://schemas.openxmlformats.org/markup-compatibility/2006">
              <mc:Choice xmlns:v="urn:schemas-microsoft-com:vml" Requires="v">
                <p:oleObj spid="_x0000_s25770" name="公式" r:id="rId19" imgW="1473200" imgH="317500" progId="Equation.3">
                  <p:embed/>
                </p:oleObj>
              </mc:Choice>
              <mc:Fallback>
                <p:oleObj name="公式" r:id="rId19" imgW="1473200" imgH="317500" progId="Equation.3">
                  <p:embed/>
                  <p:pic>
                    <p:nvPicPr>
                      <p:cNvPr id="0" name="Object 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116638" y="4157663"/>
                        <a:ext cx="2041525"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 name="Text Box 7"/>
          <p:cNvSpPr txBox="1">
            <a:spLocks noChangeArrowheads="1"/>
          </p:cNvSpPr>
          <p:nvPr/>
        </p:nvSpPr>
        <p:spPr bwMode="auto">
          <a:xfrm>
            <a:off x="4495800" y="3659188"/>
            <a:ext cx="4648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a:solidFill>
                  <a:srgbClr val="0000FF"/>
                </a:solidFill>
                <a:latin typeface="Times New Roman" panose="02020603050405020304" pitchFamily="18" charset="0"/>
                <a:ea typeface="黑体" panose="02010609060101010101" pitchFamily="2" charset="-122"/>
              </a:rPr>
              <a:t>2</a:t>
            </a:r>
            <a:r>
              <a:rPr kumimoji="1" lang="zh-CN" altLang="en-US" sz="2800" b="1">
                <a:solidFill>
                  <a:srgbClr val="0000FF"/>
                </a:solidFill>
                <a:latin typeface="Times New Roman" panose="02020603050405020304" pitchFamily="18" charset="0"/>
                <a:ea typeface="黑体" panose="02010609060101010101" pitchFamily="2" charset="-122"/>
              </a:rPr>
              <a:t>、角位移：</a:t>
            </a:r>
            <a:r>
              <a:rPr kumimoji="1" lang="zh-CN" altLang="en-US" sz="2800" b="1">
                <a:latin typeface="Times New Roman" panose="02020603050405020304" pitchFamily="18" charset="0"/>
              </a:rPr>
              <a:t>角坐标的增量。</a:t>
            </a:r>
            <a:endParaRPr kumimoji="1" lang="zh-CN" altLang="en-US" sz="2800" b="1">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58414"/>
                                        </p:tgtEl>
                                        <p:attrNameLst>
                                          <p:attrName>style.visibility</p:attrName>
                                        </p:attrNameLst>
                                      </p:cBhvr>
                                      <p:to>
                                        <p:strVal val="visible"/>
                                      </p:to>
                                    </p:set>
                                    <p:anim calcmode="lin" valueType="num">
                                      <p:cBhvr>
                                        <p:cTn id="7" dur="500" fill="hold"/>
                                        <p:tgtEl>
                                          <p:spTgt spid="58414"/>
                                        </p:tgtEl>
                                        <p:attrNameLst>
                                          <p:attrName>ppt_w</p:attrName>
                                        </p:attrNameLst>
                                      </p:cBhvr>
                                      <p:tavLst>
                                        <p:tav tm="0">
                                          <p:val>
                                            <p:fltVal val="0"/>
                                          </p:val>
                                        </p:tav>
                                        <p:tav tm="100000">
                                          <p:val>
                                            <p:strVal val="#ppt_w"/>
                                          </p:val>
                                        </p:tav>
                                      </p:tavLst>
                                    </p:anim>
                                    <p:anim calcmode="lin" valueType="num">
                                      <p:cBhvr>
                                        <p:cTn id="8" dur="500" fill="hold"/>
                                        <p:tgtEl>
                                          <p:spTgt spid="58414"/>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6"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arn(inHorizontal)">
                                      <p:cBhvr>
                                        <p:cTn id="18" dur="1000"/>
                                        <p:tgtEl>
                                          <p:spTgt spid="5"/>
                                        </p:tgtEl>
                                      </p:cBhvr>
                                    </p:animEffect>
                                  </p:childTnLst>
                                </p:cTn>
                              </p:par>
                            </p:childTnLst>
                          </p:cTn>
                        </p:par>
                        <p:par>
                          <p:cTn id="19" fill="hold">
                            <p:stCondLst>
                              <p:cond delay="1000"/>
                            </p:stCondLst>
                            <p:childTnLst>
                              <p:par>
                                <p:cTn id="20" presetID="1" presetClass="entr" presetSubtype="0" fill="hold" grpId="0" nodeType="afterEffect">
                                  <p:stCondLst>
                                    <p:cond delay="0"/>
                                  </p:stCondLst>
                                  <p:childTnLst>
                                    <p:set>
                                      <p:cBhvr>
                                        <p:cTn id="21" dur="1" fill="hold">
                                          <p:stCondLst>
                                            <p:cond delay="0"/>
                                          </p:stCondLst>
                                        </p:cTn>
                                        <p:tgtEl>
                                          <p:spTgt spid="58373"/>
                                        </p:tgtEl>
                                        <p:attrNameLst>
                                          <p:attrName>style.visibility</p:attrName>
                                        </p:attrNameLst>
                                      </p:cBhvr>
                                      <p:to>
                                        <p:strVal val="visible"/>
                                      </p:to>
                                    </p:se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58375"/>
                                        </p:tgtEl>
                                        <p:attrNameLst>
                                          <p:attrName>style.visibility</p:attrName>
                                        </p:attrNameLst>
                                      </p:cBhvr>
                                      <p:to>
                                        <p:strVal val="visible"/>
                                      </p:to>
                                    </p:set>
                                  </p:childTnLst>
                                </p:cTn>
                              </p:par>
                            </p:childTnLst>
                          </p:cTn>
                        </p:par>
                        <p:par>
                          <p:cTn id="25" fill="hold">
                            <p:stCondLst>
                              <p:cond delay="1000"/>
                            </p:stCondLst>
                            <p:childTnLst>
                              <p:par>
                                <p:cTn id="26" presetID="6" presetClass="entr" presetSubtype="32"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circle(out)">
                                      <p:cBhvr>
                                        <p:cTn id="28" dur="2000"/>
                                        <p:tgtEl>
                                          <p:spTgt spid="3"/>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58415"/>
                                        </p:tgtEl>
                                        <p:attrNameLst>
                                          <p:attrName>style.visibility</p:attrName>
                                        </p:attrNameLst>
                                      </p:cBhvr>
                                      <p:to>
                                        <p:strVal val="visible"/>
                                      </p:to>
                                    </p:set>
                                    <p:animEffect transition="in" filter="blinds(horizontal)">
                                      <p:cBhvr>
                                        <p:cTn id="33" dur="500"/>
                                        <p:tgtEl>
                                          <p:spTgt spid="58415"/>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wipe(left)">
                                      <p:cBhvr>
                                        <p:cTn id="38" dur="1000"/>
                                        <p:tgtEl>
                                          <p:spTgt spid="4"/>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58380"/>
                                        </p:tgtEl>
                                        <p:attrNameLst>
                                          <p:attrName>style.visibility</p:attrName>
                                        </p:attrNameLst>
                                      </p:cBhvr>
                                      <p:to>
                                        <p:strVal val="visible"/>
                                      </p:to>
                                    </p:set>
                                    <p:animEffect transition="in" filter="wipe(down)">
                                      <p:cBhvr>
                                        <p:cTn id="43" dur="1000"/>
                                        <p:tgtEl>
                                          <p:spTgt spid="58380"/>
                                        </p:tgtEl>
                                      </p:cBhvr>
                                    </p:animEffect>
                                  </p:childTnLst>
                                </p:cTn>
                              </p:par>
                            </p:childTnLst>
                          </p:cTn>
                        </p:par>
                        <p:par>
                          <p:cTn id="44" fill="hold">
                            <p:stCondLst>
                              <p:cond delay="1000"/>
                            </p:stCondLst>
                            <p:childTnLst>
                              <p:par>
                                <p:cTn id="45" presetID="4" presetClass="entr" presetSubtype="32" fill="hold" nodeType="after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box(out)">
                                      <p:cBhvr>
                                        <p:cTn id="47" dur="10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58417"/>
                                        </p:tgtEl>
                                        <p:attrNameLst>
                                          <p:attrName>style.visibility</p:attrName>
                                        </p:attrNameLst>
                                      </p:cBhvr>
                                      <p:to>
                                        <p:strVal val="visible"/>
                                      </p:to>
                                    </p:set>
                                    <p:animEffect transition="in" filter="dissolve">
                                      <p:cBhvr>
                                        <p:cTn id="52" dur="500"/>
                                        <p:tgtEl>
                                          <p:spTgt spid="58417"/>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blinds(horizontal)">
                                      <p:cBhvr>
                                        <p:cTn id="57" dur="500"/>
                                        <p:tgtEl>
                                          <p:spTgt spid="7"/>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42" fill="hold" nodeType="click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barn(outHorizontal)">
                                      <p:cBhvr>
                                        <p:cTn id="62" dur="500"/>
                                        <p:tgtEl>
                                          <p:spTgt spid="9"/>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6" fill="hold" grpId="0" nodeType="clickEffect">
                                  <p:stCondLst>
                                    <p:cond delay="0"/>
                                  </p:stCondLst>
                                  <p:childTnLst>
                                    <p:set>
                                      <p:cBhvr>
                                        <p:cTn id="66" dur="1" fill="hold">
                                          <p:stCondLst>
                                            <p:cond delay="0"/>
                                          </p:stCondLst>
                                        </p:cTn>
                                        <p:tgtEl>
                                          <p:spTgt spid="50"/>
                                        </p:tgtEl>
                                        <p:attrNameLst>
                                          <p:attrName>style.visibility</p:attrName>
                                        </p:attrNameLst>
                                      </p:cBhvr>
                                      <p:to>
                                        <p:strVal val="visible"/>
                                      </p:to>
                                    </p:set>
                                    <p:animEffect transition="in" filter="barn(inHorizontal)">
                                      <p:cBhvr>
                                        <p:cTn id="67" dur="500"/>
                                        <p:tgtEl>
                                          <p:spTgt spid="50"/>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16" fill="hold" nodeType="clickEffect">
                                  <p:stCondLst>
                                    <p:cond delay="0"/>
                                  </p:stCondLst>
                                  <p:childTnLst>
                                    <p:set>
                                      <p:cBhvr>
                                        <p:cTn id="71" dur="1" fill="hold">
                                          <p:stCondLst>
                                            <p:cond delay="0"/>
                                          </p:stCondLst>
                                        </p:cTn>
                                        <p:tgtEl>
                                          <p:spTgt spid="49"/>
                                        </p:tgtEl>
                                        <p:attrNameLst>
                                          <p:attrName>style.visibility</p:attrName>
                                        </p:attrNameLst>
                                      </p:cBhvr>
                                      <p:to>
                                        <p:strVal val="visible"/>
                                      </p:to>
                                    </p:set>
                                    <p:animEffect transition="in" filter="box(in)">
                                      <p:cBhvr>
                                        <p:cTn id="72" dur="500"/>
                                        <p:tgtEl>
                                          <p:spTgt spid="49"/>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58421"/>
                                        </p:tgtEl>
                                        <p:attrNameLst>
                                          <p:attrName>style.visibility</p:attrName>
                                        </p:attrNameLst>
                                      </p:cBhvr>
                                      <p:to>
                                        <p:strVal val="visible"/>
                                      </p:to>
                                    </p:set>
                                    <p:animEffect transition="in" filter="wipe(up)">
                                      <p:cBhvr>
                                        <p:cTn id="77" dur="500"/>
                                        <p:tgtEl>
                                          <p:spTgt spid="58421"/>
                                        </p:tgtEl>
                                      </p:cBhvr>
                                    </p:animEffect>
                                  </p:childTnLst>
                                </p:cTn>
                              </p:par>
                            </p:childTnLst>
                          </p:cTn>
                        </p:par>
                      </p:childTnLst>
                    </p:cTn>
                  </p:par>
                  <p:par>
                    <p:cTn id="78" fill="hold">
                      <p:stCondLst>
                        <p:cond delay="indefinite"/>
                      </p:stCondLst>
                      <p:childTnLst>
                        <p:par>
                          <p:cTn id="79" fill="hold">
                            <p:stCondLst>
                              <p:cond delay="0"/>
                            </p:stCondLst>
                            <p:childTnLst>
                              <p:par>
                                <p:cTn id="80" presetID="4" presetClass="entr" presetSubtype="16" fill="hold" nodeType="clickEffect">
                                  <p:stCondLst>
                                    <p:cond delay="0"/>
                                  </p:stCondLst>
                                  <p:childTnLst>
                                    <p:set>
                                      <p:cBhvr>
                                        <p:cTn id="81" dur="1" fill="hold">
                                          <p:stCondLst>
                                            <p:cond delay="0"/>
                                          </p:stCondLst>
                                        </p:cTn>
                                        <p:tgtEl>
                                          <p:spTgt spid="58416"/>
                                        </p:tgtEl>
                                        <p:attrNameLst>
                                          <p:attrName>style.visibility</p:attrName>
                                        </p:attrNameLst>
                                      </p:cBhvr>
                                      <p:to>
                                        <p:strVal val="visible"/>
                                      </p:to>
                                    </p:set>
                                    <p:animEffect transition="in" filter="box(in)">
                                      <p:cBhvr>
                                        <p:cTn id="82" dur="500"/>
                                        <p:tgtEl>
                                          <p:spTgt spid="58416"/>
                                        </p:tgtEl>
                                      </p:cBhvr>
                                    </p:animEffect>
                                  </p:childTnLst>
                                </p:cTn>
                              </p:par>
                            </p:childTnLst>
                          </p:cTn>
                        </p:par>
                      </p:childTnLst>
                    </p:cTn>
                  </p:par>
                  <p:par>
                    <p:cTn id="83" fill="hold">
                      <p:stCondLst>
                        <p:cond delay="indefinite"/>
                      </p:stCondLst>
                      <p:childTnLst>
                        <p:par>
                          <p:cTn id="84" fill="hold">
                            <p:stCondLst>
                              <p:cond delay="0"/>
                            </p:stCondLst>
                            <p:childTnLst>
                              <p:par>
                                <p:cTn id="85" presetID="5" presetClass="entr" presetSubtype="10" fill="hold" nodeType="clickEffect">
                                  <p:stCondLst>
                                    <p:cond delay="0"/>
                                  </p:stCondLst>
                                  <p:childTnLst>
                                    <p:set>
                                      <p:cBhvr>
                                        <p:cTn id="86" dur="1" fill="hold">
                                          <p:stCondLst>
                                            <p:cond delay="0"/>
                                          </p:stCondLst>
                                        </p:cTn>
                                        <p:tgtEl>
                                          <p:spTgt spid="8"/>
                                        </p:tgtEl>
                                        <p:attrNameLst>
                                          <p:attrName>style.visibility</p:attrName>
                                        </p:attrNameLst>
                                      </p:cBhvr>
                                      <p:to>
                                        <p:strVal val="visible"/>
                                      </p:to>
                                    </p:set>
                                    <p:animEffect transition="in" filter="checkerboard(across)">
                                      <p:cBhvr>
                                        <p:cTn id="87" dur="500"/>
                                        <p:tgtEl>
                                          <p:spTgt spid="8"/>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10"/>
                                        </p:tgtEl>
                                        <p:attrNameLst>
                                          <p:attrName>style.visibility</p:attrName>
                                        </p:attrNameLst>
                                      </p:cBhvr>
                                      <p:to>
                                        <p:strVal val="visible"/>
                                      </p:to>
                                    </p:set>
                                    <p:animEffect transition="in" filter="blinds(horizontal)">
                                      <p:cBhvr>
                                        <p:cTn id="92" dur="500"/>
                                        <p:tgtEl>
                                          <p:spTgt spid="10"/>
                                        </p:tgtEl>
                                      </p:cBhvr>
                                    </p:animEffect>
                                  </p:childTnLst>
                                </p:cTn>
                              </p:par>
                            </p:childTnLst>
                          </p:cTn>
                        </p:par>
                        <p:par>
                          <p:cTn id="93" fill="hold">
                            <p:stCondLst>
                              <p:cond delay="500"/>
                            </p:stCondLst>
                            <p:childTnLst>
                              <p:par>
                                <p:cTn id="94" presetID="18" presetClass="entr" presetSubtype="12" fill="hold" grpId="0" nodeType="afterEffect">
                                  <p:stCondLst>
                                    <p:cond delay="0"/>
                                  </p:stCondLst>
                                  <p:childTnLst>
                                    <p:set>
                                      <p:cBhvr>
                                        <p:cTn id="95" dur="1" fill="hold">
                                          <p:stCondLst>
                                            <p:cond delay="0"/>
                                          </p:stCondLst>
                                        </p:cTn>
                                        <p:tgtEl>
                                          <p:spTgt spid="58432"/>
                                        </p:tgtEl>
                                        <p:attrNameLst>
                                          <p:attrName>style.visibility</p:attrName>
                                        </p:attrNameLst>
                                      </p:cBhvr>
                                      <p:to>
                                        <p:strVal val="visible"/>
                                      </p:to>
                                    </p:set>
                                    <p:animEffect transition="in" filter="strips(downLeft)">
                                      <p:cBhvr>
                                        <p:cTn id="96" dur="500"/>
                                        <p:tgtEl>
                                          <p:spTgt spid="58432"/>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4" fill="hold" nodeType="clickEffect">
                                  <p:stCondLst>
                                    <p:cond delay="0"/>
                                  </p:stCondLst>
                                  <p:childTnLst>
                                    <p:set>
                                      <p:cBhvr>
                                        <p:cTn id="100" dur="1" fill="hold">
                                          <p:stCondLst>
                                            <p:cond delay="0"/>
                                          </p:stCondLst>
                                        </p:cTn>
                                        <p:tgtEl>
                                          <p:spTgt spid="11"/>
                                        </p:tgtEl>
                                        <p:attrNameLst>
                                          <p:attrName>style.visibility</p:attrName>
                                        </p:attrNameLst>
                                      </p:cBhvr>
                                      <p:to>
                                        <p:strVal val="visible"/>
                                      </p:to>
                                    </p:set>
                                    <p:animEffect transition="in" filter="wipe(down)">
                                      <p:cBhvr>
                                        <p:cTn id="101" dur="1000"/>
                                        <p:tgtEl>
                                          <p:spTgt spid="11"/>
                                        </p:tgtEl>
                                      </p:cBhvr>
                                    </p:animEffect>
                                  </p:childTnLst>
                                </p:cTn>
                              </p:par>
                            </p:childTnLst>
                          </p:cTn>
                        </p:par>
                      </p:childTnLst>
                    </p:cTn>
                  </p:par>
                  <p:par>
                    <p:cTn id="102" fill="hold">
                      <p:stCondLst>
                        <p:cond delay="indefinite"/>
                      </p:stCondLst>
                      <p:childTnLst>
                        <p:par>
                          <p:cTn id="103" fill="hold">
                            <p:stCondLst>
                              <p:cond delay="0"/>
                            </p:stCondLst>
                            <p:childTnLst>
                              <p:par>
                                <p:cTn id="104" presetID="5" presetClass="entr" presetSubtype="10" fill="hold" grpId="0" nodeType="clickEffect">
                                  <p:stCondLst>
                                    <p:cond delay="0"/>
                                  </p:stCondLst>
                                  <p:childTnLst>
                                    <p:set>
                                      <p:cBhvr>
                                        <p:cTn id="105" dur="1" fill="hold">
                                          <p:stCondLst>
                                            <p:cond delay="0"/>
                                          </p:stCondLst>
                                        </p:cTn>
                                        <p:tgtEl>
                                          <p:spTgt spid="58433"/>
                                        </p:tgtEl>
                                        <p:attrNameLst>
                                          <p:attrName>style.visibility</p:attrName>
                                        </p:attrNameLst>
                                      </p:cBhvr>
                                      <p:to>
                                        <p:strVal val="visible"/>
                                      </p:to>
                                    </p:set>
                                    <p:animEffect transition="in" filter="checkerboard(across)">
                                      <p:cBhvr>
                                        <p:cTn id="106" dur="500"/>
                                        <p:tgtEl>
                                          <p:spTgt spid="58433"/>
                                        </p:tgtEl>
                                      </p:cBhvr>
                                    </p:animEffect>
                                  </p:childTnLst>
                                </p:cTn>
                              </p:par>
                            </p:childTnLst>
                          </p:cTn>
                        </p:par>
                      </p:childTnLst>
                    </p:cTn>
                  </p:par>
                  <p:par>
                    <p:cTn id="107" fill="hold">
                      <p:stCondLst>
                        <p:cond delay="indefinite"/>
                      </p:stCondLst>
                      <p:childTnLst>
                        <p:par>
                          <p:cTn id="108" fill="hold">
                            <p:stCondLst>
                              <p:cond delay="0"/>
                            </p:stCondLst>
                            <p:childTnLst>
                              <p:par>
                                <p:cTn id="109" presetID="4" presetClass="entr" presetSubtype="16" fill="hold" grpId="0" nodeType="clickEffect">
                                  <p:stCondLst>
                                    <p:cond delay="0"/>
                                  </p:stCondLst>
                                  <p:childTnLst>
                                    <p:set>
                                      <p:cBhvr>
                                        <p:cTn id="110" dur="1" fill="hold">
                                          <p:stCondLst>
                                            <p:cond delay="0"/>
                                          </p:stCondLst>
                                        </p:cTn>
                                        <p:tgtEl>
                                          <p:spTgt spid="58434"/>
                                        </p:tgtEl>
                                        <p:attrNameLst>
                                          <p:attrName>style.visibility</p:attrName>
                                        </p:attrNameLst>
                                      </p:cBhvr>
                                      <p:to>
                                        <p:strVal val="visible"/>
                                      </p:to>
                                    </p:set>
                                    <p:animEffect transition="in" filter="box(in)">
                                      <p:cBhvr>
                                        <p:cTn id="111" dur="500"/>
                                        <p:tgtEl>
                                          <p:spTgt spid="58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3" grpId="0" animBg="1"/>
      <p:bldP spid="58375" grpId="0" animBg="1"/>
      <p:bldP spid="58380" grpId="0" animBg="1"/>
      <p:bldP spid="58414" grpId="0" autoUpdateAnimBg="0"/>
      <p:bldP spid="58415" grpId="0" autoUpdateAnimBg="0"/>
      <p:bldP spid="58417" grpId="0" autoUpdateAnimBg="0"/>
      <p:bldP spid="58421" grpId="0" autoUpdateAnimBg="0"/>
      <p:bldP spid="58432" grpId="0" autoUpdateAnimBg="0"/>
      <p:bldP spid="58433" grpId="0" autoUpdateAnimBg="0"/>
      <p:bldP spid="58434" grpId="0" autoUpdateAnimBg="0"/>
      <p:bldP spid="50"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3614DBB-31FA-4D3D-BBFC-B65072BDB333}" type="slidenum">
              <a:rPr lang="en-US" altLang="zh-CN" sz="2400">
                <a:solidFill>
                  <a:srgbClr val="0000FF"/>
                </a:solidFill>
                <a:latin typeface="Times New Roman" panose="02020603050405020304" pitchFamily="18" charset="0"/>
              </a:rPr>
            </a:fld>
            <a:endParaRPr lang="en-US" altLang="zh-CN" sz="2400">
              <a:solidFill>
                <a:srgbClr val="0000FF"/>
              </a:solidFill>
              <a:latin typeface="Times New Roman" panose="02020603050405020304" pitchFamily="18" charset="0"/>
            </a:endParaRPr>
          </a:p>
        </p:txBody>
      </p:sp>
      <p:sp>
        <p:nvSpPr>
          <p:cNvPr id="6186" name="Rectangle 42"/>
          <p:cNvSpPr>
            <a:spLocks noChangeArrowheads="1"/>
          </p:cNvSpPr>
          <p:nvPr/>
        </p:nvSpPr>
        <p:spPr bwMode="auto">
          <a:xfrm>
            <a:off x="685800" y="4733925"/>
            <a:ext cx="6629400" cy="685800"/>
          </a:xfrm>
          <a:prstGeom prst="rect">
            <a:avLst/>
          </a:prstGeom>
          <a:solidFill>
            <a:srgbClr val="FF9900">
              <a:alpha val="45882"/>
            </a:srgbClr>
          </a:solidFill>
          <a:ln w="31750">
            <a:solidFill>
              <a:schemeClr val="folHlink"/>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149" name="Text Box 5"/>
          <p:cNvSpPr txBox="1">
            <a:spLocks noChangeArrowheads="1"/>
          </p:cNvSpPr>
          <p:nvPr/>
        </p:nvSpPr>
        <p:spPr bwMode="auto">
          <a:xfrm>
            <a:off x="179388" y="411163"/>
            <a:ext cx="3048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a:solidFill>
                  <a:srgbClr val="0000FF"/>
                </a:solidFill>
                <a:latin typeface="Times New Roman" panose="02020603050405020304" pitchFamily="18" charset="0"/>
                <a:ea typeface="黑体" panose="02010609060101010101" pitchFamily="2" charset="-122"/>
              </a:rPr>
              <a:t>4</a:t>
            </a:r>
            <a:r>
              <a:rPr kumimoji="1" lang="zh-CN" altLang="en-US" sz="2800" b="1">
                <a:solidFill>
                  <a:srgbClr val="0000FF"/>
                </a:solidFill>
                <a:latin typeface="Times New Roman" panose="02020603050405020304" pitchFamily="18" charset="0"/>
                <a:ea typeface="黑体" panose="02010609060101010101" pitchFamily="2" charset="-122"/>
              </a:rPr>
              <a:t>、角加速度：</a:t>
            </a:r>
            <a:endParaRPr kumimoji="1" lang="zh-CN" altLang="en-US" sz="2800" b="1">
              <a:solidFill>
                <a:srgbClr val="0000FF"/>
              </a:solidFill>
              <a:latin typeface="Times New Roman" panose="02020603050405020304" pitchFamily="18" charset="0"/>
              <a:ea typeface="黑体" panose="02010609060101010101" pitchFamily="2" charset="-122"/>
            </a:endParaRPr>
          </a:p>
        </p:txBody>
      </p:sp>
      <p:sp>
        <p:nvSpPr>
          <p:cNvPr id="6152" name="Text Box 8"/>
          <p:cNvSpPr txBox="1">
            <a:spLocks noChangeArrowheads="1"/>
          </p:cNvSpPr>
          <p:nvPr/>
        </p:nvSpPr>
        <p:spPr bwMode="auto">
          <a:xfrm>
            <a:off x="193675" y="4037013"/>
            <a:ext cx="4343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a:solidFill>
                  <a:srgbClr val="0000FF"/>
                </a:solidFill>
                <a:latin typeface="Times New Roman" panose="02020603050405020304" pitchFamily="18" charset="0"/>
                <a:ea typeface="黑体" panose="02010609060101010101" pitchFamily="2" charset="-122"/>
              </a:rPr>
              <a:t>6</a:t>
            </a:r>
            <a:r>
              <a:rPr kumimoji="1" lang="zh-CN" altLang="en-US" sz="2800" b="1">
                <a:solidFill>
                  <a:srgbClr val="0000FF"/>
                </a:solidFill>
                <a:latin typeface="Times New Roman" panose="02020603050405020304" pitchFamily="18" charset="0"/>
                <a:ea typeface="黑体" panose="02010609060101010101" pitchFamily="2" charset="-122"/>
              </a:rPr>
              <a:t>、角量与线量的关系：</a:t>
            </a:r>
            <a:endParaRPr kumimoji="1" lang="zh-CN" altLang="en-US" sz="2800" b="1">
              <a:solidFill>
                <a:srgbClr val="0000FF"/>
              </a:solidFill>
              <a:latin typeface="Times New Roman" panose="02020603050405020304" pitchFamily="18" charset="0"/>
              <a:ea typeface="黑体" panose="02010609060101010101" pitchFamily="2" charset="-122"/>
            </a:endParaRPr>
          </a:p>
        </p:txBody>
      </p:sp>
      <p:graphicFrame>
        <p:nvGraphicFramePr>
          <p:cNvPr id="6178" name="Object 34"/>
          <p:cNvGraphicFramePr>
            <a:graphicFrameLocks noChangeAspect="1"/>
          </p:cNvGraphicFramePr>
          <p:nvPr/>
        </p:nvGraphicFramePr>
        <p:xfrm>
          <a:off x="2804899" y="184151"/>
          <a:ext cx="1435520" cy="1077912"/>
        </p:xfrm>
        <a:graphic>
          <a:graphicData uri="http://schemas.openxmlformats.org/presentationml/2006/ole">
            <mc:AlternateContent xmlns:mc="http://schemas.openxmlformats.org/markup-compatibility/2006">
              <mc:Choice xmlns:v="urn:schemas-microsoft-com:vml" Requires="v">
                <p:oleObj spid="_x0000_s26869" name="Equation" r:id="rId1" imgW="12801600" imgH="9448800" progId="Equation.DSMT4">
                  <p:embed/>
                </p:oleObj>
              </mc:Choice>
              <mc:Fallback>
                <p:oleObj name="Equation" r:id="rId1" imgW="12801600" imgH="9448800" progId="Equation.DSMT4">
                  <p:embed/>
                  <p:pic>
                    <p:nvPicPr>
                      <p:cNvPr id="0" name="Object 34"/>
                      <p:cNvPicPr>
                        <a:picLocks noChangeAspect="1" noChangeArrowheads="1"/>
                      </p:cNvPicPr>
                      <p:nvPr/>
                    </p:nvPicPr>
                    <p:blipFill>
                      <a:blip r:embed="rId2"/>
                      <a:srcRect/>
                      <a:stretch>
                        <a:fillRect/>
                      </a:stretch>
                    </p:blipFill>
                    <p:spPr bwMode="auto">
                      <a:xfrm>
                        <a:off x="2804899" y="184151"/>
                        <a:ext cx="1435520" cy="1077912"/>
                      </a:xfrm>
                      <a:prstGeom prst="rect">
                        <a:avLst/>
                      </a:prstGeom>
                      <a:noFill/>
                      <a:ln>
                        <a:noFill/>
                      </a:ln>
                      <a:effectLst/>
                    </p:spPr>
                  </p:pic>
                </p:oleObj>
              </mc:Fallback>
            </mc:AlternateContent>
          </a:graphicData>
        </a:graphic>
      </p:graphicFrame>
      <p:graphicFrame>
        <p:nvGraphicFramePr>
          <p:cNvPr id="6179" name="Object 35"/>
          <p:cNvGraphicFramePr>
            <a:graphicFrameLocks noChangeAspect="1"/>
          </p:cNvGraphicFramePr>
          <p:nvPr/>
        </p:nvGraphicFramePr>
        <p:xfrm>
          <a:off x="4211309" y="86406"/>
          <a:ext cx="1228154" cy="1224038"/>
        </p:xfrm>
        <a:graphic>
          <a:graphicData uri="http://schemas.openxmlformats.org/presentationml/2006/ole">
            <mc:AlternateContent xmlns:mc="http://schemas.openxmlformats.org/markup-compatibility/2006">
              <mc:Choice xmlns:v="urn:schemas-microsoft-com:vml" Requires="v">
                <p:oleObj spid="_x0000_s26870" name="Equation" r:id="rId3" imgW="9753600" imgH="10058400" progId="Equation.DSMT4">
                  <p:embed/>
                </p:oleObj>
              </mc:Choice>
              <mc:Fallback>
                <p:oleObj name="Equation" r:id="rId3" imgW="9753600" imgH="10058400" progId="Equation.DSMT4">
                  <p:embed/>
                  <p:pic>
                    <p:nvPicPr>
                      <p:cNvPr id="0" name="Object 35"/>
                      <p:cNvPicPr>
                        <a:picLocks noChangeAspect="1" noChangeArrowheads="1"/>
                      </p:cNvPicPr>
                      <p:nvPr/>
                    </p:nvPicPr>
                    <p:blipFill>
                      <a:blip r:embed="rId4"/>
                      <a:srcRect/>
                      <a:stretch>
                        <a:fillRect/>
                      </a:stretch>
                    </p:blipFill>
                    <p:spPr bwMode="auto">
                      <a:xfrm>
                        <a:off x="4211309" y="86406"/>
                        <a:ext cx="1228154" cy="1224038"/>
                      </a:xfrm>
                      <a:prstGeom prst="rect">
                        <a:avLst/>
                      </a:prstGeom>
                      <a:noFill/>
                      <a:ln>
                        <a:noFill/>
                      </a:ln>
                      <a:effectLst/>
                    </p:spPr>
                  </p:pic>
                </p:oleObj>
              </mc:Fallback>
            </mc:AlternateContent>
          </a:graphicData>
        </a:graphic>
      </p:graphicFrame>
      <p:grpSp>
        <p:nvGrpSpPr>
          <p:cNvPr id="2" name="Group 38"/>
          <p:cNvGrpSpPr/>
          <p:nvPr/>
        </p:nvGrpSpPr>
        <p:grpSpPr bwMode="auto">
          <a:xfrm>
            <a:off x="5715000" y="365125"/>
            <a:ext cx="1866900" cy="669925"/>
            <a:chOff x="3648" y="336"/>
            <a:chExt cx="1176" cy="422"/>
          </a:xfrm>
        </p:grpSpPr>
        <p:sp>
          <p:nvSpPr>
            <p:cNvPr id="26669" name="Text Box 36"/>
            <p:cNvSpPr txBox="1">
              <a:spLocks noChangeArrowheads="1"/>
            </p:cNvSpPr>
            <p:nvPr/>
          </p:nvSpPr>
          <p:spPr bwMode="auto">
            <a:xfrm>
              <a:off x="3648" y="384"/>
              <a:ext cx="8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单位：</a:t>
              </a:r>
              <a:endParaRPr kumimoji="1" lang="zh-CN" altLang="en-US" sz="2800" b="1">
                <a:latin typeface="Times New Roman" panose="02020603050405020304" pitchFamily="18" charset="0"/>
              </a:endParaRPr>
            </a:p>
          </p:txBody>
        </p:sp>
        <p:graphicFrame>
          <p:nvGraphicFramePr>
            <p:cNvPr id="26670" name="Object 37"/>
            <p:cNvGraphicFramePr>
              <a:graphicFrameLocks noChangeAspect="1"/>
            </p:cNvGraphicFramePr>
            <p:nvPr/>
          </p:nvGraphicFramePr>
          <p:xfrm>
            <a:off x="4308" y="336"/>
            <a:ext cx="516" cy="422"/>
          </p:xfrm>
          <a:graphic>
            <a:graphicData uri="http://schemas.openxmlformats.org/presentationml/2006/ole">
              <mc:AlternateContent xmlns:mc="http://schemas.openxmlformats.org/markup-compatibility/2006">
                <mc:Choice xmlns:v="urn:schemas-microsoft-com:vml" Requires="v">
                  <p:oleObj spid="_x0000_s26871" name="Equation" r:id="rId5" imgW="419100" imgH="355600" progId="Equation.DSMT4">
                    <p:embed/>
                  </p:oleObj>
                </mc:Choice>
                <mc:Fallback>
                  <p:oleObj name="Equation" r:id="rId5" imgW="419100" imgH="355600" progId="Equation.DSMT4">
                    <p:embed/>
                    <p:pic>
                      <p:nvPicPr>
                        <p:cNvPr id="0" name="Object 3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08" y="336"/>
                          <a:ext cx="516" cy="4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6183" name="Object 39"/>
          <p:cNvGraphicFramePr>
            <a:graphicFrameLocks noChangeAspect="1"/>
          </p:cNvGraphicFramePr>
          <p:nvPr/>
        </p:nvGraphicFramePr>
        <p:xfrm>
          <a:off x="1006475" y="4914900"/>
          <a:ext cx="1373188" cy="387350"/>
        </p:xfrm>
        <a:graphic>
          <a:graphicData uri="http://schemas.openxmlformats.org/presentationml/2006/ole">
            <mc:AlternateContent xmlns:mc="http://schemas.openxmlformats.org/markup-compatibility/2006">
              <mc:Choice xmlns:v="urn:schemas-microsoft-com:vml" Requires="v">
                <p:oleObj spid="_x0000_s26872" name="公式" r:id="rId7" imgW="812800" imgH="152400" progId="Equation.3">
                  <p:embed/>
                </p:oleObj>
              </mc:Choice>
              <mc:Fallback>
                <p:oleObj name="公式" r:id="rId7" imgW="812800" imgH="152400" progId="Equation.3">
                  <p:embed/>
                  <p:pic>
                    <p:nvPicPr>
                      <p:cNvPr id="0" name="Object 3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6475" y="4914900"/>
                        <a:ext cx="1373188" cy="38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84" name="Object 40"/>
          <p:cNvGraphicFramePr>
            <a:graphicFrameLocks noChangeAspect="1"/>
          </p:cNvGraphicFramePr>
          <p:nvPr/>
        </p:nvGraphicFramePr>
        <p:xfrm>
          <a:off x="3059113" y="4770438"/>
          <a:ext cx="1450975" cy="635000"/>
        </p:xfrm>
        <a:graphic>
          <a:graphicData uri="http://schemas.openxmlformats.org/presentationml/2006/ole">
            <mc:AlternateContent xmlns:mc="http://schemas.openxmlformats.org/markup-compatibility/2006">
              <mc:Choice xmlns:v="urn:schemas-microsoft-com:vml" Requires="v">
                <p:oleObj spid="_x0000_s26873" name="公式" r:id="rId9" imgW="863600" imgH="330200" progId="Equation.3">
                  <p:embed/>
                </p:oleObj>
              </mc:Choice>
              <mc:Fallback>
                <p:oleObj name="公式" r:id="rId9" imgW="863600" imgH="330200" progId="Equation.3">
                  <p:embed/>
                  <p:pic>
                    <p:nvPicPr>
                      <p:cNvPr id="0" name="Object 4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59113" y="4770438"/>
                        <a:ext cx="1450975"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85" name="Object 41"/>
          <p:cNvGraphicFramePr>
            <a:graphicFrameLocks noChangeAspect="1"/>
          </p:cNvGraphicFramePr>
          <p:nvPr/>
        </p:nvGraphicFramePr>
        <p:xfrm>
          <a:off x="5354638" y="4789488"/>
          <a:ext cx="1709737" cy="600075"/>
        </p:xfrm>
        <a:graphic>
          <a:graphicData uri="http://schemas.openxmlformats.org/presentationml/2006/ole">
            <mc:AlternateContent xmlns:mc="http://schemas.openxmlformats.org/markup-compatibility/2006">
              <mc:Choice xmlns:v="urn:schemas-microsoft-com:vml" Requires="v">
                <p:oleObj spid="_x0000_s26874" name="公式" r:id="rId11" imgW="1028700" imgH="317500" progId="Equation.3">
                  <p:embed/>
                </p:oleObj>
              </mc:Choice>
              <mc:Fallback>
                <p:oleObj name="公式" r:id="rId11" imgW="1028700" imgH="317500" progId="Equation.3">
                  <p:embed/>
                  <p:pic>
                    <p:nvPicPr>
                      <p:cNvPr id="0" name="Object 4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54638" y="4789488"/>
                        <a:ext cx="1709737" cy="600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59"/>
          <p:cNvGrpSpPr/>
          <p:nvPr/>
        </p:nvGrpSpPr>
        <p:grpSpPr bwMode="auto">
          <a:xfrm>
            <a:off x="111125" y="1298575"/>
            <a:ext cx="3546475" cy="647700"/>
            <a:chOff x="2290" y="753"/>
            <a:chExt cx="2234" cy="408"/>
          </a:xfrm>
        </p:grpSpPr>
        <p:sp>
          <p:nvSpPr>
            <p:cNvPr id="26667" name="Text Box 44"/>
            <p:cNvSpPr txBox="1">
              <a:spLocks noChangeArrowheads="1"/>
            </p:cNvSpPr>
            <p:nvPr/>
          </p:nvSpPr>
          <p:spPr bwMode="auto">
            <a:xfrm>
              <a:off x="2290" y="799"/>
              <a:ext cx="223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solidFill>
                    <a:schemeClr val="accent1"/>
                  </a:solidFill>
                  <a:latin typeface="Times New Roman" panose="02020603050405020304" pitchFamily="18" charset="0"/>
                </a:rPr>
                <a:t>角加速度矢量</a:t>
              </a:r>
              <a:r>
                <a:rPr kumimoji="1" lang="zh-CN" altLang="en-US" sz="2800" b="1">
                  <a:latin typeface="Times New Roman" panose="02020603050405020304" pitchFamily="18" charset="0"/>
                </a:rPr>
                <a:t>     ：</a:t>
              </a:r>
              <a:endParaRPr kumimoji="1" lang="zh-CN" altLang="en-US" sz="2800" b="1">
                <a:latin typeface="Times New Roman" panose="02020603050405020304" pitchFamily="18" charset="0"/>
              </a:endParaRPr>
            </a:p>
          </p:txBody>
        </p:sp>
        <p:graphicFrame>
          <p:nvGraphicFramePr>
            <p:cNvPr id="26668" name="Object 45"/>
            <p:cNvGraphicFramePr>
              <a:graphicFrameLocks noChangeAspect="1"/>
            </p:cNvGraphicFramePr>
            <p:nvPr/>
          </p:nvGraphicFramePr>
          <p:xfrm>
            <a:off x="3692" y="753"/>
            <a:ext cx="296" cy="408"/>
          </p:xfrm>
          <a:graphic>
            <a:graphicData uri="http://schemas.openxmlformats.org/presentationml/2006/ole">
              <mc:AlternateContent xmlns:mc="http://schemas.openxmlformats.org/markup-compatibility/2006">
                <mc:Choice xmlns:v="urn:schemas-microsoft-com:vml" Requires="v">
                  <p:oleObj spid="_x0000_s26875" name="公式" r:id="rId13" imgW="190500" imgH="355600" progId="Equation.3">
                    <p:embed/>
                  </p:oleObj>
                </mc:Choice>
                <mc:Fallback>
                  <p:oleObj name="公式" r:id="rId13" imgW="190500" imgH="355600" progId="Equation.3">
                    <p:embed/>
                    <p:pic>
                      <p:nvPicPr>
                        <p:cNvPr id="0" name="Object 4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92" y="753"/>
                          <a:ext cx="296"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195" name="Text Box 51"/>
          <p:cNvSpPr txBox="1">
            <a:spLocks noChangeArrowheads="1"/>
          </p:cNvSpPr>
          <p:nvPr/>
        </p:nvSpPr>
        <p:spPr bwMode="auto">
          <a:xfrm>
            <a:off x="361950" y="5648325"/>
            <a:ext cx="19589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矢量式：</a:t>
            </a:r>
            <a:endParaRPr kumimoji="1" lang="zh-CN" altLang="en-US" sz="2800" b="1">
              <a:latin typeface="Times New Roman" panose="02020603050405020304" pitchFamily="18" charset="0"/>
            </a:endParaRPr>
          </a:p>
        </p:txBody>
      </p:sp>
      <p:graphicFrame>
        <p:nvGraphicFramePr>
          <p:cNvPr id="6196" name="Object 52"/>
          <p:cNvGraphicFramePr>
            <a:graphicFrameLocks noChangeAspect="1"/>
          </p:cNvGraphicFramePr>
          <p:nvPr/>
        </p:nvGraphicFramePr>
        <p:xfrm>
          <a:off x="1833563" y="5672138"/>
          <a:ext cx="1747837" cy="493712"/>
        </p:xfrm>
        <a:graphic>
          <a:graphicData uri="http://schemas.openxmlformats.org/presentationml/2006/ole">
            <mc:AlternateContent xmlns:mc="http://schemas.openxmlformats.org/markup-compatibility/2006">
              <mc:Choice xmlns:v="urn:schemas-microsoft-com:vml" Requires="v">
                <p:oleObj spid="_x0000_s26876" name="公式" r:id="rId15" imgW="1079500" imgH="228600" progId="Equation.3">
                  <p:embed/>
                </p:oleObj>
              </mc:Choice>
              <mc:Fallback>
                <p:oleObj name="公式" r:id="rId15" imgW="1079500" imgH="228600" progId="Equation.3">
                  <p:embed/>
                  <p:pic>
                    <p:nvPicPr>
                      <p:cNvPr id="0" name="Object 5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833563" y="5672138"/>
                        <a:ext cx="1747837" cy="493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97" name="Object 53"/>
          <p:cNvGraphicFramePr>
            <a:graphicFrameLocks noChangeAspect="1"/>
          </p:cNvGraphicFramePr>
          <p:nvPr/>
        </p:nvGraphicFramePr>
        <p:xfrm>
          <a:off x="4168775" y="5553075"/>
          <a:ext cx="1771650" cy="704850"/>
        </p:xfrm>
        <a:graphic>
          <a:graphicData uri="http://schemas.openxmlformats.org/presentationml/2006/ole">
            <mc:AlternateContent xmlns:mc="http://schemas.openxmlformats.org/markup-compatibility/2006">
              <mc:Choice xmlns:v="urn:schemas-microsoft-com:vml" Requires="v">
                <p:oleObj spid="_x0000_s26877" name="公式" r:id="rId17" imgW="990600" imgH="393700" progId="Equation.3">
                  <p:embed/>
                </p:oleObj>
              </mc:Choice>
              <mc:Fallback>
                <p:oleObj name="公式" r:id="rId17" imgW="990600" imgH="393700" progId="Equation.3">
                  <p:embed/>
                  <p:pic>
                    <p:nvPicPr>
                      <p:cNvPr id="0" name="Object 5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168775" y="5553075"/>
                        <a:ext cx="1771650" cy="704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98" name="Object 54"/>
          <p:cNvGraphicFramePr>
            <a:graphicFrameLocks noChangeAspect="1"/>
          </p:cNvGraphicFramePr>
          <p:nvPr/>
        </p:nvGraphicFramePr>
        <p:xfrm>
          <a:off x="6459538" y="5608638"/>
          <a:ext cx="1931987" cy="600075"/>
        </p:xfrm>
        <a:graphic>
          <a:graphicData uri="http://schemas.openxmlformats.org/presentationml/2006/ole">
            <mc:AlternateContent xmlns:mc="http://schemas.openxmlformats.org/markup-compatibility/2006">
              <mc:Choice xmlns:v="urn:schemas-microsoft-com:vml" Requires="v">
                <p:oleObj spid="_x0000_s26878" name="公式" r:id="rId19" imgW="1193800" imgH="317500" progId="Equation.3">
                  <p:embed/>
                </p:oleObj>
              </mc:Choice>
              <mc:Fallback>
                <p:oleObj name="公式" r:id="rId19" imgW="1193800" imgH="317500" progId="Equation.3">
                  <p:embed/>
                  <p:pic>
                    <p:nvPicPr>
                      <p:cNvPr id="0" name="Object 5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459538" y="5608638"/>
                        <a:ext cx="1931987" cy="600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 name="Group 60"/>
          <p:cNvGrpSpPr/>
          <p:nvPr/>
        </p:nvGrpSpPr>
        <p:grpSpPr bwMode="auto">
          <a:xfrm>
            <a:off x="2919413" y="1317625"/>
            <a:ext cx="6572250" cy="609600"/>
            <a:chOff x="2653" y="1162"/>
            <a:chExt cx="4140" cy="384"/>
          </a:xfrm>
        </p:grpSpPr>
        <p:graphicFrame>
          <p:nvGraphicFramePr>
            <p:cNvPr id="26664" name="Object 48"/>
            <p:cNvGraphicFramePr>
              <a:graphicFrameLocks noChangeAspect="1"/>
            </p:cNvGraphicFramePr>
            <p:nvPr/>
          </p:nvGraphicFramePr>
          <p:xfrm>
            <a:off x="4513" y="1207"/>
            <a:ext cx="273" cy="301"/>
          </p:xfrm>
          <a:graphic>
            <a:graphicData uri="http://schemas.openxmlformats.org/presentationml/2006/ole">
              <mc:AlternateContent xmlns:mc="http://schemas.openxmlformats.org/markup-compatibility/2006">
                <mc:Choice xmlns:v="urn:schemas-microsoft-com:vml" Requires="v">
                  <p:oleObj spid="_x0000_s26879" name="公式" r:id="rId21" imgW="177800" imgH="228600" progId="Equation.3">
                    <p:embed/>
                  </p:oleObj>
                </mc:Choice>
                <mc:Fallback>
                  <p:oleObj name="公式" r:id="rId21" imgW="177800" imgH="228600" progId="Equation.3">
                    <p:embed/>
                    <p:pic>
                      <p:nvPicPr>
                        <p:cNvPr id="0" name="Object 4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513" y="1207"/>
                          <a:ext cx="273" cy="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65" name="Rectangle 49"/>
            <p:cNvSpPr>
              <a:spLocks noChangeArrowheads="1"/>
            </p:cNvSpPr>
            <p:nvPr/>
          </p:nvSpPr>
          <p:spPr bwMode="auto">
            <a:xfrm>
              <a:off x="2653" y="1162"/>
              <a:ext cx="41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buClr>
                  <a:schemeClr val="accent2"/>
                </a:buClr>
                <a:buSzPct val="80000"/>
                <a:buFont typeface="Wingdings" panose="05000000000000000000" pitchFamily="2" charset="2"/>
                <a:buNone/>
              </a:pPr>
              <a:r>
                <a:rPr kumimoji="1" lang="zh-CN" altLang="en-US" sz="2800" b="1">
                  <a:latin typeface="Times New Roman" panose="02020603050405020304" pitchFamily="18" charset="0"/>
                </a:rPr>
                <a:t>方向沿角速度矢量     的增量        方向。</a:t>
              </a:r>
              <a:endParaRPr kumimoji="1" lang="zh-CN" altLang="en-US" sz="2800" b="1">
                <a:latin typeface="Times New Roman" panose="02020603050405020304" pitchFamily="18" charset="0"/>
              </a:endParaRPr>
            </a:p>
          </p:txBody>
        </p:sp>
        <p:graphicFrame>
          <p:nvGraphicFramePr>
            <p:cNvPr id="26666" name="Object 58"/>
            <p:cNvGraphicFramePr>
              <a:graphicFrameLocks noChangeAspect="1"/>
            </p:cNvGraphicFramePr>
            <p:nvPr/>
          </p:nvGraphicFramePr>
          <p:xfrm>
            <a:off x="5443" y="1198"/>
            <a:ext cx="477" cy="301"/>
          </p:xfrm>
          <a:graphic>
            <a:graphicData uri="http://schemas.openxmlformats.org/presentationml/2006/ole">
              <mc:AlternateContent xmlns:mc="http://schemas.openxmlformats.org/markup-compatibility/2006">
                <mc:Choice xmlns:v="urn:schemas-microsoft-com:vml" Requires="v">
                  <p:oleObj spid="_x0000_s26880" name="Equation" r:id="rId23" imgW="406400" imgH="228600" progId="Equation.DSMT4">
                    <p:embed/>
                  </p:oleObj>
                </mc:Choice>
                <mc:Fallback>
                  <p:oleObj name="Equation" r:id="rId23" imgW="406400" imgH="228600" progId="Equation.DSMT4">
                    <p:embed/>
                    <p:pic>
                      <p:nvPicPr>
                        <p:cNvPr id="0" name="Object 5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443" y="1198"/>
                          <a:ext cx="477" cy="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6642" name="Group 80"/>
          <p:cNvGrpSpPr/>
          <p:nvPr/>
        </p:nvGrpSpPr>
        <p:grpSpPr bwMode="auto">
          <a:xfrm>
            <a:off x="6478588" y="1989138"/>
            <a:ext cx="2433637" cy="2879725"/>
            <a:chOff x="4081" y="1253"/>
            <a:chExt cx="1533" cy="1814"/>
          </a:xfrm>
        </p:grpSpPr>
        <p:graphicFrame>
          <p:nvGraphicFramePr>
            <p:cNvPr id="26648" name="Object 63"/>
            <p:cNvGraphicFramePr>
              <a:graphicFrameLocks noChangeAspect="1"/>
            </p:cNvGraphicFramePr>
            <p:nvPr/>
          </p:nvGraphicFramePr>
          <p:xfrm>
            <a:off x="4398" y="1525"/>
            <a:ext cx="301" cy="352"/>
          </p:xfrm>
          <a:graphic>
            <a:graphicData uri="http://schemas.openxmlformats.org/presentationml/2006/ole">
              <mc:AlternateContent xmlns:mc="http://schemas.openxmlformats.org/markup-compatibility/2006">
                <mc:Choice xmlns:v="urn:schemas-microsoft-com:vml" Requires="v">
                  <p:oleObj spid="_x0000_s26881" name="公式" r:id="rId25" imgW="177800" imgH="228600" progId="Equation.3">
                    <p:embed/>
                  </p:oleObj>
                </mc:Choice>
                <mc:Fallback>
                  <p:oleObj name="公式" r:id="rId25" imgW="177800" imgH="228600" progId="Equation.3">
                    <p:embed/>
                    <p:pic>
                      <p:nvPicPr>
                        <p:cNvPr id="0" name="Object 6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398" y="1525"/>
                          <a:ext cx="301" cy="3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49" name="Line 64"/>
            <p:cNvSpPr>
              <a:spLocks noChangeShapeType="1"/>
            </p:cNvSpPr>
            <p:nvPr/>
          </p:nvSpPr>
          <p:spPr bwMode="auto">
            <a:xfrm flipV="1">
              <a:off x="4694" y="1525"/>
              <a:ext cx="0" cy="726"/>
            </a:xfrm>
            <a:prstGeom prst="line">
              <a:avLst/>
            </a:prstGeom>
            <a:noFill/>
            <a:ln w="31750">
              <a:solidFill>
                <a:srgbClr val="0000FF"/>
              </a:solidFill>
              <a:round/>
              <a:headEnd type="none" w="sm" len="sm"/>
              <a:tailEnd type="arrow" w="med" len="lg"/>
            </a:ln>
            <a:extLst>
              <a:ext uri="{909E8E84-426E-40DD-AFC4-6F175D3DCCD1}">
                <a14:hiddenFill xmlns:a14="http://schemas.microsoft.com/office/drawing/2010/main">
                  <a:noFill/>
                </a14:hiddenFill>
              </a:ext>
            </a:extLst>
          </p:spPr>
          <p:txBody>
            <a:bodyPr wrap="none"/>
            <a:lstStyle/>
            <a:p>
              <a:endParaRPr lang="zh-CN" altLang="en-US"/>
            </a:p>
          </p:txBody>
        </p:sp>
        <p:grpSp>
          <p:nvGrpSpPr>
            <p:cNvPr id="26650" name="Group 65"/>
            <p:cNvGrpSpPr/>
            <p:nvPr/>
          </p:nvGrpSpPr>
          <p:grpSpPr bwMode="auto">
            <a:xfrm>
              <a:off x="4470" y="2161"/>
              <a:ext cx="299" cy="288"/>
              <a:chOff x="720" y="2016"/>
              <a:chExt cx="299" cy="288"/>
            </a:xfrm>
          </p:grpSpPr>
          <p:sp>
            <p:nvSpPr>
              <p:cNvPr id="26661" name="Line 66"/>
              <p:cNvSpPr>
                <a:spLocks noChangeShapeType="1"/>
              </p:cNvSpPr>
              <p:nvPr/>
            </p:nvSpPr>
            <p:spPr bwMode="auto">
              <a:xfrm>
                <a:off x="960" y="2112"/>
                <a:ext cx="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662" name="Text Box 67"/>
              <p:cNvSpPr txBox="1">
                <a:spLocks noChangeArrowheads="1"/>
              </p:cNvSpPr>
              <p:nvPr/>
            </p:nvSpPr>
            <p:spPr bwMode="auto">
              <a:xfrm>
                <a:off x="720" y="201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b="1" i="1">
                    <a:latin typeface="Times New Roman" panose="02020603050405020304" pitchFamily="18" charset="0"/>
                  </a:rPr>
                  <a:t>O</a:t>
                </a:r>
                <a:endParaRPr kumimoji="1" lang="en-US" altLang="zh-CN" sz="2400" b="1" i="1">
                  <a:latin typeface="Times New Roman" panose="02020603050405020304" pitchFamily="18" charset="0"/>
                </a:endParaRPr>
              </a:p>
            </p:txBody>
          </p:sp>
          <p:graphicFrame>
            <p:nvGraphicFramePr>
              <p:cNvPr id="26663" name="Object 68"/>
              <p:cNvGraphicFramePr>
                <a:graphicFrameLocks noChangeAspect="1"/>
              </p:cNvGraphicFramePr>
              <p:nvPr/>
            </p:nvGraphicFramePr>
            <p:xfrm>
              <a:off x="885" y="2040"/>
              <a:ext cx="134" cy="133"/>
            </p:xfrm>
            <a:graphic>
              <a:graphicData uri="http://schemas.openxmlformats.org/presentationml/2006/ole">
                <mc:AlternateContent xmlns:mc="http://schemas.openxmlformats.org/markup-compatibility/2006">
                  <mc:Choice xmlns:v="urn:schemas-microsoft-com:vml" Requires="v">
                    <p:oleObj spid="_x0000_s26882" name="Equation" r:id="rId27" imgW="101600" imgH="101600" progId="Equation.3">
                      <p:embed/>
                    </p:oleObj>
                  </mc:Choice>
                  <mc:Fallback>
                    <p:oleObj name="Equation" r:id="rId27" imgW="101600" imgH="101600" progId="Equation.3">
                      <p:embed/>
                      <p:pic>
                        <p:nvPicPr>
                          <p:cNvPr id="0" name="Object 68"/>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885" y="2040"/>
                            <a:ext cx="134" cy="1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6651" name="Object 69"/>
            <p:cNvGraphicFramePr>
              <a:graphicFrameLocks noChangeAspect="1"/>
            </p:cNvGraphicFramePr>
            <p:nvPr/>
          </p:nvGraphicFramePr>
          <p:xfrm>
            <a:off x="5305" y="1797"/>
            <a:ext cx="274" cy="363"/>
          </p:xfrm>
          <a:graphic>
            <a:graphicData uri="http://schemas.openxmlformats.org/presentationml/2006/ole">
              <mc:AlternateContent xmlns:mc="http://schemas.openxmlformats.org/markup-compatibility/2006">
                <mc:Choice xmlns:v="urn:schemas-microsoft-com:vml" Requires="v">
                  <p:oleObj spid="_x0000_s26883" name="公式" r:id="rId29" imgW="127000" imgH="228600" progId="Equation.3">
                    <p:embed/>
                  </p:oleObj>
                </mc:Choice>
                <mc:Fallback>
                  <p:oleObj name="公式" r:id="rId29" imgW="127000" imgH="228600" progId="Equation.3">
                    <p:embed/>
                    <p:pic>
                      <p:nvPicPr>
                        <p:cNvPr id="0" name="Object 69"/>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305" y="1797"/>
                          <a:ext cx="274" cy="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6652" name="Group 71"/>
            <p:cNvGrpSpPr/>
            <p:nvPr/>
          </p:nvGrpSpPr>
          <p:grpSpPr bwMode="auto">
            <a:xfrm>
              <a:off x="4710" y="2060"/>
              <a:ext cx="480" cy="341"/>
              <a:chOff x="960" y="1915"/>
              <a:chExt cx="480" cy="341"/>
            </a:xfrm>
          </p:grpSpPr>
          <p:graphicFrame>
            <p:nvGraphicFramePr>
              <p:cNvPr id="26659" name="Object 72"/>
              <p:cNvGraphicFramePr>
                <a:graphicFrameLocks noChangeAspect="1"/>
              </p:cNvGraphicFramePr>
              <p:nvPr/>
            </p:nvGraphicFramePr>
            <p:xfrm>
              <a:off x="1165" y="1915"/>
              <a:ext cx="225" cy="292"/>
            </p:xfrm>
            <a:graphic>
              <a:graphicData uri="http://schemas.openxmlformats.org/presentationml/2006/ole">
                <mc:AlternateContent xmlns:mc="http://schemas.openxmlformats.org/markup-compatibility/2006">
                  <mc:Choice xmlns:v="urn:schemas-microsoft-com:vml" Requires="v">
                    <p:oleObj spid="_x0000_s26884" name="公式" r:id="rId31" imgW="127000" imgH="190500" progId="Equation.3">
                      <p:embed/>
                    </p:oleObj>
                  </mc:Choice>
                  <mc:Fallback>
                    <p:oleObj name="公式" r:id="rId31" imgW="127000" imgH="190500" progId="Equation.3">
                      <p:embed/>
                      <p:pic>
                        <p:nvPicPr>
                          <p:cNvPr id="0" name="Object 72"/>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165" y="1915"/>
                            <a:ext cx="225"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60" name="Line 73"/>
              <p:cNvSpPr>
                <a:spLocks noChangeShapeType="1"/>
              </p:cNvSpPr>
              <p:nvPr/>
            </p:nvSpPr>
            <p:spPr bwMode="auto">
              <a:xfrm>
                <a:off x="960" y="2112"/>
                <a:ext cx="480" cy="144"/>
              </a:xfrm>
              <a:prstGeom prst="line">
                <a:avLst/>
              </a:prstGeom>
              <a:noFill/>
              <a:ln w="31750">
                <a:solidFill>
                  <a:srgbClr val="9933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6653" name="Oval 74"/>
            <p:cNvSpPr>
              <a:spLocks noChangeArrowheads="1"/>
            </p:cNvSpPr>
            <p:nvPr/>
          </p:nvSpPr>
          <p:spPr bwMode="auto">
            <a:xfrm>
              <a:off x="4081" y="1933"/>
              <a:ext cx="1200" cy="624"/>
            </a:xfrm>
            <a:prstGeom prst="ellipse">
              <a:avLst/>
            </a:prstGeom>
            <a:noFill/>
            <a:ln w="317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6654" name="Oval 75"/>
            <p:cNvSpPr>
              <a:spLocks noChangeArrowheads="1"/>
            </p:cNvSpPr>
            <p:nvPr/>
          </p:nvSpPr>
          <p:spPr bwMode="auto">
            <a:xfrm>
              <a:off x="5160" y="2369"/>
              <a:ext cx="68" cy="68"/>
            </a:xfrm>
            <a:prstGeom prst="ellipse">
              <a:avLst/>
            </a:prstGeom>
            <a:gradFill rotWithShape="1">
              <a:gsLst>
                <a:gs pos="0">
                  <a:srgbClr val="FF0000">
                    <a:alpha val="75000"/>
                  </a:srgbClr>
                </a:gs>
                <a:gs pos="100000">
                  <a:srgbClr val="760000"/>
                </a:gs>
              </a:gsLst>
              <a:path path="shape">
                <a:fillToRect l="50000" t="50000" r="50000" b="50000"/>
              </a:path>
            </a:gradFill>
            <a:ln w="19050">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6655" name="Line 76"/>
            <p:cNvSpPr>
              <a:spLocks noChangeShapeType="1"/>
            </p:cNvSpPr>
            <p:nvPr/>
          </p:nvSpPr>
          <p:spPr bwMode="auto">
            <a:xfrm flipV="1">
              <a:off x="5206" y="1987"/>
              <a:ext cx="408" cy="409"/>
            </a:xfrm>
            <a:prstGeom prst="line">
              <a:avLst/>
            </a:prstGeom>
            <a:noFill/>
            <a:ln w="31750">
              <a:solidFill>
                <a:srgbClr val="FF0000"/>
              </a:solidFill>
              <a:round/>
              <a:headEnd type="none" w="sm" len="sm"/>
              <a:tailEnd type="triangle" w="med" len="lg"/>
            </a:ln>
            <a:extLst>
              <a:ext uri="{909E8E84-426E-40DD-AFC4-6F175D3DCCD1}">
                <a14:hiddenFill xmlns:a14="http://schemas.microsoft.com/office/drawing/2010/main">
                  <a:noFill/>
                </a14:hiddenFill>
              </a:ext>
            </a:extLst>
          </p:spPr>
          <p:txBody>
            <a:bodyPr wrap="none"/>
            <a:lstStyle/>
            <a:p>
              <a:endParaRPr lang="zh-CN" altLang="en-US"/>
            </a:p>
          </p:txBody>
        </p:sp>
        <p:sp>
          <p:nvSpPr>
            <p:cNvPr id="26656" name="Line 77"/>
            <p:cNvSpPr>
              <a:spLocks noChangeShapeType="1"/>
            </p:cNvSpPr>
            <p:nvPr/>
          </p:nvSpPr>
          <p:spPr bwMode="auto">
            <a:xfrm>
              <a:off x="4694" y="1253"/>
              <a:ext cx="0" cy="1814"/>
            </a:xfrm>
            <a:prstGeom prst="line">
              <a:avLst/>
            </a:prstGeom>
            <a:noFill/>
            <a:ln w="9525">
              <a:solidFill>
                <a:schemeClr val="tx1"/>
              </a:solidFill>
              <a:prstDash val="dashDot"/>
              <a:round/>
            </a:ln>
            <a:extLst>
              <a:ext uri="{909E8E84-426E-40DD-AFC4-6F175D3DCCD1}">
                <a14:hiddenFill xmlns:a14="http://schemas.microsoft.com/office/drawing/2010/main">
                  <a:noFill/>
                </a14:hiddenFill>
              </a:ext>
            </a:extLst>
          </p:spPr>
          <p:txBody>
            <a:bodyPr wrap="none"/>
            <a:lstStyle/>
            <a:p>
              <a:endParaRPr lang="zh-CN" altLang="en-US"/>
            </a:p>
          </p:txBody>
        </p:sp>
        <p:sp>
          <p:nvSpPr>
            <p:cNvPr id="26657" name="Rectangle 78"/>
            <p:cNvSpPr>
              <a:spLocks noChangeArrowheads="1"/>
            </p:cNvSpPr>
            <p:nvPr/>
          </p:nvSpPr>
          <p:spPr bwMode="auto">
            <a:xfrm>
              <a:off x="4852" y="2523"/>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b="1" i="1">
                  <a:solidFill>
                    <a:srgbClr val="CC66FF"/>
                  </a:solidFill>
                  <a:latin typeface="Times New Roman" panose="02020603050405020304" pitchFamily="18" charset="0"/>
                  <a:ea typeface="楷体_GB2312" pitchFamily="49" charset="-122"/>
                </a:rPr>
                <a:t>ω</a:t>
              </a:r>
              <a:endParaRPr kumimoji="1" lang="en-US" altLang="zh-CN" b="1" i="1">
                <a:solidFill>
                  <a:srgbClr val="CC66FF"/>
                </a:solidFill>
                <a:latin typeface="Times New Roman" panose="02020603050405020304" pitchFamily="18" charset="0"/>
                <a:ea typeface="楷体_GB2312" pitchFamily="49" charset="-122"/>
              </a:endParaRPr>
            </a:p>
          </p:txBody>
        </p:sp>
        <p:sp>
          <p:nvSpPr>
            <p:cNvPr id="26658" name="Arc 79"/>
            <p:cNvSpPr/>
            <p:nvPr/>
          </p:nvSpPr>
          <p:spPr bwMode="auto">
            <a:xfrm>
              <a:off x="4371" y="2753"/>
              <a:ext cx="589" cy="133"/>
            </a:xfrm>
            <a:custGeom>
              <a:avLst/>
              <a:gdLst>
                <a:gd name="T0" fmla="*/ 0 w 43200"/>
                <a:gd name="T1" fmla="*/ 0 h 42175"/>
                <a:gd name="T2" fmla="*/ 0 w 43200"/>
                <a:gd name="T3" fmla="*/ 0 h 42175"/>
                <a:gd name="T4" fmla="*/ 0 w 43200"/>
                <a:gd name="T5" fmla="*/ 0 h 42175"/>
                <a:gd name="T6" fmla="*/ 0 60000 65536"/>
                <a:gd name="T7" fmla="*/ 0 60000 65536"/>
                <a:gd name="T8" fmla="*/ 0 60000 65536"/>
                <a:gd name="T9" fmla="*/ 0 w 43200"/>
                <a:gd name="T10" fmla="*/ 0 h 42175"/>
                <a:gd name="T11" fmla="*/ 43200 w 43200"/>
                <a:gd name="T12" fmla="*/ 42175 h 42175"/>
              </a:gdLst>
              <a:ahLst/>
              <a:cxnLst>
                <a:cxn ang="T6">
                  <a:pos x="T0" y="T1"/>
                </a:cxn>
                <a:cxn ang="T7">
                  <a:pos x="T2" y="T3"/>
                </a:cxn>
                <a:cxn ang="T8">
                  <a:pos x="T4" y="T5"/>
                </a:cxn>
              </a:cxnLst>
              <a:rect l="T9" t="T10" r="T11" b="T12"/>
              <a:pathLst>
                <a:path w="43200" h="42175" fill="none" extrusionOk="0">
                  <a:moveTo>
                    <a:pt x="29408" y="435"/>
                  </a:moveTo>
                  <a:cubicBezTo>
                    <a:pt x="37721" y="3658"/>
                    <a:pt x="43200" y="11658"/>
                    <a:pt x="43200" y="20575"/>
                  </a:cubicBezTo>
                  <a:cubicBezTo>
                    <a:pt x="43200" y="32504"/>
                    <a:pt x="33529" y="42175"/>
                    <a:pt x="21600" y="42175"/>
                  </a:cubicBezTo>
                  <a:cubicBezTo>
                    <a:pt x="9670" y="42175"/>
                    <a:pt x="0" y="32504"/>
                    <a:pt x="0" y="20575"/>
                  </a:cubicBezTo>
                  <a:cubicBezTo>
                    <a:pt x="-1" y="11179"/>
                    <a:pt x="6074" y="2860"/>
                    <a:pt x="15024" y="0"/>
                  </a:cubicBezTo>
                </a:path>
                <a:path w="43200" h="42175" stroke="0" extrusionOk="0">
                  <a:moveTo>
                    <a:pt x="29408" y="435"/>
                  </a:moveTo>
                  <a:cubicBezTo>
                    <a:pt x="37721" y="3658"/>
                    <a:pt x="43200" y="11658"/>
                    <a:pt x="43200" y="20575"/>
                  </a:cubicBezTo>
                  <a:cubicBezTo>
                    <a:pt x="43200" y="32504"/>
                    <a:pt x="33529" y="42175"/>
                    <a:pt x="21600" y="42175"/>
                  </a:cubicBezTo>
                  <a:cubicBezTo>
                    <a:pt x="9670" y="42175"/>
                    <a:pt x="0" y="32504"/>
                    <a:pt x="0" y="20575"/>
                  </a:cubicBezTo>
                  <a:cubicBezTo>
                    <a:pt x="-1" y="11179"/>
                    <a:pt x="6074" y="2860"/>
                    <a:pt x="15024" y="0"/>
                  </a:cubicBezTo>
                  <a:lnTo>
                    <a:pt x="21600" y="20575"/>
                  </a:lnTo>
                  <a:lnTo>
                    <a:pt x="29408" y="435"/>
                  </a:lnTo>
                  <a:close/>
                </a:path>
              </a:pathLst>
            </a:custGeom>
            <a:noFill/>
            <a:ln w="31750">
              <a:solidFill>
                <a:srgbClr val="CC66FF"/>
              </a:solidFill>
              <a:round/>
              <a:head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6228" name="Rectangle 84"/>
          <p:cNvSpPr>
            <a:spLocks noChangeArrowheads="1"/>
          </p:cNvSpPr>
          <p:nvPr/>
        </p:nvSpPr>
        <p:spPr bwMode="auto">
          <a:xfrm>
            <a:off x="198438" y="2057400"/>
            <a:ext cx="45894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a:solidFill>
                  <a:srgbClr val="0000FF"/>
                </a:solidFill>
                <a:latin typeface="Times New Roman" panose="02020603050405020304" pitchFamily="18" charset="0"/>
                <a:ea typeface="黑体" panose="02010609060101010101" pitchFamily="2" charset="-122"/>
              </a:rPr>
              <a:t>5</a:t>
            </a:r>
            <a:r>
              <a:rPr kumimoji="1" lang="zh-CN" altLang="en-US" sz="2800" b="1">
                <a:solidFill>
                  <a:srgbClr val="0000FF"/>
                </a:solidFill>
                <a:latin typeface="Times New Roman" panose="02020603050405020304" pitchFamily="18" charset="0"/>
                <a:ea typeface="黑体" panose="02010609060101010101" pitchFamily="2" charset="-122"/>
              </a:rPr>
              <a:t>、定轴转动的特点 </a:t>
            </a:r>
            <a:endParaRPr kumimoji="1" lang="zh-CN" altLang="en-US" sz="2800" b="1">
              <a:solidFill>
                <a:srgbClr val="0000FF"/>
              </a:solidFill>
              <a:latin typeface="Times New Roman" panose="02020603050405020304" pitchFamily="18" charset="0"/>
              <a:ea typeface="黑体" panose="02010609060101010101" pitchFamily="2" charset="-122"/>
            </a:endParaRPr>
          </a:p>
        </p:txBody>
      </p:sp>
      <p:grpSp>
        <p:nvGrpSpPr>
          <p:cNvPr id="8" name="Group 89"/>
          <p:cNvGrpSpPr/>
          <p:nvPr/>
        </p:nvGrpSpPr>
        <p:grpSpPr bwMode="auto">
          <a:xfrm>
            <a:off x="342900" y="2635250"/>
            <a:ext cx="5688013" cy="1174750"/>
            <a:chOff x="204" y="2104"/>
            <a:chExt cx="3583" cy="740"/>
          </a:xfrm>
        </p:grpSpPr>
        <p:sp>
          <p:nvSpPr>
            <p:cNvPr id="26645" name="Rectangle 86"/>
            <p:cNvSpPr>
              <a:spLocks noChangeArrowheads="1"/>
            </p:cNvSpPr>
            <p:nvPr/>
          </p:nvSpPr>
          <p:spPr bwMode="auto">
            <a:xfrm>
              <a:off x="204" y="2115"/>
              <a:ext cx="3583" cy="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kumimoji="1" lang="zh-CN" altLang="en-US" sz="2800" b="1">
                  <a:solidFill>
                    <a:srgbClr val="1C1C1C"/>
                  </a:solidFill>
                  <a:latin typeface="宋体" panose="02010600030101010101" pitchFamily="2" charset="-122"/>
                </a:rPr>
                <a:t>任一质点          均相同，</a:t>
              </a:r>
              <a:endParaRPr kumimoji="1" lang="zh-CN" altLang="en-US" sz="2800" b="1">
                <a:solidFill>
                  <a:srgbClr val="1C1C1C"/>
                </a:solidFill>
                <a:latin typeface="宋体" panose="02010600030101010101" pitchFamily="2" charset="-122"/>
              </a:endParaRPr>
            </a:p>
            <a:p>
              <a:pPr eaLnBrk="1" hangingPunct="1">
                <a:lnSpc>
                  <a:spcPct val="120000"/>
                </a:lnSpc>
                <a:spcBef>
                  <a:spcPct val="0"/>
                </a:spcBef>
                <a:buFontTx/>
                <a:buNone/>
              </a:pPr>
              <a:r>
                <a:rPr kumimoji="1" lang="zh-CN" altLang="en-US" sz="2800" b="1">
                  <a:solidFill>
                    <a:srgbClr val="1C1C1C"/>
                  </a:solidFill>
                  <a:latin typeface="宋体" panose="02010600030101010101" pitchFamily="2" charset="-122"/>
                </a:rPr>
                <a:t>但     不同。</a:t>
              </a:r>
              <a:endParaRPr kumimoji="1" lang="zh-CN" altLang="en-US" sz="2800" b="1">
                <a:solidFill>
                  <a:srgbClr val="1C1C1C"/>
                </a:solidFill>
                <a:latin typeface="宋体" panose="02010600030101010101" pitchFamily="2" charset="-122"/>
              </a:endParaRPr>
            </a:p>
          </p:txBody>
        </p:sp>
        <p:graphicFrame>
          <p:nvGraphicFramePr>
            <p:cNvPr id="26646" name="Object 87"/>
            <p:cNvGraphicFramePr>
              <a:graphicFrameLocks noChangeAspect="1"/>
            </p:cNvGraphicFramePr>
            <p:nvPr/>
          </p:nvGraphicFramePr>
          <p:xfrm>
            <a:off x="1170" y="2104"/>
            <a:ext cx="1093" cy="416"/>
          </p:xfrm>
          <a:graphic>
            <a:graphicData uri="http://schemas.openxmlformats.org/presentationml/2006/ole">
              <mc:AlternateContent xmlns:mc="http://schemas.openxmlformats.org/markup-compatibility/2006">
                <mc:Choice xmlns:v="urn:schemas-microsoft-com:vml" Requires="v">
                  <p:oleObj spid="_x0000_s26885" name="公式" r:id="rId33" imgW="584200" imgH="228600" progId="Equation.3">
                    <p:embed/>
                  </p:oleObj>
                </mc:Choice>
                <mc:Fallback>
                  <p:oleObj name="公式" r:id="rId33" imgW="584200" imgH="228600" progId="Equation.3">
                    <p:embed/>
                    <p:pic>
                      <p:nvPicPr>
                        <p:cNvPr id="0" name="Object 87"/>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1170" y="2104"/>
                          <a:ext cx="1093" cy="4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47" name="Object 88"/>
            <p:cNvGraphicFramePr>
              <a:graphicFrameLocks noChangeAspect="1"/>
            </p:cNvGraphicFramePr>
            <p:nvPr/>
          </p:nvGraphicFramePr>
          <p:xfrm>
            <a:off x="556" y="2478"/>
            <a:ext cx="512" cy="366"/>
          </p:xfrm>
          <a:graphic>
            <a:graphicData uri="http://schemas.openxmlformats.org/presentationml/2006/ole">
              <mc:AlternateContent xmlns:mc="http://schemas.openxmlformats.org/markup-compatibility/2006">
                <mc:Choice xmlns:v="urn:schemas-microsoft-com:vml" Requires="v">
                  <p:oleObj spid="_x0000_s26886" name="Equation" r:id="rId35" imgW="279400" imgH="203200" progId="Equation.DSMT4">
                    <p:embed/>
                  </p:oleObj>
                </mc:Choice>
                <mc:Fallback>
                  <p:oleObj name="Equation" r:id="rId35" imgW="279400" imgH="203200" progId="Equation.DSMT4">
                    <p:embed/>
                    <p:pic>
                      <p:nvPicPr>
                        <p:cNvPr id="0" name="Object 88"/>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556" y="2478"/>
                          <a:ext cx="512" cy="3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9"/>
                                        </p:tgtEl>
                                        <p:attrNameLst>
                                          <p:attrName>style.visibility</p:attrName>
                                        </p:attrNameLst>
                                      </p:cBhvr>
                                      <p:to>
                                        <p:strVal val="visible"/>
                                      </p:to>
                                    </p:set>
                                    <p:animEffect transition="in" filter="blinds(horizontal)">
                                      <p:cBhvr>
                                        <p:cTn id="7" dur="500"/>
                                        <p:tgtEl>
                                          <p:spTgt spid="614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78"/>
                                        </p:tgtEl>
                                        <p:attrNameLst>
                                          <p:attrName>style.visibility</p:attrName>
                                        </p:attrNameLst>
                                      </p:cBhvr>
                                      <p:to>
                                        <p:strVal val="visible"/>
                                      </p:to>
                                    </p:set>
                                    <p:animEffect transition="in" filter="blinds(horizontal)">
                                      <p:cBhvr>
                                        <p:cTn id="12" dur="500"/>
                                        <p:tgtEl>
                                          <p:spTgt spid="6178"/>
                                        </p:tgtEl>
                                      </p:cBhvr>
                                    </p:animEffect>
                                  </p:childTnLst>
                                </p:cTn>
                              </p:par>
                            </p:childTnLst>
                          </p:cTn>
                        </p:par>
                        <p:par>
                          <p:cTn id="13" fill="hold">
                            <p:stCondLst>
                              <p:cond delay="500"/>
                            </p:stCondLst>
                            <p:childTnLst>
                              <p:par>
                                <p:cTn id="14" presetID="4" presetClass="entr" presetSubtype="16" fill="hold" nodeType="afterEffect">
                                  <p:stCondLst>
                                    <p:cond delay="0"/>
                                  </p:stCondLst>
                                  <p:childTnLst>
                                    <p:set>
                                      <p:cBhvr>
                                        <p:cTn id="15" dur="1" fill="hold">
                                          <p:stCondLst>
                                            <p:cond delay="0"/>
                                          </p:stCondLst>
                                        </p:cTn>
                                        <p:tgtEl>
                                          <p:spTgt spid="6179"/>
                                        </p:tgtEl>
                                        <p:attrNameLst>
                                          <p:attrName>style.visibility</p:attrName>
                                        </p:attrNameLst>
                                      </p:cBhvr>
                                      <p:to>
                                        <p:strVal val="visible"/>
                                      </p:to>
                                    </p:set>
                                    <p:animEffect transition="in" filter="box(in)">
                                      <p:cBhvr>
                                        <p:cTn id="16" dur="500"/>
                                        <p:tgtEl>
                                          <p:spTgt spid="6179"/>
                                        </p:tgtEl>
                                      </p:cBhvr>
                                    </p:animEffect>
                                  </p:childTnLst>
                                </p:cTn>
                              </p:par>
                            </p:childTnLst>
                          </p:cTn>
                        </p:par>
                        <p:par>
                          <p:cTn id="17" fill="hold">
                            <p:stCondLst>
                              <p:cond delay="1000"/>
                            </p:stCondLst>
                            <p:childTnLst>
                              <p:par>
                                <p:cTn id="18" presetID="5" presetClass="entr" presetSubtype="10"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checkerboard(across)">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blinds(horizontal)">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blinds(horizontal)">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6228"/>
                                        </p:tgtEl>
                                        <p:attrNameLst>
                                          <p:attrName>style.visibility</p:attrName>
                                        </p:attrNameLst>
                                      </p:cBhvr>
                                      <p:to>
                                        <p:strVal val="visible"/>
                                      </p:to>
                                    </p:set>
                                    <p:animEffect transition="in" filter="blinds(horizontal)">
                                      <p:cBhvr>
                                        <p:cTn id="35" dur="500"/>
                                        <p:tgtEl>
                                          <p:spTgt spid="6228"/>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blinds(horizontal)">
                                      <p:cBhvr>
                                        <p:cTn id="40" dur="500"/>
                                        <p:tgtEl>
                                          <p:spTgt spid="8"/>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6152"/>
                                        </p:tgtEl>
                                        <p:attrNameLst>
                                          <p:attrName>style.visibility</p:attrName>
                                        </p:attrNameLst>
                                      </p:cBhvr>
                                      <p:to>
                                        <p:strVal val="visible"/>
                                      </p:to>
                                    </p:set>
                                    <p:animEffect transition="in" filter="blinds(horizontal)">
                                      <p:cBhvr>
                                        <p:cTn id="45" dur="500"/>
                                        <p:tgtEl>
                                          <p:spTgt spid="6152"/>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16" fill="hold" nodeType="clickEffect">
                                  <p:stCondLst>
                                    <p:cond delay="0"/>
                                  </p:stCondLst>
                                  <p:childTnLst>
                                    <p:set>
                                      <p:cBhvr>
                                        <p:cTn id="49" dur="1" fill="hold">
                                          <p:stCondLst>
                                            <p:cond delay="0"/>
                                          </p:stCondLst>
                                        </p:cTn>
                                        <p:tgtEl>
                                          <p:spTgt spid="6183"/>
                                        </p:tgtEl>
                                        <p:attrNameLst>
                                          <p:attrName>style.visibility</p:attrName>
                                        </p:attrNameLst>
                                      </p:cBhvr>
                                      <p:to>
                                        <p:strVal val="visible"/>
                                      </p:to>
                                    </p:set>
                                    <p:animEffect transition="in" filter="box(in)">
                                      <p:cBhvr>
                                        <p:cTn id="50" dur="500"/>
                                        <p:tgtEl>
                                          <p:spTgt spid="6183"/>
                                        </p:tgtEl>
                                      </p:cBhvr>
                                    </p:animEffect>
                                  </p:childTnLst>
                                </p:cTn>
                              </p:par>
                            </p:childTnLst>
                          </p:cTn>
                        </p:par>
                        <p:par>
                          <p:cTn id="51" fill="hold">
                            <p:stCondLst>
                              <p:cond delay="500"/>
                            </p:stCondLst>
                            <p:childTnLst>
                              <p:par>
                                <p:cTn id="52" presetID="4" presetClass="entr" presetSubtype="16" fill="hold" nodeType="afterEffect">
                                  <p:stCondLst>
                                    <p:cond delay="0"/>
                                  </p:stCondLst>
                                  <p:childTnLst>
                                    <p:set>
                                      <p:cBhvr>
                                        <p:cTn id="53" dur="1" fill="hold">
                                          <p:stCondLst>
                                            <p:cond delay="0"/>
                                          </p:stCondLst>
                                        </p:cTn>
                                        <p:tgtEl>
                                          <p:spTgt spid="6184"/>
                                        </p:tgtEl>
                                        <p:attrNameLst>
                                          <p:attrName>style.visibility</p:attrName>
                                        </p:attrNameLst>
                                      </p:cBhvr>
                                      <p:to>
                                        <p:strVal val="visible"/>
                                      </p:to>
                                    </p:set>
                                    <p:animEffect transition="in" filter="box(in)">
                                      <p:cBhvr>
                                        <p:cTn id="54" dur="500"/>
                                        <p:tgtEl>
                                          <p:spTgt spid="6184"/>
                                        </p:tgtEl>
                                      </p:cBhvr>
                                    </p:animEffect>
                                  </p:childTnLst>
                                </p:cTn>
                              </p:par>
                            </p:childTnLst>
                          </p:cTn>
                        </p:par>
                        <p:par>
                          <p:cTn id="55" fill="hold">
                            <p:stCondLst>
                              <p:cond delay="1000"/>
                            </p:stCondLst>
                            <p:childTnLst>
                              <p:par>
                                <p:cTn id="56" presetID="4" presetClass="entr" presetSubtype="16" fill="hold" nodeType="afterEffect">
                                  <p:stCondLst>
                                    <p:cond delay="0"/>
                                  </p:stCondLst>
                                  <p:childTnLst>
                                    <p:set>
                                      <p:cBhvr>
                                        <p:cTn id="57" dur="1" fill="hold">
                                          <p:stCondLst>
                                            <p:cond delay="0"/>
                                          </p:stCondLst>
                                        </p:cTn>
                                        <p:tgtEl>
                                          <p:spTgt spid="6185"/>
                                        </p:tgtEl>
                                        <p:attrNameLst>
                                          <p:attrName>style.visibility</p:attrName>
                                        </p:attrNameLst>
                                      </p:cBhvr>
                                      <p:to>
                                        <p:strVal val="visible"/>
                                      </p:to>
                                    </p:set>
                                    <p:animEffect transition="in" filter="box(in)">
                                      <p:cBhvr>
                                        <p:cTn id="58" dur="500"/>
                                        <p:tgtEl>
                                          <p:spTgt spid="6185"/>
                                        </p:tgtEl>
                                      </p:cBhvr>
                                    </p:animEffect>
                                  </p:childTnLst>
                                </p:cTn>
                              </p:par>
                            </p:childTnLst>
                          </p:cTn>
                        </p:par>
                        <p:par>
                          <p:cTn id="59" fill="hold">
                            <p:stCondLst>
                              <p:cond delay="1500"/>
                            </p:stCondLst>
                            <p:childTnLst>
                              <p:par>
                                <p:cTn id="60" presetID="22" presetClass="entr" presetSubtype="1" fill="hold" grpId="0" nodeType="afterEffect">
                                  <p:stCondLst>
                                    <p:cond delay="0"/>
                                  </p:stCondLst>
                                  <p:childTnLst>
                                    <p:set>
                                      <p:cBhvr>
                                        <p:cTn id="61" dur="1" fill="hold">
                                          <p:stCondLst>
                                            <p:cond delay="0"/>
                                          </p:stCondLst>
                                        </p:cTn>
                                        <p:tgtEl>
                                          <p:spTgt spid="6186"/>
                                        </p:tgtEl>
                                        <p:attrNameLst>
                                          <p:attrName>style.visibility</p:attrName>
                                        </p:attrNameLst>
                                      </p:cBhvr>
                                      <p:to>
                                        <p:strVal val="visible"/>
                                      </p:to>
                                    </p:set>
                                    <p:animEffect transition="in" filter="wipe(up)">
                                      <p:cBhvr>
                                        <p:cTn id="62" dur="500"/>
                                        <p:tgtEl>
                                          <p:spTgt spid="618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6195"/>
                                        </p:tgtEl>
                                        <p:attrNameLst>
                                          <p:attrName>style.visibility</p:attrName>
                                        </p:attrNameLst>
                                      </p:cBhvr>
                                      <p:to>
                                        <p:strVal val="visible"/>
                                      </p:to>
                                    </p:set>
                                    <p:animEffect transition="in" filter="wipe(up)">
                                      <p:cBhvr>
                                        <p:cTn id="67" dur="500"/>
                                        <p:tgtEl>
                                          <p:spTgt spid="6195"/>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16" fill="hold" nodeType="clickEffect">
                                  <p:stCondLst>
                                    <p:cond delay="0"/>
                                  </p:stCondLst>
                                  <p:childTnLst>
                                    <p:set>
                                      <p:cBhvr>
                                        <p:cTn id="71" dur="1" fill="hold">
                                          <p:stCondLst>
                                            <p:cond delay="0"/>
                                          </p:stCondLst>
                                        </p:cTn>
                                        <p:tgtEl>
                                          <p:spTgt spid="6196"/>
                                        </p:tgtEl>
                                        <p:attrNameLst>
                                          <p:attrName>style.visibility</p:attrName>
                                        </p:attrNameLst>
                                      </p:cBhvr>
                                      <p:to>
                                        <p:strVal val="visible"/>
                                      </p:to>
                                    </p:set>
                                    <p:animEffect transition="in" filter="box(in)">
                                      <p:cBhvr>
                                        <p:cTn id="72" dur="500"/>
                                        <p:tgtEl>
                                          <p:spTgt spid="6196"/>
                                        </p:tgtEl>
                                      </p:cBhvr>
                                    </p:animEffect>
                                  </p:childTnLst>
                                </p:cTn>
                              </p:par>
                            </p:childTnLst>
                          </p:cTn>
                        </p:par>
                        <p:par>
                          <p:cTn id="73" fill="hold">
                            <p:stCondLst>
                              <p:cond delay="500"/>
                            </p:stCondLst>
                            <p:childTnLst>
                              <p:par>
                                <p:cTn id="74" presetID="4" presetClass="entr" presetSubtype="16" fill="hold" nodeType="afterEffect">
                                  <p:stCondLst>
                                    <p:cond delay="0"/>
                                  </p:stCondLst>
                                  <p:childTnLst>
                                    <p:set>
                                      <p:cBhvr>
                                        <p:cTn id="75" dur="1" fill="hold">
                                          <p:stCondLst>
                                            <p:cond delay="0"/>
                                          </p:stCondLst>
                                        </p:cTn>
                                        <p:tgtEl>
                                          <p:spTgt spid="6197"/>
                                        </p:tgtEl>
                                        <p:attrNameLst>
                                          <p:attrName>style.visibility</p:attrName>
                                        </p:attrNameLst>
                                      </p:cBhvr>
                                      <p:to>
                                        <p:strVal val="visible"/>
                                      </p:to>
                                    </p:set>
                                    <p:animEffect transition="in" filter="box(in)">
                                      <p:cBhvr>
                                        <p:cTn id="76" dur="500"/>
                                        <p:tgtEl>
                                          <p:spTgt spid="6197"/>
                                        </p:tgtEl>
                                      </p:cBhvr>
                                    </p:animEffect>
                                  </p:childTnLst>
                                </p:cTn>
                              </p:par>
                            </p:childTnLst>
                          </p:cTn>
                        </p:par>
                        <p:par>
                          <p:cTn id="77" fill="hold">
                            <p:stCondLst>
                              <p:cond delay="1000"/>
                            </p:stCondLst>
                            <p:childTnLst>
                              <p:par>
                                <p:cTn id="78" presetID="4" presetClass="entr" presetSubtype="16" fill="hold" nodeType="afterEffect">
                                  <p:stCondLst>
                                    <p:cond delay="0"/>
                                  </p:stCondLst>
                                  <p:childTnLst>
                                    <p:set>
                                      <p:cBhvr>
                                        <p:cTn id="79" dur="1" fill="hold">
                                          <p:stCondLst>
                                            <p:cond delay="0"/>
                                          </p:stCondLst>
                                        </p:cTn>
                                        <p:tgtEl>
                                          <p:spTgt spid="6198"/>
                                        </p:tgtEl>
                                        <p:attrNameLst>
                                          <p:attrName>style.visibility</p:attrName>
                                        </p:attrNameLst>
                                      </p:cBhvr>
                                      <p:to>
                                        <p:strVal val="visible"/>
                                      </p:to>
                                    </p:set>
                                    <p:animEffect transition="in" filter="box(in)">
                                      <p:cBhvr>
                                        <p:cTn id="80" dur="500"/>
                                        <p:tgtEl>
                                          <p:spTgt spid="6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86" grpId="0" animBg="1"/>
      <p:bldP spid="6149" grpId="0" autoUpdateAnimBg="0"/>
      <p:bldP spid="6152" grpId="0" autoUpdateAnimBg="0"/>
      <p:bldP spid="6195" grpId="0" autoUpdateAnimBg="0"/>
      <p:bldP spid="622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4"/>
          <p:cNvSpPr>
            <a:spLocks noChangeArrowheads="1"/>
          </p:cNvSpPr>
          <p:nvPr/>
        </p:nvSpPr>
        <p:spPr bwMode="auto">
          <a:xfrm>
            <a:off x="714375" y="0"/>
            <a:ext cx="7772400" cy="533400"/>
          </a:xfrm>
          <a:prstGeom prst="rect">
            <a:avLst/>
          </a:prstGeom>
          <a:noFill/>
          <a:ln w="9525">
            <a:noFill/>
            <a:miter lim="800000"/>
          </a:ln>
          <a:effectLst/>
        </p:spPr>
        <p:txBody>
          <a:bodyPr lIns="92075" tIns="46038" rIns="92075" bIns="46038" anchor="ctr"/>
          <a:lstStyle/>
          <a:p>
            <a:pPr algn="ctr" eaLnBrk="1" hangingPunct="1">
              <a:defRPr/>
            </a:pPr>
            <a:r>
              <a:rPr kumimoji="1" lang="zh-CN" altLang="en-US" sz="3200" b="1" dirty="0">
                <a:solidFill>
                  <a:schemeClr val="tx2"/>
                </a:solidFill>
                <a:effectLst>
                  <a:outerShdw blurRad="38100" dist="38100" dir="2700000" algn="tl">
                    <a:srgbClr val="C0C0C0"/>
                  </a:outerShdw>
                </a:effectLst>
                <a:latin typeface="黑体" panose="02010609060101010101" pitchFamily="2" charset="-122"/>
                <a:ea typeface="黑体" panose="02010609060101010101" pitchFamily="2" charset="-122"/>
              </a:rPr>
              <a:t>第</a:t>
            </a:r>
            <a:r>
              <a:rPr kumimoji="1" lang="en-US" altLang="zh-CN" sz="3200" b="1" dirty="0">
                <a:solidFill>
                  <a:schemeClr val="tx2"/>
                </a:solidFill>
                <a:effectLst>
                  <a:outerShdw blurRad="38100" dist="38100" dir="2700000" algn="tl">
                    <a:srgbClr val="C0C0C0"/>
                  </a:outerShdw>
                </a:effectLst>
                <a:latin typeface="黑体" panose="02010609060101010101" pitchFamily="2" charset="-122"/>
                <a:ea typeface="黑体" panose="02010609060101010101" pitchFamily="2" charset="-122"/>
              </a:rPr>
              <a:t>2</a:t>
            </a:r>
            <a:r>
              <a:rPr kumimoji="1" lang="zh-CN" altLang="en-US" sz="3200" b="1" dirty="0">
                <a:solidFill>
                  <a:schemeClr val="tx2"/>
                </a:solidFill>
                <a:effectLst>
                  <a:outerShdw blurRad="38100" dist="38100" dir="2700000" algn="tl">
                    <a:srgbClr val="C0C0C0"/>
                  </a:outerShdw>
                </a:effectLst>
                <a:latin typeface="黑体" panose="02010609060101010101" pitchFamily="2" charset="-122"/>
                <a:ea typeface="黑体" panose="02010609060101010101" pitchFamily="2" charset="-122"/>
              </a:rPr>
              <a:t>节  刚体定轴转动定律</a:t>
            </a:r>
            <a:endParaRPr kumimoji="1" lang="zh-CN" altLang="en-US" sz="3200" b="1" dirty="0">
              <a:solidFill>
                <a:schemeClr val="tx2"/>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62469" name="Rectangle 5"/>
          <p:cNvSpPr>
            <a:spLocks noChangeArrowheads="1"/>
          </p:cNvSpPr>
          <p:nvPr/>
        </p:nvSpPr>
        <p:spPr bwMode="auto">
          <a:xfrm>
            <a:off x="323850" y="1089025"/>
            <a:ext cx="6324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chemeClr val="folHlink"/>
                </a:solidFill>
                <a:latin typeface="Times New Roman" panose="02020603050405020304" pitchFamily="18" charset="0"/>
                <a:ea typeface="黑体" panose="02010609060101010101" pitchFamily="2" charset="-122"/>
              </a:rPr>
              <a:t>一、力对定轴转动刚体的力矩</a:t>
            </a:r>
            <a:endParaRPr kumimoji="1" lang="zh-CN" altLang="en-US" sz="2800" b="1">
              <a:solidFill>
                <a:schemeClr val="folHlink"/>
              </a:solidFill>
              <a:latin typeface="Times New Roman" panose="02020603050405020304" pitchFamily="18" charset="0"/>
              <a:ea typeface="黑体" panose="02010609060101010101" pitchFamily="2" charset="-122"/>
            </a:endParaRPr>
          </a:p>
        </p:txBody>
      </p:sp>
      <p:sp>
        <p:nvSpPr>
          <p:cNvPr id="62470" name="Text Box 6"/>
          <p:cNvSpPr txBox="1">
            <a:spLocks noChangeArrowheads="1"/>
          </p:cNvSpPr>
          <p:nvPr/>
        </p:nvSpPr>
        <p:spPr bwMode="auto">
          <a:xfrm>
            <a:off x="3708400" y="1698625"/>
            <a:ext cx="5078413"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50000"/>
              </a:spcBef>
              <a:buFontTx/>
              <a:buNone/>
            </a:pPr>
            <a:r>
              <a:rPr kumimoji="1" lang="zh-CN" altLang="en-US" sz="2800" b="1">
                <a:latin typeface="Times New Roman" panose="02020603050405020304" pitchFamily="18" charset="0"/>
              </a:rPr>
              <a:t>将刚体所受的力分解为两个正交的分力：</a:t>
            </a:r>
            <a:endParaRPr kumimoji="1" lang="zh-CN" altLang="en-US" sz="2800" b="1">
              <a:latin typeface="Times New Roman" panose="02020603050405020304" pitchFamily="18" charset="0"/>
            </a:endParaRPr>
          </a:p>
        </p:txBody>
      </p:sp>
      <p:grpSp>
        <p:nvGrpSpPr>
          <p:cNvPr id="2" name="Group 9"/>
          <p:cNvGrpSpPr/>
          <p:nvPr/>
        </p:nvGrpSpPr>
        <p:grpSpPr bwMode="auto">
          <a:xfrm>
            <a:off x="222250" y="1836738"/>
            <a:ext cx="2741613" cy="3136900"/>
            <a:chOff x="140" y="1248"/>
            <a:chExt cx="1727" cy="1976"/>
          </a:xfrm>
        </p:grpSpPr>
        <p:sp>
          <p:nvSpPr>
            <p:cNvPr id="28710" name="Freeform 10"/>
            <p:cNvSpPr/>
            <p:nvPr/>
          </p:nvSpPr>
          <p:spPr bwMode="auto">
            <a:xfrm>
              <a:off x="140" y="2115"/>
              <a:ext cx="1618" cy="921"/>
            </a:xfrm>
            <a:custGeom>
              <a:avLst/>
              <a:gdLst>
                <a:gd name="T0" fmla="*/ 17 w 1618"/>
                <a:gd name="T1" fmla="*/ 465 h 921"/>
                <a:gd name="T2" fmla="*/ 161 w 1618"/>
                <a:gd name="T3" fmla="*/ 163 h 921"/>
                <a:gd name="T4" fmla="*/ 475 w 1618"/>
                <a:gd name="T5" fmla="*/ 46 h 921"/>
                <a:gd name="T6" fmla="*/ 750 w 1618"/>
                <a:gd name="T7" fmla="*/ 6 h 921"/>
                <a:gd name="T8" fmla="*/ 1169 w 1618"/>
                <a:gd name="T9" fmla="*/ 46 h 921"/>
                <a:gd name="T10" fmla="*/ 1326 w 1618"/>
                <a:gd name="T11" fmla="*/ 163 h 921"/>
                <a:gd name="T12" fmla="*/ 1417 w 1618"/>
                <a:gd name="T13" fmla="*/ 203 h 921"/>
                <a:gd name="T14" fmla="*/ 1574 w 1618"/>
                <a:gd name="T15" fmla="*/ 321 h 921"/>
                <a:gd name="T16" fmla="*/ 1496 w 1618"/>
                <a:gd name="T17" fmla="*/ 739 h 921"/>
                <a:gd name="T18" fmla="*/ 1430 w 1618"/>
                <a:gd name="T19" fmla="*/ 831 h 921"/>
                <a:gd name="T20" fmla="*/ 1169 w 1618"/>
                <a:gd name="T21" fmla="*/ 883 h 921"/>
                <a:gd name="T22" fmla="*/ 658 w 1618"/>
                <a:gd name="T23" fmla="*/ 897 h 921"/>
                <a:gd name="T24" fmla="*/ 488 w 1618"/>
                <a:gd name="T25" fmla="*/ 831 h 921"/>
                <a:gd name="T26" fmla="*/ 449 w 1618"/>
                <a:gd name="T27" fmla="*/ 805 h 921"/>
                <a:gd name="T28" fmla="*/ 409 w 1618"/>
                <a:gd name="T29" fmla="*/ 792 h 921"/>
                <a:gd name="T30" fmla="*/ 239 w 1618"/>
                <a:gd name="T31" fmla="*/ 726 h 921"/>
                <a:gd name="T32" fmla="*/ 147 w 1618"/>
                <a:gd name="T33" fmla="*/ 687 h 921"/>
                <a:gd name="T34" fmla="*/ 56 w 1618"/>
                <a:gd name="T35" fmla="*/ 595 h 921"/>
                <a:gd name="T36" fmla="*/ 17 w 1618"/>
                <a:gd name="T37" fmla="*/ 569 h 921"/>
                <a:gd name="T38" fmla="*/ 17 w 1618"/>
                <a:gd name="T39" fmla="*/ 465 h 92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618"/>
                <a:gd name="T61" fmla="*/ 0 h 921"/>
                <a:gd name="T62" fmla="*/ 1618 w 1618"/>
                <a:gd name="T63" fmla="*/ 921 h 92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618" h="921">
                  <a:moveTo>
                    <a:pt x="17" y="465"/>
                  </a:moveTo>
                  <a:cubicBezTo>
                    <a:pt x="29" y="300"/>
                    <a:pt x="0" y="219"/>
                    <a:pt x="161" y="163"/>
                  </a:cubicBezTo>
                  <a:cubicBezTo>
                    <a:pt x="229" y="61"/>
                    <a:pt x="364" y="59"/>
                    <a:pt x="475" y="46"/>
                  </a:cubicBezTo>
                  <a:cubicBezTo>
                    <a:pt x="567" y="35"/>
                    <a:pt x="659" y="24"/>
                    <a:pt x="750" y="6"/>
                  </a:cubicBezTo>
                  <a:cubicBezTo>
                    <a:pt x="917" y="13"/>
                    <a:pt x="1026" y="0"/>
                    <a:pt x="1169" y="46"/>
                  </a:cubicBezTo>
                  <a:cubicBezTo>
                    <a:pt x="1222" y="81"/>
                    <a:pt x="1274" y="131"/>
                    <a:pt x="1326" y="163"/>
                  </a:cubicBezTo>
                  <a:cubicBezTo>
                    <a:pt x="1354" y="180"/>
                    <a:pt x="1389" y="186"/>
                    <a:pt x="1417" y="203"/>
                  </a:cubicBezTo>
                  <a:cubicBezTo>
                    <a:pt x="1478" y="239"/>
                    <a:pt x="1526" y="272"/>
                    <a:pt x="1574" y="321"/>
                  </a:cubicBezTo>
                  <a:cubicBezTo>
                    <a:pt x="1618" y="449"/>
                    <a:pt x="1618" y="658"/>
                    <a:pt x="1496" y="739"/>
                  </a:cubicBezTo>
                  <a:cubicBezTo>
                    <a:pt x="1466" y="831"/>
                    <a:pt x="1496" y="809"/>
                    <a:pt x="1430" y="831"/>
                  </a:cubicBezTo>
                  <a:cubicBezTo>
                    <a:pt x="1347" y="886"/>
                    <a:pt x="1275" y="875"/>
                    <a:pt x="1169" y="883"/>
                  </a:cubicBezTo>
                  <a:cubicBezTo>
                    <a:pt x="990" y="921"/>
                    <a:pt x="851" y="905"/>
                    <a:pt x="658" y="897"/>
                  </a:cubicBezTo>
                  <a:cubicBezTo>
                    <a:pt x="600" y="876"/>
                    <a:pt x="547" y="851"/>
                    <a:pt x="488" y="831"/>
                  </a:cubicBezTo>
                  <a:cubicBezTo>
                    <a:pt x="473" y="826"/>
                    <a:pt x="463" y="812"/>
                    <a:pt x="449" y="805"/>
                  </a:cubicBezTo>
                  <a:cubicBezTo>
                    <a:pt x="436" y="799"/>
                    <a:pt x="422" y="796"/>
                    <a:pt x="409" y="792"/>
                  </a:cubicBezTo>
                  <a:cubicBezTo>
                    <a:pt x="354" y="756"/>
                    <a:pt x="296" y="755"/>
                    <a:pt x="239" y="726"/>
                  </a:cubicBezTo>
                  <a:cubicBezTo>
                    <a:pt x="149" y="681"/>
                    <a:pt x="256" y="714"/>
                    <a:pt x="147" y="687"/>
                  </a:cubicBezTo>
                  <a:cubicBezTo>
                    <a:pt x="106" y="660"/>
                    <a:pt x="93" y="625"/>
                    <a:pt x="56" y="595"/>
                  </a:cubicBezTo>
                  <a:cubicBezTo>
                    <a:pt x="44" y="585"/>
                    <a:pt x="21" y="584"/>
                    <a:pt x="17" y="569"/>
                  </a:cubicBezTo>
                  <a:cubicBezTo>
                    <a:pt x="7" y="536"/>
                    <a:pt x="17" y="500"/>
                    <a:pt x="17" y="465"/>
                  </a:cubicBezTo>
                  <a:close/>
                </a:path>
              </a:pathLst>
            </a:custGeom>
            <a:gradFill rotWithShape="0">
              <a:gsLst>
                <a:gs pos="0">
                  <a:srgbClr val="7BAF13"/>
                </a:gs>
                <a:gs pos="100000">
                  <a:srgbClr val="FFFFFF"/>
                </a:gs>
              </a:gsLst>
              <a:lin ang="0" scaled="1"/>
            </a:gradFill>
            <a:ln w="9525">
              <a:solidFill>
                <a:srgbClr val="000000"/>
              </a:solidFill>
              <a:round/>
            </a:ln>
          </p:spPr>
          <p:txBody>
            <a:bodyPr wrap="none" anchor="ctr"/>
            <a:lstStyle/>
            <a:p>
              <a:endParaRPr lang="zh-CN" altLang="en-US"/>
            </a:p>
          </p:txBody>
        </p:sp>
        <p:sp>
          <p:nvSpPr>
            <p:cNvPr id="28711" name="Line 11"/>
            <p:cNvSpPr>
              <a:spLocks noChangeShapeType="1"/>
            </p:cNvSpPr>
            <p:nvPr/>
          </p:nvSpPr>
          <p:spPr bwMode="auto">
            <a:xfrm>
              <a:off x="748" y="2994"/>
              <a:ext cx="0" cy="23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12" name="Freeform 12"/>
            <p:cNvSpPr/>
            <p:nvPr/>
          </p:nvSpPr>
          <p:spPr bwMode="auto">
            <a:xfrm>
              <a:off x="140" y="2024"/>
              <a:ext cx="1618" cy="921"/>
            </a:xfrm>
            <a:custGeom>
              <a:avLst/>
              <a:gdLst>
                <a:gd name="T0" fmla="*/ 17 w 1618"/>
                <a:gd name="T1" fmla="*/ 465 h 921"/>
                <a:gd name="T2" fmla="*/ 161 w 1618"/>
                <a:gd name="T3" fmla="*/ 163 h 921"/>
                <a:gd name="T4" fmla="*/ 475 w 1618"/>
                <a:gd name="T5" fmla="*/ 46 h 921"/>
                <a:gd name="T6" fmla="*/ 750 w 1618"/>
                <a:gd name="T7" fmla="*/ 6 h 921"/>
                <a:gd name="T8" fmla="*/ 1169 w 1618"/>
                <a:gd name="T9" fmla="*/ 46 h 921"/>
                <a:gd name="T10" fmla="*/ 1326 w 1618"/>
                <a:gd name="T11" fmla="*/ 163 h 921"/>
                <a:gd name="T12" fmla="*/ 1417 w 1618"/>
                <a:gd name="T13" fmla="*/ 203 h 921"/>
                <a:gd name="T14" fmla="*/ 1574 w 1618"/>
                <a:gd name="T15" fmla="*/ 321 h 921"/>
                <a:gd name="T16" fmla="*/ 1496 w 1618"/>
                <a:gd name="T17" fmla="*/ 739 h 921"/>
                <a:gd name="T18" fmla="*/ 1430 w 1618"/>
                <a:gd name="T19" fmla="*/ 831 h 921"/>
                <a:gd name="T20" fmla="*/ 1169 w 1618"/>
                <a:gd name="T21" fmla="*/ 883 h 921"/>
                <a:gd name="T22" fmla="*/ 658 w 1618"/>
                <a:gd name="T23" fmla="*/ 897 h 921"/>
                <a:gd name="T24" fmla="*/ 488 w 1618"/>
                <a:gd name="T25" fmla="*/ 831 h 921"/>
                <a:gd name="T26" fmla="*/ 449 w 1618"/>
                <a:gd name="T27" fmla="*/ 805 h 921"/>
                <a:gd name="T28" fmla="*/ 409 w 1618"/>
                <a:gd name="T29" fmla="*/ 792 h 921"/>
                <a:gd name="T30" fmla="*/ 239 w 1618"/>
                <a:gd name="T31" fmla="*/ 726 h 921"/>
                <a:gd name="T32" fmla="*/ 147 w 1618"/>
                <a:gd name="T33" fmla="*/ 687 h 921"/>
                <a:gd name="T34" fmla="*/ 56 w 1618"/>
                <a:gd name="T35" fmla="*/ 595 h 921"/>
                <a:gd name="T36" fmla="*/ 17 w 1618"/>
                <a:gd name="T37" fmla="*/ 569 h 921"/>
                <a:gd name="T38" fmla="*/ 17 w 1618"/>
                <a:gd name="T39" fmla="*/ 465 h 92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618"/>
                <a:gd name="T61" fmla="*/ 0 h 921"/>
                <a:gd name="T62" fmla="*/ 1618 w 1618"/>
                <a:gd name="T63" fmla="*/ 921 h 92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618" h="921">
                  <a:moveTo>
                    <a:pt x="17" y="465"/>
                  </a:moveTo>
                  <a:cubicBezTo>
                    <a:pt x="29" y="300"/>
                    <a:pt x="0" y="219"/>
                    <a:pt x="161" y="163"/>
                  </a:cubicBezTo>
                  <a:cubicBezTo>
                    <a:pt x="229" y="61"/>
                    <a:pt x="364" y="59"/>
                    <a:pt x="475" y="46"/>
                  </a:cubicBezTo>
                  <a:cubicBezTo>
                    <a:pt x="567" y="35"/>
                    <a:pt x="659" y="24"/>
                    <a:pt x="750" y="6"/>
                  </a:cubicBezTo>
                  <a:cubicBezTo>
                    <a:pt x="917" y="13"/>
                    <a:pt x="1026" y="0"/>
                    <a:pt x="1169" y="46"/>
                  </a:cubicBezTo>
                  <a:cubicBezTo>
                    <a:pt x="1222" y="81"/>
                    <a:pt x="1274" y="131"/>
                    <a:pt x="1326" y="163"/>
                  </a:cubicBezTo>
                  <a:cubicBezTo>
                    <a:pt x="1354" y="180"/>
                    <a:pt x="1389" y="186"/>
                    <a:pt x="1417" y="203"/>
                  </a:cubicBezTo>
                  <a:cubicBezTo>
                    <a:pt x="1478" y="239"/>
                    <a:pt x="1526" y="272"/>
                    <a:pt x="1574" y="321"/>
                  </a:cubicBezTo>
                  <a:cubicBezTo>
                    <a:pt x="1618" y="449"/>
                    <a:pt x="1618" y="658"/>
                    <a:pt x="1496" y="739"/>
                  </a:cubicBezTo>
                  <a:cubicBezTo>
                    <a:pt x="1466" y="831"/>
                    <a:pt x="1496" y="809"/>
                    <a:pt x="1430" y="831"/>
                  </a:cubicBezTo>
                  <a:cubicBezTo>
                    <a:pt x="1347" y="886"/>
                    <a:pt x="1275" y="875"/>
                    <a:pt x="1169" y="883"/>
                  </a:cubicBezTo>
                  <a:cubicBezTo>
                    <a:pt x="990" y="921"/>
                    <a:pt x="851" y="905"/>
                    <a:pt x="658" y="897"/>
                  </a:cubicBezTo>
                  <a:cubicBezTo>
                    <a:pt x="600" y="876"/>
                    <a:pt x="547" y="851"/>
                    <a:pt x="488" y="831"/>
                  </a:cubicBezTo>
                  <a:cubicBezTo>
                    <a:pt x="473" y="826"/>
                    <a:pt x="463" y="812"/>
                    <a:pt x="449" y="805"/>
                  </a:cubicBezTo>
                  <a:cubicBezTo>
                    <a:pt x="436" y="799"/>
                    <a:pt x="422" y="796"/>
                    <a:pt x="409" y="792"/>
                  </a:cubicBezTo>
                  <a:cubicBezTo>
                    <a:pt x="354" y="756"/>
                    <a:pt x="296" y="755"/>
                    <a:pt x="239" y="726"/>
                  </a:cubicBezTo>
                  <a:cubicBezTo>
                    <a:pt x="149" y="681"/>
                    <a:pt x="256" y="714"/>
                    <a:pt x="147" y="687"/>
                  </a:cubicBezTo>
                  <a:cubicBezTo>
                    <a:pt x="106" y="660"/>
                    <a:pt x="93" y="625"/>
                    <a:pt x="56" y="595"/>
                  </a:cubicBezTo>
                  <a:cubicBezTo>
                    <a:pt x="44" y="585"/>
                    <a:pt x="21" y="584"/>
                    <a:pt x="17" y="569"/>
                  </a:cubicBezTo>
                  <a:cubicBezTo>
                    <a:pt x="7" y="536"/>
                    <a:pt x="17" y="500"/>
                    <a:pt x="17" y="465"/>
                  </a:cubicBezTo>
                  <a:close/>
                </a:path>
              </a:pathLst>
            </a:custGeom>
            <a:solidFill>
              <a:srgbClr val="BBE0E3"/>
            </a:solidFill>
            <a:ln w="9525">
              <a:solidFill>
                <a:srgbClr val="000000"/>
              </a:solidFill>
              <a:round/>
            </a:ln>
          </p:spPr>
          <p:txBody>
            <a:bodyPr wrap="none" anchor="ctr"/>
            <a:lstStyle/>
            <a:p>
              <a:endParaRPr lang="zh-CN" altLang="en-US"/>
            </a:p>
          </p:txBody>
        </p:sp>
        <p:sp>
          <p:nvSpPr>
            <p:cNvPr id="28713" name="Line 13"/>
            <p:cNvSpPr>
              <a:spLocks noChangeShapeType="1"/>
            </p:cNvSpPr>
            <p:nvPr/>
          </p:nvSpPr>
          <p:spPr bwMode="auto">
            <a:xfrm flipV="1">
              <a:off x="754" y="1344"/>
              <a:ext cx="0" cy="1152"/>
            </a:xfrm>
            <a:prstGeom prst="line">
              <a:avLst/>
            </a:prstGeom>
            <a:noFill/>
            <a:ln w="2540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14" name="Line 14"/>
            <p:cNvSpPr>
              <a:spLocks noChangeShapeType="1"/>
            </p:cNvSpPr>
            <p:nvPr/>
          </p:nvSpPr>
          <p:spPr bwMode="auto">
            <a:xfrm flipV="1">
              <a:off x="754" y="2304"/>
              <a:ext cx="494" cy="192"/>
            </a:xfrm>
            <a:prstGeom prst="line">
              <a:avLst/>
            </a:prstGeom>
            <a:noFill/>
            <a:ln w="9525">
              <a:solidFill>
                <a:schemeClr val="tx1"/>
              </a:solidFill>
              <a:rou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8715" name="Line 15"/>
            <p:cNvSpPr>
              <a:spLocks noChangeShapeType="1"/>
            </p:cNvSpPr>
            <p:nvPr/>
          </p:nvSpPr>
          <p:spPr bwMode="auto">
            <a:xfrm flipV="1">
              <a:off x="1255" y="1741"/>
              <a:ext cx="443" cy="572"/>
            </a:xfrm>
            <a:prstGeom prst="line">
              <a:avLst/>
            </a:prstGeom>
            <a:noFill/>
            <a:ln w="31750">
              <a:solidFill>
                <a:schemeClr val="folHlink"/>
              </a:solidFill>
              <a:rou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8716" name="Text Box 16"/>
            <p:cNvSpPr txBox="1">
              <a:spLocks noChangeArrowheads="1"/>
            </p:cNvSpPr>
            <p:nvPr/>
          </p:nvSpPr>
          <p:spPr bwMode="auto">
            <a:xfrm>
              <a:off x="1261" y="2256"/>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400" b="1" i="1">
                  <a:latin typeface="Times New Roman" panose="02020603050405020304" pitchFamily="18" charset="0"/>
                </a:rPr>
                <a:t>P</a:t>
              </a:r>
              <a:endParaRPr kumimoji="1" lang="en-US" altLang="zh-CN" sz="2400" b="1" i="1">
                <a:latin typeface="Times New Roman" panose="02020603050405020304" pitchFamily="18" charset="0"/>
              </a:endParaRPr>
            </a:p>
          </p:txBody>
        </p:sp>
        <p:sp>
          <p:nvSpPr>
            <p:cNvPr id="28717" name="Text Box 17"/>
            <p:cNvSpPr txBox="1">
              <a:spLocks noChangeArrowheads="1"/>
            </p:cNvSpPr>
            <p:nvPr/>
          </p:nvSpPr>
          <p:spPr bwMode="auto">
            <a:xfrm>
              <a:off x="496" y="2367"/>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400" b="1" i="1">
                  <a:latin typeface="Times New Roman" panose="02020603050405020304" pitchFamily="18" charset="0"/>
                </a:rPr>
                <a:t>O</a:t>
              </a:r>
              <a:endParaRPr kumimoji="1" lang="en-US" altLang="zh-CN" sz="2400" b="1" i="1">
                <a:latin typeface="Times New Roman" panose="02020603050405020304" pitchFamily="18" charset="0"/>
              </a:endParaRPr>
            </a:p>
          </p:txBody>
        </p:sp>
        <p:sp>
          <p:nvSpPr>
            <p:cNvPr id="28718" name="Text Box 18"/>
            <p:cNvSpPr txBox="1">
              <a:spLocks noChangeArrowheads="1"/>
            </p:cNvSpPr>
            <p:nvPr/>
          </p:nvSpPr>
          <p:spPr bwMode="auto">
            <a:xfrm>
              <a:off x="511" y="1248"/>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800" b="1" i="1">
                  <a:latin typeface="Times New Roman" panose="02020603050405020304" pitchFamily="18" charset="0"/>
                </a:rPr>
                <a:t>z</a:t>
              </a:r>
              <a:endParaRPr kumimoji="1" lang="en-US" altLang="zh-CN" sz="2800" b="1" i="1">
                <a:latin typeface="Times New Roman" panose="02020603050405020304" pitchFamily="18" charset="0"/>
              </a:endParaRPr>
            </a:p>
          </p:txBody>
        </p:sp>
        <p:graphicFrame>
          <p:nvGraphicFramePr>
            <p:cNvPr id="28719" name="Object 19"/>
            <p:cNvGraphicFramePr>
              <a:graphicFrameLocks noChangeAspect="1"/>
            </p:cNvGraphicFramePr>
            <p:nvPr/>
          </p:nvGraphicFramePr>
          <p:xfrm>
            <a:off x="912" y="2165"/>
            <a:ext cx="214" cy="277"/>
          </p:xfrm>
          <a:graphic>
            <a:graphicData uri="http://schemas.openxmlformats.org/presentationml/2006/ole">
              <mc:AlternateContent xmlns:mc="http://schemas.openxmlformats.org/markup-compatibility/2006">
                <mc:Choice xmlns:v="urn:schemas-microsoft-com:vml" Requires="v">
                  <p:oleObj spid="_x0000_s28832" name="Equation" r:id="rId1" imgW="127000" imgH="190500" progId="Equation.3">
                    <p:embed/>
                  </p:oleObj>
                </mc:Choice>
                <mc:Fallback>
                  <p:oleObj name="Equation" r:id="rId1" imgW="127000" imgH="190500" progId="Equation.3">
                    <p:embed/>
                    <p:pic>
                      <p:nvPicPr>
                        <p:cNvPr id="0" name="Object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 y="2165"/>
                          <a:ext cx="214" cy="2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720" name="Object 20"/>
            <p:cNvGraphicFramePr>
              <a:graphicFrameLocks noChangeAspect="1"/>
            </p:cNvGraphicFramePr>
            <p:nvPr/>
          </p:nvGraphicFramePr>
          <p:xfrm>
            <a:off x="1644" y="1399"/>
            <a:ext cx="223" cy="288"/>
          </p:xfrm>
          <a:graphic>
            <a:graphicData uri="http://schemas.openxmlformats.org/presentationml/2006/ole">
              <mc:AlternateContent xmlns:mc="http://schemas.openxmlformats.org/markup-compatibility/2006">
                <mc:Choice xmlns:v="urn:schemas-microsoft-com:vml" Requires="v">
                  <p:oleObj spid="_x0000_s28833" name="Equation" r:id="rId3" imgW="190500" imgH="254000" progId="Equation.3">
                    <p:embed/>
                  </p:oleObj>
                </mc:Choice>
                <mc:Fallback>
                  <p:oleObj name="Equation" r:id="rId3" imgW="190500" imgH="254000" progId="Equation.3">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4" y="1399"/>
                          <a:ext cx="2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721" name="Oval 21"/>
            <p:cNvSpPr>
              <a:spLocks noChangeArrowheads="1"/>
            </p:cNvSpPr>
            <p:nvPr/>
          </p:nvSpPr>
          <p:spPr bwMode="auto">
            <a:xfrm>
              <a:off x="1200" y="2283"/>
              <a:ext cx="96" cy="48"/>
            </a:xfrm>
            <a:prstGeom prst="ellipse">
              <a:avLst/>
            </a:prstGeom>
            <a:gradFill rotWithShape="1">
              <a:gsLst>
                <a:gs pos="0">
                  <a:srgbClr val="FF9900"/>
                </a:gs>
                <a:gs pos="100000">
                  <a:srgbClr val="271700"/>
                </a:gs>
              </a:gsLst>
              <a:path path="shape">
                <a:fillToRect l="50000" t="50000" r="50000" b="50000"/>
              </a:path>
            </a:gradFill>
            <a:ln w="9525">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3" name="Group 28"/>
          <p:cNvGrpSpPr/>
          <p:nvPr/>
        </p:nvGrpSpPr>
        <p:grpSpPr bwMode="auto">
          <a:xfrm>
            <a:off x="1547813" y="2132013"/>
            <a:ext cx="363537" cy="512762"/>
            <a:chOff x="2336" y="1933"/>
            <a:chExt cx="229" cy="323"/>
          </a:xfrm>
        </p:grpSpPr>
        <p:graphicFrame>
          <p:nvGraphicFramePr>
            <p:cNvPr id="28706" name="Object 23"/>
            <p:cNvGraphicFramePr>
              <a:graphicFrameLocks noChangeAspect="1"/>
            </p:cNvGraphicFramePr>
            <p:nvPr/>
          </p:nvGraphicFramePr>
          <p:xfrm>
            <a:off x="2336" y="1933"/>
            <a:ext cx="222" cy="318"/>
          </p:xfrm>
          <a:graphic>
            <a:graphicData uri="http://schemas.openxmlformats.org/presentationml/2006/ole">
              <mc:AlternateContent xmlns:mc="http://schemas.openxmlformats.org/markup-compatibility/2006">
                <mc:Choice xmlns:v="urn:schemas-microsoft-com:vml" Requires="v">
                  <p:oleObj spid="_x0000_s28834" name="Equation" r:id="rId5" imgW="190500" imgH="254000" progId="Equation.3">
                    <p:embed/>
                  </p:oleObj>
                </mc:Choice>
                <mc:Fallback>
                  <p:oleObj name="Equation" r:id="rId5" imgW="190500" imgH="254000" progId="Equation.3">
                    <p:embed/>
                    <p:pic>
                      <p:nvPicPr>
                        <p:cNvPr id="0" name="Object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6" y="1933"/>
                          <a:ext cx="222"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8707" name="Group 24"/>
            <p:cNvGrpSpPr/>
            <p:nvPr/>
          </p:nvGrpSpPr>
          <p:grpSpPr bwMode="auto">
            <a:xfrm>
              <a:off x="2517" y="2160"/>
              <a:ext cx="48" cy="96"/>
              <a:chOff x="5328" y="1920"/>
              <a:chExt cx="48" cy="96"/>
            </a:xfrm>
          </p:grpSpPr>
          <p:sp>
            <p:nvSpPr>
              <p:cNvPr id="28708" name="Line 25"/>
              <p:cNvSpPr>
                <a:spLocks noChangeShapeType="1"/>
              </p:cNvSpPr>
              <p:nvPr/>
            </p:nvSpPr>
            <p:spPr bwMode="auto">
              <a:xfrm>
                <a:off x="5328" y="1920"/>
                <a:ext cx="0" cy="96"/>
              </a:xfrm>
              <a:prstGeom prst="line">
                <a:avLst/>
              </a:prstGeom>
              <a:noFill/>
              <a:ln w="31750">
                <a:solidFill>
                  <a:srgbClr val="9933FF"/>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8709" name="Line 26"/>
              <p:cNvSpPr>
                <a:spLocks noChangeShapeType="1"/>
              </p:cNvSpPr>
              <p:nvPr/>
            </p:nvSpPr>
            <p:spPr bwMode="auto">
              <a:xfrm>
                <a:off x="5376" y="1920"/>
                <a:ext cx="0" cy="96"/>
              </a:xfrm>
              <a:prstGeom prst="line">
                <a:avLst/>
              </a:prstGeom>
              <a:noFill/>
              <a:ln w="31750">
                <a:solidFill>
                  <a:srgbClr val="9933FF"/>
                </a:solidFill>
                <a:round/>
              </a:ln>
              <a:extLst>
                <a:ext uri="{909E8E84-426E-40DD-AFC4-6F175D3DCCD1}">
                  <a14:hiddenFill xmlns:a14="http://schemas.microsoft.com/office/drawing/2010/main">
                    <a:noFill/>
                  </a14:hiddenFill>
                </a:ext>
              </a:extLst>
            </p:spPr>
            <p:txBody>
              <a:bodyPr wrap="none"/>
              <a:lstStyle/>
              <a:p>
                <a:endParaRPr lang="zh-CN" altLang="en-US"/>
              </a:p>
            </p:txBody>
          </p:sp>
        </p:grpSp>
      </p:grpSp>
      <p:sp>
        <p:nvSpPr>
          <p:cNvPr id="62491" name="Line 27"/>
          <p:cNvSpPr>
            <a:spLocks noChangeShapeType="1"/>
          </p:cNvSpPr>
          <p:nvPr/>
        </p:nvSpPr>
        <p:spPr bwMode="auto">
          <a:xfrm flipV="1">
            <a:off x="1979613" y="2549525"/>
            <a:ext cx="0" cy="993775"/>
          </a:xfrm>
          <a:prstGeom prst="line">
            <a:avLst/>
          </a:prstGeom>
          <a:noFill/>
          <a:ln w="31750">
            <a:solidFill>
              <a:srgbClr val="9933FF"/>
            </a:solidFill>
            <a:round/>
            <a:tailEnd type="triangle"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62493" name="Object 29"/>
          <p:cNvGraphicFramePr>
            <a:graphicFrameLocks noChangeAspect="1"/>
          </p:cNvGraphicFramePr>
          <p:nvPr/>
        </p:nvGraphicFramePr>
        <p:xfrm>
          <a:off x="2722563" y="3298825"/>
          <a:ext cx="496887" cy="546100"/>
        </p:xfrm>
        <a:graphic>
          <a:graphicData uri="http://schemas.openxmlformats.org/presentationml/2006/ole">
            <mc:AlternateContent xmlns:mc="http://schemas.openxmlformats.org/markup-compatibility/2006">
              <mc:Choice xmlns:v="urn:schemas-microsoft-com:vml" Requires="v">
                <p:oleObj spid="_x0000_s28835" name="Equation" r:id="rId7" imgW="317500" imgH="330200" progId="Equation.3">
                  <p:embed/>
                </p:oleObj>
              </mc:Choice>
              <mc:Fallback>
                <p:oleObj name="Equation" r:id="rId7" imgW="317500" imgH="330200" progId="Equation.3">
                  <p:embed/>
                  <p:pic>
                    <p:nvPicPr>
                      <p:cNvPr id="0" name="Object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2563" y="3298825"/>
                        <a:ext cx="496887"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494" name="Line 30"/>
          <p:cNvSpPr>
            <a:spLocks noChangeShapeType="1"/>
          </p:cNvSpPr>
          <p:nvPr/>
        </p:nvSpPr>
        <p:spPr bwMode="auto">
          <a:xfrm>
            <a:off x="2000250" y="3527425"/>
            <a:ext cx="723900" cy="46038"/>
          </a:xfrm>
          <a:prstGeom prst="line">
            <a:avLst/>
          </a:prstGeom>
          <a:noFill/>
          <a:ln w="31750">
            <a:solidFill>
              <a:srgbClr val="0000FF"/>
            </a:solidFill>
            <a:rou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62497" name="Line 33"/>
          <p:cNvSpPr>
            <a:spLocks noChangeShapeType="1"/>
          </p:cNvSpPr>
          <p:nvPr/>
        </p:nvSpPr>
        <p:spPr bwMode="auto">
          <a:xfrm>
            <a:off x="1979613" y="2579688"/>
            <a:ext cx="715962" cy="46037"/>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62498" name="Line 34"/>
          <p:cNvSpPr>
            <a:spLocks noChangeShapeType="1"/>
          </p:cNvSpPr>
          <p:nvPr/>
        </p:nvSpPr>
        <p:spPr bwMode="auto">
          <a:xfrm flipV="1">
            <a:off x="2698750" y="2582863"/>
            <a:ext cx="0" cy="993775"/>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grpSp>
        <p:nvGrpSpPr>
          <p:cNvPr id="5" name="Group 35"/>
          <p:cNvGrpSpPr/>
          <p:nvPr/>
        </p:nvGrpSpPr>
        <p:grpSpPr bwMode="auto">
          <a:xfrm>
            <a:off x="3657600" y="2706688"/>
            <a:ext cx="5486400" cy="647700"/>
            <a:chOff x="2448" y="1728"/>
            <a:chExt cx="3456" cy="408"/>
          </a:xfrm>
        </p:grpSpPr>
        <p:sp>
          <p:nvSpPr>
            <p:cNvPr id="28700" name="Text Box 36"/>
            <p:cNvSpPr txBox="1">
              <a:spLocks noChangeArrowheads="1"/>
            </p:cNvSpPr>
            <p:nvPr/>
          </p:nvSpPr>
          <p:spPr bwMode="auto">
            <a:xfrm>
              <a:off x="2448" y="1728"/>
              <a:ext cx="3456"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50000"/>
                </a:spcBef>
                <a:buFontTx/>
                <a:buNone/>
              </a:pP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对刚体绕定轴转动不起作用，</a:t>
              </a:r>
              <a:endParaRPr kumimoji="1" lang="zh-CN" altLang="en-US" sz="2800" b="1">
                <a:latin typeface="Times New Roman" panose="02020603050405020304" pitchFamily="18" charset="0"/>
              </a:endParaRPr>
            </a:p>
          </p:txBody>
        </p:sp>
        <p:grpSp>
          <p:nvGrpSpPr>
            <p:cNvPr id="28701" name="Group 37"/>
            <p:cNvGrpSpPr/>
            <p:nvPr/>
          </p:nvGrpSpPr>
          <p:grpSpPr bwMode="auto">
            <a:xfrm>
              <a:off x="2496" y="1764"/>
              <a:ext cx="240" cy="350"/>
              <a:chOff x="1872" y="3514"/>
              <a:chExt cx="240" cy="350"/>
            </a:xfrm>
          </p:grpSpPr>
          <p:graphicFrame>
            <p:nvGraphicFramePr>
              <p:cNvPr id="28702" name="Object 38"/>
              <p:cNvGraphicFramePr>
                <a:graphicFrameLocks noChangeAspect="1"/>
              </p:cNvGraphicFramePr>
              <p:nvPr/>
            </p:nvGraphicFramePr>
            <p:xfrm>
              <a:off x="1872" y="3514"/>
              <a:ext cx="222" cy="318"/>
            </p:xfrm>
            <a:graphic>
              <a:graphicData uri="http://schemas.openxmlformats.org/presentationml/2006/ole">
                <mc:AlternateContent xmlns:mc="http://schemas.openxmlformats.org/markup-compatibility/2006">
                  <mc:Choice xmlns:v="urn:schemas-microsoft-com:vml" Requires="v">
                    <p:oleObj spid="_x0000_s28836" name="Equation" r:id="rId9" imgW="190500" imgH="254000" progId="Equation.3">
                      <p:embed/>
                    </p:oleObj>
                  </mc:Choice>
                  <mc:Fallback>
                    <p:oleObj name="Equation" r:id="rId9" imgW="190500" imgH="254000" progId="Equation.3">
                      <p:embed/>
                      <p:pic>
                        <p:nvPicPr>
                          <p:cNvPr id="0" name="Object 3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72" y="3514"/>
                            <a:ext cx="222"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8703" name="Group 39"/>
              <p:cNvGrpSpPr/>
              <p:nvPr/>
            </p:nvGrpSpPr>
            <p:grpSpPr bwMode="auto">
              <a:xfrm>
                <a:off x="2064" y="3768"/>
                <a:ext cx="48" cy="96"/>
                <a:chOff x="5328" y="1920"/>
                <a:chExt cx="48" cy="96"/>
              </a:xfrm>
            </p:grpSpPr>
            <p:sp>
              <p:nvSpPr>
                <p:cNvPr id="28704" name="Line 40"/>
                <p:cNvSpPr>
                  <a:spLocks noChangeShapeType="1"/>
                </p:cNvSpPr>
                <p:nvPr/>
              </p:nvSpPr>
              <p:spPr bwMode="auto">
                <a:xfrm>
                  <a:off x="5328" y="1920"/>
                  <a:ext cx="0" cy="96"/>
                </a:xfrm>
                <a:prstGeom prst="line">
                  <a:avLst/>
                </a:prstGeom>
                <a:noFill/>
                <a:ln w="31750">
                  <a:solidFill>
                    <a:schemeClr val="accent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8705" name="Line 41"/>
                <p:cNvSpPr>
                  <a:spLocks noChangeShapeType="1"/>
                </p:cNvSpPr>
                <p:nvPr/>
              </p:nvSpPr>
              <p:spPr bwMode="auto">
                <a:xfrm>
                  <a:off x="5376" y="1920"/>
                  <a:ext cx="0" cy="96"/>
                </a:xfrm>
                <a:prstGeom prst="line">
                  <a:avLst/>
                </a:prstGeom>
                <a:noFill/>
                <a:ln w="31750">
                  <a:solidFill>
                    <a:schemeClr val="accent1"/>
                  </a:solidFill>
                  <a:round/>
                </a:ln>
                <a:extLst>
                  <a:ext uri="{909E8E84-426E-40DD-AFC4-6F175D3DCCD1}">
                    <a14:hiddenFill xmlns:a14="http://schemas.microsoft.com/office/drawing/2010/main">
                      <a:noFill/>
                    </a14:hiddenFill>
                  </a:ext>
                </a:extLst>
              </p:spPr>
              <p:txBody>
                <a:bodyPr wrap="none"/>
                <a:lstStyle/>
                <a:p>
                  <a:endParaRPr lang="zh-CN" altLang="en-US"/>
                </a:p>
              </p:txBody>
            </p:sp>
          </p:grpSp>
        </p:grpSp>
      </p:grpSp>
      <p:grpSp>
        <p:nvGrpSpPr>
          <p:cNvPr id="8" name="Group 47"/>
          <p:cNvGrpSpPr/>
          <p:nvPr/>
        </p:nvGrpSpPr>
        <p:grpSpPr bwMode="auto">
          <a:xfrm>
            <a:off x="3635375" y="3355975"/>
            <a:ext cx="5105400" cy="647700"/>
            <a:chOff x="2290" y="2069"/>
            <a:chExt cx="3216" cy="408"/>
          </a:xfrm>
        </p:grpSpPr>
        <p:sp>
          <p:nvSpPr>
            <p:cNvPr id="28698" name="Text Box 43"/>
            <p:cNvSpPr txBox="1">
              <a:spLocks noChangeArrowheads="1"/>
            </p:cNvSpPr>
            <p:nvPr/>
          </p:nvSpPr>
          <p:spPr bwMode="auto">
            <a:xfrm>
              <a:off x="2290" y="2069"/>
              <a:ext cx="3216"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50000"/>
                </a:spcBef>
                <a:buFontTx/>
                <a:buNone/>
              </a:pPr>
              <a:r>
                <a:rPr kumimoji="1" lang="zh-CN" altLang="en-US" sz="2800" b="1">
                  <a:latin typeface="Times New Roman" panose="02020603050405020304" pitchFamily="18" charset="0"/>
                </a:rPr>
                <a:t>仅     才有对于转轴的力矩。</a:t>
              </a:r>
              <a:endParaRPr kumimoji="1" lang="zh-CN" altLang="en-US" sz="2800" b="1">
                <a:latin typeface="Times New Roman" panose="02020603050405020304" pitchFamily="18" charset="0"/>
              </a:endParaRPr>
            </a:p>
          </p:txBody>
        </p:sp>
        <p:graphicFrame>
          <p:nvGraphicFramePr>
            <p:cNvPr id="28699" name="Object 46"/>
            <p:cNvGraphicFramePr>
              <a:graphicFrameLocks noChangeAspect="1"/>
            </p:cNvGraphicFramePr>
            <p:nvPr/>
          </p:nvGraphicFramePr>
          <p:xfrm>
            <a:off x="2587" y="2109"/>
            <a:ext cx="272" cy="344"/>
          </p:xfrm>
          <a:graphic>
            <a:graphicData uri="http://schemas.openxmlformats.org/presentationml/2006/ole">
              <mc:AlternateContent xmlns:mc="http://schemas.openxmlformats.org/markup-compatibility/2006">
                <mc:Choice xmlns:v="urn:schemas-microsoft-com:vml" Requires="v">
                  <p:oleObj spid="_x0000_s28837" name="Equation" r:id="rId11" imgW="317500" imgH="330200" progId="Equation.3">
                    <p:embed/>
                  </p:oleObj>
                </mc:Choice>
                <mc:Fallback>
                  <p:oleObj name="Equation" r:id="rId11" imgW="317500" imgH="330200" progId="Equation.3">
                    <p:embed/>
                    <p:pic>
                      <p:nvPicPr>
                        <p:cNvPr id="0" name="Object 4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87" y="2109"/>
                          <a:ext cx="272" cy="3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 name="Group 56"/>
          <p:cNvGrpSpPr/>
          <p:nvPr/>
        </p:nvGrpSpPr>
        <p:grpSpPr bwMode="auto">
          <a:xfrm>
            <a:off x="3563938" y="4003675"/>
            <a:ext cx="5257800" cy="1117600"/>
            <a:chOff x="2245" y="2523"/>
            <a:chExt cx="3312" cy="704"/>
          </a:xfrm>
        </p:grpSpPr>
        <p:graphicFrame>
          <p:nvGraphicFramePr>
            <p:cNvPr id="28696" name="Object 45"/>
            <p:cNvGraphicFramePr>
              <a:graphicFrameLocks noChangeAspect="1"/>
            </p:cNvGraphicFramePr>
            <p:nvPr/>
          </p:nvGraphicFramePr>
          <p:xfrm>
            <a:off x="2744" y="2862"/>
            <a:ext cx="272" cy="344"/>
          </p:xfrm>
          <a:graphic>
            <a:graphicData uri="http://schemas.openxmlformats.org/presentationml/2006/ole">
              <mc:AlternateContent xmlns:mc="http://schemas.openxmlformats.org/markup-compatibility/2006">
                <mc:Choice xmlns:v="urn:schemas-microsoft-com:vml" Requires="v">
                  <p:oleObj spid="_x0000_s28838" name="Equation" r:id="rId13" imgW="317500" imgH="330200" progId="Equation.3">
                    <p:embed/>
                  </p:oleObj>
                </mc:Choice>
                <mc:Fallback>
                  <p:oleObj name="Equation" r:id="rId13" imgW="317500" imgH="330200" progId="Equation.3">
                    <p:embed/>
                    <p:pic>
                      <p:nvPicPr>
                        <p:cNvPr id="0" name="Object 4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44" y="2862"/>
                          <a:ext cx="272" cy="3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97" name="Rectangle 49"/>
            <p:cNvSpPr>
              <a:spLocks noChangeArrowheads="1"/>
            </p:cNvSpPr>
            <p:nvPr/>
          </p:nvSpPr>
          <p:spPr bwMode="auto">
            <a:xfrm>
              <a:off x="2245" y="2523"/>
              <a:ext cx="3312" cy="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buClr>
                  <a:schemeClr val="accent2"/>
                </a:buClr>
                <a:buSzPct val="80000"/>
                <a:buFont typeface="Wingdings" panose="05000000000000000000" pitchFamily="2" charset="2"/>
                <a:buNone/>
              </a:pPr>
              <a:r>
                <a:rPr kumimoji="1" lang="zh-CN" altLang="en-US" sz="2800" b="1">
                  <a:latin typeface="Times New Roman" panose="02020603050405020304" pitchFamily="18" charset="0"/>
                </a:rPr>
                <a:t>在讨论刚体的定轴转动时，可只考虑    的力矩。</a:t>
              </a:r>
              <a:endParaRPr kumimoji="1" lang="zh-CN" altLang="en-US" sz="2800" b="1">
                <a:latin typeface="Times New Roman" panose="02020603050405020304" pitchFamily="18" charset="0"/>
              </a:endParaRPr>
            </a:p>
          </p:txBody>
        </p:sp>
      </p:grpSp>
      <p:sp>
        <p:nvSpPr>
          <p:cNvPr id="62518" name="Rectangle 54"/>
          <p:cNvSpPr>
            <a:spLocks noChangeArrowheads="1"/>
          </p:cNvSpPr>
          <p:nvPr/>
        </p:nvSpPr>
        <p:spPr bwMode="auto">
          <a:xfrm>
            <a:off x="611188" y="6091238"/>
            <a:ext cx="3095625"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buClr>
                <a:schemeClr val="accent2"/>
              </a:buClr>
              <a:buSzPct val="80000"/>
              <a:buFont typeface="Wingdings" panose="05000000000000000000" pitchFamily="2" charset="2"/>
              <a:buNone/>
            </a:pPr>
            <a:r>
              <a:rPr kumimoji="1" lang="zh-CN" altLang="en-US" sz="2800" b="1">
                <a:solidFill>
                  <a:srgbClr val="0000FF"/>
                </a:solidFill>
                <a:latin typeface="Times New Roman" panose="02020603050405020304" pitchFamily="18" charset="0"/>
                <a:ea typeface="黑体" panose="02010609060101010101" pitchFamily="2" charset="-122"/>
              </a:rPr>
              <a:t>力矩的方向？</a:t>
            </a:r>
            <a:endParaRPr kumimoji="1" lang="zh-CN" altLang="en-US" sz="2800" b="1">
              <a:solidFill>
                <a:srgbClr val="0000FF"/>
              </a:solidFill>
              <a:latin typeface="Times New Roman" panose="02020603050405020304" pitchFamily="18" charset="0"/>
              <a:ea typeface="黑体" panose="02010609060101010101" pitchFamily="2" charset="-122"/>
            </a:endParaRPr>
          </a:p>
        </p:txBody>
      </p:sp>
      <p:grpSp>
        <p:nvGrpSpPr>
          <p:cNvPr id="10" name="Group 59"/>
          <p:cNvGrpSpPr/>
          <p:nvPr/>
        </p:nvGrpSpPr>
        <p:grpSpPr bwMode="auto">
          <a:xfrm>
            <a:off x="684213" y="5338763"/>
            <a:ext cx="6508750" cy="608012"/>
            <a:chOff x="-131" y="3455"/>
            <a:chExt cx="4100" cy="383"/>
          </a:xfrm>
        </p:grpSpPr>
        <p:sp>
          <p:nvSpPr>
            <p:cNvPr id="28692" name="Rectangle 57"/>
            <p:cNvSpPr>
              <a:spLocks noChangeArrowheads="1"/>
            </p:cNvSpPr>
            <p:nvPr/>
          </p:nvSpPr>
          <p:spPr bwMode="auto">
            <a:xfrm>
              <a:off x="-131" y="3455"/>
              <a:ext cx="4100"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buClr>
                  <a:schemeClr val="accent2"/>
                </a:buClr>
                <a:buSzPct val="80000"/>
                <a:buFont typeface="Wingdings" panose="05000000000000000000" pitchFamily="2" charset="2"/>
                <a:buNone/>
              </a:pPr>
              <a:r>
                <a:rPr kumimoji="1" lang="zh-CN" altLang="en-US" sz="2800" b="1">
                  <a:latin typeface="Times New Roman" panose="02020603050405020304" pitchFamily="18" charset="0"/>
                </a:rPr>
                <a:t>即力矩                 中，    可理解为     。</a:t>
              </a:r>
              <a:endParaRPr kumimoji="1" lang="zh-CN" altLang="en-US" sz="2800" b="1">
                <a:latin typeface="Times New Roman" panose="02020603050405020304" pitchFamily="18" charset="0"/>
              </a:endParaRPr>
            </a:p>
          </p:txBody>
        </p:sp>
        <p:graphicFrame>
          <p:nvGraphicFramePr>
            <p:cNvPr id="28693" name="Object 52"/>
            <p:cNvGraphicFramePr>
              <a:graphicFrameLocks noChangeAspect="1"/>
            </p:cNvGraphicFramePr>
            <p:nvPr/>
          </p:nvGraphicFramePr>
          <p:xfrm>
            <a:off x="1940" y="3456"/>
            <a:ext cx="264" cy="318"/>
          </p:xfrm>
          <a:graphic>
            <a:graphicData uri="http://schemas.openxmlformats.org/presentationml/2006/ole">
              <mc:AlternateContent xmlns:mc="http://schemas.openxmlformats.org/markup-compatibility/2006">
                <mc:Choice xmlns:v="urn:schemas-microsoft-com:vml" Requires="v">
                  <p:oleObj spid="_x0000_s28839" name="Equation" r:id="rId15" imgW="190500" imgH="254000" progId="Equation.DSMT4">
                    <p:embed/>
                  </p:oleObj>
                </mc:Choice>
                <mc:Fallback>
                  <p:oleObj name="Equation" r:id="rId15" imgW="190500" imgH="254000" progId="Equation.DSMT4">
                    <p:embed/>
                    <p:pic>
                      <p:nvPicPr>
                        <p:cNvPr id="0" name="Object 5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40" y="3456"/>
                          <a:ext cx="264"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94" name="Object 53"/>
            <p:cNvGraphicFramePr>
              <a:graphicFrameLocks noChangeAspect="1"/>
            </p:cNvGraphicFramePr>
            <p:nvPr/>
          </p:nvGraphicFramePr>
          <p:xfrm>
            <a:off x="612" y="3475"/>
            <a:ext cx="929" cy="285"/>
          </p:xfrm>
          <a:graphic>
            <a:graphicData uri="http://schemas.openxmlformats.org/presentationml/2006/ole">
              <mc:AlternateContent xmlns:mc="http://schemas.openxmlformats.org/markup-compatibility/2006">
                <mc:Choice xmlns:v="urn:schemas-microsoft-com:vml" Requires="v">
                  <p:oleObj spid="_x0000_s28840" name="公式" r:id="rId17" imgW="1117600" imgH="254000" progId="Equation.3">
                    <p:embed/>
                  </p:oleObj>
                </mc:Choice>
                <mc:Fallback>
                  <p:oleObj name="公式" r:id="rId17" imgW="1117600" imgH="254000" progId="Equation.3">
                    <p:embed/>
                    <p:pic>
                      <p:nvPicPr>
                        <p:cNvPr id="0" name="Object 5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12" y="3475"/>
                          <a:ext cx="929"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95" name="Object 58"/>
            <p:cNvGraphicFramePr>
              <a:graphicFrameLocks noChangeAspect="1"/>
            </p:cNvGraphicFramePr>
            <p:nvPr/>
          </p:nvGraphicFramePr>
          <p:xfrm>
            <a:off x="3115" y="3474"/>
            <a:ext cx="304" cy="364"/>
          </p:xfrm>
          <a:graphic>
            <a:graphicData uri="http://schemas.openxmlformats.org/presentationml/2006/ole">
              <mc:AlternateContent xmlns:mc="http://schemas.openxmlformats.org/markup-compatibility/2006">
                <mc:Choice xmlns:v="urn:schemas-microsoft-com:vml" Requires="v">
                  <p:oleObj spid="_x0000_s28841" name="Equation" r:id="rId19" imgW="279400" imgH="355600" progId="Equation.DSMT4">
                    <p:embed/>
                  </p:oleObj>
                </mc:Choice>
                <mc:Fallback>
                  <p:oleObj name="Equation" r:id="rId19" imgW="279400" imgH="355600" progId="Equation.DSMT4">
                    <p:embed/>
                    <p:pic>
                      <p:nvPicPr>
                        <p:cNvPr id="0" name="Object 5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115" y="3474"/>
                          <a:ext cx="304" cy="3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2524" name="Rectangle 60"/>
          <p:cNvSpPr>
            <a:spLocks noChangeArrowheads="1"/>
          </p:cNvSpPr>
          <p:nvPr/>
        </p:nvSpPr>
        <p:spPr bwMode="auto">
          <a:xfrm>
            <a:off x="2843213" y="6111875"/>
            <a:ext cx="55451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latin typeface="Times New Roman" panose="02020603050405020304" pitchFamily="18" charset="0"/>
              </a:rPr>
              <a:t>沿转轴方向，可用</a:t>
            </a:r>
            <a:r>
              <a:rPr kumimoji="1" lang="zh-CN" altLang="en-US" sz="2800" b="1">
                <a:solidFill>
                  <a:schemeClr val="folHlink"/>
                </a:solidFill>
                <a:latin typeface="Times New Roman" panose="02020603050405020304" pitchFamily="18" charset="0"/>
                <a:ea typeface="黑体" panose="02010609060101010101" pitchFamily="2" charset="-122"/>
              </a:rPr>
              <a:t>正负号</a:t>
            </a:r>
            <a:r>
              <a:rPr kumimoji="1" lang="zh-CN" altLang="en-US" sz="2800" b="1">
                <a:latin typeface="Times New Roman" panose="02020603050405020304" pitchFamily="18" charset="0"/>
              </a:rPr>
              <a:t>表示。</a:t>
            </a:r>
            <a:endParaRPr kumimoji="1" lang="zh-CN" altLang="en-US" sz="2800" b="1">
              <a:latin typeface="Times New Roman" panose="02020603050405020304" pitchFamily="18" charset="0"/>
            </a:endParaRPr>
          </a:p>
        </p:txBody>
      </p:sp>
      <p:sp>
        <p:nvSpPr>
          <p:cNvPr id="28690"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5337F56-CB9B-4369-BAD3-7191665DDA2E}" type="slidenum">
              <a:rPr lang="en-US" altLang="zh-CN" sz="2400">
                <a:solidFill>
                  <a:srgbClr val="0000FF"/>
                </a:solidFill>
                <a:latin typeface="Times New Roman" panose="02020603050405020304" pitchFamily="18" charset="0"/>
              </a:rPr>
            </a:fld>
            <a:endParaRPr lang="en-US" altLang="zh-CN" sz="2400">
              <a:solidFill>
                <a:srgbClr val="0000FF"/>
              </a:solidFill>
              <a:latin typeface="Times New Roman" panose="02020603050405020304" pitchFamily="18" charset="0"/>
            </a:endParaRPr>
          </a:p>
        </p:txBody>
      </p:sp>
      <p:sp>
        <p:nvSpPr>
          <p:cNvPr id="49" name="Rectangle 69"/>
          <p:cNvSpPr>
            <a:spLocks noChangeArrowheads="1"/>
          </p:cNvSpPr>
          <p:nvPr/>
        </p:nvSpPr>
        <p:spPr bwMode="auto">
          <a:xfrm>
            <a:off x="357188" y="571500"/>
            <a:ext cx="86439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400" b="1">
                <a:solidFill>
                  <a:srgbClr val="0000FF"/>
                </a:solidFill>
                <a:ea typeface="隶书" panose="02010509060101010101" pitchFamily="49" charset="-122"/>
              </a:rPr>
              <a:t>Principle of Rotation of a Rigid Body About a Fixed Axis</a:t>
            </a:r>
            <a:endParaRPr lang="en-US" altLang="zh-CN" sz="2400" b="1">
              <a:solidFill>
                <a:srgbClr val="0000FF"/>
              </a:solidFill>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62468"/>
                                        </p:tgtEl>
                                        <p:attrNameLst>
                                          <p:attrName>style.visibility</p:attrName>
                                        </p:attrNameLst>
                                      </p:cBhvr>
                                      <p:to>
                                        <p:strVal val="visible"/>
                                      </p:to>
                                    </p:set>
                                    <p:anim calcmode="lin" valueType="num">
                                      <p:cBhvr>
                                        <p:cTn id="7" dur="500" fill="hold"/>
                                        <p:tgtEl>
                                          <p:spTgt spid="62468"/>
                                        </p:tgtEl>
                                        <p:attrNameLst>
                                          <p:attrName>ppt_w</p:attrName>
                                        </p:attrNameLst>
                                      </p:cBhvr>
                                      <p:tavLst>
                                        <p:tav tm="0">
                                          <p:val>
                                            <p:fltVal val="0"/>
                                          </p:val>
                                        </p:tav>
                                        <p:tav tm="100000">
                                          <p:val>
                                            <p:strVal val="#ppt_w"/>
                                          </p:val>
                                        </p:tav>
                                      </p:tavLst>
                                    </p:anim>
                                    <p:anim calcmode="lin" valueType="num">
                                      <p:cBhvr>
                                        <p:cTn id="8" dur="500" fill="hold"/>
                                        <p:tgtEl>
                                          <p:spTgt spid="62468"/>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3" presetClass="entr" presetSubtype="10" fill="hold" grpId="0" nodeType="after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blinds(horizontal)">
                                      <p:cBhvr>
                                        <p:cTn id="12" dur="500"/>
                                        <p:tgtEl>
                                          <p:spTgt spid="4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2469"/>
                                        </p:tgtEl>
                                        <p:attrNameLst>
                                          <p:attrName>style.visibility</p:attrName>
                                        </p:attrNameLst>
                                      </p:cBhvr>
                                      <p:to>
                                        <p:strVal val="visible"/>
                                      </p:to>
                                    </p:set>
                                    <p:animEffect transition="in" filter="blinds(horizontal)">
                                      <p:cBhvr>
                                        <p:cTn id="17" dur="500"/>
                                        <p:tgtEl>
                                          <p:spTgt spid="6246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62470"/>
                                        </p:tgtEl>
                                        <p:attrNameLst>
                                          <p:attrName>style.visibility</p:attrName>
                                        </p:attrNameLst>
                                      </p:cBhvr>
                                      <p:to>
                                        <p:strVal val="visible"/>
                                      </p:to>
                                    </p:set>
                                    <p:animEffect transition="in" filter="checkerboard(across)">
                                      <p:cBhvr>
                                        <p:cTn id="27" dur="500"/>
                                        <p:tgtEl>
                                          <p:spTgt spid="6247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62491"/>
                                        </p:tgtEl>
                                        <p:attrNameLst>
                                          <p:attrName>style.visibility</p:attrName>
                                        </p:attrNameLst>
                                      </p:cBhvr>
                                      <p:to>
                                        <p:strVal val="visible"/>
                                      </p:to>
                                    </p:set>
                                    <p:animEffect transition="in" filter="wipe(down)">
                                      <p:cBhvr>
                                        <p:cTn id="32" dur="500"/>
                                        <p:tgtEl>
                                          <p:spTgt spid="62491"/>
                                        </p:tgtEl>
                                      </p:cBhvr>
                                    </p:animEffect>
                                  </p:childTnLst>
                                </p:cTn>
                              </p:par>
                            </p:childTnLst>
                          </p:cTn>
                        </p:par>
                        <p:par>
                          <p:cTn id="33" fill="hold">
                            <p:stCondLst>
                              <p:cond delay="500"/>
                            </p:stCondLst>
                            <p:childTnLst>
                              <p:par>
                                <p:cTn id="34" presetID="4" presetClass="entr" presetSubtype="16" fill="hold" nodeType="after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box(in)">
                                      <p:cBhvr>
                                        <p:cTn id="36" dur="500"/>
                                        <p:tgtEl>
                                          <p:spTgt spid="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62494"/>
                                        </p:tgtEl>
                                        <p:attrNameLst>
                                          <p:attrName>style.visibility</p:attrName>
                                        </p:attrNameLst>
                                      </p:cBhvr>
                                      <p:to>
                                        <p:strVal val="visible"/>
                                      </p:to>
                                    </p:set>
                                    <p:animEffect transition="in" filter="wipe(left)">
                                      <p:cBhvr>
                                        <p:cTn id="41" dur="500"/>
                                        <p:tgtEl>
                                          <p:spTgt spid="62494"/>
                                        </p:tgtEl>
                                      </p:cBhvr>
                                    </p:animEffect>
                                  </p:childTnLst>
                                </p:cTn>
                              </p:par>
                            </p:childTnLst>
                          </p:cTn>
                        </p:par>
                        <p:par>
                          <p:cTn id="42" fill="hold">
                            <p:stCondLst>
                              <p:cond delay="500"/>
                            </p:stCondLst>
                            <p:childTnLst>
                              <p:par>
                                <p:cTn id="43" presetID="4" presetClass="entr" presetSubtype="32" fill="hold" nodeType="afterEffect">
                                  <p:stCondLst>
                                    <p:cond delay="0"/>
                                  </p:stCondLst>
                                  <p:childTnLst>
                                    <p:set>
                                      <p:cBhvr>
                                        <p:cTn id="44" dur="1" fill="hold">
                                          <p:stCondLst>
                                            <p:cond delay="0"/>
                                          </p:stCondLst>
                                        </p:cTn>
                                        <p:tgtEl>
                                          <p:spTgt spid="62493"/>
                                        </p:tgtEl>
                                        <p:attrNameLst>
                                          <p:attrName>style.visibility</p:attrName>
                                        </p:attrNameLst>
                                      </p:cBhvr>
                                      <p:to>
                                        <p:strVal val="visible"/>
                                      </p:to>
                                    </p:set>
                                    <p:animEffect transition="in" filter="box(out)">
                                      <p:cBhvr>
                                        <p:cTn id="45" dur="500"/>
                                        <p:tgtEl>
                                          <p:spTgt spid="62493"/>
                                        </p:tgtEl>
                                      </p:cBhvr>
                                    </p:animEffect>
                                  </p:childTnLst>
                                </p:cTn>
                              </p:par>
                            </p:childTnLst>
                          </p:cTn>
                        </p:par>
                        <p:par>
                          <p:cTn id="46" fill="hold">
                            <p:stCondLst>
                              <p:cond delay="1000"/>
                            </p:stCondLst>
                            <p:childTnLst>
                              <p:par>
                                <p:cTn id="47" presetID="22" presetClass="entr" presetSubtype="8" fill="hold" grpId="0" nodeType="afterEffect">
                                  <p:stCondLst>
                                    <p:cond delay="0"/>
                                  </p:stCondLst>
                                  <p:childTnLst>
                                    <p:set>
                                      <p:cBhvr>
                                        <p:cTn id="48" dur="1" fill="hold">
                                          <p:stCondLst>
                                            <p:cond delay="0"/>
                                          </p:stCondLst>
                                        </p:cTn>
                                        <p:tgtEl>
                                          <p:spTgt spid="62497"/>
                                        </p:tgtEl>
                                        <p:attrNameLst>
                                          <p:attrName>style.visibility</p:attrName>
                                        </p:attrNameLst>
                                      </p:cBhvr>
                                      <p:to>
                                        <p:strVal val="visible"/>
                                      </p:to>
                                    </p:set>
                                    <p:animEffect transition="in" filter="wipe(left)">
                                      <p:cBhvr>
                                        <p:cTn id="49" dur="500"/>
                                        <p:tgtEl>
                                          <p:spTgt spid="62497"/>
                                        </p:tgtEl>
                                      </p:cBhvr>
                                    </p:animEffect>
                                  </p:childTnLst>
                                </p:cTn>
                              </p:par>
                            </p:childTnLst>
                          </p:cTn>
                        </p:par>
                        <p:par>
                          <p:cTn id="50" fill="hold">
                            <p:stCondLst>
                              <p:cond delay="1500"/>
                            </p:stCondLst>
                            <p:childTnLst>
                              <p:par>
                                <p:cTn id="51" presetID="22" presetClass="entr" presetSubtype="1" fill="hold" grpId="0" nodeType="afterEffect">
                                  <p:stCondLst>
                                    <p:cond delay="0"/>
                                  </p:stCondLst>
                                  <p:childTnLst>
                                    <p:set>
                                      <p:cBhvr>
                                        <p:cTn id="52" dur="1" fill="hold">
                                          <p:stCondLst>
                                            <p:cond delay="0"/>
                                          </p:stCondLst>
                                        </p:cTn>
                                        <p:tgtEl>
                                          <p:spTgt spid="62498"/>
                                        </p:tgtEl>
                                        <p:attrNameLst>
                                          <p:attrName>style.visibility</p:attrName>
                                        </p:attrNameLst>
                                      </p:cBhvr>
                                      <p:to>
                                        <p:strVal val="visible"/>
                                      </p:to>
                                    </p:set>
                                    <p:animEffect transition="in" filter="wipe(up)">
                                      <p:cBhvr>
                                        <p:cTn id="53" dur="500"/>
                                        <p:tgtEl>
                                          <p:spTgt spid="62498"/>
                                        </p:tgtEl>
                                      </p:cBhvr>
                                    </p:animEffect>
                                  </p:childTnLst>
                                </p:cTn>
                              </p:par>
                            </p:childTnLst>
                          </p:cTn>
                        </p:par>
                      </p:childTnLst>
                    </p:cTn>
                  </p:par>
                  <p:par>
                    <p:cTn id="54" fill="hold">
                      <p:stCondLst>
                        <p:cond delay="indefinite"/>
                      </p:stCondLst>
                      <p:childTnLst>
                        <p:par>
                          <p:cTn id="55" fill="hold">
                            <p:stCondLst>
                              <p:cond delay="0"/>
                            </p:stCondLst>
                            <p:childTnLst>
                              <p:par>
                                <p:cTn id="56" presetID="16" presetClass="entr" presetSubtype="37" fill="hold" nodeType="click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barn(outVertical)">
                                      <p:cBhvr>
                                        <p:cTn id="58" dur="500"/>
                                        <p:tgtEl>
                                          <p:spTgt spid="5"/>
                                        </p:tgtEl>
                                      </p:cBhvr>
                                    </p:animEffect>
                                  </p:childTnLst>
                                </p:cTn>
                              </p:par>
                            </p:childTnLst>
                          </p:cTn>
                        </p:par>
                        <p:par>
                          <p:cTn id="59" fill="hold">
                            <p:stCondLst>
                              <p:cond delay="500"/>
                            </p:stCondLst>
                            <p:childTnLst>
                              <p:par>
                                <p:cTn id="60" presetID="3" presetClass="entr" presetSubtype="10" fill="hold" nodeType="afterEffect">
                                  <p:stCondLst>
                                    <p:cond delay="0"/>
                                  </p:stCondLst>
                                  <p:childTnLst>
                                    <p:set>
                                      <p:cBhvr>
                                        <p:cTn id="61" dur="1" fill="hold">
                                          <p:stCondLst>
                                            <p:cond delay="0"/>
                                          </p:stCondLst>
                                        </p:cTn>
                                        <p:tgtEl>
                                          <p:spTgt spid="8"/>
                                        </p:tgtEl>
                                        <p:attrNameLst>
                                          <p:attrName>style.visibility</p:attrName>
                                        </p:attrNameLst>
                                      </p:cBhvr>
                                      <p:to>
                                        <p:strVal val="visible"/>
                                      </p:to>
                                    </p:set>
                                    <p:animEffect transition="in" filter="blinds(horizontal)">
                                      <p:cBhvr>
                                        <p:cTn id="62" dur="500"/>
                                        <p:tgtEl>
                                          <p:spTgt spid="8"/>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blinds(horizontal)">
                                      <p:cBhvr>
                                        <p:cTn id="67" dur="500"/>
                                        <p:tgtEl>
                                          <p:spTgt spid="9"/>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10"/>
                                        </p:tgtEl>
                                        <p:attrNameLst>
                                          <p:attrName>style.visibility</p:attrName>
                                        </p:attrNameLst>
                                      </p:cBhvr>
                                      <p:to>
                                        <p:strVal val="visible"/>
                                      </p:to>
                                    </p:set>
                                    <p:animEffect transition="in" filter="blinds(horizontal)">
                                      <p:cBhvr>
                                        <p:cTn id="72" dur="500"/>
                                        <p:tgtEl>
                                          <p:spTgt spid="10"/>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62518"/>
                                        </p:tgtEl>
                                        <p:attrNameLst>
                                          <p:attrName>style.visibility</p:attrName>
                                        </p:attrNameLst>
                                      </p:cBhvr>
                                      <p:to>
                                        <p:strVal val="visible"/>
                                      </p:to>
                                    </p:set>
                                    <p:animEffect transition="in" filter="blinds(horizontal)">
                                      <p:cBhvr>
                                        <p:cTn id="77" dur="500"/>
                                        <p:tgtEl>
                                          <p:spTgt spid="62518"/>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62524"/>
                                        </p:tgtEl>
                                        <p:attrNameLst>
                                          <p:attrName>style.visibility</p:attrName>
                                        </p:attrNameLst>
                                      </p:cBhvr>
                                      <p:to>
                                        <p:strVal val="visible"/>
                                      </p:to>
                                    </p:set>
                                    <p:animEffect transition="in" filter="blinds(horizontal)">
                                      <p:cBhvr>
                                        <p:cTn id="82" dur="500"/>
                                        <p:tgtEl>
                                          <p:spTgt spid="625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8" grpId="0" autoUpdateAnimBg="0"/>
      <p:bldP spid="62469" grpId="0" autoUpdateAnimBg="0"/>
      <p:bldP spid="62470" grpId="0" autoUpdateAnimBg="0"/>
      <p:bldP spid="62491" grpId="0" animBg="1"/>
      <p:bldP spid="62494" grpId="0" animBg="1"/>
      <p:bldP spid="62497" grpId="0" animBg="1"/>
      <p:bldP spid="62498" grpId="0" animBg="1"/>
      <p:bldP spid="62518" grpId="0"/>
      <p:bldP spid="62524" grpId="0" autoUpdateAnimBg="0"/>
      <p:bldP spid="4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p:cNvSpPr>
            <a:spLocks noChangeArrowheads="1"/>
          </p:cNvSpPr>
          <p:nvPr/>
        </p:nvSpPr>
        <p:spPr bwMode="auto">
          <a:xfrm>
            <a:off x="323850" y="173038"/>
            <a:ext cx="52562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kumimoji="1" lang="zh-CN" altLang="en-US" sz="2800" b="1">
                <a:solidFill>
                  <a:schemeClr val="folHlink"/>
                </a:solidFill>
                <a:latin typeface="Times New Roman" panose="02020603050405020304" pitchFamily="18" charset="0"/>
                <a:ea typeface="黑体" panose="02010609060101010101" pitchFamily="2" charset="-122"/>
              </a:rPr>
              <a:t>二、刚体定轴转动定律</a:t>
            </a:r>
            <a:endParaRPr kumimoji="1" lang="zh-CN" altLang="en-US" sz="2800" b="1">
              <a:solidFill>
                <a:schemeClr val="folHlink"/>
              </a:solidFill>
              <a:latin typeface="Times New Roman" panose="02020603050405020304" pitchFamily="18" charset="0"/>
              <a:ea typeface="黑体" panose="02010609060101010101" pitchFamily="2" charset="-122"/>
            </a:endParaRPr>
          </a:p>
        </p:txBody>
      </p:sp>
      <p:grpSp>
        <p:nvGrpSpPr>
          <p:cNvPr id="2" name="Group 5"/>
          <p:cNvGrpSpPr/>
          <p:nvPr/>
        </p:nvGrpSpPr>
        <p:grpSpPr bwMode="auto">
          <a:xfrm>
            <a:off x="250825" y="1268413"/>
            <a:ext cx="3494088" cy="3317875"/>
            <a:chOff x="2789" y="2024"/>
            <a:chExt cx="2201" cy="2090"/>
          </a:xfrm>
        </p:grpSpPr>
        <p:sp>
          <p:nvSpPr>
            <p:cNvPr id="30749" name="Freeform 6"/>
            <p:cNvSpPr/>
            <p:nvPr/>
          </p:nvSpPr>
          <p:spPr bwMode="auto">
            <a:xfrm>
              <a:off x="2789" y="2840"/>
              <a:ext cx="2192" cy="1205"/>
            </a:xfrm>
            <a:custGeom>
              <a:avLst/>
              <a:gdLst>
                <a:gd name="T0" fmla="*/ 0 w 2192"/>
                <a:gd name="T1" fmla="*/ 556 h 1205"/>
                <a:gd name="T2" fmla="*/ 340 w 2192"/>
                <a:gd name="T3" fmla="*/ 281 h 1205"/>
                <a:gd name="T4" fmla="*/ 445 w 2192"/>
                <a:gd name="T5" fmla="*/ 216 h 1205"/>
                <a:gd name="T6" fmla="*/ 471 w 2192"/>
                <a:gd name="T7" fmla="*/ 177 h 1205"/>
                <a:gd name="T8" fmla="*/ 746 w 2192"/>
                <a:gd name="T9" fmla="*/ 59 h 1205"/>
                <a:gd name="T10" fmla="*/ 1191 w 2192"/>
                <a:gd name="T11" fmla="*/ 33 h 1205"/>
                <a:gd name="T12" fmla="*/ 1780 w 2192"/>
                <a:gd name="T13" fmla="*/ 46 h 1205"/>
                <a:gd name="T14" fmla="*/ 1820 w 2192"/>
                <a:gd name="T15" fmla="*/ 85 h 1205"/>
                <a:gd name="T16" fmla="*/ 1898 w 2192"/>
                <a:gd name="T17" fmla="*/ 137 h 1205"/>
                <a:gd name="T18" fmla="*/ 1977 w 2192"/>
                <a:gd name="T19" fmla="*/ 255 h 1205"/>
                <a:gd name="T20" fmla="*/ 2068 w 2192"/>
                <a:gd name="T21" fmla="*/ 386 h 1205"/>
                <a:gd name="T22" fmla="*/ 2147 w 2192"/>
                <a:gd name="T23" fmla="*/ 491 h 1205"/>
                <a:gd name="T24" fmla="*/ 2173 w 2192"/>
                <a:gd name="T25" fmla="*/ 569 h 1205"/>
                <a:gd name="T26" fmla="*/ 2186 w 2192"/>
                <a:gd name="T27" fmla="*/ 609 h 1205"/>
                <a:gd name="T28" fmla="*/ 2147 w 2192"/>
                <a:gd name="T29" fmla="*/ 910 h 1205"/>
                <a:gd name="T30" fmla="*/ 1964 w 2192"/>
                <a:gd name="T31" fmla="*/ 1054 h 1205"/>
                <a:gd name="T32" fmla="*/ 1911 w 2192"/>
                <a:gd name="T33" fmla="*/ 1093 h 1205"/>
                <a:gd name="T34" fmla="*/ 1780 w 2192"/>
                <a:gd name="T35" fmla="*/ 1106 h 1205"/>
                <a:gd name="T36" fmla="*/ 1152 w 2192"/>
                <a:gd name="T37" fmla="*/ 1132 h 1205"/>
                <a:gd name="T38" fmla="*/ 877 w 2192"/>
                <a:gd name="T39" fmla="*/ 1067 h 1205"/>
                <a:gd name="T40" fmla="*/ 550 w 2192"/>
                <a:gd name="T41" fmla="*/ 923 h 1205"/>
                <a:gd name="T42" fmla="*/ 223 w 2192"/>
                <a:gd name="T43" fmla="*/ 910 h 1205"/>
                <a:gd name="T44" fmla="*/ 65 w 2192"/>
                <a:gd name="T45" fmla="*/ 805 h 1205"/>
                <a:gd name="T46" fmla="*/ 13 w 2192"/>
                <a:gd name="T47" fmla="*/ 727 h 1205"/>
                <a:gd name="T48" fmla="*/ 0 w 2192"/>
                <a:gd name="T49" fmla="*/ 687 h 1205"/>
                <a:gd name="T50" fmla="*/ 0 w 2192"/>
                <a:gd name="T51" fmla="*/ 556 h 120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192"/>
                <a:gd name="T79" fmla="*/ 0 h 1205"/>
                <a:gd name="T80" fmla="*/ 2192 w 2192"/>
                <a:gd name="T81" fmla="*/ 1205 h 120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192" h="1205">
                  <a:moveTo>
                    <a:pt x="0" y="556"/>
                  </a:moveTo>
                  <a:cubicBezTo>
                    <a:pt x="121" y="477"/>
                    <a:pt x="209" y="345"/>
                    <a:pt x="340" y="281"/>
                  </a:cubicBezTo>
                  <a:cubicBezTo>
                    <a:pt x="382" y="260"/>
                    <a:pt x="411" y="250"/>
                    <a:pt x="445" y="216"/>
                  </a:cubicBezTo>
                  <a:cubicBezTo>
                    <a:pt x="456" y="205"/>
                    <a:pt x="458" y="186"/>
                    <a:pt x="471" y="177"/>
                  </a:cubicBezTo>
                  <a:cubicBezTo>
                    <a:pt x="538" y="130"/>
                    <a:pt x="665" y="69"/>
                    <a:pt x="746" y="59"/>
                  </a:cubicBezTo>
                  <a:cubicBezTo>
                    <a:pt x="964" y="32"/>
                    <a:pt x="816" y="47"/>
                    <a:pt x="1191" y="33"/>
                  </a:cubicBezTo>
                  <a:cubicBezTo>
                    <a:pt x="1424" y="4"/>
                    <a:pt x="1408" y="0"/>
                    <a:pt x="1780" y="46"/>
                  </a:cubicBezTo>
                  <a:cubicBezTo>
                    <a:pt x="1798" y="48"/>
                    <a:pt x="1805" y="74"/>
                    <a:pt x="1820" y="85"/>
                  </a:cubicBezTo>
                  <a:cubicBezTo>
                    <a:pt x="1845" y="104"/>
                    <a:pt x="1898" y="137"/>
                    <a:pt x="1898" y="137"/>
                  </a:cubicBezTo>
                  <a:cubicBezTo>
                    <a:pt x="1924" y="176"/>
                    <a:pt x="1950" y="216"/>
                    <a:pt x="1977" y="255"/>
                  </a:cubicBezTo>
                  <a:cubicBezTo>
                    <a:pt x="2007" y="299"/>
                    <a:pt x="2068" y="386"/>
                    <a:pt x="2068" y="386"/>
                  </a:cubicBezTo>
                  <a:cubicBezTo>
                    <a:pt x="2091" y="454"/>
                    <a:pt x="2120" y="431"/>
                    <a:pt x="2147" y="491"/>
                  </a:cubicBezTo>
                  <a:cubicBezTo>
                    <a:pt x="2158" y="516"/>
                    <a:pt x="2164" y="543"/>
                    <a:pt x="2173" y="569"/>
                  </a:cubicBezTo>
                  <a:cubicBezTo>
                    <a:pt x="2177" y="582"/>
                    <a:pt x="2186" y="609"/>
                    <a:pt x="2186" y="609"/>
                  </a:cubicBezTo>
                  <a:cubicBezTo>
                    <a:pt x="2185" y="623"/>
                    <a:pt x="2192" y="851"/>
                    <a:pt x="2147" y="910"/>
                  </a:cubicBezTo>
                  <a:cubicBezTo>
                    <a:pt x="2098" y="975"/>
                    <a:pt x="2028" y="1007"/>
                    <a:pt x="1964" y="1054"/>
                  </a:cubicBezTo>
                  <a:cubicBezTo>
                    <a:pt x="1946" y="1067"/>
                    <a:pt x="1932" y="1087"/>
                    <a:pt x="1911" y="1093"/>
                  </a:cubicBezTo>
                  <a:cubicBezTo>
                    <a:pt x="1869" y="1105"/>
                    <a:pt x="1824" y="1102"/>
                    <a:pt x="1780" y="1106"/>
                  </a:cubicBezTo>
                  <a:cubicBezTo>
                    <a:pt x="1631" y="1205"/>
                    <a:pt x="1203" y="1133"/>
                    <a:pt x="1152" y="1132"/>
                  </a:cubicBezTo>
                  <a:cubicBezTo>
                    <a:pt x="1061" y="1109"/>
                    <a:pt x="969" y="1090"/>
                    <a:pt x="877" y="1067"/>
                  </a:cubicBezTo>
                  <a:cubicBezTo>
                    <a:pt x="782" y="1004"/>
                    <a:pt x="668" y="931"/>
                    <a:pt x="550" y="923"/>
                  </a:cubicBezTo>
                  <a:cubicBezTo>
                    <a:pt x="441" y="916"/>
                    <a:pt x="332" y="914"/>
                    <a:pt x="223" y="910"/>
                  </a:cubicBezTo>
                  <a:cubicBezTo>
                    <a:pt x="170" y="893"/>
                    <a:pt x="100" y="851"/>
                    <a:pt x="65" y="805"/>
                  </a:cubicBezTo>
                  <a:cubicBezTo>
                    <a:pt x="46" y="780"/>
                    <a:pt x="13" y="727"/>
                    <a:pt x="13" y="727"/>
                  </a:cubicBezTo>
                  <a:cubicBezTo>
                    <a:pt x="9" y="714"/>
                    <a:pt x="0" y="701"/>
                    <a:pt x="0" y="687"/>
                  </a:cubicBezTo>
                  <a:cubicBezTo>
                    <a:pt x="0" y="550"/>
                    <a:pt x="49" y="507"/>
                    <a:pt x="0" y="556"/>
                  </a:cubicBezTo>
                  <a:close/>
                </a:path>
              </a:pathLst>
            </a:custGeom>
            <a:gradFill rotWithShape="0">
              <a:gsLst>
                <a:gs pos="0">
                  <a:srgbClr val="7BAF13"/>
                </a:gs>
                <a:gs pos="100000">
                  <a:srgbClr val="FFFFFF"/>
                </a:gs>
              </a:gsLst>
              <a:lin ang="0" scaled="1"/>
            </a:gradFill>
            <a:ln w="9525">
              <a:solidFill>
                <a:srgbClr val="000000"/>
              </a:solidFill>
              <a:round/>
            </a:ln>
          </p:spPr>
          <p:txBody>
            <a:bodyPr wrap="none" anchor="ctr"/>
            <a:lstStyle/>
            <a:p>
              <a:endParaRPr lang="zh-CN" altLang="en-US"/>
            </a:p>
          </p:txBody>
        </p:sp>
        <p:sp>
          <p:nvSpPr>
            <p:cNvPr id="30750" name="Freeform 7"/>
            <p:cNvSpPr/>
            <p:nvPr/>
          </p:nvSpPr>
          <p:spPr bwMode="auto">
            <a:xfrm>
              <a:off x="2798" y="2740"/>
              <a:ext cx="2192" cy="1205"/>
            </a:xfrm>
            <a:custGeom>
              <a:avLst/>
              <a:gdLst>
                <a:gd name="T0" fmla="*/ 0 w 2192"/>
                <a:gd name="T1" fmla="*/ 556 h 1205"/>
                <a:gd name="T2" fmla="*/ 340 w 2192"/>
                <a:gd name="T3" fmla="*/ 281 h 1205"/>
                <a:gd name="T4" fmla="*/ 445 w 2192"/>
                <a:gd name="T5" fmla="*/ 216 h 1205"/>
                <a:gd name="T6" fmla="*/ 471 w 2192"/>
                <a:gd name="T7" fmla="*/ 177 h 1205"/>
                <a:gd name="T8" fmla="*/ 746 w 2192"/>
                <a:gd name="T9" fmla="*/ 59 h 1205"/>
                <a:gd name="T10" fmla="*/ 1191 w 2192"/>
                <a:gd name="T11" fmla="*/ 33 h 1205"/>
                <a:gd name="T12" fmla="*/ 1780 w 2192"/>
                <a:gd name="T13" fmla="*/ 46 h 1205"/>
                <a:gd name="T14" fmla="*/ 1820 w 2192"/>
                <a:gd name="T15" fmla="*/ 85 h 1205"/>
                <a:gd name="T16" fmla="*/ 1898 w 2192"/>
                <a:gd name="T17" fmla="*/ 137 h 1205"/>
                <a:gd name="T18" fmla="*/ 1977 w 2192"/>
                <a:gd name="T19" fmla="*/ 255 h 1205"/>
                <a:gd name="T20" fmla="*/ 2068 w 2192"/>
                <a:gd name="T21" fmla="*/ 386 h 1205"/>
                <a:gd name="T22" fmla="*/ 2147 w 2192"/>
                <a:gd name="T23" fmla="*/ 491 h 1205"/>
                <a:gd name="T24" fmla="*/ 2173 w 2192"/>
                <a:gd name="T25" fmla="*/ 569 h 1205"/>
                <a:gd name="T26" fmla="*/ 2186 w 2192"/>
                <a:gd name="T27" fmla="*/ 609 h 1205"/>
                <a:gd name="T28" fmla="*/ 2147 w 2192"/>
                <a:gd name="T29" fmla="*/ 910 h 1205"/>
                <a:gd name="T30" fmla="*/ 1964 w 2192"/>
                <a:gd name="T31" fmla="*/ 1054 h 1205"/>
                <a:gd name="T32" fmla="*/ 1911 w 2192"/>
                <a:gd name="T33" fmla="*/ 1093 h 1205"/>
                <a:gd name="T34" fmla="*/ 1780 w 2192"/>
                <a:gd name="T35" fmla="*/ 1106 h 1205"/>
                <a:gd name="T36" fmla="*/ 1152 w 2192"/>
                <a:gd name="T37" fmla="*/ 1132 h 1205"/>
                <a:gd name="T38" fmla="*/ 877 w 2192"/>
                <a:gd name="T39" fmla="*/ 1067 h 1205"/>
                <a:gd name="T40" fmla="*/ 550 w 2192"/>
                <a:gd name="T41" fmla="*/ 923 h 1205"/>
                <a:gd name="T42" fmla="*/ 223 w 2192"/>
                <a:gd name="T43" fmla="*/ 910 h 1205"/>
                <a:gd name="T44" fmla="*/ 65 w 2192"/>
                <a:gd name="T45" fmla="*/ 805 h 1205"/>
                <a:gd name="T46" fmla="*/ 13 w 2192"/>
                <a:gd name="T47" fmla="*/ 727 h 1205"/>
                <a:gd name="T48" fmla="*/ 0 w 2192"/>
                <a:gd name="T49" fmla="*/ 687 h 1205"/>
                <a:gd name="T50" fmla="*/ 0 w 2192"/>
                <a:gd name="T51" fmla="*/ 556 h 120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192"/>
                <a:gd name="T79" fmla="*/ 0 h 1205"/>
                <a:gd name="T80" fmla="*/ 2192 w 2192"/>
                <a:gd name="T81" fmla="*/ 1205 h 120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192" h="1205">
                  <a:moveTo>
                    <a:pt x="0" y="556"/>
                  </a:moveTo>
                  <a:cubicBezTo>
                    <a:pt x="121" y="477"/>
                    <a:pt x="209" y="345"/>
                    <a:pt x="340" y="281"/>
                  </a:cubicBezTo>
                  <a:cubicBezTo>
                    <a:pt x="382" y="260"/>
                    <a:pt x="411" y="250"/>
                    <a:pt x="445" y="216"/>
                  </a:cubicBezTo>
                  <a:cubicBezTo>
                    <a:pt x="456" y="205"/>
                    <a:pt x="458" y="186"/>
                    <a:pt x="471" y="177"/>
                  </a:cubicBezTo>
                  <a:cubicBezTo>
                    <a:pt x="538" y="130"/>
                    <a:pt x="665" y="69"/>
                    <a:pt x="746" y="59"/>
                  </a:cubicBezTo>
                  <a:cubicBezTo>
                    <a:pt x="964" y="32"/>
                    <a:pt x="816" y="47"/>
                    <a:pt x="1191" y="33"/>
                  </a:cubicBezTo>
                  <a:cubicBezTo>
                    <a:pt x="1424" y="4"/>
                    <a:pt x="1408" y="0"/>
                    <a:pt x="1780" y="46"/>
                  </a:cubicBezTo>
                  <a:cubicBezTo>
                    <a:pt x="1798" y="48"/>
                    <a:pt x="1805" y="74"/>
                    <a:pt x="1820" y="85"/>
                  </a:cubicBezTo>
                  <a:cubicBezTo>
                    <a:pt x="1845" y="104"/>
                    <a:pt x="1898" y="137"/>
                    <a:pt x="1898" y="137"/>
                  </a:cubicBezTo>
                  <a:cubicBezTo>
                    <a:pt x="1924" y="176"/>
                    <a:pt x="1950" y="216"/>
                    <a:pt x="1977" y="255"/>
                  </a:cubicBezTo>
                  <a:cubicBezTo>
                    <a:pt x="2007" y="299"/>
                    <a:pt x="2068" y="386"/>
                    <a:pt x="2068" y="386"/>
                  </a:cubicBezTo>
                  <a:cubicBezTo>
                    <a:pt x="2091" y="454"/>
                    <a:pt x="2120" y="431"/>
                    <a:pt x="2147" y="491"/>
                  </a:cubicBezTo>
                  <a:cubicBezTo>
                    <a:pt x="2158" y="516"/>
                    <a:pt x="2164" y="543"/>
                    <a:pt x="2173" y="569"/>
                  </a:cubicBezTo>
                  <a:cubicBezTo>
                    <a:pt x="2177" y="582"/>
                    <a:pt x="2186" y="609"/>
                    <a:pt x="2186" y="609"/>
                  </a:cubicBezTo>
                  <a:cubicBezTo>
                    <a:pt x="2185" y="623"/>
                    <a:pt x="2192" y="851"/>
                    <a:pt x="2147" y="910"/>
                  </a:cubicBezTo>
                  <a:cubicBezTo>
                    <a:pt x="2098" y="975"/>
                    <a:pt x="2028" y="1007"/>
                    <a:pt x="1964" y="1054"/>
                  </a:cubicBezTo>
                  <a:cubicBezTo>
                    <a:pt x="1946" y="1067"/>
                    <a:pt x="1932" y="1087"/>
                    <a:pt x="1911" y="1093"/>
                  </a:cubicBezTo>
                  <a:cubicBezTo>
                    <a:pt x="1869" y="1105"/>
                    <a:pt x="1824" y="1102"/>
                    <a:pt x="1780" y="1106"/>
                  </a:cubicBezTo>
                  <a:cubicBezTo>
                    <a:pt x="1631" y="1205"/>
                    <a:pt x="1203" y="1133"/>
                    <a:pt x="1152" y="1132"/>
                  </a:cubicBezTo>
                  <a:cubicBezTo>
                    <a:pt x="1061" y="1109"/>
                    <a:pt x="969" y="1090"/>
                    <a:pt x="877" y="1067"/>
                  </a:cubicBezTo>
                  <a:cubicBezTo>
                    <a:pt x="782" y="1004"/>
                    <a:pt x="668" y="931"/>
                    <a:pt x="550" y="923"/>
                  </a:cubicBezTo>
                  <a:cubicBezTo>
                    <a:pt x="441" y="916"/>
                    <a:pt x="332" y="914"/>
                    <a:pt x="223" y="910"/>
                  </a:cubicBezTo>
                  <a:cubicBezTo>
                    <a:pt x="170" y="893"/>
                    <a:pt x="100" y="851"/>
                    <a:pt x="65" y="805"/>
                  </a:cubicBezTo>
                  <a:cubicBezTo>
                    <a:pt x="46" y="780"/>
                    <a:pt x="13" y="727"/>
                    <a:pt x="13" y="727"/>
                  </a:cubicBezTo>
                  <a:cubicBezTo>
                    <a:pt x="9" y="714"/>
                    <a:pt x="0" y="701"/>
                    <a:pt x="0" y="687"/>
                  </a:cubicBezTo>
                  <a:cubicBezTo>
                    <a:pt x="0" y="550"/>
                    <a:pt x="49" y="507"/>
                    <a:pt x="0" y="556"/>
                  </a:cubicBezTo>
                  <a:close/>
                </a:path>
              </a:pathLst>
            </a:custGeom>
            <a:solidFill>
              <a:srgbClr val="BBE0E3"/>
            </a:solidFill>
            <a:ln w="9525">
              <a:solidFill>
                <a:srgbClr val="000000"/>
              </a:solidFill>
              <a:round/>
            </a:ln>
          </p:spPr>
          <p:txBody>
            <a:bodyPr wrap="none" anchor="ctr"/>
            <a:lstStyle/>
            <a:p>
              <a:endParaRPr lang="zh-CN" altLang="en-US"/>
            </a:p>
          </p:txBody>
        </p:sp>
        <p:sp>
          <p:nvSpPr>
            <p:cNvPr id="30751" name="Oval 8"/>
            <p:cNvSpPr>
              <a:spLocks noChangeArrowheads="1"/>
            </p:cNvSpPr>
            <p:nvPr/>
          </p:nvSpPr>
          <p:spPr bwMode="auto">
            <a:xfrm>
              <a:off x="3107" y="2976"/>
              <a:ext cx="1056" cy="672"/>
            </a:xfrm>
            <a:prstGeom prst="ellipse">
              <a:avLst/>
            </a:prstGeom>
            <a:solidFill>
              <a:srgbClr val="3366FF">
                <a:alpha val="36862"/>
              </a:srgbClr>
            </a:solidFill>
            <a:ln w="22225">
              <a:solidFill>
                <a:srgbClr val="800000"/>
              </a:solidFill>
              <a:prstDash val="dash"/>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0752" name="Line 9"/>
            <p:cNvSpPr>
              <a:spLocks noChangeShapeType="1"/>
            </p:cNvSpPr>
            <p:nvPr/>
          </p:nvSpPr>
          <p:spPr bwMode="auto">
            <a:xfrm>
              <a:off x="3651" y="3303"/>
              <a:ext cx="480" cy="96"/>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53" name="Line 10"/>
            <p:cNvSpPr>
              <a:spLocks noChangeShapeType="1"/>
            </p:cNvSpPr>
            <p:nvPr/>
          </p:nvSpPr>
          <p:spPr bwMode="auto">
            <a:xfrm flipV="1">
              <a:off x="4150" y="2976"/>
              <a:ext cx="528" cy="432"/>
            </a:xfrm>
            <a:prstGeom prst="line">
              <a:avLst/>
            </a:prstGeom>
            <a:noFill/>
            <a:ln w="31750">
              <a:solidFill>
                <a:schemeClr val="folHlink"/>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54" name="Line 11"/>
            <p:cNvSpPr>
              <a:spLocks noChangeShapeType="1"/>
            </p:cNvSpPr>
            <p:nvPr/>
          </p:nvSpPr>
          <p:spPr bwMode="auto">
            <a:xfrm flipH="1" flipV="1">
              <a:off x="4050" y="3021"/>
              <a:ext cx="96" cy="384"/>
            </a:xfrm>
            <a:prstGeom prst="line">
              <a:avLst/>
            </a:prstGeom>
            <a:noFill/>
            <a:ln w="31750">
              <a:solidFill>
                <a:srgbClr val="0000FF"/>
              </a:solidFill>
              <a:rou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0755" name="Text Box 12"/>
            <p:cNvSpPr txBox="1">
              <a:spLocks noChangeArrowheads="1"/>
            </p:cNvSpPr>
            <p:nvPr/>
          </p:nvSpPr>
          <p:spPr bwMode="auto">
            <a:xfrm>
              <a:off x="4050" y="3339"/>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800" b="1" i="1">
                  <a:latin typeface="Times New Roman" panose="02020603050405020304" pitchFamily="18" charset="0"/>
                </a:rPr>
                <a:t>m</a:t>
              </a:r>
              <a:r>
                <a:rPr kumimoji="1" lang="en-US" altLang="zh-CN" sz="2800" b="1" i="1" baseline="-25000">
                  <a:latin typeface="Times New Roman" panose="02020603050405020304" pitchFamily="18" charset="0"/>
                </a:rPr>
                <a:t>i</a:t>
              </a:r>
              <a:endParaRPr kumimoji="1" lang="en-US" altLang="zh-CN" sz="2800" b="1" i="1">
                <a:latin typeface="Times New Roman" panose="02020603050405020304" pitchFamily="18" charset="0"/>
              </a:endParaRPr>
            </a:p>
          </p:txBody>
        </p:sp>
        <p:graphicFrame>
          <p:nvGraphicFramePr>
            <p:cNvPr id="30756" name="Object 13"/>
            <p:cNvGraphicFramePr>
              <a:graphicFrameLocks noChangeAspect="1"/>
            </p:cNvGraphicFramePr>
            <p:nvPr/>
          </p:nvGraphicFramePr>
          <p:xfrm>
            <a:off x="4566" y="3014"/>
            <a:ext cx="223" cy="365"/>
          </p:xfrm>
          <a:graphic>
            <a:graphicData uri="http://schemas.openxmlformats.org/presentationml/2006/ole">
              <mc:AlternateContent xmlns:mc="http://schemas.openxmlformats.org/markup-compatibility/2006">
                <mc:Choice xmlns:v="urn:schemas-microsoft-com:vml" Requires="v">
                  <p:oleObj spid="_x0000_s30873" name="公式" r:id="rId1" imgW="190500" imgH="355600" progId="Equation.3">
                    <p:embed/>
                  </p:oleObj>
                </mc:Choice>
                <mc:Fallback>
                  <p:oleObj name="公式" r:id="rId1" imgW="190500" imgH="355600" progId="Equation.3">
                    <p:embed/>
                    <p:pic>
                      <p:nvPicPr>
                        <p:cNvPr id="0" name="Object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6" y="3014"/>
                          <a:ext cx="223"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57" name="Line 14"/>
            <p:cNvSpPr>
              <a:spLocks noChangeShapeType="1"/>
            </p:cNvSpPr>
            <p:nvPr/>
          </p:nvSpPr>
          <p:spPr bwMode="auto">
            <a:xfrm>
              <a:off x="3642" y="3884"/>
              <a:ext cx="0" cy="23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58" name="Line 15"/>
            <p:cNvSpPr>
              <a:spLocks noChangeShapeType="1"/>
            </p:cNvSpPr>
            <p:nvPr/>
          </p:nvSpPr>
          <p:spPr bwMode="auto">
            <a:xfrm flipV="1">
              <a:off x="3642" y="2160"/>
              <a:ext cx="0" cy="1152"/>
            </a:xfrm>
            <a:prstGeom prst="line">
              <a:avLst/>
            </a:prstGeom>
            <a:noFill/>
            <a:ln w="2540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59" name="Text Box 16"/>
            <p:cNvSpPr txBox="1">
              <a:spLocks noChangeArrowheads="1"/>
            </p:cNvSpPr>
            <p:nvPr/>
          </p:nvSpPr>
          <p:spPr bwMode="auto">
            <a:xfrm>
              <a:off x="3379" y="3203"/>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400" b="1" i="1">
                  <a:latin typeface="Times New Roman" panose="02020603050405020304" pitchFamily="18" charset="0"/>
                </a:rPr>
                <a:t>O</a:t>
              </a:r>
              <a:endParaRPr kumimoji="1" lang="en-US" altLang="zh-CN" sz="2400" b="1" i="1">
                <a:latin typeface="Times New Roman" panose="02020603050405020304" pitchFamily="18" charset="0"/>
              </a:endParaRPr>
            </a:p>
          </p:txBody>
        </p:sp>
        <p:sp>
          <p:nvSpPr>
            <p:cNvPr id="30760" name="Text Box 17"/>
            <p:cNvSpPr txBox="1">
              <a:spLocks noChangeArrowheads="1"/>
            </p:cNvSpPr>
            <p:nvPr/>
          </p:nvSpPr>
          <p:spPr bwMode="auto">
            <a:xfrm>
              <a:off x="3424" y="2024"/>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800" b="1" i="1">
                  <a:latin typeface="Times New Roman" panose="02020603050405020304" pitchFamily="18" charset="0"/>
                </a:rPr>
                <a:t>z</a:t>
              </a:r>
              <a:endParaRPr kumimoji="1" lang="en-US" altLang="zh-CN" sz="2800" b="1" i="1">
                <a:latin typeface="Times New Roman" panose="02020603050405020304" pitchFamily="18" charset="0"/>
              </a:endParaRPr>
            </a:p>
          </p:txBody>
        </p:sp>
        <p:graphicFrame>
          <p:nvGraphicFramePr>
            <p:cNvPr id="30761" name="Object 18"/>
            <p:cNvGraphicFramePr>
              <a:graphicFrameLocks noChangeAspect="1"/>
            </p:cNvGraphicFramePr>
            <p:nvPr/>
          </p:nvGraphicFramePr>
          <p:xfrm>
            <a:off x="3805" y="2750"/>
            <a:ext cx="255" cy="389"/>
          </p:xfrm>
          <a:graphic>
            <a:graphicData uri="http://schemas.openxmlformats.org/presentationml/2006/ole">
              <mc:AlternateContent xmlns:mc="http://schemas.openxmlformats.org/markup-compatibility/2006">
                <mc:Choice xmlns:v="urn:schemas-microsoft-com:vml" Requires="v">
                  <p:oleObj spid="_x0000_s30874" name="Equation" r:id="rId3" imgW="228600" imgH="393700" progId="Equation.3">
                    <p:embed/>
                  </p:oleObj>
                </mc:Choice>
                <mc:Fallback>
                  <p:oleObj name="Equation" r:id="rId3" imgW="228600" imgH="393700" progId="Equation.3">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5" y="2750"/>
                          <a:ext cx="255" cy="3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99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62" name="Oval 19"/>
            <p:cNvSpPr>
              <a:spLocks noChangeArrowheads="1"/>
            </p:cNvSpPr>
            <p:nvPr/>
          </p:nvSpPr>
          <p:spPr bwMode="auto">
            <a:xfrm>
              <a:off x="4104" y="3367"/>
              <a:ext cx="68" cy="68"/>
            </a:xfrm>
            <a:prstGeom prst="ellipse">
              <a:avLst/>
            </a:prstGeom>
            <a:gradFill rotWithShape="1">
              <a:gsLst>
                <a:gs pos="0">
                  <a:srgbClr val="FF3300"/>
                </a:gs>
                <a:gs pos="100000">
                  <a:srgbClr val="761800"/>
                </a:gs>
              </a:gsLst>
              <a:path path="shape">
                <a:fillToRect l="50000" t="50000" r="50000" b="50000"/>
              </a:path>
            </a:gradFill>
            <a:ln w="9525" algn="ctr">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aphicFrame>
        <p:nvGraphicFramePr>
          <p:cNvPr id="64532" name="Object 20"/>
          <p:cNvGraphicFramePr>
            <a:graphicFrameLocks noChangeAspect="1"/>
          </p:cNvGraphicFramePr>
          <p:nvPr/>
        </p:nvGraphicFramePr>
        <p:xfrm>
          <a:off x="4479925" y="1227138"/>
          <a:ext cx="2444750" cy="711200"/>
        </p:xfrm>
        <a:graphic>
          <a:graphicData uri="http://schemas.openxmlformats.org/presentationml/2006/ole">
            <mc:AlternateContent xmlns:mc="http://schemas.openxmlformats.org/markup-compatibility/2006">
              <mc:Choice xmlns:v="urn:schemas-microsoft-com:vml" Requires="v">
                <p:oleObj spid="_x0000_s30875" name="公式" r:id="rId5" imgW="1422400" imgH="393700" progId="Equation.3">
                  <p:embed/>
                </p:oleObj>
              </mc:Choice>
              <mc:Fallback>
                <p:oleObj name="公式" r:id="rId5" imgW="1422400" imgH="393700" progId="Equation.3">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79925" y="1227138"/>
                        <a:ext cx="2444750" cy="71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535" name="Text Box 23"/>
          <p:cNvSpPr txBox="1">
            <a:spLocks noChangeArrowheads="1"/>
          </p:cNvSpPr>
          <p:nvPr/>
        </p:nvSpPr>
        <p:spPr bwMode="auto">
          <a:xfrm>
            <a:off x="3995738" y="692150"/>
            <a:ext cx="35052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buClr>
                <a:schemeClr val="accent2"/>
              </a:buClr>
              <a:buSzPct val="80000"/>
              <a:buFont typeface="Wingdings" panose="05000000000000000000" pitchFamily="2" charset="2"/>
              <a:buNone/>
            </a:pPr>
            <a:r>
              <a:rPr kumimoji="1" lang="zh-CN" altLang="en-US" sz="2800" b="1">
                <a:latin typeface="Times New Roman" panose="02020603050405020304" pitchFamily="18" charset="0"/>
              </a:rPr>
              <a:t>由牛顿第二定律得：</a:t>
            </a:r>
            <a:endParaRPr kumimoji="1" lang="zh-CN" altLang="en-US" sz="2400">
              <a:latin typeface="Times New Roman" panose="02020603050405020304" pitchFamily="18" charset="0"/>
            </a:endParaRPr>
          </a:p>
        </p:txBody>
      </p:sp>
      <p:sp>
        <p:nvSpPr>
          <p:cNvPr id="64536" name="Rectangle 24"/>
          <p:cNvSpPr>
            <a:spLocks noChangeArrowheads="1"/>
          </p:cNvSpPr>
          <p:nvPr/>
        </p:nvSpPr>
        <p:spPr bwMode="auto">
          <a:xfrm>
            <a:off x="4030663" y="2009775"/>
            <a:ext cx="38893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latin typeface="Times New Roman" panose="02020603050405020304" pitchFamily="18" charset="0"/>
              </a:rPr>
              <a:t>切向分量式：</a:t>
            </a:r>
            <a:endParaRPr kumimoji="1" lang="zh-CN" altLang="en-US" sz="2800" b="1">
              <a:latin typeface="Times New Roman" panose="02020603050405020304" pitchFamily="18" charset="0"/>
            </a:endParaRPr>
          </a:p>
        </p:txBody>
      </p:sp>
      <p:sp>
        <p:nvSpPr>
          <p:cNvPr id="64537" name="Line 25"/>
          <p:cNvSpPr>
            <a:spLocks noChangeShapeType="1"/>
          </p:cNvSpPr>
          <p:nvPr/>
        </p:nvSpPr>
        <p:spPr bwMode="auto">
          <a:xfrm flipV="1">
            <a:off x="2411413" y="2636838"/>
            <a:ext cx="288925" cy="766762"/>
          </a:xfrm>
          <a:prstGeom prst="line">
            <a:avLst/>
          </a:prstGeom>
          <a:noFill/>
          <a:ln w="31750">
            <a:solidFill>
              <a:schemeClr val="folHlink"/>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64539" name="Object 27"/>
          <p:cNvGraphicFramePr>
            <a:graphicFrameLocks noChangeAspect="1"/>
          </p:cNvGraphicFramePr>
          <p:nvPr/>
        </p:nvGraphicFramePr>
        <p:xfrm>
          <a:off x="2297113" y="2219325"/>
          <a:ext cx="401637" cy="560388"/>
        </p:xfrm>
        <a:graphic>
          <a:graphicData uri="http://schemas.openxmlformats.org/presentationml/2006/ole">
            <mc:AlternateContent xmlns:mc="http://schemas.openxmlformats.org/markup-compatibility/2006">
              <mc:Choice xmlns:v="urn:schemas-microsoft-com:vml" Requires="v">
                <p:oleObj spid="_x0000_s30876" name="公式" r:id="rId7" imgW="279400" imgH="355600" progId="Equation.3">
                  <p:embed/>
                </p:oleObj>
              </mc:Choice>
              <mc:Fallback>
                <p:oleObj name="公式" r:id="rId7" imgW="279400" imgH="355600" progId="Equation.3">
                  <p:embed/>
                  <p:pic>
                    <p:nvPicPr>
                      <p:cNvPr id="0" name="Object 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97113" y="2219325"/>
                        <a:ext cx="401637" cy="56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541" name="Line 29"/>
          <p:cNvSpPr>
            <a:spLocks noChangeShapeType="1"/>
          </p:cNvSpPr>
          <p:nvPr/>
        </p:nvSpPr>
        <p:spPr bwMode="auto">
          <a:xfrm>
            <a:off x="2411413" y="3457575"/>
            <a:ext cx="576262" cy="115888"/>
          </a:xfrm>
          <a:prstGeom prst="line">
            <a:avLst/>
          </a:prstGeom>
          <a:noFill/>
          <a:ln w="28575">
            <a:solidFill>
              <a:schemeClr val="folHlink"/>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64542" name="Object 30"/>
          <p:cNvGraphicFramePr>
            <a:graphicFrameLocks noChangeAspect="1"/>
          </p:cNvGraphicFramePr>
          <p:nvPr/>
        </p:nvGraphicFramePr>
        <p:xfrm>
          <a:off x="2771775" y="3500438"/>
          <a:ext cx="473075" cy="574675"/>
        </p:xfrm>
        <a:graphic>
          <a:graphicData uri="http://schemas.openxmlformats.org/presentationml/2006/ole">
            <mc:AlternateContent xmlns:mc="http://schemas.openxmlformats.org/markup-compatibility/2006">
              <mc:Choice xmlns:v="urn:schemas-microsoft-com:vml" Requires="v">
                <p:oleObj spid="_x0000_s30877" name="公式" r:id="rId9" imgW="317500" imgH="355600" progId="Equation.3">
                  <p:embed/>
                </p:oleObj>
              </mc:Choice>
              <mc:Fallback>
                <p:oleObj name="公式" r:id="rId9" imgW="317500" imgH="355600" progId="Equation.3">
                  <p:embed/>
                  <p:pic>
                    <p:nvPicPr>
                      <p:cNvPr id="0" name="Object 3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71775" y="3500438"/>
                        <a:ext cx="473075" cy="57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547" name="Line 35"/>
          <p:cNvSpPr>
            <a:spLocks noChangeShapeType="1"/>
          </p:cNvSpPr>
          <p:nvPr/>
        </p:nvSpPr>
        <p:spPr bwMode="auto">
          <a:xfrm flipV="1">
            <a:off x="2944813" y="2795588"/>
            <a:ext cx="288925" cy="766762"/>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64548" name="Line 36"/>
          <p:cNvSpPr>
            <a:spLocks noChangeShapeType="1"/>
          </p:cNvSpPr>
          <p:nvPr/>
        </p:nvSpPr>
        <p:spPr bwMode="auto">
          <a:xfrm>
            <a:off x="2686050" y="2665413"/>
            <a:ext cx="576263" cy="115887"/>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64551" name="Line 39"/>
          <p:cNvSpPr>
            <a:spLocks noChangeShapeType="1"/>
          </p:cNvSpPr>
          <p:nvPr/>
        </p:nvSpPr>
        <p:spPr bwMode="auto">
          <a:xfrm flipV="1">
            <a:off x="2397125" y="2924175"/>
            <a:ext cx="190500" cy="533400"/>
          </a:xfrm>
          <a:prstGeom prst="line">
            <a:avLst/>
          </a:prstGeom>
          <a:noFill/>
          <a:ln w="31750">
            <a:solidFill>
              <a:srgbClr val="0000FF"/>
            </a:solidFill>
            <a:rou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64554" name="Line 42"/>
          <p:cNvSpPr>
            <a:spLocks noChangeShapeType="1"/>
          </p:cNvSpPr>
          <p:nvPr/>
        </p:nvSpPr>
        <p:spPr bwMode="auto">
          <a:xfrm>
            <a:off x="2239963" y="2867025"/>
            <a:ext cx="358775" cy="71438"/>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64555" name="Line 43"/>
          <p:cNvSpPr>
            <a:spLocks noChangeShapeType="1"/>
          </p:cNvSpPr>
          <p:nvPr/>
        </p:nvSpPr>
        <p:spPr bwMode="auto">
          <a:xfrm>
            <a:off x="2051050" y="3386138"/>
            <a:ext cx="358775" cy="71437"/>
          </a:xfrm>
          <a:prstGeom prst="line">
            <a:avLst/>
          </a:prstGeom>
          <a:noFill/>
          <a:ln w="31750">
            <a:solidFill>
              <a:srgbClr val="0000FF"/>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64556" name="Line 44"/>
          <p:cNvSpPr>
            <a:spLocks noChangeShapeType="1"/>
          </p:cNvSpPr>
          <p:nvPr/>
        </p:nvSpPr>
        <p:spPr bwMode="auto">
          <a:xfrm flipV="1">
            <a:off x="2065338" y="2852738"/>
            <a:ext cx="190500" cy="53340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64557" name="Object 45"/>
          <p:cNvGraphicFramePr>
            <a:graphicFrameLocks noChangeAspect="1"/>
          </p:cNvGraphicFramePr>
          <p:nvPr/>
        </p:nvGraphicFramePr>
        <p:xfrm>
          <a:off x="4373563" y="2590800"/>
          <a:ext cx="2960687" cy="665163"/>
        </p:xfrm>
        <a:graphic>
          <a:graphicData uri="http://schemas.openxmlformats.org/presentationml/2006/ole">
            <mc:AlternateContent xmlns:mc="http://schemas.openxmlformats.org/markup-compatibility/2006">
              <mc:Choice xmlns:v="urn:schemas-microsoft-com:vml" Requires="v">
                <p:oleObj spid="_x0000_s30878" name="Equation" r:id="rId11" imgW="1828800" imgH="330200" progId="Equation.DSMT4">
                  <p:embed/>
                </p:oleObj>
              </mc:Choice>
              <mc:Fallback>
                <p:oleObj name="Equation" r:id="rId11" imgW="1828800" imgH="330200" progId="Equation.DSMT4">
                  <p:embed/>
                  <p:pic>
                    <p:nvPicPr>
                      <p:cNvPr id="0" name="Object 4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73563" y="2590800"/>
                        <a:ext cx="2960687" cy="665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48"/>
          <p:cNvGrpSpPr/>
          <p:nvPr/>
        </p:nvGrpSpPr>
        <p:grpSpPr bwMode="auto">
          <a:xfrm>
            <a:off x="4097338" y="3309938"/>
            <a:ext cx="4495800" cy="657225"/>
            <a:chOff x="2592" y="2796"/>
            <a:chExt cx="2832" cy="414"/>
          </a:xfrm>
        </p:grpSpPr>
        <p:graphicFrame>
          <p:nvGraphicFramePr>
            <p:cNvPr id="30747" name="Object 49"/>
            <p:cNvGraphicFramePr>
              <a:graphicFrameLocks noChangeAspect="1"/>
            </p:cNvGraphicFramePr>
            <p:nvPr/>
          </p:nvGraphicFramePr>
          <p:xfrm>
            <a:off x="3588" y="2796"/>
            <a:ext cx="279" cy="414"/>
          </p:xfrm>
          <a:graphic>
            <a:graphicData uri="http://schemas.openxmlformats.org/presentationml/2006/ole">
              <mc:AlternateContent xmlns:mc="http://schemas.openxmlformats.org/markup-compatibility/2006">
                <mc:Choice xmlns:v="urn:schemas-microsoft-com:vml" Requires="v">
                  <p:oleObj spid="_x0000_s30879" name="Equation" r:id="rId13" imgW="127000" imgH="330200" progId="Equation.3">
                    <p:embed/>
                  </p:oleObj>
                </mc:Choice>
                <mc:Fallback>
                  <p:oleObj name="Equation" r:id="rId13" imgW="127000" imgH="330200" progId="Equation.3">
                    <p:embed/>
                    <p:pic>
                      <p:nvPicPr>
                        <p:cNvPr id="0" name="Object 4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88" y="2796"/>
                          <a:ext cx="279" cy="4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48" name="Text Box 50"/>
            <p:cNvSpPr txBox="1">
              <a:spLocks noChangeArrowheads="1"/>
            </p:cNvSpPr>
            <p:nvPr/>
          </p:nvSpPr>
          <p:spPr bwMode="auto">
            <a:xfrm>
              <a:off x="2592" y="2832"/>
              <a:ext cx="2832"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buClr>
                  <a:schemeClr val="accent2"/>
                </a:buClr>
                <a:buSzPct val="80000"/>
                <a:buFont typeface="Wingdings" panose="05000000000000000000" pitchFamily="2" charset="2"/>
                <a:buNone/>
              </a:pPr>
              <a:r>
                <a:rPr kumimoji="1" lang="zh-CN" altLang="en-US" sz="2800" b="1">
                  <a:latin typeface="Times New Roman" panose="02020603050405020304" pitchFamily="18" charset="0"/>
                </a:rPr>
                <a:t>两端同乘     ：</a:t>
              </a:r>
              <a:endParaRPr kumimoji="1" lang="zh-CN" altLang="en-US" sz="2800" b="1">
                <a:latin typeface="Times New Roman" panose="02020603050405020304" pitchFamily="18" charset="0"/>
              </a:endParaRPr>
            </a:p>
          </p:txBody>
        </p:sp>
      </p:grpSp>
      <p:sp>
        <p:nvSpPr>
          <p:cNvPr id="64563" name="AutoShape 51"/>
          <p:cNvSpPr>
            <a:spLocks noChangeArrowheads="1"/>
          </p:cNvSpPr>
          <p:nvPr/>
        </p:nvSpPr>
        <p:spPr bwMode="auto">
          <a:xfrm flipV="1">
            <a:off x="4486275" y="4040188"/>
            <a:ext cx="927100" cy="609600"/>
          </a:xfrm>
          <a:prstGeom prst="wedgeRoundRectCallout">
            <a:avLst>
              <a:gd name="adj1" fmla="val -135792"/>
              <a:gd name="adj2" fmla="val -112241"/>
              <a:gd name="adj3" fmla="val 16667"/>
            </a:avLst>
          </a:prstGeom>
          <a:noFill/>
          <a:ln w="19050">
            <a:solidFill>
              <a:srgbClr val="800000"/>
            </a:solidFill>
            <a:miter lim="800000"/>
          </a:ln>
          <a:extLst>
            <a:ext uri="{909E8E84-426E-40DD-AFC4-6F175D3DCCD1}">
              <a14:hiddenFill xmlns:a14="http://schemas.microsoft.com/office/drawing/2010/main">
                <a:solidFill>
                  <a:srgbClr val="FFFFFF"/>
                </a:solidFill>
              </a14:hiddenFill>
            </a:ext>
          </a:extLst>
        </p:spPr>
        <p:txBody>
          <a:bodyPr rot="1080000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kumimoji="1" lang="zh-CN" altLang="zh-CN" sz="2800" b="1" i="1">
              <a:latin typeface="Times New Roman" panose="02020603050405020304" pitchFamily="18" charset="0"/>
            </a:endParaRPr>
          </a:p>
        </p:txBody>
      </p:sp>
      <p:graphicFrame>
        <p:nvGraphicFramePr>
          <p:cNvPr id="64564" name="Object 52"/>
          <p:cNvGraphicFramePr>
            <a:graphicFrameLocks noChangeAspect="1"/>
          </p:cNvGraphicFramePr>
          <p:nvPr/>
        </p:nvGraphicFramePr>
        <p:xfrm>
          <a:off x="4486275" y="4040188"/>
          <a:ext cx="3648075" cy="657225"/>
        </p:xfrm>
        <a:graphic>
          <a:graphicData uri="http://schemas.openxmlformats.org/presentationml/2006/ole">
            <mc:AlternateContent xmlns:mc="http://schemas.openxmlformats.org/markup-compatibility/2006">
              <mc:Choice xmlns:v="urn:schemas-microsoft-com:vml" Requires="v">
                <p:oleObj spid="_x0000_s30880" name="公式" r:id="rId15" imgW="2057400" imgH="330200" progId="Equation.3">
                  <p:embed/>
                </p:oleObj>
              </mc:Choice>
              <mc:Fallback>
                <p:oleObj name="公式" r:id="rId15" imgW="2057400" imgH="330200" progId="Equation.3">
                  <p:embed/>
                  <p:pic>
                    <p:nvPicPr>
                      <p:cNvPr id="0" name="Object 5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86275" y="4040188"/>
                        <a:ext cx="3648075" cy="657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565" name="Rectangle 53"/>
          <p:cNvSpPr>
            <a:spLocks noChangeArrowheads="1"/>
          </p:cNvSpPr>
          <p:nvPr/>
        </p:nvSpPr>
        <p:spPr bwMode="auto">
          <a:xfrm>
            <a:off x="1030288" y="4976813"/>
            <a:ext cx="3810000" cy="519112"/>
          </a:xfrm>
          <a:prstGeom prst="rect">
            <a:avLst/>
          </a:prstGeom>
          <a:noFill/>
          <a:ln w="9525">
            <a:noFill/>
            <a:miter lim="800000"/>
          </a:ln>
          <a:effectLst/>
        </p:spPr>
        <p:txBody>
          <a:bodyPr>
            <a:spAutoFit/>
          </a:bodyPr>
          <a:lstStyle/>
          <a:p>
            <a:pPr eaLnBrk="1" hangingPunct="1">
              <a:defRPr/>
            </a:pPr>
            <a:r>
              <a:rPr kumimoji="1" lang="zh-CN" altLang="en-US" sz="2800" b="1">
                <a:solidFill>
                  <a:schemeClr val="folHlink"/>
                </a:solidFill>
                <a:effectLst>
                  <a:outerShdw blurRad="38100" dist="38100" dir="2700000" algn="tl">
                    <a:srgbClr val="C0C0C0"/>
                  </a:outerShdw>
                </a:effectLst>
                <a:latin typeface="Times New Roman" panose="02020603050405020304" pitchFamily="18" charset="0"/>
                <a:ea typeface="楷体_GB2312" pitchFamily="49" charset="-122"/>
              </a:rPr>
              <a:t>外力对转轴的力矩</a:t>
            </a:r>
            <a:endParaRPr kumimoji="1" lang="zh-CN" altLang="en-US" sz="2800" b="1">
              <a:solidFill>
                <a:schemeClr val="folHlink"/>
              </a:solidFill>
              <a:effectLst>
                <a:outerShdw blurRad="38100" dist="38100" dir="2700000" algn="tl">
                  <a:srgbClr val="C0C0C0"/>
                </a:outerShdw>
              </a:effectLst>
              <a:latin typeface="Times New Roman" panose="02020603050405020304" pitchFamily="18" charset="0"/>
              <a:ea typeface="楷体_GB2312" pitchFamily="49" charset="-122"/>
            </a:endParaRPr>
          </a:p>
        </p:txBody>
      </p:sp>
      <p:sp>
        <p:nvSpPr>
          <p:cNvPr id="64566" name="Rectangle 54"/>
          <p:cNvSpPr>
            <a:spLocks noChangeArrowheads="1"/>
          </p:cNvSpPr>
          <p:nvPr/>
        </p:nvSpPr>
        <p:spPr bwMode="auto">
          <a:xfrm>
            <a:off x="5638800" y="4976813"/>
            <a:ext cx="3505200" cy="519112"/>
          </a:xfrm>
          <a:prstGeom prst="rect">
            <a:avLst/>
          </a:prstGeom>
          <a:noFill/>
          <a:ln w="9525">
            <a:noFill/>
            <a:miter lim="800000"/>
          </a:ln>
          <a:effectLst/>
        </p:spPr>
        <p:txBody>
          <a:bodyPr>
            <a:spAutoFit/>
          </a:bodyPr>
          <a:lstStyle/>
          <a:p>
            <a:pPr eaLnBrk="1" hangingPunct="1">
              <a:defRPr/>
            </a:pPr>
            <a:r>
              <a:rPr kumimoji="1" lang="zh-CN" altLang="en-US" sz="2800" b="1">
                <a:solidFill>
                  <a:schemeClr val="folHlink"/>
                </a:solidFill>
                <a:effectLst>
                  <a:outerShdw blurRad="38100" dist="38100" dir="2700000" algn="tl">
                    <a:srgbClr val="C0C0C0"/>
                  </a:outerShdw>
                </a:effectLst>
                <a:latin typeface="Times New Roman" panose="02020603050405020304" pitchFamily="18" charset="0"/>
                <a:ea typeface="楷体_GB2312" pitchFamily="49" charset="-122"/>
              </a:rPr>
              <a:t>内力对转轴的力矩</a:t>
            </a:r>
            <a:endParaRPr kumimoji="1" lang="zh-CN" altLang="en-US" sz="2800" b="1">
              <a:solidFill>
                <a:schemeClr val="folHlink"/>
              </a:solidFill>
              <a:effectLst>
                <a:outerShdw blurRad="38100" dist="38100" dir="2700000" algn="tl">
                  <a:srgbClr val="C0C0C0"/>
                </a:outerShdw>
              </a:effectLst>
              <a:latin typeface="Times New Roman" panose="02020603050405020304" pitchFamily="18" charset="0"/>
              <a:ea typeface="楷体_GB2312" pitchFamily="49" charset="-122"/>
            </a:endParaRPr>
          </a:p>
        </p:txBody>
      </p:sp>
      <p:sp>
        <p:nvSpPr>
          <p:cNvPr id="64567" name="AutoShape 55"/>
          <p:cNvSpPr>
            <a:spLocks noChangeArrowheads="1"/>
          </p:cNvSpPr>
          <p:nvPr/>
        </p:nvSpPr>
        <p:spPr bwMode="auto">
          <a:xfrm flipV="1">
            <a:off x="5672138" y="4040188"/>
            <a:ext cx="847725" cy="609600"/>
          </a:xfrm>
          <a:prstGeom prst="wedgeRoundRectCallout">
            <a:avLst>
              <a:gd name="adj1" fmla="val 94380"/>
              <a:gd name="adj2" fmla="val -116667"/>
              <a:gd name="adj3" fmla="val 16667"/>
            </a:avLst>
          </a:prstGeom>
          <a:noFill/>
          <a:ln w="19050" algn="ctr">
            <a:solidFill>
              <a:srgbClr val="800000"/>
            </a:solidFill>
            <a:miter lim="800000"/>
          </a:ln>
          <a:extLst>
            <a:ext uri="{909E8E84-426E-40DD-AFC4-6F175D3DCCD1}">
              <a14:hiddenFill xmlns:a14="http://schemas.microsoft.com/office/drawing/2010/main">
                <a:solidFill>
                  <a:srgbClr val="FFFFFF"/>
                </a:solidFill>
              </a14:hiddenFill>
            </a:ext>
          </a:extLst>
        </p:spPr>
        <p:txBody>
          <a:bodyPr rot="1080000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kumimoji="1" lang="zh-CN" altLang="zh-CN" sz="2800" b="1" i="1">
              <a:latin typeface="Times New Roman" panose="02020603050405020304" pitchFamily="18" charset="0"/>
            </a:endParaRPr>
          </a:p>
        </p:txBody>
      </p:sp>
      <p:graphicFrame>
        <p:nvGraphicFramePr>
          <p:cNvPr id="64568" name="Object 56"/>
          <p:cNvGraphicFramePr>
            <a:graphicFrameLocks noChangeAspect="1"/>
          </p:cNvGraphicFramePr>
          <p:nvPr/>
        </p:nvGraphicFramePr>
        <p:xfrm>
          <a:off x="1285875" y="5454650"/>
          <a:ext cx="6262688" cy="1112838"/>
        </p:xfrm>
        <a:graphic>
          <a:graphicData uri="http://schemas.openxmlformats.org/presentationml/2006/ole">
            <mc:AlternateContent xmlns:mc="http://schemas.openxmlformats.org/markup-compatibility/2006">
              <mc:Choice xmlns:v="urn:schemas-microsoft-com:vml" Requires="v">
                <p:oleObj spid="_x0000_s30881" name="公式" r:id="rId17" imgW="4673600" imgH="723900" progId="Equation.3">
                  <p:embed/>
                </p:oleObj>
              </mc:Choice>
              <mc:Fallback>
                <p:oleObj name="公式" r:id="rId17" imgW="4673600" imgH="723900" progId="Equation.3">
                  <p:embed/>
                  <p:pic>
                    <p:nvPicPr>
                      <p:cNvPr id="0" name="Object 5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285875" y="5454650"/>
                        <a:ext cx="6262688" cy="1112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45"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77A1412-88D0-45D2-B3A6-41A79EA0D549}" type="slidenum">
              <a:rPr lang="en-US" altLang="zh-CN" sz="2400">
                <a:solidFill>
                  <a:srgbClr val="0000FF"/>
                </a:solidFill>
                <a:latin typeface="Times New Roman" panose="02020603050405020304" pitchFamily="18" charset="0"/>
              </a:rPr>
            </a:fld>
            <a:endParaRPr lang="en-US" altLang="zh-CN" sz="2400">
              <a:solidFill>
                <a:srgbClr val="0000FF"/>
              </a:solidFill>
              <a:latin typeface="Times New Roman" panose="02020603050405020304" pitchFamily="18" charset="0"/>
            </a:endParaRPr>
          </a:p>
        </p:txBody>
      </p:sp>
      <p:graphicFrame>
        <p:nvGraphicFramePr>
          <p:cNvPr id="11306" name="Object 42"/>
          <p:cNvGraphicFramePr>
            <a:graphicFrameLocks noChangeAspect="1"/>
          </p:cNvGraphicFramePr>
          <p:nvPr/>
        </p:nvGraphicFramePr>
        <p:xfrm>
          <a:off x="7305675" y="2571750"/>
          <a:ext cx="1555750" cy="666750"/>
        </p:xfrm>
        <a:graphic>
          <a:graphicData uri="http://schemas.openxmlformats.org/presentationml/2006/ole">
            <mc:AlternateContent xmlns:mc="http://schemas.openxmlformats.org/markup-compatibility/2006">
              <mc:Choice xmlns:v="urn:schemas-microsoft-com:vml" Requires="v">
                <p:oleObj spid="_x0000_s30882" name="Equation" r:id="rId19" imgW="533400" imgH="228600" progId="Equation.DSMT4">
                  <p:embed/>
                </p:oleObj>
              </mc:Choice>
              <mc:Fallback>
                <p:oleObj name="Equation" r:id="rId19" imgW="533400" imgH="228600" progId="Equation.DSMT4">
                  <p:embed/>
                  <p:pic>
                    <p:nvPicPr>
                      <p:cNvPr id="0" name="Object 4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305675" y="2571750"/>
                        <a:ext cx="1555750"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64516"/>
                                        </p:tgtEl>
                                        <p:attrNameLst>
                                          <p:attrName>style.visibility</p:attrName>
                                        </p:attrNameLst>
                                      </p:cBhvr>
                                      <p:to>
                                        <p:strVal val="visible"/>
                                      </p:to>
                                    </p:set>
                                    <p:anim calcmode="lin" valueType="num">
                                      <p:cBhvr>
                                        <p:cTn id="7" dur="500" fill="hold"/>
                                        <p:tgtEl>
                                          <p:spTgt spid="64516"/>
                                        </p:tgtEl>
                                        <p:attrNameLst>
                                          <p:attrName>ppt_w</p:attrName>
                                        </p:attrNameLst>
                                      </p:cBhvr>
                                      <p:tavLst>
                                        <p:tav tm="0">
                                          <p:val>
                                            <p:fltVal val="0"/>
                                          </p:val>
                                        </p:tav>
                                        <p:tav tm="100000">
                                          <p:val>
                                            <p:strVal val="#ppt_w"/>
                                          </p:val>
                                        </p:tav>
                                      </p:tavLst>
                                    </p:anim>
                                    <p:anim calcmode="lin" valueType="num">
                                      <p:cBhvr>
                                        <p:cTn id="8" dur="500" fill="hold"/>
                                        <p:tgtEl>
                                          <p:spTgt spid="64516"/>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64535"/>
                                        </p:tgtEl>
                                        <p:attrNameLst>
                                          <p:attrName>style.visibility</p:attrName>
                                        </p:attrNameLst>
                                      </p:cBhvr>
                                      <p:to>
                                        <p:strVal val="visible"/>
                                      </p:to>
                                    </p:set>
                                    <p:animEffect transition="in" filter="box(in)">
                                      <p:cBhvr>
                                        <p:cTn id="18" dur="500"/>
                                        <p:tgtEl>
                                          <p:spTgt spid="64535"/>
                                        </p:tgtEl>
                                      </p:cBhvr>
                                    </p:animEffect>
                                  </p:childTnLst>
                                </p:cTn>
                              </p:par>
                            </p:childTnLst>
                          </p:cTn>
                        </p:par>
                        <p:par>
                          <p:cTn id="19" fill="hold">
                            <p:stCondLst>
                              <p:cond delay="500"/>
                            </p:stCondLst>
                            <p:childTnLst>
                              <p:par>
                                <p:cTn id="20" presetID="4" presetClass="entr" presetSubtype="16" fill="hold" nodeType="afterEffect">
                                  <p:stCondLst>
                                    <p:cond delay="0"/>
                                  </p:stCondLst>
                                  <p:childTnLst>
                                    <p:set>
                                      <p:cBhvr>
                                        <p:cTn id="21" dur="1" fill="hold">
                                          <p:stCondLst>
                                            <p:cond delay="0"/>
                                          </p:stCondLst>
                                        </p:cTn>
                                        <p:tgtEl>
                                          <p:spTgt spid="64532"/>
                                        </p:tgtEl>
                                        <p:attrNameLst>
                                          <p:attrName>style.visibility</p:attrName>
                                        </p:attrNameLst>
                                      </p:cBhvr>
                                      <p:to>
                                        <p:strVal val="visible"/>
                                      </p:to>
                                    </p:set>
                                    <p:animEffect transition="in" filter="box(in)">
                                      <p:cBhvr>
                                        <p:cTn id="22" dur="500"/>
                                        <p:tgtEl>
                                          <p:spTgt spid="6453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4536"/>
                                        </p:tgtEl>
                                        <p:attrNameLst>
                                          <p:attrName>style.visibility</p:attrName>
                                        </p:attrNameLst>
                                      </p:cBhvr>
                                      <p:to>
                                        <p:strVal val="visible"/>
                                      </p:to>
                                    </p:set>
                                    <p:animEffect transition="in" filter="blinds(horizontal)">
                                      <p:cBhvr>
                                        <p:cTn id="27" dur="500"/>
                                        <p:tgtEl>
                                          <p:spTgt spid="6453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64537"/>
                                        </p:tgtEl>
                                        <p:attrNameLst>
                                          <p:attrName>style.visibility</p:attrName>
                                        </p:attrNameLst>
                                      </p:cBhvr>
                                      <p:to>
                                        <p:strVal val="visible"/>
                                      </p:to>
                                    </p:set>
                                    <p:animEffect transition="in" filter="wipe(down)">
                                      <p:cBhvr>
                                        <p:cTn id="32" dur="500"/>
                                        <p:tgtEl>
                                          <p:spTgt spid="64537"/>
                                        </p:tgtEl>
                                      </p:cBhvr>
                                    </p:animEffect>
                                  </p:childTnLst>
                                </p:cTn>
                              </p:par>
                            </p:childTnLst>
                          </p:cTn>
                        </p:par>
                        <p:par>
                          <p:cTn id="33" fill="hold">
                            <p:stCondLst>
                              <p:cond delay="500"/>
                            </p:stCondLst>
                            <p:childTnLst>
                              <p:par>
                                <p:cTn id="34" presetID="1" presetClass="entr" presetSubtype="0" fill="hold" nodeType="afterEffect">
                                  <p:stCondLst>
                                    <p:cond delay="0"/>
                                  </p:stCondLst>
                                  <p:childTnLst>
                                    <p:set>
                                      <p:cBhvr>
                                        <p:cTn id="35" dur="1" fill="hold">
                                          <p:stCondLst>
                                            <p:cond delay="499"/>
                                          </p:stCondLst>
                                        </p:cTn>
                                        <p:tgtEl>
                                          <p:spTgt spid="64539"/>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64541"/>
                                        </p:tgtEl>
                                        <p:attrNameLst>
                                          <p:attrName>style.visibility</p:attrName>
                                        </p:attrNameLst>
                                      </p:cBhvr>
                                      <p:to>
                                        <p:strVal val="visible"/>
                                      </p:to>
                                    </p:set>
                                    <p:animEffect transition="in" filter="wipe(left)">
                                      <p:cBhvr>
                                        <p:cTn id="40" dur="500"/>
                                        <p:tgtEl>
                                          <p:spTgt spid="64541"/>
                                        </p:tgtEl>
                                      </p:cBhvr>
                                    </p:animEffect>
                                  </p:childTnLst>
                                </p:cTn>
                              </p:par>
                            </p:childTnLst>
                          </p:cTn>
                        </p:par>
                        <p:par>
                          <p:cTn id="41" fill="hold">
                            <p:stCondLst>
                              <p:cond delay="500"/>
                            </p:stCondLst>
                            <p:childTnLst>
                              <p:par>
                                <p:cTn id="42" presetID="4" presetClass="entr" presetSubtype="16" fill="hold" nodeType="afterEffect">
                                  <p:stCondLst>
                                    <p:cond delay="0"/>
                                  </p:stCondLst>
                                  <p:childTnLst>
                                    <p:set>
                                      <p:cBhvr>
                                        <p:cTn id="43" dur="1" fill="hold">
                                          <p:stCondLst>
                                            <p:cond delay="0"/>
                                          </p:stCondLst>
                                        </p:cTn>
                                        <p:tgtEl>
                                          <p:spTgt spid="64542"/>
                                        </p:tgtEl>
                                        <p:attrNameLst>
                                          <p:attrName>style.visibility</p:attrName>
                                        </p:attrNameLst>
                                      </p:cBhvr>
                                      <p:to>
                                        <p:strVal val="visible"/>
                                      </p:to>
                                    </p:set>
                                    <p:animEffect transition="in" filter="box(in)">
                                      <p:cBhvr>
                                        <p:cTn id="44" dur="500"/>
                                        <p:tgtEl>
                                          <p:spTgt spid="64542"/>
                                        </p:tgtEl>
                                      </p:cBhvr>
                                    </p:animEffect>
                                  </p:childTnLst>
                                </p:cTn>
                              </p:par>
                            </p:childTnLst>
                          </p:cTn>
                        </p:par>
                        <p:par>
                          <p:cTn id="45" fill="hold">
                            <p:stCondLst>
                              <p:cond delay="1000"/>
                            </p:stCondLst>
                            <p:childTnLst>
                              <p:par>
                                <p:cTn id="46" presetID="22" presetClass="entr" presetSubtype="4" fill="hold" grpId="0" nodeType="afterEffect">
                                  <p:stCondLst>
                                    <p:cond delay="0"/>
                                  </p:stCondLst>
                                  <p:childTnLst>
                                    <p:set>
                                      <p:cBhvr>
                                        <p:cTn id="47" dur="1" fill="hold">
                                          <p:stCondLst>
                                            <p:cond delay="0"/>
                                          </p:stCondLst>
                                        </p:cTn>
                                        <p:tgtEl>
                                          <p:spTgt spid="64547"/>
                                        </p:tgtEl>
                                        <p:attrNameLst>
                                          <p:attrName>style.visibility</p:attrName>
                                        </p:attrNameLst>
                                      </p:cBhvr>
                                      <p:to>
                                        <p:strVal val="visible"/>
                                      </p:to>
                                    </p:set>
                                    <p:animEffect transition="in" filter="wipe(down)">
                                      <p:cBhvr>
                                        <p:cTn id="48" dur="500"/>
                                        <p:tgtEl>
                                          <p:spTgt spid="64547"/>
                                        </p:tgtEl>
                                      </p:cBhvr>
                                    </p:animEffect>
                                  </p:childTnLst>
                                </p:cTn>
                              </p:par>
                            </p:childTnLst>
                          </p:cTn>
                        </p:par>
                        <p:par>
                          <p:cTn id="49" fill="hold">
                            <p:stCondLst>
                              <p:cond delay="1500"/>
                            </p:stCondLst>
                            <p:childTnLst>
                              <p:par>
                                <p:cTn id="50" presetID="22" presetClass="entr" presetSubtype="8" fill="hold" grpId="0" nodeType="afterEffect">
                                  <p:stCondLst>
                                    <p:cond delay="0"/>
                                  </p:stCondLst>
                                  <p:childTnLst>
                                    <p:set>
                                      <p:cBhvr>
                                        <p:cTn id="51" dur="1" fill="hold">
                                          <p:stCondLst>
                                            <p:cond delay="0"/>
                                          </p:stCondLst>
                                        </p:cTn>
                                        <p:tgtEl>
                                          <p:spTgt spid="64548"/>
                                        </p:tgtEl>
                                        <p:attrNameLst>
                                          <p:attrName>style.visibility</p:attrName>
                                        </p:attrNameLst>
                                      </p:cBhvr>
                                      <p:to>
                                        <p:strVal val="visible"/>
                                      </p:to>
                                    </p:set>
                                    <p:animEffect transition="in" filter="wipe(left)">
                                      <p:cBhvr>
                                        <p:cTn id="52" dur="500"/>
                                        <p:tgtEl>
                                          <p:spTgt spid="6454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64551"/>
                                        </p:tgtEl>
                                        <p:attrNameLst>
                                          <p:attrName>style.visibility</p:attrName>
                                        </p:attrNameLst>
                                      </p:cBhvr>
                                      <p:to>
                                        <p:strVal val="visible"/>
                                      </p:to>
                                    </p:set>
                                    <p:animEffect transition="in" filter="wipe(down)">
                                      <p:cBhvr>
                                        <p:cTn id="57" dur="500"/>
                                        <p:tgtEl>
                                          <p:spTgt spid="64551"/>
                                        </p:tgtEl>
                                      </p:cBhvr>
                                    </p:animEffect>
                                  </p:childTnLst>
                                </p:cTn>
                              </p:par>
                            </p:childTnLst>
                          </p:cTn>
                        </p:par>
                        <p:par>
                          <p:cTn id="58" fill="hold">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64555"/>
                                        </p:tgtEl>
                                        <p:attrNameLst>
                                          <p:attrName>style.visibility</p:attrName>
                                        </p:attrNameLst>
                                      </p:cBhvr>
                                      <p:to>
                                        <p:strVal val="visible"/>
                                      </p:to>
                                    </p:set>
                                    <p:animEffect transition="in" filter="wipe(left)">
                                      <p:cBhvr>
                                        <p:cTn id="61" dur="500"/>
                                        <p:tgtEl>
                                          <p:spTgt spid="64555"/>
                                        </p:tgtEl>
                                      </p:cBhvr>
                                    </p:animEffect>
                                  </p:childTnLst>
                                </p:cTn>
                              </p:par>
                            </p:childTnLst>
                          </p:cTn>
                        </p:par>
                        <p:par>
                          <p:cTn id="62" fill="hold">
                            <p:stCondLst>
                              <p:cond delay="1000"/>
                            </p:stCondLst>
                            <p:childTnLst>
                              <p:par>
                                <p:cTn id="63" presetID="22" presetClass="entr" presetSubtype="8" fill="hold" grpId="0" nodeType="afterEffect">
                                  <p:stCondLst>
                                    <p:cond delay="0"/>
                                  </p:stCondLst>
                                  <p:childTnLst>
                                    <p:set>
                                      <p:cBhvr>
                                        <p:cTn id="64" dur="1" fill="hold">
                                          <p:stCondLst>
                                            <p:cond delay="0"/>
                                          </p:stCondLst>
                                        </p:cTn>
                                        <p:tgtEl>
                                          <p:spTgt spid="64554"/>
                                        </p:tgtEl>
                                        <p:attrNameLst>
                                          <p:attrName>style.visibility</p:attrName>
                                        </p:attrNameLst>
                                      </p:cBhvr>
                                      <p:to>
                                        <p:strVal val="visible"/>
                                      </p:to>
                                    </p:set>
                                    <p:animEffect transition="in" filter="wipe(left)">
                                      <p:cBhvr>
                                        <p:cTn id="65" dur="500"/>
                                        <p:tgtEl>
                                          <p:spTgt spid="64554"/>
                                        </p:tgtEl>
                                      </p:cBhvr>
                                    </p:animEffect>
                                  </p:childTnLst>
                                </p:cTn>
                              </p:par>
                            </p:childTnLst>
                          </p:cTn>
                        </p:par>
                        <p:par>
                          <p:cTn id="66" fill="hold">
                            <p:stCondLst>
                              <p:cond delay="1500"/>
                            </p:stCondLst>
                            <p:childTnLst>
                              <p:par>
                                <p:cTn id="67" presetID="22" presetClass="entr" presetSubtype="4" fill="hold" grpId="0" nodeType="afterEffect">
                                  <p:stCondLst>
                                    <p:cond delay="0"/>
                                  </p:stCondLst>
                                  <p:childTnLst>
                                    <p:set>
                                      <p:cBhvr>
                                        <p:cTn id="68" dur="1" fill="hold">
                                          <p:stCondLst>
                                            <p:cond delay="0"/>
                                          </p:stCondLst>
                                        </p:cTn>
                                        <p:tgtEl>
                                          <p:spTgt spid="64556"/>
                                        </p:tgtEl>
                                        <p:attrNameLst>
                                          <p:attrName>style.visibility</p:attrName>
                                        </p:attrNameLst>
                                      </p:cBhvr>
                                      <p:to>
                                        <p:strVal val="visible"/>
                                      </p:to>
                                    </p:set>
                                    <p:animEffect transition="in" filter="wipe(down)">
                                      <p:cBhvr>
                                        <p:cTn id="69" dur="500"/>
                                        <p:tgtEl>
                                          <p:spTgt spid="64556"/>
                                        </p:tgtEl>
                                      </p:cBhvr>
                                    </p:animEffect>
                                  </p:childTnLst>
                                </p:cTn>
                              </p:par>
                            </p:childTnLst>
                          </p:cTn>
                        </p:par>
                      </p:childTnLst>
                    </p:cTn>
                  </p:par>
                  <p:par>
                    <p:cTn id="70" fill="hold">
                      <p:stCondLst>
                        <p:cond delay="indefinite"/>
                      </p:stCondLst>
                      <p:childTnLst>
                        <p:par>
                          <p:cTn id="71" fill="hold">
                            <p:stCondLst>
                              <p:cond delay="0"/>
                            </p:stCondLst>
                            <p:childTnLst>
                              <p:par>
                                <p:cTn id="72" presetID="4" presetClass="entr" presetSubtype="16" fill="hold" nodeType="clickEffect">
                                  <p:stCondLst>
                                    <p:cond delay="0"/>
                                  </p:stCondLst>
                                  <p:childTnLst>
                                    <p:set>
                                      <p:cBhvr>
                                        <p:cTn id="73" dur="1" fill="hold">
                                          <p:stCondLst>
                                            <p:cond delay="0"/>
                                          </p:stCondLst>
                                        </p:cTn>
                                        <p:tgtEl>
                                          <p:spTgt spid="64557"/>
                                        </p:tgtEl>
                                        <p:attrNameLst>
                                          <p:attrName>style.visibility</p:attrName>
                                        </p:attrNameLst>
                                      </p:cBhvr>
                                      <p:to>
                                        <p:strVal val="visible"/>
                                      </p:to>
                                    </p:set>
                                    <p:animEffect transition="in" filter="box(in)">
                                      <p:cBhvr>
                                        <p:cTn id="74" dur="500"/>
                                        <p:tgtEl>
                                          <p:spTgt spid="64557"/>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nodeType="clickEffect">
                                  <p:stCondLst>
                                    <p:cond delay="0"/>
                                  </p:stCondLst>
                                  <p:childTnLst>
                                    <p:set>
                                      <p:cBhvr>
                                        <p:cTn id="78" dur="1" fill="hold">
                                          <p:stCondLst>
                                            <p:cond delay="0"/>
                                          </p:stCondLst>
                                        </p:cTn>
                                        <p:tgtEl>
                                          <p:spTgt spid="11306"/>
                                        </p:tgtEl>
                                        <p:attrNameLst>
                                          <p:attrName>style.visibility</p:attrName>
                                        </p:attrNameLst>
                                      </p:cBhvr>
                                      <p:to>
                                        <p:strVal val="visible"/>
                                      </p:to>
                                    </p:set>
                                    <p:animEffect transition="in" filter="blinds(horizontal)">
                                      <p:cBhvr>
                                        <p:cTn id="79" dur="500"/>
                                        <p:tgtEl>
                                          <p:spTgt spid="11306"/>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nodeType="clickEffect">
                                  <p:stCondLst>
                                    <p:cond delay="0"/>
                                  </p:stCondLst>
                                  <p:childTnLst>
                                    <p:set>
                                      <p:cBhvr>
                                        <p:cTn id="83" dur="1" fill="hold">
                                          <p:stCondLst>
                                            <p:cond delay="0"/>
                                          </p:stCondLst>
                                        </p:cTn>
                                        <p:tgtEl>
                                          <p:spTgt spid="3"/>
                                        </p:tgtEl>
                                        <p:attrNameLst>
                                          <p:attrName>style.visibility</p:attrName>
                                        </p:attrNameLst>
                                      </p:cBhvr>
                                      <p:to>
                                        <p:strVal val="visible"/>
                                      </p:to>
                                    </p:set>
                                    <p:animEffect transition="in" filter="blinds(horizontal)">
                                      <p:cBhvr>
                                        <p:cTn id="84" dur="500"/>
                                        <p:tgtEl>
                                          <p:spTgt spid="3"/>
                                        </p:tgtEl>
                                      </p:cBhvr>
                                    </p:animEffect>
                                  </p:childTnLst>
                                </p:cTn>
                              </p:par>
                            </p:childTnLst>
                          </p:cTn>
                        </p:par>
                      </p:childTnLst>
                    </p:cTn>
                  </p:par>
                  <p:par>
                    <p:cTn id="85" fill="hold">
                      <p:stCondLst>
                        <p:cond delay="indefinite"/>
                      </p:stCondLst>
                      <p:childTnLst>
                        <p:par>
                          <p:cTn id="86" fill="hold">
                            <p:stCondLst>
                              <p:cond delay="0"/>
                            </p:stCondLst>
                            <p:childTnLst>
                              <p:par>
                                <p:cTn id="87" presetID="4" presetClass="entr" presetSubtype="32" fill="hold" nodeType="clickEffect">
                                  <p:stCondLst>
                                    <p:cond delay="0"/>
                                  </p:stCondLst>
                                  <p:childTnLst>
                                    <p:set>
                                      <p:cBhvr>
                                        <p:cTn id="88" dur="1" fill="hold">
                                          <p:stCondLst>
                                            <p:cond delay="0"/>
                                          </p:stCondLst>
                                        </p:cTn>
                                        <p:tgtEl>
                                          <p:spTgt spid="64564"/>
                                        </p:tgtEl>
                                        <p:attrNameLst>
                                          <p:attrName>style.visibility</p:attrName>
                                        </p:attrNameLst>
                                      </p:cBhvr>
                                      <p:to>
                                        <p:strVal val="visible"/>
                                      </p:to>
                                    </p:set>
                                    <p:animEffect transition="in" filter="box(out)">
                                      <p:cBhvr>
                                        <p:cTn id="89" dur="500"/>
                                        <p:tgtEl>
                                          <p:spTgt spid="64564"/>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1" fill="hold" grpId="0" nodeType="clickEffect">
                                  <p:stCondLst>
                                    <p:cond delay="0"/>
                                  </p:stCondLst>
                                  <p:childTnLst>
                                    <p:set>
                                      <p:cBhvr>
                                        <p:cTn id="93" dur="1" fill="hold">
                                          <p:stCondLst>
                                            <p:cond delay="0"/>
                                          </p:stCondLst>
                                        </p:cTn>
                                        <p:tgtEl>
                                          <p:spTgt spid="64563"/>
                                        </p:tgtEl>
                                        <p:attrNameLst>
                                          <p:attrName>style.visibility</p:attrName>
                                        </p:attrNameLst>
                                      </p:cBhvr>
                                      <p:to>
                                        <p:strVal val="visible"/>
                                      </p:to>
                                    </p:set>
                                    <p:animEffect transition="in" filter="wipe(up)">
                                      <p:cBhvr>
                                        <p:cTn id="94" dur="500"/>
                                        <p:tgtEl>
                                          <p:spTgt spid="64563"/>
                                        </p:tgtEl>
                                      </p:cBhvr>
                                    </p:animEffect>
                                  </p:childTnLst>
                                </p:cTn>
                              </p:par>
                            </p:childTnLst>
                          </p:cTn>
                        </p:par>
                        <p:par>
                          <p:cTn id="95" fill="hold">
                            <p:stCondLst>
                              <p:cond delay="500"/>
                            </p:stCondLst>
                            <p:childTnLst>
                              <p:par>
                                <p:cTn id="96" presetID="2" presetClass="entr" presetSubtype="4" fill="hold" grpId="0" nodeType="afterEffect">
                                  <p:stCondLst>
                                    <p:cond delay="0"/>
                                  </p:stCondLst>
                                  <p:childTnLst>
                                    <p:set>
                                      <p:cBhvr>
                                        <p:cTn id="97" dur="1" fill="hold">
                                          <p:stCondLst>
                                            <p:cond delay="0"/>
                                          </p:stCondLst>
                                        </p:cTn>
                                        <p:tgtEl>
                                          <p:spTgt spid="64565"/>
                                        </p:tgtEl>
                                        <p:attrNameLst>
                                          <p:attrName>style.visibility</p:attrName>
                                        </p:attrNameLst>
                                      </p:cBhvr>
                                      <p:to>
                                        <p:strVal val="visible"/>
                                      </p:to>
                                    </p:set>
                                    <p:anim calcmode="lin" valueType="num">
                                      <p:cBhvr additive="base">
                                        <p:cTn id="98" dur="500" fill="hold"/>
                                        <p:tgtEl>
                                          <p:spTgt spid="64565"/>
                                        </p:tgtEl>
                                        <p:attrNameLst>
                                          <p:attrName>ppt_x</p:attrName>
                                        </p:attrNameLst>
                                      </p:cBhvr>
                                      <p:tavLst>
                                        <p:tav tm="0">
                                          <p:val>
                                            <p:strVal val="#ppt_x"/>
                                          </p:val>
                                        </p:tav>
                                        <p:tav tm="100000">
                                          <p:val>
                                            <p:strVal val="#ppt_x"/>
                                          </p:val>
                                        </p:tav>
                                      </p:tavLst>
                                    </p:anim>
                                    <p:anim calcmode="lin" valueType="num">
                                      <p:cBhvr additive="base">
                                        <p:cTn id="99" dur="500" fill="hold"/>
                                        <p:tgtEl>
                                          <p:spTgt spid="64565"/>
                                        </p:tgtEl>
                                        <p:attrNameLst>
                                          <p:attrName>ppt_y</p:attrName>
                                        </p:attrNameLst>
                                      </p:cBhvr>
                                      <p:tavLst>
                                        <p:tav tm="0">
                                          <p:val>
                                            <p:strVal val="1+#ppt_h/2"/>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22" presetClass="entr" presetSubtype="1" fill="hold" grpId="0" nodeType="clickEffect">
                                  <p:stCondLst>
                                    <p:cond delay="0"/>
                                  </p:stCondLst>
                                  <p:childTnLst>
                                    <p:set>
                                      <p:cBhvr>
                                        <p:cTn id="103" dur="1" fill="hold">
                                          <p:stCondLst>
                                            <p:cond delay="0"/>
                                          </p:stCondLst>
                                        </p:cTn>
                                        <p:tgtEl>
                                          <p:spTgt spid="64567"/>
                                        </p:tgtEl>
                                        <p:attrNameLst>
                                          <p:attrName>style.visibility</p:attrName>
                                        </p:attrNameLst>
                                      </p:cBhvr>
                                      <p:to>
                                        <p:strVal val="visible"/>
                                      </p:to>
                                    </p:set>
                                    <p:animEffect transition="in" filter="wipe(up)">
                                      <p:cBhvr>
                                        <p:cTn id="104" dur="500"/>
                                        <p:tgtEl>
                                          <p:spTgt spid="64567"/>
                                        </p:tgtEl>
                                      </p:cBhvr>
                                    </p:animEffect>
                                  </p:childTnLst>
                                </p:cTn>
                              </p:par>
                            </p:childTnLst>
                          </p:cTn>
                        </p:par>
                        <p:par>
                          <p:cTn id="105" fill="hold">
                            <p:stCondLst>
                              <p:cond delay="500"/>
                            </p:stCondLst>
                            <p:childTnLst>
                              <p:par>
                                <p:cTn id="106" presetID="3" presetClass="entr" presetSubtype="10" fill="hold" grpId="0" nodeType="afterEffect">
                                  <p:stCondLst>
                                    <p:cond delay="0"/>
                                  </p:stCondLst>
                                  <p:childTnLst>
                                    <p:set>
                                      <p:cBhvr>
                                        <p:cTn id="107" dur="1" fill="hold">
                                          <p:stCondLst>
                                            <p:cond delay="0"/>
                                          </p:stCondLst>
                                        </p:cTn>
                                        <p:tgtEl>
                                          <p:spTgt spid="64566"/>
                                        </p:tgtEl>
                                        <p:attrNameLst>
                                          <p:attrName>style.visibility</p:attrName>
                                        </p:attrNameLst>
                                      </p:cBhvr>
                                      <p:to>
                                        <p:strVal val="visible"/>
                                      </p:to>
                                    </p:set>
                                    <p:animEffect transition="in" filter="blinds(horizontal)">
                                      <p:cBhvr>
                                        <p:cTn id="108" dur="500"/>
                                        <p:tgtEl>
                                          <p:spTgt spid="64566"/>
                                        </p:tgtEl>
                                      </p:cBhvr>
                                    </p:animEffect>
                                  </p:childTnLst>
                                </p:cTn>
                              </p:par>
                            </p:childTnLst>
                          </p:cTn>
                        </p:par>
                      </p:childTnLst>
                    </p:cTn>
                  </p:par>
                  <p:par>
                    <p:cTn id="109" fill="hold">
                      <p:stCondLst>
                        <p:cond delay="indefinite"/>
                      </p:stCondLst>
                      <p:childTnLst>
                        <p:par>
                          <p:cTn id="110" fill="hold">
                            <p:stCondLst>
                              <p:cond delay="0"/>
                            </p:stCondLst>
                            <p:childTnLst>
                              <p:par>
                                <p:cTn id="111" presetID="4" presetClass="entr" presetSubtype="16" fill="hold" nodeType="clickEffect">
                                  <p:stCondLst>
                                    <p:cond delay="0"/>
                                  </p:stCondLst>
                                  <p:childTnLst>
                                    <p:set>
                                      <p:cBhvr>
                                        <p:cTn id="112" dur="1" fill="hold">
                                          <p:stCondLst>
                                            <p:cond delay="0"/>
                                          </p:stCondLst>
                                        </p:cTn>
                                        <p:tgtEl>
                                          <p:spTgt spid="64568"/>
                                        </p:tgtEl>
                                        <p:attrNameLst>
                                          <p:attrName>style.visibility</p:attrName>
                                        </p:attrNameLst>
                                      </p:cBhvr>
                                      <p:to>
                                        <p:strVal val="visible"/>
                                      </p:to>
                                    </p:set>
                                    <p:animEffect transition="in" filter="box(in)">
                                      <p:cBhvr>
                                        <p:cTn id="113" dur="500"/>
                                        <p:tgtEl>
                                          <p:spTgt spid="645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6" grpId="0" autoUpdateAnimBg="0"/>
      <p:bldP spid="64535" grpId="0" autoUpdateAnimBg="0"/>
      <p:bldP spid="64536" grpId="0" autoUpdateAnimBg="0"/>
      <p:bldP spid="64537" grpId="0" animBg="1"/>
      <p:bldP spid="64541" grpId="0" animBg="1"/>
      <p:bldP spid="64547" grpId="0" animBg="1"/>
      <p:bldP spid="64548" grpId="0" animBg="1"/>
      <p:bldP spid="64551" grpId="0" animBg="1"/>
      <p:bldP spid="64554" grpId="0" animBg="1"/>
      <p:bldP spid="64555" grpId="0" animBg="1"/>
      <p:bldP spid="64556" grpId="0" animBg="1"/>
      <p:bldP spid="64563" grpId="0" animBg="1" autoUpdateAnimBg="0"/>
      <p:bldP spid="64565" grpId="0" autoUpdateAnimBg="0"/>
      <p:bldP spid="64566" grpId="0" autoUpdateAnimBg="0"/>
      <p:bldP spid="64567"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E9BA5CC-F112-44F6-90D5-6D3F7ABCB429}" type="slidenum">
              <a:rPr lang="en-US" altLang="zh-CN" sz="2400">
                <a:solidFill>
                  <a:srgbClr val="0000FF"/>
                </a:solidFill>
                <a:latin typeface="Times New Roman" panose="02020603050405020304" pitchFamily="18" charset="0"/>
              </a:rPr>
            </a:fld>
            <a:endParaRPr lang="en-US" altLang="zh-CN" sz="2400">
              <a:solidFill>
                <a:srgbClr val="0000FF"/>
              </a:solidFill>
              <a:latin typeface="Times New Roman" panose="02020603050405020304" pitchFamily="18" charset="0"/>
            </a:endParaRPr>
          </a:p>
        </p:txBody>
      </p:sp>
      <p:graphicFrame>
        <p:nvGraphicFramePr>
          <p:cNvPr id="2" name="Object 4"/>
          <p:cNvGraphicFramePr>
            <a:graphicFrameLocks noChangeAspect="1"/>
          </p:cNvGraphicFramePr>
          <p:nvPr/>
        </p:nvGraphicFramePr>
        <p:xfrm>
          <a:off x="2662238" y="5322888"/>
          <a:ext cx="2006600" cy="935037"/>
        </p:xfrm>
        <a:graphic>
          <a:graphicData uri="http://schemas.openxmlformats.org/presentationml/2006/ole">
            <mc:AlternateContent xmlns:mc="http://schemas.openxmlformats.org/markup-compatibility/2006">
              <mc:Choice xmlns:v="urn:schemas-microsoft-com:vml" Requires="v">
                <p:oleObj spid="_x0000_s31779" name="Equation" r:id="rId1" imgW="1460500" imgH="584200" progId="Equation.DSMT4">
                  <p:embed/>
                </p:oleObj>
              </mc:Choice>
              <mc:Fallback>
                <p:oleObj name="Equation" r:id="rId1" imgW="1460500" imgH="5842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2238" y="5322888"/>
                        <a:ext cx="2006600" cy="935037"/>
                      </a:xfrm>
                      <a:prstGeom prst="rect">
                        <a:avLst/>
                      </a:prstGeom>
                      <a:solidFill>
                        <a:srgbClr val="FFCC00">
                          <a:alpha val="27843"/>
                        </a:srgbClr>
                      </a:solidFill>
                      <a:ln w="2857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71" name="Text Box 7"/>
          <p:cNvSpPr txBox="1">
            <a:spLocks noChangeArrowheads="1"/>
          </p:cNvSpPr>
          <p:nvPr/>
        </p:nvSpPr>
        <p:spPr bwMode="auto">
          <a:xfrm>
            <a:off x="395288" y="1773238"/>
            <a:ext cx="87487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solidFill>
                  <a:schemeClr val="folHlink"/>
                </a:solidFill>
                <a:latin typeface="Times New Roman" panose="02020603050405020304" pitchFamily="18" charset="0"/>
                <a:ea typeface="黑体" panose="02010609060101010101" pitchFamily="2" charset="-122"/>
              </a:rPr>
              <a:t>第一项</a:t>
            </a:r>
            <a:r>
              <a:rPr kumimoji="1" lang="zh-CN" altLang="en-US" sz="2800" b="1">
                <a:latin typeface="Times New Roman" panose="02020603050405020304" pitchFamily="18" charset="0"/>
              </a:rPr>
              <a:t>为</a:t>
            </a:r>
            <a:r>
              <a:rPr kumimoji="1" lang="zh-CN" altLang="en-US" sz="2800" b="1">
                <a:solidFill>
                  <a:srgbClr val="0000FF"/>
                </a:solidFill>
                <a:latin typeface="黑体" panose="02010609060101010101" pitchFamily="2" charset="-122"/>
                <a:ea typeface="黑体" panose="02010609060101010101" pitchFamily="2" charset="-122"/>
              </a:rPr>
              <a:t>刚体所受外力对转轴力矩的总和</a:t>
            </a:r>
            <a:r>
              <a:rPr kumimoji="1" lang="en-US" altLang="zh-CN" sz="2800" b="1" i="1">
                <a:solidFill>
                  <a:srgbClr val="0000FF"/>
                </a:solidFill>
                <a:latin typeface="Times New Roman" panose="02020603050405020304" pitchFamily="18" charset="0"/>
                <a:ea typeface="黑体" panose="02010609060101010101" pitchFamily="2" charset="-122"/>
              </a:rPr>
              <a:t>M</a:t>
            </a:r>
            <a:r>
              <a:rPr kumimoji="1" lang="en-US" altLang="zh-CN" sz="2800" b="1">
                <a:solidFill>
                  <a:srgbClr val="0000FF"/>
                </a:solidFill>
                <a:latin typeface="黑体" panose="02010609060101010101" pitchFamily="2" charset="-122"/>
                <a:ea typeface="黑体" panose="02010609060101010101" pitchFamily="2" charset="-122"/>
              </a:rPr>
              <a:t> </a:t>
            </a:r>
            <a:r>
              <a:rPr kumimoji="1" lang="zh-CN" altLang="en-US" sz="2800" b="1">
                <a:solidFill>
                  <a:srgbClr val="0000FF"/>
                </a:solidFill>
                <a:latin typeface="黑体" panose="02010609060101010101" pitchFamily="2" charset="-122"/>
                <a:ea typeface="黑体" panose="02010609060101010101" pitchFamily="2" charset="-122"/>
              </a:rPr>
              <a:t>；</a:t>
            </a:r>
            <a:endParaRPr kumimoji="1" lang="zh-CN" altLang="en-US" sz="2800" b="1">
              <a:solidFill>
                <a:srgbClr val="0000FF"/>
              </a:solidFill>
              <a:latin typeface="黑体" panose="02010609060101010101" pitchFamily="2" charset="-122"/>
              <a:ea typeface="黑体" panose="02010609060101010101" pitchFamily="2" charset="-122"/>
            </a:endParaRPr>
          </a:p>
        </p:txBody>
      </p:sp>
      <p:sp>
        <p:nvSpPr>
          <p:cNvPr id="11272" name="Text Box 8"/>
          <p:cNvSpPr txBox="1">
            <a:spLocks noChangeArrowheads="1"/>
          </p:cNvSpPr>
          <p:nvPr/>
        </p:nvSpPr>
        <p:spPr bwMode="auto">
          <a:xfrm>
            <a:off x="381000" y="2438400"/>
            <a:ext cx="84582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5000"/>
              </a:lnSpc>
              <a:spcBef>
                <a:spcPct val="50000"/>
              </a:spcBef>
              <a:buFontTx/>
              <a:buNone/>
            </a:pPr>
            <a:r>
              <a:rPr kumimoji="1" lang="zh-CN" altLang="en-US" sz="2800" b="1">
                <a:solidFill>
                  <a:schemeClr val="folHlink"/>
                </a:solidFill>
                <a:latin typeface="Times New Roman" panose="02020603050405020304" pitchFamily="18" charset="0"/>
                <a:ea typeface="黑体" panose="02010609060101010101" pitchFamily="2" charset="-122"/>
              </a:rPr>
              <a:t>第二项</a:t>
            </a:r>
            <a:r>
              <a:rPr kumimoji="1" lang="zh-CN" altLang="en-US" sz="2800" b="1">
                <a:latin typeface="Times New Roman" panose="02020603050405020304" pitchFamily="18" charset="0"/>
              </a:rPr>
              <a:t>为</a:t>
            </a:r>
            <a:r>
              <a:rPr kumimoji="1" lang="zh-CN" altLang="en-US" sz="2800" b="1">
                <a:solidFill>
                  <a:schemeClr val="accent1"/>
                </a:solidFill>
                <a:latin typeface="Times New Roman" panose="02020603050405020304" pitchFamily="18" charset="0"/>
              </a:rPr>
              <a:t>刚体所受内力对转轴力矩的总和</a:t>
            </a:r>
            <a:r>
              <a:rPr kumimoji="1" lang="zh-CN" altLang="en-US" sz="2800" b="1">
                <a:latin typeface="Times New Roman" panose="02020603050405020304" pitchFamily="18" charset="0"/>
              </a:rPr>
              <a:t>。</a:t>
            </a:r>
            <a:endParaRPr kumimoji="1" lang="zh-CN" altLang="en-US" sz="2800" b="1">
              <a:solidFill>
                <a:schemeClr val="folHlink"/>
              </a:solidFill>
              <a:latin typeface="Times New Roman" panose="02020603050405020304" pitchFamily="18" charset="0"/>
            </a:endParaRPr>
          </a:p>
        </p:txBody>
      </p:sp>
      <p:sp>
        <p:nvSpPr>
          <p:cNvPr id="11273" name="Text Box 9"/>
          <p:cNvSpPr txBox="1">
            <a:spLocks noChangeArrowheads="1"/>
          </p:cNvSpPr>
          <p:nvPr/>
        </p:nvSpPr>
        <p:spPr bwMode="auto">
          <a:xfrm>
            <a:off x="400050" y="3505200"/>
            <a:ext cx="84582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buClr>
                <a:schemeClr val="accent2"/>
              </a:buClr>
              <a:buSzPct val="80000"/>
              <a:buFont typeface="Wingdings" panose="05000000000000000000" pitchFamily="2" charset="2"/>
              <a:buNone/>
            </a:pPr>
            <a:r>
              <a:rPr kumimoji="1" lang="zh-CN" altLang="en-US" sz="2800" b="1">
                <a:solidFill>
                  <a:schemeClr val="folHlink"/>
                </a:solidFill>
                <a:latin typeface="Times New Roman" panose="02020603050405020304" pitchFamily="18" charset="0"/>
                <a:ea typeface="黑体" panose="02010609060101010101" pitchFamily="2" charset="-122"/>
              </a:rPr>
              <a:t>第三项</a:t>
            </a:r>
            <a:r>
              <a:rPr kumimoji="1" lang="zh-CN" altLang="en-US" sz="2800" b="1">
                <a:latin typeface="Times New Roman" panose="02020603050405020304" pitchFamily="18" charset="0"/>
              </a:rPr>
              <a:t>中括号内的量：与刚体的运动以及所受的外力无关。</a:t>
            </a:r>
            <a:endParaRPr kumimoji="1" lang="zh-CN" altLang="en-US" sz="2400">
              <a:latin typeface="Times New Roman" panose="02020603050405020304" pitchFamily="18" charset="0"/>
            </a:endParaRPr>
          </a:p>
        </p:txBody>
      </p:sp>
      <p:sp>
        <p:nvSpPr>
          <p:cNvPr id="11278" name="Text Box 14"/>
          <p:cNvSpPr txBox="1">
            <a:spLocks noChangeArrowheads="1"/>
          </p:cNvSpPr>
          <p:nvPr/>
        </p:nvSpPr>
        <p:spPr bwMode="auto">
          <a:xfrm>
            <a:off x="400050" y="4581525"/>
            <a:ext cx="76962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buFontTx/>
              <a:buNone/>
            </a:pPr>
            <a:r>
              <a:rPr kumimoji="1" lang="zh-CN" altLang="en-US" sz="2800" b="1">
                <a:latin typeface="Times New Roman" panose="02020603050405020304" pitchFamily="18" charset="0"/>
              </a:rPr>
              <a:t>这一表示刚体本身特性的物理量叫刚体对转轴的</a:t>
            </a:r>
            <a:r>
              <a:rPr kumimoji="1" lang="zh-CN" altLang="en-US" sz="2800" b="1">
                <a:solidFill>
                  <a:srgbClr val="0000FF"/>
                </a:solidFill>
                <a:latin typeface="黑体" panose="02010609060101010101" pitchFamily="2" charset="-122"/>
                <a:ea typeface="黑体" panose="02010609060101010101" pitchFamily="2" charset="-122"/>
              </a:rPr>
              <a:t>转动惯量</a:t>
            </a:r>
            <a:r>
              <a:rPr kumimoji="1" lang="zh-CN" altLang="en-US" sz="2800" b="1">
                <a:latin typeface="Times New Roman" panose="02020603050405020304" pitchFamily="18" charset="0"/>
              </a:rPr>
              <a:t>：</a:t>
            </a:r>
            <a:endParaRPr kumimoji="1" lang="zh-CN" altLang="en-US" sz="2800" b="1">
              <a:latin typeface="Times New Roman" panose="02020603050405020304" pitchFamily="18" charset="0"/>
            </a:endParaRPr>
          </a:p>
        </p:txBody>
      </p:sp>
      <p:sp>
        <p:nvSpPr>
          <p:cNvPr id="11279" name="Rectangle 15"/>
          <p:cNvSpPr>
            <a:spLocks noChangeArrowheads="1"/>
          </p:cNvSpPr>
          <p:nvPr/>
        </p:nvSpPr>
        <p:spPr bwMode="auto">
          <a:xfrm>
            <a:off x="4838700" y="5422900"/>
            <a:ext cx="443865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FontTx/>
              <a:buNone/>
            </a:pPr>
            <a:r>
              <a:rPr kumimoji="1" lang="zh-CN" altLang="en-US" sz="2800" b="1">
                <a:solidFill>
                  <a:schemeClr val="accent1"/>
                </a:solidFill>
                <a:latin typeface="Times New Roman" panose="02020603050405020304" pitchFamily="18" charset="0"/>
              </a:rPr>
              <a:t>单位：</a:t>
            </a:r>
            <a:r>
              <a:rPr kumimoji="1" lang="zh-CN" altLang="en-US" sz="2800" b="1">
                <a:latin typeface="Times New Roman" panose="02020603050405020304" pitchFamily="18" charset="0"/>
              </a:rPr>
              <a:t>千克</a:t>
            </a:r>
            <a:r>
              <a:rPr kumimoji="1" lang="en-US" altLang="zh-CN" sz="2800" b="1">
                <a:latin typeface="Times New Roman" panose="02020603050405020304" pitchFamily="18" charset="0"/>
              </a:rPr>
              <a:t>·</a:t>
            </a:r>
            <a:r>
              <a:rPr kumimoji="1" lang="zh-CN" altLang="en-US" sz="2800" b="1">
                <a:latin typeface="Times New Roman" panose="02020603050405020304" pitchFamily="18" charset="0"/>
              </a:rPr>
              <a:t>米</a:t>
            </a:r>
            <a:r>
              <a:rPr kumimoji="1" lang="en-US" altLang="zh-CN" sz="2800" b="1" baseline="30000">
                <a:latin typeface="Times New Roman" panose="02020603050405020304" pitchFamily="18" charset="0"/>
              </a:rPr>
              <a:t>2</a:t>
            </a:r>
            <a:r>
              <a:rPr kumimoji="1" lang="zh-CN" altLang="en-US" sz="2800" b="1">
                <a:latin typeface="Times New Roman" panose="02020603050405020304" pitchFamily="18" charset="0"/>
              </a:rPr>
              <a:t>（</a:t>
            </a:r>
            <a:r>
              <a:rPr kumimoji="1" lang="en-US" altLang="zh-CN" sz="2800" b="1">
                <a:latin typeface="Times New Roman" panose="02020603050405020304" pitchFamily="18" charset="0"/>
              </a:rPr>
              <a:t>kg·m</a:t>
            </a:r>
            <a:r>
              <a:rPr kumimoji="1" lang="en-US" altLang="zh-CN" sz="2800" b="1" baseline="30000">
                <a:latin typeface="Times New Roman" panose="02020603050405020304" pitchFamily="18" charset="0"/>
              </a:rPr>
              <a:t>2</a:t>
            </a:r>
            <a:r>
              <a:rPr kumimoji="1" lang="zh-CN" altLang="en-US" sz="2800" b="1">
                <a:latin typeface="Times New Roman" panose="02020603050405020304" pitchFamily="18" charset="0"/>
              </a:rPr>
              <a:t>）</a:t>
            </a:r>
            <a:endParaRPr kumimoji="1" lang="zh-CN" altLang="en-US" sz="2800" b="1">
              <a:latin typeface="Times New Roman" panose="02020603050405020304" pitchFamily="18" charset="0"/>
            </a:endParaRPr>
          </a:p>
        </p:txBody>
      </p:sp>
      <p:sp>
        <p:nvSpPr>
          <p:cNvPr id="11280" name="Text Box 16"/>
          <p:cNvSpPr txBox="1">
            <a:spLocks noChangeArrowheads="1"/>
          </p:cNvSpPr>
          <p:nvPr/>
        </p:nvSpPr>
        <p:spPr bwMode="auto">
          <a:xfrm>
            <a:off x="3124200" y="2971800"/>
            <a:ext cx="6019800" cy="582613"/>
          </a:xfrm>
          <a:prstGeom prst="rect">
            <a:avLst/>
          </a:prstGeom>
          <a:noFill/>
          <a:ln w="9525">
            <a:noFill/>
            <a:miter lim="800000"/>
          </a:ln>
          <a:effectLst/>
        </p:spPr>
        <p:txBody>
          <a:bodyPr>
            <a:spAutoFit/>
          </a:bodyPr>
          <a:lstStyle/>
          <a:p>
            <a:pPr eaLnBrk="1" hangingPunct="1">
              <a:lnSpc>
                <a:spcPct val="115000"/>
              </a:lnSpc>
              <a:spcBef>
                <a:spcPct val="50000"/>
              </a:spcBef>
              <a:defRPr/>
            </a:pPr>
            <a:r>
              <a:rPr kumimoji="1" lang="zh-CN" altLang="en-US" sz="2800" b="1" dirty="0">
                <a:solidFill>
                  <a:srgbClr val="9933FF"/>
                </a:solidFill>
                <a:effectLst>
                  <a:outerShdw blurRad="38100" dist="38100" dir="2700000" algn="tl">
                    <a:srgbClr val="C0C0C0"/>
                  </a:outerShdw>
                </a:effectLst>
                <a:latin typeface="Times New Roman" panose="02020603050405020304" pitchFamily="18" charset="0"/>
                <a:ea typeface="楷体_GB2312" pitchFamily="49" charset="-122"/>
              </a:rPr>
              <a:t>内力对转轴力矩的总和等于零</a:t>
            </a:r>
            <a:r>
              <a:rPr kumimoji="1" lang="zh-CN" altLang="en-US" sz="2800" b="1" dirty="0">
                <a:solidFill>
                  <a:srgbClr val="9933FF"/>
                </a:solidFill>
                <a:latin typeface="Times New Roman" panose="02020603050405020304" pitchFamily="18" charset="0"/>
              </a:rPr>
              <a:t>。</a:t>
            </a:r>
            <a:endParaRPr kumimoji="1" lang="zh-CN" altLang="en-US" sz="2800" b="1" dirty="0">
              <a:solidFill>
                <a:srgbClr val="9933FF"/>
              </a:solidFill>
              <a:latin typeface="Times New Roman" panose="02020603050405020304" pitchFamily="18" charset="0"/>
            </a:endParaRPr>
          </a:p>
        </p:txBody>
      </p:sp>
      <p:sp>
        <p:nvSpPr>
          <p:cNvPr id="11281" name="Rectangle 17"/>
          <p:cNvSpPr>
            <a:spLocks noChangeArrowheads="1"/>
          </p:cNvSpPr>
          <p:nvPr/>
        </p:nvSpPr>
        <p:spPr bwMode="auto">
          <a:xfrm>
            <a:off x="3851275" y="0"/>
            <a:ext cx="1219200" cy="579438"/>
          </a:xfrm>
          <a:prstGeom prst="rect">
            <a:avLst/>
          </a:prstGeom>
          <a:noFill/>
          <a:ln w="9525">
            <a:noFill/>
            <a:miter lim="800000"/>
          </a:ln>
          <a:effectLst/>
        </p:spPr>
        <p:txBody>
          <a:bodyPr>
            <a:spAutoFit/>
          </a:bodyPr>
          <a:lstStyle/>
          <a:p>
            <a:pPr eaLnBrk="1" hangingPunct="1">
              <a:defRPr/>
            </a:pPr>
            <a:r>
              <a:rPr kumimoji="1" lang="en-US" altLang="zh-CN" sz="3200" b="1">
                <a:solidFill>
                  <a:srgbClr val="990033"/>
                </a:solidFill>
                <a:effectLst>
                  <a:outerShdw blurRad="38100" dist="38100" dir="2700000" algn="tl">
                    <a:srgbClr val="C0C0C0"/>
                  </a:outerShdw>
                </a:effectLst>
                <a:latin typeface="Times New Roman" panose="02020603050405020304" pitchFamily="18" charset="0"/>
                <a:ea typeface="楷体_GB2312" pitchFamily="49" charset="-122"/>
              </a:rPr>
              <a:t>0</a:t>
            </a:r>
            <a:endParaRPr kumimoji="1" lang="en-US" altLang="zh-CN" sz="3200" b="1">
              <a:solidFill>
                <a:srgbClr val="990033"/>
              </a:solidFill>
              <a:effectLst>
                <a:outerShdw blurRad="38100" dist="38100" dir="2700000" algn="tl">
                  <a:srgbClr val="C0C0C0"/>
                </a:outerShdw>
              </a:effectLst>
              <a:latin typeface="Times New Roman" panose="02020603050405020304" pitchFamily="18" charset="0"/>
              <a:ea typeface="楷体_GB2312" pitchFamily="49" charset="-122"/>
            </a:endParaRPr>
          </a:p>
        </p:txBody>
      </p:sp>
      <p:sp>
        <p:nvSpPr>
          <p:cNvPr id="11282" name="AutoShape 18"/>
          <p:cNvSpPr>
            <a:spLocks noChangeArrowheads="1"/>
          </p:cNvSpPr>
          <p:nvPr/>
        </p:nvSpPr>
        <p:spPr bwMode="auto">
          <a:xfrm flipV="1">
            <a:off x="2438400" y="685800"/>
            <a:ext cx="1196975" cy="727075"/>
          </a:xfrm>
          <a:prstGeom prst="wedgeRoundRectCallout">
            <a:avLst>
              <a:gd name="adj1" fmla="val 67370"/>
              <a:gd name="adj2" fmla="val 91921"/>
              <a:gd name="adj3" fmla="val 16667"/>
            </a:avLst>
          </a:prstGeom>
          <a:noFill/>
          <a:ln w="22225">
            <a:solidFill>
              <a:srgbClr val="800000"/>
            </a:solidFill>
            <a:miter lim="800000"/>
          </a:ln>
          <a:extLst>
            <a:ext uri="{909E8E84-426E-40DD-AFC4-6F175D3DCCD1}">
              <a14:hiddenFill xmlns:a14="http://schemas.microsoft.com/office/drawing/2010/main">
                <a:solidFill>
                  <a:srgbClr val="FFFFFF"/>
                </a:solidFill>
              </a14:hiddenFill>
            </a:ext>
          </a:extLst>
        </p:spPr>
        <p:txBody>
          <a:bodyPr rot="1080000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kumimoji="1" lang="zh-CN" altLang="zh-CN" sz="2800" b="1" i="1">
              <a:latin typeface="Times New Roman" panose="02020603050405020304" pitchFamily="18" charset="0"/>
            </a:endParaRPr>
          </a:p>
        </p:txBody>
      </p:sp>
      <p:graphicFrame>
        <p:nvGraphicFramePr>
          <p:cNvPr id="31756" name="Object 25"/>
          <p:cNvGraphicFramePr>
            <a:graphicFrameLocks noChangeAspect="1"/>
          </p:cNvGraphicFramePr>
          <p:nvPr/>
        </p:nvGraphicFramePr>
        <p:xfrm>
          <a:off x="971550" y="333375"/>
          <a:ext cx="6913563" cy="1227138"/>
        </p:xfrm>
        <a:graphic>
          <a:graphicData uri="http://schemas.openxmlformats.org/presentationml/2006/ole">
            <mc:AlternateContent xmlns:mc="http://schemas.openxmlformats.org/markup-compatibility/2006">
              <mc:Choice xmlns:v="urn:schemas-microsoft-com:vml" Requires="v">
                <p:oleObj spid="_x0000_s31780" name="公式" r:id="rId3" imgW="4673600" imgH="723900" progId="Equation.3">
                  <p:embed/>
                </p:oleObj>
              </mc:Choice>
              <mc:Fallback>
                <p:oleObj name="公式" r:id="rId3" imgW="4673600" imgH="723900" progId="Equation.3">
                  <p:embed/>
                  <p:pic>
                    <p:nvPicPr>
                      <p:cNvPr id="0" name="Object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333375"/>
                        <a:ext cx="6913563" cy="1227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71"/>
                                        </p:tgtEl>
                                        <p:attrNameLst>
                                          <p:attrName>style.visibility</p:attrName>
                                        </p:attrNameLst>
                                      </p:cBhvr>
                                      <p:to>
                                        <p:strVal val="visible"/>
                                      </p:to>
                                    </p:set>
                                    <p:animEffect transition="in" filter="blinds(horizontal)">
                                      <p:cBhvr>
                                        <p:cTn id="7" dur="500"/>
                                        <p:tgtEl>
                                          <p:spTgt spid="1127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272"/>
                                        </p:tgtEl>
                                        <p:attrNameLst>
                                          <p:attrName>style.visibility</p:attrName>
                                        </p:attrNameLst>
                                      </p:cBhvr>
                                      <p:to>
                                        <p:strVal val="visible"/>
                                      </p:to>
                                    </p:set>
                                    <p:animEffect transition="in" filter="dissolve">
                                      <p:cBhvr>
                                        <p:cTn id="12" dur="500"/>
                                        <p:tgtEl>
                                          <p:spTgt spid="11272"/>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10" fill="hold" grpId="0" nodeType="clickEffect">
                                  <p:stCondLst>
                                    <p:cond delay="0"/>
                                  </p:stCondLst>
                                  <p:childTnLst>
                                    <p:set>
                                      <p:cBhvr>
                                        <p:cTn id="16" dur="1" fill="hold">
                                          <p:stCondLst>
                                            <p:cond delay="0"/>
                                          </p:stCondLst>
                                        </p:cTn>
                                        <p:tgtEl>
                                          <p:spTgt spid="11280"/>
                                        </p:tgtEl>
                                        <p:attrNameLst>
                                          <p:attrName>style.visibility</p:attrName>
                                        </p:attrNameLst>
                                      </p:cBhvr>
                                      <p:to>
                                        <p:strVal val="visible"/>
                                      </p:to>
                                    </p:set>
                                    <p:anim calcmode="lin" valueType="num">
                                      <p:cBhvr>
                                        <p:cTn id="17" dur="500" fill="hold"/>
                                        <p:tgtEl>
                                          <p:spTgt spid="11280"/>
                                        </p:tgtEl>
                                        <p:attrNameLst>
                                          <p:attrName>ppt_w</p:attrName>
                                        </p:attrNameLst>
                                      </p:cBhvr>
                                      <p:tavLst>
                                        <p:tav tm="0">
                                          <p:val>
                                            <p:fltVal val="0"/>
                                          </p:val>
                                        </p:tav>
                                        <p:tav tm="100000">
                                          <p:val>
                                            <p:strVal val="#ppt_w"/>
                                          </p:val>
                                        </p:tav>
                                      </p:tavLst>
                                    </p:anim>
                                    <p:anim calcmode="lin" valueType="num">
                                      <p:cBhvr>
                                        <p:cTn id="18" dur="500" fill="hold"/>
                                        <p:tgtEl>
                                          <p:spTgt spid="11280"/>
                                        </p:tgtEl>
                                        <p:attrNameLst>
                                          <p:attrName>ppt_h</p:attrName>
                                        </p:attrNameLst>
                                      </p:cBhvr>
                                      <p:tavLst>
                                        <p:tav tm="0">
                                          <p:val>
                                            <p:strVal val="#ppt_h"/>
                                          </p:val>
                                        </p:tav>
                                        <p:tav tm="100000">
                                          <p:val>
                                            <p:strVal val="#ppt_h"/>
                                          </p:val>
                                        </p:tav>
                                      </p:tavLst>
                                    </p:anim>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11282"/>
                                        </p:tgtEl>
                                        <p:attrNameLst>
                                          <p:attrName>style.visibility</p:attrName>
                                        </p:attrNameLst>
                                      </p:cBhvr>
                                      <p:to>
                                        <p:strVal val="visible"/>
                                      </p:to>
                                    </p:set>
                                    <p:animEffect transition="in" filter="wipe(left)">
                                      <p:cBhvr>
                                        <p:cTn id="22" dur="500"/>
                                        <p:tgtEl>
                                          <p:spTgt spid="11282"/>
                                        </p:tgtEl>
                                      </p:cBhvr>
                                    </p:animEffect>
                                  </p:childTnLst>
                                </p:cTn>
                              </p:par>
                            </p:childTnLst>
                          </p:cTn>
                        </p:par>
                        <p:par>
                          <p:cTn id="23" fill="hold">
                            <p:stCondLst>
                              <p:cond delay="1000"/>
                            </p:stCondLst>
                            <p:childTnLst>
                              <p:par>
                                <p:cTn id="24" presetID="3" presetClass="entr" presetSubtype="10" fill="hold" grpId="0" nodeType="afterEffect">
                                  <p:stCondLst>
                                    <p:cond delay="0"/>
                                  </p:stCondLst>
                                  <p:childTnLst>
                                    <p:set>
                                      <p:cBhvr>
                                        <p:cTn id="25" dur="1" fill="hold">
                                          <p:stCondLst>
                                            <p:cond delay="0"/>
                                          </p:stCondLst>
                                        </p:cTn>
                                        <p:tgtEl>
                                          <p:spTgt spid="11281"/>
                                        </p:tgtEl>
                                        <p:attrNameLst>
                                          <p:attrName>style.visibility</p:attrName>
                                        </p:attrNameLst>
                                      </p:cBhvr>
                                      <p:to>
                                        <p:strVal val="visible"/>
                                      </p:to>
                                    </p:set>
                                    <p:animEffect transition="in" filter="blinds(horizontal)">
                                      <p:cBhvr>
                                        <p:cTn id="26" dur="500"/>
                                        <p:tgtEl>
                                          <p:spTgt spid="11281"/>
                                        </p:tgtEl>
                                      </p:cBhvr>
                                    </p:animEffect>
                                  </p:childTnLst>
                                </p:cTn>
                              </p:par>
                            </p:childTnLst>
                          </p:cTn>
                        </p:par>
                      </p:childTnLst>
                    </p:cTn>
                  </p:par>
                  <p:par>
                    <p:cTn id="27" fill="hold">
                      <p:stCondLst>
                        <p:cond delay="indefinite"/>
                      </p:stCondLst>
                      <p:childTnLst>
                        <p:par>
                          <p:cTn id="28" fill="hold">
                            <p:stCondLst>
                              <p:cond delay="0"/>
                            </p:stCondLst>
                            <p:childTnLst>
                              <p:par>
                                <p:cTn id="29" presetID="18" presetClass="entr" presetSubtype="12" fill="hold" grpId="0" nodeType="clickEffect">
                                  <p:stCondLst>
                                    <p:cond delay="0"/>
                                  </p:stCondLst>
                                  <p:childTnLst>
                                    <p:set>
                                      <p:cBhvr>
                                        <p:cTn id="30" dur="1" fill="hold">
                                          <p:stCondLst>
                                            <p:cond delay="0"/>
                                          </p:stCondLst>
                                        </p:cTn>
                                        <p:tgtEl>
                                          <p:spTgt spid="11273"/>
                                        </p:tgtEl>
                                        <p:attrNameLst>
                                          <p:attrName>style.visibility</p:attrName>
                                        </p:attrNameLst>
                                      </p:cBhvr>
                                      <p:to>
                                        <p:strVal val="visible"/>
                                      </p:to>
                                    </p:set>
                                    <p:animEffect transition="in" filter="strips(downLeft)">
                                      <p:cBhvr>
                                        <p:cTn id="31" dur="500"/>
                                        <p:tgtEl>
                                          <p:spTgt spid="11273"/>
                                        </p:tgtEl>
                                      </p:cBhvr>
                                    </p:animEffect>
                                  </p:childTnLst>
                                </p:cTn>
                              </p:par>
                            </p:childTnLst>
                          </p:cTn>
                        </p:par>
                      </p:childTnLst>
                    </p:cTn>
                  </p:par>
                  <p:par>
                    <p:cTn id="32" fill="hold">
                      <p:stCondLst>
                        <p:cond delay="indefinite"/>
                      </p:stCondLst>
                      <p:childTnLst>
                        <p:par>
                          <p:cTn id="33" fill="hold">
                            <p:stCondLst>
                              <p:cond delay="0"/>
                            </p:stCondLst>
                            <p:childTnLst>
                              <p:par>
                                <p:cTn id="34" presetID="23" presetClass="entr" presetSubtype="16" fill="hold" grpId="0" nodeType="clickEffect">
                                  <p:stCondLst>
                                    <p:cond delay="0"/>
                                  </p:stCondLst>
                                  <p:childTnLst>
                                    <p:set>
                                      <p:cBhvr>
                                        <p:cTn id="35" dur="1" fill="hold">
                                          <p:stCondLst>
                                            <p:cond delay="0"/>
                                          </p:stCondLst>
                                        </p:cTn>
                                        <p:tgtEl>
                                          <p:spTgt spid="11278"/>
                                        </p:tgtEl>
                                        <p:attrNameLst>
                                          <p:attrName>style.visibility</p:attrName>
                                        </p:attrNameLst>
                                      </p:cBhvr>
                                      <p:to>
                                        <p:strVal val="visible"/>
                                      </p:to>
                                    </p:set>
                                    <p:anim calcmode="lin" valueType="num">
                                      <p:cBhvr>
                                        <p:cTn id="36" dur="500" fill="hold"/>
                                        <p:tgtEl>
                                          <p:spTgt spid="11278"/>
                                        </p:tgtEl>
                                        <p:attrNameLst>
                                          <p:attrName>ppt_w</p:attrName>
                                        </p:attrNameLst>
                                      </p:cBhvr>
                                      <p:tavLst>
                                        <p:tav tm="0">
                                          <p:val>
                                            <p:fltVal val="0"/>
                                          </p:val>
                                        </p:tav>
                                        <p:tav tm="100000">
                                          <p:val>
                                            <p:strVal val="#ppt_w"/>
                                          </p:val>
                                        </p:tav>
                                      </p:tavLst>
                                    </p:anim>
                                    <p:anim calcmode="lin" valueType="num">
                                      <p:cBhvr>
                                        <p:cTn id="37" dur="500" fill="hold"/>
                                        <p:tgtEl>
                                          <p:spTgt spid="11278"/>
                                        </p:tgtEl>
                                        <p:attrNameLst>
                                          <p:attrName>ppt_h</p:attrName>
                                        </p:attrNameLst>
                                      </p:cBhvr>
                                      <p:tavLst>
                                        <p:tav tm="0">
                                          <p:val>
                                            <p:fltVal val="0"/>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blinds(horizontal)">
                                      <p:cBhvr>
                                        <p:cTn id="42" dur="5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1279"/>
                                        </p:tgtEl>
                                        <p:attrNameLst>
                                          <p:attrName>style.visibility</p:attrName>
                                        </p:attrNameLst>
                                      </p:cBhvr>
                                      <p:to>
                                        <p:strVal val="visible"/>
                                      </p:to>
                                    </p:set>
                                    <p:animEffect transition="in" filter="dissolve">
                                      <p:cBhvr>
                                        <p:cTn id="47" dur="500"/>
                                        <p:tgtEl>
                                          <p:spTgt spid="11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1" grpId="0"/>
      <p:bldP spid="11272" grpId="0" autoUpdateAnimBg="0"/>
      <p:bldP spid="11273" grpId="0" autoUpdateAnimBg="0"/>
      <p:bldP spid="11278" grpId="0" autoUpdateAnimBg="0"/>
      <p:bldP spid="11279" grpId="0" autoUpdateAnimBg="0"/>
      <p:bldP spid="11280" grpId="0" autoUpdateAnimBg="0"/>
      <p:bldP spid="11281" grpId="0" autoUpdateAnimBg="0"/>
      <p:bldP spid="11282"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Text Box 4"/>
          <p:cNvSpPr txBox="1">
            <a:spLocks noChangeArrowheads="1"/>
          </p:cNvSpPr>
          <p:nvPr/>
        </p:nvSpPr>
        <p:spPr bwMode="auto">
          <a:xfrm>
            <a:off x="2008188" y="5365750"/>
            <a:ext cx="4800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i="1">
                <a:latin typeface="Times New Roman" panose="02020603050405020304" pitchFamily="18" charset="0"/>
                <a:cs typeface="Times New Roman" panose="02020603050405020304" pitchFamily="18" charset="0"/>
              </a:rPr>
              <a:t>m</a:t>
            </a:r>
            <a:r>
              <a:rPr kumimoji="1" lang="zh-CN" altLang="zh-CN" sz="2800" b="1">
                <a:latin typeface="宋体" panose="02010600030101010101" pitchFamily="2" charset="-122"/>
              </a:rPr>
              <a:t>反映质点的平动惯性</a:t>
            </a:r>
            <a:endParaRPr kumimoji="1" lang="zh-CN" altLang="en-US" sz="2800" b="1">
              <a:latin typeface="宋体" panose="02010600030101010101" pitchFamily="2" charset="-122"/>
            </a:endParaRPr>
          </a:p>
        </p:txBody>
      </p:sp>
      <p:sp>
        <p:nvSpPr>
          <p:cNvPr id="12290" name="Rectangle 2"/>
          <p:cNvSpPr>
            <a:spLocks noChangeArrowheads="1"/>
          </p:cNvSpPr>
          <p:nvPr/>
        </p:nvSpPr>
        <p:spPr bwMode="auto">
          <a:xfrm>
            <a:off x="4648200" y="228600"/>
            <a:ext cx="36687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kumimoji="1" lang="zh-CN" altLang="en-US" sz="2800" b="1">
                <a:solidFill>
                  <a:srgbClr val="0000FF"/>
                </a:solidFill>
                <a:latin typeface="黑体" panose="02010609060101010101" pitchFamily="2" charset="-122"/>
                <a:ea typeface="黑体" panose="02010609060101010101" pitchFamily="2" charset="-122"/>
              </a:rPr>
              <a:t>刚体定轴转动定律</a:t>
            </a:r>
            <a:endParaRPr kumimoji="1" lang="zh-CN" altLang="en-US" sz="2800" b="1">
              <a:solidFill>
                <a:srgbClr val="0000FF"/>
              </a:solidFill>
              <a:latin typeface="黑体" panose="02010609060101010101" pitchFamily="2" charset="-122"/>
              <a:ea typeface="黑体" panose="02010609060101010101" pitchFamily="2" charset="-122"/>
            </a:endParaRPr>
          </a:p>
        </p:txBody>
      </p:sp>
      <p:sp>
        <p:nvSpPr>
          <p:cNvPr id="12291" name="Text Box 3"/>
          <p:cNvSpPr txBox="1">
            <a:spLocks noChangeArrowheads="1"/>
          </p:cNvSpPr>
          <p:nvPr/>
        </p:nvSpPr>
        <p:spPr bwMode="auto">
          <a:xfrm>
            <a:off x="409575" y="954088"/>
            <a:ext cx="80772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buFontTx/>
              <a:buNone/>
            </a:pPr>
            <a:r>
              <a:rPr kumimoji="1" lang="zh-CN" altLang="en-US" sz="2800" b="1">
                <a:latin typeface="Times New Roman" panose="02020603050405020304" pitchFamily="18" charset="0"/>
                <a:ea typeface="创艺简粗黑" pitchFamily="2" charset="-122"/>
              </a:rPr>
              <a:t>在定轴转动中，刚体所受各外力对转轴的合外力矩等于刚体对该轴的转动惯量和角加速度的乘积。</a:t>
            </a:r>
            <a:endParaRPr kumimoji="1" lang="zh-CN" altLang="en-US" sz="2800" b="1">
              <a:latin typeface="Times New Roman" panose="02020603050405020304" pitchFamily="18" charset="0"/>
              <a:ea typeface="创艺简粗黑" pitchFamily="2" charset="-122"/>
            </a:endParaRPr>
          </a:p>
        </p:txBody>
      </p:sp>
      <p:graphicFrame>
        <p:nvGraphicFramePr>
          <p:cNvPr id="12298" name="Object 10"/>
          <p:cNvGraphicFramePr>
            <a:graphicFrameLocks noChangeAspect="1"/>
          </p:cNvGraphicFramePr>
          <p:nvPr/>
        </p:nvGraphicFramePr>
        <p:xfrm>
          <a:off x="2320925" y="228600"/>
          <a:ext cx="1812925" cy="658813"/>
        </p:xfrm>
        <a:graphic>
          <a:graphicData uri="http://schemas.openxmlformats.org/presentationml/2006/ole">
            <mc:AlternateContent xmlns:mc="http://schemas.openxmlformats.org/markup-compatibility/2006">
              <mc:Choice xmlns:v="urn:schemas-microsoft-com:vml" Requires="v">
                <p:oleObj spid="_x0000_s33917" name="公式" r:id="rId1" imgW="990600" imgH="279400" progId="Equation.3">
                  <p:embed/>
                </p:oleObj>
              </mc:Choice>
              <mc:Fallback>
                <p:oleObj name="公式" r:id="rId1" imgW="990600" imgH="279400" progId="Equation.3">
                  <p:embed/>
                  <p:pic>
                    <p:nvPicPr>
                      <p:cNvPr id="0" name="Object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0925" y="228600"/>
                        <a:ext cx="1812925" cy="658813"/>
                      </a:xfrm>
                      <a:prstGeom prst="rect">
                        <a:avLst/>
                      </a:prstGeom>
                      <a:solidFill>
                        <a:srgbClr val="FFCC00">
                          <a:alpha val="27843"/>
                        </a:srgbClr>
                      </a:solidFill>
                      <a:ln w="2857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25"/>
          <p:cNvGrpSpPr/>
          <p:nvPr/>
        </p:nvGrpSpPr>
        <p:grpSpPr bwMode="auto">
          <a:xfrm>
            <a:off x="2776538" y="2667000"/>
            <a:ext cx="4554537" cy="623888"/>
            <a:chOff x="1776" y="1278"/>
            <a:chExt cx="2869" cy="393"/>
          </a:xfrm>
        </p:grpSpPr>
        <p:graphicFrame>
          <p:nvGraphicFramePr>
            <p:cNvPr id="33815" name="Object 13"/>
            <p:cNvGraphicFramePr>
              <a:graphicFrameLocks noChangeAspect="1"/>
            </p:cNvGraphicFramePr>
            <p:nvPr/>
          </p:nvGraphicFramePr>
          <p:xfrm>
            <a:off x="2071" y="1278"/>
            <a:ext cx="990" cy="389"/>
          </p:xfrm>
          <a:graphic>
            <a:graphicData uri="http://schemas.openxmlformats.org/presentationml/2006/ole">
              <mc:AlternateContent xmlns:mc="http://schemas.openxmlformats.org/markup-compatibility/2006">
                <mc:Choice xmlns:v="urn:schemas-microsoft-com:vml" Requires="v">
                  <p:oleObj spid="_x0000_s33918" name="公式" r:id="rId3" imgW="927100" imgH="317500" progId="Equation.3">
                    <p:embed/>
                  </p:oleObj>
                </mc:Choice>
                <mc:Fallback>
                  <p:oleObj name="公式" r:id="rId3" imgW="927100" imgH="317500"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1" y="1278"/>
                          <a:ext cx="990" cy="389"/>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16" name="Text Box 14"/>
            <p:cNvSpPr txBox="1">
              <a:spLocks noChangeArrowheads="1"/>
            </p:cNvSpPr>
            <p:nvPr/>
          </p:nvSpPr>
          <p:spPr bwMode="auto">
            <a:xfrm>
              <a:off x="3061" y="1344"/>
              <a:ext cx="15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地位相当</a:t>
              </a:r>
              <a:endParaRPr kumimoji="1" lang="zh-CN" altLang="en-US" sz="2800" b="1">
                <a:latin typeface="Times New Roman" panose="02020603050405020304" pitchFamily="18" charset="0"/>
              </a:endParaRPr>
            </a:p>
          </p:txBody>
        </p:sp>
        <p:sp>
          <p:nvSpPr>
            <p:cNvPr id="33817" name="Text Box 15"/>
            <p:cNvSpPr txBox="1">
              <a:spLocks noChangeArrowheads="1"/>
            </p:cNvSpPr>
            <p:nvPr/>
          </p:nvSpPr>
          <p:spPr bwMode="auto">
            <a:xfrm>
              <a:off x="1776" y="1333"/>
              <a:ext cx="4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与</a:t>
              </a:r>
              <a:endParaRPr kumimoji="1" lang="zh-CN" altLang="en-US" sz="2800" b="1">
                <a:latin typeface="Times New Roman" panose="02020603050405020304" pitchFamily="18" charset="0"/>
              </a:endParaRPr>
            </a:p>
          </p:txBody>
        </p:sp>
      </p:grpSp>
      <p:graphicFrame>
        <p:nvGraphicFramePr>
          <p:cNvPr id="12306" name="Object 18"/>
          <p:cNvGraphicFramePr>
            <a:graphicFrameLocks noChangeAspect="1"/>
          </p:cNvGraphicFramePr>
          <p:nvPr/>
        </p:nvGraphicFramePr>
        <p:xfrm>
          <a:off x="833438" y="2771775"/>
          <a:ext cx="1654175" cy="600075"/>
        </p:xfrm>
        <a:graphic>
          <a:graphicData uri="http://schemas.openxmlformats.org/presentationml/2006/ole">
            <mc:AlternateContent xmlns:mc="http://schemas.openxmlformats.org/markup-compatibility/2006">
              <mc:Choice xmlns:v="urn:schemas-microsoft-com:vml" Requires="v">
                <p:oleObj spid="_x0000_s33919" name="公式" r:id="rId5" imgW="990600" imgH="279400" progId="Equation.3">
                  <p:embed/>
                </p:oleObj>
              </mc:Choice>
              <mc:Fallback>
                <p:oleObj name="公式" r:id="rId5" imgW="990600" imgH="279400" progId="Equation.3">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3438" y="2771775"/>
                        <a:ext cx="1654175" cy="600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12" name="Text Box 24"/>
          <p:cNvSpPr txBox="1">
            <a:spLocks noChangeArrowheads="1"/>
          </p:cNvSpPr>
          <p:nvPr/>
        </p:nvSpPr>
        <p:spPr bwMode="auto">
          <a:xfrm>
            <a:off x="2044700" y="6007100"/>
            <a:ext cx="54832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i="1">
                <a:solidFill>
                  <a:srgbClr val="0000FF"/>
                </a:solidFill>
                <a:latin typeface="Times New Roman" panose="02020603050405020304" pitchFamily="18" charset="0"/>
              </a:rPr>
              <a:t>J</a:t>
            </a:r>
            <a:r>
              <a:rPr kumimoji="1" lang="zh-CN" altLang="en-US" sz="2800" b="1">
                <a:solidFill>
                  <a:srgbClr val="0000FF"/>
                </a:solidFill>
                <a:latin typeface="黑体" panose="02010609060101010101" pitchFamily="2" charset="-122"/>
                <a:ea typeface="黑体" panose="02010609060101010101" pitchFamily="2" charset="-122"/>
              </a:rPr>
              <a:t>反映刚体的转动惯性</a:t>
            </a:r>
            <a:endParaRPr kumimoji="1" lang="zh-CN" altLang="en-US" sz="2800" b="1">
              <a:latin typeface="宋体" panose="02010600030101010101" pitchFamily="2" charset="-122"/>
            </a:endParaRPr>
          </a:p>
        </p:txBody>
      </p:sp>
      <p:sp>
        <p:nvSpPr>
          <p:cNvPr id="33801"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073C83B-9ECD-4A31-9038-8A2193DABBC8}" type="slidenum">
              <a:rPr lang="en-US" altLang="zh-CN" sz="2400">
                <a:solidFill>
                  <a:srgbClr val="0000FF"/>
                </a:solidFill>
                <a:latin typeface="Times New Roman" panose="02020603050405020304" pitchFamily="18" charset="0"/>
              </a:rPr>
            </a:fld>
            <a:endParaRPr lang="en-US" altLang="zh-CN" sz="2400">
              <a:solidFill>
                <a:srgbClr val="0000FF"/>
              </a:solidFill>
              <a:latin typeface="Times New Roman" panose="02020603050405020304" pitchFamily="18" charset="0"/>
            </a:endParaRPr>
          </a:p>
        </p:txBody>
      </p:sp>
      <p:sp>
        <p:nvSpPr>
          <p:cNvPr id="20" name="Text Box 8"/>
          <p:cNvSpPr txBox="1">
            <a:spLocks noChangeArrowheads="1"/>
          </p:cNvSpPr>
          <p:nvPr/>
        </p:nvSpPr>
        <p:spPr bwMode="auto">
          <a:xfrm>
            <a:off x="373063" y="2085975"/>
            <a:ext cx="460851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latin typeface="Times New Roman" panose="02020603050405020304" pitchFamily="18" charset="0"/>
                <a:cs typeface="Times New Roman" panose="02020603050405020304" pitchFamily="18" charset="0"/>
              </a:rPr>
              <a:t>与牛顿第二定律比较：</a:t>
            </a:r>
            <a:endParaRPr lang="zh-CN" altLang="en-US" sz="2800" b="1">
              <a:latin typeface="Times New Roman" panose="02020603050405020304" pitchFamily="18" charset="0"/>
              <a:cs typeface="Times New Roman" panose="02020603050405020304" pitchFamily="18" charset="0"/>
            </a:endParaRPr>
          </a:p>
        </p:txBody>
      </p:sp>
      <p:sp>
        <p:nvSpPr>
          <p:cNvPr id="21" name="Rectangle 9"/>
          <p:cNvSpPr>
            <a:spLocks noChangeArrowheads="1"/>
          </p:cNvSpPr>
          <p:nvPr/>
        </p:nvSpPr>
        <p:spPr bwMode="auto">
          <a:xfrm>
            <a:off x="4216400" y="4705350"/>
            <a:ext cx="3841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b="1" i="1">
                <a:latin typeface="Times New Roman" panose="02020603050405020304" pitchFamily="18" charset="0"/>
                <a:cs typeface="Times New Roman" panose="02020603050405020304" pitchFamily="18" charset="0"/>
              </a:rPr>
              <a:t>J</a:t>
            </a:r>
            <a:r>
              <a:rPr lang="en-US" altLang="zh-CN" sz="2800" b="1" i="1">
                <a:latin typeface="Times New Roman" panose="02020603050405020304" pitchFamily="18" charset="0"/>
                <a:cs typeface="Times New Roman" panose="02020603050405020304" pitchFamily="18" charset="0"/>
              </a:rPr>
              <a:t>  </a:t>
            </a:r>
            <a:endParaRPr lang="en-US" altLang="zh-CN" sz="2800" b="1" i="1">
              <a:latin typeface="Times New Roman" panose="02020603050405020304" pitchFamily="18" charset="0"/>
              <a:cs typeface="Times New Roman" panose="02020603050405020304" pitchFamily="18" charset="0"/>
            </a:endParaRPr>
          </a:p>
        </p:txBody>
      </p:sp>
      <p:sp>
        <p:nvSpPr>
          <p:cNvPr id="22" name="Rectangle 10"/>
          <p:cNvSpPr>
            <a:spLocks noChangeArrowheads="1"/>
          </p:cNvSpPr>
          <p:nvPr/>
        </p:nvSpPr>
        <p:spPr bwMode="auto">
          <a:xfrm>
            <a:off x="5143500" y="4629150"/>
            <a:ext cx="47625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b="1" i="1">
                <a:latin typeface="Times New Roman" panose="02020603050405020304" pitchFamily="18" charset="0"/>
                <a:cs typeface="Times New Roman" panose="02020603050405020304" pitchFamily="18" charset="0"/>
              </a:rPr>
              <a:t>m</a:t>
            </a:r>
            <a:endParaRPr lang="en-US" altLang="zh-CN" b="1" i="1">
              <a:latin typeface="Times New Roman" panose="02020603050405020304" pitchFamily="18" charset="0"/>
              <a:cs typeface="Times New Roman" panose="02020603050405020304" pitchFamily="18" charset="0"/>
            </a:endParaRPr>
          </a:p>
        </p:txBody>
      </p:sp>
      <p:graphicFrame>
        <p:nvGraphicFramePr>
          <p:cNvPr id="23" name="Object 20"/>
          <p:cNvGraphicFramePr>
            <a:graphicFrameLocks noChangeAspect="1"/>
          </p:cNvGraphicFramePr>
          <p:nvPr/>
        </p:nvGraphicFramePr>
        <p:xfrm>
          <a:off x="1860550" y="3613150"/>
          <a:ext cx="1447800" cy="450850"/>
        </p:xfrm>
        <a:graphic>
          <a:graphicData uri="http://schemas.openxmlformats.org/presentationml/2006/ole">
            <mc:AlternateContent xmlns:mc="http://schemas.openxmlformats.org/markup-compatibility/2006">
              <mc:Choice xmlns:v="urn:schemas-microsoft-com:vml" Requires="v">
                <p:oleObj spid="_x0000_s33920" name="Equation" r:id="rId7" imgW="2184400" imgH="660400" progId="Equation.3">
                  <p:embed/>
                </p:oleObj>
              </mc:Choice>
              <mc:Fallback>
                <p:oleObj name="Equation" r:id="rId7" imgW="2184400" imgH="660400" progId="Equation.3">
                  <p:embed/>
                  <p:pic>
                    <p:nvPicPr>
                      <p:cNvPr id="0"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60550" y="3613150"/>
                        <a:ext cx="1447800"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 name="Object 21"/>
          <p:cNvGraphicFramePr>
            <a:graphicFrameLocks noChangeAspect="1"/>
          </p:cNvGraphicFramePr>
          <p:nvPr/>
        </p:nvGraphicFramePr>
        <p:xfrm>
          <a:off x="1924050" y="4360863"/>
          <a:ext cx="1257300" cy="574675"/>
        </p:xfrm>
        <a:graphic>
          <a:graphicData uri="http://schemas.openxmlformats.org/presentationml/2006/ole">
            <mc:AlternateContent xmlns:mc="http://schemas.openxmlformats.org/markup-compatibility/2006">
              <mc:Choice xmlns:v="urn:schemas-microsoft-com:vml" Requires="v">
                <p:oleObj spid="_x0000_s33921" name="公式" r:id="rId9" imgW="1701800" imgH="711200" progId="Equation.3">
                  <p:embed/>
                </p:oleObj>
              </mc:Choice>
              <mc:Fallback>
                <p:oleObj name="公式" r:id="rId9" imgW="1701800" imgH="711200" progId="Equation.3">
                  <p:embed/>
                  <p:pic>
                    <p:nvPicPr>
                      <p:cNvPr id="0"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24050" y="4360863"/>
                        <a:ext cx="1257300" cy="57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 name="Object 22"/>
          <p:cNvGraphicFramePr>
            <a:graphicFrameLocks noChangeAspect="1"/>
          </p:cNvGraphicFramePr>
          <p:nvPr/>
        </p:nvGraphicFramePr>
        <p:xfrm>
          <a:off x="4194175" y="3567113"/>
          <a:ext cx="488950" cy="490537"/>
        </p:xfrm>
        <a:graphic>
          <a:graphicData uri="http://schemas.openxmlformats.org/presentationml/2006/ole">
            <mc:AlternateContent xmlns:mc="http://schemas.openxmlformats.org/markup-compatibility/2006">
              <mc:Choice xmlns:v="urn:schemas-microsoft-com:vml" Requires="v">
                <p:oleObj spid="_x0000_s33922" name="公式" r:id="rId11" imgW="279400" imgH="279400" progId="Equation.3">
                  <p:embed/>
                </p:oleObj>
              </mc:Choice>
              <mc:Fallback>
                <p:oleObj name="公式" r:id="rId11" imgW="279400" imgH="279400" progId="Equation.3">
                  <p:embed/>
                  <p:pic>
                    <p:nvPicPr>
                      <p:cNvPr id="0" name="Object 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94175" y="3567113"/>
                        <a:ext cx="488950"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 name="Line 14"/>
          <p:cNvSpPr>
            <a:spLocks noChangeShapeType="1"/>
          </p:cNvSpPr>
          <p:nvPr/>
        </p:nvSpPr>
        <p:spPr bwMode="auto">
          <a:xfrm>
            <a:off x="4649788" y="3862388"/>
            <a:ext cx="457200" cy="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7" name="Object 23"/>
          <p:cNvGraphicFramePr>
            <a:graphicFrameLocks noChangeAspect="1"/>
          </p:cNvGraphicFramePr>
          <p:nvPr/>
        </p:nvGraphicFramePr>
        <p:xfrm>
          <a:off x="5130800" y="3646488"/>
          <a:ext cx="342900" cy="381000"/>
        </p:xfrm>
        <a:graphic>
          <a:graphicData uri="http://schemas.openxmlformats.org/presentationml/2006/ole">
            <mc:AlternateContent xmlns:mc="http://schemas.openxmlformats.org/markup-compatibility/2006">
              <mc:Choice xmlns:v="urn:schemas-microsoft-com:vml" Requires="v">
                <p:oleObj spid="_x0000_s33923" name="Equation" r:id="rId13" imgW="558800" imgH="635000" progId="Equation.3">
                  <p:embed/>
                </p:oleObj>
              </mc:Choice>
              <mc:Fallback>
                <p:oleObj name="Equation" r:id="rId13" imgW="558800" imgH="635000" progId="Equation.3">
                  <p:embed/>
                  <p:pic>
                    <p:nvPicPr>
                      <p:cNvPr id="0" name="Object 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130800" y="3646488"/>
                        <a:ext cx="3429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 name="Object 24"/>
          <p:cNvGraphicFramePr>
            <a:graphicFrameLocks noChangeAspect="1"/>
          </p:cNvGraphicFramePr>
          <p:nvPr/>
        </p:nvGraphicFramePr>
        <p:xfrm>
          <a:off x="5175250" y="4173538"/>
          <a:ext cx="301625" cy="396875"/>
        </p:xfrm>
        <a:graphic>
          <a:graphicData uri="http://schemas.openxmlformats.org/presentationml/2006/ole">
            <mc:AlternateContent xmlns:mc="http://schemas.openxmlformats.org/markup-compatibility/2006">
              <mc:Choice xmlns:v="urn:schemas-microsoft-com:vml" Requires="v">
                <p:oleObj spid="_x0000_s33924" name="Equation" r:id="rId15" imgW="355600" imgH="495300" progId="Equation.3">
                  <p:embed/>
                </p:oleObj>
              </mc:Choice>
              <mc:Fallback>
                <p:oleObj name="Equation" r:id="rId15" imgW="355600" imgH="495300" progId="Equation.3">
                  <p:embed/>
                  <p:pic>
                    <p:nvPicPr>
                      <p:cNvPr id="0" name="Object 2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175250" y="4173538"/>
                        <a:ext cx="3016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 name="Line 17"/>
          <p:cNvSpPr>
            <a:spLocks noChangeShapeType="1"/>
          </p:cNvSpPr>
          <p:nvPr/>
        </p:nvSpPr>
        <p:spPr bwMode="auto">
          <a:xfrm>
            <a:off x="4597400" y="4408488"/>
            <a:ext cx="457200" cy="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0" name="Object 25"/>
          <p:cNvGraphicFramePr>
            <a:graphicFrameLocks noChangeAspect="1"/>
          </p:cNvGraphicFramePr>
          <p:nvPr/>
        </p:nvGraphicFramePr>
        <p:xfrm>
          <a:off x="4203700" y="4171950"/>
          <a:ext cx="317500" cy="482600"/>
        </p:xfrm>
        <a:graphic>
          <a:graphicData uri="http://schemas.openxmlformats.org/presentationml/2006/ole">
            <mc:AlternateContent xmlns:mc="http://schemas.openxmlformats.org/markup-compatibility/2006">
              <mc:Choice xmlns:v="urn:schemas-microsoft-com:vml" Requires="v">
                <p:oleObj spid="_x0000_s33925" name="Equation" r:id="rId17" imgW="495300" imgH="850900" progId="Equation.3">
                  <p:embed/>
                </p:oleObj>
              </mc:Choice>
              <mc:Fallback>
                <p:oleObj name="Equation" r:id="rId17" imgW="495300" imgH="850900" progId="Equation.3">
                  <p:embed/>
                  <p:pic>
                    <p:nvPicPr>
                      <p:cNvPr id="0" name="Object 2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03700" y="4171950"/>
                        <a:ext cx="3175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 name="Line 19"/>
          <p:cNvSpPr>
            <a:spLocks noChangeShapeType="1"/>
          </p:cNvSpPr>
          <p:nvPr/>
        </p:nvSpPr>
        <p:spPr bwMode="auto">
          <a:xfrm>
            <a:off x="4619625" y="4910138"/>
            <a:ext cx="457200" cy="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 name="AutoShape 20"/>
          <p:cNvSpPr/>
          <p:nvPr/>
        </p:nvSpPr>
        <p:spPr bwMode="auto">
          <a:xfrm>
            <a:off x="3911600" y="3875088"/>
            <a:ext cx="152400" cy="1066800"/>
          </a:xfrm>
          <a:prstGeom prst="leftBrace">
            <a:avLst>
              <a:gd name="adj1" fmla="val 58333"/>
              <a:gd name="adj2" fmla="val 50000"/>
            </a:avLst>
          </a:prstGeom>
          <a:noFill/>
          <a:ln w="38100">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800" b="1">
              <a:latin typeface="Times New Roman" panose="02020603050405020304" pitchFamily="18" charset="0"/>
              <a:cs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12298"/>
                                        </p:tgtEl>
                                        <p:attrNameLst>
                                          <p:attrName>style.visibility</p:attrName>
                                        </p:attrNameLst>
                                      </p:cBhvr>
                                      <p:to>
                                        <p:strVal val="visible"/>
                                      </p:to>
                                    </p:set>
                                    <p:animEffect transition="in" filter="box(in)">
                                      <p:cBhvr>
                                        <p:cTn id="7" dur="500"/>
                                        <p:tgtEl>
                                          <p:spTgt spid="12298"/>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2290"/>
                                        </p:tgtEl>
                                        <p:attrNameLst>
                                          <p:attrName>style.visibility</p:attrName>
                                        </p:attrNameLst>
                                      </p:cBhvr>
                                      <p:to>
                                        <p:strVal val="visible"/>
                                      </p:to>
                                    </p:set>
                                    <p:animEffect transition="in" filter="blinds(horizontal)">
                                      <p:cBhvr>
                                        <p:cTn id="11" dur="500"/>
                                        <p:tgtEl>
                                          <p:spTgt spid="12290"/>
                                        </p:tgtEl>
                                      </p:cBhvr>
                                    </p:animEffect>
                                  </p:childTnLst>
                                </p:cTn>
                              </p:par>
                            </p:childTnLst>
                          </p:cTn>
                        </p:par>
                      </p:childTnLst>
                    </p:cTn>
                  </p:par>
                  <p:par>
                    <p:cTn id="12" fill="hold">
                      <p:stCondLst>
                        <p:cond delay="indefinite"/>
                      </p:stCondLst>
                      <p:childTnLst>
                        <p:par>
                          <p:cTn id="13" fill="hold">
                            <p:stCondLst>
                              <p:cond delay="0"/>
                            </p:stCondLst>
                            <p:childTnLst>
                              <p:par>
                                <p:cTn id="14" presetID="17" presetClass="entr" presetSubtype="10" fill="hold" grpId="0" nodeType="clickEffect">
                                  <p:stCondLst>
                                    <p:cond delay="0"/>
                                  </p:stCondLst>
                                  <p:childTnLst>
                                    <p:set>
                                      <p:cBhvr>
                                        <p:cTn id="15" dur="1" fill="hold">
                                          <p:stCondLst>
                                            <p:cond delay="0"/>
                                          </p:stCondLst>
                                        </p:cTn>
                                        <p:tgtEl>
                                          <p:spTgt spid="12291">
                                            <p:txEl>
                                              <p:pRg st="0" end="0"/>
                                            </p:txEl>
                                          </p:spTgt>
                                        </p:tgtEl>
                                        <p:attrNameLst>
                                          <p:attrName>style.visibility</p:attrName>
                                        </p:attrNameLst>
                                      </p:cBhvr>
                                      <p:to>
                                        <p:strVal val="visible"/>
                                      </p:to>
                                    </p:set>
                                    <p:anim calcmode="lin" valueType="num">
                                      <p:cBhvr>
                                        <p:cTn id="16" dur="500" fill="hold"/>
                                        <p:tgtEl>
                                          <p:spTgt spid="12291">
                                            <p:txEl>
                                              <p:pRg st="0" end="0"/>
                                            </p:txEl>
                                          </p:spTgt>
                                        </p:tgtEl>
                                        <p:attrNameLst>
                                          <p:attrName>ppt_w</p:attrName>
                                        </p:attrNameLst>
                                      </p:cBhvr>
                                      <p:tavLst>
                                        <p:tav tm="0">
                                          <p:val>
                                            <p:fltVal val="0"/>
                                          </p:val>
                                        </p:tav>
                                        <p:tav tm="100000">
                                          <p:val>
                                            <p:strVal val="#ppt_w"/>
                                          </p:val>
                                        </p:tav>
                                      </p:tavLst>
                                    </p:anim>
                                    <p:anim calcmode="lin" valueType="num">
                                      <p:cBhvr>
                                        <p:cTn id="17" dur="500" fill="hold"/>
                                        <p:tgtEl>
                                          <p:spTgt spid="12291">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17" presetClass="entr" presetSubtype="10" fill="hold" grpId="0" nodeType="clickEffect">
                                  <p:stCondLst>
                                    <p:cond delay="0"/>
                                  </p:stCondLst>
                                  <p:iterate type="lt">
                                    <p:tmPct val="100000"/>
                                  </p:iterate>
                                  <p:childTnLst>
                                    <p:set>
                                      <p:cBhvr>
                                        <p:cTn id="21" dur="1" fill="hold">
                                          <p:stCondLst>
                                            <p:cond delay="0"/>
                                          </p:stCondLst>
                                        </p:cTn>
                                        <p:tgtEl>
                                          <p:spTgt spid="20"/>
                                        </p:tgtEl>
                                        <p:attrNameLst>
                                          <p:attrName>style.visibility</p:attrName>
                                        </p:attrNameLst>
                                      </p:cBhvr>
                                      <p:to>
                                        <p:strVal val="visible"/>
                                      </p:to>
                                    </p:set>
                                    <p:anim calcmode="lin" valueType="num">
                                      <p:cBhvr>
                                        <p:cTn id="22" dur="75" fill="hold"/>
                                        <p:tgtEl>
                                          <p:spTgt spid="20"/>
                                        </p:tgtEl>
                                        <p:attrNameLst>
                                          <p:attrName>ppt_w</p:attrName>
                                        </p:attrNameLst>
                                      </p:cBhvr>
                                      <p:tavLst>
                                        <p:tav tm="0">
                                          <p:val>
                                            <p:fltVal val="0"/>
                                          </p:val>
                                        </p:tav>
                                        <p:tav tm="100000">
                                          <p:val>
                                            <p:strVal val="#ppt_w"/>
                                          </p:val>
                                        </p:tav>
                                      </p:tavLst>
                                    </p:anim>
                                    <p:anim calcmode="lin" valueType="num">
                                      <p:cBhvr>
                                        <p:cTn id="23" dur="75" fill="hold"/>
                                        <p:tgtEl>
                                          <p:spTgt spid="20"/>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12306"/>
                                        </p:tgtEl>
                                        <p:attrNameLst>
                                          <p:attrName>style.visibility</p:attrName>
                                        </p:attrNameLst>
                                      </p:cBhvr>
                                      <p:to>
                                        <p:strVal val="visible"/>
                                      </p:to>
                                    </p:set>
                                    <p:animEffect transition="in" filter="box(in)">
                                      <p:cBhvr>
                                        <p:cTn id="28" dur="500"/>
                                        <p:tgtEl>
                                          <p:spTgt spid="12306"/>
                                        </p:tgtEl>
                                      </p:cBhvr>
                                    </p:animEffect>
                                  </p:childTnLst>
                                </p:cTn>
                              </p:par>
                            </p:childTnLst>
                          </p:cTn>
                        </p:par>
                        <p:par>
                          <p:cTn id="29" fill="hold">
                            <p:stCondLst>
                              <p:cond delay="500"/>
                            </p:stCondLst>
                            <p:childTnLst>
                              <p:par>
                                <p:cTn id="30" presetID="3" presetClass="entr" presetSubtype="10" fill="hold" nodeType="after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linds(horizontal)">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37"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barn(outVertical)">
                                      <p:cBhvr>
                                        <p:cTn id="37" dur="500"/>
                                        <p:tgtEl>
                                          <p:spTgt spid="23"/>
                                        </p:tgtEl>
                                      </p:cBhvr>
                                    </p:animEffect>
                                  </p:childTnLst>
                                </p:cTn>
                              </p:par>
                              <p:par>
                                <p:cTn id="38" presetID="16" presetClass="entr" presetSubtype="37" fill="hold"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barn(outVertical)">
                                      <p:cBhvr>
                                        <p:cTn id="40" dur="500"/>
                                        <p:tgtEl>
                                          <p:spTgt spid="24"/>
                                        </p:tgtEl>
                                      </p:cBhvr>
                                    </p:animEffect>
                                  </p:childTnLst>
                                </p:cTn>
                              </p:par>
                            </p:childTnLst>
                          </p:cTn>
                        </p:par>
                      </p:childTnLst>
                    </p:cTn>
                  </p:par>
                  <p:par>
                    <p:cTn id="41" fill="hold">
                      <p:stCondLst>
                        <p:cond delay="indefinite"/>
                      </p:stCondLst>
                      <p:childTnLst>
                        <p:par>
                          <p:cTn id="42" fill="hold">
                            <p:stCondLst>
                              <p:cond delay="0"/>
                            </p:stCondLst>
                            <p:childTnLst>
                              <p:par>
                                <p:cTn id="43" presetID="17" presetClass="entr" presetSubtype="1" fill="hold" grpId="0" nodeType="clickEffect">
                                  <p:stCondLst>
                                    <p:cond delay="0"/>
                                  </p:stCondLst>
                                  <p:childTnLst>
                                    <p:set>
                                      <p:cBhvr>
                                        <p:cTn id="44" dur="1" fill="hold">
                                          <p:stCondLst>
                                            <p:cond delay="0"/>
                                          </p:stCondLst>
                                        </p:cTn>
                                        <p:tgtEl>
                                          <p:spTgt spid="32"/>
                                        </p:tgtEl>
                                        <p:attrNameLst>
                                          <p:attrName>style.visibility</p:attrName>
                                        </p:attrNameLst>
                                      </p:cBhvr>
                                      <p:to>
                                        <p:strVal val="visible"/>
                                      </p:to>
                                    </p:set>
                                    <p:anim calcmode="lin" valueType="num">
                                      <p:cBhvr>
                                        <p:cTn id="45" dur="500" fill="hold"/>
                                        <p:tgtEl>
                                          <p:spTgt spid="32"/>
                                        </p:tgtEl>
                                        <p:attrNameLst>
                                          <p:attrName>ppt_x</p:attrName>
                                        </p:attrNameLst>
                                      </p:cBhvr>
                                      <p:tavLst>
                                        <p:tav tm="0">
                                          <p:val>
                                            <p:strVal val="#ppt_x"/>
                                          </p:val>
                                        </p:tav>
                                        <p:tav tm="100000">
                                          <p:val>
                                            <p:strVal val="#ppt_x"/>
                                          </p:val>
                                        </p:tav>
                                      </p:tavLst>
                                    </p:anim>
                                    <p:anim calcmode="lin" valueType="num">
                                      <p:cBhvr>
                                        <p:cTn id="46" dur="500" fill="hold"/>
                                        <p:tgtEl>
                                          <p:spTgt spid="32"/>
                                        </p:tgtEl>
                                        <p:attrNameLst>
                                          <p:attrName>ppt_y</p:attrName>
                                        </p:attrNameLst>
                                      </p:cBhvr>
                                      <p:tavLst>
                                        <p:tav tm="0">
                                          <p:val>
                                            <p:strVal val="#ppt_y-#ppt_h/2"/>
                                          </p:val>
                                        </p:tav>
                                        <p:tav tm="100000">
                                          <p:val>
                                            <p:strVal val="#ppt_y"/>
                                          </p:val>
                                        </p:tav>
                                      </p:tavLst>
                                    </p:anim>
                                    <p:anim calcmode="lin" valueType="num">
                                      <p:cBhvr>
                                        <p:cTn id="47" dur="500" fill="hold"/>
                                        <p:tgtEl>
                                          <p:spTgt spid="32"/>
                                        </p:tgtEl>
                                        <p:attrNameLst>
                                          <p:attrName>ppt_w</p:attrName>
                                        </p:attrNameLst>
                                      </p:cBhvr>
                                      <p:tavLst>
                                        <p:tav tm="0">
                                          <p:val>
                                            <p:strVal val="#ppt_w"/>
                                          </p:val>
                                        </p:tav>
                                        <p:tav tm="100000">
                                          <p:val>
                                            <p:strVal val="#ppt_w"/>
                                          </p:val>
                                        </p:tav>
                                      </p:tavLst>
                                    </p:anim>
                                    <p:anim calcmode="lin" valueType="num">
                                      <p:cBhvr>
                                        <p:cTn id="48" dur="500" fill="hold"/>
                                        <p:tgtEl>
                                          <p:spTgt spid="32"/>
                                        </p:tgtEl>
                                        <p:attrNameLst>
                                          <p:attrName>ppt_h</p:attrName>
                                        </p:attrNameLst>
                                      </p:cBhvr>
                                      <p:tavLst>
                                        <p:tav tm="0">
                                          <p:val>
                                            <p:fltVal val="0"/>
                                          </p:val>
                                        </p:tav>
                                        <p:tav tm="100000">
                                          <p:val>
                                            <p:strVal val="#ppt_h"/>
                                          </p:val>
                                        </p:tav>
                                      </p:tavLst>
                                    </p:anim>
                                  </p:childTnLst>
                                </p:cTn>
                              </p:par>
                            </p:childTnLst>
                          </p:cTn>
                        </p:par>
                        <p:par>
                          <p:cTn id="49" fill="hold">
                            <p:stCondLst>
                              <p:cond delay="500"/>
                            </p:stCondLst>
                            <p:childTnLst>
                              <p:par>
                                <p:cTn id="50" presetID="12" presetClass="entr" presetSubtype="1" fill="hold" nodeType="after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slide(fromTop)">
                                      <p:cBhvr>
                                        <p:cTn id="52" dur="500"/>
                                        <p:tgtEl>
                                          <p:spTgt spid="25"/>
                                        </p:tgtEl>
                                      </p:cBhvr>
                                    </p:animEffect>
                                  </p:childTnLst>
                                </p:cTn>
                              </p:par>
                            </p:childTnLst>
                          </p:cTn>
                        </p:par>
                        <p:par>
                          <p:cTn id="53" fill="hold">
                            <p:stCondLst>
                              <p:cond delay="1000"/>
                            </p:stCondLst>
                            <p:childTnLst>
                              <p:par>
                                <p:cTn id="54" presetID="12" presetClass="entr" presetSubtype="2" fill="hold" nodeType="after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slide(fromRight)">
                                      <p:cBhvr>
                                        <p:cTn id="56" dur="500"/>
                                        <p:tgtEl>
                                          <p:spTgt spid="30"/>
                                        </p:tgtEl>
                                      </p:cBhvr>
                                    </p:animEffect>
                                  </p:childTnLst>
                                </p:cTn>
                              </p:par>
                            </p:childTnLst>
                          </p:cTn>
                        </p:par>
                        <p:par>
                          <p:cTn id="57" fill="hold">
                            <p:stCondLst>
                              <p:cond delay="1500"/>
                            </p:stCondLst>
                            <p:childTnLst>
                              <p:par>
                                <p:cTn id="58" presetID="12" presetClass="entr" presetSubtype="4" fill="hold" grpId="0" nodeType="after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slide(fromBottom)">
                                      <p:cBhvr>
                                        <p:cTn id="60" dur="500"/>
                                        <p:tgtEl>
                                          <p:spTgt spid="21"/>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wipe(left)">
                                      <p:cBhvr>
                                        <p:cTn id="65" dur="500"/>
                                        <p:tgtEl>
                                          <p:spTgt spid="26"/>
                                        </p:tgtEl>
                                      </p:cBhvr>
                                    </p:animEffect>
                                  </p:childTnLst>
                                </p:cTn>
                              </p:par>
                            </p:childTnLst>
                          </p:cTn>
                        </p:par>
                        <p:par>
                          <p:cTn id="66" fill="hold">
                            <p:stCondLst>
                              <p:cond delay="500"/>
                            </p:stCondLst>
                            <p:childTnLst>
                              <p:par>
                                <p:cTn id="67" presetID="12" presetClass="entr" presetSubtype="8" fill="hold" nodeType="after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slide(fromLeft)">
                                      <p:cBhvr>
                                        <p:cTn id="69" dur="500"/>
                                        <p:tgtEl>
                                          <p:spTgt spid="27"/>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wipe(left)">
                                      <p:cBhvr>
                                        <p:cTn id="74" dur="500"/>
                                        <p:tgtEl>
                                          <p:spTgt spid="29"/>
                                        </p:tgtEl>
                                      </p:cBhvr>
                                    </p:animEffect>
                                  </p:childTnLst>
                                </p:cTn>
                              </p:par>
                            </p:childTnLst>
                          </p:cTn>
                        </p:par>
                        <p:par>
                          <p:cTn id="75" fill="hold">
                            <p:stCondLst>
                              <p:cond delay="500"/>
                            </p:stCondLst>
                            <p:childTnLst>
                              <p:par>
                                <p:cTn id="76" presetID="12" presetClass="entr" presetSubtype="4" fill="hold" nodeType="afterEffect">
                                  <p:stCondLst>
                                    <p:cond delay="0"/>
                                  </p:stCondLst>
                                  <p:childTnLst>
                                    <p:set>
                                      <p:cBhvr>
                                        <p:cTn id="77" dur="1" fill="hold">
                                          <p:stCondLst>
                                            <p:cond delay="0"/>
                                          </p:stCondLst>
                                        </p:cTn>
                                        <p:tgtEl>
                                          <p:spTgt spid="28"/>
                                        </p:tgtEl>
                                        <p:attrNameLst>
                                          <p:attrName>style.visibility</p:attrName>
                                        </p:attrNameLst>
                                      </p:cBhvr>
                                      <p:to>
                                        <p:strVal val="visible"/>
                                      </p:to>
                                    </p:set>
                                    <p:animEffect transition="in" filter="slide(fromBottom)">
                                      <p:cBhvr>
                                        <p:cTn id="78" dur="500"/>
                                        <p:tgtEl>
                                          <p:spTgt spid="28"/>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31"/>
                                        </p:tgtEl>
                                        <p:attrNameLst>
                                          <p:attrName>style.visibility</p:attrName>
                                        </p:attrNameLst>
                                      </p:cBhvr>
                                      <p:to>
                                        <p:strVal val="visible"/>
                                      </p:to>
                                    </p:set>
                                    <p:animEffect transition="in" filter="wipe(left)">
                                      <p:cBhvr>
                                        <p:cTn id="83" dur="500"/>
                                        <p:tgtEl>
                                          <p:spTgt spid="31"/>
                                        </p:tgtEl>
                                      </p:cBhvr>
                                    </p:animEffect>
                                  </p:childTnLst>
                                </p:cTn>
                              </p:par>
                            </p:childTnLst>
                          </p:cTn>
                        </p:par>
                        <p:par>
                          <p:cTn id="84" fill="hold">
                            <p:stCondLst>
                              <p:cond delay="500"/>
                            </p:stCondLst>
                            <p:childTnLst>
                              <p:par>
                                <p:cTn id="85" presetID="12" presetClass="entr" presetSubtype="8" fill="hold" grpId="0" nodeType="afterEffect">
                                  <p:stCondLst>
                                    <p:cond delay="0"/>
                                  </p:stCondLst>
                                  <p:childTnLst>
                                    <p:set>
                                      <p:cBhvr>
                                        <p:cTn id="86" dur="1" fill="hold">
                                          <p:stCondLst>
                                            <p:cond delay="0"/>
                                          </p:stCondLst>
                                        </p:cTn>
                                        <p:tgtEl>
                                          <p:spTgt spid="22"/>
                                        </p:tgtEl>
                                        <p:attrNameLst>
                                          <p:attrName>style.visibility</p:attrName>
                                        </p:attrNameLst>
                                      </p:cBhvr>
                                      <p:to>
                                        <p:strVal val="visible"/>
                                      </p:to>
                                    </p:set>
                                    <p:animEffect transition="in" filter="slide(fromLeft)">
                                      <p:cBhvr>
                                        <p:cTn id="87" dur="500"/>
                                        <p:tgtEl>
                                          <p:spTgt spid="22"/>
                                        </p:tgtEl>
                                      </p:cBhvr>
                                    </p:animEffect>
                                  </p:childTnLst>
                                </p:cTn>
                              </p:par>
                            </p:childTnLst>
                          </p:cTn>
                        </p:par>
                      </p:childTnLst>
                    </p:cTn>
                  </p:par>
                  <p:par>
                    <p:cTn id="88" fill="hold">
                      <p:stCondLst>
                        <p:cond delay="indefinite"/>
                      </p:stCondLst>
                      <p:childTnLst>
                        <p:par>
                          <p:cTn id="89" fill="hold">
                            <p:stCondLst>
                              <p:cond delay="0"/>
                            </p:stCondLst>
                            <p:childTnLst>
                              <p:par>
                                <p:cTn id="90" presetID="18" presetClass="entr" presetSubtype="12" fill="hold" grpId="0" nodeType="clickEffect">
                                  <p:stCondLst>
                                    <p:cond delay="0"/>
                                  </p:stCondLst>
                                  <p:childTnLst>
                                    <p:set>
                                      <p:cBhvr>
                                        <p:cTn id="91" dur="1" fill="hold">
                                          <p:stCondLst>
                                            <p:cond delay="0"/>
                                          </p:stCondLst>
                                        </p:cTn>
                                        <p:tgtEl>
                                          <p:spTgt spid="12292"/>
                                        </p:tgtEl>
                                        <p:attrNameLst>
                                          <p:attrName>style.visibility</p:attrName>
                                        </p:attrNameLst>
                                      </p:cBhvr>
                                      <p:to>
                                        <p:strVal val="visible"/>
                                      </p:to>
                                    </p:set>
                                    <p:animEffect transition="in" filter="strips(downLeft)">
                                      <p:cBhvr>
                                        <p:cTn id="92" dur="500"/>
                                        <p:tgtEl>
                                          <p:spTgt spid="12292"/>
                                        </p:tgtEl>
                                      </p:cBhvr>
                                    </p:animEffect>
                                  </p:childTnLst>
                                </p:cTn>
                              </p:par>
                            </p:childTnLst>
                          </p:cTn>
                        </p:par>
                      </p:childTnLst>
                    </p:cTn>
                  </p:par>
                  <p:par>
                    <p:cTn id="93" fill="hold">
                      <p:stCondLst>
                        <p:cond delay="indefinite"/>
                      </p:stCondLst>
                      <p:childTnLst>
                        <p:par>
                          <p:cTn id="94" fill="hold">
                            <p:stCondLst>
                              <p:cond delay="0"/>
                            </p:stCondLst>
                            <p:childTnLst>
                              <p:par>
                                <p:cTn id="95" presetID="18" presetClass="entr" presetSubtype="12" fill="hold" grpId="0" nodeType="clickEffect">
                                  <p:stCondLst>
                                    <p:cond delay="0"/>
                                  </p:stCondLst>
                                  <p:childTnLst>
                                    <p:set>
                                      <p:cBhvr>
                                        <p:cTn id="96" dur="1" fill="hold">
                                          <p:stCondLst>
                                            <p:cond delay="0"/>
                                          </p:stCondLst>
                                        </p:cTn>
                                        <p:tgtEl>
                                          <p:spTgt spid="12312"/>
                                        </p:tgtEl>
                                        <p:attrNameLst>
                                          <p:attrName>style.visibility</p:attrName>
                                        </p:attrNameLst>
                                      </p:cBhvr>
                                      <p:to>
                                        <p:strVal val="visible"/>
                                      </p:to>
                                    </p:set>
                                    <p:animEffect transition="in" filter="strips(downLeft)">
                                      <p:cBhvr>
                                        <p:cTn id="97" dur="500"/>
                                        <p:tgtEl>
                                          <p:spTgt spid="123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autoUpdateAnimBg="0"/>
      <p:bldP spid="12290" grpId="0" autoUpdateAnimBg="0"/>
      <p:bldP spid="12291" grpId="0" autoUpdateAnimBg="0" build="p"/>
      <p:bldP spid="12312" grpId="0" autoUpdateAnimBg="0"/>
      <p:bldP spid="20" grpId="0" autoUpdateAnimBg="0"/>
      <p:bldP spid="21" grpId="0" autoUpdateAnimBg="0"/>
      <p:bldP spid="22" grpId="0" autoUpdateAnimBg="0"/>
      <p:bldP spid="26" grpId="0" animBg="1"/>
      <p:bldP spid="29" grpId="0" animBg="1"/>
      <p:bldP spid="31" grpId="0" animBg="1"/>
      <p:bldP spid="3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Text Box 5"/>
          <p:cNvSpPr txBox="1">
            <a:spLocks noChangeArrowheads="1"/>
          </p:cNvSpPr>
          <p:nvPr/>
        </p:nvSpPr>
        <p:spPr bwMode="auto">
          <a:xfrm>
            <a:off x="236538" y="147638"/>
            <a:ext cx="6019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solidFill>
                  <a:schemeClr val="folHlink"/>
                </a:solidFill>
                <a:latin typeface="Times New Roman" panose="02020603050405020304" pitchFamily="18" charset="0"/>
                <a:ea typeface="黑体" panose="02010609060101010101" pitchFamily="2" charset="-122"/>
              </a:rPr>
              <a:t>三、转动惯量的计算</a:t>
            </a:r>
            <a:endParaRPr kumimoji="1" lang="zh-CN" altLang="en-US" sz="2800" b="1">
              <a:solidFill>
                <a:schemeClr val="folHlink"/>
              </a:solidFill>
              <a:latin typeface="Times New Roman" panose="02020603050405020304" pitchFamily="18" charset="0"/>
              <a:ea typeface="黑体" panose="02010609060101010101" pitchFamily="2" charset="-122"/>
            </a:endParaRPr>
          </a:p>
        </p:txBody>
      </p:sp>
      <p:sp>
        <p:nvSpPr>
          <p:cNvPr id="12294" name="Text Box 6"/>
          <p:cNvSpPr txBox="1">
            <a:spLocks noChangeArrowheads="1"/>
          </p:cNvSpPr>
          <p:nvPr/>
        </p:nvSpPr>
        <p:spPr bwMode="auto">
          <a:xfrm>
            <a:off x="171450" y="1443038"/>
            <a:ext cx="5562600" cy="180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a:latin typeface="Times New Roman" panose="02020603050405020304" pitchFamily="18" charset="0"/>
                <a:ea typeface="楷体_GB2312" pitchFamily="49" charset="-122"/>
              </a:rPr>
              <a:t> 刚体的总质量；</a:t>
            </a:r>
            <a:endParaRPr kumimoji="1" lang="zh-CN" altLang="en-US" sz="2800" b="1">
              <a:latin typeface="Times New Roman" panose="02020603050405020304" pitchFamily="18" charset="0"/>
              <a:ea typeface="楷体_GB2312" pitchFamily="49" charset="-122"/>
            </a:endParaRPr>
          </a:p>
          <a:p>
            <a:pPr eaLnBrk="1" hangingPunct="1">
              <a:spcBef>
                <a:spcPct val="50000"/>
              </a:spcBef>
            </a:pPr>
            <a:r>
              <a:rPr kumimoji="1" lang="zh-CN" altLang="en-US" sz="2800" b="1">
                <a:latin typeface="Times New Roman" panose="02020603050405020304" pitchFamily="18" charset="0"/>
                <a:ea typeface="楷体_GB2312" pitchFamily="49" charset="-122"/>
              </a:rPr>
              <a:t> 刚体的质量相对轴的分布；</a:t>
            </a:r>
            <a:endParaRPr kumimoji="1" lang="zh-CN" altLang="en-US" sz="2800" b="1">
              <a:latin typeface="Times New Roman" panose="02020603050405020304" pitchFamily="18" charset="0"/>
              <a:ea typeface="楷体_GB2312" pitchFamily="49" charset="-122"/>
            </a:endParaRPr>
          </a:p>
          <a:p>
            <a:pPr eaLnBrk="1" hangingPunct="1">
              <a:spcBef>
                <a:spcPct val="50000"/>
              </a:spcBef>
            </a:pPr>
            <a:r>
              <a:rPr kumimoji="1" lang="zh-CN" altLang="en-US" sz="2800" b="1">
                <a:latin typeface="Times New Roman" panose="02020603050405020304" pitchFamily="18" charset="0"/>
                <a:ea typeface="楷体_GB2312" pitchFamily="49" charset="-122"/>
              </a:rPr>
              <a:t> 转轴的位置。</a:t>
            </a:r>
            <a:endParaRPr kumimoji="1" lang="zh-CN" altLang="en-US" sz="2800" b="1">
              <a:latin typeface="Times New Roman" panose="02020603050405020304" pitchFamily="18" charset="0"/>
              <a:ea typeface="楷体_GB2312" pitchFamily="49" charset="-122"/>
            </a:endParaRPr>
          </a:p>
        </p:txBody>
      </p:sp>
      <p:sp>
        <p:nvSpPr>
          <p:cNvPr id="12297" name="Text Box 9"/>
          <p:cNvSpPr txBox="1">
            <a:spLocks noChangeArrowheads="1"/>
          </p:cNvSpPr>
          <p:nvPr/>
        </p:nvSpPr>
        <p:spPr bwMode="auto">
          <a:xfrm>
            <a:off x="381000" y="792163"/>
            <a:ext cx="6477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a:solidFill>
                  <a:srgbClr val="0000FF"/>
                </a:solidFill>
                <a:latin typeface="黑体" panose="02010609060101010101" pitchFamily="2" charset="-122"/>
                <a:ea typeface="黑体" panose="02010609060101010101" pitchFamily="2" charset="-122"/>
              </a:rPr>
              <a:t>1</a:t>
            </a:r>
            <a:r>
              <a:rPr kumimoji="1" lang="zh-CN" altLang="en-US" sz="2800" b="1">
                <a:solidFill>
                  <a:srgbClr val="0000FF"/>
                </a:solidFill>
                <a:latin typeface="黑体" panose="02010609060101010101" pitchFamily="2" charset="-122"/>
                <a:ea typeface="黑体" panose="02010609060101010101" pitchFamily="2" charset="-122"/>
              </a:rPr>
              <a:t>、与转动惯量有关的因素：</a:t>
            </a:r>
            <a:endParaRPr kumimoji="1" lang="zh-CN" altLang="en-US" sz="2800" b="1">
              <a:solidFill>
                <a:srgbClr val="0000FF"/>
              </a:solidFill>
              <a:latin typeface="黑体" panose="02010609060101010101" pitchFamily="2" charset="-122"/>
              <a:ea typeface="黑体" panose="02010609060101010101" pitchFamily="2" charset="-122"/>
            </a:endParaRPr>
          </a:p>
        </p:txBody>
      </p:sp>
      <p:graphicFrame>
        <p:nvGraphicFramePr>
          <p:cNvPr id="12308" name="Object 20"/>
          <p:cNvGraphicFramePr>
            <a:graphicFrameLocks noChangeAspect="1"/>
          </p:cNvGraphicFramePr>
          <p:nvPr/>
        </p:nvGraphicFramePr>
        <p:xfrm>
          <a:off x="4989513" y="71438"/>
          <a:ext cx="2497137" cy="995362"/>
        </p:xfrm>
        <a:graphic>
          <a:graphicData uri="http://schemas.openxmlformats.org/presentationml/2006/ole">
            <mc:AlternateContent xmlns:mc="http://schemas.openxmlformats.org/markup-compatibility/2006">
              <mc:Choice xmlns:v="urn:schemas-microsoft-com:vml" Requires="v">
                <p:oleObj spid="_x0000_s35932" name="公式" r:id="rId1" imgW="1460500" imgH="584200" progId="Equation.3">
                  <p:embed/>
                </p:oleObj>
              </mc:Choice>
              <mc:Fallback>
                <p:oleObj name="公式" r:id="rId1" imgW="1460500" imgH="584200" progId="Equation.3">
                  <p:embed/>
                  <p:pic>
                    <p:nvPicPr>
                      <p:cNvPr id="0" name="Object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9513" y="71438"/>
                        <a:ext cx="2497137" cy="995362"/>
                      </a:xfrm>
                      <a:prstGeom prst="rect">
                        <a:avLst/>
                      </a:prstGeom>
                      <a:solidFill>
                        <a:srgbClr val="FFCC00">
                          <a:alpha val="27843"/>
                        </a:srgbClr>
                      </a:solidFill>
                      <a:ln w="2857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09" name="Text Box 21"/>
          <p:cNvSpPr txBox="1">
            <a:spLocks noChangeArrowheads="1"/>
          </p:cNvSpPr>
          <p:nvPr/>
        </p:nvSpPr>
        <p:spPr bwMode="auto">
          <a:xfrm>
            <a:off x="4638675" y="1347788"/>
            <a:ext cx="39243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若</a:t>
            </a:r>
            <a:r>
              <a:rPr kumimoji="1" lang="zh-CN" altLang="en-US" sz="2800" b="1">
                <a:solidFill>
                  <a:srgbClr val="9933FF"/>
                </a:solidFill>
                <a:latin typeface="Times New Roman" panose="02020603050405020304" pitchFamily="18" charset="0"/>
                <a:ea typeface="黑体" panose="02010609060101010101" pitchFamily="2" charset="-122"/>
              </a:rPr>
              <a:t>质量连续分布</a:t>
            </a:r>
            <a:r>
              <a:rPr kumimoji="1" lang="zh-CN" altLang="en-US" sz="2800" b="1">
                <a:latin typeface="Times New Roman" panose="02020603050405020304" pitchFamily="18" charset="0"/>
              </a:rPr>
              <a:t>：</a:t>
            </a:r>
            <a:endParaRPr kumimoji="1" lang="zh-CN" altLang="en-US" sz="2800" b="1">
              <a:latin typeface="Times New Roman" panose="02020603050405020304" pitchFamily="18" charset="0"/>
            </a:endParaRPr>
          </a:p>
        </p:txBody>
      </p:sp>
      <p:graphicFrame>
        <p:nvGraphicFramePr>
          <p:cNvPr id="12310" name="Object 22"/>
          <p:cNvGraphicFramePr>
            <a:graphicFrameLocks noChangeAspect="1"/>
          </p:cNvGraphicFramePr>
          <p:nvPr/>
        </p:nvGraphicFramePr>
        <p:xfrm>
          <a:off x="4924425" y="2043113"/>
          <a:ext cx="1676400" cy="774700"/>
        </p:xfrm>
        <a:graphic>
          <a:graphicData uri="http://schemas.openxmlformats.org/presentationml/2006/ole">
            <mc:AlternateContent xmlns:mc="http://schemas.openxmlformats.org/markup-compatibility/2006">
              <mc:Choice xmlns:v="urn:schemas-microsoft-com:vml" Requires="v">
                <p:oleObj spid="_x0000_s35933" name="Equation" r:id="rId3" imgW="1320800" imgH="457200" progId="Equation.3">
                  <p:embed/>
                </p:oleObj>
              </mc:Choice>
              <mc:Fallback>
                <p:oleObj name="Equation" r:id="rId3" imgW="1320800" imgH="457200" progId="Equation.3">
                  <p:embed/>
                  <p:pic>
                    <p:nvPicPr>
                      <p:cNvPr id="0" name="Object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4425" y="2043113"/>
                        <a:ext cx="1676400" cy="7747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11" name="Object 23"/>
          <p:cNvGraphicFramePr>
            <a:graphicFrameLocks noChangeAspect="1"/>
          </p:cNvGraphicFramePr>
          <p:nvPr/>
        </p:nvGraphicFramePr>
        <p:xfrm>
          <a:off x="6711157" y="1433584"/>
          <a:ext cx="2414587" cy="1987550"/>
        </p:xfrm>
        <a:graphic>
          <a:graphicData uri="http://schemas.openxmlformats.org/presentationml/2006/ole">
            <mc:AlternateContent xmlns:mc="http://schemas.openxmlformats.org/markup-compatibility/2006">
              <mc:Choice xmlns:v="urn:schemas-microsoft-com:vml" Requires="v">
                <p:oleObj spid="_x0000_s35934" name="Equation" r:id="rId5" imgW="21031200" imgH="16764000" progId="Equation.DSMT4">
                  <p:embed/>
                </p:oleObj>
              </mc:Choice>
              <mc:Fallback>
                <p:oleObj name="Equation" r:id="rId5" imgW="21031200" imgH="16764000" progId="Equation.DSMT4">
                  <p:embed/>
                  <p:pic>
                    <p:nvPicPr>
                      <p:cNvPr id="0" name="Object 23"/>
                      <p:cNvPicPr>
                        <a:picLocks noChangeAspect="1" noChangeArrowheads="1"/>
                      </p:cNvPicPr>
                      <p:nvPr/>
                    </p:nvPicPr>
                    <p:blipFill>
                      <a:blip r:embed="rId6"/>
                      <a:srcRect/>
                      <a:stretch>
                        <a:fillRect/>
                      </a:stretch>
                    </p:blipFill>
                    <p:spPr bwMode="auto">
                      <a:xfrm>
                        <a:off x="6711157" y="1433584"/>
                        <a:ext cx="2414587" cy="198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49"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1184E2E-A666-440A-B552-A6E8CC9E519B}" type="slidenum">
              <a:rPr lang="en-US" altLang="zh-CN" sz="2400">
                <a:solidFill>
                  <a:srgbClr val="0000FF"/>
                </a:solidFill>
                <a:latin typeface="Times New Roman" panose="02020603050405020304" pitchFamily="18" charset="0"/>
              </a:rPr>
            </a:fld>
            <a:endParaRPr lang="en-US" altLang="zh-CN" sz="2400">
              <a:solidFill>
                <a:srgbClr val="0000FF"/>
              </a:solidFill>
              <a:latin typeface="Times New Roman" panose="02020603050405020304" pitchFamily="18" charset="0"/>
            </a:endParaRPr>
          </a:p>
        </p:txBody>
      </p:sp>
      <p:sp>
        <p:nvSpPr>
          <p:cNvPr id="20" name="Text Box 5"/>
          <p:cNvSpPr txBox="1">
            <a:spLocks noChangeArrowheads="1"/>
          </p:cNvSpPr>
          <p:nvPr/>
        </p:nvSpPr>
        <p:spPr bwMode="auto">
          <a:xfrm>
            <a:off x="322263" y="3429000"/>
            <a:ext cx="8458200" cy="1098550"/>
          </a:xfrm>
          <a:prstGeom prst="rect">
            <a:avLst/>
          </a:prstGeom>
          <a:noFill/>
          <a:ln w="9525">
            <a:noFill/>
            <a:miter lim="800000"/>
          </a:ln>
          <a:effectLst/>
        </p:spPr>
        <p:txBody>
          <a:bodyPr>
            <a:spAutoFit/>
          </a:bodyPr>
          <a:lstStyle/>
          <a:p>
            <a:pPr eaLnBrk="1" hangingPunct="1">
              <a:lnSpc>
                <a:spcPct val="110000"/>
              </a:lnSpc>
              <a:spcBef>
                <a:spcPct val="50000"/>
              </a:spcBef>
              <a:defRPr/>
            </a:pPr>
            <a:r>
              <a:rPr kumimoji="1" lang="zh-CN" altLang="en-US" sz="2800" b="1" dirty="0">
                <a:solidFill>
                  <a:schemeClr val="folHlink"/>
                </a:solidFill>
                <a:effectLst>
                  <a:outerShdw blurRad="38100" dist="38100" dir="2700000" algn="tl">
                    <a:srgbClr val="C0C0C0"/>
                  </a:outerShdw>
                </a:effectLst>
                <a:latin typeface="楷体_GB2312" pitchFamily="49" charset="-122"/>
                <a:ea typeface="楷体_GB2312" pitchFamily="49" charset="-122"/>
              </a:rPr>
              <a:t>例</a:t>
            </a:r>
            <a:r>
              <a:rPr kumimoji="1" lang="en-US" altLang="zh-CN" sz="2800" b="1" dirty="0">
                <a:solidFill>
                  <a:schemeClr val="folHlink"/>
                </a:solidFill>
                <a:effectLst>
                  <a:outerShdw blurRad="38100" dist="38100" dir="2700000" algn="tl">
                    <a:srgbClr val="C0C0C0"/>
                  </a:outerShdw>
                </a:effectLst>
                <a:latin typeface="楷体_GB2312" pitchFamily="49" charset="-122"/>
                <a:ea typeface="楷体_GB2312" pitchFamily="49" charset="-122"/>
              </a:rPr>
              <a:t>1</a:t>
            </a:r>
            <a:r>
              <a:rPr kumimoji="1" lang="zh-CN" altLang="en-US" sz="2800" b="1" dirty="0">
                <a:solidFill>
                  <a:schemeClr val="folHlink"/>
                </a:solidFill>
                <a:effectLst>
                  <a:outerShdw blurRad="38100" dist="38100" dir="2700000" algn="tl">
                    <a:srgbClr val="C0C0C0"/>
                  </a:outerShdw>
                </a:effectLst>
                <a:latin typeface="楷体_GB2312" pitchFamily="49" charset="-122"/>
                <a:ea typeface="楷体_GB2312" pitchFamily="49" charset="-122"/>
              </a:rPr>
              <a:t>、</a:t>
            </a:r>
            <a:r>
              <a:rPr kumimoji="1" lang="zh-CN" altLang="en-US" sz="2800" b="1" dirty="0">
                <a:latin typeface="宋体" panose="02010600030101010101" pitchFamily="2" charset="-122"/>
              </a:rPr>
              <a:t>求质量为</a:t>
            </a:r>
            <a:r>
              <a:rPr kumimoji="1" lang="en-US" altLang="zh-CN" sz="3200" b="1" i="1" dirty="0">
                <a:latin typeface="Times New Roman" panose="02020603050405020304" pitchFamily="18" charset="0"/>
              </a:rPr>
              <a:t>m</a:t>
            </a:r>
            <a:r>
              <a:rPr kumimoji="1" lang="zh-CN" altLang="en-US" sz="2800" b="1" dirty="0">
                <a:latin typeface="宋体" panose="02010600030101010101" pitchFamily="2" charset="-122"/>
              </a:rPr>
              <a:t>、</a:t>
            </a:r>
            <a:r>
              <a:rPr kumimoji="1" lang="zh-CN" altLang="zh-CN" sz="2800" b="1" dirty="0">
                <a:latin typeface="宋体" panose="02010600030101010101" pitchFamily="2" charset="-122"/>
              </a:rPr>
              <a:t>半径为</a:t>
            </a:r>
            <a:r>
              <a:rPr kumimoji="1" lang="en-US" altLang="zh-CN" sz="2800" b="1" i="1" dirty="0">
                <a:latin typeface="Times New Roman" panose="02020603050405020304" pitchFamily="18" charset="0"/>
              </a:rPr>
              <a:t>R</a:t>
            </a:r>
            <a:r>
              <a:rPr kumimoji="1" lang="zh-CN" altLang="zh-CN" sz="2800" b="1" dirty="0">
                <a:latin typeface="宋体" panose="02010600030101010101" pitchFamily="2" charset="-122"/>
              </a:rPr>
              <a:t>的均匀圆环的转动惯量。轴与圆环平面垂直并通过圆心。</a:t>
            </a:r>
            <a:endParaRPr kumimoji="1" lang="zh-CN" altLang="en-US" sz="2800" b="1" dirty="0">
              <a:latin typeface="宋体" panose="02010600030101010101" pitchFamily="2" charset="-122"/>
            </a:endParaRPr>
          </a:p>
        </p:txBody>
      </p:sp>
      <p:sp>
        <p:nvSpPr>
          <p:cNvPr id="26" name="Text Box 14"/>
          <p:cNvSpPr txBox="1">
            <a:spLocks noChangeArrowheads="1"/>
          </p:cNvSpPr>
          <p:nvPr/>
        </p:nvSpPr>
        <p:spPr bwMode="auto">
          <a:xfrm>
            <a:off x="395288" y="4598988"/>
            <a:ext cx="1676400" cy="523875"/>
          </a:xfrm>
          <a:prstGeom prst="rect">
            <a:avLst/>
          </a:prstGeom>
          <a:noFill/>
          <a:ln w="9525">
            <a:noFill/>
            <a:miter lim="800000"/>
          </a:ln>
          <a:effectLst/>
        </p:spPr>
        <p:txBody>
          <a:bodyPr>
            <a:spAutoFit/>
          </a:bodyPr>
          <a:lstStyle/>
          <a:p>
            <a:pPr eaLnBrk="1" hangingPunct="1">
              <a:spcBef>
                <a:spcPct val="50000"/>
              </a:spcBef>
              <a:defRPr/>
            </a:pPr>
            <a:r>
              <a:rPr kumimoji="1" lang="zh-CN" altLang="en-US" sz="2800" b="1" dirty="0">
                <a:solidFill>
                  <a:schemeClr val="folHlink"/>
                </a:solidFill>
                <a:effectLst>
                  <a:outerShdw blurRad="38100" dist="38100" dir="2700000" algn="tl">
                    <a:srgbClr val="C0C0C0"/>
                  </a:outerShdw>
                </a:effectLst>
                <a:latin typeface="楷体_GB2312" pitchFamily="49" charset="-122"/>
                <a:ea typeface="楷体_GB2312" pitchFamily="49" charset="-122"/>
              </a:rPr>
              <a:t>解：</a:t>
            </a:r>
            <a:endParaRPr kumimoji="1" lang="zh-CN" altLang="en-US" sz="3200" b="1" i="1" dirty="0">
              <a:latin typeface="Times New Roman" panose="02020603050405020304" pitchFamily="18" charset="0"/>
              <a:ea typeface="楷体_GB2312" pitchFamily="49" charset="-122"/>
            </a:endParaRPr>
          </a:p>
        </p:txBody>
      </p:sp>
      <p:graphicFrame>
        <p:nvGraphicFramePr>
          <p:cNvPr id="27" name="Object 15"/>
          <p:cNvGraphicFramePr>
            <a:graphicFrameLocks noChangeAspect="1"/>
          </p:cNvGraphicFramePr>
          <p:nvPr/>
        </p:nvGraphicFramePr>
        <p:xfrm>
          <a:off x="1114425" y="4527550"/>
          <a:ext cx="1676400" cy="774700"/>
        </p:xfrm>
        <a:graphic>
          <a:graphicData uri="http://schemas.openxmlformats.org/presentationml/2006/ole">
            <mc:AlternateContent xmlns:mc="http://schemas.openxmlformats.org/markup-compatibility/2006">
              <mc:Choice xmlns:v="urn:schemas-microsoft-com:vml" Requires="v">
                <p:oleObj spid="_x0000_s35935" name="Equation" r:id="rId7" imgW="1320800" imgH="457200" progId="Equation.3">
                  <p:embed/>
                </p:oleObj>
              </mc:Choice>
              <mc:Fallback>
                <p:oleObj name="Equation" r:id="rId7" imgW="1320800" imgH="457200" progId="Equation.3">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4425" y="4527550"/>
                        <a:ext cx="1676400" cy="7747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 name="Object 21"/>
          <p:cNvGraphicFramePr>
            <a:graphicFrameLocks noChangeAspect="1"/>
          </p:cNvGraphicFramePr>
          <p:nvPr/>
        </p:nvGraphicFramePr>
        <p:xfrm>
          <a:off x="2736056" y="4542955"/>
          <a:ext cx="2707482" cy="752320"/>
        </p:xfrm>
        <a:graphic>
          <a:graphicData uri="http://schemas.openxmlformats.org/presentationml/2006/ole">
            <mc:AlternateContent xmlns:mc="http://schemas.openxmlformats.org/markup-compatibility/2006">
              <mc:Choice xmlns:v="urn:schemas-microsoft-com:vml" Requires="v">
                <p:oleObj spid="_x0000_s35936" name="Equation" r:id="rId9" imgW="25603200" imgH="6705600" progId="Equation.DSMT4">
                  <p:embed/>
                </p:oleObj>
              </mc:Choice>
              <mc:Fallback>
                <p:oleObj name="Equation" r:id="rId9" imgW="25603200" imgH="6705600" progId="Equation.DSMT4">
                  <p:embed/>
                  <p:pic>
                    <p:nvPicPr>
                      <p:cNvPr id="0" name="Object 21"/>
                      <p:cNvPicPr>
                        <a:picLocks noChangeAspect="1" noChangeArrowheads="1"/>
                      </p:cNvPicPr>
                      <p:nvPr/>
                    </p:nvPicPr>
                    <p:blipFill>
                      <a:blip r:embed="rId10"/>
                      <a:srcRect/>
                      <a:stretch>
                        <a:fillRect/>
                      </a:stretch>
                    </p:blipFill>
                    <p:spPr bwMode="auto">
                      <a:xfrm>
                        <a:off x="2736056" y="4542955"/>
                        <a:ext cx="2707482" cy="752320"/>
                      </a:xfrm>
                      <a:prstGeom prst="rect">
                        <a:avLst/>
                      </a:prstGeom>
                      <a:noFill/>
                      <a:ln>
                        <a:noFill/>
                      </a:ln>
                      <a:effectLst/>
                    </p:spPr>
                  </p:pic>
                </p:oleObj>
              </mc:Fallback>
            </mc:AlternateContent>
          </a:graphicData>
        </a:graphic>
      </p:graphicFrame>
      <p:grpSp>
        <p:nvGrpSpPr>
          <p:cNvPr id="2" name="Group 24"/>
          <p:cNvGrpSpPr/>
          <p:nvPr/>
        </p:nvGrpSpPr>
        <p:grpSpPr bwMode="auto">
          <a:xfrm>
            <a:off x="5445125" y="4667250"/>
            <a:ext cx="2968625" cy="1900238"/>
            <a:chOff x="1450" y="2251"/>
            <a:chExt cx="1870" cy="1197"/>
          </a:xfrm>
        </p:grpSpPr>
        <p:sp>
          <p:nvSpPr>
            <p:cNvPr id="35870" name="AutoShape 22"/>
            <p:cNvSpPr>
              <a:spLocks noChangeArrowheads="1"/>
            </p:cNvSpPr>
            <p:nvPr/>
          </p:nvSpPr>
          <p:spPr bwMode="auto">
            <a:xfrm>
              <a:off x="1450" y="2251"/>
              <a:ext cx="1870" cy="1197"/>
            </a:xfrm>
            <a:prstGeom prst="can">
              <a:avLst>
                <a:gd name="adj" fmla="val 50000"/>
              </a:avLst>
            </a:prstGeom>
            <a:solidFill>
              <a:srgbClr val="FF9900">
                <a:alpha val="67058"/>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5871" name="Oval 23"/>
            <p:cNvSpPr>
              <a:spLocks noChangeArrowheads="1"/>
            </p:cNvSpPr>
            <p:nvPr/>
          </p:nvSpPr>
          <p:spPr bwMode="auto">
            <a:xfrm>
              <a:off x="1474" y="2251"/>
              <a:ext cx="1824" cy="624"/>
            </a:xfrm>
            <a:prstGeom prst="ellipse">
              <a:avLst/>
            </a:prstGeom>
            <a:solidFill>
              <a:schemeClr val="bg1"/>
            </a:solidFill>
            <a:ln w="76200">
              <a:solidFill>
                <a:srgbClr val="FF9900"/>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35" name="Text Box 25"/>
          <p:cNvSpPr txBox="1">
            <a:spLocks noChangeArrowheads="1"/>
          </p:cNvSpPr>
          <p:nvPr/>
        </p:nvSpPr>
        <p:spPr bwMode="auto">
          <a:xfrm>
            <a:off x="1643063" y="5313363"/>
            <a:ext cx="4114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zh-CN" sz="2800" b="1">
                <a:latin typeface="创艺简魏碑" pitchFamily="2" charset="-122"/>
                <a:ea typeface="创艺简魏碑" pitchFamily="2" charset="-122"/>
              </a:rPr>
              <a:t>薄圆筒</a:t>
            </a:r>
            <a:r>
              <a:rPr kumimoji="1" lang="en-US" altLang="zh-CN" sz="2800" b="1">
                <a:latin typeface="创艺简魏碑" pitchFamily="2" charset="-122"/>
                <a:ea typeface="创艺简魏碑" pitchFamily="2" charset="-122"/>
              </a:rPr>
              <a:t>?</a:t>
            </a:r>
            <a:endParaRPr kumimoji="1" lang="en-US" altLang="zh-CN" sz="2800" b="1" i="1">
              <a:latin typeface="Times New Roman" panose="02020603050405020304" pitchFamily="18" charset="0"/>
              <a:ea typeface="楷体_GB2312" pitchFamily="49" charset="-122"/>
            </a:endParaRPr>
          </a:p>
        </p:txBody>
      </p:sp>
      <p:sp>
        <p:nvSpPr>
          <p:cNvPr id="36" name="Text Box 26"/>
          <p:cNvSpPr txBox="1">
            <a:spLocks noChangeArrowheads="1"/>
          </p:cNvSpPr>
          <p:nvPr/>
        </p:nvSpPr>
        <p:spPr bwMode="auto">
          <a:xfrm>
            <a:off x="1643063" y="5889625"/>
            <a:ext cx="4114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zh-CN" sz="2800" b="1">
                <a:latin typeface="创艺简魏碑" pitchFamily="2" charset="-122"/>
                <a:ea typeface="创艺简魏碑" pitchFamily="2" charset="-122"/>
              </a:rPr>
              <a:t>结果相同。</a:t>
            </a:r>
            <a:endParaRPr kumimoji="1" lang="zh-CN" altLang="en-US" sz="2800" b="1" i="1">
              <a:latin typeface="Times New Roman" panose="02020603050405020304" pitchFamily="18" charset="0"/>
              <a:ea typeface="楷体_GB2312" pitchFamily="49" charset="-122"/>
            </a:endParaRPr>
          </a:p>
        </p:txBody>
      </p:sp>
      <p:grpSp>
        <p:nvGrpSpPr>
          <p:cNvPr id="3" name="Group 31"/>
          <p:cNvGrpSpPr/>
          <p:nvPr/>
        </p:nvGrpSpPr>
        <p:grpSpPr bwMode="auto">
          <a:xfrm>
            <a:off x="5481638" y="3967163"/>
            <a:ext cx="2895600" cy="2819400"/>
            <a:chOff x="5481638" y="3967163"/>
            <a:chExt cx="2895600" cy="2819400"/>
          </a:xfrm>
        </p:grpSpPr>
        <p:sp>
          <p:nvSpPr>
            <p:cNvPr id="35864" name="Oval 7"/>
            <p:cNvSpPr>
              <a:spLocks noChangeArrowheads="1"/>
            </p:cNvSpPr>
            <p:nvPr/>
          </p:nvSpPr>
          <p:spPr bwMode="auto">
            <a:xfrm>
              <a:off x="5481638" y="4652963"/>
              <a:ext cx="2895600" cy="990600"/>
            </a:xfrm>
            <a:prstGeom prst="ellipse">
              <a:avLst/>
            </a:prstGeom>
            <a:noFill/>
            <a:ln w="76200">
              <a:solidFill>
                <a:srgbClr val="FF99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5865" name="Rectangle 8"/>
            <p:cNvSpPr>
              <a:spLocks noChangeArrowheads="1"/>
            </p:cNvSpPr>
            <p:nvPr/>
          </p:nvSpPr>
          <p:spPr bwMode="auto">
            <a:xfrm>
              <a:off x="6472238" y="4881563"/>
              <a:ext cx="4778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b="1" i="1">
                  <a:latin typeface="Times New Roman" panose="02020603050405020304" pitchFamily="18" charset="0"/>
                  <a:ea typeface="楷体_GB2312" pitchFamily="49" charset="-122"/>
                </a:rPr>
                <a:t>O</a:t>
              </a:r>
              <a:endParaRPr kumimoji="1" lang="en-US" altLang="zh-CN" b="1" i="1">
                <a:latin typeface="Times New Roman" panose="02020603050405020304" pitchFamily="18" charset="0"/>
                <a:ea typeface="楷体_GB2312" pitchFamily="49" charset="-122"/>
              </a:endParaRPr>
            </a:p>
          </p:txBody>
        </p:sp>
        <p:grpSp>
          <p:nvGrpSpPr>
            <p:cNvPr id="35866" name="Group 10"/>
            <p:cNvGrpSpPr/>
            <p:nvPr/>
          </p:nvGrpSpPr>
          <p:grpSpPr bwMode="auto">
            <a:xfrm>
              <a:off x="6929438" y="4881563"/>
              <a:ext cx="1066800" cy="609600"/>
              <a:chOff x="4224" y="1344"/>
              <a:chExt cx="672" cy="384"/>
            </a:xfrm>
          </p:grpSpPr>
          <p:sp>
            <p:nvSpPr>
              <p:cNvPr id="35868" name="Line 11"/>
              <p:cNvSpPr>
                <a:spLocks noChangeShapeType="1"/>
              </p:cNvSpPr>
              <p:nvPr/>
            </p:nvSpPr>
            <p:spPr bwMode="auto">
              <a:xfrm>
                <a:off x="4224" y="1488"/>
                <a:ext cx="672" cy="24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69" name="Rectangle 12"/>
              <p:cNvSpPr>
                <a:spLocks noChangeArrowheads="1"/>
              </p:cNvSpPr>
              <p:nvPr/>
            </p:nvSpPr>
            <p:spPr bwMode="auto">
              <a:xfrm>
                <a:off x="4560" y="1344"/>
                <a:ext cx="28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b="1" i="1">
                    <a:latin typeface="Times New Roman" panose="02020603050405020304" pitchFamily="18" charset="0"/>
                    <a:ea typeface="楷体_GB2312" pitchFamily="49" charset="-122"/>
                  </a:rPr>
                  <a:t>R</a:t>
                </a:r>
                <a:endParaRPr kumimoji="1" lang="en-US" altLang="zh-CN" b="1" i="1">
                  <a:latin typeface="Times New Roman" panose="02020603050405020304" pitchFamily="18" charset="0"/>
                  <a:ea typeface="楷体_GB2312" pitchFamily="49" charset="-122"/>
                </a:endParaRPr>
              </a:p>
            </p:txBody>
          </p:sp>
        </p:grpSp>
        <p:sp>
          <p:nvSpPr>
            <p:cNvPr id="35867" name="Line 9"/>
            <p:cNvSpPr>
              <a:spLocks noChangeShapeType="1"/>
            </p:cNvSpPr>
            <p:nvPr/>
          </p:nvSpPr>
          <p:spPr bwMode="auto">
            <a:xfrm>
              <a:off x="6929438" y="3967163"/>
              <a:ext cx="0" cy="2819400"/>
            </a:xfrm>
            <a:prstGeom prst="line">
              <a:avLst/>
            </a:prstGeom>
            <a:noFill/>
            <a:ln w="38100">
              <a:solidFill>
                <a:schemeClr val="tx1"/>
              </a:solidFill>
              <a:prstDash val="lgDashDot"/>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9" name="组合 39"/>
          <p:cNvGrpSpPr/>
          <p:nvPr/>
        </p:nvGrpSpPr>
        <p:grpSpPr bwMode="auto">
          <a:xfrm>
            <a:off x="8002588" y="5429250"/>
            <a:ext cx="795337" cy="1000125"/>
            <a:chOff x="8002991" y="5429264"/>
            <a:chExt cx="794959" cy="1000284"/>
          </a:xfrm>
        </p:grpSpPr>
        <p:sp>
          <p:nvSpPr>
            <p:cNvPr id="35862" name="AutoShape 30"/>
            <p:cNvSpPr>
              <a:spLocks noChangeArrowheads="1"/>
            </p:cNvSpPr>
            <p:nvPr/>
          </p:nvSpPr>
          <p:spPr bwMode="auto">
            <a:xfrm rot="5385445" flipH="1">
              <a:off x="7572892" y="5930942"/>
              <a:ext cx="928705" cy="68508"/>
            </a:xfrm>
            <a:prstGeom prst="parallelogram">
              <a:avLst>
                <a:gd name="adj" fmla="val 34079"/>
              </a:avLst>
            </a:prstGeom>
            <a:solidFill>
              <a:srgbClr val="0000FF"/>
            </a:solidFill>
            <a:ln w="9525">
              <a:solidFill>
                <a:schemeClr val="tx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5863" name="Rectangle 18"/>
            <p:cNvSpPr>
              <a:spLocks noChangeArrowheads="1"/>
            </p:cNvSpPr>
            <p:nvPr/>
          </p:nvSpPr>
          <p:spPr bwMode="auto">
            <a:xfrm>
              <a:off x="8072462" y="5429264"/>
              <a:ext cx="7254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dirty="0" err="1">
                  <a:solidFill>
                    <a:srgbClr val="0000FF"/>
                  </a:solidFill>
                  <a:latin typeface="Times New Roman" panose="02020603050405020304" pitchFamily="18" charset="0"/>
                  <a:ea typeface="楷体_GB2312" pitchFamily="49" charset="-122"/>
                </a:rPr>
                <a:t>d</a:t>
              </a:r>
              <a:r>
                <a:rPr kumimoji="1" lang="en-US" altLang="zh-CN" b="1" i="1" dirty="0" err="1">
                  <a:solidFill>
                    <a:srgbClr val="0000FF"/>
                  </a:solidFill>
                  <a:latin typeface="Times New Roman" panose="02020603050405020304" pitchFamily="18" charset="0"/>
                  <a:ea typeface="楷体_GB2312" pitchFamily="49" charset="-122"/>
                </a:rPr>
                <a:t>m</a:t>
              </a:r>
              <a:endParaRPr kumimoji="1" lang="en-US" altLang="zh-CN" b="1" i="1" dirty="0">
                <a:solidFill>
                  <a:srgbClr val="0000FF"/>
                </a:solidFill>
                <a:latin typeface="Times New Roman" panose="02020603050405020304" pitchFamily="18" charset="0"/>
                <a:ea typeface="楷体_GB2312" pitchFamily="49" charset="-122"/>
              </a:endParaRPr>
            </a:p>
          </p:txBody>
        </p:sp>
      </p:grpSp>
      <p:grpSp>
        <p:nvGrpSpPr>
          <p:cNvPr id="10" name="Group 20"/>
          <p:cNvGrpSpPr/>
          <p:nvPr/>
        </p:nvGrpSpPr>
        <p:grpSpPr bwMode="auto">
          <a:xfrm>
            <a:off x="6750050" y="4191000"/>
            <a:ext cx="1590675" cy="912813"/>
            <a:chOff x="4195" y="663"/>
            <a:chExt cx="1002" cy="575"/>
          </a:xfrm>
        </p:grpSpPr>
        <p:sp>
          <p:nvSpPr>
            <p:cNvPr id="35860" name="Arc 16"/>
            <p:cNvSpPr/>
            <p:nvPr/>
          </p:nvSpPr>
          <p:spPr bwMode="auto">
            <a:xfrm>
              <a:off x="4195" y="981"/>
              <a:ext cx="690" cy="257"/>
            </a:xfrm>
            <a:custGeom>
              <a:avLst/>
              <a:gdLst>
                <a:gd name="T0" fmla="*/ 0 w 16434"/>
                <a:gd name="T1" fmla="*/ 0 h 17474"/>
                <a:gd name="T2" fmla="*/ 0 w 16434"/>
                <a:gd name="T3" fmla="*/ 0 h 17474"/>
                <a:gd name="T4" fmla="*/ 0 w 16434"/>
                <a:gd name="T5" fmla="*/ 0 h 17474"/>
                <a:gd name="T6" fmla="*/ 0 60000 65536"/>
                <a:gd name="T7" fmla="*/ 0 60000 65536"/>
                <a:gd name="T8" fmla="*/ 0 60000 65536"/>
                <a:gd name="T9" fmla="*/ 0 w 16434"/>
                <a:gd name="T10" fmla="*/ 0 h 17474"/>
                <a:gd name="T11" fmla="*/ 16434 w 16434"/>
                <a:gd name="T12" fmla="*/ 17474 h 17474"/>
              </a:gdLst>
              <a:ahLst/>
              <a:cxnLst>
                <a:cxn ang="T6">
                  <a:pos x="T0" y="T1"/>
                </a:cxn>
                <a:cxn ang="T7">
                  <a:pos x="T2" y="T3"/>
                </a:cxn>
                <a:cxn ang="T8">
                  <a:pos x="T4" y="T5"/>
                </a:cxn>
              </a:cxnLst>
              <a:rect l="T9" t="T10" r="T11" b="T12"/>
              <a:pathLst>
                <a:path w="16434" h="17474" fill="none" extrusionOk="0">
                  <a:moveTo>
                    <a:pt x="12697" y="-1"/>
                  </a:moveTo>
                  <a:cubicBezTo>
                    <a:pt x="14074" y="1000"/>
                    <a:pt x="15329" y="2161"/>
                    <a:pt x="16434" y="3456"/>
                  </a:cubicBezTo>
                </a:path>
                <a:path w="16434" h="17474" stroke="0" extrusionOk="0">
                  <a:moveTo>
                    <a:pt x="12697" y="-1"/>
                  </a:moveTo>
                  <a:cubicBezTo>
                    <a:pt x="14074" y="1000"/>
                    <a:pt x="15329" y="2161"/>
                    <a:pt x="16434" y="3456"/>
                  </a:cubicBezTo>
                  <a:lnTo>
                    <a:pt x="0" y="17474"/>
                  </a:lnTo>
                  <a:lnTo>
                    <a:pt x="12697" y="-1"/>
                  </a:lnTo>
                  <a:close/>
                </a:path>
              </a:pathLst>
            </a:custGeom>
            <a:noFill/>
            <a:ln w="76200">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5861" name="Rectangle 18"/>
            <p:cNvSpPr>
              <a:spLocks noChangeArrowheads="1"/>
            </p:cNvSpPr>
            <p:nvPr/>
          </p:nvSpPr>
          <p:spPr bwMode="auto">
            <a:xfrm>
              <a:off x="4740" y="663"/>
              <a:ext cx="45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dirty="0" err="1">
                  <a:solidFill>
                    <a:srgbClr val="0000FF"/>
                  </a:solidFill>
                  <a:latin typeface="Times New Roman" panose="02020603050405020304" pitchFamily="18" charset="0"/>
                  <a:ea typeface="楷体_GB2312" pitchFamily="49" charset="-122"/>
                </a:rPr>
                <a:t>d</a:t>
              </a:r>
              <a:r>
                <a:rPr kumimoji="1" lang="en-US" altLang="zh-CN" b="1" i="1" dirty="0" err="1">
                  <a:solidFill>
                    <a:srgbClr val="0000FF"/>
                  </a:solidFill>
                  <a:latin typeface="Times New Roman" panose="02020603050405020304" pitchFamily="18" charset="0"/>
                  <a:ea typeface="楷体_GB2312" pitchFamily="49" charset="-122"/>
                </a:rPr>
                <a:t>m</a:t>
              </a:r>
              <a:endParaRPr kumimoji="1" lang="en-US" altLang="zh-CN" b="1" i="1" dirty="0">
                <a:solidFill>
                  <a:srgbClr val="0000FF"/>
                </a:solidFill>
                <a:latin typeface="Times New Roman" panose="02020603050405020304" pitchFamily="18" charset="0"/>
                <a:ea typeface="楷体_GB2312" pitchFamily="49" charset="-122"/>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2293"/>
                                        </p:tgtEl>
                                        <p:attrNameLst>
                                          <p:attrName>style.visibility</p:attrName>
                                        </p:attrNameLst>
                                      </p:cBhvr>
                                      <p:to>
                                        <p:strVal val="visible"/>
                                      </p:to>
                                    </p:set>
                                    <p:anim calcmode="lin" valueType="num">
                                      <p:cBhvr>
                                        <p:cTn id="7" dur="500" fill="hold"/>
                                        <p:tgtEl>
                                          <p:spTgt spid="12293"/>
                                        </p:tgtEl>
                                        <p:attrNameLst>
                                          <p:attrName>ppt_w</p:attrName>
                                        </p:attrNameLst>
                                      </p:cBhvr>
                                      <p:tavLst>
                                        <p:tav tm="0">
                                          <p:val>
                                            <p:fltVal val="0"/>
                                          </p:val>
                                        </p:tav>
                                        <p:tav tm="100000">
                                          <p:val>
                                            <p:strVal val="#ppt_w"/>
                                          </p:val>
                                        </p:tav>
                                      </p:tavLst>
                                    </p:anim>
                                    <p:anim calcmode="lin" valueType="num">
                                      <p:cBhvr>
                                        <p:cTn id="8" dur="500" fill="hold"/>
                                        <p:tgtEl>
                                          <p:spTgt spid="12293"/>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3" presetClass="entr" presetSubtype="10" fill="hold" nodeType="afterEffect">
                                  <p:stCondLst>
                                    <p:cond delay="0"/>
                                  </p:stCondLst>
                                  <p:childTnLst>
                                    <p:set>
                                      <p:cBhvr>
                                        <p:cTn id="11" dur="1" fill="hold">
                                          <p:stCondLst>
                                            <p:cond delay="0"/>
                                          </p:stCondLst>
                                        </p:cTn>
                                        <p:tgtEl>
                                          <p:spTgt spid="12308"/>
                                        </p:tgtEl>
                                        <p:attrNameLst>
                                          <p:attrName>style.visibility</p:attrName>
                                        </p:attrNameLst>
                                      </p:cBhvr>
                                      <p:to>
                                        <p:strVal val="visible"/>
                                      </p:to>
                                    </p:set>
                                    <p:animEffect transition="in" filter="blinds(horizontal)">
                                      <p:cBhvr>
                                        <p:cTn id="12" dur="500"/>
                                        <p:tgtEl>
                                          <p:spTgt spid="1230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12297"/>
                                        </p:tgtEl>
                                        <p:attrNameLst>
                                          <p:attrName>style.visibility</p:attrName>
                                        </p:attrNameLst>
                                      </p:cBhvr>
                                      <p:to>
                                        <p:strVal val="visible"/>
                                      </p:to>
                                    </p:set>
                                    <p:animEffect transition="in" filter="barn(outHorizontal)">
                                      <p:cBhvr>
                                        <p:cTn id="17" dur="500"/>
                                        <p:tgtEl>
                                          <p:spTgt spid="12297"/>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2294">
                                            <p:txEl>
                                              <p:pRg st="0" end="0"/>
                                            </p:txEl>
                                          </p:spTgt>
                                        </p:tgtEl>
                                        <p:attrNameLst>
                                          <p:attrName>style.visibility</p:attrName>
                                        </p:attrNameLst>
                                      </p:cBhvr>
                                      <p:to>
                                        <p:strVal val="visible"/>
                                      </p:to>
                                    </p:set>
                                    <p:animEffect transition="in" filter="box(out)">
                                      <p:cBhvr>
                                        <p:cTn id="22" dur="500"/>
                                        <p:tgtEl>
                                          <p:spTgt spid="1229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2294">
                                            <p:txEl>
                                              <p:pRg st="1" end="1"/>
                                            </p:txEl>
                                          </p:spTgt>
                                        </p:tgtEl>
                                        <p:attrNameLst>
                                          <p:attrName>style.visibility</p:attrName>
                                        </p:attrNameLst>
                                      </p:cBhvr>
                                      <p:to>
                                        <p:strVal val="visible"/>
                                      </p:to>
                                    </p:set>
                                    <p:animEffect transition="in" filter="box(out)">
                                      <p:cBhvr>
                                        <p:cTn id="27" dur="500"/>
                                        <p:tgtEl>
                                          <p:spTgt spid="12294">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2294">
                                            <p:txEl>
                                              <p:pRg st="2" end="2"/>
                                            </p:txEl>
                                          </p:spTgt>
                                        </p:tgtEl>
                                        <p:attrNameLst>
                                          <p:attrName>style.visibility</p:attrName>
                                        </p:attrNameLst>
                                      </p:cBhvr>
                                      <p:to>
                                        <p:strVal val="visible"/>
                                      </p:to>
                                    </p:set>
                                    <p:animEffect transition="in" filter="box(out)">
                                      <p:cBhvr>
                                        <p:cTn id="32" dur="500"/>
                                        <p:tgtEl>
                                          <p:spTgt spid="12294">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2309">
                                            <p:txEl>
                                              <p:pRg st="0" end="0"/>
                                            </p:txEl>
                                          </p:spTgt>
                                        </p:tgtEl>
                                        <p:attrNameLst>
                                          <p:attrName>style.visibility</p:attrName>
                                        </p:attrNameLst>
                                      </p:cBhvr>
                                      <p:to>
                                        <p:strVal val="visible"/>
                                      </p:to>
                                    </p:set>
                                    <p:animEffect transition="in" filter="wipe(up)">
                                      <p:cBhvr>
                                        <p:cTn id="37" dur="500"/>
                                        <p:tgtEl>
                                          <p:spTgt spid="12309">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32" fill="hold" nodeType="clickEffect">
                                  <p:stCondLst>
                                    <p:cond delay="0"/>
                                  </p:stCondLst>
                                  <p:childTnLst>
                                    <p:set>
                                      <p:cBhvr>
                                        <p:cTn id="41" dur="1" fill="hold">
                                          <p:stCondLst>
                                            <p:cond delay="0"/>
                                          </p:stCondLst>
                                        </p:cTn>
                                        <p:tgtEl>
                                          <p:spTgt spid="12310"/>
                                        </p:tgtEl>
                                        <p:attrNameLst>
                                          <p:attrName>style.visibility</p:attrName>
                                        </p:attrNameLst>
                                      </p:cBhvr>
                                      <p:to>
                                        <p:strVal val="visible"/>
                                      </p:to>
                                    </p:set>
                                    <p:animEffect transition="in" filter="box(out)">
                                      <p:cBhvr>
                                        <p:cTn id="42" dur="500"/>
                                        <p:tgtEl>
                                          <p:spTgt spid="12310"/>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1231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20">
                                            <p:txEl>
                                              <p:pRg st="0" end="0"/>
                                            </p:txEl>
                                          </p:spTgt>
                                        </p:tgtEl>
                                        <p:attrNameLst>
                                          <p:attrName>style.visibility</p:attrName>
                                        </p:attrNameLst>
                                      </p:cBhvr>
                                      <p:to>
                                        <p:strVal val="visible"/>
                                      </p:to>
                                    </p:set>
                                    <p:animEffect transition="in" filter="wipe(up)">
                                      <p:cBhvr>
                                        <p:cTn id="51" dur="500"/>
                                        <p:tgtEl>
                                          <p:spTgt spid="20">
                                            <p:txEl>
                                              <p:pRg st="0" end="0"/>
                                            </p:txEl>
                                          </p:spTgt>
                                        </p:tgtEl>
                                      </p:cBhvr>
                                    </p:animEffect>
                                  </p:childTnLst>
                                </p:cTn>
                              </p:par>
                            </p:childTnLst>
                          </p:cTn>
                        </p:par>
                        <p:par>
                          <p:cTn id="52" fill="hold">
                            <p:stCondLst>
                              <p:cond delay="500"/>
                            </p:stCondLst>
                            <p:childTnLst>
                              <p:par>
                                <p:cTn id="53" presetID="3" presetClass="entr" presetSubtype="10" fill="hold" nodeType="afterEffect">
                                  <p:stCondLst>
                                    <p:cond delay="0"/>
                                  </p:stCondLst>
                                  <p:childTnLst>
                                    <p:set>
                                      <p:cBhvr>
                                        <p:cTn id="54" dur="1" fill="hold">
                                          <p:stCondLst>
                                            <p:cond delay="0"/>
                                          </p:stCondLst>
                                        </p:cTn>
                                        <p:tgtEl>
                                          <p:spTgt spid="3"/>
                                        </p:tgtEl>
                                        <p:attrNameLst>
                                          <p:attrName>style.visibility</p:attrName>
                                        </p:attrNameLst>
                                      </p:cBhvr>
                                      <p:to>
                                        <p:strVal val="visible"/>
                                      </p:to>
                                    </p:set>
                                    <p:animEffect transition="in" filter="blinds(horizontal)">
                                      <p:cBhvr>
                                        <p:cTn id="55" dur="500"/>
                                        <p:tgtEl>
                                          <p:spTgt spid="3"/>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26">
                                            <p:txEl>
                                              <p:pRg st="0" end="0"/>
                                            </p:txEl>
                                          </p:spTgt>
                                        </p:tgtEl>
                                        <p:attrNameLst>
                                          <p:attrName>style.visibility</p:attrName>
                                        </p:attrNameLst>
                                      </p:cBhvr>
                                      <p:to>
                                        <p:strVal val="visible"/>
                                      </p:to>
                                    </p:set>
                                    <p:animEffect transition="in" filter="blinds(horizontal)">
                                      <p:cBhvr>
                                        <p:cTn id="60" dur="500"/>
                                        <p:tgtEl>
                                          <p:spTgt spid="26">
                                            <p:txEl>
                                              <p:pRg st="0" end="0"/>
                                            </p:txEl>
                                          </p:spTgt>
                                        </p:tgtEl>
                                      </p:cBhvr>
                                    </p:animEffect>
                                  </p:childTnLst>
                                </p:cTn>
                              </p:par>
                            </p:childTnLst>
                          </p:cTn>
                        </p:par>
                        <p:par>
                          <p:cTn id="61" fill="hold">
                            <p:stCondLst>
                              <p:cond delay="500"/>
                            </p:stCondLst>
                            <p:childTnLst>
                              <p:par>
                                <p:cTn id="62" presetID="4" presetClass="entr" presetSubtype="32" fill="hold" nodeType="after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box(out)">
                                      <p:cBhvr>
                                        <p:cTn id="64" dur="500"/>
                                        <p:tgtEl>
                                          <p:spTgt spid="27"/>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nodeType="clickEffect">
                                  <p:stCondLst>
                                    <p:cond delay="0"/>
                                  </p:stCondLst>
                                  <p:childTnLst>
                                    <p:set>
                                      <p:cBhvr>
                                        <p:cTn id="68" dur="1" fill="hold">
                                          <p:stCondLst>
                                            <p:cond delay="0"/>
                                          </p:stCondLst>
                                        </p:cTn>
                                        <p:tgtEl>
                                          <p:spTgt spid="10"/>
                                        </p:tgtEl>
                                        <p:attrNameLst>
                                          <p:attrName>style.visibility</p:attrName>
                                        </p:attrNameLst>
                                      </p:cBhvr>
                                      <p:to>
                                        <p:strVal val="visible"/>
                                      </p:to>
                                    </p:set>
                                    <p:animEffect transition="in" filter="blinds(horizontal)">
                                      <p:cBhvr>
                                        <p:cTn id="69" dur="500"/>
                                        <p:tgtEl>
                                          <p:spTgt spid="10"/>
                                        </p:tgtEl>
                                      </p:cBhvr>
                                    </p:animEffect>
                                  </p:childTnLst>
                                </p:cTn>
                              </p:par>
                            </p:childTnLst>
                          </p:cTn>
                        </p:par>
                      </p:childTnLst>
                    </p:cTn>
                  </p:par>
                  <p:par>
                    <p:cTn id="70" fill="hold">
                      <p:stCondLst>
                        <p:cond delay="indefinite"/>
                      </p:stCondLst>
                      <p:childTnLst>
                        <p:par>
                          <p:cTn id="71" fill="hold">
                            <p:stCondLst>
                              <p:cond delay="0"/>
                            </p:stCondLst>
                            <p:childTnLst>
                              <p:par>
                                <p:cTn id="72" presetID="4" presetClass="entr" presetSubtype="32" fill="hold" nodeType="clickEffect">
                                  <p:stCondLst>
                                    <p:cond delay="0"/>
                                  </p:stCondLst>
                                  <p:childTnLst>
                                    <p:set>
                                      <p:cBhvr>
                                        <p:cTn id="73" dur="1" fill="hold">
                                          <p:stCondLst>
                                            <p:cond delay="0"/>
                                          </p:stCondLst>
                                        </p:cTn>
                                        <p:tgtEl>
                                          <p:spTgt spid="31"/>
                                        </p:tgtEl>
                                        <p:attrNameLst>
                                          <p:attrName>style.visibility</p:attrName>
                                        </p:attrNameLst>
                                      </p:cBhvr>
                                      <p:to>
                                        <p:strVal val="visible"/>
                                      </p:to>
                                    </p:set>
                                    <p:animEffect transition="in" filter="box(out)">
                                      <p:cBhvr>
                                        <p:cTn id="74" dur="500"/>
                                        <p:tgtEl>
                                          <p:spTgt spid="31"/>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1" fill="hold" grpId="0" nodeType="clickEffect">
                                  <p:stCondLst>
                                    <p:cond delay="0"/>
                                  </p:stCondLst>
                                  <p:childTnLst>
                                    <p:set>
                                      <p:cBhvr>
                                        <p:cTn id="78" dur="1" fill="hold">
                                          <p:stCondLst>
                                            <p:cond delay="0"/>
                                          </p:stCondLst>
                                        </p:cTn>
                                        <p:tgtEl>
                                          <p:spTgt spid="35">
                                            <p:txEl>
                                              <p:pRg st="0" end="0"/>
                                            </p:txEl>
                                          </p:spTgt>
                                        </p:tgtEl>
                                        <p:attrNameLst>
                                          <p:attrName>style.visibility</p:attrName>
                                        </p:attrNameLst>
                                      </p:cBhvr>
                                      <p:to>
                                        <p:strVal val="visible"/>
                                      </p:to>
                                    </p:set>
                                    <p:animEffect transition="in" filter="wipe(up)">
                                      <p:cBhvr>
                                        <p:cTn id="79" dur="500"/>
                                        <p:tgtEl>
                                          <p:spTgt spid="35">
                                            <p:txEl>
                                              <p:pRg st="0" end="0"/>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nodeType="clickEffect">
                                  <p:stCondLst>
                                    <p:cond delay="0"/>
                                  </p:stCondLst>
                                  <p:childTnLst>
                                    <p:set>
                                      <p:cBhvr>
                                        <p:cTn id="83" dur="1" fill="hold">
                                          <p:stCondLst>
                                            <p:cond delay="0"/>
                                          </p:stCondLst>
                                        </p:cTn>
                                        <p:tgtEl>
                                          <p:spTgt spid="2"/>
                                        </p:tgtEl>
                                        <p:attrNameLst>
                                          <p:attrName>style.visibility</p:attrName>
                                        </p:attrNameLst>
                                      </p:cBhvr>
                                      <p:to>
                                        <p:strVal val="visible"/>
                                      </p:to>
                                    </p:set>
                                    <p:animEffect transition="in" filter="wipe(up)">
                                      <p:cBhvr>
                                        <p:cTn id="84" dur="500"/>
                                        <p:tgtEl>
                                          <p:spTgt spid="2"/>
                                        </p:tgtEl>
                                      </p:cBhvr>
                                    </p:animEffect>
                                  </p:childTnLst>
                                </p:cTn>
                              </p:par>
                            </p:childTnLst>
                          </p:cTn>
                        </p:par>
                      </p:childTnLst>
                    </p:cTn>
                  </p:par>
                  <p:par>
                    <p:cTn id="85" fill="hold">
                      <p:stCondLst>
                        <p:cond delay="indefinite"/>
                      </p:stCondLst>
                      <p:childTnLst>
                        <p:par>
                          <p:cTn id="86" fill="hold">
                            <p:stCondLst>
                              <p:cond delay="0"/>
                            </p:stCondLst>
                            <p:childTnLst>
                              <p:par>
                                <p:cTn id="87" presetID="3" presetClass="entr" presetSubtype="10" fill="hold" nodeType="clickEffect">
                                  <p:stCondLst>
                                    <p:cond delay="0"/>
                                  </p:stCondLst>
                                  <p:childTnLst>
                                    <p:set>
                                      <p:cBhvr>
                                        <p:cTn id="88" dur="1" fill="hold">
                                          <p:stCondLst>
                                            <p:cond delay="0"/>
                                          </p:stCondLst>
                                        </p:cTn>
                                        <p:tgtEl>
                                          <p:spTgt spid="9"/>
                                        </p:tgtEl>
                                        <p:attrNameLst>
                                          <p:attrName>style.visibility</p:attrName>
                                        </p:attrNameLst>
                                      </p:cBhvr>
                                      <p:to>
                                        <p:strVal val="visible"/>
                                      </p:to>
                                    </p:set>
                                    <p:animEffect transition="in" filter="blinds(horizontal)">
                                      <p:cBhvr>
                                        <p:cTn id="89" dur="500"/>
                                        <p:tgtEl>
                                          <p:spTgt spid="9"/>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1" fill="hold" grpId="0" nodeType="clickEffect">
                                  <p:stCondLst>
                                    <p:cond delay="0"/>
                                  </p:stCondLst>
                                  <p:childTnLst>
                                    <p:set>
                                      <p:cBhvr>
                                        <p:cTn id="93" dur="1" fill="hold">
                                          <p:stCondLst>
                                            <p:cond delay="0"/>
                                          </p:stCondLst>
                                        </p:cTn>
                                        <p:tgtEl>
                                          <p:spTgt spid="36">
                                            <p:txEl>
                                              <p:pRg st="0" end="0"/>
                                            </p:txEl>
                                          </p:spTgt>
                                        </p:tgtEl>
                                        <p:attrNameLst>
                                          <p:attrName>style.visibility</p:attrName>
                                        </p:attrNameLst>
                                      </p:cBhvr>
                                      <p:to>
                                        <p:strVal val="visible"/>
                                      </p:to>
                                    </p:set>
                                    <p:animEffect transition="in" filter="wipe(up)">
                                      <p:cBhvr>
                                        <p:cTn id="94" dur="500"/>
                                        <p:tgtEl>
                                          <p:spTgt spid="3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 grpId="0" autoUpdateAnimBg="0"/>
      <p:bldP spid="12294" grpId="0" autoUpdateAnimBg="0" build="p"/>
      <p:bldP spid="12297" grpId="0" autoUpdateAnimBg="0"/>
      <p:bldP spid="12309" grpId="0" autoUpdateAnimBg="0" build="p"/>
      <p:bldP spid="20" grpId="0" autoUpdateAnimBg="0" build="p"/>
      <p:bldP spid="26" grpId="0" autoUpdateAnimBg="0" build="p"/>
      <p:bldP spid="35" grpId="0" autoUpdateAnimBg="0" build="p"/>
      <p:bldP spid="36" grpId="0" autoUpdateAnimBg="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11" name="Text Box 27"/>
          <p:cNvSpPr txBox="1">
            <a:spLocks noChangeArrowheads="1"/>
          </p:cNvSpPr>
          <p:nvPr/>
        </p:nvSpPr>
        <p:spPr bwMode="auto">
          <a:xfrm>
            <a:off x="357188" y="214313"/>
            <a:ext cx="8534400" cy="1006475"/>
          </a:xfrm>
          <a:prstGeom prst="rect">
            <a:avLst/>
          </a:prstGeom>
          <a:noFill/>
          <a:ln w="9525">
            <a:noFill/>
            <a:miter lim="800000"/>
          </a:ln>
          <a:effectLst/>
        </p:spPr>
        <p:txBody>
          <a:bodyPr>
            <a:spAutoFit/>
          </a:bodyPr>
          <a:lstStyle/>
          <a:p>
            <a:pPr eaLnBrk="1" hangingPunct="1">
              <a:spcBef>
                <a:spcPct val="50000"/>
              </a:spcBef>
              <a:defRPr/>
            </a:pPr>
            <a:r>
              <a:rPr kumimoji="1" lang="zh-CN" altLang="en-US" sz="2800" b="1" dirty="0">
                <a:solidFill>
                  <a:schemeClr val="folHlink"/>
                </a:solidFill>
                <a:effectLst>
                  <a:outerShdw blurRad="38100" dist="38100" dir="2700000" algn="tl">
                    <a:srgbClr val="C0C0C0"/>
                  </a:outerShdw>
                </a:effectLst>
                <a:latin typeface="楷体_GB2312" pitchFamily="49" charset="-122"/>
                <a:ea typeface="楷体_GB2312" pitchFamily="49" charset="-122"/>
              </a:rPr>
              <a:t>例</a:t>
            </a:r>
            <a:r>
              <a:rPr kumimoji="1" lang="en-US" altLang="zh-CN" sz="2800" b="1" dirty="0">
                <a:solidFill>
                  <a:schemeClr val="folHlink"/>
                </a:solidFill>
                <a:effectLst>
                  <a:outerShdw blurRad="38100" dist="38100" dir="2700000" algn="tl">
                    <a:srgbClr val="C0C0C0"/>
                  </a:outerShdw>
                </a:effectLst>
                <a:latin typeface="楷体_GB2312" pitchFamily="49" charset="-122"/>
                <a:ea typeface="楷体_GB2312" pitchFamily="49" charset="-122"/>
              </a:rPr>
              <a:t>2</a:t>
            </a:r>
            <a:r>
              <a:rPr kumimoji="1" lang="zh-CN" altLang="en-US" sz="2800" b="1" dirty="0">
                <a:solidFill>
                  <a:schemeClr val="folHlink"/>
                </a:solidFill>
                <a:effectLst>
                  <a:outerShdw blurRad="38100" dist="38100" dir="2700000" algn="tl">
                    <a:srgbClr val="C0C0C0"/>
                  </a:outerShdw>
                </a:effectLst>
                <a:latin typeface="宋体" panose="02010600030101010101" pitchFamily="2" charset="-122"/>
              </a:rPr>
              <a:t>、</a:t>
            </a:r>
            <a:r>
              <a:rPr kumimoji="1" lang="zh-CN" altLang="en-US" sz="2800" b="1" dirty="0">
                <a:latin typeface="宋体" panose="02010600030101010101" pitchFamily="2" charset="-122"/>
              </a:rPr>
              <a:t>求质量为</a:t>
            </a:r>
            <a:r>
              <a:rPr kumimoji="1" lang="en-US" altLang="zh-CN" sz="2800" b="1" i="1" dirty="0">
                <a:latin typeface="Times New Roman" panose="02020603050405020304" pitchFamily="18" charset="0"/>
              </a:rPr>
              <a:t>m</a:t>
            </a:r>
            <a:r>
              <a:rPr kumimoji="1" lang="zh-CN" altLang="en-US" sz="2800" b="1" dirty="0">
                <a:latin typeface="宋体" panose="02010600030101010101" pitchFamily="2" charset="-122"/>
              </a:rPr>
              <a:t>、</a:t>
            </a:r>
            <a:r>
              <a:rPr kumimoji="1" lang="zh-CN" altLang="zh-CN" sz="2800" b="1" dirty="0">
                <a:latin typeface="宋体" panose="02010600030101010101" pitchFamily="2" charset="-122"/>
              </a:rPr>
              <a:t>半径为</a:t>
            </a:r>
            <a:r>
              <a:rPr kumimoji="1" lang="en-US" altLang="zh-CN" sz="2800" b="1" i="1" dirty="0">
                <a:latin typeface="Times New Roman" panose="02020603050405020304" pitchFamily="18" charset="0"/>
              </a:rPr>
              <a:t>R</a:t>
            </a:r>
            <a:r>
              <a:rPr kumimoji="1" lang="zh-CN" altLang="en-US" sz="2800" b="1" dirty="0">
                <a:latin typeface="宋体" panose="02010600030101010101" pitchFamily="2" charset="-122"/>
              </a:rPr>
              <a:t>、</a:t>
            </a:r>
            <a:r>
              <a:rPr kumimoji="1" lang="zh-CN" altLang="zh-CN" sz="2800" b="1" dirty="0">
                <a:latin typeface="宋体" panose="02010600030101010101" pitchFamily="2" charset="-122"/>
              </a:rPr>
              <a:t>厚为</a:t>
            </a:r>
            <a:r>
              <a:rPr kumimoji="1" lang="en-US" altLang="zh-CN" sz="3200" b="1" i="1" dirty="0">
                <a:latin typeface="Times New Roman" panose="02020603050405020304" pitchFamily="18" charset="0"/>
              </a:rPr>
              <a:t>l</a:t>
            </a:r>
            <a:r>
              <a:rPr kumimoji="1" lang="en-US" altLang="zh-CN" sz="3200" b="1" dirty="0">
                <a:latin typeface="宋体" panose="02010600030101010101" pitchFamily="2" charset="-122"/>
              </a:rPr>
              <a:t> </a:t>
            </a:r>
            <a:r>
              <a:rPr kumimoji="1" lang="zh-CN" altLang="zh-CN" sz="2800" b="1" dirty="0">
                <a:latin typeface="宋体" panose="02010600030101010101" pitchFamily="2" charset="-122"/>
              </a:rPr>
              <a:t>的均匀圆盘的转动惯量。轴与盘平面垂直并通过盘心。</a:t>
            </a:r>
            <a:endParaRPr kumimoji="1" lang="zh-CN" altLang="en-US" sz="2800" b="1" dirty="0">
              <a:latin typeface="宋体" panose="02010600030101010101" pitchFamily="2" charset="-122"/>
            </a:endParaRPr>
          </a:p>
        </p:txBody>
      </p:sp>
      <p:sp>
        <p:nvSpPr>
          <p:cNvPr id="67614" name="Text Box 30"/>
          <p:cNvSpPr txBox="1">
            <a:spLocks noChangeArrowheads="1"/>
          </p:cNvSpPr>
          <p:nvPr/>
        </p:nvSpPr>
        <p:spPr bwMode="auto">
          <a:xfrm>
            <a:off x="1095375" y="1214438"/>
            <a:ext cx="5257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dirty="0">
                <a:latin typeface="宋体" panose="02010600030101010101" pitchFamily="2" charset="-122"/>
              </a:rPr>
              <a:t>取半径为</a:t>
            </a:r>
            <a:r>
              <a:rPr kumimoji="1" lang="en-US" altLang="zh-CN" b="1" i="1" dirty="0">
                <a:latin typeface="Times New Roman" panose="02020603050405020304" pitchFamily="18" charset="0"/>
              </a:rPr>
              <a:t>r </a:t>
            </a:r>
            <a:r>
              <a:rPr kumimoji="1" lang="zh-CN" altLang="en-US" sz="2800" b="1" dirty="0">
                <a:latin typeface="宋体" panose="02010600030101010101" pitchFamily="2" charset="-122"/>
              </a:rPr>
              <a:t>宽为</a:t>
            </a:r>
            <a:r>
              <a:rPr kumimoji="1" lang="en-US" altLang="zh-CN" dirty="0" err="1">
                <a:latin typeface="Times New Roman" panose="02020603050405020304" pitchFamily="18" charset="0"/>
              </a:rPr>
              <a:t>d</a:t>
            </a:r>
            <a:r>
              <a:rPr kumimoji="1" lang="en-US" altLang="zh-CN" b="1" i="1" dirty="0" err="1">
                <a:latin typeface="Times New Roman" panose="02020603050405020304" pitchFamily="18" charset="0"/>
              </a:rPr>
              <a:t>r</a:t>
            </a:r>
            <a:r>
              <a:rPr kumimoji="1" lang="en-US" altLang="zh-CN" b="1" i="1" dirty="0">
                <a:latin typeface="Times New Roman" panose="02020603050405020304" pitchFamily="18" charset="0"/>
              </a:rPr>
              <a:t> </a:t>
            </a:r>
            <a:r>
              <a:rPr kumimoji="1" lang="zh-CN" altLang="zh-CN" sz="2800" b="1" dirty="0">
                <a:latin typeface="宋体" panose="02010600030101010101" pitchFamily="2" charset="-122"/>
              </a:rPr>
              <a:t>的薄圆环,</a:t>
            </a:r>
            <a:endParaRPr kumimoji="1" lang="en-US" altLang="zh-CN" sz="2800" b="1" dirty="0">
              <a:latin typeface="宋体" panose="02010600030101010101" pitchFamily="2" charset="-122"/>
            </a:endParaRPr>
          </a:p>
        </p:txBody>
      </p:sp>
      <p:graphicFrame>
        <p:nvGraphicFramePr>
          <p:cNvPr id="67615" name="Object 31"/>
          <p:cNvGraphicFramePr>
            <a:graphicFrameLocks noChangeAspect="1"/>
          </p:cNvGraphicFramePr>
          <p:nvPr/>
        </p:nvGraphicFramePr>
        <p:xfrm>
          <a:off x="675401" y="1959503"/>
          <a:ext cx="2008241" cy="545045"/>
        </p:xfrm>
        <a:graphic>
          <a:graphicData uri="http://schemas.openxmlformats.org/presentationml/2006/ole">
            <mc:AlternateContent xmlns:mc="http://schemas.openxmlformats.org/markup-compatibility/2006">
              <mc:Choice xmlns:v="urn:schemas-microsoft-com:vml" Requires="v">
                <p:oleObj spid="_x0000_s38008" name="Equation" r:id="rId1" imgW="17983200" imgH="4267200" progId="Equation.DSMT4">
                  <p:embed/>
                </p:oleObj>
              </mc:Choice>
              <mc:Fallback>
                <p:oleObj name="Equation" r:id="rId1" imgW="17983200" imgH="4267200" progId="Equation.DSMT4">
                  <p:embed/>
                  <p:pic>
                    <p:nvPicPr>
                      <p:cNvPr id="0" name="Object 31"/>
                      <p:cNvPicPr>
                        <a:picLocks noChangeAspect="1" noChangeArrowheads="1"/>
                      </p:cNvPicPr>
                      <p:nvPr/>
                    </p:nvPicPr>
                    <p:blipFill>
                      <a:blip r:embed="rId2"/>
                      <a:srcRect/>
                      <a:stretch>
                        <a:fillRect/>
                      </a:stretch>
                    </p:blipFill>
                    <p:spPr bwMode="auto">
                      <a:xfrm>
                        <a:off x="675401" y="1959503"/>
                        <a:ext cx="2008241" cy="545045"/>
                      </a:xfrm>
                      <a:prstGeom prst="rect">
                        <a:avLst/>
                      </a:prstGeom>
                      <a:noFill/>
                      <a:ln>
                        <a:noFill/>
                      </a:ln>
                      <a:effectLst/>
                    </p:spPr>
                  </p:pic>
                </p:oleObj>
              </mc:Fallback>
            </mc:AlternateContent>
          </a:graphicData>
        </a:graphic>
      </p:graphicFrame>
      <p:graphicFrame>
        <p:nvGraphicFramePr>
          <p:cNvPr id="67616" name="Object 32"/>
          <p:cNvGraphicFramePr>
            <a:graphicFrameLocks noChangeAspect="1"/>
          </p:cNvGraphicFramePr>
          <p:nvPr/>
        </p:nvGraphicFramePr>
        <p:xfrm>
          <a:off x="675400" y="2621444"/>
          <a:ext cx="3793857" cy="636211"/>
        </p:xfrm>
        <a:graphic>
          <a:graphicData uri="http://schemas.openxmlformats.org/presentationml/2006/ole">
            <mc:AlternateContent xmlns:mc="http://schemas.openxmlformats.org/markup-compatibility/2006">
              <mc:Choice xmlns:v="urn:schemas-microsoft-com:vml" Requires="v">
                <p:oleObj spid="_x0000_s38009" name="Equation" r:id="rId3" imgW="33832800" imgH="4876800" progId="Equation.DSMT4">
                  <p:embed/>
                </p:oleObj>
              </mc:Choice>
              <mc:Fallback>
                <p:oleObj name="Equation" r:id="rId3" imgW="33832800" imgH="4876800" progId="Equation.DSMT4">
                  <p:embed/>
                  <p:pic>
                    <p:nvPicPr>
                      <p:cNvPr id="0" name="Object 32"/>
                      <p:cNvPicPr>
                        <a:picLocks noChangeAspect="1" noChangeArrowheads="1"/>
                      </p:cNvPicPr>
                      <p:nvPr/>
                    </p:nvPicPr>
                    <p:blipFill>
                      <a:blip r:embed="rId4"/>
                      <a:srcRect/>
                      <a:stretch>
                        <a:fillRect/>
                      </a:stretch>
                    </p:blipFill>
                    <p:spPr bwMode="auto">
                      <a:xfrm>
                        <a:off x="675400" y="2621444"/>
                        <a:ext cx="3793857" cy="636211"/>
                      </a:xfrm>
                      <a:prstGeom prst="rect">
                        <a:avLst/>
                      </a:prstGeom>
                      <a:noFill/>
                      <a:ln>
                        <a:noFill/>
                      </a:ln>
                      <a:effectLst/>
                    </p:spPr>
                  </p:pic>
                </p:oleObj>
              </mc:Fallback>
            </mc:AlternateContent>
          </a:graphicData>
        </a:graphic>
      </p:graphicFrame>
      <p:graphicFrame>
        <p:nvGraphicFramePr>
          <p:cNvPr id="67617" name="Object 33"/>
          <p:cNvGraphicFramePr>
            <a:graphicFrameLocks noChangeAspect="1"/>
          </p:cNvGraphicFramePr>
          <p:nvPr/>
        </p:nvGraphicFramePr>
        <p:xfrm>
          <a:off x="3286125" y="1957388"/>
          <a:ext cx="1656280" cy="514643"/>
        </p:xfrm>
        <a:graphic>
          <a:graphicData uri="http://schemas.openxmlformats.org/presentationml/2006/ole">
            <mc:AlternateContent xmlns:mc="http://schemas.openxmlformats.org/markup-compatibility/2006">
              <mc:Choice xmlns:v="urn:schemas-microsoft-com:vml" Requires="v">
                <p:oleObj spid="_x0000_s38010" name="Equation" r:id="rId5" imgW="16154400" imgH="4267200" progId="Equation.DSMT4">
                  <p:embed/>
                </p:oleObj>
              </mc:Choice>
              <mc:Fallback>
                <p:oleObj name="Equation" r:id="rId5" imgW="16154400" imgH="4267200" progId="Equation.DSMT4">
                  <p:embed/>
                  <p:pic>
                    <p:nvPicPr>
                      <p:cNvPr id="0" name="Object 33"/>
                      <p:cNvPicPr>
                        <a:picLocks noChangeAspect="1" noChangeArrowheads="1"/>
                      </p:cNvPicPr>
                      <p:nvPr/>
                    </p:nvPicPr>
                    <p:blipFill>
                      <a:blip r:embed="rId6"/>
                      <a:srcRect/>
                      <a:stretch>
                        <a:fillRect/>
                      </a:stretch>
                    </p:blipFill>
                    <p:spPr bwMode="auto">
                      <a:xfrm>
                        <a:off x="3286125" y="1957388"/>
                        <a:ext cx="1656280" cy="514643"/>
                      </a:xfrm>
                      <a:prstGeom prst="rect">
                        <a:avLst/>
                      </a:prstGeom>
                      <a:noFill/>
                      <a:ln>
                        <a:noFill/>
                      </a:ln>
                      <a:effectLst/>
                    </p:spPr>
                  </p:pic>
                </p:oleObj>
              </mc:Fallback>
            </mc:AlternateContent>
          </a:graphicData>
        </a:graphic>
      </p:graphicFrame>
      <p:grpSp>
        <p:nvGrpSpPr>
          <p:cNvPr id="2" name="Group 34"/>
          <p:cNvGrpSpPr/>
          <p:nvPr/>
        </p:nvGrpSpPr>
        <p:grpSpPr bwMode="auto">
          <a:xfrm>
            <a:off x="6280150" y="998538"/>
            <a:ext cx="2374900" cy="2374900"/>
            <a:chOff x="3923" y="2750"/>
            <a:chExt cx="1496" cy="1496"/>
          </a:xfrm>
        </p:grpSpPr>
        <p:sp>
          <p:nvSpPr>
            <p:cNvPr id="37908" name="Oval 35"/>
            <p:cNvSpPr>
              <a:spLocks noChangeArrowheads="1"/>
            </p:cNvSpPr>
            <p:nvPr/>
          </p:nvSpPr>
          <p:spPr bwMode="auto">
            <a:xfrm>
              <a:off x="3923" y="2750"/>
              <a:ext cx="1496" cy="1496"/>
            </a:xfrm>
            <a:prstGeom prst="ellipse">
              <a:avLst/>
            </a:prstGeom>
            <a:gradFill rotWithShape="1">
              <a:gsLst>
                <a:gs pos="0">
                  <a:srgbClr val="FFFFFF"/>
                </a:gs>
                <a:gs pos="100000">
                  <a:srgbClr val="BBE0E3"/>
                </a:gs>
              </a:gsLst>
              <a:path path="shape">
                <a:fillToRect l="50000" t="50000" r="50000" b="50000"/>
              </a:path>
            </a:gradFill>
            <a:ln w="19050" algn="ctr">
              <a:solidFill>
                <a:srgbClr val="003366"/>
              </a:solidFill>
              <a:round/>
            </a:ln>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7909" name="Line 36"/>
            <p:cNvSpPr>
              <a:spLocks noChangeShapeType="1"/>
            </p:cNvSpPr>
            <p:nvPr/>
          </p:nvSpPr>
          <p:spPr bwMode="auto">
            <a:xfrm flipV="1">
              <a:off x="4670" y="3022"/>
              <a:ext cx="569" cy="487"/>
            </a:xfrm>
            <a:prstGeom prst="line">
              <a:avLst/>
            </a:prstGeom>
            <a:noFill/>
            <a:ln w="28575">
              <a:solidFill>
                <a:srgbClr val="00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10" name="Text Box 37"/>
            <p:cNvSpPr txBox="1">
              <a:spLocks noChangeArrowheads="1"/>
            </p:cNvSpPr>
            <p:nvPr/>
          </p:nvSpPr>
          <p:spPr bwMode="auto">
            <a:xfrm>
              <a:off x="4967" y="2886"/>
              <a:ext cx="27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1" i="1">
                  <a:solidFill>
                    <a:srgbClr val="000000"/>
                  </a:solidFill>
                  <a:latin typeface="Times New Roman" panose="02020603050405020304" pitchFamily="18" charset="0"/>
                </a:rPr>
                <a:t>R</a:t>
              </a:r>
              <a:endParaRPr lang="en-US" altLang="zh-CN" sz="2400" b="1" i="1">
                <a:solidFill>
                  <a:srgbClr val="000000"/>
                </a:solidFill>
                <a:latin typeface="Times New Roman" panose="02020603050405020304" pitchFamily="18" charset="0"/>
              </a:endParaRPr>
            </a:p>
          </p:txBody>
        </p:sp>
        <p:sp>
          <p:nvSpPr>
            <p:cNvPr id="37911" name="Text Box 38"/>
            <p:cNvSpPr txBox="1">
              <a:spLocks noChangeArrowheads="1"/>
            </p:cNvSpPr>
            <p:nvPr/>
          </p:nvSpPr>
          <p:spPr bwMode="auto">
            <a:xfrm>
              <a:off x="4422" y="3430"/>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b="1" i="1">
                  <a:solidFill>
                    <a:srgbClr val="000000"/>
                  </a:solidFill>
                  <a:latin typeface="Times New Roman" panose="02020603050405020304" pitchFamily="18" charset="0"/>
                </a:rPr>
                <a:t>O</a:t>
              </a:r>
              <a:endParaRPr lang="en-US" altLang="zh-CN" sz="2800" b="1" i="1">
                <a:solidFill>
                  <a:srgbClr val="000000"/>
                </a:solidFill>
                <a:latin typeface="Times New Roman" panose="02020603050405020304" pitchFamily="18" charset="0"/>
              </a:endParaRPr>
            </a:p>
          </p:txBody>
        </p:sp>
      </p:grpSp>
      <p:sp>
        <p:nvSpPr>
          <p:cNvPr id="67623" name="AutoShape 39"/>
          <p:cNvSpPr>
            <a:spLocks noChangeArrowheads="1"/>
          </p:cNvSpPr>
          <p:nvPr/>
        </p:nvSpPr>
        <p:spPr bwMode="auto">
          <a:xfrm>
            <a:off x="6769100" y="1574800"/>
            <a:ext cx="1368425" cy="1225550"/>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1" y="10800"/>
                </a:moveTo>
                <a:cubicBezTo>
                  <a:pt x="1941" y="15693"/>
                  <a:pt x="5907" y="19659"/>
                  <a:pt x="10800" y="19659"/>
                </a:cubicBezTo>
                <a:cubicBezTo>
                  <a:pt x="15693" y="19659"/>
                  <a:pt x="19659" y="15693"/>
                  <a:pt x="19659" y="10800"/>
                </a:cubicBezTo>
                <a:cubicBezTo>
                  <a:pt x="19659" y="5907"/>
                  <a:pt x="15693" y="1941"/>
                  <a:pt x="10800" y="1941"/>
                </a:cubicBezTo>
                <a:cubicBezTo>
                  <a:pt x="5907" y="1941"/>
                  <a:pt x="1941" y="5907"/>
                  <a:pt x="1941" y="10800"/>
                </a:cubicBezTo>
                <a:close/>
              </a:path>
            </a:pathLst>
          </a:custGeom>
          <a:solidFill>
            <a:srgbClr val="FFCC99"/>
          </a:solidFill>
          <a:ln w="9525" algn="ctr">
            <a:solidFill>
              <a:srgbClr val="000000"/>
            </a:solidFill>
            <a:round/>
          </a:ln>
        </p:spPr>
        <p:txBody>
          <a:bodyPr anchor="ctr">
            <a:spAutoFit/>
          </a:bodyPr>
          <a:lstStyle/>
          <a:p>
            <a:endParaRPr lang="zh-CN" altLang="en-US"/>
          </a:p>
        </p:txBody>
      </p:sp>
      <p:grpSp>
        <p:nvGrpSpPr>
          <p:cNvPr id="3" name="Group 40"/>
          <p:cNvGrpSpPr/>
          <p:nvPr/>
        </p:nvGrpSpPr>
        <p:grpSpPr bwMode="auto">
          <a:xfrm>
            <a:off x="6518275" y="1319213"/>
            <a:ext cx="1020763" cy="877887"/>
            <a:chOff x="4073" y="2952"/>
            <a:chExt cx="643" cy="553"/>
          </a:xfrm>
        </p:grpSpPr>
        <p:sp>
          <p:nvSpPr>
            <p:cNvPr id="37904" name="Line 41"/>
            <p:cNvSpPr>
              <a:spLocks noChangeShapeType="1"/>
            </p:cNvSpPr>
            <p:nvPr/>
          </p:nvSpPr>
          <p:spPr bwMode="auto">
            <a:xfrm flipH="1" flipV="1">
              <a:off x="4357" y="3323"/>
              <a:ext cx="317" cy="182"/>
            </a:xfrm>
            <a:prstGeom prst="line">
              <a:avLst/>
            </a:prstGeom>
            <a:noFill/>
            <a:ln w="34925">
              <a:solidFill>
                <a:srgbClr val="FF0000"/>
              </a:solidFill>
              <a:rou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05" name="Line 42"/>
            <p:cNvSpPr>
              <a:spLocks noChangeShapeType="1"/>
            </p:cNvSpPr>
            <p:nvPr/>
          </p:nvSpPr>
          <p:spPr bwMode="auto">
            <a:xfrm>
              <a:off x="4073" y="3158"/>
              <a:ext cx="226" cy="134"/>
            </a:xfrm>
            <a:prstGeom prst="line">
              <a:avLst/>
            </a:prstGeom>
            <a:noFill/>
            <a:ln w="34925">
              <a:solidFill>
                <a:srgbClr val="FF0000"/>
              </a:solidFill>
              <a:rou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7906" name="Object 43"/>
            <p:cNvGraphicFramePr>
              <a:graphicFrameLocks noChangeAspect="1"/>
            </p:cNvGraphicFramePr>
            <p:nvPr/>
          </p:nvGraphicFramePr>
          <p:xfrm>
            <a:off x="4510" y="3245"/>
            <a:ext cx="206" cy="217"/>
          </p:xfrm>
          <a:graphic>
            <a:graphicData uri="http://schemas.openxmlformats.org/presentationml/2006/ole">
              <mc:AlternateContent xmlns:mc="http://schemas.openxmlformats.org/markup-compatibility/2006">
                <mc:Choice xmlns:v="urn:schemas-microsoft-com:vml" Requires="v">
                  <p:oleObj spid="_x0000_s38011" name="公式" r:id="rId7" imgW="101600" imgH="127000" progId="Equation.3">
                    <p:embed/>
                  </p:oleObj>
                </mc:Choice>
                <mc:Fallback>
                  <p:oleObj name="公式" r:id="rId7" imgW="101600" imgH="127000" progId="Equation.3">
                    <p:embed/>
                    <p:pic>
                      <p:nvPicPr>
                        <p:cNvPr id="0" name="Object 4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10" y="3245"/>
                          <a:ext cx="206" cy="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07" name="Object 44"/>
            <p:cNvGraphicFramePr>
              <a:graphicFrameLocks noChangeAspect="1"/>
            </p:cNvGraphicFramePr>
            <p:nvPr/>
          </p:nvGraphicFramePr>
          <p:xfrm>
            <a:off x="4119" y="2952"/>
            <a:ext cx="343" cy="303"/>
          </p:xfrm>
          <a:graphic>
            <a:graphicData uri="http://schemas.openxmlformats.org/presentationml/2006/ole">
              <mc:AlternateContent xmlns:mc="http://schemas.openxmlformats.org/markup-compatibility/2006">
                <mc:Choice xmlns:v="urn:schemas-microsoft-com:vml" Requires="v">
                  <p:oleObj spid="_x0000_s38012" name="Equation" r:id="rId9" imgW="254000" imgH="228600" progId="Equation.3">
                    <p:embed/>
                  </p:oleObj>
                </mc:Choice>
                <mc:Fallback>
                  <p:oleObj name="Equation" r:id="rId9" imgW="254000" imgH="228600" progId="Equation.3">
                    <p:embed/>
                    <p:pic>
                      <p:nvPicPr>
                        <p:cNvPr id="0" name="Object 4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19" y="2952"/>
                          <a:ext cx="343" cy="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7629" name="Text Box 45"/>
          <p:cNvSpPr txBox="1">
            <a:spLocks noChangeArrowheads="1"/>
          </p:cNvSpPr>
          <p:nvPr/>
        </p:nvSpPr>
        <p:spPr bwMode="auto">
          <a:xfrm>
            <a:off x="447675" y="1228725"/>
            <a:ext cx="1152525" cy="519113"/>
          </a:xfrm>
          <a:prstGeom prst="rect">
            <a:avLst/>
          </a:prstGeom>
          <a:noFill/>
          <a:ln w="9525">
            <a:noFill/>
            <a:miter lim="800000"/>
          </a:ln>
          <a:effectLst/>
        </p:spPr>
        <p:txBody>
          <a:bodyPr>
            <a:spAutoFit/>
          </a:bodyPr>
          <a:lstStyle/>
          <a:p>
            <a:pPr eaLnBrk="1" hangingPunct="1">
              <a:spcBef>
                <a:spcPct val="50000"/>
              </a:spcBef>
              <a:defRPr/>
            </a:pPr>
            <a:r>
              <a:rPr kumimoji="1" lang="zh-CN" altLang="en-US" sz="2800" b="1">
                <a:solidFill>
                  <a:schemeClr val="folHlink"/>
                </a:solidFill>
                <a:effectLst>
                  <a:outerShdw blurRad="38100" dist="38100" dir="2700000" algn="tl">
                    <a:srgbClr val="C0C0C0"/>
                  </a:outerShdw>
                </a:effectLst>
                <a:latin typeface="楷体_GB2312" pitchFamily="49" charset="-122"/>
                <a:ea typeface="楷体_GB2312" pitchFamily="49" charset="-122"/>
              </a:rPr>
              <a:t>解：</a:t>
            </a:r>
            <a:endParaRPr kumimoji="1" lang="zh-CN" altLang="en-US" sz="2800" b="1">
              <a:solidFill>
                <a:schemeClr val="folHlink"/>
              </a:solidFill>
              <a:effectLst>
                <a:outerShdw blurRad="38100" dist="38100" dir="2700000" algn="tl">
                  <a:srgbClr val="C0C0C0"/>
                </a:outerShdw>
              </a:effectLst>
              <a:latin typeface="楷体_GB2312" pitchFamily="49" charset="-122"/>
              <a:ea typeface="楷体_GB2312" pitchFamily="49" charset="-122"/>
            </a:endParaRPr>
          </a:p>
        </p:txBody>
      </p:sp>
      <p:sp>
        <p:nvSpPr>
          <p:cNvPr id="37899"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1A10BA2-D5BF-4A75-B057-74FC17E361F0}" type="slidenum">
              <a:rPr lang="en-US" altLang="zh-CN" sz="2400">
                <a:solidFill>
                  <a:srgbClr val="0000FF"/>
                </a:solidFill>
                <a:latin typeface="Times New Roman" panose="02020603050405020304" pitchFamily="18" charset="0"/>
              </a:rPr>
            </a:fld>
            <a:endParaRPr lang="en-US" altLang="zh-CN" sz="2400">
              <a:solidFill>
                <a:srgbClr val="0000FF"/>
              </a:solidFill>
              <a:latin typeface="Times New Roman" panose="02020603050405020304" pitchFamily="18" charset="0"/>
            </a:endParaRPr>
          </a:p>
        </p:txBody>
      </p:sp>
      <p:graphicFrame>
        <p:nvGraphicFramePr>
          <p:cNvPr id="38" name="Object 2"/>
          <p:cNvGraphicFramePr>
            <a:graphicFrameLocks noChangeAspect="1"/>
          </p:cNvGraphicFramePr>
          <p:nvPr/>
        </p:nvGraphicFramePr>
        <p:xfrm>
          <a:off x="608807" y="3276576"/>
          <a:ext cx="6157912" cy="1234536"/>
        </p:xfrm>
        <a:graphic>
          <a:graphicData uri="http://schemas.openxmlformats.org/presentationml/2006/ole">
            <mc:AlternateContent xmlns:mc="http://schemas.openxmlformats.org/markup-compatibility/2006">
              <mc:Choice xmlns:v="urn:schemas-microsoft-com:vml" Requires="v">
                <p:oleObj spid="_x0000_s38013" name="Equation" r:id="rId11" imgW="49987200" imgH="9753600" progId="Equation.DSMT4">
                  <p:embed/>
                </p:oleObj>
              </mc:Choice>
              <mc:Fallback>
                <p:oleObj name="Equation" r:id="rId11" imgW="49987200" imgH="9753600" progId="Equation.DSMT4">
                  <p:embed/>
                  <p:pic>
                    <p:nvPicPr>
                      <p:cNvPr id="0" name="Object 2"/>
                      <p:cNvPicPr>
                        <a:picLocks noChangeAspect="1" noChangeArrowheads="1"/>
                      </p:cNvPicPr>
                      <p:nvPr/>
                    </p:nvPicPr>
                    <p:blipFill>
                      <a:blip r:embed="rId12"/>
                      <a:srcRect/>
                      <a:stretch>
                        <a:fillRect/>
                      </a:stretch>
                    </p:blipFill>
                    <p:spPr bwMode="auto">
                      <a:xfrm>
                        <a:off x="608807" y="3276576"/>
                        <a:ext cx="6157912" cy="1234536"/>
                      </a:xfrm>
                      <a:prstGeom prst="rect">
                        <a:avLst/>
                      </a:prstGeom>
                      <a:noFill/>
                      <a:ln>
                        <a:noFill/>
                      </a:ln>
                      <a:effectLst/>
                    </p:spPr>
                  </p:pic>
                </p:oleObj>
              </mc:Fallback>
            </mc:AlternateContent>
          </a:graphicData>
        </a:graphic>
      </p:graphicFrame>
      <p:sp>
        <p:nvSpPr>
          <p:cNvPr id="39" name="Text Box 3"/>
          <p:cNvSpPr txBox="1">
            <a:spLocks noChangeArrowheads="1"/>
          </p:cNvSpPr>
          <p:nvPr/>
        </p:nvSpPr>
        <p:spPr bwMode="auto">
          <a:xfrm>
            <a:off x="357188" y="5572125"/>
            <a:ext cx="8382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zh-CN" sz="2800" b="1">
                <a:solidFill>
                  <a:schemeClr val="accent1"/>
                </a:solidFill>
                <a:latin typeface="宋体" panose="02010600030101010101" pitchFamily="2" charset="-122"/>
              </a:rPr>
              <a:t>实心圆柱对其</a:t>
            </a:r>
            <a:r>
              <a:rPr kumimoji="1" lang="zh-CN" altLang="en-US" sz="2800" b="1">
                <a:solidFill>
                  <a:schemeClr val="accent1"/>
                </a:solidFill>
                <a:latin typeface="宋体" panose="02010600030101010101" pitchFamily="2" charset="-122"/>
              </a:rPr>
              <a:t>对称</a:t>
            </a:r>
            <a:r>
              <a:rPr kumimoji="1" lang="zh-CN" altLang="zh-CN" sz="2800" b="1">
                <a:solidFill>
                  <a:schemeClr val="accent1"/>
                </a:solidFill>
                <a:latin typeface="宋体" panose="02010600030101010101" pitchFamily="2" charset="-122"/>
              </a:rPr>
              <a:t>轴的转动惯量也是</a:t>
            </a:r>
            <a:r>
              <a:rPr kumimoji="1" lang="zh-CN" altLang="en-US" sz="2800" b="1">
                <a:solidFill>
                  <a:schemeClr val="accent1"/>
                </a:solidFill>
                <a:latin typeface="宋体" panose="02010600030101010101" pitchFamily="2" charset="-122"/>
              </a:rPr>
              <a:t> </a:t>
            </a:r>
            <a:r>
              <a:rPr kumimoji="1" lang="en-US" altLang="zh-CN" b="1" i="1">
                <a:solidFill>
                  <a:schemeClr val="accent1"/>
                </a:solidFill>
                <a:latin typeface="Times New Roman" panose="02020603050405020304" pitchFamily="18" charset="0"/>
              </a:rPr>
              <a:t>mR</a:t>
            </a:r>
            <a:r>
              <a:rPr kumimoji="1" lang="en-US" altLang="zh-CN" b="1" baseline="30000">
                <a:solidFill>
                  <a:schemeClr val="accent1"/>
                </a:solidFill>
                <a:latin typeface="Times New Roman" panose="02020603050405020304" pitchFamily="18" charset="0"/>
              </a:rPr>
              <a:t>2</a:t>
            </a:r>
            <a:r>
              <a:rPr kumimoji="1" lang="en-US" altLang="zh-CN" b="1" i="1">
                <a:solidFill>
                  <a:schemeClr val="accent1"/>
                </a:solidFill>
                <a:latin typeface="Times New Roman" panose="02020603050405020304" pitchFamily="18" charset="0"/>
              </a:rPr>
              <a:t>/</a:t>
            </a:r>
            <a:r>
              <a:rPr kumimoji="1" lang="en-US" altLang="zh-CN" b="1">
                <a:solidFill>
                  <a:schemeClr val="accent1"/>
                </a:solidFill>
                <a:latin typeface="Times New Roman" panose="02020603050405020304" pitchFamily="18" charset="0"/>
              </a:rPr>
              <a:t>2</a:t>
            </a:r>
            <a:r>
              <a:rPr kumimoji="1" lang="zh-CN" altLang="en-US" sz="2800" b="1">
                <a:solidFill>
                  <a:schemeClr val="accent1"/>
                </a:solidFill>
                <a:latin typeface="Times New Roman" panose="02020603050405020304" pitchFamily="18" charset="0"/>
              </a:rPr>
              <a:t>。</a:t>
            </a:r>
            <a:endParaRPr kumimoji="1" lang="zh-CN" altLang="en-US" sz="2800" b="1">
              <a:solidFill>
                <a:schemeClr val="accent1"/>
              </a:solidFill>
              <a:latin typeface="Times New Roman" panose="02020603050405020304" pitchFamily="18" charset="0"/>
            </a:endParaRPr>
          </a:p>
        </p:txBody>
      </p:sp>
      <p:graphicFrame>
        <p:nvGraphicFramePr>
          <p:cNvPr id="40" name="Object 39"/>
          <p:cNvGraphicFramePr>
            <a:graphicFrameLocks noChangeAspect="1"/>
          </p:cNvGraphicFramePr>
          <p:nvPr/>
        </p:nvGraphicFramePr>
        <p:xfrm>
          <a:off x="827088" y="4481513"/>
          <a:ext cx="2171700" cy="984250"/>
        </p:xfrm>
        <a:graphic>
          <a:graphicData uri="http://schemas.openxmlformats.org/presentationml/2006/ole">
            <mc:AlternateContent xmlns:mc="http://schemas.openxmlformats.org/markup-compatibility/2006">
              <mc:Choice xmlns:v="urn:schemas-microsoft-com:vml" Requires="v">
                <p:oleObj spid="_x0000_s38014" name="公式" r:id="rId13" imgW="1295400" imgH="584200" progId="Equation.3">
                  <p:embed/>
                </p:oleObj>
              </mc:Choice>
              <mc:Fallback>
                <p:oleObj name="公式" r:id="rId13" imgW="1295400" imgH="584200" progId="Equation.3">
                  <p:embed/>
                  <p:pic>
                    <p:nvPicPr>
                      <p:cNvPr id="0" name="Object 3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27088" y="4481513"/>
                        <a:ext cx="2171700" cy="9842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 name="Object 9"/>
          <p:cNvGraphicFramePr>
            <a:graphicFrameLocks noChangeAspect="1"/>
          </p:cNvGraphicFramePr>
          <p:nvPr/>
        </p:nvGraphicFramePr>
        <p:xfrm>
          <a:off x="3286125" y="4572000"/>
          <a:ext cx="2432050" cy="917575"/>
        </p:xfrm>
        <a:graphic>
          <a:graphicData uri="http://schemas.openxmlformats.org/presentationml/2006/ole">
            <mc:AlternateContent xmlns:mc="http://schemas.openxmlformats.org/markup-compatibility/2006">
              <mc:Choice xmlns:v="urn:schemas-microsoft-com:vml" Requires="v">
                <p:oleObj spid="_x0000_s38015" name="公式" r:id="rId15" imgW="1524000" imgH="558800" progId="Equation.3">
                  <p:embed/>
                </p:oleObj>
              </mc:Choice>
              <mc:Fallback>
                <p:oleObj name="公式" r:id="rId15" imgW="1524000" imgH="558800" progId="Equation.3">
                  <p:embed/>
                  <p:pic>
                    <p:nvPicPr>
                      <p:cNvPr id="0"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86125" y="4572000"/>
                        <a:ext cx="2432050" cy="9175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7611">
                                            <p:txEl>
                                              <p:pRg st="0" end="0"/>
                                            </p:txEl>
                                          </p:spTgt>
                                        </p:tgtEl>
                                        <p:attrNameLst>
                                          <p:attrName>style.visibility</p:attrName>
                                        </p:attrNameLst>
                                      </p:cBhvr>
                                      <p:to>
                                        <p:strVal val="visible"/>
                                      </p:to>
                                    </p:set>
                                    <p:animEffect transition="in" filter="wipe(up)">
                                      <p:cBhvr>
                                        <p:cTn id="7" dur="500"/>
                                        <p:tgtEl>
                                          <p:spTgt spid="67611">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iterate type="lt">
                                    <p:tmPct val="100000"/>
                                  </p:iterate>
                                  <p:childTnLst>
                                    <p:set>
                                      <p:cBhvr>
                                        <p:cTn id="15" dur="1" fill="hold">
                                          <p:stCondLst>
                                            <p:cond delay="0"/>
                                          </p:stCondLst>
                                        </p:cTn>
                                        <p:tgtEl>
                                          <p:spTgt spid="67629">
                                            <p:txEl>
                                              <p:pRg st="0" end="0"/>
                                            </p:txEl>
                                          </p:spTgt>
                                        </p:tgtEl>
                                        <p:attrNameLst>
                                          <p:attrName>style.visibility</p:attrName>
                                        </p:attrNameLst>
                                      </p:cBhvr>
                                      <p:to>
                                        <p:strVal val="visible"/>
                                      </p:to>
                                    </p:set>
                                    <p:animEffect transition="in" filter="wipe(up)">
                                      <p:cBhvr>
                                        <p:cTn id="16" dur="75"/>
                                        <p:tgtEl>
                                          <p:spTgt spid="67629">
                                            <p:txEl>
                                              <p:pRg st="0" end="0"/>
                                            </p:txEl>
                                          </p:spTgt>
                                        </p:tgtEl>
                                      </p:cBhvr>
                                    </p:animEffect>
                                  </p:childTnLst>
                                </p:cTn>
                              </p:par>
                            </p:childTnLst>
                          </p:cTn>
                        </p:par>
                        <p:par>
                          <p:cTn id="17" fill="hold">
                            <p:stCondLst>
                              <p:cond delay="150"/>
                            </p:stCondLst>
                            <p:childTnLst>
                              <p:par>
                                <p:cTn id="18" presetID="6" presetClass="entr" presetSubtype="32" fill="hold" grpId="0" nodeType="afterEffect">
                                  <p:stCondLst>
                                    <p:cond delay="0"/>
                                  </p:stCondLst>
                                  <p:childTnLst>
                                    <p:set>
                                      <p:cBhvr>
                                        <p:cTn id="19" dur="1" fill="hold">
                                          <p:stCondLst>
                                            <p:cond delay="0"/>
                                          </p:stCondLst>
                                        </p:cTn>
                                        <p:tgtEl>
                                          <p:spTgt spid="67623"/>
                                        </p:tgtEl>
                                        <p:attrNameLst>
                                          <p:attrName>style.visibility</p:attrName>
                                        </p:attrNameLst>
                                      </p:cBhvr>
                                      <p:to>
                                        <p:strVal val="visible"/>
                                      </p:to>
                                    </p:set>
                                    <p:animEffect transition="in" filter="circle(out)">
                                      <p:cBhvr>
                                        <p:cTn id="20" dur="2000"/>
                                        <p:tgtEl>
                                          <p:spTgt spid="6762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right)">
                                      <p:cBhvr>
                                        <p:cTn id="25" dur="20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iterate type="lt">
                                    <p:tmPct val="100000"/>
                                  </p:iterate>
                                  <p:childTnLst>
                                    <p:set>
                                      <p:cBhvr>
                                        <p:cTn id="29" dur="1" fill="hold">
                                          <p:stCondLst>
                                            <p:cond delay="0"/>
                                          </p:stCondLst>
                                        </p:cTn>
                                        <p:tgtEl>
                                          <p:spTgt spid="67614">
                                            <p:txEl>
                                              <p:pRg st="0" end="0"/>
                                            </p:txEl>
                                          </p:spTgt>
                                        </p:tgtEl>
                                        <p:attrNameLst>
                                          <p:attrName>style.visibility</p:attrName>
                                        </p:attrNameLst>
                                      </p:cBhvr>
                                      <p:to>
                                        <p:strVal val="visible"/>
                                      </p:to>
                                    </p:set>
                                    <p:animEffect transition="in" filter="wipe(up)">
                                      <p:cBhvr>
                                        <p:cTn id="30" dur="75"/>
                                        <p:tgtEl>
                                          <p:spTgt spid="67614">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32" fill="hold" nodeType="clickEffect">
                                  <p:stCondLst>
                                    <p:cond delay="0"/>
                                  </p:stCondLst>
                                  <p:childTnLst>
                                    <p:set>
                                      <p:cBhvr>
                                        <p:cTn id="34" dur="1" fill="hold">
                                          <p:stCondLst>
                                            <p:cond delay="0"/>
                                          </p:stCondLst>
                                        </p:cTn>
                                        <p:tgtEl>
                                          <p:spTgt spid="67615"/>
                                        </p:tgtEl>
                                        <p:attrNameLst>
                                          <p:attrName>style.visibility</p:attrName>
                                        </p:attrNameLst>
                                      </p:cBhvr>
                                      <p:to>
                                        <p:strVal val="visible"/>
                                      </p:to>
                                    </p:set>
                                    <p:animEffect transition="in" filter="box(out)">
                                      <p:cBhvr>
                                        <p:cTn id="35" dur="500"/>
                                        <p:tgtEl>
                                          <p:spTgt spid="67615"/>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32" fill="hold" nodeType="clickEffect">
                                  <p:stCondLst>
                                    <p:cond delay="0"/>
                                  </p:stCondLst>
                                  <p:childTnLst>
                                    <p:set>
                                      <p:cBhvr>
                                        <p:cTn id="39" dur="1" fill="hold">
                                          <p:stCondLst>
                                            <p:cond delay="0"/>
                                          </p:stCondLst>
                                        </p:cTn>
                                        <p:tgtEl>
                                          <p:spTgt spid="67617"/>
                                        </p:tgtEl>
                                        <p:attrNameLst>
                                          <p:attrName>style.visibility</p:attrName>
                                        </p:attrNameLst>
                                      </p:cBhvr>
                                      <p:to>
                                        <p:strVal val="visible"/>
                                      </p:to>
                                    </p:set>
                                    <p:animEffect transition="in" filter="box(out)">
                                      <p:cBhvr>
                                        <p:cTn id="40" dur="500"/>
                                        <p:tgtEl>
                                          <p:spTgt spid="67617"/>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32" fill="hold" nodeType="clickEffect">
                                  <p:stCondLst>
                                    <p:cond delay="0"/>
                                  </p:stCondLst>
                                  <p:childTnLst>
                                    <p:set>
                                      <p:cBhvr>
                                        <p:cTn id="44" dur="1" fill="hold">
                                          <p:stCondLst>
                                            <p:cond delay="0"/>
                                          </p:stCondLst>
                                        </p:cTn>
                                        <p:tgtEl>
                                          <p:spTgt spid="67616"/>
                                        </p:tgtEl>
                                        <p:attrNameLst>
                                          <p:attrName>style.visibility</p:attrName>
                                        </p:attrNameLst>
                                      </p:cBhvr>
                                      <p:to>
                                        <p:strVal val="visible"/>
                                      </p:to>
                                    </p:set>
                                    <p:animEffect transition="in" filter="box(out)">
                                      <p:cBhvr>
                                        <p:cTn id="45" dur="500"/>
                                        <p:tgtEl>
                                          <p:spTgt spid="67616"/>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32" fill="hold" nodeType="click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box(out)">
                                      <p:cBhvr>
                                        <p:cTn id="50" dur="500"/>
                                        <p:tgtEl>
                                          <p:spTgt spid="38"/>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32" fill="hold" nodeType="click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box(out)">
                                      <p:cBhvr>
                                        <p:cTn id="55" dur="500"/>
                                        <p:tgtEl>
                                          <p:spTgt spid="40"/>
                                        </p:tgtEl>
                                      </p:cBhvr>
                                    </p:animEffect>
                                  </p:childTnLst>
                                </p:cTn>
                              </p:par>
                            </p:childTnLst>
                          </p:cTn>
                        </p:par>
                      </p:childTnLst>
                    </p:cTn>
                  </p:par>
                  <p:par>
                    <p:cTn id="56" fill="hold">
                      <p:stCondLst>
                        <p:cond delay="indefinite"/>
                      </p:stCondLst>
                      <p:childTnLst>
                        <p:par>
                          <p:cTn id="57" fill="hold">
                            <p:stCondLst>
                              <p:cond delay="0"/>
                            </p:stCondLst>
                            <p:childTnLst>
                              <p:par>
                                <p:cTn id="58" presetID="4" presetClass="entr" presetSubtype="32" fill="hold" nodeType="clickEffect">
                                  <p:stCondLst>
                                    <p:cond delay="0"/>
                                  </p:stCondLst>
                                  <p:childTnLst>
                                    <p:set>
                                      <p:cBhvr>
                                        <p:cTn id="59" dur="1" fill="hold">
                                          <p:stCondLst>
                                            <p:cond delay="0"/>
                                          </p:stCondLst>
                                        </p:cTn>
                                        <p:tgtEl>
                                          <p:spTgt spid="41"/>
                                        </p:tgtEl>
                                        <p:attrNameLst>
                                          <p:attrName>style.visibility</p:attrName>
                                        </p:attrNameLst>
                                      </p:cBhvr>
                                      <p:to>
                                        <p:strVal val="visible"/>
                                      </p:to>
                                    </p:set>
                                    <p:animEffect transition="in" filter="box(out)">
                                      <p:cBhvr>
                                        <p:cTn id="60" dur="500"/>
                                        <p:tgtEl>
                                          <p:spTgt spid="41"/>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grpId="0" nodeType="clickEffect">
                                  <p:stCondLst>
                                    <p:cond delay="0"/>
                                  </p:stCondLst>
                                  <p:childTnLst>
                                    <p:set>
                                      <p:cBhvr>
                                        <p:cTn id="64" dur="1" fill="hold">
                                          <p:stCondLst>
                                            <p:cond delay="0"/>
                                          </p:stCondLst>
                                        </p:cTn>
                                        <p:tgtEl>
                                          <p:spTgt spid="39">
                                            <p:txEl>
                                              <p:pRg st="0" end="0"/>
                                            </p:txEl>
                                          </p:spTgt>
                                        </p:tgtEl>
                                        <p:attrNameLst>
                                          <p:attrName>style.visibility</p:attrName>
                                        </p:attrNameLst>
                                      </p:cBhvr>
                                      <p:to>
                                        <p:strVal val="visible"/>
                                      </p:to>
                                    </p:set>
                                    <p:animEffect transition="in" filter="wipe(up)">
                                      <p:cBhvr>
                                        <p:cTn id="65" dur="500"/>
                                        <p:tgtEl>
                                          <p:spTgt spid="3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611" grpId="0" autoUpdateAnimBg="0" build="p"/>
      <p:bldP spid="67614" grpId="0" autoUpdateAnimBg="0" build="p"/>
      <p:bldP spid="67623" grpId="0" animBg="1"/>
      <p:bldP spid="67629" grpId="0" autoUpdateAnimBg="0" build="p"/>
      <p:bldP spid="39" grpId="0" autoUpdateAnimBg="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Text Box 4"/>
          <p:cNvSpPr txBox="1">
            <a:spLocks noChangeArrowheads="1"/>
          </p:cNvSpPr>
          <p:nvPr/>
        </p:nvSpPr>
        <p:spPr bwMode="auto">
          <a:xfrm>
            <a:off x="214313" y="571500"/>
            <a:ext cx="8305800" cy="1031875"/>
          </a:xfrm>
          <a:prstGeom prst="rect">
            <a:avLst/>
          </a:prstGeom>
          <a:noFill/>
          <a:ln w="9525">
            <a:noFill/>
            <a:miter lim="800000"/>
          </a:ln>
          <a:effectLst/>
        </p:spPr>
        <p:txBody>
          <a:bodyPr>
            <a:spAutoFit/>
          </a:bodyPr>
          <a:lstStyle/>
          <a:p>
            <a:pPr eaLnBrk="1" hangingPunct="1">
              <a:lnSpc>
                <a:spcPct val="110000"/>
              </a:lnSpc>
              <a:spcBef>
                <a:spcPct val="50000"/>
              </a:spcBef>
              <a:defRPr/>
            </a:pPr>
            <a:r>
              <a:rPr kumimoji="1" lang="zh-CN" altLang="en-US" sz="2800" b="1" dirty="0">
                <a:solidFill>
                  <a:schemeClr val="folHlink"/>
                </a:solidFill>
                <a:effectLst>
                  <a:outerShdw blurRad="38100" dist="38100" dir="2700000" algn="tl">
                    <a:srgbClr val="C0C0C0"/>
                  </a:outerShdw>
                </a:effectLst>
                <a:latin typeface="楷体_GB2312" pitchFamily="49" charset="-122"/>
                <a:ea typeface="楷体_GB2312" pitchFamily="49" charset="-122"/>
              </a:rPr>
              <a:t>例</a:t>
            </a:r>
            <a:r>
              <a:rPr kumimoji="1" lang="en-US" altLang="zh-CN" sz="2800" b="1" dirty="0">
                <a:solidFill>
                  <a:schemeClr val="folHlink"/>
                </a:solidFill>
                <a:effectLst>
                  <a:outerShdw blurRad="38100" dist="38100" dir="2700000" algn="tl">
                    <a:srgbClr val="C0C0C0"/>
                  </a:outerShdw>
                </a:effectLst>
                <a:latin typeface="宋体" panose="02010600030101010101" pitchFamily="2" charset="-122"/>
              </a:rPr>
              <a:t>3</a:t>
            </a:r>
            <a:r>
              <a:rPr kumimoji="1" lang="zh-CN" altLang="en-US" sz="2800" b="1" dirty="0">
                <a:solidFill>
                  <a:schemeClr val="folHlink"/>
                </a:solidFill>
                <a:effectLst>
                  <a:outerShdw blurRad="38100" dist="38100" dir="2700000" algn="tl">
                    <a:srgbClr val="C0C0C0"/>
                  </a:outerShdw>
                </a:effectLst>
                <a:latin typeface="宋体" panose="02010600030101010101" pitchFamily="2" charset="-122"/>
              </a:rPr>
              <a:t>、</a:t>
            </a:r>
            <a:r>
              <a:rPr kumimoji="1" lang="zh-CN" altLang="en-US" sz="2800" b="1" dirty="0">
                <a:latin typeface="宋体" panose="02010600030101010101" pitchFamily="2" charset="-122"/>
              </a:rPr>
              <a:t>求长为</a:t>
            </a:r>
            <a:r>
              <a:rPr kumimoji="1" lang="en-US" altLang="zh-CN" sz="2800" b="1" i="1" dirty="0">
                <a:latin typeface="Times New Roman" panose="02020603050405020304" pitchFamily="18" charset="0"/>
              </a:rPr>
              <a:t>L</a:t>
            </a:r>
            <a:r>
              <a:rPr kumimoji="1" lang="zh-CN" altLang="en-US" sz="2800" b="1" dirty="0">
                <a:latin typeface="宋体" panose="02010600030101010101" pitchFamily="2" charset="-122"/>
              </a:rPr>
              <a:t>、</a:t>
            </a:r>
            <a:r>
              <a:rPr kumimoji="1" lang="zh-CN" altLang="zh-CN" sz="2800" b="1" dirty="0">
                <a:latin typeface="宋体" panose="02010600030101010101" pitchFamily="2" charset="-122"/>
              </a:rPr>
              <a:t>质量为</a:t>
            </a:r>
            <a:r>
              <a:rPr kumimoji="1" lang="en-US" altLang="zh-CN" sz="2800" b="1" i="1" dirty="0">
                <a:latin typeface="Times New Roman" panose="02020603050405020304" pitchFamily="18" charset="0"/>
              </a:rPr>
              <a:t>m </a:t>
            </a:r>
            <a:r>
              <a:rPr kumimoji="1" lang="zh-CN" altLang="zh-CN" sz="2800" b="1" dirty="0">
                <a:latin typeface="宋体" panose="02010600030101010101" pitchFamily="2" charset="-122"/>
              </a:rPr>
              <a:t>的均匀细棒对图中不同轴的转动惯量。</a:t>
            </a:r>
            <a:endParaRPr kumimoji="1" lang="zh-CN" altLang="en-US" sz="2800" b="1" dirty="0">
              <a:latin typeface="宋体" panose="02010600030101010101" pitchFamily="2" charset="-122"/>
            </a:endParaRPr>
          </a:p>
        </p:txBody>
      </p:sp>
      <p:grpSp>
        <p:nvGrpSpPr>
          <p:cNvPr id="2" name="Group 78"/>
          <p:cNvGrpSpPr/>
          <p:nvPr/>
        </p:nvGrpSpPr>
        <p:grpSpPr bwMode="auto">
          <a:xfrm>
            <a:off x="5138738" y="1641475"/>
            <a:ext cx="3371850" cy="1219200"/>
            <a:chOff x="3470" y="1888"/>
            <a:chExt cx="2124" cy="768"/>
          </a:xfrm>
        </p:grpSpPr>
        <p:sp>
          <p:nvSpPr>
            <p:cNvPr id="39972" name="Rectangle 79"/>
            <p:cNvSpPr>
              <a:spLocks noChangeArrowheads="1"/>
            </p:cNvSpPr>
            <p:nvPr/>
          </p:nvSpPr>
          <p:spPr bwMode="auto">
            <a:xfrm>
              <a:off x="3662" y="2224"/>
              <a:ext cx="1728" cy="48"/>
            </a:xfrm>
            <a:prstGeom prst="rect">
              <a:avLst/>
            </a:prstGeom>
            <a:gradFill rotWithShape="1">
              <a:gsLst>
                <a:gs pos="0">
                  <a:srgbClr val="000000"/>
                </a:gs>
                <a:gs pos="50000">
                  <a:srgbClr val="00CCFF"/>
                </a:gs>
                <a:gs pos="100000">
                  <a:srgbClr val="000000"/>
                </a:gs>
              </a:gsLst>
              <a:lin ang="5400000" scaled="1"/>
            </a:gradFill>
            <a:ln w="9525">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9973" name="Line 80"/>
            <p:cNvSpPr>
              <a:spLocks noChangeShapeType="1"/>
            </p:cNvSpPr>
            <p:nvPr/>
          </p:nvSpPr>
          <p:spPr bwMode="auto">
            <a:xfrm>
              <a:off x="3662" y="1888"/>
              <a:ext cx="0" cy="720"/>
            </a:xfrm>
            <a:prstGeom prst="line">
              <a:avLst/>
            </a:prstGeom>
            <a:noFill/>
            <a:ln w="31750">
              <a:solidFill>
                <a:srgbClr val="9933FF"/>
              </a:solidFill>
              <a:prstDash val="dash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74" name="Line 81"/>
            <p:cNvSpPr>
              <a:spLocks noChangeShapeType="1"/>
            </p:cNvSpPr>
            <p:nvPr/>
          </p:nvSpPr>
          <p:spPr bwMode="auto">
            <a:xfrm>
              <a:off x="5390" y="2272"/>
              <a:ext cx="0"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75" name="Line 82"/>
            <p:cNvSpPr>
              <a:spLocks noChangeShapeType="1"/>
            </p:cNvSpPr>
            <p:nvPr/>
          </p:nvSpPr>
          <p:spPr bwMode="auto">
            <a:xfrm>
              <a:off x="3672" y="2387"/>
              <a:ext cx="1724" cy="0"/>
            </a:xfrm>
            <a:prstGeom prst="line">
              <a:avLst/>
            </a:prstGeom>
            <a:noFill/>
            <a:ln w="2222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76" name="Text Box 83"/>
            <p:cNvSpPr txBox="1">
              <a:spLocks noChangeArrowheads="1"/>
            </p:cNvSpPr>
            <p:nvPr/>
          </p:nvSpPr>
          <p:spPr bwMode="auto">
            <a:xfrm>
              <a:off x="3470" y="203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b="1" i="1">
                  <a:latin typeface="Times New Roman" panose="02020603050405020304" pitchFamily="18" charset="0"/>
                  <a:ea typeface="楷体_GB2312" pitchFamily="49" charset="-122"/>
                </a:rPr>
                <a:t>A</a:t>
              </a:r>
              <a:endParaRPr kumimoji="1" lang="en-US" altLang="zh-CN" b="1">
                <a:latin typeface="Times New Roman" panose="02020603050405020304" pitchFamily="18" charset="0"/>
                <a:ea typeface="楷体_GB2312" pitchFamily="49" charset="-122"/>
              </a:endParaRPr>
            </a:p>
          </p:txBody>
        </p:sp>
        <p:sp>
          <p:nvSpPr>
            <p:cNvPr id="39977" name="Text Box 84"/>
            <p:cNvSpPr txBox="1">
              <a:spLocks noChangeArrowheads="1"/>
            </p:cNvSpPr>
            <p:nvPr/>
          </p:nvSpPr>
          <p:spPr bwMode="auto">
            <a:xfrm>
              <a:off x="5258" y="19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b="1" i="1">
                  <a:latin typeface="Times New Roman" panose="02020603050405020304" pitchFamily="18" charset="0"/>
                  <a:ea typeface="楷体_GB2312" pitchFamily="49" charset="-122"/>
                </a:rPr>
                <a:t>B</a:t>
              </a:r>
              <a:endParaRPr kumimoji="1" lang="en-US" altLang="zh-CN" sz="2400" b="1" i="1">
                <a:latin typeface="Times New Roman" panose="02020603050405020304" pitchFamily="18" charset="0"/>
                <a:ea typeface="楷体_GB2312" pitchFamily="49" charset="-122"/>
              </a:endParaRPr>
            </a:p>
          </p:txBody>
        </p:sp>
        <p:sp>
          <p:nvSpPr>
            <p:cNvPr id="39978" name="Text Box 85"/>
            <p:cNvSpPr txBox="1">
              <a:spLocks noChangeArrowheads="1"/>
            </p:cNvSpPr>
            <p:nvPr/>
          </p:nvSpPr>
          <p:spPr bwMode="auto">
            <a:xfrm>
              <a:off x="4670" y="23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b="1" i="1">
                  <a:latin typeface="Times New Roman" panose="02020603050405020304" pitchFamily="18" charset="0"/>
                  <a:ea typeface="楷体_GB2312" pitchFamily="49" charset="-122"/>
                </a:rPr>
                <a:t>L</a:t>
              </a:r>
              <a:endParaRPr kumimoji="1" lang="en-US" altLang="zh-CN" b="1">
                <a:latin typeface="Times New Roman" panose="02020603050405020304" pitchFamily="18" charset="0"/>
                <a:ea typeface="楷体_GB2312" pitchFamily="49" charset="-122"/>
              </a:endParaRPr>
            </a:p>
          </p:txBody>
        </p:sp>
      </p:grpSp>
      <p:sp>
        <p:nvSpPr>
          <p:cNvPr id="15446" name="Text Box 86"/>
          <p:cNvSpPr txBox="1">
            <a:spLocks noChangeArrowheads="1"/>
          </p:cNvSpPr>
          <p:nvPr/>
        </p:nvSpPr>
        <p:spPr bwMode="auto">
          <a:xfrm>
            <a:off x="790575" y="1990725"/>
            <a:ext cx="510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dirty="0">
                <a:latin typeface="Times New Roman" panose="02020603050405020304" pitchFamily="18" charset="0"/>
                <a:ea typeface="楷体_GB2312" pitchFamily="49" charset="-122"/>
              </a:rPr>
              <a:t>取如图坐标，</a:t>
            </a:r>
            <a:r>
              <a:rPr kumimoji="1" lang="en-US" altLang="zh-CN" dirty="0" err="1">
                <a:latin typeface="Times New Roman" panose="02020603050405020304" pitchFamily="18" charset="0"/>
                <a:ea typeface="楷体_GB2312" pitchFamily="49" charset="-122"/>
              </a:rPr>
              <a:t>d</a:t>
            </a:r>
            <a:r>
              <a:rPr kumimoji="1" lang="en-US" altLang="zh-CN" b="1" i="1" dirty="0" err="1">
                <a:latin typeface="Times New Roman" panose="02020603050405020304" pitchFamily="18" charset="0"/>
                <a:ea typeface="楷体_GB2312" pitchFamily="49" charset="-122"/>
              </a:rPr>
              <a:t>m</a:t>
            </a:r>
            <a:r>
              <a:rPr kumimoji="1" lang="en-US" altLang="zh-CN" b="1" i="1" dirty="0">
                <a:latin typeface="Times New Roman" panose="02020603050405020304" pitchFamily="18" charset="0"/>
                <a:ea typeface="楷体_GB2312" pitchFamily="49" charset="-122"/>
              </a:rPr>
              <a:t>=</a:t>
            </a:r>
            <a:r>
              <a:rPr kumimoji="1" lang="en-US" altLang="zh-CN" b="1" i="1" dirty="0">
                <a:latin typeface="Times New Roman" panose="02020603050405020304" pitchFamily="18" charset="0"/>
                <a:ea typeface="楷体_GB2312" pitchFamily="49" charset="-122"/>
                <a:sym typeface="Symbol" panose="05050102010706020507" pitchFamily="18" charset="2"/>
              </a:rPr>
              <a:t></a:t>
            </a:r>
            <a:r>
              <a:rPr kumimoji="1" lang="en-US" altLang="zh-CN" dirty="0">
                <a:latin typeface="Times New Roman" panose="02020603050405020304" pitchFamily="18" charset="0"/>
                <a:ea typeface="楷体_GB2312" pitchFamily="49" charset="-122"/>
                <a:sym typeface="Symbol" panose="05050102010706020507" pitchFamily="18" charset="2"/>
              </a:rPr>
              <a:t>d</a:t>
            </a:r>
            <a:r>
              <a:rPr kumimoji="1" lang="en-US" altLang="zh-CN" b="1" i="1" dirty="0">
                <a:latin typeface="Times New Roman" panose="02020603050405020304" pitchFamily="18" charset="0"/>
                <a:ea typeface="楷体_GB2312" pitchFamily="49" charset="-122"/>
                <a:sym typeface="Symbol" panose="05050102010706020507" pitchFamily="18" charset="2"/>
              </a:rPr>
              <a:t>x</a:t>
            </a:r>
            <a:endParaRPr kumimoji="1" lang="en-US" altLang="zh-CN" b="1" dirty="0">
              <a:latin typeface="Times New Roman" panose="02020603050405020304" pitchFamily="18" charset="0"/>
              <a:ea typeface="楷体_GB2312" pitchFamily="49" charset="-122"/>
            </a:endParaRPr>
          </a:p>
        </p:txBody>
      </p:sp>
      <p:graphicFrame>
        <p:nvGraphicFramePr>
          <p:cNvPr id="15447" name="Object 87"/>
          <p:cNvGraphicFramePr>
            <a:graphicFrameLocks noChangeAspect="1"/>
          </p:cNvGraphicFramePr>
          <p:nvPr/>
        </p:nvGraphicFramePr>
        <p:xfrm>
          <a:off x="313531" y="4348163"/>
          <a:ext cx="2638426" cy="1260631"/>
        </p:xfrm>
        <a:graphic>
          <a:graphicData uri="http://schemas.openxmlformats.org/presentationml/2006/ole">
            <mc:AlternateContent xmlns:mc="http://schemas.openxmlformats.org/markup-compatibility/2006">
              <mc:Choice xmlns:v="urn:schemas-microsoft-com:vml" Requires="v">
                <p:oleObj spid="_x0000_s40039" name="Equation" r:id="rId1" imgW="23469600" imgH="10972800" progId="Equation.DSMT4">
                  <p:embed/>
                </p:oleObj>
              </mc:Choice>
              <mc:Fallback>
                <p:oleObj name="Equation" r:id="rId1" imgW="23469600" imgH="10972800" progId="Equation.DSMT4">
                  <p:embed/>
                  <p:pic>
                    <p:nvPicPr>
                      <p:cNvPr id="0" name="Object 87"/>
                      <p:cNvPicPr>
                        <a:picLocks noChangeAspect="1" noChangeArrowheads="1"/>
                      </p:cNvPicPr>
                      <p:nvPr/>
                    </p:nvPicPr>
                    <p:blipFill>
                      <a:blip r:embed="rId2"/>
                      <a:srcRect/>
                      <a:stretch>
                        <a:fillRect/>
                      </a:stretch>
                    </p:blipFill>
                    <p:spPr bwMode="auto">
                      <a:xfrm>
                        <a:off x="313531" y="4348163"/>
                        <a:ext cx="2638426" cy="1260631"/>
                      </a:xfrm>
                      <a:prstGeom prst="rect">
                        <a:avLst/>
                      </a:prstGeom>
                      <a:noFill/>
                      <a:ln>
                        <a:noFill/>
                      </a:ln>
                      <a:effectLst/>
                    </p:spPr>
                  </p:pic>
                </p:oleObj>
              </mc:Fallback>
            </mc:AlternateContent>
          </a:graphicData>
        </a:graphic>
      </p:graphicFrame>
      <p:graphicFrame>
        <p:nvGraphicFramePr>
          <p:cNvPr id="15448" name="Object 88"/>
          <p:cNvGraphicFramePr>
            <a:graphicFrameLocks noChangeAspect="1"/>
          </p:cNvGraphicFramePr>
          <p:nvPr/>
        </p:nvGraphicFramePr>
        <p:xfrm>
          <a:off x="393592" y="3073400"/>
          <a:ext cx="2106613" cy="914565"/>
        </p:xfrm>
        <a:graphic>
          <a:graphicData uri="http://schemas.openxmlformats.org/presentationml/2006/ole">
            <mc:AlternateContent xmlns:mc="http://schemas.openxmlformats.org/markup-compatibility/2006">
              <mc:Choice xmlns:v="urn:schemas-microsoft-com:vml" Requires="v">
                <p:oleObj spid="_x0000_s40040" name="Equation" r:id="rId3" imgW="22250400" imgH="7924800" progId="Equation.DSMT4">
                  <p:embed/>
                </p:oleObj>
              </mc:Choice>
              <mc:Fallback>
                <p:oleObj name="Equation" r:id="rId3" imgW="22250400" imgH="7924800" progId="Equation.DSMT4">
                  <p:embed/>
                  <p:pic>
                    <p:nvPicPr>
                      <p:cNvPr id="0" name="Object 88"/>
                      <p:cNvPicPr>
                        <a:picLocks noChangeAspect="1" noChangeArrowheads="1"/>
                      </p:cNvPicPr>
                      <p:nvPr/>
                    </p:nvPicPr>
                    <p:blipFill>
                      <a:blip r:embed="rId4"/>
                      <a:srcRect/>
                      <a:stretch>
                        <a:fillRect/>
                      </a:stretch>
                    </p:blipFill>
                    <p:spPr bwMode="auto">
                      <a:xfrm>
                        <a:off x="393592" y="3073400"/>
                        <a:ext cx="2106613" cy="914565"/>
                      </a:xfrm>
                      <a:prstGeom prst="rect">
                        <a:avLst/>
                      </a:prstGeom>
                      <a:noFill/>
                      <a:ln>
                        <a:noFill/>
                      </a:ln>
                      <a:effectLst/>
                    </p:spPr>
                  </p:pic>
                </p:oleObj>
              </mc:Fallback>
            </mc:AlternateContent>
          </a:graphicData>
        </a:graphic>
      </p:graphicFrame>
      <p:graphicFrame>
        <p:nvGraphicFramePr>
          <p:cNvPr id="15449" name="Object 89"/>
          <p:cNvGraphicFramePr>
            <a:graphicFrameLocks noChangeAspect="1"/>
          </p:cNvGraphicFramePr>
          <p:nvPr/>
        </p:nvGraphicFramePr>
        <p:xfrm>
          <a:off x="2638425" y="3076575"/>
          <a:ext cx="1243013" cy="877888"/>
        </p:xfrm>
        <a:graphic>
          <a:graphicData uri="http://schemas.openxmlformats.org/presentationml/2006/ole">
            <mc:AlternateContent xmlns:mc="http://schemas.openxmlformats.org/markup-compatibility/2006">
              <mc:Choice xmlns:v="urn:schemas-microsoft-com:vml" Requires="v">
                <p:oleObj spid="_x0000_s40041" name="公式" r:id="rId5" imgW="889000" imgH="558800" progId="Equation.3">
                  <p:embed/>
                </p:oleObj>
              </mc:Choice>
              <mc:Fallback>
                <p:oleObj name="公式" r:id="rId5" imgW="889000" imgH="558800" progId="Equation.3">
                  <p:embed/>
                  <p:pic>
                    <p:nvPicPr>
                      <p:cNvPr id="0" name="Object 8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38425" y="3076575"/>
                        <a:ext cx="1243013" cy="87788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90"/>
          <p:cNvGrpSpPr/>
          <p:nvPr/>
        </p:nvGrpSpPr>
        <p:grpSpPr bwMode="auto">
          <a:xfrm>
            <a:off x="5456238" y="2540000"/>
            <a:ext cx="933450" cy="533400"/>
            <a:chOff x="3636" y="2832"/>
            <a:chExt cx="588" cy="336"/>
          </a:xfrm>
        </p:grpSpPr>
        <p:sp>
          <p:nvSpPr>
            <p:cNvPr id="39968" name="Line 91"/>
            <p:cNvSpPr>
              <a:spLocks noChangeShapeType="1"/>
            </p:cNvSpPr>
            <p:nvPr/>
          </p:nvSpPr>
          <p:spPr bwMode="auto">
            <a:xfrm>
              <a:off x="3636" y="2832"/>
              <a:ext cx="0"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69" name="Line 92"/>
            <p:cNvSpPr>
              <a:spLocks noChangeShapeType="1"/>
            </p:cNvSpPr>
            <p:nvPr/>
          </p:nvSpPr>
          <p:spPr bwMode="auto">
            <a:xfrm>
              <a:off x="4224" y="2832"/>
              <a:ext cx="0"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70" name="Line 93"/>
            <p:cNvSpPr>
              <a:spLocks noChangeShapeType="1"/>
            </p:cNvSpPr>
            <p:nvPr/>
          </p:nvSpPr>
          <p:spPr bwMode="auto">
            <a:xfrm>
              <a:off x="3648" y="2928"/>
              <a:ext cx="576" cy="0"/>
            </a:xfrm>
            <a:prstGeom prst="line">
              <a:avLst/>
            </a:prstGeom>
            <a:noFill/>
            <a:ln w="2857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71" name="Rectangle 94"/>
            <p:cNvSpPr>
              <a:spLocks noChangeArrowheads="1"/>
            </p:cNvSpPr>
            <p:nvPr/>
          </p:nvSpPr>
          <p:spPr bwMode="auto">
            <a:xfrm>
              <a:off x="3840" y="288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i="1">
                  <a:latin typeface="Times New Roman" panose="02020603050405020304" pitchFamily="18" charset="0"/>
                  <a:ea typeface="楷体_GB2312" pitchFamily="49" charset="-122"/>
                </a:rPr>
                <a:t>x</a:t>
              </a:r>
              <a:endParaRPr kumimoji="1" lang="en-US" altLang="zh-CN" sz="2400" b="1" i="1">
                <a:latin typeface="Times New Roman" panose="02020603050405020304" pitchFamily="18" charset="0"/>
                <a:ea typeface="楷体_GB2312" pitchFamily="49" charset="-122"/>
              </a:endParaRPr>
            </a:p>
          </p:txBody>
        </p:sp>
      </p:grpSp>
      <p:graphicFrame>
        <p:nvGraphicFramePr>
          <p:cNvPr id="15455" name="Object 95"/>
          <p:cNvGraphicFramePr>
            <a:graphicFrameLocks noChangeAspect="1"/>
          </p:cNvGraphicFramePr>
          <p:nvPr/>
        </p:nvGraphicFramePr>
        <p:xfrm>
          <a:off x="3857625" y="3076575"/>
          <a:ext cx="1397000" cy="877888"/>
        </p:xfrm>
        <a:graphic>
          <a:graphicData uri="http://schemas.openxmlformats.org/presentationml/2006/ole">
            <mc:AlternateContent xmlns:mc="http://schemas.openxmlformats.org/markup-compatibility/2006">
              <mc:Choice xmlns:v="urn:schemas-microsoft-com:vml" Requires="v">
                <p:oleObj spid="_x0000_s40042" name="公式" r:id="rId7" imgW="952500" imgH="558800" progId="Equation.3">
                  <p:embed/>
                </p:oleObj>
              </mc:Choice>
              <mc:Fallback>
                <p:oleObj name="公式" r:id="rId7" imgW="952500" imgH="558800" progId="Equation.3">
                  <p:embed/>
                  <p:pic>
                    <p:nvPicPr>
                      <p:cNvPr id="0" name="Object 9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57625" y="3076575"/>
                        <a:ext cx="1397000" cy="87788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56" name="Object 96"/>
          <p:cNvGraphicFramePr>
            <a:graphicFrameLocks noChangeAspect="1"/>
          </p:cNvGraphicFramePr>
          <p:nvPr/>
        </p:nvGraphicFramePr>
        <p:xfrm>
          <a:off x="2971800" y="4583113"/>
          <a:ext cx="1592263" cy="830262"/>
        </p:xfrm>
        <a:graphic>
          <a:graphicData uri="http://schemas.openxmlformats.org/presentationml/2006/ole">
            <mc:AlternateContent xmlns:mc="http://schemas.openxmlformats.org/markup-compatibility/2006">
              <mc:Choice xmlns:v="urn:schemas-microsoft-com:vml" Requires="v">
                <p:oleObj spid="_x0000_s40043" name="公式" r:id="rId9" imgW="1092200" imgH="546100" progId="Equation.3">
                  <p:embed/>
                </p:oleObj>
              </mc:Choice>
              <mc:Fallback>
                <p:oleObj name="公式" r:id="rId9" imgW="1092200" imgH="546100" progId="Equation.3">
                  <p:embed/>
                  <p:pic>
                    <p:nvPicPr>
                      <p:cNvPr id="0" name="Object 9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1800" y="4583113"/>
                        <a:ext cx="1592263" cy="83026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 name="Group 97"/>
          <p:cNvGrpSpPr/>
          <p:nvPr/>
        </p:nvGrpSpPr>
        <p:grpSpPr bwMode="auto">
          <a:xfrm>
            <a:off x="6218238" y="2540000"/>
            <a:ext cx="685800" cy="685800"/>
            <a:chOff x="4150" y="2454"/>
            <a:chExt cx="432" cy="432"/>
          </a:xfrm>
        </p:grpSpPr>
        <p:sp>
          <p:nvSpPr>
            <p:cNvPr id="39965" name="Line 98"/>
            <p:cNvSpPr>
              <a:spLocks noChangeShapeType="1"/>
            </p:cNvSpPr>
            <p:nvPr/>
          </p:nvSpPr>
          <p:spPr bwMode="auto">
            <a:xfrm>
              <a:off x="4342" y="2454"/>
              <a:ext cx="0"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66" name="Line 99"/>
            <p:cNvSpPr>
              <a:spLocks noChangeShapeType="1"/>
            </p:cNvSpPr>
            <p:nvPr/>
          </p:nvSpPr>
          <p:spPr bwMode="auto">
            <a:xfrm>
              <a:off x="4342" y="2550"/>
              <a:ext cx="240" cy="0"/>
            </a:xfrm>
            <a:prstGeom prst="line">
              <a:avLst/>
            </a:prstGeom>
            <a:noFill/>
            <a:ln w="28575">
              <a:solidFill>
                <a:schemeClr val="tx1"/>
              </a:solidFill>
              <a:round/>
              <a:head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67" name="Rectangle 100"/>
            <p:cNvSpPr>
              <a:spLocks noChangeArrowheads="1"/>
            </p:cNvSpPr>
            <p:nvPr/>
          </p:nvSpPr>
          <p:spPr bwMode="auto">
            <a:xfrm>
              <a:off x="4150" y="2598"/>
              <a:ext cx="31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dirty="0">
                  <a:latin typeface="Times New Roman" panose="02020603050405020304" pitchFamily="18" charset="0"/>
                  <a:ea typeface="楷体_GB2312" pitchFamily="49" charset="-122"/>
                </a:rPr>
                <a:t>d</a:t>
              </a:r>
              <a:r>
                <a:rPr kumimoji="1" lang="en-US" altLang="zh-CN" sz="2400" b="1" i="1" dirty="0">
                  <a:latin typeface="Times New Roman" panose="02020603050405020304" pitchFamily="18" charset="0"/>
                  <a:ea typeface="楷体_GB2312" pitchFamily="49" charset="-122"/>
                </a:rPr>
                <a:t>x</a:t>
              </a:r>
              <a:endParaRPr kumimoji="1" lang="en-US" altLang="zh-CN" sz="2400" b="1" i="1" dirty="0">
                <a:latin typeface="Times New Roman" panose="02020603050405020304" pitchFamily="18" charset="0"/>
                <a:ea typeface="楷体_GB2312" pitchFamily="49" charset="-122"/>
              </a:endParaRPr>
            </a:p>
          </p:txBody>
        </p:sp>
      </p:grpSp>
      <p:grpSp>
        <p:nvGrpSpPr>
          <p:cNvPr id="5" name="Group 101"/>
          <p:cNvGrpSpPr/>
          <p:nvPr/>
        </p:nvGrpSpPr>
        <p:grpSpPr bwMode="auto">
          <a:xfrm>
            <a:off x="5062538" y="2144713"/>
            <a:ext cx="3881437" cy="519112"/>
            <a:chOff x="2699" y="1344"/>
            <a:chExt cx="2445" cy="327"/>
          </a:xfrm>
        </p:grpSpPr>
        <p:sp>
          <p:nvSpPr>
            <p:cNvPr id="39962" name="Line 102"/>
            <p:cNvSpPr>
              <a:spLocks noChangeShapeType="1"/>
            </p:cNvSpPr>
            <p:nvPr/>
          </p:nvSpPr>
          <p:spPr bwMode="auto">
            <a:xfrm>
              <a:off x="2936" y="1416"/>
              <a:ext cx="2112" cy="0"/>
            </a:xfrm>
            <a:prstGeom prst="line">
              <a:avLst/>
            </a:prstGeom>
            <a:noFill/>
            <a:ln w="3175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63" name="Text Box 103"/>
            <p:cNvSpPr txBox="1">
              <a:spLocks noChangeArrowheads="1"/>
            </p:cNvSpPr>
            <p:nvPr/>
          </p:nvSpPr>
          <p:spPr bwMode="auto">
            <a:xfrm>
              <a:off x="4856" y="1344"/>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i="1">
                  <a:latin typeface="Times New Roman" panose="02020603050405020304" pitchFamily="18" charset="0"/>
                  <a:ea typeface="楷体_GB2312" pitchFamily="49" charset="-122"/>
                </a:rPr>
                <a:t>x</a:t>
              </a:r>
              <a:endParaRPr kumimoji="1" lang="en-US" altLang="zh-CN" sz="3600" b="1">
                <a:latin typeface="Times New Roman" panose="02020603050405020304" pitchFamily="18" charset="0"/>
                <a:ea typeface="楷体_GB2312" pitchFamily="49" charset="-122"/>
              </a:endParaRPr>
            </a:p>
          </p:txBody>
        </p:sp>
        <p:sp>
          <p:nvSpPr>
            <p:cNvPr id="39964" name="Text Box 104"/>
            <p:cNvSpPr txBox="1">
              <a:spLocks noChangeArrowheads="1"/>
            </p:cNvSpPr>
            <p:nvPr/>
          </p:nvSpPr>
          <p:spPr bwMode="auto">
            <a:xfrm>
              <a:off x="2699" y="1344"/>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1" i="1">
                  <a:latin typeface="Times New Roman" panose="02020603050405020304" pitchFamily="18" charset="0"/>
                </a:rPr>
                <a:t>O</a:t>
              </a:r>
              <a:endParaRPr lang="en-US" altLang="zh-CN" sz="2400" b="1" i="1">
                <a:latin typeface="Times New Roman" panose="02020603050405020304" pitchFamily="18" charset="0"/>
              </a:endParaRPr>
            </a:p>
          </p:txBody>
        </p:sp>
      </p:grpSp>
      <p:sp>
        <p:nvSpPr>
          <p:cNvPr id="15465" name="Rectangle 105"/>
          <p:cNvSpPr>
            <a:spLocks noChangeArrowheads="1"/>
          </p:cNvSpPr>
          <p:nvPr/>
        </p:nvSpPr>
        <p:spPr bwMode="auto">
          <a:xfrm>
            <a:off x="6369050" y="2179638"/>
            <a:ext cx="152400" cy="76200"/>
          </a:xfrm>
          <a:prstGeom prst="rect">
            <a:avLst/>
          </a:prstGeom>
          <a:solidFill>
            <a:srgbClr val="FF0000"/>
          </a:solidFill>
          <a:ln w="9525">
            <a:solidFill>
              <a:srgbClr val="FF0000"/>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6" name="Group 106"/>
          <p:cNvGrpSpPr/>
          <p:nvPr/>
        </p:nvGrpSpPr>
        <p:grpSpPr bwMode="auto">
          <a:xfrm>
            <a:off x="5156200" y="3805238"/>
            <a:ext cx="3806825" cy="1143000"/>
            <a:chOff x="511" y="300"/>
            <a:chExt cx="2398" cy="720"/>
          </a:xfrm>
        </p:grpSpPr>
        <p:sp>
          <p:nvSpPr>
            <p:cNvPr id="39955" name="Text Box 107"/>
            <p:cNvSpPr txBox="1">
              <a:spLocks noChangeArrowheads="1"/>
            </p:cNvSpPr>
            <p:nvPr/>
          </p:nvSpPr>
          <p:spPr bwMode="auto">
            <a:xfrm>
              <a:off x="1335" y="391"/>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b="1" i="1">
                  <a:latin typeface="Times New Roman" panose="02020603050405020304" pitchFamily="18" charset="0"/>
                  <a:ea typeface="楷体_GB2312" pitchFamily="49" charset="-122"/>
                </a:rPr>
                <a:t>C</a:t>
              </a:r>
              <a:endParaRPr kumimoji="1" lang="en-US" altLang="zh-CN" b="1">
                <a:latin typeface="Times New Roman" panose="02020603050405020304" pitchFamily="18" charset="0"/>
                <a:ea typeface="楷体_GB2312" pitchFamily="49" charset="-122"/>
              </a:endParaRPr>
            </a:p>
          </p:txBody>
        </p:sp>
        <p:sp>
          <p:nvSpPr>
            <p:cNvPr id="39956" name="Rectangle 108"/>
            <p:cNvSpPr>
              <a:spLocks noChangeArrowheads="1"/>
            </p:cNvSpPr>
            <p:nvPr/>
          </p:nvSpPr>
          <p:spPr bwMode="auto">
            <a:xfrm>
              <a:off x="703" y="618"/>
              <a:ext cx="1728" cy="48"/>
            </a:xfrm>
            <a:prstGeom prst="rect">
              <a:avLst/>
            </a:prstGeom>
            <a:gradFill rotWithShape="1">
              <a:gsLst>
                <a:gs pos="0">
                  <a:srgbClr val="000000"/>
                </a:gs>
                <a:gs pos="50000">
                  <a:srgbClr val="00CCFF"/>
                </a:gs>
                <a:gs pos="100000">
                  <a:srgbClr val="000000"/>
                </a:gs>
              </a:gsLst>
              <a:lin ang="5400000" scaled="1"/>
            </a:gradFill>
            <a:ln w="9525">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9957" name="Line 109"/>
            <p:cNvSpPr>
              <a:spLocks noChangeShapeType="1"/>
            </p:cNvSpPr>
            <p:nvPr/>
          </p:nvSpPr>
          <p:spPr bwMode="auto">
            <a:xfrm>
              <a:off x="1565" y="300"/>
              <a:ext cx="0" cy="720"/>
            </a:xfrm>
            <a:prstGeom prst="line">
              <a:avLst/>
            </a:prstGeom>
            <a:noFill/>
            <a:ln w="31750">
              <a:solidFill>
                <a:srgbClr val="9933FF"/>
              </a:solidFill>
              <a:prstDash val="dash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58" name="Text Box 110"/>
            <p:cNvSpPr txBox="1">
              <a:spLocks noChangeArrowheads="1"/>
            </p:cNvSpPr>
            <p:nvPr/>
          </p:nvSpPr>
          <p:spPr bwMode="auto">
            <a:xfrm>
              <a:off x="511" y="426"/>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b="1" i="1">
                  <a:latin typeface="Times New Roman" panose="02020603050405020304" pitchFamily="18" charset="0"/>
                  <a:ea typeface="楷体_GB2312" pitchFamily="49" charset="-122"/>
                </a:rPr>
                <a:t>A</a:t>
              </a:r>
              <a:endParaRPr kumimoji="1" lang="en-US" altLang="zh-CN" b="1">
                <a:latin typeface="Times New Roman" panose="02020603050405020304" pitchFamily="18" charset="0"/>
                <a:ea typeface="楷体_GB2312" pitchFamily="49" charset="-122"/>
              </a:endParaRPr>
            </a:p>
          </p:txBody>
        </p:sp>
        <p:sp>
          <p:nvSpPr>
            <p:cNvPr id="39959" name="Text Box 111"/>
            <p:cNvSpPr txBox="1">
              <a:spLocks noChangeArrowheads="1"/>
            </p:cNvSpPr>
            <p:nvPr/>
          </p:nvSpPr>
          <p:spPr bwMode="auto">
            <a:xfrm>
              <a:off x="2287" y="366"/>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b="1" i="1">
                  <a:latin typeface="Times New Roman" panose="02020603050405020304" pitchFamily="18" charset="0"/>
                  <a:ea typeface="楷体_GB2312" pitchFamily="49" charset="-122"/>
                </a:rPr>
                <a:t>B</a:t>
              </a:r>
              <a:endParaRPr kumimoji="1" lang="en-US" altLang="zh-CN" sz="2400" b="1" i="1">
                <a:latin typeface="Times New Roman" panose="02020603050405020304" pitchFamily="18" charset="0"/>
                <a:ea typeface="楷体_GB2312" pitchFamily="49" charset="-122"/>
              </a:endParaRPr>
            </a:p>
          </p:txBody>
        </p:sp>
        <p:sp>
          <p:nvSpPr>
            <p:cNvPr id="39960" name="Line 112"/>
            <p:cNvSpPr>
              <a:spLocks noChangeShapeType="1"/>
            </p:cNvSpPr>
            <p:nvPr/>
          </p:nvSpPr>
          <p:spPr bwMode="auto">
            <a:xfrm>
              <a:off x="701" y="668"/>
              <a:ext cx="2112" cy="0"/>
            </a:xfrm>
            <a:prstGeom prst="line">
              <a:avLst/>
            </a:prstGeom>
            <a:noFill/>
            <a:ln w="3175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61" name="Text Box 113"/>
            <p:cNvSpPr txBox="1">
              <a:spLocks noChangeArrowheads="1"/>
            </p:cNvSpPr>
            <p:nvPr/>
          </p:nvSpPr>
          <p:spPr bwMode="auto">
            <a:xfrm>
              <a:off x="2621" y="596"/>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i="1">
                  <a:latin typeface="Times New Roman" panose="02020603050405020304" pitchFamily="18" charset="0"/>
                  <a:ea typeface="楷体_GB2312" pitchFamily="49" charset="-122"/>
                </a:rPr>
                <a:t>x</a:t>
              </a:r>
              <a:endParaRPr kumimoji="1" lang="en-US" altLang="zh-CN" sz="3600" b="1">
                <a:latin typeface="Times New Roman" panose="02020603050405020304" pitchFamily="18" charset="0"/>
                <a:ea typeface="楷体_GB2312" pitchFamily="49" charset="-122"/>
              </a:endParaRPr>
            </a:p>
          </p:txBody>
        </p:sp>
      </p:grpSp>
      <p:sp>
        <p:nvSpPr>
          <p:cNvPr id="15474" name="Text Box 114"/>
          <p:cNvSpPr txBox="1">
            <a:spLocks noChangeArrowheads="1"/>
          </p:cNvSpPr>
          <p:nvPr/>
        </p:nvSpPr>
        <p:spPr bwMode="auto">
          <a:xfrm>
            <a:off x="6424613" y="4321175"/>
            <a:ext cx="647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1" i="1">
                <a:latin typeface="Times New Roman" panose="02020603050405020304" pitchFamily="18" charset="0"/>
              </a:rPr>
              <a:t>O</a:t>
            </a:r>
            <a:endParaRPr lang="en-US" altLang="zh-CN" sz="2400" b="1" i="1">
              <a:latin typeface="Times New Roman" panose="02020603050405020304" pitchFamily="18" charset="0"/>
            </a:endParaRPr>
          </a:p>
        </p:txBody>
      </p:sp>
      <p:sp>
        <p:nvSpPr>
          <p:cNvPr id="15475" name="Rectangle 115"/>
          <p:cNvSpPr>
            <a:spLocks noChangeArrowheads="1"/>
          </p:cNvSpPr>
          <p:nvPr/>
        </p:nvSpPr>
        <p:spPr bwMode="auto">
          <a:xfrm>
            <a:off x="7261225" y="4310063"/>
            <a:ext cx="152400" cy="76200"/>
          </a:xfrm>
          <a:prstGeom prst="rect">
            <a:avLst/>
          </a:prstGeom>
          <a:solidFill>
            <a:srgbClr val="FF0000"/>
          </a:solidFill>
          <a:ln w="9525">
            <a:solidFill>
              <a:srgbClr val="FF0000"/>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476" name="Text Box 116"/>
          <p:cNvSpPr txBox="1">
            <a:spLocks noChangeArrowheads="1"/>
          </p:cNvSpPr>
          <p:nvPr/>
        </p:nvSpPr>
        <p:spPr bwMode="auto">
          <a:xfrm>
            <a:off x="142875" y="1990725"/>
            <a:ext cx="1439863" cy="519113"/>
          </a:xfrm>
          <a:prstGeom prst="rect">
            <a:avLst/>
          </a:prstGeom>
          <a:noFill/>
          <a:ln w="9525">
            <a:noFill/>
            <a:miter lim="800000"/>
          </a:ln>
          <a:effectLst/>
        </p:spPr>
        <p:txBody>
          <a:bodyPr>
            <a:spAutoFit/>
          </a:bodyPr>
          <a:lstStyle/>
          <a:p>
            <a:pPr eaLnBrk="1" hangingPunct="1">
              <a:spcBef>
                <a:spcPct val="50000"/>
              </a:spcBef>
              <a:defRPr/>
            </a:pPr>
            <a:r>
              <a:rPr kumimoji="1" lang="zh-CN" altLang="en-US" sz="2800" b="1">
                <a:solidFill>
                  <a:schemeClr val="folHlink"/>
                </a:solidFill>
                <a:effectLst>
                  <a:outerShdw blurRad="38100" dist="38100" dir="2700000" algn="tl">
                    <a:srgbClr val="C0C0C0"/>
                  </a:outerShdw>
                </a:effectLst>
                <a:latin typeface="楷体_GB2312" pitchFamily="49" charset="-122"/>
                <a:ea typeface="楷体_GB2312" pitchFamily="49" charset="-122"/>
              </a:rPr>
              <a:t>解：</a:t>
            </a:r>
            <a:endParaRPr kumimoji="1" lang="zh-CN" altLang="en-US" sz="3200" b="1">
              <a:latin typeface="Times New Roman" panose="02020603050405020304" pitchFamily="18" charset="0"/>
              <a:ea typeface="楷体_GB2312" pitchFamily="49" charset="-122"/>
            </a:endParaRPr>
          </a:p>
        </p:txBody>
      </p:sp>
      <p:sp>
        <p:nvSpPr>
          <p:cNvPr id="39954"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98E2495-0F9C-4176-8CF6-6C8D5090EF11}" type="slidenum">
              <a:rPr lang="en-US" altLang="zh-CN" sz="2400">
                <a:solidFill>
                  <a:srgbClr val="0000FF"/>
                </a:solidFill>
                <a:latin typeface="Times New Roman" panose="02020603050405020304" pitchFamily="18" charset="0"/>
              </a:rPr>
            </a:fld>
            <a:endParaRPr lang="en-US" altLang="zh-CN" sz="2400">
              <a:solidFill>
                <a:srgbClr val="0000FF"/>
              </a:solidFill>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5364">
                                            <p:txEl>
                                              <p:pRg st="0" end="0"/>
                                            </p:txEl>
                                          </p:spTgt>
                                        </p:tgtEl>
                                        <p:attrNameLst>
                                          <p:attrName>style.visibility</p:attrName>
                                        </p:attrNameLst>
                                      </p:cBhvr>
                                      <p:to>
                                        <p:strVal val="visible"/>
                                      </p:to>
                                    </p:set>
                                    <p:animEffect transition="in" filter="wipe(up)">
                                      <p:cBhvr>
                                        <p:cTn id="7" dur="500"/>
                                        <p:tgtEl>
                                          <p:spTgt spid="15364">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500"/>
                                        <p:tgtEl>
                                          <p:spTgt spid="2"/>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grpId="0" nodeType="clickEffect">
                                  <p:stCondLst>
                                    <p:cond delay="0"/>
                                  </p:stCondLst>
                                  <p:childTnLst>
                                    <p:set>
                                      <p:cBhvr>
                                        <p:cTn id="19" dur="1" fill="hold">
                                          <p:stCondLst>
                                            <p:cond delay="0"/>
                                          </p:stCondLst>
                                        </p:cTn>
                                        <p:tgtEl>
                                          <p:spTgt spid="15476"/>
                                        </p:tgtEl>
                                        <p:attrNameLst>
                                          <p:attrName>style.visibility</p:attrName>
                                        </p:attrNameLst>
                                      </p:cBhvr>
                                      <p:to>
                                        <p:strVal val="visible"/>
                                      </p:to>
                                    </p:set>
                                    <p:anim calcmode="lin" valueType="num">
                                      <p:cBhvr additive="base">
                                        <p:cTn id="20" dur="500" fill="hold"/>
                                        <p:tgtEl>
                                          <p:spTgt spid="15476"/>
                                        </p:tgtEl>
                                        <p:attrNameLst>
                                          <p:attrName>ppt_x</p:attrName>
                                        </p:attrNameLst>
                                      </p:cBhvr>
                                      <p:tavLst>
                                        <p:tav tm="0">
                                          <p:val>
                                            <p:strVal val="0-#ppt_w/2"/>
                                          </p:val>
                                        </p:tav>
                                        <p:tav tm="100000">
                                          <p:val>
                                            <p:strVal val="#ppt_x"/>
                                          </p:val>
                                        </p:tav>
                                      </p:tavLst>
                                    </p:anim>
                                    <p:anim calcmode="lin" valueType="num">
                                      <p:cBhvr additive="base">
                                        <p:cTn id="21" dur="500" fill="hold"/>
                                        <p:tgtEl>
                                          <p:spTgt spid="15476"/>
                                        </p:tgtEl>
                                        <p:attrNameLst>
                                          <p:attrName>ppt_y</p:attrName>
                                        </p:attrNameLst>
                                      </p:cBhvr>
                                      <p:tavLst>
                                        <p:tav tm="0">
                                          <p:val>
                                            <p:strVal val="#ppt_y"/>
                                          </p:val>
                                        </p:tav>
                                        <p:tav tm="100000">
                                          <p:val>
                                            <p:strVal val="#ppt_y"/>
                                          </p:val>
                                        </p:tav>
                                      </p:tavLst>
                                    </p:anim>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32" fill="hold" grpId="0" nodeType="clickEffect">
                                  <p:stCondLst>
                                    <p:cond delay="0"/>
                                  </p:stCondLst>
                                  <p:childTnLst>
                                    <p:set>
                                      <p:cBhvr>
                                        <p:cTn id="29" dur="1" fill="hold">
                                          <p:stCondLst>
                                            <p:cond delay="0"/>
                                          </p:stCondLst>
                                        </p:cTn>
                                        <p:tgtEl>
                                          <p:spTgt spid="15465"/>
                                        </p:tgtEl>
                                        <p:attrNameLst>
                                          <p:attrName>style.visibility</p:attrName>
                                        </p:attrNameLst>
                                      </p:cBhvr>
                                      <p:to>
                                        <p:strVal val="visible"/>
                                      </p:to>
                                    </p:set>
                                    <p:animEffect transition="in" filter="box(out)">
                                      <p:cBhvr>
                                        <p:cTn id="30" dur="500"/>
                                        <p:tgtEl>
                                          <p:spTgt spid="15465"/>
                                        </p:tgtEl>
                                      </p:cBhvr>
                                    </p:animEffect>
                                  </p:childTnLst>
                                </p:cTn>
                              </p:par>
                            </p:childTnLst>
                          </p:cTn>
                        </p:par>
                        <p:par>
                          <p:cTn id="31" fill="hold">
                            <p:stCondLst>
                              <p:cond delay="500"/>
                            </p:stCondLst>
                            <p:childTnLst>
                              <p:par>
                                <p:cTn id="32" presetID="17" presetClass="entr" presetSubtype="10" fill="hold" nodeType="afterEffect">
                                  <p:stCondLst>
                                    <p:cond delay="0"/>
                                  </p:stCondLst>
                                  <p:childTnLst>
                                    <p:set>
                                      <p:cBhvr>
                                        <p:cTn id="33" dur="1" fill="hold">
                                          <p:stCondLst>
                                            <p:cond delay="0"/>
                                          </p:stCondLst>
                                        </p:cTn>
                                        <p:tgtEl>
                                          <p:spTgt spid="3"/>
                                        </p:tgtEl>
                                        <p:attrNameLst>
                                          <p:attrName>style.visibility</p:attrName>
                                        </p:attrNameLst>
                                      </p:cBhvr>
                                      <p:to>
                                        <p:strVal val="visible"/>
                                      </p:to>
                                    </p:set>
                                    <p:anim calcmode="lin" valueType="num">
                                      <p:cBhvr>
                                        <p:cTn id="34" dur="500" fill="hold"/>
                                        <p:tgtEl>
                                          <p:spTgt spid="3"/>
                                        </p:tgtEl>
                                        <p:attrNameLst>
                                          <p:attrName>ppt_w</p:attrName>
                                        </p:attrNameLst>
                                      </p:cBhvr>
                                      <p:tavLst>
                                        <p:tav tm="0">
                                          <p:val>
                                            <p:fltVal val="0"/>
                                          </p:val>
                                        </p:tav>
                                        <p:tav tm="100000">
                                          <p:val>
                                            <p:strVal val="#ppt_w"/>
                                          </p:val>
                                        </p:tav>
                                      </p:tavLst>
                                    </p:anim>
                                    <p:anim calcmode="lin" valueType="num">
                                      <p:cBhvr>
                                        <p:cTn id="35"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4" presetClass="entr" presetSubtype="32" fill="hold"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box(out)">
                                      <p:cBhvr>
                                        <p:cTn id="40" dur="1000"/>
                                        <p:tgtEl>
                                          <p:spTgt spid="4"/>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5446"/>
                                        </p:tgtEl>
                                        <p:attrNameLst>
                                          <p:attrName>style.visibility</p:attrName>
                                        </p:attrNameLst>
                                      </p:cBhvr>
                                      <p:to>
                                        <p:strVal val="visible"/>
                                      </p:to>
                                    </p:set>
                                    <p:animEffect transition="in" filter="blinds(horizontal)">
                                      <p:cBhvr>
                                        <p:cTn id="45" dur="500"/>
                                        <p:tgtEl>
                                          <p:spTgt spid="15446"/>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32" fill="hold" nodeType="clickEffect">
                                  <p:stCondLst>
                                    <p:cond delay="0"/>
                                  </p:stCondLst>
                                  <p:childTnLst>
                                    <p:set>
                                      <p:cBhvr>
                                        <p:cTn id="49" dur="1" fill="hold">
                                          <p:stCondLst>
                                            <p:cond delay="0"/>
                                          </p:stCondLst>
                                        </p:cTn>
                                        <p:tgtEl>
                                          <p:spTgt spid="15448"/>
                                        </p:tgtEl>
                                        <p:attrNameLst>
                                          <p:attrName>style.visibility</p:attrName>
                                        </p:attrNameLst>
                                      </p:cBhvr>
                                      <p:to>
                                        <p:strVal val="visible"/>
                                      </p:to>
                                    </p:set>
                                    <p:animEffect transition="in" filter="box(out)">
                                      <p:cBhvr>
                                        <p:cTn id="50" dur="500"/>
                                        <p:tgtEl>
                                          <p:spTgt spid="15448"/>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32" fill="hold" nodeType="clickEffect">
                                  <p:stCondLst>
                                    <p:cond delay="0"/>
                                  </p:stCondLst>
                                  <p:childTnLst>
                                    <p:set>
                                      <p:cBhvr>
                                        <p:cTn id="54" dur="1" fill="hold">
                                          <p:stCondLst>
                                            <p:cond delay="0"/>
                                          </p:stCondLst>
                                        </p:cTn>
                                        <p:tgtEl>
                                          <p:spTgt spid="15449"/>
                                        </p:tgtEl>
                                        <p:attrNameLst>
                                          <p:attrName>style.visibility</p:attrName>
                                        </p:attrNameLst>
                                      </p:cBhvr>
                                      <p:to>
                                        <p:strVal val="visible"/>
                                      </p:to>
                                    </p:set>
                                    <p:animEffect transition="in" filter="box(out)">
                                      <p:cBhvr>
                                        <p:cTn id="55" dur="500"/>
                                        <p:tgtEl>
                                          <p:spTgt spid="15449"/>
                                        </p:tgtEl>
                                      </p:cBhvr>
                                    </p:animEffect>
                                  </p:childTnLst>
                                </p:cTn>
                              </p:par>
                            </p:childTnLst>
                          </p:cTn>
                        </p:par>
                      </p:childTnLst>
                    </p:cTn>
                  </p:par>
                  <p:par>
                    <p:cTn id="56" fill="hold">
                      <p:stCondLst>
                        <p:cond delay="indefinite"/>
                      </p:stCondLst>
                      <p:childTnLst>
                        <p:par>
                          <p:cTn id="57" fill="hold">
                            <p:stCondLst>
                              <p:cond delay="0"/>
                            </p:stCondLst>
                            <p:childTnLst>
                              <p:par>
                                <p:cTn id="58" presetID="4" presetClass="entr" presetSubtype="32" fill="hold" nodeType="clickEffect">
                                  <p:stCondLst>
                                    <p:cond delay="0"/>
                                  </p:stCondLst>
                                  <p:childTnLst>
                                    <p:set>
                                      <p:cBhvr>
                                        <p:cTn id="59" dur="1" fill="hold">
                                          <p:stCondLst>
                                            <p:cond delay="0"/>
                                          </p:stCondLst>
                                        </p:cTn>
                                        <p:tgtEl>
                                          <p:spTgt spid="15455"/>
                                        </p:tgtEl>
                                        <p:attrNameLst>
                                          <p:attrName>style.visibility</p:attrName>
                                        </p:attrNameLst>
                                      </p:cBhvr>
                                      <p:to>
                                        <p:strVal val="visible"/>
                                      </p:to>
                                    </p:set>
                                    <p:animEffect transition="in" filter="box(out)">
                                      <p:cBhvr>
                                        <p:cTn id="60" dur="500"/>
                                        <p:tgtEl>
                                          <p:spTgt spid="15455"/>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15474"/>
                                        </p:tgtEl>
                                        <p:attrNameLst>
                                          <p:attrName>style.visibility</p:attrName>
                                        </p:attrNameLst>
                                      </p:cBhvr>
                                      <p:to>
                                        <p:strVal val="visible"/>
                                      </p:to>
                                    </p:set>
                                    <p:animEffect transition="in" filter="blinds(horizontal)">
                                      <p:cBhvr>
                                        <p:cTn id="65" dur="1000"/>
                                        <p:tgtEl>
                                          <p:spTgt spid="15474"/>
                                        </p:tgtEl>
                                      </p:cBhvr>
                                    </p:animEffect>
                                  </p:childTnLst>
                                </p:cTn>
                              </p:par>
                            </p:childTnLst>
                          </p:cTn>
                        </p:par>
                      </p:childTnLst>
                    </p:cTn>
                  </p:par>
                  <p:par>
                    <p:cTn id="66" fill="hold">
                      <p:stCondLst>
                        <p:cond delay="indefinite"/>
                      </p:stCondLst>
                      <p:childTnLst>
                        <p:par>
                          <p:cTn id="67" fill="hold">
                            <p:stCondLst>
                              <p:cond delay="0"/>
                            </p:stCondLst>
                            <p:childTnLst>
                              <p:par>
                                <p:cTn id="68" presetID="4" presetClass="entr" presetSubtype="32" fill="hold" grpId="0" nodeType="clickEffect">
                                  <p:stCondLst>
                                    <p:cond delay="0"/>
                                  </p:stCondLst>
                                  <p:childTnLst>
                                    <p:set>
                                      <p:cBhvr>
                                        <p:cTn id="69" dur="1" fill="hold">
                                          <p:stCondLst>
                                            <p:cond delay="0"/>
                                          </p:stCondLst>
                                        </p:cTn>
                                        <p:tgtEl>
                                          <p:spTgt spid="15475"/>
                                        </p:tgtEl>
                                        <p:attrNameLst>
                                          <p:attrName>style.visibility</p:attrName>
                                        </p:attrNameLst>
                                      </p:cBhvr>
                                      <p:to>
                                        <p:strVal val="visible"/>
                                      </p:to>
                                    </p:set>
                                    <p:animEffect transition="in" filter="box(out)">
                                      <p:cBhvr>
                                        <p:cTn id="70" dur="500"/>
                                        <p:tgtEl>
                                          <p:spTgt spid="15475"/>
                                        </p:tgtEl>
                                      </p:cBhvr>
                                    </p:animEffect>
                                  </p:childTnLst>
                                </p:cTn>
                              </p:par>
                            </p:childTnLst>
                          </p:cTn>
                        </p:par>
                      </p:childTnLst>
                    </p:cTn>
                  </p:par>
                  <p:par>
                    <p:cTn id="71" fill="hold">
                      <p:stCondLst>
                        <p:cond delay="indefinite"/>
                      </p:stCondLst>
                      <p:childTnLst>
                        <p:par>
                          <p:cTn id="72" fill="hold">
                            <p:stCondLst>
                              <p:cond delay="0"/>
                            </p:stCondLst>
                            <p:childTnLst>
                              <p:par>
                                <p:cTn id="73" presetID="4" presetClass="entr" presetSubtype="32" fill="hold" nodeType="clickEffect">
                                  <p:stCondLst>
                                    <p:cond delay="0"/>
                                  </p:stCondLst>
                                  <p:childTnLst>
                                    <p:set>
                                      <p:cBhvr>
                                        <p:cTn id="74" dur="1" fill="hold">
                                          <p:stCondLst>
                                            <p:cond delay="0"/>
                                          </p:stCondLst>
                                        </p:cTn>
                                        <p:tgtEl>
                                          <p:spTgt spid="15447"/>
                                        </p:tgtEl>
                                        <p:attrNameLst>
                                          <p:attrName>style.visibility</p:attrName>
                                        </p:attrNameLst>
                                      </p:cBhvr>
                                      <p:to>
                                        <p:strVal val="visible"/>
                                      </p:to>
                                    </p:set>
                                    <p:animEffect transition="in" filter="box(out)">
                                      <p:cBhvr>
                                        <p:cTn id="75" dur="500"/>
                                        <p:tgtEl>
                                          <p:spTgt spid="15447"/>
                                        </p:tgtEl>
                                      </p:cBhvr>
                                    </p:animEffect>
                                  </p:childTnLst>
                                </p:cTn>
                              </p:par>
                            </p:childTnLst>
                          </p:cTn>
                        </p:par>
                      </p:childTnLst>
                    </p:cTn>
                  </p:par>
                  <p:par>
                    <p:cTn id="76" fill="hold">
                      <p:stCondLst>
                        <p:cond delay="indefinite"/>
                      </p:stCondLst>
                      <p:childTnLst>
                        <p:par>
                          <p:cTn id="77" fill="hold">
                            <p:stCondLst>
                              <p:cond delay="0"/>
                            </p:stCondLst>
                            <p:childTnLst>
                              <p:par>
                                <p:cTn id="78" presetID="4" presetClass="entr" presetSubtype="32" fill="hold" nodeType="clickEffect">
                                  <p:stCondLst>
                                    <p:cond delay="0"/>
                                  </p:stCondLst>
                                  <p:childTnLst>
                                    <p:set>
                                      <p:cBhvr>
                                        <p:cTn id="79" dur="1" fill="hold">
                                          <p:stCondLst>
                                            <p:cond delay="0"/>
                                          </p:stCondLst>
                                        </p:cTn>
                                        <p:tgtEl>
                                          <p:spTgt spid="15456"/>
                                        </p:tgtEl>
                                        <p:attrNameLst>
                                          <p:attrName>style.visibility</p:attrName>
                                        </p:attrNameLst>
                                      </p:cBhvr>
                                      <p:to>
                                        <p:strVal val="visible"/>
                                      </p:to>
                                    </p:set>
                                    <p:animEffect transition="in" filter="box(out)">
                                      <p:cBhvr>
                                        <p:cTn id="80" dur="500"/>
                                        <p:tgtEl>
                                          <p:spTgt spid="154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autoUpdateAnimBg="0" build="p"/>
      <p:bldP spid="15446" grpId="0" autoUpdateAnimBg="0"/>
      <p:bldP spid="15465" grpId="0" animBg="1"/>
      <p:bldP spid="15474" grpId="0"/>
      <p:bldP spid="15475" grpId="0" animBg="1"/>
      <p:bldP spid="15476"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323850" y="0"/>
            <a:ext cx="6781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a:solidFill>
                  <a:srgbClr val="0000FF"/>
                </a:solidFill>
                <a:latin typeface="黑体" panose="02010609060101010101" pitchFamily="2" charset="-122"/>
                <a:ea typeface="黑体" panose="02010609060101010101" pitchFamily="2" charset="-122"/>
              </a:rPr>
              <a:t>2</a:t>
            </a:r>
            <a:r>
              <a:rPr kumimoji="1" lang="zh-CN" altLang="en-US" sz="2800" b="1">
                <a:solidFill>
                  <a:srgbClr val="0000FF"/>
                </a:solidFill>
                <a:latin typeface="黑体" panose="02010609060101010101" pitchFamily="2" charset="-122"/>
                <a:ea typeface="黑体" panose="02010609060101010101" pitchFamily="2" charset="-122"/>
              </a:rPr>
              <a:t>、平行轴定理</a:t>
            </a:r>
            <a:endParaRPr kumimoji="1" lang="zh-CN" altLang="en-US" sz="2800" b="1">
              <a:solidFill>
                <a:srgbClr val="0000FF"/>
              </a:solidFill>
              <a:latin typeface="黑体" panose="02010609060101010101" pitchFamily="2" charset="-122"/>
              <a:ea typeface="黑体" panose="02010609060101010101" pitchFamily="2" charset="-122"/>
            </a:endParaRPr>
          </a:p>
        </p:txBody>
      </p:sp>
      <p:sp>
        <p:nvSpPr>
          <p:cNvPr id="16387" name="Text Box 3"/>
          <p:cNvSpPr txBox="1">
            <a:spLocks noChangeArrowheads="1"/>
          </p:cNvSpPr>
          <p:nvPr/>
        </p:nvSpPr>
        <p:spPr bwMode="auto">
          <a:xfrm>
            <a:off x="533400" y="577850"/>
            <a:ext cx="8153400" cy="163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50000"/>
              </a:spcBef>
              <a:buFontTx/>
              <a:buNone/>
            </a:pPr>
            <a:r>
              <a:rPr kumimoji="1" lang="zh-CN" altLang="en-US" sz="2800" b="1">
                <a:latin typeface="宋体" panose="02010600030101010101" pitchFamily="2" charset="-122"/>
              </a:rPr>
              <a:t>前例中</a:t>
            </a:r>
            <a:r>
              <a:rPr kumimoji="1" lang="en-US" altLang="zh-CN" b="1" i="1">
                <a:latin typeface="Times New Roman" panose="02020603050405020304" pitchFamily="18" charset="0"/>
              </a:rPr>
              <a:t>J</a:t>
            </a:r>
            <a:r>
              <a:rPr kumimoji="1" lang="en-US" altLang="zh-CN" b="1" i="1" baseline="-25000">
                <a:latin typeface="Times New Roman" panose="02020603050405020304" pitchFamily="18" charset="0"/>
              </a:rPr>
              <a:t>C </a:t>
            </a:r>
            <a:r>
              <a:rPr kumimoji="1" lang="zh-CN" altLang="zh-CN" sz="2800" b="1">
                <a:latin typeface="宋体" panose="02010600030101010101" pitchFamily="2" charset="-122"/>
              </a:rPr>
              <a:t>表示</a:t>
            </a:r>
            <a:r>
              <a:rPr kumimoji="1" lang="zh-CN" altLang="en-US" sz="2800" b="1">
                <a:latin typeface="宋体" panose="02010600030101010101" pitchFamily="2" charset="-122"/>
              </a:rPr>
              <a:t>刚体</a:t>
            </a:r>
            <a:r>
              <a:rPr kumimoji="1" lang="zh-CN" altLang="zh-CN" sz="2800" b="1">
                <a:latin typeface="宋体" panose="02010600030101010101" pitchFamily="2" charset="-122"/>
              </a:rPr>
              <a:t>通过质心的轴的转动惯量</a:t>
            </a:r>
            <a:r>
              <a:rPr kumimoji="1" lang="zh-CN" altLang="zh-CN" b="1">
                <a:latin typeface="宋体" panose="02010600030101010101" pitchFamily="2" charset="-122"/>
              </a:rPr>
              <a:t>，</a:t>
            </a:r>
            <a:r>
              <a:rPr kumimoji="1" lang="en-US" altLang="zh-CN" b="1" i="1">
                <a:latin typeface="Times New Roman" panose="02020603050405020304" pitchFamily="18" charset="0"/>
              </a:rPr>
              <a:t>J</a:t>
            </a:r>
            <a:r>
              <a:rPr kumimoji="1" lang="en-US" altLang="zh-CN" b="1" i="1" baseline="-25000">
                <a:latin typeface="Times New Roman" panose="02020603050405020304" pitchFamily="18" charset="0"/>
              </a:rPr>
              <a:t>A</a:t>
            </a:r>
            <a:r>
              <a:rPr kumimoji="1" lang="zh-CN" altLang="zh-CN" sz="2800" b="1">
                <a:latin typeface="宋体" panose="02010600030101010101" pitchFamily="2" charset="-122"/>
              </a:rPr>
              <a:t>表示</a:t>
            </a:r>
            <a:r>
              <a:rPr kumimoji="1" lang="zh-CN" altLang="en-US" sz="2800" b="1">
                <a:latin typeface="宋体" panose="02010600030101010101" pitchFamily="2" charset="-122"/>
              </a:rPr>
              <a:t>刚体</a:t>
            </a:r>
            <a:r>
              <a:rPr kumimoji="1" lang="zh-CN" altLang="zh-CN" sz="2800" b="1">
                <a:latin typeface="宋体" panose="02010600030101010101" pitchFamily="2" charset="-122"/>
              </a:rPr>
              <a:t>通过棒端的轴的转动惯量。两轴平行，相距</a:t>
            </a:r>
            <a:r>
              <a:rPr kumimoji="1" lang="en-US" altLang="zh-CN" b="1" i="1">
                <a:latin typeface="Times New Roman" panose="02020603050405020304" pitchFamily="18" charset="0"/>
              </a:rPr>
              <a:t>L/</a:t>
            </a:r>
            <a:r>
              <a:rPr kumimoji="1" lang="en-US" altLang="zh-CN" b="1">
                <a:latin typeface="Times New Roman" panose="02020603050405020304" pitchFamily="18" charset="0"/>
              </a:rPr>
              <a:t>2</a:t>
            </a:r>
            <a:r>
              <a:rPr kumimoji="1" lang="zh-CN" altLang="en-US" sz="2800" b="1">
                <a:latin typeface="宋体" panose="02010600030101010101" pitchFamily="2" charset="-122"/>
              </a:rPr>
              <a:t>。</a:t>
            </a:r>
            <a:endParaRPr kumimoji="1" lang="zh-CN" altLang="en-US" sz="2800" b="1">
              <a:latin typeface="宋体" panose="02010600030101010101" pitchFamily="2" charset="-122"/>
            </a:endParaRPr>
          </a:p>
        </p:txBody>
      </p:sp>
      <p:graphicFrame>
        <p:nvGraphicFramePr>
          <p:cNvPr id="16388" name="Object 4"/>
          <p:cNvGraphicFramePr>
            <a:graphicFrameLocks noChangeAspect="1"/>
          </p:cNvGraphicFramePr>
          <p:nvPr/>
        </p:nvGraphicFramePr>
        <p:xfrm>
          <a:off x="6659563" y="2089150"/>
          <a:ext cx="1616075" cy="855663"/>
        </p:xfrm>
        <a:graphic>
          <a:graphicData uri="http://schemas.openxmlformats.org/presentationml/2006/ole">
            <mc:AlternateContent xmlns:mc="http://schemas.openxmlformats.org/markup-compatibility/2006">
              <mc:Choice xmlns:v="urn:schemas-microsoft-com:vml" Requires="v">
                <p:oleObj spid="_x0000_s41015" name="公式" r:id="rId1" imgW="1028700" imgH="546100" progId="Equation.3">
                  <p:embed/>
                </p:oleObj>
              </mc:Choice>
              <mc:Fallback>
                <p:oleObj name="公式" r:id="rId1" imgW="1028700" imgH="5461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9563" y="2089150"/>
                        <a:ext cx="1616075" cy="85566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89" name="Text Box 5"/>
          <p:cNvSpPr txBox="1">
            <a:spLocks noChangeArrowheads="1"/>
          </p:cNvSpPr>
          <p:nvPr/>
        </p:nvSpPr>
        <p:spPr bwMode="auto">
          <a:xfrm>
            <a:off x="533400" y="4159250"/>
            <a:ext cx="7696200"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50000"/>
              </a:spcBef>
              <a:buFontTx/>
              <a:buNone/>
            </a:pPr>
            <a:r>
              <a:rPr kumimoji="1" lang="zh-CN" altLang="en-US" sz="2800" b="1">
                <a:latin typeface="宋体" panose="02010600030101010101" pitchFamily="2" charset="-122"/>
              </a:rPr>
              <a:t>推广上述结论，若有任一轴与过质心的轴平行，相距为</a:t>
            </a:r>
            <a:r>
              <a:rPr kumimoji="1" lang="en-US" altLang="zh-CN" b="1" i="1">
                <a:latin typeface="Times New Roman" panose="02020603050405020304" pitchFamily="18" charset="0"/>
              </a:rPr>
              <a:t>d</a:t>
            </a:r>
            <a:r>
              <a:rPr kumimoji="1" lang="zh-CN" altLang="en-US" sz="2800" b="1">
                <a:latin typeface="宋体" panose="02010600030101010101" pitchFamily="2" charset="-122"/>
              </a:rPr>
              <a:t>，</a:t>
            </a:r>
            <a:r>
              <a:rPr kumimoji="1" lang="zh-CN" altLang="zh-CN" sz="2800" b="1">
                <a:latin typeface="宋体" panose="02010600030101010101" pitchFamily="2" charset="-122"/>
              </a:rPr>
              <a:t>刚体对其转动惯量为</a:t>
            </a:r>
            <a:r>
              <a:rPr kumimoji="1" lang="en-US" altLang="zh-CN" b="1" i="1">
                <a:latin typeface="Times New Roman" panose="02020603050405020304" pitchFamily="18" charset="0"/>
              </a:rPr>
              <a:t>J</a:t>
            </a:r>
            <a:r>
              <a:rPr kumimoji="1" lang="zh-CN" altLang="en-US" sz="2800" b="1">
                <a:latin typeface="宋体" panose="02010600030101010101" pitchFamily="2" charset="-122"/>
              </a:rPr>
              <a:t>，</a:t>
            </a:r>
            <a:r>
              <a:rPr kumimoji="1" lang="zh-CN" altLang="zh-CN" sz="2800" b="1">
                <a:latin typeface="宋体" panose="02010600030101010101" pitchFamily="2" charset="-122"/>
              </a:rPr>
              <a:t>则有：</a:t>
            </a:r>
            <a:endParaRPr kumimoji="1" lang="zh-CN" altLang="en-US" b="1" i="1">
              <a:latin typeface="Times New Roman" panose="02020603050405020304" pitchFamily="18" charset="0"/>
              <a:ea typeface="创艺简粗黑" pitchFamily="2" charset="-122"/>
            </a:endParaRPr>
          </a:p>
        </p:txBody>
      </p:sp>
      <p:sp>
        <p:nvSpPr>
          <p:cNvPr id="16392" name="Text Box 8"/>
          <p:cNvSpPr txBox="1">
            <a:spLocks noChangeArrowheads="1"/>
          </p:cNvSpPr>
          <p:nvPr/>
        </p:nvSpPr>
        <p:spPr bwMode="auto">
          <a:xfrm>
            <a:off x="4914900" y="6096000"/>
            <a:ext cx="3429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zh-CN" sz="2800" b="1">
                <a:solidFill>
                  <a:srgbClr val="0000FF"/>
                </a:solidFill>
                <a:latin typeface="Times New Roman" panose="02020603050405020304" pitchFamily="18" charset="0"/>
                <a:ea typeface="黑体" panose="02010609060101010101" pitchFamily="2" charset="-122"/>
                <a:cs typeface="Times New Roman" panose="02020603050405020304" pitchFamily="18" charset="0"/>
              </a:rPr>
              <a:t>——平行轴定理</a:t>
            </a:r>
            <a:endParaRPr kumimoji="1" lang="zh-CN" altLang="en-US" sz="2800" b="1">
              <a:solidFill>
                <a:srgbClr val="0000FF"/>
              </a:solidFill>
              <a:latin typeface="Times New Roman" panose="02020603050405020304" pitchFamily="18" charset="0"/>
              <a:ea typeface="黑体" panose="02010609060101010101" pitchFamily="2" charset="-122"/>
              <a:cs typeface="Times New Roman" panose="02020603050405020304" pitchFamily="18" charset="0"/>
            </a:endParaRPr>
          </a:p>
        </p:txBody>
      </p:sp>
      <p:graphicFrame>
        <p:nvGraphicFramePr>
          <p:cNvPr id="16393" name="Object 9"/>
          <p:cNvGraphicFramePr>
            <a:graphicFrameLocks noChangeAspect="1"/>
          </p:cNvGraphicFramePr>
          <p:nvPr/>
        </p:nvGraphicFramePr>
        <p:xfrm>
          <a:off x="2843213" y="5380038"/>
          <a:ext cx="2790825" cy="650875"/>
        </p:xfrm>
        <a:graphic>
          <a:graphicData uri="http://schemas.openxmlformats.org/presentationml/2006/ole">
            <mc:AlternateContent xmlns:mc="http://schemas.openxmlformats.org/markup-compatibility/2006">
              <mc:Choice xmlns:v="urn:schemas-microsoft-com:vml" Requires="v">
                <p:oleObj spid="_x0000_s41016" name="公式" r:id="rId3" imgW="1562100" imgH="330200" progId="Equation.3">
                  <p:embed/>
                </p:oleObj>
              </mc:Choice>
              <mc:Fallback>
                <p:oleObj name="公式" r:id="rId3" imgW="1562100" imgH="3302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213" y="5380038"/>
                        <a:ext cx="2790825" cy="650875"/>
                      </a:xfrm>
                      <a:prstGeom prst="rect">
                        <a:avLst/>
                      </a:prstGeom>
                      <a:solidFill>
                        <a:srgbClr val="FFFF00">
                          <a:alpha val="30196"/>
                        </a:srgbClr>
                      </a:solidFill>
                      <a:ln w="158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4" name="Object 10"/>
          <p:cNvGraphicFramePr>
            <a:graphicFrameLocks noChangeAspect="1"/>
          </p:cNvGraphicFramePr>
          <p:nvPr/>
        </p:nvGraphicFramePr>
        <p:xfrm>
          <a:off x="604838" y="2092325"/>
          <a:ext cx="6075362" cy="890588"/>
        </p:xfrm>
        <a:graphic>
          <a:graphicData uri="http://schemas.openxmlformats.org/presentationml/2006/ole">
            <mc:AlternateContent xmlns:mc="http://schemas.openxmlformats.org/markup-compatibility/2006">
              <mc:Choice xmlns:v="urn:schemas-microsoft-com:vml" Requires="v">
                <p:oleObj spid="_x0000_s41017" name="公式" r:id="rId5" imgW="4279900" imgH="558800" progId="Equation.3">
                  <p:embed/>
                </p:oleObj>
              </mc:Choice>
              <mc:Fallback>
                <p:oleObj name="公式" r:id="rId5" imgW="4279900" imgH="55880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4838" y="2092325"/>
                        <a:ext cx="6075362" cy="89058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5" name="Object 11"/>
          <p:cNvGraphicFramePr>
            <a:graphicFrameLocks noChangeAspect="1"/>
          </p:cNvGraphicFramePr>
          <p:nvPr/>
        </p:nvGraphicFramePr>
        <p:xfrm>
          <a:off x="2484438" y="3157538"/>
          <a:ext cx="3243262" cy="882650"/>
        </p:xfrm>
        <a:graphic>
          <a:graphicData uri="http://schemas.openxmlformats.org/presentationml/2006/ole">
            <mc:AlternateContent xmlns:mc="http://schemas.openxmlformats.org/markup-compatibility/2006">
              <mc:Choice xmlns:v="urn:schemas-microsoft-com:vml" Requires="v">
                <p:oleObj spid="_x0000_s41018" name="公式" r:id="rId7" imgW="1993900" imgH="546100" progId="Equation.3">
                  <p:embed/>
                </p:oleObj>
              </mc:Choice>
              <mc:Fallback>
                <p:oleObj name="公式" r:id="rId7" imgW="1993900" imgH="54610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84438" y="3157538"/>
                        <a:ext cx="3243262" cy="8826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70"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5E2C30F7-2953-4A02-B2E6-498AF09C391E}" type="slidenum">
              <a:rPr lang="en-US" altLang="zh-CN" sz="2400">
                <a:solidFill>
                  <a:srgbClr val="0000FF"/>
                </a:solidFill>
                <a:latin typeface="Times New Roman" panose="02020603050405020304" pitchFamily="18" charset="0"/>
              </a:rPr>
            </a:fld>
            <a:endParaRPr lang="en-US" altLang="zh-CN" sz="2400">
              <a:solidFill>
                <a:srgbClr val="0000FF"/>
              </a:solidFill>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6386"/>
                                        </p:tgtEl>
                                        <p:attrNameLst>
                                          <p:attrName>style.visibility</p:attrName>
                                        </p:attrNameLst>
                                      </p:cBhvr>
                                      <p:to>
                                        <p:strVal val="visible"/>
                                      </p:to>
                                    </p:set>
                                    <p:anim calcmode="lin" valueType="num">
                                      <p:cBhvr>
                                        <p:cTn id="7" dur="500" fill="hold"/>
                                        <p:tgtEl>
                                          <p:spTgt spid="16386"/>
                                        </p:tgtEl>
                                        <p:attrNameLst>
                                          <p:attrName>ppt_w</p:attrName>
                                        </p:attrNameLst>
                                      </p:cBhvr>
                                      <p:tavLst>
                                        <p:tav tm="0">
                                          <p:val>
                                            <p:fltVal val="0"/>
                                          </p:val>
                                        </p:tav>
                                        <p:tav tm="100000">
                                          <p:val>
                                            <p:strVal val="#ppt_w"/>
                                          </p:val>
                                        </p:tav>
                                      </p:tavLst>
                                    </p:anim>
                                    <p:anim calcmode="lin" valueType="num">
                                      <p:cBhvr>
                                        <p:cTn id="8" dur="500" fill="hold"/>
                                        <p:tgtEl>
                                          <p:spTgt spid="16386"/>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6387">
                                            <p:txEl>
                                              <p:pRg st="0" end="0"/>
                                            </p:txEl>
                                          </p:spTgt>
                                        </p:tgtEl>
                                        <p:attrNameLst>
                                          <p:attrName>style.visibility</p:attrName>
                                        </p:attrNameLst>
                                      </p:cBhvr>
                                      <p:to>
                                        <p:strVal val="visible"/>
                                      </p:to>
                                    </p:set>
                                    <p:animEffect transition="in" filter="wipe(up)">
                                      <p:cBhvr>
                                        <p:cTn id="13" dur="500"/>
                                        <p:tgtEl>
                                          <p:spTgt spid="16387">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32" fill="hold" nodeType="clickEffect">
                                  <p:stCondLst>
                                    <p:cond delay="0"/>
                                  </p:stCondLst>
                                  <p:childTnLst>
                                    <p:set>
                                      <p:cBhvr>
                                        <p:cTn id="17" dur="1" fill="hold">
                                          <p:stCondLst>
                                            <p:cond delay="0"/>
                                          </p:stCondLst>
                                        </p:cTn>
                                        <p:tgtEl>
                                          <p:spTgt spid="16394"/>
                                        </p:tgtEl>
                                        <p:attrNameLst>
                                          <p:attrName>style.visibility</p:attrName>
                                        </p:attrNameLst>
                                      </p:cBhvr>
                                      <p:to>
                                        <p:strVal val="visible"/>
                                      </p:to>
                                    </p:set>
                                    <p:animEffect transition="in" filter="box(out)">
                                      <p:cBhvr>
                                        <p:cTn id="18" dur="500"/>
                                        <p:tgtEl>
                                          <p:spTgt spid="16394"/>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32" fill="hold" nodeType="clickEffect">
                                  <p:stCondLst>
                                    <p:cond delay="0"/>
                                  </p:stCondLst>
                                  <p:childTnLst>
                                    <p:set>
                                      <p:cBhvr>
                                        <p:cTn id="22" dur="1" fill="hold">
                                          <p:stCondLst>
                                            <p:cond delay="0"/>
                                          </p:stCondLst>
                                        </p:cTn>
                                        <p:tgtEl>
                                          <p:spTgt spid="16388"/>
                                        </p:tgtEl>
                                        <p:attrNameLst>
                                          <p:attrName>style.visibility</p:attrName>
                                        </p:attrNameLst>
                                      </p:cBhvr>
                                      <p:to>
                                        <p:strVal val="visible"/>
                                      </p:to>
                                    </p:set>
                                    <p:animEffect transition="in" filter="box(out)">
                                      <p:cBhvr>
                                        <p:cTn id="23" dur="500"/>
                                        <p:tgtEl>
                                          <p:spTgt spid="16388"/>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32" fill="hold" nodeType="clickEffect">
                                  <p:stCondLst>
                                    <p:cond delay="0"/>
                                  </p:stCondLst>
                                  <p:childTnLst>
                                    <p:set>
                                      <p:cBhvr>
                                        <p:cTn id="27" dur="1" fill="hold">
                                          <p:stCondLst>
                                            <p:cond delay="0"/>
                                          </p:stCondLst>
                                        </p:cTn>
                                        <p:tgtEl>
                                          <p:spTgt spid="16395"/>
                                        </p:tgtEl>
                                        <p:attrNameLst>
                                          <p:attrName>style.visibility</p:attrName>
                                        </p:attrNameLst>
                                      </p:cBhvr>
                                      <p:to>
                                        <p:strVal val="visible"/>
                                      </p:to>
                                    </p:set>
                                    <p:animEffect transition="in" filter="box(out)">
                                      <p:cBhvr>
                                        <p:cTn id="28" dur="500"/>
                                        <p:tgtEl>
                                          <p:spTgt spid="1639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16389">
                                            <p:txEl>
                                              <p:pRg st="0" end="0"/>
                                            </p:txEl>
                                          </p:spTgt>
                                        </p:tgtEl>
                                        <p:attrNameLst>
                                          <p:attrName>style.visibility</p:attrName>
                                        </p:attrNameLst>
                                      </p:cBhvr>
                                      <p:to>
                                        <p:strVal val="visible"/>
                                      </p:to>
                                    </p:set>
                                    <p:animEffect transition="in" filter="wipe(up)">
                                      <p:cBhvr>
                                        <p:cTn id="33" dur="500"/>
                                        <p:tgtEl>
                                          <p:spTgt spid="16389">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32" fill="hold" nodeType="clickEffect">
                                  <p:stCondLst>
                                    <p:cond delay="0"/>
                                  </p:stCondLst>
                                  <p:childTnLst>
                                    <p:set>
                                      <p:cBhvr>
                                        <p:cTn id="37" dur="1" fill="hold">
                                          <p:stCondLst>
                                            <p:cond delay="0"/>
                                          </p:stCondLst>
                                        </p:cTn>
                                        <p:tgtEl>
                                          <p:spTgt spid="16393"/>
                                        </p:tgtEl>
                                        <p:attrNameLst>
                                          <p:attrName>style.visibility</p:attrName>
                                        </p:attrNameLst>
                                      </p:cBhvr>
                                      <p:to>
                                        <p:strVal val="visible"/>
                                      </p:to>
                                    </p:set>
                                    <p:animEffect transition="in" filter="box(out)">
                                      <p:cBhvr>
                                        <p:cTn id="38" dur="500"/>
                                        <p:tgtEl>
                                          <p:spTgt spid="16393"/>
                                        </p:tgtEl>
                                      </p:cBhvr>
                                    </p:animEffect>
                                  </p:childTnLst>
                                </p:cTn>
                              </p:par>
                            </p:childTnLst>
                          </p:cTn>
                        </p:par>
                        <p:par>
                          <p:cTn id="39" fill="hold">
                            <p:stCondLst>
                              <p:cond delay="500"/>
                            </p:stCondLst>
                            <p:childTnLst>
                              <p:par>
                                <p:cTn id="40" presetID="23" presetClass="entr" presetSubtype="16" fill="hold" grpId="0" nodeType="afterEffect">
                                  <p:stCondLst>
                                    <p:cond delay="0"/>
                                  </p:stCondLst>
                                  <p:childTnLst>
                                    <p:set>
                                      <p:cBhvr>
                                        <p:cTn id="41" dur="1" fill="hold">
                                          <p:stCondLst>
                                            <p:cond delay="0"/>
                                          </p:stCondLst>
                                        </p:cTn>
                                        <p:tgtEl>
                                          <p:spTgt spid="16392"/>
                                        </p:tgtEl>
                                        <p:attrNameLst>
                                          <p:attrName>style.visibility</p:attrName>
                                        </p:attrNameLst>
                                      </p:cBhvr>
                                      <p:to>
                                        <p:strVal val="visible"/>
                                      </p:to>
                                    </p:set>
                                    <p:anim calcmode="lin" valueType="num">
                                      <p:cBhvr>
                                        <p:cTn id="42" dur="500" fill="hold"/>
                                        <p:tgtEl>
                                          <p:spTgt spid="16392"/>
                                        </p:tgtEl>
                                        <p:attrNameLst>
                                          <p:attrName>ppt_w</p:attrName>
                                        </p:attrNameLst>
                                      </p:cBhvr>
                                      <p:tavLst>
                                        <p:tav tm="0">
                                          <p:val>
                                            <p:fltVal val="0"/>
                                          </p:val>
                                        </p:tav>
                                        <p:tav tm="100000">
                                          <p:val>
                                            <p:strVal val="#ppt_w"/>
                                          </p:val>
                                        </p:tav>
                                      </p:tavLst>
                                    </p:anim>
                                    <p:anim calcmode="lin" valueType="num">
                                      <p:cBhvr>
                                        <p:cTn id="43" dur="500" fill="hold"/>
                                        <p:tgtEl>
                                          <p:spTgt spid="1639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autoUpdateAnimBg="0"/>
      <p:bldP spid="16387" grpId="0" autoUpdateAnimBg="0" build="p"/>
      <p:bldP spid="16389" grpId="0" autoUpdateAnimBg="0" build="p"/>
      <p:bldP spid="16392"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0963E8A-EB7D-42D4-BD07-B4ED0CE30AC5}" type="slidenum">
              <a:rPr lang="en-US" altLang="zh-CN" sz="2400">
                <a:solidFill>
                  <a:srgbClr val="0000FF"/>
                </a:solidFill>
                <a:latin typeface="Times New Roman" panose="02020603050405020304" pitchFamily="18" charset="0"/>
              </a:rPr>
            </a:fld>
            <a:endParaRPr lang="en-US" altLang="zh-CN" sz="2400">
              <a:solidFill>
                <a:srgbClr val="0000FF"/>
              </a:solidFill>
              <a:latin typeface="Times New Roman" panose="02020603050405020304" pitchFamily="18" charset="0"/>
            </a:endParaRPr>
          </a:p>
        </p:txBody>
      </p:sp>
      <p:sp>
        <p:nvSpPr>
          <p:cNvPr id="15363" name="Rectangle 5"/>
          <p:cNvSpPr>
            <a:spLocks noChangeArrowheads="1"/>
          </p:cNvSpPr>
          <p:nvPr/>
        </p:nvSpPr>
        <p:spPr bwMode="auto">
          <a:xfrm>
            <a:off x="1822450" y="6089650"/>
            <a:ext cx="5130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zh-CN" altLang="en-US" sz="2800" b="1">
                <a:latin typeface="楷体_GB2312" pitchFamily="49" charset="-122"/>
                <a:ea typeface="楷体_GB2312" pitchFamily="49" charset="-122"/>
              </a:rPr>
              <a:t>竿子长些还是短些较安全？</a:t>
            </a:r>
            <a:endParaRPr kumimoji="1" lang="zh-CN" altLang="en-US" sz="2800" b="1">
              <a:latin typeface="楷体_GB2312" pitchFamily="49" charset="-122"/>
              <a:ea typeface="楷体_GB2312" pitchFamily="49" charset="-122"/>
            </a:endParaRPr>
          </a:p>
        </p:txBody>
      </p:sp>
    </p:spTree>
    <p:controls>
      <mc:AlternateContent xmlns:mc="http://schemas.openxmlformats.org/markup-compatibility/2006">
        <mc:Choice xmlns:v="urn:schemas-microsoft-com:vml" Requires="v">
          <p:control spid="15376" name="" r:id="rId1" imgW="3262312" imgH="5848350"/>
        </mc:Choice>
        <mc:Fallback>
          <p:control name="" r:id="rId1" imgW="3262312" imgH="5848350">
            <p:pic>
              <p:nvPicPr>
                <p:cNvPr id="0" name="Host Control  15375"/>
                <p:cNvPicPr preferRelativeResize="0">
                  <a:picLocks noChangeArrowheads="1" noChangeShapeType="1"/>
                </p:cNvPicPr>
                <p:nvPr/>
              </p:nvPicPr>
              <p:blipFill>
                <a:blip r:embed="rId2"/>
                <a:srcRect/>
                <a:stretch>
                  <a:fillRect/>
                </a:stretch>
              </p:blipFill>
              <p:spPr bwMode="auto">
                <a:xfrm>
                  <a:off x="2624138" y="120650"/>
                  <a:ext cx="3262312" cy="584835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3"/>
          <p:cNvGrpSpPr/>
          <p:nvPr/>
        </p:nvGrpSpPr>
        <p:grpSpPr bwMode="auto">
          <a:xfrm>
            <a:off x="539750" y="2633663"/>
            <a:ext cx="3495675" cy="2519362"/>
            <a:chOff x="539750" y="2633663"/>
            <a:chExt cx="3495676" cy="2519363"/>
          </a:xfrm>
        </p:grpSpPr>
        <p:sp>
          <p:nvSpPr>
            <p:cNvPr id="42000" name="Line 8"/>
            <p:cNvSpPr>
              <a:spLocks noChangeShapeType="1"/>
            </p:cNvSpPr>
            <p:nvPr/>
          </p:nvSpPr>
          <p:spPr bwMode="auto">
            <a:xfrm flipV="1">
              <a:off x="2894013" y="3097213"/>
              <a:ext cx="1141413" cy="476250"/>
            </a:xfrm>
            <a:prstGeom prst="line">
              <a:avLst/>
            </a:prstGeom>
            <a:noFill/>
            <a:ln w="19050">
              <a:solidFill>
                <a:schemeClr val="tx2"/>
              </a:solidFill>
              <a:prstDash val="lgDashDot"/>
              <a:round/>
            </a:ln>
            <a:extLst>
              <a:ext uri="{909E8E84-426E-40DD-AFC4-6F175D3DCCD1}">
                <a14:hiddenFill xmlns:a14="http://schemas.microsoft.com/office/drawing/2010/main">
                  <a:noFill/>
                </a14:hiddenFill>
              </a:ext>
            </a:extLst>
          </p:spPr>
          <p:txBody>
            <a:bodyPr/>
            <a:lstStyle/>
            <a:p>
              <a:endParaRPr lang="zh-CN" altLang="en-US"/>
            </a:p>
          </p:txBody>
        </p:sp>
        <p:sp>
          <p:nvSpPr>
            <p:cNvPr id="42001" name="Oval 9"/>
            <p:cNvSpPr>
              <a:spLocks noChangeArrowheads="1"/>
            </p:cNvSpPr>
            <p:nvPr/>
          </p:nvSpPr>
          <p:spPr bwMode="auto">
            <a:xfrm>
              <a:off x="690563" y="2633663"/>
              <a:ext cx="2841625" cy="2519363"/>
            </a:xfrm>
            <a:prstGeom prst="ellipse">
              <a:avLst/>
            </a:prstGeom>
            <a:gradFill rotWithShape="1">
              <a:gsLst>
                <a:gs pos="0">
                  <a:srgbClr val="FFFFCC"/>
                </a:gs>
                <a:gs pos="100000">
                  <a:srgbClr val="FF9900"/>
                </a:gs>
              </a:gsLst>
              <a:lin ang="5400000" scaled="1"/>
            </a:gradFill>
            <a:ln w="9525">
              <a:round/>
            </a:ln>
            <a:scene3d>
              <a:camera prst="legacyObliqueTopRight">
                <a:rot lat="21299971" lon="1500000" rev="0"/>
              </a:camera>
              <a:lightRig rig="legacyFlat3" dir="t"/>
            </a:scene3d>
            <a:sp3d extrusionH="227000" prstMaterial="legacyMatte">
              <a:bevelT w="13500" h="13500" prst="angle"/>
              <a:bevelB w="13500" h="13500" prst="angle"/>
              <a:extrusionClr>
                <a:srgbClr val="FFFFCC"/>
              </a:extrusionClr>
              <a:contourClr>
                <a:srgbClr val="FFFFCC"/>
              </a:contourClr>
            </a:sp3d>
          </p:spPr>
          <p:txBody>
            <a:bodyPr wrap="none" anchor="ctr">
              <a:flatTx/>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b="1" i="1">
                <a:latin typeface="Times New Roman" panose="02020603050405020304" pitchFamily="18" charset="0"/>
                <a:cs typeface="Times New Roman" panose="02020603050405020304" pitchFamily="18" charset="0"/>
              </a:endParaRPr>
            </a:p>
          </p:txBody>
        </p:sp>
        <p:sp>
          <p:nvSpPr>
            <p:cNvPr id="42002" name="Line 10"/>
            <p:cNvSpPr>
              <a:spLocks noChangeShapeType="1"/>
            </p:cNvSpPr>
            <p:nvPr/>
          </p:nvSpPr>
          <p:spPr bwMode="auto">
            <a:xfrm flipV="1">
              <a:off x="539750" y="3910013"/>
              <a:ext cx="1566863" cy="663575"/>
            </a:xfrm>
            <a:prstGeom prst="line">
              <a:avLst/>
            </a:prstGeom>
            <a:noFill/>
            <a:ln w="19050">
              <a:solidFill>
                <a:schemeClr val="tx2"/>
              </a:solidFill>
              <a:prstDash val="lgDashDot"/>
              <a:round/>
            </a:ln>
            <a:extLst>
              <a:ext uri="{909E8E84-426E-40DD-AFC4-6F175D3DCCD1}">
                <a14:hiddenFill xmlns:a14="http://schemas.microsoft.com/office/drawing/2010/main">
                  <a:noFill/>
                </a14:hiddenFill>
              </a:ext>
            </a:extLst>
          </p:spPr>
          <p:txBody>
            <a:bodyPr/>
            <a:lstStyle/>
            <a:p>
              <a:endParaRPr lang="zh-CN" altLang="en-US"/>
            </a:p>
          </p:txBody>
        </p:sp>
        <p:sp>
          <p:nvSpPr>
            <p:cNvPr id="42003" name="Line 13"/>
            <p:cNvSpPr>
              <a:spLocks noChangeShapeType="1"/>
            </p:cNvSpPr>
            <p:nvPr/>
          </p:nvSpPr>
          <p:spPr bwMode="auto">
            <a:xfrm flipH="1" flipV="1">
              <a:off x="1365250" y="2895600"/>
              <a:ext cx="725488" cy="1014413"/>
            </a:xfrm>
            <a:prstGeom prst="line">
              <a:avLst/>
            </a:prstGeom>
            <a:noFill/>
            <a:ln w="19050">
              <a:solidFill>
                <a:schemeClr val="tx1"/>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2004" name="Text Box 15"/>
            <p:cNvSpPr txBox="1">
              <a:spLocks noChangeArrowheads="1"/>
            </p:cNvSpPr>
            <p:nvPr/>
          </p:nvSpPr>
          <p:spPr bwMode="auto">
            <a:xfrm>
              <a:off x="1739900" y="2895600"/>
              <a:ext cx="5381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b="1" i="1">
                  <a:latin typeface="Times New Roman" panose="02020603050405020304" pitchFamily="18" charset="0"/>
                  <a:cs typeface="Times New Roman" panose="02020603050405020304" pitchFamily="18" charset="0"/>
                </a:rPr>
                <a:t>R</a:t>
              </a:r>
              <a:endParaRPr lang="en-US" altLang="zh-CN" b="1" i="1">
                <a:latin typeface="Times New Roman" panose="02020603050405020304" pitchFamily="18" charset="0"/>
                <a:cs typeface="Times New Roman" panose="02020603050405020304" pitchFamily="18" charset="0"/>
              </a:endParaRPr>
            </a:p>
          </p:txBody>
        </p:sp>
        <p:sp>
          <p:nvSpPr>
            <p:cNvPr id="42005" name="Text Box 16"/>
            <p:cNvSpPr txBox="1">
              <a:spLocks noChangeArrowheads="1"/>
            </p:cNvSpPr>
            <p:nvPr/>
          </p:nvSpPr>
          <p:spPr bwMode="auto">
            <a:xfrm>
              <a:off x="2139950" y="4035425"/>
              <a:ext cx="7524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3600" b="1" i="1">
                  <a:latin typeface="Times New Roman" panose="02020603050405020304" pitchFamily="18" charset="0"/>
                  <a:cs typeface="Times New Roman" panose="02020603050405020304" pitchFamily="18" charset="0"/>
                </a:rPr>
                <a:t>m</a:t>
              </a:r>
              <a:endParaRPr lang="en-US" altLang="zh-CN" sz="3600" b="1" i="1">
                <a:latin typeface="Times New Roman" panose="02020603050405020304" pitchFamily="18" charset="0"/>
                <a:cs typeface="Times New Roman" panose="02020603050405020304" pitchFamily="18" charset="0"/>
              </a:endParaRPr>
            </a:p>
          </p:txBody>
        </p:sp>
      </p:grpSp>
      <p:grpSp>
        <p:nvGrpSpPr>
          <p:cNvPr id="3" name="组合 32"/>
          <p:cNvGrpSpPr/>
          <p:nvPr/>
        </p:nvGrpSpPr>
        <p:grpSpPr bwMode="auto">
          <a:xfrm>
            <a:off x="5222875" y="2457450"/>
            <a:ext cx="2328863" cy="2505075"/>
            <a:chOff x="5222875" y="2457450"/>
            <a:chExt cx="2328863" cy="2505075"/>
          </a:xfrm>
        </p:grpSpPr>
        <p:sp>
          <p:nvSpPr>
            <p:cNvPr id="41996" name="Oval 11"/>
            <p:cNvSpPr>
              <a:spLocks noChangeArrowheads="1"/>
            </p:cNvSpPr>
            <p:nvPr/>
          </p:nvSpPr>
          <p:spPr bwMode="auto">
            <a:xfrm>
              <a:off x="5222875" y="3535363"/>
              <a:ext cx="112713" cy="125413"/>
            </a:xfrm>
            <a:prstGeom prst="ellipse">
              <a:avLst/>
            </a:prstGeom>
            <a:solidFill>
              <a:srgbClr val="FF9900"/>
            </a:solidFill>
            <a:ln w="9525">
              <a:round/>
            </a:ln>
            <a:scene3d>
              <a:camera prst="legacyObliqueTopRight">
                <a:rot lat="20699971" lon="5400000" rev="0"/>
              </a:camera>
              <a:lightRig rig="legacyFlat3" dir="r"/>
            </a:scene3d>
            <a:sp3d extrusionH="3630600" prstMaterial="legacyMatte">
              <a:bevelT w="13500" h="13500" prst="angle"/>
              <a:bevelB w="13500" h="13500" prst="angle"/>
              <a:extrusionClr>
                <a:srgbClr val="FF9900"/>
              </a:extrusionClr>
              <a:contourClr>
                <a:srgbClr val="FF9900"/>
              </a:contourClr>
            </a:sp3d>
          </p:spPr>
          <p:txBody>
            <a:bodyPr wrap="none" anchor="ctr">
              <a:flatTx/>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b="1" i="1">
                <a:latin typeface="Times New Roman" panose="02020603050405020304" pitchFamily="18" charset="0"/>
                <a:cs typeface="Times New Roman" panose="02020603050405020304" pitchFamily="18" charset="0"/>
              </a:endParaRPr>
            </a:p>
          </p:txBody>
        </p:sp>
        <p:sp>
          <p:nvSpPr>
            <p:cNvPr id="41997" name="Line 12"/>
            <p:cNvSpPr>
              <a:spLocks noChangeShapeType="1"/>
            </p:cNvSpPr>
            <p:nvPr/>
          </p:nvSpPr>
          <p:spPr bwMode="auto">
            <a:xfrm>
              <a:off x="5260975" y="2457450"/>
              <a:ext cx="0" cy="2505075"/>
            </a:xfrm>
            <a:prstGeom prst="line">
              <a:avLst/>
            </a:prstGeom>
            <a:noFill/>
            <a:ln w="19050">
              <a:solidFill>
                <a:schemeClr val="tx2"/>
              </a:solidFill>
              <a:prstDash val="lgDashDot"/>
              <a:round/>
            </a:ln>
            <a:extLst>
              <a:ext uri="{909E8E84-426E-40DD-AFC4-6F175D3DCCD1}">
                <a14:hiddenFill xmlns:a14="http://schemas.microsoft.com/office/drawing/2010/main">
                  <a:noFill/>
                </a14:hiddenFill>
              </a:ext>
            </a:extLst>
          </p:spPr>
          <p:txBody>
            <a:bodyPr/>
            <a:lstStyle/>
            <a:p>
              <a:endParaRPr lang="zh-CN" altLang="en-US"/>
            </a:p>
          </p:txBody>
        </p:sp>
        <p:sp>
          <p:nvSpPr>
            <p:cNvPr id="41998" name="Text Box 14"/>
            <p:cNvSpPr txBox="1">
              <a:spLocks noChangeArrowheads="1"/>
            </p:cNvSpPr>
            <p:nvPr/>
          </p:nvSpPr>
          <p:spPr bwMode="auto">
            <a:xfrm>
              <a:off x="6826250" y="3746500"/>
              <a:ext cx="7254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b="1" i="1">
                  <a:latin typeface="Times New Roman" panose="02020603050405020304" pitchFamily="18" charset="0"/>
                  <a:cs typeface="Times New Roman" panose="02020603050405020304" pitchFamily="18" charset="0"/>
                </a:rPr>
                <a:t>L</a:t>
              </a:r>
              <a:endParaRPr lang="en-US" altLang="zh-CN" b="1" i="1">
                <a:latin typeface="Times New Roman" panose="02020603050405020304" pitchFamily="18" charset="0"/>
                <a:cs typeface="Times New Roman" panose="02020603050405020304" pitchFamily="18" charset="0"/>
              </a:endParaRPr>
            </a:p>
          </p:txBody>
        </p:sp>
        <p:sp>
          <p:nvSpPr>
            <p:cNvPr id="41999" name="Text Box 17"/>
            <p:cNvSpPr txBox="1">
              <a:spLocks noChangeArrowheads="1"/>
            </p:cNvSpPr>
            <p:nvPr/>
          </p:nvSpPr>
          <p:spPr bwMode="auto">
            <a:xfrm>
              <a:off x="6789738" y="2835275"/>
              <a:ext cx="7524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3600" b="1" i="1">
                  <a:latin typeface="Times New Roman" panose="02020603050405020304" pitchFamily="18" charset="0"/>
                  <a:cs typeface="Times New Roman" panose="02020603050405020304" pitchFamily="18" charset="0"/>
                </a:rPr>
                <a:t>m</a:t>
              </a:r>
              <a:endParaRPr lang="en-US" altLang="zh-CN" sz="3600" b="1" i="1">
                <a:latin typeface="Times New Roman" panose="02020603050405020304" pitchFamily="18" charset="0"/>
                <a:cs typeface="Times New Roman" panose="02020603050405020304" pitchFamily="18" charset="0"/>
              </a:endParaRPr>
            </a:p>
          </p:txBody>
        </p:sp>
      </p:grpSp>
      <p:sp>
        <p:nvSpPr>
          <p:cNvPr id="278546" name="Text Box 18"/>
          <p:cNvSpPr txBox="1">
            <a:spLocks noChangeArrowheads="1"/>
          </p:cNvSpPr>
          <p:nvPr/>
        </p:nvSpPr>
        <p:spPr bwMode="auto">
          <a:xfrm>
            <a:off x="1331913" y="1052513"/>
            <a:ext cx="40322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b="1">
                <a:latin typeface="Times New Roman" panose="02020603050405020304" pitchFamily="18" charset="0"/>
                <a:cs typeface="Times New Roman" panose="02020603050405020304" pitchFamily="18" charset="0"/>
              </a:rPr>
              <a:t>匀质薄圆盘</a:t>
            </a:r>
            <a:endParaRPr lang="zh-CN" altLang="en-US" sz="2800" b="1">
              <a:latin typeface="Times New Roman" panose="02020603050405020304" pitchFamily="18" charset="0"/>
              <a:cs typeface="Times New Roman" panose="02020603050405020304" pitchFamily="18" charset="0"/>
            </a:endParaRPr>
          </a:p>
        </p:txBody>
      </p:sp>
      <p:sp>
        <p:nvSpPr>
          <p:cNvPr id="278547" name="Text Box 19"/>
          <p:cNvSpPr txBox="1">
            <a:spLocks noChangeArrowheads="1"/>
          </p:cNvSpPr>
          <p:nvPr/>
        </p:nvSpPr>
        <p:spPr bwMode="auto">
          <a:xfrm>
            <a:off x="5472113" y="1038225"/>
            <a:ext cx="32051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b="1">
                <a:latin typeface="Times New Roman" panose="02020603050405020304" pitchFamily="18" charset="0"/>
                <a:cs typeface="Times New Roman" panose="02020603050405020304" pitchFamily="18" charset="0"/>
              </a:rPr>
              <a:t>匀质细直棒</a:t>
            </a:r>
            <a:endParaRPr lang="zh-CN" altLang="en-US" sz="2800" b="1">
              <a:latin typeface="Times New Roman" panose="02020603050405020304" pitchFamily="18" charset="0"/>
              <a:cs typeface="Times New Roman" panose="02020603050405020304" pitchFamily="18" charset="0"/>
            </a:endParaRPr>
          </a:p>
        </p:txBody>
      </p:sp>
      <p:sp>
        <p:nvSpPr>
          <p:cNvPr id="278548" name="Text Box 20"/>
          <p:cNvSpPr txBox="1">
            <a:spLocks noChangeArrowheads="1"/>
          </p:cNvSpPr>
          <p:nvPr/>
        </p:nvSpPr>
        <p:spPr bwMode="auto">
          <a:xfrm>
            <a:off x="681038" y="1722438"/>
            <a:ext cx="47529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b="1">
                <a:latin typeface="Times New Roman" panose="02020603050405020304" pitchFamily="18" charset="0"/>
                <a:cs typeface="Times New Roman" panose="02020603050405020304" pitchFamily="18" charset="0"/>
              </a:rPr>
              <a:t>转轴通过中心垂直盘面</a:t>
            </a:r>
            <a:endParaRPr lang="zh-CN" altLang="en-US" sz="2800" b="1">
              <a:latin typeface="Times New Roman" panose="02020603050405020304" pitchFamily="18" charset="0"/>
              <a:cs typeface="Times New Roman" panose="02020603050405020304" pitchFamily="18" charset="0"/>
            </a:endParaRPr>
          </a:p>
        </p:txBody>
      </p:sp>
      <p:sp>
        <p:nvSpPr>
          <p:cNvPr id="278561" name="Text Box 33"/>
          <p:cNvSpPr txBox="1">
            <a:spLocks noChangeArrowheads="1"/>
          </p:cNvSpPr>
          <p:nvPr/>
        </p:nvSpPr>
        <p:spPr bwMode="auto">
          <a:xfrm>
            <a:off x="4943475" y="1719263"/>
            <a:ext cx="446246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b="1">
                <a:latin typeface="Times New Roman" panose="02020603050405020304" pitchFamily="18" charset="0"/>
                <a:cs typeface="Times New Roman" panose="02020603050405020304" pitchFamily="18" charset="0"/>
              </a:rPr>
              <a:t>转轴通过端点与棒垂直</a:t>
            </a:r>
            <a:endParaRPr lang="zh-CN" altLang="en-US" sz="2800" b="1">
              <a:latin typeface="Times New Roman" panose="02020603050405020304" pitchFamily="18" charset="0"/>
              <a:cs typeface="Times New Roman" panose="02020603050405020304" pitchFamily="18" charset="0"/>
            </a:endParaRPr>
          </a:p>
        </p:txBody>
      </p:sp>
      <p:sp>
        <p:nvSpPr>
          <p:cNvPr id="278565" name="Text Box 37"/>
          <p:cNvSpPr txBox="1">
            <a:spLocks noChangeArrowheads="1"/>
          </p:cNvSpPr>
          <p:nvPr/>
        </p:nvSpPr>
        <p:spPr bwMode="auto">
          <a:xfrm>
            <a:off x="239713" y="236538"/>
            <a:ext cx="42497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solidFill>
                  <a:srgbClr val="FF0000"/>
                </a:solidFill>
                <a:latin typeface="Times New Roman" panose="02020603050405020304" pitchFamily="18" charset="0"/>
                <a:ea typeface="楷体_GB2312" pitchFamily="49" charset="-122"/>
                <a:cs typeface="Times New Roman" panose="02020603050405020304" pitchFamily="18" charset="0"/>
              </a:rPr>
              <a:t>两个常用的结果</a:t>
            </a:r>
            <a:endParaRPr lang="zh-CN" altLang="en-US" sz="2800" b="1">
              <a:solidFill>
                <a:srgbClr val="FF0000"/>
              </a:solidFill>
              <a:latin typeface="Times New Roman" panose="02020603050405020304" pitchFamily="18" charset="0"/>
              <a:ea typeface="楷体_GB2312" pitchFamily="49" charset="-122"/>
              <a:cs typeface="Times New Roman" panose="02020603050405020304" pitchFamily="18" charset="0"/>
            </a:endParaRPr>
          </a:p>
        </p:txBody>
      </p:sp>
      <p:graphicFrame>
        <p:nvGraphicFramePr>
          <p:cNvPr id="15455" name="Object 95"/>
          <p:cNvGraphicFramePr>
            <a:graphicFrameLocks noChangeAspect="1"/>
          </p:cNvGraphicFramePr>
          <p:nvPr/>
        </p:nvGraphicFramePr>
        <p:xfrm>
          <a:off x="5988050" y="5289550"/>
          <a:ext cx="1722438" cy="1041400"/>
        </p:xfrm>
        <a:graphic>
          <a:graphicData uri="http://schemas.openxmlformats.org/presentationml/2006/ole">
            <mc:AlternateContent xmlns:mc="http://schemas.openxmlformats.org/markup-compatibility/2006">
              <mc:Choice xmlns:v="urn:schemas-microsoft-com:vml" Requires="v">
                <p:oleObj spid="_x0000_s42028" name="Equation" r:id="rId1" imgW="1219200" imgH="685800" progId="Equation.DSMT4">
                  <p:embed/>
                </p:oleObj>
              </mc:Choice>
              <mc:Fallback>
                <p:oleObj name="Equation" r:id="rId1" imgW="1219200" imgH="685800" progId="Equation.DSMT4">
                  <p:embed/>
                  <p:pic>
                    <p:nvPicPr>
                      <p:cNvPr id="0" name="Object 9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8050" y="5289550"/>
                        <a:ext cx="1722438" cy="10414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99" name="Object 39"/>
          <p:cNvGraphicFramePr>
            <a:graphicFrameLocks noChangeAspect="1"/>
          </p:cNvGraphicFramePr>
          <p:nvPr/>
        </p:nvGraphicFramePr>
        <p:xfrm>
          <a:off x="1482725" y="5300663"/>
          <a:ext cx="2058988" cy="1087437"/>
        </p:xfrm>
        <a:graphic>
          <a:graphicData uri="http://schemas.openxmlformats.org/presentationml/2006/ole">
            <mc:AlternateContent xmlns:mc="http://schemas.openxmlformats.org/markup-compatibility/2006">
              <mc:Choice xmlns:v="urn:schemas-microsoft-com:vml" Requires="v">
                <p:oleObj spid="_x0000_s42029" name="Equation" r:id="rId3" imgW="1257300" imgH="685800" progId="Equation.DSMT4">
                  <p:embed/>
                </p:oleObj>
              </mc:Choice>
              <mc:Fallback>
                <p:oleObj name="Equation" r:id="rId3" imgW="1257300" imgH="685800" progId="Equation.DSMT4">
                  <p:embed/>
                  <p:pic>
                    <p:nvPicPr>
                      <p:cNvPr id="0" name="Object 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2725" y="5300663"/>
                        <a:ext cx="2058988" cy="108743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995"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DBE9B89-15FA-45E5-9A05-38DAFE12C9D7}" type="slidenum">
              <a:rPr lang="en-US" altLang="zh-CN" sz="2400">
                <a:solidFill>
                  <a:srgbClr val="0000FF"/>
                </a:solidFill>
                <a:latin typeface="Times New Roman" panose="02020603050405020304" pitchFamily="18" charset="0"/>
              </a:rPr>
            </a:fld>
            <a:endParaRPr lang="en-US" altLang="zh-CN" sz="2400">
              <a:solidFill>
                <a:srgbClr val="0000FF"/>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8565"/>
                                        </p:tgtEl>
                                        <p:attrNameLst>
                                          <p:attrName>style.visibility</p:attrName>
                                        </p:attrNameLst>
                                      </p:cBhvr>
                                      <p:to>
                                        <p:strVal val="visible"/>
                                      </p:to>
                                    </p:set>
                                    <p:animEffect transition="in" filter="wipe(left)">
                                      <p:cBhvr>
                                        <p:cTn id="7" dur="500"/>
                                        <p:tgtEl>
                                          <p:spTgt spid="27856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8546"/>
                                        </p:tgtEl>
                                        <p:attrNameLst>
                                          <p:attrName>style.visibility</p:attrName>
                                        </p:attrNameLst>
                                      </p:cBhvr>
                                      <p:to>
                                        <p:strVal val="visible"/>
                                      </p:to>
                                    </p:set>
                                    <p:animEffect transition="in" filter="wipe(left)">
                                      <p:cBhvr>
                                        <p:cTn id="12" dur="500"/>
                                        <p:tgtEl>
                                          <p:spTgt spid="278546"/>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78548"/>
                                        </p:tgtEl>
                                        <p:attrNameLst>
                                          <p:attrName>style.visibility</p:attrName>
                                        </p:attrNameLst>
                                      </p:cBhvr>
                                      <p:to>
                                        <p:strVal val="visible"/>
                                      </p:to>
                                    </p:set>
                                    <p:animEffect transition="in" filter="wipe(left)">
                                      <p:cBhvr>
                                        <p:cTn id="16" dur="500"/>
                                        <p:tgtEl>
                                          <p:spTgt spid="278548"/>
                                        </p:tgtEl>
                                      </p:cBhvr>
                                    </p:animEffect>
                                  </p:childTnLst>
                                </p:cTn>
                              </p:par>
                            </p:childTnLst>
                          </p:cTn>
                        </p:par>
                        <p:par>
                          <p:cTn id="17" fill="hold">
                            <p:stCondLst>
                              <p:cond delay="1000"/>
                            </p:stCondLst>
                            <p:childTnLst>
                              <p:par>
                                <p:cTn id="18" presetID="3" presetClass="entr" presetSubtype="10"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linds(horizontal)">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32" fill="hold" nodeType="clickEffect">
                                  <p:stCondLst>
                                    <p:cond delay="0"/>
                                  </p:stCondLst>
                                  <p:childTnLst>
                                    <p:set>
                                      <p:cBhvr>
                                        <p:cTn id="24" dur="1" fill="hold">
                                          <p:stCondLst>
                                            <p:cond delay="0"/>
                                          </p:stCondLst>
                                        </p:cTn>
                                        <p:tgtEl>
                                          <p:spTgt spid="15399"/>
                                        </p:tgtEl>
                                        <p:attrNameLst>
                                          <p:attrName>style.visibility</p:attrName>
                                        </p:attrNameLst>
                                      </p:cBhvr>
                                      <p:to>
                                        <p:strVal val="visible"/>
                                      </p:to>
                                    </p:set>
                                    <p:animEffect transition="in" filter="box(out)">
                                      <p:cBhvr>
                                        <p:cTn id="25" dur="500"/>
                                        <p:tgtEl>
                                          <p:spTgt spid="1539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78547"/>
                                        </p:tgtEl>
                                        <p:attrNameLst>
                                          <p:attrName>style.visibility</p:attrName>
                                        </p:attrNameLst>
                                      </p:cBhvr>
                                      <p:to>
                                        <p:strVal val="visible"/>
                                      </p:to>
                                    </p:set>
                                    <p:animEffect transition="in" filter="wipe(left)">
                                      <p:cBhvr>
                                        <p:cTn id="30" dur="500"/>
                                        <p:tgtEl>
                                          <p:spTgt spid="278547"/>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278561"/>
                                        </p:tgtEl>
                                        <p:attrNameLst>
                                          <p:attrName>style.visibility</p:attrName>
                                        </p:attrNameLst>
                                      </p:cBhvr>
                                      <p:to>
                                        <p:strVal val="visible"/>
                                      </p:to>
                                    </p:set>
                                    <p:animEffect transition="in" filter="wipe(left)">
                                      <p:cBhvr>
                                        <p:cTn id="34" dur="500"/>
                                        <p:tgtEl>
                                          <p:spTgt spid="278561"/>
                                        </p:tgtEl>
                                      </p:cBhvr>
                                    </p:animEffect>
                                  </p:childTnLst>
                                </p:cTn>
                              </p:par>
                            </p:childTnLst>
                          </p:cTn>
                        </p:par>
                        <p:par>
                          <p:cTn id="35" fill="hold">
                            <p:stCondLst>
                              <p:cond delay="1000"/>
                            </p:stCondLst>
                            <p:childTnLst>
                              <p:par>
                                <p:cTn id="36" presetID="3" presetClass="entr" presetSubtype="10" fill="hold" nodeType="after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blinds(horizontal)">
                                      <p:cBhvr>
                                        <p:cTn id="38" dur="500"/>
                                        <p:tgtEl>
                                          <p:spTgt spid="3"/>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32" fill="hold" nodeType="clickEffect">
                                  <p:stCondLst>
                                    <p:cond delay="0"/>
                                  </p:stCondLst>
                                  <p:childTnLst>
                                    <p:set>
                                      <p:cBhvr>
                                        <p:cTn id="42" dur="1" fill="hold">
                                          <p:stCondLst>
                                            <p:cond delay="0"/>
                                          </p:stCondLst>
                                        </p:cTn>
                                        <p:tgtEl>
                                          <p:spTgt spid="15455"/>
                                        </p:tgtEl>
                                        <p:attrNameLst>
                                          <p:attrName>style.visibility</p:attrName>
                                        </p:attrNameLst>
                                      </p:cBhvr>
                                      <p:to>
                                        <p:strVal val="visible"/>
                                      </p:to>
                                    </p:set>
                                    <p:animEffect transition="in" filter="box(out)">
                                      <p:cBhvr>
                                        <p:cTn id="43" dur="500"/>
                                        <p:tgtEl>
                                          <p:spTgt spid="154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46" grpId="0"/>
      <p:bldP spid="278547" grpId="0"/>
      <p:bldP spid="278548" grpId="0"/>
      <p:bldP spid="278561" grpId="0"/>
      <p:bldP spid="27856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304800" y="228600"/>
            <a:ext cx="4200525" cy="198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50000"/>
              </a:spcBef>
              <a:buFontTx/>
              <a:buNone/>
            </a:pPr>
            <a:r>
              <a:rPr kumimoji="1" lang="zh-CN" altLang="en-US" sz="2800" b="1">
                <a:solidFill>
                  <a:srgbClr val="FF0000"/>
                </a:solidFill>
                <a:latin typeface="Times New Roman" panose="02020603050405020304" pitchFamily="18" charset="0"/>
                <a:ea typeface="创艺简魏碑" pitchFamily="2" charset="-122"/>
              </a:rPr>
              <a:t>例</a:t>
            </a:r>
            <a:r>
              <a:rPr kumimoji="1" lang="en-US" altLang="zh-CN" sz="2800" b="1">
                <a:solidFill>
                  <a:srgbClr val="FF0000"/>
                </a:solidFill>
                <a:latin typeface="Times New Roman" panose="02020603050405020304" pitchFamily="18" charset="0"/>
                <a:ea typeface="创艺简魏碑" pitchFamily="2" charset="-122"/>
              </a:rPr>
              <a:t>4</a:t>
            </a:r>
            <a:r>
              <a:rPr kumimoji="1" lang="zh-CN" altLang="en-US" sz="2800" b="1">
                <a:solidFill>
                  <a:srgbClr val="FF0000"/>
                </a:solidFill>
                <a:latin typeface="Times New Roman" panose="02020603050405020304" pitchFamily="18" charset="0"/>
                <a:ea typeface="创艺简魏碑" pitchFamily="2" charset="-122"/>
              </a:rPr>
              <a:t>、</a:t>
            </a:r>
            <a:r>
              <a:rPr kumimoji="1" lang="zh-CN" altLang="en-US" sz="2800" b="1">
                <a:latin typeface="Times New Roman" panose="02020603050405020304" pitchFamily="18" charset="0"/>
                <a:ea typeface="创艺简魏碑" pitchFamily="2" charset="-122"/>
              </a:rPr>
              <a:t>右图所示刚体对经过棒端且与棒垂直的轴的转动惯量如何计算？（棒长为</a:t>
            </a:r>
            <a:r>
              <a:rPr kumimoji="1" lang="en-US" altLang="zh-CN" sz="2800" b="1" i="1">
                <a:latin typeface="Times New Roman" panose="02020603050405020304" pitchFamily="18" charset="0"/>
                <a:ea typeface="创艺简魏碑" pitchFamily="2" charset="-122"/>
              </a:rPr>
              <a:t>L</a:t>
            </a:r>
            <a:r>
              <a:rPr kumimoji="1" lang="zh-CN" altLang="en-US" sz="2800" b="1">
                <a:latin typeface="Times New Roman" panose="02020603050405020304" pitchFamily="18" charset="0"/>
                <a:ea typeface="创艺简魏碑" pitchFamily="2" charset="-122"/>
              </a:rPr>
              <a:t>、</a:t>
            </a:r>
            <a:r>
              <a:rPr kumimoji="1" lang="zh-CN" altLang="zh-CN" sz="2800" b="1">
                <a:latin typeface="Times New Roman" panose="02020603050405020304" pitchFamily="18" charset="0"/>
                <a:ea typeface="创艺简魏碑" pitchFamily="2" charset="-122"/>
              </a:rPr>
              <a:t>圆半径为</a:t>
            </a:r>
            <a:r>
              <a:rPr kumimoji="1" lang="en-US" altLang="zh-CN" sz="2800" b="1" i="1">
                <a:latin typeface="Times New Roman" panose="02020603050405020304" pitchFamily="18" charset="0"/>
                <a:ea typeface="创艺简魏碑" pitchFamily="2" charset="-122"/>
              </a:rPr>
              <a:t>R</a:t>
            </a:r>
            <a:r>
              <a:rPr kumimoji="1" lang="zh-CN" altLang="en-US" sz="2800" b="1">
                <a:latin typeface="Times New Roman" panose="02020603050405020304" pitchFamily="18" charset="0"/>
                <a:ea typeface="创艺简魏碑" pitchFamily="2" charset="-122"/>
              </a:rPr>
              <a:t>）</a:t>
            </a:r>
            <a:endParaRPr kumimoji="1" lang="zh-CN" altLang="en-US" sz="2800" b="1">
              <a:latin typeface="Times New Roman" panose="02020603050405020304" pitchFamily="18" charset="0"/>
              <a:ea typeface="创艺简魏碑" pitchFamily="2" charset="-122"/>
            </a:endParaRPr>
          </a:p>
        </p:txBody>
      </p:sp>
      <p:graphicFrame>
        <p:nvGraphicFramePr>
          <p:cNvPr id="17411" name="Object 3"/>
          <p:cNvGraphicFramePr>
            <a:graphicFrameLocks noChangeAspect="1"/>
          </p:cNvGraphicFramePr>
          <p:nvPr/>
        </p:nvGraphicFramePr>
        <p:xfrm>
          <a:off x="4518025" y="2124075"/>
          <a:ext cx="2101850" cy="835025"/>
        </p:xfrm>
        <a:graphic>
          <a:graphicData uri="http://schemas.openxmlformats.org/presentationml/2006/ole">
            <mc:AlternateContent xmlns:mc="http://schemas.openxmlformats.org/markup-compatibility/2006">
              <mc:Choice xmlns:v="urn:schemas-microsoft-com:vml" Requires="v">
                <p:oleObj spid="_x0000_s43106" name="公式" r:id="rId1" imgW="1460500" imgH="558800" progId="Equation.3">
                  <p:embed/>
                </p:oleObj>
              </mc:Choice>
              <mc:Fallback>
                <p:oleObj name="公式" r:id="rId1" imgW="1460500" imgH="558800"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8025" y="2124075"/>
                        <a:ext cx="2101850" cy="835025"/>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2" name="Object 4"/>
          <p:cNvGraphicFramePr>
            <a:graphicFrameLocks noChangeAspect="1"/>
          </p:cNvGraphicFramePr>
          <p:nvPr/>
        </p:nvGraphicFramePr>
        <p:xfrm>
          <a:off x="5549900" y="2797175"/>
          <a:ext cx="2025650" cy="1044575"/>
        </p:xfrm>
        <a:graphic>
          <a:graphicData uri="http://schemas.openxmlformats.org/presentationml/2006/ole">
            <mc:AlternateContent xmlns:mc="http://schemas.openxmlformats.org/markup-compatibility/2006">
              <mc:Choice xmlns:v="urn:schemas-microsoft-com:vml" Requires="v">
                <p:oleObj spid="_x0000_s43107" name="Equation" r:id="rId3" imgW="1485900" imgH="685800" progId="Equation.DSMT4">
                  <p:embed/>
                </p:oleObj>
              </mc:Choice>
              <mc:Fallback>
                <p:oleObj name="Equation" r:id="rId3" imgW="1485900" imgH="6858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9900" y="2797175"/>
                        <a:ext cx="2025650" cy="1044575"/>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3" name="Object 5"/>
          <p:cNvGraphicFramePr>
            <a:graphicFrameLocks noChangeAspect="1"/>
          </p:cNvGraphicFramePr>
          <p:nvPr/>
        </p:nvGraphicFramePr>
        <p:xfrm>
          <a:off x="2019300" y="4230688"/>
          <a:ext cx="2690813" cy="681037"/>
        </p:xfrm>
        <a:graphic>
          <a:graphicData uri="http://schemas.openxmlformats.org/presentationml/2006/ole">
            <mc:AlternateContent xmlns:mc="http://schemas.openxmlformats.org/markup-compatibility/2006">
              <mc:Choice xmlns:v="urn:schemas-microsoft-com:vml" Requires="v">
                <p:oleObj spid="_x0000_s43108" name="Equation" r:id="rId5" imgW="1778000" imgH="355600" progId="Equation.DSMT4">
                  <p:embed/>
                </p:oleObj>
              </mc:Choice>
              <mc:Fallback>
                <p:oleObj name="Equation" r:id="rId5" imgW="1778000" imgH="3556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19300" y="4230688"/>
                        <a:ext cx="2690813" cy="681037"/>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4" name="Object 6"/>
          <p:cNvGraphicFramePr>
            <a:graphicFrameLocks noChangeAspect="1"/>
          </p:cNvGraphicFramePr>
          <p:nvPr/>
        </p:nvGraphicFramePr>
        <p:xfrm>
          <a:off x="1487488" y="5551488"/>
          <a:ext cx="6161087" cy="1087437"/>
        </p:xfrm>
        <a:graphic>
          <a:graphicData uri="http://schemas.openxmlformats.org/presentationml/2006/ole">
            <mc:AlternateContent xmlns:mc="http://schemas.openxmlformats.org/markup-compatibility/2006">
              <mc:Choice xmlns:v="urn:schemas-microsoft-com:vml" Requires="v">
                <p:oleObj spid="_x0000_s43109" name="Equation" r:id="rId7" imgW="4279900" imgH="685800" progId="Equation.DSMT4">
                  <p:embed/>
                </p:oleObj>
              </mc:Choice>
              <mc:Fallback>
                <p:oleObj name="Equation" r:id="rId7" imgW="4279900" imgH="6858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87488" y="5551488"/>
                        <a:ext cx="6161087" cy="1087437"/>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3015" name="Group 28"/>
          <p:cNvGrpSpPr/>
          <p:nvPr/>
        </p:nvGrpSpPr>
        <p:grpSpPr bwMode="auto">
          <a:xfrm>
            <a:off x="4572000" y="866775"/>
            <a:ext cx="4267200" cy="1447800"/>
            <a:chOff x="2736" y="720"/>
            <a:chExt cx="2688" cy="912"/>
          </a:xfrm>
        </p:grpSpPr>
        <p:sp>
          <p:nvSpPr>
            <p:cNvPr id="43027" name="Rectangle 9"/>
            <p:cNvSpPr>
              <a:spLocks noChangeArrowheads="1"/>
            </p:cNvSpPr>
            <p:nvPr/>
          </p:nvSpPr>
          <p:spPr bwMode="auto">
            <a:xfrm rot="1016505">
              <a:off x="2736" y="720"/>
              <a:ext cx="1867" cy="76"/>
            </a:xfrm>
            <a:prstGeom prst="rect">
              <a:avLst/>
            </a:prstGeom>
            <a:gradFill rotWithShape="1">
              <a:gsLst>
                <a:gs pos="0">
                  <a:srgbClr val="000000"/>
                </a:gs>
                <a:gs pos="50000">
                  <a:srgbClr val="00CCFF"/>
                </a:gs>
                <a:gs pos="100000">
                  <a:srgbClr val="000000"/>
                </a:gs>
              </a:gsLst>
              <a:lin ang="5400000" scaled="1"/>
            </a:gradFill>
            <a:ln w="9525" algn="ctr">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3028" name="Oval 10"/>
            <p:cNvSpPr>
              <a:spLocks noChangeArrowheads="1"/>
            </p:cNvSpPr>
            <p:nvPr/>
          </p:nvSpPr>
          <p:spPr bwMode="auto">
            <a:xfrm>
              <a:off x="4528" y="720"/>
              <a:ext cx="896" cy="912"/>
            </a:xfrm>
            <a:prstGeom prst="ellipse">
              <a:avLst/>
            </a:prstGeom>
            <a:solidFill>
              <a:srgbClr val="00CCFF"/>
            </a:solidFill>
            <a:ln w="19050" algn="ctr">
              <a:solidFill>
                <a:srgbClr val="003366"/>
              </a:solidFill>
              <a:round/>
            </a:ln>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43016" name="Oval 11"/>
          <p:cNvSpPr>
            <a:spLocks noChangeArrowheads="1"/>
          </p:cNvSpPr>
          <p:nvPr/>
        </p:nvSpPr>
        <p:spPr bwMode="auto">
          <a:xfrm>
            <a:off x="4584700" y="450850"/>
            <a:ext cx="73025" cy="73025"/>
          </a:xfrm>
          <a:prstGeom prst="ellipse">
            <a:avLst/>
          </a:prstGeom>
          <a:gradFill rotWithShape="1">
            <a:gsLst>
              <a:gs pos="0">
                <a:srgbClr val="FFFFFF"/>
              </a:gs>
              <a:gs pos="100000">
                <a:srgbClr val="9933FF"/>
              </a:gs>
            </a:gsLst>
            <a:path path="shape">
              <a:fillToRect l="50000" t="50000" r="50000" b="50000"/>
            </a:path>
          </a:gradFill>
          <a:ln w="19050" algn="ctr">
            <a:solidFill>
              <a:srgbClr val="003366"/>
            </a:solidFill>
            <a:round/>
          </a:ln>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7422" name="Object 14"/>
          <p:cNvGraphicFramePr>
            <a:graphicFrameLocks noChangeAspect="1"/>
          </p:cNvGraphicFramePr>
          <p:nvPr/>
        </p:nvGraphicFramePr>
        <p:xfrm>
          <a:off x="4668838" y="4054475"/>
          <a:ext cx="3387725" cy="1042988"/>
        </p:xfrm>
        <a:graphic>
          <a:graphicData uri="http://schemas.openxmlformats.org/presentationml/2006/ole">
            <mc:AlternateContent xmlns:mc="http://schemas.openxmlformats.org/markup-compatibility/2006">
              <mc:Choice xmlns:v="urn:schemas-microsoft-com:vml" Requires="v">
                <p:oleObj spid="_x0000_s43110" name="Equation" r:id="rId9" imgW="2819400" imgH="685800" progId="Equation.DSMT4">
                  <p:embed/>
                </p:oleObj>
              </mc:Choice>
              <mc:Fallback>
                <p:oleObj name="Equation" r:id="rId9" imgW="2819400" imgH="685800" progId="Equation.DSMT4">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68838" y="4054475"/>
                        <a:ext cx="3387725" cy="1042988"/>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18"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E01E50D-DA89-47D7-9A33-9458D5FBCAD0}" type="slidenum">
              <a:rPr lang="en-US" altLang="zh-CN" sz="2400">
                <a:solidFill>
                  <a:srgbClr val="0000FF"/>
                </a:solidFill>
                <a:latin typeface="Times New Roman" panose="02020603050405020304" pitchFamily="18" charset="0"/>
              </a:rPr>
            </a:fld>
            <a:endParaRPr lang="en-US" altLang="zh-CN" sz="2400">
              <a:solidFill>
                <a:srgbClr val="0000FF"/>
              </a:solidFill>
              <a:latin typeface="Times New Roman" panose="02020603050405020304" pitchFamily="18" charset="0"/>
            </a:endParaRPr>
          </a:p>
        </p:txBody>
      </p:sp>
      <p:sp>
        <p:nvSpPr>
          <p:cNvPr id="43019" name="Rectangle 12"/>
          <p:cNvSpPr>
            <a:spLocks noChangeArrowheads="1"/>
          </p:cNvSpPr>
          <p:nvPr/>
        </p:nvSpPr>
        <p:spPr bwMode="auto">
          <a:xfrm>
            <a:off x="7564438" y="2476500"/>
            <a:ext cx="12668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solidFill>
                  <a:srgbClr val="00B0F0"/>
                </a:solidFill>
                <a:latin typeface="Times New Roman" panose="02020603050405020304" pitchFamily="18" charset="0"/>
                <a:cs typeface="Times New Roman" panose="02020603050405020304" pitchFamily="18" charset="0"/>
              </a:rPr>
              <a:t>薄圆盘</a:t>
            </a:r>
            <a:endParaRPr lang="zh-CN" altLang="en-US" sz="2800">
              <a:solidFill>
                <a:srgbClr val="00B0F0"/>
              </a:solidFill>
            </a:endParaRPr>
          </a:p>
        </p:txBody>
      </p:sp>
      <p:graphicFrame>
        <p:nvGraphicFramePr>
          <p:cNvPr id="43020" name="Object 7"/>
          <p:cNvGraphicFramePr>
            <a:graphicFrameLocks noChangeAspect="1"/>
          </p:cNvGraphicFramePr>
          <p:nvPr/>
        </p:nvGraphicFramePr>
        <p:xfrm>
          <a:off x="7908925" y="1298575"/>
          <a:ext cx="538163" cy="587375"/>
        </p:xfrm>
        <a:graphic>
          <a:graphicData uri="http://schemas.openxmlformats.org/presentationml/2006/ole">
            <mc:AlternateContent xmlns:mc="http://schemas.openxmlformats.org/markup-compatibility/2006">
              <mc:Choice xmlns:v="urn:schemas-microsoft-com:vml" Requires="v">
                <p:oleObj spid="_x0000_s43111" name="Equation" r:id="rId11" imgW="317500" imgH="330200" progId="Equation.DSMT4">
                  <p:embed/>
                </p:oleObj>
              </mc:Choice>
              <mc:Fallback>
                <p:oleObj name="Equation" r:id="rId11" imgW="317500" imgH="330200" progId="Equation.DSMT4">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908925" y="1298575"/>
                        <a:ext cx="538163" cy="587375"/>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21" name="Object 15"/>
          <p:cNvGraphicFramePr>
            <a:graphicFrameLocks noChangeAspect="1"/>
          </p:cNvGraphicFramePr>
          <p:nvPr/>
        </p:nvGraphicFramePr>
        <p:xfrm>
          <a:off x="6188075" y="485775"/>
          <a:ext cx="517525" cy="515938"/>
        </p:xfrm>
        <a:graphic>
          <a:graphicData uri="http://schemas.openxmlformats.org/presentationml/2006/ole">
            <mc:AlternateContent xmlns:mc="http://schemas.openxmlformats.org/markup-compatibility/2006">
              <mc:Choice xmlns:v="urn:schemas-microsoft-com:vml" Requires="v">
                <p:oleObj spid="_x0000_s43112" name="Equation" r:id="rId13" imgW="228600" imgH="228600" progId="Equation.DSMT4">
                  <p:embed/>
                </p:oleObj>
              </mc:Choice>
              <mc:Fallback>
                <p:oleObj name="Equation" r:id="rId13" imgW="228600" imgH="228600" progId="Equation.DSMT4">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88075" y="485775"/>
                        <a:ext cx="517525"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 name="Text Box 7"/>
          <p:cNvSpPr txBox="1">
            <a:spLocks noChangeArrowheads="1"/>
          </p:cNvSpPr>
          <p:nvPr/>
        </p:nvSpPr>
        <p:spPr bwMode="auto">
          <a:xfrm>
            <a:off x="257175" y="2247900"/>
            <a:ext cx="1981200" cy="519113"/>
          </a:xfrm>
          <a:prstGeom prst="rect">
            <a:avLst/>
          </a:prstGeom>
          <a:noFill/>
          <a:ln w="9525">
            <a:noFill/>
            <a:miter lim="800000"/>
          </a:ln>
          <a:effectLst/>
        </p:spPr>
        <p:txBody>
          <a:bodyPr>
            <a:spAutoFit/>
          </a:bodyPr>
          <a:lstStyle/>
          <a:p>
            <a:pPr eaLnBrk="1" hangingPunct="1">
              <a:spcBef>
                <a:spcPct val="50000"/>
              </a:spcBef>
              <a:defRPr/>
            </a:pPr>
            <a:r>
              <a:rPr kumimoji="1" lang="zh-CN" altLang="en-US" sz="2800" b="1" dirty="0">
                <a:solidFill>
                  <a:schemeClr val="folHlink"/>
                </a:solidFill>
                <a:effectLst>
                  <a:outerShdw blurRad="38100" dist="38100" dir="2700000" algn="tl">
                    <a:srgbClr val="C0C0C0"/>
                  </a:outerShdw>
                </a:effectLst>
                <a:latin typeface="楷体_GB2312" pitchFamily="49" charset="-122"/>
                <a:ea typeface="楷体_GB2312" pitchFamily="49" charset="-122"/>
              </a:rPr>
              <a:t>解：</a:t>
            </a:r>
            <a:endParaRPr kumimoji="1" lang="zh-CN" altLang="en-US" sz="2800" b="1" dirty="0">
              <a:solidFill>
                <a:schemeClr val="folHlink"/>
              </a:solidFill>
              <a:effectLst>
                <a:outerShdw blurRad="38100" dist="38100" dir="2700000" algn="tl">
                  <a:srgbClr val="C0C0C0"/>
                </a:outerShdw>
              </a:effectLst>
              <a:latin typeface="楷体_GB2312" pitchFamily="49" charset="-122"/>
              <a:ea typeface="楷体_GB2312" pitchFamily="49" charset="-122"/>
            </a:endParaRPr>
          </a:p>
        </p:txBody>
      </p:sp>
      <p:sp>
        <p:nvSpPr>
          <p:cNvPr id="17" name="Rectangle 16"/>
          <p:cNvSpPr>
            <a:spLocks noChangeArrowheads="1"/>
          </p:cNvSpPr>
          <p:nvPr/>
        </p:nvSpPr>
        <p:spPr bwMode="auto">
          <a:xfrm>
            <a:off x="1033463" y="2282825"/>
            <a:ext cx="398621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latin typeface="Times New Roman" panose="02020603050405020304" pitchFamily="18" charset="0"/>
                <a:ea typeface="创艺简魏碑" pitchFamily="2" charset="-122"/>
              </a:rPr>
              <a:t>棒对转轴的转动惯量</a:t>
            </a:r>
            <a:endParaRPr lang="zh-CN" altLang="en-US" sz="2800"/>
          </a:p>
        </p:txBody>
      </p:sp>
      <p:sp>
        <p:nvSpPr>
          <p:cNvPr id="18" name="Rectangle 17"/>
          <p:cNvSpPr>
            <a:spLocks noChangeArrowheads="1"/>
          </p:cNvSpPr>
          <p:nvPr/>
        </p:nvSpPr>
        <p:spPr bwMode="auto">
          <a:xfrm>
            <a:off x="528638" y="3006725"/>
            <a:ext cx="651986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latin typeface="Times New Roman" panose="02020603050405020304" pitchFamily="18" charset="0"/>
                <a:ea typeface="创艺简魏碑" pitchFamily="2" charset="-122"/>
              </a:rPr>
              <a:t>圆盘对自身对称轴的转动惯量</a:t>
            </a:r>
            <a:endParaRPr lang="zh-CN" altLang="en-US" sz="2800"/>
          </a:p>
        </p:txBody>
      </p:sp>
      <p:sp>
        <p:nvSpPr>
          <p:cNvPr id="19" name="Rectangle 18"/>
          <p:cNvSpPr>
            <a:spLocks noChangeArrowheads="1"/>
          </p:cNvSpPr>
          <p:nvPr/>
        </p:nvSpPr>
        <p:spPr bwMode="auto">
          <a:xfrm>
            <a:off x="528638" y="3702050"/>
            <a:ext cx="651986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latin typeface="Times New Roman" panose="02020603050405020304" pitchFamily="18" charset="0"/>
                <a:ea typeface="创艺简魏碑" pitchFamily="2" charset="-122"/>
              </a:rPr>
              <a:t>圆盘对转轴的转动惯量</a:t>
            </a:r>
            <a:endParaRPr lang="zh-CN" altLang="en-US" sz="2800"/>
          </a:p>
        </p:txBody>
      </p:sp>
      <p:sp>
        <p:nvSpPr>
          <p:cNvPr id="20" name="Rectangle 19"/>
          <p:cNvSpPr>
            <a:spLocks noChangeArrowheads="1"/>
          </p:cNvSpPr>
          <p:nvPr/>
        </p:nvSpPr>
        <p:spPr bwMode="auto">
          <a:xfrm>
            <a:off x="528638" y="5016500"/>
            <a:ext cx="651986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latin typeface="Times New Roman" panose="02020603050405020304" pitchFamily="18" charset="0"/>
                <a:ea typeface="创艺简魏碑" pitchFamily="2" charset="-122"/>
                <a:sym typeface="Symbol" panose="05050102010706020507" pitchFamily="18" charset="2"/>
              </a:rPr>
              <a:t></a:t>
            </a:r>
            <a:r>
              <a:rPr kumimoji="1" lang="zh-CN" altLang="en-US" sz="2800" b="1">
                <a:latin typeface="Times New Roman" panose="02020603050405020304" pitchFamily="18" charset="0"/>
                <a:ea typeface="创艺简魏碑" pitchFamily="2" charset="-122"/>
                <a:sym typeface="Symbol" panose="05050102010706020507" pitchFamily="18" charset="2"/>
              </a:rPr>
              <a:t>刚体</a:t>
            </a:r>
            <a:r>
              <a:rPr kumimoji="1" lang="zh-CN" altLang="en-US" sz="2800" b="1">
                <a:latin typeface="Times New Roman" panose="02020603050405020304" pitchFamily="18" charset="0"/>
                <a:ea typeface="创艺简魏碑" pitchFamily="2" charset="-122"/>
              </a:rPr>
              <a:t>对转轴的转动惯量</a:t>
            </a:r>
            <a:endParaRPr lang="zh-CN" altLang="en-US" sz="280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7410">
                                            <p:txEl>
                                              <p:pRg st="0" end="0"/>
                                            </p:txEl>
                                          </p:spTgt>
                                        </p:tgtEl>
                                        <p:attrNameLst>
                                          <p:attrName>style.visibility</p:attrName>
                                        </p:attrNameLst>
                                      </p:cBhvr>
                                      <p:to>
                                        <p:strVal val="visible"/>
                                      </p:to>
                                    </p:set>
                                    <p:animEffect transition="in" filter="wipe(up)">
                                      <p:cBhvr>
                                        <p:cTn id="7" dur="500"/>
                                        <p:tgtEl>
                                          <p:spTgt spid="174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6">
                                            <p:txEl>
                                              <p:pRg st="0" end="0"/>
                                            </p:txEl>
                                          </p:spTgt>
                                        </p:tgtEl>
                                        <p:attrNameLst>
                                          <p:attrName>style.visibility</p:attrName>
                                        </p:attrNameLst>
                                      </p:cBhvr>
                                      <p:to>
                                        <p:strVal val="visible"/>
                                      </p:to>
                                    </p:set>
                                    <p:anim calcmode="lin" valueType="num">
                                      <p:cBhvr additive="base">
                                        <p:cTn id="12"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3" presetClass="entr" presetSubtype="10" fill="hold" grpId="0" nodeType="after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linds(horizontal)">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17411"/>
                                        </p:tgtEl>
                                        <p:attrNameLst>
                                          <p:attrName>style.visibility</p:attrName>
                                        </p:attrNameLst>
                                      </p:cBhvr>
                                      <p:to>
                                        <p:strVal val="visible"/>
                                      </p:to>
                                    </p:set>
                                    <p:animEffect transition="in" filter="box(out)">
                                      <p:cBhvr>
                                        <p:cTn id="22" dur="500"/>
                                        <p:tgtEl>
                                          <p:spTgt spid="1741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linds(horizontal)">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nodeType="clickEffect">
                                  <p:stCondLst>
                                    <p:cond delay="0"/>
                                  </p:stCondLst>
                                  <p:childTnLst>
                                    <p:set>
                                      <p:cBhvr>
                                        <p:cTn id="31" dur="1" fill="hold">
                                          <p:stCondLst>
                                            <p:cond delay="0"/>
                                          </p:stCondLst>
                                        </p:cTn>
                                        <p:tgtEl>
                                          <p:spTgt spid="17412"/>
                                        </p:tgtEl>
                                        <p:attrNameLst>
                                          <p:attrName>style.visibility</p:attrName>
                                        </p:attrNameLst>
                                      </p:cBhvr>
                                      <p:to>
                                        <p:strVal val="visible"/>
                                      </p:to>
                                    </p:set>
                                    <p:animEffect transition="in" filter="box(out)">
                                      <p:cBhvr>
                                        <p:cTn id="32" dur="500"/>
                                        <p:tgtEl>
                                          <p:spTgt spid="1741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blinds(horizontal)">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32" fill="hold" nodeType="clickEffect">
                                  <p:stCondLst>
                                    <p:cond delay="0"/>
                                  </p:stCondLst>
                                  <p:childTnLst>
                                    <p:set>
                                      <p:cBhvr>
                                        <p:cTn id="41" dur="1" fill="hold">
                                          <p:stCondLst>
                                            <p:cond delay="0"/>
                                          </p:stCondLst>
                                        </p:cTn>
                                        <p:tgtEl>
                                          <p:spTgt spid="17413"/>
                                        </p:tgtEl>
                                        <p:attrNameLst>
                                          <p:attrName>style.visibility</p:attrName>
                                        </p:attrNameLst>
                                      </p:cBhvr>
                                      <p:to>
                                        <p:strVal val="visible"/>
                                      </p:to>
                                    </p:set>
                                    <p:animEffect transition="in" filter="box(out)">
                                      <p:cBhvr>
                                        <p:cTn id="42" dur="500"/>
                                        <p:tgtEl>
                                          <p:spTgt spid="17413"/>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32" fill="hold" nodeType="clickEffect">
                                  <p:stCondLst>
                                    <p:cond delay="0"/>
                                  </p:stCondLst>
                                  <p:childTnLst>
                                    <p:set>
                                      <p:cBhvr>
                                        <p:cTn id="46" dur="1" fill="hold">
                                          <p:stCondLst>
                                            <p:cond delay="0"/>
                                          </p:stCondLst>
                                        </p:cTn>
                                        <p:tgtEl>
                                          <p:spTgt spid="17422"/>
                                        </p:tgtEl>
                                        <p:attrNameLst>
                                          <p:attrName>style.visibility</p:attrName>
                                        </p:attrNameLst>
                                      </p:cBhvr>
                                      <p:to>
                                        <p:strVal val="visible"/>
                                      </p:to>
                                    </p:set>
                                    <p:animEffect transition="in" filter="box(out)">
                                      <p:cBhvr>
                                        <p:cTn id="47" dur="500"/>
                                        <p:tgtEl>
                                          <p:spTgt spid="17422"/>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blinds(horizontal)">
                                      <p:cBhvr>
                                        <p:cTn id="52" dur="500"/>
                                        <p:tgtEl>
                                          <p:spTgt spid="20"/>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32" fill="hold" nodeType="clickEffect">
                                  <p:stCondLst>
                                    <p:cond delay="0"/>
                                  </p:stCondLst>
                                  <p:childTnLst>
                                    <p:set>
                                      <p:cBhvr>
                                        <p:cTn id="56" dur="1" fill="hold">
                                          <p:stCondLst>
                                            <p:cond delay="0"/>
                                          </p:stCondLst>
                                        </p:cTn>
                                        <p:tgtEl>
                                          <p:spTgt spid="17414"/>
                                        </p:tgtEl>
                                        <p:attrNameLst>
                                          <p:attrName>style.visibility</p:attrName>
                                        </p:attrNameLst>
                                      </p:cBhvr>
                                      <p:to>
                                        <p:strVal val="visible"/>
                                      </p:to>
                                    </p:set>
                                    <p:animEffect transition="in" filter="box(out)">
                                      <p:cBhvr>
                                        <p:cTn id="57" dur="500"/>
                                        <p:tgtEl>
                                          <p:spTgt spid="174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advAuto="0" autoUpdateAnimBg="0" build="p"/>
      <p:bldP spid="16" grpId="0" autoUpdateAnimBg="0" build="p"/>
      <p:bldP spid="17" grpId="0"/>
      <p:bldP spid="18" grpId="0"/>
      <p:bldP spid="19" grpId="0"/>
      <p:bldP spid="2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ChangeArrowheads="1"/>
          </p:cNvSpPr>
          <p:nvPr/>
        </p:nvSpPr>
        <p:spPr bwMode="auto">
          <a:xfrm>
            <a:off x="0" y="476250"/>
            <a:ext cx="6162675" cy="2936875"/>
          </a:xfrm>
          <a:prstGeom prst="rect">
            <a:avLst/>
          </a:prstGeom>
          <a:noFill/>
          <a:ln w="9525">
            <a:noFill/>
            <a:miter lim="800000"/>
          </a:ln>
          <a:effectLst/>
        </p:spPr>
        <p:txBody>
          <a:bodyPr>
            <a:spAutoFit/>
          </a:bodyPr>
          <a:lstStyle/>
          <a:p>
            <a:pPr algn="just" eaLnBrk="1" hangingPunct="1">
              <a:lnSpc>
                <a:spcPct val="110000"/>
              </a:lnSpc>
              <a:defRPr/>
            </a:pPr>
            <a:r>
              <a:rPr kumimoji="1" lang="zh-CN" altLang="en-US" sz="2800" b="1" dirty="0">
                <a:solidFill>
                  <a:schemeClr val="folHlink"/>
                </a:solidFill>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例</a:t>
            </a:r>
            <a:r>
              <a:rPr kumimoji="1" lang="en-US" altLang="zh-CN" sz="2800" b="1" dirty="0">
                <a:solidFill>
                  <a:schemeClr val="folHlink"/>
                </a:solidFill>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1</a:t>
            </a:r>
            <a:r>
              <a:rPr kumimoji="1" lang="zh-CN" altLang="en-US" sz="2800" b="1" dirty="0">
                <a:solidFill>
                  <a:schemeClr val="folHlink"/>
                </a:solidFill>
                <a:effectLst>
                  <a:outerShdw blurRad="38100" dist="38100" dir="2700000" algn="tl">
                    <a:srgbClr val="C0C0C0"/>
                  </a:outerShdw>
                </a:effectLst>
                <a:latin typeface="楷体_GB2312" pitchFamily="49" charset="-122"/>
                <a:ea typeface="楷体_GB2312" pitchFamily="49" charset="-122"/>
              </a:rPr>
              <a:t>、</a:t>
            </a:r>
            <a:r>
              <a:rPr kumimoji="1" lang="zh-CN" altLang="en-US" sz="2800" b="1" dirty="0">
                <a:latin typeface="宋体" panose="02010600030101010101" pitchFamily="2" charset="-122"/>
              </a:rPr>
              <a:t>一个质量为</a:t>
            </a:r>
            <a:r>
              <a:rPr kumimoji="1" lang="en-US" altLang="zh-CN" sz="2800" b="1" i="1" dirty="0">
                <a:latin typeface="Times New Roman" panose="02020603050405020304" pitchFamily="18" charset="0"/>
              </a:rPr>
              <a:t>M</a:t>
            </a:r>
            <a:r>
              <a:rPr kumimoji="1" lang="zh-CN" altLang="en-US" sz="2800" b="1" dirty="0">
                <a:latin typeface="宋体" panose="02010600030101010101" pitchFamily="2" charset="-122"/>
              </a:rPr>
              <a:t>、半径为</a:t>
            </a:r>
            <a:r>
              <a:rPr kumimoji="1" lang="en-US" altLang="zh-CN" sz="2800" b="1" i="1" dirty="0">
                <a:latin typeface="Times New Roman" panose="02020603050405020304" pitchFamily="18" charset="0"/>
              </a:rPr>
              <a:t>R</a:t>
            </a:r>
            <a:r>
              <a:rPr kumimoji="1" lang="zh-CN" altLang="en-US" sz="2800" b="1" dirty="0">
                <a:latin typeface="宋体" panose="02010600030101010101" pitchFamily="2" charset="-122"/>
              </a:rPr>
              <a:t>的定滑轮（当作均匀圆盘）上面绕有细绳，绳的一端固定在滑轮边上，另一端挂一质量为</a:t>
            </a:r>
            <a:r>
              <a:rPr kumimoji="1" lang="en-US" altLang="zh-CN" sz="2800" b="1" i="1" dirty="0">
                <a:latin typeface="Times New Roman" panose="02020603050405020304" pitchFamily="18" charset="0"/>
              </a:rPr>
              <a:t>m</a:t>
            </a:r>
            <a:r>
              <a:rPr kumimoji="1" lang="zh-CN" altLang="en-US" sz="2800" b="1" dirty="0">
                <a:latin typeface="宋体" panose="02010600030101010101" pitchFamily="2" charset="-122"/>
              </a:rPr>
              <a:t>的物体而下垂。忽略轴处摩擦，求物体</a:t>
            </a:r>
            <a:r>
              <a:rPr kumimoji="1" lang="en-US" altLang="zh-CN" sz="2800" b="1" i="1" dirty="0">
                <a:latin typeface="Times New Roman" panose="02020603050405020304" pitchFamily="18" charset="0"/>
              </a:rPr>
              <a:t>m</a:t>
            </a:r>
            <a:r>
              <a:rPr kumimoji="1" lang="zh-CN" altLang="en-US" sz="2800" b="1" dirty="0">
                <a:latin typeface="宋体" panose="02010600030101010101" pitchFamily="2" charset="-122"/>
              </a:rPr>
              <a:t>由静止下落高度</a:t>
            </a:r>
            <a:r>
              <a:rPr kumimoji="1" lang="en-US" altLang="zh-CN" sz="2800" b="1" i="1" dirty="0">
                <a:latin typeface="Times New Roman" panose="02020603050405020304" pitchFamily="18" charset="0"/>
              </a:rPr>
              <a:t>h</a:t>
            </a:r>
            <a:r>
              <a:rPr kumimoji="1" lang="zh-CN" altLang="en-US" sz="2800" b="1" dirty="0">
                <a:latin typeface="宋体" panose="02010600030101010101" pitchFamily="2" charset="-122"/>
              </a:rPr>
              <a:t>时的速度和此时滑轮的角速度。</a:t>
            </a:r>
            <a:r>
              <a:rPr kumimoji="1" lang="en-US" altLang="zh-CN" sz="2800" b="1" dirty="0">
                <a:solidFill>
                  <a:srgbClr val="FF0000"/>
                </a:solidFill>
                <a:latin typeface="Times New Roman" panose="02020603050405020304" pitchFamily="18" charset="0"/>
                <a:cs typeface="Times New Roman" panose="02020603050405020304" pitchFamily="18" charset="0"/>
              </a:rPr>
              <a:t>(3-T3)</a:t>
            </a:r>
            <a:endParaRPr kumimoji="1"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8439" name="Text Box 7"/>
          <p:cNvSpPr txBox="1">
            <a:spLocks noChangeArrowheads="1"/>
          </p:cNvSpPr>
          <p:nvPr/>
        </p:nvSpPr>
        <p:spPr bwMode="auto">
          <a:xfrm>
            <a:off x="114300" y="3276600"/>
            <a:ext cx="1981200" cy="519113"/>
          </a:xfrm>
          <a:prstGeom prst="rect">
            <a:avLst/>
          </a:prstGeom>
          <a:noFill/>
          <a:ln w="9525">
            <a:noFill/>
            <a:miter lim="800000"/>
          </a:ln>
          <a:effectLst/>
        </p:spPr>
        <p:txBody>
          <a:bodyPr>
            <a:spAutoFit/>
          </a:bodyPr>
          <a:lstStyle/>
          <a:p>
            <a:pPr eaLnBrk="1" hangingPunct="1">
              <a:spcBef>
                <a:spcPct val="50000"/>
              </a:spcBef>
              <a:defRPr/>
            </a:pPr>
            <a:r>
              <a:rPr kumimoji="1" lang="zh-CN" altLang="en-US" sz="2800" b="1" dirty="0">
                <a:solidFill>
                  <a:schemeClr val="folHlink"/>
                </a:solidFill>
                <a:effectLst>
                  <a:outerShdw blurRad="38100" dist="38100" dir="2700000" algn="tl">
                    <a:srgbClr val="C0C0C0"/>
                  </a:outerShdw>
                </a:effectLst>
                <a:latin typeface="楷体_GB2312" pitchFamily="49" charset="-122"/>
                <a:ea typeface="楷体_GB2312" pitchFamily="49" charset="-122"/>
              </a:rPr>
              <a:t>解：</a:t>
            </a:r>
            <a:endParaRPr kumimoji="1" lang="zh-CN" altLang="en-US" sz="2800" b="1" dirty="0">
              <a:solidFill>
                <a:schemeClr val="folHlink"/>
              </a:solidFill>
              <a:effectLst>
                <a:outerShdw blurRad="38100" dist="38100" dir="2700000" algn="tl">
                  <a:srgbClr val="C0C0C0"/>
                </a:outerShdw>
              </a:effectLst>
              <a:latin typeface="楷体_GB2312" pitchFamily="49" charset="-122"/>
              <a:ea typeface="楷体_GB2312" pitchFamily="49" charset="-122"/>
            </a:endParaRPr>
          </a:p>
        </p:txBody>
      </p:sp>
      <p:graphicFrame>
        <p:nvGraphicFramePr>
          <p:cNvPr id="18440" name="Object 8"/>
          <p:cNvGraphicFramePr>
            <a:graphicFrameLocks noChangeAspect="1"/>
          </p:cNvGraphicFramePr>
          <p:nvPr/>
        </p:nvGraphicFramePr>
        <p:xfrm>
          <a:off x="925513" y="3865563"/>
          <a:ext cx="3686175" cy="619125"/>
        </p:xfrm>
        <a:graphic>
          <a:graphicData uri="http://schemas.openxmlformats.org/presentationml/2006/ole">
            <mc:AlternateContent xmlns:mc="http://schemas.openxmlformats.org/markup-compatibility/2006">
              <mc:Choice xmlns:v="urn:schemas-microsoft-com:vml" Requires="v">
                <p:oleObj spid="_x0000_s44264" name="公式" r:id="rId1" imgW="2540000" imgH="317500" progId="Equation.3">
                  <p:embed/>
                </p:oleObj>
              </mc:Choice>
              <mc:Fallback>
                <p:oleObj name="公式" r:id="rId1" imgW="2540000" imgH="317500" progId="Equation.3">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513" y="3865563"/>
                        <a:ext cx="3686175" cy="61912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1" name="Object 9"/>
          <p:cNvGraphicFramePr>
            <a:graphicFrameLocks noChangeAspect="1"/>
          </p:cNvGraphicFramePr>
          <p:nvPr/>
        </p:nvGraphicFramePr>
        <p:xfrm>
          <a:off x="933450" y="3214688"/>
          <a:ext cx="5594350" cy="879475"/>
        </p:xfrm>
        <a:graphic>
          <a:graphicData uri="http://schemas.openxmlformats.org/presentationml/2006/ole">
            <mc:AlternateContent xmlns:mc="http://schemas.openxmlformats.org/markup-compatibility/2006">
              <mc:Choice xmlns:v="urn:schemas-microsoft-com:vml" Requires="v">
                <p:oleObj spid="_x0000_s44265" name="公式" r:id="rId3" imgW="4051300" imgH="546100" progId="Equation.3">
                  <p:embed/>
                </p:oleObj>
              </mc:Choice>
              <mc:Fallback>
                <p:oleObj name="公式" r:id="rId3" imgW="4051300" imgH="5461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3450" y="3214688"/>
                        <a:ext cx="5594350" cy="8794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4" name="Object 12"/>
          <p:cNvGraphicFramePr>
            <a:graphicFrameLocks noChangeAspect="1"/>
          </p:cNvGraphicFramePr>
          <p:nvPr/>
        </p:nvGraphicFramePr>
        <p:xfrm>
          <a:off x="4641850" y="4297363"/>
          <a:ext cx="1717675" cy="677862"/>
        </p:xfrm>
        <a:graphic>
          <a:graphicData uri="http://schemas.openxmlformats.org/presentationml/2006/ole">
            <mc:AlternateContent xmlns:mc="http://schemas.openxmlformats.org/markup-compatibility/2006">
              <mc:Choice xmlns:v="urn:schemas-microsoft-com:vml" Requires="v">
                <p:oleObj spid="_x0000_s44266" name="公式" r:id="rId5" imgW="939800" imgH="279400" progId="Equation.3">
                  <p:embed/>
                </p:oleObj>
              </mc:Choice>
              <mc:Fallback>
                <p:oleObj name="公式" r:id="rId5" imgW="939800" imgH="279400"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1850" y="4297363"/>
                        <a:ext cx="1717675" cy="677862"/>
                      </a:xfrm>
                      <a:prstGeom prst="rect">
                        <a:avLst/>
                      </a:prstGeom>
                      <a:solidFill>
                        <a:srgbClr val="FFCC00">
                          <a:alpha val="27843"/>
                        </a:srgbClr>
                      </a:solidFill>
                      <a:ln w="2857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55"/>
          <p:cNvGrpSpPr/>
          <p:nvPr/>
        </p:nvGrpSpPr>
        <p:grpSpPr bwMode="auto">
          <a:xfrm>
            <a:off x="7196138" y="2743200"/>
            <a:ext cx="407987" cy="2247900"/>
            <a:chOff x="4545" y="2112"/>
            <a:chExt cx="257" cy="1416"/>
          </a:xfrm>
        </p:grpSpPr>
        <p:sp>
          <p:nvSpPr>
            <p:cNvPr id="44086" name="Line 33"/>
            <p:cNvSpPr>
              <a:spLocks noChangeShapeType="1"/>
            </p:cNvSpPr>
            <p:nvPr/>
          </p:nvSpPr>
          <p:spPr bwMode="auto">
            <a:xfrm>
              <a:off x="4545" y="2112"/>
              <a:ext cx="0" cy="1248"/>
            </a:xfrm>
            <a:prstGeom prst="line">
              <a:avLst/>
            </a:prstGeom>
            <a:noFill/>
            <a:ln w="31750">
              <a:solidFill>
                <a:schemeClr val="tx1"/>
              </a:solidFill>
              <a:round/>
              <a:headEnd type="none" w="sm" len="sm"/>
              <a:tailEnd type="arrow" w="med" len="lg"/>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44087" name="Object 46"/>
            <p:cNvGraphicFramePr>
              <a:graphicFrameLocks noChangeAspect="1"/>
            </p:cNvGraphicFramePr>
            <p:nvPr/>
          </p:nvGraphicFramePr>
          <p:xfrm>
            <a:off x="4545" y="3216"/>
            <a:ext cx="257" cy="312"/>
          </p:xfrm>
          <a:graphic>
            <a:graphicData uri="http://schemas.openxmlformats.org/presentationml/2006/ole">
              <mc:AlternateContent xmlns:mc="http://schemas.openxmlformats.org/markup-compatibility/2006">
                <mc:Choice xmlns:v="urn:schemas-microsoft-com:vml" Requires="v">
                  <p:oleObj spid="_x0000_s44267" name="Equation" r:id="rId7" imgW="152400" imgH="190500" progId="Equation.DSMT4">
                    <p:embed/>
                  </p:oleObj>
                </mc:Choice>
                <mc:Fallback>
                  <p:oleObj name="Equation" r:id="rId7" imgW="152400" imgH="190500" progId="Equation.DSMT4">
                    <p:embed/>
                    <p:pic>
                      <p:nvPicPr>
                        <p:cNvPr id="0" name="Object 4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45" y="3216"/>
                          <a:ext cx="257" cy="31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8488" name="Text Box 56"/>
          <p:cNvSpPr txBox="1">
            <a:spLocks noChangeArrowheads="1"/>
          </p:cNvSpPr>
          <p:nvPr/>
        </p:nvSpPr>
        <p:spPr bwMode="auto">
          <a:xfrm>
            <a:off x="0" y="4460875"/>
            <a:ext cx="53387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solidFill>
                  <a:srgbClr val="0000FF"/>
                </a:solidFill>
                <a:latin typeface="Times New Roman" panose="02020603050405020304" pitchFamily="18" charset="0"/>
                <a:ea typeface="黑体" panose="02010609060101010101" pitchFamily="2" charset="-122"/>
              </a:rPr>
              <a:t>刚体与物体的运动学关系为：</a:t>
            </a:r>
            <a:endParaRPr kumimoji="1" lang="zh-CN" altLang="en-US" sz="2800" b="1">
              <a:solidFill>
                <a:srgbClr val="0000FF"/>
              </a:solidFill>
              <a:latin typeface="Times New Roman" panose="02020603050405020304" pitchFamily="18" charset="0"/>
              <a:ea typeface="黑体" panose="02010609060101010101" pitchFamily="2" charset="-122"/>
            </a:endParaRPr>
          </a:p>
        </p:txBody>
      </p:sp>
      <p:grpSp>
        <p:nvGrpSpPr>
          <p:cNvPr id="3" name="Group 58"/>
          <p:cNvGrpSpPr/>
          <p:nvPr/>
        </p:nvGrpSpPr>
        <p:grpSpPr bwMode="auto">
          <a:xfrm>
            <a:off x="6891338" y="609600"/>
            <a:ext cx="1485900" cy="2667000"/>
            <a:chOff x="4353" y="768"/>
            <a:chExt cx="936" cy="1680"/>
          </a:xfrm>
        </p:grpSpPr>
        <p:sp>
          <p:nvSpPr>
            <p:cNvPr id="44071" name="Line 59"/>
            <p:cNvSpPr>
              <a:spLocks noChangeShapeType="1"/>
            </p:cNvSpPr>
            <p:nvPr/>
          </p:nvSpPr>
          <p:spPr bwMode="auto">
            <a:xfrm>
              <a:off x="5121" y="1248"/>
              <a:ext cx="0" cy="912"/>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grpSp>
          <p:nvGrpSpPr>
            <p:cNvPr id="44072" name="Group 60"/>
            <p:cNvGrpSpPr/>
            <p:nvPr/>
          </p:nvGrpSpPr>
          <p:grpSpPr bwMode="auto">
            <a:xfrm>
              <a:off x="4353" y="768"/>
              <a:ext cx="816" cy="96"/>
              <a:chOff x="4128" y="720"/>
              <a:chExt cx="816" cy="96"/>
            </a:xfrm>
          </p:grpSpPr>
          <p:sp>
            <p:nvSpPr>
              <p:cNvPr id="44076" name="Line 61"/>
              <p:cNvSpPr>
                <a:spLocks noChangeShapeType="1"/>
              </p:cNvSpPr>
              <p:nvPr/>
            </p:nvSpPr>
            <p:spPr bwMode="auto">
              <a:xfrm>
                <a:off x="4128" y="816"/>
                <a:ext cx="816" cy="0"/>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grpSp>
            <p:nvGrpSpPr>
              <p:cNvPr id="44077" name="Group 62"/>
              <p:cNvGrpSpPr/>
              <p:nvPr/>
            </p:nvGrpSpPr>
            <p:grpSpPr bwMode="auto">
              <a:xfrm>
                <a:off x="4224" y="720"/>
                <a:ext cx="672" cy="96"/>
                <a:chOff x="336" y="2304"/>
                <a:chExt cx="672" cy="96"/>
              </a:xfrm>
            </p:grpSpPr>
            <p:sp>
              <p:nvSpPr>
                <p:cNvPr id="44078" name="Line 63"/>
                <p:cNvSpPr>
                  <a:spLocks noChangeShapeType="1"/>
                </p:cNvSpPr>
                <p:nvPr/>
              </p:nvSpPr>
              <p:spPr bwMode="auto">
                <a:xfrm flipH="1">
                  <a:off x="336" y="2304"/>
                  <a:ext cx="96"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44079" name="Line 64"/>
                <p:cNvSpPr>
                  <a:spLocks noChangeShapeType="1"/>
                </p:cNvSpPr>
                <p:nvPr/>
              </p:nvSpPr>
              <p:spPr bwMode="auto">
                <a:xfrm flipH="1">
                  <a:off x="432" y="2304"/>
                  <a:ext cx="96"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44080" name="Line 65"/>
                <p:cNvSpPr>
                  <a:spLocks noChangeShapeType="1"/>
                </p:cNvSpPr>
                <p:nvPr/>
              </p:nvSpPr>
              <p:spPr bwMode="auto">
                <a:xfrm flipH="1">
                  <a:off x="528" y="2304"/>
                  <a:ext cx="96"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44081" name="Line 66"/>
                <p:cNvSpPr>
                  <a:spLocks noChangeShapeType="1"/>
                </p:cNvSpPr>
                <p:nvPr/>
              </p:nvSpPr>
              <p:spPr bwMode="auto">
                <a:xfrm flipH="1">
                  <a:off x="624" y="2304"/>
                  <a:ext cx="96"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44082" name="Line 67"/>
                <p:cNvSpPr>
                  <a:spLocks noChangeShapeType="1"/>
                </p:cNvSpPr>
                <p:nvPr/>
              </p:nvSpPr>
              <p:spPr bwMode="auto">
                <a:xfrm flipH="1">
                  <a:off x="720" y="2304"/>
                  <a:ext cx="96"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44083" name="Line 68"/>
                <p:cNvSpPr>
                  <a:spLocks noChangeShapeType="1"/>
                </p:cNvSpPr>
                <p:nvPr/>
              </p:nvSpPr>
              <p:spPr bwMode="auto">
                <a:xfrm flipH="1">
                  <a:off x="816" y="2304"/>
                  <a:ext cx="96"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44084" name="Line 69"/>
                <p:cNvSpPr>
                  <a:spLocks noChangeShapeType="1"/>
                </p:cNvSpPr>
                <p:nvPr/>
              </p:nvSpPr>
              <p:spPr bwMode="auto">
                <a:xfrm flipH="1">
                  <a:off x="912" y="2304"/>
                  <a:ext cx="96"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44085" name="Line 70"/>
                <p:cNvSpPr>
                  <a:spLocks noChangeShapeType="1"/>
                </p:cNvSpPr>
                <p:nvPr/>
              </p:nvSpPr>
              <p:spPr bwMode="auto">
                <a:xfrm flipH="1">
                  <a:off x="912" y="2304"/>
                  <a:ext cx="96"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grpSp>
        </p:grpSp>
        <p:sp>
          <p:nvSpPr>
            <p:cNvPr id="44073" name="Oval 71"/>
            <p:cNvSpPr>
              <a:spLocks noChangeArrowheads="1"/>
            </p:cNvSpPr>
            <p:nvPr/>
          </p:nvSpPr>
          <p:spPr bwMode="auto">
            <a:xfrm>
              <a:off x="4449" y="960"/>
              <a:ext cx="672" cy="672"/>
            </a:xfrm>
            <a:prstGeom prst="ellipse">
              <a:avLst/>
            </a:prstGeom>
            <a:solidFill>
              <a:schemeClr val="folHlink">
                <a:alpha val="50195"/>
              </a:schemeClr>
            </a:solidFill>
            <a:ln w="31750">
              <a:solidFill>
                <a:schemeClr val="folHlink"/>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4074" name="Rectangle 72"/>
            <p:cNvSpPr>
              <a:spLocks noChangeArrowheads="1"/>
            </p:cNvSpPr>
            <p:nvPr/>
          </p:nvSpPr>
          <p:spPr bwMode="auto">
            <a:xfrm>
              <a:off x="4953" y="2160"/>
              <a:ext cx="336" cy="288"/>
            </a:xfrm>
            <a:prstGeom prst="rect">
              <a:avLst/>
            </a:prstGeom>
            <a:solidFill>
              <a:srgbClr val="99CCFF">
                <a:alpha val="50195"/>
              </a:srgbClr>
            </a:solidFill>
            <a:ln w="9525">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4075" name="AutoShape 73"/>
            <p:cNvSpPr>
              <a:spLocks noChangeArrowheads="1"/>
            </p:cNvSpPr>
            <p:nvPr/>
          </p:nvSpPr>
          <p:spPr bwMode="auto">
            <a:xfrm>
              <a:off x="4689" y="864"/>
              <a:ext cx="192"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5850 w 21600"/>
                <a:gd name="T13" fmla="*/ 5850 h 21600"/>
                <a:gd name="T14" fmla="*/ 15750 w 21600"/>
                <a:gd name="T15" fmla="*/ 15750 h 21600"/>
              </a:gdLst>
              <a:ahLst/>
              <a:cxnLst>
                <a:cxn ang="T8">
                  <a:pos x="T0" y="T1"/>
                </a:cxn>
                <a:cxn ang="T9">
                  <a:pos x="T2" y="T3"/>
                </a:cxn>
                <a:cxn ang="T10">
                  <a:pos x="T4" y="T5"/>
                </a:cxn>
                <a:cxn ang="T11">
                  <a:pos x="T6" y="T7"/>
                </a:cxn>
              </a:cxnLst>
              <a:rect l="T12" t="T13" r="T14" b="T15"/>
              <a:pathLst>
                <a:path w="21600" h="21600">
                  <a:moveTo>
                    <a:pt x="0" y="0"/>
                  </a:moveTo>
                  <a:lnTo>
                    <a:pt x="8100" y="21600"/>
                  </a:lnTo>
                  <a:lnTo>
                    <a:pt x="13500" y="21600"/>
                  </a:lnTo>
                  <a:lnTo>
                    <a:pt x="21600" y="0"/>
                  </a:lnTo>
                  <a:lnTo>
                    <a:pt x="0" y="0"/>
                  </a:lnTo>
                  <a:close/>
                </a:path>
              </a:pathLst>
            </a:custGeom>
            <a:gradFill rotWithShape="1">
              <a:gsLst>
                <a:gs pos="0">
                  <a:srgbClr val="007676"/>
                </a:gs>
                <a:gs pos="50000">
                  <a:srgbClr val="00FFFF"/>
                </a:gs>
                <a:gs pos="100000">
                  <a:srgbClr val="007676"/>
                </a:gs>
              </a:gsLst>
              <a:lin ang="0" scaled="1"/>
            </a:gradFill>
            <a:ln w="9525">
              <a:solidFill>
                <a:schemeClr val="accent1"/>
              </a:solidFill>
              <a:miter lim="800000"/>
            </a:ln>
          </p:spPr>
          <p:txBody>
            <a:bodyPr wrap="none" anchor="ctr"/>
            <a:lstStyle/>
            <a:p>
              <a:endParaRPr lang="zh-CN" altLang="en-US"/>
            </a:p>
          </p:txBody>
        </p:sp>
      </p:grpSp>
      <p:grpSp>
        <p:nvGrpSpPr>
          <p:cNvPr id="6" name="Group 74"/>
          <p:cNvGrpSpPr/>
          <p:nvPr/>
        </p:nvGrpSpPr>
        <p:grpSpPr bwMode="auto">
          <a:xfrm>
            <a:off x="6308725" y="838200"/>
            <a:ext cx="2835275" cy="3810000"/>
            <a:chOff x="3986" y="912"/>
            <a:chExt cx="1786" cy="2400"/>
          </a:xfrm>
        </p:grpSpPr>
        <p:graphicFrame>
          <p:nvGraphicFramePr>
            <p:cNvPr id="44060" name="Object 75"/>
            <p:cNvGraphicFramePr>
              <a:graphicFrameLocks noChangeAspect="1"/>
            </p:cNvGraphicFramePr>
            <p:nvPr/>
          </p:nvGraphicFramePr>
          <p:xfrm>
            <a:off x="4582" y="2256"/>
            <a:ext cx="249" cy="352"/>
          </p:xfrm>
          <a:graphic>
            <a:graphicData uri="http://schemas.openxmlformats.org/presentationml/2006/ole">
              <mc:AlternateContent xmlns:mc="http://schemas.openxmlformats.org/markup-compatibility/2006">
                <mc:Choice xmlns:v="urn:schemas-microsoft-com:vml" Requires="v">
                  <p:oleObj spid="_x0000_s44268" name="Equation" r:id="rId9" imgW="152400" imgH="228600" progId="Equation.DSMT4">
                    <p:embed/>
                  </p:oleObj>
                </mc:Choice>
                <mc:Fallback>
                  <p:oleObj name="Equation" r:id="rId9" imgW="152400" imgH="228600" progId="Equation.DSMT4">
                    <p:embed/>
                    <p:pic>
                      <p:nvPicPr>
                        <p:cNvPr id="0" name="Object 7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82" y="2256"/>
                          <a:ext cx="249" cy="35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61" name="Line 76"/>
            <p:cNvSpPr>
              <a:spLocks noChangeShapeType="1"/>
            </p:cNvSpPr>
            <p:nvPr/>
          </p:nvSpPr>
          <p:spPr bwMode="auto">
            <a:xfrm flipH="1">
              <a:off x="4833" y="2208"/>
              <a:ext cx="0" cy="528"/>
            </a:xfrm>
            <a:prstGeom prst="line">
              <a:avLst/>
            </a:prstGeom>
            <a:noFill/>
            <a:ln w="31750">
              <a:solidFill>
                <a:schemeClr val="accent1"/>
              </a:solidFill>
              <a:round/>
              <a:headEnd type="none" w="sm" len="sm"/>
              <a:tailEnd type="arrow" w="med" len="lg"/>
            </a:ln>
            <a:extLst>
              <a:ext uri="{909E8E84-426E-40DD-AFC4-6F175D3DCCD1}">
                <a14:hiddenFill xmlns:a14="http://schemas.microsoft.com/office/drawing/2010/main">
                  <a:noFill/>
                </a14:hiddenFill>
              </a:ext>
            </a:extLst>
          </p:spPr>
          <p:txBody>
            <a:bodyPr wrap="none"/>
            <a:lstStyle/>
            <a:p>
              <a:endParaRPr lang="zh-CN" altLang="en-US"/>
            </a:p>
          </p:txBody>
        </p:sp>
        <p:sp>
          <p:nvSpPr>
            <p:cNvPr id="44062" name="Rectangle 77"/>
            <p:cNvSpPr>
              <a:spLocks noChangeArrowheads="1"/>
            </p:cNvSpPr>
            <p:nvPr/>
          </p:nvSpPr>
          <p:spPr bwMode="auto">
            <a:xfrm>
              <a:off x="4965" y="3024"/>
              <a:ext cx="336" cy="288"/>
            </a:xfrm>
            <a:prstGeom prst="rect">
              <a:avLst/>
            </a:prstGeom>
            <a:solidFill>
              <a:srgbClr val="99CCFF">
                <a:alpha val="50195"/>
              </a:srgbClr>
            </a:solidFill>
            <a:ln w="9525" algn="ctr">
              <a:solidFill>
                <a:schemeClr val="accent1"/>
              </a:solidFill>
              <a:prstDash val="sysDot"/>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4063" name="Line 78"/>
            <p:cNvSpPr>
              <a:spLocks noChangeShapeType="1"/>
            </p:cNvSpPr>
            <p:nvPr/>
          </p:nvSpPr>
          <p:spPr bwMode="auto">
            <a:xfrm>
              <a:off x="5313" y="2304"/>
              <a:ext cx="19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44064" name="Line 79"/>
            <p:cNvSpPr>
              <a:spLocks noChangeShapeType="1"/>
            </p:cNvSpPr>
            <p:nvPr/>
          </p:nvSpPr>
          <p:spPr bwMode="auto">
            <a:xfrm>
              <a:off x="5313" y="3168"/>
              <a:ext cx="19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44065" name="Line 80"/>
            <p:cNvSpPr>
              <a:spLocks noChangeShapeType="1"/>
            </p:cNvSpPr>
            <p:nvPr/>
          </p:nvSpPr>
          <p:spPr bwMode="auto">
            <a:xfrm>
              <a:off x="5409" y="2304"/>
              <a:ext cx="0" cy="864"/>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44066" name="Object 81"/>
            <p:cNvGraphicFramePr>
              <a:graphicFrameLocks noChangeAspect="1"/>
            </p:cNvGraphicFramePr>
            <p:nvPr/>
          </p:nvGraphicFramePr>
          <p:xfrm>
            <a:off x="5446" y="2496"/>
            <a:ext cx="326" cy="335"/>
          </p:xfrm>
          <a:graphic>
            <a:graphicData uri="http://schemas.openxmlformats.org/presentationml/2006/ole">
              <mc:AlternateContent xmlns:mc="http://schemas.openxmlformats.org/markup-compatibility/2006">
                <mc:Choice xmlns:v="urn:schemas-microsoft-com:vml" Requires="v">
                  <p:oleObj spid="_x0000_s44269" name="Equation" r:id="rId11" imgW="228600" imgH="228600" progId="Equation.DSMT4">
                    <p:embed/>
                  </p:oleObj>
                </mc:Choice>
                <mc:Fallback>
                  <p:oleObj name="Equation" r:id="rId11" imgW="228600" imgH="228600" progId="Equation.DSMT4">
                    <p:embed/>
                    <p:pic>
                      <p:nvPicPr>
                        <p:cNvPr id="0" name="Object 8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46" y="2496"/>
                          <a:ext cx="326" cy="33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67" name="Arc 82"/>
            <p:cNvSpPr/>
            <p:nvPr/>
          </p:nvSpPr>
          <p:spPr bwMode="auto">
            <a:xfrm flipV="1">
              <a:off x="4368" y="960"/>
              <a:ext cx="240" cy="290"/>
            </a:xfrm>
            <a:custGeom>
              <a:avLst/>
              <a:gdLst>
                <a:gd name="T0" fmla="*/ 0 w 21600"/>
                <a:gd name="T1" fmla="*/ 0 h 34666"/>
                <a:gd name="T2" fmla="*/ 0 w 21600"/>
                <a:gd name="T3" fmla="*/ 0 h 34666"/>
                <a:gd name="T4" fmla="*/ 0 w 21600"/>
                <a:gd name="T5" fmla="*/ 0 h 34666"/>
                <a:gd name="T6" fmla="*/ 0 60000 65536"/>
                <a:gd name="T7" fmla="*/ 0 60000 65536"/>
                <a:gd name="T8" fmla="*/ 0 60000 65536"/>
                <a:gd name="T9" fmla="*/ 0 w 21600"/>
                <a:gd name="T10" fmla="*/ 0 h 34666"/>
                <a:gd name="T11" fmla="*/ 21600 w 21600"/>
                <a:gd name="T12" fmla="*/ 34666 h 34666"/>
              </a:gdLst>
              <a:ahLst/>
              <a:cxnLst>
                <a:cxn ang="T6">
                  <a:pos x="T0" y="T1"/>
                </a:cxn>
                <a:cxn ang="T7">
                  <a:pos x="T2" y="T3"/>
                </a:cxn>
                <a:cxn ang="T8">
                  <a:pos x="T4" y="T5"/>
                </a:cxn>
              </a:cxnLst>
              <a:rect l="T9" t="T10" r="T11" b="T12"/>
              <a:pathLst>
                <a:path w="21600" h="34666" fill="none" extrusionOk="0">
                  <a:moveTo>
                    <a:pt x="20329" y="34665"/>
                  </a:moveTo>
                  <a:cubicBezTo>
                    <a:pt x="8913" y="33992"/>
                    <a:pt x="0" y="24538"/>
                    <a:pt x="0" y="13103"/>
                  </a:cubicBezTo>
                  <a:cubicBezTo>
                    <a:pt x="-1" y="8368"/>
                    <a:pt x="1555" y="3764"/>
                    <a:pt x="4428" y="0"/>
                  </a:cubicBezTo>
                </a:path>
                <a:path w="21600" h="34666" stroke="0" extrusionOk="0">
                  <a:moveTo>
                    <a:pt x="20329" y="34665"/>
                  </a:moveTo>
                  <a:cubicBezTo>
                    <a:pt x="8913" y="33992"/>
                    <a:pt x="0" y="24538"/>
                    <a:pt x="0" y="13103"/>
                  </a:cubicBezTo>
                  <a:cubicBezTo>
                    <a:pt x="-1" y="8368"/>
                    <a:pt x="1555" y="3764"/>
                    <a:pt x="4428" y="0"/>
                  </a:cubicBezTo>
                  <a:lnTo>
                    <a:pt x="21600" y="13103"/>
                  </a:lnTo>
                  <a:lnTo>
                    <a:pt x="20329" y="34665"/>
                  </a:lnTo>
                  <a:close/>
                </a:path>
              </a:pathLst>
            </a:custGeom>
            <a:noFill/>
            <a:ln w="28575">
              <a:solidFill>
                <a:srgbClr val="0000FF"/>
              </a:solidFill>
              <a:round/>
              <a:head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44068" name="Object 83"/>
            <p:cNvGraphicFramePr>
              <a:graphicFrameLocks noChangeAspect="1"/>
            </p:cNvGraphicFramePr>
            <p:nvPr/>
          </p:nvGraphicFramePr>
          <p:xfrm>
            <a:off x="4139" y="912"/>
            <a:ext cx="261" cy="265"/>
          </p:xfrm>
          <a:graphic>
            <a:graphicData uri="http://schemas.openxmlformats.org/presentationml/2006/ole">
              <mc:AlternateContent xmlns:mc="http://schemas.openxmlformats.org/markup-compatibility/2006">
                <mc:Choice xmlns:v="urn:schemas-microsoft-com:vml" Requires="v">
                  <p:oleObj spid="_x0000_s44270" name="Equation" r:id="rId13" imgW="177800" imgH="152400" progId="Equation.DSMT4">
                    <p:embed/>
                  </p:oleObj>
                </mc:Choice>
                <mc:Fallback>
                  <p:oleObj name="Equation" r:id="rId13" imgW="177800" imgH="152400" progId="Equation.DSMT4">
                    <p:embed/>
                    <p:pic>
                      <p:nvPicPr>
                        <p:cNvPr id="0" name="Object 8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39" y="912"/>
                          <a:ext cx="261" cy="26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69" name="Arc 84"/>
            <p:cNvSpPr/>
            <p:nvPr/>
          </p:nvSpPr>
          <p:spPr bwMode="auto">
            <a:xfrm flipV="1">
              <a:off x="4320" y="1248"/>
              <a:ext cx="144" cy="307"/>
            </a:xfrm>
            <a:custGeom>
              <a:avLst/>
              <a:gdLst>
                <a:gd name="T0" fmla="*/ 0 w 21600"/>
                <a:gd name="T1" fmla="*/ 0 h 36742"/>
                <a:gd name="T2" fmla="*/ 0 w 21600"/>
                <a:gd name="T3" fmla="*/ 0 h 36742"/>
                <a:gd name="T4" fmla="*/ 0 w 21600"/>
                <a:gd name="T5" fmla="*/ 0 h 36742"/>
                <a:gd name="T6" fmla="*/ 0 60000 65536"/>
                <a:gd name="T7" fmla="*/ 0 60000 65536"/>
                <a:gd name="T8" fmla="*/ 0 60000 65536"/>
                <a:gd name="T9" fmla="*/ 0 w 21600"/>
                <a:gd name="T10" fmla="*/ 0 h 36742"/>
                <a:gd name="T11" fmla="*/ 21600 w 21600"/>
                <a:gd name="T12" fmla="*/ 36742 h 36742"/>
              </a:gdLst>
              <a:ahLst/>
              <a:cxnLst>
                <a:cxn ang="T6">
                  <a:pos x="T0" y="T1"/>
                </a:cxn>
                <a:cxn ang="T7">
                  <a:pos x="T2" y="T3"/>
                </a:cxn>
                <a:cxn ang="T8">
                  <a:pos x="T4" y="T5"/>
                </a:cxn>
              </a:cxnLst>
              <a:rect l="T9" t="T10" r="T11" b="T12"/>
              <a:pathLst>
                <a:path w="21600" h="36742" fill="none" extrusionOk="0">
                  <a:moveTo>
                    <a:pt x="6911" y="36741"/>
                  </a:moveTo>
                  <a:cubicBezTo>
                    <a:pt x="2504" y="32654"/>
                    <a:pt x="0" y="26915"/>
                    <a:pt x="0" y="20905"/>
                  </a:cubicBezTo>
                  <a:cubicBezTo>
                    <a:pt x="-1" y="11069"/>
                    <a:pt x="6644" y="2475"/>
                    <a:pt x="16164" y="0"/>
                  </a:cubicBezTo>
                </a:path>
                <a:path w="21600" h="36742" stroke="0" extrusionOk="0">
                  <a:moveTo>
                    <a:pt x="6911" y="36741"/>
                  </a:moveTo>
                  <a:cubicBezTo>
                    <a:pt x="2504" y="32654"/>
                    <a:pt x="0" y="26915"/>
                    <a:pt x="0" y="20905"/>
                  </a:cubicBezTo>
                  <a:cubicBezTo>
                    <a:pt x="-1" y="11069"/>
                    <a:pt x="6644" y="2475"/>
                    <a:pt x="16164" y="0"/>
                  </a:cubicBezTo>
                  <a:lnTo>
                    <a:pt x="21600" y="20905"/>
                  </a:lnTo>
                  <a:lnTo>
                    <a:pt x="6911" y="36741"/>
                  </a:lnTo>
                  <a:close/>
                </a:path>
              </a:pathLst>
            </a:custGeom>
            <a:noFill/>
            <a:ln w="28575">
              <a:solidFill>
                <a:schemeClr val="folHlink"/>
              </a:solidFill>
              <a:round/>
              <a:head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44070" name="Object 85"/>
            <p:cNvGraphicFramePr>
              <a:graphicFrameLocks noChangeAspect="1"/>
            </p:cNvGraphicFramePr>
            <p:nvPr/>
          </p:nvGraphicFramePr>
          <p:xfrm>
            <a:off x="3986" y="1200"/>
            <a:ext cx="320" cy="408"/>
          </p:xfrm>
          <a:graphic>
            <a:graphicData uri="http://schemas.openxmlformats.org/presentationml/2006/ole">
              <mc:AlternateContent xmlns:mc="http://schemas.openxmlformats.org/markup-compatibility/2006">
                <mc:Choice xmlns:v="urn:schemas-microsoft-com:vml" Requires="v">
                  <p:oleObj spid="_x0000_s44271" name="Equation" r:id="rId15" imgW="190500" imgH="279400" progId="Equation.DSMT4">
                    <p:embed/>
                  </p:oleObj>
                </mc:Choice>
                <mc:Fallback>
                  <p:oleObj name="Equation" r:id="rId15" imgW="190500" imgH="279400" progId="Equation.DSMT4">
                    <p:embed/>
                    <p:pic>
                      <p:nvPicPr>
                        <p:cNvPr id="0" name="Object 8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86" y="1200"/>
                          <a:ext cx="320" cy="40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 name="Group 86"/>
          <p:cNvGrpSpPr/>
          <p:nvPr/>
        </p:nvGrpSpPr>
        <p:grpSpPr bwMode="auto">
          <a:xfrm>
            <a:off x="7131050" y="-76200"/>
            <a:ext cx="1462088" cy="3021013"/>
            <a:chOff x="2026" y="527"/>
            <a:chExt cx="921" cy="1903"/>
          </a:xfrm>
        </p:grpSpPr>
        <p:graphicFrame>
          <p:nvGraphicFramePr>
            <p:cNvPr id="44054" name="Object 87"/>
            <p:cNvGraphicFramePr>
              <a:graphicFrameLocks noChangeAspect="1"/>
            </p:cNvGraphicFramePr>
            <p:nvPr/>
          </p:nvGraphicFramePr>
          <p:xfrm>
            <a:off x="2693" y="1458"/>
            <a:ext cx="254" cy="352"/>
          </p:xfrm>
          <a:graphic>
            <a:graphicData uri="http://schemas.openxmlformats.org/presentationml/2006/ole">
              <mc:AlternateContent xmlns:mc="http://schemas.openxmlformats.org/markup-compatibility/2006">
                <mc:Choice xmlns:v="urn:schemas-microsoft-com:vml" Requires="v">
                  <p:oleObj spid="_x0000_s44272" name="公式" r:id="rId17" imgW="190500" imgH="330200" progId="Equation.3">
                    <p:embed/>
                  </p:oleObj>
                </mc:Choice>
                <mc:Fallback>
                  <p:oleObj name="公式" r:id="rId17" imgW="190500" imgH="330200" progId="Equation.3">
                    <p:embed/>
                    <p:pic>
                      <p:nvPicPr>
                        <p:cNvPr id="0" name="Object 8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693" y="1458"/>
                          <a:ext cx="254" cy="3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55" name="Object 88"/>
            <p:cNvGraphicFramePr>
              <a:graphicFrameLocks noChangeAspect="1"/>
            </p:cNvGraphicFramePr>
            <p:nvPr/>
          </p:nvGraphicFramePr>
          <p:xfrm>
            <a:off x="2154" y="2115"/>
            <a:ext cx="413" cy="315"/>
          </p:xfrm>
          <a:graphic>
            <a:graphicData uri="http://schemas.openxmlformats.org/presentationml/2006/ole">
              <mc:AlternateContent xmlns:mc="http://schemas.openxmlformats.org/markup-compatibility/2006">
                <mc:Choice xmlns:v="urn:schemas-microsoft-com:vml" Requires="v">
                  <p:oleObj spid="_x0000_s44273" name="公式" r:id="rId19" imgW="419100" imgH="279400" progId="Equation.3">
                    <p:embed/>
                  </p:oleObj>
                </mc:Choice>
                <mc:Fallback>
                  <p:oleObj name="公式" r:id="rId19" imgW="419100" imgH="279400" progId="Equation.3">
                    <p:embed/>
                    <p:pic>
                      <p:nvPicPr>
                        <p:cNvPr id="0" name="Object 8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154" y="2115"/>
                          <a:ext cx="413"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56" name="Line 89"/>
            <p:cNvSpPr>
              <a:spLocks noChangeShapeType="1"/>
            </p:cNvSpPr>
            <p:nvPr/>
          </p:nvSpPr>
          <p:spPr bwMode="auto">
            <a:xfrm>
              <a:off x="2314" y="1487"/>
              <a:ext cx="0" cy="672"/>
            </a:xfrm>
            <a:prstGeom prst="line">
              <a:avLst/>
            </a:prstGeom>
            <a:noFill/>
            <a:ln w="44450">
              <a:solidFill>
                <a:srgbClr val="FF0000"/>
              </a:solidFill>
              <a:round/>
              <a:headEnd type="none" w="sm" len="sm"/>
              <a:tailEnd type="triangle" w="med" len="lg"/>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44057" name="Object 90"/>
            <p:cNvGraphicFramePr>
              <a:graphicFrameLocks noChangeAspect="1"/>
            </p:cNvGraphicFramePr>
            <p:nvPr/>
          </p:nvGraphicFramePr>
          <p:xfrm>
            <a:off x="2026" y="527"/>
            <a:ext cx="296" cy="357"/>
          </p:xfrm>
          <a:graphic>
            <a:graphicData uri="http://schemas.openxmlformats.org/presentationml/2006/ole">
              <mc:AlternateContent xmlns:mc="http://schemas.openxmlformats.org/markup-compatibility/2006">
                <mc:Choice xmlns:v="urn:schemas-microsoft-com:vml" Requires="v">
                  <p:oleObj spid="_x0000_s44274" name="Equation" r:id="rId21" imgW="228600" imgH="317500" progId="Equation.3">
                    <p:embed/>
                  </p:oleObj>
                </mc:Choice>
                <mc:Fallback>
                  <p:oleObj name="Equation" r:id="rId21" imgW="228600" imgH="317500" progId="Equation.3">
                    <p:embed/>
                    <p:pic>
                      <p:nvPicPr>
                        <p:cNvPr id="0" name="Object 9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026" y="527"/>
                          <a:ext cx="296" cy="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58" name="Line 91"/>
            <p:cNvSpPr>
              <a:spLocks noChangeShapeType="1"/>
            </p:cNvSpPr>
            <p:nvPr/>
          </p:nvSpPr>
          <p:spPr bwMode="auto">
            <a:xfrm flipH="1">
              <a:off x="2650" y="1439"/>
              <a:ext cx="0" cy="384"/>
            </a:xfrm>
            <a:prstGeom prst="line">
              <a:avLst/>
            </a:prstGeom>
            <a:noFill/>
            <a:ln w="44450">
              <a:solidFill>
                <a:srgbClr val="0000FF"/>
              </a:solidFill>
              <a:round/>
              <a:headEnd type="none" w="sm" len="sm"/>
              <a:tailEnd type="arrow" w="med" len="lg"/>
            </a:ln>
            <a:extLst>
              <a:ext uri="{909E8E84-426E-40DD-AFC4-6F175D3DCCD1}">
                <a14:hiddenFill xmlns:a14="http://schemas.microsoft.com/office/drawing/2010/main">
                  <a:noFill/>
                </a14:hiddenFill>
              </a:ext>
            </a:extLst>
          </p:spPr>
          <p:txBody>
            <a:bodyPr wrap="none"/>
            <a:lstStyle/>
            <a:p>
              <a:endParaRPr lang="zh-CN" altLang="en-US"/>
            </a:p>
          </p:txBody>
        </p:sp>
        <p:sp>
          <p:nvSpPr>
            <p:cNvPr id="44059" name="Line 92"/>
            <p:cNvSpPr>
              <a:spLocks noChangeShapeType="1"/>
            </p:cNvSpPr>
            <p:nvPr/>
          </p:nvSpPr>
          <p:spPr bwMode="auto">
            <a:xfrm flipV="1">
              <a:off x="2314" y="815"/>
              <a:ext cx="0" cy="672"/>
            </a:xfrm>
            <a:prstGeom prst="line">
              <a:avLst/>
            </a:prstGeom>
            <a:noFill/>
            <a:ln w="31750">
              <a:solidFill>
                <a:srgbClr val="9933FF"/>
              </a:solidFill>
              <a:round/>
              <a:tailEnd type="arrow" w="med" len="lg"/>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8" name="Group 93"/>
          <p:cNvGrpSpPr/>
          <p:nvPr/>
        </p:nvGrpSpPr>
        <p:grpSpPr bwMode="auto">
          <a:xfrm>
            <a:off x="7812088" y="2243138"/>
            <a:ext cx="777875" cy="1795462"/>
            <a:chOff x="3470" y="2478"/>
            <a:chExt cx="490" cy="1131"/>
          </a:xfrm>
        </p:grpSpPr>
        <p:graphicFrame>
          <p:nvGraphicFramePr>
            <p:cNvPr id="44050" name="Object 94"/>
            <p:cNvGraphicFramePr>
              <a:graphicFrameLocks noChangeAspect="1"/>
            </p:cNvGraphicFramePr>
            <p:nvPr/>
          </p:nvGraphicFramePr>
          <p:xfrm>
            <a:off x="3686" y="2478"/>
            <a:ext cx="274" cy="352"/>
          </p:xfrm>
          <a:graphic>
            <a:graphicData uri="http://schemas.openxmlformats.org/presentationml/2006/ole">
              <mc:AlternateContent xmlns:mc="http://schemas.openxmlformats.org/markup-compatibility/2006">
                <mc:Choice xmlns:v="urn:schemas-microsoft-com:vml" Requires="v">
                  <p:oleObj spid="_x0000_s44275" name="公式" r:id="rId23" imgW="228600" imgH="330200" progId="Equation.3">
                    <p:embed/>
                  </p:oleObj>
                </mc:Choice>
                <mc:Fallback>
                  <p:oleObj name="公式" r:id="rId23" imgW="228600" imgH="330200" progId="Equation.3">
                    <p:embed/>
                    <p:pic>
                      <p:nvPicPr>
                        <p:cNvPr id="0" name="Object 9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686" y="2478"/>
                          <a:ext cx="274" cy="3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51" name="Object 95"/>
            <p:cNvGraphicFramePr>
              <a:graphicFrameLocks noChangeAspect="1"/>
            </p:cNvGraphicFramePr>
            <p:nvPr/>
          </p:nvGraphicFramePr>
          <p:xfrm>
            <a:off x="3470" y="3294"/>
            <a:ext cx="376" cy="315"/>
          </p:xfrm>
          <a:graphic>
            <a:graphicData uri="http://schemas.openxmlformats.org/presentationml/2006/ole">
              <mc:AlternateContent xmlns:mc="http://schemas.openxmlformats.org/markup-compatibility/2006">
                <mc:Choice xmlns:v="urn:schemas-microsoft-com:vml" Requires="v">
                  <p:oleObj spid="_x0000_s44276" name="公式" r:id="rId25" imgW="393700" imgH="279400" progId="Equation.3">
                    <p:embed/>
                  </p:oleObj>
                </mc:Choice>
                <mc:Fallback>
                  <p:oleObj name="公式" r:id="rId25" imgW="393700" imgH="279400" progId="Equation.3">
                    <p:embed/>
                    <p:pic>
                      <p:nvPicPr>
                        <p:cNvPr id="0" name="Object 9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470" y="3294"/>
                          <a:ext cx="376"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52" name="Line 96"/>
            <p:cNvSpPr>
              <a:spLocks noChangeShapeType="1"/>
            </p:cNvSpPr>
            <p:nvPr/>
          </p:nvSpPr>
          <p:spPr bwMode="auto">
            <a:xfrm>
              <a:off x="3662" y="2994"/>
              <a:ext cx="0" cy="384"/>
            </a:xfrm>
            <a:prstGeom prst="line">
              <a:avLst/>
            </a:prstGeom>
            <a:noFill/>
            <a:ln w="44450">
              <a:solidFill>
                <a:srgbClr val="FF0000"/>
              </a:solidFill>
              <a:round/>
              <a:headEnd type="none" w="sm" len="sm"/>
              <a:tailEnd type="triangle" w="med" len="lg"/>
            </a:ln>
            <a:extLst>
              <a:ext uri="{909E8E84-426E-40DD-AFC4-6F175D3DCCD1}">
                <a14:hiddenFill xmlns:a14="http://schemas.microsoft.com/office/drawing/2010/main">
                  <a:noFill/>
                </a14:hiddenFill>
              </a:ext>
            </a:extLst>
          </p:spPr>
          <p:txBody>
            <a:bodyPr wrap="none"/>
            <a:lstStyle/>
            <a:p>
              <a:endParaRPr lang="zh-CN" altLang="en-US"/>
            </a:p>
          </p:txBody>
        </p:sp>
        <p:sp>
          <p:nvSpPr>
            <p:cNvPr id="44053" name="Line 97"/>
            <p:cNvSpPr>
              <a:spLocks noChangeShapeType="1"/>
            </p:cNvSpPr>
            <p:nvPr/>
          </p:nvSpPr>
          <p:spPr bwMode="auto">
            <a:xfrm flipV="1">
              <a:off x="3662" y="2514"/>
              <a:ext cx="0" cy="336"/>
            </a:xfrm>
            <a:prstGeom prst="line">
              <a:avLst/>
            </a:prstGeom>
            <a:noFill/>
            <a:ln w="44450">
              <a:solidFill>
                <a:srgbClr val="0000FF"/>
              </a:solidFill>
              <a:round/>
              <a:headEnd type="none" w="sm" len="sm"/>
              <a:tailEnd type="arrow" w="med" len="lg"/>
            </a:ln>
            <a:extLst>
              <a:ext uri="{909E8E84-426E-40DD-AFC4-6F175D3DCCD1}">
                <a14:hiddenFill xmlns:a14="http://schemas.microsoft.com/office/drawing/2010/main">
                  <a:noFill/>
                </a14:hiddenFill>
              </a:ext>
            </a:extLst>
          </p:spPr>
          <p:txBody>
            <a:bodyPr wrap="none"/>
            <a:lstStyle/>
            <a:p>
              <a:endParaRPr lang="zh-CN" altLang="en-US"/>
            </a:p>
          </p:txBody>
        </p:sp>
      </p:grpSp>
      <p:sp>
        <p:nvSpPr>
          <p:cNvPr id="44045"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9ED11B9-5B7B-4779-8C75-2EC82699E22D}" type="slidenum">
              <a:rPr lang="en-US" altLang="zh-CN" sz="2400">
                <a:solidFill>
                  <a:srgbClr val="0000FF"/>
                </a:solidFill>
                <a:latin typeface="Times New Roman" panose="02020603050405020304" pitchFamily="18" charset="0"/>
              </a:rPr>
            </a:fld>
            <a:endParaRPr lang="en-US" altLang="zh-CN" sz="2400">
              <a:solidFill>
                <a:srgbClr val="0000FF"/>
              </a:solidFill>
              <a:latin typeface="Times New Roman" panose="02020603050405020304" pitchFamily="18" charset="0"/>
            </a:endParaRPr>
          </a:p>
        </p:txBody>
      </p:sp>
      <p:graphicFrame>
        <p:nvGraphicFramePr>
          <p:cNvPr id="19458" name="Object 2"/>
          <p:cNvGraphicFramePr>
            <a:graphicFrameLocks noChangeAspect="1"/>
          </p:cNvGraphicFramePr>
          <p:nvPr/>
        </p:nvGraphicFramePr>
        <p:xfrm>
          <a:off x="5160963" y="5592763"/>
          <a:ext cx="3268662" cy="1062037"/>
        </p:xfrm>
        <a:graphic>
          <a:graphicData uri="http://schemas.openxmlformats.org/presentationml/2006/ole">
            <mc:AlternateContent xmlns:mc="http://schemas.openxmlformats.org/markup-compatibility/2006">
              <mc:Choice xmlns:v="urn:schemas-microsoft-com:vml" Requires="v">
                <p:oleObj spid="_x0000_s44277" name="公式" r:id="rId27" imgW="2692400" imgH="711200" progId="Equation.3">
                  <p:embed/>
                </p:oleObj>
              </mc:Choice>
              <mc:Fallback>
                <p:oleObj name="公式" r:id="rId27" imgW="2692400" imgH="711200" progId="Equation.3">
                  <p:embed/>
                  <p:pic>
                    <p:nvPicPr>
                      <p:cNvPr id="0" name="Object 2"/>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160963" y="5592763"/>
                        <a:ext cx="3268662" cy="106203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0" name="Object 4"/>
          <p:cNvGraphicFramePr>
            <a:graphicFrameLocks noChangeAspect="1"/>
          </p:cNvGraphicFramePr>
          <p:nvPr/>
        </p:nvGraphicFramePr>
        <p:xfrm>
          <a:off x="468313" y="5640388"/>
          <a:ext cx="3617912" cy="1046162"/>
        </p:xfrm>
        <a:graphic>
          <a:graphicData uri="http://schemas.openxmlformats.org/presentationml/2006/ole">
            <mc:AlternateContent xmlns:mc="http://schemas.openxmlformats.org/markup-compatibility/2006">
              <mc:Choice xmlns:v="urn:schemas-microsoft-com:vml" Requires="v">
                <p:oleObj spid="_x0000_s44278" name="公式" r:id="rId29" imgW="2844800" imgH="711200" progId="Equation.3">
                  <p:embed/>
                </p:oleObj>
              </mc:Choice>
              <mc:Fallback>
                <p:oleObj name="公式" r:id="rId29" imgW="2844800" imgH="711200" progId="Equation.3">
                  <p:embed/>
                  <p:pic>
                    <p:nvPicPr>
                      <p:cNvPr id="0" name="Object 4"/>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68313" y="5640388"/>
                        <a:ext cx="3617912" cy="104616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1" name="Object 5"/>
          <p:cNvGraphicFramePr>
            <a:graphicFrameLocks noChangeAspect="1"/>
          </p:cNvGraphicFramePr>
          <p:nvPr/>
        </p:nvGraphicFramePr>
        <p:xfrm>
          <a:off x="1774825" y="4937125"/>
          <a:ext cx="3940175" cy="1168400"/>
        </p:xfrm>
        <a:graphic>
          <a:graphicData uri="http://schemas.openxmlformats.org/presentationml/2006/ole">
            <mc:AlternateContent xmlns:mc="http://schemas.openxmlformats.org/markup-compatibility/2006">
              <mc:Choice xmlns:v="urn:schemas-microsoft-com:vml" Requires="v">
                <p:oleObj spid="_x0000_s44279" name="Equation" r:id="rId31" imgW="3149600" imgH="863600" progId="Equation.DSMT4">
                  <p:embed/>
                </p:oleObj>
              </mc:Choice>
              <mc:Fallback>
                <p:oleObj name="Equation" r:id="rId31" imgW="3149600" imgH="863600" progId="Equation.DSMT4">
                  <p:embed/>
                  <p:pic>
                    <p:nvPicPr>
                      <p:cNvPr id="0" name="Object 5"/>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774825" y="4937125"/>
                        <a:ext cx="3940175" cy="11684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 name="Text Box 2"/>
          <p:cNvSpPr txBox="1">
            <a:spLocks noChangeArrowheads="1"/>
          </p:cNvSpPr>
          <p:nvPr/>
        </p:nvSpPr>
        <p:spPr bwMode="auto">
          <a:xfrm>
            <a:off x="0" y="0"/>
            <a:ext cx="67833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solidFill>
                  <a:schemeClr val="folHlink"/>
                </a:solidFill>
                <a:latin typeface="Times New Roman" panose="02020603050405020304" pitchFamily="18" charset="0"/>
                <a:ea typeface="黑体" panose="02010609060101010101" pitchFamily="2" charset="-122"/>
              </a:rPr>
              <a:t>四、刚体定轴转动定律的应用</a:t>
            </a:r>
            <a:endParaRPr kumimoji="1" lang="zh-CN" altLang="en-US" sz="2800" b="1">
              <a:solidFill>
                <a:schemeClr val="folHlink"/>
              </a:solidFill>
              <a:latin typeface="Times New Roman" panose="02020603050405020304" pitchFamily="18" charset="0"/>
              <a:ea typeface="黑体" panose="0201060906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8435">
                                            <p:txEl>
                                              <p:pRg st="0" end="0"/>
                                            </p:txEl>
                                          </p:spTgt>
                                        </p:tgtEl>
                                        <p:attrNameLst>
                                          <p:attrName>style.visibility</p:attrName>
                                        </p:attrNameLst>
                                      </p:cBhvr>
                                      <p:to>
                                        <p:strVal val="visible"/>
                                      </p:to>
                                    </p:set>
                                    <p:animEffect transition="in" filter="wipe(up)">
                                      <p:cBhvr>
                                        <p:cTn id="13" dur="500"/>
                                        <p:tgtEl>
                                          <p:spTgt spid="18435">
                                            <p:txEl>
                                              <p:pRg st="0" end="0"/>
                                            </p:txEl>
                                          </p:spTgt>
                                        </p:tgtEl>
                                      </p:cBhvr>
                                    </p:animEffect>
                                  </p:childTnLst>
                                </p:cTn>
                              </p:par>
                            </p:childTnLst>
                          </p:cTn>
                        </p:par>
                        <p:par>
                          <p:cTn id="14" fill="hold">
                            <p:stCondLst>
                              <p:cond delay="500"/>
                            </p:stCondLst>
                            <p:childTnLst>
                              <p:par>
                                <p:cTn id="15" presetID="3" presetClass="entr" presetSubtype="10"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18439">
                                            <p:txEl>
                                              <p:pRg st="0" end="0"/>
                                            </p:txEl>
                                          </p:spTgt>
                                        </p:tgtEl>
                                        <p:attrNameLst>
                                          <p:attrName>style.visibility</p:attrName>
                                        </p:attrNameLst>
                                      </p:cBhvr>
                                      <p:to>
                                        <p:strVal val="visible"/>
                                      </p:to>
                                    </p:set>
                                    <p:anim calcmode="lin" valueType="num">
                                      <p:cBhvr additive="base">
                                        <p:cTn id="22" dur="500" fill="hold"/>
                                        <p:tgtEl>
                                          <p:spTgt spid="18439">
                                            <p:txEl>
                                              <p:pRg st="0" end="0"/>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18439">
                                            <p:txEl>
                                              <p:pRg st="0" end="0"/>
                                            </p:txEl>
                                          </p:spTgt>
                                        </p:tgtEl>
                                        <p:attrNameLst>
                                          <p:attrName>ppt_y</p:attrName>
                                        </p:attrNameLst>
                                      </p:cBhvr>
                                      <p:tavLst>
                                        <p:tav tm="0">
                                          <p:val>
                                            <p:strVal val="#ppt_y"/>
                                          </p:val>
                                        </p:tav>
                                        <p:tav tm="100000">
                                          <p:val>
                                            <p:strVal val="#ppt_y"/>
                                          </p:val>
                                        </p:tav>
                                      </p:tavLst>
                                    </p:anim>
                                  </p:childTnLst>
                                </p:cTn>
                              </p:par>
                            </p:childTnLst>
                          </p:cTn>
                        </p:par>
                        <p:par>
                          <p:cTn id="24" fill="hold">
                            <p:stCondLst>
                              <p:cond delay="500"/>
                            </p:stCondLst>
                            <p:childTnLst>
                              <p:par>
                                <p:cTn id="25" presetID="16" presetClass="entr" presetSubtype="42" fill="hold" nodeType="after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arn(outHorizontal)">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linds(horizontal)">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5"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linds(vertical)">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5"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blinds(vertical)">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32" fill="hold" nodeType="clickEffect">
                                  <p:stCondLst>
                                    <p:cond delay="0"/>
                                  </p:stCondLst>
                                  <p:childTnLst>
                                    <p:set>
                                      <p:cBhvr>
                                        <p:cTn id="46" dur="1" fill="hold">
                                          <p:stCondLst>
                                            <p:cond delay="0"/>
                                          </p:stCondLst>
                                        </p:cTn>
                                        <p:tgtEl>
                                          <p:spTgt spid="18441"/>
                                        </p:tgtEl>
                                        <p:attrNameLst>
                                          <p:attrName>style.visibility</p:attrName>
                                        </p:attrNameLst>
                                      </p:cBhvr>
                                      <p:to>
                                        <p:strVal val="visible"/>
                                      </p:to>
                                    </p:set>
                                    <p:animEffect transition="in" filter="box(out)">
                                      <p:cBhvr>
                                        <p:cTn id="47" dur="500"/>
                                        <p:tgtEl>
                                          <p:spTgt spid="18441"/>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32" fill="hold" nodeType="clickEffect">
                                  <p:stCondLst>
                                    <p:cond delay="0"/>
                                  </p:stCondLst>
                                  <p:childTnLst>
                                    <p:set>
                                      <p:cBhvr>
                                        <p:cTn id="51" dur="1" fill="hold">
                                          <p:stCondLst>
                                            <p:cond delay="0"/>
                                          </p:stCondLst>
                                        </p:cTn>
                                        <p:tgtEl>
                                          <p:spTgt spid="18440"/>
                                        </p:tgtEl>
                                        <p:attrNameLst>
                                          <p:attrName>style.visibility</p:attrName>
                                        </p:attrNameLst>
                                      </p:cBhvr>
                                      <p:to>
                                        <p:strVal val="visible"/>
                                      </p:to>
                                    </p:set>
                                    <p:animEffect transition="in" filter="box(out)">
                                      <p:cBhvr>
                                        <p:cTn id="52" dur="500"/>
                                        <p:tgtEl>
                                          <p:spTgt spid="18440"/>
                                        </p:tgtEl>
                                      </p:cBhvr>
                                    </p:animEffect>
                                  </p:childTnLst>
                                </p:cTn>
                              </p:par>
                            </p:childTnLst>
                          </p:cTn>
                        </p:par>
                      </p:childTnLst>
                    </p:cTn>
                  </p:par>
                  <p:par>
                    <p:cTn id="53" fill="hold">
                      <p:stCondLst>
                        <p:cond delay="indefinite"/>
                      </p:stCondLst>
                      <p:childTnLst>
                        <p:par>
                          <p:cTn id="54" fill="hold">
                            <p:stCondLst>
                              <p:cond delay="0"/>
                            </p:stCondLst>
                            <p:childTnLst>
                              <p:par>
                                <p:cTn id="55" presetID="23" presetClass="entr" presetSubtype="16" fill="hold" grpId="0" nodeType="clickEffect">
                                  <p:stCondLst>
                                    <p:cond delay="0"/>
                                  </p:stCondLst>
                                  <p:childTnLst>
                                    <p:set>
                                      <p:cBhvr>
                                        <p:cTn id="56" dur="1" fill="hold">
                                          <p:stCondLst>
                                            <p:cond delay="0"/>
                                          </p:stCondLst>
                                        </p:cTn>
                                        <p:tgtEl>
                                          <p:spTgt spid="18488"/>
                                        </p:tgtEl>
                                        <p:attrNameLst>
                                          <p:attrName>style.visibility</p:attrName>
                                        </p:attrNameLst>
                                      </p:cBhvr>
                                      <p:to>
                                        <p:strVal val="visible"/>
                                      </p:to>
                                    </p:set>
                                    <p:anim calcmode="lin" valueType="num">
                                      <p:cBhvr>
                                        <p:cTn id="57" dur="500" fill="hold"/>
                                        <p:tgtEl>
                                          <p:spTgt spid="18488"/>
                                        </p:tgtEl>
                                        <p:attrNameLst>
                                          <p:attrName>ppt_w</p:attrName>
                                        </p:attrNameLst>
                                      </p:cBhvr>
                                      <p:tavLst>
                                        <p:tav tm="0">
                                          <p:val>
                                            <p:fltVal val="0"/>
                                          </p:val>
                                        </p:tav>
                                        <p:tav tm="100000">
                                          <p:val>
                                            <p:strVal val="#ppt_w"/>
                                          </p:val>
                                        </p:tav>
                                      </p:tavLst>
                                    </p:anim>
                                    <p:anim calcmode="lin" valueType="num">
                                      <p:cBhvr>
                                        <p:cTn id="58" dur="500" fill="hold"/>
                                        <p:tgtEl>
                                          <p:spTgt spid="18488"/>
                                        </p:tgtEl>
                                        <p:attrNameLst>
                                          <p:attrName>ppt_h</p:attrName>
                                        </p:attrNameLst>
                                      </p:cBhvr>
                                      <p:tavLst>
                                        <p:tav tm="0">
                                          <p:val>
                                            <p:fltVal val="0"/>
                                          </p:val>
                                        </p:tav>
                                        <p:tav tm="100000">
                                          <p:val>
                                            <p:strVal val="#ppt_h"/>
                                          </p:val>
                                        </p:tav>
                                      </p:tavLst>
                                    </p:anim>
                                  </p:childTnLst>
                                </p:cTn>
                              </p:par>
                            </p:childTnLst>
                          </p:cTn>
                        </p:par>
                        <p:par>
                          <p:cTn id="59" fill="hold">
                            <p:stCondLst>
                              <p:cond delay="500"/>
                            </p:stCondLst>
                            <p:childTnLst>
                              <p:par>
                                <p:cTn id="60" presetID="4" presetClass="entr" presetSubtype="32" fill="hold" nodeType="afterEffect">
                                  <p:stCondLst>
                                    <p:cond delay="0"/>
                                  </p:stCondLst>
                                  <p:childTnLst>
                                    <p:set>
                                      <p:cBhvr>
                                        <p:cTn id="61" dur="1" fill="hold">
                                          <p:stCondLst>
                                            <p:cond delay="0"/>
                                          </p:stCondLst>
                                        </p:cTn>
                                        <p:tgtEl>
                                          <p:spTgt spid="18444"/>
                                        </p:tgtEl>
                                        <p:attrNameLst>
                                          <p:attrName>style.visibility</p:attrName>
                                        </p:attrNameLst>
                                      </p:cBhvr>
                                      <p:to>
                                        <p:strVal val="visible"/>
                                      </p:to>
                                    </p:set>
                                    <p:animEffect transition="in" filter="box(out)">
                                      <p:cBhvr>
                                        <p:cTn id="62" dur="500"/>
                                        <p:tgtEl>
                                          <p:spTgt spid="18444"/>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32" fill="hold" nodeType="clickEffect">
                                  <p:stCondLst>
                                    <p:cond delay="0"/>
                                  </p:stCondLst>
                                  <p:childTnLst>
                                    <p:set>
                                      <p:cBhvr>
                                        <p:cTn id="66" dur="1" fill="hold">
                                          <p:stCondLst>
                                            <p:cond delay="0"/>
                                          </p:stCondLst>
                                        </p:cTn>
                                        <p:tgtEl>
                                          <p:spTgt spid="19461"/>
                                        </p:tgtEl>
                                        <p:attrNameLst>
                                          <p:attrName>style.visibility</p:attrName>
                                        </p:attrNameLst>
                                      </p:cBhvr>
                                      <p:to>
                                        <p:strVal val="visible"/>
                                      </p:to>
                                    </p:set>
                                    <p:animEffect transition="in" filter="box(out)">
                                      <p:cBhvr>
                                        <p:cTn id="67" dur="500"/>
                                        <p:tgtEl>
                                          <p:spTgt spid="19461"/>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32" fill="hold" nodeType="clickEffect">
                                  <p:stCondLst>
                                    <p:cond delay="0"/>
                                  </p:stCondLst>
                                  <p:childTnLst>
                                    <p:set>
                                      <p:cBhvr>
                                        <p:cTn id="71" dur="1" fill="hold">
                                          <p:stCondLst>
                                            <p:cond delay="0"/>
                                          </p:stCondLst>
                                        </p:cTn>
                                        <p:tgtEl>
                                          <p:spTgt spid="19460"/>
                                        </p:tgtEl>
                                        <p:attrNameLst>
                                          <p:attrName>style.visibility</p:attrName>
                                        </p:attrNameLst>
                                      </p:cBhvr>
                                      <p:to>
                                        <p:strVal val="visible"/>
                                      </p:to>
                                    </p:set>
                                    <p:animEffect transition="in" filter="box(out)">
                                      <p:cBhvr>
                                        <p:cTn id="72" dur="500"/>
                                        <p:tgtEl>
                                          <p:spTgt spid="19460"/>
                                        </p:tgtEl>
                                      </p:cBhvr>
                                    </p:animEffect>
                                  </p:childTnLst>
                                </p:cTn>
                              </p:par>
                            </p:childTnLst>
                          </p:cTn>
                        </p:par>
                      </p:childTnLst>
                    </p:cTn>
                  </p:par>
                  <p:par>
                    <p:cTn id="73" fill="hold">
                      <p:stCondLst>
                        <p:cond delay="indefinite"/>
                      </p:stCondLst>
                      <p:childTnLst>
                        <p:par>
                          <p:cTn id="74" fill="hold">
                            <p:stCondLst>
                              <p:cond delay="0"/>
                            </p:stCondLst>
                            <p:childTnLst>
                              <p:par>
                                <p:cTn id="75" presetID="4" presetClass="entr" presetSubtype="32" fill="hold" nodeType="clickEffect">
                                  <p:stCondLst>
                                    <p:cond delay="0"/>
                                  </p:stCondLst>
                                  <p:childTnLst>
                                    <p:set>
                                      <p:cBhvr>
                                        <p:cTn id="76" dur="1" fill="hold">
                                          <p:stCondLst>
                                            <p:cond delay="0"/>
                                          </p:stCondLst>
                                        </p:cTn>
                                        <p:tgtEl>
                                          <p:spTgt spid="19458"/>
                                        </p:tgtEl>
                                        <p:attrNameLst>
                                          <p:attrName>style.visibility</p:attrName>
                                        </p:attrNameLst>
                                      </p:cBhvr>
                                      <p:to>
                                        <p:strVal val="visible"/>
                                      </p:to>
                                    </p:set>
                                    <p:animEffect transition="in" filter="box(out)">
                                      <p:cBhvr>
                                        <p:cTn id="77" dur="500"/>
                                        <p:tgtEl>
                                          <p:spTgt spid="19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autoUpdateAnimBg="0" build="p"/>
      <p:bldP spid="18439" grpId="0" autoUpdateAnimBg="0" build="p"/>
      <p:bldP spid="18488" grpId="0" autoUpdateAnimBg="0"/>
      <p:bldP spid="55"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3"/>
          <p:cNvSpPr txBox="1">
            <a:spLocks noChangeArrowheads="1"/>
          </p:cNvSpPr>
          <p:nvPr/>
        </p:nvSpPr>
        <p:spPr bwMode="auto">
          <a:xfrm>
            <a:off x="66675" y="0"/>
            <a:ext cx="6115050" cy="2678113"/>
          </a:xfrm>
          <a:prstGeom prst="rect">
            <a:avLst/>
          </a:prstGeom>
          <a:noFill/>
          <a:ln w="9525">
            <a:noFill/>
            <a:miter lim="800000"/>
          </a:ln>
          <a:effectLst/>
        </p:spPr>
        <p:txBody>
          <a:bodyPr>
            <a:spAutoFit/>
          </a:bodyPr>
          <a:lstStyle/>
          <a:p>
            <a:pPr eaLnBrk="1" hangingPunct="1">
              <a:lnSpc>
                <a:spcPct val="120000"/>
              </a:lnSpc>
              <a:spcBef>
                <a:spcPct val="50000"/>
              </a:spcBef>
              <a:defRPr/>
            </a:pPr>
            <a:r>
              <a:rPr kumimoji="1" lang="zh-CN" altLang="en-US" sz="2800" b="1" dirty="0">
                <a:solidFill>
                  <a:schemeClr val="folHlink"/>
                </a:solidFill>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例</a:t>
            </a:r>
            <a:r>
              <a:rPr kumimoji="1" lang="en-US" altLang="zh-CN" sz="2800" b="1" dirty="0">
                <a:solidFill>
                  <a:schemeClr val="folHlink"/>
                </a:solidFill>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2</a:t>
            </a:r>
            <a:r>
              <a:rPr kumimoji="1" lang="zh-CN" altLang="en-US" sz="2800" b="1" dirty="0">
                <a:solidFill>
                  <a:schemeClr val="folHlink"/>
                </a:solidFill>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a:t>
            </a:r>
            <a:r>
              <a:rPr kumimoji="1" lang="zh-CN" altLang="en-US" sz="2800" b="1" dirty="0">
                <a:latin typeface="宋体" panose="02010600030101010101" pitchFamily="2" charset="-122"/>
              </a:rPr>
              <a:t>一飞轮质量为</a:t>
            </a:r>
            <a:r>
              <a:rPr kumimoji="1" lang="en-US" altLang="zh-CN" sz="2800" b="1" dirty="0">
                <a:latin typeface="Times New Roman" panose="02020603050405020304" pitchFamily="18" charset="0"/>
              </a:rPr>
              <a:t>60kg</a:t>
            </a:r>
            <a:r>
              <a:rPr kumimoji="1" lang="zh-CN" altLang="en-US" sz="2800" b="1" dirty="0">
                <a:latin typeface="宋体" panose="02010600030101010101" pitchFamily="2" charset="-122"/>
              </a:rPr>
              <a:t>，</a:t>
            </a:r>
            <a:r>
              <a:rPr kumimoji="1" lang="zh-CN" altLang="zh-CN" sz="2800" b="1" dirty="0">
                <a:latin typeface="宋体" panose="02010600030101010101" pitchFamily="2" charset="-122"/>
              </a:rPr>
              <a:t>半径</a:t>
            </a:r>
            <a:r>
              <a:rPr kumimoji="1" lang="zh-CN" altLang="zh-CN" sz="2800" b="1" dirty="0">
                <a:latin typeface="Times New Roman" panose="02020603050405020304" pitchFamily="18" charset="0"/>
              </a:rPr>
              <a:t>0.25</a:t>
            </a:r>
            <a:r>
              <a:rPr kumimoji="1" lang="en-US" altLang="zh-CN" sz="2800" b="1" dirty="0">
                <a:latin typeface="Times New Roman" panose="02020603050405020304" pitchFamily="18" charset="0"/>
              </a:rPr>
              <a:t>m</a:t>
            </a:r>
            <a:r>
              <a:rPr kumimoji="1" lang="en-US" altLang="zh-CN" sz="2800" b="1" dirty="0">
                <a:latin typeface="宋体" panose="02010600030101010101" pitchFamily="2" charset="-122"/>
              </a:rPr>
              <a:t>,</a:t>
            </a:r>
            <a:r>
              <a:rPr kumimoji="1" lang="zh-CN" altLang="zh-CN" sz="2800" b="1" dirty="0">
                <a:latin typeface="宋体" panose="02010600030101010101" pitchFamily="2" charset="-122"/>
              </a:rPr>
              <a:t>正以每分</a:t>
            </a:r>
            <a:r>
              <a:rPr kumimoji="1" lang="zh-CN" altLang="zh-CN" sz="2800" b="1" dirty="0">
                <a:latin typeface="Times New Roman" panose="02020603050405020304" pitchFamily="18" charset="0"/>
              </a:rPr>
              <a:t>1000</a:t>
            </a:r>
            <a:r>
              <a:rPr kumimoji="1" lang="zh-CN" altLang="zh-CN" sz="2800" b="1" dirty="0">
                <a:latin typeface="宋体" panose="02010600030101010101" pitchFamily="2" charset="-122"/>
              </a:rPr>
              <a:t>转的转速转动。要制动飞轮，在</a:t>
            </a:r>
            <a:r>
              <a:rPr kumimoji="1" lang="zh-CN" altLang="zh-CN" sz="2800" b="1" dirty="0">
                <a:latin typeface="Times New Roman" panose="02020603050405020304" pitchFamily="18" charset="0"/>
              </a:rPr>
              <a:t>5.0</a:t>
            </a:r>
            <a:r>
              <a:rPr kumimoji="1" lang="zh-CN" altLang="zh-CN" sz="2800" b="1" dirty="0">
                <a:latin typeface="宋体" panose="02010600030101010101" pitchFamily="2" charset="-122"/>
              </a:rPr>
              <a:t>秒内使它均匀减速而停下来。求闸瓦对轮子的压力</a:t>
            </a:r>
            <a:r>
              <a:rPr kumimoji="1" lang="en-US" altLang="zh-CN" sz="2800" b="1" i="1" dirty="0">
                <a:latin typeface="Times New Roman" panose="02020603050405020304" pitchFamily="18" charset="0"/>
              </a:rPr>
              <a:t>N</a:t>
            </a:r>
            <a:r>
              <a:rPr kumimoji="1" lang="zh-CN" altLang="zh-CN" sz="2800" b="1" dirty="0">
                <a:latin typeface="宋体" panose="02010600030101010101" pitchFamily="2" charset="-122"/>
              </a:rPr>
              <a:t>多大？</a:t>
            </a:r>
            <a:r>
              <a:rPr kumimoji="1" lang="zh-CN" altLang="en-US" sz="2800" b="1" dirty="0">
                <a:latin typeface="宋体" panose="02010600030101010101" pitchFamily="2" charset="-122"/>
              </a:rPr>
              <a:t>设</a:t>
            </a:r>
            <a:r>
              <a:rPr kumimoji="1" lang="zh-CN" altLang="zh-CN" sz="2800" b="1" dirty="0">
                <a:latin typeface="宋体" panose="02010600030101010101" pitchFamily="2" charset="-122"/>
              </a:rPr>
              <a:t>闸瓦</a:t>
            </a:r>
            <a:r>
              <a:rPr kumimoji="1" lang="zh-CN" altLang="en-US" sz="2800" b="1" dirty="0">
                <a:latin typeface="宋体" panose="02010600030101010101" pitchFamily="2" charset="-122"/>
              </a:rPr>
              <a:t>与飞轮间的滑动摩擦系数为</a:t>
            </a:r>
            <a:r>
              <a:rPr kumimoji="1" lang="en-US" altLang="zh-CN" sz="2800" b="1" dirty="0">
                <a:latin typeface="Times New Roman" panose="02020603050405020304" pitchFamily="18" charset="0"/>
              </a:rPr>
              <a:t>0.8</a:t>
            </a:r>
            <a:r>
              <a:rPr kumimoji="1" lang="zh-CN" altLang="en-US" sz="2800" b="1" dirty="0">
                <a:latin typeface="宋体" panose="02010600030101010101" pitchFamily="2" charset="-122"/>
              </a:rPr>
              <a:t>。</a:t>
            </a:r>
            <a:endParaRPr kumimoji="1" lang="zh-CN" altLang="en-US" sz="2800" b="1" dirty="0">
              <a:latin typeface="宋体" panose="02010600030101010101" pitchFamily="2" charset="-122"/>
            </a:endParaRPr>
          </a:p>
        </p:txBody>
      </p:sp>
      <p:grpSp>
        <p:nvGrpSpPr>
          <p:cNvPr id="2" name="Group 45"/>
          <p:cNvGrpSpPr/>
          <p:nvPr/>
        </p:nvGrpSpPr>
        <p:grpSpPr bwMode="auto">
          <a:xfrm>
            <a:off x="6230938" y="307975"/>
            <a:ext cx="2817812" cy="2120900"/>
            <a:chOff x="3691" y="2366"/>
            <a:chExt cx="1734" cy="1336"/>
          </a:xfrm>
        </p:grpSpPr>
        <p:graphicFrame>
          <p:nvGraphicFramePr>
            <p:cNvPr id="45087" name="Object 30"/>
            <p:cNvGraphicFramePr>
              <a:graphicFrameLocks noChangeAspect="1"/>
            </p:cNvGraphicFramePr>
            <p:nvPr/>
          </p:nvGraphicFramePr>
          <p:xfrm>
            <a:off x="4916" y="2366"/>
            <a:ext cx="293" cy="293"/>
          </p:xfrm>
          <a:graphic>
            <a:graphicData uri="http://schemas.openxmlformats.org/presentationml/2006/ole">
              <mc:AlternateContent xmlns:mc="http://schemas.openxmlformats.org/markup-compatibility/2006">
                <mc:Choice xmlns:v="urn:schemas-microsoft-com:vml" Requires="v">
                  <p:oleObj spid="_x0000_s45258" name="公式" r:id="rId1" imgW="254000" imgH="254000" progId="Equation.3">
                    <p:embed/>
                  </p:oleObj>
                </mc:Choice>
                <mc:Fallback>
                  <p:oleObj name="公式" r:id="rId1" imgW="254000" imgH="254000" progId="Equation.3">
                    <p:embed/>
                    <p:pic>
                      <p:nvPicPr>
                        <p:cNvPr id="0" name="Object 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6" y="2366"/>
                          <a:ext cx="293" cy="2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88" name="Arc 31"/>
            <p:cNvSpPr/>
            <p:nvPr/>
          </p:nvSpPr>
          <p:spPr bwMode="auto">
            <a:xfrm flipV="1">
              <a:off x="4689" y="3228"/>
              <a:ext cx="318" cy="353"/>
            </a:xfrm>
            <a:custGeom>
              <a:avLst/>
              <a:gdLst>
                <a:gd name="T0" fmla="*/ 0 w 21600"/>
                <a:gd name="T1" fmla="*/ 0 h 28107"/>
                <a:gd name="T2" fmla="*/ 0 w 21600"/>
                <a:gd name="T3" fmla="*/ 0 h 28107"/>
                <a:gd name="T4" fmla="*/ 0 w 21600"/>
                <a:gd name="T5" fmla="*/ 0 h 28107"/>
                <a:gd name="T6" fmla="*/ 0 60000 65536"/>
                <a:gd name="T7" fmla="*/ 0 60000 65536"/>
                <a:gd name="T8" fmla="*/ 0 60000 65536"/>
                <a:gd name="T9" fmla="*/ 0 w 21600"/>
                <a:gd name="T10" fmla="*/ 0 h 28107"/>
                <a:gd name="T11" fmla="*/ 21600 w 21600"/>
                <a:gd name="T12" fmla="*/ 28107 h 28107"/>
              </a:gdLst>
              <a:ahLst/>
              <a:cxnLst>
                <a:cxn ang="T6">
                  <a:pos x="T0" y="T1"/>
                </a:cxn>
                <a:cxn ang="T7">
                  <a:pos x="T2" y="T3"/>
                </a:cxn>
                <a:cxn ang="T8">
                  <a:pos x="T4" y="T5"/>
                </a:cxn>
              </a:cxnLst>
              <a:rect l="T9" t="T10" r="T11" b="T12"/>
              <a:pathLst>
                <a:path w="21600" h="28107" fill="none" extrusionOk="0">
                  <a:moveTo>
                    <a:pt x="15903" y="0"/>
                  </a:moveTo>
                  <a:cubicBezTo>
                    <a:pt x="19567" y="3986"/>
                    <a:pt x="21600" y="9202"/>
                    <a:pt x="21600" y="14616"/>
                  </a:cubicBezTo>
                  <a:cubicBezTo>
                    <a:pt x="21600" y="19519"/>
                    <a:pt x="19931" y="24277"/>
                    <a:pt x="16868" y="28106"/>
                  </a:cubicBezTo>
                </a:path>
                <a:path w="21600" h="28107" stroke="0" extrusionOk="0">
                  <a:moveTo>
                    <a:pt x="15903" y="0"/>
                  </a:moveTo>
                  <a:cubicBezTo>
                    <a:pt x="19567" y="3986"/>
                    <a:pt x="21600" y="9202"/>
                    <a:pt x="21600" y="14616"/>
                  </a:cubicBezTo>
                  <a:cubicBezTo>
                    <a:pt x="21600" y="19519"/>
                    <a:pt x="19931" y="24277"/>
                    <a:pt x="16868" y="28106"/>
                  </a:cubicBezTo>
                  <a:lnTo>
                    <a:pt x="0" y="14616"/>
                  </a:lnTo>
                  <a:lnTo>
                    <a:pt x="15903" y="0"/>
                  </a:lnTo>
                  <a:close/>
                </a:path>
              </a:pathLst>
            </a:custGeom>
            <a:noFill/>
            <a:ln w="28575">
              <a:solidFill>
                <a:srgbClr val="0000FF"/>
              </a:solidFill>
              <a:round/>
              <a:head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5089" name="Line 32"/>
            <p:cNvSpPr>
              <a:spLocks noChangeShapeType="1"/>
            </p:cNvSpPr>
            <p:nvPr/>
          </p:nvSpPr>
          <p:spPr bwMode="auto">
            <a:xfrm flipH="1">
              <a:off x="5188" y="2502"/>
              <a:ext cx="0" cy="384"/>
            </a:xfrm>
            <a:prstGeom prst="line">
              <a:avLst/>
            </a:prstGeom>
            <a:noFill/>
            <a:ln w="44450">
              <a:solidFill>
                <a:srgbClr val="0000FF"/>
              </a:solidFill>
              <a:round/>
              <a:headEnd type="none" w="sm" len="sm"/>
              <a:tailEnd type="arrow" w="med" len="lg"/>
            </a:ln>
            <a:extLst>
              <a:ext uri="{909E8E84-426E-40DD-AFC4-6F175D3DCCD1}">
                <a14:hiddenFill xmlns:a14="http://schemas.microsoft.com/office/drawing/2010/main">
                  <a:noFill/>
                </a14:hiddenFill>
              </a:ext>
            </a:extLst>
          </p:spPr>
          <p:txBody>
            <a:bodyPr wrap="none"/>
            <a:lstStyle/>
            <a:p>
              <a:endParaRPr lang="zh-CN" altLang="en-US"/>
            </a:p>
          </p:txBody>
        </p:sp>
        <p:sp>
          <p:nvSpPr>
            <p:cNvPr id="45090" name="Rectangle 33" descr="深色上对角线"/>
            <p:cNvSpPr>
              <a:spLocks noChangeArrowheads="1"/>
            </p:cNvSpPr>
            <p:nvPr/>
          </p:nvSpPr>
          <p:spPr bwMode="auto">
            <a:xfrm>
              <a:off x="3691" y="2742"/>
              <a:ext cx="48" cy="864"/>
            </a:xfrm>
            <a:prstGeom prst="rect">
              <a:avLst/>
            </a:prstGeom>
            <a:pattFill prst="dkUpDiag">
              <a:fgClr>
                <a:schemeClr val="tx2"/>
              </a:fgClr>
              <a:bgClr>
                <a:srgbClr val="FF9900"/>
              </a:bgClr>
            </a:pattFill>
            <a:ln w="9525">
              <a:solidFill>
                <a:schemeClr val="tx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5091" name="Oval 34"/>
            <p:cNvSpPr>
              <a:spLocks noChangeArrowheads="1"/>
            </p:cNvSpPr>
            <p:nvPr/>
          </p:nvSpPr>
          <p:spPr bwMode="auto">
            <a:xfrm>
              <a:off x="3739" y="2838"/>
              <a:ext cx="48" cy="144"/>
            </a:xfrm>
            <a:prstGeom prst="ellipse">
              <a:avLst/>
            </a:prstGeom>
            <a:solidFill>
              <a:schemeClr val="accent1"/>
            </a:solidFill>
            <a:ln w="9525">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5092" name="Rectangle 35"/>
            <p:cNvSpPr>
              <a:spLocks noChangeArrowheads="1"/>
            </p:cNvSpPr>
            <p:nvPr/>
          </p:nvSpPr>
          <p:spPr bwMode="auto">
            <a:xfrm>
              <a:off x="3787" y="2886"/>
              <a:ext cx="1440" cy="48"/>
            </a:xfrm>
            <a:prstGeom prst="rect">
              <a:avLst/>
            </a:prstGeom>
            <a:gradFill rotWithShape="1">
              <a:gsLst>
                <a:gs pos="0">
                  <a:srgbClr val="000000"/>
                </a:gs>
                <a:gs pos="50000">
                  <a:srgbClr val="00CCFF"/>
                </a:gs>
                <a:gs pos="100000">
                  <a:srgbClr val="000000"/>
                </a:gs>
              </a:gsLst>
              <a:lin ang="5400000" scaled="1"/>
            </a:gradFill>
            <a:ln w="9525" algn="ctr">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45093" name="Group 36"/>
            <p:cNvGrpSpPr/>
            <p:nvPr/>
          </p:nvGrpSpPr>
          <p:grpSpPr bwMode="auto">
            <a:xfrm>
              <a:off x="4171" y="3030"/>
              <a:ext cx="672" cy="672"/>
              <a:chOff x="3984" y="2208"/>
              <a:chExt cx="672" cy="672"/>
            </a:xfrm>
          </p:grpSpPr>
          <p:sp>
            <p:nvSpPr>
              <p:cNvPr id="45100" name="Oval 37"/>
              <p:cNvSpPr>
                <a:spLocks noChangeArrowheads="1"/>
              </p:cNvSpPr>
              <p:nvPr/>
            </p:nvSpPr>
            <p:spPr bwMode="auto">
              <a:xfrm>
                <a:off x="3984" y="2208"/>
                <a:ext cx="672" cy="672"/>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5101" name="Oval 38"/>
              <p:cNvSpPr>
                <a:spLocks noChangeArrowheads="1"/>
              </p:cNvSpPr>
              <p:nvPr/>
            </p:nvSpPr>
            <p:spPr bwMode="auto">
              <a:xfrm>
                <a:off x="4080" y="2304"/>
                <a:ext cx="480" cy="48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45094" name="Line 39"/>
            <p:cNvSpPr>
              <a:spLocks noChangeShapeType="1"/>
            </p:cNvSpPr>
            <p:nvPr/>
          </p:nvSpPr>
          <p:spPr bwMode="auto">
            <a:xfrm>
              <a:off x="4315" y="2934"/>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95" name="Line 40"/>
            <p:cNvSpPr>
              <a:spLocks noChangeShapeType="1"/>
            </p:cNvSpPr>
            <p:nvPr/>
          </p:nvSpPr>
          <p:spPr bwMode="auto">
            <a:xfrm>
              <a:off x="4699" y="2934"/>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96" name="Line 41"/>
            <p:cNvSpPr>
              <a:spLocks noChangeShapeType="1"/>
            </p:cNvSpPr>
            <p:nvPr/>
          </p:nvSpPr>
          <p:spPr bwMode="auto">
            <a:xfrm>
              <a:off x="4507" y="3126"/>
              <a:ext cx="0" cy="48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97" name="Line 42"/>
            <p:cNvSpPr>
              <a:spLocks noChangeShapeType="1"/>
            </p:cNvSpPr>
            <p:nvPr/>
          </p:nvSpPr>
          <p:spPr bwMode="auto">
            <a:xfrm flipH="1">
              <a:off x="4315" y="3222"/>
              <a:ext cx="384"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98" name="Line 43"/>
            <p:cNvSpPr>
              <a:spLocks noChangeShapeType="1"/>
            </p:cNvSpPr>
            <p:nvPr/>
          </p:nvSpPr>
          <p:spPr bwMode="auto">
            <a:xfrm>
              <a:off x="4315" y="3270"/>
              <a:ext cx="384"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99" name="Text Box 44"/>
            <p:cNvSpPr txBox="1">
              <a:spLocks noChangeArrowheads="1"/>
            </p:cNvSpPr>
            <p:nvPr/>
          </p:nvSpPr>
          <p:spPr bwMode="auto">
            <a:xfrm>
              <a:off x="4961" y="3228"/>
              <a:ext cx="464"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b="1" i="1">
                  <a:solidFill>
                    <a:srgbClr val="0000FF"/>
                  </a:solidFill>
                  <a:latin typeface="Times New Roman" panose="02020603050405020304" pitchFamily="18" charset="0"/>
                  <a:ea typeface="楷体_GB2312" pitchFamily="49" charset="-122"/>
                  <a:sym typeface="Symbol" panose="05050102010706020507" pitchFamily="18" charset="2"/>
                </a:rPr>
                <a:t></a:t>
              </a:r>
              <a:r>
                <a:rPr kumimoji="1" lang="en-US" altLang="zh-CN" b="1" baseline="-25000">
                  <a:solidFill>
                    <a:srgbClr val="0000FF"/>
                  </a:solidFill>
                  <a:latin typeface="Times New Roman" panose="02020603050405020304" pitchFamily="18" charset="0"/>
                  <a:ea typeface="楷体_GB2312" pitchFamily="49" charset="-122"/>
                  <a:sym typeface="Symbol" panose="05050102010706020507" pitchFamily="18" charset="2"/>
                </a:rPr>
                <a:t>0</a:t>
              </a:r>
              <a:endParaRPr kumimoji="1" lang="en-US" altLang="zh-CN" b="1">
                <a:solidFill>
                  <a:srgbClr val="0000FF"/>
                </a:solidFill>
                <a:latin typeface="Times New Roman" panose="02020603050405020304" pitchFamily="18" charset="0"/>
                <a:ea typeface="楷体_GB2312" pitchFamily="49" charset="-122"/>
              </a:endParaRPr>
            </a:p>
          </p:txBody>
        </p:sp>
      </p:grpSp>
      <p:sp>
        <p:nvSpPr>
          <p:cNvPr id="45060"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51C217E-2607-4F89-B9CD-B0D991868968}" type="slidenum">
              <a:rPr lang="en-US" altLang="zh-CN" sz="2400">
                <a:solidFill>
                  <a:srgbClr val="0000FF"/>
                </a:solidFill>
                <a:latin typeface="Times New Roman" panose="02020603050405020304" pitchFamily="18" charset="0"/>
              </a:rPr>
            </a:fld>
            <a:endParaRPr lang="en-US" altLang="zh-CN" sz="2400">
              <a:solidFill>
                <a:srgbClr val="0000FF"/>
              </a:solidFill>
              <a:latin typeface="Times New Roman" panose="02020603050405020304" pitchFamily="18" charset="0"/>
            </a:endParaRPr>
          </a:p>
        </p:txBody>
      </p:sp>
      <p:sp>
        <p:nvSpPr>
          <p:cNvPr id="23" name="Text Box 2"/>
          <p:cNvSpPr txBox="1">
            <a:spLocks noChangeArrowheads="1"/>
          </p:cNvSpPr>
          <p:nvPr/>
        </p:nvSpPr>
        <p:spPr bwMode="auto">
          <a:xfrm>
            <a:off x="120650" y="2571750"/>
            <a:ext cx="6553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solidFill>
                  <a:schemeClr val="folHlink"/>
                </a:solidFill>
                <a:latin typeface="Times New Roman" panose="02020603050405020304" pitchFamily="18" charset="0"/>
                <a:ea typeface="楷体_GB2312" pitchFamily="49" charset="-122"/>
              </a:rPr>
              <a:t>解：</a:t>
            </a:r>
            <a:r>
              <a:rPr kumimoji="1" lang="zh-CN" altLang="en-US" sz="2800" b="1">
                <a:latin typeface="Times New Roman" panose="02020603050405020304" pitchFamily="18" charset="0"/>
                <a:ea typeface="楷体_GB2312" pitchFamily="49" charset="-122"/>
              </a:rPr>
              <a:t>飞轮制动时的角加速度：</a:t>
            </a:r>
            <a:endParaRPr kumimoji="1" lang="zh-CN" altLang="en-US" sz="2800" b="1">
              <a:latin typeface="Times New Roman" panose="02020603050405020304" pitchFamily="18" charset="0"/>
              <a:ea typeface="楷体_GB2312" pitchFamily="49" charset="-122"/>
            </a:endParaRPr>
          </a:p>
        </p:txBody>
      </p:sp>
      <p:graphicFrame>
        <p:nvGraphicFramePr>
          <p:cNvPr id="24" name="Object 3"/>
          <p:cNvGraphicFramePr>
            <a:graphicFrameLocks noChangeAspect="1"/>
          </p:cNvGraphicFramePr>
          <p:nvPr/>
        </p:nvGraphicFramePr>
        <p:xfrm>
          <a:off x="2759075" y="2951163"/>
          <a:ext cx="1974850" cy="920750"/>
        </p:xfrm>
        <a:graphic>
          <a:graphicData uri="http://schemas.openxmlformats.org/presentationml/2006/ole">
            <mc:AlternateContent xmlns:mc="http://schemas.openxmlformats.org/markup-compatibility/2006">
              <mc:Choice xmlns:v="urn:schemas-microsoft-com:vml" Requires="v">
                <p:oleObj spid="_x0000_s45259" name="公式" r:id="rId3" imgW="1384300" imgH="635000" progId="Equation.3">
                  <p:embed/>
                </p:oleObj>
              </mc:Choice>
              <mc:Fallback>
                <p:oleObj name="公式" r:id="rId3" imgW="1384300" imgH="6350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9075" y="2951163"/>
                        <a:ext cx="1974850" cy="9207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 name="Object 4"/>
          <p:cNvGraphicFramePr>
            <a:graphicFrameLocks noChangeAspect="1"/>
          </p:cNvGraphicFramePr>
          <p:nvPr/>
        </p:nvGraphicFramePr>
        <p:xfrm>
          <a:off x="339725" y="3783013"/>
          <a:ext cx="5087938" cy="1046162"/>
        </p:xfrm>
        <a:graphic>
          <a:graphicData uri="http://schemas.openxmlformats.org/presentationml/2006/ole">
            <mc:AlternateContent xmlns:mc="http://schemas.openxmlformats.org/markup-compatibility/2006">
              <mc:Choice xmlns:v="urn:schemas-microsoft-com:vml" Requires="v">
                <p:oleObj spid="_x0000_s45260" name="Equation" r:id="rId5" imgW="3962400" imgH="711200" progId="Equation.DSMT4">
                  <p:embed/>
                </p:oleObj>
              </mc:Choice>
              <mc:Fallback>
                <p:oleObj name="Equation" r:id="rId5" imgW="3962400" imgH="7112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9725" y="3783013"/>
                        <a:ext cx="5087938" cy="104616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 name="Object 28"/>
          <p:cNvGraphicFramePr>
            <a:graphicFrameLocks noChangeAspect="1"/>
          </p:cNvGraphicFramePr>
          <p:nvPr/>
        </p:nvGraphicFramePr>
        <p:xfrm>
          <a:off x="342900" y="4368800"/>
          <a:ext cx="2505075" cy="542925"/>
        </p:xfrm>
        <a:graphic>
          <a:graphicData uri="http://schemas.openxmlformats.org/presentationml/2006/ole">
            <mc:AlternateContent xmlns:mc="http://schemas.openxmlformats.org/markup-compatibility/2006">
              <mc:Choice xmlns:v="urn:schemas-microsoft-com:vml" Requires="v">
                <p:oleObj spid="_x0000_s45261" name="Equation" r:id="rId7" imgW="1752600" imgH="279400" progId="Equation.DSMT4">
                  <p:embed/>
                </p:oleObj>
              </mc:Choice>
              <mc:Fallback>
                <p:oleObj name="Equation" r:id="rId7" imgW="1752600" imgH="279400" progId="Equation.DSMT4">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2900" y="4368800"/>
                        <a:ext cx="2505075" cy="542925"/>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 name="Object 29"/>
          <p:cNvGraphicFramePr>
            <a:graphicFrameLocks noChangeAspect="1"/>
          </p:cNvGraphicFramePr>
          <p:nvPr/>
        </p:nvGraphicFramePr>
        <p:xfrm>
          <a:off x="3462338" y="4343400"/>
          <a:ext cx="3062287" cy="571500"/>
        </p:xfrm>
        <a:graphic>
          <a:graphicData uri="http://schemas.openxmlformats.org/presentationml/2006/ole">
            <mc:AlternateContent xmlns:mc="http://schemas.openxmlformats.org/markup-compatibility/2006">
              <mc:Choice xmlns:v="urn:schemas-microsoft-com:vml" Requires="v">
                <p:oleObj spid="_x0000_s45262" name="Equation" r:id="rId9" imgW="2324100" imgH="330200" progId="Equation.DSMT4">
                  <p:embed/>
                </p:oleObj>
              </mc:Choice>
              <mc:Fallback>
                <p:oleObj name="Equation" r:id="rId9" imgW="2324100" imgH="330200" progId="Equation.DSMT4">
                  <p:embed/>
                  <p:pic>
                    <p:nvPicPr>
                      <p:cNvPr id="0" name="Object 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62338" y="4343400"/>
                        <a:ext cx="3062287" cy="57150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 name="Object 33"/>
          <p:cNvGraphicFramePr>
            <a:graphicFrameLocks noChangeAspect="1"/>
          </p:cNvGraphicFramePr>
          <p:nvPr/>
        </p:nvGraphicFramePr>
        <p:xfrm>
          <a:off x="819149" y="2994276"/>
          <a:ext cx="1347789" cy="862071"/>
        </p:xfrm>
        <a:graphic>
          <a:graphicData uri="http://schemas.openxmlformats.org/presentationml/2006/ole">
            <mc:AlternateContent xmlns:mc="http://schemas.openxmlformats.org/markup-compatibility/2006">
              <mc:Choice xmlns:v="urn:schemas-microsoft-com:vml" Requires="v">
                <p:oleObj spid="_x0000_s45263" name="Equation" r:id="rId11" imgW="12801600" imgH="9448800" progId="Equation.DSMT4">
                  <p:embed/>
                </p:oleObj>
              </mc:Choice>
              <mc:Fallback>
                <p:oleObj name="Equation" r:id="rId11" imgW="12801600" imgH="9448800" progId="Equation.DSMT4">
                  <p:embed/>
                  <p:pic>
                    <p:nvPicPr>
                      <p:cNvPr id="0" name="Object 33"/>
                      <p:cNvPicPr>
                        <a:picLocks noChangeAspect="1" noChangeArrowheads="1"/>
                      </p:cNvPicPr>
                      <p:nvPr/>
                    </p:nvPicPr>
                    <p:blipFill>
                      <a:blip r:embed="rId12"/>
                      <a:srcRect/>
                      <a:stretch>
                        <a:fillRect/>
                      </a:stretch>
                    </p:blipFill>
                    <p:spPr bwMode="auto">
                      <a:xfrm>
                        <a:off x="819149" y="2994276"/>
                        <a:ext cx="1347789" cy="862071"/>
                      </a:xfrm>
                      <a:prstGeom prst="rect">
                        <a:avLst/>
                      </a:prstGeom>
                      <a:noFill/>
                      <a:ln>
                        <a:noFill/>
                      </a:ln>
                      <a:effectLst/>
                    </p:spPr>
                  </p:pic>
                </p:oleObj>
              </mc:Fallback>
            </mc:AlternateContent>
          </a:graphicData>
        </a:graphic>
      </p:graphicFrame>
      <p:grpSp>
        <p:nvGrpSpPr>
          <p:cNvPr id="4" name="Group 34"/>
          <p:cNvGrpSpPr/>
          <p:nvPr/>
        </p:nvGrpSpPr>
        <p:grpSpPr bwMode="auto">
          <a:xfrm>
            <a:off x="6129338" y="2441575"/>
            <a:ext cx="2709862" cy="1905000"/>
            <a:chOff x="2336" y="2795"/>
            <a:chExt cx="1707" cy="1200"/>
          </a:xfrm>
        </p:grpSpPr>
        <p:graphicFrame>
          <p:nvGraphicFramePr>
            <p:cNvPr id="45073" name="Object 35"/>
            <p:cNvGraphicFramePr>
              <a:graphicFrameLocks noChangeAspect="1"/>
            </p:cNvGraphicFramePr>
            <p:nvPr/>
          </p:nvGraphicFramePr>
          <p:xfrm>
            <a:off x="2744" y="2795"/>
            <a:ext cx="293" cy="293"/>
          </p:xfrm>
          <a:graphic>
            <a:graphicData uri="http://schemas.openxmlformats.org/presentationml/2006/ole">
              <mc:AlternateContent xmlns:mc="http://schemas.openxmlformats.org/markup-compatibility/2006">
                <mc:Choice xmlns:v="urn:schemas-microsoft-com:vml" Requires="v">
                  <p:oleObj spid="_x0000_s45264" name="公式" r:id="rId13" imgW="254000" imgH="254000" progId="Equation.3">
                    <p:embed/>
                  </p:oleObj>
                </mc:Choice>
                <mc:Fallback>
                  <p:oleObj name="公式" r:id="rId13" imgW="254000" imgH="254000" progId="Equation.3">
                    <p:embed/>
                    <p:pic>
                      <p:nvPicPr>
                        <p:cNvPr id="0" name="Object 3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44" y="2795"/>
                          <a:ext cx="293" cy="2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74" name="Arc 36"/>
            <p:cNvSpPr/>
            <p:nvPr/>
          </p:nvSpPr>
          <p:spPr bwMode="auto">
            <a:xfrm flipV="1">
              <a:off x="3243" y="3521"/>
              <a:ext cx="318" cy="353"/>
            </a:xfrm>
            <a:custGeom>
              <a:avLst/>
              <a:gdLst>
                <a:gd name="T0" fmla="*/ 0 w 21600"/>
                <a:gd name="T1" fmla="*/ 0 h 28107"/>
                <a:gd name="T2" fmla="*/ 0 w 21600"/>
                <a:gd name="T3" fmla="*/ 0 h 28107"/>
                <a:gd name="T4" fmla="*/ 0 w 21600"/>
                <a:gd name="T5" fmla="*/ 0 h 28107"/>
                <a:gd name="T6" fmla="*/ 0 60000 65536"/>
                <a:gd name="T7" fmla="*/ 0 60000 65536"/>
                <a:gd name="T8" fmla="*/ 0 60000 65536"/>
                <a:gd name="T9" fmla="*/ 0 w 21600"/>
                <a:gd name="T10" fmla="*/ 0 h 28107"/>
                <a:gd name="T11" fmla="*/ 21600 w 21600"/>
                <a:gd name="T12" fmla="*/ 28107 h 28107"/>
              </a:gdLst>
              <a:ahLst/>
              <a:cxnLst>
                <a:cxn ang="T6">
                  <a:pos x="T0" y="T1"/>
                </a:cxn>
                <a:cxn ang="T7">
                  <a:pos x="T2" y="T3"/>
                </a:cxn>
                <a:cxn ang="T8">
                  <a:pos x="T4" y="T5"/>
                </a:cxn>
              </a:cxnLst>
              <a:rect l="T9" t="T10" r="T11" b="T12"/>
              <a:pathLst>
                <a:path w="21600" h="28107" fill="none" extrusionOk="0">
                  <a:moveTo>
                    <a:pt x="15903" y="0"/>
                  </a:moveTo>
                  <a:cubicBezTo>
                    <a:pt x="19567" y="3986"/>
                    <a:pt x="21600" y="9202"/>
                    <a:pt x="21600" y="14616"/>
                  </a:cubicBezTo>
                  <a:cubicBezTo>
                    <a:pt x="21600" y="19519"/>
                    <a:pt x="19931" y="24277"/>
                    <a:pt x="16868" y="28106"/>
                  </a:cubicBezTo>
                </a:path>
                <a:path w="21600" h="28107" stroke="0" extrusionOk="0">
                  <a:moveTo>
                    <a:pt x="15903" y="0"/>
                  </a:moveTo>
                  <a:cubicBezTo>
                    <a:pt x="19567" y="3986"/>
                    <a:pt x="21600" y="9202"/>
                    <a:pt x="21600" y="14616"/>
                  </a:cubicBezTo>
                  <a:cubicBezTo>
                    <a:pt x="21600" y="19519"/>
                    <a:pt x="19931" y="24277"/>
                    <a:pt x="16868" y="28106"/>
                  </a:cubicBezTo>
                  <a:lnTo>
                    <a:pt x="0" y="14616"/>
                  </a:lnTo>
                  <a:lnTo>
                    <a:pt x="15903" y="0"/>
                  </a:lnTo>
                  <a:close/>
                </a:path>
              </a:pathLst>
            </a:custGeom>
            <a:noFill/>
            <a:ln w="28575">
              <a:solidFill>
                <a:srgbClr val="0000FF"/>
              </a:solidFill>
              <a:round/>
              <a:head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5075" name="Arc 37"/>
            <p:cNvSpPr/>
            <p:nvPr/>
          </p:nvSpPr>
          <p:spPr bwMode="auto">
            <a:xfrm flipV="1">
              <a:off x="3470" y="3203"/>
              <a:ext cx="200" cy="377"/>
            </a:xfrm>
            <a:custGeom>
              <a:avLst/>
              <a:gdLst>
                <a:gd name="T0" fmla="*/ 0 w 23040"/>
                <a:gd name="T1" fmla="*/ 0 h 32495"/>
                <a:gd name="T2" fmla="*/ 0 w 23040"/>
                <a:gd name="T3" fmla="*/ 0 h 32495"/>
                <a:gd name="T4" fmla="*/ 0 w 23040"/>
                <a:gd name="T5" fmla="*/ 0 h 32495"/>
                <a:gd name="T6" fmla="*/ 0 60000 65536"/>
                <a:gd name="T7" fmla="*/ 0 60000 65536"/>
                <a:gd name="T8" fmla="*/ 0 60000 65536"/>
                <a:gd name="T9" fmla="*/ 0 w 23040"/>
                <a:gd name="T10" fmla="*/ 0 h 32495"/>
                <a:gd name="T11" fmla="*/ 23040 w 23040"/>
                <a:gd name="T12" fmla="*/ 32495 h 32495"/>
              </a:gdLst>
              <a:ahLst/>
              <a:cxnLst>
                <a:cxn ang="T6">
                  <a:pos x="T0" y="T1"/>
                </a:cxn>
                <a:cxn ang="T7">
                  <a:pos x="T2" y="T3"/>
                </a:cxn>
                <a:cxn ang="T8">
                  <a:pos x="T4" y="T5"/>
                </a:cxn>
              </a:cxnLst>
              <a:rect l="T9" t="T10" r="T11" b="T12"/>
              <a:pathLst>
                <a:path w="23040" h="32495" fill="none" extrusionOk="0">
                  <a:moveTo>
                    <a:pt x="20090" y="0"/>
                  </a:moveTo>
                  <a:cubicBezTo>
                    <a:pt x="22022" y="3306"/>
                    <a:pt x="23040" y="7066"/>
                    <a:pt x="23040" y="10895"/>
                  </a:cubicBezTo>
                  <a:cubicBezTo>
                    <a:pt x="23040" y="22824"/>
                    <a:pt x="13369" y="32495"/>
                    <a:pt x="1440" y="32495"/>
                  </a:cubicBezTo>
                  <a:cubicBezTo>
                    <a:pt x="959" y="32495"/>
                    <a:pt x="479" y="32478"/>
                    <a:pt x="0" y="32446"/>
                  </a:cubicBezTo>
                </a:path>
                <a:path w="23040" h="32495" stroke="0" extrusionOk="0">
                  <a:moveTo>
                    <a:pt x="20090" y="0"/>
                  </a:moveTo>
                  <a:cubicBezTo>
                    <a:pt x="22022" y="3306"/>
                    <a:pt x="23040" y="7066"/>
                    <a:pt x="23040" y="10895"/>
                  </a:cubicBezTo>
                  <a:cubicBezTo>
                    <a:pt x="23040" y="22824"/>
                    <a:pt x="13369" y="32495"/>
                    <a:pt x="1440" y="32495"/>
                  </a:cubicBezTo>
                  <a:cubicBezTo>
                    <a:pt x="959" y="32495"/>
                    <a:pt x="479" y="32478"/>
                    <a:pt x="0" y="32446"/>
                  </a:cubicBezTo>
                  <a:lnTo>
                    <a:pt x="1440" y="10895"/>
                  </a:lnTo>
                  <a:lnTo>
                    <a:pt x="20090" y="0"/>
                  </a:lnTo>
                  <a:close/>
                </a:path>
              </a:pathLst>
            </a:custGeom>
            <a:noFill/>
            <a:ln w="28575">
              <a:solidFill>
                <a:schemeClr val="folHlink"/>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45076" name="Object 38"/>
            <p:cNvGraphicFramePr>
              <a:graphicFrameLocks noChangeAspect="1"/>
            </p:cNvGraphicFramePr>
            <p:nvPr/>
          </p:nvGraphicFramePr>
          <p:xfrm>
            <a:off x="3651" y="3067"/>
            <a:ext cx="285" cy="363"/>
          </p:xfrm>
          <a:graphic>
            <a:graphicData uri="http://schemas.openxmlformats.org/presentationml/2006/ole">
              <mc:AlternateContent xmlns:mc="http://schemas.openxmlformats.org/markup-compatibility/2006">
                <mc:Choice xmlns:v="urn:schemas-microsoft-com:vml" Requires="v">
                  <p:oleObj spid="_x0000_s45265" name="公式" r:id="rId15" imgW="190500" imgH="279400" progId="Equation.3">
                    <p:embed/>
                  </p:oleObj>
                </mc:Choice>
                <mc:Fallback>
                  <p:oleObj name="公式" r:id="rId15" imgW="190500" imgH="279400" progId="Equation.3">
                    <p:embed/>
                    <p:pic>
                      <p:nvPicPr>
                        <p:cNvPr id="0" name="Object 3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651" y="3067"/>
                          <a:ext cx="285" cy="36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77" name="Line 39"/>
            <p:cNvSpPr>
              <a:spLocks noChangeShapeType="1"/>
            </p:cNvSpPr>
            <p:nvPr/>
          </p:nvSpPr>
          <p:spPr bwMode="auto">
            <a:xfrm flipH="1" flipV="1">
              <a:off x="2608" y="3315"/>
              <a:ext cx="437" cy="1"/>
            </a:xfrm>
            <a:prstGeom prst="line">
              <a:avLst/>
            </a:prstGeom>
            <a:noFill/>
            <a:ln w="44450">
              <a:solidFill>
                <a:srgbClr val="FF0000"/>
              </a:solidFill>
              <a:round/>
              <a:headEnd type="none" w="sm" len="sm"/>
              <a:tailEnd type="triangle" w="med" len="lg"/>
            </a:ln>
            <a:extLst>
              <a:ext uri="{909E8E84-426E-40DD-AFC4-6F175D3DCCD1}">
                <a14:hiddenFill xmlns:a14="http://schemas.microsoft.com/office/drawing/2010/main">
                  <a:noFill/>
                </a14:hiddenFill>
              </a:ext>
            </a:extLst>
          </p:spPr>
          <p:txBody>
            <a:bodyPr wrap="none"/>
            <a:lstStyle/>
            <a:p>
              <a:endParaRPr lang="zh-CN" altLang="en-US"/>
            </a:p>
          </p:txBody>
        </p:sp>
        <p:sp>
          <p:nvSpPr>
            <p:cNvPr id="45078" name="Line 40"/>
            <p:cNvSpPr>
              <a:spLocks noChangeShapeType="1"/>
            </p:cNvSpPr>
            <p:nvPr/>
          </p:nvSpPr>
          <p:spPr bwMode="auto">
            <a:xfrm flipH="1">
              <a:off x="3061" y="2931"/>
              <a:ext cx="0" cy="384"/>
            </a:xfrm>
            <a:prstGeom prst="line">
              <a:avLst/>
            </a:prstGeom>
            <a:noFill/>
            <a:ln w="44450">
              <a:solidFill>
                <a:srgbClr val="0000FF"/>
              </a:solidFill>
              <a:round/>
              <a:headEnd type="none" w="sm" len="sm"/>
              <a:tailEnd type="arrow" w="med" len="lg"/>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45079" name="Object 41"/>
            <p:cNvGraphicFramePr>
              <a:graphicFrameLocks noChangeAspect="1"/>
            </p:cNvGraphicFramePr>
            <p:nvPr/>
          </p:nvGraphicFramePr>
          <p:xfrm>
            <a:off x="2336" y="3158"/>
            <a:ext cx="263" cy="354"/>
          </p:xfrm>
          <a:graphic>
            <a:graphicData uri="http://schemas.openxmlformats.org/presentationml/2006/ole">
              <mc:AlternateContent xmlns:mc="http://schemas.openxmlformats.org/markup-compatibility/2006">
                <mc:Choice xmlns:v="urn:schemas-microsoft-com:vml" Requires="v">
                  <p:oleObj spid="_x0000_s45266" name="公式" r:id="rId17" imgW="228600" imgH="330200" progId="Equation.3">
                    <p:embed/>
                  </p:oleObj>
                </mc:Choice>
                <mc:Fallback>
                  <p:oleObj name="公式" r:id="rId17" imgW="228600" imgH="330200" progId="Equation.3">
                    <p:embed/>
                    <p:pic>
                      <p:nvPicPr>
                        <p:cNvPr id="0" name="Object 4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336" y="3158"/>
                          <a:ext cx="263" cy="3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5080" name="Group 42"/>
            <p:cNvGrpSpPr/>
            <p:nvPr/>
          </p:nvGrpSpPr>
          <p:grpSpPr bwMode="auto">
            <a:xfrm>
              <a:off x="2725" y="3323"/>
              <a:ext cx="672" cy="672"/>
              <a:chOff x="3984" y="2208"/>
              <a:chExt cx="672" cy="672"/>
            </a:xfrm>
          </p:grpSpPr>
          <p:sp>
            <p:nvSpPr>
              <p:cNvPr id="45085" name="Oval 43"/>
              <p:cNvSpPr>
                <a:spLocks noChangeArrowheads="1"/>
              </p:cNvSpPr>
              <p:nvPr/>
            </p:nvSpPr>
            <p:spPr bwMode="auto">
              <a:xfrm>
                <a:off x="3984" y="2208"/>
                <a:ext cx="672" cy="672"/>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5086" name="Oval 44"/>
              <p:cNvSpPr>
                <a:spLocks noChangeArrowheads="1"/>
              </p:cNvSpPr>
              <p:nvPr/>
            </p:nvSpPr>
            <p:spPr bwMode="auto">
              <a:xfrm>
                <a:off x="4080" y="2304"/>
                <a:ext cx="480" cy="48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45081" name="Line 45"/>
            <p:cNvSpPr>
              <a:spLocks noChangeShapeType="1"/>
            </p:cNvSpPr>
            <p:nvPr/>
          </p:nvSpPr>
          <p:spPr bwMode="auto">
            <a:xfrm>
              <a:off x="3061" y="3419"/>
              <a:ext cx="0" cy="48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82" name="Line 46"/>
            <p:cNvSpPr>
              <a:spLocks noChangeShapeType="1"/>
            </p:cNvSpPr>
            <p:nvPr/>
          </p:nvSpPr>
          <p:spPr bwMode="auto">
            <a:xfrm flipH="1">
              <a:off x="2869" y="3515"/>
              <a:ext cx="384"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83" name="Line 47"/>
            <p:cNvSpPr>
              <a:spLocks noChangeShapeType="1"/>
            </p:cNvSpPr>
            <p:nvPr/>
          </p:nvSpPr>
          <p:spPr bwMode="auto">
            <a:xfrm>
              <a:off x="2869" y="3563"/>
              <a:ext cx="384"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84" name="Text Box 48"/>
            <p:cNvSpPr txBox="1">
              <a:spLocks noChangeArrowheads="1"/>
            </p:cNvSpPr>
            <p:nvPr/>
          </p:nvSpPr>
          <p:spPr bwMode="auto">
            <a:xfrm>
              <a:off x="3515" y="3521"/>
              <a:ext cx="52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b="1" i="1">
                  <a:solidFill>
                    <a:srgbClr val="0000FF"/>
                  </a:solidFill>
                  <a:latin typeface="Times New Roman" panose="02020603050405020304" pitchFamily="18" charset="0"/>
                  <a:ea typeface="楷体_GB2312" pitchFamily="49" charset="-122"/>
                  <a:sym typeface="Symbol" panose="05050102010706020507" pitchFamily="18" charset="2"/>
                </a:rPr>
                <a:t></a:t>
              </a:r>
              <a:r>
                <a:rPr kumimoji="1" lang="en-US" altLang="zh-CN" b="1" baseline="-25000">
                  <a:solidFill>
                    <a:srgbClr val="0000FF"/>
                  </a:solidFill>
                  <a:latin typeface="Times New Roman" panose="02020603050405020304" pitchFamily="18" charset="0"/>
                  <a:ea typeface="楷体_GB2312" pitchFamily="49" charset="-122"/>
                  <a:sym typeface="Symbol" panose="05050102010706020507" pitchFamily="18" charset="2"/>
                </a:rPr>
                <a:t>0</a:t>
              </a:r>
              <a:endParaRPr kumimoji="1" lang="en-US" altLang="zh-CN" b="1">
                <a:solidFill>
                  <a:srgbClr val="0000FF"/>
                </a:solidFill>
                <a:latin typeface="Times New Roman" panose="02020603050405020304" pitchFamily="18" charset="0"/>
                <a:ea typeface="楷体_GB2312" pitchFamily="49" charset="-122"/>
              </a:endParaRPr>
            </a:p>
          </p:txBody>
        </p:sp>
      </p:grpSp>
      <p:sp>
        <p:nvSpPr>
          <p:cNvPr id="44" name="Text Box 5"/>
          <p:cNvSpPr txBox="1">
            <a:spLocks noChangeArrowheads="1"/>
          </p:cNvSpPr>
          <p:nvPr/>
        </p:nvSpPr>
        <p:spPr bwMode="auto">
          <a:xfrm>
            <a:off x="230188" y="4926013"/>
            <a:ext cx="7010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solidFill>
                  <a:schemeClr val="accent1"/>
                </a:solidFill>
                <a:latin typeface="Times New Roman" panose="02020603050405020304" pitchFamily="18" charset="0"/>
              </a:rPr>
              <a:t>外力矩是摩擦阻力矩，角加速度为负值。</a:t>
            </a:r>
            <a:endParaRPr kumimoji="1" lang="zh-CN" altLang="en-US" sz="2800" b="1">
              <a:solidFill>
                <a:schemeClr val="accent1"/>
              </a:solidFill>
              <a:latin typeface="Times New Roman" panose="02020603050405020304" pitchFamily="18" charset="0"/>
            </a:endParaRPr>
          </a:p>
        </p:txBody>
      </p:sp>
      <p:graphicFrame>
        <p:nvGraphicFramePr>
          <p:cNvPr id="45" name="Object 6"/>
          <p:cNvGraphicFramePr>
            <a:graphicFrameLocks noChangeAspect="1"/>
          </p:cNvGraphicFramePr>
          <p:nvPr/>
        </p:nvGraphicFramePr>
        <p:xfrm>
          <a:off x="260350" y="5483225"/>
          <a:ext cx="3035300" cy="603250"/>
        </p:xfrm>
        <a:graphic>
          <a:graphicData uri="http://schemas.openxmlformats.org/presentationml/2006/ole">
            <mc:AlternateContent xmlns:mc="http://schemas.openxmlformats.org/markup-compatibility/2006">
              <mc:Choice xmlns:v="urn:schemas-microsoft-com:vml" Requires="v">
                <p:oleObj spid="_x0000_s45267" name="Equation" r:id="rId19" imgW="2413000" imgH="330200" progId="Equation.DSMT4">
                  <p:embed/>
                </p:oleObj>
              </mc:Choice>
              <mc:Fallback>
                <p:oleObj name="Equation" r:id="rId19" imgW="2413000" imgH="330200" progId="Equation.DSMT4">
                  <p:embed/>
                  <p:pic>
                    <p:nvPicPr>
                      <p:cNvPr id="0" name="Object 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60350" y="5483225"/>
                        <a:ext cx="3035300" cy="6032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 name="Object 7"/>
          <p:cNvGraphicFramePr>
            <a:graphicFrameLocks noChangeAspect="1"/>
          </p:cNvGraphicFramePr>
          <p:nvPr/>
        </p:nvGraphicFramePr>
        <p:xfrm>
          <a:off x="4710113" y="5418138"/>
          <a:ext cx="3157537" cy="603250"/>
        </p:xfrm>
        <a:graphic>
          <a:graphicData uri="http://schemas.openxmlformats.org/presentationml/2006/ole">
            <mc:AlternateContent xmlns:mc="http://schemas.openxmlformats.org/markup-compatibility/2006">
              <mc:Choice xmlns:v="urn:schemas-microsoft-com:vml" Requires="v">
                <p:oleObj spid="_x0000_s45268" name="Equation" r:id="rId21" imgW="2146300" imgH="330200" progId="Equation.DSMT4">
                  <p:embed/>
                </p:oleObj>
              </mc:Choice>
              <mc:Fallback>
                <p:oleObj name="Equation" r:id="rId21" imgW="2146300" imgH="330200" progId="Equation.DSMT4">
                  <p:embed/>
                  <p:pic>
                    <p:nvPicPr>
                      <p:cNvPr id="0" name="Object 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710113" y="5418138"/>
                        <a:ext cx="3157537" cy="6032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 name="Object 10"/>
          <p:cNvGraphicFramePr>
            <a:graphicFrameLocks noChangeAspect="1"/>
          </p:cNvGraphicFramePr>
          <p:nvPr/>
        </p:nvGraphicFramePr>
        <p:xfrm>
          <a:off x="3898900" y="5570538"/>
          <a:ext cx="407988" cy="342900"/>
        </p:xfrm>
        <a:graphic>
          <a:graphicData uri="http://schemas.openxmlformats.org/presentationml/2006/ole">
            <mc:AlternateContent xmlns:mc="http://schemas.openxmlformats.org/markup-compatibility/2006">
              <mc:Choice xmlns:v="urn:schemas-microsoft-com:vml" Requires="v">
                <p:oleObj spid="_x0000_s45269" name="Equation" r:id="rId23" imgW="152400" imgH="101600" progId="Equation.DSMT4">
                  <p:embed/>
                </p:oleObj>
              </mc:Choice>
              <mc:Fallback>
                <p:oleObj name="Equation" r:id="rId23" imgW="152400" imgH="101600" progId="Equation.DSMT4">
                  <p:embed/>
                  <p:pic>
                    <p:nvPicPr>
                      <p:cNvPr id="0" name="Object 1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898900" y="5570538"/>
                        <a:ext cx="407988" cy="3429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8" name="Object 8"/>
          <p:cNvGraphicFramePr>
            <a:graphicFrameLocks noChangeAspect="1"/>
          </p:cNvGraphicFramePr>
          <p:nvPr/>
        </p:nvGraphicFramePr>
        <p:xfrm>
          <a:off x="1114425" y="6140450"/>
          <a:ext cx="4419600" cy="568325"/>
        </p:xfrm>
        <a:graphic>
          <a:graphicData uri="http://schemas.openxmlformats.org/presentationml/2006/ole">
            <mc:AlternateContent xmlns:mc="http://schemas.openxmlformats.org/markup-compatibility/2006">
              <mc:Choice xmlns:v="urn:schemas-microsoft-com:vml" Requires="v">
                <p:oleObj spid="_x0000_s45270" name="Equation" r:id="rId25" imgW="3162300" imgH="279400" progId="Equation.DSMT4">
                  <p:embed/>
                </p:oleObj>
              </mc:Choice>
              <mc:Fallback>
                <p:oleObj name="Equation" r:id="rId25" imgW="3162300" imgH="279400" progId="Equation.DSMT4">
                  <p:embed/>
                  <p:pic>
                    <p:nvPicPr>
                      <p:cNvPr id="0" name="Object 8"/>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114425" y="6140450"/>
                        <a:ext cx="4419600" cy="5683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wipe(up)">
                                      <p:cBhvr>
                                        <p:cTn id="7" dur="500"/>
                                        <p:tgtEl>
                                          <p:spTgt spid="19459">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blinds(horizontal)">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box(in)">
                                      <p:cBhvr>
                                        <p:cTn id="21" dur="500"/>
                                        <p:tgtEl>
                                          <p:spTgt spid="23"/>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32" fill="hold" nodeType="click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box(out)">
                                      <p:cBhvr>
                                        <p:cTn id="26" dur="500"/>
                                        <p:tgtEl>
                                          <p:spTgt spid="28"/>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32"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box(out)">
                                      <p:cBhvr>
                                        <p:cTn id="31" dur="500"/>
                                        <p:tgtEl>
                                          <p:spTgt spid="24"/>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32" fill="hold" nodeType="click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box(out)">
                                      <p:cBhvr>
                                        <p:cTn id="36" dur="500"/>
                                        <p:tgtEl>
                                          <p:spTgt spid="25"/>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32" fill="hold" nodeType="click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box(out)">
                                      <p:cBhvr>
                                        <p:cTn id="41" dur="500"/>
                                        <p:tgtEl>
                                          <p:spTgt spid="26"/>
                                        </p:tgtEl>
                                      </p:cBhvr>
                                    </p:animEffect>
                                  </p:childTnLst>
                                </p:cTn>
                              </p:par>
                            </p:childTnLst>
                          </p:cTn>
                        </p:par>
                      </p:childTnLst>
                    </p:cTn>
                  </p:par>
                  <p:par>
                    <p:cTn id="42" fill="hold">
                      <p:stCondLst>
                        <p:cond delay="indefinite"/>
                      </p:stCondLst>
                      <p:childTnLst>
                        <p:par>
                          <p:cTn id="43" fill="hold">
                            <p:stCondLst>
                              <p:cond delay="0"/>
                            </p:stCondLst>
                            <p:childTnLst>
                              <p:par>
                                <p:cTn id="44" presetID="4" presetClass="entr" presetSubtype="32" fill="hold" nodeType="click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box(out)">
                                      <p:cBhvr>
                                        <p:cTn id="46" dur="500"/>
                                        <p:tgtEl>
                                          <p:spTgt spid="27"/>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44">
                                            <p:txEl>
                                              <p:pRg st="0" end="0"/>
                                            </p:txEl>
                                          </p:spTgt>
                                        </p:tgtEl>
                                        <p:attrNameLst>
                                          <p:attrName>style.visibility</p:attrName>
                                        </p:attrNameLst>
                                      </p:cBhvr>
                                      <p:to>
                                        <p:strVal val="visible"/>
                                      </p:to>
                                    </p:set>
                                    <p:animEffect transition="in" filter="wipe(up)">
                                      <p:cBhvr>
                                        <p:cTn id="51" dur="500"/>
                                        <p:tgtEl>
                                          <p:spTgt spid="44">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4" presetClass="entr" presetSubtype="32" fill="hold" nodeType="clickEffect">
                                  <p:stCondLst>
                                    <p:cond delay="0"/>
                                  </p:stCondLst>
                                  <p:childTnLst>
                                    <p:set>
                                      <p:cBhvr>
                                        <p:cTn id="55" dur="1" fill="hold">
                                          <p:stCondLst>
                                            <p:cond delay="0"/>
                                          </p:stCondLst>
                                        </p:cTn>
                                        <p:tgtEl>
                                          <p:spTgt spid="45"/>
                                        </p:tgtEl>
                                        <p:attrNameLst>
                                          <p:attrName>style.visibility</p:attrName>
                                        </p:attrNameLst>
                                      </p:cBhvr>
                                      <p:to>
                                        <p:strVal val="visible"/>
                                      </p:to>
                                    </p:set>
                                    <p:animEffect transition="in" filter="box(out)">
                                      <p:cBhvr>
                                        <p:cTn id="56" dur="500"/>
                                        <p:tgtEl>
                                          <p:spTgt spid="45"/>
                                        </p:tgtEl>
                                      </p:cBhvr>
                                    </p:animEffect>
                                  </p:childTnLst>
                                </p:cTn>
                              </p:par>
                            </p:childTnLst>
                          </p:cTn>
                        </p:par>
                      </p:childTnLst>
                    </p:cTn>
                  </p:par>
                  <p:par>
                    <p:cTn id="57" fill="hold">
                      <p:stCondLst>
                        <p:cond delay="indefinite"/>
                      </p:stCondLst>
                      <p:childTnLst>
                        <p:par>
                          <p:cTn id="58" fill="hold">
                            <p:stCondLst>
                              <p:cond delay="0"/>
                            </p:stCondLst>
                            <p:childTnLst>
                              <p:par>
                                <p:cTn id="59" presetID="4" presetClass="entr" presetSubtype="32" fill="hold" nodeType="clickEffect">
                                  <p:stCondLst>
                                    <p:cond delay="0"/>
                                  </p:stCondLst>
                                  <p:childTnLst>
                                    <p:set>
                                      <p:cBhvr>
                                        <p:cTn id="60" dur="1" fill="hold">
                                          <p:stCondLst>
                                            <p:cond delay="0"/>
                                          </p:stCondLst>
                                        </p:cTn>
                                        <p:tgtEl>
                                          <p:spTgt spid="46"/>
                                        </p:tgtEl>
                                        <p:attrNameLst>
                                          <p:attrName>style.visibility</p:attrName>
                                        </p:attrNameLst>
                                      </p:cBhvr>
                                      <p:to>
                                        <p:strVal val="visible"/>
                                      </p:to>
                                    </p:set>
                                    <p:animEffect transition="in" filter="box(out)">
                                      <p:cBhvr>
                                        <p:cTn id="61" dur="500"/>
                                        <p:tgtEl>
                                          <p:spTgt spid="46"/>
                                        </p:tgtEl>
                                      </p:cBhvr>
                                    </p:animEffect>
                                  </p:childTnLst>
                                </p:cTn>
                              </p:par>
                            </p:childTnLst>
                          </p:cTn>
                        </p:par>
                      </p:childTnLst>
                    </p:cTn>
                  </p:par>
                  <p:par>
                    <p:cTn id="62" fill="hold">
                      <p:stCondLst>
                        <p:cond delay="indefinite"/>
                      </p:stCondLst>
                      <p:childTnLst>
                        <p:par>
                          <p:cTn id="63" fill="hold">
                            <p:stCondLst>
                              <p:cond delay="0"/>
                            </p:stCondLst>
                            <p:childTnLst>
                              <p:par>
                                <p:cTn id="64" presetID="4" presetClass="entr" presetSubtype="32" fill="hold" nodeType="clickEffect">
                                  <p:stCondLst>
                                    <p:cond delay="0"/>
                                  </p:stCondLst>
                                  <p:childTnLst>
                                    <p:set>
                                      <p:cBhvr>
                                        <p:cTn id="65" dur="1" fill="hold">
                                          <p:stCondLst>
                                            <p:cond delay="0"/>
                                          </p:stCondLst>
                                        </p:cTn>
                                        <p:tgtEl>
                                          <p:spTgt spid="47"/>
                                        </p:tgtEl>
                                        <p:attrNameLst>
                                          <p:attrName>style.visibility</p:attrName>
                                        </p:attrNameLst>
                                      </p:cBhvr>
                                      <p:to>
                                        <p:strVal val="visible"/>
                                      </p:to>
                                    </p:set>
                                    <p:animEffect transition="in" filter="box(out)">
                                      <p:cBhvr>
                                        <p:cTn id="66" dur="500"/>
                                        <p:tgtEl>
                                          <p:spTgt spid="47"/>
                                        </p:tgtEl>
                                      </p:cBhvr>
                                    </p:animEffect>
                                  </p:childTnLst>
                                </p:cTn>
                              </p:par>
                            </p:childTnLst>
                          </p:cTn>
                        </p:par>
                      </p:childTnLst>
                    </p:cTn>
                  </p:par>
                  <p:par>
                    <p:cTn id="67" fill="hold">
                      <p:stCondLst>
                        <p:cond delay="indefinite"/>
                      </p:stCondLst>
                      <p:childTnLst>
                        <p:par>
                          <p:cTn id="68" fill="hold">
                            <p:stCondLst>
                              <p:cond delay="0"/>
                            </p:stCondLst>
                            <p:childTnLst>
                              <p:par>
                                <p:cTn id="69" presetID="4" presetClass="entr" presetSubtype="32" fill="hold" nodeType="clickEffect">
                                  <p:stCondLst>
                                    <p:cond delay="0"/>
                                  </p:stCondLst>
                                  <p:childTnLst>
                                    <p:set>
                                      <p:cBhvr>
                                        <p:cTn id="70" dur="1" fill="hold">
                                          <p:stCondLst>
                                            <p:cond delay="0"/>
                                          </p:stCondLst>
                                        </p:cTn>
                                        <p:tgtEl>
                                          <p:spTgt spid="20488"/>
                                        </p:tgtEl>
                                        <p:attrNameLst>
                                          <p:attrName>style.visibility</p:attrName>
                                        </p:attrNameLst>
                                      </p:cBhvr>
                                      <p:to>
                                        <p:strVal val="visible"/>
                                      </p:to>
                                    </p:set>
                                    <p:animEffect transition="in" filter="box(out)">
                                      <p:cBhvr>
                                        <p:cTn id="71" dur="500"/>
                                        <p:tgtEl>
                                          <p:spTgt spid="20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autoUpdateAnimBg="0" build="p"/>
      <p:bldP spid="23" grpId="0" autoUpdateAnimBg="0"/>
      <p:bldP spid="44" grpId="0" autoUpdateAnimBg="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304800" y="131763"/>
            <a:ext cx="8610600" cy="2038350"/>
          </a:xfrm>
          <a:prstGeom prst="rect">
            <a:avLst/>
          </a:prstGeom>
          <a:noFill/>
          <a:ln w="9525">
            <a:noFill/>
            <a:miter lim="800000"/>
          </a:ln>
          <a:effectLst/>
        </p:spPr>
        <p:txBody>
          <a:bodyPr>
            <a:spAutoFit/>
          </a:bodyPr>
          <a:lstStyle/>
          <a:p>
            <a:pPr eaLnBrk="1" hangingPunct="1">
              <a:lnSpc>
                <a:spcPct val="110000"/>
              </a:lnSpc>
              <a:spcBef>
                <a:spcPct val="50000"/>
              </a:spcBef>
              <a:defRPr/>
            </a:pPr>
            <a:r>
              <a:rPr kumimoji="1" lang="zh-CN" altLang="en-US" sz="2800" b="1" dirty="0">
                <a:solidFill>
                  <a:schemeClr val="folHlink"/>
                </a:solidFill>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例</a:t>
            </a:r>
            <a:r>
              <a:rPr kumimoji="1" lang="en-US" altLang="zh-CN" sz="2800" b="1" dirty="0">
                <a:solidFill>
                  <a:schemeClr val="folHlink"/>
                </a:solidFill>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3</a:t>
            </a:r>
            <a:r>
              <a:rPr kumimoji="1" lang="zh-CN" altLang="en-US" sz="2800" b="1" dirty="0">
                <a:solidFill>
                  <a:schemeClr val="folHlink"/>
                </a:solidFill>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a:t>
            </a:r>
            <a:r>
              <a:rPr kumimoji="1" lang="zh-CN" altLang="en-US" sz="2800" b="1" dirty="0">
                <a:latin typeface="宋体" panose="02010600030101010101" pitchFamily="2" charset="-122"/>
              </a:rPr>
              <a:t>一根长为</a:t>
            </a:r>
            <a:r>
              <a:rPr kumimoji="1" lang="en-US" altLang="zh-CN" sz="3200" b="1" i="1" dirty="0">
                <a:latin typeface="Times New Roman" panose="02020603050405020304" pitchFamily="18" charset="0"/>
              </a:rPr>
              <a:t>l </a:t>
            </a:r>
            <a:r>
              <a:rPr kumimoji="1" lang="zh-CN" altLang="en-US" sz="2800" b="1" dirty="0">
                <a:latin typeface="宋体" panose="02010600030101010101" pitchFamily="2" charset="-122"/>
              </a:rPr>
              <a:t>、</a:t>
            </a:r>
            <a:r>
              <a:rPr kumimoji="1" lang="zh-CN" altLang="zh-CN" sz="2800" b="1" dirty="0">
                <a:latin typeface="宋体" panose="02010600030101010101" pitchFamily="2" charset="-122"/>
              </a:rPr>
              <a:t>质量为</a:t>
            </a:r>
            <a:r>
              <a:rPr kumimoji="1" lang="en-US" altLang="zh-CN" sz="3200" b="1" i="1" dirty="0">
                <a:latin typeface="Times New Roman" panose="02020603050405020304" pitchFamily="18" charset="0"/>
              </a:rPr>
              <a:t>m </a:t>
            </a:r>
            <a:r>
              <a:rPr kumimoji="1" lang="zh-CN" altLang="zh-CN" sz="2800" b="1" dirty="0">
                <a:latin typeface="宋体" panose="02010600030101010101" pitchFamily="2" charset="-122"/>
              </a:rPr>
              <a:t>的均匀细直棒，其一端有一固定的光滑水平轴，因而可以在竖直平面内转动。最初棒静止在水平位置，求它由此下摆</a:t>
            </a:r>
            <a:r>
              <a:rPr kumimoji="1" lang="zh-CN" altLang="zh-CN" sz="2800" b="1" i="1" dirty="0">
                <a:latin typeface="宋体" panose="02010600030101010101" pitchFamily="2" charset="-122"/>
                <a:sym typeface="Symbol" panose="05050102010706020507" pitchFamily="18" charset="2"/>
              </a:rPr>
              <a:t></a:t>
            </a:r>
            <a:r>
              <a:rPr kumimoji="1" lang="en-US" altLang="zh-CN" sz="2800" b="1" i="1" dirty="0">
                <a:latin typeface="宋体" panose="02010600030101010101" pitchFamily="2" charset="-122"/>
                <a:sym typeface="Symbol" panose="05050102010706020507" pitchFamily="18" charset="2"/>
              </a:rPr>
              <a:t> </a:t>
            </a:r>
            <a:r>
              <a:rPr kumimoji="1" lang="zh-CN" altLang="zh-CN" sz="2800" b="1" dirty="0">
                <a:latin typeface="宋体" panose="02010600030101010101" pitchFamily="2" charset="-122"/>
              </a:rPr>
              <a:t>角时的角加速度和角速度。</a:t>
            </a:r>
            <a:endParaRPr kumimoji="1" lang="zh-CN" altLang="en-US" sz="2800" b="1" dirty="0">
              <a:latin typeface="宋体" panose="02010600030101010101" pitchFamily="2" charset="-122"/>
            </a:endParaRPr>
          </a:p>
        </p:txBody>
      </p:sp>
      <p:sp>
        <p:nvSpPr>
          <p:cNvPr id="21507" name="Text Box 3"/>
          <p:cNvSpPr txBox="1">
            <a:spLocks noChangeArrowheads="1"/>
          </p:cNvSpPr>
          <p:nvPr/>
        </p:nvSpPr>
        <p:spPr bwMode="auto">
          <a:xfrm>
            <a:off x="971550" y="2276475"/>
            <a:ext cx="3151188"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buFontTx/>
              <a:buNone/>
            </a:pPr>
            <a:r>
              <a:rPr kumimoji="1" lang="zh-CN" altLang="en-US" sz="2800" b="1">
                <a:latin typeface="宋体" panose="02010600030101010101" pitchFamily="2" charset="-122"/>
              </a:rPr>
              <a:t>重力对</a:t>
            </a:r>
            <a:r>
              <a:rPr kumimoji="1" lang="en-US" altLang="zh-CN" sz="2800" b="1" i="1">
                <a:latin typeface="Times New Roman" panose="02020603050405020304" pitchFamily="18" charset="0"/>
              </a:rPr>
              <a:t>O</a:t>
            </a:r>
            <a:r>
              <a:rPr kumimoji="1" lang="zh-CN" altLang="zh-CN" sz="2800" b="1">
                <a:latin typeface="宋体" panose="02010600030101010101" pitchFamily="2" charset="-122"/>
              </a:rPr>
              <a:t>的力矩</a:t>
            </a:r>
            <a:r>
              <a:rPr kumimoji="1" lang="zh-CN" altLang="en-US" sz="2800" b="1">
                <a:latin typeface="宋体" panose="02010600030101010101" pitchFamily="2" charset="-122"/>
              </a:rPr>
              <a:t>使棒加速下摆。</a:t>
            </a:r>
            <a:endParaRPr kumimoji="1" lang="zh-CN" altLang="en-US" sz="2800" b="1">
              <a:latin typeface="宋体" panose="02010600030101010101" pitchFamily="2" charset="-122"/>
              <a:sym typeface="Symbol" panose="05050102010706020507" pitchFamily="18" charset="2"/>
            </a:endParaRPr>
          </a:p>
        </p:txBody>
      </p:sp>
      <p:graphicFrame>
        <p:nvGraphicFramePr>
          <p:cNvPr id="21508" name="Object 4"/>
          <p:cNvGraphicFramePr>
            <a:graphicFrameLocks noChangeAspect="1"/>
          </p:cNvGraphicFramePr>
          <p:nvPr/>
        </p:nvGraphicFramePr>
        <p:xfrm>
          <a:off x="2311400" y="4295775"/>
          <a:ext cx="4322763" cy="839788"/>
        </p:xfrm>
        <a:graphic>
          <a:graphicData uri="http://schemas.openxmlformats.org/presentationml/2006/ole">
            <mc:AlternateContent xmlns:mc="http://schemas.openxmlformats.org/markup-compatibility/2006">
              <mc:Choice xmlns:v="urn:schemas-microsoft-com:vml" Requires="v">
                <p:oleObj spid="_x0000_s46169" name="公式" r:id="rId1" imgW="2768600" imgH="457200" progId="Equation.3">
                  <p:embed/>
                </p:oleObj>
              </mc:Choice>
              <mc:Fallback>
                <p:oleObj name="公式" r:id="rId1" imgW="2768600" imgH="4572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1400" y="4295775"/>
                        <a:ext cx="4322763" cy="83978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36" name="Object 32"/>
          <p:cNvGraphicFramePr>
            <a:graphicFrameLocks noChangeAspect="1"/>
          </p:cNvGraphicFramePr>
          <p:nvPr/>
        </p:nvGraphicFramePr>
        <p:xfrm>
          <a:off x="5508625" y="5516563"/>
          <a:ext cx="2794000" cy="700087"/>
        </p:xfrm>
        <a:graphic>
          <a:graphicData uri="http://schemas.openxmlformats.org/presentationml/2006/ole">
            <mc:AlternateContent xmlns:mc="http://schemas.openxmlformats.org/markup-compatibility/2006">
              <mc:Choice xmlns:v="urn:schemas-microsoft-com:vml" Requires="v">
                <p:oleObj spid="_x0000_s46170" name="公式" r:id="rId3" imgW="1549400" imgH="330200" progId="Equation.3">
                  <p:embed/>
                </p:oleObj>
              </mc:Choice>
              <mc:Fallback>
                <p:oleObj name="公式" r:id="rId3" imgW="1549400" imgH="330200" progId="Equation.3">
                  <p:embed/>
                  <p:pic>
                    <p:nvPicPr>
                      <p:cNvPr id="0" name="Object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625" y="5516563"/>
                        <a:ext cx="2794000" cy="70008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37" name="Object 33"/>
          <p:cNvGraphicFramePr>
            <a:graphicFrameLocks noChangeAspect="1"/>
          </p:cNvGraphicFramePr>
          <p:nvPr/>
        </p:nvGraphicFramePr>
        <p:xfrm>
          <a:off x="395288" y="5229225"/>
          <a:ext cx="4603750" cy="1154113"/>
        </p:xfrm>
        <a:graphic>
          <a:graphicData uri="http://schemas.openxmlformats.org/presentationml/2006/ole">
            <mc:AlternateContent xmlns:mc="http://schemas.openxmlformats.org/markup-compatibility/2006">
              <mc:Choice xmlns:v="urn:schemas-microsoft-com:vml" Requires="v">
                <p:oleObj spid="_x0000_s46171" name="公式" r:id="rId5" imgW="3352800" imgH="787400" progId="Equation.3">
                  <p:embed/>
                </p:oleObj>
              </mc:Choice>
              <mc:Fallback>
                <p:oleObj name="公式" r:id="rId5" imgW="3352800" imgH="787400" progId="Equation.3">
                  <p:embed/>
                  <p:pic>
                    <p:nvPicPr>
                      <p:cNvPr id="0" name="Object 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288" y="5229225"/>
                        <a:ext cx="4603750" cy="115411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35"/>
          <p:cNvGrpSpPr/>
          <p:nvPr/>
        </p:nvGrpSpPr>
        <p:grpSpPr bwMode="auto">
          <a:xfrm>
            <a:off x="5435600" y="2565400"/>
            <a:ext cx="3744913" cy="519113"/>
            <a:chOff x="1701" y="3521"/>
            <a:chExt cx="2359" cy="327"/>
          </a:xfrm>
        </p:grpSpPr>
        <p:sp>
          <p:nvSpPr>
            <p:cNvPr id="46123" name="Text Box 36"/>
            <p:cNvSpPr txBox="1">
              <a:spLocks noChangeArrowheads="1"/>
            </p:cNvSpPr>
            <p:nvPr/>
          </p:nvSpPr>
          <p:spPr bwMode="auto">
            <a:xfrm>
              <a:off x="3742" y="3521"/>
              <a:ext cx="31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800" b="1" i="1">
                  <a:latin typeface="Times New Roman" panose="02020603050405020304" pitchFamily="18" charset="0"/>
                  <a:ea typeface="楷体_GB2312" pitchFamily="49" charset="-122"/>
                </a:rPr>
                <a:t>x</a:t>
              </a:r>
              <a:endParaRPr kumimoji="1" lang="en-US" altLang="zh-CN" sz="2800" b="1" i="1">
                <a:latin typeface="Times New Roman" panose="02020603050405020304" pitchFamily="18" charset="0"/>
                <a:ea typeface="楷体_GB2312" pitchFamily="49" charset="-122"/>
              </a:endParaRPr>
            </a:p>
          </p:txBody>
        </p:sp>
        <p:sp>
          <p:nvSpPr>
            <p:cNvPr id="46124" name="Line 37"/>
            <p:cNvSpPr>
              <a:spLocks noChangeShapeType="1"/>
            </p:cNvSpPr>
            <p:nvPr/>
          </p:nvSpPr>
          <p:spPr bwMode="auto">
            <a:xfrm>
              <a:off x="1701" y="3566"/>
              <a:ext cx="2256" cy="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1542" name="Text Box 38"/>
          <p:cNvSpPr txBox="1">
            <a:spLocks noChangeArrowheads="1"/>
          </p:cNvSpPr>
          <p:nvPr/>
        </p:nvSpPr>
        <p:spPr bwMode="auto">
          <a:xfrm>
            <a:off x="4764088" y="2455863"/>
            <a:ext cx="441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800" b="1" i="1">
                <a:latin typeface="Times New Roman" panose="02020603050405020304" pitchFamily="18" charset="0"/>
                <a:ea typeface="楷体_GB2312" pitchFamily="49" charset="-122"/>
              </a:rPr>
              <a:t>O</a:t>
            </a:r>
            <a:endParaRPr kumimoji="1" lang="en-US" altLang="zh-CN" sz="2800" b="1" i="1">
              <a:latin typeface="Times New Roman" panose="02020603050405020304" pitchFamily="18" charset="0"/>
              <a:ea typeface="楷体_GB2312" pitchFamily="49" charset="-122"/>
            </a:endParaRPr>
          </a:p>
        </p:txBody>
      </p:sp>
      <p:grpSp>
        <p:nvGrpSpPr>
          <p:cNvPr id="3" name="Group 39"/>
          <p:cNvGrpSpPr/>
          <p:nvPr/>
        </p:nvGrpSpPr>
        <p:grpSpPr bwMode="auto">
          <a:xfrm>
            <a:off x="4572000" y="2133600"/>
            <a:ext cx="3833813" cy="576263"/>
            <a:chOff x="839" y="255"/>
            <a:chExt cx="2415" cy="363"/>
          </a:xfrm>
        </p:grpSpPr>
        <p:grpSp>
          <p:nvGrpSpPr>
            <p:cNvPr id="46109" name="Group 40"/>
            <p:cNvGrpSpPr/>
            <p:nvPr/>
          </p:nvGrpSpPr>
          <p:grpSpPr bwMode="auto">
            <a:xfrm>
              <a:off x="839" y="255"/>
              <a:ext cx="816" cy="96"/>
              <a:chOff x="4128" y="720"/>
              <a:chExt cx="816" cy="96"/>
            </a:xfrm>
          </p:grpSpPr>
          <p:sp>
            <p:nvSpPr>
              <p:cNvPr id="46113" name="Line 41"/>
              <p:cNvSpPr>
                <a:spLocks noChangeShapeType="1"/>
              </p:cNvSpPr>
              <p:nvPr/>
            </p:nvSpPr>
            <p:spPr bwMode="auto">
              <a:xfrm>
                <a:off x="4128" y="816"/>
                <a:ext cx="816" cy="0"/>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grpSp>
            <p:nvGrpSpPr>
              <p:cNvPr id="46114" name="Group 42"/>
              <p:cNvGrpSpPr/>
              <p:nvPr/>
            </p:nvGrpSpPr>
            <p:grpSpPr bwMode="auto">
              <a:xfrm>
                <a:off x="4224" y="720"/>
                <a:ext cx="672" cy="96"/>
                <a:chOff x="336" y="2304"/>
                <a:chExt cx="672" cy="96"/>
              </a:xfrm>
            </p:grpSpPr>
            <p:sp>
              <p:nvSpPr>
                <p:cNvPr id="46115" name="Line 43"/>
                <p:cNvSpPr>
                  <a:spLocks noChangeShapeType="1"/>
                </p:cNvSpPr>
                <p:nvPr/>
              </p:nvSpPr>
              <p:spPr bwMode="auto">
                <a:xfrm flipH="1">
                  <a:off x="336" y="2304"/>
                  <a:ext cx="96"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46116" name="Line 44"/>
                <p:cNvSpPr>
                  <a:spLocks noChangeShapeType="1"/>
                </p:cNvSpPr>
                <p:nvPr/>
              </p:nvSpPr>
              <p:spPr bwMode="auto">
                <a:xfrm flipH="1">
                  <a:off x="432" y="2304"/>
                  <a:ext cx="96"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46117" name="Line 45"/>
                <p:cNvSpPr>
                  <a:spLocks noChangeShapeType="1"/>
                </p:cNvSpPr>
                <p:nvPr/>
              </p:nvSpPr>
              <p:spPr bwMode="auto">
                <a:xfrm flipH="1">
                  <a:off x="528" y="2304"/>
                  <a:ext cx="96"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46118" name="Line 46"/>
                <p:cNvSpPr>
                  <a:spLocks noChangeShapeType="1"/>
                </p:cNvSpPr>
                <p:nvPr/>
              </p:nvSpPr>
              <p:spPr bwMode="auto">
                <a:xfrm flipH="1">
                  <a:off x="624" y="2304"/>
                  <a:ext cx="96"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46119" name="Line 47"/>
                <p:cNvSpPr>
                  <a:spLocks noChangeShapeType="1"/>
                </p:cNvSpPr>
                <p:nvPr/>
              </p:nvSpPr>
              <p:spPr bwMode="auto">
                <a:xfrm flipH="1">
                  <a:off x="720" y="2304"/>
                  <a:ext cx="96"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46120" name="Line 48"/>
                <p:cNvSpPr>
                  <a:spLocks noChangeShapeType="1"/>
                </p:cNvSpPr>
                <p:nvPr/>
              </p:nvSpPr>
              <p:spPr bwMode="auto">
                <a:xfrm flipH="1">
                  <a:off x="816" y="2304"/>
                  <a:ext cx="96"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46121" name="Line 49"/>
                <p:cNvSpPr>
                  <a:spLocks noChangeShapeType="1"/>
                </p:cNvSpPr>
                <p:nvPr/>
              </p:nvSpPr>
              <p:spPr bwMode="auto">
                <a:xfrm flipH="1">
                  <a:off x="912" y="2304"/>
                  <a:ext cx="96"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46122" name="Line 50"/>
                <p:cNvSpPr>
                  <a:spLocks noChangeShapeType="1"/>
                </p:cNvSpPr>
                <p:nvPr/>
              </p:nvSpPr>
              <p:spPr bwMode="auto">
                <a:xfrm flipH="1">
                  <a:off x="912" y="2304"/>
                  <a:ext cx="96"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grpSp>
        </p:grpSp>
        <p:sp>
          <p:nvSpPr>
            <p:cNvPr id="46110" name="AutoShape 51"/>
            <p:cNvSpPr>
              <a:spLocks noChangeArrowheads="1"/>
            </p:cNvSpPr>
            <p:nvPr/>
          </p:nvSpPr>
          <p:spPr bwMode="auto">
            <a:xfrm>
              <a:off x="1175" y="351"/>
              <a:ext cx="163" cy="26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5831 w 21600"/>
                <a:gd name="T13" fmla="*/ 5825 h 21600"/>
                <a:gd name="T14" fmla="*/ 15769 w 21600"/>
                <a:gd name="T15" fmla="*/ 15775 h 21600"/>
              </a:gdLst>
              <a:ahLst/>
              <a:cxnLst>
                <a:cxn ang="T8">
                  <a:pos x="T0" y="T1"/>
                </a:cxn>
                <a:cxn ang="T9">
                  <a:pos x="T2" y="T3"/>
                </a:cxn>
                <a:cxn ang="T10">
                  <a:pos x="T4" y="T5"/>
                </a:cxn>
                <a:cxn ang="T11">
                  <a:pos x="T6" y="T7"/>
                </a:cxn>
              </a:cxnLst>
              <a:rect l="T12" t="T13" r="T14" b="T15"/>
              <a:pathLst>
                <a:path w="21600" h="21600">
                  <a:moveTo>
                    <a:pt x="0" y="0"/>
                  </a:moveTo>
                  <a:lnTo>
                    <a:pt x="8100" y="21600"/>
                  </a:lnTo>
                  <a:lnTo>
                    <a:pt x="13500" y="21600"/>
                  </a:lnTo>
                  <a:lnTo>
                    <a:pt x="21600" y="0"/>
                  </a:lnTo>
                  <a:lnTo>
                    <a:pt x="0" y="0"/>
                  </a:lnTo>
                  <a:close/>
                </a:path>
              </a:pathLst>
            </a:custGeom>
            <a:gradFill rotWithShape="1">
              <a:gsLst>
                <a:gs pos="0">
                  <a:srgbClr val="007676"/>
                </a:gs>
                <a:gs pos="50000">
                  <a:srgbClr val="00FFFF"/>
                </a:gs>
                <a:gs pos="100000">
                  <a:srgbClr val="007676"/>
                </a:gs>
              </a:gsLst>
              <a:lin ang="0" scaled="1"/>
            </a:gradFill>
            <a:ln w="9525">
              <a:solidFill>
                <a:schemeClr val="accent1"/>
              </a:solidFill>
              <a:miter lim="800000"/>
            </a:ln>
          </p:spPr>
          <p:txBody>
            <a:bodyPr wrap="none" anchor="ctr"/>
            <a:lstStyle/>
            <a:p>
              <a:endParaRPr lang="zh-CN" altLang="en-US"/>
            </a:p>
          </p:txBody>
        </p:sp>
        <p:sp>
          <p:nvSpPr>
            <p:cNvPr id="46111" name="Rectangle 52"/>
            <p:cNvSpPr>
              <a:spLocks noChangeArrowheads="1"/>
            </p:cNvSpPr>
            <p:nvPr/>
          </p:nvSpPr>
          <p:spPr bwMode="auto">
            <a:xfrm>
              <a:off x="1238" y="548"/>
              <a:ext cx="2016" cy="48"/>
            </a:xfrm>
            <a:prstGeom prst="rect">
              <a:avLst/>
            </a:prstGeom>
            <a:gradFill rotWithShape="1">
              <a:gsLst>
                <a:gs pos="0">
                  <a:srgbClr val="000000"/>
                </a:gs>
                <a:gs pos="50000">
                  <a:srgbClr val="00CCFF"/>
                </a:gs>
                <a:gs pos="100000">
                  <a:srgbClr val="000000"/>
                </a:gs>
              </a:gsLst>
              <a:lin ang="5400000" scaled="1"/>
            </a:gradFill>
            <a:ln w="9525" algn="ctr">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6112" name="Oval 53"/>
            <p:cNvSpPr>
              <a:spLocks noChangeArrowheads="1"/>
            </p:cNvSpPr>
            <p:nvPr/>
          </p:nvSpPr>
          <p:spPr bwMode="auto">
            <a:xfrm>
              <a:off x="1238" y="548"/>
              <a:ext cx="46" cy="46"/>
            </a:xfrm>
            <a:prstGeom prst="ellipse">
              <a:avLst/>
            </a:prstGeom>
            <a:gradFill rotWithShape="1">
              <a:gsLst>
                <a:gs pos="0">
                  <a:srgbClr val="FFFFFF"/>
                </a:gs>
                <a:gs pos="100000">
                  <a:srgbClr val="9933FF"/>
                </a:gs>
              </a:gsLst>
              <a:path path="shape">
                <a:fillToRect l="50000" t="50000" r="50000" b="50000"/>
              </a:path>
            </a:gradFill>
            <a:ln w="19050" algn="ctr">
              <a:solidFill>
                <a:srgbClr val="003366"/>
              </a:solidFill>
              <a:round/>
            </a:ln>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6" name="Group 54"/>
          <p:cNvGrpSpPr/>
          <p:nvPr/>
        </p:nvGrpSpPr>
        <p:grpSpPr bwMode="auto">
          <a:xfrm>
            <a:off x="5103813" y="2603500"/>
            <a:ext cx="3200400" cy="609600"/>
            <a:chOff x="1927" y="917"/>
            <a:chExt cx="2016" cy="384"/>
          </a:xfrm>
        </p:grpSpPr>
        <p:sp>
          <p:nvSpPr>
            <p:cNvPr id="46107" name="Rectangle 55"/>
            <p:cNvSpPr>
              <a:spLocks noChangeArrowheads="1"/>
            </p:cNvSpPr>
            <p:nvPr/>
          </p:nvSpPr>
          <p:spPr bwMode="auto">
            <a:xfrm rot="1200000">
              <a:off x="1927" y="1253"/>
              <a:ext cx="2016" cy="48"/>
            </a:xfrm>
            <a:prstGeom prst="rect">
              <a:avLst/>
            </a:prstGeom>
            <a:gradFill rotWithShape="1">
              <a:gsLst>
                <a:gs pos="0">
                  <a:srgbClr val="000000"/>
                </a:gs>
                <a:gs pos="50000">
                  <a:srgbClr val="00CCFF"/>
                </a:gs>
                <a:gs pos="100000">
                  <a:srgbClr val="000000"/>
                </a:gs>
              </a:gsLst>
              <a:lin ang="5400000" scaled="1"/>
            </a:gradFill>
            <a:ln w="9525" algn="ctr">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6108" name="Oval 56"/>
            <p:cNvSpPr>
              <a:spLocks noChangeArrowheads="1"/>
            </p:cNvSpPr>
            <p:nvPr/>
          </p:nvSpPr>
          <p:spPr bwMode="auto">
            <a:xfrm>
              <a:off x="1988" y="917"/>
              <a:ext cx="46" cy="46"/>
            </a:xfrm>
            <a:prstGeom prst="ellipse">
              <a:avLst/>
            </a:prstGeom>
            <a:gradFill rotWithShape="1">
              <a:gsLst>
                <a:gs pos="0">
                  <a:srgbClr val="FFFFFF"/>
                </a:gs>
                <a:gs pos="100000">
                  <a:srgbClr val="9933FF"/>
                </a:gs>
              </a:gsLst>
              <a:path path="shape">
                <a:fillToRect l="50000" t="50000" r="50000" b="50000"/>
              </a:path>
            </a:gradFill>
            <a:ln w="19050" algn="ctr">
              <a:solidFill>
                <a:srgbClr val="003366"/>
              </a:solidFill>
              <a:round/>
            </a:ln>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7" name="Group 57"/>
          <p:cNvGrpSpPr/>
          <p:nvPr/>
        </p:nvGrpSpPr>
        <p:grpSpPr bwMode="auto">
          <a:xfrm>
            <a:off x="5678488" y="2527300"/>
            <a:ext cx="688975" cy="519113"/>
            <a:chOff x="1536" y="503"/>
            <a:chExt cx="434" cy="327"/>
          </a:xfrm>
        </p:grpSpPr>
        <p:sp>
          <p:nvSpPr>
            <p:cNvPr id="46105" name="Rectangle 58"/>
            <p:cNvSpPr>
              <a:spLocks noChangeArrowheads="1"/>
            </p:cNvSpPr>
            <p:nvPr/>
          </p:nvSpPr>
          <p:spPr bwMode="auto">
            <a:xfrm>
              <a:off x="1737" y="503"/>
              <a:ext cx="23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zh-CN" sz="2800" b="1" i="1">
                  <a:latin typeface="Times New Roman" panose="02020603050405020304" pitchFamily="18" charset="0"/>
                  <a:ea typeface="楷体_GB2312" pitchFamily="49" charset="-122"/>
                  <a:sym typeface="Symbol" panose="05050102010706020507" pitchFamily="18" charset="2"/>
                </a:rPr>
                <a:t></a:t>
              </a:r>
              <a:endParaRPr kumimoji="1" lang="en-US" altLang="zh-CN" sz="2800" b="1" i="1">
                <a:latin typeface="Times New Roman" panose="02020603050405020304" pitchFamily="18" charset="0"/>
                <a:ea typeface="楷体_GB2312" pitchFamily="49" charset="-122"/>
                <a:sym typeface="Symbol" panose="05050102010706020507" pitchFamily="18" charset="2"/>
              </a:endParaRPr>
            </a:p>
          </p:txBody>
        </p:sp>
        <p:sp>
          <p:nvSpPr>
            <p:cNvPr id="46106" name="Arc 59"/>
            <p:cNvSpPr/>
            <p:nvPr/>
          </p:nvSpPr>
          <p:spPr bwMode="auto">
            <a:xfrm>
              <a:off x="1536" y="594"/>
              <a:ext cx="227" cy="126"/>
            </a:xfrm>
            <a:custGeom>
              <a:avLst/>
              <a:gdLst>
                <a:gd name="T0" fmla="*/ 0 w 21600"/>
                <a:gd name="T1" fmla="*/ 0 h 15001"/>
                <a:gd name="T2" fmla="*/ 0 w 21600"/>
                <a:gd name="T3" fmla="*/ 0 h 15001"/>
                <a:gd name="T4" fmla="*/ 0 w 21600"/>
                <a:gd name="T5" fmla="*/ 0 h 15001"/>
                <a:gd name="T6" fmla="*/ 0 60000 65536"/>
                <a:gd name="T7" fmla="*/ 0 60000 65536"/>
                <a:gd name="T8" fmla="*/ 0 60000 65536"/>
                <a:gd name="T9" fmla="*/ 0 w 21600"/>
                <a:gd name="T10" fmla="*/ 0 h 15001"/>
                <a:gd name="T11" fmla="*/ 21600 w 21600"/>
                <a:gd name="T12" fmla="*/ 15001 h 15001"/>
              </a:gdLst>
              <a:ahLst/>
              <a:cxnLst>
                <a:cxn ang="T6">
                  <a:pos x="T0" y="T1"/>
                </a:cxn>
                <a:cxn ang="T7">
                  <a:pos x="T2" y="T3"/>
                </a:cxn>
                <a:cxn ang="T8">
                  <a:pos x="T4" y="T5"/>
                </a:cxn>
              </a:cxnLst>
              <a:rect l="T9" t="T10" r="T11" b="T12"/>
              <a:pathLst>
                <a:path w="21600" h="15001" fill="none" extrusionOk="0">
                  <a:moveTo>
                    <a:pt x="21399" y="-1"/>
                  </a:moveTo>
                  <a:cubicBezTo>
                    <a:pt x="21533" y="972"/>
                    <a:pt x="21600" y="1953"/>
                    <a:pt x="21600" y="2936"/>
                  </a:cubicBezTo>
                  <a:cubicBezTo>
                    <a:pt x="21600" y="7234"/>
                    <a:pt x="20317" y="11435"/>
                    <a:pt x="17916" y="15000"/>
                  </a:cubicBezTo>
                </a:path>
                <a:path w="21600" h="15001" stroke="0" extrusionOk="0">
                  <a:moveTo>
                    <a:pt x="21399" y="-1"/>
                  </a:moveTo>
                  <a:cubicBezTo>
                    <a:pt x="21533" y="972"/>
                    <a:pt x="21600" y="1953"/>
                    <a:pt x="21600" y="2936"/>
                  </a:cubicBezTo>
                  <a:cubicBezTo>
                    <a:pt x="21600" y="7234"/>
                    <a:pt x="20317" y="11435"/>
                    <a:pt x="17916" y="15000"/>
                  </a:cubicBezTo>
                  <a:lnTo>
                    <a:pt x="0" y="2936"/>
                  </a:lnTo>
                  <a:lnTo>
                    <a:pt x="21399" y="-1"/>
                  </a:lnTo>
                  <a:close/>
                </a:path>
              </a:pathLst>
            </a:custGeom>
            <a:noFill/>
            <a:ln w="31750">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8" name="Group 67"/>
          <p:cNvGrpSpPr/>
          <p:nvPr/>
        </p:nvGrpSpPr>
        <p:grpSpPr bwMode="auto">
          <a:xfrm>
            <a:off x="6973888" y="3371850"/>
            <a:ext cx="774700" cy="1220788"/>
            <a:chOff x="4393" y="2124"/>
            <a:chExt cx="488" cy="769"/>
          </a:xfrm>
        </p:grpSpPr>
        <p:graphicFrame>
          <p:nvGraphicFramePr>
            <p:cNvPr id="46103" name="Object 60"/>
            <p:cNvGraphicFramePr>
              <a:graphicFrameLocks noChangeAspect="1"/>
            </p:cNvGraphicFramePr>
            <p:nvPr/>
          </p:nvGraphicFramePr>
          <p:xfrm>
            <a:off x="4393" y="2578"/>
            <a:ext cx="488" cy="315"/>
          </p:xfrm>
          <a:graphic>
            <a:graphicData uri="http://schemas.openxmlformats.org/presentationml/2006/ole">
              <mc:AlternateContent xmlns:mc="http://schemas.openxmlformats.org/markup-compatibility/2006">
                <mc:Choice xmlns:v="urn:schemas-microsoft-com:vml" Requires="v">
                  <p:oleObj spid="_x0000_s46172" name="公式" r:id="rId7" imgW="546100" imgH="279400" progId="Equation.3">
                    <p:embed/>
                  </p:oleObj>
                </mc:Choice>
                <mc:Fallback>
                  <p:oleObj name="公式" r:id="rId7" imgW="546100" imgH="279400" progId="Equation.3">
                    <p:embed/>
                    <p:pic>
                      <p:nvPicPr>
                        <p:cNvPr id="0" name="Object 6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93" y="2578"/>
                          <a:ext cx="488"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104" name="Line 61"/>
            <p:cNvSpPr>
              <a:spLocks noChangeShapeType="1"/>
            </p:cNvSpPr>
            <p:nvPr/>
          </p:nvSpPr>
          <p:spPr bwMode="auto">
            <a:xfrm flipH="1">
              <a:off x="4574" y="2124"/>
              <a:ext cx="0" cy="499"/>
            </a:xfrm>
            <a:prstGeom prst="line">
              <a:avLst/>
            </a:prstGeom>
            <a:noFill/>
            <a:ln w="44450">
              <a:solidFill>
                <a:srgbClr val="FF0000"/>
              </a:solidFill>
              <a:round/>
              <a:headEnd type="none" w="sm" len="sm"/>
              <a:tailEnd type="triangle" w="med" len="lg"/>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9" name="Group 62"/>
          <p:cNvGrpSpPr/>
          <p:nvPr/>
        </p:nvGrpSpPr>
        <p:grpSpPr bwMode="auto">
          <a:xfrm>
            <a:off x="7202488" y="2940050"/>
            <a:ext cx="703262" cy="519113"/>
            <a:chOff x="2604" y="799"/>
            <a:chExt cx="443" cy="327"/>
          </a:xfrm>
        </p:grpSpPr>
        <p:sp>
          <p:nvSpPr>
            <p:cNvPr id="46101" name="Text Box 63"/>
            <p:cNvSpPr txBox="1">
              <a:spLocks noChangeArrowheads="1"/>
            </p:cNvSpPr>
            <p:nvPr/>
          </p:nvSpPr>
          <p:spPr bwMode="auto">
            <a:xfrm>
              <a:off x="2632" y="799"/>
              <a:ext cx="4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800" b="1">
                  <a:solidFill>
                    <a:schemeClr val="folHlink"/>
                  </a:solidFill>
                  <a:latin typeface="Times New Roman" panose="02020603050405020304" pitchFamily="18" charset="0"/>
                  <a:ea typeface="楷体_GB2312" pitchFamily="49" charset="-122"/>
                </a:rPr>
                <a:t>d</a:t>
              </a:r>
              <a:r>
                <a:rPr kumimoji="1" lang="en-US" altLang="zh-CN" sz="2800" b="1" i="1">
                  <a:solidFill>
                    <a:schemeClr val="folHlink"/>
                  </a:solidFill>
                  <a:latin typeface="Times New Roman" panose="02020603050405020304" pitchFamily="18" charset="0"/>
                  <a:ea typeface="楷体_GB2312" pitchFamily="49" charset="-122"/>
                </a:rPr>
                <a:t>m</a:t>
              </a:r>
              <a:endParaRPr kumimoji="1" lang="en-US" altLang="zh-CN" sz="2800" b="1" i="1">
                <a:solidFill>
                  <a:schemeClr val="folHlink"/>
                </a:solidFill>
                <a:latin typeface="Times New Roman" panose="02020603050405020304" pitchFamily="18" charset="0"/>
                <a:ea typeface="楷体_GB2312" pitchFamily="49" charset="-122"/>
              </a:endParaRPr>
            </a:p>
          </p:txBody>
        </p:sp>
        <p:sp>
          <p:nvSpPr>
            <p:cNvPr id="46102" name="Rectangle 64"/>
            <p:cNvSpPr>
              <a:spLocks noChangeArrowheads="1"/>
            </p:cNvSpPr>
            <p:nvPr/>
          </p:nvSpPr>
          <p:spPr bwMode="auto">
            <a:xfrm rot="-4287330">
              <a:off x="2604" y="1043"/>
              <a:ext cx="73" cy="73"/>
            </a:xfrm>
            <a:prstGeom prst="rect">
              <a:avLst/>
            </a:prstGeom>
            <a:gradFill rotWithShape="1">
              <a:gsLst>
                <a:gs pos="0">
                  <a:srgbClr val="FF0000">
                    <a:alpha val="50000"/>
                  </a:srgbClr>
                </a:gs>
                <a:gs pos="100000">
                  <a:srgbClr val="760000"/>
                </a:gs>
              </a:gsLst>
              <a:path path="shape">
                <a:fillToRect l="50000" t="50000" r="50000" b="50000"/>
              </a:path>
            </a:gradFill>
            <a:ln w="9525" algn="ctr">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10" name="Group 27"/>
          <p:cNvGrpSpPr/>
          <p:nvPr/>
        </p:nvGrpSpPr>
        <p:grpSpPr bwMode="auto">
          <a:xfrm>
            <a:off x="5211763" y="2060575"/>
            <a:ext cx="2057400" cy="1828800"/>
            <a:chOff x="3312" y="1440"/>
            <a:chExt cx="1296" cy="1152"/>
          </a:xfrm>
        </p:grpSpPr>
        <p:sp>
          <p:nvSpPr>
            <p:cNvPr id="46098" name="Line 28"/>
            <p:cNvSpPr>
              <a:spLocks noChangeShapeType="1"/>
            </p:cNvSpPr>
            <p:nvPr/>
          </p:nvSpPr>
          <p:spPr bwMode="auto">
            <a:xfrm flipV="1">
              <a:off x="4608" y="1584"/>
              <a:ext cx="0" cy="100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099" name="Line 29"/>
            <p:cNvSpPr>
              <a:spLocks noChangeShapeType="1"/>
            </p:cNvSpPr>
            <p:nvPr/>
          </p:nvSpPr>
          <p:spPr bwMode="auto">
            <a:xfrm>
              <a:off x="3312" y="1728"/>
              <a:ext cx="1296" cy="0"/>
            </a:xfrm>
            <a:prstGeom prst="line">
              <a:avLst/>
            </a:prstGeom>
            <a:noFill/>
            <a:ln w="19050">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00" name="Text Box 30"/>
            <p:cNvSpPr txBox="1">
              <a:spLocks noChangeArrowheads="1"/>
            </p:cNvSpPr>
            <p:nvPr/>
          </p:nvSpPr>
          <p:spPr bwMode="auto">
            <a:xfrm>
              <a:off x="3744" y="1440"/>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i="1">
                  <a:latin typeface="Times New Roman" panose="02020603050405020304" pitchFamily="18" charset="0"/>
                  <a:ea typeface="楷体_GB2312" pitchFamily="49" charset="-122"/>
                </a:rPr>
                <a:t>x</a:t>
              </a:r>
              <a:endParaRPr kumimoji="1" lang="en-US" altLang="zh-CN" sz="2800" b="1">
                <a:latin typeface="Times New Roman" panose="02020603050405020304" pitchFamily="18" charset="0"/>
                <a:ea typeface="楷体_GB2312" pitchFamily="49" charset="-122"/>
              </a:endParaRPr>
            </a:p>
          </p:txBody>
        </p:sp>
      </p:grpSp>
      <p:sp>
        <p:nvSpPr>
          <p:cNvPr id="21569" name="Text Box 65"/>
          <p:cNvSpPr txBox="1">
            <a:spLocks noChangeArrowheads="1"/>
          </p:cNvSpPr>
          <p:nvPr/>
        </p:nvSpPr>
        <p:spPr bwMode="auto">
          <a:xfrm>
            <a:off x="323850" y="2276475"/>
            <a:ext cx="1366838" cy="604838"/>
          </a:xfrm>
          <a:prstGeom prst="rect">
            <a:avLst/>
          </a:prstGeom>
          <a:noFill/>
          <a:ln w="9525">
            <a:noFill/>
            <a:miter lim="800000"/>
          </a:ln>
          <a:effectLst/>
        </p:spPr>
        <p:txBody>
          <a:bodyPr anchor="ctr">
            <a:spAutoFit/>
          </a:bodyPr>
          <a:lstStyle/>
          <a:p>
            <a:pPr eaLnBrk="1" hangingPunct="1">
              <a:lnSpc>
                <a:spcPct val="120000"/>
              </a:lnSpc>
              <a:spcBef>
                <a:spcPct val="50000"/>
              </a:spcBef>
              <a:defRPr/>
            </a:pPr>
            <a:r>
              <a:rPr kumimoji="1" lang="zh-CN" altLang="en-US" sz="2800" b="1">
                <a:solidFill>
                  <a:schemeClr val="folHlink"/>
                </a:solidFill>
                <a:effectLst>
                  <a:outerShdw blurRad="38100" dist="38100" dir="2700000" algn="tl">
                    <a:srgbClr val="C0C0C0"/>
                  </a:outerShdw>
                </a:effectLst>
                <a:latin typeface="楷体_GB2312" pitchFamily="49" charset="-122"/>
                <a:ea typeface="楷体_GB2312" pitchFamily="49" charset="-122"/>
              </a:rPr>
              <a:t>解：</a:t>
            </a:r>
            <a:endParaRPr kumimoji="1" lang="zh-CN" altLang="en-US" sz="2800" b="1" i="1">
              <a:latin typeface="宋体" panose="02010600030101010101" pitchFamily="2" charset="-122"/>
              <a:sym typeface="Symbol" panose="05050102010706020507" pitchFamily="18" charset="2"/>
            </a:endParaRPr>
          </a:p>
        </p:txBody>
      </p:sp>
      <p:sp>
        <p:nvSpPr>
          <p:cNvPr id="21570" name="Text Box 66"/>
          <p:cNvSpPr txBox="1">
            <a:spLocks noChangeArrowheads="1"/>
          </p:cNvSpPr>
          <p:nvPr/>
        </p:nvSpPr>
        <p:spPr bwMode="auto">
          <a:xfrm>
            <a:off x="395288" y="3429000"/>
            <a:ext cx="5545137" cy="113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buFontTx/>
              <a:buNone/>
            </a:pPr>
            <a:r>
              <a:rPr kumimoji="1" lang="zh-CN" altLang="zh-CN" sz="2800" b="1">
                <a:latin typeface="宋体" panose="02010600030101010101" pitchFamily="2" charset="-122"/>
              </a:rPr>
              <a:t>取质元</a:t>
            </a:r>
            <a:r>
              <a:rPr kumimoji="1" lang="en-US" altLang="zh-CN" b="1">
                <a:latin typeface="Times New Roman" panose="02020603050405020304" pitchFamily="18" charset="0"/>
              </a:rPr>
              <a:t>d</a:t>
            </a:r>
            <a:r>
              <a:rPr kumimoji="1" lang="en-US" altLang="zh-CN" b="1" i="1">
                <a:latin typeface="Times New Roman" panose="02020603050405020304" pitchFamily="18" charset="0"/>
              </a:rPr>
              <a:t>m </a:t>
            </a:r>
            <a:r>
              <a:rPr kumimoji="1" lang="en-US" altLang="zh-CN" sz="2800" b="1">
                <a:latin typeface="宋体" panose="02010600030101010101" pitchFamily="2" charset="-122"/>
              </a:rPr>
              <a:t>,</a:t>
            </a:r>
            <a:r>
              <a:rPr kumimoji="1" lang="zh-CN" altLang="zh-CN" sz="2800" b="1">
                <a:latin typeface="宋体" panose="02010600030101010101" pitchFamily="2" charset="-122"/>
              </a:rPr>
              <a:t>当棒处在下摆</a:t>
            </a:r>
            <a:r>
              <a:rPr kumimoji="1" lang="zh-CN" altLang="zh-CN" sz="2800" b="1" i="1">
                <a:latin typeface="宋体" panose="02010600030101010101" pitchFamily="2" charset="-122"/>
                <a:sym typeface="Symbol" panose="05050102010706020507" pitchFamily="18" charset="2"/>
              </a:rPr>
              <a:t></a:t>
            </a:r>
            <a:r>
              <a:rPr kumimoji="1" lang="zh-CN" altLang="zh-CN" sz="2800" b="1">
                <a:latin typeface="宋体" panose="02010600030101010101" pitchFamily="2" charset="-122"/>
                <a:sym typeface="Symbol" panose="05050102010706020507" pitchFamily="18" charset="2"/>
              </a:rPr>
              <a:t>角时，重力矩为：</a:t>
            </a:r>
            <a:endParaRPr kumimoji="1" lang="zh-CN" altLang="en-US" sz="2800" b="1" i="1">
              <a:latin typeface="宋体" panose="02010600030101010101" pitchFamily="2" charset="-122"/>
              <a:sym typeface="Symbol" panose="05050102010706020507" pitchFamily="18" charset="2"/>
            </a:endParaRPr>
          </a:p>
        </p:txBody>
      </p:sp>
      <p:sp>
        <p:nvSpPr>
          <p:cNvPr id="46097"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1727244-339A-4D1C-8DF5-76652C8CCF45}" type="slidenum">
              <a:rPr lang="en-US" altLang="zh-CN" sz="2400">
                <a:solidFill>
                  <a:srgbClr val="0000FF"/>
                </a:solidFill>
                <a:latin typeface="Times New Roman" panose="02020603050405020304" pitchFamily="18" charset="0"/>
              </a:rPr>
            </a:fld>
            <a:endParaRPr lang="en-US" altLang="zh-CN" sz="2400">
              <a:solidFill>
                <a:srgbClr val="0000FF"/>
              </a:solidFill>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21506">
                                            <p:txEl>
                                              <p:pRg st="0" end="0"/>
                                            </p:txEl>
                                          </p:spTgt>
                                        </p:tgtEl>
                                        <p:attrNameLst>
                                          <p:attrName>style.visibility</p:attrName>
                                        </p:attrNameLst>
                                      </p:cBhvr>
                                      <p:to>
                                        <p:strVal val="visible"/>
                                      </p:to>
                                    </p:set>
                                    <p:animEffect transition="in" filter="box(out)">
                                      <p:cBhvr>
                                        <p:cTn id="7" dur="500"/>
                                        <p:tgtEl>
                                          <p:spTgt spid="21506">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linds(horizontal)">
                                      <p:cBhvr>
                                        <p:cTn id="11" dur="500"/>
                                        <p:tgtEl>
                                          <p:spTgt spid="3"/>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215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500"/>
                                        <p:tgtEl>
                                          <p:spTgt spid="6"/>
                                        </p:tgtEl>
                                      </p:cBhvr>
                                    </p:animEffect>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1569">
                                            <p:txEl>
                                              <p:pRg st="0" end="0"/>
                                            </p:txEl>
                                          </p:spTgt>
                                        </p:tgtEl>
                                        <p:attrNameLst>
                                          <p:attrName>style.visibility</p:attrName>
                                        </p:attrNameLst>
                                      </p:cBhvr>
                                      <p:to>
                                        <p:strVal val="visible"/>
                                      </p:to>
                                    </p:set>
                                    <p:animEffect transition="in" filter="wipe(up)">
                                      <p:cBhvr>
                                        <p:cTn id="27" dur="500"/>
                                        <p:tgtEl>
                                          <p:spTgt spid="21569">
                                            <p:txEl>
                                              <p:pRg st="0" end="0"/>
                                            </p:txEl>
                                          </p:spTgt>
                                        </p:tgtEl>
                                      </p:cBhvr>
                                    </p:animEffect>
                                  </p:childTnLst>
                                </p:cTn>
                              </p:par>
                            </p:childTnLst>
                          </p:cTn>
                        </p:par>
                        <p:par>
                          <p:cTn id="28" fill="hold">
                            <p:stCondLst>
                              <p:cond delay="500"/>
                            </p:stCondLst>
                            <p:childTnLst>
                              <p:par>
                                <p:cTn id="29" presetID="22" presetClass="entr" presetSubtype="1" fill="hold" grpId="0" nodeType="afterEffect">
                                  <p:stCondLst>
                                    <p:cond delay="0"/>
                                  </p:stCondLst>
                                  <p:childTnLst>
                                    <p:set>
                                      <p:cBhvr>
                                        <p:cTn id="30" dur="1" fill="hold">
                                          <p:stCondLst>
                                            <p:cond delay="0"/>
                                          </p:stCondLst>
                                        </p:cTn>
                                        <p:tgtEl>
                                          <p:spTgt spid="21507">
                                            <p:txEl>
                                              <p:pRg st="0" end="0"/>
                                            </p:txEl>
                                          </p:spTgt>
                                        </p:tgtEl>
                                        <p:attrNameLst>
                                          <p:attrName>style.visibility</p:attrName>
                                        </p:attrNameLst>
                                      </p:cBhvr>
                                      <p:to>
                                        <p:strVal val="visible"/>
                                      </p:to>
                                    </p:set>
                                    <p:animEffect transition="in" filter="wipe(up)">
                                      <p:cBhvr>
                                        <p:cTn id="31" dur="500"/>
                                        <p:tgtEl>
                                          <p:spTgt spid="21507">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wipe(left)">
                                      <p:cBhvr>
                                        <p:cTn id="36" dur="500"/>
                                        <p:tgtEl>
                                          <p:spTgt spid="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21570">
                                            <p:txEl>
                                              <p:pRg st="0" end="0"/>
                                            </p:txEl>
                                          </p:spTgt>
                                        </p:tgtEl>
                                        <p:attrNameLst>
                                          <p:attrName>style.visibility</p:attrName>
                                        </p:attrNameLst>
                                      </p:cBhvr>
                                      <p:to>
                                        <p:strVal val="visible"/>
                                      </p:to>
                                    </p:set>
                                    <p:animEffect transition="in" filter="wipe(up)">
                                      <p:cBhvr>
                                        <p:cTn id="41" dur="500"/>
                                        <p:tgtEl>
                                          <p:spTgt spid="21570">
                                            <p:txEl>
                                              <p:pRg st="0" end="0"/>
                                            </p:txEl>
                                          </p:spTgt>
                                        </p:tgtEl>
                                      </p:cBhvr>
                                    </p:animEffect>
                                  </p:childTnLst>
                                </p:cTn>
                              </p:par>
                            </p:childTnLst>
                          </p:cTn>
                        </p:par>
                        <p:par>
                          <p:cTn id="42" fill="hold">
                            <p:stCondLst>
                              <p:cond delay="500"/>
                            </p:stCondLst>
                            <p:childTnLst>
                              <p:par>
                                <p:cTn id="43" presetID="3" presetClass="entr" presetSubtype="10" fill="hold" nodeType="after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blinds(horizontal)">
                                      <p:cBhvr>
                                        <p:cTn id="45" dur="500"/>
                                        <p:tgtEl>
                                          <p:spTgt spid="9"/>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nodeType="click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wipe(up)">
                                      <p:cBhvr>
                                        <p:cTn id="50" dur="500"/>
                                        <p:tgtEl>
                                          <p:spTgt spid="8"/>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32" fill="hold" nodeType="click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box(out)">
                                      <p:cBhvr>
                                        <p:cTn id="55" dur="500"/>
                                        <p:tgtEl>
                                          <p:spTgt spid="10"/>
                                        </p:tgtEl>
                                      </p:cBhvr>
                                    </p:animEffect>
                                  </p:childTnLst>
                                </p:cTn>
                              </p:par>
                            </p:childTnLst>
                          </p:cTn>
                        </p:par>
                      </p:childTnLst>
                    </p:cTn>
                  </p:par>
                  <p:par>
                    <p:cTn id="56" fill="hold">
                      <p:stCondLst>
                        <p:cond delay="indefinite"/>
                      </p:stCondLst>
                      <p:childTnLst>
                        <p:par>
                          <p:cTn id="57" fill="hold">
                            <p:stCondLst>
                              <p:cond delay="0"/>
                            </p:stCondLst>
                            <p:childTnLst>
                              <p:par>
                                <p:cTn id="58" presetID="4" presetClass="entr" presetSubtype="32" fill="hold" nodeType="clickEffect">
                                  <p:stCondLst>
                                    <p:cond delay="0"/>
                                  </p:stCondLst>
                                  <p:childTnLst>
                                    <p:set>
                                      <p:cBhvr>
                                        <p:cTn id="59" dur="1" fill="hold">
                                          <p:stCondLst>
                                            <p:cond delay="0"/>
                                          </p:stCondLst>
                                        </p:cTn>
                                        <p:tgtEl>
                                          <p:spTgt spid="21508"/>
                                        </p:tgtEl>
                                        <p:attrNameLst>
                                          <p:attrName>style.visibility</p:attrName>
                                        </p:attrNameLst>
                                      </p:cBhvr>
                                      <p:to>
                                        <p:strVal val="visible"/>
                                      </p:to>
                                    </p:set>
                                    <p:animEffect transition="in" filter="box(out)">
                                      <p:cBhvr>
                                        <p:cTn id="60" dur="500"/>
                                        <p:tgtEl>
                                          <p:spTgt spid="21508"/>
                                        </p:tgtEl>
                                      </p:cBhvr>
                                    </p:animEffect>
                                  </p:childTnLst>
                                </p:cTn>
                              </p:par>
                            </p:childTnLst>
                          </p:cTn>
                        </p:par>
                      </p:childTnLst>
                    </p:cTn>
                  </p:par>
                  <p:par>
                    <p:cTn id="61" fill="hold">
                      <p:stCondLst>
                        <p:cond delay="indefinite"/>
                      </p:stCondLst>
                      <p:childTnLst>
                        <p:par>
                          <p:cTn id="62" fill="hold">
                            <p:stCondLst>
                              <p:cond delay="0"/>
                            </p:stCondLst>
                            <p:childTnLst>
                              <p:par>
                                <p:cTn id="63" presetID="4" presetClass="entr" presetSubtype="32" fill="hold" nodeType="clickEffect">
                                  <p:stCondLst>
                                    <p:cond delay="0"/>
                                  </p:stCondLst>
                                  <p:childTnLst>
                                    <p:set>
                                      <p:cBhvr>
                                        <p:cTn id="64" dur="1" fill="hold">
                                          <p:stCondLst>
                                            <p:cond delay="0"/>
                                          </p:stCondLst>
                                        </p:cTn>
                                        <p:tgtEl>
                                          <p:spTgt spid="21537"/>
                                        </p:tgtEl>
                                        <p:attrNameLst>
                                          <p:attrName>style.visibility</p:attrName>
                                        </p:attrNameLst>
                                      </p:cBhvr>
                                      <p:to>
                                        <p:strVal val="visible"/>
                                      </p:to>
                                    </p:set>
                                    <p:animEffect transition="in" filter="box(out)">
                                      <p:cBhvr>
                                        <p:cTn id="65" dur="500"/>
                                        <p:tgtEl>
                                          <p:spTgt spid="21537"/>
                                        </p:tgtEl>
                                      </p:cBhvr>
                                    </p:animEffect>
                                  </p:childTnLst>
                                </p:cTn>
                              </p:par>
                            </p:childTnLst>
                          </p:cTn>
                        </p:par>
                      </p:childTnLst>
                    </p:cTn>
                  </p:par>
                  <p:par>
                    <p:cTn id="66" fill="hold">
                      <p:stCondLst>
                        <p:cond delay="indefinite"/>
                      </p:stCondLst>
                      <p:childTnLst>
                        <p:par>
                          <p:cTn id="67" fill="hold">
                            <p:stCondLst>
                              <p:cond delay="0"/>
                            </p:stCondLst>
                            <p:childTnLst>
                              <p:par>
                                <p:cTn id="68" presetID="4" presetClass="entr" presetSubtype="32" fill="hold" nodeType="clickEffect">
                                  <p:stCondLst>
                                    <p:cond delay="0"/>
                                  </p:stCondLst>
                                  <p:childTnLst>
                                    <p:set>
                                      <p:cBhvr>
                                        <p:cTn id="69" dur="1" fill="hold">
                                          <p:stCondLst>
                                            <p:cond delay="0"/>
                                          </p:stCondLst>
                                        </p:cTn>
                                        <p:tgtEl>
                                          <p:spTgt spid="21536"/>
                                        </p:tgtEl>
                                        <p:attrNameLst>
                                          <p:attrName>style.visibility</p:attrName>
                                        </p:attrNameLst>
                                      </p:cBhvr>
                                      <p:to>
                                        <p:strVal val="visible"/>
                                      </p:to>
                                    </p:set>
                                    <p:animEffect transition="in" filter="box(out)">
                                      <p:cBhvr>
                                        <p:cTn id="70" dur="500"/>
                                        <p:tgtEl>
                                          <p:spTgt spid="215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autoUpdateAnimBg="0" build="p"/>
      <p:bldP spid="21507" grpId="0" autoUpdateAnimBg="0" build="p"/>
      <p:bldP spid="21542" grpId="0"/>
      <p:bldP spid="21569" grpId="0" autoUpdateAnimBg="0" build="p"/>
      <p:bldP spid="21570" grpId="0" autoUpdateAnimBg="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32" name="Object 4"/>
          <p:cNvGraphicFramePr>
            <a:graphicFrameLocks noChangeAspect="1"/>
          </p:cNvGraphicFramePr>
          <p:nvPr/>
        </p:nvGraphicFramePr>
        <p:xfrm>
          <a:off x="596900" y="292100"/>
          <a:ext cx="2747963" cy="985838"/>
        </p:xfrm>
        <a:graphic>
          <a:graphicData uri="http://schemas.openxmlformats.org/presentationml/2006/ole">
            <mc:AlternateContent xmlns:mc="http://schemas.openxmlformats.org/markup-compatibility/2006">
              <mc:Choice xmlns:v="urn:schemas-microsoft-com:vml" Requires="v">
                <p:oleObj spid="_x0000_s48319" name="公式" r:id="rId1" imgW="1562100" imgH="546100" progId="Equation.3">
                  <p:embed/>
                </p:oleObj>
              </mc:Choice>
              <mc:Fallback>
                <p:oleObj name="公式" r:id="rId1" imgW="1562100" imgH="5461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900" y="292100"/>
                        <a:ext cx="2747963" cy="9858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3" name="Object 5"/>
          <p:cNvGraphicFramePr>
            <a:graphicFrameLocks noChangeAspect="1"/>
          </p:cNvGraphicFramePr>
          <p:nvPr/>
        </p:nvGraphicFramePr>
        <p:xfrm>
          <a:off x="468313" y="1252538"/>
          <a:ext cx="3043237" cy="952500"/>
        </p:xfrm>
        <a:graphic>
          <a:graphicData uri="http://schemas.openxmlformats.org/presentationml/2006/ole">
            <mc:AlternateContent xmlns:mc="http://schemas.openxmlformats.org/markup-compatibility/2006">
              <mc:Choice xmlns:v="urn:schemas-microsoft-com:vml" Requires="v">
                <p:oleObj spid="_x0000_s48320" name="公式" r:id="rId3" imgW="2006600" imgH="558800" progId="Equation.3">
                  <p:embed/>
                </p:oleObj>
              </mc:Choice>
              <mc:Fallback>
                <p:oleObj name="公式" r:id="rId3" imgW="2006600" imgH="5588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1252538"/>
                        <a:ext cx="3043237" cy="9525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4" name="Object 6"/>
          <p:cNvGraphicFramePr>
            <a:graphicFrameLocks noChangeAspect="1"/>
          </p:cNvGraphicFramePr>
          <p:nvPr/>
        </p:nvGraphicFramePr>
        <p:xfrm>
          <a:off x="239713" y="2439988"/>
          <a:ext cx="1514475" cy="955675"/>
        </p:xfrm>
        <a:graphic>
          <a:graphicData uri="http://schemas.openxmlformats.org/presentationml/2006/ole">
            <mc:AlternateContent xmlns:mc="http://schemas.openxmlformats.org/markup-compatibility/2006">
              <mc:Choice xmlns:v="urn:schemas-microsoft-com:vml" Requires="v">
                <p:oleObj spid="_x0000_s48321" name="公式" r:id="rId5" imgW="863600" imgH="558800" progId="Equation.3">
                  <p:embed/>
                </p:oleObj>
              </mc:Choice>
              <mc:Fallback>
                <p:oleObj name="公式" r:id="rId5" imgW="863600" imgH="5588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9713" y="2439988"/>
                        <a:ext cx="1514475" cy="9556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69" name="Object 41"/>
          <p:cNvGraphicFramePr>
            <a:graphicFrameLocks noChangeAspect="1"/>
          </p:cNvGraphicFramePr>
          <p:nvPr/>
        </p:nvGraphicFramePr>
        <p:xfrm>
          <a:off x="4506913" y="2386013"/>
          <a:ext cx="2095500" cy="1062037"/>
        </p:xfrm>
        <a:graphic>
          <a:graphicData uri="http://schemas.openxmlformats.org/presentationml/2006/ole">
            <mc:AlternateContent xmlns:mc="http://schemas.openxmlformats.org/markup-compatibility/2006">
              <mc:Choice xmlns:v="urn:schemas-microsoft-com:vml" Requires="v">
                <p:oleObj spid="_x0000_s48322" name="公式" r:id="rId7" imgW="1244600" imgH="635000" progId="Equation.3">
                  <p:embed/>
                </p:oleObj>
              </mc:Choice>
              <mc:Fallback>
                <p:oleObj name="公式" r:id="rId7" imgW="1244600" imgH="635000" progId="Equation.3">
                  <p:embed/>
                  <p:pic>
                    <p:nvPicPr>
                      <p:cNvPr id="0" name="Object 4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06913" y="2386013"/>
                        <a:ext cx="2095500" cy="106203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70" name="Object 42"/>
          <p:cNvGraphicFramePr>
            <a:graphicFrameLocks noChangeAspect="1"/>
          </p:cNvGraphicFramePr>
          <p:nvPr/>
        </p:nvGraphicFramePr>
        <p:xfrm>
          <a:off x="1763713" y="2052638"/>
          <a:ext cx="2716212" cy="1808162"/>
        </p:xfrm>
        <a:graphic>
          <a:graphicData uri="http://schemas.openxmlformats.org/presentationml/2006/ole">
            <mc:AlternateContent xmlns:mc="http://schemas.openxmlformats.org/markup-compatibility/2006">
              <mc:Choice xmlns:v="urn:schemas-microsoft-com:vml" Requires="v">
                <p:oleObj spid="_x0000_s48323" name="公式" r:id="rId9" imgW="1651000" imgH="1168400" progId="Equation.3">
                  <p:embed/>
                </p:oleObj>
              </mc:Choice>
              <mc:Fallback>
                <p:oleObj name="公式" r:id="rId9" imgW="1651000" imgH="1168400" progId="Equation.3">
                  <p:embed/>
                  <p:pic>
                    <p:nvPicPr>
                      <p:cNvPr id="0" name="Object 4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63713" y="2052638"/>
                        <a:ext cx="2716212" cy="180816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8135" name="Group 43"/>
          <p:cNvGrpSpPr/>
          <p:nvPr/>
        </p:nvGrpSpPr>
        <p:grpSpPr bwMode="auto">
          <a:xfrm>
            <a:off x="4535488" y="411163"/>
            <a:ext cx="4608512" cy="1079500"/>
            <a:chOff x="2699" y="1480"/>
            <a:chExt cx="2903" cy="680"/>
          </a:xfrm>
        </p:grpSpPr>
        <p:grpSp>
          <p:nvGrpSpPr>
            <p:cNvPr id="48151" name="Group 44"/>
            <p:cNvGrpSpPr/>
            <p:nvPr/>
          </p:nvGrpSpPr>
          <p:grpSpPr bwMode="auto">
            <a:xfrm>
              <a:off x="3243" y="1752"/>
              <a:ext cx="2359" cy="327"/>
              <a:chOff x="1701" y="3521"/>
              <a:chExt cx="2359" cy="327"/>
            </a:xfrm>
          </p:grpSpPr>
          <p:sp>
            <p:nvSpPr>
              <p:cNvPr id="48174" name="Text Box 45"/>
              <p:cNvSpPr txBox="1">
                <a:spLocks noChangeArrowheads="1"/>
              </p:cNvSpPr>
              <p:nvPr/>
            </p:nvSpPr>
            <p:spPr bwMode="auto">
              <a:xfrm>
                <a:off x="3742" y="3521"/>
                <a:ext cx="31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800" b="1" i="1">
                    <a:latin typeface="Times New Roman" panose="02020603050405020304" pitchFamily="18" charset="0"/>
                    <a:ea typeface="楷体_GB2312" pitchFamily="49" charset="-122"/>
                  </a:rPr>
                  <a:t>x</a:t>
                </a:r>
                <a:endParaRPr kumimoji="1" lang="en-US" altLang="zh-CN" sz="2800" b="1" i="1">
                  <a:latin typeface="Times New Roman" panose="02020603050405020304" pitchFamily="18" charset="0"/>
                  <a:ea typeface="楷体_GB2312" pitchFamily="49" charset="-122"/>
                </a:endParaRPr>
              </a:p>
            </p:txBody>
          </p:sp>
          <p:sp>
            <p:nvSpPr>
              <p:cNvPr id="48175" name="Line 46"/>
              <p:cNvSpPr>
                <a:spLocks noChangeShapeType="1"/>
              </p:cNvSpPr>
              <p:nvPr/>
            </p:nvSpPr>
            <p:spPr bwMode="auto">
              <a:xfrm>
                <a:off x="1701" y="3566"/>
                <a:ext cx="2256" cy="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8152" name="Text Box 47"/>
            <p:cNvSpPr txBox="1">
              <a:spLocks noChangeArrowheads="1"/>
            </p:cNvSpPr>
            <p:nvPr/>
          </p:nvSpPr>
          <p:spPr bwMode="auto">
            <a:xfrm>
              <a:off x="2820" y="1683"/>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800" b="1" i="1">
                  <a:latin typeface="Times New Roman" panose="02020603050405020304" pitchFamily="18" charset="0"/>
                  <a:ea typeface="楷体_GB2312" pitchFamily="49" charset="-122"/>
                </a:rPr>
                <a:t>O</a:t>
              </a:r>
              <a:endParaRPr kumimoji="1" lang="en-US" altLang="zh-CN" sz="2800" b="1" i="1">
                <a:latin typeface="Times New Roman" panose="02020603050405020304" pitchFamily="18" charset="0"/>
                <a:ea typeface="楷体_GB2312" pitchFamily="49" charset="-122"/>
              </a:endParaRPr>
            </a:p>
          </p:txBody>
        </p:sp>
        <p:grpSp>
          <p:nvGrpSpPr>
            <p:cNvPr id="48153" name="Group 48"/>
            <p:cNvGrpSpPr/>
            <p:nvPr/>
          </p:nvGrpSpPr>
          <p:grpSpPr bwMode="auto">
            <a:xfrm>
              <a:off x="2699" y="1480"/>
              <a:ext cx="2415" cy="363"/>
              <a:chOff x="839" y="255"/>
              <a:chExt cx="2415" cy="363"/>
            </a:xfrm>
          </p:grpSpPr>
          <p:grpSp>
            <p:nvGrpSpPr>
              <p:cNvPr id="48160" name="Group 49"/>
              <p:cNvGrpSpPr/>
              <p:nvPr/>
            </p:nvGrpSpPr>
            <p:grpSpPr bwMode="auto">
              <a:xfrm>
                <a:off x="839" y="255"/>
                <a:ext cx="816" cy="96"/>
                <a:chOff x="4128" y="720"/>
                <a:chExt cx="816" cy="96"/>
              </a:xfrm>
            </p:grpSpPr>
            <p:sp>
              <p:nvSpPr>
                <p:cNvPr id="48164" name="Line 50"/>
                <p:cNvSpPr>
                  <a:spLocks noChangeShapeType="1"/>
                </p:cNvSpPr>
                <p:nvPr/>
              </p:nvSpPr>
              <p:spPr bwMode="auto">
                <a:xfrm>
                  <a:off x="4128" y="816"/>
                  <a:ext cx="816" cy="0"/>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grpSp>
              <p:nvGrpSpPr>
                <p:cNvPr id="48165" name="Group 51"/>
                <p:cNvGrpSpPr/>
                <p:nvPr/>
              </p:nvGrpSpPr>
              <p:grpSpPr bwMode="auto">
                <a:xfrm>
                  <a:off x="4224" y="720"/>
                  <a:ext cx="672" cy="96"/>
                  <a:chOff x="336" y="2304"/>
                  <a:chExt cx="672" cy="96"/>
                </a:xfrm>
              </p:grpSpPr>
              <p:sp>
                <p:nvSpPr>
                  <p:cNvPr id="48166" name="Line 52"/>
                  <p:cNvSpPr>
                    <a:spLocks noChangeShapeType="1"/>
                  </p:cNvSpPr>
                  <p:nvPr/>
                </p:nvSpPr>
                <p:spPr bwMode="auto">
                  <a:xfrm flipH="1">
                    <a:off x="336" y="2304"/>
                    <a:ext cx="96"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48167" name="Line 53"/>
                  <p:cNvSpPr>
                    <a:spLocks noChangeShapeType="1"/>
                  </p:cNvSpPr>
                  <p:nvPr/>
                </p:nvSpPr>
                <p:spPr bwMode="auto">
                  <a:xfrm flipH="1">
                    <a:off x="432" y="2304"/>
                    <a:ext cx="96"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48168" name="Line 54"/>
                  <p:cNvSpPr>
                    <a:spLocks noChangeShapeType="1"/>
                  </p:cNvSpPr>
                  <p:nvPr/>
                </p:nvSpPr>
                <p:spPr bwMode="auto">
                  <a:xfrm flipH="1">
                    <a:off x="528" y="2304"/>
                    <a:ext cx="96"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48169" name="Line 55"/>
                  <p:cNvSpPr>
                    <a:spLocks noChangeShapeType="1"/>
                  </p:cNvSpPr>
                  <p:nvPr/>
                </p:nvSpPr>
                <p:spPr bwMode="auto">
                  <a:xfrm flipH="1">
                    <a:off x="624" y="2304"/>
                    <a:ext cx="96"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48170" name="Line 56"/>
                  <p:cNvSpPr>
                    <a:spLocks noChangeShapeType="1"/>
                  </p:cNvSpPr>
                  <p:nvPr/>
                </p:nvSpPr>
                <p:spPr bwMode="auto">
                  <a:xfrm flipH="1">
                    <a:off x="720" y="2304"/>
                    <a:ext cx="96"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48171" name="Line 57"/>
                  <p:cNvSpPr>
                    <a:spLocks noChangeShapeType="1"/>
                  </p:cNvSpPr>
                  <p:nvPr/>
                </p:nvSpPr>
                <p:spPr bwMode="auto">
                  <a:xfrm flipH="1">
                    <a:off x="816" y="2304"/>
                    <a:ext cx="96"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48172" name="Line 58"/>
                  <p:cNvSpPr>
                    <a:spLocks noChangeShapeType="1"/>
                  </p:cNvSpPr>
                  <p:nvPr/>
                </p:nvSpPr>
                <p:spPr bwMode="auto">
                  <a:xfrm flipH="1">
                    <a:off x="912" y="2304"/>
                    <a:ext cx="96"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48173" name="Line 59"/>
                  <p:cNvSpPr>
                    <a:spLocks noChangeShapeType="1"/>
                  </p:cNvSpPr>
                  <p:nvPr/>
                </p:nvSpPr>
                <p:spPr bwMode="auto">
                  <a:xfrm flipH="1">
                    <a:off x="912" y="2304"/>
                    <a:ext cx="96"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grpSp>
          </p:grpSp>
          <p:sp>
            <p:nvSpPr>
              <p:cNvPr id="48161" name="AutoShape 60"/>
              <p:cNvSpPr>
                <a:spLocks noChangeArrowheads="1"/>
              </p:cNvSpPr>
              <p:nvPr/>
            </p:nvSpPr>
            <p:spPr bwMode="auto">
              <a:xfrm>
                <a:off x="1175" y="351"/>
                <a:ext cx="163" cy="26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5831 w 21600"/>
                  <a:gd name="T13" fmla="*/ 5825 h 21600"/>
                  <a:gd name="T14" fmla="*/ 15769 w 21600"/>
                  <a:gd name="T15" fmla="*/ 15775 h 21600"/>
                </a:gdLst>
                <a:ahLst/>
                <a:cxnLst>
                  <a:cxn ang="T8">
                    <a:pos x="T0" y="T1"/>
                  </a:cxn>
                  <a:cxn ang="T9">
                    <a:pos x="T2" y="T3"/>
                  </a:cxn>
                  <a:cxn ang="T10">
                    <a:pos x="T4" y="T5"/>
                  </a:cxn>
                  <a:cxn ang="T11">
                    <a:pos x="T6" y="T7"/>
                  </a:cxn>
                </a:cxnLst>
                <a:rect l="T12" t="T13" r="T14" b="T15"/>
                <a:pathLst>
                  <a:path w="21600" h="21600">
                    <a:moveTo>
                      <a:pt x="0" y="0"/>
                    </a:moveTo>
                    <a:lnTo>
                      <a:pt x="8100" y="21600"/>
                    </a:lnTo>
                    <a:lnTo>
                      <a:pt x="13500" y="21600"/>
                    </a:lnTo>
                    <a:lnTo>
                      <a:pt x="21600" y="0"/>
                    </a:lnTo>
                    <a:lnTo>
                      <a:pt x="0" y="0"/>
                    </a:lnTo>
                    <a:close/>
                  </a:path>
                </a:pathLst>
              </a:custGeom>
              <a:gradFill rotWithShape="1">
                <a:gsLst>
                  <a:gs pos="0">
                    <a:srgbClr val="007676"/>
                  </a:gs>
                  <a:gs pos="50000">
                    <a:srgbClr val="00FFFF"/>
                  </a:gs>
                  <a:gs pos="100000">
                    <a:srgbClr val="007676"/>
                  </a:gs>
                </a:gsLst>
                <a:lin ang="0" scaled="1"/>
              </a:gradFill>
              <a:ln w="9525">
                <a:solidFill>
                  <a:schemeClr val="accent1"/>
                </a:solidFill>
                <a:miter lim="800000"/>
              </a:ln>
            </p:spPr>
            <p:txBody>
              <a:bodyPr wrap="none" anchor="ctr"/>
              <a:lstStyle/>
              <a:p>
                <a:endParaRPr lang="zh-CN" altLang="en-US"/>
              </a:p>
            </p:txBody>
          </p:sp>
          <p:sp>
            <p:nvSpPr>
              <p:cNvPr id="48162" name="Rectangle 61"/>
              <p:cNvSpPr>
                <a:spLocks noChangeArrowheads="1"/>
              </p:cNvSpPr>
              <p:nvPr/>
            </p:nvSpPr>
            <p:spPr bwMode="auto">
              <a:xfrm>
                <a:off x="1238" y="548"/>
                <a:ext cx="2016" cy="48"/>
              </a:xfrm>
              <a:prstGeom prst="rect">
                <a:avLst/>
              </a:prstGeom>
              <a:gradFill rotWithShape="1">
                <a:gsLst>
                  <a:gs pos="0">
                    <a:srgbClr val="000000"/>
                  </a:gs>
                  <a:gs pos="50000">
                    <a:srgbClr val="00CCFF"/>
                  </a:gs>
                  <a:gs pos="100000">
                    <a:srgbClr val="000000"/>
                  </a:gs>
                </a:gsLst>
                <a:lin ang="5400000" scaled="1"/>
              </a:gradFill>
              <a:ln w="9525" algn="ctr">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8163" name="Oval 62"/>
              <p:cNvSpPr>
                <a:spLocks noChangeArrowheads="1"/>
              </p:cNvSpPr>
              <p:nvPr/>
            </p:nvSpPr>
            <p:spPr bwMode="auto">
              <a:xfrm>
                <a:off x="1238" y="548"/>
                <a:ext cx="46" cy="46"/>
              </a:xfrm>
              <a:prstGeom prst="ellipse">
                <a:avLst/>
              </a:prstGeom>
              <a:gradFill rotWithShape="1">
                <a:gsLst>
                  <a:gs pos="0">
                    <a:srgbClr val="FFFFFF"/>
                  </a:gs>
                  <a:gs pos="100000">
                    <a:srgbClr val="9933FF"/>
                  </a:gs>
                </a:gsLst>
                <a:path path="shape">
                  <a:fillToRect l="50000" t="50000" r="50000" b="50000"/>
                </a:path>
              </a:gradFill>
              <a:ln w="19050" algn="ctr">
                <a:solidFill>
                  <a:srgbClr val="003366"/>
                </a:solidFill>
                <a:round/>
              </a:ln>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48154" name="Group 63"/>
            <p:cNvGrpSpPr/>
            <p:nvPr/>
          </p:nvGrpSpPr>
          <p:grpSpPr bwMode="auto">
            <a:xfrm>
              <a:off x="3034" y="1776"/>
              <a:ext cx="2016" cy="384"/>
              <a:chOff x="1927" y="917"/>
              <a:chExt cx="2016" cy="384"/>
            </a:xfrm>
          </p:grpSpPr>
          <p:sp>
            <p:nvSpPr>
              <p:cNvPr id="48158" name="Rectangle 64"/>
              <p:cNvSpPr>
                <a:spLocks noChangeArrowheads="1"/>
              </p:cNvSpPr>
              <p:nvPr/>
            </p:nvSpPr>
            <p:spPr bwMode="auto">
              <a:xfrm rot="1200000">
                <a:off x="1927" y="1253"/>
                <a:ext cx="2016" cy="48"/>
              </a:xfrm>
              <a:prstGeom prst="rect">
                <a:avLst/>
              </a:prstGeom>
              <a:gradFill rotWithShape="1">
                <a:gsLst>
                  <a:gs pos="0">
                    <a:srgbClr val="000000"/>
                  </a:gs>
                  <a:gs pos="50000">
                    <a:srgbClr val="00CCFF"/>
                  </a:gs>
                  <a:gs pos="100000">
                    <a:srgbClr val="000000"/>
                  </a:gs>
                </a:gsLst>
                <a:lin ang="5400000" scaled="1"/>
              </a:gradFill>
              <a:ln w="9525" algn="ctr">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8159" name="Oval 65"/>
              <p:cNvSpPr>
                <a:spLocks noChangeArrowheads="1"/>
              </p:cNvSpPr>
              <p:nvPr/>
            </p:nvSpPr>
            <p:spPr bwMode="auto">
              <a:xfrm>
                <a:off x="1988" y="917"/>
                <a:ext cx="46" cy="46"/>
              </a:xfrm>
              <a:prstGeom prst="ellipse">
                <a:avLst/>
              </a:prstGeom>
              <a:gradFill rotWithShape="1">
                <a:gsLst>
                  <a:gs pos="0">
                    <a:srgbClr val="FFFFFF"/>
                  </a:gs>
                  <a:gs pos="100000">
                    <a:srgbClr val="9933FF"/>
                  </a:gs>
                </a:gsLst>
                <a:path path="shape">
                  <a:fillToRect l="50000" t="50000" r="50000" b="50000"/>
                </a:path>
              </a:gradFill>
              <a:ln w="19050" algn="ctr">
                <a:solidFill>
                  <a:srgbClr val="003366"/>
                </a:solidFill>
                <a:round/>
              </a:ln>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48155" name="Group 66"/>
            <p:cNvGrpSpPr/>
            <p:nvPr/>
          </p:nvGrpSpPr>
          <p:grpSpPr bwMode="auto">
            <a:xfrm>
              <a:off x="3396" y="1728"/>
              <a:ext cx="434" cy="327"/>
              <a:chOff x="1536" y="503"/>
              <a:chExt cx="434" cy="327"/>
            </a:xfrm>
          </p:grpSpPr>
          <p:sp>
            <p:nvSpPr>
              <p:cNvPr id="48156" name="Rectangle 67"/>
              <p:cNvSpPr>
                <a:spLocks noChangeArrowheads="1"/>
              </p:cNvSpPr>
              <p:nvPr/>
            </p:nvSpPr>
            <p:spPr bwMode="auto">
              <a:xfrm>
                <a:off x="1737" y="503"/>
                <a:ext cx="23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zh-CN" sz="2800" b="1" i="1">
                    <a:latin typeface="Times New Roman" panose="02020603050405020304" pitchFamily="18" charset="0"/>
                    <a:ea typeface="楷体_GB2312" pitchFamily="49" charset="-122"/>
                    <a:sym typeface="Symbol" panose="05050102010706020507" pitchFamily="18" charset="2"/>
                  </a:rPr>
                  <a:t></a:t>
                </a:r>
                <a:endParaRPr kumimoji="1" lang="en-US" altLang="zh-CN" sz="2800" b="1" i="1">
                  <a:latin typeface="Times New Roman" panose="02020603050405020304" pitchFamily="18" charset="0"/>
                  <a:ea typeface="楷体_GB2312" pitchFamily="49" charset="-122"/>
                  <a:sym typeface="Symbol" panose="05050102010706020507" pitchFamily="18" charset="2"/>
                </a:endParaRPr>
              </a:p>
            </p:txBody>
          </p:sp>
          <p:sp>
            <p:nvSpPr>
              <p:cNvPr id="48157" name="Arc 68"/>
              <p:cNvSpPr/>
              <p:nvPr/>
            </p:nvSpPr>
            <p:spPr bwMode="auto">
              <a:xfrm>
                <a:off x="1536" y="594"/>
                <a:ext cx="227" cy="126"/>
              </a:xfrm>
              <a:custGeom>
                <a:avLst/>
                <a:gdLst>
                  <a:gd name="T0" fmla="*/ 0 w 21600"/>
                  <a:gd name="T1" fmla="*/ 0 h 15001"/>
                  <a:gd name="T2" fmla="*/ 0 w 21600"/>
                  <a:gd name="T3" fmla="*/ 0 h 15001"/>
                  <a:gd name="T4" fmla="*/ 0 w 21600"/>
                  <a:gd name="T5" fmla="*/ 0 h 15001"/>
                  <a:gd name="T6" fmla="*/ 0 60000 65536"/>
                  <a:gd name="T7" fmla="*/ 0 60000 65536"/>
                  <a:gd name="T8" fmla="*/ 0 60000 65536"/>
                  <a:gd name="T9" fmla="*/ 0 w 21600"/>
                  <a:gd name="T10" fmla="*/ 0 h 15001"/>
                  <a:gd name="T11" fmla="*/ 21600 w 21600"/>
                  <a:gd name="T12" fmla="*/ 15001 h 15001"/>
                </a:gdLst>
                <a:ahLst/>
                <a:cxnLst>
                  <a:cxn ang="T6">
                    <a:pos x="T0" y="T1"/>
                  </a:cxn>
                  <a:cxn ang="T7">
                    <a:pos x="T2" y="T3"/>
                  </a:cxn>
                  <a:cxn ang="T8">
                    <a:pos x="T4" y="T5"/>
                  </a:cxn>
                </a:cxnLst>
                <a:rect l="T9" t="T10" r="T11" b="T12"/>
                <a:pathLst>
                  <a:path w="21600" h="15001" fill="none" extrusionOk="0">
                    <a:moveTo>
                      <a:pt x="21399" y="-1"/>
                    </a:moveTo>
                    <a:cubicBezTo>
                      <a:pt x="21533" y="972"/>
                      <a:pt x="21600" y="1953"/>
                      <a:pt x="21600" y="2936"/>
                    </a:cubicBezTo>
                    <a:cubicBezTo>
                      <a:pt x="21600" y="7234"/>
                      <a:pt x="20317" y="11435"/>
                      <a:pt x="17916" y="15000"/>
                    </a:cubicBezTo>
                  </a:path>
                  <a:path w="21600" h="15001" stroke="0" extrusionOk="0">
                    <a:moveTo>
                      <a:pt x="21399" y="-1"/>
                    </a:moveTo>
                    <a:cubicBezTo>
                      <a:pt x="21533" y="972"/>
                      <a:pt x="21600" y="1953"/>
                      <a:pt x="21600" y="2936"/>
                    </a:cubicBezTo>
                    <a:cubicBezTo>
                      <a:pt x="21600" y="7234"/>
                      <a:pt x="20317" y="11435"/>
                      <a:pt x="17916" y="15000"/>
                    </a:cubicBezTo>
                    <a:lnTo>
                      <a:pt x="0" y="2936"/>
                    </a:lnTo>
                    <a:lnTo>
                      <a:pt x="21399" y="-1"/>
                    </a:lnTo>
                    <a:close/>
                  </a:path>
                </a:pathLst>
              </a:custGeom>
              <a:noFill/>
              <a:ln w="31750">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grpSp>
        <p:nvGrpSpPr>
          <p:cNvPr id="9" name="Group 74"/>
          <p:cNvGrpSpPr/>
          <p:nvPr/>
        </p:nvGrpSpPr>
        <p:grpSpPr bwMode="auto">
          <a:xfrm>
            <a:off x="6697663" y="1404938"/>
            <a:ext cx="650875" cy="1074737"/>
            <a:chOff x="4219" y="709"/>
            <a:chExt cx="410" cy="677"/>
          </a:xfrm>
        </p:grpSpPr>
        <p:sp>
          <p:nvSpPr>
            <p:cNvPr id="48148" name="Oval 69"/>
            <p:cNvSpPr>
              <a:spLocks noChangeArrowheads="1"/>
            </p:cNvSpPr>
            <p:nvPr/>
          </p:nvSpPr>
          <p:spPr bwMode="auto">
            <a:xfrm>
              <a:off x="4219" y="709"/>
              <a:ext cx="90" cy="90"/>
            </a:xfrm>
            <a:prstGeom prst="ellipse">
              <a:avLst/>
            </a:prstGeom>
            <a:gradFill rotWithShape="1">
              <a:gsLst>
                <a:gs pos="0">
                  <a:srgbClr val="FFFFFF"/>
                </a:gs>
                <a:gs pos="100000">
                  <a:srgbClr val="9933FF"/>
                </a:gs>
              </a:gsLst>
              <a:path path="shape">
                <a:fillToRect l="50000" t="50000" r="50000" b="50000"/>
              </a:path>
            </a:gradFill>
            <a:ln w="19050" algn="ctr">
              <a:solidFill>
                <a:srgbClr val="003366"/>
              </a:solidFill>
              <a:round/>
            </a:ln>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48149" name="Object 72"/>
            <p:cNvGraphicFramePr>
              <a:graphicFrameLocks noChangeAspect="1"/>
            </p:cNvGraphicFramePr>
            <p:nvPr/>
          </p:nvGraphicFramePr>
          <p:xfrm>
            <a:off x="4253" y="1071"/>
            <a:ext cx="376" cy="315"/>
          </p:xfrm>
          <a:graphic>
            <a:graphicData uri="http://schemas.openxmlformats.org/presentationml/2006/ole">
              <mc:AlternateContent xmlns:mc="http://schemas.openxmlformats.org/markup-compatibility/2006">
                <mc:Choice xmlns:v="urn:schemas-microsoft-com:vml" Requires="v">
                  <p:oleObj spid="_x0000_s48324" name="公式" r:id="rId11" imgW="393700" imgH="279400" progId="Equation.3">
                    <p:embed/>
                  </p:oleObj>
                </mc:Choice>
                <mc:Fallback>
                  <p:oleObj name="公式" r:id="rId11" imgW="393700" imgH="279400" progId="Equation.3">
                    <p:embed/>
                    <p:pic>
                      <p:nvPicPr>
                        <p:cNvPr id="0" name="Object 7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53" y="1071"/>
                          <a:ext cx="376"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50" name="Line 73"/>
            <p:cNvSpPr>
              <a:spLocks noChangeShapeType="1"/>
            </p:cNvSpPr>
            <p:nvPr/>
          </p:nvSpPr>
          <p:spPr bwMode="auto">
            <a:xfrm flipH="1">
              <a:off x="4269" y="755"/>
              <a:ext cx="0" cy="499"/>
            </a:xfrm>
            <a:prstGeom prst="line">
              <a:avLst/>
            </a:prstGeom>
            <a:noFill/>
            <a:ln w="44450">
              <a:solidFill>
                <a:srgbClr val="FF0000"/>
              </a:solidFill>
              <a:round/>
              <a:headEnd type="none" w="sm" len="sm"/>
              <a:tailEnd type="triangle" w="med" len="lg"/>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0" name="Group 79"/>
          <p:cNvGrpSpPr/>
          <p:nvPr/>
        </p:nvGrpSpPr>
        <p:grpSpPr bwMode="auto">
          <a:xfrm>
            <a:off x="5148263" y="222250"/>
            <a:ext cx="1636712" cy="1176338"/>
            <a:chOff x="3243" y="-36"/>
            <a:chExt cx="1031" cy="741"/>
          </a:xfrm>
        </p:grpSpPr>
        <p:graphicFrame>
          <p:nvGraphicFramePr>
            <p:cNvPr id="48145" name="Object 39"/>
            <p:cNvGraphicFramePr>
              <a:graphicFrameLocks noChangeAspect="1"/>
            </p:cNvGraphicFramePr>
            <p:nvPr/>
          </p:nvGraphicFramePr>
          <p:xfrm>
            <a:off x="3742" y="-36"/>
            <a:ext cx="368" cy="380"/>
          </p:xfrm>
          <a:graphic>
            <a:graphicData uri="http://schemas.openxmlformats.org/presentationml/2006/ole">
              <mc:AlternateContent xmlns:mc="http://schemas.openxmlformats.org/markup-compatibility/2006">
                <mc:Choice xmlns:v="urn:schemas-microsoft-com:vml" Requires="v">
                  <p:oleObj spid="_x0000_s48325" name="公式" r:id="rId13" imgW="279400" imgH="330200" progId="Equation.3">
                    <p:embed/>
                  </p:oleObj>
                </mc:Choice>
                <mc:Fallback>
                  <p:oleObj name="公式" r:id="rId13" imgW="279400" imgH="330200" progId="Equation.3">
                    <p:embed/>
                    <p:pic>
                      <p:nvPicPr>
                        <p:cNvPr id="0" name="Object 3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42" y="-36"/>
                          <a:ext cx="368" cy="38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46" name="Line 76"/>
            <p:cNvSpPr>
              <a:spLocks noChangeShapeType="1"/>
            </p:cNvSpPr>
            <p:nvPr/>
          </p:nvSpPr>
          <p:spPr bwMode="auto">
            <a:xfrm flipV="1">
              <a:off x="4262" y="164"/>
              <a:ext cx="0" cy="541"/>
            </a:xfrm>
            <a:prstGeom prst="line">
              <a:avLst/>
            </a:prstGeom>
            <a:noFill/>
            <a:ln w="9525">
              <a:solidFill>
                <a:schemeClr val="tx1"/>
              </a:solidFill>
              <a:prstDash val="dash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47" name="Line 77"/>
            <p:cNvSpPr>
              <a:spLocks noChangeShapeType="1"/>
            </p:cNvSpPr>
            <p:nvPr/>
          </p:nvSpPr>
          <p:spPr bwMode="auto">
            <a:xfrm>
              <a:off x="3243" y="303"/>
              <a:ext cx="1031" cy="0"/>
            </a:xfrm>
            <a:prstGeom prst="line">
              <a:avLst/>
            </a:prstGeom>
            <a:noFill/>
            <a:ln w="19050">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aphicFrame>
        <p:nvGraphicFramePr>
          <p:cNvPr id="22613" name="Object 85"/>
          <p:cNvGraphicFramePr>
            <a:graphicFrameLocks noChangeAspect="1"/>
          </p:cNvGraphicFramePr>
          <p:nvPr/>
        </p:nvGraphicFramePr>
        <p:xfrm>
          <a:off x="7308850" y="3060700"/>
          <a:ext cx="1560513" cy="989013"/>
        </p:xfrm>
        <a:graphic>
          <a:graphicData uri="http://schemas.openxmlformats.org/presentationml/2006/ole">
            <mc:AlternateContent xmlns:mc="http://schemas.openxmlformats.org/markup-compatibility/2006">
              <mc:Choice xmlns:v="urn:schemas-microsoft-com:vml" Requires="v">
                <p:oleObj spid="_x0000_s48326" name="公式" r:id="rId15" imgW="939800" imgH="584200" progId="Equation.3">
                  <p:embed/>
                </p:oleObj>
              </mc:Choice>
              <mc:Fallback>
                <p:oleObj name="公式" r:id="rId15" imgW="939800" imgH="584200" progId="Equation.3">
                  <p:embed/>
                  <p:pic>
                    <p:nvPicPr>
                      <p:cNvPr id="0" name="Object 8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308850" y="3060700"/>
                        <a:ext cx="1560513" cy="989013"/>
                      </a:xfrm>
                      <a:prstGeom prst="rect">
                        <a:avLst/>
                      </a:prstGeom>
                      <a:solidFill>
                        <a:srgbClr val="FFCC00">
                          <a:alpha val="27843"/>
                        </a:srgbClr>
                      </a:solidFill>
                      <a:ln w="2857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614" name="Object 86"/>
          <p:cNvGraphicFramePr>
            <a:graphicFrameLocks noChangeAspect="1"/>
          </p:cNvGraphicFramePr>
          <p:nvPr/>
        </p:nvGraphicFramePr>
        <p:xfrm>
          <a:off x="3381375" y="4125913"/>
          <a:ext cx="2057400" cy="993775"/>
        </p:xfrm>
        <a:graphic>
          <a:graphicData uri="http://schemas.openxmlformats.org/presentationml/2006/ole">
            <mc:AlternateContent xmlns:mc="http://schemas.openxmlformats.org/markup-compatibility/2006">
              <mc:Choice xmlns:v="urn:schemas-microsoft-com:vml" Requires="v">
                <p:oleObj spid="_x0000_s48327" name="公式" r:id="rId17" imgW="1219200" imgH="584200" progId="Equation.3">
                  <p:embed/>
                </p:oleObj>
              </mc:Choice>
              <mc:Fallback>
                <p:oleObj name="公式" r:id="rId17" imgW="1219200" imgH="584200" progId="Equation.3">
                  <p:embed/>
                  <p:pic>
                    <p:nvPicPr>
                      <p:cNvPr id="0" name="Object 8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381375" y="4125913"/>
                        <a:ext cx="2057400" cy="9937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615" name="Object 87"/>
          <p:cNvGraphicFramePr>
            <a:graphicFrameLocks noChangeAspect="1"/>
          </p:cNvGraphicFramePr>
          <p:nvPr/>
        </p:nvGraphicFramePr>
        <p:xfrm>
          <a:off x="468313" y="4068763"/>
          <a:ext cx="2911475" cy="1065212"/>
        </p:xfrm>
        <a:graphic>
          <a:graphicData uri="http://schemas.openxmlformats.org/presentationml/2006/ole">
            <mc:AlternateContent xmlns:mc="http://schemas.openxmlformats.org/markup-compatibility/2006">
              <mc:Choice xmlns:v="urn:schemas-microsoft-com:vml" Requires="v">
                <p:oleObj spid="_x0000_s48328" name="公式" r:id="rId19" imgW="1778000" imgH="635000" progId="Equation.3">
                  <p:embed/>
                </p:oleObj>
              </mc:Choice>
              <mc:Fallback>
                <p:oleObj name="公式" r:id="rId19" imgW="1778000" imgH="635000" progId="Equation.3">
                  <p:embed/>
                  <p:pic>
                    <p:nvPicPr>
                      <p:cNvPr id="0" name="Object 8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68313" y="4068763"/>
                        <a:ext cx="2911475" cy="106521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616" name="Object 88"/>
          <p:cNvGraphicFramePr>
            <a:graphicFrameLocks noChangeAspect="1"/>
          </p:cNvGraphicFramePr>
          <p:nvPr/>
        </p:nvGraphicFramePr>
        <p:xfrm>
          <a:off x="803275" y="5508625"/>
          <a:ext cx="3816350" cy="1065213"/>
        </p:xfrm>
        <a:graphic>
          <a:graphicData uri="http://schemas.openxmlformats.org/presentationml/2006/ole">
            <mc:AlternateContent xmlns:mc="http://schemas.openxmlformats.org/markup-compatibility/2006">
              <mc:Choice xmlns:v="urn:schemas-microsoft-com:vml" Requires="v">
                <p:oleObj spid="_x0000_s48329" name="公式" r:id="rId21" imgW="2463800" imgH="635000" progId="Equation.3">
                  <p:embed/>
                </p:oleObj>
              </mc:Choice>
              <mc:Fallback>
                <p:oleObj name="公式" r:id="rId21" imgW="2463800" imgH="635000" progId="Equation.3">
                  <p:embed/>
                  <p:pic>
                    <p:nvPicPr>
                      <p:cNvPr id="0" name="Object 8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03275" y="5508625"/>
                        <a:ext cx="3816350" cy="106521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617" name="Object 89"/>
          <p:cNvGraphicFramePr>
            <a:graphicFrameLocks noChangeAspect="1"/>
          </p:cNvGraphicFramePr>
          <p:nvPr/>
        </p:nvGraphicFramePr>
        <p:xfrm>
          <a:off x="468313" y="5365750"/>
          <a:ext cx="2339975" cy="1349375"/>
        </p:xfrm>
        <a:graphic>
          <a:graphicData uri="http://schemas.openxmlformats.org/presentationml/2006/ole">
            <mc:AlternateContent xmlns:mc="http://schemas.openxmlformats.org/markup-compatibility/2006">
              <mc:Choice xmlns:v="urn:schemas-microsoft-com:vml" Requires="v">
                <p:oleObj spid="_x0000_s48330" name="公式" r:id="rId23" imgW="1320800" imgH="850900" progId="Equation.3">
                  <p:embed/>
                </p:oleObj>
              </mc:Choice>
              <mc:Fallback>
                <p:oleObj name="公式" r:id="rId23" imgW="1320800" imgH="850900" progId="Equation.3">
                  <p:embed/>
                  <p:pic>
                    <p:nvPicPr>
                      <p:cNvPr id="0" name="Object 8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68313" y="5365750"/>
                        <a:ext cx="2339975" cy="13493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618" name="Object 90"/>
          <p:cNvGraphicFramePr>
            <a:graphicFrameLocks noChangeAspect="1"/>
          </p:cNvGraphicFramePr>
          <p:nvPr/>
        </p:nvGraphicFramePr>
        <p:xfrm>
          <a:off x="5795963" y="5437188"/>
          <a:ext cx="2605087" cy="1169987"/>
        </p:xfrm>
        <a:graphic>
          <a:graphicData uri="http://schemas.openxmlformats.org/presentationml/2006/ole">
            <mc:AlternateContent xmlns:mc="http://schemas.openxmlformats.org/markup-compatibility/2006">
              <mc:Choice xmlns:v="urn:schemas-microsoft-com:vml" Requires="v">
                <p:oleObj spid="_x0000_s48331" name="公式" r:id="rId25" imgW="1752600" imgH="711200" progId="Equation.3">
                  <p:embed/>
                </p:oleObj>
              </mc:Choice>
              <mc:Fallback>
                <p:oleObj name="公式" r:id="rId25" imgW="1752600" imgH="711200" progId="Equation.3">
                  <p:embed/>
                  <p:pic>
                    <p:nvPicPr>
                      <p:cNvPr id="0" name="Object 90"/>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795963" y="5437188"/>
                        <a:ext cx="2605087" cy="116998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44"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ACDF368-A50A-44EE-A1B5-BEF638525B63}" type="slidenum">
              <a:rPr lang="en-US" altLang="zh-CN" sz="2400">
                <a:solidFill>
                  <a:srgbClr val="0000FF"/>
                </a:solidFill>
                <a:latin typeface="Times New Roman" panose="02020603050405020304" pitchFamily="18" charset="0"/>
              </a:rPr>
            </a:fld>
            <a:endParaRPr lang="en-US" altLang="zh-CN" sz="2400">
              <a:solidFill>
                <a:srgbClr val="0000FF"/>
              </a:solidFill>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22532"/>
                                        </p:tgtEl>
                                        <p:attrNameLst>
                                          <p:attrName>style.visibility</p:attrName>
                                        </p:attrNameLst>
                                      </p:cBhvr>
                                      <p:to>
                                        <p:strVal val="visible"/>
                                      </p:to>
                                    </p:set>
                                    <p:animEffect transition="in" filter="box(out)">
                                      <p:cBhvr>
                                        <p:cTn id="17" dur="500"/>
                                        <p:tgtEl>
                                          <p:spTgt spid="22532"/>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22533"/>
                                        </p:tgtEl>
                                        <p:attrNameLst>
                                          <p:attrName>style.visibility</p:attrName>
                                        </p:attrNameLst>
                                      </p:cBhvr>
                                      <p:to>
                                        <p:strVal val="visible"/>
                                      </p:to>
                                    </p:set>
                                    <p:animEffect transition="in" filter="box(out)">
                                      <p:cBhvr>
                                        <p:cTn id="22" dur="500"/>
                                        <p:tgtEl>
                                          <p:spTgt spid="22533"/>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22534"/>
                                        </p:tgtEl>
                                        <p:attrNameLst>
                                          <p:attrName>style.visibility</p:attrName>
                                        </p:attrNameLst>
                                      </p:cBhvr>
                                      <p:to>
                                        <p:strVal val="visible"/>
                                      </p:to>
                                    </p:set>
                                    <p:animEffect transition="in" filter="box(out)">
                                      <p:cBhvr>
                                        <p:cTn id="27" dur="500"/>
                                        <p:tgtEl>
                                          <p:spTgt spid="22534"/>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nodeType="clickEffect">
                                  <p:stCondLst>
                                    <p:cond delay="0"/>
                                  </p:stCondLst>
                                  <p:childTnLst>
                                    <p:set>
                                      <p:cBhvr>
                                        <p:cTn id="31" dur="1" fill="hold">
                                          <p:stCondLst>
                                            <p:cond delay="0"/>
                                          </p:stCondLst>
                                        </p:cTn>
                                        <p:tgtEl>
                                          <p:spTgt spid="22570"/>
                                        </p:tgtEl>
                                        <p:attrNameLst>
                                          <p:attrName>style.visibility</p:attrName>
                                        </p:attrNameLst>
                                      </p:cBhvr>
                                      <p:to>
                                        <p:strVal val="visible"/>
                                      </p:to>
                                    </p:set>
                                    <p:animEffect transition="in" filter="box(out)">
                                      <p:cBhvr>
                                        <p:cTn id="32" dur="500"/>
                                        <p:tgtEl>
                                          <p:spTgt spid="22570"/>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nodeType="clickEffect">
                                  <p:stCondLst>
                                    <p:cond delay="0"/>
                                  </p:stCondLst>
                                  <p:childTnLst>
                                    <p:set>
                                      <p:cBhvr>
                                        <p:cTn id="36" dur="1" fill="hold">
                                          <p:stCondLst>
                                            <p:cond delay="0"/>
                                          </p:stCondLst>
                                        </p:cTn>
                                        <p:tgtEl>
                                          <p:spTgt spid="22569"/>
                                        </p:tgtEl>
                                        <p:attrNameLst>
                                          <p:attrName>style.visibility</p:attrName>
                                        </p:attrNameLst>
                                      </p:cBhvr>
                                      <p:to>
                                        <p:strVal val="visible"/>
                                      </p:to>
                                    </p:set>
                                    <p:animEffect transition="in" filter="box(out)">
                                      <p:cBhvr>
                                        <p:cTn id="37" dur="500"/>
                                        <p:tgtEl>
                                          <p:spTgt spid="2256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2613"/>
                                        </p:tgtEl>
                                        <p:attrNameLst>
                                          <p:attrName>style.visibility</p:attrName>
                                        </p:attrNameLst>
                                      </p:cBhvr>
                                      <p:to>
                                        <p:strVal val="visible"/>
                                      </p:to>
                                    </p:set>
                                    <p:animEffect transition="in" filter="blinds(horizontal)">
                                      <p:cBhvr>
                                        <p:cTn id="42" dur="500"/>
                                        <p:tgtEl>
                                          <p:spTgt spid="22613"/>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32" fill="hold" nodeType="clickEffect">
                                  <p:stCondLst>
                                    <p:cond delay="0"/>
                                  </p:stCondLst>
                                  <p:childTnLst>
                                    <p:set>
                                      <p:cBhvr>
                                        <p:cTn id="46" dur="1" fill="hold">
                                          <p:stCondLst>
                                            <p:cond delay="0"/>
                                          </p:stCondLst>
                                        </p:cTn>
                                        <p:tgtEl>
                                          <p:spTgt spid="22615"/>
                                        </p:tgtEl>
                                        <p:attrNameLst>
                                          <p:attrName>style.visibility</p:attrName>
                                        </p:attrNameLst>
                                      </p:cBhvr>
                                      <p:to>
                                        <p:strVal val="visible"/>
                                      </p:to>
                                    </p:set>
                                    <p:animEffect transition="in" filter="box(out)">
                                      <p:cBhvr>
                                        <p:cTn id="47" dur="500"/>
                                        <p:tgtEl>
                                          <p:spTgt spid="22615"/>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32" fill="hold" nodeType="clickEffect">
                                  <p:stCondLst>
                                    <p:cond delay="0"/>
                                  </p:stCondLst>
                                  <p:childTnLst>
                                    <p:set>
                                      <p:cBhvr>
                                        <p:cTn id="51" dur="1" fill="hold">
                                          <p:stCondLst>
                                            <p:cond delay="0"/>
                                          </p:stCondLst>
                                        </p:cTn>
                                        <p:tgtEl>
                                          <p:spTgt spid="22614"/>
                                        </p:tgtEl>
                                        <p:attrNameLst>
                                          <p:attrName>style.visibility</p:attrName>
                                        </p:attrNameLst>
                                      </p:cBhvr>
                                      <p:to>
                                        <p:strVal val="visible"/>
                                      </p:to>
                                    </p:set>
                                    <p:animEffect transition="in" filter="box(out)">
                                      <p:cBhvr>
                                        <p:cTn id="52" dur="500"/>
                                        <p:tgtEl>
                                          <p:spTgt spid="22614"/>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32" fill="hold" nodeType="clickEffect">
                                  <p:stCondLst>
                                    <p:cond delay="0"/>
                                  </p:stCondLst>
                                  <p:childTnLst>
                                    <p:set>
                                      <p:cBhvr>
                                        <p:cTn id="56" dur="1" fill="hold">
                                          <p:stCondLst>
                                            <p:cond delay="0"/>
                                          </p:stCondLst>
                                        </p:cTn>
                                        <p:tgtEl>
                                          <p:spTgt spid="22616"/>
                                        </p:tgtEl>
                                        <p:attrNameLst>
                                          <p:attrName>style.visibility</p:attrName>
                                        </p:attrNameLst>
                                      </p:cBhvr>
                                      <p:to>
                                        <p:strVal val="visible"/>
                                      </p:to>
                                    </p:set>
                                    <p:animEffect transition="in" filter="box(out)">
                                      <p:cBhvr>
                                        <p:cTn id="57" dur="500"/>
                                        <p:tgtEl>
                                          <p:spTgt spid="22616"/>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32" fill="hold" nodeType="clickEffect">
                                  <p:stCondLst>
                                    <p:cond delay="0"/>
                                  </p:stCondLst>
                                  <p:childTnLst>
                                    <p:set>
                                      <p:cBhvr>
                                        <p:cTn id="61" dur="1" fill="hold">
                                          <p:stCondLst>
                                            <p:cond delay="0"/>
                                          </p:stCondLst>
                                        </p:cTn>
                                        <p:tgtEl>
                                          <p:spTgt spid="22617"/>
                                        </p:tgtEl>
                                        <p:attrNameLst>
                                          <p:attrName>style.visibility</p:attrName>
                                        </p:attrNameLst>
                                      </p:cBhvr>
                                      <p:to>
                                        <p:strVal val="visible"/>
                                      </p:to>
                                    </p:set>
                                    <p:animEffect transition="in" filter="box(out)">
                                      <p:cBhvr>
                                        <p:cTn id="62" dur="500"/>
                                        <p:tgtEl>
                                          <p:spTgt spid="22617"/>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32" fill="hold" nodeType="clickEffect">
                                  <p:stCondLst>
                                    <p:cond delay="0"/>
                                  </p:stCondLst>
                                  <p:childTnLst>
                                    <p:set>
                                      <p:cBhvr>
                                        <p:cTn id="66" dur="1" fill="hold">
                                          <p:stCondLst>
                                            <p:cond delay="0"/>
                                          </p:stCondLst>
                                        </p:cTn>
                                        <p:tgtEl>
                                          <p:spTgt spid="22618"/>
                                        </p:tgtEl>
                                        <p:attrNameLst>
                                          <p:attrName>style.visibility</p:attrName>
                                        </p:attrNameLst>
                                      </p:cBhvr>
                                      <p:to>
                                        <p:strVal val="visible"/>
                                      </p:to>
                                    </p:set>
                                    <p:animEffect transition="in" filter="box(out)">
                                      <p:cBhvr>
                                        <p:cTn id="67" dur="500"/>
                                        <p:tgtEl>
                                          <p:spTgt spid="226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154" name="Group 4"/>
          <p:cNvGrpSpPr/>
          <p:nvPr/>
        </p:nvGrpSpPr>
        <p:grpSpPr bwMode="auto">
          <a:xfrm>
            <a:off x="4932363" y="1844675"/>
            <a:ext cx="4248150" cy="2049463"/>
            <a:chOff x="2699" y="1207"/>
            <a:chExt cx="2676" cy="1291"/>
          </a:xfrm>
        </p:grpSpPr>
        <p:sp>
          <p:nvSpPr>
            <p:cNvPr id="49187" name="Text Box 5"/>
            <p:cNvSpPr txBox="1">
              <a:spLocks noChangeArrowheads="1"/>
            </p:cNvSpPr>
            <p:nvPr/>
          </p:nvSpPr>
          <p:spPr bwMode="auto">
            <a:xfrm>
              <a:off x="5057" y="1479"/>
              <a:ext cx="31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800" b="1" i="1">
                  <a:latin typeface="Times New Roman" panose="02020603050405020304" pitchFamily="18" charset="0"/>
                  <a:ea typeface="楷体_GB2312" pitchFamily="49" charset="-122"/>
                </a:rPr>
                <a:t>x</a:t>
              </a:r>
              <a:endParaRPr kumimoji="1" lang="en-US" altLang="zh-CN" sz="2800" b="1" i="1">
                <a:latin typeface="Times New Roman" panose="02020603050405020304" pitchFamily="18" charset="0"/>
                <a:ea typeface="楷体_GB2312" pitchFamily="49" charset="-122"/>
              </a:endParaRPr>
            </a:p>
          </p:txBody>
        </p:sp>
        <p:sp>
          <p:nvSpPr>
            <p:cNvPr id="49188" name="Line 6"/>
            <p:cNvSpPr>
              <a:spLocks noChangeShapeType="1"/>
            </p:cNvSpPr>
            <p:nvPr/>
          </p:nvSpPr>
          <p:spPr bwMode="auto">
            <a:xfrm flipV="1">
              <a:off x="3107" y="1524"/>
              <a:ext cx="2165" cy="1"/>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89" name="Text Box 7"/>
            <p:cNvSpPr txBox="1">
              <a:spLocks noChangeArrowheads="1"/>
            </p:cNvSpPr>
            <p:nvPr/>
          </p:nvSpPr>
          <p:spPr bwMode="auto">
            <a:xfrm>
              <a:off x="2820" y="1410"/>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800" b="1" i="1">
                  <a:latin typeface="Times New Roman" panose="02020603050405020304" pitchFamily="18" charset="0"/>
                  <a:ea typeface="楷体_GB2312" pitchFamily="49" charset="-122"/>
                </a:rPr>
                <a:t>O</a:t>
              </a:r>
              <a:endParaRPr kumimoji="1" lang="en-US" altLang="zh-CN" sz="2800" b="1" i="1">
                <a:latin typeface="Times New Roman" panose="02020603050405020304" pitchFamily="18" charset="0"/>
                <a:ea typeface="楷体_GB2312" pitchFamily="49" charset="-122"/>
              </a:endParaRPr>
            </a:p>
          </p:txBody>
        </p:sp>
        <p:grpSp>
          <p:nvGrpSpPr>
            <p:cNvPr id="49190" name="Group 8"/>
            <p:cNvGrpSpPr/>
            <p:nvPr/>
          </p:nvGrpSpPr>
          <p:grpSpPr bwMode="auto">
            <a:xfrm>
              <a:off x="2699" y="1207"/>
              <a:ext cx="2415" cy="363"/>
              <a:chOff x="839" y="255"/>
              <a:chExt cx="2415" cy="363"/>
            </a:xfrm>
          </p:grpSpPr>
          <p:grpSp>
            <p:nvGrpSpPr>
              <p:cNvPr id="49201" name="Group 9"/>
              <p:cNvGrpSpPr/>
              <p:nvPr/>
            </p:nvGrpSpPr>
            <p:grpSpPr bwMode="auto">
              <a:xfrm>
                <a:off x="839" y="255"/>
                <a:ext cx="816" cy="96"/>
                <a:chOff x="4128" y="720"/>
                <a:chExt cx="816" cy="96"/>
              </a:xfrm>
            </p:grpSpPr>
            <p:sp>
              <p:nvSpPr>
                <p:cNvPr id="49205" name="Line 10"/>
                <p:cNvSpPr>
                  <a:spLocks noChangeShapeType="1"/>
                </p:cNvSpPr>
                <p:nvPr/>
              </p:nvSpPr>
              <p:spPr bwMode="auto">
                <a:xfrm>
                  <a:off x="4128" y="816"/>
                  <a:ext cx="816" cy="0"/>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grpSp>
              <p:nvGrpSpPr>
                <p:cNvPr id="49206" name="Group 11"/>
                <p:cNvGrpSpPr/>
                <p:nvPr/>
              </p:nvGrpSpPr>
              <p:grpSpPr bwMode="auto">
                <a:xfrm>
                  <a:off x="4224" y="720"/>
                  <a:ext cx="672" cy="96"/>
                  <a:chOff x="336" y="2304"/>
                  <a:chExt cx="672" cy="96"/>
                </a:xfrm>
              </p:grpSpPr>
              <p:sp>
                <p:nvSpPr>
                  <p:cNvPr id="49207" name="Line 12"/>
                  <p:cNvSpPr>
                    <a:spLocks noChangeShapeType="1"/>
                  </p:cNvSpPr>
                  <p:nvPr/>
                </p:nvSpPr>
                <p:spPr bwMode="auto">
                  <a:xfrm flipH="1">
                    <a:off x="336" y="2304"/>
                    <a:ext cx="96"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49208" name="Line 13"/>
                  <p:cNvSpPr>
                    <a:spLocks noChangeShapeType="1"/>
                  </p:cNvSpPr>
                  <p:nvPr/>
                </p:nvSpPr>
                <p:spPr bwMode="auto">
                  <a:xfrm flipH="1">
                    <a:off x="432" y="2304"/>
                    <a:ext cx="96"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49209" name="Line 14"/>
                  <p:cNvSpPr>
                    <a:spLocks noChangeShapeType="1"/>
                  </p:cNvSpPr>
                  <p:nvPr/>
                </p:nvSpPr>
                <p:spPr bwMode="auto">
                  <a:xfrm flipH="1">
                    <a:off x="528" y="2304"/>
                    <a:ext cx="96"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49210" name="Line 15"/>
                  <p:cNvSpPr>
                    <a:spLocks noChangeShapeType="1"/>
                  </p:cNvSpPr>
                  <p:nvPr/>
                </p:nvSpPr>
                <p:spPr bwMode="auto">
                  <a:xfrm flipH="1">
                    <a:off x="624" y="2304"/>
                    <a:ext cx="96"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49211" name="Line 16"/>
                  <p:cNvSpPr>
                    <a:spLocks noChangeShapeType="1"/>
                  </p:cNvSpPr>
                  <p:nvPr/>
                </p:nvSpPr>
                <p:spPr bwMode="auto">
                  <a:xfrm flipH="1">
                    <a:off x="720" y="2304"/>
                    <a:ext cx="96"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49212" name="Line 17"/>
                  <p:cNvSpPr>
                    <a:spLocks noChangeShapeType="1"/>
                  </p:cNvSpPr>
                  <p:nvPr/>
                </p:nvSpPr>
                <p:spPr bwMode="auto">
                  <a:xfrm flipH="1">
                    <a:off x="816" y="2304"/>
                    <a:ext cx="96"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49213" name="Line 18"/>
                  <p:cNvSpPr>
                    <a:spLocks noChangeShapeType="1"/>
                  </p:cNvSpPr>
                  <p:nvPr/>
                </p:nvSpPr>
                <p:spPr bwMode="auto">
                  <a:xfrm flipH="1">
                    <a:off x="912" y="2304"/>
                    <a:ext cx="96"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49214" name="Line 19"/>
                  <p:cNvSpPr>
                    <a:spLocks noChangeShapeType="1"/>
                  </p:cNvSpPr>
                  <p:nvPr/>
                </p:nvSpPr>
                <p:spPr bwMode="auto">
                  <a:xfrm flipH="1">
                    <a:off x="912" y="2304"/>
                    <a:ext cx="96"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grpSp>
          </p:grpSp>
          <p:sp>
            <p:nvSpPr>
              <p:cNvPr id="49202" name="AutoShape 20"/>
              <p:cNvSpPr>
                <a:spLocks noChangeArrowheads="1"/>
              </p:cNvSpPr>
              <p:nvPr/>
            </p:nvSpPr>
            <p:spPr bwMode="auto">
              <a:xfrm>
                <a:off x="1175" y="351"/>
                <a:ext cx="163" cy="26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5831 w 21600"/>
                  <a:gd name="T13" fmla="*/ 5825 h 21600"/>
                  <a:gd name="T14" fmla="*/ 15769 w 21600"/>
                  <a:gd name="T15" fmla="*/ 15775 h 21600"/>
                </a:gdLst>
                <a:ahLst/>
                <a:cxnLst>
                  <a:cxn ang="T8">
                    <a:pos x="T0" y="T1"/>
                  </a:cxn>
                  <a:cxn ang="T9">
                    <a:pos x="T2" y="T3"/>
                  </a:cxn>
                  <a:cxn ang="T10">
                    <a:pos x="T4" y="T5"/>
                  </a:cxn>
                  <a:cxn ang="T11">
                    <a:pos x="T6" y="T7"/>
                  </a:cxn>
                </a:cxnLst>
                <a:rect l="T12" t="T13" r="T14" b="T15"/>
                <a:pathLst>
                  <a:path w="21600" h="21600">
                    <a:moveTo>
                      <a:pt x="0" y="0"/>
                    </a:moveTo>
                    <a:lnTo>
                      <a:pt x="8100" y="21600"/>
                    </a:lnTo>
                    <a:lnTo>
                      <a:pt x="13500" y="21600"/>
                    </a:lnTo>
                    <a:lnTo>
                      <a:pt x="21600" y="0"/>
                    </a:lnTo>
                    <a:lnTo>
                      <a:pt x="0" y="0"/>
                    </a:lnTo>
                    <a:close/>
                  </a:path>
                </a:pathLst>
              </a:custGeom>
              <a:gradFill rotWithShape="1">
                <a:gsLst>
                  <a:gs pos="0">
                    <a:srgbClr val="007676"/>
                  </a:gs>
                  <a:gs pos="50000">
                    <a:srgbClr val="00FFFF"/>
                  </a:gs>
                  <a:gs pos="100000">
                    <a:srgbClr val="007676"/>
                  </a:gs>
                </a:gsLst>
                <a:lin ang="0" scaled="1"/>
              </a:gradFill>
              <a:ln w="9525">
                <a:solidFill>
                  <a:schemeClr val="accent1"/>
                </a:solidFill>
                <a:miter lim="800000"/>
              </a:ln>
            </p:spPr>
            <p:txBody>
              <a:bodyPr wrap="none" anchor="ctr"/>
              <a:lstStyle/>
              <a:p>
                <a:endParaRPr lang="zh-CN" altLang="en-US"/>
              </a:p>
            </p:txBody>
          </p:sp>
          <p:sp>
            <p:nvSpPr>
              <p:cNvPr id="49203" name="Rectangle 21"/>
              <p:cNvSpPr>
                <a:spLocks noChangeArrowheads="1"/>
              </p:cNvSpPr>
              <p:nvPr/>
            </p:nvSpPr>
            <p:spPr bwMode="auto">
              <a:xfrm>
                <a:off x="1238" y="548"/>
                <a:ext cx="2016" cy="48"/>
              </a:xfrm>
              <a:prstGeom prst="rect">
                <a:avLst/>
              </a:prstGeom>
              <a:gradFill rotWithShape="1">
                <a:gsLst>
                  <a:gs pos="0">
                    <a:srgbClr val="000000"/>
                  </a:gs>
                  <a:gs pos="50000">
                    <a:srgbClr val="00CCFF"/>
                  </a:gs>
                  <a:gs pos="100000">
                    <a:srgbClr val="000000"/>
                  </a:gs>
                </a:gsLst>
                <a:lin ang="5400000" scaled="1"/>
              </a:gradFill>
              <a:ln w="9525" algn="ctr">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204" name="Oval 22"/>
              <p:cNvSpPr>
                <a:spLocks noChangeArrowheads="1"/>
              </p:cNvSpPr>
              <p:nvPr/>
            </p:nvSpPr>
            <p:spPr bwMode="auto">
              <a:xfrm>
                <a:off x="1238" y="548"/>
                <a:ext cx="46" cy="46"/>
              </a:xfrm>
              <a:prstGeom prst="ellipse">
                <a:avLst/>
              </a:prstGeom>
              <a:gradFill rotWithShape="1">
                <a:gsLst>
                  <a:gs pos="0">
                    <a:srgbClr val="FFFFFF"/>
                  </a:gs>
                  <a:gs pos="100000">
                    <a:srgbClr val="9933FF"/>
                  </a:gs>
                </a:gsLst>
                <a:path path="shape">
                  <a:fillToRect l="50000" t="50000" r="50000" b="50000"/>
                </a:path>
              </a:gradFill>
              <a:ln w="19050" algn="ctr">
                <a:solidFill>
                  <a:srgbClr val="003366"/>
                </a:solidFill>
                <a:round/>
              </a:ln>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49191" name="Group 23"/>
            <p:cNvGrpSpPr/>
            <p:nvPr/>
          </p:nvGrpSpPr>
          <p:grpSpPr bwMode="auto">
            <a:xfrm>
              <a:off x="3034" y="1503"/>
              <a:ext cx="2016" cy="384"/>
              <a:chOff x="1927" y="917"/>
              <a:chExt cx="2016" cy="384"/>
            </a:xfrm>
          </p:grpSpPr>
          <p:sp>
            <p:nvSpPr>
              <p:cNvPr id="49199" name="Rectangle 24"/>
              <p:cNvSpPr>
                <a:spLocks noChangeArrowheads="1"/>
              </p:cNvSpPr>
              <p:nvPr/>
            </p:nvSpPr>
            <p:spPr bwMode="auto">
              <a:xfrm rot="1200000">
                <a:off x="1927" y="1253"/>
                <a:ext cx="2016" cy="48"/>
              </a:xfrm>
              <a:prstGeom prst="rect">
                <a:avLst/>
              </a:prstGeom>
              <a:gradFill rotWithShape="1">
                <a:gsLst>
                  <a:gs pos="0">
                    <a:srgbClr val="000000"/>
                  </a:gs>
                  <a:gs pos="50000">
                    <a:srgbClr val="00CCFF"/>
                  </a:gs>
                  <a:gs pos="100000">
                    <a:srgbClr val="000000"/>
                  </a:gs>
                </a:gsLst>
                <a:lin ang="5400000" scaled="1"/>
              </a:gradFill>
              <a:ln w="9525" algn="ctr">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200" name="Oval 25"/>
              <p:cNvSpPr>
                <a:spLocks noChangeArrowheads="1"/>
              </p:cNvSpPr>
              <p:nvPr/>
            </p:nvSpPr>
            <p:spPr bwMode="auto">
              <a:xfrm>
                <a:off x="1988" y="917"/>
                <a:ext cx="46" cy="46"/>
              </a:xfrm>
              <a:prstGeom prst="ellipse">
                <a:avLst/>
              </a:prstGeom>
              <a:gradFill rotWithShape="1">
                <a:gsLst>
                  <a:gs pos="0">
                    <a:srgbClr val="FFFFFF"/>
                  </a:gs>
                  <a:gs pos="100000">
                    <a:srgbClr val="9933FF"/>
                  </a:gs>
                </a:gsLst>
                <a:path path="shape">
                  <a:fillToRect l="50000" t="50000" r="50000" b="50000"/>
                </a:path>
              </a:gradFill>
              <a:ln w="19050" algn="ctr">
                <a:solidFill>
                  <a:srgbClr val="003366"/>
                </a:solidFill>
                <a:round/>
              </a:ln>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49192" name="Group 26"/>
            <p:cNvGrpSpPr/>
            <p:nvPr/>
          </p:nvGrpSpPr>
          <p:grpSpPr bwMode="auto">
            <a:xfrm>
              <a:off x="3396" y="1455"/>
              <a:ext cx="434" cy="327"/>
              <a:chOff x="1536" y="503"/>
              <a:chExt cx="434" cy="327"/>
            </a:xfrm>
          </p:grpSpPr>
          <p:sp>
            <p:nvSpPr>
              <p:cNvPr id="49197" name="Rectangle 27"/>
              <p:cNvSpPr>
                <a:spLocks noChangeArrowheads="1"/>
              </p:cNvSpPr>
              <p:nvPr/>
            </p:nvSpPr>
            <p:spPr bwMode="auto">
              <a:xfrm>
                <a:off x="1737" y="503"/>
                <a:ext cx="23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zh-CN" sz="2800" b="1" i="1">
                    <a:latin typeface="Times New Roman" panose="02020603050405020304" pitchFamily="18" charset="0"/>
                    <a:ea typeface="楷体_GB2312" pitchFamily="49" charset="-122"/>
                    <a:sym typeface="Symbol" panose="05050102010706020507" pitchFamily="18" charset="2"/>
                  </a:rPr>
                  <a:t></a:t>
                </a:r>
                <a:endParaRPr kumimoji="1" lang="en-US" altLang="zh-CN" sz="2800" b="1" i="1">
                  <a:latin typeface="Times New Roman" panose="02020603050405020304" pitchFamily="18" charset="0"/>
                  <a:ea typeface="楷体_GB2312" pitchFamily="49" charset="-122"/>
                  <a:sym typeface="Symbol" panose="05050102010706020507" pitchFamily="18" charset="2"/>
                </a:endParaRPr>
              </a:p>
            </p:txBody>
          </p:sp>
          <p:sp>
            <p:nvSpPr>
              <p:cNvPr id="49198" name="Arc 28"/>
              <p:cNvSpPr/>
              <p:nvPr/>
            </p:nvSpPr>
            <p:spPr bwMode="auto">
              <a:xfrm>
                <a:off x="1536" y="594"/>
                <a:ext cx="227" cy="126"/>
              </a:xfrm>
              <a:custGeom>
                <a:avLst/>
                <a:gdLst>
                  <a:gd name="T0" fmla="*/ 0 w 21600"/>
                  <a:gd name="T1" fmla="*/ 0 h 15001"/>
                  <a:gd name="T2" fmla="*/ 0 w 21600"/>
                  <a:gd name="T3" fmla="*/ 0 h 15001"/>
                  <a:gd name="T4" fmla="*/ 0 w 21600"/>
                  <a:gd name="T5" fmla="*/ 0 h 15001"/>
                  <a:gd name="T6" fmla="*/ 0 60000 65536"/>
                  <a:gd name="T7" fmla="*/ 0 60000 65536"/>
                  <a:gd name="T8" fmla="*/ 0 60000 65536"/>
                  <a:gd name="T9" fmla="*/ 0 w 21600"/>
                  <a:gd name="T10" fmla="*/ 0 h 15001"/>
                  <a:gd name="T11" fmla="*/ 21600 w 21600"/>
                  <a:gd name="T12" fmla="*/ 15001 h 15001"/>
                </a:gdLst>
                <a:ahLst/>
                <a:cxnLst>
                  <a:cxn ang="T6">
                    <a:pos x="T0" y="T1"/>
                  </a:cxn>
                  <a:cxn ang="T7">
                    <a:pos x="T2" y="T3"/>
                  </a:cxn>
                  <a:cxn ang="T8">
                    <a:pos x="T4" y="T5"/>
                  </a:cxn>
                </a:cxnLst>
                <a:rect l="T9" t="T10" r="T11" b="T12"/>
                <a:pathLst>
                  <a:path w="21600" h="15001" fill="none" extrusionOk="0">
                    <a:moveTo>
                      <a:pt x="21399" y="-1"/>
                    </a:moveTo>
                    <a:cubicBezTo>
                      <a:pt x="21533" y="972"/>
                      <a:pt x="21600" y="1953"/>
                      <a:pt x="21600" y="2936"/>
                    </a:cubicBezTo>
                    <a:cubicBezTo>
                      <a:pt x="21600" y="7234"/>
                      <a:pt x="20317" y="11435"/>
                      <a:pt x="17916" y="15000"/>
                    </a:cubicBezTo>
                  </a:path>
                  <a:path w="21600" h="15001" stroke="0" extrusionOk="0">
                    <a:moveTo>
                      <a:pt x="21399" y="-1"/>
                    </a:moveTo>
                    <a:cubicBezTo>
                      <a:pt x="21533" y="972"/>
                      <a:pt x="21600" y="1953"/>
                      <a:pt x="21600" y="2936"/>
                    </a:cubicBezTo>
                    <a:cubicBezTo>
                      <a:pt x="21600" y="7234"/>
                      <a:pt x="20317" y="11435"/>
                      <a:pt x="17916" y="15000"/>
                    </a:cubicBezTo>
                    <a:lnTo>
                      <a:pt x="0" y="2936"/>
                    </a:lnTo>
                    <a:lnTo>
                      <a:pt x="21399" y="-1"/>
                    </a:lnTo>
                    <a:close/>
                  </a:path>
                </a:pathLst>
              </a:custGeom>
              <a:noFill/>
              <a:ln w="31750">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49193" name="Group 29"/>
            <p:cNvGrpSpPr/>
            <p:nvPr/>
          </p:nvGrpSpPr>
          <p:grpSpPr bwMode="auto">
            <a:xfrm>
              <a:off x="4014" y="1821"/>
              <a:ext cx="410" cy="677"/>
              <a:chOff x="4219" y="709"/>
              <a:chExt cx="410" cy="677"/>
            </a:xfrm>
          </p:grpSpPr>
          <p:sp>
            <p:nvSpPr>
              <p:cNvPr id="49194" name="Oval 30"/>
              <p:cNvSpPr>
                <a:spLocks noChangeArrowheads="1"/>
              </p:cNvSpPr>
              <p:nvPr/>
            </p:nvSpPr>
            <p:spPr bwMode="auto">
              <a:xfrm>
                <a:off x="4219" y="709"/>
                <a:ext cx="90" cy="90"/>
              </a:xfrm>
              <a:prstGeom prst="ellipse">
                <a:avLst/>
              </a:prstGeom>
              <a:gradFill rotWithShape="1">
                <a:gsLst>
                  <a:gs pos="0">
                    <a:srgbClr val="FFFFFF"/>
                  </a:gs>
                  <a:gs pos="100000">
                    <a:srgbClr val="9933FF"/>
                  </a:gs>
                </a:gsLst>
                <a:path path="shape">
                  <a:fillToRect l="50000" t="50000" r="50000" b="50000"/>
                </a:path>
              </a:gradFill>
              <a:ln w="19050" algn="ctr">
                <a:solidFill>
                  <a:srgbClr val="003366"/>
                </a:solidFill>
                <a:round/>
              </a:ln>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49195" name="Object 31"/>
              <p:cNvGraphicFramePr>
                <a:graphicFrameLocks noChangeAspect="1"/>
              </p:cNvGraphicFramePr>
              <p:nvPr/>
            </p:nvGraphicFramePr>
            <p:xfrm>
              <a:off x="4253" y="1071"/>
              <a:ext cx="376" cy="315"/>
            </p:xfrm>
            <a:graphic>
              <a:graphicData uri="http://schemas.openxmlformats.org/presentationml/2006/ole">
                <mc:AlternateContent xmlns:mc="http://schemas.openxmlformats.org/markup-compatibility/2006">
                  <mc:Choice xmlns:v="urn:schemas-microsoft-com:vml" Requires="v">
                    <p:oleObj spid="_x0000_s49380" name="公式" r:id="rId1" imgW="393700" imgH="279400" progId="Equation.3">
                      <p:embed/>
                    </p:oleObj>
                  </mc:Choice>
                  <mc:Fallback>
                    <p:oleObj name="公式" r:id="rId1" imgW="393700" imgH="279400" progId="Equation.3">
                      <p:embed/>
                      <p:pic>
                        <p:nvPicPr>
                          <p:cNvPr id="0" name="Object 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3" y="1071"/>
                            <a:ext cx="376"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96" name="Line 32"/>
              <p:cNvSpPr>
                <a:spLocks noChangeShapeType="1"/>
              </p:cNvSpPr>
              <p:nvPr/>
            </p:nvSpPr>
            <p:spPr bwMode="auto">
              <a:xfrm flipH="1">
                <a:off x="4269" y="755"/>
                <a:ext cx="0" cy="499"/>
              </a:xfrm>
              <a:prstGeom prst="line">
                <a:avLst/>
              </a:prstGeom>
              <a:noFill/>
              <a:ln w="44450">
                <a:solidFill>
                  <a:srgbClr val="FF0000"/>
                </a:solidFill>
                <a:round/>
                <a:headEnd type="none" w="sm" len="sm"/>
                <a:tailEnd type="triangle" w="med" len="lg"/>
              </a:ln>
              <a:extLst>
                <a:ext uri="{909E8E84-426E-40DD-AFC4-6F175D3DCCD1}">
                  <a14:hiddenFill xmlns:a14="http://schemas.microsoft.com/office/drawing/2010/main">
                    <a:noFill/>
                  </a14:hiddenFill>
                </a:ext>
              </a:extLst>
            </p:spPr>
            <p:txBody>
              <a:bodyPr wrap="none"/>
              <a:lstStyle/>
              <a:p>
                <a:endParaRPr lang="zh-CN" altLang="en-US"/>
              </a:p>
            </p:txBody>
          </p:sp>
        </p:grpSp>
      </p:grpSp>
      <p:sp>
        <p:nvSpPr>
          <p:cNvPr id="77857" name="Text Box 33"/>
          <p:cNvSpPr txBox="1">
            <a:spLocks noChangeArrowheads="1"/>
          </p:cNvSpPr>
          <p:nvPr/>
        </p:nvSpPr>
        <p:spPr bwMode="auto">
          <a:xfrm>
            <a:off x="171450" y="100013"/>
            <a:ext cx="6503988"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50000"/>
              </a:spcBef>
              <a:buFontTx/>
              <a:buNone/>
            </a:pPr>
            <a:r>
              <a:rPr kumimoji="1" lang="zh-CN" altLang="en-US" sz="2800" b="1">
                <a:latin typeface="黑体" panose="02010609060101010101" pitchFamily="2" charset="-122"/>
                <a:ea typeface="黑体" panose="02010609060101010101" pitchFamily="2" charset="-122"/>
              </a:rPr>
              <a:t>求此时棒受轴的力的大小和方向。</a:t>
            </a:r>
            <a:endParaRPr kumimoji="1" lang="zh-CN" altLang="en-US" sz="2800" b="1">
              <a:latin typeface="黑体" panose="02010609060101010101" pitchFamily="2" charset="-122"/>
              <a:ea typeface="黑体" panose="02010609060101010101" pitchFamily="2" charset="-122"/>
            </a:endParaRPr>
          </a:p>
        </p:txBody>
      </p:sp>
      <p:graphicFrame>
        <p:nvGraphicFramePr>
          <p:cNvPr id="77858" name="Object 34"/>
          <p:cNvGraphicFramePr>
            <a:graphicFrameLocks noChangeAspect="1"/>
          </p:cNvGraphicFramePr>
          <p:nvPr/>
        </p:nvGraphicFramePr>
        <p:xfrm>
          <a:off x="5530850" y="138113"/>
          <a:ext cx="1511300" cy="695325"/>
        </p:xfrm>
        <a:graphic>
          <a:graphicData uri="http://schemas.openxmlformats.org/presentationml/2006/ole">
            <mc:AlternateContent xmlns:mc="http://schemas.openxmlformats.org/markup-compatibility/2006">
              <mc:Choice xmlns:v="urn:schemas-microsoft-com:vml" Requires="v">
                <p:oleObj spid="_x0000_s49381" name="公式" r:id="rId3" imgW="1028700" imgH="393700" progId="Equation.3">
                  <p:embed/>
                </p:oleObj>
              </mc:Choice>
              <mc:Fallback>
                <p:oleObj name="公式" r:id="rId3" imgW="1028700" imgH="393700" progId="Equation.3">
                  <p:embed/>
                  <p:pic>
                    <p:nvPicPr>
                      <p:cNvPr id="0" name="Object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30850" y="138113"/>
                        <a:ext cx="1511300" cy="695325"/>
                      </a:xfrm>
                      <a:prstGeom prst="rect">
                        <a:avLst/>
                      </a:prstGeom>
                      <a:solidFill>
                        <a:srgbClr val="FFCC00">
                          <a:alpha val="27843"/>
                        </a:srgbClr>
                      </a:solidFill>
                      <a:ln w="2857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 name="Group 35"/>
          <p:cNvGrpSpPr/>
          <p:nvPr/>
        </p:nvGrpSpPr>
        <p:grpSpPr bwMode="auto">
          <a:xfrm>
            <a:off x="6097588" y="2667000"/>
            <a:ext cx="935037" cy="1392238"/>
            <a:chOff x="1111" y="2568"/>
            <a:chExt cx="589" cy="877"/>
          </a:xfrm>
        </p:grpSpPr>
        <p:sp>
          <p:nvSpPr>
            <p:cNvPr id="49182" name="Line 36"/>
            <p:cNvSpPr>
              <a:spLocks noChangeShapeType="1"/>
            </p:cNvSpPr>
            <p:nvPr/>
          </p:nvSpPr>
          <p:spPr bwMode="auto">
            <a:xfrm flipH="1" flipV="1">
              <a:off x="1260" y="2730"/>
              <a:ext cx="411" cy="155"/>
            </a:xfrm>
            <a:prstGeom prst="line">
              <a:avLst/>
            </a:prstGeom>
            <a:noFill/>
            <a:ln w="38100">
              <a:solidFill>
                <a:srgbClr val="9933FF"/>
              </a:solidFill>
              <a:round/>
              <a:headEnd type="none" w="sm" len="sm"/>
              <a:tailEnd type="triangle" w="med" len="lg"/>
            </a:ln>
            <a:extLst>
              <a:ext uri="{909E8E84-426E-40DD-AFC4-6F175D3DCCD1}">
                <a14:hiddenFill xmlns:a14="http://schemas.microsoft.com/office/drawing/2010/main">
                  <a:noFill/>
                </a14:hiddenFill>
              </a:ext>
            </a:extLst>
          </p:spPr>
          <p:txBody>
            <a:bodyPr wrap="none"/>
            <a:lstStyle/>
            <a:p>
              <a:endParaRPr lang="zh-CN" altLang="en-US"/>
            </a:p>
          </p:txBody>
        </p:sp>
        <p:sp>
          <p:nvSpPr>
            <p:cNvPr id="49183" name="Line 37"/>
            <p:cNvSpPr>
              <a:spLocks noChangeShapeType="1"/>
            </p:cNvSpPr>
            <p:nvPr/>
          </p:nvSpPr>
          <p:spPr bwMode="auto">
            <a:xfrm flipH="1">
              <a:off x="1518" y="2879"/>
              <a:ext cx="135" cy="379"/>
            </a:xfrm>
            <a:prstGeom prst="line">
              <a:avLst/>
            </a:prstGeom>
            <a:noFill/>
            <a:ln w="41275">
              <a:solidFill>
                <a:srgbClr val="800000"/>
              </a:solidFill>
              <a:round/>
              <a:tailEnd type="arrow" w="med" len="lg"/>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49184" name="Object 38"/>
            <p:cNvGraphicFramePr>
              <a:graphicFrameLocks noChangeAspect="1"/>
            </p:cNvGraphicFramePr>
            <p:nvPr/>
          </p:nvGraphicFramePr>
          <p:xfrm>
            <a:off x="1292" y="3067"/>
            <a:ext cx="254" cy="378"/>
          </p:xfrm>
          <a:graphic>
            <a:graphicData uri="http://schemas.openxmlformats.org/presentationml/2006/ole">
              <mc:AlternateContent xmlns:mc="http://schemas.openxmlformats.org/markup-compatibility/2006">
                <mc:Choice xmlns:v="urn:schemas-microsoft-com:vml" Requires="v">
                  <p:oleObj spid="_x0000_s49382" name="公式" r:id="rId5" imgW="177800" imgH="330200" progId="Equation.3">
                    <p:embed/>
                  </p:oleObj>
                </mc:Choice>
                <mc:Fallback>
                  <p:oleObj name="公式" r:id="rId5" imgW="177800" imgH="330200" progId="Equation.3">
                    <p:embed/>
                    <p:pic>
                      <p:nvPicPr>
                        <p:cNvPr id="0" name="Object 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2" y="3067"/>
                          <a:ext cx="254" cy="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85" name="Object 39"/>
            <p:cNvGraphicFramePr>
              <a:graphicFrameLocks noChangeAspect="1"/>
            </p:cNvGraphicFramePr>
            <p:nvPr/>
          </p:nvGraphicFramePr>
          <p:xfrm>
            <a:off x="1111" y="2568"/>
            <a:ext cx="253" cy="332"/>
          </p:xfrm>
          <a:graphic>
            <a:graphicData uri="http://schemas.openxmlformats.org/presentationml/2006/ole">
              <mc:AlternateContent xmlns:mc="http://schemas.openxmlformats.org/markup-compatibility/2006">
                <mc:Choice xmlns:v="urn:schemas-microsoft-com:vml" Requires="v">
                  <p:oleObj spid="_x0000_s49383" name="公式" r:id="rId7" imgW="190500" imgH="317500" progId="Equation.3">
                    <p:embed/>
                  </p:oleObj>
                </mc:Choice>
                <mc:Fallback>
                  <p:oleObj name="公式" r:id="rId7" imgW="190500" imgH="317500" progId="Equation.3">
                    <p:embed/>
                    <p:pic>
                      <p:nvPicPr>
                        <p:cNvPr id="0" name="Object 3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1" y="2568"/>
                          <a:ext cx="253"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86" name="Oval 40"/>
            <p:cNvSpPr>
              <a:spLocks noChangeArrowheads="1"/>
            </p:cNvSpPr>
            <p:nvPr/>
          </p:nvSpPr>
          <p:spPr bwMode="auto">
            <a:xfrm>
              <a:off x="1610" y="2840"/>
              <a:ext cx="90" cy="90"/>
            </a:xfrm>
            <a:prstGeom prst="ellipse">
              <a:avLst/>
            </a:prstGeom>
            <a:gradFill rotWithShape="1">
              <a:gsLst>
                <a:gs pos="0">
                  <a:srgbClr val="FFFFFF"/>
                </a:gs>
                <a:gs pos="100000">
                  <a:srgbClr val="9933FF"/>
                </a:gs>
              </a:gsLst>
              <a:path path="shape">
                <a:fillToRect l="50000" t="50000" r="50000" b="50000"/>
              </a:path>
            </a:gradFill>
            <a:ln w="19050" algn="ctr">
              <a:solidFill>
                <a:srgbClr val="003366"/>
              </a:solidFill>
              <a:round/>
            </a:ln>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10" name="Group 41"/>
          <p:cNvGrpSpPr/>
          <p:nvPr/>
        </p:nvGrpSpPr>
        <p:grpSpPr bwMode="auto">
          <a:xfrm>
            <a:off x="3924300" y="1485900"/>
            <a:ext cx="1684338" cy="863600"/>
            <a:chOff x="2064" y="981"/>
            <a:chExt cx="1061" cy="544"/>
          </a:xfrm>
        </p:grpSpPr>
        <p:sp>
          <p:nvSpPr>
            <p:cNvPr id="49180" name="Line 42"/>
            <p:cNvSpPr>
              <a:spLocks noChangeShapeType="1"/>
            </p:cNvSpPr>
            <p:nvPr/>
          </p:nvSpPr>
          <p:spPr bwMode="auto">
            <a:xfrm flipH="1" flipV="1">
              <a:off x="2314" y="1231"/>
              <a:ext cx="811" cy="294"/>
            </a:xfrm>
            <a:prstGeom prst="line">
              <a:avLst/>
            </a:prstGeom>
            <a:noFill/>
            <a:ln w="31750">
              <a:solidFill>
                <a:srgbClr val="9933FF"/>
              </a:solidFill>
              <a:round/>
              <a:headEnd type="none" w="sm" len="sm"/>
              <a:tailEnd type="triangle" w="med" len="lg"/>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49181" name="Object 43"/>
            <p:cNvGraphicFramePr>
              <a:graphicFrameLocks noChangeAspect="1"/>
            </p:cNvGraphicFramePr>
            <p:nvPr/>
          </p:nvGraphicFramePr>
          <p:xfrm>
            <a:off x="2064" y="981"/>
            <a:ext cx="272" cy="352"/>
          </p:xfrm>
          <a:graphic>
            <a:graphicData uri="http://schemas.openxmlformats.org/presentationml/2006/ole">
              <mc:AlternateContent xmlns:mc="http://schemas.openxmlformats.org/markup-compatibility/2006">
                <mc:Choice xmlns:v="urn:schemas-microsoft-com:vml" Requires="v">
                  <p:oleObj spid="_x0000_s49384" name="公式" r:id="rId9" imgW="228600" imgH="330200" progId="Equation.3">
                    <p:embed/>
                  </p:oleObj>
                </mc:Choice>
                <mc:Fallback>
                  <p:oleObj name="公式" r:id="rId9" imgW="228600" imgH="330200" progId="Equation.3">
                    <p:embed/>
                    <p:pic>
                      <p:nvPicPr>
                        <p:cNvPr id="0" name="Object 4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64" y="981"/>
                          <a:ext cx="272" cy="3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 name="Group 44"/>
          <p:cNvGrpSpPr/>
          <p:nvPr/>
        </p:nvGrpSpPr>
        <p:grpSpPr bwMode="auto">
          <a:xfrm>
            <a:off x="5599113" y="1111250"/>
            <a:ext cx="709612" cy="1241425"/>
            <a:chOff x="3119" y="745"/>
            <a:chExt cx="447" cy="782"/>
          </a:xfrm>
        </p:grpSpPr>
        <p:graphicFrame>
          <p:nvGraphicFramePr>
            <p:cNvPr id="49178" name="Object 45"/>
            <p:cNvGraphicFramePr>
              <a:graphicFrameLocks noChangeAspect="1"/>
            </p:cNvGraphicFramePr>
            <p:nvPr/>
          </p:nvGraphicFramePr>
          <p:xfrm>
            <a:off x="3270" y="745"/>
            <a:ext cx="296" cy="378"/>
          </p:xfrm>
          <a:graphic>
            <a:graphicData uri="http://schemas.openxmlformats.org/presentationml/2006/ole">
              <mc:AlternateContent xmlns:mc="http://schemas.openxmlformats.org/markup-compatibility/2006">
                <mc:Choice xmlns:v="urn:schemas-microsoft-com:vml" Requires="v">
                  <p:oleObj spid="_x0000_s49385" name="公式" r:id="rId11" imgW="228600" imgH="330200" progId="Equation.3">
                    <p:embed/>
                  </p:oleObj>
                </mc:Choice>
                <mc:Fallback>
                  <p:oleObj name="公式" r:id="rId11" imgW="228600" imgH="330200" progId="Equation.3">
                    <p:embed/>
                    <p:pic>
                      <p:nvPicPr>
                        <p:cNvPr id="0" name="Object 4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70" y="745"/>
                          <a:ext cx="296" cy="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79" name="Line 46"/>
            <p:cNvSpPr>
              <a:spLocks noChangeShapeType="1"/>
            </p:cNvSpPr>
            <p:nvPr/>
          </p:nvSpPr>
          <p:spPr bwMode="auto">
            <a:xfrm flipV="1">
              <a:off x="3119" y="1047"/>
              <a:ext cx="192" cy="480"/>
            </a:xfrm>
            <a:prstGeom prst="line">
              <a:avLst/>
            </a:prstGeom>
            <a:noFill/>
            <a:ln w="41275">
              <a:solidFill>
                <a:srgbClr val="800000"/>
              </a:solidFill>
              <a:round/>
              <a:tailEnd type="arrow" w="med" len="lg"/>
            </a:ln>
            <a:extLst>
              <a:ext uri="{909E8E84-426E-40DD-AFC4-6F175D3DCCD1}">
                <a14:hiddenFill xmlns:a14="http://schemas.microsoft.com/office/drawing/2010/main">
                  <a:noFill/>
                </a14:hiddenFill>
              </a:ext>
            </a:extLst>
          </p:spPr>
          <p:txBody>
            <a:bodyPr wrap="none"/>
            <a:lstStyle/>
            <a:p>
              <a:endParaRPr lang="zh-CN" altLang="en-US"/>
            </a:p>
          </p:txBody>
        </p:sp>
      </p:grpSp>
      <p:sp>
        <p:nvSpPr>
          <p:cNvPr id="77871" name="Line 47"/>
          <p:cNvSpPr>
            <a:spLocks noChangeShapeType="1"/>
          </p:cNvSpPr>
          <p:nvPr/>
        </p:nvSpPr>
        <p:spPr bwMode="auto">
          <a:xfrm flipH="1" flipV="1">
            <a:off x="4643438" y="1125538"/>
            <a:ext cx="1287462" cy="466725"/>
          </a:xfrm>
          <a:prstGeom prst="line">
            <a:avLst/>
          </a:prstGeom>
          <a:noFill/>
          <a:ln w="9525" cap="rnd">
            <a:solidFill>
              <a:schemeClr val="tx1"/>
            </a:solidFill>
            <a:prstDash val="sysDot"/>
            <a:round/>
          </a:ln>
          <a:extLst>
            <a:ext uri="{909E8E84-426E-40DD-AFC4-6F175D3DCCD1}">
              <a14:hiddenFill xmlns:a14="http://schemas.microsoft.com/office/drawing/2010/main">
                <a:noFill/>
              </a14:hiddenFill>
            </a:ext>
          </a:extLst>
        </p:spPr>
        <p:txBody>
          <a:bodyPr wrap="none"/>
          <a:lstStyle/>
          <a:p>
            <a:endParaRPr lang="zh-CN" altLang="en-US"/>
          </a:p>
        </p:txBody>
      </p:sp>
      <p:sp>
        <p:nvSpPr>
          <p:cNvPr id="77872" name="Line 48"/>
          <p:cNvSpPr>
            <a:spLocks noChangeShapeType="1"/>
          </p:cNvSpPr>
          <p:nvPr/>
        </p:nvSpPr>
        <p:spPr bwMode="auto">
          <a:xfrm flipV="1">
            <a:off x="4346575" y="1125538"/>
            <a:ext cx="304800" cy="762000"/>
          </a:xfrm>
          <a:prstGeom prst="line">
            <a:avLst/>
          </a:prstGeom>
          <a:noFill/>
          <a:ln w="9525" cap="rnd">
            <a:solidFill>
              <a:schemeClr val="tx1"/>
            </a:solidFill>
            <a:prstDash val="sysDot"/>
            <a:round/>
          </a:ln>
          <a:extLst>
            <a:ext uri="{909E8E84-426E-40DD-AFC4-6F175D3DCCD1}">
              <a14:hiddenFill xmlns:a14="http://schemas.microsoft.com/office/drawing/2010/main">
                <a:noFill/>
              </a14:hiddenFill>
            </a:ext>
          </a:extLst>
        </p:spPr>
        <p:txBody>
          <a:bodyPr wrap="none"/>
          <a:lstStyle/>
          <a:p>
            <a:endParaRPr lang="zh-CN" altLang="en-US"/>
          </a:p>
        </p:txBody>
      </p:sp>
      <p:grpSp>
        <p:nvGrpSpPr>
          <p:cNvPr id="12" name="Group 51"/>
          <p:cNvGrpSpPr/>
          <p:nvPr/>
        </p:nvGrpSpPr>
        <p:grpSpPr bwMode="auto">
          <a:xfrm>
            <a:off x="4356100" y="620713"/>
            <a:ext cx="1265238" cy="1724025"/>
            <a:chOff x="2336" y="436"/>
            <a:chExt cx="797" cy="1086"/>
          </a:xfrm>
        </p:grpSpPr>
        <p:sp>
          <p:nvSpPr>
            <p:cNvPr id="49176" name="Line 49"/>
            <p:cNvSpPr>
              <a:spLocks noChangeShapeType="1"/>
            </p:cNvSpPr>
            <p:nvPr/>
          </p:nvSpPr>
          <p:spPr bwMode="auto">
            <a:xfrm flipH="1" flipV="1">
              <a:off x="2517" y="754"/>
              <a:ext cx="616" cy="768"/>
            </a:xfrm>
            <a:prstGeom prst="line">
              <a:avLst/>
            </a:prstGeom>
            <a:noFill/>
            <a:ln w="41275">
              <a:solidFill>
                <a:srgbClr val="0000FF"/>
              </a:solidFill>
              <a:round/>
              <a:headEnd type="none" w="sm" len="sm"/>
              <a:tailEnd type="arrow" w="med" len="lg"/>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49177" name="Object 50"/>
            <p:cNvGraphicFramePr>
              <a:graphicFrameLocks noChangeAspect="1"/>
            </p:cNvGraphicFramePr>
            <p:nvPr/>
          </p:nvGraphicFramePr>
          <p:xfrm>
            <a:off x="2336" y="436"/>
            <a:ext cx="253" cy="293"/>
          </p:xfrm>
          <a:graphic>
            <a:graphicData uri="http://schemas.openxmlformats.org/presentationml/2006/ole">
              <mc:AlternateContent xmlns:mc="http://schemas.openxmlformats.org/markup-compatibility/2006">
                <mc:Choice xmlns:v="urn:schemas-microsoft-com:vml" Requires="v">
                  <p:oleObj spid="_x0000_s49386" name="公式" r:id="rId13" imgW="190500" imgH="254000" progId="Equation.3">
                    <p:embed/>
                  </p:oleObj>
                </mc:Choice>
                <mc:Fallback>
                  <p:oleObj name="公式" r:id="rId13" imgW="190500" imgH="254000" progId="Equation.3">
                    <p:embed/>
                    <p:pic>
                      <p:nvPicPr>
                        <p:cNvPr id="0" name="Object 5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36" y="436"/>
                          <a:ext cx="253" cy="2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7876" name="Text Box 52"/>
          <p:cNvSpPr txBox="1">
            <a:spLocks noChangeArrowheads="1"/>
          </p:cNvSpPr>
          <p:nvPr/>
        </p:nvSpPr>
        <p:spPr bwMode="auto">
          <a:xfrm>
            <a:off x="250825" y="765175"/>
            <a:ext cx="4462463"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50000"/>
              </a:spcBef>
              <a:buFontTx/>
              <a:buNone/>
            </a:pPr>
            <a:r>
              <a:rPr kumimoji="1" lang="zh-CN" altLang="en-US" sz="2800" b="1">
                <a:latin typeface="宋体" panose="02010600030101010101" pitchFamily="2" charset="-122"/>
              </a:rPr>
              <a:t>质心的</a:t>
            </a:r>
            <a:r>
              <a:rPr kumimoji="1" lang="zh-CN" altLang="en-US" sz="2800" b="1">
                <a:solidFill>
                  <a:schemeClr val="accent1"/>
                </a:solidFill>
                <a:latin typeface="宋体" panose="02010600030101010101" pitchFamily="2" charset="-122"/>
              </a:rPr>
              <a:t>法向加速度：</a:t>
            </a:r>
            <a:endParaRPr kumimoji="1" lang="zh-CN" altLang="en-US" b="1" i="1">
              <a:solidFill>
                <a:schemeClr val="accent1"/>
              </a:solidFill>
              <a:latin typeface="Times New Roman" panose="02020603050405020304" pitchFamily="18" charset="0"/>
              <a:ea typeface="创艺简粗黑" pitchFamily="2" charset="-122"/>
            </a:endParaRPr>
          </a:p>
        </p:txBody>
      </p:sp>
      <p:sp>
        <p:nvSpPr>
          <p:cNvPr id="77879" name="Text Box 55"/>
          <p:cNvSpPr txBox="1">
            <a:spLocks noChangeArrowheads="1"/>
          </p:cNvSpPr>
          <p:nvPr/>
        </p:nvSpPr>
        <p:spPr bwMode="auto">
          <a:xfrm>
            <a:off x="323850" y="4076700"/>
            <a:ext cx="22780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solidFill>
                  <a:schemeClr val="accent1"/>
                </a:solidFill>
                <a:latin typeface="宋体" panose="02010600030101010101" pitchFamily="2" charset="-122"/>
              </a:rPr>
              <a:t>法向</a:t>
            </a:r>
            <a:r>
              <a:rPr kumimoji="1" lang="zh-CN" altLang="en-US" sz="2800" b="1">
                <a:latin typeface="宋体" panose="02010600030101010101" pitchFamily="2" charset="-122"/>
              </a:rPr>
              <a:t>：</a:t>
            </a:r>
            <a:endParaRPr kumimoji="1" lang="zh-CN" altLang="en-US" sz="2800" b="1">
              <a:latin typeface="宋体" panose="02010600030101010101" pitchFamily="2" charset="-122"/>
            </a:endParaRPr>
          </a:p>
        </p:txBody>
      </p:sp>
      <p:graphicFrame>
        <p:nvGraphicFramePr>
          <p:cNvPr id="77880" name="Object 56"/>
          <p:cNvGraphicFramePr>
            <a:graphicFrameLocks noChangeAspect="1"/>
          </p:cNvGraphicFramePr>
          <p:nvPr/>
        </p:nvGraphicFramePr>
        <p:xfrm>
          <a:off x="323850" y="1308100"/>
          <a:ext cx="3263900" cy="1057275"/>
        </p:xfrm>
        <a:graphic>
          <a:graphicData uri="http://schemas.openxmlformats.org/presentationml/2006/ole">
            <mc:AlternateContent xmlns:mc="http://schemas.openxmlformats.org/markup-compatibility/2006">
              <mc:Choice xmlns:v="urn:schemas-microsoft-com:vml" Requires="v">
                <p:oleObj spid="_x0000_s49387" name="Equation" r:id="rId15" imgW="2489200" imgH="685800" progId="Equation.DSMT4">
                  <p:embed/>
                </p:oleObj>
              </mc:Choice>
              <mc:Fallback>
                <p:oleObj name="Equation" r:id="rId15" imgW="2489200" imgH="685800" progId="Equation.DSMT4">
                  <p:embed/>
                  <p:pic>
                    <p:nvPicPr>
                      <p:cNvPr id="0" name="Object 5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3850" y="1308100"/>
                        <a:ext cx="3263900" cy="10572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881" name="Object 57"/>
          <p:cNvGraphicFramePr>
            <a:graphicFrameLocks noChangeAspect="1"/>
          </p:cNvGraphicFramePr>
          <p:nvPr/>
        </p:nvGraphicFramePr>
        <p:xfrm>
          <a:off x="1692275" y="3933825"/>
          <a:ext cx="5459413" cy="962025"/>
        </p:xfrm>
        <a:graphic>
          <a:graphicData uri="http://schemas.openxmlformats.org/presentationml/2006/ole">
            <mc:AlternateContent xmlns:mc="http://schemas.openxmlformats.org/markup-compatibility/2006">
              <mc:Choice xmlns:v="urn:schemas-microsoft-com:vml" Requires="v">
                <p:oleObj spid="_x0000_s49388" name="公式" r:id="rId17" imgW="4013200" imgH="558800" progId="Equation.3">
                  <p:embed/>
                </p:oleObj>
              </mc:Choice>
              <mc:Fallback>
                <p:oleObj name="公式" r:id="rId17" imgW="4013200" imgH="558800" progId="Equation.3">
                  <p:embed/>
                  <p:pic>
                    <p:nvPicPr>
                      <p:cNvPr id="0" name="Object 5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692275" y="3933825"/>
                        <a:ext cx="5459413" cy="9620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7882" name="Text Box 58"/>
          <p:cNvSpPr txBox="1">
            <a:spLocks noChangeArrowheads="1"/>
          </p:cNvSpPr>
          <p:nvPr/>
        </p:nvSpPr>
        <p:spPr bwMode="auto">
          <a:xfrm>
            <a:off x="323850" y="2349500"/>
            <a:ext cx="3398838"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50000"/>
              </a:spcBef>
              <a:buFontTx/>
              <a:buNone/>
            </a:pPr>
            <a:r>
              <a:rPr kumimoji="1" lang="zh-CN" altLang="en-US" sz="2800" b="1">
                <a:latin typeface="宋体" panose="02010600030101010101" pitchFamily="2" charset="-122"/>
              </a:rPr>
              <a:t>切向加速度：</a:t>
            </a:r>
            <a:endParaRPr kumimoji="1" lang="zh-CN" altLang="en-US" b="1" i="1">
              <a:latin typeface="Times New Roman" panose="02020603050405020304" pitchFamily="18" charset="0"/>
              <a:ea typeface="创艺简粗黑" pitchFamily="2" charset="-122"/>
            </a:endParaRPr>
          </a:p>
        </p:txBody>
      </p:sp>
      <p:graphicFrame>
        <p:nvGraphicFramePr>
          <p:cNvPr id="77883" name="Object 59"/>
          <p:cNvGraphicFramePr>
            <a:graphicFrameLocks noChangeAspect="1"/>
          </p:cNvGraphicFramePr>
          <p:nvPr/>
        </p:nvGraphicFramePr>
        <p:xfrm>
          <a:off x="468313" y="2924175"/>
          <a:ext cx="3178175" cy="949325"/>
        </p:xfrm>
        <a:graphic>
          <a:graphicData uri="http://schemas.openxmlformats.org/presentationml/2006/ole">
            <mc:AlternateContent xmlns:mc="http://schemas.openxmlformats.org/markup-compatibility/2006">
              <mc:Choice xmlns:v="urn:schemas-microsoft-com:vml" Requires="v">
                <p:oleObj spid="_x0000_s49389" name="公式" r:id="rId19" imgW="2324100" imgH="622300" progId="Equation.3">
                  <p:embed/>
                </p:oleObj>
              </mc:Choice>
              <mc:Fallback>
                <p:oleObj name="公式" r:id="rId19" imgW="2324100" imgH="622300" progId="Equation.3">
                  <p:embed/>
                  <p:pic>
                    <p:nvPicPr>
                      <p:cNvPr id="0" name="Object 5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68313" y="2924175"/>
                        <a:ext cx="3178175" cy="9493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7884" name="Text Box 60"/>
          <p:cNvSpPr txBox="1">
            <a:spLocks noChangeArrowheads="1"/>
          </p:cNvSpPr>
          <p:nvPr/>
        </p:nvSpPr>
        <p:spPr bwMode="auto">
          <a:xfrm>
            <a:off x="323850" y="4941888"/>
            <a:ext cx="2600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宋体" panose="02010600030101010101" pitchFamily="2" charset="-122"/>
              </a:rPr>
              <a:t>切向：</a:t>
            </a:r>
            <a:endParaRPr kumimoji="1" lang="zh-CN" altLang="en-US" sz="2800" b="1">
              <a:latin typeface="宋体" panose="02010600030101010101" pitchFamily="2" charset="-122"/>
            </a:endParaRPr>
          </a:p>
        </p:txBody>
      </p:sp>
      <p:graphicFrame>
        <p:nvGraphicFramePr>
          <p:cNvPr id="77885" name="Object 61"/>
          <p:cNvGraphicFramePr>
            <a:graphicFrameLocks noChangeAspect="1"/>
          </p:cNvGraphicFramePr>
          <p:nvPr/>
        </p:nvGraphicFramePr>
        <p:xfrm>
          <a:off x="1692275" y="4797425"/>
          <a:ext cx="5472113" cy="957263"/>
        </p:xfrm>
        <a:graphic>
          <a:graphicData uri="http://schemas.openxmlformats.org/presentationml/2006/ole">
            <mc:AlternateContent xmlns:mc="http://schemas.openxmlformats.org/markup-compatibility/2006">
              <mc:Choice xmlns:v="urn:schemas-microsoft-com:vml" Requires="v">
                <p:oleObj spid="_x0000_s49390" name="公式" r:id="rId21" imgW="4051300" imgH="558800" progId="Equation.3">
                  <p:embed/>
                </p:oleObj>
              </mc:Choice>
              <mc:Fallback>
                <p:oleObj name="公式" r:id="rId21" imgW="4051300" imgH="558800" progId="Equation.3">
                  <p:embed/>
                  <p:pic>
                    <p:nvPicPr>
                      <p:cNvPr id="0" name="Object 6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692275" y="4797425"/>
                        <a:ext cx="5472113" cy="95726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886" name="Object 62"/>
          <p:cNvGraphicFramePr>
            <a:graphicFrameLocks noChangeAspect="1"/>
          </p:cNvGraphicFramePr>
          <p:nvPr/>
        </p:nvGraphicFramePr>
        <p:xfrm>
          <a:off x="1038225" y="5711825"/>
          <a:ext cx="2655888" cy="979488"/>
        </p:xfrm>
        <a:graphic>
          <a:graphicData uri="http://schemas.openxmlformats.org/presentationml/2006/ole">
            <mc:AlternateContent xmlns:mc="http://schemas.openxmlformats.org/markup-compatibility/2006">
              <mc:Choice xmlns:v="urn:schemas-microsoft-com:vml" Requires="v">
                <p:oleObj spid="_x0000_s49391" name="公式" r:id="rId23" imgW="1854200" imgH="558800" progId="Equation.3">
                  <p:embed/>
                </p:oleObj>
              </mc:Choice>
              <mc:Fallback>
                <p:oleObj name="公式" r:id="rId23" imgW="1854200" imgH="558800" progId="Equation.3">
                  <p:embed/>
                  <p:pic>
                    <p:nvPicPr>
                      <p:cNvPr id="0" name="Object 6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038225" y="5711825"/>
                        <a:ext cx="2655888" cy="97948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887" name="Object 63"/>
          <p:cNvGraphicFramePr>
            <a:graphicFrameLocks noChangeAspect="1"/>
          </p:cNvGraphicFramePr>
          <p:nvPr/>
        </p:nvGraphicFramePr>
        <p:xfrm>
          <a:off x="4351338" y="5711825"/>
          <a:ext cx="2668587" cy="923925"/>
        </p:xfrm>
        <a:graphic>
          <a:graphicData uri="http://schemas.openxmlformats.org/presentationml/2006/ole">
            <mc:AlternateContent xmlns:mc="http://schemas.openxmlformats.org/markup-compatibility/2006">
              <mc:Choice xmlns:v="urn:schemas-microsoft-com:vml" Requires="v">
                <p:oleObj spid="_x0000_s49392" name="公式" r:id="rId25" imgW="1917700" imgH="546100" progId="Equation.3">
                  <p:embed/>
                </p:oleObj>
              </mc:Choice>
              <mc:Fallback>
                <p:oleObj name="公式" r:id="rId25" imgW="1917700" imgH="546100" progId="Equation.3">
                  <p:embed/>
                  <p:pic>
                    <p:nvPicPr>
                      <p:cNvPr id="0" name="Object 6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351338" y="5711825"/>
                        <a:ext cx="2668587" cy="9239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73" name="灯片编号占位符 3"/>
          <p:cNvSpPr>
            <a:spLocks noGrp="1"/>
          </p:cNvSpPr>
          <p:nvPr>
            <p:ph type="sldNum" sz="quarter" idx="12"/>
          </p:nvPr>
        </p:nvSpPr>
        <p:spPr bwMode="auto">
          <a:xfrm>
            <a:off x="7172325" y="6381750"/>
            <a:ext cx="1971675"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7074F81-3E39-41A4-B86C-767262A3EB8C}" type="slidenum">
              <a:rPr lang="en-US" altLang="zh-CN" sz="2400">
                <a:solidFill>
                  <a:srgbClr val="0000FF"/>
                </a:solidFill>
                <a:latin typeface="Times New Roman" panose="02020603050405020304" pitchFamily="18" charset="0"/>
              </a:rPr>
            </a:fld>
            <a:endParaRPr lang="en-US" altLang="zh-CN" sz="2400">
              <a:solidFill>
                <a:srgbClr val="0000FF"/>
              </a:solidFill>
              <a:latin typeface="Times New Roman" panose="02020603050405020304" pitchFamily="18" charset="0"/>
            </a:endParaRPr>
          </a:p>
        </p:txBody>
      </p:sp>
      <p:graphicFrame>
        <p:nvGraphicFramePr>
          <p:cNvPr id="49174" name="Object 41"/>
          <p:cNvGraphicFramePr>
            <a:graphicFrameLocks noChangeAspect="1"/>
          </p:cNvGraphicFramePr>
          <p:nvPr/>
        </p:nvGraphicFramePr>
        <p:xfrm>
          <a:off x="7067550" y="401638"/>
          <a:ext cx="1955800" cy="865187"/>
        </p:xfrm>
        <a:graphic>
          <a:graphicData uri="http://schemas.openxmlformats.org/presentationml/2006/ole">
            <mc:AlternateContent xmlns:mc="http://schemas.openxmlformats.org/markup-compatibility/2006">
              <mc:Choice xmlns:v="urn:schemas-microsoft-com:vml" Requires="v">
                <p:oleObj spid="_x0000_s49393" name="Equation" r:id="rId27" imgW="1549400" imgH="685800" progId="Equation.DSMT4">
                  <p:embed/>
                </p:oleObj>
              </mc:Choice>
              <mc:Fallback>
                <p:oleObj name="Equation" r:id="rId27" imgW="1549400" imgH="685800" progId="Equation.DSMT4">
                  <p:embed/>
                  <p:pic>
                    <p:nvPicPr>
                      <p:cNvPr id="0" name="Object 41"/>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067550" y="401638"/>
                        <a:ext cx="1955800" cy="86518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75" name="Object 90"/>
          <p:cNvGraphicFramePr>
            <a:graphicFrameLocks noChangeAspect="1"/>
          </p:cNvGraphicFramePr>
          <p:nvPr/>
        </p:nvGraphicFramePr>
        <p:xfrm>
          <a:off x="7048500" y="1289050"/>
          <a:ext cx="2095500" cy="939800"/>
        </p:xfrm>
        <a:graphic>
          <a:graphicData uri="http://schemas.openxmlformats.org/presentationml/2006/ole">
            <mc:AlternateContent xmlns:mc="http://schemas.openxmlformats.org/markup-compatibility/2006">
              <mc:Choice xmlns:v="urn:schemas-microsoft-com:vml" Requires="v">
                <p:oleObj spid="_x0000_s49394" name="公式" r:id="rId29" imgW="1752600" imgH="711200" progId="Equation.3">
                  <p:embed/>
                </p:oleObj>
              </mc:Choice>
              <mc:Fallback>
                <p:oleObj name="公式" r:id="rId29" imgW="1752600" imgH="711200" progId="Equation.3">
                  <p:embed/>
                  <p:pic>
                    <p:nvPicPr>
                      <p:cNvPr id="0" name="Object 90"/>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7048500" y="1289050"/>
                        <a:ext cx="2095500" cy="9398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77857"/>
                                        </p:tgtEl>
                                        <p:attrNameLst>
                                          <p:attrName>style.visibility</p:attrName>
                                        </p:attrNameLst>
                                      </p:cBhvr>
                                      <p:to>
                                        <p:strVal val="visible"/>
                                      </p:to>
                                    </p:set>
                                    <p:anim calcmode="lin" valueType="num">
                                      <p:cBhvr>
                                        <p:cTn id="7" dur="500" fill="hold"/>
                                        <p:tgtEl>
                                          <p:spTgt spid="77857"/>
                                        </p:tgtEl>
                                        <p:attrNameLst>
                                          <p:attrName>ppt_w</p:attrName>
                                        </p:attrNameLst>
                                      </p:cBhvr>
                                      <p:tavLst>
                                        <p:tav tm="0">
                                          <p:val>
                                            <p:fltVal val="0"/>
                                          </p:val>
                                        </p:tav>
                                        <p:tav tm="100000">
                                          <p:val>
                                            <p:strVal val="#ppt_w"/>
                                          </p:val>
                                        </p:tav>
                                      </p:tavLst>
                                    </p:anim>
                                    <p:anim calcmode="lin" valueType="num">
                                      <p:cBhvr>
                                        <p:cTn id="8" dur="500" fill="hold"/>
                                        <p:tgtEl>
                                          <p:spTgt spid="77857"/>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32" fill="hold" nodeType="clickEffect">
                                  <p:stCondLst>
                                    <p:cond delay="0"/>
                                  </p:stCondLst>
                                  <p:childTnLst>
                                    <p:set>
                                      <p:cBhvr>
                                        <p:cTn id="12" dur="1" fill="hold">
                                          <p:stCondLst>
                                            <p:cond delay="0"/>
                                          </p:stCondLst>
                                        </p:cTn>
                                        <p:tgtEl>
                                          <p:spTgt spid="77858"/>
                                        </p:tgtEl>
                                        <p:attrNameLst>
                                          <p:attrName>style.visibility</p:attrName>
                                        </p:attrNameLst>
                                      </p:cBhvr>
                                      <p:to>
                                        <p:strVal val="visible"/>
                                      </p:to>
                                    </p:set>
                                    <p:animEffect transition="in" filter="box(out)">
                                      <p:cBhvr>
                                        <p:cTn id="13" dur="500"/>
                                        <p:tgtEl>
                                          <p:spTgt spid="77858"/>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right)">
                                      <p:cBhvr>
                                        <p:cTn id="23" dur="10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down)">
                                      <p:cBhvr>
                                        <p:cTn id="28" dur="10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77872"/>
                                        </p:tgtEl>
                                        <p:attrNameLst>
                                          <p:attrName>style.visibility</p:attrName>
                                        </p:attrNameLst>
                                      </p:cBhvr>
                                      <p:to>
                                        <p:strVal val="visible"/>
                                      </p:to>
                                    </p:set>
                                    <p:animEffect transition="in" filter="wipe(down)">
                                      <p:cBhvr>
                                        <p:cTn id="33" dur="500"/>
                                        <p:tgtEl>
                                          <p:spTgt spid="77872"/>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77871"/>
                                        </p:tgtEl>
                                        <p:attrNameLst>
                                          <p:attrName>style.visibility</p:attrName>
                                        </p:attrNameLst>
                                      </p:cBhvr>
                                      <p:to>
                                        <p:strVal val="visible"/>
                                      </p:to>
                                    </p:set>
                                    <p:animEffect transition="in" filter="wipe(left)">
                                      <p:cBhvr>
                                        <p:cTn id="37" dur="500"/>
                                        <p:tgtEl>
                                          <p:spTgt spid="77871"/>
                                        </p:tgtEl>
                                      </p:cBhvr>
                                    </p:animEffect>
                                  </p:childTnLst>
                                </p:cTn>
                              </p:par>
                            </p:childTnLst>
                          </p:cTn>
                        </p:par>
                        <p:par>
                          <p:cTn id="38" fill="hold">
                            <p:stCondLst>
                              <p:cond delay="1000"/>
                            </p:stCondLst>
                            <p:childTnLst>
                              <p:par>
                                <p:cTn id="39" presetID="22" presetClass="entr" presetSubtype="4" fill="hold" nodeType="after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wipe(down)">
                                      <p:cBhvr>
                                        <p:cTn id="41" dur="1000"/>
                                        <p:tgtEl>
                                          <p:spTgt spid="1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77876">
                                            <p:txEl>
                                              <p:pRg st="0" end="0"/>
                                            </p:txEl>
                                          </p:spTgt>
                                        </p:tgtEl>
                                        <p:attrNameLst>
                                          <p:attrName>style.visibility</p:attrName>
                                        </p:attrNameLst>
                                      </p:cBhvr>
                                      <p:to>
                                        <p:strVal val="visible"/>
                                      </p:to>
                                    </p:set>
                                    <p:animEffect transition="in" filter="wipe(up)">
                                      <p:cBhvr>
                                        <p:cTn id="46" dur="500"/>
                                        <p:tgtEl>
                                          <p:spTgt spid="77876">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4" presetClass="entr" presetSubtype="32" fill="hold" nodeType="clickEffect">
                                  <p:stCondLst>
                                    <p:cond delay="0"/>
                                  </p:stCondLst>
                                  <p:childTnLst>
                                    <p:set>
                                      <p:cBhvr>
                                        <p:cTn id="50" dur="1" fill="hold">
                                          <p:stCondLst>
                                            <p:cond delay="0"/>
                                          </p:stCondLst>
                                        </p:cTn>
                                        <p:tgtEl>
                                          <p:spTgt spid="77880"/>
                                        </p:tgtEl>
                                        <p:attrNameLst>
                                          <p:attrName>style.visibility</p:attrName>
                                        </p:attrNameLst>
                                      </p:cBhvr>
                                      <p:to>
                                        <p:strVal val="visible"/>
                                      </p:to>
                                    </p:set>
                                    <p:animEffect transition="in" filter="box(out)">
                                      <p:cBhvr>
                                        <p:cTn id="51" dur="500"/>
                                        <p:tgtEl>
                                          <p:spTgt spid="77880"/>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77882">
                                            <p:txEl>
                                              <p:pRg st="0" end="0"/>
                                            </p:txEl>
                                          </p:spTgt>
                                        </p:tgtEl>
                                        <p:attrNameLst>
                                          <p:attrName>style.visibility</p:attrName>
                                        </p:attrNameLst>
                                      </p:cBhvr>
                                      <p:to>
                                        <p:strVal val="visible"/>
                                      </p:to>
                                    </p:set>
                                    <p:animEffect transition="in" filter="wipe(up)">
                                      <p:cBhvr>
                                        <p:cTn id="56" dur="500"/>
                                        <p:tgtEl>
                                          <p:spTgt spid="77882">
                                            <p:txEl>
                                              <p:pRg st="0" end="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 presetClass="entr" presetSubtype="32" fill="hold" nodeType="clickEffect">
                                  <p:stCondLst>
                                    <p:cond delay="0"/>
                                  </p:stCondLst>
                                  <p:childTnLst>
                                    <p:set>
                                      <p:cBhvr>
                                        <p:cTn id="60" dur="1" fill="hold">
                                          <p:stCondLst>
                                            <p:cond delay="0"/>
                                          </p:stCondLst>
                                        </p:cTn>
                                        <p:tgtEl>
                                          <p:spTgt spid="77883"/>
                                        </p:tgtEl>
                                        <p:attrNameLst>
                                          <p:attrName>style.visibility</p:attrName>
                                        </p:attrNameLst>
                                      </p:cBhvr>
                                      <p:to>
                                        <p:strVal val="visible"/>
                                      </p:to>
                                    </p:set>
                                    <p:animEffect transition="in" filter="box(out)">
                                      <p:cBhvr>
                                        <p:cTn id="61" dur="500"/>
                                        <p:tgtEl>
                                          <p:spTgt spid="77883"/>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grpId="0" nodeType="clickEffect">
                                  <p:stCondLst>
                                    <p:cond delay="0"/>
                                  </p:stCondLst>
                                  <p:iterate type="lt">
                                    <p:tmPct val="100000"/>
                                  </p:iterate>
                                  <p:childTnLst>
                                    <p:set>
                                      <p:cBhvr>
                                        <p:cTn id="65" dur="1" fill="hold">
                                          <p:stCondLst>
                                            <p:cond delay="0"/>
                                          </p:stCondLst>
                                        </p:cTn>
                                        <p:tgtEl>
                                          <p:spTgt spid="77879">
                                            <p:txEl>
                                              <p:pRg st="0" end="0"/>
                                            </p:txEl>
                                          </p:spTgt>
                                        </p:tgtEl>
                                        <p:attrNameLst>
                                          <p:attrName>style.visibility</p:attrName>
                                        </p:attrNameLst>
                                      </p:cBhvr>
                                      <p:to>
                                        <p:strVal val="visible"/>
                                      </p:to>
                                    </p:set>
                                    <p:animEffect transition="in" filter="wipe(up)">
                                      <p:cBhvr>
                                        <p:cTn id="66" dur="75"/>
                                        <p:tgtEl>
                                          <p:spTgt spid="77879">
                                            <p:txEl>
                                              <p:pRg st="0" end="0"/>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4" presetClass="entr" presetSubtype="32" fill="hold" nodeType="clickEffect">
                                  <p:stCondLst>
                                    <p:cond delay="0"/>
                                  </p:stCondLst>
                                  <p:childTnLst>
                                    <p:set>
                                      <p:cBhvr>
                                        <p:cTn id="70" dur="1" fill="hold">
                                          <p:stCondLst>
                                            <p:cond delay="0"/>
                                          </p:stCondLst>
                                        </p:cTn>
                                        <p:tgtEl>
                                          <p:spTgt spid="77881"/>
                                        </p:tgtEl>
                                        <p:attrNameLst>
                                          <p:attrName>style.visibility</p:attrName>
                                        </p:attrNameLst>
                                      </p:cBhvr>
                                      <p:to>
                                        <p:strVal val="visible"/>
                                      </p:to>
                                    </p:set>
                                    <p:animEffect transition="in" filter="box(out)">
                                      <p:cBhvr>
                                        <p:cTn id="71" dur="500"/>
                                        <p:tgtEl>
                                          <p:spTgt spid="77881"/>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grpId="0" nodeType="clickEffect">
                                  <p:stCondLst>
                                    <p:cond delay="0"/>
                                  </p:stCondLst>
                                  <p:iterate type="lt">
                                    <p:tmPct val="100000"/>
                                  </p:iterate>
                                  <p:childTnLst>
                                    <p:set>
                                      <p:cBhvr>
                                        <p:cTn id="75" dur="1" fill="hold">
                                          <p:stCondLst>
                                            <p:cond delay="0"/>
                                          </p:stCondLst>
                                        </p:cTn>
                                        <p:tgtEl>
                                          <p:spTgt spid="77884">
                                            <p:txEl>
                                              <p:pRg st="0" end="0"/>
                                            </p:txEl>
                                          </p:spTgt>
                                        </p:tgtEl>
                                        <p:attrNameLst>
                                          <p:attrName>style.visibility</p:attrName>
                                        </p:attrNameLst>
                                      </p:cBhvr>
                                      <p:to>
                                        <p:strVal val="visible"/>
                                      </p:to>
                                    </p:set>
                                    <p:animEffect transition="in" filter="wipe(up)">
                                      <p:cBhvr>
                                        <p:cTn id="76" dur="75"/>
                                        <p:tgtEl>
                                          <p:spTgt spid="77884">
                                            <p:txEl>
                                              <p:pRg st="0" end="0"/>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4" presetClass="entr" presetSubtype="32" fill="hold" nodeType="clickEffect">
                                  <p:stCondLst>
                                    <p:cond delay="0"/>
                                  </p:stCondLst>
                                  <p:childTnLst>
                                    <p:set>
                                      <p:cBhvr>
                                        <p:cTn id="80" dur="1" fill="hold">
                                          <p:stCondLst>
                                            <p:cond delay="0"/>
                                          </p:stCondLst>
                                        </p:cTn>
                                        <p:tgtEl>
                                          <p:spTgt spid="77885"/>
                                        </p:tgtEl>
                                        <p:attrNameLst>
                                          <p:attrName>style.visibility</p:attrName>
                                        </p:attrNameLst>
                                      </p:cBhvr>
                                      <p:to>
                                        <p:strVal val="visible"/>
                                      </p:to>
                                    </p:set>
                                    <p:animEffect transition="in" filter="box(out)">
                                      <p:cBhvr>
                                        <p:cTn id="81" dur="500"/>
                                        <p:tgtEl>
                                          <p:spTgt spid="77885"/>
                                        </p:tgtEl>
                                      </p:cBhvr>
                                    </p:animEffect>
                                  </p:childTnLst>
                                </p:cTn>
                              </p:par>
                            </p:childTnLst>
                          </p:cTn>
                        </p:par>
                      </p:childTnLst>
                    </p:cTn>
                  </p:par>
                  <p:par>
                    <p:cTn id="82" fill="hold">
                      <p:stCondLst>
                        <p:cond delay="indefinite"/>
                      </p:stCondLst>
                      <p:childTnLst>
                        <p:par>
                          <p:cTn id="83" fill="hold">
                            <p:stCondLst>
                              <p:cond delay="0"/>
                            </p:stCondLst>
                            <p:childTnLst>
                              <p:par>
                                <p:cTn id="84" presetID="4" presetClass="entr" presetSubtype="32" fill="hold" nodeType="clickEffect">
                                  <p:stCondLst>
                                    <p:cond delay="0"/>
                                  </p:stCondLst>
                                  <p:childTnLst>
                                    <p:set>
                                      <p:cBhvr>
                                        <p:cTn id="85" dur="1" fill="hold">
                                          <p:stCondLst>
                                            <p:cond delay="0"/>
                                          </p:stCondLst>
                                        </p:cTn>
                                        <p:tgtEl>
                                          <p:spTgt spid="77886"/>
                                        </p:tgtEl>
                                        <p:attrNameLst>
                                          <p:attrName>style.visibility</p:attrName>
                                        </p:attrNameLst>
                                      </p:cBhvr>
                                      <p:to>
                                        <p:strVal val="visible"/>
                                      </p:to>
                                    </p:set>
                                    <p:animEffect transition="in" filter="box(out)">
                                      <p:cBhvr>
                                        <p:cTn id="86" dur="500"/>
                                        <p:tgtEl>
                                          <p:spTgt spid="77886"/>
                                        </p:tgtEl>
                                      </p:cBhvr>
                                    </p:animEffect>
                                  </p:childTnLst>
                                </p:cTn>
                              </p:par>
                            </p:childTnLst>
                          </p:cTn>
                        </p:par>
                        <p:par>
                          <p:cTn id="87" fill="hold">
                            <p:stCondLst>
                              <p:cond delay="500"/>
                            </p:stCondLst>
                            <p:childTnLst>
                              <p:par>
                                <p:cTn id="88" presetID="4" presetClass="entr" presetSubtype="32" fill="hold" nodeType="afterEffect">
                                  <p:stCondLst>
                                    <p:cond delay="0"/>
                                  </p:stCondLst>
                                  <p:childTnLst>
                                    <p:set>
                                      <p:cBhvr>
                                        <p:cTn id="89" dur="1" fill="hold">
                                          <p:stCondLst>
                                            <p:cond delay="0"/>
                                          </p:stCondLst>
                                        </p:cTn>
                                        <p:tgtEl>
                                          <p:spTgt spid="77887"/>
                                        </p:tgtEl>
                                        <p:attrNameLst>
                                          <p:attrName>style.visibility</p:attrName>
                                        </p:attrNameLst>
                                      </p:cBhvr>
                                      <p:to>
                                        <p:strVal val="visible"/>
                                      </p:to>
                                    </p:set>
                                    <p:animEffect transition="in" filter="box(out)">
                                      <p:cBhvr>
                                        <p:cTn id="90" dur="500"/>
                                        <p:tgtEl>
                                          <p:spTgt spid="778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57" grpId="0" autoUpdateAnimBg="0"/>
      <p:bldP spid="77871" grpId="0" animBg="1"/>
      <p:bldP spid="77872" grpId="0" animBg="1"/>
      <p:bldP spid="77876" grpId="0" autoUpdateAnimBg="0" build="p"/>
      <p:bldP spid="77879" grpId="0" autoUpdateAnimBg="0" build="p"/>
      <p:bldP spid="77882" grpId="0" autoUpdateAnimBg="0" build="p"/>
      <p:bldP spid="77884" grpId="0" autoUpdateAnimBg="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Text Box 3"/>
          <p:cNvSpPr txBox="1">
            <a:spLocks noChangeArrowheads="1"/>
          </p:cNvSpPr>
          <p:nvPr/>
        </p:nvSpPr>
        <p:spPr bwMode="auto">
          <a:xfrm>
            <a:off x="381000" y="1600200"/>
            <a:ext cx="109537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50000"/>
              </a:spcBef>
              <a:buFontTx/>
              <a:buNone/>
            </a:pPr>
            <a:r>
              <a:rPr kumimoji="1" lang="zh-CN" altLang="en-US" sz="2800" b="1">
                <a:solidFill>
                  <a:schemeClr val="folHlink"/>
                </a:solidFill>
                <a:latin typeface="楷体_GB2312" pitchFamily="49" charset="-122"/>
                <a:ea typeface="楷体_GB2312" pitchFamily="49" charset="-122"/>
              </a:rPr>
              <a:t>解</a:t>
            </a:r>
            <a:r>
              <a:rPr kumimoji="1" lang="zh-CN" altLang="zh-CN" sz="2800" b="1">
                <a:solidFill>
                  <a:schemeClr val="folHlink"/>
                </a:solidFill>
                <a:latin typeface="楷体_GB2312" pitchFamily="49" charset="-122"/>
                <a:ea typeface="楷体_GB2312" pitchFamily="49" charset="-122"/>
              </a:rPr>
              <a:t>：</a:t>
            </a:r>
            <a:endParaRPr kumimoji="1" lang="zh-CN" altLang="en-US" sz="2800" b="1">
              <a:solidFill>
                <a:schemeClr val="folHlink"/>
              </a:solidFill>
              <a:latin typeface="楷体_GB2312" pitchFamily="49" charset="-122"/>
              <a:ea typeface="楷体_GB2312" pitchFamily="49" charset="-122"/>
            </a:endParaRPr>
          </a:p>
        </p:txBody>
      </p:sp>
      <p:graphicFrame>
        <p:nvGraphicFramePr>
          <p:cNvPr id="41988" name="Object 4"/>
          <p:cNvGraphicFramePr>
            <a:graphicFrameLocks noChangeAspect="1"/>
          </p:cNvGraphicFramePr>
          <p:nvPr/>
        </p:nvGraphicFramePr>
        <p:xfrm>
          <a:off x="431800" y="4327525"/>
          <a:ext cx="3422650" cy="1277938"/>
        </p:xfrm>
        <a:graphic>
          <a:graphicData uri="http://schemas.openxmlformats.org/presentationml/2006/ole">
            <mc:AlternateContent xmlns:mc="http://schemas.openxmlformats.org/markup-compatibility/2006">
              <mc:Choice xmlns:v="urn:schemas-microsoft-com:vml" Requires="v">
                <p:oleObj spid="_x0000_s51339" name="Equation" r:id="rId1" imgW="2184400" imgH="749300" progId="Equation.DSMT4">
                  <p:embed/>
                </p:oleObj>
              </mc:Choice>
              <mc:Fallback>
                <p:oleObj name="Equation" r:id="rId1" imgW="2184400" imgH="7493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800" y="4327525"/>
                        <a:ext cx="3422650" cy="12779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989" name="Text Box 5"/>
          <p:cNvSpPr txBox="1">
            <a:spLocks noChangeArrowheads="1"/>
          </p:cNvSpPr>
          <p:nvPr/>
        </p:nvSpPr>
        <p:spPr bwMode="auto">
          <a:xfrm>
            <a:off x="395288" y="1614488"/>
            <a:ext cx="8153400" cy="150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50000"/>
              </a:spcBef>
              <a:buFontTx/>
              <a:buNone/>
            </a:pPr>
            <a:r>
              <a:rPr kumimoji="1" lang="en-US" altLang="zh-CN" sz="2800" b="1">
                <a:latin typeface="宋体" panose="02010600030101010101" pitchFamily="2" charset="-122"/>
              </a:rPr>
              <a:t>    </a:t>
            </a:r>
            <a:r>
              <a:rPr kumimoji="1" lang="zh-CN" altLang="en-US" sz="2800" b="1">
                <a:latin typeface="宋体" panose="02010600030101010101" pitchFamily="2" charset="-122"/>
              </a:rPr>
              <a:t>由于摩擦力不是集中作用于一点，而是分布在整个圆盘与桌子的接触面上，</a:t>
            </a:r>
            <a:r>
              <a:rPr kumimoji="1" lang="zh-CN" altLang="en-US" sz="2800" b="1">
                <a:solidFill>
                  <a:srgbClr val="0000FF"/>
                </a:solidFill>
                <a:latin typeface="宋体" panose="02010600030101010101" pitchFamily="2" charset="-122"/>
                <a:ea typeface="黑体" panose="02010609060101010101" pitchFamily="2" charset="-122"/>
              </a:rPr>
              <a:t>摩擦阻力矩的计算要用积分法！</a:t>
            </a:r>
            <a:endParaRPr kumimoji="1" lang="zh-CN" altLang="en-US" b="1" i="1">
              <a:solidFill>
                <a:srgbClr val="0000FF"/>
              </a:solidFill>
              <a:latin typeface="Times New Roman" panose="02020603050405020304" pitchFamily="18" charset="0"/>
              <a:ea typeface="黑体" panose="02010609060101010101" pitchFamily="2" charset="-122"/>
            </a:endParaRPr>
          </a:p>
        </p:txBody>
      </p:sp>
      <p:sp>
        <p:nvSpPr>
          <p:cNvPr id="41992" name="Text Box 8"/>
          <p:cNvSpPr txBox="1">
            <a:spLocks noChangeArrowheads="1"/>
          </p:cNvSpPr>
          <p:nvPr/>
        </p:nvSpPr>
        <p:spPr bwMode="auto">
          <a:xfrm>
            <a:off x="395288" y="3094038"/>
            <a:ext cx="3733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取环形质元：</a:t>
            </a:r>
            <a:endParaRPr kumimoji="1" lang="zh-CN" altLang="en-US" sz="2800" b="1">
              <a:solidFill>
                <a:srgbClr val="00FF00"/>
              </a:solidFill>
              <a:latin typeface="Times New Roman" panose="02020603050405020304" pitchFamily="18" charset="0"/>
            </a:endParaRPr>
          </a:p>
        </p:txBody>
      </p:sp>
      <p:grpSp>
        <p:nvGrpSpPr>
          <p:cNvPr id="2" name="Group 11"/>
          <p:cNvGrpSpPr/>
          <p:nvPr/>
        </p:nvGrpSpPr>
        <p:grpSpPr bwMode="auto">
          <a:xfrm>
            <a:off x="250825" y="115888"/>
            <a:ext cx="8458200" cy="1501775"/>
            <a:chOff x="192" y="144"/>
            <a:chExt cx="5328" cy="946"/>
          </a:xfrm>
        </p:grpSpPr>
        <p:sp>
          <p:nvSpPr>
            <p:cNvPr id="41986" name="Text Box 2"/>
            <p:cNvSpPr txBox="1">
              <a:spLocks noChangeArrowheads="1"/>
            </p:cNvSpPr>
            <p:nvPr/>
          </p:nvSpPr>
          <p:spPr bwMode="auto">
            <a:xfrm>
              <a:off x="192" y="144"/>
              <a:ext cx="5328" cy="946"/>
            </a:xfrm>
            <a:prstGeom prst="rect">
              <a:avLst/>
            </a:prstGeom>
            <a:noFill/>
            <a:ln w="9525">
              <a:noFill/>
              <a:miter lim="800000"/>
            </a:ln>
            <a:effectLst/>
          </p:spPr>
          <p:txBody>
            <a:bodyPr>
              <a:spAutoFit/>
            </a:bodyPr>
            <a:lstStyle/>
            <a:p>
              <a:pPr eaLnBrk="1" hangingPunct="1">
                <a:lnSpc>
                  <a:spcPct val="110000"/>
                </a:lnSpc>
                <a:spcBef>
                  <a:spcPct val="50000"/>
                </a:spcBef>
                <a:defRPr/>
              </a:pPr>
              <a:r>
                <a:rPr kumimoji="1" lang="zh-CN" altLang="en-US" sz="2800" b="1" dirty="0">
                  <a:solidFill>
                    <a:schemeClr val="folHlink"/>
                  </a:solidFill>
                  <a:effectLst>
                    <a:outerShdw blurRad="38100" dist="38100" dir="2700000" algn="tl">
                      <a:srgbClr val="C0C0C0"/>
                    </a:outerShdw>
                  </a:effectLst>
                  <a:latin typeface="楷体_GB2312" pitchFamily="49" charset="-122"/>
                  <a:ea typeface="楷体_GB2312" pitchFamily="49" charset="-122"/>
                </a:rPr>
                <a:t>例</a:t>
              </a:r>
              <a:r>
                <a:rPr kumimoji="1" lang="en-US" altLang="zh-CN" sz="2800" b="1" dirty="0">
                  <a:solidFill>
                    <a:schemeClr val="folHlink"/>
                  </a:solidFill>
                  <a:effectLst>
                    <a:outerShdw blurRad="38100" dist="38100" dir="2700000" algn="tl">
                      <a:srgbClr val="C0C0C0"/>
                    </a:outerShdw>
                  </a:effectLst>
                  <a:latin typeface="楷体_GB2312" pitchFamily="49" charset="-122"/>
                  <a:ea typeface="楷体_GB2312" pitchFamily="49" charset="-122"/>
                </a:rPr>
                <a:t>4</a:t>
              </a:r>
              <a:r>
                <a:rPr kumimoji="1" lang="zh-CN" altLang="en-US" sz="2800" b="1" dirty="0">
                  <a:solidFill>
                    <a:schemeClr val="folHlink"/>
                  </a:solidFill>
                  <a:effectLst>
                    <a:outerShdw blurRad="38100" dist="38100" dir="2700000" algn="tl">
                      <a:srgbClr val="C0C0C0"/>
                    </a:outerShdw>
                  </a:effectLst>
                  <a:latin typeface="楷体_GB2312" pitchFamily="49" charset="-122"/>
                  <a:ea typeface="楷体_GB2312" pitchFamily="49" charset="-122"/>
                </a:rPr>
                <a:t>、</a:t>
              </a:r>
              <a:r>
                <a:rPr kumimoji="1" lang="zh-CN" altLang="en-US" sz="2800" b="1" dirty="0">
                  <a:latin typeface="宋体" panose="02010600030101010101" pitchFamily="2" charset="-122"/>
                  <a:ea typeface="宋体" panose="02010600030101010101" pitchFamily="2" charset="-122"/>
                </a:rPr>
                <a:t>均质圆盘平放在水平桌面上，设盘与桌面的摩擦系数为  ，圆盘最初以角速度   绕通过中心且垂直盘面的轴旋转，问它将经过多少时间才停止转动？</a:t>
              </a:r>
              <a:endParaRPr kumimoji="1" lang="zh-CN" altLang="en-US" sz="2800" b="1" dirty="0">
                <a:latin typeface="宋体" panose="02010600030101010101" pitchFamily="2" charset="-122"/>
                <a:ea typeface="宋体" panose="02010600030101010101" pitchFamily="2" charset="-122"/>
              </a:endParaRPr>
            </a:p>
          </p:txBody>
        </p:sp>
        <p:graphicFrame>
          <p:nvGraphicFramePr>
            <p:cNvPr id="51227" name="Object 9"/>
            <p:cNvGraphicFramePr>
              <a:graphicFrameLocks noChangeAspect="1"/>
            </p:cNvGraphicFramePr>
            <p:nvPr/>
          </p:nvGraphicFramePr>
          <p:xfrm>
            <a:off x="1152" y="528"/>
            <a:ext cx="287" cy="270"/>
          </p:xfrm>
          <a:graphic>
            <a:graphicData uri="http://schemas.openxmlformats.org/presentationml/2006/ole">
              <mc:AlternateContent xmlns:mc="http://schemas.openxmlformats.org/markup-compatibility/2006">
                <mc:Choice xmlns:v="urn:schemas-microsoft-com:vml" Requires="v">
                  <p:oleObj spid="_x0000_s51340" name="Equation" r:id="rId3" imgW="127000" imgH="139700" progId="Equation.3">
                    <p:embed/>
                  </p:oleObj>
                </mc:Choice>
                <mc:Fallback>
                  <p:oleObj name="Equation" r:id="rId3" imgW="127000" imgH="1397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2" y="528"/>
                          <a:ext cx="287" cy="27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28" name="Object 10"/>
            <p:cNvGraphicFramePr>
              <a:graphicFrameLocks noChangeAspect="1"/>
            </p:cNvGraphicFramePr>
            <p:nvPr/>
          </p:nvGraphicFramePr>
          <p:xfrm>
            <a:off x="3402" y="420"/>
            <a:ext cx="359" cy="374"/>
          </p:xfrm>
          <a:graphic>
            <a:graphicData uri="http://schemas.openxmlformats.org/presentationml/2006/ole">
              <mc:AlternateContent xmlns:mc="http://schemas.openxmlformats.org/markup-compatibility/2006">
                <mc:Choice xmlns:v="urn:schemas-microsoft-com:vml" Requires="v">
                  <p:oleObj spid="_x0000_s51341" name="Equation" r:id="rId5" imgW="190500" imgH="279400" progId="Equation.DSMT4">
                    <p:embed/>
                  </p:oleObj>
                </mc:Choice>
                <mc:Fallback>
                  <p:oleObj name="Equation" r:id="rId5" imgW="190500" imgH="27940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02" y="420"/>
                          <a:ext cx="359" cy="37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1996" name="Text Box 12"/>
          <p:cNvSpPr txBox="1">
            <a:spLocks noChangeArrowheads="1"/>
          </p:cNvSpPr>
          <p:nvPr/>
        </p:nvSpPr>
        <p:spPr bwMode="auto">
          <a:xfrm>
            <a:off x="381000" y="3848100"/>
            <a:ext cx="5257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宋体" panose="02010600030101010101" pitchFamily="2" charset="-122"/>
              </a:rPr>
              <a:t>所受阻力矩为：</a:t>
            </a:r>
            <a:endParaRPr kumimoji="1" lang="zh-CN" altLang="en-US" sz="2800" b="1">
              <a:latin typeface="宋体" panose="02010600030101010101" pitchFamily="2" charset="-122"/>
            </a:endParaRPr>
          </a:p>
        </p:txBody>
      </p:sp>
      <p:graphicFrame>
        <p:nvGraphicFramePr>
          <p:cNvPr id="41997" name="Object 13"/>
          <p:cNvGraphicFramePr>
            <a:graphicFrameLocks noChangeAspect="1"/>
          </p:cNvGraphicFramePr>
          <p:nvPr/>
        </p:nvGraphicFramePr>
        <p:xfrm>
          <a:off x="2543175" y="3130550"/>
          <a:ext cx="2647950" cy="498475"/>
        </p:xfrm>
        <a:graphic>
          <a:graphicData uri="http://schemas.openxmlformats.org/presentationml/2006/ole">
            <mc:AlternateContent xmlns:mc="http://schemas.openxmlformats.org/markup-compatibility/2006">
              <mc:Choice xmlns:v="urn:schemas-microsoft-com:vml" Requires="v">
                <p:oleObj spid="_x0000_s51342" name="Equation" r:id="rId7" imgW="1790700" imgH="177800" progId="Equation.DSMT4">
                  <p:embed/>
                </p:oleObj>
              </mc:Choice>
              <mc:Fallback>
                <p:oleObj name="Equation" r:id="rId7" imgW="1790700" imgH="177800" progId="Equation.DSMT4">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43175" y="3130550"/>
                        <a:ext cx="2647950" cy="4984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98" name="Object 14"/>
          <p:cNvGraphicFramePr>
            <a:graphicFrameLocks noChangeAspect="1"/>
          </p:cNvGraphicFramePr>
          <p:nvPr/>
        </p:nvGraphicFramePr>
        <p:xfrm>
          <a:off x="2925763" y="3821113"/>
          <a:ext cx="2530475" cy="573087"/>
        </p:xfrm>
        <a:graphic>
          <a:graphicData uri="http://schemas.openxmlformats.org/presentationml/2006/ole">
            <mc:AlternateContent xmlns:mc="http://schemas.openxmlformats.org/markup-compatibility/2006">
              <mc:Choice xmlns:v="urn:schemas-microsoft-com:vml" Requires="v">
                <p:oleObj spid="_x0000_s51343" name="公式" r:id="rId9" imgW="1485900" imgH="215900" progId="Equation.3">
                  <p:embed/>
                </p:oleObj>
              </mc:Choice>
              <mc:Fallback>
                <p:oleObj name="公式" r:id="rId9" imgW="1485900" imgH="215900"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25763" y="3821113"/>
                        <a:ext cx="2530475" cy="57308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11" name="Object 27"/>
          <p:cNvGraphicFramePr>
            <a:graphicFrameLocks noChangeAspect="1"/>
          </p:cNvGraphicFramePr>
          <p:nvPr/>
        </p:nvGraphicFramePr>
        <p:xfrm>
          <a:off x="3825875" y="4416425"/>
          <a:ext cx="2319338" cy="1069975"/>
        </p:xfrm>
        <a:graphic>
          <a:graphicData uri="http://schemas.openxmlformats.org/presentationml/2006/ole">
            <mc:AlternateContent xmlns:mc="http://schemas.openxmlformats.org/markup-compatibility/2006">
              <mc:Choice xmlns:v="urn:schemas-microsoft-com:vml" Requires="v">
                <p:oleObj spid="_x0000_s51344" name="Equation" r:id="rId11" imgW="1473200" imgH="635000" progId="Equation.DSMT4">
                  <p:embed/>
                </p:oleObj>
              </mc:Choice>
              <mc:Fallback>
                <p:oleObj name="Equation" r:id="rId11" imgW="1473200" imgH="635000" progId="Equation.DSMT4">
                  <p:embed/>
                  <p:pic>
                    <p:nvPicPr>
                      <p:cNvPr id="0" name="Object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25875" y="4416425"/>
                        <a:ext cx="2319338" cy="10699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12" name="Object 28"/>
          <p:cNvGraphicFramePr>
            <a:graphicFrameLocks noChangeAspect="1"/>
          </p:cNvGraphicFramePr>
          <p:nvPr/>
        </p:nvGraphicFramePr>
        <p:xfrm>
          <a:off x="790575" y="5383213"/>
          <a:ext cx="1878013" cy="1138237"/>
        </p:xfrm>
        <a:graphic>
          <a:graphicData uri="http://schemas.openxmlformats.org/presentationml/2006/ole">
            <mc:AlternateContent xmlns:mc="http://schemas.openxmlformats.org/markup-compatibility/2006">
              <mc:Choice xmlns:v="urn:schemas-microsoft-com:vml" Requires="v">
                <p:oleObj spid="_x0000_s51345" name="Equation" r:id="rId13" imgW="1028700" imgH="635000" progId="Equation.DSMT4">
                  <p:embed/>
                </p:oleObj>
              </mc:Choice>
              <mc:Fallback>
                <p:oleObj name="Equation" r:id="rId13" imgW="1028700" imgH="635000" progId="Equation.DSMT4">
                  <p:embed/>
                  <p:pic>
                    <p:nvPicPr>
                      <p:cNvPr id="0" name="Object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90575" y="5383213"/>
                        <a:ext cx="1878013" cy="113823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13" name="Object 29"/>
          <p:cNvGraphicFramePr>
            <a:graphicFrameLocks noChangeAspect="1"/>
          </p:cNvGraphicFramePr>
          <p:nvPr/>
        </p:nvGraphicFramePr>
        <p:xfrm>
          <a:off x="3059113" y="5613400"/>
          <a:ext cx="2346325" cy="881063"/>
        </p:xfrm>
        <a:graphic>
          <a:graphicData uri="http://schemas.openxmlformats.org/presentationml/2006/ole">
            <mc:AlternateContent xmlns:mc="http://schemas.openxmlformats.org/markup-compatibility/2006">
              <mc:Choice xmlns:v="urn:schemas-microsoft-com:vml" Requires="v">
                <p:oleObj spid="_x0000_s51346" name="公式" r:id="rId15" imgW="1473200" imgH="482600" progId="Equation.3">
                  <p:embed/>
                </p:oleObj>
              </mc:Choice>
              <mc:Fallback>
                <p:oleObj name="公式" r:id="rId15" imgW="1473200" imgH="482600" progId="Equation.3">
                  <p:embed/>
                  <p:pic>
                    <p:nvPicPr>
                      <p:cNvPr id="0" name="Object 2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59113" y="5613400"/>
                        <a:ext cx="2346325" cy="88106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41"/>
          <p:cNvGrpSpPr/>
          <p:nvPr/>
        </p:nvGrpSpPr>
        <p:grpSpPr bwMode="auto">
          <a:xfrm>
            <a:off x="6372225" y="3068638"/>
            <a:ext cx="2374900" cy="2374900"/>
            <a:chOff x="3923" y="2750"/>
            <a:chExt cx="1496" cy="1496"/>
          </a:xfrm>
        </p:grpSpPr>
        <p:sp>
          <p:nvSpPr>
            <p:cNvPr id="51222" name="Oval 42"/>
            <p:cNvSpPr>
              <a:spLocks noChangeArrowheads="1"/>
            </p:cNvSpPr>
            <p:nvPr/>
          </p:nvSpPr>
          <p:spPr bwMode="auto">
            <a:xfrm>
              <a:off x="3923" y="2750"/>
              <a:ext cx="1496" cy="1496"/>
            </a:xfrm>
            <a:prstGeom prst="ellipse">
              <a:avLst/>
            </a:prstGeom>
            <a:gradFill rotWithShape="1">
              <a:gsLst>
                <a:gs pos="0">
                  <a:srgbClr val="FFFFFF"/>
                </a:gs>
                <a:gs pos="100000">
                  <a:srgbClr val="BBE0E3"/>
                </a:gs>
              </a:gsLst>
              <a:path path="shape">
                <a:fillToRect l="50000" t="50000" r="50000" b="50000"/>
              </a:path>
            </a:gradFill>
            <a:ln w="19050" algn="ctr">
              <a:solidFill>
                <a:srgbClr val="003366"/>
              </a:solidFill>
              <a:round/>
            </a:ln>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1223" name="Line 43"/>
            <p:cNvSpPr>
              <a:spLocks noChangeShapeType="1"/>
            </p:cNvSpPr>
            <p:nvPr/>
          </p:nvSpPr>
          <p:spPr bwMode="auto">
            <a:xfrm flipV="1">
              <a:off x="4670" y="3022"/>
              <a:ext cx="569" cy="487"/>
            </a:xfrm>
            <a:prstGeom prst="line">
              <a:avLst/>
            </a:prstGeom>
            <a:noFill/>
            <a:ln w="28575">
              <a:solidFill>
                <a:srgbClr val="00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24" name="Text Box 44"/>
            <p:cNvSpPr txBox="1">
              <a:spLocks noChangeArrowheads="1"/>
            </p:cNvSpPr>
            <p:nvPr/>
          </p:nvSpPr>
          <p:spPr bwMode="auto">
            <a:xfrm>
              <a:off x="4967" y="2886"/>
              <a:ext cx="27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1" i="1">
                  <a:solidFill>
                    <a:srgbClr val="000000"/>
                  </a:solidFill>
                  <a:latin typeface="Times New Roman" panose="02020603050405020304" pitchFamily="18" charset="0"/>
                </a:rPr>
                <a:t>R</a:t>
              </a:r>
              <a:endParaRPr lang="en-US" altLang="zh-CN" sz="2400" b="1" i="1">
                <a:solidFill>
                  <a:srgbClr val="000000"/>
                </a:solidFill>
                <a:latin typeface="Times New Roman" panose="02020603050405020304" pitchFamily="18" charset="0"/>
              </a:endParaRPr>
            </a:p>
          </p:txBody>
        </p:sp>
        <p:sp>
          <p:nvSpPr>
            <p:cNvPr id="51225" name="Text Box 45"/>
            <p:cNvSpPr txBox="1">
              <a:spLocks noChangeArrowheads="1"/>
            </p:cNvSpPr>
            <p:nvPr/>
          </p:nvSpPr>
          <p:spPr bwMode="auto">
            <a:xfrm>
              <a:off x="4422" y="3430"/>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b="1" i="1">
                  <a:solidFill>
                    <a:srgbClr val="000000"/>
                  </a:solidFill>
                  <a:latin typeface="Times New Roman" panose="02020603050405020304" pitchFamily="18" charset="0"/>
                </a:rPr>
                <a:t>O</a:t>
              </a:r>
              <a:endParaRPr lang="en-US" altLang="zh-CN" sz="2800" b="1" i="1">
                <a:solidFill>
                  <a:srgbClr val="000000"/>
                </a:solidFill>
                <a:latin typeface="Times New Roman" panose="02020603050405020304" pitchFamily="18" charset="0"/>
              </a:endParaRPr>
            </a:p>
          </p:txBody>
        </p:sp>
      </p:grpSp>
      <p:grpSp>
        <p:nvGrpSpPr>
          <p:cNvPr id="4" name="Group 46"/>
          <p:cNvGrpSpPr/>
          <p:nvPr/>
        </p:nvGrpSpPr>
        <p:grpSpPr bwMode="auto">
          <a:xfrm>
            <a:off x="6610350" y="3389313"/>
            <a:ext cx="1619250" cy="1481137"/>
            <a:chOff x="4073" y="2952"/>
            <a:chExt cx="1020" cy="933"/>
          </a:xfrm>
        </p:grpSpPr>
        <p:sp>
          <p:nvSpPr>
            <p:cNvPr id="51216" name="AutoShape 47"/>
            <p:cNvSpPr>
              <a:spLocks noChangeArrowheads="1"/>
            </p:cNvSpPr>
            <p:nvPr/>
          </p:nvSpPr>
          <p:spPr bwMode="auto">
            <a:xfrm>
              <a:off x="4231" y="3113"/>
              <a:ext cx="862" cy="77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7 w 21600"/>
                <a:gd name="T25" fmla="*/ 3162 h 21600"/>
                <a:gd name="T26" fmla="*/ 18443 w 21600"/>
                <a:gd name="T27" fmla="*/ 1843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1" y="10800"/>
                  </a:moveTo>
                  <a:cubicBezTo>
                    <a:pt x="1941" y="15693"/>
                    <a:pt x="5907" y="19659"/>
                    <a:pt x="10800" y="19659"/>
                  </a:cubicBezTo>
                  <a:cubicBezTo>
                    <a:pt x="15693" y="19659"/>
                    <a:pt x="19659" y="15693"/>
                    <a:pt x="19659" y="10800"/>
                  </a:cubicBezTo>
                  <a:cubicBezTo>
                    <a:pt x="19659" y="5907"/>
                    <a:pt x="15693" y="1941"/>
                    <a:pt x="10800" y="1941"/>
                  </a:cubicBezTo>
                  <a:cubicBezTo>
                    <a:pt x="5907" y="1941"/>
                    <a:pt x="1941" y="5907"/>
                    <a:pt x="1941" y="10800"/>
                  </a:cubicBezTo>
                  <a:close/>
                </a:path>
              </a:pathLst>
            </a:custGeom>
            <a:solidFill>
              <a:srgbClr val="FFCC99"/>
            </a:solidFill>
            <a:ln w="9525" algn="ctr">
              <a:solidFill>
                <a:srgbClr val="000000"/>
              </a:solidFill>
              <a:round/>
            </a:ln>
          </p:spPr>
          <p:txBody>
            <a:bodyPr anchor="ctr">
              <a:spAutoFit/>
            </a:bodyPr>
            <a:lstStyle/>
            <a:p>
              <a:endParaRPr lang="zh-CN" altLang="en-US"/>
            </a:p>
          </p:txBody>
        </p:sp>
        <p:grpSp>
          <p:nvGrpSpPr>
            <p:cNvPr id="51217" name="Group 48"/>
            <p:cNvGrpSpPr/>
            <p:nvPr/>
          </p:nvGrpSpPr>
          <p:grpSpPr bwMode="auto">
            <a:xfrm>
              <a:off x="4073" y="2952"/>
              <a:ext cx="643" cy="553"/>
              <a:chOff x="4073" y="2952"/>
              <a:chExt cx="643" cy="553"/>
            </a:xfrm>
          </p:grpSpPr>
          <p:sp>
            <p:nvSpPr>
              <p:cNvPr id="51218" name="Line 49"/>
              <p:cNvSpPr>
                <a:spLocks noChangeShapeType="1"/>
              </p:cNvSpPr>
              <p:nvPr/>
            </p:nvSpPr>
            <p:spPr bwMode="auto">
              <a:xfrm flipH="1" flipV="1">
                <a:off x="4357" y="3323"/>
                <a:ext cx="317" cy="182"/>
              </a:xfrm>
              <a:prstGeom prst="line">
                <a:avLst/>
              </a:prstGeom>
              <a:noFill/>
              <a:ln w="34925">
                <a:solidFill>
                  <a:srgbClr val="FF0000"/>
                </a:solidFill>
                <a:rou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19" name="Line 50"/>
              <p:cNvSpPr>
                <a:spLocks noChangeShapeType="1"/>
              </p:cNvSpPr>
              <p:nvPr/>
            </p:nvSpPr>
            <p:spPr bwMode="auto">
              <a:xfrm>
                <a:off x="4073" y="3158"/>
                <a:ext cx="226" cy="134"/>
              </a:xfrm>
              <a:prstGeom prst="line">
                <a:avLst/>
              </a:prstGeom>
              <a:noFill/>
              <a:ln w="34925">
                <a:solidFill>
                  <a:srgbClr val="FF0000"/>
                </a:solidFill>
                <a:rou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1220" name="Object 51"/>
              <p:cNvGraphicFramePr>
                <a:graphicFrameLocks noChangeAspect="1"/>
              </p:cNvGraphicFramePr>
              <p:nvPr/>
            </p:nvGraphicFramePr>
            <p:xfrm>
              <a:off x="4510" y="3245"/>
              <a:ext cx="206" cy="217"/>
            </p:xfrm>
            <a:graphic>
              <a:graphicData uri="http://schemas.openxmlformats.org/presentationml/2006/ole">
                <mc:AlternateContent xmlns:mc="http://schemas.openxmlformats.org/markup-compatibility/2006">
                  <mc:Choice xmlns:v="urn:schemas-microsoft-com:vml" Requires="v">
                    <p:oleObj spid="_x0000_s51347" name="公式" r:id="rId17" imgW="50800" imgH="63500" progId="Equation.3">
                      <p:embed/>
                    </p:oleObj>
                  </mc:Choice>
                  <mc:Fallback>
                    <p:oleObj name="公式" r:id="rId17" imgW="50800" imgH="63500" progId="Equation.3">
                      <p:embed/>
                      <p:pic>
                        <p:nvPicPr>
                          <p:cNvPr id="0" name="Object 5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510" y="3245"/>
                            <a:ext cx="206" cy="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21" name="Object 52"/>
              <p:cNvGraphicFramePr>
                <a:graphicFrameLocks noChangeAspect="1"/>
              </p:cNvGraphicFramePr>
              <p:nvPr/>
            </p:nvGraphicFramePr>
            <p:xfrm>
              <a:off x="4119" y="2952"/>
              <a:ext cx="343" cy="303"/>
            </p:xfrm>
            <a:graphic>
              <a:graphicData uri="http://schemas.openxmlformats.org/presentationml/2006/ole">
                <mc:AlternateContent xmlns:mc="http://schemas.openxmlformats.org/markup-compatibility/2006">
                  <mc:Choice xmlns:v="urn:schemas-microsoft-com:vml" Requires="v">
                    <p:oleObj spid="_x0000_s51348" name="Equation" r:id="rId19" imgW="190500" imgH="177800" progId="Equation.3">
                      <p:embed/>
                    </p:oleObj>
                  </mc:Choice>
                  <mc:Fallback>
                    <p:oleObj name="Equation" r:id="rId19" imgW="190500" imgH="177800" progId="Equation.3">
                      <p:embed/>
                      <p:pic>
                        <p:nvPicPr>
                          <p:cNvPr id="0" name="Object 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119" y="2952"/>
                            <a:ext cx="343" cy="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51215"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DF39382-E081-4EA8-991A-3DB035E3B8F7}" type="slidenum">
              <a:rPr lang="en-US" altLang="zh-CN" sz="2400">
                <a:solidFill>
                  <a:srgbClr val="0000FF"/>
                </a:solidFill>
                <a:latin typeface="Times New Roman" panose="02020603050405020304" pitchFamily="18" charset="0"/>
              </a:rPr>
            </a:fld>
            <a:endParaRPr lang="en-US" altLang="zh-CN" sz="2400">
              <a:solidFill>
                <a:srgbClr val="0000FF"/>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linds(horizontal)">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41987">
                                            <p:txEl>
                                              <p:pRg st="0" end="0"/>
                                            </p:txEl>
                                          </p:spTgt>
                                        </p:tgtEl>
                                        <p:attrNameLst>
                                          <p:attrName>style.visibility</p:attrName>
                                        </p:attrNameLst>
                                      </p:cBhvr>
                                      <p:to>
                                        <p:strVal val="visible"/>
                                      </p:to>
                                    </p:set>
                                    <p:animEffect transition="in" filter="wipe(up)">
                                      <p:cBhvr>
                                        <p:cTn id="16" dur="500"/>
                                        <p:tgtEl>
                                          <p:spTgt spid="41987">
                                            <p:txEl>
                                              <p:pRg st="0" end="0"/>
                                            </p:txEl>
                                          </p:spTgt>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41989">
                                            <p:txEl>
                                              <p:pRg st="0" end="0"/>
                                            </p:txEl>
                                          </p:spTgt>
                                        </p:tgtEl>
                                        <p:attrNameLst>
                                          <p:attrName>style.visibility</p:attrName>
                                        </p:attrNameLst>
                                      </p:cBhvr>
                                      <p:to>
                                        <p:strVal val="visible"/>
                                      </p:to>
                                    </p:set>
                                    <p:animEffect transition="in" filter="wipe(up)">
                                      <p:cBhvr>
                                        <p:cTn id="20" dur="500"/>
                                        <p:tgtEl>
                                          <p:spTgt spid="41989">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41992"/>
                                        </p:tgtEl>
                                        <p:attrNameLst>
                                          <p:attrName>style.visibility</p:attrName>
                                        </p:attrNameLst>
                                      </p:cBhvr>
                                      <p:to>
                                        <p:strVal val="visible"/>
                                      </p:to>
                                    </p:set>
                                    <p:animEffect transition="in" filter="wipe(up)">
                                      <p:cBhvr>
                                        <p:cTn id="25" dur="500"/>
                                        <p:tgtEl>
                                          <p:spTgt spid="41992"/>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32"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circle(out)">
                                      <p:cBhvr>
                                        <p:cTn id="30" dur="30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32" fill="hold" nodeType="clickEffect">
                                  <p:stCondLst>
                                    <p:cond delay="0"/>
                                  </p:stCondLst>
                                  <p:childTnLst>
                                    <p:set>
                                      <p:cBhvr>
                                        <p:cTn id="34" dur="1" fill="hold">
                                          <p:stCondLst>
                                            <p:cond delay="0"/>
                                          </p:stCondLst>
                                        </p:cTn>
                                        <p:tgtEl>
                                          <p:spTgt spid="41997"/>
                                        </p:tgtEl>
                                        <p:attrNameLst>
                                          <p:attrName>style.visibility</p:attrName>
                                        </p:attrNameLst>
                                      </p:cBhvr>
                                      <p:to>
                                        <p:strVal val="visible"/>
                                      </p:to>
                                    </p:set>
                                    <p:animEffect transition="in" filter="box(out)">
                                      <p:cBhvr>
                                        <p:cTn id="35" dur="500"/>
                                        <p:tgtEl>
                                          <p:spTgt spid="4199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iterate type="lt">
                                    <p:tmPct val="100000"/>
                                  </p:iterate>
                                  <p:childTnLst>
                                    <p:set>
                                      <p:cBhvr>
                                        <p:cTn id="39" dur="1" fill="hold">
                                          <p:stCondLst>
                                            <p:cond delay="0"/>
                                          </p:stCondLst>
                                        </p:cTn>
                                        <p:tgtEl>
                                          <p:spTgt spid="41996">
                                            <p:txEl>
                                              <p:pRg st="0" end="0"/>
                                            </p:txEl>
                                          </p:spTgt>
                                        </p:tgtEl>
                                        <p:attrNameLst>
                                          <p:attrName>style.visibility</p:attrName>
                                        </p:attrNameLst>
                                      </p:cBhvr>
                                      <p:to>
                                        <p:strVal val="visible"/>
                                      </p:to>
                                    </p:set>
                                    <p:animEffect transition="in" filter="wipe(up)">
                                      <p:cBhvr>
                                        <p:cTn id="40" dur="75"/>
                                        <p:tgtEl>
                                          <p:spTgt spid="41996">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32" fill="hold" nodeType="clickEffect">
                                  <p:stCondLst>
                                    <p:cond delay="0"/>
                                  </p:stCondLst>
                                  <p:childTnLst>
                                    <p:set>
                                      <p:cBhvr>
                                        <p:cTn id="44" dur="1" fill="hold">
                                          <p:stCondLst>
                                            <p:cond delay="0"/>
                                          </p:stCondLst>
                                        </p:cTn>
                                        <p:tgtEl>
                                          <p:spTgt spid="41998"/>
                                        </p:tgtEl>
                                        <p:attrNameLst>
                                          <p:attrName>style.visibility</p:attrName>
                                        </p:attrNameLst>
                                      </p:cBhvr>
                                      <p:to>
                                        <p:strVal val="visible"/>
                                      </p:to>
                                    </p:set>
                                    <p:animEffect transition="in" filter="box(out)">
                                      <p:cBhvr>
                                        <p:cTn id="45" dur="500"/>
                                        <p:tgtEl>
                                          <p:spTgt spid="41998"/>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32" fill="hold" nodeType="clickEffect">
                                  <p:stCondLst>
                                    <p:cond delay="0"/>
                                  </p:stCondLst>
                                  <p:childTnLst>
                                    <p:set>
                                      <p:cBhvr>
                                        <p:cTn id="49" dur="1" fill="hold">
                                          <p:stCondLst>
                                            <p:cond delay="0"/>
                                          </p:stCondLst>
                                        </p:cTn>
                                        <p:tgtEl>
                                          <p:spTgt spid="41988"/>
                                        </p:tgtEl>
                                        <p:attrNameLst>
                                          <p:attrName>style.visibility</p:attrName>
                                        </p:attrNameLst>
                                      </p:cBhvr>
                                      <p:to>
                                        <p:strVal val="visible"/>
                                      </p:to>
                                    </p:set>
                                    <p:animEffect transition="in" filter="box(out)">
                                      <p:cBhvr>
                                        <p:cTn id="50" dur="500"/>
                                        <p:tgtEl>
                                          <p:spTgt spid="41988"/>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32" fill="hold" nodeType="clickEffect">
                                  <p:stCondLst>
                                    <p:cond delay="0"/>
                                  </p:stCondLst>
                                  <p:childTnLst>
                                    <p:set>
                                      <p:cBhvr>
                                        <p:cTn id="54" dur="1" fill="hold">
                                          <p:stCondLst>
                                            <p:cond delay="0"/>
                                          </p:stCondLst>
                                        </p:cTn>
                                        <p:tgtEl>
                                          <p:spTgt spid="42011"/>
                                        </p:tgtEl>
                                        <p:attrNameLst>
                                          <p:attrName>style.visibility</p:attrName>
                                        </p:attrNameLst>
                                      </p:cBhvr>
                                      <p:to>
                                        <p:strVal val="visible"/>
                                      </p:to>
                                    </p:set>
                                    <p:animEffect transition="in" filter="box(out)">
                                      <p:cBhvr>
                                        <p:cTn id="55" dur="500"/>
                                        <p:tgtEl>
                                          <p:spTgt spid="42011"/>
                                        </p:tgtEl>
                                      </p:cBhvr>
                                    </p:animEffect>
                                  </p:childTnLst>
                                </p:cTn>
                              </p:par>
                            </p:childTnLst>
                          </p:cTn>
                        </p:par>
                      </p:childTnLst>
                    </p:cTn>
                  </p:par>
                  <p:par>
                    <p:cTn id="56" fill="hold">
                      <p:stCondLst>
                        <p:cond delay="indefinite"/>
                      </p:stCondLst>
                      <p:childTnLst>
                        <p:par>
                          <p:cTn id="57" fill="hold">
                            <p:stCondLst>
                              <p:cond delay="0"/>
                            </p:stCondLst>
                            <p:childTnLst>
                              <p:par>
                                <p:cTn id="58" presetID="4" presetClass="entr" presetSubtype="32" fill="hold" nodeType="clickEffect">
                                  <p:stCondLst>
                                    <p:cond delay="0"/>
                                  </p:stCondLst>
                                  <p:childTnLst>
                                    <p:set>
                                      <p:cBhvr>
                                        <p:cTn id="59" dur="1" fill="hold">
                                          <p:stCondLst>
                                            <p:cond delay="0"/>
                                          </p:stCondLst>
                                        </p:cTn>
                                        <p:tgtEl>
                                          <p:spTgt spid="42012"/>
                                        </p:tgtEl>
                                        <p:attrNameLst>
                                          <p:attrName>style.visibility</p:attrName>
                                        </p:attrNameLst>
                                      </p:cBhvr>
                                      <p:to>
                                        <p:strVal val="visible"/>
                                      </p:to>
                                    </p:set>
                                    <p:animEffect transition="in" filter="box(out)">
                                      <p:cBhvr>
                                        <p:cTn id="60" dur="500"/>
                                        <p:tgtEl>
                                          <p:spTgt spid="42012"/>
                                        </p:tgtEl>
                                      </p:cBhvr>
                                    </p:animEffect>
                                  </p:childTnLst>
                                </p:cTn>
                              </p:par>
                            </p:childTnLst>
                          </p:cTn>
                        </p:par>
                      </p:childTnLst>
                    </p:cTn>
                  </p:par>
                  <p:par>
                    <p:cTn id="61" fill="hold">
                      <p:stCondLst>
                        <p:cond delay="indefinite"/>
                      </p:stCondLst>
                      <p:childTnLst>
                        <p:par>
                          <p:cTn id="62" fill="hold">
                            <p:stCondLst>
                              <p:cond delay="0"/>
                            </p:stCondLst>
                            <p:childTnLst>
                              <p:par>
                                <p:cTn id="63" presetID="4" presetClass="entr" presetSubtype="32" fill="hold" nodeType="clickEffect">
                                  <p:stCondLst>
                                    <p:cond delay="0"/>
                                  </p:stCondLst>
                                  <p:childTnLst>
                                    <p:set>
                                      <p:cBhvr>
                                        <p:cTn id="64" dur="1" fill="hold">
                                          <p:stCondLst>
                                            <p:cond delay="0"/>
                                          </p:stCondLst>
                                        </p:cTn>
                                        <p:tgtEl>
                                          <p:spTgt spid="42013"/>
                                        </p:tgtEl>
                                        <p:attrNameLst>
                                          <p:attrName>style.visibility</p:attrName>
                                        </p:attrNameLst>
                                      </p:cBhvr>
                                      <p:to>
                                        <p:strVal val="visible"/>
                                      </p:to>
                                    </p:set>
                                    <p:animEffect transition="in" filter="box(out)">
                                      <p:cBhvr>
                                        <p:cTn id="65" dur="500"/>
                                        <p:tgtEl>
                                          <p:spTgt spid="420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autoUpdateAnimBg="0" build="p"/>
      <p:bldP spid="41989" grpId="0" autoUpdateAnimBg="0" build="p"/>
      <p:bldP spid="41992" grpId="0" autoUpdateAnimBg="0"/>
      <p:bldP spid="41996" grpId="0" autoUpdateAnimBg="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533400" y="304800"/>
            <a:ext cx="5410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阻力矩使圆盘减速：</a:t>
            </a:r>
            <a:endParaRPr kumimoji="1" lang="zh-CN" altLang="en-US" sz="2800" b="1">
              <a:latin typeface="Times New Roman" panose="02020603050405020304" pitchFamily="18" charset="0"/>
            </a:endParaRPr>
          </a:p>
        </p:txBody>
      </p:sp>
      <p:graphicFrame>
        <p:nvGraphicFramePr>
          <p:cNvPr id="43011" name="Object 3"/>
          <p:cNvGraphicFramePr>
            <a:graphicFrameLocks noChangeAspect="1"/>
          </p:cNvGraphicFramePr>
          <p:nvPr/>
        </p:nvGraphicFramePr>
        <p:xfrm>
          <a:off x="1035050" y="1168400"/>
          <a:ext cx="2652713" cy="863600"/>
        </p:xfrm>
        <a:graphic>
          <a:graphicData uri="http://schemas.openxmlformats.org/presentationml/2006/ole">
            <mc:AlternateContent xmlns:mc="http://schemas.openxmlformats.org/markup-compatibility/2006">
              <mc:Choice xmlns:v="urn:schemas-microsoft-com:vml" Requires="v">
                <p:oleObj spid="_x0000_s52289" name="公式" r:id="rId1" imgW="1727200" imgH="482600" progId="Equation.3">
                  <p:embed/>
                </p:oleObj>
              </mc:Choice>
              <mc:Fallback>
                <p:oleObj name="公式" r:id="rId1" imgW="1727200" imgH="482600"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5050" y="1168400"/>
                        <a:ext cx="2652713" cy="8636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12" name="Object 4"/>
          <p:cNvGraphicFramePr>
            <a:graphicFrameLocks noChangeAspect="1"/>
          </p:cNvGraphicFramePr>
          <p:nvPr/>
        </p:nvGraphicFramePr>
        <p:xfrm>
          <a:off x="3779838" y="1154113"/>
          <a:ext cx="2159000" cy="877887"/>
        </p:xfrm>
        <a:graphic>
          <a:graphicData uri="http://schemas.openxmlformats.org/presentationml/2006/ole">
            <mc:AlternateContent xmlns:mc="http://schemas.openxmlformats.org/markup-compatibility/2006">
              <mc:Choice xmlns:v="urn:schemas-microsoft-com:vml" Requires="v">
                <p:oleObj spid="_x0000_s52290" name="公式" r:id="rId3" imgW="1346200" imgH="482600" progId="Equation.3">
                  <p:embed/>
                </p:oleObj>
              </mc:Choice>
              <mc:Fallback>
                <p:oleObj name="公式" r:id="rId3" imgW="1346200" imgH="482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838" y="1154113"/>
                        <a:ext cx="2159000" cy="87788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13" name="Rectangle 5"/>
          <p:cNvSpPr>
            <a:spLocks noChangeArrowheads="1"/>
          </p:cNvSpPr>
          <p:nvPr/>
        </p:nvSpPr>
        <p:spPr bwMode="auto">
          <a:xfrm>
            <a:off x="609600" y="2413000"/>
            <a:ext cx="4800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latin typeface="宋体" panose="02010600030101010101" pitchFamily="2" charset="-122"/>
              </a:rPr>
              <a:t>设圆盘经过时间</a:t>
            </a:r>
            <a:r>
              <a:rPr kumimoji="1" lang="en-US" altLang="zh-CN" b="1" i="1">
                <a:latin typeface="Times New Roman" panose="02020603050405020304" pitchFamily="18" charset="0"/>
              </a:rPr>
              <a:t>t </a:t>
            </a:r>
            <a:r>
              <a:rPr kumimoji="1" lang="zh-CN" altLang="en-US" sz="2800" b="1">
                <a:latin typeface="宋体" panose="02010600030101010101" pitchFamily="2" charset="-122"/>
              </a:rPr>
              <a:t>停止转动</a:t>
            </a:r>
            <a:r>
              <a:rPr kumimoji="1" lang="en-US" altLang="zh-CN" sz="2800" b="1">
                <a:latin typeface="宋体" panose="02010600030101010101" pitchFamily="2" charset="-122"/>
              </a:rPr>
              <a:t>,</a:t>
            </a:r>
            <a:endParaRPr kumimoji="1" lang="en-US" altLang="zh-CN" sz="2800" b="1">
              <a:latin typeface="宋体" panose="02010600030101010101" pitchFamily="2" charset="-122"/>
            </a:endParaRPr>
          </a:p>
        </p:txBody>
      </p:sp>
      <p:graphicFrame>
        <p:nvGraphicFramePr>
          <p:cNvPr id="43014" name="Object 6"/>
          <p:cNvGraphicFramePr>
            <a:graphicFrameLocks noChangeAspect="1"/>
          </p:cNvGraphicFramePr>
          <p:nvPr/>
        </p:nvGraphicFramePr>
        <p:xfrm>
          <a:off x="2347913" y="3144838"/>
          <a:ext cx="3902075" cy="1257300"/>
        </p:xfrm>
        <a:graphic>
          <a:graphicData uri="http://schemas.openxmlformats.org/presentationml/2006/ole">
            <mc:AlternateContent xmlns:mc="http://schemas.openxmlformats.org/markup-compatibility/2006">
              <mc:Choice xmlns:v="urn:schemas-microsoft-com:vml" Requires="v">
                <p:oleObj spid="_x0000_s52291" name="公式" r:id="rId5" imgW="2324100" imgH="749300" progId="Equation.3">
                  <p:embed/>
                </p:oleObj>
              </mc:Choice>
              <mc:Fallback>
                <p:oleObj name="公式" r:id="rId5" imgW="2324100" imgH="7493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47913" y="3144838"/>
                        <a:ext cx="3902075" cy="12573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15" name="Object 7"/>
          <p:cNvGraphicFramePr>
            <a:graphicFrameLocks noChangeAspect="1"/>
          </p:cNvGraphicFramePr>
          <p:nvPr/>
        </p:nvGraphicFramePr>
        <p:xfrm>
          <a:off x="3357563" y="4689475"/>
          <a:ext cx="2189162" cy="996950"/>
        </p:xfrm>
        <a:graphic>
          <a:graphicData uri="http://schemas.openxmlformats.org/presentationml/2006/ole">
            <mc:AlternateContent xmlns:mc="http://schemas.openxmlformats.org/markup-compatibility/2006">
              <mc:Choice xmlns:v="urn:schemas-microsoft-com:vml" Requires="v">
                <p:oleObj spid="_x0000_s52292" name="公式" r:id="rId7" imgW="1168400" imgH="520700" progId="Equation.3">
                  <p:embed/>
                </p:oleObj>
              </mc:Choice>
              <mc:Fallback>
                <p:oleObj name="公式" r:id="rId7" imgW="1168400" imgH="5207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57563" y="4689475"/>
                        <a:ext cx="2189162" cy="9969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32" name="Object 8"/>
          <p:cNvGraphicFramePr>
            <a:graphicFrameLocks noChangeAspect="1"/>
          </p:cNvGraphicFramePr>
          <p:nvPr/>
        </p:nvGraphicFramePr>
        <p:xfrm>
          <a:off x="6357938" y="214313"/>
          <a:ext cx="2533650" cy="950912"/>
        </p:xfrm>
        <a:graphic>
          <a:graphicData uri="http://schemas.openxmlformats.org/presentationml/2006/ole">
            <mc:AlternateContent xmlns:mc="http://schemas.openxmlformats.org/markup-compatibility/2006">
              <mc:Choice xmlns:v="urn:schemas-microsoft-com:vml" Requires="v">
                <p:oleObj spid="_x0000_s52293" name="公式" r:id="rId9" imgW="1473200" imgH="482600" progId="Equation.3">
                  <p:embed/>
                </p:oleObj>
              </mc:Choice>
              <mc:Fallback>
                <p:oleObj name="公式" r:id="rId9" imgW="1473200" imgH="4826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57938" y="214313"/>
                        <a:ext cx="2533650" cy="950912"/>
                      </a:xfrm>
                      <a:prstGeom prst="rect">
                        <a:avLst/>
                      </a:prstGeom>
                      <a:noFill/>
                      <a:ln w="15875">
                        <a:solidFill>
                          <a:srgbClr val="FF66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33"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20B583B-D0D8-4A64-BED7-EC0E740C5F15}" type="slidenum">
              <a:rPr lang="en-US" altLang="zh-CN" sz="2400">
                <a:solidFill>
                  <a:srgbClr val="0000FF"/>
                </a:solidFill>
                <a:latin typeface="Times New Roman" panose="02020603050405020304" pitchFamily="18" charset="0"/>
              </a:rPr>
            </a:fld>
            <a:endParaRPr lang="en-US" altLang="zh-CN" sz="2400">
              <a:solidFill>
                <a:srgbClr val="0000FF"/>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3010"/>
                                        </p:tgtEl>
                                        <p:attrNameLst>
                                          <p:attrName>style.visibility</p:attrName>
                                        </p:attrNameLst>
                                      </p:cBhvr>
                                      <p:to>
                                        <p:strVal val="visible"/>
                                      </p:to>
                                    </p:set>
                                    <p:animEffect transition="in" filter="checkerboard(across)">
                                      <p:cBhvr>
                                        <p:cTn id="7" dur="500"/>
                                        <p:tgtEl>
                                          <p:spTgt spid="430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43011"/>
                                        </p:tgtEl>
                                        <p:attrNameLst>
                                          <p:attrName>style.visibility</p:attrName>
                                        </p:attrNameLst>
                                      </p:cBhvr>
                                      <p:to>
                                        <p:strVal val="visible"/>
                                      </p:to>
                                    </p:set>
                                    <p:animEffect transition="in" filter="box(out)">
                                      <p:cBhvr>
                                        <p:cTn id="12" dur="500"/>
                                        <p:tgtEl>
                                          <p:spTgt spid="43011"/>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43012"/>
                                        </p:tgtEl>
                                        <p:attrNameLst>
                                          <p:attrName>style.visibility</p:attrName>
                                        </p:attrNameLst>
                                      </p:cBhvr>
                                      <p:to>
                                        <p:strVal val="visible"/>
                                      </p:to>
                                    </p:set>
                                    <p:animEffect transition="in" filter="box(out)">
                                      <p:cBhvr>
                                        <p:cTn id="17" dur="500"/>
                                        <p:tgtEl>
                                          <p:spTgt spid="4301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3013"/>
                                        </p:tgtEl>
                                        <p:attrNameLst>
                                          <p:attrName>style.visibility</p:attrName>
                                        </p:attrNameLst>
                                      </p:cBhvr>
                                      <p:to>
                                        <p:strVal val="visible"/>
                                      </p:to>
                                    </p:set>
                                    <p:animEffect transition="in" filter="dissolve">
                                      <p:cBhvr>
                                        <p:cTn id="22" dur="500"/>
                                        <p:tgtEl>
                                          <p:spTgt spid="43013"/>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43014"/>
                                        </p:tgtEl>
                                        <p:attrNameLst>
                                          <p:attrName>style.visibility</p:attrName>
                                        </p:attrNameLst>
                                      </p:cBhvr>
                                      <p:to>
                                        <p:strVal val="visible"/>
                                      </p:to>
                                    </p:set>
                                    <p:animEffect transition="in" filter="box(out)">
                                      <p:cBhvr>
                                        <p:cTn id="27" dur="500"/>
                                        <p:tgtEl>
                                          <p:spTgt spid="43014"/>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nodeType="clickEffect">
                                  <p:stCondLst>
                                    <p:cond delay="0"/>
                                  </p:stCondLst>
                                  <p:childTnLst>
                                    <p:set>
                                      <p:cBhvr>
                                        <p:cTn id="31" dur="1" fill="hold">
                                          <p:stCondLst>
                                            <p:cond delay="0"/>
                                          </p:stCondLst>
                                        </p:cTn>
                                        <p:tgtEl>
                                          <p:spTgt spid="43015"/>
                                        </p:tgtEl>
                                        <p:attrNameLst>
                                          <p:attrName>style.visibility</p:attrName>
                                        </p:attrNameLst>
                                      </p:cBhvr>
                                      <p:to>
                                        <p:strVal val="visible"/>
                                      </p:to>
                                    </p:set>
                                    <p:animEffect transition="in" filter="box(out)">
                                      <p:cBhvr>
                                        <p:cTn id="32" dur="500"/>
                                        <p:tgtEl>
                                          <p:spTgt spid="430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autoUpdateAnimBg="0"/>
      <p:bldP spid="43013"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261002E-85DB-4AAC-94B5-657358AC89FC}" type="slidenum">
              <a:rPr lang="en-US" altLang="zh-CN" sz="2400">
                <a:solidFill>
                  <a:srgbClr val="0000FF"/>
                </a:solidFill>
                <a:latin typeface="Times New Roman" panose="02020603050405020304" pitchFamily="18" charset="0"/>
              </a:rPr>
            </a:fld>
            <a:endParaRPr lang="en-US" altLang="zh-CN" sz="2400">
              <a:solidFill>
                <a:srgbClr val="0000FF"/>
              </a:solidFill>
              <a:latin typeface="Times New Roman" panose="02020603050405020304" pitchFamily="18" charset="0"/>
            </a:endParaRPr>
          </a:p>
        </p:txBody>
      </p:sp>
      <p:sp>
        <p:nvSpPr>
          <p:cNvPr id="3074" name="Rectangle 2"/>
          <p:cNvSpPr>
            <a:spLocks noGrp="1" noChangeArrowheads="1"/>
          </p:cNvSpPr>
          <p:nvPr>
            <p:ph type="title"/>
          </p:nvPr>
        </p:nvSpPr>
        <p:spPr>
          <a:xfrm>
            <a:off x="611188" y="0"/>
            <a:ext cx="7772400" cy="714375"/>
          </a:xfrm>
        </p:spPr>
        <p:txBody>
          <a:bodyPr/>
          <a:lstStyle/>
          <a:p>
            <a:pPr eaLnBrk="1" hangingPunct="1">
              <a:defRPr/>
            </a:pPr>
            <a:r>
              <a:rPr lang="zh-CN" altLang="en-US" sz="3200" b="1" dirty="0" smtClean="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第</a:t>
            </a:r>
            <a:r>
              <a:rPr lang="en-US" altLang="zh-CN" sz="3200" b="1" dirty="0" smtClean="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3</a:t>
            </a:r>
            <a:r>
              <a:rPr lang="zh-CN" altLang="en-US" sz="3200" b="1" dirty="0" smtClean="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章  刚体的定轴转动</a:t>
            </a:r>
            <a:endParaRPr lang="zh-CN" altLang="en-US" sz="3200" b="1" dirty="0" smtClean="0">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
        <p:nvSpPr>
          <p:cNvPr id="3075" name="Text Box 3"/>
          <p:cNvSpPr txBox="1">
            <a:spLocks noChangeArrowheads="1"/>
          </p:cNvSpPr>
          <p:nvPr/>
        </p:nvSpPr>
        <p:spPr bwMode="auto">
          <a:xfrm>
            <a:off x="652463" y="1208088"/>
            <a:ext cx="7847012" cy="1117600"/>
          </a:xfrm>
          <a:prstGeom prst="rect">
            <a:avLst/>
          </a:prstGeom>
          <a:noFill/>
          <a:ln w="9525">
            <a:noFill/>
            <a:miter lim="800000"/>
          </a:ln>
          <a:effectLst/>
        </p:spPr>
        <p:txBody>
          <a:bodyPr>
            <a:spAutoFit/>
          </a:bodyPr>
          <a:lstStyle/>
          <a:p>
            <a:pPr eaLnBrk="1" hangingPunct="1">
              <a:lnSpc>
                <a:spcPct val="120000"/>
              </a:lnSpc>
              <a:spcBef>
                <a:spcPct val="50000"/>
              </a:spcBef>
              <a:defRPr/>
            </a:pPr>
            <a:r>
              <a:rPr kumimoji="1" lang="zh-CN" altLang="en-US" sz="2800" b="1" dirty="0">
                <a:solidFill>
                  <a:schemeClr val="folHlink"/>
                </a:solidFill>
                <a:effectLst>
                  <a:outerShdw blurRad="38100" dist="38100" dir="2700000" algn="tl">
                    <a:srgbClr val="C0C0C0"/>
                  </a:outerShdw>
                </a:effectLst>
                <a:latin typeface="Times New Roman" panose="02020603050405020304" pitchFamily="18" charset="0"/>
                <a:ea typeface="黑体" panose="02010609060101010101" pitchFamily="2" charset="-122"/>
              </a:rPr>
              <a:t>刚体</a:t>
            </a:r>
            <a:r>
              <a:rPr kumimoji="1" lang="zh-CN" altLang="en-US" sz="2800" b="1" dirty="0">
                <a:effectLst>
                  <a:outerShdw blurRad="38100" dist="38100" dir="2700000" algn="tl">
                    <a:srgbClr val="C0C0C0"/>
                  </a:outerShdw>
                </a:effectLst>
                <a:latin typeface="Times New Roman" panose="02020603050405020304" pitchFamily="18" charset="0"/>
              </a:rPr>
              <a:t>：</a:t>
            </a:r>
            <a:r>
              <a:rPr kumimoji="1" lang="zh-CN" altLang="en-US" sz="2800" b="1" dirty="0">
                <a:latin typeface="Times New Roman" panose="02020603050405020304" pitchFamily="18" charset="0"/>
              </a:rPr>
              <a:t>在任何情况下，形状和大小都不发生变化的物体。</a:t>
            </a:r>
            <a:endParaRPr kumimoji="1" lang="zh-CN" altLang="en-US" sz="2800" b="1" dirty="0">
              <a:latin typeface="Times New Roman" panose="02020603050405020304" pitchFamily="18" charset="0"/>
            </a:endParaRPr>
          </a:p>
        </p:txBody>
      </p:sp>
      <p:sp>
        <p:nvSpPr>
          <p:cNvPr id="3076" name="Text Box 4"/>
          <p:cNvSpPr txBox="1">
            <a:spLocks noChangeArrowheads="1"/>
          </p:cNvSpPr>
          <p:nvPr/>
        </p:nvSpPr>
        <p:spPr bwMode="auto">
          <a:xfrm>
            <a:off x="652463" y="2414588"/>
            <a:ext cx="78486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buClr>
                <a:schemeClr val="accent2"/>
              </a:buClr>
              <a:buSzPct val="80000"/>
              <a:buFont typeface="Wingdings" panose="05000000000000000000" pitchFamily="2" charset="2"/>
              <a:buNone/>
            </a:pPr>
            <a:r>
              <a:rPr kumimoji="1" lang="zh-CN" altLang="en-US" sz="2800" b="1">
                <a:latin typeface="Times New Roman" panose="02020603050405020304" pitchFamily="18" charset="0"/>
              </a:rPr>
              <a:t>把刚体分割成许多微小的部分（称为</a:t>
            </a:r>
            <a:r>
              <a:rPr kumimoji="1" lang="zh-CN" altLang="en-US" sz="2800" b="1">
                <a:solidFill>
                  <a:srgbClr val="0000FF"/>
                </a:solidFill>
                <a:latin typeface="Times New Roman" panose="02020603050405020304" pitchFamily="18" charset="0"/>
                <a:ea typeface="黑体" panose="02010609060101010101" pitchFamily="2" charset="-122"/>
              </a:rPr>
              <a:t>质元</a:t>
            </a:r>
            <a:r>
              <a:rPr kumimoji="1" lang="zh-CN" altLang="en-US" sz="2800" b="1">
                <a:latin typeface="Times New Roman" panose="02020603050405020304" pitchFamily="18" charset="0"/>
              </a:rPr>
              <a:t>），每一个质元都可看作质点。</a:t>
            </a:r>
            <a:endParaRPr kumimoji="1" lang="zh-CN" altLang="en-US" sz="2800" b="1">
              <a:solidFill>
                <a:srgbClr val="00FF00"/>
              </a:solidFill>
              <a:latin typeface="Times New Roman" panose="02020603050405020304" pitchFamily="18" charset="0"/>
            </a:endParaRPr>
          </a:p>
        </p:txBody>
      </p:sp>
      <p:sp>
        <p:nvSpPr>
          <p:cNvPr id="3077" name="Text Box 5"/>
          <p:cNvSpPr txBox="1">
            <a:spLocks noChangeArrowheads="1"/>
          </p:cNvSpPr>
          <p:nvPr/>
        </p:nvSpPr>
        <p:spPr bwMode="auto">
          <a:xfrm>
            <a:off x="652463" y="5216525"/>
            <a:ext cx="78486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buFontTx/>
              <a:buNone/>
            </a:pPr>
            <a:r>
              <a:rPr kumimoji="1" lang="zh-CN" altLang="en-US" sz="2800" b="1">
                <a:latin typeface="Times New Roman" panose="02020603050405020304" pitchFamily="18" charset="0"/>
              </a:rPr>
              <a:t>可运用</a:t>
            </a:r>
            <a:r>
              <a:rPr kumimoji="1" lang="zh-CN" altLang="en-US" sz="2800" b="1">
                <a:solidFill>
                  <a:schemeClr val="accent1"/>
                </a:solidFill>
                <a:latin typeface="Times New Roman" panose="02020603050405020304" pitchFamily="18" charset="0"/>
              </a:rPr>
              <a:t>质点系的基本定律</a:t>
            </a:r>
            <a:r>
              <a:rPr kumimoji="1" lang="zh-CN" altLang="en-US" sz="2800" b="1">
                <a:latin typeface="Times New Roman" panose="02020603050405020304" pitchFamily="18" charset="0"/>
              </a:rPr>
              <a:t>结合这一</a:t>
            </a:r>
            <a:r>
              <a:rPr kumimoji="1" lang="zh-CN" altLang="en-US" sz="2800" b="1">
                <a:solidFill>
                  <a:schemeClr val="accent1"/>
                </a:solidFill>
                <a:latin typeface="Times New Roman" panose="02020603050405020304" pitchFamily="18" charset="0"/>
              </a:rPr>
              <a:t>特点</a:t>
            </a:r>
            <a:r>
              <a:rPr kumimoji="1" lang="zh-CN" altLang="en-US" sz="2800" b="1">
                <a:latin typeface="Times New Roman" panose="02020603050405020304" pitchFamily="18" charset="0"/>
              </a:rPr>
              <a:t>来研究刚体的运动。</a:t>
            </a:r>
            <a:endParaRPr kumimoji="1" lang="zh-CN" altLang="en-US" sz="2800" b="1">
              <a:latin typeface="Times New Roman" panose="02020603050405020304" pitchFamily="18" charset="0"/>
            </a:endParaRPr>
          </a:p>
        </p:txBody>
      </p:sp>
      <p:sp>
        <p:nvSpPr>
          <p:cNvPr id="3081" name="Text Box 9"/>
          <p:cNvSpPr txBox="1">
            <a:spLocks noChangeArrowheads="1"/>
          </p:cNvSpPr>
          <p:nvPr/>
        </p:nvSpPr>
        <p:spPr bwMode="auto">
          <a:xfrm>
            <a:off x="652463" y="4530725"/>
            <a:ext cx="8491537" cy="561975"/>
          </a:xfrm>
          <a:prstGeom prst="rect">
            <a:avLst/>
          </a:prstGeom>
          <a:noFill/>
          <a:ln w="9525">
            <a:noFill/>
            <a:miter lim="800000"/>
          </a:ln>
          <a:effectLst/>
        </p:spPr>
        <p:txBody>
          <a:bodyPr>
            <a:spAutoFit/>
          </a:bodyPr>
          <a:lstStyle/>
          <a:p>
            <a:pPr eaLnBrk="1" hangingPunct="1">
              <a:lnSpc>
                <a:spcPct val="110000"/>
              </a:lnSpc>
              <a:spcBef>
                <a:spcPct val="20000"/>
              </a:spcBef>
              <a:buClr>
                <a:schemeClr val="accent2"/>
              </a:buClr>
              <a:buSzPct val="80000"/>
              <a:buFont typeface="Wingdings" panose="05000000000000000000" pitchFamily="2" charset="2"/>
              <a:buNone/>
              <a:defRPr/>
            </a:pPr>
            <a:r>
              <a:rPr kumimoji="1" lang="zh-CN" altLang="en-US" sz="2800" b="1" dirty="0">
                <a:solidFill>
                  <a:schemeClr val="folHlink"/>
                </a:solidFill>
                <a:effectLst>
                  <a:outerShdw blurRad="38100" dist="38100" dir="2700000" algn="tl">
                    <a:srgbClr val="C0C0C0"/>
                  </a:outerShdw>
                </a:effectLst>
                <a:latin typeface="Times New Roman" panose="02020603050405020304" pitchFamily="18" charset="0"/>
                <a:ea typeface="黑体" panose="02010609060101010101" pitchFamily="2" charset="-122"/>
              </a:rPr>
              <a:t>特点：</a:t>
            </a:r>
            <a:r>
              <a:rPr kumimoji="1" lang="zh-CN" altLang="en-US" sz="2800" b="1" dirty="0">
                <a:solidFill>
                  <a:srgbClr val="0000FF"/>
                </a:solidFill>
                <a:latin typeface="Times New Roman" panose="02020603050405020304" pitchFamily="18" charset="0"/>
                <a:ea typeface="黑体" panose="02010609060101010101" pitchFamily="2" charset="-122"/>
              </a:rPr>
              <a:t>刚体在运动中各质点之间的距离保持不变。</a:t>
            </a:r>
            <a:endParaRPr kumimoji="1" lang="zh-CN" altLang="en-US" sz="2800" b="1" dirty="0">
              <a:solidFill>
                <a:srgbClr val="0000FF"/>
              </a:solidFill>
              <a:latin typeface="Times New Roman" panose="02020603050405020304" pitchFamily="18" charset="0"/>
              <a:ea typeface="黑体" panose="02010609060101010101" pitchFamily="2" charset="-122"/>
            </a:endParaRPr>
          </a:p>
        </p:txBody>
      </p:sp>
      <p:sp>
        <p:nvSpPr>
          <p:cNvPr id="3082" name="Text Box 10"/>
          <p:cNvSpPr txBox="1">
            <a:spLocks noChangeArrowheads="1"/>
          </p:cNvSpPr>
          <p:nvPr/>
        </p:nvSpPr>
        <p:spPr bwMode="auto">
          <a:xfrm>
            <a:off x="652463" y="3768725"/>
            <a:ext cx="7848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buClr>
                <a:schemeClr val="accent2"/>
              </a:buClr>
              <a:buSzPct val="80000"/>
              <a:buFont typeface="Wingdings" panose="05000000000000000000" pitchFamily="2" charset="2"/>
              <a:buNone/>
            </a:pPr>
            <a:r>
              <a:rPr kumimoji="1" lang="zh-CN" altLang="en-US" sz="2800" b="1">
                <a:latin typeface="Times New Roman" panose="02020603050405020304" pitchFamily="18" charset="0"/>
              </a:rPr>
              <a:t>刚体可看作一个特殊的质点系。</a:t>
            </a:r>
            <a:endParaRPr kumimoji="1" lang="zh-CN" altLang="en-US" sz="2800" b="1">
              <a:solidFill>
                <a:srgbClr val="00FF00"/>
              </a:solidFill>
              <a:latin typeface="Times New Roman" panose="02020603050405020304" pitchFamily="18" charset="0"/>
            </a:endParaRPr>
          </a:p>
        </p:txBody>
      </p:sp>
      <p:sp>
        <p:nvSpPr>
          <p:cNvPr id="9" name="Rectangle 5"/>
          <p:cNvSpPr>
            <a:spLocks noChangeArrowheads="1"/>
          </p:cNvSpPr>
          <p:nvPr/>
        </p:nvSpPr>
        <p:spPr bwMode="auto">
          <a:xfrm>
            <a:off x="876300" y="642938"/>
            <a:ext cx="8235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solidFill>
                  <a:srgbClr val="0000FF"/>
                </a:solidFill>
                <a:ea typeface="隶书" panose="02010509060101010101" pitchFamily="49" charset="-122"/>
              </a:rPr>
              <a:t>Rotation of a Rigid Body About a Fixed Axis</a:t>
            </a:r>
            <a:endParaRPr lang="en-US" altLang="zh-CN" sz="2800" b="1">
              <a:solidFill>
                <a:srgbClr val="0000FF"/>
              </a:solidFill>
              <a:ea typeface="隶书" panose="0201050906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p:cTn id="7" dur="500" fill="hold"/>
                                        <p:tgtEl>
                                          <p:spTgt spid="3074"/>
                                        </p:tgtEl>
                                        <p:attrNameLst>
                                          <p:attrName>ppt_w</p:attrName>
                                        </p:attrNameLst>
                                      </p:cBhvr>
                                      <p:tavLst>
                                        <p:tav tm="0">
                                          <p:val>
                                            <p:fltVal val="0"/>
                                          </p:val>
                                        </p:tav>
                                        <p:tav tm="100000">
                                          <p:val>
                                            <p:strVal val="#ppt_w"/>
                                          </p:val>
                                        </p:tav>
                                      </p:tavLst>
                                    </p:anim>
                                    <p:anim calcmode="lin" valueType="num">
                                      <p:cBhvr>
                                        <p:cTn id="8" dur="500" fill="hold"/>
                                        <p:tgtEl>
                                          <p:spTgt spid="3074"/>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3" presetClass="entr" presetSubtype="1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075"/>
                                        </p:tgtEl>
                                        <p:attrNameLst>
                                          <p:attrName>style.visibility</p:attrName>
                                        </p:attrNameLst>
                                      </p:cBhvr>
                                      <p:to>
                                        <p:strVal val="visible"/>
                                      </p:to>
                                    </p:set>
                                    <p:animEffect transition="in" filter="blinds(horizontal)">
                                      <p:cBhvr>
                                        <p:cTn id="17" dur="500"/>
                                        <p:tgtEl>
                                          <p:spTgt spid="3075"/>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076"/>
                                        </p:tgtEl>
                                        <p:attrNameLst>
                                          <p:attrName>style.visibility</p:attrName>
                                        </p:attrNameLst>
                                      </p:cBhvr>
                                      <p:to>
                                        <p:strVal val="visible"/>
                                      </p:to>
                                    </p:set>
                                    <p:animEffect transition="in" filter="box(in)">
                                      <p:cBhvr>
                                        <p:cTn id="22" dur="500"/>
                                        <p:tgtEl>
                                          <p:spTgt spid="3076"/>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082"/>
                                        </p:tgtEl>
                                        <p:attrNameLst>
                                          <p:attrName>style.visibility</p:attrName>
                                        </p:attrNameLst>
                                      </p:cBhvr>
                                      <p:to>
                                        <p:strVal val="visible"/>
                                      </p:to>
                                    </p:set>
                                    <p:animEffect transition="in" filter="box(in)">
                                      <p:cBhvr>
                                        <p:cTn id="27" dur="500"/>
                                        <p:tgtEl>
                                          <p:spTgt spid="3082"/>
                                        </p:tgtEl>
                                      </p:cBhvr>
                                    </p:animEffect>
                                  </p:childTnLst>
                                </p:cTn>
                              </p:par>
                            </p:childTnLst>
                          </p:cTn>
                        </p:par>
                      </p:childTnLst>
                    </p:cTn>
                  </p:par>
                  <p:par>
                    <p:cTn id="28" fill="hold">
                      <p:stCondLst>
                        <p:cond delay="indefinite"/>
                      </p:stCondLst>
                      <p:childTnLst>
                        <p:par>
                          <p:cTn id="29" fill="hold">
                            <p:stCondLst>
                              <p:cond delay="0"/>
                            </p:stCondLst>
                            <p:childTnLst>
                              <p:par>
                                <p:cTn id="30" presetID="23" presetClass="entr" presetSubtype="16" fill="hold" grpId="0" nodeType="clickEffect">
                                  <p:stCondLst>
                                    <p:cond delay="0"/>
                                  </p:stCondLst>
                                  <p:childTnLst>
                                    <p:set>
                                      <p:cBhvr>
                                        <p:cTn id="31" dur="1" fill="hold">
                                          <p:stCondLst>
                                            <p:cond delay="0"/>
                                          </p:stCondLst>
                                        </p:cTn>
                                        <p:tgtEl>
                                          <p:spTgt spid="3081"/>
                                        </p:tgtEl>
                                        <p:attrNameLst>
                                          <p:attrName>style.visibility</p:attrName>
                                        </p:attrNameLst>
                                      </p:cBhvr>
                                      <p:to>
                                        <p:strVal val="visible"/>
                                      </p:to>
                                    </p:set>
                                    <p:anim calcmode="lin" valueType="num">
                                      <p:cBhvr>
                                        <p:cTn id="32" dur="500" fill="hold"/>
                                        <p:tgtEl>
                                          <p:spTgt spid="3081"/>
                                        </p:tgtEl>
                                        <p:attrNameLst>
                                          <p:attrName>ppt_w</p:attrName>
                                        </p:attrNameLst>
                                      </p:cBhvr>
                                      <p:tavLst>
                                        <p:tav tm="0">
                                          <p:val>
                                            <p:fltVal val="0"/>
                                          </p:val>
                                        </p:tav>
                                        <p:tav tm="100000">
                                          <p:val>
                                            <p:strVal val="#ppt_w"/>
                                          </p:val>
                                        </p:tav>
                                      </p:tavLst>
                                    </p:anim>
                                    <p:anim calcmode="lin" valueType="num">
                                      <p:cBhvr>
                                        <p:cTn id="33" dur="500" fill="hold"/>
                                        <p:tgtEl>
                                          <p:spTgt spid="3081"/>
                                        </p:tgtEl>
                                        <p:attrNameLst>
                                          <p:attrName>ppt_h</p:attrName>
                                        </p:attrNameLst>
                                      </p:cBhvr>
                                      <p:tavLst>
                                        <p:tav tm="0">
                                          <p:val>
                                            <p:fltVal val="0"/>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3077"/>
                                        </p:tgtEl>
                                        <p:attrNameLst>
                                          <p:attrName>style.visibility</p:attrName>
                                        </p:attrNameLst>
                                      </p:cBhvr>
                                      <p:to>
                                        <p:strVal val="visible"/>
                                      </p:to>
                                    </p:set>
                                    <p:animEffect transition="in" filter="checkerboard(across)">
                                      <p:cBhvr>
                                        <p:cTn id="38" dur="500"/>
                                        <p:tgtEl>
                                          <p:spTgt spid="3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autoUpdateAnimBg="0"/>
      <p:bldP spid="3075" grpId="0" autoUpdateAnimBg="0"/>
      <p:bldP spid="3076" grpId="0" autoUpdateAnimBg="0"/>
      <p:bldP spid="3077" grpId="0" autoUpdateAnimBg="0"/>
      <p:bldP spid="3081" grpId="0" autoUpdateAnimBg="0"/>
      <p:bldP spid="3082" grpId="0" autoUpdateAnimBg="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6" name="Rectangle 4"/>
          <p:cNvSpPr>
            <a:spLocks noChangeArrowheads="1"/>
          </p:cNvSpPr>
          <p:nvPr/>
        </p:nvSpPr>
        <p:spPr bwMode="auto">
          <a:xfrm>
            <a:off x="87313" y="268288"/>
            <a:ext cx="8748712" cy="584200"/>
          </a:xfrm>
          <a:prstGeom prst="rect">
            <a:avLst/>
          </a:prstGeom>
          <a:noFill/>
          <a:ln w="9525">
            <a:noFill/>
            <a:miter lim="800000"/>
          </a:ln>
          <a:effectLst/>
        </p:spPr>
        <p:txBody>
          <a:bodyPr>
            <a:spAutoFit/>
          </a:bodyPr>
          <a:lstStyle/>
          <a:p>
            <a:pPr algn="ctr" eaLnBrk="1" hangingPunct="1">
              <a:defRPr/>
            </a:pPr>
            <a:r>
              <a:rPr lang="zh-CN" altLang="en-US" sz="3200" b="1" dirty="0">
                <a:solidFill>
                  <a:schemeClr val="tx2"/>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第</a:t>
            </a:r>
            <a:r>
              <a:rPr lang="en-US" altLang="zh-CN" sz="3200" b="1" dirty="0">
                <a:solidFill>
                  <a:schemeClr val="tx2"/>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3</a:t>
            </a:r>
            <a:r>
              <a:rPr lang="zh-CN" altLang="en-US" sz="3200" b="1" dirty="0">
                <a:solidFill>
                  <a:schemeClr val="tx2"/>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章   刚体的定轴转动 </a:t>
            </a:r>
            <a:endParaRPr lang="zh-CN" altLang="en-US" sz="3200" b="1" dirty="0">
              <a:solidFill>
                <a:schemeClr val="tx2"/>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
        <p:nvSpPr>
          <p:cNvPr id="141318" name="Rectangle 6"/>
          <p:cNvSpPr>
            <a:spLocks noChangeArrowheads="1"/>
          </p:cNvSpPr>
          <p:nvPr/>
        </p:nvSpPr>
        <p:spPr bwMode="auto">
          <a:xfrm>
            <a:off x="1201738" y="1636713"/>
            <a:ext cx="68230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t>第</a:t>
            </a:r>
            <a:r>
              <a:rPr lang="en-US" altLang="zh-CN" sz="2800" b="1"/>
              <a:t>1</a:t>
            </a:r>
            <a:r>
              <a:rPr lang="zh-CN" altLang="en-US" sz="2800" b="1"/>
              <a:t>节  刚体的平动和转动 </a:t>
            </a:r>
            <a:endParaRPr lang="zh-CN" altLang="en-US" sz="2800" b="1"/>
          </a:p>
        </p:txBody>
      </p:sp>
      <p:sp>
        <p:nvSpPr>
          <p:cNvPr id="141319" name="Rectangle 7"/>
          <p:cNvSpPr>
            <a:spLocks noChangeArrowheads="1"/>
          </p:cNvSpPr>
          <p:nvPr/>
        </p:nvSpPr>
        <p:spPr bwMode="auto">
          <a:xfrm>
            <a:off x="1214438" y="2354263"/>
            <a:ext cx="62706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t>第</a:t>
            </a:r>
            <a:r>
              <a:rPr lang="en-US" altLang="zh-CN" sz="2800" b="1"/>
              <a:t>2</a:t>
            </a:r>
            <a:r>
              <a:rPr lang="zh-CN" altLang="en-US" sz="2800" b="1"/>
              <a:t>节  刚体定轴转动定律  </a:t>
            </a:r>
            <a:endParaRPr lang="zh-CN" altLang="en-US" sz="2800" b="1"/>
          </a:p>
        </p:txBody>
      </p:sp>
      <p:sp>
        <p:nvSpPr>
          <p:cNvPr id="141320" name="Rectangle 8"/>
          <p:cNvSpPr>
            <a:spLocks noChangeArrowheads="1"/>
          </p:cNvSpPr>
          <p:nvPr/>
        </p:nvSpPr>
        <p:spPr bwMode="auto">
          <a:xfrm>
            <a:off x="1203325" y="3071813"/>
            <a:ext cx="64246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t>第</a:t>
            </a:r>
            <a:r>
              <a:rPr lang="en-US" altLang="zh-CN" sz="2800" b="1"/>
              <a:t>3</a:t>
            </a:r>
            <a:r>
              <a:rPr lang="zh-CN" altLang="en-US" sz="2800" b="1"/>
              <a:t>节  刚体转动的功和能 </a:t>
            </a:r>
            <a:endParaRPr lang="zh-CN" altLang="en-US" sz="2800" b="1"/>
          </a:p>
        </p:txBody>
      </p:sp>
      <p:sp>
        <p:nvSpPr>
          <p:cNvPr id="141322" name="Rectangle 10"/>
          <p:cNvSpPr>
            <a:spLocks noChangeArrowheads="1"/>
          </p:cNvSpPr>
          <p:nvPr/>
        </p:nvSpPr>
        <p:spPr bwMode="auto">
          <a:xfrm>
            <a:off x="1214438" y="3790950"/>
            <a:ext cx="648652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t>第</a:t>
            </a:r>
            <a:r>
              <a:rPr lang="en-US" altLang="zh-CN" sz="2800" b="1"/>
              <a:t>4</a:t>
            </a:r>
            <a:r>
              <a:rPr lang="zh-CN" altLang="en-US" sz="2800" b="1"/>
              <a:t>节  刚体的角动量定理</a:t>
            </a:r>
            <a:endParaRPr lang="zh-CN" altLang="en-US" sz="2800" b="1"/>
          </a:p>
          <a:p>
            <a:pPr eaLnBrk="1" hangingPunct="1">
              <a:spcBef>
                <a:spcPct val="0"/>
              </a:spcBef>
              <a:buFontTx/>
              <a:buNone/>
            </a:pPr>
            <a:r>
              <a:rPr lang="zh-CN" altLang="en-US" sz="2800" b="1"/>
              <a:t>           和角动量守恒定律 </a:t>
            </a:r>
            <a:endParaRPr lang="zh-CN" altLang="en-US" sz="2800" b="1"/>
          </a:p>
        </p:txBody>
      </p:sp>
      <p:sp>
        <p:nvSpPr>
          <p:cNvPr id="141323" name="Rectangle 11"/>
          <p:cNvSpPr>
            <a:spLocks noChangeArrowheads="1"/>
          </p:cNvSpPr>
          <p:nvPr/>
        </p:nvSpPr>
        <p:spPr bwMode="auto">
          <a:xfrm>
            <a:off x="1219200" y="4818063"/>
            <a:ext cx="53101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t>第</a:t>
            </a:r>
            <a:r>
              <a:rPr lang="en-US" altLang="zh-CN" sz="2800" b="1"/>
              <a:t>5</a:t>
            </a:r>
            <a:r>
              <a:rPr lang="zh-CN" altLang="en-US" sz="2800" b="1"/>
              <a:t>节  进动 </a:t>
            </a:r>
            <a:endParaRPr lang="zh-CN" altLang="en-US" sz="2800" b="1"/>
          </a:p>
        </p:txBody>
      </p:sp>
      <p:sp>
        <p:nvSpPr>
          <p:cNvPr id="18440"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C65F406-9751-4A9D-B3B3-355ADA97302A}" type="slidenum">
              <a:rPr lang="en-US" altLang="zh-CN" sz="2400">
                <a:solidFill>
                  <a:srgbClr val="0000FF"/>
                </a:solidFill>
                <a:latin typeface="Times New Roman" panose="02020603050405020304" pitchFamily="18" charset="0"/>
              </a:rPr>
            </a:fld>
            <a:endParaRPr lang="en-US" altLang="zh-CN" sz="2400">
              <a:solidFill>
                <a:srgbClr val="0000FF"/>
              </a:solidFill>
              <a:latin typeface="Times New Roman" panose="02020603050405020304" pitchFamily="18" charset="0"/>
            </a:endParaRPr>
          </a:p>
        </p:txBody>
      </p:sp>
      <p:pic>
        <p:nvPicPr>
          <p:cNvPr id="9" name="Picture 3" descr="q1.jp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6059488" y="839788"/>
            <a:ext cx="1901825" cy="211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 descr="q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19825" y="3078163"/>
            <a:ext cx="1741488" cy="165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descr="q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65850" y="4911725"/>
            <a:ext cx="2087563" cy="168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41316"/>
                                        </p:tgtEl>
                                        <p:attrNameLst>
                                          <p:attrName>style.visibility</p:attrName>
                                        </p:attrNameLst>
                                      </p:cBhvr>
                                      <p:to>
                                        <p:strVal val="visible"/>
                                      </p:to>
                                    </p:set>
                                    <p:anim calcmode="lin" valueType="num">
                                      <p:cBhvr>
                                        <p:cTn id="7" dur="500" fill="hold"/>
                                        <p:tgtEl>
                                          <p:spTgt spid="141316"/>
                                        </p:tgtEl>
                                        <p:attrNameLst>
                                          <p:attrName>ppt_w</p:attrName>
                                        </p:attrNameLst>
                                      </p:cBhvr>
                                      <p:tavLst>
                                        <p:tav tm="0">
                                          <p:val>
                                            <p:fltVal val="0"/>
                                          </p:val>
                                        </p:tav>
                                        <p:tav tm="100000">
                                          <p:val>
                                            <p:strVal val="#ppt_w"/>
                                          </p:val>
                                        </p:tav>
                                      </p:tavLst>
                                    </p:anim>
                                    <p:anim calcmode="lin" valueType="num">
                                      <p:cBhvr>
                                        <p:cTn id="8" dur="500" fill="hold"/>
                                        <p:tgtEl>
                                          <p:spTgt spid="141316"/>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141318"/>
                                        </p:tgtEl>
                                        <p:attrNameLst>
                                          <p:attrName>style.visibility</p:attrName>
                                        </p:attrNameLst>
                                      </p:cBhvr>
                                      <p:to>
                                        <p:strVal val="visible"/>
                                      </p:to>
                                    </p:set>
                                    <p:anim calcmode="lin" valueType="num">
                                      <p:cBhvr>
                                        <p:cTn id="13" dur="500" fill="hold"/>
                                        <p:tgtEl>
                                          <p:spTgt spid="141318"/>
                                        </p:tgtEl>
                                        <p:attrNameLst>
                                          <p:attrName>ppt_w</p:attrName>
                                        </p:attrNameLst>
                                      </p:cBhvr>
                                      <p:tavLst>
                                        <p:tav tm="0">
                                          <p:val>
                                            <p:fltVal val="0"/>
                                          </p:val>
                                        </p:tav>
                                        <p:tav tm="100000">
                                          <p:val>
                                            <p:strVal val="#ppt_w"/>
                                          </p:val>
                                        </p:tav>
                                      </p:tavLst>
                                    </p:anim>
                                    <p:anim calcmode="lin" valueType="num">
                                      <p:cBhvr>
                                        <p:cTn id="14" dur="500" fill="hold"/>
                                        <p:tgtEl>
                                          <p:spTgt spid="141318"/>
                                        </p:tgtEl>
                                        <p:attrNameLst>
                                          <p:attrName>ppt_h</p:attrName>
                                        </p:attrNameLst>
                                      </p:cBhvr>
                                      <p:tavLst>
                                        <p:tav tm="0">
                                          <p:val>
                                            <p:fltVal val="0"/>
                                          </p:val>
                                        </p:tav>
                                        <p:tav tm="100000">
                                          <p:val>
                                            <p:strVal val="#ppt_h"/>
                                          </p:val>
                                        </p:tav>
                                      </p:tavLst>
                                    </p:anim>
                                  </p:childTnLst>
                                </p:cTn>
                              </p:par>
                              <p:par>
                                <p:cTn id="15" presetID="23" presetClass="entr" presetSubtype="16" fill="hold" grpId="0" nodeType="withEffect">
                                  <p:stCondLst>
                                    <p:cond delay="0"/>
                                  </p:stCondLst>
                                  <p:childTnLst>
                                    <p:set>
                                      <p:cBhvr>
                                        <p:cTn id="16" dur="1" fill="hold">
                                          <p:stCondLst>
                                            <p:cond delay="0"/>
                                          </p:stCondLst>
                                        </p:cTn>
                                        <p:tgtEl>
                                          <p:spTgt spid="141319"/>
                                        </p:tgtEl>
                                        <p:attrNameLst>
                                          <p:attrName>style.visibility</p:attrName>
                                        </p:attrNameLst>
                                      </p:cBhvr>
                                      <p:to>
                                        <p:strVal val="visible"/>
                                      </p:to>
                                    </p:set>
                                    <p:anim calcmode="lin" valueType="num">
                                      <p:cBhvr>
                                        <p:cTn id="17" dur="500" fill="hold"/>
                                        <p:tgtEl>
                                          <p:spTgt spid="141319"/>
                                        </p:tgtEl>
                                        <p:attrNameLst>
                                          <p:attrName>ppt_w</p:attrName>
                                        </p:attrNameLst>
                                      </p:cBhvr>
                                      <p:tavLst>
                                        <p:tav tm="0">
                                          <p:val>
                                            <p:fltVal val="0"/>
                                          </p:val>
                                        </p:tav>
                                        <p:tav tm="100000">
                                          <p:val>
                                            <p:strVal val="#ppt_w"/>
                                          </p:val>
                                        </p:tav>
                                      </p:tavLst>
                                    </p:anim>
                                    <p:anim calcmode="lin" valueType="num">
                                      <p:cBhvr>
                                        <p:cTn id="18" dur="500" fill="hold"/>
                                        <p:tgtEl>
                                          <p:spTgt spid="141319"/>
                                        </p:tgtEl>
                                        <p:attrNameLst>
                                          <p:attrName>ppt_h</p:attrName>
                                        </p:attrNameLst>
                                      </p:cBhvr>
                                      <p:tavLst>
                                        <p:tav tm="0">
                                          <p:val>
                                            <p:fltVal val="0"/>
                                          </p:val>
                                        </p:tav>
                                        <p:tav tm="100000">
                                          <p:val>
                                            <p:strVal val="#ppt_h"/>
                                          </p:val>
                                        </p:tav>
                                      </p:tavLst>
                                    </p:anim>
                                  </p:childTnLst>
                                </p:cTn>
                              </p:par>
                              <p:par>
                                <p:cTn id="19" presetID="23" presetClass="entr" presetSubtype="16" fill="hold" grpId="0" nodeType="withEffect">
                                  <p:stCondLst>
                                    <p:cond delay="0"/>
                                  </p:stCondLst>
                                  <p:childTnLst>
                                    <p:set>
                                      <p:cBhvr>
                                        <p:cTn id="20" dur="1" fill="hold">
                                          <p:stCondLst>
                                            <p:cond delay="0"/>
                                          </p:stCondLst>
                                        </p:cTn>
                                        <p:tgtEl>
                                          <p:spTgt spid="141320"/>
                                        </p:tgtEl>
                                        <p:attrNameLst>
                                          <p:attrName>style.visibility</p:attrName>
                                        </p:attrNameLst>
                                      </p:cBhvr>
                                      <p:to>
                                        <p:strVal val="visible"/>
                                      </p:to>
                                    </p:set>
                                    <p:anim calcmode="lin" valueType="num">
                                      <p:cBhvr>
                                        <p:cTn id="21" dur="500" fill="hold"/>
                                        <p:tgtEl>
                                          <p:spTgt spid="141320"/>
                                        </p:tgtEl>
                                        <p:attrNameLst>
                                          <p:attrName>ppt_w</p:attrName>
                                        </p:attrNameLst>
                                      </p:cBhvr>
                                      <p:tavLst>
                                        <p:tav tm="0">
                                          <p:val>
                                            <p:fltVal val="0"/>
                                          </p:val>
                                        </p:tav>
                                        <p:tav tm="100000">
                                          <p:val>
                                            <p:strVal val="#ppt_w"/>
                                          </p:val>
                                        </p:tav>
                                      </p:tavLst>
                                    </p:anim>
                                    <p:anim calcmode="lin" valueType="num">
                                      <p:cBhvr>
                                        <p:cTn id="22" dur="500" fill="hold"/>
                                        <p:tgtEl>
                                          <p:spTgt spid="141320"/>
                                        </p:tgtEl>
                                        <p:attrNameLst>
                                          <p:attrName>ppt_h</p:attrName>
                                        </p:attrNameLst>
                                      </p:cBhvr>
                                      <p:tavLst>
                                        <p:tav tm="0">
                                          <p:val>
                                            <p:fltVal val="0"/>
                                          </p:val>
                                        </p:tav>
                                        <p:tav tm="100000">
                                          <p:val>
                                            <p:strVal val="#ppt_h"/>
                                          </p:val>
                                        </p:tav>
                                      </p:tavLst>
                                    </p:anim>
                                  </p:childTnLst>
                                </p:cTn>
                              </p:par>
                              <p:par>
                                <p:cTn id="23" presetID="23" presetClass="entr" presetSubtype="16" fill="hold" grpId="0" nodeType="withEffect">
                                  <p:stCondLst>
                                    <p:cond delay="0"/>
                                  </p:stCondLst>
                                  <p:childTnLst>
                                    <p:set>
                                      <p:cBhvr>
                                        <p:cTn id="24" dur="1" fill="hold">
                                          <p:stCondLst>
                                            <p:cond delay="0"/>
                                          </p:stCondLst>
                                        </p:cTn>
                                        <p:tgtEl>
                                          <p:spTgt spid="141322"/>
                                        </p:tgtEl>
                                        <p:attrNameLst>
                                          <p:attrName>style.visibility</p:attrName>
                                        </p:attrNameLst>
                                      </p:cBhvr>
                                      <p:to>
                                        <p:strVal val="visible"/>
                                      </p:to>
                                    </p:set>
                                    <p:anim calcmode="lin" valueType="num">
                                      <p:cBhvr>
                                        <p:cTn id="25" dur="500" fill="hold"/>
                                        <p:tgtEl>
                                          <p:spTgt spid="141322"/>
                                        </p:tgtEl>
                                        <p:attrNameLst>
                                          <p:attrName>ppt_w</p:attrName>
                                        </p:attrNameLst>
                                      </p:cBhvr>
                                      <p:tavLst>
                                        <p:tav tm="0">
                                          <p:val>
                                            <p:fltVal val="0"/>
                                          </p:val>
                                        </p:tav>
                                        <p:tav tm="100000">
                                          <p:val>
                                            <p:strVal val="#ppt_w"/>
                                          </p:val>
                                        </p:tav>
                                      </p:tavLst>
                                    </p:anim>
                                    <p:anim calcmode="lin" valueType="num">
                                      <p:cBhvr>
                                        <p:cTn id="26" dur="500" fill="hold"/>
                                        <p:tgtEl>
                                          <p:spTgt spid="141322"/>
                                        </p:tgtEl>
                                        <p:attrNameLst>
                                          <p:attrName>ppt_h</p:attrName>
                                        </p:attrNameLst>
                                      </p:cBhvr>
                                      <p:tavLst>
                                        <p:tav tm="0">
                                          <p:val>
                                            <p:fltVal val="0"/>
                                          </p:val>
                                        </p:tav>
                                        <p:tav tm="100000">
                                          <p:val>
                                            <p:strVal val="#ppt_h"/>
                                          </p:val>
                                        </p:tav>
                                      </p:tavLst>
                                    </p:anim>
                                  </p:childTnLst>
                                </p:cTn>
                              </p:par>
                              <p:par>
                                <p:cTn id="27" presetID="23" presetClass="entr" presetSubtype="16" fill="hold" grpId="0" nodeType="withEffect">
                                  <p:stCondLst>
                                    <p:cond delay="0"/>
                                  </p:stCondLst>
                                  <p:childTnLst>
                                    <p:set>
                                      <p:cBhvr>
                                        <p:cTn id="28" dur="1" fill="hold">
                                          <p:stCondLst>
                                            <p:cond delay="0"/>
                                          </p:stCondLst>
                                        </p:cTn>
                                        <p:tgtEl>
                                          <p:spTgt spid="141323"/>
                                        </p:tgtEl>
                                        <p:attrNameLst>
                                          <p:attrName>style.visibility</p:attrName>
                                        </p:attrNameLst>
                                      </p:cBhvr>
                                      <p:to>
                                        <p:strVal val="visible"/>
                                      </p:to>
                                    </p:set>
                                    <p:anim calcmode="lin" valueType="num">
                                      <p:cBhvr>
                                        <p:cTn id="29" dur="500" fill="hold"/>
                                        <p:tgtEl>
                                          <p:spTgt spid="141323"/>
                                        </p:tgtEl>
                                        <p:attrNameLst>
                                          <p:attrName>ppt_w</p:attrName>
                                        </p:attrNameLst>
                                      </p:cBhvr>
                                      <p:tavLst>
                                        <p:tav tm="0">
                                          <p:val>
                                            <p:fltVal val="0"/>
                                          </p:val>
                                        </p:tav>
                                        <p:tav tm="100000">
                                          <p:val>
                                            <p:strVal val="#ppt_w"/>
                                          </p:val>
                                        </p:tav>
                                      </p:tavLst>
                                    </p:anim>
                                    <p:anim calcmode="lin" valueType="num">
                                      <p:cBhvr>
                                        <p:cTn id="30" dur="500" fill="hold"/>
                                        <p:tgtEl>
                                          <p:spTgt spid="141323"/>
                                        </p:tgtEl>
                                        <p:attrNameLst>
                                          <p:attrName>ppt_h</p:attrName>
                                        </p:attrNameLst>
                                      </p:cBhvr>
                                      <p:tavLst>
                                        <p:tav tm="0">
                                          <p:val>
                                            <p:fltVal val="0"/>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additive="base">
                                        <p:cTn id="41" dur="500" fill="hold"/>
                                        <p:tgtEl>
                                          <p:spTgt spid="10"/>
                                        </p:tgtEl>
                                        <p:attrNameLst>
                                          <p:attrName>ppt_x</p:attrName>
                                        </p:attrNameLst>
                                      </p:cBhvr>
                                      <p:tavLst>
                                        <p:tav tm="0">
                                          <p:val>
                                            <p:strVal val="#ppt_x"/>
                                          </p:val>
                                        </p:tav>
                                        <p:tav tm="100000">
                                          <p:val>
                                            <p:strVal val="#ppt_x"/>
                                          </p:val>
                                        </p:tav>
                                      </p:tavLst>
                                    </p:anim>
                                    <p:anim calcmode="lin" valueType="num">
                                      <p:cBhvr additive="base">
                                        <p:cTn id="4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500" fill="hold"/>
                                        <p:tgtEl>
                                          <p:spTgt spid="11"/>
                                        </p:tgtEl>
                                        <p:attrNameLst>
                                          <p:attrName>ppt_x</p:attrName>
                                        </p:attrNameLst>
                                      </p:cBhvr>
                                      <p:tavLst>
                                        <p:tav tm="0">
                                          <p:val>
                                            <p:strVal val="#ppt_x"/>
                                          </p:val>
                                        </p:tav>
                                        <p:tav tm="100000">
                                          <p:val>
                                            <p:strVal val="#ppt_x"/>
                                          </p:val>
                                        </p:tav>
                                      </p:tavLst>
                                    </p:anim>
                                    <p:anim calcmode="lin" valueType="num">
                                      <p:cBhvr additive="base">
                                        <p:cTn id="4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6" grpId="0" autoUpdateAnimBg="0"/>
      <p:bldP spid="141318" grpId="0" autoUpdateAnimBg="0"/>
      <p:bldP spid="141319" grpId="0" autoUpdateAnimBg="0"/>
      <p:bldP spid="141320" grpId="0" autoUpdateAnimBg="0"/>
      <p:bldP spid="141322" grpId="0" autoUpdateAnimBg="0"/>
      <p:bldP spid="141323"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928688" y="134938"/>
            <a:ext cx="6858000" cy="579437"/>
          </a:xfrm>
          <a:prstGeom prst="rect">
            <a:avLst/>
          </a:prstGeom>
          <a:noFill/>
          <a:ln w="9525">
            <a:noFill/>
            <a:miter lim="800000"/>
          </a:ln>
        </p:spPr>
        <p:txBody>
          <a:bodyPr>
            <a:spAutoFit/>
          </a:bodyPr>
          <a:lstStyle/>
          <a:p>
            <a:pPr algn="ctr" eaLnBrk="1" hangingPunct="1">
              <a:spcBef>
                <a:spcPct val="50000"/>
              </a:spcBef>
              <a:defRPr/>
            </a:pPr>
            <a:r>
              <a:rPr lang="zh-CN" altLang="en-US" sz="3200" b="1" dirty="0">
                <a:solidFill>
                  <a:schemeClr val="tx2"/>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第</a:t>
            </a:r>
            <a:r>
              <a:rPr lang="en-US" altLang="zh-CN" sz="3200" b="1" dirty="0">
                <a:solidFill>
                  <a:schemeClr val="tx2"/>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1</a:t>
            </a:r>
            <a:r>
              <a:rPr lang="zh-CN" altLang="en-US" sz="3200" b="1" dirty="0">
                <a:solidFill>
                  <a:schemeClr val="tx2"/>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节  刚体的平动和转动</a:t>
            </a:r>
            <a:endParaRPr lang="zh-CN" altLang="en-US" sz="3200" b="1" dirty="0">
              <a:solidFill>
                <a:schemeClr val="tx2"/>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
        <p:nvSpPr>
          <p:cNvPr id="4099" name="Text Box 3"/>
          <p:cNvSpPr txBox="1">
            <a:spLocks noChangeArrowheads="1"/>
          </p:cNvSpPr>
          <p:nvPr/>
        </p:nvSpPr>
        <p:spPr bwMode="auto">
          <a:xfrm>
            <a:off x="395288" y="1304925"/>
            <a:ext cx="8266112"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50000"/>
              </a:spcBef>
              <a:buFontTx/>
              <a:buNone/>
            </a:pPr>
            <a:r>
              <a:rPr kumimoji="1" lang="zh-CN" altLang="en-US" sz="2800" b="1">
                <a:latin typeface="Times New Roman" panose="02020603050405020304" pitchFamily="18" charset="0"/>
              </a:rPr>
              <a:t>刚体的运动形式有时相当复杂，但总可以看作两种最简单的运动的组合。</a:t>
            </a:r>
            <a:endParaRPr kumimoji="1" lang="zh-CN" altLang="en-US" sz="2800" b="1">
              <a:latin typeface="Times New Roman" panose="02020603050405020304" pitchFamily="18" charset="0"/>
            </a:endParaRPr>
          </a:p>
        </p:txBody>
      </p:sp>
      <p:sp>
        <p:nvSpPr>
          <p:cNvPr id="4100" name="Text Box 4"/>
          <p:cNvSpPr txBox="1">
            <a:spLocks noChangeArrowheads="1"/>
          </p:cNvSpPr>
          <p:nvPr/>
        </p:nvSpPr>
        <p:spPr bwMode="auto">
          <a:xfrm>
            <a:off x="395288" y="2447925"/>
            <a:ext cx="8085137" cy="1073150"/>
          </a:xfrm>
          <a:prstGeom prst="rect">
            <a:avLst/>
          </a:prstGeom>
          <a:noFill/>
          <a:ln w="9525">
            <a:noFill/>
            <a:miter lim="800000"/>
          </a:ln>
          <a:effectLst/>
        </p:spPr>
        <p:txBody>
          <a:bodyPr>
            <a:spAutoFit/>
          </a:bodyPr>
          <a:lstStyle/>
          <a:p>
            <a:pPr eaLnBrk="1" hangingPunct="1">
              <a:lnSpc>
                <a:spcPct val="115000"/>
              </a:lnSpc>
              <a:spcBef>
                <a:spcPct val="50000"/>
              </a:spcBef>
              <a:defRPr/>
            </a:pPr>
            <a:r>
              <a:rPr kumimoji="1" lang="en-US" altLang="zh-CN" sz="2800" b="1" dirty="0">
                <a:solidFill>
                  <a:schemeClr val="folHlink"/>
                </a:solidFill>
                <a:effectLst>
                  <a:outerShdw blurRad="38100" dist="38100" dir="2700000" algn="tl">
                    <a:srgbClr val="C0C0C0"/>
                  </a:outerShdw>
                </a:effectLst>
                <a:latin typeface="Times New Roman" panose="02020603050405020304" pitchFamily="18" charset="0"/>
                <a:ea typeface="黑体" panose="02010609060101010101" pitchFamily="2" charset="-122"/>
              </a:rPr>
              <a:t>1</a:t>
            </a:r>
            <a:r>
              <a:rPr kumimoji="1" lang="zh-CN" altLang="en-US" sz="2800" b="1" dirty="0">
                <a:solidFill>
                  <a:schemeClr val="folHlink"/>
                </a:solidFill>
                <a:effectLst>
                  <a:outerShdw blurRad="38100" dist="38100" dir="2700000" algn="tl">
                    <a:srgbClr val="C0C0C0"/>
                  </a:outerShdw>
                </a:effectLst>
                <a:latin typeface="Times New Roman" panose="02020603050405020304" pitchFamily="18" charset="0"/>
                <a:ea typeface="黑体" panose="02010609060101010101" pitchFamily="2" charset="-122"/>
              </a:rPr>
              <a:t>、平动：</a:t>
            </a:r>
            <a:r>
              <a:rPr kumimoji="1" lang="zh-CN" altLang="en-US" sz="2800" b="1" dirty="0">
                <a:latin typeface="Times New Roman" panose="02020603050405020304" pitchFamily="18" charset="0"/>
              </a:rPr>
              <a:t>刚体中所有质元的运动轨迹都一样，或刚体内任意两点的连线总保持平行。</a:t>
            </a:r>
            <a:endParaRPr kumimoji="1" lang="zh-CN" altLang="en-US" sz="2800" b="1" dirty="0">
              <a:latin typeface="Times New Roman" panose="02020603050405020304" pitchFamily="18" charset="0"/>
            </a:endParaRPr>
          </a:p>
        </p:txBody>
      </p:sp>
      <p:sp>
        <p:nvSpPr>
          <p:cNvPr id="4106" name="Text Box 10"/>
          <p:cNvSpPr txBox="1">
            <a:spLocks noChangeArrowheads="1"/>
          </p:cNvSpPr>
          <p:nvPr/>
        </p:nvSpPr>
        <p:spPr bwMode="auto">
          <a:xfrm>
            <a:off x="395288" y="3608388"/>
            <a:ext cx="4367212"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5000"/>
              </a:lnSpc>
              <a:spcBef>
                <a:spcPct val="50000"/>
              </a:spcBef>
              <a:buFontTx/>
              <a:buNone/>
            </a:pPr>
            <a:r>
              <a:rPr kumimoji="1" lang="zh-CN" altLang="en-US" sz="2800" b="1">
                <a:latin typeface="Times New Roman" panose="02020603050405020304" pitchFamily="18" charset="0"/>
              </a:rPr>
              <a:t>刚体的平动可用任意一点的运动来代表，</a:t>
            </a:r>
            <a:endParaRPr kumimoji="1" lang="zh-CN" altLang="en-US" sz="2400">
              <a:latin typeface="Times New Roman" panose="02020603050405020304" pitchFamily="18" charset="0"/>
            </a:endParaRPr>
          </a:p>
        </p:txBody>
      </p:sp>
      <p:sp>
        <p:nvSpPr>
          <p:cNvPr id="4110" name="Text Box 14"/>
          <p:cNvSpPr txBox="1">
            <a:spLocks noChangeArrowheads="1"/>
          </p:cNvSpPr>
          <p:nvPr/>
        </p:nvSpPr>
        <p:spPr bwMode="auto">
          <a:xfrm>
            <a:off x="395288" y="4832350"/>
            <a:ext cx="4105275"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5000"/>
              </a:lnSpc>
              <a:spcBef>
                <a:spcPct val="50000"/>
              </a:spcBef>
              <a:buFontTx/>
              <a:buNone/>
            </a:pPr>
            <a:r>
              <a:rPr kumimoji="1" lang="zh-CN" altLang="en-US" sz="2800" b="1">
                <a:latin typeface="Times New Roman" panose="02020603050405020304" pitchFamily="18" charset="0"/>
              </a:rPr>
              <a:t>通常选其</a:t>
            </a:r>
            <a:r>
              <a:rPr kumimoji="1" lang="zh-CN" altLang="en-US" sz="2800" b="1">
                <a:solidFill>
                  <a:srgbClr val="0000FF"/>
                </a:solidFill>
                <a:latin typeface="Times New Roman" panose="02020603050405020304" pitchFamily="18" charset="0"/>
                <a:ea typeface="黑体" panose="02010609060101010101" pitchFamily="2" charset="-122"/>
              </a:rPr>
              <a:t>质心。</a:t>
            </a:r>
            <a:endParaRPr kumimoji="1" lang="zh-CN" altLang="en-US" sz="2400">
              <a:latin typeface="Times New Roman" panose="02020603050405020304" pitchFamily="18" charset="0"/>
            </a:endParaRPr>
          </a:p>
        </p:txBody>
      </p:sp>
      <p:grpSp>
        <p:nvGrpSpPr>
          <p:cNvPr id="2" name="Group 21"/>
          <p:cNvGrpSpPr/>
          <p:nvPr/>
        </p:nvGrpSpPr>
        <p:grpSpPr bwMode="auto">
          <a:xfrm>
            <a:off x="395288" y="5738813"/>
            <a:ext cx="4248150" cy="588962"/>
            <a:chOff x="249" y="3411"/>
            <a:chExt cx="2676" cy="371"/>
          </a:xfrm>
        </p:grpSpPr>
        <p:sp>
          <p:nvSpPr>
            <p:cNvPr id="19467" name="Text Box 19"/>
            <p:cNvSpPr txBox="1">
              <a:spLocks noChangeArrowheads="1"/>
            </p:cNvSpPr>
            <p:nvPr/>
          </p:nvSpPr>
          <p:spPr bwMode="auto">
            <a:xfrm>
              <a:off x="249" y="3411"/>
              <a:ext cx="2676" cy="371"/>
            </a:xfrm>
            <a:prstGeom prst="rect">
              <a:avLst/>
            </a:prstGeom>
            <a:gradFill rotWithShape="0">
              <a:gsLst>
                <a:gs pos="0">
                  <a:srgbClr val="BBE0E3"/>
                </a:gs>
                <a:gs pos="50000">
                  <a:srgbClr val="FFFFFF"/>
                </a:gs>
                <a:gs pos="100000">
                  <a:srgbClr val="BBE0E3"/>
                </a:gs>
              </a:gsLst>
              <a:lin ang="5400000" scaled="1"/>
            </a:gradFill>
            <a:ln w="9525">
              <a:solidFill>
                <a:srgbClr val="000000"/>
              </a:solidFill>
              <a:miter lim="800000"/>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en-US" altLang="zh-CN" b="1">
                  <a:solidFill>
                    <a:srgbClr val="000000"/>
                  </a:solidFill>
                  <a:latin typeface="Times New Roman" panose="02020603050405020304" pitchFamily="18" charset="0"/>
                </a:rPr>
                <a:t>  </a:t>
              </a:r>
              <a:r>
                <a:rPr kumimoji="1" lang="zh-CN" altLang="en-US" sz="2800" b="1">
                  <a:solidFill>
                    <a:srgbClr val="000000"/>
                  </a:solidFill>
                  <a:latin typeface="Times New Roman" panose="02020603050405020304" pitchFamily="18" charset="0"/>
                </a:rPr>
                <a:t>刚体平动        质点运动</a:t>
              </a:r>
              <a:endParaRPr kumimoji="1" lang="zh-CN" altLang="en-US" sz="2800" b="1">
                <a:solidFill>
                  <a:srgbClr val="000000"/>
                </a:solidFill>
                <a:latin typeface="Times New Roman" panose="02020603050405020304" pitchFamily="18" charset="0"/>
              </a:endParaRPr>
            </a:p>
          </p:txBody>
        </p:sp>
        <p:sp>
          <p:nvSpPr>
            <p:cNvPr id="19468" name="AutoShape 20"/>
            <p:cNvSpPr>
              <a:spLocks noChangeArrowheads="1"/>
            </p:cNvSpPr>
            <p:nvPr/>
          </p:nvSpPr>
          <p:spPr bwMode="auto">
            <a:xfrm>
              <a:off x="1345" y="3541"/>
              <a:ext cx="410" cy="109"/>
            </a:xfrm>
            <a:prstGeom prst="rightArrow">
              <a:avLst>
                <a:gd name="adj1" fmla="val 38889"/>
                <a:gd name="adj2" fmla="val 140393"/>
              </a:avLst>
            </a:prstGeom>
            <a:gradFill rotWithShape="1">
              <a:gsLst>
                <a:gs pos="0">
                  <a:srgbClr val="AD5B32"/>
                </a:gs>
                <a:gs pos="50000">
                  <a:srgbClr val="993300"/>
                </a:gs>
                <a:gs pos="100000">
                  <a:srgbClr val="AD5B32"/>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19464" name="灯片编号占位符 5"/>
          <p:cNvSpPr txBox="1"/>
          <p:nvPr/>
        </p:nvSpPr>
        <p:spPr bwMode="auto">
          <a:xfrm>
            <a:off x="701040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fld id="{6533F2A4-FE7A-4855-AF10-2DC7F47D24F2}" type="slidenum">
              <a:rPr lang="en-US" altLang="zh-CN" sz="2400" b="1">
                <a:solidFill>
                  <a:srgbClr val="0000FF"/>
                </a:solidFill>
                <a:latin typeface="Times New Roman" panose="02020603050405020304" pitchFamily="18" charset="0"/>
                <a:cs typeface="Times New Roman" panose="02020603050405020304" pitchFamily="18" charset="0"/>
              </a:rPr>
            </a:fld>
            <a:endParaRPr lang="en-US" altLang="zh-CN" sz="2400" b="1">
              <a:solidFill>
                <a:srgbClr val="0000FF"/>
              </a:solidFill>
              <a:latin typeface="Times New Roman" panose="02020603050405020304" pitchFamily="18" charset="0"/>
              <a:cs typeface="Times New Roman" panose="02020603050405020304" pitchFamily="18" charset="0"/>
            </a:endParaRPr>
          </a:p>
        </p:txBody>
      </p:sp>
      <p:sp>
        <p:nvSpPr>
          <p:cNvPr id="13" name="Rectangle 61"/>
          <p:cNvSpPr>
            <a:spLocks noChangeArrowheads="1"/>
          </p:cNvSpPr>
          <p:nvPr/>
        </p:nvSpPr>
        <p:spPr bwMode="auto">
          <a:xfrm>
            <a:off x="1114425" y="714375"/>
            <a:ext cx="8029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solidFill>
                  <a:srgbClr val="0000FF"/>
                </a:solidFill>
              </a:rPr>
              <a:t>Translation and Rotation of a Rigid Body</a:t>
            </a:r>
            <a:endParaRPr lang="en-US" altLang="zh-CN" sz="2800" b="1">
              <a:solidFill>
                <a:srgbClr val="0000FF"/>
              </a:solidFill>
              <a:ea typeface="隶书" panose="02010509060101010101" pitchFamily="49" charset="-122"/>
            </a:endParaRPr>
          </a:p>
        </p:txBody>
      </p:sp>
    </p:spTree>
    <p:controls>
      <mc:AlternateContent xmlns:mc="http://schemas.openxmlformats.org/markup-compatibility/2006">
        <mc:Choice xmlns:v="urn:schemas-microsoft-com:vml" Requires="v">
          <p:control spid="19480" name="" r:id="rId1" imgW="3743325" imgH="3240087"/>
        </mc:Choice>
        <mc:Fallback>
          <p:control name="" r:id="rId1" imgW="3743325" imgH="3240087">
            <p:pic>
              <p:nvPicPr>
                <p:cNvPr id="0" name="Host Control  19479"/>
                <p:cNvPicPr preferRelativeResize="0">
                  <a:picLocks noChangeArrowheads="1" noChangeShapeType="1"/>
                </p:cNvPicPr>
                <p:nvPr/>
              </p:nvPicPr>
              <p:blipFill>
                <a:blip r:embed="rId2"/>
                <a:srcRect/>
                <a:stretch>
                  <a:fillRect/>
                </a:stretch>
              </p:blipFill>
              <p:spPr bwMode="auto">
                <a:xfrm>
                  <a:off x="4932363" y="3617913"/>
                  <a:ext cx="3743325" cy="3240087"/>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500" fill="hold"/>
                                        <p:tgtEl>
                                          <p:spTgt spid="4098"/>
                                        </p:tgtEl>
                                        <p:attrNameLst>
                                          <p:attrName>ppt_w</p:attrName>
                                        </p:attrNameLst>
                                      </p:cBhvr>
                                      <p:tavLst>
                                        <p:tav tm="0">
                                          <p:val>
                                            <p:fltVal val="0"/>
                                          </p:val>
                                        </p:tav>
                                        <p:tav tm="100000">
                                          <p:val>
                                            <p:strVal val="#ppt_w"/>
                                          </p:val>
                                        </p:tav>
                                      </p:tavLst>
                                    </p:anim>
                                    <p:anim calcmode="lin" valueType="num">
                                      <p:cBhvr>
                                        <p:cTn id="8" dur="500" fill="hold"/>
                                        <p:tgtEl>
                                          <p:spTgt spid="4098"/>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3" presetClass="entr" presetSubtype="10"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099"/>
                                        </p:tgtEl>
                                        <p:attrNameLst>
                                          <p:attrName>style.visibility</p:attrName>
                                        </p:attrNameLst>
                                      </p:cBhvr>
                                      <p:to>
                                        <p:strVal val="visible"/>
                                      </p:to>
                                    </p:set>
                                    <p:animEffect transition="in" filter="blinds(horizontal)">
                                      <p:cBhvr>
                                        <p:cTn id="17" dur="500"/>
                                        <p:tgtEl>
                                          <p:spTgt spid="4099"/>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100"/>
                                        </p:tgtEl>
                                        <p:attrNameLst>
                                          <p:attrName>style.visibility</p:attrName>
                                        </p:attrNameLst>
                                      </p:cBhvr>
                                      <p:to>
                                        <p:strVal val="visible"/>
                                      </p:to>
                                    </p:set>
                                    <p:animEffect transition="in" filter="box(in)">
                                      <p:cBhvr>
                                        <p:cTn id="22" dur="500"/>
                                        <p:tgtEl>
                                          <p:spTgt spid="410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106"/>
                                        </p:tgtEl>
                                        <p:attrNameLst>
                                          <p:attrName>style.visibility</p:attrName>
                                        </p:attrNameLst>
                                      </p:cBhvr>
                                      <p:to>
                                        <p:strVal val="visible"/>
                                      </p:to>
                                    </p:set>
                                    <p:animEffect transition="in" filter="dissolve">
                                      <p:cBhvr>
                                        <p:cTn id="27" dur="500"/>
                                        <p:tgtEl>
                                          <p:spTgt spid="410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110"/>
                                        </p:tgtEl>
                                        <p:attrNameLst>
                                          <p:attrName>style.visibility</p:attrName>
                                        </p:attrNameLst>
                                      </p:cBhvr>
                                      <p:to>
                                        <p:strVal val="visible"/>
                                      </p:to>
                                    </p:set>
                                    <p:animEffect transition="in" filter="dissolve">
                                      <p:cBhvr>
                                        <p:cTn id="32" dur="500"/>
                                        <p:tgtEl>
                                          <p:spTgt spid="411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blinds(horizontal)">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autoUpdateAnimBg="0"/>
      <p:bldP spid="4099" grpId="0" autoUpdateAnimBg="0"/>
      <p:bldP spid="4100" grpId="0" autoUpdateAnimBg="0"/>
      <p:bldP spid="4106" grpId="0" autoUpdateAnimBg="0"/>
      <p:bldP spid="4110" grpId="0" autoUpdateAnimBg="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Text Box 4"/>
          <p:cNvSpPr txBox="1">
            <a:spLocks noChangeArrowheads="1"/>
          </p:cNvSpPr>
          <p:nvPr/>
        </p:nvSpPr>
        <p:spPr bwMode="auto">
          <a:xfrm>
            <a:off x="304800" y="733425"/>
            <a:ext cx="5543550" cy="1501775"/>
          </a:xfrm>
          <a:prstGeom prst="rect">
            <a:avLst/>
          </a:prstGeom>
          <a:noFill/>
          <a:ln w="9525">
            <a:noFill/>
            <a:miter lim="800000"/>
          </a:ln>
          <a:effectLst/>
        </p:spPr>
        <p:txBody>
          <a:bodyPr>
            <a:spAutoFit/>
          </a:bodyPr>
          <a:lstStyle/>
          <a:p>
            <a:pPr eaLnBrk="1" hangingPunct="1">
              <a:lnSpc>
                <a:spcPct val="110000"/>
              </a:lnSpc>
              <a:spcBef>
                <a:spcPct val="20000"/>
              </a:spcBef>
              <a:buClr>
                <a:schemeClr val="accent2"/>
              </a:buClr>
              <a:buSzPct val="80000"/>
              <a:buFont typeface="Wingdings" panose="05000000000000000000" pitchFamily="2" charset="2"/>
              <a:buNone/>
              <a:defRPr/>
            </a:pPr>
            <a:r>
              <a:rPr kumimoji="1" lang="en-US" altLang="zh-CN" sz="2800" b="1" dirty="0">
                <a:solidFill>
                  <a:schemeClr val="folHlink"/>
                </a:solidFill>
                <a:effectLst>
                  <a:outerShdw blurRad="38100" dist="38100" dir="2700000" algn="tl">
                    <a:srgbClr val="C0C0C0"/>
                  </a:outerShdw>
                </a:effectLst>
                <a:latin typeface="Times New Roman" panose="02020603050405020304" pitchFamily="18" charset="0"/>
                <a:ea typeface="黑体" panose="02010609060101010101" pitchFamily="2" charset="-122"/>
              </a:rPr>
              <a:t>2</a:t>
            </a:r>
            <a:r>
              <a:rPr kumimoji="1" lang="zh-CN" altLang="en-US" sz="2800" b="1" dirty="0">
                <a:solidFill>
                  <a:schemeClr val="folHlink"/>
                </a:solidFill>
                <a:effectLst>
                  <a:outerShdw blurRad="38100" dist="38100" dir="2700000" algn="tl">
                    <a:srgbClr val="C0C0C0"/>
                  </a:outerShdw>
                </a:effectLst>
                <a:latin typeface="Times New Roman" panose="02020603050405020304" pitchFamily="18" charset="0"/>
                <a:ea typeface="黑体" panose="02010609060101010101" pitchFamily="2" charset="-122"/>
              </a:rPr>
              <a:t>、定轴转动：</a:t>
            </a:r>
            <a:r>
              <a:rPr kumimoji="1" lang="zh-CN" altLang="en-US" sz="2800" b="1" dirty="0">
                <a:latin typeface="Times New Roman" panose="02020603050405020304" pitchFamily="18" charset="0"/>
              </a:rPr>
              <a:t>刚体中所有质元都绕同一条固定不动的直线作圆周运动。这一直线称为</a:t>
            </a:r>
            <a:r>
              <a:rPr kumimoji="1" lang="zh-CN" altLang="en-US" sz="2800" b="1" dirty="0">
                <a:solidFill>
                  <a:srgbClr val="0000FF"/>
                </a:solidFill>
                <a:latin typeface="Times New Roman" panose="02020603050405020304" pitchFamily="18" charset="0"/>
                <a:ea typeface="黑体" panose="02010609060101010101" pitchFamily="2" charset="-122"/>
              </a:rPr>
              <a:t>转轴</a:t>
            </a:r>
            <a:r>
              <a:rPr kumimoji="1" lang="zh-CN" altLang="en-US" sz="2800" b="1" dirty="0">
                <a:latin typeface="Times New Roman" panose="02020603050405020304" pitchFamily="18" charset="0"/>
              </a:rPr>
              <a:t>。</a:t>
            </a:r>
            <a:endParaRPr kumimoji="1" lang="zh-CN" altLang="en-US" sz="2800" b="1" dirty="0">
              <a:latin typeface="Times New Roman" panose="02020603050405020304" pitchFamily="18" charset="0"/>
            </a:endParaRPr>
          </a:p>
        </p:txBody>
      </p:sp>
      <p:sp>
        <p:nvSpPr>
          <p:cNvPr id="68613" name="Text Box 5"/>
          <p:cNvSpPr txBox="1">
            <a:spLocks noChangeArrowheads="1"/>
          </p:cNvSpPr>
          <p:nvPr/>
        </p:nvSpPr>
        <p:spPr bwMode="auto">
          <a:xfrm>
            <a:off x="304800" y="2698750"/>
            <a:ext cx="7315200" cy="519113"/>
          </a:xfrm>
          <a:prstGeom prst="rect">
            <a:avLst/>
          </a:prstGeom>
          <a:noFill/>
          <a:ln w="9525">
            <a:noFill/>
            <a:miter lim="800000"/>
          </a:ln>
          <a:effectLst/>
        </p:spPr>
        <p:txBody>
          <a:bodyPr>
            <a:spAutoFit/>
          </a:bodyPr>
          <a:lstStyle/>
          <a:p>
            <a:pPr eaLnBrk="1" hangingPunct="1">
              <a:spcBef>
                <a:spcPct val="50000"/>
              </a:spcBef>
              <a:defRPr/>
            </a:pPr>
            <a:r>
              <a:rPr kumimoji="1" lang="zh-CN" altLang="en-US" sz="2800" b="1" dirty="0">
                <a:latin typeface="Times New Roman" panose="02020603050405020304" pitchFamily="18" charset="0"/>
              </a:rPr>
              <a:t>刚体的运动＝</a:t>
            </a:r>
            <a:r>
              <a:rPr kumimoji="1" lang="zh-CN" altLang="en-US" sz="2800" b="1" dirty="0">
                <a:solidFill>
                  <a:schemeClr val="folHlink"/>
                </a:solidFill>
                <a:effectLst>
                  <a:outerShdw blurRad="38100" dist="38100" dir="2700000" algn="tl">
                    <a:srgbClr val="C0C0C0"/>
                  </a:outerShdw>
                </a:effectLst>
                <a:latin typeface="Times New Roman" panose="02020603050405020304" pitchFamily="18" charset="0"/>
                <a:ea typeface="黑体" panose="02010609060101010101" pitchFamily="2" charset="-122"/>
              </a:rPr>
              <a:t>平动</a:t>
            </a:r>
            <a:r>
              <a:rPr kumimoji="1" lang="zh-CN" altLang="en-US" sz="2800" b="1" dirty="0">
                <a:latin typeface="Times New Roman" panose="02020603050405020304" pitchFamily="18" charset="0"/>
              </a:rPr>
              <a:t>＋（绕某一轴的）</a:t>
            </a:r>
            <a:r>
              <a:rPr kumimoji="1" lang="zh-CN" altLang="en-US" sz="2800" b="1" dirty="0">
                <a:solidFill>
                  <a:schemeClr val="folHlink"/>
                </a:solidFill>
                <a:effectLst>
                  <a:outerShdw blurRad="38100" dist="38100" dir="2700000" algn="tl">
                    <a:srgbClr val="C0C0C0"/>
                  </a:outerShdw>
                </a:effectLst>
                <a:latin typeface="Times New Roman" panose="02020603050405020304" pitchFamily="18" charset="0"/>
                <a:ea typeface="黑体" panose="02010609060101010101" pitchFamily="2" charset="-122"/>
              </a:rPr>
              <a:t>转动</a:t>
            </a:r>
            <a:endParaRPr kumimoji="1" lang="zh-CN" altLang="en-US" sz="2800" b="1" dirty="0">
              <a:solidFill>
                <a:schemeClr val="folHlink"/>
              </a:solidFill>
              <a:effectLst>
                <a:outerShdw blurRad="38100" dist="38100" dir="2700000" algn="tl">
                  <a:srgbClr val="C0C0C0"/>
                </a:outerShdw>
              </a:effectLst>
              <a:latin typeface="Times New Roman" panose="02020603050405020304" pitchFamily="18" charset="0"/>
              <a:ea typeface="黑体" panose="02010609060101010101" pitchFamily="2" charset="-122"/>
            </a:endParaRPr>
          </a:p>
        </p:txBody>
      </p:sp>
      <p:pic>
        <p:nvPicPr>
          <p:cNvPr id="68615" name="Picture 7" descr="PL_004"/>
          <p:cNvPicPr>
            <a:picLocks noChangeAspect="1" noChangeArrowheads="1" noCrop="1"/>
          </p:cNvPicPr>
          <p:nvPr/>
        </p:nvPicPr>
        <p:blipFill>
          <a:blip r:embed="rId1">
            <a:extLst>
              <a:ext uri="{28A0092B-C50C-407E-A947-70E740481C1C}">
                <a14:useLocalDpi xmlns:a14="http://schemas.microsoft.com/office/drawing/2010/main" val="0"/>
              </a:ext>
            </a:extLst>
          </a:blip>
          <a:srcRect/>
          <a:stretch>
            <a:fillRect/>
          </a:stretch>
        </p:blipFill>
        <p:spPr bwMode="auto">
          <a:xfrm>
            <a:off x="6457950" y="681038"/>
            <a:ext cx="1836738"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5EB6A82-D856-4558-A699-9337C8AEC4E2}" type="slidenum">
              <a:rPr lang="en-US" altLang="zh-CN" sz="2400">
                <a:solidFill>
                  <a:srgbClr val="0000FF"/>
                </a:solidFill>
                <a:latin typeface="Times New Roman" panose="02020603050405020304" pitchFamily="18" charset="0"/>
              </a:rPr>
            </a:fld>
            <a:endParaRPr lang="en-US" altLang="zh-CN" sz="2400">
              <a:solidFill>
                <a:srgbClr val="0000FF"/>
              </a:solidFill>
              <a:latin typeface="Times New Roman" panose="02020603050405020304" pitchFamily="18" charset="0"/>
            </a:endParaRPr>
          </a:p>
        </p:txBody>
      </p:sp>
    </p:spTree>
    <p:controls>
      <mc:AlternateContent xmlns:mc="http://schemas.openxmlformats.org/markup-compatibility/2006">
        <mc:Choice xmlns:v="urn:schemas-microsoft-com:vml" Requires="v">
          <p:control spid="20498" name="" r:id="rId2" imgW="7697787" imgH="2219325"/>
        </mc:Choice>
        <mc:Fallback>
          <p:control name="" r:id="rId2" imgW="7697787" imgH="2219325">
            <p:pic>
              <p:nvPicPr>
                <p:cNvPr id="0" name="Host Control  20497"/>
                <p:cNvPicPr preferRelativeResize="0">
                  <a:picLocks noChangeArrowheads="1" noChangeShapeType="1"/>
                </p:cNvPicPr>
                <p:nvPr/>
              </p:nvPicPr>
              <p:blipFill>
                <a:blip r:embed="rId3"/>
                <a:srcRect/>
                <a:stretch>
                  <a:fillRect/>
                </a:stretch>
              </p:blipFill>
              <p:spPr bwMode="auto">
                <a:xfrm>
                  <a:off x="601663" y="3611563"/>
                  <a:ext cx="7697787" cy="2219325"/>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68612"/>
                                        </p:tgtEl>
                                        <p:attrNameLst>
                                          <p:attrName>style.visibility</p:attrName>
                                        </p:attrNameLst>
                                      </p:cBhvr>
                                      <p:to>
                                        <p:strVal val="visible"/>
                                      </p:to>
                                    </p:set>
                                    <p:animEffect transition="in" filter="checkerboard(across)">
                                      <p:cBhvr>
                                        <p:cTn id="7" dur="500"/>
                                        <p:tgtEl>
                                          <p:spTgt spid="6861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861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68613"/>
                                        </p:tgtEl>
                                        <p:attrNameLst>
                                          <p:attrName>style.visibility</p:attrName>
                                        </p:attrNameLst>
                                      </p:cBhvr>
                                      <p:to>
                                        <p:strVal val="visible"/>
                                      </p:to>
                                    </p:set>
                                    <p:animEffect transition="in" filter="dissolve">
                                      <p:cBhvr>
                                        <p:cTn id="16" dur="500"/>
                                        <p:tgtEl>
                                          <p:spTgt spid="68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2" grpId="0" autoUpdateAnimBg="0"/>
      <p:bldP spid="68613"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5967695-5035-416E-B054-3BD3337D6954}" type="slidenum">
              <a:rPr lang="en-US" altLang="zh-CN" sz="2400">
                <a:solidFill>
                  <a:srgbClr val="0000FF"/>
                </a:solidFill>
                <a:latin typeface="Times New Roman" panose="02020603050405020304" pitchFamily="18" charset="0"/>
              </a:rPr>
            </a:fld>
            <a:endParaRPr lang="en-US" altLang="zh-CN" sz="2400">
              <a:solidFill>
                <a:srgbClr val="0000FF"/>
              </a:solidFill>
              <a:latin typeface="Times New Roman" panose="02020603050405020304" pitchFamily="18" charset="0"/>
            </a:endParaRPr>
          </a:p>
        </p:txBody>
      </p:sp>
      <p:grpSp>
        <p:nvGrpSpPr>
          <p:cNvPr id="21507" name="Group 9"/>
          <p:cNvGrpSpPr/>
          <p:nvPr/>
        </p:nvGrpSpPr>
        <p:grpSpPr bwMode="auto">
          <a:xfrm>
            <a:off x="323850" y="323850"/>
            <a:ext cx="7953375" cy="762000"/>
            <a:chOff x="366" y="528"/>
            <a:chExt cx="5010" cy="480"/>
          </a:xfrm>
        </p:grpSpPr>
        <p:sp>
          <p:nvSpPr>
            <p:cNvPr id="21509" name="Text Box 2"/>
            <p:cNvSpPr txBox="1">
              <a:spLocks noChangeArrowheads="1"/>
            </p:cNvSpPr>
            <p:nvPr/>
          </p:nvSpPr>
          <p:spPr bwMode="auto">
            <a:xfrm>
              <a:off x="366" y="633"/>
              <a:ext cx="249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
                  <a:srgbClr val="0000FF"/>
                </a:buClr>
                <a:buFontTx/>
                <a:buNone/>
              </a:pPr>
              <a:r>
                <a:rPr lang="zh-CN" altLang="en-US" sz="2800" b="1"/>
                <a:t>刚体的一般运动</a:t>
              </a:r>
              <a:endParaRPr lang="zh-CN" altLang="en-US" sz="2800" b="1"/>
            </a:p>
          </p:txBody>
        </p:sp>
        <p:sp>
          <p:nvSpPr>
            <p:cNvPr id="21510" name="Rectangle 4"/>
            <p:cNvSpPr>
              <a:spLocks noChangeArrowheads="1"/>
            </p:cNvSpPr>
            <p:nvPr/>
          </p:nvSpPr>
          <p:spPr bwMode="auto">
            <a:xfrm>
              <a:off x="2160" y="624"/>
              <a:ext cx="1344" cy="333"/>
            </a:xfrm>
            <a:prstGeom prst="rect">
              <a:avLst/>
            </a:prstGeom>
            <a:gradFill rotWithShape="0">
              <a:gsLst>
                <a:gs pos="0">
                  <a:srgbClr val="FFE7FF"/>
                </a:gs>
                <a:gs pos="50000">
                  <a:srgbClr val="FFFFFF"/>
                </a:gs>
                <a:gs pos="100000">
                  <a:srgbClr val="FFE7FF"/>
                </a:gs>
              </a:gsLst>
              <a:lin ang="5400000" scaled="1"/>
            </a:gradFill>
            <a:ln w="9525">
              <a:solidFill>
                <a:srgbClr val="CC00CC"/>
              </a:solidFill>
              <a:miter lim="800000"/>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800" b="1"/>
                <a:t>质心的平动</a:t>
              </a:r>
              <a:endParaRPr lang="zh-CN" altLang="en-US" sz="2800" b="1"/>
            </a:p>
          </p:txBody>
        </p:sp>
        <p:sp>
          <p:nvSpPr>
            <p:cNvPr id="6" name="Rectangle 5"/>
            <p:cNvSpPr>
              <a:spLocks noChangeArrowheads="1"/>
            </p:cNvSpPr>
            <p:nvPr/>
          </p:nvSpPr>
          <p:spPr bwMode="auto">
            <a:xfrm>
              <a:off x="3792" y="624"/>
              <a:ext cx="1584" cy="333"/>
            </a:xfrm>
            <a:prstGeom prst="rect">
              <a:avLst/>
            </a:prstGeom>
            <a:gradFill rotWithShape="0">
              <a:gsLst>
                <a:gs pos="0">
                  <a:schemeClr val="accent1"/>
                </a:gs>
                <a:gs pos="50000">
                  <a:srgbClr val="FFFFFF"/>
                </a:gs>
                <a:gs pos="100000">
                  <a:schemeClr val="accent1"/>
                </a:gs>
              </a:gsLst>
              <a:lin ang="5400000" scaled="1"/>
            </a:gradFill>
            <a:ln w="9525">
              <a:solidFill>
                <a:schemeClr val="tx2"/>
              </a:solidFill>
              <a:miter lim="800000"/>
            </a:ln>
            <a:effectLst/>
          </p:spPr>
          <p:txBody>
            <a:bodyPr>
              <a:spAutoFit/>
            </a:bodyPr>
            <a:lstStyle/>
            <a:p>
              <a:pPr algn="ctr" eaLnBrk="1" hangingPunct="1">
                <a:defRPr/>
              </a:pPr>
              <a:r>
                <a:rPr lang="zh-CN" altLang="en-US" sz="2800" b="1">
                  <a:latin typeface="Arial" panose="020B0604020202020204" pitchFamily="34" charset="0"/>
                </a:rPr>
                <a:t>绕质心的转动</a:t>
              </a:r>
              <a:endParaRPr lang="zh-CN" altLang="en-US" sz="2800" b="1">
                <a:latin typeface="Arial" panose="020B0604020202020204" pitchFamily="34" charset="0"/>
              </a:endParaRPr>
            </a:p>
          </p:txBody>
        </p:sp>
        <p:sp>
          <p:nvSpPr>
            <p:cNvPr id="21512" name="Text Box 6"/>
            <p:cNvSpPr txBox="1">
              <a:spLocks noChangeArrowheads="1"/>
            </p:cNvSpPr>
            <p:nvPr/>
          </p:nvSpPr>
          <p:spPr bwMode="auto">
            <a:xfrm>
              <a:off x="3504" y="528"/>
              <a:ext cx="43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4400" b="1">
                  <a:solidFill>
                    <a:srgbClr val="CC0000"/>
                  </a:solidFill>
                </a:rPr>
                <a:t>+</a:t>
              </a:r>
              <a:endParaRPr lang="en-US" altLang="zh-CN" sz="4400" b="1">
                <a:solidFill>
                  <a:srgbClr val="CC0000"/>
                </a:solidFill>
              </a:endParaRPr>
            </a:p>
          </p:txBody>
        </p:sp>
      </p:grpSp>
    </p:spTree>
    <p:controls>
      <mc:AlternateContent xmlns:mc="http://schemas.openxmlformats.org/markup-compatibility/2006">
        <mc:Choice xmlns:v="urn:schemas-microsoft-com:vml" Requires="v">
          <p:control spid="21524" name="" r:id="rId1" imgW="8002588" imgH="4343400"/>
        </mc:Choice>
        <mc:Fallback>
          <p:control name="" r:id="rId1" imgW="8002588" imgH="4343400">
            <p:pic>
              <p:nvPicPr>
                <p:cNvPr id="0" name="Host Control  21523"/>
                <p:cNvPicPr preferRelativeResize="0">
                  <a:picLocks noChangeArrowheads="1" noChangeShapeType="1"/>
                </p:cNvPicPr>
                <p:nvPr/>
              </p:nvPicPr>
              <p:blipFill>
                <a:blip r:embed="rId2"/>
                <a:srcRect/>
                <a:stretch>
                  <a:fillRect/>
                </a:stretch>
              </p:blipFill>
              <p:spPr bwMode="auto">
                <a:xfrm>
                  <a:off x="533400" y="1562100"/>
                  <a:ext cx="8002588" cy="43434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705102B-AA36-4DD7-9539-9974DC7E8D15}" type="slidenum">
              <a:rPr lang="en-US" altLang="zh-CN" sz="2400">
                <a:solidFill>
                  <a:srgbClr val="0000FF"/>
                </a:solidFill>
                <a:latin typeface="Times New Roman" panose="02020603050405020304" pitchFamily="18" charset="0"/>
              </a:rPr>
            </a:fld>
            <a:endParaRPr lang="en-US" altLang="zh-CN" sz="2400">
              <a:solidFill>
                <a:srgbClr val="0000FF"/>
              </a:solidFill>
              <a:latin typeface="Times New Roman" panose="02020603050405020304" pitchFamily="18" charset="0"/>
            </a:endParaRPr>
          </a:p>
        </p:txBody>
      </p:sp>
      <p:sp>
        <p:nvSpPr>
          <p:cNvPr id="32771" name="Text Box 3"/>
          <p:cNvSpPr txBox="1">
            <a:spLocks noChangeArrowheads="1"/>
          </p:cNvSpPr>
          <p:nvPr/>
        </p:nvSpPr>
        <p:spPr bwMode="auto">
          <a:xfrm>
            <a:off x="381000" y="228600"/>
            <a:ext cx="5410200" cy="519113"/>
          </a:xfrm>
          <a:prstGeom prst="rect">
            <a:avLst/>
          </a:prstGeom>
          <a:noFill/>
          <a:ln w="9525">
            <a:noFill/>
            <a:miter lim="800000"/>
          </a:ln>
          <a:effectLst/>
        </p:spPr>
        <p:txBody>
          <a:bodyPr>
            <a:spAutoFit/>
          </a:bodyPr>
          <a:lstStyle/>
          <a:p>
            <a:pPr eaLnBrk="1" hangingPunct="1">
              <a:spcBef>
                <a:spcPct val="50000"/>
              </a:spcBef>
              <a:defRPr/>
            </a:pPr>
            <a:r>
              <a:rPr kumimoji="1" lang="zh-CN" altLang="en-US" sz="2800" b="1" dirty="0">
                <a:solidFill>
                  <a:schemeClr val="folHlink"/>
                </a:solidFill>
                <a:effectLst>
                  <a:outerShdw blurRad="38100" dist="38100" dir="2700000" algn="tl">
                    <a:srgbClr val="C0C0C0"/>
                  </a:outerShdw>
                </a:effectLst>
                <a:latin typeface="Times New Roman" panose="02020603050405020304" pitchFamily="18" charset="0"/>
                <a:ea typeface="黑体" panose="02010609060101010101" pitchFamily="2" charset="-122"/>
              </a:rPr>
              <a:t>一、刚体的平动     质心</a:t>
            </a:r>
            <a:endParaRPr kumimoji="1" lang="zh-CN" altLang="en-US" sz="2800" b="1" dirty="0">
              <a:solidFill>
                <a:schemeClr val="folHlink"/>
              </a:solidFill>
              <a:effectLst>
                <a:outerShdw blurRad="38100" dist="38100" dir="2700000" algn="tl">
                  <a:srgbClr val="C0C0C0"/>
                </a:outerShdw>
              </a:effectLst>
              <a:latin typeface="Times New Roman" panose="02020603050405020304" pitchFamily="18" charset="0"/>
              <a:ea typeface="黑体" panose="02010609060101010101" pitchFamily="2" charset="-122"/>
            </a:endParaRPr>
          </a:p>
        </p:txBody>
      </p:sp>
      <p:sp>
        <p:nvSpPr>
          <p:cNvPr id="32772" name="Text Box 4"/>
          <p:cNvSpPr txBox="1">
            <a:spLocks noChangeArrowheads="1"/>
          </p:cNvSpPr>
          <p:nvPr/>
        </p:nvSpPr>
        <p:spPr bwMode="auto">
          <a:xfrm>
            <a:off x="381000" y="838200"/>
            <a:ext cx="2462213" cy="519113"/>
          </a:xfrm>
          <a:prstGeom prst="rect">
            <a:avLst/>
          </a:prstGeom>
          <a:noFill/>
          <a:ln w="9525">
            <a:noFill/>
            <a:miter lim="800000"/>
          </a:ln>
          <a:effectLst/>
        </p:spPr>
        <p:txBody>
          <a:bodyPr>
            <a:spAutoFit/>
          </a:bodyPr>
          <a:lstStyle/>
          <a:p>
            <a:pPr eaLnBrk="1" hangingPunct="1">
              <a:spcBef>
                <a:spcPct val="50000"/>
              </a:spcBef>
              <a:defRPr/>
            </a:pPr>
            <a:r>
              <a:rPr kumimoji="1" lang="en-US" altLang="zh-CN" sz="2800" b="1">
                <a:solidFill>
                  <a:srgbClr val="0000FF"/>
                </a:solidFill>
                <a:effectLst>
                  <a:outerShdw blurRad="38100" dist="38100" dir="2700000" algn="tl">
                    <a:srgbClr val="C0C0C0"/>
                  </a:outerShdw>
                </a:effectLst>
                <a:latin typeface="黑体" panose="02010609060101010101" pitchFamily="2" charset="-122"/>
                <a:ea typeface="黑体" panose="02010609060101010101" pitchFamily="2" charset="-122"/>
              </a:rPr>
              <a:t>1</a:t>
            </a:r>
            <a:r>
              <a:rPr kumimoji="1" lang="zh-CN" altLang="en-US" sz="2800" b="1">
                <a:solidFill>
                  <a:srgbClr val="0000FF"/>
                </a:solidFill>
                <a:effectLst>
                  <a:outerShdw blurRad="38100" dist="38100" dir="2700000" algn="tl">
                    <a:srgbClr val="C0C0C0"/>
                  </a:outerShdw>
                </a:effectLst>
                <a:latin typeface="黑体" panose="02010609060101010101" pitchFamily="2" charset="-122"/>
                <a:ea typeface="黑体" panose="02010609060101010101" pitchFamily="2" charset="-122"/>
              </a:rPr>
              <a:t>、质心：</a:t>
            </a:r>
            <a:endParaRPr kumimoji="1" lang="zh-CN" altLang="en-US" sz="2800" b="1">
              <a:latin typeface="宋体" panose="02010600030101010101" pitchFamily="2" charset="-122"/>
            </a:endParaRPr>
          </a:p>
        </p:txBody>
      </p:sp>
      <p:sp>
        <p:nvSpPr>
          <p:cNvPr id="32773" name="Text Box 5"/>
          <p:cNvSpPr txBox="1">
            <a:spLocks noChangeArrowheads="1"/>
          </p:cNvSpPr>
          <p:nvPr/>
        </p:nvSpPr>
        <p:spPr bwMode="auto">
          <a:xfrm>
            <a:off x="547688" y="1500188"/>
            <a:ext cx="2667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solidFill>
                  <a:schemeClr val="accent1"/>
                </a:solidFill>
                <a:latin typeface="宋体" panose="02010600030101010101" pitchFamily="2" charset="-122"/>
              </a:rPr>
              <a:t>质心的位矢：</a:t>
            </a:r>
            <a:endParaRPr kumimoji="1" lang="zh-CN" altLang="en-US" sz="2800" b="1">
              <a:solidFill>
                <a:schemeClr val="accent1"/>
              </a:solidFill>
              <a:latin typeface="宋体" panose="02010600030101010101" pitchFamily="2" charset="-122"/>
            </a:endParaRPr>
          </a:p>
        </p:txBody>
      </p:sp>
      <p:graphicFrame>
        <p:nvGraphicFramePr>
          <p:cNvPr id="32774" name="Object 6"/>
          <p:cNvGraphicFramePr>
            <a:graphicFrameLocks noChangeAspect="1"/>
          </p:cNvGraphicFramePr>
          <p:nvPr/>
        </p:nvGraphicFramePr>
        <p:xfrm>
          <a:off x="685800" y="2057400"/>
          <a:ext cx="4419600" cy="1293813"/>
        </p:xfrm>
        <a:graphic>
          <a:graphicData uri="http://schemas.openxmlformats.org/presentationml/2006/ole">
            <mc:AlternateContent xmlns:mc="http://schemas.openxmlformats.org/markup-compatibility/2006">
              <mc:Choice xmlns:v="urn:schemas-microsoft-com:vml" Requires="v">
                <p:oleObj spid="_x0000_s22691" name="公式" r:id="rId1" imgW="2997200" imgH="850900" progId="Equation.3">
                  <p:embed/>
                </p:oleObj>
              </mc:Choice>
              <mc:Fallback>
                <p:oleObj name="公式" r:id="rId1" imgW="2997200" imgH="850900" progId="Equation.3">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057400"/>
                        <a:ext cx="4419600" cy="129381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75" name="Text Box 7"/>
          <p:cNvSpPr txBox="1">
            <a:spLocks noChangeArrowheads="1"/>
          </p:cNvSpPr>
          <p:nvPr/>
        </p:nvSpPr>
        <p:spPr bwMode="auto">
          <a:xfrm>
            <a:off x="457200" y="5486400"/>
            <a:ext cx="8077200"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50000"/>
              </a:spcBef>
              <a:buFontTx/>
              <a:buNone/>
            </a:pPr>
            <a:r>
              <a:rPr kumimoji="1" lang="zh-CN" altLang="en-US" sz="2800" b="1">
                <a:latin typeface="Times New Roman" panose="02020603050405020304" pitchFamily="18" charset="0"/>
              </a:rPr>
              <a:t>质心的位矢随坐标系的选取而变化，但对一个质点系，质心的位置是固定的。</a:t>
            </a:r>
            <a:endParaRPr kumimoji="1" lang="zh-CN" altLang="en-US" sz="2000" b="1">
              <a:latin typeface="Times New Roman" panose="02020603050405020304" pitchFamily="18" charset="0"/>
            </a:endParaRPr>
          </a:p>
        </p:txBody>
      </p:sp>
      <p:sp>
        <p:nvSpPr>
          <p:cNvPr id="32778" name="Text Box 10"/>
          <p:cNvSpPr txBox="1">
            <a:spLocks noChangeArrowheads="1"/>
          </p:cNvSpPr>
          <p:nvPr/>
        </p:nvSpPr>
        <p:spPr bwMode="auto">
          <a:xfrm>
            <a:off x="381000" y="3429000"/>
            <a:ext cx="5127625" cy="519113"/>
          </a:xfrm>
          <a:prstGeom prst="rect">
            <a:avLst/>
          </a:prstGeom>
          <a:noFill/>
          <a:ln w="9525">
            <a:noFill/>
            <a:miter lim="800000"/>
          </a:ln>
          <a:effectLst/>
        </p:spPr>
        <p:txBody>
          <a:bodyPr>
            <a:spAutoFit/>
          </a:bodyPr>
          <a:lstStyle/>
          <a:p>
            <a:pPr eaLnBrk="1" hangingPunct="1">
              <a:spcBef>
                <a:spcPct val="50000"/>
              </a:spcBef>
              <a:defRPr/>
            </a:pPr>
            <a:r>
              <a:rPr kumimoji="1" lang="zh-CN" altLang="en-US" sz="2800" b="1">
                <a:effectLst>
                  <a:outerShdw blurRad="38100" dist="38100" dir="2700000" algn="tl">
                    <a:srgbClr val="C0C0C0"/>
                  </a:outerShdw>
                </a:effectLst>
                <a:latin typeface="Times New Roman" panose="02020603050405020304" pitchFamily="18" charset="0"/>
                <a:ea typeface="楷体_GB2312" pitchFamily="49" charset="-122"/>
              </a:rPr>
              <a:t>直角坐标系中的分量式为：</a:t>
            </a:r>
            <a:endParaRPr kumimoji="1" lang="zh-CN" altLang="en-US" sz="2800" b="1">
              <a:effectLst>
                <a:outerShdw blurRad="38100" dist="38100" dir="2700000" algn="tl">
                  <a:srgbClr val="C0C0C0"/>
                </a:outerShdw>
              </a:effectLst>
              <a:latin typeface="Times New Roman" panose="02020603050405020304" pitchFamily="18" charset="0"/>
              <a:ea typeface="楷体_GB2312" pitchFamily="49" charset="-122"/>
            </a:endParaRPr>
          </a:p>
        </p:txBody>
      </p:sp>
      <p:graphicFrame>
        <p:nvGraphicFramePr>
          <p:cNvPr id="32779" name="Object 11"/>
          <p:cNvGraphicFramePr>
            <a:graphicFrameLocks noChangeAspect="1"/>
          </p:cNvGraphicFramePr>
          <p:nvPr/>
        </p:nvGraphicFramePr>
        <p:xfrm>
          <a:off x="609600" y="4070350"/>
          <a:ext cx="7551738" cy="1246188"/>
        </p:xfrm>
        <a:graphic>
          <a:graphicData uri="http://schemas.openxmlformats.org/presentationml/2006/ole">
            <mc:AlternateContent xmlns:mc="http://schemas.openxmlformats.org/markup-compatibility/2006">
              <mc:Choice xmlns:v="urn:schemas-microsoft-com:vml" Requires="v">
                <p:oleObj spid="_x0000_s22692" name="公式" r:id="rId3" imgW="5588000" imgH="863600" progId="Equation.3">
                  <p:embed/>
                </p:oleObj>
              </mc:Choice>
              <mc:Fallback>
                <p:oleObj name="公式" r:id="rId3" imgW="5588000" imgH="86360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4070350"/>
                        <a:ext cx="7551738" cy="124618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810" name="Text Box 42"/>
          <p:cNvSpPr txBox="1">
            <a:spLocks noChangeArrowheads="1"/>
          </p:cNvSpPr>
          <p:nvPr/>
        </p:nvSpPr>
        <p:spPr bwMode="auto">
          <a:xfrm>
            <a:off x="2124075" y="836613"/>
            <a:ext cx="5943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宋体" panose="02010600030101010101" pitchFamily="2" charset="-122"/>
              </a:rPr>
              <a:t>质点系质量分布的中心。</a:t>
            </a:r>
            <a:endParaRPr kumimoji="1" lang="zh-CN" altLang="en-US" sz="2800" b="1">
              <a:latin typeface="宋体" panose="02010600030101010101" pitchFamily="2" charset="-122"/>
            </a:endParaRPr>
          </a:p>
        </p:txBody>
      </p:sp>
      <p:grpSp>
        <p:nvGrpSpPr>
          <p:cNvPr id="2" name="Group 59"/>
          <p:cNvGrpSpPr/>
          <p:nvPr/>
        </p:nvGrpSpPr>
        <p:grpSpPr bwMode="auto">
          <a:xfrm>
            <a:off x="6732588" y="1989138"/>
            <a:ext cx="457200" cy="719137"/>
            <a:chOff x="4241" y="1253"/>
            <a:chExt cx="288" cy="453"/>
          </a:xfrm>
        </p:grpSpPr>
        <p:graphicFrame>
          <p:nvGraphicFramePr>
            <p:cNvPr id="22568" name="Object 20"/>
            <p:cNvGraphicFramePr>
              <a:graphicFrameLocks noChangeAspect="1"/>
            </p:cNvGraphicFramePr>
            <p:nvPr/>
          </p:nvGraphicFramePr>
          <p:xfrm>
            <a:off x="4286" y="1253"/>
            <a:ext cx="136" cy="288"/>
          </p:xfrm>
          <a:graphic>
            <a:graphicData uri="http://schemas.openxmlformats.org/presentationml/2006/ole">
              <mc:AlternateContent xmlns:mc="http://schemas.openxmlformats.org/markup-compatibility/2006">
                <mc:Choice xmlns:v="urn:schemas-microsoft-com:vml" Requires="v">
                  <p:oleObj spid="_x0000_s22693" name="Equation" r:id="rId5" imgW="152400" imgH="330200" progId="Equation.3">
                    <p:embed/>
                  </p:oleObj>
                </mc:Choice>
                <mc:Fallback>
                  <p:oleObj name="Equation" r:id="rId5" imgW="152400" imgH="330200" progId="Equation.3">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6" y="1253"/>
                          <a:ext cx="13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69" name="Line 18"/>
            <p:cNvSpPr>
              <a:spLocks noChangeShapeType="1"/>
            </p:cNvSpPr>
            <p:nvPr/>
          </p:nvSpPr>
          <p:spPr bwMode="auto">
            <a:xfrm flipV="1">
              <a:off x="4241" y="1335"/>
              <a:ext cx="288" cy="371"/>
            </a:xfrm>
            <a:prstGeom prst="line">
              <a:avLst/>
            </a:prstGeom>
            <a:noFill/>
            <a:ln w="19050">
              <a:solidFill>
                <a:srgbClr val="FF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61"/>
          <p:cNvGrpSpPr/>
          <p:nvPr/>
        </p:nvGrpSpPr>
        <p:grpSpPr bwMode="auto">
          <a:xfrm>
            <a:off x="5795963" y="660400"/>
            <a:ext cx="2806700" cy="2840038"/>
            <a:chOff x="3651" y="416"/>
            <a:chExt cx="1768" cy="1789"/>
          </a:xfrm>
        </p:grpSpPr>
        <p:sp>
          <p:nvSpPr>
            <p:cNvPr id="22544" name="Line 14"/>
            <p:cNvSpPr>
              <a:spLocks noChangeShapeType="1"/>
            </p:cNvSpPr>
            <p:nvPr/>
          </p:nvSpPr>
          <p:spPr bwMode="auto">
            <a:xfrm flipV="1">
              <a:off x="4241" y="436"/>
              <a:ext cx="0" cy="1270"/>
            </a:xfrm>
            <a:prstGeom prst="line">
              <a:avLst/>
            </a:prstGeom>
            <a:noFill/>
            <a:ln w="19050">
              <a:solidFill>
                <a:schemeClr val="tx1"/>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2545" name="Line 15"/>
            <p:cNvSpPr>
              <a:spLocks noChangeShapeType="1"/>
            </p:cNvSpPr>
            <p:nvPr/>
          </p:nvSpPr>
          <p:spPr bwMode="auto">
            <a:xfrm rot="5400000" flipV="1">
              <a:off x="4786" y="1161"/>
              <a:ext cx="0" cy="1089"/>
            </a:xfrm>
            <a:prstGeom prst="line">
              <a:avLst/>
            </a:prstGeom>
            <a:noFill/>
            <a:ln w="19050">
              <a:solidFill>
                <a:schemeClr val="tx1"/>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2546" name="Line 16"/>
            <p:cNvSpPr>
              <a:spLocks noChangeShapeType="1"/>
            </p:cNvSpPr>
            <p:nvPr/>
          </p:nvSpPr>
          <p:spPr bwMode="auto">
            <a:xfrm flipH="1">
              <a:off x="3651" y="1714"/>
              <a:ext cx="590" cy="401"/>
            </a:xfrm>
            <a:prstGeom prst="line">
              <a:avLst/>
            </a:prstGeom>
            <a:noFill/>
            <a:ln w="19050">
              <a:solidFill>
                <a:schemeClr val="tx1"/>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2547" name="Freeform 17"/>
            <p:cNvSpPr/>
            <p:nvPr/>
          </p:nvSpPr>
          <p:spPr bwMode="auto">
            <a:xfrm>
              <a:off x="3833" y="754"/>
              <a:ext cx="1361" cy="1315"/>
            </a:xfrm>
            <a:custGeom>
              <a:avLst/>
              <a:gdLst>
                <a:gd name="T0" fmla="*/ 67073747 w 559"/>
                <a:gd name="T1" fmla="*/ 2147483646 h 418"/>
                <a:gd name="T2" fmla="*/ 41397878 w 559"/>
                <a:gd name="T3" fmla="*/ 2147483646 h 418"/>
                <a:gd name="T4" fmla="*/ 271044353 w 559"/>
                <a:gd name="T5" fmla="*/ 2147483646 h 418"/>
                <a:gd name="T6" fmla="*/ 344353824 w 559"/>
                <a:gd name="T7" fmla="*/ 2147483646 h 418"/>
                <a:gd name="T8" fmla="*/ 423795012 w 559"/>
                <a:gd name="T9" fmla="*/ 2147483646 h 418"/>
                <a:gd name="T10" fmla="*/ 727074450 w 559"/>
                <a:gd name="T11" fmla="*/ 2147483646 h 418"/>
                <a:gd name="T12" fmla="*/ 1031815763 w 559"/>
                <a:gd name="T13" fmla="*/ 2147483646 h 418"/>
                <a:gd name="T14" fmla="*/ 1135998241 w 559"/>
                <a:gd name="T15" fmla="*/ 2147483646 h 418"/>
                <a:gd name="T16" fmla="*/ 1210359604 w 559"/>
                <a:gd name="T17" fmla="*/ 2147483646 h 418"/>
                <a:gd name="T18" fmla="*/ 1518358343 w 559"/>
                <a:gd name="T19" fmla="*/ 2147483646 h 418"/>
                <a:gd name="T20" fmla="*/ 1591688628 w 559"/>
                <a:gd name="T21" fmla="*/ 2147483646 h 418"/>
                <a:gd name="T22" fmla="*/ 1696896945 w 559"/>
                <a:gd name="T23" fmla="*/ 2147483646 h 418"/>
                <a:gd name="T24" fmla="*/ 1795998915 w 559"/>
                <a:gd name="T25" fmla="*/ 2147483646 h 418"/>
                <a:gd name="T26" fmla="*/ 1821635186 w 559"/>
                <a:gd name="T27" fmla="*/ 2147483646 h 418"/>
                <a:gd name="T28" fmla="*/ 1896769349 w 559"/>
                <a:gd name="T29" fmla="*/ 2147483646 h 418"/>
                <a:gd name="T30" fmla="*/ 1948713175 w 559"/>
                <a:gd name="T31" fmla="*/ 2147483646 h 418"/>
                <a:gd name="T32" fmla="*/ 2026378550 w 559"/>
                <a:gd name="T33" fmla="*/ 2147483646 h 418"/>
                <a:gd name="T34" fmla="*/ 1821635186 w 559"/>
                <a:gd name="T35" fmla="*/ 2147483646 h 418"/>
                <a:gd name="T36" fmla="*/ 1539831434 w 559"/>
                <a:gd name="T37" fmla="*/ 0 h 418"/>
                <a:gd name="T38" fmla="*/ 548536824 w 559"/>
                <a:gd name="T39" fmla="*/ 2019586277 h 418"/>
                <a:gd name="T40" fmla="*/ 292373441 w 559"/>
                <a:gd name="T41" fmla="*/ 2147483646 h 418"/>
                <a:gd name="T42" fmla="*/ 67073747 w 559"/>
                <a:gd name="T43" fmla="*/ 2147483646 h 41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59"/>
                <a:gd name="T67" fmla="*/ 0 h 418"/>
                <a:gd name="T68" fmla="*/ 559 w 559"/>
                <a:gd name="T69" fmla="*/ 418 h 41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59" h="418">
                  <a:moveTo>
                    <a:pt x="18" y="103"/>
                  </a:moveTo>
                  <a:cubicBezTo>
                    <a:pt x="16" y="119"/>
                    <a:pt x="11" y="135"/>
                    <a:pt x="11" y="151"/>
                  </a:cubicBezTo>
                  <a:cubicBezTo>
                    <a:pt x="11" y="229"/>
                    <a:pt x="0" y="315"/>
                    <a:pt x="73" y="363"/>
                  </a:cubicBezTo>
                  <a:cubicBezTo>
                    <a:pt x="79" y="367"/>
                    <a:pt x="87" y="367"/>
                    <a:pt x="93" y="370"/>
                  </a:cubicBezTo>
                  <a:cubicBezTo>
                    <a:pt x="100" y="374"/>
                    <a:pt x="107" y="379"/>
                    <a:pt x="114" y="384"/>
                  </a:cubicBezTo>
                  <a:cubicBezTo>
                    <a:pt x="134" y="415"/>
                    <a:pt x="160" y="412"/>
                    <a:pt x="196" y="418"/>
                  </a:cubicBezTo>
                  <a:cubicBezTo>
                    <a:pt x="223" y="416"/>
                    <a:pt x="251" y="416"/>
                    <a:pt x="278" y="411"/>
                  </a:cubicBezTo>
                  <a:cubicBezTo>
                    <a:pt x="288" y="409"/>
                    <a:pt x="297" y="402"/>
                    <a:pt x="306" y="397"/>
                  </a:cubicBezTo>
                  <a:cubicBezTo>
                    <a:pt x="313" y="393"/>
                    <a:pt x="318" y="386"/>
                    <a:pt x="326" y="384"/>
                  </a:cubicBezTo>
                  <a:cubicBezTo>
                    <a:pt x="353" y="379"/>
                    <a:pt x="381" y="379"/>
                    <a:pt x="409" y="377"/>
                  </a:cubicBezTo>
                  <a:cubicBezTo>
                    <a:pt x="416" y="370"/>
                    <a:pt x="422" y="362"/>
                    <a:pt x="429" y="356"/>
                  </a:cubicBezTo>
                  <a:cubicBezTo>
                    <a:pt x="438" y="349"/>
                    <a:pt x="449" y="344"/>
                    <a:pt x="457" y="336"/>
                  </a:cubicBezTo>
                  <a:cubicBezTo>
                    <a:pt x="469" y="324"/>
                    <a:pt x="475" y="308"/>
                    <a:pt x="484" y="295"/>
                  </a:cubicBezTo>
                  <a:cubicBezTo>
                    <a:pt x="486" y="288"/>
                    <a:pt x="487" y="280"/>
                    <a:pt x="491" y="274"/>
                  </a:cubicBezTo>
                  <a:cubicBezTo>
                    <a:pt x="496" y="264"/>
                    <a:pt x="507" y="257"/>
                    <a:pt x="511" y="247"/>
                  </a:cubicBezTo>
                  <a:cubicBezTo>
                    <a:pt x="537" y="188"/>
                    <a:pt x="504" y="234"/>
                    <a:pt x="525" y="192"/>
                  </a:cubicBezTo>
                  <a:cubicBezTo>
                    <a:pt x="552" y="140"/>
                    <a:pt x="529" y="200"/>
                    <a:pt x="546" y="151"/>
                  </a:cubicBezTo>
                  <a:cubicBezTo>
                    <a:pt x="540" y="75"/>
                    <a:pt x="559" y="45"/>
                    <a:pt x="491" y="27"/>
                  </a:cubicBezTo>
                  <a:cubicBezTo>
                    <a:pt x="465" y="9"/>
                    <a:pt x="447" y="6"/>
                    <a:pt x="415" y="0"/>
                  </a:cubicBezTo>
                  <a:cubicBezTo>
                    <a:pt x="326" y="2"/>
                    <a:pt x="237" y="3"/>
                    <a:pt x="148" y="7"/>
                  </a:cubicBezTo>
                  <a:cubicBezTo>
                    <a:pt x="124" y="8"/>
                    <a:pt x="79" y="27"/>
                    <a:pt x="79" y="27"/>
                  </a:cubicBezTo>
                  <a:cubicBezTo>
                    <a:pt x="48" y="48"/>
                    <a:pt x="43" y="77"/>
                    <a:pt x="18" y="103"/>
                  </a:cubicBezTo>
                  <a:close/>
                </a:path>
              </a:pathLst>
            </a:custGeom>
            <a:solidFill>
              <a:schemeClr val="bg2">
                <a:alpha val="18039"/>
              </a:schemeClr>
            </a:solidFill>
            <a:ln w="19050">
              <a:solidFill>
                <a:srgbClr val="800000"/>
              </a:solidFill>
              <a:round/>
            </a:ln>
          </p:spPr>
          <p:txBody>
            <a:bodyPr/>
            <a:lstStyle/>
            <a:p>
              <a:endParaRPr lang="zh-CN" altLang="en-US"/>
            </a:p>
          </p:txBody>
        </p:sp>
        <p:sp>
          <p:nvSpPr>
            <p:cNvPr id="22548" name="Line 34"/>
            <p:cNvSpPr>
              <a:spLocks noChangeShapeType="1"/>
            </p:cNvSpPr>
            <p:nvPr/>
          </p:nvSpPr>
          <p:spPr bwMode="auto">
            <a:xfrm flipH="1" flipV="1">
              <a:off x="4059" y="1434"/>
              <a:ext cx="181" cy="272"/>
            </a:xfrm>
            <a:prstGeom prst="line">
              <a:avLst/>
            </a:prstGeom>
            <a:noFill/>
            <a:ln w="19050">
              <a:solidFill>
                <a:schemeClr val="accent1"/>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2549" name="Object 35"/>
            <p:cNvGraphicFramePr>
              <a:graphicFrameLocks noChangeAspect="1"/>
            </p:cNvGraphicFramePr>
            <p:nvPr/>
          </p:nvGraphicFramePr>
          <p:xfrm>
            <a:off x="4814" y="1162"/>
            <a:ext cx="307" cy="345"/>
          </p:xfrm>
          <a:graphic>
            <a:graphicData uri="http://schemas.openxmlformats.org/presentationml/2006/ole">
              <mc:AlternateContent xmlns:mc="http://schemas.openxmlformats.org/markup-compatibility/2006">
                <mc:Choice xmlns:v="urn:schemas-microsoft-com:vml" Requires="v">
                  <p:oleObj spid="_x0000_s22694" name="公式" r:id="rId7" imgW="279400" imgH="330200" progId="Equation.3">
                    <p:embed/>
                  </p:oleObj>
                </mc:Choice>
                <mc:Fallback>
                  <p:oleObj name="公式" r:id="rId7" imgW="279400" imgH="330200" progId="Equation.3">
                    <p:embed/>
                    <p:pic>
                      <p:nvPicPr>
                        <p:cNvPr id="0" name="Object 3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14" y="1162"/>
                          <a:ext cx="307" cy="34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50" name="Object 36"/>
            <p:cNvGraphicFramePr>
              <a:graphicFrameLocks noChangeAspect="1"/>
            </p:cNvGraphicFramePr>
            <p:nvPr/>
          </p:nvGraphicFramePr>
          <p:xfrm>
            <a:off x="3881" y="1137"/>
            <a:ext cx="316" cy="313"/>
          </p:xfrm>
          <a:graphic>
            <a:graphicData uri="http://schemas.openxmlformats.org/presentationml/2006/ole">
              <mc:AlternateContent xmlns:mc="http://schemas.openxmlformats.org/markup-compatibility/2006">
                <mc:Choice xmlns:v="urn:schemas-microsoft-com:vml" Requires="v">
                  <p:oleObj spid="_x0000_s22695" name="公式" r:id="rId9" imgW="317500" imgH="317500" progId="Equation.3">
                    <p:embed/>
                  </p:oleObj>
                </mc:Choice>
                <mc:Fallback>
                  <p:oleObj name="公式" r:id="rId9" imgW="317500" imgH="317500" progId="Equation.3">
                    <p:embed/>
                    <p:pic>
                      <p:nvPicPr>
                        <p:cNvPr id="0" name="Object 3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81" y="1137"/>
                          <a:ext cx="316" cy="313"/>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51" name="Object 37"/>
            <p:cNvGraphicFramePr>
              <a:graphicFrameLocks noChangeAspect="1"/>
            </p:cNvGraphicFramePr>
            <p:nvPr/>
          </p:nvGraphicFramePr>
          <p:xfrm>
            <a:off x="3969" y="1480"/>
            <a:ext cx="163" cy="272"/>
          </p:xfrm>
          <a:graphic>
            <a:graphicData uri="http://schemas.openxmlformats.org/presentationml/2006/ole">
              <mc:AlternateContent xmlns:mc="http://schemas.openxmlformats.org/markup-compatibility/2006">
                <mc:Choice xmlns:v="urn:schemas-microsoft-com:vml" Requires="v">
                  <p:oleObj spid="_x0000_s22696" name="Equation" r:id="rId11" imgW="127000" imgH="317500" progId="Equation.3">
                    <p:embed/>
                  </p:oleObj>
                </mc:Choice>
                <mc:Fallback>
                  <p:oleObj name="Equation" r:id="rId11" imgW="127000" imgH="317500" progId="Equation.3">
                    <p:embed/>
                    <p:pic>
                      <p:nvPicPr>
                        <p:cNvPr id="0" name="Object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69" y="1480"/>
                          <a:ext cx="163"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52" name="Line 38"/>
            <p:cNvSpPr>
              <a:spLocks noChangeShapeType="1"/>
            </p:cNvSpPr>
            <p:nvPr/>
          </p:nvSpPr>
          <p:spPr bwMode="auto">
            <a:xfrm flipV="1">
              <a:off x="4241" y="1434"/>
              <a:ext cx="589" cy="273"/>
            </a:xfrm>
            <a:prstGeom prst="line">
              <a:avLst/>
            </a:prstGeom>
            <a:noFill/>
            <a:ln w="19050">
              <a:solidFill>
                <a:schemeClr val="accent1"/>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2553" name="Object 39"/>
            <p:cNvGraphicFramePr>
              <a:graphicFrameLocks noChangeAspect="1"/>
            </p:cNvGraphicFramePr>
            <p:nvPr/>
          </p:nvGraphicFramePr>
          <p:xfrm>
            <a:off x="4649" y="1446"/>
            <a:ext cx="154" cy="284"/>
          </p:xfrm>
          <a:graphic>
            <a:graphicData uri="http://schemas.openxmlformats.org/presentationml/2006/ole">
              <mc:AlternateContent xmlns:mc="http://schemas.openxmlformats.org/markup-compatibility/2006">
                <mc:Choice xmlns:v="urn:schemas-microsoft-com:vml" Requires="v">
                  <p:oleObj spid="_x0000_s22697" name="Equation" r:id="rId13" imgW="127000" imgH="330200" progId="Equation.3">
                    <p:embed/>
                  </p:oleObj>
                </mc:Choice>
                <mc:Fallback>
                  <p:oleObj name="Equation" r:id="rId13" imgW="127000" imgH="330200" progId="Equation.3">
                    <p:embed/>
                    <p:pic>
                      <p:nvPicPr>
                        <p:cNvPr id="0" name="Object 3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49" y="1446"/>
                          <a:ext cx="154" cy="2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54" name="Object 44"/>
            <p:cNvGraphicFramePr>
              <a:graphicFrameLocks noChangeAspect="1"/>
            </p:cNvGraphicFramePr>
            <p:nvPr/>
          </p:nvGraphicFramePr>
          <p:xfrm>
            <a:off x="3742" y="1979"/>
            <a:ext cx="226" cy="226"/>
          </p:xfrm>
          <a:graphic>
            <a:graphicData uri="http://schemas.openxmlformats.org/presentationml/2006/ole">
              <mc:AlternateContent xmlns:mc="http://schemas.openxmlformats.org/markup-compatibility/2006">
                <mc:Choice xmlns:v="urn:schemas-microsoft-com:vml" Requires="v">
                  <p:oleObj spid="_x0000_s22698" name="公式" r:id="rId15" imgW="139700" imgH="139700" progId="Equation.3">
                    <p:embed/>
                  </p:oleObj>
                </mc:Choice>
                <mc:Fallback>
                  <p:oleObj name="公式" r:id="rId15" imgW="139700" imgH="139700" progId="Equation.3">
                    <p:embed/>
                    <p:pic>
                      <p:nvPicPr>
                        <p:cNvPr id="0" name="Object 4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42" y="1979"/>
                          <a:ext cx="226"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55" name="Object 45"/>
            <p:cNvGraphicFramePr>
              <a:graphicFrameLocks noChangeAspect="1"/>
            </p:cNvGraphicFramePr>
            <p:nvPr/>
          </p:nvGraphicFramePr>
          <p:xfrm>
            <a:off x="4055" y="416"/>
            <a:ext cx="185" cy="226"/>
          </p:xfrm>
          <a:graphic>
            <a:graphicData uri="http://schemas.openxmlformats.org/presentationml/2006/ole">
              <mc:AlternateContent xmlns:mc="http://schemas.openxmlformats.org/markup-compatibility/2006">
                <mc:Choice xmlns:v="urn:schemas-microsoft-com:vml" Requires="v">
                  <p:oleObj spid="_x0000_s22699" name="公式" r:id="rId17" imgW="114300" imgH="139700" progId="Equation.3">
                    <p:embed/>
                  </p:oleObj>
                </mc:Choice>
                <mc:Fallback>
                  <p:oleObj name="公式" r:id="rId17" imgW="114300" imgH="139700" progId="Equation.3">
                    <p:embed/>
                    <p:pic>
                      <p:nvPicPr>
                        <p:cNvPr id="0" name="Object 4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055" y="416"/>
                          <a:ext cx="185"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56" name="Object 46"/>
            <p:cNvGraphicFramePr>
              <a:graphicFrameLocks noChangeAspect="1"/>
            </p:cNvGraphicFramePr>
            <p:nvPr/>
          </p:nvGraphicFramePr>
          <p:xfrm>
            <a:off x="5193" y="1686"/>
            <a:ext cx="226" cy="267"/>
          </p:xfrm>
          <a:graphic>
            <a:graphicData uri="http://schemas.openxmlformats.org/presentationml/2006/ole">
              <mc:AlternateContent xmlns:mc="http://schemas.openxmlformats.org/markup-compatibility/2006">
                <mc:Choice xmlns:v="urn:schemas-microsoft-com:vml" Requires="v">
                  <p:oleObj spid="_x0000_s22700" name="公式" r:id="rId19" imgW="139700" imgH="165100" progId="Equation.3">
                    <p:embed/>
                  </p:oleObj>
                </mc:Choice>
                <mc:Fallback>
                  <p:oleObj name="公式" r:id="rId19" imgW="139700" imgH="165100" progId="Equation.3">
                    <p:embed/>
                    <p:pic>
                      <p:nvPicPr>
                        <p:cNvPr id="0" name="Object 4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193" y="1686"/>
                          <a:ext cx="226" cy="2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57" name="Oval 47"/>
            <p:cNvSpPr>
              <a:spLocks noChangeArrowheads="1"/>
            </p:cNvSpPr>
            <p:nvPr/>
          </p:nvSpPr>
          <p:spPr bwMode="auto">
            <a:xfrm>
              <a:off x="4809" y="1401"/>
              <a:ext cx="57" cy="57"/>
            </a:xfrm>
            <a:prstGeom prst="ellipse">
              <a:avLst/>
            </a:prstGeom>
            <a:gradFill rotWithShape="1">
              <a:gsLst>
                <a:gs pos="0">
                  <a:srgbClr val="FF9933"/>
                </a:gs>
                <a:gs pos="100000">
                  <a:srgbClr val="000000"/>
                </a:gs>
              </a:gsLst>
              <a:path path="shape">
                <a:fillToRect l="50000" t="50000" r="50000" b="50000"/>
              </a:path>
            </a:gradFill>
            <a:ln w="9525">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2558" name="Oval 48"/>
            <p:cNvSpPr>
              <a:spLocks noChangeArrowheads="1"/>
            </p:cNvSpPr>
            <p:nvPr/>
          </p:nvSpPr>
          <p:spPr bwMode="auto">
            <a:xfrm>
              <a:off x="3969" y="1162"/>
              <a:ext cx="57" cy="57"/>
            </a:xfrm>
            <a:prstGeom prst="ellipse">
              <a:avLst/>
            </a:prstGeom>
            <a:gradFill rotWithShape="1">
              <a:gsLst>
                <a:gs pos="0">
                  <a:srgbClr val="FF9933"/>
                </a:gs>
                <a:gs pos="100000">
                  <a:srgbClr val="000000"/>
                </a:gs>
              </a:gsLst>
              <a:path path="shape">
                <a:fillToRect l="50000" t="50000" r="50000" b="50000"/>
              </a:path>
            </a:gradFill>
            <a:ln w="9525">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2559" name="Oval 49"/>
            <p:cNvSpPr>
              <a:spLocks noChangeArrowheads="1"/>
            </p:cNvSpPr>
            <p:nvPr/>
          </p:nvSpPr>
          <p:spPr bwMode="auto">
            <a:xfrm>
              <a:off x="4740" y="1026"/>
              <a:ext cx="57" cy="57"/>
            </a:xfrm>
            <a:prstGeom prst="ellipse">
              <a:avLst/>
            </a:prstGeom>
            <a:gradFill rotWithShape="1">
              <a:gsLst>
                <a:gs pos="0">
                  <a:srgbClr val="FF9933"/>
                </a:gs>
                <a:gs pos="100000">
                  <a:srgbClr val="000000"/>
                </a:gs>
              </a:gsLst>
              <a:path path="shape">
                <a:fillToRect l="50000" t="50000" r="50000" b="50000"/>
              </a:path>
            </a:gradFill>
            <a:ln w="9525">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2560" name="Oval 50"/>
            <p:cNvSpPr>
              <a:spLocks noChangeArrowheads="1"/>
            </p:cNvSpPr>
            <p:nvPr/>
          </p:nvSpPr>
          <p:spPr bwMode="auto">
            <a:xfrm>
              <a:off x="4059" y="935"/>
              <a:ext cx="57" cy="57"/>
            </a:xfrm>
            <a:prstGeom prst="ellipse">
              <a:avLst/>
            </a:prstGeom>
            <a:gradFill rotWithShape="1">
              <a:gsLst>
                <a:gs pos="0">
                  <a:srgbClr val="FF9933"/>
                </a:gs>
                <a:gs pos="100000">
                  <a:srgbClr val="000000"/>
                </a:gs>
              </a:gsLst>
              <a:path path="shape">
                <a:fillToRect l="50000" t="50000" r="50000" b="50000"/>
              </a:path>
            </a:gradFill>
            <a:ln w="9525">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2561" name="Oval 51"/>
            <p:cNvSpPr>
              <a:spLocks noChangeArrowheads="1"/>
            </p:cNvSpPr>
            <p:nvPr/>
          </p:nvSpPr>
          <p:spPr bwMode="auto">
            <a:xfrm>
              <a:off x="4377" y="935"/>
              <a:ext cx="57" cy="57"/>
            </a:xfrm>
            <a:prstGeom prst="ellipse">
              <a:avLst/>
            </a:prstGeom>
            <a:gradFill rotWithShape="1">
              <a:gsLst>
                <a:gs pos="0">
                  <a:srgbClr val="FF9933"/>
                </a:gs>
                <a:gs pos="100000">
                  <a:srgbClr val="000000"/>
                </a:gs>
              </a:gsLst>
              <a:path path="shape">
                <a:fillToRect l="50000" t="50000" r="50000" b="50000"/>
              </a:path>
            </a:gradFill>
            <a:ln w="9525">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2562" name="Oval 52"/>
            <p:cNvSpPr>
              <a:spLocks noChangeArrowheads="1"/>
            </p:cNvSpPr>
            <p:nvPr/>
          </p:nvSpPr>
          <p:spPr bwMode="auto">
            <a:xfrm>
              <a:off x="4694" y="845"/>
              <a:ext cx="57" cy="57"/>
            </a:xfrm>
            <a:prstGeom prst="ellipse">
              <a:avLst/>
            </a:prstGeom>
            <a:gradFill rotWithShape="1">
              <a:gsLst>
                <a:gs pos="0">
                  <a:srgbClr val="FF9933"/>
                </a:gs>
                <a:gs pos="100000">
                  <a:srgbClr val="000000"/>
                </a:gs>
              </a:gsLst>
              <a:path path="shape">
                <a:fillToRect l="50000" t="50000" r="50000" b="50000"/>
              </a:path>
            </a:gradFill>
            <a:ln w="9525">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2563" name="Oval 53"/>
            <p:cNvSpPr>
              <a:spLocks noChangeArrowheads="1"/>
            </p:cNvSpPr>
            <p:nvPr/>
          </p:nvSpPr>
          <p:spPr bwMode="auto">
            <a:xfrm>
              <a:off x="4967" y="1071"/>
              <a:ext cx="57" cy="57"/>
            </a:xfrm>
            <a:prstGeom prst="ellipse">
              <a:avLst/>
            </a:prstGeom>
            <a:gradFill rotWithShape="1">
              <a:gsLst>
                <a:gs pos="0">
                  <a:srgbClr val="FF9933"/>
                </a:gs>
                <a:gs pos="100000">
                  <a:srgbClr val="000000"/>
                </a:gs>
              </a:gsLst>
              <a:path path="shape">
                <a:fillToRect l="50000" t="50000" r="50000" b="50000"/>
              </a:path>
            </a:gradFill>
            <a:ln w="9525">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2564" name="Oval 54"/>
            <p:cNvSpPr>
              <a:spLocks noChangeArrowheads="1"/>
            </p:cNvSpPr>
            <p:nvPr/>
          </p:nvSpPr>
          <p:spPr bwMode="auto">
            <a:xfrm>
              <a:off x="4740" y="1207"/>
              <a:ext cx="57" cy="57"/>
            </a:xfrm>
            <a:prstGeom prst="ellipse">
              <a:avLst/>
            </a:prstGeom>
            <a:gradFill rotWithShape="1">
              <a:gsLst>
                <a:gs pos="0">
                  <a:srgbClr val="FF9933"/>
                </a:gs>
                <a:gs pos="100000">
                  <a:srgbClr val="000000"/>
                </a:gs>
              </a:gsLst>
              <a:path path="shape">
                <a:fillToRect l="50000" t="50000" r="50000" b="50000"/>
              </a:path>
            </a:gradFill>
            <a:ln w="9525">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2565" name="Oval 55"/>
            <p:cNvSpPr>
              <a:spLocks noChangeArrowheads="1"/>
            </p:cNvSpPr>
            <p:nvPr/>
          </p:nvSpPr>
          <p:spPr bwMode="auto">
            <a:xfrm>
              <a:off x="4026" y="1397"/>
              <a:ext cx="57" cy="57"/>
            </a:xfrm>
            <a:prstGeom prst="ellipse">
              <a:avLst/>
            </a:prstGeom>
            <a:gradFill rotWithShape="1">
              <a:gsLst>
                <a:gs pos="0">
                  <a:srgbClr val="FF9933"/>
                </a:gs>
                <a:gs pos="100000">
                  <a:srgbClr val="000000"/>
                </a:gs>
              </a:gsLst>
              <a:path path="shape">
                <a:fillToRect l="50000" t="50000" r="50000" b="50000"/>
              </a:path>
            </a:gradFill>
            <a:ln w="9525">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2566" name="Oval 56"/>
            <p:cNvSpPr>
              <a:spLocks noChangeArrowheads="1"/>
            </p:cNvSpPr>
            <p:nvPr/>
          </p:nvSpPr>
          <p:spPr bwMode="auto">
            <a:xfrm>
              <a:off x="4422" y="1797"/>
              <a:ext cx="57" cy="57"/>
            </a:xfrm>
            <a:prstGeom prst="ellipse">
              <a:avLst/>
            </a:prstGeom>
            <a:gradFill rotWithShape="1">
              <a:gsLst>
                <a:gs pos="0">
                  <a:srgbClr val="FF9933"/>
                </a:gs>
                <a:gs pos="100000">
                  <a:srgbClr val="000000"/>
                </a:gs>
              </a:gsLst>
              <a:path path="shape">
                <a:fillToRect l="50000" t="50000" r="50000" b="50000"/>
              </a:path>
            </a:gradFill>
            <a:ln w="9525">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2567" name="Oval 57"/>
            <p:cNvSpPr>
              <a:spLocks noChangeArrowheads="1"/>
            </p:cNvSpPr>
            <p:nvPr/>
          </p:nvSpPr>
          <p:spPr bwMode="auto">
            <a:xfrm>
              <a:off x="4513" y="1026"/>
              <a:ext cx="57" cy="57"/>
            </a:xfrm>
            <a:prstGeom prst="ellipse">
              <a:avLst/>
            </a:prstGeom>
            <a:gradFill rotWithShape="1">
              <a:gsLst>
                <a:gs pos="0">
                  <a:srgbClr val="FF9933"/>
                </a:gs>
                <a:gs pos="100000">
                  <a:srgbClr val="000000"/>
                </a:gs>
              </a:gsLst>
              <a:path path="shape">
                <a:fillToRect l="50000" t="50000" r="50000" b="50000"/>
              </a:path>
            </a:gradFill>
            <a:ln w="9525">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4" name="Group 60"/>
          <p:cNvGrpSpPr/>
          <p:nvPr/>
        </p:nvGrpSpPr>
        <p:grpSpPr bwMode="auto">
          <a:xfrm>
            <a:off x="7138988" y="1773238"/>
            <a:ext cx="230187" cy="388937"/>
            <a:chOff x="4497" y="1117"/>
            <a:chExt cx="145" cy="245"/>
          </a:xfrm>
        </p:grpSpPr>
        <p:sp>
          <p:nvSpPr>
            <p:cNvPr id="22542" name="Oval 43"/>
            <p:cNvSpPr>
              <a:spLocks noChangeArrowheads="1"/>
            </p:cNvSpPr>
            <p:nvPr/>
          </p:nvSpPr>
          <p:spPr bwMode="auto">
            <a:xfrm>
              <a:off x="4497" y="1294"/>
              <a:ext cx="68" cy="68"/>
            </a:xfrm>
            <a:prstGeom prst="ellipse">
              <a:avLst/>
            </a:prstGeom>
            <a:gradFill rotWithShape="1">
              <a:gsLst>
                <a:gs pos="0">
                  <a:srgbClr val="FF3300"/>
                </a:gs>
                <a:gs pos="100000">
                  <a:srgbClr val="761800"/>
                </a:gs>
              </a:gsLst>
              <a:path path="shape">
                <a:fillToRect l="50000" t="50000" r="50000" b="50000"/>
              </a:path>
            </a:gradFill>
            <a:ln w="9525">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2543" name="Object 58"/>
            <p:cNvGraphicFramePr>
              <a:graphicFrameLocks noChangeAspect="1"/>
            </p:cNvGraphicFramePr>
            <p:nvPr/>
          </p:nvGraphicFramePr>
          <p:xfrm>
            <a:off x="4513" y="1117"/>
            <a:ext cx="129" cy="181"/>
          </p:xfrm>
          <a:graphic>
            <a:graphicData uri="http://schemas.openxmlformats.org/presentationml/2006/ole">
              <mc:AlternateContent xmlns:mc="http://schemas.openxmlformats.org/markup-compatibility/2006">
                <mc:Choice xmlns:v="urn:schemas-microsoft-com:vml" Requires="v">
                  <p:oleObj spid="_x0000_s22701" name="公式" r:id="rId21" imgW="190500" imgH="228600" progId="Equation.3">
                    <p:embed/>
                  </p:oleObj>
                </mc:Choice>
                <mc:Fallback>
                  <p:oleObj name="公式" r:id="rId21" imgW="190500" imgH="228600" progId="Equation.3">
                    <p:embed/>
                    <p:pic>
                      <p:nvPicPr>
                        <p:cNvPr id="0" name="Object 5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513" y="1117"/>
                          <a:ext cx="129" cy="1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2771"/>
                                        </p:tgtEl>
                                        <p:attrNameLst>
                                          <p:attrName>style.visibility</p:attrName>
                                        </p:attrNameLst>
                                      </p:cBhvr>
                                      <p:to>
                                        <p:strVal val="visible"/>
                                      </p:to>
                                    </p:set>
                                    <p:animEffect transition="in" filter="blinds(horizontal)">
                                      <p:cBhvr>
                                        <p:cTn id="7" dur="500"/>
                                        <p:tgtEl>
                                          <p:spTgt spid="3277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2772"/>
                                        </p:tgtEl>
                                        <p:attrNameLst>
                                          <p:attrName>style.visibility</p:attrName>
                                        </p:attrNameLst>
                                      </p:cBhvr>
                                      <p:to>
                                        <p:strVal val="visible"/>
                                      </p:to>
                                    </p:set>
                                    <p:animEffect transition="in" filter="box(in)">
                                      <p:cBhvr>
                                        <p:cTn id="12" dur="500"/>
                                        <p:tgtEl>
                                          <p:spTgt spid="32772"/>
                                        </p:tgtEl>
                                      </p:cBhvr>
                                    </p:animEffect>
                                  </p:childTnLst>
                                </p:cTn>
                              </p:par>
                            </p:childTnLst>
                          </p:cTn>
                        </p:par>
                        <p:par>
                          <p:cTn id="13" fill="hold">
                            <p:stCondLst>
                              <p:cond delay="500"/>
                            </p:stCondLst>
                            <p:childTnLst>
                              <p:par>
                                <p:cTn id="14" presetID="4" presetClass="entr" presetSubtype="16" fill="hold" grpId="0" nodeType="afterEffect">
                                  <p:stCondLst>
                                    <p:cond delay="0"/>
                                  </p:stCondLst>
                                  <p:childTnLst>
                                    <p:set>
                                      <p:cBhvr>
                                        <p:cTn id="15" dur="1" fill="hold">
                                          <p:stCondLst>
                                            <p:cond delay="0"/>
                                          </p:stCondLst>
                                        </p:cTn>
                                        <p:tgtEl>
                                          <p:spTgt spid="32810"/>
                                        </p:tgtEl>
                                        <p:attrNameLst>
                                          <p:attrName>style.visibility</p:attrName>
                                        </p:attrNameLst>
                                      </p:cBhvr>
                                      <p:to>
                                        <p:strVal val="visible"/>
                                      </p:to>
                                    </p:set>
                                    <p:animEffect transition="in" filter="box(in)">
                                      <p:cBhvr>
                                        <p:cTn id="16" dur="500"/>
                                        <p:tgtEl>
                                          <p:spTgt spid="32810"/>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blinds(horizontal)">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blinds(horizontal)">
                                      <p:cBhvr>
                                        <p:cTn id="26" dur="500"/>
                                        <p:tgtEl>
                                          <p:spTgt spid="4"/>
                                        </p:tgtEl>
                                      </p:cBhvr>
                                    </p:animEffect>
                                  </p:childTnLst>
                                </p:cTn>
                              </p:par>
                            </p:childTnLst>
                          </p:cTn>
                        </p:par>
                        <p:par>
                          <p:cTn id="27" fill="hold">
                            <p:stCondLst>
                              <p:cond delay="500"/>
                            </p:stCondLst>
                            <p:childTnLst>
                              <p:par>
                                <p:cTn id="28" presetID="22" presetClass="entr" presetSubtype="4" fill="hold" nodeType="after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down)">
                                      <p:cBhvr>
                                        <p:cTn id="30" dur="1000"/>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5" fill="hold" grpId="0" nodeType="clickEffect">
                                  <p:stCondLst>
                                    <p:cond delay="0"/>
                                  </p:stCondLst>
                                  <p:childTnLst>
                                    <p:set>
                                      <p:cBhvr>
                                        <p:cTn id="34" dur="1" fill="hold">
                                          <p:stCondLst>
                                            <p:cond delay="0"/>
                                          </p:stCondLst>
                                        </p:cTn>
                                        <p:tgtEl>
                                          <p:spTgt spid="32773"/>
                                        </p:tgtEl>
                                        <p:attrNameLst>
                                          <p:attrName>style.visibility</p:attrName>
                                        </p:attrNameLst>
                                      </p:cBhvr>
                                      <p:to>
                                        <p:strVal val="visible"/>
                                      </p:to>
                                    </p:set>
                                    <p:animEffect transition="in" filter="blinds(vertical)">
                                      <p:cBhvr>
                                        <p:cTn id="35" dur="500"/>
                                        <p:tgtEl>
                                          <p:spTgt spid="32773"/>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32" fill="hold" nodeType="clickEffect">
                                  <p:stCondLst>
                                    <p:cond delay="0"/>
                                  </p:stCondLst>
                                  <p:childTnLst>
                                    <p:set>
                                      <p:cBhvr>
                                        <p:cTn id="39" dur="1" fill="hold">
                                          <p:stCondLst>
                                            <p:cond delay="0"/>
                                          </p:stCondLst>
                                        </p:cTn>
                                        <p:tgtEl>
                                          <p:spTgt spid="32774"/>
                                        </p:tgtEl>
                                        <p:attrNameLst>
                                          <p:attrName>style.visibility</p:attrName>
                                        </p:attrNameLst>
                                      </p:cBhvr>
                                      <p:to>
                                        <p:strVal val="visible"/>
                                      </p:to>
                                    </p:set>
                                    <p:animEffect transition="in" filter="box(out)">
                                      <p:cBhvr>
                                        <p:cTn id="40" dur="500"/>
                                        <p:tgtEl>
                                          <p:spTgt spid="32774"/>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6" fill="hold" grpId="0" nodeType="clickEffect">
                                  <p:stCondLst>
                                    <p:cond delay="0"/>
                                  </p:stCondLst>
                                  <p:childTnLst>
                                    <p:set>
                                      <p:cBhvr>
                                        <p:cTn id="44" dur="1" fill="hold">
                                          <p:stCondLst>
                                            <p:cond delay="0"/>
                                          </p:stCondLst>
                                        </p:cTn>
                                        <p:tgtEl>
                                          <p:spTgt spid="32778"/>
                                        </p:tgtEl>
                                        <p:attrNameLst>
                                          <p:attrName>style.visibility</p:attrName>
                                        </p:attrNameLst>
                                      </p:cBhvr>
                                      <p:to>
                                        <p:strVal val="visible"/>
                                      </p:to>
                                    </p:set>
                                    <p:animEffect transition="in" filter="barn(inHorizontal)">
                                      <p:cBhvr>
                                        <p:cTn id="45" dur="500"/>
                                        <p:tgtEl>
                                          <p:spTgt spid="32778"/>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16" fill="hold" nodeType="clickEffect">
                                  <p:stCondLst>
                                    <p:cond delay="0"/>
                                  </p:stCondLst>
                                  <p:childTnLst>
                                    <p:set>
                                      <p:cBhvr>
                                        <p:cTn id="49" dur="1" fill="hold">
                                          <p:stCondLst>
                                            <p:cond delay="0"/>
                                          </p:stCondLst>
                                        </p:cTn>
                                        <p:tgtEl>
                                          <p:spTgt spid="32779"/>
                                        </p:tgtEl>
                                        <p:attrNameLst>
                                          <p:attrName>style.visibility</p:attrName>
                                        </p:attrNameLst>
                                      </p:cBhvr>
                                      <p:to>
                                        <p:strVal val="visible"/>
                                      </p:to>
                                    </p:set>
                                    <p:animEffect transition="in" filter="box(in)">
                                      <p:cBhvr>
                                        <p:cTn id="50" dur="500"/>
                                        <p:tgtEl>
                                          <p:spTgt spid="32779"/>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32775">
                                            <p:txEl>
                                              <p:pRg st="0" end="0"/>
                                            </p:txEl>
                                          </p:spTgt>
                                        </p:tgtEl>
                                        <p:attrNameLst>
                                          <p:attrName>style.visibility</p:attrName>
                                        </p:attrNameLst>
                                      </p:cBhvr>
                                      <p:to>
                                        <p:strVal val="visible"/>
                                      </p:to>
                                    </p:set>
                                    <p:animEffect transition="in" filter="wipe(up)">
                                      <p:cBhvr>
                                        <p:cTn id="55" dur="500"/>
                                        <p:tgtEl>
                                          <p:spTgt spid="3277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autoUpdateAnimBg="0"/>
      <p:bldP spid="32772" grpId="0" autoUpdateAnimBg="0"/>
      <p:bldP spid="32773" grpId="0" autoUpdateAnimBg="0"/>
      <p:bldP spid="32775" grpId="0" autoUpdateAnimBg="0" build="p"/>
      <p:bldP spid="32778" grpId="0" autoUpdateAnimBg="0"/>
      <p:bldP spid="32810"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Text Box 5"/>
          <p:cNvSpPr txBox="1">
            <a:spLocks noChangeArrowheads="1"/>
          </p:cNvSpPr>
          <p:nvPr/>
        </p:nvSpPr>
        <p:spPr bwMode="auto">
          <a:xfrm>
            <a:off x="2209800" y="76200"/>
            <a:ext cx="5715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物体质量连续分布时：</a:t>
            </a:r>
            <a:endParaRPr kumimoji="1" lang="zh-CN" altLang="en-US" sz="2800" b="1">
              <a:latin typeface="Times New Roman" panose="02020603050405020304" pitchFamily="18" charset="0"/>
            </a:endParaRPr>
          </a:p>
        </p:txBody>
      </p:sp>
      <p:sp>
        <p:nvSpPr>
          <p:cNvPr id="33799" name="Text Box 7"/>
          <p:cNvSpPr txBox="1">
            <a:spLocks noChangeArrowheads="1"/>
          </p:cNvSpPr>
          <p:nvPr/>
        </p:nvSpPr>
        <p:spPr bwMode="auto">
          <a:xfrm>
            <a:off x="533400" y="2438400"/>
            <a:ext cx="7772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宋体" panose="02010600030101010101" pitchFamily="2" charset="-122"/>
              </a:rPr>
              <a:t>对称物体的质心就是物体的对称中心。</a:t>
            </a:r>
            <a:endParaRPr kumimoji="1" lang="zh-CN" altLang="en-US" sz="2400" b="1">
              <a:latin typeface="宋体" panose="02010600030101010101" pitchFamily="2" charset="-122"/>
            </a:endParaRPr>
          </a:p>
        </p:txBody>
      </p:sp>
      <p:sp>
        <p:nvSpPr>
          <p:cNvPr id="33802" name="Text Box 10"/>
          <p:cNvSpPr txBox="1">
            <a:spLocks noChangeArrowheads="1"/>
          </p:cNvSpPr>
          <p:nvPr/>
        </p:nvSpPr>
        <p:spPr bwMode="auto">
          <a:xfrm>
            <a:off x="533400" y="3048000"/>
            <a:ext cx="6553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solidFill>
                  <a:schemeClr val="accent1"/>
                </a:solidFill>
                <a:latin typeface="Times New Roman" panose="02020603050405020304" pitchFamily="18" charset="0"/>
                <a:ea typeface="创艺简魏碑" pitchFamily="2" charset="-122"/>
              </a:rPr>
              <a:t>质心不一定在刚体上。</a:t>
            </a:r>
            <a:endParaRPr kumimoji="1" lang="zh-CN" altLang="en-US" sz="2400" b="1">
              <a:solidFill>
                <a:schemeClr val="accent1"/>
              </a:solidFill>
              <a:latin typeface="Times New Roman" panose="02020603050405020304" pitchFamily="18" charset="0"/>
              <a:ea typeface="创艺简魏碑" pitchFamily="2" charset="-122"/>
            </a:endParaRPr>
          </a:p>
        </p:txBody>
      </p:sp>
      <p:graphicFrame>
        <p:nvGraphicFramePr>
          <p:cNvPr id="33803" name="Object 11"/>
          <p:cNvGraphicFramePr>
            <a:graphicFrameLocks noChangeAspect="1"/>
          </p:cNvGraphicFramePr>
          <p:nvPr/>
        </p:nvGraphicFramePr>
        <p:xfrm>
          <a:off x="2489200" y="549275"/>
          <a:ext cx="3886200" cy="1601788"/>
        </p:xfrm>
        <a:graphic>
          <a:graphicData uri="http://schemas.openxmlformats.org/presentationml/2006/ole">
            <mc:AlternateContent xmlns:mc="http://schemas.openxmlformats.org/markup-compatibility/2006">
              <mc:Choice xmlns:v="urn:schemas-microsoft-com:vml" Requires="v">
                <p:oleObj spid="_x0000_s23736" name="Equation" r:id="rId1" imgW="32613600" imgH="13411200" progId="Equation.DSMT4">
                  <p:embed/>
                </p:oleObj>
              </mc:Choice>
              <mc:Fallback>
                <p:oleObj name="Equation" r:id="rId1" imgW="32613600" imgH="13411200" progId="Equation.DSMT4">
                  <p:embed/>
                  <p:pic>
                    <p:nvPicPr>
                      <p:cNvPr id="0" name="Object 11"/>
                      <p:cNvPicPr>
                        <a:picLocks noChangeAspect="1" noChangeArrowheads="1"/>
                      </p:cNvPicPr>
                      <p:nvPr/>
                    </p:nvPicPr>
                    <p:blipFill>
                      <a:blip r:embed="rId2"/>
                      <a:srcRect/>
                      <a:stretch>
                        <a:fillRect/>
                      </a:stretch>
                    </p:blipFill>
                    <p:spPr bwMode="auto">
                      <a:xfrm>
                        <a:off x="2489200" y="549275"/>
                        <a:ext cx="3886200" cy="1601788"/>
                      </a:xfrm>
                      <a:prstGeom prst="rect">
                        <a:avLst/>
                      </a:prstGeom>
                      <a:noFill/>
                      <a:ln>
                        <a:noFill/>
                      </a:ln>
                      <a:effectLst/>
                    </p:spPr>
                  </p:pic>
                </p:oleObj>
              </mc:Fallback>
            </mc:AlternateContent>
          </a:graphicData>
        </a:graphic>
      </p:graphicFrame>
      <p:sp>
        <p:nvSpPr>
          <p:cNvPr id="33805" name="Text Box 13"/>
          <p:cNvSpPr txBox="1">
            <a:spLocks noChangeArrowheads="1"/>
          </p:cNvSpPr>
          <p:nvPr/>
        </p:nvSpPr>
        <p:spPr bwMode="auto">
          <a:xfrm>
            <a:off x="304800" y="3733800"/>
            <a:ext cx="3352800" cy="519113"/>
          </a:xfrm>
          <a:prstGeom prst="rect">
            <a:avLst/>
          </a:prstGeom>
          <a:noFill/>
          <a:ln w="9525">
            <a:noFill/>
            <a:miter lim="800000"/>
          </a:ln>
          <a:effectLst/>
        </p:spPr>
        <p:txBody>
          <a:bodyPr>
            <a:spAutoFit/>
          </a:bodyPr>
          <a:lstStyle/>
          <a:p>
            <a:pPr eaLnBrk="1" hangingPunct="1">
              <a:spcBef>
                <a:spcPct val="50000"/>
              </a:spcBef>
              <a:defRPr/>
            </a:pPr>
            <a:r>
              <a:rPr kumimoji="1" lang="en-US" altLang="zh-CN" sz="2800" b="1">
                <a:solidFill>
                  <a:srgbClr val="0000FF"/>
                </a:solidFill>
                <a:effectLst>
                  <a:outerShdw blurRad="38100" dist="38100" dir="2700000" algn="tl">
                    <a:srgbClr val="C0C0C0"/>
                  </a:outerShdw>
                </a:effectLst>
                <a:latin typeface="黑体" panose="02010609060101010101" pitchFamily="2" charset="-122"/>
                <a:ea typeface="黑体" panose="02010609060101010101" pitchFamily="2" charset="-122"/>
              </a:rPr>
              <a:t>2</a:t>
            </a:r>
            <a:r>
              <a:rPr kumimoji="1" lang="zh-CN" altLang="en-US" sz="2800" b="1">
                <a:solidFill>
                  <a:srgbClr val="0000FF"/>
                </a:solidFill>
                <a:effectLst>
                  <a:outerShdw blurRad="38100" dist="38100" dir="2700000" algn="tl">
                    <a:srgbClr val="C0C0C0"/>
                  </a:outerShdw>
                </a:effectLst>
                <a:latin typeface="黑体" panose="02010609060101010101" pitchFamily="2" charset="-122"/>
                <a:ea typeface="黑体" panose="02010609060101010101" pitchFamily="2" charset="-122"/>
              </a:rPr>
              <a:t>、质心运动定律</a:t>
            </a:r>
            <a:endParaRPr kumimoji="1" lang="zh-CN" altLang="en-US" sz="2800" b="1">
              <a:solidFill>
                <a:srgbClr val="0000FF"/>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graphicFrame>
        <p:nvGraphicFramePr>
          <p:cNvPr id="33806" name="Object 14"/>
          <p:cNvGraphicFramePr>
            <a:graphicFrameLocks noChangeAspect="1"/>
          </p:cNvGraphicFramePr>
          <p:nvPr/>
        </p:nvGraphicFramePr>
        <p:xfrm>
          <a:off x="6191250" y="5792788"/>
          <a:ext cx="1511300" cy="695325"/>
        </p:xfrm>
        <a:graphic>
          <a:graphicData uri="http://schemas.openxmlformats.org/presentationml/2006/ole">
            <mc:AlternateContent xmlns:mc="http://schemas.openxmlformats.org/markup-compatibility/2006">
              <mc:Choice xmlns:v="urn:schemas-microsoft-com:vml" Requires="v">
                <p:oleObj spid="_x0000_s23737" name="公式" r:id="rId3" imgW="1028700" imgH="393700" progId="Equation.3">
                  <p:embed/>
                </p:oleObj>
              </mc:Choice>
              <mc:Fallback>
                <p:oleObj name="公式" r:id="rId3" imgW="1028700" imgH="393700"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1250" y="5792788"/>
                        <a:ext cx="1511300" cy="695325"/>
                      </a:xfrm>
                      <a:prstGeom prst="rect">
                        <a:avLst/>
                      </a:prstGeom>
                      <a:solidFill>
                        <a:srgbClr val="FFCC00">
                          <a:alpha val="27843"/>
                        </a:srgbClr>
                      </a:solidFill>
                      <a:ln w="2857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38" name="Object 46"/>
          <p:cNvGraphicFramePr>
            <a:graphicFrameLocks noChangeAspect="1"/>
          </p:cNvGraphicFramePr>
          <p:nvPr/>
        </p:nvGraphicFramePr>
        <p:xfrm>
          <a:off x="6418263" y="0"/>
          <a:ext cx="2767012" cy="3048000"/>
        </p:xfrm>
        <a:graphic>
          <a:graphicData uri="http://schemas.openxmlformats.org/presentationml/2006/ole">
            <mc:AlternateContent xmlns:mc="http://schemas.openxmlformats.org/markup-compatibility/2006">
              <mc:Choice xmlns:v="urn:schemas-microsoft-com:vml" Requires="v">
                <p:oleObj spid="_x0000_s23738" name="Equation" r:id="rId5" imgW="2006600" imgH="2413000" progId="Equation.3">
                  <p:embed/>
                </p:oleObj>
              </mc:Choice>
              <mc:Fallback>
                <p:oleObj name="Equation" r:id="rId5" imgW="2006600" imgH="2413000" progId="Equation.3">
                  <p:embed/>
                  <p:pic>
                    <p:nvPicPr>
                      <p:cNvPr id="0" name="Object 4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18263" y="0"/>
                        <a:ext cx="2767012" cy="30480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42" name="Object 50"/>
          <p:cNvGraphicFramePr>
            <a:graphicFrameLocks noChangeAspect="1"/>
          </p:cNvGraphicFramePr>
          <p:nvPr/>
        </p:nvGraphicFramePr>
        <p:xfrm>
          <a:off x="4038600" y="3505200"/>
          <a:ext cx="2336800" cy="1016000"/>
        </p:xfrm>
        <a:graphic>
          <a:graphicData uri="http://schemas.openxmlformats.org/presentationml/2006/ole">
            <mc:AlternateContent xmlns:mc="http://schemas.openxmlformats.org/markup-compatibility/2006">
              <mc:Choice xmlns:v="urn:schemas-microsoft-com:vml" Requires="v">
                <p:oleObj spid="_x0000_s23739" name="Equation" r:id="rId7" imgW="1727200" imgH="685800" progId="Equation.3">
                  <p:embed/>
                </p:oleObj>
              </mc:Choice>
              <mc:Fallback>
                <p:oleObj name="Equation" r:id="rId7" imgW="1727200" imgH="685800" progId="Equation.3">
                  <p:embed/>
                  <p:pic>
                    <p:nvPicPr>
                      <p:cNvPr id="0" name="Object 5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38600" y="3505200"/>
                        <a:ext cx="2336800" cy="101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43" name="Object 51"/>
          <p:cNvGraphicFramePr>
            <a:graphicFrameLocks noChangeAspect="1"/>
          </p:cNvGraphicFramePr>
          <p:nvPr/>
        </p:nvGraphicFramePr>
        <p:xfrm>
          <a:off x="319088" y="4397375"/>
          <a:ext cx="3630612" cy="1173163"/>
        </p:xfrm>
        <a:graphic>
          <a:graphicData uri="http://schemas.openxmlformats.org/presentationml/2006/ole">
            <mc:AlternateContent xmlns:mc="http://schemas.openxmlformats.org/markup-compatibility/2006">
              <mc:Choice xmlns:v="urn:schemas-microsoft-com:vml" Requires="v">
                <p:oleObj spid="_x0000_s23740" name="Equation" r:id="rId9" imgW="34442400" imgH="9753600" progId="Equation.DSMT4">
                  <p:embed/>
                </p:oleObj>
              </mc:Choice>
              <mc:Fallback>
                <p:oleObj name="Equation" r:id="rId9" imgW="34442400" imgH="9753600" progId="Equation.DSMT4">
                  <p:embed/>
                  <p:pic>
                    <p:nvPicPr>
                      <p:cNvPr id="0" name="Object 51"/>
                      <p:cNvPicPr>
                        <a:picLocks noChangeAspect="1" noChangeArrowheads="1"/>
                      </p:cNvPicPr>
                      <p:nvPr/>
                    </p:nvPicPr>
                    <p:blipFill>
                      <a:blip r:embed="rId10"/>
                      <a:srcRect/>
                      <a:stretch>
                        <a:fillRect/>
                      </a:stretch>
                    </p:blipFill>
                    <p:spPr bwMode="auto">
                      <a:xfrm>
                        <a:off x="319088" y="4397375"/>
                        <a:ext cx="3630612" cy="1173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44" name="Object 52"/>
          <p:cNvGraphicFramePr>
            <a:graphicFrameLocks noChangeAspect="1"/>
          </p:cNvGraphicFramePr>
          <p:nvPr/>
        </p:nvGraphicFramePr>
        <p:xfrm>
          <a:off x="3870325" y="4638675"/>
          <a:ext cx="2012950" cy="828675"/>
        </p:xfrm>
        <a:graphic>
          <a:graphicData uri="http://schemas.openxmlformats.org/presentationml/2006/ole">
            <mc:AlternateContent xmlns:mc="http://schemas.openxmlformats.org/markup-compatibility/2006">
              <mc:Choice xmlns:v="urn:schemas-microsoft-com:vml" Requires="v">
                <p:oleObj spid="_x0000_s23741" name="公式" r:id="rId11" imgW="1524000" imgH="558800" progId="Equation.3">
                  <p:embed/>
                </p:oleObj>
              </mc:Choice>
              <mc:Fallback>
                <p:oleObj name="公式" r:id="rId11" imgW="1524000" imgH="558800" progId="Equation.3">
                  <p:embed/>
                  <p:pic>
                    <p:nvPicPr>
                      <p:cNvPr id="0" name="Object 5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70325" y="4638675"/>
                        <a:ext cx="2012950" cy="828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45" name="Object 53"/>
          <p:cNvGraphicFramePr>
            <a:graphicFrameLocks noChangeAspect="1"/>
          </p:cNvGraphicFramePr>
          <p:nvPr/>
        </p:nvGraphicFramePr>
        <p:xfrm>
          <a:off x="6219825" y="4724400"/>
          <a:ext cx="2208213" cy="660400"/>
        </p:xfrm>
        <a:graphic>
          <a:graphicData uri="http://schemas.openxmlformats.org/presentationml/2006/ole">
            <mc:AlternateContent xmlns:mc="http://schemas.openxmlformats.org/markup-compatibility/2006">
              <mc:Choice xmlns:v="urn:schemas-microsoft-com:vml" Requires="v">
                <p:oleObj spid="_x0000_s23742" name="公式" r:id="rId13" imgW="1778000" imgH="393700" progId="Equation.3">
                  <p:embed/>
                </p:oleObj>
              </mc:Choice>
              <mc:Fallback>
                <p:oleObj name="公式" r:id="rId13" imgW="1778000" imgH="393700" progId="Equation.3">
                  <p:embed/>
                  <p:pic>
                    <p:nvPicPr>
                      <p:cNvPr id="0" name="Object 5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19825" y="4724400"/>
                        <a:ext cx="2208213"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46" name="Object 54"/>
          <p:cNvGraphicFramePr>
            <a:graphicFrameLocks noChangeAspect="1"/>
          </p:cNvGraphicFramePr>
          <p:nvPr/>
        </p:nvGraphicFramePr>
        <p:xfrm>
          <a:off x="1408113" y="5534025"/>
          <a:ext cx="3790950" cy="1222375"/>
        </p:xfrm>
        <a:graphic>
          <a:graphicData uri="http://schemas.openxmlformats.org/presentationml/2006/ole">
            <mc:AlternateContent xmlns:mc="http://schemas.openxmlformats.org/markup-compatibility/2006">
              <mc:Choice xmlns:v="urn:schemas-microsoft-com:vml" Requires="v">
                <p:oleObj spid="_x0000_s23743" name="Equation" r:id="rId15" imgW="34442400" imgH="9753600" progId="Equation.DSMT4">
                  <p:embed/>
                </p:oleObj>
              </mc:Choice>
              <mc:Fallback>
                <p:oleObj name="Equation" r:id="rId15" imgW="34442400" imgH="9753600" progId="Equation.DSMT4">
                  <p:embed/>
                  <p:pic>
                    <p:nvPicPr>
                      <p:cNvPr id="0" name="Object 54"/>
                      <p:cNvPicPr>
                        <a:picLocks noChangeAspect="1" noChangeArrowheads="1"/>
                      </p:cNvPicPr>
                      <p:nvPr/>
                    </p:nvPicPr>
                    <p:blipFill>
                      <a:blip r:embed="rId16"/>
                      <a:srcRect/>
                      <a:stretch>
                        <a:fillRect/>
                      </a:stretch>
                    </p:blipFill>
                    <p:spPr bwMode="auto">
                      <a:xfrm>
                        <a:off x="1408113" y="5534025"/>
                        <a:ext cx="3790950" cy="1222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47" name="Object 55"/>
          <p:cNvGraphicFramePr>
            <a:graphicFrameLocks noChangeAspect="1"/>
          </p:cNvGraphicFramePr>
          <p:nvPr/>
        </p:nvGraphicFramePr>
        <p:xfrm>
          <a:off x="8302625" y="4800600"/>
          <a:ext cx="619125" cy="525463"/>
        </p:xfrm>
        <a:graphic>
          <a:graphicData uri="http://schemas.openxmlformats.org/presentationml/2006/ole">
            <mc:AlternateContent xmlns:mc="http://schemas.openxmlformats.org/markup-compatibility/2006">
              <mc:Choice xmlns:v="urn:schemas-microsoft-com:vml" Requires="v">
                <p:oleObj spid="_x0000_s23744" name="Equation" r:id="rId17" imgW="406400" imgH="279400" progId="Equation.3">
                  <p:embed/>
                </p:oleObj>
              </mc:Choice>
              <mc:Fallback>
                <p:oleObj name="Equation" r:id="rId17" imgW="406400" imgH="279400" progId="Equation.3">
                  <p:embed/>
                  <p:pic>
                    <p:nvPicPr>
                      <p:cNvPr id="0" name="Object 5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302625" y="4800600"/>
                        <a:ext cx="619125" cy="525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58"/>
          <p:cNvGrpSpPr/>
          <p:nvPr/>
        </p:nvGrpSpPr>
        <p:grpSpPr bwMode="auto">
          <a:xfrm>
            <a:off x="179388" y="260350"/>
            <a:ext cx="2519362" cy="2278063"/>
            <a:chOff x="204" y="164"/>
            <a:chExt cx="1587" cy="1435"/>
          </a:xfrm>
        </p:grpSpPr>
        <p:sp>
          <p:nvSpPr>
            <p:cNvPr id="23575" name="Line 59"/>
            <p:cNvSpPr>
              <a:spLocks noChangeShapeType="1"/>
            </p:cNvSpPr>
            <p:nvPr/>
          </p:nvSpPr>
          <p:spPr bwMode="auto">
            <a:xfrm flipH="1" flipV="1">
              <a:off x="612" y="209"/>
              <a:ext cx="1" cy="990"/>
            </a:xfrm>
            <a:prstGeom prst="line">
              <a:avLst/>
            </a:prstGeom>
            <a:noFill/>
            <a:ln w="19050">
              <a:solidFill>
                <a:schemeClr val="tx1"/>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3576" name="Line 60"/>
            <p:cNvSpPr>
              <a:spLocks noChangeShapeType="1"/>
            </p:cNvSpPr>
            <p:nvPr/>
          </p:nvSpPr>
          <p:spPr bwMode="auto">
            <a:xfrm rot="5400000" flipV="1">
              <a:off x="1158" y="654"/>
              <a:ext cx="0" cy="1089"/>
            </a:xfrm>
            <a:prstGeom prst="line">
              <a:avLst/>
            </a:prstGeom>
            <a:noFill/>
            <a:ln w="19050">
              <a:solidFill>
                <a:schemeClr val="tx1"/>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3577" name="Line 61"/>
            <p:cNvSpPr>
              <a:spLocks noChangeShapeType="1"/>
            </p:cNvSpPr>
            <p:nvPr/>
          </p:nvSpPr>
          <p:spPr bwMode="auto">
            <a:xfrm flipH="1">
              <a:off x="204" y="1199"/>
              <a:ext cx="409" cy="227"/>
            </a:xfrm>
            <a:prstGeom prst="line">
              <a:avLst/>
            </a:prstGeom>
            <a:noFill/>
            <a:ln w="19050">
              <a:solidFill>
                <a:schemeClr val="tx1"/>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3578" name="Freeform 62"/>
            <p:cNvSpPr/>
            <p:nvPr/>
          </p:nvSpPr>
          <p:spPr bwMode="auto">
            <a:xfrm>
              <a:off x="839" y="255"/>
              <a:ext cx="726" cy="726"/>
            </a:xfrm>
            <a:custGeom>
              <a:avLst/>
              <a:gdLst>
                <a:gd name="T0" fmla="*/ 1523 w 559"/>
                <a:gd name="T1" fmla="*/ 1227562 h 418"/>
                <a:gd name="T2" fmla="*/ 903 w 559"/>
                <a:gd name="T3" fmla="*/ 1795813 h 418"/>
                <a:gd name="T4" fmla="*/ 6221 w 559"/>
                <a:gd name="T5" fmla="*/ 4319622 h 418"/>
                <a:gd name="T6" fmla="*/ 7942 w 559"/>
                <a:gd name="T7" fmla="*/ 4409050 h 418"/>
                <a:gd name="T8" fmla="*/ 9645 w 559"/>
                <a:gd name="T9" fmla="*/ 4571700 h 418"/>
                <a:gd name="T10" fmla="*/ 16689 w 559"/>
                <a:gd name="T11" fmla="*/ 4978646 h 418"/>
                <a:gd name="T12" fmla="*/ 23658 w 559"/>
                <a:gd name="T13" fmla="*/ 4896799 h 418"/>
                <a:gd name="T14" fmla="*/ 26039 w 559"/>
                <a:gd name="T15" fmla="*/ 4730109 h 418"/>
                <a:gd name="T16" fmla="*/ 27696 w 559"/>
                <a:gd name="T17" fmla="*/ 4571700 h 418"/>
                <a:gd name="T18" fmla="*/ 34838 w 559"/>
                <a:gd name="T19" fmla="*/ 4494508 h 418"/>
                <a:gd name="T20" fmla="*/ 36483 w 559"/>
                <a:gd name="T21" fmla="*/ 4236714 h 418"/>
                <a:gd name="T22" fmla="*/ 38878 w 559"/>
                <a:gd name="T23" fmla="*/ 4003855 h 418"/>
                <a:gd name="T24" fmla="*/ 41238 w 559"/>
                <a:gd name="T25" fmla="*/ 3509995 h 418"/>
                <a:gd name="T26" fmla="*/ 41853 w 559"/>
                <a:gd name="T27" fmla="*/ 3264450 h 418"/>
                <a:gd name="T28" fmla="*/ 43521 w 559"/>
                <a:gd name="T29" fmla="*/ 2941229 h 418"/>
                <a:gd name="T30" fmla="*/ 44711 w 559"/>
                <a:gd name="T31" fmla="*/ 2282662 h 418"/>
                <a:gd name="T32" fmla="*/ 46461 w 559"/>
                <a:gd name="T33" fmla="*/ 1795813 h 418"/>
                <a:gd name="T34" fmla="*/ 41853 w 559"/>
                <a:gd name="T35" fmla="*/ 323212 h 418"/>
                <a:gd name="T36" fmla="*/ 35323 w 559"/>
                <a:gd name="T37" fmla="*/ 0 h 418"/>
                <a:gd name="T38" fmla="*/ 12526 w 559"/>
                <a:gd name="T39" fmla="*/ 81965 h 418"/>
                <a:gd name="T40" fmla="*/ 6765 w 559"/>
                <a:gd name="T41" fmla="*/ 323212 h 418"/>
                <a:gd name="T42" fmla="*/ 1523 w 559"/>
                <a:gd name="T43" fmla="*/ 1227562 h 41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59"/>
                <a:gd name="T67" fmla="*/ 0 h 418"/>
                <a:gd name="T68" fmla="*/ 559 w 559"/>
                <a:gd name="T69" fmla="*/ 418 h 41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59" h="418">
                  <a:moveTo>
                    <a:pt x="18" y="103"/>
                  </a:moveTo>
                  <a:cubicBezTo>
                    <a:pt x="16" y="119"/>
                    <a:pt x="11" y="135"/>
                    <a:pt x="11" y="151"/>
                  </a:cubicBezTo>
                  <a:cubicBezTo>
                    <a:pt x="11" y="229"/>
                    <a:pt x="0" y="315"/>
                    <a:pt x="73" y="363"/>
                  </a:cubicBezTo>
                  <a:cubicBezTo>
                    <a:pt x="79" y="367"/>
                    <a:pt x="87" y="367"/>
                    <a:pt x="93" y="370"/>
                  </a:cubicBezTo>
                  <a:cubicBezTo>
                    <a:pt x="100" y="374"/>
                    <a:pt x="107" y="379"/>
                    <a:pt x="114" y="384"/>
                  </a:cubicBezTo>
                  <a:cubicBezTo>
                    <a:pt x="134" y="415"/>
                    <a:pt x="160" y="412"/>
                    <a:pt x="196" y="418"/>
                  </a:cubicBezTo>
                  <a:cubicBezTo>
                    <a:pt x="223" y="416"/>
                    <a:pt x="251" y="416"/>
                    <a:pt x="278" y="411"/>
                  </a:cubicBezTo>
                  <a:cubicBezTo>
                    <a:pt x="288" y="409"/>
                    <a:pt x="297" y="402"/>
                    <a:pt x="306" y="397"/>
                  </a:cubicBezTo>
                  <a:cubicBezTo>
                    <a:pt x="313" y="393"/>
                    <a:pt x="318" y="386"/>
                    <a:pt x="326" y="384"/>
                  </a:cubicBezTo>
                  <a:cubicBezTo>
                    <a:pt x="353" y="379"/>
                    <a:pt x="381" y="379"/>
                    <a:pt x="409" y="377"/>
                  </a:cubicBezTo>
                  <a:cubicBezTo>
                    <a:pt x="416" y="370"/>
                    <a:pt x="422" y="362"/>
                    <a:pt x="429" y="356"/>
                  </a:cubicBezTo>
                  <a:cubicBezTo>
                    <a:pt x="438" y="349"/>
                    <a:pt x="449" y="344"/>
                    <a:pt x="457" y="336"/>
                  </a:cubicBezTo>
                  <a:cubicBezTo>
                    <a:pt x="469" y="324"/>
                    <a:pt x="475" y="308"/>
                    <a:pt x="484" y="295"/>
                  </a:cubicBezTo>
                  <a:cubicBezTo>
                    <a:pt x="486" y="288"/>
                    <a:pt x="487" y="280"/>
                    <a:pt x="491" y="274"/>
                  </a:cubicBezTo>
                  <a:cubicBezTo>
                    <a:pt x="496" y="264"/>
                    <a:pt x="507" y="257"/>
                    <a:pt x="511" y="247"/>
                  </a:cubicBezTo>
                  <a:cubicBezTo>
                    <a:pt x="537" y="188"/>
                    <a:pt x="504" y="234"/>
                    <a:pt x="525" y="192"/>
                  </a:cubicBezTo>
                  <a:cubicBezTo>
                    <a:pt x="552" y="140"/>
                    <a:pt x="529" y="200"/>
                    <a:pt x="546" y="151"/>
                  </a:cubicBezTo>
                  <a:cubicBezTo>
                    <a:pt x="540" y="75"/>
                    <a:pt x="559" y="45"/>
                    <a:pt x="491" y="27"/>
                  </a:cubicBezTo>
                  <a:cubicBezTo>
                    <a:pt x="465" y="9"/>
                    <a:pt x="447" y="6"/>
                    <a:pt x="415" y="0"/>
                  </a:cubicBezTo>
                  <a:cubicBezTo>
                    <a:pt x="326" y="2"/>
                    <a:pt x="237" y="3"/>
                    <a:pt x="148" y="7"/>
                  </a:cubicBezTo>
                  <a:cubicBezTo>
                    <a:pt x="124" y="8"/>
                    <a:pt x="79" y="27"/>
                    <a:pt x="79" y="27"/>
                  </a:cubicBezTo>
                  <a:cubicBezTo>
                    <a:pt x="48" y="48"/>
                    <a:pt x="43" y="77"/>
                    <a:pt x="18" y="103"/>
                  </a:cubicBezTo>
                  <a:close/>
                </a:path>
              </a:pathLst>
            </a:custGeom>
            <a:solidFill>
              <a:schemeClr val="bg2">
                <a:alpha val="18039"/>
              </a:schemeClr>
            </a:solidFill>
            <a:ln w="19050">
              <a:solidFill>
                <a:srgbClr val="800000"/>
              </a:solidFill>
              <a:round/>
            </a:ln>
          </p:spPr>
          <p:txBody>
            <a:bodyPr/>
            <a:lstStyle/>
            <a:p>
              <a:endParaRPr lang="zh-CN" altLang="en-US"/>
            </a:p>
          </p:txBody>
        </p:sp>
        <p:graphicFrame>
          <p:nvGraphicFramePr>
            <p:cNvPr id="23579" name="Object 63"/>
            <p:cNvGraphicFramePr>
              <a:graphicFrameLocks noChangeAspect="1"/>
            </p:cNvGraphicFramePr>
            <p:nvPr/>
          </p:nvGraphicFramePr>
          <p:xfrm>
            <a:off x="204" y="1373"/>
            <a:ext cx="226" cy="226"/>
          </p:xfrm>
          <a:graphic>
            <a:graphicData uri="http://schemas.openxmlformats.org/presentationml/2006/ole">
              <mc:AlternateContent xmlns:mc="http://schemas.openxmlformats.org/markup-compatibility/2006">
                <mc:Choice xmlns:v="urn:schemas-microsoft-com:vml" Requires="v">
                  <p:oleObj spid="_x0000_s23745" name="公式" r:id="rId19" imgW="139700" imgH="139700" progId="Equation.3">
                    <p:embed/>
                  </p:oleObj>
                </mc:Choice>
                <mc:Fallback>
                  <p:oleObj name="公式" r:id="rId19" imgW="139700" imgH="139700" progId="Equation.3">
                    <p:embed/>
                    <p:pic>
                      <p:nvPicPr>
                        <p:cNvPr id="0" name="Object 6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04" y="1373"/>
                          <a:ext cx="226"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80" name="Object 64"/>
            <p:cNvGraphicFramePr>
              <a:graphicFrameLocks noChangeAspect="1"/>
            </p:cNvGraphicFramePr>
            <p:nvPr/>
          </p:nvGraphicFramePr>
          <p:xfrm>
            <a:off x="385" y="164"/>
            <a:ext cx="185" cy="226"/>
          </p:xfrm>
          <a:graphic>
            <a:graphicData uri="http://schemas.openxmlformats.org/presentationml/2006/ole">
              <mc:AlternateContent xmlns:mc="http://schemas.openxmlformats.org/markup-compatibility/2006">
                <mc:Choice xmlns:v="urn:schemas-microsoft-com:vml" Requires="v">
                  <p:oleObj spid="_x0000_s23746" name="公式" r:id="rId21" imgW="114300" imgH="139700" progId="Equation.3">
                    <p:embed/>
                  </p:oleObj>
                </mc:Choice>
                <mc:Fallback>
                  <p:oleObj name="公式" r:id="rId21" imgW="114300" imgH="139700" progId="Equation.3">
                    <p:embed/>
                    <p:pic>
                      <p:nvPicPr>
                        <p:cNvPr id="0" name="Object 6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85" y="164"/>
                          <a:ext cx="185"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81" name="Object 65"/>
            <p:cNvGraphicFramePr>
              <a:graphicFrameLocks noChangeAspect="1"/>
            </p:cNvGraphicFramePr>
            <p:nvPr/>
          </p:nvGraphicFramePr>
          <p:xfrm>
            <a:off x="1565" y="1179"/>
            <a:ext cx="226" cy="267"/>
          </p:xfrm>
          <a:graphic>
            <a:graphicData uri="http://schemas.openxmlformats.org/presentationml/2006/ole">
              <mc:AlternateContent xmlns:mc="http://schemas.openxmlformats.org/markup-compatibility/2006">
                <mc:Choice xmlns:v="urn:schemas-microsoft-com:vml" Requires="v">
                  <p:oleObj spid="_x0000_s23747" name="公式" r:id="rId23" imgW="139700" imgH="165100" progId="Equation.3">
                    <p:embed/>
                  </p:oleObj>
                </mc:Choice>
                <mc:Fallback>
                  <p:oleObj name="公式" r:id="rId23" imgW="139700" imgH="165100" progId="Equation.3">
                    <p:embed/>
                    <p:pic>
                      <p:nvPicPr>
                        <p:cNvPr id="0" name="Object 6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565" y="1179"/>
                          <a:ext cx="226" cy="2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66"/>
          <p:cNvGrpSpPr/>
          <p:nvPr/>
        </p:nvGrpSpPr>
        <p:grpSpPr bwMode="auto">
          <a:xfrm>
            <a:off x="833438" y="811213"/>
            <a:ext cx="1033462" cy="1079500"/>
            <a:chOff x="616" y="511"/>
            <a:chExt cx="651" cy="680"/>
          </a:xfrm>
        </p:grpSpPr>
        <p:graphicFrame>
          <p:nvGraphicFramePr>
            <p:cNvPr id="23573" name="Object 67"/>
            <p:cNvGraphicFramePr>
              <a:graphicFrameLocks noChangeAspect="1"/>
            </p:cNvGraphicFramePr>
            <p:nvPr/>
          </p:nvGraphicFramePr>
          <p:xfrm>
            <a:off x="884" y="527"/>
            <a:ext cx="166" cy="278"/>
          </p:xfrm>
          <a:graphic>
            <a:graphicData uri="http://schemas.openxmlformats.org/presentationml/2006/ole">
              <mc:AlternateContent xmlns:mc="http://schemas.openxmlformats.org/markup-compatibility/2006">
                <mc:Choice xmlns:v="urn:schemas-microsoft-com:vml" Requires="v">
                  <p:oleObj spid="_x0000_s23748" name="公式" r:id="rId25" imgW="127000" imgH="190500" progId="Equation.3">
                    <p:embed/>
                  </p:oleObj>
                </mc:Choice>
                <mc:Fallback>
                  <p:oleObj name="公式" r:id="rId25" imgW="127000" imgH="190500" progId="Equation.3">
                    <p:embed/>
                    <p:pic>
                      <p:nvPicPr>
                        <p:cNvPr id="0" name="Object 67"/>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884" y="527"/>
                          <a:ext cx="166" cy="2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74" name="Line 68"/>
            <p:cNvSpPr>
              <a:spLocks noChangeShapeType="1"/>
            </p:cNvSpPr>
            <p:nvPr/>
          </p:nvSpPr>
          <p:spPr bwMode="auto">
            <a:xfrm flipV="1">
              <a:off x="616" y="511"/>
              <a:ext cx="651" cy="680"/>
            </a:xfrm>
            <a:prstGeom prst="line">
              <a:avLst/>
            </a:prstGeom>
            <a:noFill/>
            <a:ln w="19050">
              <a:solidFill>
                <a:srgbClr val="FF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 name="Group 69"/>
          <p:cNvGrpSpPr/>
          <p:nvPr/>
        </p:nvGrpSpPr>
        <p:grpSpPr bwMode="auto">
          <a:xfrm>
            <a:off x="1725613" y="406400"/>
            <a:ext cx="404812" cy="434975"/>
            <a:chOff x="1178" y="276"/>
            <a:chExt cx="255" cy="274"/>
          </a:xfrm>
        </p:grpSpPr>
        <p:sp>
          <p:nvSpPr>
            <p:cNvPr id="23571" name="Oval 70"/>
            <p:cNvSpPr>
              <a:spLocks noChangeArrowheads="1"/>
            </p:cNvSpPr>
            <p:nvPr/>
          </p:nvSpPr>
          <p:spPr bwMode="auto">
            <a:xfrm>
              <a:off x="1247" y="482"/>
              <a:ext cx="79" cy="68"/>
            </a:xfrm>
            <a:prstGeom prst="ellipse">
              <a:avLst/>
            </a:prstGeom>
            <a:gradFill rotWithShape="1">
              <a:gsLst>
                <a:gs pos="0">
                  <a:srgbClr val="FF3300"/>
                </a:gs>
                <a:gs pos="100000">
                  <a:srgbClr val="761800"/>
                </a:gs>
              </a:gsLst>
              <a:path path="shape">
                <a:fillToRect l="50000" t="50000" r="50000" b="50000"/>
              </a:path>
            </a:gradFill>
            <a:ln w="9525">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3572" name="Object 71"/>
            <p:cNvGraphicFramePr>
              <a:graphicFrameLocks noChangeAspect="1"/>
            </p:cNvGraphicFramePr>
            <p:nvPr/>
          </p:nvGraphicFramePr>
          <p:xfrm>
            <a:off x="1178" y="276"/>
            <a:ext cx="255" cy="232"/>
          </p:xfrm>
          <a:graphic>
            <a:graphicData uri="http://schemas.openxmlformats.org/presentationml/2006/ole">
              <mc:AlternateContent xmlns:mc="http://schemas.openxmlformats.org/markup-compatibility/2006">
                <mc:Choice xmlns:v="urn:schemas-microsoft-com:vml" Requires="v">
                  <p:oleObj spid="_x0000_s23749" name="公式" r:id="rId27" imgW="393700" imgH="228600" progId="Equation.3">
                    <p:embed/>
                  </p:oleObj>
                </mc:Choice>
                <mc:Fallback>
                  <p:oleObj name="公式" r:id="rId27" imgW="393700" imgH="228600" progId="Equation.3">
                    <p:embed/>
                    <p:pic>
                      <p:nvPicPr>
                        <p:cNvPr id="0" name="Object 71"/>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178" y="276"/>
                          <a:ext cx="255"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3570"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5452485-19FA-4E7B-AD83-C63BB098ABF4}" type="slidenum">
              <a:rPr lang="en-US" altLang="zh-CN" sz="2400">
                <a:solidFill>
                  <a:srgbClr val="0000FF"/>
                </a:solidFill>
                <a:latin typeface="Times New Roman" panose="02020603050405020304" pitchFamily="18" charset="0"/>
              </a:rPr>
            </a:fld>
            <a:endParaRPr lang="en-US" altLang="zh-CN" sz="2400">
              <a:solidFill>
                <a:srgbClr val="0000FF"/>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3797"/>
                                        </p:tgtEl>
                                        <p:attrNameLst>
                                          <p:attrName>style.visibility</p:attrName>
                                        </p:attrNameLst>
                                      </p:cBhvr>
                                      <p:to>
                                        <p:strVal val="visible"/>
                                      </p:to>
                                    </p:set>
                                    <p:animEffect transition="in" filter="blinds(horizontal)">
                                      <p:cBhvr>
                                        <p:cTn id="7" dur="500"/>
                                        <p:tgtEl>
                                          <p:spTgt spid="33797"/>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box(out)">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down)">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32" fill="hold" nodeType="clickEffect">
                                  <p:stCondLst>
                                    <p:cond delay="0"/>
                                  </p:stCondLst>
                                  <p:childTnLst>
                                    <p:set>
                                      <p:cBhvr>
                                        <p:cTn id="25" dur="1" fill="hold">
                                          <p:stCondLst>
                                            <p:cond delay="0"/>
                                          </p:stCondLst>
                                        </p:cTn>
                                        <p:tgtEl>
                                          <p:spTgt spid="33803"/>
                                        </p:tgtEl>
                                        <p:attrNameLst>
                                          <p:attrName>style.visibility</p:attrName>
                                        </p:attrNameLst>
                                      </p:cBhvr>
                                      <p:to>
                                        <p:strVal val="visible"/>
                                      </p:to>
                                    </p:set>
                                    <p:animEffect transition="in" filter="box(out)">
                                      <p:cBhvr>
                                        <p:cTn id="26" dur="500"/>
                                        <p:tgtEl>
                                          <p:spTgt spid="33803"/>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32" fill="hold" nodeType="clickEffect">
                                  <p:stCondLst>
                                    <p:cond delay="0"/>
                                  </p:stCondLst>
                                  <p:childTnLst>
                                    <p:set>
                                      <p:cBhvr>
                                        <p:cTn id="30" dur="1" fill="hold">
                                          <p:stCondLst>
                                            <p:cond delay="0"/>
                                          </p:stCondLst>
                                        </p:cTn>
                                        <p:tgtEl>
                                          <p:spTgt spid="33838"/>
                                        </p:tgtEl>
                                        <p:attrNameLst>
                                          <p:attrName>style.visibility</p:attrName>
                                        </p:attrNameLst>
                                      </p:cBhvr>
                                      <p:to>
                                        <p:strVal val="visible"/>
                                      </p:to>
                                    </p:set>
                                    <p:animEffect transition="in" filter="box(out)">
                                      <p:cBhvr>
                                        <p:cTn id="31" dur="500"/>
                                        <p:tgtEl>
                                          <p:spTgt spid="3383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33799">
                                            <p:txEl>
                                              <p:pRg st="0" end="0"/>
                                            </p:txEl>
                                          </p:spTgt>
                                        </p:tgtEl>
                                        <p:attrNameLst>
                                          <p:attrName>style.visibility</p:attrName>
                                        </p:attrNameLst>
                                      </p:cBhvr>
                                      <p:to>
                                        <p:strVal val="visible"/>
                                      </p:to>
                                    </p:set>
                                    <p:animEffect transition="in" filter="wipe(up)">
                                      <p:cBhvr>
                                        <p:cTn id="36" dur="500"/>
                                        <p:tgtEl>
                                          <p:spTgt spid="33799">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33802">
                                            <p:txEl>
                                              <p:pRg st="0" end="0"/>
                                            </p:txEl>
                                          </p:spTgt>
                                        </p:tgtEl>
                                        <p:attrNameLst>
                                          <p:attrName>style.visibility</p:attrName>
                                        </p:attrNameLst>
                                      </p:cBhvr>
                                      <p:to>
                                        <p:strVal val="visible"/>
                                      </p:to>
                                    </p:set>
                                    <p:animEffect transition="in" filter="wipe(up)">
                                      <p:cBhvr>
                                        <p:cTn id="41" dur="500"/>
                                        <p:tgtEl>
                                          <p:spTgt spid="33802">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grpId="0" nodeType="clickEffect">
                                  <p:stCondLst>
                                    <p:cond delay="0"/>
                                  </p:stCondLst>
                                  <p:childTnLst>
                                    <p:set>
                                      <p:cBhvr>
                                        <p:cTn id="45" dur="1" fill="hold">
                                          <p:stCondLst>
                                            <p:cond delay="0"/>
                                          </p:stCondLst>
                                        </p:cTn>
                                        <p:tgtEl>
                                          <p:spTgt spid="33805"/>
                                        </p:tgtEl>
                                        <p:attrNameLst>
                                          <p:attrName>style.visibility</p:attrName>
                                        </p:attrNameLst>
                                      </p:cBhvr>
                                      <p:to>
                                        <p:strVal val="visible"/>
                                      </p:to>
                                    </p:set>
                                    <p:anim calcmode="lin" valueType="num">
                                      <p:cBhvr additive="base">
                                        <p:cTn id="46" dur="500" fill="hold"/>
                                        <p:tgtEl>
                                          <p:spTgt spid="33805"/>
                                        </p:tgtEl>
                                        <p:attrNameLst>
                                          <p:attrName>ppt_x</p:attrName>
                                        </p:attrNameLst>
                                      </p:cBhvr>
                                      <p:tavLst>
                                        <p:tav tm="0">
                                          <p:val>
                                            <p:strVal val="0-#ppt_w/2"/>
                                          </p:val>
                                        </p:tav>
                                        <p:tav tm="100000">
                                          <p:val>
                                            <p:strVal val="#ppt_x"/>
                                          </p:val>
                                        </p:tav>
                                      </p:tavLst>
                                    </p:anim>
                                    <p:anim calcmode="lin" valueType="num">
                                      <p:cBhvr additive="base">
                                        <p:cTn id="47" dur="500" fill="hold"/>
                                        <p:tgtEl>
                                          <p:spTgt spid="33805"/>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33842"/>
                                        </p:tgtEl>
                                        <p:attrNameLst>
                                          <p:attrName>style.visibility</p:attrName>
                                        </p:attrNameLst>
                                      </p:cBhvr>
                                      <p:to>
                                        <p:strVal val="visible"/>
                                      </p:to>
                                    </p:set>
                                    <p:animEffect transition="in" filter="wipe(down)">
                                      <p:cBhvr>
                                        <p:cTn id="52" dur="500"/>
                                        <p:tgtEl>
                                          <p:spTgt spid="3384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33843"/>
                                        </p:tgtEl>
                                        <p:attrNameLst>
                                          <p:attrName>style.visibility</p:attrName>
                                        </p:attrNameLst>
                                      </p:cBhvr>
                                      <p:to>
                                        <p:strVal val="visible"/>
                                      </p:to>
                                    </p:set>
                                    <p:animEffect transition="in" filter="wipe(down)">
                                      <p:cBhvr>
                                        <p:cTn id="57" dur="500"/>
                                        <p:tgtEl>
                                          <p:spTgt spid="33843"/>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33844"/>
                                        </p:tgtEl>
                                        <p:attrNameLst>
                                          <p:attrName>style.visibility</p:attrName>
                                        </p:attrNameLst>
                                      </p:cBhvr>
                                      <p:to>
                                        <p:strVal val="visible"/>
                                      </p:to>
                                    </p:set>
                                    <p:animEffect transition="in" filter="wipe(down)">
                                      <p:cBhvr>
                                        <p:cTn id="62" dur="500"/>
                                        <p:tgtEl>
                                          <p:spTgt spid="3384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33845"/>
                                        </p:tgtEl>
                                        <p:attrNameLst>
                                          <p:attrName>style.visibility</p:attrName>
                                        </p:attrNameLst>
                                      </p:cBhvr>
                                      <p:to>
                                        <p:strVal val="visible"/>
                                      </p:to>
                                    </p:set>
                                    <p:animEffect transition="in" filter="wipe(down)">
                                      <p:cBhvr>
                                        <p:cTn id="67" dur="500"/>
                                        <p:tgtEl>
                                          <p:spTgt spid="3384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33847"/>
                                        </p:tgtEl>
                                        <p:attrNameLst>
                                          <p:attrName>style.visibility</p:attrName>
                                        </p:attrNameLst>
                                      </p:cBhvr>
                                      <p:to>
                                        <p:strVal val="visible"/>
                                      </p:to>
                                    </p:set>
                                    <p:animEffect transition="in" filter="wipe(down)">
                                      <p:cBhvr>
                                        <p:cTn id="72" dur="500"/>
                                        <p:tgtEl>
                                          <p:spTgt spid="33847"/>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33846"/>
                                        </p:tgtEl>
                                        <p:attrNameLst>
                                          <p:attrName>style.visibility</p:attrName>
                                        </p:attrNameLst>
                                      </p:cBhvr>
                                      <p:to>
                                        <p:strVal val="visible"/>
                                      </p:to>
                                    </p:set>
                                    <p:animEffect transition="in" filter="wipe(down)">
                                      <p:cBhvr>
                                        <p:cTn id="77" dur="500"/>
                                        <p:tgtEl>
                                          <p:spTgt spid="33846"/>
                                        </p:tgtEl>
                                      </p:cBhvr>
                                    </p:animEffect>
                                  </p:childTnLst>
                                </p:cTn>
                              </p:par>
                            </p:childTnLst>
                          </p:cTn>
                        </p:par>
                      </p:childTnLst>
                    </p:cTn>
                  </p:par>
                  <p:par>
                    <p:cTn id="78" fill="hold">
                      <p:stCondLst>
                        <p:cond delay="indefinite"/>
                      </p:stCondLst>
                      <p:childTnLst>
                        <p:par>
                          <p:cTn id="79" fill="hold">
                            <p:stCondLst>
                              <p:cond delay="0"/>
                            </p:stCondLst>
                            <p:childTnLst>
                              <p:par>
                                <p:cTn id="80" presetID="4" presetClass="entr" presetSubtype="32" fill="hold" nodeType="clickEffect">
                                  <p:stCondLst>
                                    <p:cond delay="0"/>
                                  </p:stCondLst>
                                  <p:childTnLst>
                                    <p:set>
                                      <p:cBhvr>
                                        <p:cTn id="81" dur="1" fill="hold">
                                          <p:stCondLst>
                                            <p:cond delay="0"/>
                                          </p:stCondLst>
                                        </p:cTn>
                                        <p:tgtEl>
                                          <p:spTgt spid="33806"/>
                                        </p:tgtEl>
                                        <p:attrNameLst>
                                          <p:attrName>style.visibility</p:attrName>
                                        </p:attrNameLst>
                                      </p:cBhvr>
                                      <p:to>
                                        <p:strVal val="visible"/>
                                      </p:to>
                                    </p:set>
                                    <p:animEffect transition="in" filter="box(out)">
                                      <p:cBhvr>
                                        <p:cTn id="82" dur="500"/>
                                        <p:tgtEl>
                                          <p:spTgt spid="338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7" grpId="0" autoUpdateAnimBg="0"/>
      <p:bldP spid="33799" grpId="0" autoUpdateAnimBg="0" build="p"/>
      <p:bldP spid="33802" grpId="0" autoUpdateAnimBg="0" build="p"/>
      <p:bldP spid="33805" grpId="0" autoUpdateAnimBg="0"/>
    </p:bldLst>
  </p:timing>
</p:sld>
</file>

<file path=ppt/theme/theme1.xml><?xml version="1.0" encoding="utf-8"?>
<a:theme xmlns:a="http://schemas.openxmlformats.org/drawingml/2006/main" name="默认设计模板">
  <a:themeElements>
    <a:clrScheme name="默认设计模板 14">
      <a:dk1>
        <a:srgbClr val="000000"/>
      </a:dk1>
      <a:lt1>
        <a:srgbClr val="FFFFFF"/>
      </a:lt1>
      <a:dk2>
        <a:srgbClr val="000000"/>
      </a:dk2>
      <a:lt2>
        <a:srgbClr val="808080"/>
      </a:lt2>
      <a:accent1>
        <a:srgbClr val="000000"/>
      </a:accent1>
      <a:accent2>
        <a:srgbClr val="333399"/>
      </a:accent2>
      <a:accent3>
        <a:srgbClr val="FFFFFF"/>
      </a:accent3>
      <a:accent4>
        <a:srgbClr val="000000"/>
      </a:accent4>
      <a:accent5>
        <a:srgbClr val="AAAAAA"/>
      </a:accent5>
      <a:accent6>
        <a:srgbClr val="2D2D8A"/>
      </a:accent6>
      <a:hlink>
        <a:srgbClr val="009999"/>
      </a:hlink>
      <a:folHlink>
        <a:srgbClr val="FF33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FF"/>
        </a:lt1>
        <a:dk2>
          <a:srgbClr val="000000"/>
        </a:dk2>
        <a:lt2>
          <a:srgbClr val="808080"/>
        </a:lt2>
        <a:accent1>
          <a:srgbClr val="000000"/>
        </a:accent1>
        <a:accent2>
          <a:srgbClr val="333399"/>
        </a:accent2>
        <a:accent3>
          <a:srgbClr val="FFFFFF"/>
        </a:accent3>
        <a:accent4>
          <a:srgbClr val="000000"/>
        </a:accent4>
        <a:accent5>
          <a:srgbClr val="AAAAAA"/>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14">
        <a:dk1>
          <a:srgbClr val="000000"/>
        </a:dk1>
        <a:lt1>
          <a:srgbClr val="FFFFFF"/>
        </a:lt1>
        <a:dk2>
          <a:srgbClr val="000000"/>
        </a:dk2>
        <a:lt2>
          <a:srgbClr val="808080"/>
        </a:lt2>
        <a:accent1>
          <a:srgbClr val="000000"/>
        </a:accent1>
        <a:accent2>
          <a:srgbClr val="333399"/>
        </a:accent2>
        <a:accent3>
          <a:srgbClr val="FFFFFF"/>
        </a:accent3>
        <a:accent4>
          <a:srgbClr val="000000"/>
        </a:accent4>
        <a:accent5>
          <a:srgbClr val="AAAAAA"/>
        </a:accent5>
        <a:accent6>
          <a:srgbClr val="2D2D8A"/>
        </a:accent6>
        <a:hlink>
          <a:srgbClr val="009999"/>
        </a:hlink>
        <a:folHlink>
          <a:srgbClr val="FF33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2523</Words>
  <Application>WPS 演示</Application>
  <PresentationFormat>全屏显示(4:3)</PresentationFormat>
  <Paragraphs>447</Paragraphs>
  <Slides>28</Slides>
  <Notes>12</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191</vt:i4>
      </vt:variant>
      <vt:variant>
        <vt:lpstr>幻灯片标题</vt:lpstr>
      </vt:variant>
      <vt:variant>
        <vt:i4>28</vt:i4>
      </vt:variant>
    </vt:vector>
  </HeadingPairs>
  <TitlesOfParts>
    <vt:vector size="234" baseType="lpstr">
      <vt:lpstr>Arial</vt:lpstr>
      <vt:lpstr>宋体</vt:lpstr>
      <vt:lpstr>Wingdings</vt:lpstr>
      <vt:lpstr>Times New Roman</vt:lpstr>
      <vt:lpstr>楷体_GB2312</vt:lpstr>
      <vt:lpstr>新宋体</vt:lpstr>
      <vt:lpstr>黑体</vt:lpstr>
      <vt:lpstr>隶书</vt:lpstr>
      <vt:lpstr>微软雅黑</vt:lpstr>
      <vt:lpstr>Arial Unicode MS</vt:lpstr>
      <vt:lpstr>创艺简魏碑</vt:lpstr>
      <vt:lpstr>创艺简粗黑</vt:lpstr>
      <vt:lpstr>Symbol</vt:lpstr>
      <vt:lpstr>华文仿宋</vt:lpstr>
      <vt:lpstr>默认设计模板</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Equation.3</vt:lpstr>
      <vt:lpstr>Equation.3</vt:lpstr>
      <vt:lpstr>Equation.DSMT4</vt:lpstr>
      <vt:lpstr>Equation.DSMT4</vt:lpstr>
      <vt:lpstr>Equation.DSMT4</vt:lpstr>
      <vt:lpstr>Equation.DSMT4</vt:lpstr>
      <vt:lpstr>Equation.DSMT4</vt:lpstr>
      <vt:lpstr>Equation.DSMT4</vt:lpstr>
      <vt:lpstr>Equation.3</vt:lpstr>
      <vt:lpstr>Equation.3</vt:lpstr>
      <vt:lpstr>Equation.3</vt:lpstr>
      <vt:lpstr>Equation.DSMT4</vt:lpstr>
      <vt:lpstr>Equation.DSMT4</vt:lpstr>
      <vt:lpstr>Equation.DSMT4</vt:lpstr>
      <vt:lpstr>Equation.DSMT4</vt:lpstr>
      <vt:lpstr>Equation.DSMT4</vt:lpstr>
      <vt:lpstr>Equation.DSMT4</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Equation.DSMT4</vt:lpstr>
      <vt:lpstr>Equation.DSMT4</vt:lpstr>
      <vt:lpstr>Equation.DSMT4</vt:lpstr>
      <vt:lpstr>Equation.DSMT4</vt:lpstr>
      <vt:lpstr>Equation.3</vt:lpstr>
      <vt:lpstr>Equation.3</vt:lpstr>
      <vt:lpstr>Equation.3</vt:lpstr>
      <vt:lpstr>Equation.3</vt:lpstr>
      <vt:lpstr>Equation.DSMT4</vt:lpstr>
      <vt:lpstr>Equation.DSMT4</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Equation.DSMT4</vt:lpstr>
      <vt:lpstr>Equation.3</vt:lpstr>
      <vt:lpstr>Equation.DSMT4</vt:lpstr>
      <vt:lpstr>Equation.3</vt:lpstr>
      <vt:lpstr>Equation.DSMT4</vt:lpstr>
      <vt:lpstr>Equation.3</vt:lpstr>
      <vt:lpstr>Equation.DSMT4</vt:lpstr>
      <vt:lpstr>Equation.3</vt:lpstr>
      <vt:lpstr>Equation.DSMT4</vt:lpstr>
      <vt:lpstr>Equation.DSMT4</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Equation.DSMT4</vt:lpstr>
      <vt:lpstr>Equation.DSMT4</vt:lpstr>
      <vt:lpstr>Equation.3</vt:lpstr>
      <vt:lpstr>Equation.3</vt:lpstr>
      <vt:lpstr>Equation.3</vt:lpstr>
      <vt:lpstr>Equation.DSMT4</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Equation.DSMT4</vt:lpstr>
      <vt:lpstr>Equation.3</vt:lpstr>
      <vt:lpstr>Equation.DSMT4</vt:lpstr>
      <vt:lpstr>Equation.3</vt:lpstr>
      <vt:lpstr>Equation.3</vt:lpstr>
      <vt:lpstr>Equation.3</vt:lpstr>
      <vt:lpstr>Equation.3</vt:lpstr>
      <vt:lpstr>Equation.3</vt:lpstr>
      <vt:lpstr>Equation.DSMT4</vt:lpstr>
      <vt:lpstr>Equation.3</vt:lpstr>
      <vt:lpstr>Equation.3</vt:lpstr>
      <vt:lpstr>Equation.3</vt:lpstr>
      <vt:lpstr>Equation.3</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Equation.DSMT4</vt:lpstr>
      <vt:lpstr>Equation.3</vt:lpstr>
      <vt:lpstr>Equation.DSMT4</vt:lpstr>
      <vt:lpstr>Equation.DSMT4</vt:lpstr>
      <vt:lpstr>Equation.DSMT4</vt:lpstr>
      <vt:lpstr>Equation.3</vt:lpstr>
      <vt:lpstr>Equation.3</vt:lpstr>
      <vt:lpstr>Equation.DSMT4</vt:lpstr>
      <vt:lpstr>Equation.3</vt:lpstr>
      <vt:lpstr>Equation.3</vt:lpstr>
      <vt:lpstr>Equation.DSMT4</vt:lpstr>
      <vt:lpstr>Equation.DSMT4</vt:lpstr>
      <vt:lpstr>PowerPoint 演示文稿</vt:lpstr>
      <vt:lpstr>PowerPoint 演示文稿</vt:lpstr>
      <vt:lpstr>第3章  刚体的定轴转动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华中科大</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第5章    刚体的定轴转动</dc:title>
  <dc:creator>朱佑新</dc:creator>
  <cp:lastModifiedBy>kaiwa</cp:lastModifiedBy>
  <cp:revision>248</cp:revision>
  <dcterms:created xsi:type="dcterms:W3CDTF">2003-05-11T13:36:00Z</dcterms:created>
  <dcterms:modified xsi:type="dcterms:W3CDTF">2021-03-22T09:45:16Z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