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activeX/activeX2.bin" ContentType="application/vnd.ms-office.activeX"/>
  <Override PartName="/ppt/activeX/activeX2.xml" ContentType="application/vnd.ms-office.activeX+xml"/>
  <Override PartName="/ppt/activeX/activeX3.bin" ContentType="application/vnd.ms-office.activeX"/>
  <Override PartName="/ppt/activeX/activeX3.xml" ContentType="application/vnd.ms-office.activeX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36"/>
  </p:handoutMasterIdLst>
  <p:sldIdLst>
    <p:sldId id="333" r:id="rId5"/>
    <p:sldId id="373" r:id="rId7"/>
    <p:sldId id="383" r:id="rId8"/>
    <p:sldId id="384" r:id="rId9"/>
    <p:sldId id="38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37" r:id="rId18"/>
    <p:sldId id="335" r:id="rId19"/>
    <p:sldId id="357" r:id="rId20"/>
    <p:sldId id="359" r:id="rId21"/>
    <p:sldId id="358" r:id="rId22"/>
    <p:sldId id="369" r:id="rId23"/>
    <p:sldId id="370" r:id="rId24"/>
    <p:sldId id="371" r:id="rId25"/>
    <p:sldId id="372" r:id="rId26"/>
    <p:sldId id="352" r:id="rId27"/>
    <p:sldId id="353" r:id="rId28"/>
    <p:sldId id="348" r:id="rId29"/>
    <p:sldId id="355" r:id="rId30"/>
    <p:sldId id="360" r:id="rId31"/>
    <p:sldId id="361" r:id="rId32"/>
    <p:sldId id="366" r:id="rId33"/>
    <p:sldId id="367" r:id="rId34"/>
    <p:sldId id="368" r:id="rId35"/>
  </p:sldIdLst>
  <p:sldSz cx="9144000" cy="6858000" type="screen4x3"/>
  <p:notesSz cx="6760845" cy="99421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990033"/>
    <a:srgbClr val="9933FF"/>
    <a:srgbClr val="FF9933"/>
    <a:srgbClr val="FF6600"/>
    <a:srgbClr val="FF99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8" autoAdjust="0"/>
    <p:restoredTop sz="88792" autoAdjust="0"/>
  </p:normalViewPr>
  <p:slideViewPr>
    <p:cSldViewPr snapToGrid="0">
      <p:cViewPr varScale="1">
        <p:scale>
          <a:sx n="62" d="100"/>
          <a:sy n="62" d="100"/>
        </p:scale>
        <p:origin x="133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7" Type="http://schemas.openxmlformats.org/officeDocument/2006/relationships/image" Target="../media/image9.emf"/><Relationship Id="rId6" Type="http://schemas.openxmlformats.org/officeDocument/2006/relationships/image" Target="../media/image8.w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wmf"/><Relationship Id="rId8" Type="http://schemas.openxmlformats.org/officeDocument/2006/relationships/image" Target="../media/image112.wmf"/><Relationship Id="rId7" Type="http://schemas.openxmlformats.org/officeDocument/2006/relationships/image" Target="../media/image101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111.wmf"/><Relationship Id="rId3" Type="http://schemas.openxmlformats.org/officeDocument/2006/relationships/image" Target="../media/image97.wmf"/><Relationship Id="rId2" Type="http://schemas.openxmlformats.org/officeDocument/2006/relationships/image" Target="../media/image110.wmf"/><Relationship Id="rId11" Type="http://schemas.openxmlformats.org/officeDocument/2006/relationships/image" Target="../media/image114.emf"/><Relationship Id="rId10" Type="http://schemas.openxmlformats.org/officeDocument/2006/relationships/image" Target="../media/image103.wmf"/><Relationship Id="rId1" Type="http://schemas.openxmlformats.org/officeDocument/2006/relationships/image" Target="../media/image109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wmf"/><Relationship Id="rId8" Type="http://schemas.openxmlformats.org/officeDocument/2006/relationships/image" Target="../media/image121.wmf"/><Relationship Id="rId7" Type="http://schemas.openxmlformats.org/officeDocument/2006/relationships/image" Target="../media/image120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01.wmf"/><Relationship Id="rId11" Type="http://schemas.openxmlformats.org/officeDocument/2006/relationships/image" Target="../media/image124.emf"/><Relationship Id="rId10" Type="http://schemas.openxmlformats.org/officeDocument/2006/relationships/image" Target="../media/image123.wmf"/><Relationship Id="rId1" Type="http://schemas.openxmlformats.org/officeDocument/2006/relationships/image" Target="../media/image1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1.wmf"/><Relationship Id="rId5" Type="http://schemas.openxmlformats.org/officeDocument/2006/relationships/image" Target="../media/image125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wmf"/><Relationship Id="rId8" Type="http://schemas.openxmlformats.org/officeDocument/2006/relationships/image" Target="../media/image139.wmf"/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0" Type="http://schemas.openxmlformats.org/officeDocument/2006/relationships/image" Target="../media/image141.wmf"/><Relationship Id="rId1" Type="http://schemas.openxmlformats.org/officeDocument/2006/relationships/image" Target="../media/image132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wmf"/><Relationship Id="rId8" Type="http://schemas.openxmlformats.org/officeDocument/2006/relationships/image" Target="../media/image142.wmf"/><Relationship Id="rId7" Type="http://schemas.openxmlformats.org/officeDocument/2006/relationships/image" Target="../media/image141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1" Type="http://schemas.openxmlformats.org/officeDocument/2006/relationships/image" Target="../media/image139.wmf"/><Relationship Id="rId10" Type="http://schemas.openxmlformats.org/officeDocument/2006/relationships/image" Target="../media/image144.wmf"/><Relationship Id="rId1" Type="http://schemas.openxmlformats.org/officeDocument/2006/relationships/image" Target="../media/image132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emf"/><Relationship Id="rId8" Type="http://schemas.openxmlformats.org/officeDocument/2006/relationships/image" Target="../media/image152.emf"/><Relationship Id="rId7" Type="http://schemas.openxmlformats.org/officeDocument/2006/relationships/image" Target="../media/image151.emf"/><Relationship Id="rId6" Type="http://schemas.openxmlformats.org/officeDocument/2006/relationships/image" Target="../media/image150.e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1" Type="http://schemas.openxmlformats.org/officeDocument/2006/relationships/image" Target="../media/image155.emf"/><Relationship Id="rId10" Type="http://schemas.openxmlformats.org/officeDocument/2006/relationships/image" Target="../media/image154.emf"/><Relationship Id="rId1" Type="http://schemas.openxmlformats.org/officeDocument/2006/relationships/image" Target="../media/image145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4.wmf"/><Relationship Id="rId8" Type="http://schemas.openxmlformats.org/officeDocument/2006/relationships/image" Target="../media/image163.emf"/><Relationship Id="rId7" Type="http://schemas.openxmlformats.org/officeDocument/2006/relationships/image" Target="../media/image162.wmf"/><Relationship Id="rId6" Type="http://schemas.openxmlformats.org/officeDocument/2006/relationships/image" Target="../media/image161.emf"/><Relationship Id="rId5" Type="http://schemas.openxmlformats.org/officeDocument/2006/relationships/image" Target="../media/image160.emf"/><Relationship Id="rId4" Type="http://schemas.openxmlformats.org/officeDocument/2006/relationships/image" Target="../media/image159.wmf"/><Relationship Id="rId3" Type="http://schemas.openxmlformats.org/officeDocument/2006/relationships/image" Target="../media/image158.emf"/><Relationship Id="rId2" Type="http://schemas.openxmlformats.org/officeDocument/2006/relationships/image" Target="../media/image157.wmf"/><Relationship Id="rId10" Type="http://schemas.openxmlformats.org/officeDocument/2006/relationships/image" Target="../media/image165.wmf"/><Relationship Id="rId1" Type="http://schemas.openxmlformats.org/officeDocument/2006/relationships/image" Target="../media/image156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1.emf"/><Relationship Id="rId5" Type="http://schemas.openxmlformats.org/officeDocument/2006/relationships/image" Target="../media/image170.emf"/><Relationship Id="rId4" Type="http://schemas.openxmlformats.org/officeDocument/2006/relationships/image" Target="../media/image169.wmf"/><Relationship Id="rId3" Type="http://schemas.openxmlformats.org/officeDocument/2006/relationships/image" Target="../media/image168.e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8.emf"/><Relationship Id="rId8" Type="http://schemas.openxmlformats.org/officeDocument/2006/relationships/image" Target="../media/image177.emf"/><Relationship Id="rId7" Type="http://schemas.openxmlformats.org/officeDocument/2006/relationships/image" Target="../media/image176.emf"/><Relationship Id="rId6" Type="http://schemas.openxmlformats.org/officeDocument/2006/relationships/image" Target="../media/image175.emf"/><Relationship Id="rId5" Type="http://schemas.openxmlformats.org/officeDocument/2006/relationships/image" Target="../media/image174.wmf"/><Relationship Id="rId4" Type="http://schemas.openxmlformats.org/officeDocument/2006/relationships/image" Target="../media/image173.emf"/><Relationship Id="rId3" Type="http://schemas.openxmlformats.org/officeDocument/2006/relationships/image" Target="../media/image172.emf"/><Relationship Id="rId2" Type="http://schemas.openxmlformats.org/officeDocument/2006/relationships/image" Target="../media/image166.wmf"/><Relationship Id="rId10" Type="http://schemas.openxmlformats.org/officeDocument/2006/relationships/image" Target="../media/image179.emf"/><Relationship Id="rId1" Type="http://schemas.openxmlformats.org/officeDocument/2006/relationships/image" Target="../media/image167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wmf"/><Relationship Id="rId8" Type="http://schemas.openxmlformats.org/officeDocument/2006/relationships/image" Target="../media/image188.wmf"/><Relationship Id="rId7" Type="http://schemas.openxmlformats.org/officeDocument/2006/relationships/image" Target="../media/image187.wmf"/><Relationship Id="rId6" Type="http://schemas.openxmlformats.org/officeDocument/2006/relationships/image" Target="../media/image186.wmf"/><Relationship Id="rId5" Type="http://schemas.openxmlformats.org/officeDocument/2006/relationships/image" Target="../media/image185.emf"/><Relationship Id="rId4" Type="http://schemas.openxmlformats.org/officeDocument/2006/relationships/image" Target="../media/image184.wmf"/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2" Type="http://schemas.openxmlformats.org/officeDocument/2006/relationships/image" Target="../media/image192.wmf"/><Relationship Id="rId11" Type="http://schemas.openxmlformats.org/officeDocument/2006/relationships/image" Target="../media/image191.wmf"/><Relationship Id="rId10" Type="http://schemas.openxmlformats.org/officeDocument/2006/relationships/image" Target="../media/image190.wmf"/><Relationship Id="rId1" Type="http://schemas.openxmlformats.org/officeDocument/2006/relationships/image" Target="../media/image181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wmf"/><Relationship Id="rId8" Type="http://schemas.openxmlformats.org/officeDocument/2006/relationships/image" Target="../media/image200.emf"/><Relationship Id="rId7" Type="http://schemas.openxmlformats.org/officeDocument/2006/relationships/image" Target="../media/image199.emf"/><Relationship Id="rId6" Type="http://schemas.openxmlformats.org/officeDocument/2006/relationships/image" Target="../media/image198.emf"/><Relationship Id="rId5" Type="http://schemas.openxmlformats.org/officeDocument/2006/relationships/image" Target="../media/image197.emf"/><Relationship Id="rId4" Type="http://schemas.openxmlformats.org/officeDocument/2006/relationships/image" Target="../media/image196.wmf"/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5" Type="http://schemas.openxmlformats.org/officeDocument/2006/relationships/image" Target="../media/image207.wmf"/><Relationship Id="rId14" Type="http://schemas.openxmlformats.org/officeDocument/2006/relationships/image" Target="../media/image206.wmf"/><Relationship Id="rId13" Type="http://schemas.openxmlformats.org/officeDocument/2006/relationships/image" Target="../media/image205.wmf"/><Relationship Id="rId12" Type="http://schemas.openxmlformats.org/officeDocument/2006/relationships/image" Target="../media/image204.emf"/><Relationship Id="rId11" Type="http://schemas.openxmlformats.org/officeDocument/2006/relationships/image" Target="../media/image203.emf"/><Relationship Id="rId10" Type="http://schemas.openxmlformats.org/officeDocument/2006/relationships/image" Target="../media/image202.wmf"/><Relationship Id="rId1" Type="http://schemas.openxmlformats.org/officeDocument/2006/relationships/image" Target="../media/image193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6.emf"/><Relationship Id="rId8" Type="http://schemas.openxmlformats.org/officeDocument/2006/relationships/image" Target="../media/image215.wmf"/><Relationship Id="rId7" Type="http://schemas.openxmlformats.org/officeDocument/2006/relationships/image" Target="../media/image214.wmf"/><Relationship Id="rId6" Type="http://schemas.openxmlformats.org/officeDocument/2006/relationships/image" Target="../media/image213.wmf"/><Relationship Id="rId5" Type="http://schemas.openxmlformats.org/officeDocument/2006/relationships/image" Target="../media/image212.emf"/><Relationship Id="rId4" Type="http://schemas.openxmlformats.org/officeDocument/2006/relationships/image" Target="../media/image211.emf"/><Relationship Id="rId3" Type="http://schemas.openxmlformats.org/officeDocument/2006/relationships/image" Target="../media/image210.emf"/><Relationship Id="rId22" Type="http://schemas.openxmlformats.org/officeDocument/2006/relationships/image" Target="../media/image229.wmf"/><Relationship Id="rId21" Type="http://schemas.openxmlformats.org/officeDocument/2006/relationships/image" Target="../media/image228.wmf"/><Relationship Id="rId20" Type="http://schemas.openxmlformats.org/officeDocument/2006/relationships/image" Target="../media/image227.wmf"/><Relationship Id="rId2" Type="http://schemas.openxmlformats.org/officeDocument/2006/relationships/image" Target="../media/image209.emf"/><Relationship Id="rId19" Type="http://schemas.openxmlformats.org/officeDocument/2006/relationships/image" Target="../media/image226.wmf"/><Relationship Id="rId18" Type="http://schemas.openxmlformats.org/officeDocument/2006/relationships/image" Target="../media/image225.wmf"/><Relationship Id="rId17" Type="http://schemas.openxmlformats.org/officeDocument/2006/relationships/image" Target="../media/image224.wmf"/><Relationship Id="rId16" Type="http://schemas.openxmlformats.org/officeDocument/2006/relationships/image" Target="../media/image223.wmf"/><Relationship Id="rId15" Type="http://schemas.openxmlformats.org/officeDocument/2006/relationships/image" Target="../media/image222.wmf"/><Relationship Id="rId14" Type="http://schemas.openxmlformats.org/officeDocument/2006/relationships/image" Target="../media/image221.wmf"/><Relationship Id="rId13" Type="http://schemas.openxmlformats.org/officeDocument/2006/relationships/image" Target="../media/image220.wmf"/><Relationship Id="rId12" Type="http://schemas.openxmlformats.org/officeDocument/2006/relationships/image" Target="../media/image219.wmf"/><Relationship Id="rId11" Type="http://schemas.openxmlformats.org/officeDocument/2006/relationships/image" Target="../media/image218.wmf"/><Relationship Id="rId10" Type="http://schemas.openxmlformats.org/officeDocument/2006/relationships/image" Target="../media/image217.wmf"/><Relationship Id="rId1" Type="http://schemas.openxmlformats.org/officeDocument/2006/relationships/image" Target="../media/image208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5.emf"/><Relationship Id="rId5" Type="http://schemas.openxmlformats.org/officeDocument/2006/relationships/image" Target="../media/image234.emf"/><Relationship Id="rId4" Type="http://schemas.openxmlformats.org/officeDocument/2006/relationships/image" Target="../media/image233.emf"/><Relationship Id="rId3" Type="http://schemas.openxmlformats.org/officeDocument/2006/relationships/image" Target="../media/image232.emf"/><Relationship Id="rId2" Type="http://schemas.openxmlformats.org/officeDocument/2006/relationships/image" Target="../media/image231.emf"/><Relationship Id="rId1" Type="http://schemas.openxmlformats.org/officeDocument/2006/relationships/image" Target="../media/image230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5.emf"/><Relationship Id="rId8" Type="http://schemas.openxmlformats.org/officeDocument/2006/relationships/image" Target="../media/image244.emf"/><Relationship Id="rId7" Type="http://schemas.openxmlformats.org/officeDocument/2006/relationships/image" Target="../media/image243.emf"/><Relationship Id="rId6" Type="http://schemas.openxmlformats.org/officeDocument/2006/relationships/image" Target="../media/image242.emf"/><Relationship Id="rId5" Type="http://schemas.openxmlformats.org/officeDocument/2006/relationships/image" Target="../media/image241.emf"/><Relationship Id="rId4" Type="http://schemas.openxmlformats.org/officeDocument/2006/relationships/image" Target="../media/image240.emf"/><Relationship Id="rId3" Type="http://schemas.openxmlformats.org/officeDocument/2006/relationships/image" Target="../media/image239.emf"/><Relationship Id="rId2" Type="http://schemas.openxmlformats.org/officeDocument/2006/relationships/image" Target="../media/image238.emf"/><Relationship Id="rId11" Type="http://schemas.openxmlformats.org/officeDocument/2006/relationships/image" Target="../media/image247.emf"/><Relationship Id="rId10" Type="http://schemas.openxmlformats.org/officeDocument/2006/relationships/image" Target="../media/image246.emf"/><Relationship Id="rId1" Type="http://schemas.openxmlformats.org/officeDocument/2006/relationships/image" Target="../media/image237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emf"/><Relationship Id="rId8" Type="http://schemas.openxmlformats.org/officeDocument/2006/relationships/image" Target="../media/image45.emf"/><Relationship Id="rId7" Type="http://schemas.openxmlformats.org/officeDocument/2006/relationships/image" Target="../media/image44.w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0" Type="http://schemas.openxmlformats.org/officeDocument/2006/relationships/image" Target="../media/image47.emf"/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emf"/><Relationship Id="rId8" Type="http://schemas.openxmlformats.org/officeDocument/2006/relationships/image" Target="../media/image54.wmf"/><Relationship Id="rId7" Type="http://schemas.openxmlformats.org/officeDocument/2006/relationships/image" Target="../media/image53.emf"/><Relationship Id="rId6" Type="http://schemas.openxmlformats.org/officeDocument/2006/relationships/image" Target="../media/image44.wmf"/><Relationship Id="rId5" Type="http://schemas.openxmlformats.org/officeDocument/2006/relationships/image" Target="../media/image52.emf"/><Relationship Id="rId4" Type="http://schemas.openxmlformats.org/officeDocument/2006/relationships/image" Target="../media/image51.emf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4" Type="http://schemas.openxmlformats.org/officeDocument/2006/relationships/image" Target="../media/image60.emf"/><Relationship Id="rId13" Type="http://schemas.openxmlformats.org/officeDocument/2006/relationships/image" Target="../media/image59.emf"/><Relationship Id="rId12" Type="http://schemas.openxmlformats.org/officeDocument/2006/relationships/image" Target="../media/image58.emf"/><Relationship Id="rId11" Type="http://schemas.openxmlformats.org/officeDocument/2006/relationships/image" Target="../media/image57.emf"/><Relationship Id="rId10" Type="http://schemas.openxmlformats.org/officeDocument/2006/relationships/image" Target="../media/image56.emf"/><Relationship Id="rId1" Type="http://schemas.openxmlformats.org/officeDocument/2006/relationships/image" Target="../media/image48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emf"/><Relationship Id="rId8" Type="http://schemas.openxmlformats.org/officeDocument/2006/relationships/image" Target="../media/image67.emf"/><Relationship Id="rId7" Type="http://schemas.openxmlformats.org/officeDocument/2006/relationships/image" Target="../media/image66.emf"/><Relationship Id="rId6" Type="http://schemas.openxmlformats.org/officeDocument/2006/relationships/image" Target="../media/image44.wmf"/><Relationship Id="rId5" Type="http://schemas.openxmlformats.org/officeDocument/2006/relationships/image" Target="../media/image65.emf"/><Relationship Id="rId4" Type="http://schemas.openxmlformats.org/officeDocument/2006/relationships/image" Target="../media/image64.emf"/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5" Type="http://schemas.openxmlformats.org/officeDocument/2006/relationships/image" Target="../media/image74.emf"/><Relationship Id="rId14" Type="http://schemas.openxmlformats.org/officeDocument/2006/relationships/image" Target="../media/image73.emf"/><Relationship Id="rId13" Type="http://schemas.openxmlformats.org/officeDocument/2006/relationships/image" Target="../media/image72.emf"/><Relationship Id="rId12" Type="http://schemas.openxmlformats.org/officeDocument/2006/relationships/image" Target="../media/image71.emf"/><Relationship Id="rId11" Type="http://schemas.openxmlformats.org/officeDocument/2006/relationships/image" Target="../media/image70.emf"/><Relationship Id="rId10" Type="http://schemas.openxmlformats.org/officeDocument/2006/relationships/image" Target="../media/image69.emf"/><Relationship Id="rId1" Type="http://schemas.openxmlformats.org/officeDocument/2006/relationships/image" Target="../media/image61.e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3.wmf"/><Relationship Id="rId8" Type="http://schemas.openxmlformats.org/officeDocument/2006/relationships/image" Target="../media/image92.wmf"/><Relationship Id="rId7" Type="http://schemas.openxmlformats.org/officeDocument/2006/relationships/image" Target="../media/image91.wmf"/><Relationship Id="rId6" Type="http://schemas.openxmlformats.org/officeDocument/2006/relationships/image" Target="../media/image90.emf"/><Relationship Id="rId5" Type="http://schemas.openxmlformats.org/officeDocument/2006/relationships/image" Target="../media/image89.wmf"/><Relationship Id="rId4" Type="http://schemas.openxmlformats.org/officeDocument/2006/relationships/image" Target="../media/image88.e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2" Type="http://schemas.openxmlformats.org/officeDocument/2006/relationships/image" Target="../media/image96.wmf"/><Relationship Id="rId11" Type="http://schemas.openxmlformats.org/officeDocument/2006/relationships/image" Target="../media/image95.wmf"/><Relationship Id="rId10" Type="http://schemas.openxmlformats.org/officeDocument/2006/relationships/image" Target="../media/image94.wmf"/><Relationship Id="rId1" Type="http://schemas.openxmlformats.org/officeDocument/2006/relationships/image" Target="../media/image84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image" Target="../media/image104.emf"/><Relationship Id="rId7" Type="http://schemas.openxmlformats.org/officeDocument/2006/relationships/image" Target="../media/image103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2" Type="http://schemas.openxmlformats.org/officeDocument/2006/relationships/image" Target="../media/image108.wmf"/><Relationship Id="rId11" Type="http://schemas.openxmlformats.org/officeDocument/2006/relationships/image" Target="../media/image107.wmf"/><Relationship Id="rId10" Type="http://schemas.openxmlformats.org/officeDocument/2006/relationships/image" Target="../media/image106.wmf"/><Relationship Id="rId1" Type="http://schemas.openxmlformats.org/officeDocument/2006/relationships/image" Target="../media/image9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039" cy="496586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l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613" y="0"/>
            <a:ext cx="2930039" cy="496586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E7D4415-2433-4BA9-A4F2-F99EE9057344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385"/>
            <a:ext cx="2930039" cy="496586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l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613" y="9444385"/>
            <a:ext cx="2930039" cy="496586"/>
          </a:xfrm>
          <a:prstGeom prst="rect">
            <a:avLst/>
          </a:prstGeom>
        </p:spPr>
        <p:txBody>
          <a:bodyPr vert="horz" wrap="square" lIns="95443" tIns="47721" rIns="95443" bIns="47721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6961694-0C63-4EC2-9E04-5E8CB1053A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43" tIns="47721" rIns="95443" bIns="47721" numCol="1" anchor="t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43" tIns="47721" rIns="95443" bIns="47721" numCol="1" anchor="t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43" tIns="47721" rIns="95443" bIns="47721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43" tIns="47721" rIns="95443" bIns="47721" numCol="1" anchor="b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43" tIns="47721" rIns="95443" bIns="47721" numCol="1" anchor="b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32A261B-60F9-4672-AC03-9B064CD6A2F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基本概念、基本定理、定律</a:t>
            </a:r>
            <a:endParaRPr lang="zh-CN" altLang="en-US" b="1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0E32FA-2563-47F4-8949-0A771AD5C52F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刚体：</a:t>
            </a:r>
            <a:r>
              <a:rPr lang="zh-CN" altLang="en-US" b="1" smtClean="0">
                <a:solidFill>
                  <a:srgbClr val="00FF00"/>
                </a:solidFill>
                <a:ea typeface="创艺简魏碑" pitchFamily="2" charset="-122"/>
              </a:rPr>
              <a:t> </a:t>
            </a:r>
            <a:r>
              <a:rPr lang="zh-CN" altLang="en-US" b="1" i="1" smtClean="0">
                <a:solidFill>
                  <a:srgbClr val="0000FF"/>
                </a:solidFill>
                <a:ea typeface="创艺简魏碑" pitchFamily="2" charset="-122"/>
                <a:sym typeface="Symbol" panose="05050102010706020507" pitchFamily="18" charset="2"/>
              </a:rPr>
              <a:t> </a:t>
            </a:r>
            <a:r>
              <a:rPr lang="zh-CN" altLang="zh-CN" b="1" smtClean="0">
                <a:solidFill>
                  <a:srgbClr val="0000FF"/>
                </a:solidFill>
                <a:ea typeface="创艺简魏碑" pitchFamily="2" charset="-122"/>
              </a:rPr>
              <a:t>不变</a:t>
            </a:r>
            <a:endParaRPr lang="zh-CN" altLang="en-US" b="1" smtClean="0">
              <a:solidFill>
                <a:srgbClr val="0000FF"/>
              </a:solidFill>
              <a:ea typeface="创艺简魏碑" pitchFamily="2" charset="-122"/>
            </a:endParaRPr>
          </a:p>
          <a:p>
            <a:r>
              <a:rPr lang="zh-CN" altLang="en-US" b="1" smtClean="0"/>
              <a:t>飞机的自动驾驶，轮船的稳定器</a:t>
            </a:r>
            <a:r>
              <a:rPr lang="en-US" altLang="zh-CN" b="1" smtClean="0"/>
              <a:t>……</a:t>
            </a:r>
            <a:endParaRPr lang="zh-CN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21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B222D2-3EE7-4246-8ED3-F3D5FCF07C9A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MK-49</a:t>
            </a:r>
            <a:r>
              <a:rPr lang="zh-CN" altLang="en-US" dirty="0" smtClean="0"/>
              <a:t>惯导精度可达</a:t>
            </a:r>
            <a:r>
              <a:rPr lang="en-US" altLang="zh-CN" dirty="0" smtClean="0"/>
              <a:t>1Nm/14days</a:t>
            </a:r>
            <a:r>
              <a:rPr lang="zh-CN" altLang="en-US" dirty="0" smtClean="0"/>
              <a:t>，最新的</a:t>
            </a:r>
            <a:r>
              <a:rPr lang="en-US" altLang="zh-CN" dirty="0" err="1" smtClean="0"/>
              <a:t>iXBlue</a:t>
            </a:r>
            <a:r>
              <a:rPr lang="zh-CN" altLang="en-US" dirty="0" smtClean="0"/>
              <a:t>海试显示导航精度可达</a:t>
            </a:r>
            <a:r>
              <a:rPr lang="en-US" altLang="zh-CN" dirty="0" smtClean="0"/>
              <a:t>1Nm/38days   1Nm=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1/60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degree</a:t>
            </a: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7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15645" indent="-275590" defTabSz="917575">
              <a:defRPr sz="27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01090" indent="-220345" defTabSz="917575">
              <a:defRPr sz="27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41780" indent="-220345" defTabSz="917575">
              <a:defRPr sz="27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82470" indent="-220345" defTabSz="917575">
              <a:defRPr sz="27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423160" indent="-220345" defTabSz="9175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63850" indent="-220345" defTabSz="9175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303905" indent="-220345" defTabSz="9175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744595" indent="-220345" defTabSz="9175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D933EC8-6969-4B23-8E27-34008F00F7C4}" type="slidenum">
              <a:rPr lang="en-US" altLang="zh-CN" sz="1300" b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rgbClr val="FF0000"/>
                </a:solidFill>
              </a:rPr>
              <a:t>快乐大本营</a:t>
            </a:r>
            <a:r>
              <a:rPr lang="en-US" altLang="zh-CN" b="1" smtClean="0">
                <a:solidFill>
                  <a:srgbClr val="FF0000"/>
                </a:solidFill>
              </a:rPr>
              <a:t>20121012</a:t>
            </a:r>
            <a:r>
              <a:rPr lang="zh-CN" altLang="en-US" b="1" smtClean="0">
                <a:solidFill>
                  <a:srgbClr val="FF0000"/>
                </a:solidFill>
              </a:rPr>
              <a:t>期 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algn="ctr" eaLnBrk="1" hangingPunct="1"/>
            <a:r>
              <a:rPr lang="zh-CN" altLang="en-US" b="1" smtClean="0">
                <a:solidFill>
                  <a:srgbClr val="0000CC"/>
                </a:solidFill>
              </a:rPr>
              <a:t>角动量守恒 </a:t>
            </a:r>
            <a:r>
              <a:rPr lang="en-US" altLang="zh-CN" b="1" smtClean="0">
                <a:solidFill>
                  <a:srgbClr val="FF0000"/>
                </a:solidFill>
              </a:rPr>
              <a:t>1:07-1:25</a:t>
            </a:r>
            <a:endParaRPr lang="zh-CN" altLang="en-US" b="1" smtClean="0">
              <a:solidFill>
                <a:srgbClr val="FF0000"/>
              </a:solidFill>
            </a:endParaRPr>
          </a:p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559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2470" indent="-22034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21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60300F-3D2B-4BA2-B5A7-7D2C729AE0F8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瑞典裔美国海军工程师，他发明了热式发动机，改进了螺桨推进器，后来又以他所设计的在美国内战中使用的“低舷铁甲舰”而闻名；是</a:t>
            </a:r>
            <a:r>
              <a:rPr lang="en-US" altLang="zh-CN" smtClean="0"/>
              <a:t>19</a:t>
            </a:r>
            <a:r>
              <a:rPr lang="zh-CN" altLang="en-US" smtClean="0"/>
              <a:t>世纪最具创造力的工程师和发明家。</a:t>
            </a:r>
            <a:endParaRPr lang="en-US" altLang="zh-CN" smtClean="0"/>
          </a:p>
          <a:p>
            <a:r>
              <a:rPr lang="zh-CN" altLang="zh-CN" b="1" smtClean="0"/>
              <a:t>来复线火炮</a:t>
            </a:r>
            <a:endParaRPr lang="en-US" altLang="zh-CN" b="1" smtClean="0"/>
          </a:p>
          <a:p>
            <a:r>
              <a:rPr lang="zh-CN" altLang="zh-CN" smtClean="0"/>
              <a:t>美国总统约翰·泰勒及其夫人在内的军政要员</a:t>
            </a:r>
            <a:r>
              <a:rPr lang="zh-CN" altLang="en-US" smtClean="0"/>
              <a:t>。</a:t>
            </a:r>
            <a:r>
              <a:rPr lang="zh-CN" altLang="zh-CN" smtClean="0"/>
              <a:t>美国国务卿阿贝尔·厄普舍、海军部长托马斯·吉尔摩、马里兰州的众议院议员维吉尔·马克斯等</a:t>
            </a:r>
            <a:r>
              <a:rPr lang="en-US" altLang="zh-CN" smtClean="0"/>
              <a:t>7</a:t>
            </a:r>
            <a:r>
              <a:rPr lang="zh-CN" altLang="zh-CN" smtClean="0"/>
              <a:t>人被当场炸死；斯托克顿、密苏里州参议员托马斯·哈特·本顿等</a:t>
            </a:r>
            <a:r>
              <a:rPr lang="en-US" altLang="zh-CN" smtClean="0"/>
              <a:t>20</a:t>
            </a:r>
            <a:r>
              <a:rPr lang="zh-CN" altLang="zh-CN" smtClean="0"/>
              <a:t>余人受伤。 </a:t>
            </a:r>
            <a:endParaRPr lang="en-US" altLang="zh-CN" smtClean="0"/>
          </a:p>
          <a:p>
            <a:r>
              <a:rPr lang="zh-CN" altLang="en-US" smtClean="0"/>
              <a:t>抗磁质，固有磁矩为零，有外磁场时，进动，产生附加磁矩。</a:t>
            </a: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21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DC8DD0-77A2-48B5-A04F-C4FD0FFE779F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4B9F53-F528-4EA9-9FD1-46B98CDC23BC}" type="slidenum">
              <a:rPr lang="en-US" altLang="zh-CN" sz="1300"/>
            </a:fld>
            <a:endParaRPr lang="en-US" altLang="zh-CN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DB4F4F-4F1D-4A55-9C79-A541CC798E30}" type="slidenum">
              <a:rPr lang="en-US" altLang="zh-CN" sz="1300"/>
            </a:fld>
            <a:endParaRPr lang="en-US" altLang="zh-CN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9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1905F-9F2D-44A7-A2D8-9C1EF3D2FE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0F281-2761-4F6C-8BBE-B4C2C38706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71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71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A2207-DB67-4A2B-A6B3-B770FC139F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9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C467293A-D057-4F8E-B2CB-F326C4AAEA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A9A0E99D-0633-48FA-A1AB-0BBC100FDC5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AA0D91C0-EAB1-4EF0-AF1D-D0C1BAA624BD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4255DE36-BE70-440E-A36A-833E728918B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210C55CC-B103-4ECF-9486-A1B5799D903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3CF6B4FE-06B1-4058-AC89-461859FD506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50D2D6FB-91C7-4073-BEDF-B85F893068B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12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484B64B0-5DE9-47A9-A489-4C7D0658B66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C204A-212E-400A-A826-4FD19887F3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A75C65A7-9773-4A18-A34B-91DFB80F8E5F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FB688EBA-5172-4D25-A574-4F19084A5FA2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71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71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05E52876-06BE-4635-98CB-63BB97835BB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0571" y="1932277"/>
            <a:ext cx="6579810" cy="13333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1143" y="3524750"/>
            <a:ext cx="5418667" cy="15895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87350" indent="0" algn="ctr">
              <a:buNone/>
              <a:defRPr/>
            </a:lvl2pPr>
            <a:lvl3pPr marL="774065" indent="0" algn="ctr">
              <a:buNone/>
              <a:defRPr/>
            </a:lvl3pPr>
            <a:lvl4pPr marL="1161415" indent="0" algn="ctr">
              <a:buNone/>
              <a:defRPr/>
            </a:lvl4pPr>
            <a:lvl5pPr marL="1548130" indent="0" algn="ctr">
              <a:buNone/>
              <a:defRPr/>
            </a:lvl5pPr>
            <a:lvl6pPr marL="1935480" indent="0" algn="ctr">
              <a:buNone/>
              <a:defRPr/>
            </a:lvl6pPr>
            <a:lvl7pPr marL="2322195" indent="0" algn="ctr">
              <a:buNone/>
              <a:defRPr/>
            </a:lvl7pPr>
            <a:lvl8pPr marL="2709545" indent="0" algn="ctr">
              <a:buNone/>
              <a:defRPr/>
            </a:lvl8pPr>
            <a:lvl9pPr marL="309626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14572-CB43-40C9-BF8E-1E3BDF83E7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48" y="249094"/>
            <a:ext cx="6966857" cy="103669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048" y="1451368"/>
            <a:ext cx="6966857" cy="41050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662AE-30C1-489B-82FC-5D21DF05EB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482" y="3997021"/>
            <a:ext cx="6579810" cy="1235390"/>
          </a:xfrm>
          <a:prstGeom prst="rect">
            <a:avLst/>
          </a:prstGeom>
        </p:spPr>
        <p:txBody>
          <a:bodyPr anchor="t"/>
          <a:lstStyle>
            <a:lvl1pPr algn="l">
              <a:defRPr sz="3385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482" y="2636364"/>
            <a:ext cx="6579810" cy="136065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95"/>
            </a:lvl1pPr>
            <a:lvl2pPr marL="387350" indent="0">
              <a:buNone/>
              <a:defRPr sz="1525"/>
            </a:lvl2pPr>
            <a:lvl3pPr marL="774065" indent="0">
              <a:buNone/>
              <a:defRPr sz="1355"/>
            </a:lvl3pPr>
            <a:lvl4pPr marL="1161415" indent="0">
              <a:buNone/>
              <a:defRPr sz="1185"/>
            </a:lvl4pPr>
            <a:lvl5pPr marL="1548130" indent="0">
              <a:buNone/>
              <a:defRPr sz="1185"/>
            </a:lvl5pPr>
            <a:lvl6pPr marL="1935480" indent="0">
              <a:buNone/>
              <a:defRPr sz="1185"/>
            </a:lvl6pPr>
            <a:lvl7pPr marL="2322195" indent="0">
              <a:buNone/>
              <a:defRPr sz="1185"/>
            </a:lvl7pPr>
            <a:lvl8pPr marL="2709545" indent="0">
              <a:buNone/>
              <a:defRPr sz="1185"/>
            </a:lvl8pPr>
            <a:lvl9pPr marL="3096260" indent="0">
              <a:buNone/>
              <a:defRPr sz="118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B4ACD-3750-49A3-B9E4-4AC895FDD9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48" y="249094"/>
            <a:ext cx="6966857" cy="103669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047" y="1451368"/>
            <a:ext cx="3418921" cy="4105009"/>
          </a:xfrm>
          <a:prstGeom prst="rect">
            <a:avLst/>
          </a:prstGeom>
        </p:spPr>
        <p:txBody>
          <a:bodyPr/>
          <a:lstStyle>
            <a:lvl1pPr>
              <a:defRPr sz="2370"/>
            </a:lvl1pPr>
            <a:lvl2pPr>
              <a:defRPr sz="2030"/>
            </a:lvl2pPr>
            <a:lvl3pPr>
              <a:defRPr sz="1695"/>
            </a:lvl3pPr>
            <a:lvl4pPr>
              <a:defRPr sz="1525"/>
            </a:lvl4pPr>
            <a:lvl5pPr>
              <a:defRPr sz="1525"/>
            </a:lvl5pPr>
            <a:lvl6pPr>
              <a:defRPr sz="1525"/>
            </a:lvl6pPr>
            <a:lvl7pPr>
              <a:defRPr sz="1525"/>
            </a:lvl7pPr>
            <a:lvl8pPr>
              <a:defRPr sz="1525"/>
            </a:lvl8pPr>
            <a:lvl9pPr>
              <a:defRPr sz="152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34984" y="1451368"/>
            <a:ext cx="3418921" cy="4105009"/>
          </a:xfrm>
          <a:prstGeom prst="rect">
            <a:avLst/>
          </a:prstGeom>
        </p:spPr>
        <p:txBody>
          <a:bodyPr/>
          <a:lstStyle>
            <a:lvl1pPr>
              <a:defRPr sz="2370"/>
            </a:lvl1pPr>
            <a:lvl2pPr>
              <a:defRPr sz="2030"/>
            </a:lvl2pPr>
            <a:lvl3pPr>
              <a:defRPr sz="1695"/>
            </a:lvl3pPr>
            <a:lvl4pPr>
              <a:defRPr sz="1525"/>
            </a:lvl4pPr>
            <a:lvl5pPr>
              <a:defRPr sz="1525"/>
            </a:lvl5pPr>
            <a:lvl6pPr>
              <a:defRPr sz="1525"/>
            </a:lvl6pPr>
            <a:lvl7pPr>
              <a:defRPr sz="1525"/>
            </a:lvl7pPr>
            <a:lvl8pPr>
              <a:defRPr sz="1525"/>
            </a:lvl8pPr>
            <a:lvl9pPr>
              <a:defRPr sz="152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608FA-4BC6-425C-A86E-234426EE0F0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48" y="249094"/>
            <a:ext cx="6966857" cy="1036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7048" y="1392334"/>
            <a:ext cx="3420265" cy="5802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30" b="1"/>
            </a:lvl1pPr>
            <a:lvl2pPr marL="387350" indent="0">
              <a:buNone/>
              <a:defRPr sz="1695" b="1"/>
            </a:lvl2pPr>
            <a:lvl3pPr marL="774065" indent="0">
              <a:buNone/>
              <a:defRPr sz="1525" b="1"/>
            </a:lvl3pPr>
            <a:lvl4pPr marL="1161415" indent="0">
              <a:buNone/>
              <a:defRPr sz="1355" b="1"/>
            </a:lvl4pPr>
            <a:lvl5pPr marL="1548130" indent="0">
              <a:buNone/>
              <a:defRPr sz="1355" b="1"/>
            </a:lvl5pPr>
            <a:lvl6pPr marL="1935480" indent="0">
              <a:buNone/>
              <a:defRPr sz="1355" b="1"/>
            </a:lvl6pPr>
            <a:lvl7pPr marL="2322195" indent="0">
              <a:buNone/>
              <a:defRPr sz="1355" b="1"/>
            </a:lvl7pPr>
            <a:lvl8pPr marL="2709545" indent="0">
              <a:buNone/>
              <a:defRPr sz="1355" b="1"/>
            </a:lvl8pPr>
            <a:lvl9pPr marL="3096260" indent="0">
              <a:buNone/>
              <a:defRPr sz="1355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048" y="1972593"/>
            <a:ext cx="3420265" cy="3583784"/>
          </a:xfrm>
          <a:prstGeom prst="rect">
            <a:avLst/>
          </a:prstGeom>
        </p:spPr>
        <p:txBody>
          <a:bodyPr/>
          <a:lstStyle>
            <a:lvl1pPr>
              <a:defRPr sz="2030"/>
            </a:lvl1pPr>
            <a:lvl2pPr>
              <a:defRPr sz="1695"/>
            </a:lvl2pPr>
            <a:lvl3pPr>
              <a:defRPr sz="15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32297" y="1392334"/>
            <a:ext cx="3421608" cy="5802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30" b="1"/>
            </a:lvl1pPr>
            <a:lvl2pPr marL="387350" indent="0">
              <a:buNone/>
              <a:defRPr sz="1695" b="1"/>
            </a:lvl2pPr>
            <a:lvl3pPr marL="774065" indent="0">
              <a:buNone/>
              <a:defRPr sz="1525" b="1"/>
            </a:lvl3pPr>
            <a:lvl4pPr marL="1161415" indent="0">
              <a:buNone/>
              <a:defRPr sz="1355" b="1"/>
            </a:lvl4pPr>
            <a:lvl5pPr marL="1548130" indent="0">
              <a:buNone/>
              <a:defRPr sz="1355" b="1"/>
            </a:lvl5pPr>
            <a:lvl6pPr marL="1935480" indent="0">
              <a:buNone/>
              <a:defRPr sz="1355" b="1"/>
            </a:lvl6pPr>
            <a:lvl7pPr marL="2322195" indent="0">
              <a:buNone/>
              <a:defRPr sz="1355" b="1"/>
            </a:lvl7pPr>
            <a:lvl8pPr marL="2709545" indent="0">
              <a:buNone/>
              <a:defRPr sz="1355" b="1"/>
            </a:lvl8pPr>
            <a:lvl9pPr marL="3096260" indent="0">
              <a:buNone/>
              <a:defRPr sz="1355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932297" y="1972593"/>
            <a:ext cx="3421608" cy="3583784"/>
          </a:xfrm>
          <a:prstGeom prst="rect">
            <a:avLst/>
          </a:prstGeom>
        </p:spPr>
        <p:txBody>
          <a:bodyPr/>
          <a:lstStyle>
            <a:lvl1pPr>
              <a:defRPr sz="2030"/>
            </a:lvl1pPr>
            <a:lvl2pPr>
              <a:defRPr sz="1695"/>
            </a:lvl2pPr>
            <a:lvl3pPr>
              <a:defRPr sz="15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1817-6237-4486-BCF7-2F9F08ADFA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48" y="249094"/>
            <a:ext cx="6966857" cy="103669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5E976-3EBE-42D7-BB2C-33CFCD4853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F8A9D-9831-4135-BE7C-02801F8FAA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1D51A-7DA0-42C0-8F96-7E04D3CB3B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48" y="247654"/>
            <a:ext cx="2546720" cy="1053969"/>
          </a:xfrm>
          <a:prstGeom prst="rect">
            <a:avLst/>
          </a:prstGeom>
        </p:spPr>
        <p:txBody>
          <a:bodyPr anchor="b"/>
          <a:lstStyle>
            <a:lvl1pPr algn="l">
              <a:defRPr sz="1695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6498" y="247654"/>
            <a:ext cx="4327407" cy="5308723"/>
          </a:xfrm>
          <a:prstGeom prst="rect">
            <a:avLst/>
          </a:prstGeom>
        </p:spPr>
        <p:txBody>
          <a:bodyPr/>
          <a:lstStyle>
            <a:lvl1pPr>
              <a:defRPr sz="2710"/>
            </a:lvl1pPr>
            <a:lvl2pPr>
              <a:defRPr sz="2370"/>
            </a:lvl2pPr>
            <a:lvl3pPr>
              <a:defRPr sz="2030"/>
            </a:lvl3pPr>
            <a:lvl4pPr>
              <a:defRPr sz="1695"/>
            </a:lvl4pPr>
            <a:lvl5pPr>
              <a:defRPr sz="1695"/>
            </a:lvl5pPr>
            <a:lvl6pPr>
              <a:defRPr sz="1695"/>
            </a:lvl6pPr>
            <a:lvl7pPr>
              <a:defRPr sz="1695"/>
            </a:lvl7pPr>
            <a:lvl8pPr>
              <a:defRPr sz="1695"/>
            </a:lvl8pPr>
            <a:lvl9pPr>
              <a:defRPr sz="169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7048" y="1301624"/>
            <a:ext cx="2546720" cy="425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5"/>
            </a:lvl1pPr>
            <a:lvl2pPr marL="387350" indent="0">
              <a:buNone/>
              <a:defRPr sz="1015"/>
            </a:lvl2pPr>
            <a:lvl3pPr marL="774065" indent="0">
              <a:buNone/>
              <a:defRPr sz="845"/>
            </a:lvl3pPr>
            <a:lvl4pPr marL="1161415" indent="0">
              <a:buNone/>
              <a:defRPr sz="760"/>
            </a:lvl4pPr>
            <a:lvl5pPr marL="1548130" indent="0">
              <a:buNone/>
              <a:defRPr sz="760"/>
            </a:lvl5pPr>
            <a:lvl6pPr marL="1935480" indent="0">
              <a:buNone/>
              <a:defRPr sz="760"/>
            </a:lvl6pPr>
            <a:lvl7pPr marL="2322195" indent="0">
              <a:buNone/>
              <a:defRPr sz="760"/>
            </a:lvl7pPr>
            <a:lvl8pPr marL="2709545" indent="0">
              <a:buNone/>
              <a:defRPr sz="760"/>
            </a:lvl8pPr>
            <a:lvl9pPr marL="3096260" indent="0">
              <a:buNone/>
              <a:defRPr sz="76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5192E-61A0-4CE3-9CCD-CCC16DDC35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7281" y="4354103"/>
            <a:ext cx="4644571" cy="514026"/>
          </a:xfrm>
          <a:prstGeom prst="rect">
            <a:avLst/>
          </a:prstGeom>
        </p:spPr>
        <p:txBody>
          <a:bodyPr anchor="b"/>
          <a:lstStyle>
            <a:lvl1pPr algn="l">
              <a:defRPr sz="1695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17281" y="555782"/>
            <a:ext cx="4644571" cy="3732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10"/>
            </a:lvl1pPr>
            <a:lvl2pPr marL="387350" indent="0">
              <a:buNone/>
              <a:defRPr sz="2370"/>
            </a:lvl2pPr>
            <a:lvl3pPr marL="774065" indent="0">
              <a:buNone/>
              <a:defRPr sz="2030"/>
            </a:lvl3pPr>
            <a:lvl4pPr marL="1161415" indent="0">
              <a:buNone/>
              <a:defRPr sz="1695"/>
            </a:lvl4pPr>
            <a:lvl5pPr marL="1548130" indent="0">
              <a:buNone/>
              <a:defRPr sz="1695"/>
            </a:lvl5pPr>
            <a:lvl6pPr marL="1935480" indent="0">
              <a:buNone/>
              <a:defRPr sz="1695"/>
            </a:lvl6pPr>
            <a:lvl7pPr marL="2322195" indent="0">
              <a:buNone/>
              <a:defRPr sz="1695"/>
            </a:lvl7pPr>
            <a:lvl8pPr marL="2709545" indent="0">
              <a:buNone/>
              <a:defRPr sz="1695"/>
            </a:lvl8pPr>
            <a:lvl9pPr marL="3096260" indent="0">
              <a:buNone/>
              <a:defRPr sz="169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17281" y="4868129"/>
            <a:ext cx="4644571" cy="7300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5"/>
            </a:lvl1pPr>
            <a:lvl2pPr marL="387350" indent="0">
              <a:buNone/>
              <a:defRPr sz="1015"/>
            </a:lvl2pPr>
            <a:lvl3pPr marL="774065" indent="0">
              <a:buNone/>
              <a:defRPr sz="845"/>
            </a:lvl3pPr>
            <a:lvl4pPr marL="1161415" indent="0">
              <a:buNone/>
              <a:defRPr sz="760"/>
            </a:lvl4pPr>
            <a:lvl5pPr marL="1548130" indent="0">
              <a:buNone/>
              <a:defRPr sz="760"/>
            </a:lvl5pPr>
            <a:lvl6pPr marL="1935480" indent="0">
              <a:buNone/>
              <a:defRPr sz="760"/>
            </a:lvl6pPr>
            <a:lvl7pPr marL="2322195" indent="0">
              <a:buNone/>
              <a:defRPr sz="760"/>
            </a:lvl7pPr>
            <a:lvl8pPr marL="2709545" indent="0">
              <a:buNone/>
              <a:defRPr sz="760"/>
            </a:lvl8pPr>
            <a:lvl9pPr marL="3096260" indent="0">
              <a:buNone/>
              <a:defRPr sz="76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08D0-27AA-4091-996F-CD571E819F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48" y="249094"/>
            <a:ext cx="6966857" cy="103669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7048" y="1451368"/>
            <a:ext cx="6966857" cy="410500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2AA5E-FC77-41AC-B3B7-85A978FBD5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12191" y="249095"/>
            <a:ext cx="1741714" cy="530728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7048" y="249095"/>
            <a:ext cx="5096127" cy="53072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1B258-39F4-4034-A34B-58CFEB5C481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48" y="249094"/>
            <a:ext cx="6966857" cy="103669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7048" y="1451368"/>
            <a:ext cx="6966857" cy="410500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B8A9F-F6B4-42B0-AC72-A92069BA88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6931" y="275012"/>
            <a:ext cx="8230138" cy="58515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  <a:endParaRPr lang="en-US" altLang="zh-CN" noProof="1" smtClean="0"/>
          </a:p>
          <a:p>
            <a:pPr lvl="1"/>
            <a:r>
              <a:rPr lang="en-US" altLang="zh-CN" noProof="1" smtClean="0"/>
              <a:t>Second level</a:t>
            </a:r>
            <a:endParaRPr lang="en-US" altLang="zh-CN" noProof="1" smtClean="0"/>
          </a:p>
          <a:p>
            <a:pPr lvl="2"/>
            <a:r>
              <a:rPr lang="en-US" altLang="zh-CN" noProof="1" smtClean="0"/>
              <a:t>Third level</a:t>
            </a:r>
            <a:endParaRPr lang="en-US" altLang="zh-CN" noProof="1" smtClean="0"/>
          </a:p>
          <a:p>
            <a:pPr lvl="3"/>
            <a:r>
              <a:rPr lang="en-US" altLang="zh-CN" noProof="1" smtClean="0"/>
              <a:t>Fourth level</a:t>
            </a:r>
            <a:endParaRPr lang="en-US" altLang="zh-CN" noProof="1" smtClean="0"/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3970D-E47E-4240-996C-421E8E3C54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AAEB5-D174-4C95-AF51-B28537FA68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FECEC-7A80-4C6A-8585-96A6A7ECBE9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F13B3-1E83-4BCB-BBBE-3B46876769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27019-BAF3-455C-89C4-B33AB36581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12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CBC8-96A2-48BA-B6FF-F045D44090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C7ABE-DBC5-44E8-B8CC-D91D9BDF59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6635462-652D-40BB-89FD-D2F93C2DF22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3D2E6DE-7C31-4C9F-89C4-34A2924755DF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7651" y="6382850"/>
            <a:ext cx="806349" cy="475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436" tIns="53717" rIns="107436" bIns="53717" numCol="1" anchor="t" anchorCtr="0" compatLnSpc="1"/>
          <a:lstStyle>
            <a:lvl1pPr algn="r" eaLnBrk="1" hangingPunct="1">
              <a:buFontTx/>
              <a:buNone/>
              <a:defRPr sz="1695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16D9F2-FC57-406E-BCDB-B6BCBA1E1EC6}" type="slidenum">
              <a:rPr lang="en-US" altLang="zh-CN" b="1"/>
            </a:fld>
            <a:endParaRPr lang="en-US" altLang="zh-CN" b="1"/>
          </a:p>
        </p:txBody>
      </p:sp>
      <p:pic>
        <p:nvPicPr>
          <p:cNvPr id="1027" name="Picture 2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80"/>
            <a:ext cx="9144000" cy="89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25"/>
          <p:cNvPicPr preferRelativeResize="0">
            <a:picLocks noChangeArrowheads="1"/>
          </p:cNvPicPr>
          <p:nvPr/>
        </p:nvPicPr>
        <p:blipFill rotWithShape="1">
          <a:blip r:embed="rId15" cstate="print"/>
          <a:srcRect l="6615" t="3840" r="8582" b="5930"/>
          <a:stretch>
            <a:fillRect/>
          </a:stretch>
        </p:blipFill>
        <p:spPr bwMode="auto">
          <a:xfrm>
            <a:off x="8287639" y="54546"/>
            <a:ext cx="731429" cy="783641"/>
          </a:xfrm>
          <a:prstGeom prst="ellipse">
            <a:avLst/>
          </a:prstGeom>
          <a:ln w="9525">
            <a:solidFill>
              <a:srgbClr val="000099"/>
            </a:solidFill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xStyles>
    <p:titleStyle>
      <a:lvl1pPr algn="ctr" defTabSz="90995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0995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0995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0995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0995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87350" algn="ctr" rtl="0" fontAlgn="base">
        <a:spcBef>
          <a:spcPct val="0"/>
        </a:spcBef>
        <a:spcAft>
          <a:spcPct val="0"/>
        </a:spcAft>
        <a:defRPr sz="3725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774065" algn="ctr" rtl="0" fontAlgn="base">
        <a:spcBef>
          <a:spcPct val="0"/>
        </a:spcBef>
        <a:spcAft>
          <a:spcPct val="0"/>
        </a:spcAft>
        <a:defRPr sz="3725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161415" algn="ctr" rtl="0" fontAlgn="base">
        <a:spcBef>
          <a:spcPct val="0"/>
        </a:spcBef>
        <a:spcAft>
          <a:spcPct val="0"/>
        </a:spcAft>
        <a:defRPr sz="3725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548130" algn="ctr" rtl="0" fontAlgn="base">
        <a:spcBef>
          <a:spcPct val="0"/>
        </a:spcBef>
        <a:spcAft>
          <a:spcPct val="0"/>
        </a:spcAft>
        <a:defRPr sz="3725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1630" indent="-341630" algn="l" defTabSz="909955" rtl="0" eaLnBrk="0" fontAlgn="base" hangingPunct="0">
        <a:spcBef>
          <a:spcPct val="20000"/>
        </a:spcBef>
        <a:spcAft>
          <a:spcPct val="0"/>
        </a:spcAft>
        <a:buChar char="•"/>
        <a:defRPr sz="3215">
          <a:solidFill>
            <a:schemeClr val="tx1"/>
          </a:solidFill>
          <a:latin typeface="+mn-lt"/>
          <a:ea typeface="+mn-ea"/>
          <a:cs typeface="+mn-cs"/>
        </a:defRPr>
      </a:lvl1pPr>
      <a:lvl2pPr marL="739140" indent="-283845" algn="l" defTabSz="909955" rtl="0" eaLnBrk="0" fontAlgn="base" hangingPunct="0">
        <a:spcBef>
          <a:spcPct val="20000"/>
        </a:spcBef>
        <a:spcAft>
          <a:spcPct val="0"/>
        </a:spcAft>
        <a:buChar char="–"/>
        <a:defRPr sz="2795">
          <a:solidFill>
            <a:schemeClr val="tx1"/>
          </a:solidFill>
          <a:latin typeface="+mn-lt"/>
          <a:ea typeface="+mn-ea"/>
        </a:defRPr>
      </a:lvl2pPr>
      <a:lvl3pPr marL="1137285" indent="-227330" algn="l" defTabSz="909955" rtl="0" eaLnBrk="0" fontAlgn="base" hangingPunct="0">
        <a:spcBef>
          <a:spcPct val="20000"/>
        </a:spcBef>
        <a:spcAft>
          <a:spcPct val="0"/>
        </a:spcAft>
        <a:buChar char="•"/>
        <a:defRPr sz="2370">
          <a:solidFill>
            <a:schemeClr val="tx1"/>
          </a:solidFill>
          <a:latin typeface="+mn-lt"/>
          <a:ea typeface="+mn-ea"/>
        </a:defRPr>
      </a:lvl3pPr>
      <a:lvl4pPr marL="1592580" indent="-229870" algn="l" defTabSz="909955" rtl="0" eaLnBrk="0" fontAlgn="base" hangingPunct="0">
        <a:spcBef>
          <a:spcPct val="20000"/>
        </a:spcBef>
        <a:spcAft>
          <a:spcPct val="0"/>
        </a:spcAft>
        <a:buChar char="–"/>
        <a:defRPr sz="2030">
          <a:solidFill>
            <a:schemeClr val="tx1"/>
          </a:solidFill>
          <a:latin typeface="+mn-lt"/>
          <a:ea typeface="+mn-ea"/>
        </a:defRPr>
      </a:lvl4pPr>
      <a:lvl5pPr marL="2046605" indent="-227330" algn="l" defTabSz="909955" rtl="0" eaLnBrk="0" fontAlgn="base" hangingPunct="0">
        <a:spcBef>
          <a:spcPct val="20000"/>
        </a:spcBef>
        <a:spcAft>
          <a:spcPct val="0"/>
        </a:spcAft>
        <a:buChar char="»"/>
        <a:defRPr sz="2030">
          <a:solidFill>
            <a:schemeClr val="tx1"/>
          </a:solidFill>
          <a:latin typeface="+mn-lt"/>
          <a:ea typeface="+mn-ea"/>
        </a:defRPr>
      </a:lvl5pPr>
      <a:lvl6pPr marL="2129155" indent="-193675" algn="l" rtl="0" fontAlgn="base">
        <a:spcBef>
          <a:spcPct val="20000"/>
        </a:spcBef>
        <a:spcAft>
          <a:spcPct val="0"/>
        </a:spcAft>
        <a:buChar char="»"/>
        <a:defRPr sz="1695">
          <a:solidFill>
            <a:schemeClr val="tx1"/>
          </a:solidFill>
          <a:latin typeface="+mn-lt"/>
          <a:ea typeface="+mn-ea"/>
        </a:defRPr>
      </a:lvl6pPr>
      <a:lvl7pPr marL="2515870" indent="-193675" algn="l" rtl="0" fontAlgn="base">
        <a:spcBef>
          <a:spcPct val="20000"/>
        </a:spcBef>
        <a:spcAft>
          <a:spcPct val="0"/>
        </a:spcAft>
        <a:buChar char="»"/>
        <a:defRPr sz="1695">
          <a:solidFill>
            <a:schemeClr val="tx1"/>
          </a:solidFill>
          <a:latin typeface="+mn-lt"/>
          <a:ea typeface="+mn-ea"/>
        </a:defRPr>
      </a:lvl7pPr>
      <a:lvl8pPr marL="2903220" indent="-193675" algn="l" rtl="0" fontAlgn="base">
        <a:spcBef>
          <a:spcPct val="20000"/>
        </a:spcBef>
        <a:spcAft>
          <a:spcPct val="0"/>
        </a:spcAft>
        <a:buChar char="»"/>
        <a:defRPr sz="1695">
          <a:solidFill>
            <a:schemeClr val="tx1"/>
          </a:solidFill>
          <a:latin typeface="+mn-lt"/>
          <a:ea typeface="+mn-ea"/>
        </a:defRPr>
      </a:lvl8pPr>
      <a:lvl9pPr marL="3289935" indent="-193675" algn="l" rtl="0" fontAlgn="base">
        <a:spcBef>
          <a:spcPct val="20000"/>
        </a:spcBef>
        <a:spcAft>
          <a:spcPct val="0"/>
        </a:spcAft>
        <a:buChar char="»"/>
        <a:defRPr sz="169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1pPr>
      <a:lvl2pPr marL="387350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2pPr>
      <a:lvl3pPr marL="774065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3pPr>
      <a:lvl4pPr marL="1161415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4pPr>
      <a:lvl5pPr marL="1548130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5pPr>
      <a:lvl6pPr marL="1935480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6pPr>
      <a:lvl7pPr marL="2322195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7pPr>
      <a:lvl8pPr marL="2709545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8pPr>
      <a:lvl9pPr marL="3096260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9" Type="http://schemas.openxmlformats.org/officeDocument/2006/relationships/notesSlide" Target="../notesSlides/notesSlide1.xml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64.e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63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62.emf"/><Relationship Id="rId33" Type="http://schemas.openxmlformats.org/officeDocument/2006/relationships/notesSlide" Target="../notesSlides/notesSlide4.xml"/><Relationship Id="rId32" Type="http://schemas.openxmlformats.org/officeDocument/2006/relationships/vmlDrawing" Target="../drawings/vmlDrawing6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74.emf"/><Relationship Id="rId3" Type="http://schemas.openxmlformats.org/officeDocument/2006/relationships/oleObject" Target="../embeddings/oleObject45.bin"/><Relationship Id="rId29" Type="http://schemas.openxmlformats.org/officeDocument/2006/relationships/oleObject" Target="../embeddings/oleObject58.bin"/><Relationship Id="rId28" Type="http://schemas.openxmlformats.org/officeDocument/2006/relationships/image" Target="../media/image73.emf"/><Relationship Id="rId27" Type="http://schemas.openxmlformats.org/officeDocument/2006/relationships/oleObject" Target="../embeddings/oleObject57.bin"/><Relationship Id="rId26" Type="http://schemas.openxmlformats.org/officeDocument/2006/relationships/image" Target="../media/image72.emf"/><Relationship Id="rId25" Type="http://schemas.openxmlformats.org/officeDocument/2006/relationships/oleObject" Target="../embeddings/oleObject56.bin"/><Relationship Id="rId24" Type="http://schemas.openxmlformats.org/officeDocument/2006/relationships/image" Target="../media/image71.emf"/><Relationship Id="rId23" Type="http://schemas.openxmlformats.org/officeDocument/2006/relationships/oleObject" Target="../embeddings/oleObject55.bin"/><Relationship Id="rId22" Type="http://schemas.openxmlformats.org/officeDocument/2006/relationships/image" Target="../media/image70.emf"/><Relationship Id="rId21" Type="http://schemas.openxmlformats.org/officeDocument/2006/relationships/oleObject" Target="../embeddings/oleObject54.bin"/><Relationship Id="rId20" Type="http://schemas.openxmlformats.org/officeDocument/2006/relationships/image" Target="../media/image69.emf"/><Relationship Id="rId2" Type="http://schemas.openxmlformats.org/officeDocument/2006/relationships/image" Target="../media/image61.emf"/><Relationship Id="rId19" Type="http://schemas.openxmlformats.org/officeDocument/2006/relationships/oleObject" Target="../embeddings/oleObject53.bin"/><Relationship Id="rId18" Type="http://schemas.openxmlformats.org/officeDocument/2006/relationships/image" Target="../media/image68.emf"/><Relationship Id="rId17" Type="http://schemas.openxmlformats.org/officeDocument/2006/relationships/oleObject" Target="../embeddings/oleObject52.bin"/><Relationship Id="rId16" Type="http://schemas.openxmlformats.org/officeDocument/2006/relationships/image" Target="../media/image67.emf"/><Relationship Id="rId15" Type="http://schemas.openxmlformats.org/officeDocument/2006/relationships/oleObject" Target="../embeddings/oleObject51.bin"/><Relationship Id="rId14" Type="http://schemas.openxmlformats.org/officeDocument/2006/relationships/image" Target="../media/image66.e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65.emf"/><Relationship Id="rId1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6.jpeg"/><Relationship Id="rId1" Type="http://schemas.openxmlformats.org/officeDocument/2006/relationships/image" Target="../media/image7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7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78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5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emf"/><Relationship Id="rId8" Type="http://schemas.openxmlformats.org/officeDocument/2006/relationships/oleObject" Target="../embeddings/oleObject68.bin"/><Relationship Id="rId7" Type="http://schemas.openxmlformats.org/officeDocument/2006/relationships/image" Target="../media/image87.png"/><Relationship Id="rId6" Type="http://schemas.openxmlformats.org/officeDocument/2006/relationships/image" Target="../media/image86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66.bin"/><Relationship Id="rId27" Type="http://schemas.openxmlformats.org/officeDocument/2006/relationships/vmlDrawing" Target="../drawings/vmlDrawing8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96.wmf"/><Relationship Id="rId24" Type="http://schemas.openxmlformats.org/officeDocument/2006/relationships/oleObject" Target="../embeddings/oleObject76.bin"/><Relationship Id="rId23" Type="http://schemas.openxmlformats.org/officeDocument/2006/relationships/image" Target="../media/image95.wmf"/><Relationship Id="rId22" Type="http://schemas.openxmlformats.org/officeDocument/2006/relationships/oleObject" Target="../embeddings/oleObject75.bin"/><Relationship Id="rId21" Type="http://schemas.openxmlformats.org/officeDocument/2006/relationships/image" Target="../media/image94.wmf"/><Relationship Id="rId20" Type="http://schemas.openxmlformats.org/officeDocument/2006/relationships/oleObject" Target="../embeddings/oleObject74.bin"/><Relationship Id="rId2" Type="http://schemas.openxmlformats.org/officeDocument/2006/relationships/image" Target="../media/image84.wmf"/><Relationship Id="rId19" Type="http://schemas.openxmlformats.org/officeDocument/2006/relationships/image" Target="../media/image93.wmf"/><Relationship Id="rId18" Type="http://schemas.openxmlformats.org/officeDocument/2006/relationships/oleObject" Target="../embeddings/oleObject73.bin"/><Relationship Id="rId17" Type="http://schemas.openxmlformats.org/officeDocument/2006/relationships/image" Target="../media/image92.wmf"/><Relationship Id="rId16" Type="http://schemas.openxmlformats.org/officeDocument/2006/relationships/oleObject" Target="../embeddings/oleObject72.bin"/><Relationship Id="rId15" Type="http://schemas.openxmlformats.org/officeDocument/2006/relationships/image" Target="../media/image91.wmf"/><Relationship Id="rId14" Type="http://schemas.openxmlformats.org/officeDocument/2006/relationships/oleObject" Target="../embeddings/oleObject71.bin"/><Relationship Id="rId13" Type="http://schemas.openxmlformats.org/officeDocument/2006/relationships/image" Target="../media/image90.emf"/><Relationship Id="rId12" Type="http://schemas.openxmlformats.org/officeDocument/2006/relationships/oleObject" Target="../embeddings/oleObject70.bin"/><Relationship Id="rId11" Type="http://schemas.openxmlformats.org/officeDocument/2006/relationships/image" Target="../media/image89.wmf"/><Relationship Id="rId10" Type="http://schemas.openxmlformats.org/officeDocument/2006/relationships/oleObject" Target="../embeddings/oleObject69.bin"/><Relationship Id="rId1" Type="http://schemas.openxmlformats.org/officeDocument/2006/relationships/oleObject" Target="../embeddings/oleObject6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78.bin"/><Relationship Id="rId27" Type="http://schemas.openxmlformats.org/officeDocument/2006/relationships/notesSlide" Target="../notesSlides/notesSlide6.xml"/><Relationship Id="rId26" Type="http://schemas.openxmlformats.org/officeDocument/2006/relationships/vmlDrawing" Target="../drawings/vmlDrawing9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08.wmf"/><Relationship Id="rId23" Type="http://schemas.openxmlformats.org/officeDocument/2006/relationships/oleObject" Target="../embeddings/oleObject88.bin"/><Relationship Id="rId22" Type="http://schemas.openxmlformats.org/officeDocument/2006/relationships/image" Target="../media/image107.wmf"/><Relationship Id="rId21" Type="http://schemas.openxmlformats.org/officeDocument/2006/relationships/oleObject" Target="../embeddings/oleObject87.bin"/><Relationship Id="rId20" Type="http://schemas.openxmlformats.org/officeDocument/2006/relationships/image" Target="../media/image106.wmf"/><Relationship Id="rId2" Type="http://schemas.openxmlformats.org/officeDocument/2006/relationships/image" Target="../media/image97.w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105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104.e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103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7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90.bin"/><Relationship Id="rId25" Type="http://schemas.openxmlformats.org/officeDocument/2006/relationships/notesSlide" Target="../notesSlides/notesSlide7.xml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14.emf"/><Relationship Id="rId21" Type="http://schemas.openxmlformats.org/officeDocument/2006/relationships/oleObject" Target="../embeddings/oleObject99.bin"/><Relationship Id="rId20" Type="http://schemas.openxmlformats.org/officeDocument/2006/relationships/image" Target="../media/image103.wmf"/><Relationship Id="rId2" Type="http://schemas.openxmlformats.org/officeDocument/2006/relationships/image" Target="../media/image109.wmf"/><Relationship Id="rId19" Type="http://schemas.openxmlformats.org/officeDocument/2006/relationships/oleObject" Target="../embeddings/oleObject98.bin"/><Relationship Id="rId18" Type="http://schemas.openxmlformats.org/officeDocument/2006/relationships/image" Target="../media/image113.wmf"/><Relationship Id="rId17" Type="http://schemas.openxmlformats.org/officeDocument/2006/relationships/oleObject" Target="../embeddings/oleObject97.bin"/><Relationship Id="rId16" Type="http://schemas.openxmlformats.org/officeDocument/2006/relationships/image" Target="../media/image11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10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8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1.bin"/><Relationship Id="rId24" Type="http://schemas.openxmlformats.org/officeDocument/2006/relationships/vmlDrawing" Target="../drawings/vmlDrawing1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24.emf"/><Relationship Id="rId21" Type="http://schemas.openxmlformats.org/officeDocument/2006/relationships/oleObject" Target="../embeddings/oleObject110.bin"/><Relationship Id="rId20" Type="http://schemas.openxmlformats.org/officeDocument/2006/relationships/image" Target="../media/image123.wmf"/><Relationship Id="rId2" Type="http://schemas.openxmlformats.org/officeDocument/2006/relationships/image" Target="../media/image115.wmf"/><Relationship Id="rId19" Type="http://schemas.openxmlformats.org/officeDocument/2006/relationships/oleObject" Target="../embeddings/oleObject109.bin"/><Relationship Id="rId18" Type="http://schemas.openxmlformats.org/officeDocument/2006/relationships/image" Target="../media/image122.wmf"/><Relationship Id="rId17" Type="http://schemas.openxmlformats.org/officeDocument/2006/relationships/oleObject" Target="../embeddings/oleObject108.bin"/><Relationship Id="rId16" Type="http://schemas.openxmlformats.org/officeDocument/2006/relationships/image" Target="../media/image121.wmf"/><Relationship Id="rId15" Type="http://schemas.openxmlformats.org/officeDocument/2006/relationships/oleObject" Target="../embeddings/oleObject107.bin"/><Relationship Id="rId14" Type="http://schemas.openxmlformats.org/officeDocument/2006/relationships/image" Target="../media/image120.wmf"/><Relationship Id="rId13" Type="http://schemas.openxmlformats.org/officeDocument/2006/relationships/oleObject" Target="../embeddings/oleObject106.bin"/><Relationship Id="rId12" Type="http://schemas.openxmlformats.org/officeDocument/2006/relationships/image" Target="../media/image119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00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6.wmf"/><Relationship Id="rId3" Type="http://schemas.openxmlformats.org/officeDocument/2006/relationships/control" Target="../activeX/activeX2.xml"/><Relationship Id="rId2" Type="http://schemas.openxmlformats.org/officeDocument/2006/relationships/image" Target="../media/image125.wmf"/><Relationship Id="rId1" Type="http://schemas.openxmlformats.org/officeDocument/2006/relationships/oleObject" Target="../embeddings/oleObject11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27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1.wmf"/><Relationship Id="rId11" Type="http://schemas.openxmlformats.org/officeDocument/2006/relationships/control" Target="../activeX/activeX3.xml"/><Relationship Id="rId10" Type="http://schemas.openxmlformats.org/officeDocument/2006/relationships/image" Target="../media/image125.wmf"/><Relationship Id="rId1" Type="http://schemas.openxmlformats.org/officeDocument/2006/relationships/oleObject" Target="../embeddings/oleObject112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hyperlink" Target="file:///I:\&#26032;&#25945;&#26696;\&#21147;&#23398;\&#30452;&#21319;&#26426;.MPG" TargetMode="External"/><Relationship Id="rId3" Type="http://schemas.openxmlformats.org/officeDocument/2006/relationships/image" Target="../media/image12.jpeg"/><Relationship Id="rId2" Type="http://schemas.openxmlformats.org/officeDocument/2006/relationships/hyperlink" Target="http://detail.zol.com.cn/picture_index_574/index5735737.shtml" TargetMode="External"/><Relationship Id="rId1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18.bin"/><Relationship Id="rId22" Type="http://schemas.openxmlformats.org/officeDocument/2006/relationships/vmlDrawing" Target="../drawings/vmlDrawing1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41.wmf"/><Relationship Id="rId2" Type="http://schemas.openxmlformats.org/officeDocument/2006/relationships/image" Target="../media/image132.wmf"/><Relationship Id="rId19" Type="http://schemas.openxmlformats.org/officeDocument/2006/relationships/oleObject" Target="../embeddings/oleObject126.bin"/><Relationship Id="rId18" Type="http://schemas.openxmlformats.org/officeDocument/2006/relationships/image" Target="../media/image140.wmf"/><Relationship Id="rId17" Type="http://schemas.openxmlformats.org/officeDocument/2006/relationships/oleObject" Target="../embeddings/oleObject125.bin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124.bin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1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28.bin"/><Relationship Id="rId24" Type="http://schemas.openxmlformats.org/officeDocument/2006/relationships/vmlDrawing" Target="../drawings/vmlDrawing1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39.wmf"/><Relationship Id="rId21" Type="http://schemas.openxmlformats.org/officeDocument/2006/relationships/oleObject" Target="../embeddings/oleObject137.bin"/><Relationship Id="rId20" Type="http://schemas.openxmlformats.org/officeDocument/2006/relationships/image" Target="../media/image144.wmf"/><Relationship Id="rId2" Type="http://schemas.openxmlformats.org/officeDocument/2006/relationships/image" Target="../media/image132.wmf"/><Relationship Id="rId19" Type="http://schemas.openxmlformats.org/officeDocument/2006/relationships/oleObject" Target="../embeddings/oleObject136.bin"/><Relationship Id="rId18" Type="http://schemas.openxmlformats.org/officeDocument/2006/relationships/image" Target="../media/image143.wmf"/><Relationship Id="rId17" Type="http://schemas.openxmlformats.org/officeDocument/2006/relationships/oleObject" Target="../embeddings/oleObject135.bin"/><Relationship Id="rId16" Type="http://schemas.openxmlformats.org/officeDocument/2006/relationships/image" Target="../media/image142.w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141.w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27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39.bin"/><Relationship Id="rId26" Type="http://schemas.openxmlformats.org/officeDocument/2006/relationships/vmlDrawing" Target="../drawings/vmlDrawing16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55.emf"/><Relationship Id="rId23" Type="http://schemas.openxmlformats.org/officeDocument/2006/relationships/oleObject" Target="../embeddings/oleObject150.bin"/><Relationship Id="rId22" Type="http://schemas.openxmlformats.org/officeDocument/2006/relationships/image" Target="../media/image154.emf"/><Relationship Id="rId21" Type="http://schemas.openxmlformats.org/officeDocument/2006/relationships/oleObject" Target="../embeddings/oleObject149.bin"/><Relationship Id="rId20" Type="http://schemas.openxmlformats.org/officeDocument/2006/relationships/image" Target="../media/image153.emf"/><Relationship Id="rId2" Type="http://schemas.openxmlformats.org/officeDocument/2006/relationships/image" Target="../media/image145.wmf"/><Relationship Id="rId19" Type="http://schemas.openxmlformats.org/officeDocument/2006/relationships/oleObject" Target="../embeddings/oleObject148.bin"/><Relationship Id="rId18" Type="http://schemas.openxmlformats.org/officeDocument/2006/relationships/image" Target="../media/image152.e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151.e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50.emf"/><Relationship Id="rId13" Type="http://schemas.openxmlformats.org/officeDocument/2006/relationships/oleObject" Target="../embeddings/oleObject145.bin"/><Relationship Id="rId12" Type="http://schemas.openxmlformats.org/officeDocument/2006/relationships/oleObject" Target="../embeddings/oleObject144.bin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49.wmf"/><Relationship Id="rId1" Type="http://schemas.openxmlformats.org/officeDocument/2006/relationships/oleObject" Target="../embeddings/oleObject13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58.e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52.bin"/><Relationship Id="rId22" Type="http://schemas.openxmlformats.org/officeDocument/2006/relationships/vmlDrawing" Target="../drawings/vmlDrawing1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65.wmf"/><Relationship Id="rId2" Type="http://schemas.openxmlformats.org/officeDocument/2006/relationships/image" Target="../media/image156.wmf"/><Relationship Id="rId19" Type="http://schemas.openxmlformats.org/officeDocument/2006/relationships/oleObject" Target="../embeddings/oleObject160.bin"/><Relationship Id="rId18" Type="http://schemas.openxmlformats.org/officeDocument/2006/relationships/image" Target="../media/image164.wmf"/><Relationship Id="rId17" Type="http://schemas.openxmlformats.org/officeDocument/2006/relationships/oleObject" Target="../embeddings/oleObject159.bin"/><Relationship Id="rId16" Type="http://schemas.openxmlformats.org/officeDocument/2006/relationships/image" Target="../media/image163.emf"/><Relationship Id="rId15" Type="http://schemas.openxmlformats.org/officeDocument/2006/relationships/oleObject" Target="../embeddings/oleObject158.bin"/><Relationship Id="rId14" Type="http://schemas.openxmlformats.org/officeDocument/2006/relationships/image" Target="../media/image162.w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161.e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160.emf"/><Relationship Id="rId1" Type="http://schemas.openxmlformats.org/officeDocument/2006/relationships/oleObject" Target="../embeddings/oleObject15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5.bin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168.e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66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7.xml"/><Relationship Id="rId14" Type="http://schemas.openxmlformats.org/officeDocument/2006/relationships/oleObject" Target="../embeddings/oleObject168.bin"/><Relationship Id="rId13" Type="http://schemas.openxmlformats.org/officeDocument/2006/relationships/oleObject" Target="../embeddings/oleObject167.bin"/><Relationship Id="rId12" Type="http://schemas.openxmlformats.org/officeDocument/2006/relationships/image" Target="../media/image171.emf"/><Relationship Id="rId11" Type="http://schemas.openxmlformats.org/officeDocument/2006/relationships/oleObject" Target="../embeddings/oleObject166.bin"/><Relationship Id="rId10" Type="http://schemas.openxmlformats.org/officeDocument/2006/relationships/image" Target="../media/image170.emf"/><Relationship Id="rId1" Type="http://schemas.openxmlformats.org/officeDocument/2006/relationships/oleObject" Target="../embeddings/oleObject16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3.bin"/><Relationship Id="rId8" Type="http://schemas.openxmlformats.org/officeDocument/2006/relationships/image" Target="../media/image173.e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172.e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70.bin"/><Relationship Id="rId22" Type="http://schemas.openxmlformats.org/officeDocument/2006/relationships/vmlDrawing" Target="../drawings/vmlDrawing1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79.emf"/><Relationship Id="rId2" Type="http://schemas.openxmlformats.org/officeDocument/2006/relationships/image" Target="../media/image167.wmf"/><Relationship Id="rId19" Type="http://schemas.openxmlformats.org/officeDocument/2006/relationships/oleObject" Target="../embeddings/oleObject178.bin"/><Relationship Id="rId18" Type="http://schemas.openxmlformats.org/officeDocument/2006/relationships/image" Target="../media/image178.emf"/><Relationship Id="rId17" Type="http://schemas.openxmlformats.org/officeDocument/2006/relationships/oleObject" Target="../embeddings/oleObject177.bin"/><Relationship Id="rId16" Type="http://schemas.openxmlformats.org/officeDocument/2006/relationships/image" Target="../media/image177.emf"/><Relationship Id="rId15" Type="http://schemas.openxmlformats.org/officeDocument/2006/relationships/oleObject" Target="../embeddings/oleObject176.bin"/><Relationship Id="rId14" Type="http://schemas.openxmlformats.org/officeDocument/2006/relationships/image" Target="../media/image176.emf"/><Relationship Id="rId13" Type="http://schemas.openxmlformats.org/officeDocument/2006/relationships/oleObject" Target="../embeddings/oleObject175.bin"/><Relationship Id="rId12" Type="http://schemas.openxmlformats.org/officeDocument/2006/relationships/image" Target="../media/image175.emf"/><Relationship Id="rId11" Type="http://schemas.openxmlformats.org/officeDocument/2006/relationships/oleObject" Target="../embeddings/oleObject174.bin"/><Relationship Id="rId10" Type="http://schemas.openxmlformats.org/officeDocument/2006/relationships/image" Target="../media/image174.wmf"/><Relationship Id="rId1" Type="http://schemas.openxmlformats.org/officeDocument/2006/relationships/oleObject" Target="../embeddings/oleObject169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4.wmf"/><Relationship Id="rId8" Type="http://schemas.openxmlformats.org/officeDocument/2006/relationships/oleObject" Target="../embeddings/oleObject182.bin"/><Relationship Id="rId7" Type="http://schemas.openxmlformats.org/officeDocument/2006/relationships/image" Target="../media/image183.wmf"/><Relationship Id="rId6" Type="http://schemas.openxmlformats.org/officeDocument/2006/relationships/oleObject" Target="../embeddings/oleObject181.bin"/><Relationship Id="rId5" Type="http://schemas.openxmlformats.org/officeDocument/2006/relationships/image" Target="../media/image182.wmf"/><Relationship Id="rId4" Type="http://schemas.openxmlformats.org/officeDocument/2006/relationships/oleObject" Target="../embeddings/oleObject180.bin"/><Relationship Id="rId3" Type="http://schemas.openxmlformats.org/officeDocument/2006/relationships/image" Target="../media/image181.wmf"/><Relationship Id="rId29" Type="http://schemas.openxmlformats.org/officeDocument/2006/relationships/vmlDrawing" Target="../drawings/vmlDrawing20.vml"/><Relationship Id="rId28" Type="http://schemas.openxmlformats.org/officeDocument/2006/relationships/slideLayout" Target="../slideLayouts/slideLayout18.xml"/><Relationship Id="rId27" Type="http://schemas.openxmlformats.org/officeDocument/2006/relationships/oleObject" Target="../embeddings/oleObject192.bin"/><Relationship Id="rId26" Type="http://schemas.openxmlformats.org/officeDocument/2006/relationships/oleObject" Target="../embeddings/oleObject191.bin"/><Relationship Id="rId25" Type="http://schemas.openxmlformats.org/officeDocument/2006/relationships/image" Target="../media/image192.wmf"/><Relationship Id="rId24" Type="http://schemas.openxmlformats.org/officeDocument/2006/relationships/oleObject" Target="../embeddings/oleObject190.bin"/><Relationship Id="rId23" Type="http://schemas.openxmlformats.org/officeDocument/2006/relationships/image" Target="../media/image191.wmf"/><Relationship Id="rId22" Type="http://schemas.openxmlformats.org/officeDocument/2006/relationships/oleObject" Target="../embeddings/oleObject189.bin"/><Relationship Id="rId21" Type="http://schemas.openxmlformats.org/officeDocument/2006/relationships/image" Target="../media/image190.wmf"/><Relationship Id="rId20" Type="http://schemas.openxmlformats.org/officeDocument/2006/relationships/oleObject" Target="../embeddings/oleObject188.bin"/><Relationship Id="rId2" Type="http://schemas.openxmlformats.org/officeDocument/2006/relationships/oleObject" Target="../embeddings/oleObject179.bin"/><Relationship Id="rId19" Type="http://schemas.openxmlformats.org/officeDocument/2006/relationships/image" Target="../media/image189.wmf"/><Relationship Id="rId18" Type="http://schemas.openxmlformats.org/officeDocument/2006/relationships/oleObject" Target="../embeddings/oleObject187.bin"/><Relationship Id="rId17" Type="http://schemas.openxmlformats.org/officeDocument/2006/relationships/image" Target="../media/image188.wmf"/><Relationship Id="rId16" Type="http://schemas.openxmlformats.org/officeDocument/2006/relationships/oleObject" Target="../embeddings/oleObject186.bin"/><Relationship Id="rId15" Type="http://schemas.openxmlformats.org/officeDocument/2006/relationships/image" Target="../media/image187.wmf"/><Relationship Id="rId14" Type="http://schemas.openxmlformats.org/officeDocument/2006/relationships/oleObject" Target="../embeddings/oleObject185.bin"/><Relationship Id="rId13" Type="http://schemas.openxmlformats.org/officeDocument/2006/relationships/image" Target="../media/image186.wmf"/><Relationship Id="rId12" Type="http://schemas.openxmlformats.org/officeDocument/2006/relationships/oleObject" Target="../embeddings/oleObject184.bin"/><Relationship Id="rId11" Type="http://schemas.openxmlformats.org/officeDocument/2006/relationships/image" Target="../media/image185.emf"/><Relationship Id="rId10" Type="http://schemas.openxmlformats.org/officeDocument/2006/relationships/oleObject" Target="../embeddings/oleObject183.bin"/><Relationship Id="rId1" Type="http://schemas.openxmlformats.org/officeDocument/2006/relationships/image" Target="../media/image180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7.bin"/><Relationship Id="rId8" Type="http://schemas.openxmlformats.org/officeDocument/2006/relationships/image" Target="../media/image196.wmf"/><Relationship Id="rId7" Type="http://schemas.openxmlformats.org/officeDocument/2006/relationships/oleObject" Target="../embeddings/oleObject196.bin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94.wmf"/><Relationship Id="rId32" Type="http://schemas.openxmlformats.org/officeDocument/2006/relationships/vmlDrawing" Target="../drawings/vmlDrawing21.vml"/><Relationship Id="rId31" Type="http://schemas.openxmlformats.org/officeDocument/2006/relationships/slideLayout" Target="../slideLayouts/slideLayout18.xml"/><Relationship Id="rId30" Type="http://schemas.openxmlformats.org/officeDocument/2006/relationships/image" Target="../media/image207.wmf"/><Relationship Id="rId3" Type="http://schemas.openxmlformats.org/officeDocument/2006/relationships/oleObject" Target="../embeddings/oleObject194.bin"/><Relationship Id="rId29" Type="http://schemas.openxmlformats.org/officeDocument/2006/relationships/oleObject" Target="../embeddings/oleObject207.bin"/><Relationship Id="rId28" Type="http://schemas.openxmlformats.org/officeDocument/2006/relationships/image" Target="../media/image206.wmf"/><Relationship Id="rId27" Type="http://schemas.openxmlformats.org/officeDocument/2006/relationships/oleObject" Target="../embeddings/oleObject206.bin"/><Relationship Id="rId26" Type="http://schemas.openxmlformats.org/officeDocument/2006/relationships/image" Target="../media/image205.wmf"/><Relationship Id="rId25" Type="http://schemas.openxmlformats.org/officeDocument/2006/relationships/oleObject" Target="../embeddings/oleObject205.bin"/><Relationship Id="rId24" Type="http://schemas.openxmlformats.org/officeDocument/2006/relationships/image" Target="../media/image204.emf"/><Relationship Id="rId23" Type="http://schemas.openxmlformats.org/officeDocument/2006/relationships/oleObject" Target="../embeddings/oleObject204.bin"/><Relationship Id="rId22" Type="http://schemas.openxmlformats.org/officeDocument/2006/relationships/image" Target="../media/image203.emf"/><Relationship Id="rId21" Type="http://schemas.openxmlformats.org/officeDocument/2006/relationships/oleObject" Target="../embeddings/oleObject203.bin"/><Relationship Id="rId20" Type="http://schemas.openxmlformats.org/officeDocument/2006/relationships/image" Target="../media/image202.wmf"/><Relationship Id="rId2" Type="http://schemas.openxmlformats.org/officeDocument/2006/relationships/image" Target="../media/image193.wmf"/><Relationship Id="rId19" Type="http://schemas.openxmlformats.org/officeDocument/2006/relationships/oleObject" Target="../embeddings/oleObject202.bin"/><Relationship Id="rId18" Type="http://schemas.openxmlformats.org/officeDocument/2006/relationships/image" Target="../media/image201.wmf"/><Relationship Id="rId17" Type="http://schemas.openxmlformats.org/officeDocument/2006/relationships/oleObject" Target="../embeddings/oleObject201.bin"/><Relationship Id="rId16" Type="http://schemas.openxmlformats.org/officeDocument/2006/relationships/image" Target="../media/image200.emf"/><Relationship Id="rId15" Type="http://schemas.openxmlformats.org/officeDocument/2006/relationships/oleObject" Target="../embeddings/oleObject200.bin"/><Relationship Id="rId14" Type="http://schemas.openxmlformats.org/officeDocument/2006/relationships/image" Target="../media/image199.emf"/><Relationship Id="rId13" Type="http://schemas.openxmlformats.org/officeDocument/2006/relationships/oleObject" Target="../embeddings/oleObject199.bin"/><Relationship Id="rId12" Type="http://schemas.openxmlformats.org/officeDocument/2006/relationships/image" Target="../media/image198.emf"/><Relationship Id="rId11" Type="http://schemas.openxmlformats.org/officeDocument/2006/relationships/oleObject" Target="../embeddings/oleObject198.bin"/><Relationship Id="rId10" Type="http://schemas.openxmlformats.org/officeDocument/2006/relationships/image" Target="../media/image197.emf"/><Relationship Id="rId1" Type="http://schemas.openxmlformats.org/officeDocument/2006/relationships/oleObject" Target="../embeddings/oleObject19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2.bin"/><Relationship Id="rId8" Type="http://schemas.openxmlformats.org/officeDocument/2006/relationships/image" Target="../media/image211.emf"/><Relationship Id="rId7" Type="http://schemas.openxmlformats.org/officeDocument/2006/relationships/oleObject" Target="../embeddings/oleObject211.bin"/><Relationship Id="rId6" Type="http://schemas.openxmlformats.org/officeDocument/2006/relationships/image" Target="../media/image210.emf"/><Relationship Id="rId5" Type="http://schemas.openxmlformats.org/officeDocument/2006/relationships/oleObject" Target="../embeddings/oleObject210.bin"/><Relationship Id="rId46" Type="http://schemas.openxmlformats.org/officeDocument/2006/relationships/vmlDrawing" Target="../drawings/vmlDrawing22.vml"/><Relationship Id="rId45" Type="http://schemas.openxmlformats.org/officeDocument/2006/relationships/slideLayout" Target="../slideLayouts/slideLayout18.xml"/><Relationship Id="rId44" Type="http://schemas.openxmlformats.org/officeDocument/2006/relationships/image" Target="../media/image229.wmf"/><Relationship Id="rId43" Type="http://schemas.openxmlformats.org/officeDocument/2006/relationships/oleObject" Target="../embeddings/oleObject229.bin"/><Relationship Id="rId42" Type="http://schemas.openxmlformats.org/officeDocument/2006/relationships/image" Target="../media/image228.wmf"/><Relationship Id="rId41" Type="http://schemas.openxmlformats.org/officeDocument/2006/relationships/oleObject" Target="../embeddings/oleObject228.bin"/><Relationship Id="rId40" Type="http://schemas.openxmlformats.org/officeDocument/2006/relationships/image" Target="../media/image227.wmf"/><Relationship Id="rId4" Type="http://schemas.openxmlformats.org/officeDocument/2006/relationships/image" Target="../media/image209.emf"/><Relationship Id="rId39" Type="http://schemas.openxmlformats.org/officeDocument/2006/relationships/oleObject" Target="../embeddings/oleObject227.bin"/><Relationship Id="rId38" Type="http://schemas.openxmlformats.org/officeDocument/2006/relationships/image" Target="../media/image226.wmf"/><Relationship Id="rId37" Type="http://schemas.openxmlformats.org/officeDocument/2006/relationships/oleObject" Target="../embeddings/oleObject226.bin"/><Relationship Id="rId36" Type="http://schemas.openxmlformats.org/officeDocument/2006/relationships/image" Target="../media/image225.wmf"/><Relationship Id="rId35" Type="http://schemas.openxmlformats.org/officeDocument/2006/relationships/oleObject" Target="../embeddings/oleObject225.bin"/><Relationship Id="rId34" Type="http://schemas.openxmlformats.org/officeDocument/2006/relationships/image" Target="../media/image224.wmf"/><Relationship Id="rId33" Type="http://schemas.openxmlformats.org/officeDocument/2006/relationships/oleObject" Target="../embeddings/oleObject224.bin"/><Relationship Id="rId32" Type="http://schemas.openxmlformats.org/officeDocument/2006/relationships/image" Target="../media/image223.wmf"/><Relationship Id="rId31" Type="http://schemas.openxmlformats.org/officeDocument/2006/relationships/oleObject" Target="../embeddings/oleObject223.bin"/><Relationship Id="rId30" Type="http://schemas.openxmlformats.org/officeDocument/2006/relationships/image" Target="../media/image222.wmf"/><Relationship Id="rId3" Type="http://schemas.openxmlformats.org/officeDocument/2006/relationships/oleObject" Target="../embeddings/oleObject209.bin"/><Relationship Id="rId29" Type="http://schemas.openxmlformats.org/officeDocument/2006/relationships/oleObject" Target="../embeddings/oleObject222.bin"/><Relationship Id="rId28" Type="http://schemas.openxmlformats.org/officeDocument/2006/relationships/image" Target="../media/image221.wmf"/><Relationship Id="rId27" Type="http://schemas.openxmlformats.org/officeDocument/2006/relationships/oleObject" Target="../embeddings/oleObject221.bin"/><Relationship Id="rId26" Type="http://schemas.openxmlformats.org/officeDocument/2006/relationships/image" Target="../media/image220.wmf"/><Relationship Id="rId25" Type="http://schemas.openxmlformats.org/officeDocument/2006/relationships/oleObject" Target="../embeddings/oleObject220.bin"/><Relationship Id="rId24" Type="http://schemas.openxmlformats.org/officeDocument/2006/relationships/image" Target="../media/image219.wmf"/><Relationship Id="rId23" Type="http://schemas.openxmlformats.org/officeDocument/2006/relationships/oleObject" Target="../embeddings/oleObject219.bin"/><Relationship Id="rId22" Type="http://schemas.openxmlformats.org/officeDocument/2006/relationships/image" Target="../media/image218.wmf"/><Relationship Id="rId21" Type="http://schemas.openxmlformats.org/officeDocument/2006/relationships/oleObject" Target="../embeddings/oleObject218.bin"/><Relationship Id="rId20" Type="http://schemas.openxmlformats.org/officeDocument/2006/relationships/image" Target="../media/image217.wmf"/><Relationship Id="rId2" Type="http://schemas.openxmlformats.org/officeDocument/2006/relationships/image" Target="../media/image208.wmf"/><Relationship Id="rId19" Type="http://schemas.openxmlformats.org/officeDocument/2006/relationships/oleObject" Target="../embeddings/oleObject217.bin"/><Relationship Id="rId18" Type="http://schemas.openxmlformats.org/officeDocument/2006/relationships/image" Target="../media/image216.emf"/><Relationship Id="rId17" Type="http://schemas.openxmlformats.org/officeDocument/2006/relationships/oleObject" Target="../embeddings/oleObject216.bin"/><Relationship Id="rId16" Type="http://schemas.openxmlformats.org/officeDocument/2006/relationships/image" Target="../media/image215.wmf"/><Relationship Id="rId15" Type="http://schemas.openxmlformats.org/officeDocument/2006/relationships/oleObject" Target="../embeddings/oleObject215.bin"/><Relationship Id="rId14" Type="http://schemas.openxmlformats.org/officeDocument/2006/relationships/image" Target="../media/image214.wmf"/><Relationship Id="rId13" Type="http://schemas.openxmlformats.org/officeDocument/2006/relationships/oleObject" Target="../embeddings/oleObject214.bin"/><Relationship Id="rId12" Type="http://schemas.openxmlformats.org/officeDocument/2006/relationships/image" Target="../media/image213.wmf"/><Relationship Id="rId11" Type="http://schemas.openxmlformats.org/officeDocument/2006/relationships/oleObject" Target="../embeddings/oleObject213.bin"/><Relationship Id="rId10" Type="http://schemas.openxmlformats.org/officeDocument/2006/relationships/image" Target="../media/image212.emf"/><Relationship Id="rId1" Type="http://schemas.openxmlformats.org/officeDocument/2006/relationships/oleObject" Target="../embeddings/oleObject208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4.bin"/><Relationship Id="rId8" Type="http://schemas.openxmlformats.org/officeDocument/2006/relationships/image" Target="../media/image233.emf"/><Relationship Id="rId7" Type="http://schemas.openxmlformats.org/officeDocument/2006/relationships/oleObject" Target="../embeddings/oleObject233.bin"/><Relationship Id="rId6" Type="http://schemas.openxmlformats.org/officeDocument/2006/relationships/image" Target="../media/image232.emf"/><Relationship Id="rId5" Type="http://schemas.openxmlformats.org/officeDocument/2006/relationships/oleObject" Target="../embeddings/oleObject232.bin"/><Relationship Id="rId4" Type="http://schemas.openxmlformats.org/officeDocument/2006/relationships/image" Target="../media/image231.emf"/><Relationship Id="rId3" Type="http://schemas.openxmlformats.org/officeDocument/2006/relationships/oleObject" Target="../embeddings/oleObject231.bin"/><Relationship Id="rId2" Type="http://schemas.openxmlformats.org/officeDocument/2006/relationships/image" Target="../media/image230.emf"/><Relationship Id="rId16" Type="http://schemas.openxmlformats.org/officeDocument/2006/relationships/vmlDrawing" Target="../drawings/vmlDrawing23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236.png"/><Relationship Id="rId13" Type="http://schemas.openxmlformats.org/officeDocument/2006/relationships/hyperlink" Target="homework.ppt" TargetMode="External"/><Relationship Id="rId12" Type="http://schemas.openxmlformats.org/officeDocument/2006/relationships/image" Target="../media/image235.emf"/><Relationship Id="rId11" Type="http://schemas.openxmlformats.org/officeDocument/2006/relationships/oleObject" Target="../embeddings/oleObject235.bin"/><Relationship Id="rId10" Type="http://schemas.openxmlformats.org/officeDocument/2006/relationships/image" Target="../media/image234.emf"/><Relationship Id="rId1" Type="http://schemas.openxmlformats.org/officeDocument/2006/relationships/oleObject" Target="../embeddings/oleObject230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0.bin"/><Relationship Id="rId8" Type="http://schemas.openxmlformats.org/officeDocument/2006/relationships/image" Target="../media/image240.emf"/><Relationship Id="rId7" Type="http://schemas.openxmlformats.org/officeDocument/2006/relationships/oleObject" Target="../embeddings/oleObject239.bin"/><Relationship Id="rId6" Type="http://schemas.openxmlformats.org/officeDocument/2006/relationships/image" Target="../media/image239.e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38.emf"/><Relationship Id="rId3" Type="http://schemas.openxmlformats.org/officeDocument/2006/relationships/oleObject" Target="../embeddings/oleObject237.bin"/><Relationship Id="rId25" Type="http://schemas.openxmlformats.org/officeDocument/2006/relationships/vmlDrawing" Target="../drawings/vmlDrawing24.vml"/><Relationship Id="rId24" Type="http://schemas.openxmlformats.org/officeDocument/2006/relationships/slideLayout" Target="../slideLayouts/slideLayout18.xml"/><Relationship Id="rId23" Type="http://schemas.openxmlformats.org/officeDocument/2006/relationships/image" Target="../media/image248.emf"/><Relationship Id="rId22" Type="http://schemas.openxmlformats.org/officeDocument/2006/relationships/image" Target="../media/image247.emf"/><Relationship Id="rId21" Type="http://schemas.openxmlformats.org/officeDocument/2006/relationships/oleObject" Target="../embeddings/oleObject246.bin"/><Relationship Id="rId20" Type="http://schemas.openxmlformats.org/officeDocument/2006/relationships/image" Target="../media/image246.emf"/><Relationship Id="rId2" Type="http://schemas.openxmlformats.org/officeDocument/2006/relationships/image" Target="../media/image237.emf"/><Relationship Id="rId19" Type="http://schemas.openxmlformats.org/officeDocument/2006/relationships/oleObject" Target="../embeddings/oleObject245.bin"/><Relationship Id="rId18" Type="http://schemas.openxmlformats.org/officeDocument/2006/relationships/image" Target="../media/image245.emf"/><Relationship Id="rId17" Type="http://schemas.openxmlformats.org/officeDocument/2006/relationships/oleObject" Target="../embeddings/oleObject244.bin"/><Relationship Id="rId16" Type="http://schemas.openxmlformats.org/officeDocument/2006/relationships/image" Target="../media/image244.emf"/><Relationship Id="rId15" Type="http://schemas.openxmlformats.org/officeDocument/2006/relationships/oleObject" Target="../embeddings/oleObject243.bin"/><Relationship Id="rId14" Type="http://schemas.openxmlformats.org/officeDocument/2006/relationships/image" Target="../media/image243.emf"/><Relationship Id="rId13" Type="http://schemas.openxmlformats.org/officeDocument/2006/relationships/oleObject" Target="../embeddings/oleObject242.bin"/><Relationship Id="rId12" Type="http://schemas.openxmlformats.org/officeDocument/2006/relationships/image" Target="../media/image242.emf"/><Relationship Id="rId11" Type="http://schemas.openxmlformats.org/officeDocument/2006/relationships/oleObject" Target="../embeddings/oleObject241.bin"/><Relationship Id="rId10" Type="http://schemas.openxmlformats.org/officeDocument/2006/relationships/image" Target="../media/image241.emf"/><Relationship Id="rId1" Type="http://schemas.openxmlformats.org/officeDocument/2006/relationships/oleObject" Target="../embeddings/oleObject23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image" Target="../media/image24.jpeg"/><Relationship Id="rId7" Type="http://schemas.openxmlformats.org/officeDocument/2006/relationships/image" Target="../media/image23.png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28.e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1.wmf"/><Relationship Id="rId12" Type="http://schemas.openxmlformats.org/officeDocument/2006/relationships/oleObject" Target="../embeddings/oleObject14.bin"/><Relationship Id="rId11" Type="http://schemas.openxmlformats.org/officeDocument/2006/relationships/image" Target="../media/image30.wmf"/><Relationship Id="rId10" Type="http://schemas.openxmlformats.org/officeDocument/2006/relationships/oleObject" Target="../embeddings/oleObject13.bin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32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7.wmf"/><Relationship Id="rId11" Type="http://schemas.openxmlformats.org/officeDocument/2006/relationships/control" Target="../activeX/activeX1.xml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41.e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9.emf"/><Relationship Id="rId3" Type="http://schemas.openxmlformats.org/officeDocument/2006/relationships/oleObject" Target="../embeddings/oleObject21.bin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7.emf"/><Relationship Id="rId2" Type="http://schemas.openxmlformats.org/officeDocument/2006/relationships/image" Target="../media/image38.wmf"/><Relationship Id="rId19" Type="http://schemas.openxmlformats.org/officeDocument/2006/relationships/oleObject" Target="../embeddings/oleObject29.bin"/><Relationship Id="rId18" Type="http://schemas.openxmlformats.org/officeDocument/2006/relationships/image" Target="../media/image46.e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45.e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43.e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42.emf"/><Relationship Id="rId1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51.e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50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9.emf"/><Relationship Id="rId30" Type="http://schemas.openxmlformats.org/officeDocument/2006/relationships/vmlDrawing" Target="../drawings/vmlDrawing5.vml"/><Relationship Id="rId3" Type="http://schemas.openxmlformats.org/officeDocument/2006/relationships/oleObject" Target="../embeddings/oleObject31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60.emf"/><Relationship Id="rId27" Type="http://schemas.openxmlformats.org/officeDocument/2006/relationships/oleObject" Target="../embeddings/oleObject43.bin"/><Relationship Id="rId26" Type="http://schemas.openxmlformats.org/officeDocument/2006/relationships/image" Target="../media/image59.emf"/><Relationship Id="rId25" Type="http://schemas.openxmlformats.org/officeDocument/2006/relationships/oleObject" Target="../embeddings/oleObject42.bin"/><Relationship Id="rId24" Type="http://schemas.openxmlformats.org/officeDocument/2006/relationships/image" Target="../media/image58.emf"/><Relationship Id="rId23" Type="http://schemas.openxmlformats.org/officeDocument/2006/relationships/oleObject" Target="../embeddings/oleObject41.bin"/><Relationship Id="rId22" Type="http://schemas.openxmlformats.org/officeDocument/2006/relationships/image" Target="../media/image57.emf"/><Relationship Id="rId21" Type="http://schemas.openxmlformats.org/officeDocument/2006/relationships/oleObject" Target="../embeddings/oleObject40.bin"/><Relationship Id="rId20" Type="http://schemas.openxmlformats.org/officeDocument/2006/relationships/image" Target="../media/image56.emf"/><Relationship Id="rId2" Type="http://schemas.openxmlformats.org/officeDocument/2006/relationships/image" Target="../media/image48.emf"/><Relationship Id="rId19" Type="http://schemas.openxmlformats.org/officeDocument/2006/relationships/oleObject" Target="../embeddings/oleObject39.bin"/><Relationship Id="rId18" Type="http://schemas.openxmlformats.org/officeDocument/2006/relationships/image" Target="../media/image55.e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53.e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52.emf"/><Relationship Id="rId1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2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A4D095-6231-4C5A-8EB5-E66975CB5960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49225" y="0"/>
            <a:ext cx="2566988" cy="623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kumimoji="1"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上节回顾</a:t>
            </a:r>
            <a:endParaRPr kumimoji="1"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3350" y="812800"/>
            <a:ext cx="43084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黑体" panose="02010609060101010101" pitchFamily="2" charset="-122"/>
                <a:cs typeface="Times New Roman" panose="02020603050405020304" pitchFamily="18" charset="0"/>
              </a:rPr>
              <a:t>刚体的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转动动能</a:t>
            </a:r>
            <a:endParaRPr lang="zh-CN" altLang="en-US" sz="2800" b="1">
              <a:solidFill>
                <a:srgbClr val="0000FF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295650" y="647700"/>
          <a:ext cx="17875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公式" r:id="rId1" imgW="1231900" imgH="546100" progId="Equation.3">
                  <p:embed/>
                </p:oleObj>
              </mc:Choice>
              <mc:Fallback>
                <p:oleObj name="公式" r:id="rId1" imgW="1231900" imgH="546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647700"/>
                        <a:ext cx="17875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38225" y="119063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节  刚体转动的功和能</a:t>
            </a:r>
            <a:endParaRPr lang="zh-CN" altLang="en-US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190082" y="1447757"/>
          <a:ext cx="2084387" cy="54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Equation" r:id="rId3" imgW="16764000" imgH="4267200" progId="Equation.DSMT4">
                  <p:embed/>
                </p:oleObj>
              </mc:Choice>
              <mc:Fallback>
                <p:oleObj name="Equation" r:id="rId3" imgW="16764000" imgH="426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082" y="1447757"/>
                        <a:ext cx="2084387" cy="542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04775" y="1466850"/>
            <a:ext cx="3276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黑体" panose="02010609060101010101" pitchFamily="2" charset="-122"/>
                <a:cs typeface="Times New Roman" panose="02020603050405020304" pitchFamily="18" charset="0"/>
              </a:rPr>
              <a:t>力矩的元功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3516313" y="1938338"/>
          <a:ext cx="562768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Equation" r:id="rId5" imgW="3937000" imgH="698500" progId="Equation.DSMT4">
                  <p:embed/>
                </p:oleObj>
              </mc:Choice>
              <mc:Fallback>
                <p:oleObj name="Equation" r:id="rId5" imgW="3937000" imgH="698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1938338"/>
                        <a:ext cx="5627687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109538" y="2162175"/>
            <a:ext cx="540861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定轴转动的动能定理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142875" y="2952750"/>
            <a:ext cx="5410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noProof="1">
                <a:latin typeface="宋体" panose="02010600030101010101" pitchFamily="2" charset="-122"/>
              </a:rPr>
              <a:t>刚体</a:t>
            </a:r>
            <a:r>
              <a:rPr kumimoji="1" lang="en-US" altLang="en-US" sz="2800" b="1">
                <a:latin typeface="宋体" panose="02010600030101010101" pitchFamily="2" charset="-122"/>
              </a:rPr>
              <a:t>绕定轴转动</a:t>
            </a:r>
            <a:r>
              <a:rPr kumimoji="1" lang="zh-CN" altLang="en-US" sz="2800" b="1" noProof="1">
                <a:latin typeface="宋体" panose="02010600030101010101" pitchFamily="2" charset="-122"/>
              </a:rPr>
              <a:t>的机械能</a:t>
            </a:r>
            <a:r>
              <a:rPr kumimoji="1" lang="en-US" altLang="en-US" sz="2800" b="1">
                <a:latin typeface="宋体" panose="02010600030101010101" pitchFamily="2" charset="-122"/>
              </a:rPr>
              <a:t>：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4897438" y="2847975"/>
          <a:ext cx="26939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公式" r:id="rId7" imgW="1714500" imgH="546100" progId="Equation.3">
                  <p:embed/>
                </p:oleObj>
              </mc:Choice>
              <mc:Fallback>
                <p:oleObj name="公式" r:id="rId7" imgW="1714500" imgH="546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2847975"/>
                        <a:ext cx="26939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57175" y="3659188"/>
            <a:ext cx="845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kumimoji="1" lang="en-US" altLang="zh-CN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节  刚体的角动量定理和角动量守恒定律</a:t>
            </a:r>
            <a:endParaRPr kumimoji="1" lang="zh-CN" altLang="en-US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00025" y="43434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刚体绕定轴转动的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角动量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4948238" y="4305300"/>
          <a:ext cx="14541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Equation" r:id="rId9" imgW="1003300" imgH="342900" progId="Equation.DSMT4">
                  <p:embed/>
                </p:oleObj>
              </mc:Choice>
              <mc:Fallback>
                <p:oleObj name="Equation" r:id="rId9" imgW="1003300" imgH="34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4305300"/>
                        <a:ext cx="14541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14313" y="4970463"/>
            <a:ext cx="6254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刚体绕定轴转动的角动量定理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5370041" y="4575175"/>
          <a:ext cx="2065810" cy="1189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name="Equation" r:id="rId11" imgW="15544800" imgH="9753600" progId="Equation.DSMT4">
                  <p:embed/>
                </p:oleObj>
              </mc:Choice>
              <mc:Fallback>
                <p:oleObj name="Equation" r:id="rId11" imgW="15544800" imgH="975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041" y="4575175"/>
                        <a:ext cx="2065810" cy="1189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90500" y="563403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角动量守恒定律</a:t>
            </a:r>
            <a:endParaRPr kumimoji="1"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2897188" y="5627688"/>
            <a:ext cx="5807075" cy="587375"/>
            <a:chOff x="367" y="1748"/>
            <a:chExt cx="3658" cy="370"/>
          </a:xfrm>
        </p:grpSpPr>
        <p:sp>
          <p:nvSpPr>
            <p:cNvPr id="16404" name="Text Box 8"/>
            <p:cNvSpPr txBox="1">
              <a:spLocks noChangeArrowheads="1"/>
            </p:cNvSpPr>
            <p:nvPr/>
          </p:nvSpPr>
          <p:spPr bwMode="auto">
            <a:xfrm>
              <a:off x="367" y="1752"/>
              <a:ext cx="3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若             ，则                        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05" name="Object 8"/>
            <p:cNvGraphicFramePr>
              <a:graphicFrameLocks noChangeAspect="1"/>
            </p:cNvGraphicFramePr>
            <p:nvPr/>
          </p:nvGraphicFramePr>
          <p:xfrm>
            <a:off x="616" y="1776"/>
            <a:ext cx="72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6" name="Equation" r:id="rId13" imgW="774700" imgH="241300" progId="Equation.DSMT4">
                    <p:embed/>
                  </p:oleObj>
                </mc:Choice>
                <mc:Fallback>
                  <p:oleObj name="Equation" r:id="rId13" imgW="774700" imgH="2413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" y="1776"/>
                          <a:ext cx="72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6" name="Text Box 10"/>
            <p:cNvSpPr txBox="1">
              <a:spLocks noChangeArrowheads="1"/>
            </p:cNvSpPr>
            <p:nvPr/>
          </p:nvSpPr>
          <p:spPr bwMode="auto">
            <a:xfrm>
              <a:off x="2728" y="1748"/>
              <a:ext cx="1297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为常矢量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07" name="Object 9"/>
            <p:cNvGraphicFramePr>
              <a:graphicFrameLocks noChangeAspect="1"/>
            </p:cNvGraphicFramePr>
            <p:nvPr/>
          </p:nvGraphicFramePr>
          <p:xfrm>
            <a:off x="1812" y="1772"/>
            <a:ext cx="94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7" name="Equation" r:id="rId15" imgW="889000" imgH="241300" progId="Equation.DSMT4">
                    <p:embed/>
                  </p:oleObj>
                </mc:Choice>
                <mc:Fallback>
                  <p:oleObj name="Equation" r:id="rId15" imgW="889000" imgH="2413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1772"/>
                          <a:ext cx="942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5" grpId="0" autoUpdateAnimBg="0" build="p"/>
      <p:bldP spid="7" grpId="0" autoUpdateAnimBg="0"/>
      <p:bldP spid="9" grpId="0" autoUpdateAnimBg="0"/>
      <p:bldP spid="13" grpId="0" autoUpdateAnimBg="0"/>
      <p:bldP spid="14" grpId="0" autoUpdateAnimBg="0" build="p"/>
      <p:bldP spid="16" grpId="0" autoUpdateAnimBg="0"/>
      <p:bldP spid="17" grpId="0" autoUpdateAnimBg="0" build="p"/>
      <p:bldP spid="19" grpId="0" autoUpdateAnimBg="0"/>
      <p:bldP spid="23" grpId="0" autoUpdateAnimBg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ABAD0B-E866-4738-9E19-45AFDE9C3239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31" name="Group 104"/>
          <p:cNvGrpSpPr/>
          <p:nvPr/>
        </p:nvGrpSpPr>
        <p:grpSpPr bwMode="auto">
          <a:xfrm>
            <a:off x="6040438" y="1323975"/>
            <a:ext cx="784225" cy="619125"/>
            <a:chOff x="3371" y="2363"/>
            <a:chExt cx="494" cy="390"/>
          </a:xfrm>
        </p:grpSpPr>
        <p:sp>
          <p:nvSpPr>
            <p:cNvPr id="22607" name="Line 55"/>
            <p:cNvSpPr>
              <a:spLocks noChangeShapeType="1"/>
            </p:cNvSpPr>
            <p:nvPr/>
          </p:nvSpPr>
          <p:spPr bwMode="auto">
            <a:xfrm>
              <a:off x="3371" y="2363"/>
              <a:ext cx="494" cy="12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608" name="Object 16"/>
            <p:cNvGraphicFramePr>
              <a:graphicFrameLocks noChangeAspect="1"/>
            </p:cNvGraphicFramePr>
            <p:nvPr/>
          </p:nvGraphicFramePr>
          <p:xfrm>
            <a:off x="3558" y="2446"/>
            <a:ext cx="27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75" name="公式" r:id="rId1" imgW="317500" imgH="279400" progId="Equation.3">
                    <p:embed/>
                  </p:oleObj>
                </mc:Choice>
                <mc:Fallback>
                  <p:oleObj name="公式" r:id="rId1" imgW="317500" imgH="279400" progId="Equation.3">
                    <p:embed/>
                    <p:pic>
                      <p:nvPicPr>
                        <p:cNvPr id="0" name="图片 79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" y="2446"/>
                          <a:ext cx="27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2" name="Line 57"/>
          <p:cNvSpPr>
            <a:spLocks noChangeShapeType="1"/>
          </p:cNvSpPr>
          <p:nvPr/>
        </p:nvSpPr>
        <p:spPr bwMode="auto">
          <a:xfrm flipH="1" flipV="1">
            <a:off x="6792913" y="1487488"/>
            <a:ext cx="530225" cy="208280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533" name="Group 95"/>
          <p:cNvGrpSpPr/>
          <p:nvPr/>
        </p:nvGrpSpPr>
        <p:grpSpPr bwMode="auto">
          <a:xfrm>
            <a:off x="5692775" y="65088"/>
            <a:ext cx="3355975" cy="3957637"/>
            <a:chOff x="3152" y="1580"/>
            <a:chExt cx="2114" cy="2493"/>
          </a:xfrm>
        </p:grpSpPr>
        <p:graphicFrame>
          <p:nvGraphicFramePr>
            <p:cNvPr id="22561" name="Object 11"/>
            <p:cNvGraphicFramePr>
              <a:graphicFrameLocks noChangeAspect="1"/>
            </p:cNvGraphicFramePr>
            <p:nvPr/>
          </p:nvGraphicFramePr>
          <p:xfrm>
            <a:off x="3152" y="2296"/>
            <a:ext cx="23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76" name="公式" r:id="rId3" imgW="177800" imgH="266700" progId="Equation.3">
                    <p:embed/>
                  </p:oleObj>
                </mc:Choice>
                <mc:Fallback>
                  <p:oleObj name="公式" r:id="rId3" imgW="177800" imgH="266700" progId="Equation.3">
                    <p:embed/>
                    <p:pic>
                      <p:nvPicPr>
                        <p:cNvPr id="0" name="图片 79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296"/>
                          <a:ext cx="23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2" name="Line 30"/>
            <p:cNvSpPr>
              <a:spLocks noChangeShapeType="1"/>
            </p:cNvSpPr>
            <p:nvPr/>
          </p:nvSpPr>
          <p:spPr bwMode="auto">
            <a:xfrm flipH="1" flipV="1">
              <a:off x="3354" y="2359"/>
              <a:ext cx="832" cy="1446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2563" name="Group 31"/>
            <p:cNvGrpSpPr/>
            <p:nvPr/>
          </p:nvGrpSpPr>
          <p:grpSpPr bwMode="auto">
            <a:xfrm>
              <a:off x="3351" y="3743"/>
              <a:ext cx="1635" cy="330"/>
              <a:chOff x="3723" y="3616"/>
              <a:chExt cx="1635" cy="330"/>
            </a:xfrm>
          </p:grpSpPr>
          <p:sp>
            <p:nvSpPr>
              <p:cNvPr id="22585" name="Text Box 32"/>
              <p:cNvSpPr txBox="1">
                <a:spLocks noChangeArrowheads="1"/>
              </p:cNvSpPr>
              <p:nvPr/>
            </p:nvSpPr>
            <p:spPr bwMode="auto">
              <a:xfrm>
                <a:off x="4400" y="3616"/>
                <a:ext cx="28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  <a:endPara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2586" name="Group 33"/>
              <p:cNvGrpSpPr/>
              <p:nvPr/>
            </p:nvGrpSpPr>
            <p:grpSpPr bwMode="auto">
              <a:xfrm>
                <a:off x="4404" y="3686"/>
                <a:ext cx="672" cy="96"/>
                <a:chOff x="336" y="2304"/>
                <a:chExt cx="672" cy="96"/>
              </a:xfrm>
            </p:grpSpPr>
            <p:sp>
              <p:nvSpPr>
                <p:cNvPr id="22599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33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60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43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601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528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602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24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60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20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604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81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605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60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587" name="Line 42"/>
              <p:cNvSpPr>
                <a:spLocks noChangeShapeType="1"/>
              </p:cNvSpPr>
              <p:nvPr/>
            </p:nvSpPr>
            <p:spPr bwMode="auto">
              <a:xfrm flipV="1">
                <a:off x="3774" y="3674"/>
                <a:ext cx="158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2588" name="Group 43"/>
              <p:cNvGrpSpPr/>
              <p:nvPr/>
            </p:nvGrpSpPr>
            <p:grpSpPr bwMode="auto">
              <a:xfrm>
                <a:off x="3723" y="3686"/>
                <a:ext cx="672" cy="96"/>
                <a:chOff x="336" y="2304"/>
                <a:chExt cx="672" cy="96"/>
              </a:xfrm>
            </p:grpSpPr>
            <p:sp>
              <p:nvSpPr>
                <p:cNvPr id="22591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3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59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593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528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59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624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595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720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596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81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597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598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589" name="Line 52"/>
              <p:cNvSpPr>
                <a:spLocks noChangeShapeType="1"/>
              </p:cNvSpPr>
              <p:nvPr/>
            </p:nvSpPr>
            <p:spPr bwMode="auto">
              <a:xfrm flipH="1">
                <a:off x="5079" y="368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90" name="Line 53"/>
              <p:cNvSpPr>
                <a:spLocks noChangeShapeType="1"/>
              </p:cNvSpPr>
              <p:nvPr/>
            </p:nvSpPr>
            <p:spPr bwMode="auto">
              <a:xfrm flipH="1">
                <a:off x="5175" y="368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2564" name="Group 58"/>
            <p:cNvGrpSpPr/>
            <p:nvPr/>
          </p:nvGrpSpPr>
          <p:grpSpPr bwMode="auto">
            <a:xfrm>
              <a:off x="4141" y="2295"/>
              <a:ext cx="1125" cy="1564"/>
              <a:chOff x="4141" y="2295"/>
              <a:chExt cx="1125" cy="1564"/>
            </a:xfrm>
          </p:grpSpPr>
          <p:grpSp>
            <p:nvGrpSpPr>
              <p:cNvPr id="22573" name="Group 59"/>
              <p:cNvGrpSpPr/>
              <p:nvPr/>
            </p:nvGrpSpPr>
            <p:grpSpPr bwMode="auto">
              <a:xfrm>
                <a:off x="4141" y="2387"/>
                <a:ext cx="871" cy="1472"/>
                <a:chOff x="4141" y="2387"/>
                <a:chExt cx="871" cy="1472"/>
              </a:xfrm>
            </p:grpSpPr>
            <p:grpSp>
              <p:nvGrpSpPr>
                <p:cNvPr id="22580" name="Group 60"/>
                <p:cNvGrpSpPr/>
                <p:nvPr/>
              </p:nvGrpSpPr>
              <p:grpSpPr bwMode="auto">
                <a:xfrm>
                  <a:off x="4141" y="2655"/>
                  <a:ext cx="799" cy="1204"/>
                  <a:chOff x="2912" y="1214"/>
                  <a:chExt cx="799" cy="1204"/>
                </a:xfrm>
              </p:grpSpPr>
              <p:sp>
                <p:nvSpPr>
                  <p:cNvPr id="22582" name="AutoShape 61"/>
                  <p:cNvSpPr>
                    <a:spLocks noChangeArrowheads="1"/>
                  </p:cNvSpPr>
                  <p:nvPr/>
                </p:nvSpPr>
                <p:spPr bwMode="auto">
                  <a:xfrm rot="1833142">
                    <a:off x="2912" y="1271"/>
                    <a:ext cx="672" cy="114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5046 w 21600"/>
                      <a:gd name="T13" fmla="*/ 2279 h 21600"/>
                      <a:gd name="T14" fmla="*/ 16554 w 21600"/>
                      <a:gd name="T15" fmla="*/ 13672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0860" y="2187"/>
                        </a:moveTo>
                        <a:cubicBezTo>
                          <a:pt x="10451" y="1746"/>
                          <a:pt x="9529" y="1018"/>
                          <a:pt x="9015" y="730"/>
                        </a:cubicBezTo>
                        <a:cubicBezTo>
                          <a:pt x="7865" y="152"/>
                          <a:pt x="6685" y="0"/>
                          <a:pt x="5415" y="0"/>
                        </a:cubicBezTo>
                        <a:cubicBezTo>
                          <a:pt x="4175" y="152"/>
                          <a:pt x="2995" y="575"/>
                          <a:pt x="1967" y="1305"/>
                        </a:cubicBezTo>
                        <a:cubicBezTo>
                          <a:pt x="1150" y="2187"/>
                          <a:pt x="575" y="3222"/>
                          <a:pt x="242" y="4220"/>
                        </a:cubicBezTo>
                        <a:cubicBezTo>
                          <a:pt x="0" y="5410"/>
                          <a:pt x="242" y="6560"/>
                          <a:pt x="575" y="7597"/>
                        </a:cubicBezTo>
                        <a:lnTo>
                          <a:pt x="10860" y="21600"/>
                        </a:lnTo>
                        <a:lnTo>
                          <a:pt x="20995" y="7597"/>
                        </a:lnTo>
                        <a:cubicBezTo>
                          <a:pt x="21480" y="6560"/>
                          <a:pt x="21600" y="5410"/>
                          <a:pt x="21480" y="4220"/>
                        </a:cubicBezTo>
                        <a:cubicBezTo>
                          <a:pt x="21115" y="3222"/>
                          <a:pt x="20420" y="2187"/>
                          <a:pt x="19632" y="1305"/>
                        </a:cubicBezTo>
                        <a:cubicBezTo>
                          <a:pt x="18575" y="575"/>
                          <a:pt x="17425" y="152"/>
                          <a:pt x="16275" y="0"/>
                        </a:cubicBezTo>
                        <a:cubicBezTo>
                          <a:pt x="15005" y="0"/>
                          <a:pt x="13735" y="152"/>
                          <a:pt x="12705" y="730"/>
                        </a:cubicBezTo>
                        <a:cubicBezTo>
                          <a:pt x="12176" y="1018"/>
                          <a:pt x="11254" y="1746"/>
                          <a:pt x="10860" y="218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28575">
                    <a:solidFill>
                      <a:srgbClr val="993300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83" name="Rectangle 62"/>
                  <p:cNvSpPr>
                    <a:spLocks noChangeArrowheads="1"/>
                  </p:cNvSpPr>
                  <p:nvPr/>
                </p:nvSpPr>
                <p:spPr bwMode="auto">
                  <a:xfrm rot="2203897">
                    <a:off x="3379" y="1298"/>
                    <a:ext cx="251" cy="185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2584" name="AutoShape 63"/>
                  <p:cNvSpPr>
                    <a:spLocks noChangeArrowheads="1"/>
                  </p:cNvSpPr>
                  <p:nvPr/>
                </p:nvSpPr>
                <p:spPr bwMode="auto">
                  <a:xfrm rot="1913325">
                    <a:off x="3423" y="1214"/>
                    <a:ext cx="288" cy="192"/>
                  </a:xfrm>
                  <a:prstGeom prst="can">
                    <a:avLst>
                      <a:gd name="adj" fmla="val 50000"/>
                    </a:avLst>
                  </a:prstGeom>
                  <a:solidFill>
                    <a:srgbClr val="BBE0E3"/>
                  </a:solidFill>
                  <a:ln w="28575">
                    <a:solidFill>
                      <a:srgbClr val="993300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22581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173" y="2387"/>
                  <a:ext cx="839" cy="1402"/>
                </a:xfrm>
                <a:prstGeom prst="line">
                  <a:avLst/>
                </a:prstGeom>
                <a:noFill/>
                <a:ln w="31750">
                  <a:solidFill>
                    <a:srgbClr val="9933FF"/>
                  </a:solidFill>
                  <a:prstDash val="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4" name="Group 65"/>
              <p:cNvGrpSpPr/>
              <p:nvPr/>
            </p:nvGrpSpPr>
            <p:grpSpPr bwMode="auto">
              <a:xfrm>
                <a:off x="4810" y="2505"/>
                <a:ext cx="373" cy="287"/>
                <a:chOff x="3602" y="1045"/>
                <a:chExt cx="373" cy="287"/>
              </a:xfrm>
            </p:grpSpPr>
            <p:graphicFrame>
              <p:nvGraphicFramePr>
                <p:cNvPr id="22578" name="Object 15"/>
                <p:cNvGraphicFramePr>
                  <a:graphicFrameLocks noChangeAspect="1"/>
                </p:cNvGraphicFramePr>
                <p:nvPr/>
              </p:nvGraphicFramePr>
              <p:xfrm>
                <a:off x="3742" y="1117"/>
                <a:ext cx="233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077" name="公式" r:id="rId5" imgW="177800" imgH="165100" progId="Equation.3">
                        <p:embed/>
                      </p:oleObj>
                    </mc:Choice>
                    <mc:Fallback>
                      <p:oleObj name="公式" r:id="rId5" imgW="177800" imgH="165100" progId="Equation.3">
                        <p:embed/>
                        <p:pic>
                          <p:nvPicPr>
                            <p:cNvPr id="0" name="图片 7907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42" y="1117"/>
                              <a:ext cx="233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579" name="Arc 67"/>
                <p:cNvSpPr/>
                <p:nvPr/>
              </p:nvSpPr>
              <p:spPr bwMode="auto">
                <a:xfrm rot="1682852" flipV="1">
                  <a:off x="3602" y="1045"/>
                  <a:ext cx="216" cy="141"/>
                </a:xfrm>
                <a:custGeom>
                  <a:avLst/>
                  <a:gdLst>
                    <a:gd name="T0" fmla="*/ 0 w 43200"/>
                    <a:gd name="T1" fmla="*/ 0 h 41856"/>
                    <a:gd name="T2" fmla="*/ 0 w 43200"/>
                    <a:gd name="T3" fmla="*/ 0 h 41856"/>
                    <a:gd name="T4" fmla="*/ 0 w 43200"/>
                    <a:gd name="T5" fmla="*/ 0 h 41856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1856"/>
                    <a:gd name="T11" fmla="*/ 43200 w 43200"/>
                    <a:gd name="T12" fmla="*/ 41856 h 418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1856" fill="none" extrusionOk="0">
                      <a:moveTo>
                        <a:pt x="12854" y="41350"/>
                      </a:moveTo>
                      <a:cubicBezTo>
                        <a:pt x="5039" y="37890"/>
                        <a:pt x="0" y="301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0637"/>
                        <a:pt x="37574" y="38718"/>
                        <a:pt x="29099" y="41856"/>
                      </a:cubicBezTo>
                    </a:path>
                    <a:path w="43200" h="41856" stroke="0" extrusionOk="0">
                      <a:moveTo>
                        <a:pt x="12854" y="41350"/>
                      </a:moveTo>
                      <a:cubicBezTo>
                        <a:pt x="5039" y="37890"/>
                        <a:pt x="0" y="301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0637"/>
                        <a:pt x="37574" y="38718"/>
                        <a:pt x="29099" y="41856"/>
                      </a:cubicBezTo>
                      <a:lnTo>
                        <a:pt x="21600" y="21600"/>
                      </a:lnTo>
                      <a:lnTo>
                        <a:pt x="12854" y="4135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9933FF"/>
                  </a:solidFill>
                  <a:round/>
                  <a:headEnd type="none" w="sm" len="sm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5" name="Group 68"/>
              <p:cNvGrpSpPr/>
              <p:nvPr/>
            </p:nvGrpSpPr>
            <p:grpSpPr bwMode="auto">
              <a:xfrm>
                <a:off x="4846" y="2295"/>
                <a:ext cx="420" cy="384"/>
                <a:chOff x="4852" y="2295"/>
                <a:chExt cx="420" cy="384"/>
              </a:xfrm>
            </p:grpSpPr>
            <p:sp>
              <p:nvSpPr>
                <p:cNvPr id="22576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4852" y="2343"/>
                  <a:ext cx="192" cy="336"/>
                </a:xfrm>
                <a:prstGeom prst="line">
                  <a:avLst/>
                </a:prstGeom>
                <a:noFill/>
                <a:ln w="41275">
                  <a:solidFill>
                    <a:srgbClr val="0000FF"/>
                  </a:solidFill>
                  <a:round/>
                  <a:headEnd type="none" w="sm" len="sm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2577" name="Object 14"/>
                <p:cNvGraphicFramePr>
                  <a:graphicFrameLocks noChangeAspect="1"/>
                </p:cNvGraphicFramePr>
                <p:nvPr/>
              </p:nvGraphicFramePr>
              <p:xfrm>
                <a:off x="4999" y="2295"/>
                <a:ext cx="273" cy="2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078" name="公式" r:id="rId7" imgW="241300" imgH="266700" progId="Equation.3">
                        <p:embed/>
                      </p:oleObj>
                    </mc:Choice>
                    <mc:Fallback>
                      <p:oleObj name="公式" r:id="rId7" imgW="241300" imgH="266700" progId="Equation.3">
                        <p:embed/>
                        <p:pic>
                          <p:nvPicPr>
                            <p:cNvPr id="0" name="图片 7907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9" y="2295"/>
                              <a:ext cx="273" cy="29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2565" name="Oval 71"/>
            <p:cNvSpPr>
              <a:spLocks noChangeArrowheads="1"/>
            </p:cNvSpPr>
            <p:nvPr/>
          </p:nvSpPr>
          <p:spPr bwMode="auto">
            <a:xfrm>
              <a:off x="3219" y="1888"/>
              <a:ext cx="1920" cy="624"/>
            </a:xfrm>
            <a:prstGeom prst="ellipse">
              <a:avLst/>
            </a:prstGeom>
            <a:noFill/>
            <a:ln w="31750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22566" name="Group 72"/>
            <p:cNvGrpSpPr/>
            <p:nvPr/>
          </p:nvGrpSpPr>
          <p:grpSpPr bwMode="auto">
            <a:xfrm>
              <a:off x="3460" y="1580"/>
              <a:ext cx="776" cy="610"/>
              <a:chOff x="3460" y="1580"/>
              <a:chExt cx="776" cy="610"/>
            </a:xfrm>
          </p:grpSpPr>
          <p:graphicFrame>
            <p:nvGraphicFramePr>
              <p:cNvPr id="22571" name="Object 13"/>
              <p:cNvGraphicFramePr>
                <a:graphicFrameLocks noChangeAspect="1"/>
              </p:cNvGraphicFramePr>
              <p:nvPr/>
            </p:nvGraphicFramePr>
            <p:xfrm>
              <a:off x="3460" y="1580"/>
              <a:ext cx="3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079" name="公式" r:id="rId9" imgW="279400" imgH="355600" progId="Equation.3">
                      <p:embed/>
                    </p:oleObj>
                  </mc:Choice>
                  <mc:Fallback>
                    <p:oleObj name="公式" r:id="rId9" imgW="279400" imgH="355600" progId="Equation.3">
                      <p:embed/>
                      <p:pic>
                        <p:nvPicPr>
                          <p:cNvPr id="0" name="图片 790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0" y="1580"/>
                            <a:ext cx="3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72" name="Arc 74"/>
              <p:cNvSpPr/>
              <p:nvPr/>
            </p:nvSpPr>
            <p:spPr bwMode="auto">
              <a:xfrm>
                <a:off x="3742" y="1888"/>
                <a:ext cx="494" cy="302"/>
              </a:xfrm>
              <a:custGeom>
                <a:avLst/>
                <a:gdLst>
                  <a:gd name="T0" fmla="*/ 0 w 11127"/>
                  <a:gd name="T1" fmla="*/ 0 h 20969"/>
                  <a:gd name="T2" fmla="*/ 0 w 11127"/>
                  <a:gd name="T3" fmla="*/ 0 h 20969"/>
                  <a:gd name="T4" fmla="*/ 0 w 11127"/>
                  <a:gd name="T5" fmla="*/ 0 h 20969"/>
                  <a:gd name="T6" fmla="*/ 0 60000 65536"/>
                  <a:gd name="T7" fmla="*/ 0 60000 65536"/>
                  <a:gd name="T8" fmla="*/ 0 60000 65536"/>
                  <a:gd name="T9" fmla="*/ 0 w 11127"/>
                  <a:gd name="T10" fmla="*/ 0 h 20969"/>
                  <a:gd name="T11" fmla="*/ 11127 w 11127"/>
                  <a:gd name="T12" fmla="*/ 20969 h 209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127" h="20969" fill="none" extrusionOk="0">
                    <a:moveTo>
                      <a:pt x="-1" y="2455"/>
                    </a:moveTo>
                    <a:cubicBezTo>
                      <a:pt x="1847" y="1345"/>
                      <a:pt x="3851" y="517"/>
                      <a:pt x="5944" y="0"/>
                    </a:cubicBezTo>
                  </a:path>
                  <a:path w="11127" h="20969" stroke="0" extrusionOk="0">
                    <a:moveTo>
                      <a:pt x="-1" y="2455"/>
                    </a:moveTo>
                    <a:cubicBezTo>
                      <a:pt x="1847" y="1345"/>
                      <a:pt x="3851" y="517"/>
                      <a:pt x="5944" y="0"/>
                    </a:cubicBezTo>
                    <a:lnTo>
                      <a:pt x="11127" y="20969"/>
                    </a:lnTo>
                    <a:lnTo>
                      <a:pt x="-1" y="2455"/>
                    </a:lnTo>
                    <a:close/>
                  </a:path>
                </a:pathLst>
              </a:custGeom>
              <a:noFill/>
              <a:ln w="31750">
                <a:solidFill>
                  <a:schemeClr val="folHlink"/>
                </a:solidFill>
                <a:round/>
                <a:headEnd type="arrow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2567" name="Group 75"/>
            <p:cNvGrpSpPr/>
            <p:nvPr/>
          </p:nvGrpSpPr>
          <p:grpSpPr bwMode="auto">
            <a:xfrm>
              <a:off x="4177" y="1616"/>
              <a:ext cx="245" cy="2183"/>
              <a:chOff x="4177" y="1616"/>
              <a:chExt cx="245" cy="2183"/>
            </a:xfrm>
          </p:grpSpPr>
          <p:sp>
            <p:nvSpPr>
              <p:cNvPr id="22569" name="Line 76"/>
              <p:cNvSpPr>
                <a:spLocks noChangeShapeType="1"/>
              </p:cNvSpPr>
              <p:nvPr/>
            </p:nvSpPr>
            <p:spPr bwMode="auto">
              <a:xfrm>
                <a:off x="4177" y="1712"/>
                <a:ext cx="0" cy="20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2570" name="Object 12"/>
              <p:cNvGraphicFramePr>
                <a:graphicFrameLocks noChangeAspect="1"/>
              </p:cNvGraphicFramePr>
              <p:nvPr/>
            </p:nvGraphicFramePr>
            <p:xfrm>
              <a:off x="4195" y="1616"/>
              <a:ext cx="227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080" name="公式" r:id="rId11" imgW="114300" imgH="139700" progId="Equation.3">
                      <p:embed/>
                    </p:oleObj>
                  </mc:Choice>
                  <mc:Fallback>
                    <p:oleObj name="公式" r:id="rId11" imgW="114300" imgH="139700" progId="Equation.3">
                      <p:embed/>
                      <p:pic>
                        <p:nvPicPr>
                          <p:cNvPr id="0" name="图片 790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" y="1616"/>
                            <a:ext cx="227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68" name="Line 78"/>
            <p:cNvSpPr>
              <a:spLocks noChangeShapeType="1"/>
            </p:cNvSpPr>
            <p:nvPr/>
          </p:nvSpPr>
          <p:spPr bwMode="auto">
            <a:xfrm flipV="1">
              <a:off x="3364" y="2199"/>
              <a:ext cx="816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534" name="Line 80"/>
          <p:cNvSpPr>
            <a:spLocks noChangeShapeType="1"/>
          </p:cNvSpPr>
          <p:nvPr/>
        </p:nvSpPr>
        <p:spPr bwMode="auto">
          <a:xfrm flipV="1">
            <a:off x="6792913" y="1054100"/>
            <a:ext cx="533400" cy="449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5" name="Arc 98"/>
          <p:cNvSpPr/>
          <p:nvPr/>
        </p:nvSpPr>
        <p:spPr bwMode="auto">
          <a:xfrm rot="1682852" flipV="1">
            <a:off x="7032625" y="2513013"/>
            <a:ext cx="188913" cy="496887"/>
          </a:xfrm>
          <a:custGeom>
            <a:avLst/>
            <a:gdLst>
              <a:gd name="T0" fmla="*/ 2147483646 w 23740"/>
              <a:gd name="T1" fmla="*/ 2147483646 h 35433"/>
              <a:gd name="T2" fmla="*/ 2147483646 w 23740"/>
              <a:gd name="T3" fmla="*/ 0 h 35433"/>
              <a:gd name="T4" fmla="*/ 2147483646 w 23740"/>
              <a:gd name="T5" fmla="*/ 2147483646 h 35433"/>
              <a:gd name="T6" fmla="*/ 0 60000 65536"/>
              <a:gd name="T7" fmla="*/ 0 60000 65536"/>
              <a:gd name="T8" fmla="*/ 0 60000 65536"/>
              <a:gd name="T9" fmla="*/ 0 w 23740"/>
              <a:gd name="T10" fmla="*/ 0 h 35433"/>
              <a:gd name="T11" fmla="*/ 23740 w 23740"/>
              <a:gd name="T12" fmla="*/ 35433 h 354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740" h="35433" fill="none" extrusionOk="0">
                <a:moveTo>
                  <a:pt x="23739" y="35326"/>
                </a:moveTo>
                <a:cubicBezTo>
                  <a:pt x="23028" y="35397"/>
                  <a:pt x="22314" y="35432"/>
                  <a:pt x="21600" y="35433"/>
                </a:cubicBezTo>
                <a:cubicBezTo>
                  <a:pt x="9670" y="35433"/>
                  <a:pt x="0" y="25762"/>
                  <a:pt x="0" y="13833"/>
                </a:cubicBezTo>
                <a:cubicBezTo>
                  <a:pt x="-1" y="8777"/>
                  <a:pt x="1773" y="3882"/>
                  <a:pt x="5010" y="0"/>
                </a:cubicBezTo>
              </a:path>
              <a:path w="23740" h="35433" stroke="0" extrusionOk="0">
                <a:moveTo>
                  <a:pt x="23739" y="35326"/>
                </a:moveTo>
                <a:cubicBezTo>
                  <a:pt x="23028" y="35397"/>
                  <a:pt x="22314" y="35432"/>
                  <a:pt x="21600" y="35433"/>
                </a:cubicBezTo>
                <a:cubicBezTo>
                  <a:pt x="9670" y="35433"/>
                  <a:pt x="0" y="25762"/>
                  <a:pt x="0" y="13833"/>
                </a:cubicBezTo>
                <a:cubicBezTo>
                  <a:pt x="-1" y="8777"/>
                  <a:pt x="1773" y="3882"/>
                  <a:pt x="5010" y="0"/>
                </a:cubicBezTo>
                <a:lnTo>
                  <a:pt x="21600" y="13833"/>
                </a:lnTo>
                <a:lnTo>
                  <a:pt x="23739" y="35326"/>
                </a:lnTo>
                <a:close/>
              </a:path>
            </a:pathLst>
          </a:custGeom>
          <a:noFill/>
          <a:ln w="28575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36" name="Group 101"/>
          <p:cNvGrpSpPr/>
          <p:nvPr/>
        </p:nvGrpSpPr>
        <p:grpSpPr bwMode="auto">
          <a:xfrm>
            <a:off x="6153150" y="2019300"/>
            <a:ext cx="908050" cy="638175"/>
            <a:chOff x="3442" y="2801"/>
            <a:chExt cx="572" cy="402"/>
          </a:xfrm>
        </p:grpSpPr>
        <p:graphicFrame>
          <p:nvGraphicFramePr>
            <p:cNvPr id="22559" name="Object 10"/>
            <p:cNvGraphicFramePr>
              <a:graphicFrameLocks noChangeAspect="1"/>
            </p:cNvGraphicFramePr>
            <p:nvPr/>
          </p:nvGraphicFramePr>
          <p:xfrm>
            <a:off x="3442" y="2801"/>
            <a:ext cx="22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1" name="公式" r:id="rId13" imgW="165100" imgH="241300" progId="Equation.3">
                    <p:embed/>
                  </p:oleObj>
                </mc:Choice>
                <mc:Fallback>
                  <p:oleObj name="公式" r:id="rId13" imgW="165100" imgH="241300" progId="Equation.3">
                    <p:embed/>
                    <p:pic>
                      <p:nvPicPr>
                        <p:cNvPr id="0" name="图片 79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2801"/>
                          <a:ext cx="22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0" name="Line 100"/>
            <p:cNvSpPr>
              <a:spLocks noChangeShapeType="1"/>
            </p:cNvSpPr>
            <p:nvPr/>
          </p:nvSpPr>
          <p:spPr bwMode="auto">
            <a:xfrm>
              <a:off x="3618" y="2971"/>
              <a:ext cx="396" cy="232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37" name="Group 109"/>
          <p:cNvGrpSpPr/>
          <p:nvPr/>
        </p:nvGrpSpPr>
        <p:grpSpPr bwMode="auto">
          <a:xfrm>
            <a:off x="6907213" y="687388"/>
            <a:ext cx="1358900" cy="587375"/>
            <a:chOff x="4217" y="1434"/>
            <a:chExt cx="856" cy="370"/>
          </a:xfrm>
        </p:grpSpPr>
        <p:graphicFrame>
          <p:nvGraphicFramePr>
            <p:cNvPr id="22556" name="Object 9"/>
            <p:cNvGraphicFramePr>
              <a:graphicFrameLocks noChangeAspect="1"/>
            </p:cNvGraphicFramePr>
            <p:nvPr/>
          </p:nvGraphicFramePr>
          <p:xfrm>
            <a:off x="4788" y="1450"/>
            <a:ext cx="28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2" name="公式" r:id="rId15" imgW="355600" imgH="279400" progId="Equation.3">
                    <p:embed/>
                  </p:oleObj>
                </mc:Choice>
                <mc:Fallback>
                  <p:oleObj name="公式" r:id="rId15" imgW="355600" imgH="279400" progId="Equation.3">
                    <p:embed/>
                    <p:pic>
                      <p:nvPicPr>
                        <p:cNvPr id="0" name="图片 79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" y="1450"/>
                          <a:ext cx="28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7" name="Arc 107"/>
            <p:cNvSpPr/>
            <p:nvPr/>
          </p:nvSpPr>
          <p:spPr bwMode="auto">
            <a:xfrm>
              <a:off x="4217" y="1685"/>
              <a:ext cx="187" cy="119"/>
            </a:xfrm>
            <a:custGeom>
              <a:avLst/>
              <a:gdLst>
                <a:gd name="T0" fmla="*/ 0 w 21165"/>
                <a:gd name="T1" fmla="*/ 0 h 18082"/>
                <a:gd name="T2" fmla="*/ 0 w 21165"/>
                <a:gd name="T3" fmla="*/ 0 h 18082"/>
                <a:gd name="T4" fmla="*/ 0 w 21165"/>
                <a:gd name="T5" fmla="*/ 0 h 18082"/>
                <a:gd name="T6" fmla="*/ 0 60000 65536"/>
                <a:gd name="T7" fmla="*/ 0 60000 65536"/>
                <a:gd name="T8" fmla="*/ 0 60000 65536"/>
                <a:gd name="T9" fmla="*/ 0 w 21165"/>
                <a:gd name="T10" fmla="*/ 0 h 18082"/>
                <a:gd name="T11" fmla="*/ 21165 w 21165"/>
                <a:gd name="T12" fmla="*/ 18082 h 180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65" h="18082" fill="none" extrusionOk="0">
                  <a:moveTo>
                    <a:pt x="9349" y="18082"/>
                  </a:moveTo>
                  <a:cubicBezTo>
                    <a:pt x="4519" y="14925"/>
                    <a:pt x="1152" y="9967"/>
                    <a:pt x="0" y="4313"/>
                  </a:cubicBezTo>
                </a:path>
                <a:path w="21165" h="18082" stroke="0" extrusionOk="0">
                  <a:moveTo>
                    <a:pt x="9349" y="18082"/>
                  </a:moveTo>
                  <a:cubicBezTo>
                    <a:pt x="4519" y="14925"/>
                    <a:pt x="1152" y="9967"/>
                    <a:pt x="0" y="4313"/>
                  </a:cubicBezTo>
                  <a:lnTo>
                    <a:pt x="21165" y="0"/>
                  </a:lnTo>
                  <a:lnTo>
                    <a:pt x="9349" y="18082"/>
                  </a:lnTo>
                  <a:close/>
                </a:path>
              </a:pathLst>
            </a:custGeom>
            <a:noFill/>
            <a:ln w="28575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AutoShape 108"/>
            <p:cNvSpPr>
              <a:spLocks noChangeArrowheads="1"/>
            </p:cNvSpPr>
            <p:nvPr/>
          </p:nvSpPr>
          <p:spPr bwMode="auto">
            <a:xfrm flipH="1">
              <a:off x="4785" y="1434"/>
              <a:ext cx="288" cy="318"/>
            </a:xfrm>
            <a:prstGeom prst="wedgeEllipseCallout">
              <a:avLst>
                <a:gd name="adj1" fmla="val 201389"/>
                <a:gd name="adj2" fmla="val 44023"/>
              </a:avLst>
            </a:prstGeom>
            <a:noFill/>
            <a:ln w="28575" algn="ctr">
              <a:solidFill>
                <a:srgbClr val="99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5518" name="Text Box 110"/>
          <p:cNvSpPr txBox="1">
            <a:spLocks noChangeArrowheads="1"/>
          </p:cNvSpPr>
          <p:nvPr/>
        </p:nvSpPr>
        <p:spPr bwMode="auto">
          <a:xfrm>
            <a:off x="207963" y="390525"/>
            <a:ext cx="2827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进动角速度：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45531" name="Object 8"/>
          <p:cNvGraphicFramePr>
            <a:graphicFrameLocks noChangeAspect="1"/>
          </p:cNvGraphicFramePr>
          <p:nvPr/>
        </p:nvGraphicFramePr>
        <p:xfrm>
          <a:off x="2503488" y="104775"/>
          <a:ext cx="2413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3" name="Equation" r:id="rId17" imgW="1536700" imgH="749300" progId="Equation.DSMT4">
                  <p:embed/>
                </p:oleObj>
              </mc:Choice>
              <mc:Fallback>
                <p:oleObj name="Equation" r:id="rId17" imgW="1536700" imgH="749300" progId="Equation.DSMT4">
                  <p:embed/>
                  <p:pic>
                    <p:nvPicPr>
                      <p:cNvPr id="0" name="图片 79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104775"/>
                        <a:ext cx="2413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 Box 93"/>
          <p:cNvSpPr txBox="1">
            <a:spLocks noChangeArrowheads="1"/>
          </p:cNvSpPr>
          <p:nvPr/>
        </p:nvSpPr>
        <p:spPr bwMode="auto">
          <a:xfrm>
            <a:off x="207963" y="4171950"/>
            <a:ext cx="89074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上述讨论中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将高速旋转的陀螺对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点的角动量近似成了陀螺对本身对称轴的角动量，忽略进动角动量。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Text Box 93"/>
          <p:cNvSpPr txBox="1">
            <a:spLocks noChangeArrowheads="1"/>
          </p:cNvSpPr>
          <p:nvPr/>
        </p:nvSpPr>
        <p:spPr bwMode="auto">
          <a:xfrm>
            <a:off x="236538" y="1323975"/>
            <a:ext cx="8907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讨论：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1" name="Object 31"/>
          <p:cNvGraphicFramePr>
            <a:graphicFrameLocks noChangeAspect="1"/>
          </p:cNvGraphicFramePr>
          <p:nvPr/>
        </p:nvGraphicFramePr>
        <p:xfrm>
          <a:off x="2493963" y="1933575"/>
          <a:ext cx="1943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4" name="" r:id="rId19" imgW="3365500" imgH="927100" progId="Equation.3">
                  <p:embed/>
                </p:oleObj>
              </mc:Choice>
              <mc:Fallback>
                <p:oleObj name="" r:id="rId19" imgW="3365500" imgH="927100" progId="Equation.3">
                  <p:embed/>
                  <p:pic>
                    <p:nvPicPr>
                      <p:cNvPr id="0" name="图片 79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1933575"/>
                        <a:ext cx="1943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236538" y="1933575"/>
            <a:ext cx="3529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可以证明</a:t>
            </a:r>
            <a:endParaRPr lang="zh-CN" altLang="zh-CN" sz="2800" b="1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07963" y="2497138"/>
            <a:ext cx="6732587" cy="550862"/>
            <a:chOff x="573089" y="2581579"/>
            <a:chExt cx="6732587" cy="551353"/>
          </a:xfrm>
        </p:grpSpPr>
        <p:sp>
          <p:nvSpPr>
            <p:cNvPr id="83" name="Rectangle 42"/>
            <p:cNvSpPr>
              <a:spLocks noChangeArrowheads="1"/>
            </p:cNvSpPr>
            <p:nvPr/>
          </p:nvSpPr>
          <p:spPr bwMode="auto">
            <a:xfrm>
              <a:off x="573089" y="2581579"/>
              <a:ext cx="6732587" cy="522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dirty="0">
                  <a:solidFill>
                    <a:sysClr val="windowText" lastClr="000000"/>
                  </a:solidFill>
                  <a:latin typeface="楷体_GB2312" pitchFamily="49" charset="-122"/>
                  <a:ea typeface="楷体_GB2312" pitchFamily="49" charset="-122"/>
                </a:rPr>
                <a:t>力矩   的方向不依赖    及  的方向，</a:t>
              </a:r>
              <a:endParaRPr lang="zh-CN" altLang="en-US" sz="2800" b="1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2553" name="Object 43"/>
            <p:cNvGraphicFramePr>
              <a:graphicFrameLocks noChangeAspect="1"/>
            </p:cNvGraphicFramePr>
            <p:nvPr/>
          </p:nvGraphicFramePr>
          <p:xfrm>
            <a:off x="1439069" y="2656986"/>
            <a:ext cx="4064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5" name="" r:id="rId21" imgW="736600" imgH="660400" progId="Equation.3">
                    <p:embed/>
                  </p:oleObj>
                </mc:Choice>
                <mc:Fallback>
                  <p:oleObj name="" r:id="rId21" imgW="736600" imgH="660400" progId="Equation.3">
                    <p:embed/>
                    <p:pic>
                      <p:nvPicPr>
                        <p:cNvPr id="0" name="图片 79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069" y="2656986"/>
                          <a:ext cx="4064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44"/>
            <p:cNvGraphicFramePr>
              <a:graphicFrameLocks noChangeAspect="1"/>
            </p:cNvGraphicFramePr>
            <p:nvPr/>
          </p:nvGraphicFramePr>
          <p:xfrm>
            <a:off x="4218781" y="2604294"/>
            <a:ext cx="471487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6" name="" r:id="rId23" imgW="749300" imgH="850900" progId="Equation.3">
                    <p:embed/>
                  </p:oleObj>
                </mc:Choice>
                <mc:Fallback>
                  <p:oleObj name="" r:id="rId23" imgW="749300" imgH="850900" progId="Equation.3">
                    <p:embed/>
                    <p:pic>
                      <p:nvPicPr>
                        <p:cNvPr id="0" name="图片 79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8781" y="2604294"/>
                          <a:ext cx="471487" cy="528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5" name="Object 45"/>
            <p:cNvGraphicFramePr>
              <a:graphicFrameLocks noChangeAspect="1"/>
            </p:cNvGraphicFramePr>
            <p:nvPr/>
          </p:nvGraphicFramePr>
          <p:xfrm>
            <a:off x="5211870" y="2641252"/>
            <a:ext cx="2667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7" name="" r:id="rId25" imgW="444500" imgH="660400" progId="Equation.3">
                    <p:embed/>
                  </p:oleObj>
                </mc:Choice>
                <mc:Fallback>
                  <p:oleObj name="" r:id="rId25" imgW="444500" imgH="660400" progId="Equation.3">
                    <p:embed/>
                    <p:pic>
                      <p:nvPicPr>
                        <p:cNvPr id="0" name="图片 79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1870" y="2641252"/>
                          <a:ext cx="2667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 bwMode="auto">
          <a:xfrm>
            <a:off x="238125" y="3143250"/>
            <a:ext cx="7308850" cy="933450"/>
            <a:chOff x="474663" y="3631454"/>
            <a:chExt cx="7308850" cy="933437"/>
          </a:xfrm>
        </p:grpSpPr>
        <p:sp>
          <p:nvSpPr>
            <p:cNvPr id="84" name="Rectangle 49"/>
            <p:cNvSpPr>
              <a:spLocks noChangeArrowheads="1"/>
            </p:cNvSpPr>
            <p:nvPr/>
          </p:nvSpPr>
          <p:spPr bwMode="auto">
            <a:xfrm>
              <a:off x="474663" y="3729878"/>
              <a:ext cx="7308850" cy="822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2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dirty="0">
                  <a:solidFill>
                    <a:sysClr val="windowText" lastClr="000000"/>
                  </a:solidFill>
                  <a:latin typeface="楷体_GB2312" pitchFamily="49" charset="-122"/>
                  <a:ea typeface="楷体_GB2312" pitchFamily="49" charset="-122"/>
                </a:rPr>
                <a:t>故自旋角动量  方向反向，  </a:t>
              </a:r>
              <a:endParaRPr lang="en-US" altLang="zh-CN" sz="2800" b="1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fontAlgn="auto" hangingPunct="1">
                <a:lnSpc>
                  <a:spcPts val="2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solidFill>
                    <a:sysClr val="windowText" lastClr="000000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sz="2800" b="1" kern="0" dirty="0">
                  <a:solidFill>
                    <a:sysClr val="windowText" lastClr="000000"/>
                  </a:solidFill>
                  <a:latin typeface="楷体_GB2312" pitchFamily="49" charset="-122"/>
                  <a:ea typeface="楷体_GB2312" pitchFamily="49" charset="-122"/>
                </a:rPr>
                <a:t>必然跟着反向。</a:t>
              </a:r>
              <a:endParaRPr lang="zh-CN" altLang="en-US" sz="2800" b="1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2550" name="Object 46"/>
            <p:cNvGraphicFramePr>
              <a:graphicFrameLocks noChangeAspect="1"/>
            </p:cNvGraphicFramePr>
            <p:nvPr/>
          </p:nvGraphicFramePr>
          <p:xfrm>
            <a:off x="588356" y="4036254"/>
            <a:ext cx="471487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8" name="" r:id="rId27" imgW="749300" imgH="850900" progId="Equation.3">
                    <p:embed/>
                  </p:oleObj>
                </mc:Choice>
                <mc:Fallback>
                  <p:oleObj name="" r:id="rId27" imgW="749300" imgH="850900" progId="Equation.3">
                    <p:embed/>
                    <p:pic>
                      <p:nvPicPr>
                        <p:cNvPr id="0" name="图片 79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356" y="4036254"/>
                          <a:ext cx="471487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1" name="Object 47"/>
            <p:cNvGraphicFramePr>
              <a:graphicFrameLocks noChangeAspect="1"/>
            </p:cNvGraphicFramePr>
            <p:nvPr/>
          </p:nvGraphicFramePr>
          <p:xfrm>
            <a:off x="2776538" y="3631454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9" name="" r:id="rId29" imgW="469900" imgH="673100" progId="Equation.3">
                    <p:embed/>
                  </p:oleObj>
                </mc:Choice>
                <mc:Fallback>
                  <p:oleObj name="" r:id="rId29" imgW="469900" imgH="673100" progId="Equation.3">
                    <p:embed/>
                    <p:pic>
                      <p:nvPicPr>
                        <p:cNvPr id="0" name="图片 790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6538" y="3631454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" name="Rectangle 50"/>
          <p:cNvSpPr>
            <a:spLocks noChangeArrowheads="1"/>
          </p:cNvSpPr>
          <p:nvPr/>
        </p:nvSpPr>
        <p:spPr bwMode="auto">
          <a:xfrm>
            <a:off x="331788" y="5837238"/>
            <a:ext cx="6743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即使</a:t>
            </a:r>
            <a:r>
              <a:rPr lang="zh-CN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π/2飞轮也不会倒下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zh-CN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Rectangle 51"/>
          <p:cNvSpPr>
            <a:spLocks noChangeArrowheads="1"/>
          </p:cNvSpPr>
          <p:nvPr/>
        </p:nvSpPr>
        <p:spPr bwMode="auto">
          <a:xfrm>
            <a:off x="238125" y="5138738"/>
            <a:ext cx="255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近似结果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endParaRPr lang="zh-CN" altLang="zh-CN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" name="Rectangle 53"/>
          <p:cNvSpPr>
            <a:spLocks noChangeArrowheads="1"/>
          </p:cNvSpPr>
          <p:nvPr/>
        </p:nvSpPr>
        <p:spPr bwMode="auto">
          <a:xfrm>
            <a:off x="1893888" y="5138738"/>
            <a:ext cx="3905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ω</a:t>
            </a:r>
            <a:r>
              <a:rPr lang="zh-CN" altLang="zh-CN" sz="28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&lt;&lt;ω时成立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zh-CN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4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18" grpId="0" autoUpdateAnimBg="0" build="p"/>
      <p:bldP spid="75" grpId="0" autoUpdateAnimBg="0"/>
      <p:bldP spid="76" grpId="0" autoUpdateAnimBg="0"/>
      <p:bldP spid="82" grpId="0" autoUpdateAnimBg="0"/>
      <p:bldP spid="94" grpId="0" autoUpdateAnimBg="0"/>
      <p:bldP spid="95" grpId="0" autoUpdateAnimBg="0"/>
      <p:bldP spid="9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38" name="Text Box 30"/>
          <p:cNvSpPr txBox="1">
            <a:spLocks noChangeArrowheads="1"/>
          </p:cNvSpPr>
          <p:nvPr/>
        </p:nvSpPr>
        <p:spPr bwMode="auto">
          <a:xfrm>
            <a:off x="180975" y="398463"/>
            <a:ext cx="7204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回转效应（</a:t>
            </a:r>
            <a:r>
              <a:rPr lang="zh-CN" altLang="en-US" sz="2800" b="1">
                <a:ea typeface="楷体_GB2312" pitchFamily="49" charset="-122"/>
              </a:rPr>
              <a:t>进动</a:t>
            </a:r>
            <a:r>
              <a:rPr lang="zh-CN" altLang="en-US" sz="2800" b="1"/>
              <a:t>）的应用举例：</a:t>
            </a:r>
            <a:endParaRPr lang="zh-CN" altLang="en-US" sz="2800" b="1"/>
          </a:p>
        </p:txBody>
      </p:sp>
      <p:sp>
        <p:nvSpPr>
          <p:cNvPr id="324639" name="Text Box 31"/>
          <p:cNvSpPr txBox="1">
            <a:spLocks noChangeArrowheads="1"/>
          </p:cNvSpPr>
          <p:nvPr/>
        </p:nvSpPr>
        <p:spPr bwMode="auto">
          <a:xfrm>
            <a:off x="0" y="1016444"/>
            <a:ext cx="907604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arenBoth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来复线使枪弹、炮弹在飞行时能绕自身的对称轴旋转，在空气阻力的作用下不会翻“筋斗”，而是产生进动，使总的运动基本保持原方向。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E3385D-29BA-40E2-8FA9-6B7F8976EE32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5934664" y="2497409"/>
            <a:ext cx="2552700" cy="4122466"/>
            <a:chOff x="6252860" y="308744"/>
            <a:chExt cx="2552700" cy="4122158"/>
          </a:xfrm>
        </p:grpSpPr>
        <p:pic>
          <p:nvPicPr>
            <p:cNvPr id="24584" name="Picture 7" descr="C:\Documents and Settings\Administrator\桌面\50da81cb39dbb6fd510b07b10824ab18962b37d0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2860" y="308744"/>
              <a:ext cx="2552700" cy="333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矩形 1"/>
            <p:cNvSpPr>
              <a:spLocks noChangeArrowheads="1"/>
            </p:cNvSpPr>
            <p:nvPr/>
          </p:nvSpPr>
          <p:spPr bwMode="auto">
            <a:xfrm>
              <a:off x="6252860" y="3599905"/>
              <a:ext cx="24833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/>
                <a:t>John Ericsson</a:t>
              </a:r>
              <a:endParaRPr lang="en-US" altLang="zh-CN" sz="2400" b="1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/>
                <a:t>（</a:t>
              </a:r>
              <a:r>
                <a:rPr lang="en-US" altLang="zh-CN" sz="2400" b="1" dirty="0"/>
                <a:t>1803—1889</a:t>
              </a:r>
              <a:r>
                <a:rPr lang="zh-CN" altLang="en-US" sz="2400" b="1" dirty="0"/>
                <a:t>）</a:t>
              </a:r>
              <a:endParaRPr lang="zh-CN" altLang="en-US" sz="2400" b="1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8" y="2897313"/>
            <a:ext cx="5247186" cy="2794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4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4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38" grpId="0"/>
      <p:bldP spid="3246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27019-BAF3-455C-89C4-B33AB36581BB}" type="slidenum">
              <a:rPr lang="en-US" altLang="zh-CN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15" y="2501900"/>
            <a:ext cx="4738370" cy="4149725"/>
          </a:xfrm>
          <a:prstGeom prst="rect">
            <a:avLst/>
          </a:prstGeom>
        </p:spPr>
      </p:pic>
      <p:sp>
        <p:nvSpPr>
          <p:cNvPr id="4" name="Rectangle 42"/>
          <p:cNvSpPr>
            <a:spLocks noChangeArrowheads="1"/>
          </p:cNvSpPr>
          <p:nvPr/>
        </p:nvSpPr>
        <p:spPr bwMode="auto">
          <a:xfrm>
            <a:off x="360771" y="171271"/>
            <a:ext cx="840822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微观：研究原子、分子、电子等微观粒子的运动（电子在外磁场中的进动）。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76873" y="1117036"/>
            <a:ext cx="81308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宏观：天体运动的研究。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如</a:t>
            </a:r>
            <a:r>
              <a:rPr lang="zh-CN" sz="2800" b="1" dirty="0">
                <a:solidFill>
                  <a:srgbClr val="FF0000"/>
                </a:solidFill>
                <a:latin typeface="+mj-ea"/>
                <a:ea typeface="+mj-ea"/>
              </a:rPr>
              <a:t>地球除了绕自身轴旋转外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还</a:t>
            </a:r>
            <a:r>
              <a:rPr lang="zh-CN" sz="2800" b="1" dirty="0">
                <a:solidFill>
                  <a:srgbClr val="FF0000"/>
                </a:solidFill>
                <a:latin typeface="+mj-ea"/>
                <a:ea typeface="+mj-ea"/>
              </a:rPr>
              <a:t>有进动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r>
              <a:rPr lang="zh-CN" sz="2800" b="1" dirty="0">
                <a:solidFill>
                  <a:srgbClr val="FF0000"/>
                </a:solidFill>
                <a:latin typeface="+mj-ea"/>
                <a:ea typeface="+mj-ea"/>
              </a:rPr>
              <a:t>进动周期为</a:t>
            </a:r>
            <a:r>
              <a:rPr lang="zh-CN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57</a:t>
            </a:r>
            <a:r>
              <a:rPr lang="zh-CN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00</a:t>
            </a:r>
            <a:r>
              <a:rPr 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年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。</a:t>
            </a:r>
            <a:endParaRPr lang="zh-CN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11138" y="728663"/>
            <a:ext cx="53324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计算转动惯量的几条规律：</a:t>
            </a:r>
            <a:endParaRPr lang="zh-CN" altLang="en-US" sz="2800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379"/>
          <p:cNvGrpSpPr/>
          <p:nvPr/>
        </p:nvGrpSpPr>
        <p:grpSpPr bwMode="auto">
          <a:xfrm>
            <a:off x="403225" y="1225550"/>
            <a:ext cx="5359400" cy="857250"/>
            <a:chOff x="306" y="772"/>
            <a:chExt cx="3376" cy="540"/>
          </a:xfrm>
        </p:grpSpPr>
        <p:sp>
          <p:nvSpPr>
            <p:cNvPr id="26681" name="Rectangle 7"/>
            <p:cNvSpPr>
              <a:spLocks noChangeArrowheads="1"/>
            </p:cNvSpPr>
            <p:nvPr/>
          </p:nvSpPr>
          <p:spPr bwMode="auto">
            <a:xfrm>
              <a:off x="306" y="837"/>
              <a:ext cx="269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/>
                <a:t>、对同一轴可叠加：</a:t>
              </a:r>
              <a:endParaRPr lang="zh-CN" altLang="en-US" sz="2800" b="1"/>
            </a:p>
          </p:txBody>
        </p:sp>
        <p:graphicFrame>
          <p:nvGraphicFramePr>
            <p:cNvPr id="26682" name="Object 6"/>
            <p:cNvGraphicFramePr>
              <a:graphicFrameLocks noChangeAspect="1"/>
            </p:cNvGraphicFramePr>
            <p:nvPr/>
          </p:nvGraphicFramePr>
          <p:xfrm>
            <a:off x="2709" y="772"/>
            <a:ext cx="973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97" name="Equation" r:id="rId1" imgW="571500" imgH="317500" progId="Equation.3">
                    <p:embed/>
                  </p:oleObj>
                </mc:Choice>
                <mc:Fallback>
                  <p:oleObj name="Equation" r:id="rId1" imgW="571500" imgH="317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772"/>
                          <a:ext cx="973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79" name="Text Box 191"/>
          <p:cNvSpPr txBox="1">
            <a:spLocks noChangeArrowheads="1"/>
          </p:cNvSpPr>
          <p:nvPr/>
        </p:nvSpPr>
        <p:spPr bwMode="auto">
          <a:xfrm>
            <a:off x="338138" y="2138363"/>
            <a:ext cx="3551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/>
              <a:t>、平行轴定理：</a:t>
            </a:r>
            <a:endParaRPr lang="zh-CN" altLang="en-US" sz="2800" b="1" dirty="0"/>
          </a:p>
        </p:txBody>
      </p:sp>
      <p:sp>
        <p:nvSpPr>
          <p:cNvPr id="237842" name="Rectangle 274"/>
          <p:cNvSpPr>
            <a:spLocks noChangeArrowheads="1"/>
          </p:cNvSpPr>
          <p:nvPr/>
        </p:nvSpPr>
        <p:spPr bwMode="auto">
          <a:xfrm>
            <a:off x="439738" y="3081338"/>
            <a:ext cx="63642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/>
              <a:t>、对薄平板刚体，有</a:t>
            </a:r>
            <a:r>
              <a:rPr lang="zh-CN" altLang="en-US" sz="2800" b="1">
                <a:latin typeface="Times New Roman" panose="02020603050405020304" pitchFamily="18" charset="0"/>
              </a:rPr>
              <a:t>垂直</a:t>
            </a:r>
            <a:r>
              <a:rPr lang="zh-CN" altLang="en-US" sz="2800" b="1"/>
              <a:t>轴定理：</a:t>
            </a:r>
            <a:endParaRPr lang="zh-CN" altLang="en-US" sz="2800" b="1"/>
          </a:p>
        </p:txBody>
      </p:sp>
      <p:graphicFrame>
        <p:nvGraphicFramePr>
          <p:cNvPr id="328704" name="Object 2"/>
          <p:cNvGraphicFramePr>
            <a:graphicFrameLocks noChangeAspect="1"/>
          </p:cNvGraphicFramePr>
          <p:nvPr/>
        </p:nvGraphicFramePr>
        <p:xfrm>
          <a:off x="3376613" y="3613150"/>
          <a:ext cx="228441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8" name="公式" r:id="rId3" imgW="786765" imgH="254000" progId="Equation.3">
                  <p:embed/>
                </p:oleObj>
              </mc:Choice>
              <mc:Fallback>
                <p:oleObj name="公式" r:id="rId3" imgW="786765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3613150"/>
                        <a:ext cx="2284412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1"/>
          <p:cNvGrpSpPr/>
          <p:nvPr/>
        </p:nvGrpSpPr>
        <p:grpSpPr bwMode="auto">
          <a:xfrm>
            <a:off x="6573838" y="1057275"/>
            <a:ext cx="2408237" cy="2889250"/>
            <a:chOff x="3934" y="720"/>
            <a:chExt cx="1517" cy="1820"/>
          </a:xfrm>
        </p:grpSpPr>
        <p:sp>
          <p:nvSpPr>
            <p:cNvPr id="26667" name="Line 195"/>
            <p:cNvSpPr>
              <a:spLocks noChangeShapeType="1"/>
            </p:cNvSpPr>
            <p:nvPr/>
          </p:nvSpPr>
          <p:spPr bwMode="auto">
            <a:xfrm flipH="1">
              <a:off x="5257" y="770"/>
              <a:ext cx="0" cy="175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Text Box 200"/>
            <p:cNvSpPr txBox="1">
              <a:spLocks noChangeArrowheads="1"/>
            </p:cNvSpPr>
            <p:nvPr/>
          </p:nvSpPr>
          <p:spPr bwMode="auto">
            <a:xfrm>
              <a:off x="4530" y="720"/>
              <a:ext cx="4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sp>
          <p:nvSpPr>
            <p:cNvPr id="26669" name="Text Box 201"/>
            <p:cNvSpPr txBox="1">
              <a:spLocks noChangeArrowheads="1"/>
            </p:cNvSpPr>
            <p:nvPr/>
          </p:nvSpPr>
          <p:spPr bwMode="auto">
            <a:xfrm>
              <a:off x="5007" y="741"/>
              <a:ext cx="4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J</a:t>
              </a:r>
              <a:endParaRPr lang="en-US" altLang="zh-CN" sz="2800" b="1"/>
            </a:p>
          </p:txBody>
        </p:sp>
        <p:sp>
          <p:nvSpPr>
            <p:cNvPr id="26670" name="Text Box 202"/>
            <p:cNvSpPr txBox="1">
              <a:spLocks noChangeArrowheads="1"/>
            </p:cNvSpPr>
            <p:nvPr/>
          </p:nvSpPr>
          <p:spPr bwMode="auto">
            <a:xfrm>
              <a:off x="4800" y="2200"/>
              <a:ext cx="4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26671" name="Line 203"/>
            <p:cNvSpPr>
              <a:spLocks noChangeShapeType="1"/>
            </p:cNvSpPr>
            <p:nvPr/>
          </p:nvSpPr>
          <p:spPr bwMode="auto">
            <a:xfrm flipV="1">
              <a:off x="5040" y="2404"/>
              <a:ext cx="2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Line 204"/>
            <p:cNvSpPr>
              <a:spLocks noChangeShapeType="1"/>
            </p:cNvSpPr>
            <p:nvPr/>
          </p:nvSpPr>
          <p:spPr bwMode="auto">
            <a:xfrm flipH="1" flipV="1">
              <a:off x="4570" y="2404"/>
              <a:ext cx="2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Oval 344"/>
            <p:cNvSpPr>
              <a:spLocks noChangeArrowheads="1"/>
            </p:cNvSpPr>
            <p:nvPr/>
          </p:nvSpPr>
          <p:spPr bwMode="auto">
            <a:xfrm rot="2683009">
              <a:off x="3934" y="1223"/>
              <a:ext cx="1257" cy="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6674" name="Text Box 199"/>
            <p:cNvSpPr txBox="1">
              <a:spLocks noChangeArrowheads="1"/>
            </p:cNvSpPr>
            <p:nvPr/>
          </p:nvSpPr>
          <p:spPr bwMode="auto">
            <a:xfrm>
              <a:off x="4082" y="1397"/>
              <a:ext cx="3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26675" name="Line 198"/>
            <p:cNvSpPr>
              <a:spLocks noChangeShapeType="1"/>
            </p:cNvSpPr>
            <p:nvPr/>
          </p:nvSpPr>
          <p:spPr bwMode="auto">
            <a:xfrm flipH="1">
              <a:off x="4554" y="785"/>
              <a:ext cx="0" cy="17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Oval 346"/>
            <p:cNvSpPr>
              <a:spLocks noChangeArrowheads="1"/>
            </p:cNvSpPr>
            <p:nvPr/>
          </p:nvSpPr>
          <p:spPr bwMode="auto">
            <a:xfrm>
              <a:off x="4518" y="1655"/>
              <a:ext cx="60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6677" name="Text Box 347"/>
            <p:cNvSpPr txBox="1">
              <a:spLocks noChangeArrowheads="1"/>
            </p:cNvSpPr>
            <p:nvPr/>
          </p:nvSpPr>
          <p:spPr bwMode="auto">
            <a:xfrm>
              <a:off x="4565" y="1461"/>
              <a:ext cx="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 b="1"/>
            </a:p>
          </p:txBody>
        </p:sp>
        <p:sp>
          <p:nvSpPr>
            <p:cNvPr id="26678" name="Text Box 348"/>
            <p:cNvSpPr txBox="1">
              <a:spLocks noChangeArrowheads="1"/>
            </p:cNvSpPr>
            <p:nvPr/>
          </p:nvSpPr>
          <p:spPr bwMode="auto">
            <a:xfrm>
              <a:off x="4535" y="1694"/>
              <a:ext cx="6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质心</a:t>
              </a:r>
              <a:endParaRPr lang="zh-CN" altLang="en-US" sz="18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" name="Group 391"/>
          <p:cNvGrpSpPr/>
          <p:nvPr/>
        </p:nvGrpSpPr>
        <p:grpSpPr bwMode="auto">
          <a:xfrm>
            <a:off x="474663" y="3952875"/>
            <a:ext cx="3479800" cy="2454275"/>
            <a:chOff x="299" y="2490"/>
            <a:chExt cx="2192" cy="1546"/>
          </a:xfrm>
        </p:grpSpPr>
        <p:sp>
          <p:nvSpPr>
            <p:cNvPr id="26649" name="Text Box 277"/>
            <p:cNvSpPr txBox="1">
              <a:spLocks noChangeArrowheads="1"/>
            </p:cNvSpPr>
            <p:nvPr/>
          </p:nvSpPr>
          <p:spPr bwMode="auto">
            <a:xfrm>
              <a:off x="1271" y="3251"/>
              <a:ext cx="72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50" name="Line 279"/>
            <p:cNvSpPr>
              <a:spLocks noChangeShapeType="1"/>
            </p:cNvSpPr>
            <p:nvPr/>
          </p:nvSpPr>
          <p:spPr bwMode="auto">
            <a:xfrm>
              <a:off x="1538" y="3444"/>
              <a:ext cx="0" cy="87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280"/>
            <p:cNvSpPr>
              <a:spLocks noChangeShapeType="1"/>
            </p:cNvSpPr>
            <p:nvPr/>
          </p:nvSpPr>
          <p:spPr bwMode="auto">
            <a:xfrm>
              <a:off x="1502" y="3531"/>
              <a:ext cx="8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282"/>
            <p:cNvSpPr>
              <a:spLocks noChangeShapeType="1"/>
            </p:cNvSpPr>
            <p:nvPr/>
          </p:nvSpPr>
          <p:spPr bwMode="auto">
            <a:xfrm>
              <a:off x="1149" y="3303"/>
              <a:ext cx="113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Text Box 283"/>
            <p:cNvSpPr txBox="1">
              <a:spLocks noChangeArrowheads="1"/>
            </p:cNvSpPr>
            <p:nvPr/>
          </p:nvSpPr>
          <p:spPr bwMode="auto">
            <a:xfrm>
              <a:off x="299" y="3649"/>
              <a:ext cx="36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54" name="Text Box 284"/>
            <p:cNvSpPr txBox="1">
              <a:spLocks noChangeArrowheads="1"/>
            </p:cNvSpPr>
            <p:nvPr/>
          </p:nvSpPr>
          <p:spPr bwMode="auto">
            <a:xfrm>
              <a:off x="1130" y="2490"/>
              <a:ext cx="3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z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55" name="Text Box 285"/>
            <p:cNvSpPr txBox="1">
              <a:spLocks noChangeArrowheads="1"/>
            </p:cNvSpPr>
            <p:nvPr/>
          </p:nvSpPr>
          <p:spPr bwMode="auto">
            <a:xfrm>
              <a:off x="1555" y="2963"/>
              <a:ext cx="724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y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56" name="Line 286"/>
            <p:cNvSpPr>
              <a:spLocks noChangeShapeType="1"/>
            </p:cNvSpPr>
            <p:nvPr/>
          </p:nvSpPr>
          <p:spPr bwMode="auto">
            <a:xfrm flipH="1">
              <a:off x="513" y="3292"/>
              <a:ext cx="627" cy="55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287"/>
            <p:cNvSpPr>
              <a:spLocks noChangeShapeType="1"/>
            </p:cNvSpPr>
            <p:nvPr/>
          </p:nvSpPr>
          <p:spPr bwMode="auto">
            <a:xfrm>
              <a:off x="1131" y="3292"/>
              <a:ext cx="362" cy="359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288"/>
            <p:cNvSpPr>
              <a:spLocks noChangeShapeType="1"/>
            </p:cNvSpPr>
            <p:nvPr/>
          </p:nvSpPr>
          <p:spPr bwMode="auto">
            <a:xfrm>
              <a:off x="751" y="3651"/>
              <a:ext cx="734" cy="1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289"/>
            <p:cNvSpPr>
              <a:spLocks noChangeShapeType="1"/>
            </p:cNvSpPr>
            <p:nvPr/>
          </p:nvSpPr>
          <p:spPr bwMode="auto">
            <a:xfrm flipH="1">
              <a:off x="1518" y="3306"/>
              <a:ext cx="294" cy="351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Text Box 290"/>
            <p:cNvSpPr txBox="1">
              <a:spLocks noChangeArrowheads="1"/>
            </p:cNvSpPr>
            <p:nvPr/>
          </p:nvSpPr>
          <p:spPr bwMode="auto">
            <a:xfrm>
              <a:off x="600" y="3238"/>
              <a:ext cx="724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x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61" name="Text Box 292"/>
            <p:cNvSpPr txBox="1">
              <a:spLocks noChangeArrowheads="1"/>
            </p:cNvSpPr>
            <p:nvPr/>
          </p:nvSpPr>
          <p:spPr bwMode="auto">
            <a:xfrm>
              <a:off x="1329" y="3677"/>
              <a:ext cx="43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m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62" name="Text Box 293"/>
            <p:cNvSpPr txBox="1">
              <a:spLocks noChangeArrowheads="1"/>
            </p:cNvSpPr>
            <p:nvPr/>
          </p:nvSpPr>
          <p:spPr bwMode="auto">
            <a:xfrm>
              <a:off x="1197" y="3671"/>
              <a:ext cx="80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63" name="Freeform 295"/>
            <p:cNvSpPr/>
            <p:nvPr/>
          </p:nvSpPr>
          <p:spPr bwMode="auto">
            <a:xfrm>
              <a:off x="547" y="2956"/>
              <a:ext cx="1549" cy="1075"/>
            </a:xfrm>
            <a:custGeom>
              <a:avLst/>
              <a:gdLst>
                <a:gd name="T0" fmla="*/ 2 w 2290"/>
                <a:gd name="T1" fmla="*/ 115 h 1255"/>
                <a:gd name="T2" fmla="*/ 15 w 2290"/>
                <a:gd name="T3" fmla="*/ 18 h 1255"/>
                <a:gd name="T4" fmla="*/ 45 w 2290"/>
                <a:gd name="T5" fmla="*/ 3 h 1255"/>
                <a:gd name="T6" fmla="*/ 64 w 2290"/>
                <a:gd name="T7" fmla="*/ 33 h 1255"/>
                <a:gd name="T8" fmla="*/ 64 w 2290"/>
                <a:gd name="T9" fmla="*/ 152 h 1255"/>
                <a:gd name="T10" fmla="*/ 53 w 2290"/>
                <a:gd name="T11" fmla="*/ 287 h 1255"/>
                <a:gd name="T12" fmla="*/ 36 w 2290"/>
                <a:gd name="T13" fmla="*/ 302 h 1255"/>
                <a:gd name="T14" fmla="*/ 23 w 2290"/>
                <a:gd name="T15" fmla="*/ 287 h 1255"/>
                <a:gd name="T16" fmla="*/ 14 w 2290"/>
                <a:gd name="T17" fmla="*/ 279 h 1255"/>
                <a:gd name="T18" fmla="*/ 8 w 2290"/>
                <a:gd name="T19" fmla="*/ 223 h 1255"/>
                <a:gd name="T20" fmla="*/ 3 w 2290"/>
                <a:gd name="T21" fmla="*/ 201 h 1255"/>
                <a:gd name="T22" fmla="*/ 2 w 2290"/>
                <a:gd name="T23" fmla="*/ 115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90"/>
                <a:gd name="T37" fmla="*/ 0 h 1255"/>
                <a:gd name="T38" fmla="*/ 2290 w 2290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90" h="1255">
                  <a:moveTo>
                    <a:pt x="63" y="465"/>
                  </a:moveTo>
                  <a:cubicBezTo>
                    <a:pt x="126" y="342"/>
                    <a:pt x="261" y="150"/>
                    <a:pt x="498" y="75"/>
                  </a:cubicBezTo>
                  <a:cubicBezTo>
                    <a:pt x="735" y="0"/>
                    <a:pt x="1208" y="5"/>
                    <a:pt x="1488" y="15"/>
                  </a:cubicBezTo>
                  <a:cubicBezTo>
                    <a:pt x="1768" y="25"/>
                    <a:pt x="2066" y="35"/>
                    <a:pt x="2178" y="135"/>
                  </a:cubicBezTo>
                  <a:cubicBezTo>
                    <a:pt x="2290" y="235"/>
                    <a:pt x="2230" y="445"/>
                    <a:pt x="2163" y="615"/>
                  </a:cubicBezTo>
                  <a:cubicBezTo>
                    <a:pt x="2096" y="785"/>
                    <a:pt x="1930" y="1055"/>
                    <a:pt x="1773" y="1155"/>
                  </a:cubicBezTo>
                  <a:cubicBezTo>
                    <a:pt x="1616" y="1255"/>
                    <a:pt x="1380" y="1215"/>
                    <a:pt x="1218" y="1215"/>
                  </a:cubicBezTo>
                  <a:cubicBezTo>
                    <a:pt x="1056" y="1215"/>
                    <a:pt x="925" y="1170"/>
                    <a:pt x="798" y="1155"/>
                  </a:cubicBezTo>
                  <a:cubicBezTo>
                    <a:pt x="671" y="1140"/>
                    <a:pt x="540" y="1167"/>
                    <a:pt x="453" y="1125"/>
                  </a:cubicBezTo>
                  <a:cubicBezTo>
                    <a:pt x="366" y="1083"/>
                    <a:pt x="328" y="952"/>
                    <a:pt x="273" y="900"/>
                  </a:cubicBezTo>
                  <a:cubicBezTo>
                    <a:pt x="218" y="848"/>
                    <a:pt x="158" y="880"/>
                    <a:pt x="123" y="810"/>
                  </a:cubicBezTo>
                  <a:cubicBezTo>
                    <a:pt x="88" y="740"/>
                    <a:pt x="0" y="588"/>
                    <a:pt x="63" y="465"/>
                  </a:cubicBezTo>
                  <a:close/>
                </a:path>
              </a:pathLst>
            </a:custGeom>
            <a:noFill/>
            <a:ln w="38100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Line 281"/>
            <p:cNvSpPr>
              <a:spLocks noChangeShapeType="1"/>
            </p:cNvSpPr>
            <p:nvPr/>
          </p:nvSpPr>
          <p:spPr bwMode="auto">
            <a:xfrm flipH="1" flipV="1">
              <a:off x="1131" y="2613"/>
              <a:ext cx="0" cy="69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Rectangle 297"/>
            <p:cNvSpPr>
              <a:spLocks noChangeArrowheads="1"/>
            </p:cNvSpPr>
            <p:nvPr/>
          </p:nvSpPr>
          <p:spPr bwMode="auto">
            <a:xfrm>
              <a:off x="2289" y="3140"/>
              <a:ext cx="2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66" name="AutoShape 350"/>
            <p:cNvSpPr>
              <a:spLocks noChangeArrowheads="1"/>
            </p:cNvSpPr>
            <p:nvPr/>
          </p:nvSpPr>
          <p:spPr bwMode="auto">
            <a:xfrm>
              <a:off x="1463" y="3620"/>
              <a:ext cx="80" cy="81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63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40EB39-E957-4B7C-88A5-6DDA6B1B6B26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62"/>
          <p:cNvGrpSpPr/>
          <p:nvPr/>
        </p:nvGrpSpPr>
        <p:grpSpPr bwMode="auto">
          <a:xfrm>
            <a:off x="4422775" y="4498975"/>
            <a:ext cx="3883025" cy="1719263"/>
            <a:chOff x="4422775" y="4498975"/>
            <a:chExt cx="3883025" cy="1719263"/>
          </a:xfrm>
        </p:grpSpPr>
        <p:grpSp>
          <p:nvGrpSpPr>
            <p:cNvPr id="26636" name="Group 390"/>
            <p:cNvGrpSpPr/>
            <p:nvPr/>
          </p:nvGrpSpPr>
          <p:grpSpPr bwMode="auto">
            <a:xfrm>
              <a:off x="4422775" y="4498975"/>
              <a:ext cx="3883025" cy="1719263"/>
              <a:chOff x="2786" y="2834"/>
              <a:chExt cx="2446" cy="1083"/>
            </a:xfrm>
          </p:grpSpPr>
          <p:sp>
            <p:nvSpPr>
              <p:cNvPr id="26638" name="Oval 357"/>
              <p:cNvSpPr>
                <a:spLocks noChangeArrowheads="1"/>
              </p:cNvSpPr>
              <p:nvPr/>
            </p:nvSpPr>
            <p:spPr bwMode="auto">
              <a:xfrm>
                <a:off x="2928" y="3412"/>
                <a:ext cx="1500" cy="50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00CC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39" name="Line 360"/>
              <p:cNvSpPr>
                <a:spLocks noChangeShapeType="1"/>
              </p:cNvSpPr>
              <p:nvPr/>
            </p:nvSpPr>
            <p:spPr bwMode="auto">
              <a:xfrm>
                <a:off x="2918" y="3604"/>
                <a:ext cx="6" cy="6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0" name="Oval 361"/>
              <p:cNvSpPr>
                <a:spLocks noChangeArrowheads="1"/>
              </p:cNvSpPr>
              <p:nvPr/>
            </p:nvSpPr>
            <p:spPr bwMode="auto">
              <a:xfrm>
                <a:off x="2931" y="3350"/>
                <a:ext cx="1500" cy="50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00CC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41" name="Line 363"/>
              <p:cNvSpPr>
                <a:spLocks noChangeShapeType="1"/>
              </p:cNvSpPr>
              <p:nvPr/>
            </p:nvSpPr>
            <p:spPr bwMode="auto">
              <a:xfrm>
                <a:off x="2924" y="3622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2" name="Line 364"/>
              <p:cNvSpPr>
                <a:spLocks noChangeShapeType="1"/>
              </p:cNvSpPr>
              <p:nvPr/>
            </p:nvSpPr>
            <p:spPr bwMode="auto">
              <a:xfrm>
                <a:off x="4430" y="3610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3" name="Line 366"/>
              <p:cNvSpPr>
                <a:spLocks noChangeShapeType="1"/>
              </p:cNvSpPr>
              <p:nvPr/>
            </p:nvSpPr>
            <p:spPr bwMode="auto">
              <a:xfrm flipH="1">
                <a:off x="3668" y="2968"/>
                <a:ext cx="0" cy="63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4" name="Line 368"/>
              <p:cNvSpPr>
                <a:spLocks noChangeShapeType="1"/>
              </p:cNvSpPr>
              <p:nvPr/>
            </p:nvSpPr>
            <p:spPr bwMode="auto">
              <a:xfrm>
                <a:off x="3673" y="3608"/>
                <a:ext cx="324" cy="234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5" name="Line 367"/>
              <p:cNvSpPr>
                <a:spLocks noChangeShapeType="1"/>
              </p:cNvSpPr>
              <p:nvPr/>
            </p:nvSpPr>
            <p:spPr bwMode="auto">
              <a:xfrm>
                <a:off x="2786" y="3604"/>
                <a:ext cx="181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6646" name="Object 3"/>
              <p:cNvGraphicFramePr>
                <a:graphicFrameLocks noChangeAspect="1"/>
              </p:cNvGraphicFramePr>
              <p:nvPr/>
            </p:nvGraphicFramePr>
            <p:xfrm>
              <a:off x="3565" y="3617"/>
              <a:ext cx="211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99" name="公式" r:id="rId5" imgW="165100" imgH="165100" progId="Equation.3">
                      <p:embed/>
                    </p:oleObj>
                  </mc:Choice>
                  <mc:Fallback>
                    <p:oleObj name="公式" r:id="rId5" imgW="165100" imgH="1651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5" y="3617"/>
                            <a:ext cx="211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7" name="Object 4"/>
              <p:cNvGraphicFramePr>
                <a:graphicFrameLocks noChangeAspect="1"/>
              </p:cNvGraphicFramePr>
              <p:nvPr/>
            </p:nvGraphicFramePr>
            <p:xfrm>
              <a:off x="3714" y="2834"/>
              <a:ext cx="590" cy="5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00" name="公式" r:id="rId7" imgW="443865" imgH="405765" progId="Equation.3">
                      <p:embed/>
                    </p:oleObj>
                  </mc:Choice>
                  <mc:Fallback>
                    <p:oleObj name="公式" r:id="rId7" imgW="443865" imgH="405765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4" y="2834"/>
                            <a:ext cx="590" cy="5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8" name="AutoShape 383"/>
              <p:cNvSpPr>
                <a:spLocks noChangeAspect="1" noChangeArrowheads="1" noTextEdit="1"/>
              </p:cNvSpPr>
              <p:nvPr/>
            </p:nvSpPr>
            <p:spPr bwMode="auto">
              <a:xfrm>
                <a:off x="4642" y="3322"/>
                <a:ext cx="590" cy="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6637" name="Object 7"/>
            <p:cNvGraphicFramePr>
              <a:graphicFrameLocks noChangeAspect="1"/>
            </p:cNvGraphicFramePr>
            <p:nvPr/>
          </p:nvGraphicFramePr>
          <p:xfrm>
            <a:off x="7334564" y="5274373"/>
            <a:ext cx="936625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01" name="Equation" r:id="rId9" imgW="443865" imgH="405765" progId="Equation.DSMT4">
                    <p:embed/>
                  </p:oleObj>
                </mc:Choice>
                <mc:Fallback>
                  <p:oleObj name="Equation" r:id="rId9" imgW="443865" imgH="40576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4564" y="5274373"/>
                          <a:ext cx="936625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2593975" y="173038"/>
            <a:ext cx="5332413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专题：转动惯量的计算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9" name="Object 5"/>
          <p:cNvGraphicFramePr>
            <a:graphicFrameLocks noChangeAspect="1"/>
          </p:cNvGraphicFramePr>
          <p:nvPr/>
        </p:nvGraphicFramePr>
        <p:xfrm>
          <a:off x="3381376" y="2170113"/>
          <a:ext cx="23828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2" name="公式" r:id="rId11" imgW="1218565" imgH="342900" progId="Equation.3">
                  <p:embed/>
                </p:oleObj>
              </mc:Choice>
              <mc:Fallback>
                <p:oleObj name="公式" r:id="rId11" imgW="1218565" imgH="342900" progId="Equation.3">
                  <p:embed/>
                  <p:pic>
                    <p:nvPicPr>
                      <p:cNvPr id="0" name="图片 26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6" y="2170113"/>
                        <a:ext cx="238283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utoUpdateAnimBg="0"/>
      <p:bldP spid="26679" grpId="0"/>
      <p:bldP spid="237842" grpId="0" autoUpdateAnimBg="0"/>
      <p:bldP spid="6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椭圆 2"/>
          <p:cNvSpPr>
            <a:spLocks noChangeArrowheads="1"/>
          </p:cNvSpPr>
          <p:nvPr/>
        </p:nvSpPr>
        <p:spPr bwMode="auto">
          <a:xfrm>
            <a:off x="266700" y="1952625"/>
            <a:ext cx="2582863" cy="25781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89F7FC-F6C9-4C45-B161-12618BF7531D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66700" y="136525"/>
            <a:ext cx="87153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800" b="1">
                <a:latin typeface="宋体" panose="0201060003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已知均匀薄圆盘质量为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800" b="1">
                <a:latin typeface="宋体" panose="0201060003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、半径为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1">
                <a:latin typeface="宋体" panose="0201060003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，求通过直径的光滑</a:t>
            </a:r>
            <a:r>
              <a:rPr kumimoji="1" lang="zh-CN" altLang="zh-CN" sz="2800" b="1">
                <a:latin typeface="宋体" panose="0201060003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轴的转动惯量</a:t>
            </a:r>
            <a:r>
              <a:rPr kumimoji="1" lang="zh-CN" altLang="en-US" sz="2800" b="1">
                <a:latin typeface="宋体" panose="0201060003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2800" b="1">
              <a:latin typeface="宋体" panose="0201060003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7653" name="Group 17"/>
          <p:cNvGrpSpPr/>
          <p:nvPr/>
        </p:nvGrpSpPr>
        <p:grpSpPr bwMode="auto">
          <a:xfrm>
            <a:off x="1130300" y="2208213"/>
            <a:ext cx="896938" cy="1433512"/>
            <a:chOff x="839" y="1772"/>
            <a:chExt cx="565" cy="903"/>
          </a:xfrm>
        </p:grpSpPr>
        <p:graphicFrame>
          <p:nvGraphicFramePr>
            <p:cNvPr id="27677" name="Object 13"/>
            <p:cNvGraphicFramePr>
              <a:graphicFrameLocks noChangeAspect="1"/>
            </p:cNvGraphicFramePr>
            <p:nvPr/>
          </p:nvGraphicFramePr>
          <p:xfrm>
            <a:off x="839" y="2387"/>
            <a:ext cx="26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07" name="公式" r:id="rId1" imgW="165100" imgH="177800" progId="Equation.3">
                    <p:embed/>
                  </p:oleObj>
                </mc:Choice>
                <mc:Fallback>
                  <p:oleObj name="公式" r:id="rId1" imgW="165100" imgH="177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387"/>
                          <a:ext cx="26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8" name="Text Box 16"/>
            <p:cNvSpPr txBox="1">
              <a:spLocks noChangeArrowheads="1"/>
            </p:cNvSpPr>
            <p:nvPr/>
          </p:nvSpPr>
          <p:spPr bwMode="auto">
            <a:xfrm>
              <a:off x="1133" y="1772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654" name="Group 19"/>
          <p:cNvGrpSpPr/>
          <p:nvPr/>
        </p:nvGrpSpPr>
        <p:grpSpPr bwMode="auto">
          <a:xfrm>
            <a:off x="122238" y="1311275"/>
            <a:ext cx="3384550" cy="3529013"/>
            <a:chOff x="204" y="1207"/>
            <a:chExt cx="2132" cy="2223"/>
          </a:xfrm>
        </p:grpSpPr>
        <p:sp>
          <p:nvSpPr>
            <p:cNvPr id="27672" name="Line 9"/>
            <p:cNvSpPr>
              <a:spLocks noChangeShapeType="1"/>
            </p:cNvSpPr>
            <p:nvPr/>
          </p:nvSpPr>
          <p:spPr bwMode="auto">
            <a:xfrm rot="5400000" flipV="1">
              <a:off x="1270" y="1366"/>
              <a:ext cx="0" cy="2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73" name="Group 18"/>
            <p:cNvGrpSpPr/>
            <p:nvPr/>
          </p:nvGrpSpPr>
          <p:grpSpPr bwMode="auto">
            <a:xfrm>
              <a:off x="884" y="1207"/>
              <a:ext cx="1451" cy="2223"/>
              <a:chOff x="884" y="1207"/>
              <a:chExt cx="1451" cy="2223"/>
            </a:xfrm>
          </p:grpSpPr>
          <p:sp>
            <p:nvSpPr>
              <p:cNvPr id="27674" name="Line 8"/>
              <p:cNvSpPr>
                <a:spLocks noChangeShapeType="1"/>
              </p:cNvSpPr>
              <p:nvPr/>
            </p:nvSpPr>
            <p:spPr bwMode="auto">
              <a:xfrm flipH="1" flipV="1">
                <a:off x="1111" y="1253"/>
                <a:ext cx="0" cy="217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7675" name="Object 5"/>
              <p:cNvGraphicFramePr>
                <a:graphicFrameLocks noChangeAspect="1"/>
              </p:cNvGraphicFramePr>
              <p:nvPr/>
            </p:nvGraphicFramePr>
            <p:xfrm>
              <a:off x="884" y="1207"/>
              <a:ext cx="226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08" name="公式" r:id="rId3" imgW="139700" imgH="165100" progId="Equation.3">
                      <p:embed/>
                    </p:oleObj>
                  </mc:Choice>
                  <mc:Fallback>
                    <p:oleObj name="公式" r:id="rId3" imgW="139700" imgH="1651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1207"/>
                            <a:ext cx="226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6" name="Object 6"/>
              <p:cNvGraphicFramePr>
                <a:graphicFrameLocks noChangeAspect="1"/>
              </p:cNvGraphicFramePr>
              <p:nvPr/>
            </p:nvGraphicFramePr>
            <p:xfrm>
              <a:off x="2109" y="2432"/>
              <a:ext cx="22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09" name="公式" r:id="rId5" imgW="139700" imgH="139700" progId="Equation.3">
                      <p:embed/>
                    </p:oleObj>
                  </mc:Choice>
                  <mc:Fallback>
                    <p:oleObj name="公式" r:id="rId5" imgW="139700" imgH="1397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2432"/>
                            <a:ext cx="22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2638425" y="1120775"/>
            <a:ext cx="15113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解：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2" name="Text Box 21"/>
          <p:cNvSpPr txBox="1">
            <a:spLocks noChangeArrowheads="1"/>
          </p:cNvSpPr>
          <p:nvPr/>
        </p:nvSpPr>
        <p:spPr bwMode="auto">
          <a:xfrm>
            <a:off x="3355975" y="1120775"/>
            <a:ext cx="5149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建坐标系，取如图所示微元。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043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0" r="8211"/>
          <a:stretch>
            <a:fillRect/>
          </a:stretch>
        </p:blipFill>
        <p:spPr bwMode="auto">
          <a:xfrm>
            <a:off x="2208213" y="2112963"/>
            <a:ext cx="214312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9"/>
          <p:cNvGrpSpPr/>
          <p:nvPr/>
        </p:nvGrpSpPr>
        <p:grpSpPr bwMode="auto">
          <a:xfrm>
            <a:off x="1674813" y="2786063"/>
            <a:ext cx="487362" cy="482600"/>
            <a:chOff x="1876425" y="3390900"/>
            <a:chExt cx="487363" cy="482600"/>
          </a:xfrm>
        </p:grpSpPr>
        <p:sp>
          <p:nvSpPr>
            <p:cNvPr id="27670" name="Arc 31"/>
            <p:cNvSpPr/>
            <p:nvPr/>
          </p:nvSpPr>
          <p:spPr bwMode="auto">
            <a:xfrm>
              <a:off x="1876425" y="3629025"/>
              <a:ext cx="136525" cy="244475"/>
            </a:xfrm>
            <a:custGeom>
              <a:avLst/>
              <a:gdLst>
                <a:gd name="T0" fmla="*/ 0 w 21600"/>
                <a:gd name="T1" fmla="*/ 0 h 41970"/>
                <a:gd name="T2" fmla="*/ 2147483646 w 21600"/>
                <a:gd name="T3" fmla="*/ 2147483646 h 41970"/>
                <a:gd name="T4" fmla="*/ 0 w 21600"/>
                <a:gd name="T5" fmla="*/ 2147483646 h 419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970"/>
                <a:gd name="T11" fmla="*/ 21600 w 21600"/>
                <a:gd name="T12" fmla="*/ 41970 h 419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97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759"/>
                    <a:pt x="15823" y="38922"/>
                    <a:pt x="7185" y="41969"/>
                  </a:cubicBezTo>
                </a:path>
                <a:path w="21600" h="4197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759"/>
                    <a:pt x="15823" y="38922"/>
                    <a:pt x="7185" y="4196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7671" name="Object 32"/>
            <p:cNvGraphicFramePr>
              <a:graphicFrameLocks noChangeAspect="1"/>
            </p:cNvGraphicFramePr>
            <p:nvPr/>
          </p:nvGraphicFramePr>
          <p:xfrm>
            <a:off x="2041525" y="3390900"/>
            <a:ext cx="322263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10" name="公式" r:id="rId8" imgW="165100" imgH="241300" progId="Equation.3">
                    <p:embed/>
                  </p:oleObj>
                </mc:Choice>
                <mc:Fallback>
                  <p:oleObj name="公式" r:id="rId8" imgW="165100" imgH="2413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525" y="3390900"/>
                          <a:ext cx="322263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9" name="Line 33"/>
          <p:cNvSpPr>
            <a:spLocks noChangeShapeType="1"/>
          </p:cNvSpPr>
          <p:nvPr/>
        </p:nvSpPr>
        <p:spPr bwMode="auto">
          <a:xfrm flipV="1">
            <a:off x="1550988" y="2141538"/>
            <a:ext cx="700087" cy="1111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31" name="Object 42"/>
          <p:cNvGraphicFramePr>
            <a:graphicFrameLocks noChangeAspect="1"/>
          </p:cNvGraphicFramePr>
          <p:nvPr/>
        </p:nvGraphicFramePr>
        <p:xfrm>
          <a:off x="3713163" y="4354513"/>
          <a:ext cx="5214937" cy="119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1" name="Equation" r:id="rId10" imgW="44500800" imgH="9753600" progId="Equation.DSMT4">
                  <p:embed/>
                </p:oleObj>
              </mc:Choice>
              <mc:Fallback>
                <p:oleObj name="Equation" r:id="rId10" imgW="44500800" imgH="9753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4354513"/>
                        <a:ext cx="5214937" cy="1199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43"/>
          <p:cNvGraphicFramePr>
            <a:graphicFrameLocks noChangeAspect="1"/>
          </p:cNvGraphicFramePr>
          <p:nvPr/>
        </p:nvGraphicFramePr>
        <p:xfrm>
          <a:off x="4048125" y="5516563"/>
          <a:ext cx="39338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2" name="公式" r:id="rId12" imgW="2641600" imgH="584200" progId="Equation.3">
                  <p:embed/>
                </p:oleObj>
              </mc:Choice>
              <mc:Fallback>
                <p:oleObj name="公式" r:id="rId12" imgW="2641600" imgH="584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5516563"/>
                        <a:ext cx="393382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2" name="Object 12"/>
          <p:cNvGraphicFramePr>
            <a:graphicFrameLocks noChangeAspect="1"/>
          </p:cNvGraphicFramePr>
          <p:nvPr/>
        </p:nvGraphicFramePr>
        <p:xfrm>
          <a:off x="4495800" y="2217738"/>
          <a:ext cx="28067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3" name="Equation" r:id="rId14" imgW="28651200" imgH="6096000" progId="Equation.DSMT4">
                  <p:embed/>
                </p:oleObj>
              </mc:Choice>
              <mc:Fallback>
                <p:oleObj name="Equation" r:id="rId14" imgW="28651200" imgH="6096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17738"/>
                        <a:ext cx="28067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4" name="Object 14"/>
          <p:cNvGraphicFramePr>
            <a:graphicFrameLocks noChangeAspect="1"/>
          </p:cNvGraphicFramePr>
          <p:nvPr/>
        </p:nvGraphicFramePr>
        <p:xfrm>
          <a:off x="3670602" y="2855913"/>
          <a:ext cx="5429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4" name="Equation" r:id="rId16" imgW="53035200" imgH="7924800" progId="Equation.DSMT4">
                  <p:embed/>
                </p:oleObj>
              </mc:Choice>
              <mc:Fallback>
                <p:oleObj name="Equation" r:id="rId16" imgW="53035200" imgH="7924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602" y="2855913"/>
                        <a:ext cx="54292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5" name="Object 15"/>
          <p:cNvGraphicFramePr>
            <a:graphicFrameLocks noChangeAspect="1"/>
          </p:cNvGraphicFramePr>
          <p:nvPr/>
        </p:nvGraphicFramePr>
        <p:xfrm>
          <a:off x="5843588" y="3854450"/>
          <a:ext cx="22431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5" name="Equation" r:id="rId18" imgW="735965" imgH="177800" progId="Equation.DSMT4">
                  <p:embed/>
                </p:oleObj>
              </mc:Choice>
              <mc:Fallback>
                <p:oleObj name="Equation" r:id="rId18" imgW="735965" imgH="177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3854450"/>
                        <a:ext cx="22431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6" name="Object 16"/>
          <p:cNvGraphicFramePr>
            <a:graphicFrameLocks noChangeAspect="1"/>
          </p:cNvGraphicFramePr>
          <p:nvPr/>
        </p:nvGraphicFramePr>
        <p:xfrm>
          <a:off x="6362699" y="1664790"/>
          <a:ext cx="1911341" cy="487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6" name="Equation" r:id="rId20" imgW="16154400" imgH="4267200" progId="Equation.DSMT4">
                  <p:embed/>
                </p:oleObj>
              </mc:Choice>
              <mc:Fallback>
                <p:oleObj name="Equation" r:id="rId20" imgW="16154400" imgH="426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699" y="1664790"/>
                        <a:ext cx="1911341" cy="487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689350" y="3863975"/>
            <a:ext cx="5149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变量代换：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2658" name="Object 18"/>
          <p:cNvGraphicFramePr>
            <a:graphicFrameLocks noChangeAspect="1"/>
          </p:cNvGraphicFramePr>
          <p:nvPr/>
        </p:nvGraphicFramePr>
        <p:xfrm>
          <a:off x="3713163" y="1652588"/>
          <a:ext cx="17859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7" name="Equation" r:id="rId22" imgW="17373600" imgH="4876800" progId="Equation.DSMT4">
                  <p:embed/>
                </p:oleObj>
              </mc:Choice>
              <mc:Fallback>
                <p:oleObj name="Equation" r:id="rId22" imgW="17373600" imgH="4876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1652588"/>
                        <a:ext cx="17859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976313" y="4840288"/>
          <a:ext cx="153193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" name="Equation" r:id="rId24" imgW="609600" imgH="406400" progId="Equation.DSMT4">
                  <p:embed/>
                </p:oleObj>
              </mc:Choice>
              <mc:Fallback>
                <p:oleObj name="Equation" r:id="rId24" imgW="609600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840288"/>
                        <a:ext cx="1531937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22238" y="6100763"/>
            <a:ext cx="5149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如为半圆盘，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为多少？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8" grpId="0"/>
      <p:bldP spid="1042" grpId="0"/>
      <p:bldP spid="3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椭圆 6"/>
          <p:cNvSpPr>
            <a:spLocks noChangeArrowheads="1"/>
          </p:cNvSpPr>
          <p:nvPr/>
        </p:nvSpPr>
        <p:spPr bwMode="auto">
          <a:xfrm>
            <a:off x="6348413" y="855663"/>
            <a:ext cx="2403475" cy="2286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77C834-3A15-4287-9F08-B603DEBA43F1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50825" y="115888"/>
            <a:ext cx="6540500" cy="1108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求质量为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半径为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的均匀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薄球壳</a:t>
            </a:r>
            <a:r>
              <a:rPr kumimoji="1"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的转动惯量。轴通过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球</a:t>
            </a:r>
            <a:r>
              <a:rPr kumimoji="1"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心。</a:t>
            </a:r>
            <a:endParaRPr kumimoji="1"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200025" y="1285875"/>
            <a:ext cx="152400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解：</a:t>
            </a:r>
            <a:endParaRPr kumimoji="1" lang="zh-CN" altLang="en-US" sz="3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911975" y="3624263"/>
          <a:ext cx="19812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1" name="Equation" r:id="rId1" imgW="685800" imgH="406400" progId="Equation.DSMT4">
                  <p:embed/>
                </p:oleObj>
              </mc:Choice>
              <mc:Fallback>
                <p:oleObj name="Equation" r:id="rId1" imgW="685800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3624263"/>
                        <a:ext cx="19812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92150" y="3360738"/>
          <a:ext cx="454183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2" name="Equation" r:id="rId3" imgW="41757600" imgH="7924800" progId="Equation.DSMT4">
                  <p:embed/>
                </p:oleObj>
              </mc:Choice>
              <mc:Fallback>
                <p:oleObj name="Equation" r:id="rId3" imgW="41757600" imgH="792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360738"/>
                        <a:ext cx="4541838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38"/>
          <p:cNvSpPr txBox="1">
            <a:spLocks noChangeArrowheads="1"/>
          </p:cNvSpPr>
          <p:nvPr/>
        </p:nvSpPr>
        <p:spPr bwMode="auto">
          <a:xfrm>
            <a:off x="7115175" y="1916113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endParaRPr lang="en-US" altLang="zh-CN" sz="28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22775" y="5268913"/>
          <a:ext cx="181133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3" name="Equation" r:id="rId5" imgW="571500" imgH="406400" progId="Equation.DSMT4">
                  <p:embed/>
                </p:oleObj>
              </mc:Choice>
              <mc:Fallback>
                <p:oleObj name="Equation" r:id="rId5" imgW="571500" imgH="40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5268913"/>
                        <a:ext cx="1811338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6"/>
          <p:cNvGrpSpPr/>
          <p:nvPr/>
        </p:nvGrpSpPr>
        <p:grpSpPr bwMode="auto">
          <a:xfrm>
            <a:off x="6600831" y="1104900"/>
            <a:ext cx="1885950" cy="304800"/>
            <a:chOff x="6600825" y="1104901"/>
            <a:chExt cx="1885949" cy="304899"/>
          </a:xfrm>
          <a:solidFill>
            <a:schemeClr val="accent5">
              <a:lumMod val="90000"/>
            </a:schemeClr>
          </a:solidFill>
        </p:grpSpPr>
        <p:sp>
          <p:nvSpPr>
            <p:cNvPr id="23583" name="Oval 7"/>
            <p:cNvSpPr>
              <a:spLocks noChangeArrowheads="1"/>
            </p:cNvSpPr>
            <p:nvPr/>
          </p:nvSpPr>
          <p:spPr bwMode="auto">
            <a:xfrm>
              <a:off x="6600825" y="1159794"/>
              <a:ext cx="1885949" cy="250006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3584" name="Oval 7"/>
            <p:cNvSpPr>
              <a:spLocks noChangeArrowheads="1"/>
            </p:cNvSpPr>
            <p:nvPr/>
          </p:nvSpPr>
          <p:spPr bwMode="auto">
            <a:xfrm>
              <a:off x="6724650" y="1123950"/>
              <a:ext cx="1685926" cy="161925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" name="Oval 49"/>
            <p:cNvSpPr>
              <a:spLocks noChangeArrowheads="1"/>
            </p:cNvSpPr>
            <p:nvPr/>
          </p:nvSpPr>
          <p:spPr bwMode="auto">
            <a:xfrm>
              <a:off x="6677025" y="1104901"/>
              <a:ext cx="1733549" cy="190562"/>
            </a:xfrm>
            <a:prstGeom prst="ellipse">
              <a:avLst/>
            </a:prstGeom>
            <a:grpFill/>
            <a:ln w="57150" algn="ctr">
              <a:solidFill>
                <a:srgbClr val="FF0000"/>
              </a:solidFill>
              <a:rou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28683" name="Line 8"/>
          <p:cNvSpPr>
            <a:spLocks noChangeShapeType="1"/>
          </p:cNvSpPr>
          <p:nvPr/>
        </p:nvSpPr>
        <p:spPr bwMode="auto">
          <a:xfrm flipH="1" flipV="1">
            <a:off x="7516813" y="312738"/>
            <a:ext cx="0" cy="3455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684" name="Object 14"/>
          <p:cNvGraphicFramePr>
            <a:graphicFrameLocks noChangeAspect="1"/>
          </p:cNvGraphicFramePr>
          <p:nvPr/>
        </p:nvGraphicFramePr>
        <p:xfrm>
          <a:off x="7569200" y="223838"/>
          <a:ext cx="2936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4" name="Equation" r:id="rId7" imgW="114300" imgH="139700" progId="Equation.DSMT4">
                  <p:embed/>
                </p:oleObj>
              </mc:Choice>
              <mc:Fallback>
                <p:oleObj name="Equation" r:id="rId7" imgW="114300" imgH="139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0" y="223838"/>
                        <a:ext cx="2936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8" name="Object 10"/>
          <p:cNvGraphicFramePr>
            <a:graphicFrameLocks noChangeAspect="1"/>
          </p:cNvGraphicFramePr>
          <p:nvPr/>
        </p:nvGraphicFramePr>
        <p:xfrm>
          <a:off x="7572375" y="609600"/>
          <a:ext cx="482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5" name="Equation" r:id="rId9" imgW="165100" imgH="228600" progId="Equation.DSMT4">
                  <p:embed/>
                </p:oleObj>
              </mc:Choice>
              <mc:Fallback>
                <p:oleObj name="Equation" r:id="rId9" imgW="1651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609600"/>
                        <a:ext cx="482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0" name="Object 12"/>
          <p:cNvGraphicFramePr>
            <a:graphicFrameLocks noChangeAspect="1"/>
          </p:cNvGraphicFramePr>
          <p:nvPr/>
        </p:nvGraphicFramePr>
        <p:xfrm>
          <a:off x="2606675" y="4329113"/>
          <a:ext cx="37147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6" name="Equation" r:id="rId11" imgW="34137600" imgH="7924800" progId="Equation.DSMT4">
                  <p:embed/>
                </p:oleObj>
              </mc:Choice>
              <mc:Fallback>
                <p:oleObj name="Equation" r:id="rId11" imgW="34137600" imgH="7924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329113"/>
                        <a:ext cx="37147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1" name="Object 13"/>
          <p:cNvGraphicFramePr>
            <a:graphicFrameLocks noChangeAspect="1"/>
          </p:cNvGraphicFramePr>
          <p:nvPr/>
        </p:nvGraphicFramePr>
        <p:xfrm>
          <a:off x="2514600" y="5235575"/>
          <a:ext cx="17240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7" name="Equation" r:id="rId13" imgW="660400" imgH="406400" progId="Equation.DSMT4">
                  <p:embed/>
                </p:oleObj>
              </mc:Choice>
              <mc:Fallback>
                <p:oleObj name="Equation" r:id="rId13" imgW="660400" imgH="40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35575"/>
                        <a:ext cx="172402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0"/>
          <p:cNvGrpSpPr/>
          <p:nvPr/>
        </p:nvGrpSpPr>
        <p:grpSpPr bwMode="auto">
          <a:xfrm>
            <a:off x="7505700" y="1200150"/>
            <a:ext cx="1122363" cy="841375"/>
            <a:chOff x="7505700" y="1200150"/>
            <a:chExt cx="1122364" cy="841375"/>
          </a:xfrm>
        </p:grpSpPr>
        <p:grpSp>
          <p:nvGrpSpPr>
            <p:cNvPr id="28697" name="Group 57"/>
            <p:cNvGrpSpPr/>
            <p:nvPr/>
          </p:nvGrpSpPr>
          <p:grpSpPr bwMode="auto">
            <a:xfrm>
              <a:off x="7505700" y="1200150"/>
              <a:ext cx="1122364" cy="841375"/>
              <a:chOff x="7505700" y="1200151"/>
              <a:chExt cx="1122364" cy="841475"/>
            </a:xfrm>
          </p:grpSpPr>
          <p:sp>
            <p:nvSpPr>
              <p:cNvPr id="28699" name="Text Box 37"/>
              <p:cNvSpPr txBox="1">
                <a:spLocks noChangeArrowheads="1"/>
              </p:cNvSpPr>
              <p:nvPr/>
            </p:nvSpPr>
            <p:spPr bwMode="auto">
              <a:xfrm>
                <a:off x="8197851" y="1378029"/>
                <a:ext cx="430213" cy="461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0" name="任意多边形 36"/>
              <p:cNvSpPr>
                <a:spLocks noChangeArrowheads="1"/>
              </p:cNvSpPr>
              <p:nvPr/>
            </p:nvSpPr>
            <p:spPr bwMode="auto">
              <a:xfrm>
                <a:off x="7513662" y="1922165"/>
                <a:ext cx="104775" cy="57150"/>
              </a:xfrm>
              <a:custGeom>
                <a:avLst/>
                <a:gdLst>
                  <a:gd name="T0" fmla="*/ 0 w 104775"/>
                  <a:gd name="T1" fmla="*/ 0 h 57150"/>
                  <a:gd name="T2" fmla="*/ 76200 w 104775"/>
                  <a:gd name="T3" fmla="*/ 38100 h 57150"/>
                  <a:gd name="T4" fmla="*/ 104775 w 104775"/>
                  <a:gd name="T5" fmla="*/ 57150 h 57150"/>
                  <a:gd name="T6" fmla="*/ 0 60000 65536"/>
                  <a:gd name="T7" fmla="*/ 0 60000 65536"/>
                  <a:gd name="T8" fmla="*/ 0 60000 65536"/>
                  <a:gd name="T9" fmla="*/ 0 w 104775"/>
                  <a:gd name="T10" fmla="*/ 0 h 57150"/>
                  <a:gd name="T11" fmla="*/ 104775 w 104775"/>
                  <a:gd name="T12" fmla="*/ 57150 h 571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775" h="57150">
                    <a:moveTo>
                      <a:pt x="0" y="0"/>
                    </a:moveTo>
                    <a:cubicBezTo>
                      <a:pt x="73492" y="14698"/>
                      <a:pt x="25645" y="-4029"/>
                      <a:pt x="76200" y="38100"/>
                    </a:cubicBezTo>
                    <a:cubicBezTo>
                      <a:pt x="84994" y="45429"/>
                      <a:pt x="104775" y="57150"/>
                      <a:pt x="104775" y="57150"/>
                    </a:cubicBezTo>
                  </a:path>
                </a:pathLst>
              </a:cu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1" name="Line 36"/>
              <p:cNvSpPr>
                <a:spLocks noChangeShapeType="1"/>
              </p:cNvSpPr>
              <p:nvPr/>
            </p:nvSpPr>
            <p:spPr bwMode="auto">
              <a:xfrm flipV="1">
                <a:off x="7508876" y="1238250"/>
                <a:ext cx="911224" cy="8033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28702" name="Straight Connector 51"/>
              <p:cNvCxnSpPr>
                <a:cxnSpLocks noChangeShapeType="1"/>
              </p:cNvCxnSpPr>
              <p:nvPr/>
            </p:nvCxnSpPr>
            <p:spPr bwMode="auto">
              <a:xfrm flipV="1">
                <a:off x="7505700" y="1200151"/>
                <a:ext cx="904876" cy="19050"/>
              </a:xfrm>
              <a:prstGeom prst="line">
                <a:avLst/>
              </a:prstGeom>
              <a:noFill/>
              <a:ln w="38100" algn="ctr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aphicFrame>
          <p:nvGraphicFramePr>
            <p:cNvPr id="28698" name="Object 32"/>
            <p:cNvGraphicFramePr>
              <a:graphicFrameLocks noChangeAspect="1"/>
            </p:cNvGraphicFramePr>
            <p:nvPr/>
          </p:nvGraphicFramePr>
          <p:xfrm>
            <a:off x="7537450" y="1476375"/>
            <a:ext cx="322263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38" name="Equation" r:id="rId15" imgW="165100" imgH="241300" progId="Equation.DSMT4">
                    <p:embed/>
                  </p:oleObj>
                </mc:Choice>
                <mc:Fallback>
                  <p:oleObj name="Equation" r:id="rId15" imgW="165100" imgH="2413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7450" y="1476375"/>
                          <a:ext cx="322263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4"/>
          <p:cNvGrpSpPr/>
          <p:nvPr/>
        </p:nvGrpSpPr>
        <p:grpSpPr bwMode="auto">
          <a:xfrm>
            <a:off x="7524750" y="1304925"/>
            <a:ext cx="971550" cy="1033379"/>
            <a:chOff x="7524751" y="1304925"/>
            <a:chExt cx="971549" cy="1033379"/>
          </a:xfrm>
        </p:grpSpPr>
        <p:sp>
          <p:nvSpPr>
            <p:cNvPr id="28694" name="Line 36"/>
            <p:cNvSpPr>
              <a:spLocks noChangeShapeType="1"/>
            </p:cNvSpPr>
            <p:nvPr/>
          </p:nvSpPr>
          <p:spPr bwMode="auto">
            <a:xfrm flipV="1">
              <a:off x="7524751" y="1304925"/>
              <a:ext cx="971549" cy="70812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8695" name="直接箭头连接符 6"/>
            <p:cNvCxnSpPr>
              <a:cxnSpLocks noChangeShapeType="1"/>
            </p:cNvCxnSpPr>
            <p:nvPr/>
          </p:nvCxnSpPr>
          <p:spPr bwMode="auto">
            <a:xfrm flipH="1" flipV="1">
              <a:off x="7882734" y="1775271"/>
              <a:ext cx="62232" cy="21237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8696" name="Object 12"/>
            <p:cNvGraphicFramePr>
              <a:graphicFrameLocks noChangeAspect="1"/>
            </p:cNvGraphicFramePr>
            <p:nvPr/>
          </p:nvGraphicFramePr>
          <p:xfrm>
            <a:off x="7859714" y="1912754"/>
            <a:ext cx="494799" cy="425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39" name="Equation" r:id="rId17" imgW="5486400" imgH="4267200" progId="Equation.DSMT4">
                    <p:embed/>
                  </p:oleObj>
                </mc:Choice>
                <mc:Fallback>
                  <p:oleObj name="Equation" r:id="rId17" imgW="5486400" imgH="4267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9714" y="1912754"/>
                          <a:ext cx="494799" cy="425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893763" y="1262063"/>
            <a:ext cx="525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取半径为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r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宽为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dirty="0">
                <a:latin typeface="Times New Roman" panose="02020603050405020304" pitchFamily="18" charset="0"/>
              </a:rPr>
              <a:t>d</a:t>
            </a:r>
            <a:r>
              <a:rPr kumimoji="1" lang="en-US" altLang="zh-CN" b="1" i="1" dirty="0">
                <a:latin typeface="Book Antiqua" panose="02040602050305030304" pitchFamily="18" charset="0"/>
                <a:sym typeface="Symbol" panose="05050102010706020507" pitchFamily="18" charset="2"/>
              </a:rPr>
              <a:t>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 </a:t>
            </a:r>
            <a:r>
              <a:rPr kumimoji="1" lang="zh-CN" altLang="zh-CN" sz="2800" b="1" dirty="0">
                <a:latin typeface="宋体" panose="02010600030101010101" pitchFamily="2" charset="-122"/>
              </a:rPr>
              <a:t>的薄圆环,</a:t>
            </a:r>
            <a:endParaRPr kumimoji="1"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6" name="Object 11"/>
          <p:cNvGraphicFramePr>
            <a:graphicFrameLocks noChangeAspect="1"/>
          </p:cNvGraphicFramePr>
          <p:nvPr/>
        </p:nvGraphicFramePr>
        <p:xfrm>
          <a:off x="1014413" y="1855788"/>
          <a:ext cx="28606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0" name="Equation" r:id="rId19" imgW="24993600" imgH="5486400" progId="Equation.DSMT4">
                  <p:embed/>
                </p:oleObj>
              </mc:Choice>
              <mc:Fallback>
                <p:oleObj name="Equation" r:id="rId19" imgW="24993600" imgH="548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855788"/>
                        <a:ext cx="2860675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5"/>
          <p:cNvGraphicFramePr>
            <a:graphicFrameLocks noChangeAspect="1"/>
          </p:cNvGraphicFramePr>
          <p:nvPr/>
        </p:nvGraphicFramePr>
        <p:xfrm>
          <a:off x="445869" y="2721769"/>
          <a:ext cx="1998881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1" name="Equation" r:id="rId21" imgW="16154400" imgH="4267200" progId="Equation.DSMT4">
                  <p:embed/>
                </p:oleObj>
              </mc:Choice>
              <mc:Fallback>
                <p:oleObj name="Equation" r:id="rId21" imgW="16154400" imgH="426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69" y="2721769"/>
                        <a:ext cx="1998881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6"/>
          <p:cNvGraphicFramePr>
            <a:graphicFrameLocks noChangeAspect="1"/>
          </p:cNvGraphicFramePr>
          <p:nvPr/>
        </p:nvGraphicFramePr>
        <p:xfrm>
          <a:off x="2528888" y="2692400"/>
          <a:ext cx="2595644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2" name="Equation" r:id="rId23" imgW="20116800" imgH="5486400" progId="Equation.DSMT4">
                  <p:embed/>
                </p:oleObj>
              </mc:Choice>
              <mc:Fallback>
                <p:oleObj name="Equation" r:id="rId23" imgW="20116800" imgH="548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692400"/>
                        <a:ext cx="2595644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utoUpdateAnimBg="0" build="p"/>
      <p:bldP spid="67598" grpId="0" autoUpdateAnimBg="0" build="p"/>
      <p:bldP spid="35" grpId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椭圆 30"/>
          <p:cNvSpPr>
            <a:spLocks noChangeArrowheads="1"/>
          </p:cNvSpPr>
          <p:nvPr/>
        </p:nvSpPr>
        <p:spPr bwMode="auto">
          <a:xfrm>
            <a:off x="6283325" y="827088"/>
            <a:ext cx="2506663" cy="2333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00EE78-D3EC-4E85-B71E-A9EBE613EE25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50825" y="115888"/>
            <a:ext cx="6540500" cy="1108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求质量为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半径为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的均匀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薄球壳</a:t>
            </a:r>
            <a:r>
              <a:rPr kumimoji="1"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的转动惯量。轴通过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球</a:t>
            </a:r>
            <a:r>
              <a:rPr kumimoji="1"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心。</a:t>
            </a:r>
            <a:endParaRPr kumimoji="1"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928688" y="1247775"/>
            <a:ext cx="60499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将球壳划分为许多高度为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zh-CN" altLang="zh-CN" sz="2800" b="1" dirty="0">
                <a:latin typeface="宋体" panose="02010600030101010101" pitchFamily="2" charset="-122"/>
              </a:rPr>
              <a:t>的圆环</a:t>
            </a:r>
            <a:endParaRPr kumimoji="1"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67615" name="Object 2"/>
          <p:cNvGraphicFramePr>
            <a:graphicFrameLocks noChangeAspect="1"/>
          </p:cNvGraphicFramePr>
          <p:nvPr/>
        </p:nvGraphicFramePr>
        <p:xfrm>
          <a:off x="792163" y="1817688"/>
          <a:ext cx="3033712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0" name="Equation" r:id="rId1" imgW="28956000" imgH="5486400" progId="Equation.DSMT4">
                  <p:embed/>
                </p:oleObj>
              </mc:Choice>
              <mc:Fallback>
                <p:oleObj name="Equation" r:id="rId1" imgW="28956000" imgH="548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817688"/>
                        <a:ext cx="3033712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7" name="Object 4"/>
          <p:cNvGraphicFramePr>
            <a:graphicFrameLocks noChangeAspect="1"/>
          </p:cNvGraphicFramePr>
          <p:nvPr/>
        </p:nvGraphicFramePr>
        <p:xfrm>
          <a:off x="731838" y="2705100"/>
          <a:ext cx="3905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1" name="Equation" r:id="rId3" imgW="32613600" imgH="4267200" progId="Equation.DSMT4">
                  <p:embed/>
                </p:oleObj>
              </mc:Choice>
              <mc:Fallback>
                <p:oleObj name="Equation" r:id="rId3" imgW="32613600" imgH="426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2705100"/>
                        <a:ext cx="39052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911975" y="3624263"/>
          <a:ext cx="19812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2" name="Equation" r:id="rId5" imgW="685800" imgH="406400" progId="Equation.DSMT4">
                  <p:embed/>
                </p:oleObj>
              </mc:Choice>
              <mc:Fallback>
                <p:oleObj name="Equation" r:id="rId5" imgW="685800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3624263"/>
                        <a:ext cx="19812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92150" y="3360738"/>
          <a:ext cx="45434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3" name="Equation" r:id="rId7" imgW="41757600" imgH="7924800" progId="Equation.DSMT4">
                  <p:embed/>
                </p:oleObj>
              </mc:Choice>
              <mc:Fallback>
                <p:oleObj name="Equation" r:id="rId7" imgW="41757600" imgH="792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360738"/>
                        <a:ext cx="454342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38"/>
          <p:cNvSpPr txBox="1">
            <a:spLocks noChangeArrowheads="1"/>
          </p:cNvSpPr>
          <p:nvPr/>
        </p:nvSpPr>
        <p:spPr bwMode="auto">
          <a:xfrm>
            <a:off x="7115175" y="1916113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endParaRPr lang="en-US" altLang="zh-CN" sz="28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22775" y="5268913"/>
          <a:ext cx="181133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4" name="Equation" r:id="rId9" imgW="571500" imgH="406400" progId="Equation.DSMT4">
                  <p:embed/>
                </p:oleObj>
              </mc:Choice>
              <mc:Fallback>
                <p:oleObj name="Equation" r:id="rId9" imgW="571500" imgH="40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5268913"/>
                        <a:ext cx="1811338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6"/>
          <p:cNvGrpSpPr/>
          <p:nvPr/>
        </p:nvGrpSpPr>
        <p:grpSpPr bwMode="auto">
          <a:xfrm>
            <a:off x="6600825" y="874713"/>
            <a:ext cx="2452405" cy="584775"/>
            <a:chOff x="6600825" y="874812"/>
            <a:chExt cx="2451853" cy="585927"/>
          </a:xfrm>
        </p:grpSpPr>
        <p:sp>
          <p:nvSpPr>
            <p:cNvPr id="30747" name="Rectangle 18"/>
            <p:cNvSpPr>
              <a:spLocks noChangeArrowheads="1"/>
            </p:cNvSpPr>
            <p:nvPr/>
          </p:nvSpPr>
          <p:spPr bwMode="auto">
            <a:xfrm>
              <a:off x="8502651" y="874812"/>
              <a:ext cx="550027" cy="585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  <a:endPara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748" name="Oval 7"/>
            <p:cNvSpPr>
              <a:spLocks noChangeArrowheads="1"/>
            </p:cNvSpPr>
            <p:nvPr/>
          </p:nvSpPr>
          <p:spPr bwMode="auto">
            <a:xfrm>
              <a:off x="6600825" y="1159794"/>
              <a:ext cx="1885949" cy="25000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749" name="Oval 7"/>
            <p:cNvSpPr>
              <a:spLocks noChangeArrowheads="1"/>
            </p:cNvSpPr>
            <p:nvPr/>
          </p:nvSpPr>
          <p:spPr bwMode="auto">
            <a:xfrm>
              <a:off x="6724650" y="1123950"/>
              <a:ext cx="1685926" cy="1619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4" name="Oval 49"/>
            <p:cNvSpPr>
              <a:spLocks noChangeArrowheads="1"/>
            </p:cNvSpPr>
            <p:nvPr/>
          </p:nvSpPr>
          <p:spPr bwMode="auto">
            <a:xfrm>
              <a:off x="6677008" y="1105453"/>
              <a:ext cx="1733160" cy="190875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57150" algn="ctr">
              <a:solidFill>
                <a:srgbClr val="FF0000"/>
              </a:solidFill>
              <a:rou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0733" name="Line 8"/>
          <p:cNvSpPr>
            <a:spLocks noChangeShapeType="1"/>
          </p:cNvSpPr>
          <p:nvPr/>
        </p:nvSpPr>
        <p:spPr bwMode="auto">
          <a:xfrm flipH="1" flipV="1">
            <a:off x="7516813" y="312738"/>
            <a:ext cx="0" cy="3455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7569200" y="223838"/>
          <a:ext cx="2936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5" name="Equation" r:id="rId11" imgW="114300" imgH="139700" progId="Equation.DSMT4">
                  <p:embed/>
                </p:oleObj>
              </mc:Choice>
              <mc:Fallback>
                <p:oleObj name="Equation" r:id="rId11" imgW="114300" imgH="139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0" y="223838"/>
                        <a:ext cx="2936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8" name="Object 10"/>
          <p:cNvGraphicFramePr>
            <a:graphicFrameLocks noChangeAspect="1"/>
          </p:cNvGraphicFramePr>
          <p:nvPr/>
        </p:nvGraphicFramePr>
        <p:xfrm>
          <a:off x="7572375" y="609600"/>
          <a:ext cx="482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6" name="Equation" r:id="rId13" imgW="165100" imgH="228600" progId="Equation.DSMT4">
                  <p:embed/>
                </p:oleObj>
              </mc:Choice>
              <mc:Fallback>
                <p:oleObj name="Equation" r:id="rId13" imgW="1651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609600"/>
                        <a:ext cx="482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9" name="Object 11"/>
          <p:cNvGraphicFramePr>
            <a:graphicFrameLocks noChangeAspect="1"/>
          </p:cNvGraphicFramePr>
          <p:nvPr/>
        </p:nvGraphicFramePr>
        <p:xfrm>
          <a:off x="4108450" y="1870075"/>
          <a:ext cx="1630364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7" name="Equation" r:id="rId15" imgW="14325600" imgH="4267200" progId="Equation.DSMT4">
                  <p:embed/>
                </p:oleObj>
              </mc:Choice>
              <mc:Fallback>
                <p:oleObj name="Equation" r:id="rId15" imgW="14325600" imgH="426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1870075"/>
                        <a:ext cx="1630364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0" name="Object 12"/>
          <p:cNvGraphicFramePr>
            <a:graphicFrameLocks noChangeAspect="1"/>
          </p:cNvGraphicFramePr>
          <p:nvPr/>
        </p:nvGraphicFramePr>
        <p:xfrm>
          <a:off x="2557463" y="4329113"/>
          <a:ext cx="381476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8" name="Equation" r:id="rId17" imgW="35052000" imgH="7924800" progId="Equation.DSMT4">
                  <p:embed/>
                </p:oleObj>
              </mc:Choice>
              <mc:Fallback>
                <p:oleObj name="Equation" r:id="rId17" imgW="35052000" imgH="7924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329113"/>
                        <a:ext cx="381476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1" name="Object 13"/>
          <p:cNvGraphicFramePr>
            <a:graphicFrameLocks noChangeAspect="1"/>
          </p:cNvGraphicFramePr>
          <p:nvPr/>
        </p:nvGraphicFramePr>
        <p:xfrm>
          <a:off x="2514600" y="5235575"/>
          <a:ext cx="17240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9" name="Equation" r:id="rId19" imgW="660400" imgH="406400" progId="Equation.DSMT4">
                  <p:embed/>
                </p:oleObj>
              </mc:Choice>
              <mc:Fallback>
                <p:oleObj name="Equation" r:id="rId19" imgW="660400" imgH="40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35575"/>
                        <a:ext cx="172402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0"/>
          <p:cNvGrpSpPr/>
          <p:nvPr/>
        </p:nvGrpSpPr>
        <p:grpSpPr bwMode="auto">
          <a:xfrm>
            <a:off x="7505700" y="1200150"/>
            <a:ext cx="1122363" cy="841375"/>
            <a:chOff x="7505700" y="1200150"/>
            <a:chExt cx="1122364" cy="841375"/>
          </a:xfrm>
        </p:grpSpPr>
        <p:grpSp>
          <p:nvGrpSpPr>
            <p:cNvPr id="30741" name="Group 57"/>
            <p:cNvGrpSpPr/>
            <p:nvPr/>
          </p:nvGrpSpPr>
          <p:grpSpPr bwMode="auto">
            <a:xfrm>
              <a:off x="7505700" y="1200150"/>
              <a:ext cx="1122364" cy="841375"/>
              <a:chOff x="7505700" y="1200151"/>
              <a:chExt cx="1122364" cy="841475"/>
            </a:xfrm>
          </p:grpSpPr>
          <p:sp>
            <p:nvSpPr>
              <p:cNvPr id="30743" name="Text Box 37"/>
              <p:cNvSpPr txBox="1">
                <a:spLocks noChangeArrowheads="1"/>
              </p:cNvSpPr>
              <p:nvPr/>
            </p:nvSpPr>
            <p:spPr bwMode="auto">
              <a:xfrm>
                <a:off x="8197851" y="1378029"/>
                <a:ext cx="430213" cy="461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4" name="任意多边形 36"/>
              <p:cNvSpPr>
                <a:spLocks noChangeArrowheads="1"/>
              </p:cNvSpPr>
              <p:nvPr/>
            </p:nvSpPr>
            <p:spPr bwMode="auto">
              <a:xfrm>
                <a:off x="7513662" y="1922165"/>
                <a:ext cx="104775" cy="57150"/>
              </a:xfrm>
              <a:custGeom>
                <a:avLst/>
                <a:gdLst>
                  <a:gd name="T0" fmla="*/ 0 w 104775"/>
                  <a:gd name="T1" fmla="*/ 0 h 57150"/>
                  <a:gd name="T2" fmla="*/ 76200 w 104775"/>
                  <a:gd name="T3" fmla="*/ 38100 h 57150"/>
                  <a:gd name="T4" fmla="*/ 104775 w 104775"/>
                  <a:gd name="T5" fmla="*/ 57150 h 57150"/>
                  <a:gd name="T6" fmla="*/ 0 60000 65536"/>
                  <a:gd name="T7" fmla="*/ 0 60000 65536"/>
                  <a:gd name="T8" fmla="*/ 0 60000 65536"/>
                  <a:gd name="T9" fmla="*/ 0 w 104775"/>
                  <a:gd name="T10" fmla="*/ 0 h 57150"/>
                  <a:gd name="T11" fmla="*/ 104775 w 104775"/>
                  <a:gd name="T12" fmla="*/ 57150 h 571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775" h="57150">
                    <a:moveTo>
                      <a:pt x="0" y="0"/>
                    </a:moveTo>
                    <a:cubicBezTo>
                      <a:pt x="73492" y="14698"/>
                      <a:pt x="25645" y="-4029"/>
                      <a:pt x="76200" y="38100"/>
                    </a:cubicBezTo>
                    <a:cubicBezTo>
                      <a:pt x="84994" y="45429"/>
                      <a:pt x="104775" y="57150"/>
                      <a:pt x="104775" y="57150"/>
                    </a:cubicBezTo>
                  </a:path>
                </a:pathLst>
              </a:cu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5" name="Line 36"/>
              <p:cNvSpPr>
                <a:spLocks noChangeShapeType="1"/>
              </p:cNvSpPr>
              <p:nvPr/>
            </p:nvSpPr>
            <p:spPr bwMode="auto">
              <a:xfrm flipV="1">
                <a:off x="7508876" y="1238250"/>
                <a:ext cx="911224" cy="8033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30746" name="Straight Connector 51"/>
              <p:cNvCxnSpPr>
                <a:cxnSpLocks noChangeShapeType="1"/>
                <a:endCxn id="6174" idx="6"/>
              </p:cNvCxnSpPr>
              <p:nvPr/>
            </p:nvCxnSpPr>
            <p:spPr bwMode="auto">
              <a:xfrm flipV="1">
                <a:off x="7505700" y="1200151"/>
                <a:ext cx="904876" cy="19050"/>
              </a:xfrm>
              <a:prstGeom prst="line">
                <a:avLst/>
              </a:prstGeom>
              <a:noFill/>
              <a:ln w="38100" algn="ctr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aphicFrame>
          <p:nvGraphicFramePr>
            <p:cNvPr id="30742" name="Object 32"/>
            <p:cNvGraphicFramePr>
              <a:graphicFrameLocks noChangeAspect="1"/>
            </p:cNvGraphicFramePr>
            <p:nvPr/>
          </p:nvGraphicFramePr>
          <p:xfrm>
            <a:off x="7537450" y="1476375"/>
            <a:ext cx="322263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0" name="Equation" r:id="rId21" imgW="165100" imgH="241300" progId="Equation.DSMT4">
                    <p:embed/>
                  </p:oleObj>
                </mc:Choice>
                <mc:Fallback>
                  <p:oleObj name="Equation" r:id="rId21" imgW="165100" imgH="2413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7450" y="1476375"/>
                          <a:ext cx="322263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0" y="1230313"/>
            <a:ext cx="20812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另解：</a:t>
            </a:r>
            <a:endParaRPr kumimoji="1"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67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utoUpdateAnimBg="0" build="p"/>
      <p:bldP spid="67614" grpId="0" autoUpdateAnimBg="0" build="p"/>
      <p:bldP spid="32" grpId="0" autoUpdateAnimBg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椭圆 31"/>
          <p:cNvSpPr>
            <a:spLocks noChangeArrowheads="1"/>
          </p:cNvSpPr>
          <p:nvPr/>
        </p:nvSpPr>
        <p:spPr bwMode="auto">
          <a:xfrm>
            <a:off x="368300" y="2093913"/>
            <a:ext cx="2403475" cy="2286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DC1DDC-F4D9-4FF7-A3F5-53C640E4633A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772" name="Object 19"/>
          <p:cNvGraphicFramePr>
            <a:graphicFrameLocks noChangeAspect="1"/>
          </p:cNvGraphicFramePr>
          <p:nvPr/>
        </p:nvGraphicFramePr>
        <p:xfrm>
          <a:off x="1223963" y="1390650"/>
          <a:ext cx="328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8" name="Equation" r:id="rId1" imgW="114300" imgH="139700" progId="Equation.3">
                  <p:embed/>
                </p:oleObj>
              </mc:Choice>
              <mc:Fallback>
                <p:oleObj name="Equation" r:id="rId1" imgW="114300" imgH="139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390650"/>
                        <a:ext cx="3286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25"/>
          <p:cNvSpPr txBox="1">
            <a:spLocks noChangeArrowheads="1"/>
          </p:cNvSpPr>
          <p:nvPr/>
        </p:nvSpPr>
        <p:spPr bwMode="auto">
          <a:xfrm>
            <a:off x="1150938" y="3046413"/>
            <a:ext cx="50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endParaRPr lang="en-US" altLang="zh-CN" sz="28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74650" y="0"/>
            <a:ext cx="8458200" cy="1108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、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求质量为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半径为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的均匀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球体</a:t>
            </a:r>
            <a:r>
              <a:rPr kumimoji="1"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的转动惯量。轴通过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球</a:t>
            </a:r>
            <a:r>
              <a:rPr kumimoji="1"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心。</a:t>
            </a:r>
            <a:endParaRPr kumimoji="1"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5" name="Line 8"/>
          <p:cNvSpPr>
            <a:spLocks noChangeShapeType="1"/>
          </p:cNvSpPr>
          <p:nvPr/>
        </p:nvSpPr>
        <p:spPr bwMode="auto">
          <a:xfrm flipH="1" flipV="1">
            <a:off x="1601788" y="1541463"/>
            <a:ext cx="0" cy="3455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"/>
          <p:cNvGrpSpPr/>
          <p:nvPr/>
        </p:nvGrpSpPr>
        <p:grpSpPr bwMode="auto">
          <a:xfrm>
            <a:off x="628650" y="2141538"/>
            <a:ext cx="2452405" cy="584775"/>
            <a:chOff x="6600825" y="874812"/>
            <a:chExt cx="2451853" cy="585927"/>
          </a:xfrm>
        </p:grpSpPr>
        <p:sp>
          <p:nvSpPr>
            <p:cNvPr id="32795" name="Rectangle 18"/>
            <p:cNvSpPr>
              <a:spLocks noChangeArrowheads="1"/>
            </p:cNvSpPr>
            <p:nvPr/>
          </p:nvSpPr>
          <p:spPr bwMode="auto">
            <a:xfrm>
              <a:off x="8502651" y="874812"/>
              <a:ext cx="550027" cy="585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  <a:endPara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796" name="Oval 7"/>
            <p:cNvSpPr>
              <a:spLocks noChangeArrowheads="1"/>
            </p:cNvSpPr>
            <p:nvPr/>
          </p:nvSpPr>
          <p:spPr bwMode="auto">
            <a:xfrm>
              <a:off x="6600825" y="1159794"/>
              <a:ext cx="1885949" cy="25000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97" name="Oval 7"/>
            <p:cNvSpPr>
              <a:spLocks noChangeArrowheads="1"/>
            </p:cNvSpPr>
            <p:nvPr/>
          </p:nvSpPr>
          <p:spPr bwMode="auto">
            <a:xfrm>
              <a:off x="6724650" y="1123950"/>
              <a:ext cx="1685926" cy="1619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98" name="Oval 40"/>
            <p:cNvSpPr>
              <a:spLocks noChangeArrowheads="1"/>
            </p:cNvSpPr>
            <p:nvPr/>
          </p:nvSpPr>
          <p:spPr bwMode="auto">
            <a:xfrm>
              <a:off x="6677026" y="1104901"/>
              <a:ext cx="1733550" cy="190500"/>
            </a:xfrm>
            <a:prstGeom prst="ellipse">
              <a:avLst/>
            </a:prstGeom>
            <a:solidFill>
              <a:srgbClr val="FF0000"/>
            </a:solidFill>
            <a:ln w="57150" algn="ctr">
              <a:solidFill>
                <a:srgbClr val="FF0000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48" name="Object 13"/>
          <p:cNvGraphicFramePr>
            <a:graphicFrameLocks noChangeAspect="1"/>
          </p:cNvGraphicFramePr>
          <p:nvPr/>
        </p:nvGraphicFramePr>
        <p:xfrm>
          <a:off x="1819275" y="1657350"/>
          <a:ext cx="482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9" name="Equation" r:id="rId3" imgW="165100" imgH="228600" progId="Equation.DSMT4">
                  <p:embed/>
                </p:oleObj>
              </mc:Choice>
              <mc:Fallback>
                <p:oleObj name="Equation" r:id="rId3" imgW="1651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1657350"/>
                        <a:ext cx="482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2482850" y="1162050"/>
            <a:ext cx="152400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解：</a:t>
            </a:r>
            <a:endParaRPr kumimoji="1" lang="zh-CN" altLang="en-US" sz="3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3128963" y="1190625"/>
            <a:ext cx="60499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将球体划分为许多厚度为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zh-CN" altLang="zh-CN" sz="2800" b="1" dirty="0">
                <a:latin typeface="宋体" panose="02010600030101010101" pitchFamily="2" charset="-122"/>
              </a:rPr>
              <a:t>的圆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盘</a:t>
            </a:r>
            <a:endParaRPr kumimoji="1"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1" name="Object 14"/>
          <p:cNvGraphicFramePr>
            <a:graphicFrameLocks noChangeAspect="1"/>
          </p:cNvGraphicFramePr>
          <p:nvPr/>
        </p:nvGraphicFramePr>
        <p:xfrm>
          <a:off x="3817938" y="1743075"/>
          <a:ext cx="19462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0" name="Equation" r:id="rId5" imgW="18592800" imgH="5791200" progId="Equation.DSMT4">
                  <p:embed/>
                </p:oleObj>
              </mc:Choice>
              <mc:Fallback>
                <p:oleObj name="Equation" r:id="rId5" imgW="18592800" imgH="579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1743075"/>
                        <a:ext cx="19462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5"/>
          <p:cNvGraphicFramePr>
            <a:graphicFrameLocks noChangeAspect="1"/>
          </p:cNvGraphicFramePr>
          <p:nvPr/>
        </p:nvGraphicFramePr>
        <p:xfrm>
          <a:off x="3792538" y="2519363"/>
          <a:ext cx="37592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1" name="Equation" r:id="rId7" imgW="31394400" imgH="5791200" progId="Equation.DSMT4">
                  <p:embed/>
                </p:oleObj>
              </mc:Choice>
              <mc:Fallback>
                <p:oleObj name="Equation" r:id="rId7" imgW="31394400" imgH="579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519363"/>
                        <a:ext cx="37592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6"/>
          <p:cNvGraphicFramePr>
            <a:graphicFrameLocks noChangeAspect="1"/>
          </p:cNvGraphicFramePr>
          <p:nvPr/>
        </p:nvGraphicFramePr>
        <p:xfrm>
          <a:off x="828675" y="5329497"/>
          <a:ext cx="19812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2" name="Equation" r:id="rId9" imgW="685800" imgH="406400" progId="Equation.DSMT4">
                  <p:embed/>
                </p:oleObj>
              </mc:Choice>
              <mc:Fallback>
                <p:oleObj name="Equation" r:id="rId9" imgW="685800" imgH="40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5329497"/>
                        <a:ext cx="19812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7"/>
          <p:cNvGraphicFramePr>
            <a:graphicFrameLocks noChangeAspect="1"/>
          </p:cNvGraphicFramePr>
          <p:nvPr/>
        </p:nvGraphicFramePr>
        <p:xfrm>
          <a:off x="3465513" y="3192463"/>
          <a:ext cx="218757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3" name="Equation" r:id="rId11" imgW="20116800" imgH="9753600" progId="Equation.DSMT4">
                  <p:embed/>
                </p:oleObj>
              </mc:Choice>
              <mc:Fallback>
                <p:oleObj name="Equation" r:id="rId11" imgW="20116800" imgH="9753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3192463"/>
                        <a:ext cx="2187575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8"/>
          <p:cNvGraphicFramePr>
            <a:graphicFrameLocks noChangeAspect="1"/>
          </p:cNvGraphicFramePr>
          <p:nvPr/>
        </p:nvGraphicFramePr>
        <p:xfrm>
          <a:off x="5600700" y="5430838"/>
          <a:ext cx="181133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4" name="Equation" r:id="rId13" imgW="571500" imgH="406400" progId="Equation.DSMT4">
                  <p:embed/>
                </p:oleObj>
              </mc:Choice>
              <mc:Fallback>
                <p:oleObj name="Equation" r:id="rId13" imgW="571500" imgH="406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5430838"/>
                        <a:ext cx="1811338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0"/>
          <p:cNvGraphicFramePr>
            <a:graphicFrameLocks noChangeAspect="1"/>
          </p:cNvGraphicFramePr>
          <p:nvPr/>
        </p:nvGraphicFramePr>
        <p:xfrm>
          <a:off x="3844925" y="4208463"/>
          <a:ext cx="3748088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5" name="Equation" r:id="rId15" imgW="34442400" imgH="9753600" progId="Equation.DSMT4">
                  <p:embed/>
                </p:oleObj>
              </mc:Choice>
              <mc:Fallback>
                <p:oleObj name="Equation" r:id="rId15" imgW="34442400" imgH="9753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4208463"/>
                        <a:ext cx="3748088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1"/>
          <p:cNvGraphicFramePr>
            <a:graphicFrameLocks noChangeAspect="1"/>
          </p:cNvGraphicFramePr>
          <p:nvPr/>
        </p:nvGraphicFramePr>
        <p:xfrm>
          <a:off x="3765550" y="5407025"/>
          <a:ext cx="169068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6" name="Equation" r:id="rId17" imgW="647700" imgH="406400" progId="Equation.DSMT4">
                  <p:embed/>
                </p:oleObj>
              </mc:Choice>
              <mc:Fallback>
                <p:oleObj name="Equation" r:id="rId17" imgW="647700" imgH="406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5407025"/>
                        <a:ext cx="1690688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6" name="Object 22"/>
          <p:cNvGraphicFramePr>
            <a:graphicFrameLocks noChangeAspect="1"/>
          </p:cNvGraphicFramePr>
          <p:nvPr/>
        </p:nvGraphicFramePr>
        <p:xfrm>
          <a:off x="5965825" y="3192463"/>
          <a:ext cx="277336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7" name="Equation" r:id="rId19" imgW="22555200" imgH="9753600" progId="Equation.DSMT4">
                  <p:embed/>
                </p:oleObj>
              </mc:Choice>
              <mc:Fallback>
                <p:oleObj name="Equation" r:id="rId19" imgW="22555200" imgH="9753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3192463"/>
                        <a:ext cx="277336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1"/>
          <p:cNvGrpSpPr/>
          <p:nvPr/>
        </p:nvGrpSpPr>
        <p:grpSpPr bwMode="auto">
          <a:xfrm>
            <a:off x="1581150" y="2457450"/>
            <a:ext cx="914400" cy="942975"/>
            <a:chOff x="1581150" y="2457450"/>
            <a:chExt cx="914400" cy="942975"/>
          </a:xfrm>
        </p:grpSpPr>
        <p:grpSp>
          <p:nvGrpSpPr>
            <p:cNvPr id="32789" name="Group 41"/>
            <p:cNvGrpSpPr/>
            <p:nvPr/>
          </p:nvGrpSpPr>
          <p:grpSpPr bwMode="auto">
            <a:xfrm>
              <a:off x="1581150" y="2457450"/>
              <a:ext cx="914400" cy="942975"/>
              <a:chOff x="7505700" y="1200151"/>
              <a:chExt cx="914399" cy="942973"/>
            </a:xfrm>
          </p:grpSpPr>
          <p:sp>
            <p:nvSpPr>
              <p:cNvPr id="32791" name="Text Box 37"/>
              <p:cNvSpPr txBox="1">
                <a:spLocks noChangeArrowheads="1"/>
              </p:cNvSpPr>
              <p:nvPr/>
            </p:nvSpPr>
            <p:spPr bwMode="auto">
              <a:xfrm>
                <a:off x="7950201" y="1549500"/>
                <a:ext cx="4302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92" name="任意多边形 36"/>
              <p:cNvSpPr>
                <a:spLocks noChangeArrowheads="1"/>
              </p:cNvSpPr>
              <p:nvPr/>
            </p:nvSpPr>
            <p:spPr bwMode="auto">
              <a:xfrm>
                <a:off x="7513662" y="1922164"/>
                <a:ext cx="144438" cy="116185"/>
              </a:xfrm>
              <a:custGeom>
                <a:avLst/>
                <a:gdLst>
                  <a:gd name="T0" fmla="*/ 0 w 104775"/>
                  <a:gd name="T1" fmla="*/ 0 h 57150"/>
                  <a:gd name="T2" fmla="*/ 17871513 w 104775"/>
                  <a:gd name="T3" fmla="*/ 2147483646 h 57150"/>
                  <a:gd name="T4" fmla="*/ 24573284 w 104775"/>
                  <a:gd name="T5" fmla="*/ 2147483646 h 57150"/>
                  <a:gd name="T6" fmla="*/ 0 60000 65536"/>
                  <a:gd name="T7" fmla="*/ 0 60000 65536"/>
                  <a:gd name="T8" fmla="*/ 0 60000 65536"/>
                  <a:gd name="T9" fmla="*/ 0 w 104775"/>
                  <a:gd name="T10" fmla="*/ 0 h 57150"/>
                  <a:gd name="T11" fmla="*/ 104775 w 104775"/>
                  <a:gd name="T12" fmla="*/ 57150 h 571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775" h="57150">
                    <a:moveTo>
                      <a:pt x="0" y="0"/>
                    </a:moveTo>
                    <a:cubicBezTo>
                      <a:pt x="73492" y="14698"/>
                      <a:pt x="25645" y="-4029"/>
                      <a:pt x="76200" y="38100"/>
                    </a:cubicBezTo>
                    <a:cubicBezTo>
                      <a:pt x="84994" y="45429"/>
                      <a:pt x="104775" y="57150"/>
                      <a:pt x="104775" y="57150"/>
                    </a:cubicBezTo>
                  </a:path>
                </a:pathLst>
              </a:cu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3" name="Line 36"/>
              <p:cNvSpPr>
                <a:spLocks noChangeShapeType="1"/>
              </p:cNvSpPr>
              <p:nvPr/>
            </p:nvSpPr>
            <p:spPr bwMode="auto">
              <a:xfrm flipV="1">
                <a:off x="7534274" y="1238249"/>
                <a:ext cx="885825" cy="90487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32794" name="Straight Connector 46"/>
              <p:cNvCxnSpPr>
                <a:cxnSpLocks noChangeShapeType="1"/>
              </p:cNvCxnSpPr>
              <p:nvPr/>
            </p:nvCxnSpPr>
            <p:spPr bwMode="auto">
              <a:xfrm flipV="1">
                <a:off x="7505700" y="1200151"/>
                <a:ext cx="904876" cy="19050"/>
              </a:xfrm>
              <a:prstGeom prst="line">
                <a:avLst/>
              </a:prstGeom>
              <a:noFill/>
              <a:ln w="19050" algn="ctr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aphicFrame>
          <p:nvGraphicFramePr>
            <p:cNvPr id="32790" name="Object 32"/>
            <p:cNvGraphicFramePr>
              <a:graphicFrameLocks noChangeAspect="1"/>
            </p:cNvGraphicFramePr>
            <p:nvPr/>
          </p:nvGraphicFramePr>
          <p:xfrm>
            <a:off x="1612900" y="2828925"/>
            <a:ext cx="322263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8" name="Equation" r:id="rId21" imgW="165100" imgH="241300" progId="Equation.DSMT4">
                    <p:embed/>
                  </p:oleObj>
                </mc:Choice>
                <mc:Fallback>
                  <p:oleObj name="Equation" r:id="rId21" imgW="165100" imgH="2413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900" y="2828925"/>
                          <a:ext cx="322263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 build="p"/>
      <p:bldP spid="49" grpId="0" autoUpdateAnimBg="0" build="p"/>
      <p:bldP spid="50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Text Box 2"/>
          <p:cNvSpPr txBox="1">
            <a:spLocks noChangeArrowheads="1"/>
          </p:cNvSpPr>
          <p:nvPr/>
        </p:nvSpPr>
        <p:spPr bwMode="auto">
          <a:xfrm>
            <a:off x="76200" y="552450"/>
            <a:ext cx="9067800" cy="2678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一半径为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的光滑圆环置于竖直平面内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一质量为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的小球穿在圆环上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并可在圆环上滑动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小球开始时静止于圆环上的点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该点在通过环心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的水平面上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),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然后从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点开始下滑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设小球与圆环间的摩擦略去不计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求小球滑到另一点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时对环心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O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的角动量和角速度</a:t>
            </a:r>
            <a:r>
              <a:rPr lang="en-US" altLang="zh-CN" sz="28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171450" y="3254375"/>
            <a:ext cx="4572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取小球、圆环、地球为系统，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系统不受外力，而内力为支持力，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做功为零，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故系统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机械能守恒。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200025" y="5218113"/>
            <a:ext cx="468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点为重力零势能面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9190" name="Object 4"/>
          <p:cNvGraphicFramePr>
            <a:graphicFrameLocks noChangeAspect="1"/>
          </p:cNvGraphicFramePr>
          <p:nvPr/>
        </p:nvGraphicFramePr>
        <p:xfrm>
          <a:off x="714375" y="5659438"/>
          <a:ext cx="32194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1" imgW="1193165" imgH="406400" progId="Equation.DSMT4">
                  <p:embed/>
                </p:oleObj>
              </mc:Choice>
              <mc:Fallback>
                <p:oleObj name="Equation" r:id="rId1" imgW="1193165" imgH="40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659438"/>
                        <a:ext cx="321945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6688" y="0"/>
            <a:ext cx="52578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课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后</a:t>
            </a:r>
            <a:r>
              <a:rPr kumimoji="1"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练习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839" name="" r:id="rId3" imgW="3962400" imgH="3581400"/>
        </mc:Choice>
        <mc:Fallback>
          <p:control name="" r:id="rId3" imgW="3962400" imgH="3581400">
            <p:pic>
              <p:nvPicPr>
                <p:cNvPr id="0" name="Host Control  3383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105400" y="3124200"/>
                  <a:ext cx="3962400" cy="3581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autoUpdateAnimBg="0"/>
      <p:bldP spid="34918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220" name="Object 8"/>
          <p:cNvGraphicFramePr>
            <a:graphicFrameLocks noChangeAspect="1"/>
          </p:cNvGraphicFramePr>
          <p:nvPr/>
        </p:nvGraphicFramePr>
        <p:xfrm>
          <a:off x="968375" y="5181600"/>
          <a:ext cx="33909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8" name="Equation" r:id="rId1" imgW="1384300" imgH="228600" progId="Equation.DSMT4">
                  <p:embed/>
                </p:oleObj>
              </mc:Choice>
              <mc:Fallback>
                <p:oleObj name="Equation" r:id="rId1" imgW="13843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5181600"/>
                        <a:ext cx="33909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1" name="Object 9"/>
          <p:cNvGraphicFramePr>
            <a:graphicFrameLocks noChangeAspect="1"/>
          </p:cNvGraphicFramePr>
          <p:nvPr/>
        </p:nvGraphicFramePr>
        <p:xfrm>
          <a:off x="1009650" y="2638425"/>
          <a:ext cx="26558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9" name="Equation" r:id="rId3" imgW="1040765" imgH="406400" progId="Equation.DSMT4">
                  <p:embed/>
                </p:oleObj>
              </mc:Choice>
              <mc:Fallback>
                <p:oleObj name="Equation" r:id="rId3" imgW="1040765" imgH="40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638425"/>
                        <a:ext cx="265588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3" name="Object 10"/>
          <p:cNvGraphicFramePr>
            <a:graphicFrameLocks noChangeAspect="1"/>
          </p:cNvGraphicFramePr>
          <p:nvPr/>
        </p:nvGraphicFramePr>
        <p:xfrm>
          <a:off x="1155700" y="4132263"/>
          <a:ext cx="24638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0" name="Equation" r:id="rId5" imgW="862965" imgH="228600" progId="Equation.DSMT4">
                  <p:embed/>
                </p:oleObj>
              </mc:Choice>
              <mc:Fallback>
                <p:oleObj name="Equation" r:id="rId5" imgW="862965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132263"/>
                        <a:ext cx="24638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0" name="Object 4"/>
          <p:cNvGraphicFramePr>
            <a:graphicFrameLocks noChangeAspect="1"/>
          </p:cNvGraphicFramePr>
          <p:nvPr/>
        </p:nvGraphicFramePr>
        <p:xfrm>
          <a:off x="2740025" y="1401763"/>
          <a:ext cx="19875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1" name="Equation" r:id="rId7" imgW="735965" imgH="406400" progId="Equation.DSMT4">
                  <p:embed/>
                </p:oleObj>
              </mc:Choice>
              <mc:Fallback>
                <p:oleObj name="Equation" r:id="rId7" imgW="735965" imgH="40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1401763"/>
                        <a:ext cx="198755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981075" y="439738"/>
          <a:ext cx="32194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2" name="Equation" r:id="rId9" imgW="1193165" imgH="406400" progId="Equation.DSMT4">
                  <p:embed/>
                </p:oleObj>
              </mc:Choice>
              <mc:Fallback>
                <p:oleObj name="Equation" r:id="rId9" imgW="1193165" imgH="406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439738"/>
                        <a:ext cx="321945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4943" name="" r:id="rId11" imgW="3665537" imgH="3438525"/>
        </mc:Choice>
        <mc:Fallback>
          <p:control name="" r:id="rId11" imgW="3665537" imgH="3438525">
            <p:pic>
              <p:nvPicPr>
                <p:cNvPr id="0" name="Host Control  3494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5402263" y="76200"/>
                  <a:ext cx="3665537" cy="3438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 bwMode="auto">
          <a:xfrm>
            <a:off x="317500" y="1700213"/>
            <a:ext cx="4083050" cy="4165600"/>
            <a:chOff x="317500" y="1700213"/>
            <a:chExt cx="4083047" cy="4165600"/>
          </a:xfrm>
        </p:grpSpPr>
        <p:pic>
          <p:nvPicPr>
            <p:cNvPr id="9226" name="Picture 12" descr="1_12256000051AyE"/>
            <p:cNvPicPr>
              <a:picLocks noChangeAspect="1" noChangeArrowheads="1"/>
            </p:cNvPicPr>
            <p:nvPr/>
          </p:nvPicPr>
          <p:blipFill>
            <a:blip r:embed="rId1"/>
            <a:srcRect t="7822" r="3467" b="5333"/>
            <a:stretch>
              <a:fillRect/>
            </a:stretch>
          </p:blipFill>
          <p:spPr bwMode="auto">
            <a:xfrm>
              <a:off x="317500" y="2381647"/>
              <a:ext cx="4083047" cy="25844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2235" name="AutoShape 13"/>
            <p:cNvSpPr>
              <a:spLocks noChangeArrowheads="1"/>
            </p:cNvSpPr>
            <p:nvPr/>
          </p:nvSpPr>
          <p:spPr bwMode="auto">
            <a:xfrm>
              <a:off x="803656" y="5395913"/>
              <a:ext cx="3110735" cy="4699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3A1FF"/>
                </a:gs>
                <a:gs pos="100000">
                  <a:srgbClr val="2F70B2"/>
                </a:gs>
              </a:gsLst>
              <a:lin ang="5400000" scaled="1"/>
            </a:gradFill>
            <a:ln w="9525">
              <a:solidFill>
                <a:srgbClr val="B2B2B2"/>
              </a:solidFill>
              <a:round/>
            </a:ln>
          </p:spPr>
          <p:txBody>
            <a:bodyPr wrap="none" lIns="113138" tIns="56569" rIns="113138" bIns="56569" anchor="ctr"/>
            <a:lstStyle>
              <a:lvl1pPr defTabSz="11334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3347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334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334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334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334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334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334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334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00" b="1">
                  <a:solidFill>
                    <a:srgbClr val="FFFFFF"/>
                  </a:solidFill>
                  <a:ea typeface="微软雅黑" panose="020B0503020204020204" pitchFamily="34" charset="-122"/>
                </a:rPr>
                <a:t>惯性导航</a:t>
              </a:r>
              <a:endParaRPr lang="zh-CN" altLang="en-US" sz="2500" b="1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1150673" y="1700213"/>
              <a:ext cx="24167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3157" tIns="56579" rIns="113157" bIns="56579">
              <a:spAutoFit/>
            </a:bodyPr>
            <a:lstStyle>
              <a:lvl1pPr marL="403225" indent="-403225" defTabSz="107505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7505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7505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7505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7505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7505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7505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7505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7505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lang="zh-CN" altLang="en-US" b="1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国防安全</a:t>
              </a:r>
              <a:endPara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4600575" y="1700213"/>
            <a:ext cx="4095750" cy="4165600"/>
            <a:chOff x="4600576" y="1700213"/>
            <a:chExt cx="4095750" cy="4165600"/>
          </a:xfrm>
        </p:grpSpPr>
        <p:pic>
          <p:nvPicPr>
            <p:cNvPr id="16" name="Picture 15" descr="三轴陀螺仪——又一手机时代的“蛋糕” ">
              <a:hlinkClick r:id="rId2"/>
            </p:cNvPr>
            <p:cNvPicPr/>
            <p:nvPr/>
          </p:nvPicPr>
          <p:blipFill>
            <a:blip r:embed="rId3"/>
            <a:srcRect b="10357"/>
            <a:stretch>
              <a:fillRect/>
            </a:stretch>
          </p:blipFill>
          <p:spPr bwMode="auto">
            <a:xfrm>
              <a:off x="4600576" y="2368947"/>
              <a:ext cx="4095750" cy="26098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2232" name="AutoShape 13"/>
            <p:cNvSpPr>
              <a:spLocks noChangeArrowheads="1"/>
            </p:cNvSpPr>
            <p:nvPr/>
          </p:nvSpPr>
          <p:spPr bwMode="auto">
            <a:xfrm>
              <a:off x="5086351" y="5395913"/>
              <a:ext cx="3124200" cy="4699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3A1FF"/>
                </a:gs>
                <a:gs pos="100000">
                  <a:srgbClr val="2F70B2"/>
                </a:gs>
              </a:gsLst>
              <a:lin ang="5400000" scaled="1"/>
            </a:gradFill>
            <a:ln w="9525">
              <a:solidFill>
                <a:srgbClr val="B2B2B2"/>
              </a:solidFill>
              <a:round/>
            </a:ln>
          </p:spPr>
          <p:txBody>
            <a:bodyPr wrap="none" lIns="113138" tIns="56569" rIns="113138" bIns="56569" anchor="ctr"/>
            <a:lstStyle>
              <a:lvl1pPr defTabSz="11334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3347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334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334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334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334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334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334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334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AU" altLang="zh-CN" sz="2500" b="1">
                  <a:solidFill>
                    <a:srgbClr val="FFFFFF"/>
                  </a:solidFill>
                  <a:ea typeface="微软雅黑" panose="020B0503020204020204" pitchFamily="34" charset="-122"/>
                </a:rPr>
                <a:t>MEMS</a:t>
              </a:r>
              <a:r>
                <a:rPr lang="zh-CN" altLang="en-US" sz="2500" b="1">
                  <a:solidFill>
                    <a:srgbClr val="FFFFFF"/>
                  </a:solidFill>
                  <a:ea typeface="微软雅黑" panose="020B0503020204020204" pitchFamily="34" charset="-122"/>
                </a:rPr>
                <a:t>陀螺仪</a:t>
              </a:r>
              <a:endParaRPr lang="zh-CN" altLang="en-US" sz="2500" b="1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2233" name="Rectangle 15"/>
            <p:cNvSpPr>
              <a:spLocks noChangeArrowheads="1"/>
            </p:cNvSpPr>
            <p:nvPr/>
          </p:nvSpPr>
          <p:spPr bwMode="auto">
            <a:xfrm>
              <a:off x="5440101" y="1700213"/>
              <a:ext cx="24167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3157" tIns="56579" rIns="113157" bIns="56579">
              <a:spAutoFit/>
            </a:bodyPr>
            <a:lstStyle>
              <a:lvl1pPr marL="403225" indent="-403225" defTabSz="107505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7505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7505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7505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7505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7505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7505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7505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7505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lang="zh-CN" altLang="en-US" b="1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生产生活</a:t>
              </a:r>
              <a:endPara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2228" name="Rectangle 20"/>
          <p:cNvSpPr>
            <a:spLocks noChangeArrowheads="1"/>
          </p:cNvSpPr>
          <p:nvPr/>
        </p:nvSpPr>
        <p:spPr bwMode="auto">
          <a:xfrm>
            <a:off x="284163" y="368300"/>
            <a:ext cx="49831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刚体：角速度</a:t>
            </a:r>
            <a:r>
              <a:rPr kumimoji="1" lang="zh-CN" altLang="en-US" sz="2800" b="1">
                <a:solidFill>
                  <a:srgbClr val="00FF00"/>
                </a:solidFill>
                <a:latin typeface="Times New Roman" panose="02020603050405020304" pitchFamily="18" charset="0"/>
                <a:ea typeface="创艺简魏碑" pitchFamily="2" charset="-122"/>
              </a:rPr>
              <a:t> </a:t>
            </a:r>
            <a:r>
              <a:rPr kumimoji="1" lang="zh-CN" altLang="en-US" sz="2800" b="1" i="1">
                <a:solidFill>
                  <a:srgbClr val="0000FF"/>
                </a:solidFill>
                <a:latin typeface="Times New Roman" panose="02020603050405020304" pitchFamily="18" charset="0"/>
                <a:ea typeface="创艺简魏碑" pitchFamily="2" charset="-122"/>
                <a:sym typeface="Symbol" panose="05050102010706020507" pitchFamily="18" charset="2"/>
              </a:rPr>
              <a:t> </a:t>
            </a:r>
            <a:r>
              <a:rPr kumimoji="1"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创艺简魏碑" pitchFamily="2" charset="-122"/>
              </a:rPr>
              <a:t>不变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创艺简魏碑" pitchFamily="2" charset="-122"/>
            </a:endParaRPr>
          </a:p>
        </p:txBody>
      </p:sp>
      <p:sp>
        <p:nvSpPr>
          <p:cNvPr id="11" name="Text Box 18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317500" y="1001713"/>
            <a:ext cx="824706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演示实验：</a:t>
            </a:r>
            <a:r>
              <a:rPr kumimoji="1"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陀螺仪</a:t>
            </a:r>
            <a:r>
              <a:rPr kumimoji="1"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800" b="1" dirty="0" smtClean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直升机</a:t>
            </a:r>
            <a:endParaRPr kumimoji="1" lang="zh-CN" altLang="en-US" sz="2800" b="1" dirty="0">
              <a:solidFill>
                <a:srgbClr val="99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5561CB-DE2F-40D4-8E8F-4D8E67A17495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9" name="Text Box 2"/>
          <p:cNvSpPr txBox="1">
            <a:spLocks noChangeArrowheads="1"/>
          </p:cNvSpPr>
          <p:nvPr/>
        </p:nvSpPr>
        <p:spPr bwMode="auto">
          <a:xfrm>
            <a:off x="239713" y="130175"/>
            <a:ext cx="87439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有一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轻弹簧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其一端系在铅直放置的圆环顶点 </a:t>
            </a:r>
            <a:r>
              <a: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另一端系一质量为 </a:t>
            </a:r>
            <a:r>
              <a: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的小球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小球穿过圆环并在圆环上运动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不计摩擦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。开始小球静止于点 </a:t>
            </a:r>
            <a:r>
              <a: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弹簧处于自然状态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其长度为圆环半径 </a:t>
            </a:r>
            <a:r>
              <a: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 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当小球运动到圆环的底端点 </a:t>
            </a:r>
            <a:r>
              <a: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小球对圆环没有压力。求弹簧的劲度系数。</a:t>
            </a:r>
            <a:endParaRPr lang="en-US" altLang="zh-CN" sz="2800" b="1">
              <a:solidFill>
                <a:srgbClr val="1C1C1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188913" y="294322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: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以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弹簧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小球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地球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为一系统，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867400" y="2822575"/>
            <a:ext cx="3200400" cy="3511550"/>
            <a:chOff x="3728" y="2084"/>
            <a:chExt cx="2016" cy="2212"/>
          </a:xfrm>
        </p:grpSpPr>
        <p:sp>
          <p:nvSpPr>
            <p:cNvPr id="35858" name="Rectangle 5"/>
            <p:cNvSpPr>
              <a:spLocks noChangeArrowheads="1"/>
            </p:cNvSpPr>
            <p:nvPr/>
          </p:nvSpPr>
          <p:spPr bwMode="auto">
            <a:xfrm>
              <a:off x="3728" y="2088"/>
              <a:ext cx="2016" cy="2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859" name="Group 6"/>
            <p:cNvGrpSpPr/>
            <p:nvPr/>
          </p:nvGrpSpPr>
          <p:grpSpPr bwMode="auto">
            <a:xfrm>
              <a:off x="3792" y="2084"/>
              <a:ext cx="1722" cy="2208"/>
              <a:chOff x="3381" y="1920"/>
              <a:chExt cx="1722" cy="2208"/>
            </a:xfrm>
          </p:grpSpPr>
          <p:sp>
            <p:nvSpPr>
              <p:cNvPr id="35861" name="Line 7"/>
              <p:cNvSpPr>
                <a:spLocks noChangeShapeType="1"/>
              </p:cNvSpPr>
              <p:nvPr/>
            </p:nvSpPr>
            <p:spPr bwMode="auto">
              <a:xfrm flipH="1">
                <a:off x="4441" y="2847"/>
                <a:ext cx="61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2" name="AutoShape 8"/>
              <p:cNvSpPr>
                <a:spLocks noChangeArrowheads="1"/>
              </p:cNvSpPr>
              <p:nvPr/>
            </p:nvSpPr>
            <p:spPr bwMode="auto">
              <a:xfrm>
                <a:off x="3381" y="2185"/>
                <a:ext cx="1722" cy="172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1 w 21600"/>
                  <a:gd name="T25" fmla="*/ 3161 h 21600"/>
                  <a:gd name="T26" fmla="*/ 18439 w 21600"/>
                  <a:gd name="T27" fmla="*/ 18439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88" y="10800"/>
                    </a:moveTo>
                    <a:cubicBezTo>
                      <a:pt x="588" y="16440"/>
                      <a:pt x="5160" y="21012"/>
                      <a:pt x="10800" y="21012"/>
                    </a:cubicBezTo>
                    <a:cubicBezTo>
                      <a:pt x="16440" y="21012"/>
                      <a:pt x="21012" y="16440"/>
                      <a:pt x="21012" y="10800"/>
                    </a:cubicBezTo>
                    <a:cubicBezTo>
                      <a:pt x="21012" y="5160"/>
                      <a:pt x="16440" y="588"/>
                      <a:pt x="10800" y="588"/>
                    </a:cubicBezTo>
                    <a:cubicBezTo>
                      <a:pt x="5160" y="588"/>
                      <a:pt x="588" y="5160"/>
                      <a:pt x="588" y="10800"/>
                    </a:cubicBezTo>
                    <a:close/>
                  </a:path>
                </a:pathLst>
              </a:cu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863" name="Object 2"/>
              <p:cNvGraphicFramePr>
                <a:graphicFrameLocks noChangeAspect="1"/>
              </p:cNvGraphicFramePr>
              <p:nvPr/>
            </p:nvGraphicFramePr>
            <p:xfrm>
              <a:off x="4344" y="2583"/>
              <a:ext cx="371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77" name="Equation" r:id="rId1" imgW="266065" imgH="177800" progId="Equation.DSMT4">
                      <p:embed/>
                    </p:oleObj>
                  </mc:Choice>
                  <mc:Fallback>
                    <p:oleObj name="Equation" r:id="rId1" imgW="266065" imgH="17780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4" y="2583"/>
                            <a:ext cx="371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64" name="Oval 10"/>
              <p:cNvSpPr>
                <a:spLocks noChangeArrowheads="1"/>
              </p:cNvSpPr>
              <p:nvPr/>
            </p:nvSpPr>
            <p:spPr bwMode="auto">
              <a:xfrm>
                <a:off x="4220" y="2141"/>
                <a:ext cx="88" cy="8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5865" name="Group 11"/>
              <p:cNvGrpSpPr/>
              <p:nvPr/>
            </p:nvGrpSpPr>
            <p:grpSpPr bwMode="auto">
              <a:xfrm rot="2271646">
                <a:off x="4245" y="2499"/>
                <a:ext cx="819" cy="128"/>
                <a:chOff x="528" y="3305"/>
                <a:chExt cx="2005" cy="302"/>
              </a:xfrm>
            </p:grpSpPr>
            <p:sp>
              <p:nvSpPr>
                <p:cNvPr id="35932" name="Line 12"/>
                <p:cNvSpPr>
                  <a:spLocks noChangeShapeType="1"/>
                </p:cNvSpPr>
                <p:nvPr/>
              </p:nvSpPr>
              <p:spPr bwMode="auto">
                <a:xfrm rot="10403698" flipH="1">
                  <a:off x="528" y="3420"/>
                  <a:ext cx="7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5933" name="Group 13"/>
                <p:cNvGrpSpPr/>
                <p:nvPr/>
              </p:nvGrpSpPr>
              <p:grpSpPr bwMode="auto">
                <a:xfrm>
                  <a:off x="621" y="3305"/>
                  <a:ext cx="1806" cy="302"/>
                  <a:chOff x="127" y="3305"/>
                  <a:chExt cx="2434" cy="302"/>
                </a:xfrm>
              </p:grpSpPr>
              <p:grpSp>
                <p:nvGrpSpPr>
                  <p:cNvPr id="35937" name="Group 14"/>
                  <p:cNvGrpSpPr/>
                  <p:nvPr/>
                </p:nvGrpSpPr>
                <p:grpSpPr bwMode="auto">
                  <a:xfrm>
                    <a:off x="1104" y="3312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5978" name="Group 15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85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86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979" name="Group 18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83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84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980" name="Group 21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81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82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5938" name="Group 24"/>
                  <p:cNvGrpSpPr/>
                  <p:nvPr/>
                </p:nvGrpSpPr>
                <p:grpSpPr bwMode="auto">
                  <a:xfrm>
                    <a:off x="1584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5969" name="Group 25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76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77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970" name="Group 28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74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75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971" name="Group 31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72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73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5939" name="Group 34"/>
                  <p:cNvGrpSpPr/>
                  <p:nvPr/>
                </p:nvGrpSpPr>
                <p:grpSpPr bwMode="auto">
                  <a:xfrm>
                    <a:off x="607" y="3312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5960" name="Group 35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67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68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961" name="Group 38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65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66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962" name="Group 41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63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64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5940" name="Group 44"/>
                  <p:cNvGrpSpPr/>
                  <p:nvPr/>
                </p:nvGrpSpPr>
                <p:grpSpPr bwMode="auto">
                  <a:xfrm>
                    <a:off x="127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5951" name="Group 45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58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59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952" name="Group 48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56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57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953" name="Group 51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54" name="Line 5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55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5941" name="Group 54"/>
                  <p:cNvGrpSpPr/>
                  <p:nvPr/>
                </p:nvGrpSpPr>
                <p:grpSpPr bwMode="auto">
                  <a:xfrm>
                    <a:off x="2064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5942" name="Group 55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49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50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943" name="Group 58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47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48" name="Line 6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944" name="Group 61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45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46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3593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427" y="3408"/>
                  <a:ext cx="27" cy="17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35" name="Line 65"/>
                <p:cNvSpPr>
                  <a:spLocks noChangeShapeType="1"/>
                </p:cNvSpPr>
                <p:nvPr/>
              </p:nvSpPr>
              <p:spPr bwMode="auto">
                <a:xfrm>
                  <a:off x="2454" y="3408"/>
                  <a:ext cx="7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36" name="Line 66"/>
                <p:cNvSpPr>
                  <a:spLocks noChangeShapeType="1"/>
                </p:cNvSpPr>
                <p:nvPr/>
              </p:nvSpPr>
              <p:spPr bwMode="auto">
                <a:xfrm rot="20382100" flipV="1">
                  <a:off x="597" y="3408"/>
                  <a:ext cx="27" cy="17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866" name="Group 67"/>
              <p:cNvGrpSpPr/>
              <p:nvPr/>
            </p:nvGrpSpPr>
            <p:grpSpPr bwMode="auto">
              <a:xfrm rot="5393769">
                <a:off x="3470" y="3023"/>
                <a:ext cx="1543" cy="132"/>
                <a:chOff x="528" y="3305"/>
                <a:chExt cx="2005" cy="302"/>
              </a:xfrm>
            </p:grpSpPr>
            <p:sp>
              <p:nvSpPr>
                <p:cNvPr id="35877" name="Line 68"/>
                <p:cNvSpPr>
                  <a:spLocks noChangeShapeType="1"/>
                </p:cNvSpPr>
                <p:nvPr/>
              </p:nvSpPr>
              <p:spPr bwMode="auto">
                <a:xfrm rot="10403698" flipH="1">
                  <a:off x="528" y="3420"/>
                  <a:ext cx="7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5878" name="Group 69"/>
                <p:cNvGrpSpPr/>
                <p:nvPr/>
              </p:nvGrpSpPr>
              <p:grpSpPr bwMode="auto">
                <a:xfrm>
                  <a:off x="621" y="3305"/>
                  <a:ext cx="1806" cy="302"/>
                  <a:chOff x="127" y="3305"/>
                  <a:chExt cx="2434" cy="302"/>
                </a:xfrm>
              </p:grpSpPr>
              <p:grpSp>
                <p:nvGrpSpPr>
                  <p:cNvPr id="35882" name="Group 70"/>
                  <p:cNvGrpSpPr/>
                  <p:nvPr/>
                </p:nvGrpSpPr>
                <p:grpSpPr bwMode="auto">
                  <a:xfrm>
                    <a:off x="1104" y="3312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5923" name="Group 71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30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31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924" name="Group 74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28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29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925" name="Group 77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26" name="Line 7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27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5883" name="Group 80"/>
                  <p:cNvGrpSpPr/>
                  <p:nvPr/>
                </p:nvGrpSpPr>
                <p:grpSpPr bwMode="auto">
                  <a:xfrm>
                    <a:off x="1584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5914" name="Group 81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21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22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915" name="Group 84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19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20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916" name="Group 87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17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18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5884" name="Group 90"/>
                  <p:cNvGrpSpPr/>
                  <p:nvPr/>
                </p:nvGrpSpPr>
                <p:grpSpPr bwMode="auto">
                  <a:xfrm>
                    <a:off x="607" y="3312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5905" name="Group 91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12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13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906" name="Group 94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10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11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907" name="Group 97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08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09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5885" name="Group 100"/>
                  <p:cNvGrpSpPr/>
                  <p:nvPr/>
                </p:nvGrpSpPr>
                <p:grpSpPr bwMode="auto">
                  <a:xfrm>
                    <a:off x="127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5896" name="Group 101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03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04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897" name="Group 104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901" name="Line 10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02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898" name="Group 107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899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00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5886" name="Group 110"/>
                  <p:cNvGrpSpPr/>
                  <p:nvPr/>
                </p:nvGrpSpPr>
                <p:grpSpPr bwMode="auto">
                  <a:xfrm>
                    <a:off x="2064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5887" name="Group 111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894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895" name="Line 1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888" name="Group 114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892" name="Line 11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893" name="Line 11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889" name="Group 117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5890" name="Line 11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891" name="Line 11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35879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2427" y="3408"/>
                  <a:ext cx="27" cy="17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0" name="Line 121"/>
                <p:cNvSpPr>
                  <a:spLocks noChangeShapeType="1"/>
                </p:cNvSpPr>
                <p:nvPr/>
              </p:nvSpPr>
              <p:spPr bwMode="auto">
                <a:xfrm>
                  <a:off x="2454" y="3408"/>
                  <a:ext cx="7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1" name="Line 122"/>
                <p:cNvSpPr>
                  <a:spLocks noChangeShapeType="1"/>
                </p:cNvSpPr>
                <p:nvPr/>
              </p:nvSpPr>
              <p:spPr bwMode="auto">
                <a:xfrm rot="20382100" flipV="1">
                  <a:off x="597" y="3408"/>
                  <a:ext cx="27" cy="17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867" name="Oval 123"/>
              <p:cNvSpPr>
                <a:spLocks noChangeArrowheads="1"/>
              </p:cNvSpPr>
              <p:nvPr/>
            </p:nvSpPr>
            <p:spPr bwMode="auto">
              <a:xfrm>
                <a:off x="4971" y="2759"/>
                <a:ext cx="132" cy="133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68" name="Oval 124"/>
              <p:cNvSpPr>
                <a:spLocks noChangeArrowheads="1"/>
              </p:cNvSpPr>
              <p:nvPr/>
            </p:nvSpPr>
            <p:spPr bwMode="auto">
              <a:xfrm>
                <a:off x="4176" y="3819"/>
                <a:ext cx="132" cy="1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69" name="Line 125"/>
              <p:cNvSpPr>
                <a:spLocks noChangeShapeType="1"/>
              </p:cNvSpPr>
              <p:nvPr/>
            </p:nvSpPr>
            <p:spPr bwMode="auto">
              <a:xfrm flipH="1" flipV="1">
                <a:off x="4264" y="2229"/>
                <a:ext cx="88" cy="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0" name="Line 126"/>
              <p:cNvSpPr>
                <a:spLocks noChangeShapeType="1"/>
              </p:cNvSpPr>
              <p:nvPr/>
            </p:nvSpPr>
            <p:spPr bwMode="auto">
              <a:xfrm flipV="1">
                <a:off x="4264" y="2229"/>
                <a:ext cx="0" cy="1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1" name="Freeform 127"/>
              <p:cNvSpPr/>
              <p:nvPr/>
            </p:nvSpPr>
            <p:spPr bwMode="auto">
              <a:xfrm>
                <a:off x="4744" y="2715"/>
                <a:ext cx="50" cy="132"/>
              </a:xfrm>
              <a:custGeom>
                <a:avLst/>
                <a:gdLst>
                  <a:gd name="T0" fmla="*/ 0 w 201"/>
                  <a:gd name="T1" fmla="*/ 0 h 377"/>
                  <a:gd name="T2" fmla="*/ 0 w 201"/>
                  <a:gd name="T3" fmla="*/ 0 h 377"/>
                  <a:gd name="T4" fmla="*/ 0 w 201"/>
                  <a:gd name="T5" fmla="*/ 0 h 377"/>
                  <a:gd name="T6" fmla="*/ 0 w 201"/>
                  <a:gd name="T7" fmla="*/ 0 h 377"/>
                  <a:gd name="T8" fmla="*/ 0 w 201"/>
                  <a:gd name="T9" fmla="*/ 0 h 377"/>
                  <a:gd name="T10" fmla="*/ 0 w 201"/>
                  <a:gd name="T11" fmla="*/ 0 h 3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1"/>
                  <a:gd name="T19" fmla="*/ 0 h 377"/>
                  <a:gd name="T20" fmla="*/ 201 w 201"/>
                  <a:gd name="T21" fmla="*/ 377 h 3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1" h="377">
                    <a:moveTo>
                      <a:pt x="201" y="0"/>
                    </a:moveTo>
                    <a:cubicBezTo>
                      <a:pt x="191" y="5"/>
                      <a:pt x="170" y="2"/>
                      <a:pt x="142" y="20"/>
                    </a:cubicBezTo>
                    <a:cubicBezTo>
                      <a:pt x="114" y="38"/>
                      <a:pt x="57" y="78"/>
                      <a:pt x="34" y="106"/>
                    </a:cubicBezTo>
                    <a:cubicBezTo>
                      <a:pt x="11" y="134"/>
                      <a:pt x="6" y="154"/>
                      <a:pt x="3" y="188"/>
                    </a:cubicBezTo>
                    <a:cubicBezTo>
                      <a:pt x="0" y="222"/>
                      <a:pt x="7" y="277"/>
                      <a:pt x="13" y="308"/>
                    </a:cubicBezTo>
                    <a:cubicBezTo>
                      <a:pt x="19" y="339"/>
                      <a:pt x="36" y="363"/>
                      <a:pt x="42" y="37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2" name="Line 128"/>
              <p:cNvSpPr>
                <a:spLocks noChangeShapeType="1"/>
              </p:cNvSpPr>
              <p:nvPr/>
            </p:nvSpPr>
            <p:spPr bwMode="auto">
              <a:xfrm>
                <a:off x="4220" y="2980"/>
                <a:ext cx="0" cy="1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35873" name="Object 3"/>
              <p:cNvGraphicFramePr>
                <a:graphicFrameLocks noChangeAspect="1"/>
              </p:cNvGraphicFramePr>
              <p:nvPr/>
            </p:nvGraphicFramePr>
            <p:xfrm>
              <a:off x="3980" y="2934"/>
              <a:ext cx="240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78" name="Equation" r:id="rId3" imgW="127000" imgH="139700" progId="Equation.3">
                      <p:embed/>
                    </p:oleObj>
                  </mc:Choice>
                  <mc:Fallback>
                    <p:oleObj name="Equation" r:id="rId3" imgW="127000" imgH="1397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0" y="2934"/>
                            <a:ext cx="240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4" name="Object 4"/>
              <p:cNvGraphicFramePr>
                <a:graphicFrameLocks noChangeAspect="1"/>
              </p:cNvGraphicFramePr>
              <p:nvPr/>
            </p:nvGraphicFramePr>
            <p:xfrm>
              <a:off x="3955" y="1920"/>
              <a:ext cx="288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79" name="Equation" r:id="rId5" imgW="152400" imgH="165100" progId="Equation.3">
                      <p:embed/>
                    </p:oleObj>
                  </mc:Choice>
                  <mc:Fallback>
                    <p:oleObj name="Equation" r:id="rId5" imgW="152400" imgH="1651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5" y="1920"/>
                            <a:ext cx="288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5" name="Object 5"/>
              <p:cNvGraphicFramePr>
                <a:graphicFrameLocks noChangeAspect="1"/>
              </p:cNvGraphicFramePr>
              <p:nvPr/>
            </p:nvGraphicFramePr>
            <p:xfrm>
              <a:off x="3956" y="3839"/>
              <a:ext cx="264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80" name="Equation" r:id="rId7" imgW="152400" imgH="165100" progId="Equation.3">
                      <p:embed/>
                    </p:oleObj>
                  </mc:Choice>
                  <mc:Fallback>
                    <p:oleObj name="Equation" r:id="rId7" imgW="152400" imgH="1651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6" y="3839"/>
                            <a:ext cx="264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6" name="Object 6"/>
              <p:cNvGraphicFramePr>
                <a:graphicFrameLocks noChangeAspect="1"/>
              </p:cNvGraphicFramePr>
              <p:nvPr/>
            </p:nvGraphicFramePr>
            <p:xfrm>
              <a:off x="4680" y="2256"/>
              <a:ext cx="264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81" name="Equation" r:id="rId9" imgW="152400" imgH="165100" progId="Equation.3">
                      <p:embed/>
                    </p:oleObj>
                  </mc:Choice>
                  <mc:Fallback>
                    <p:oleObj name="Equation" r:id="rId9" imgW="152400" imgH="1651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0" y="2256"/>
                            <a:ext cx="264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860" name="Object 7"/>
            <p:cNvGraphicFramePr>
              <a:graphicFrameLocks noChangeAspect="1"/>
            </p:cNvGraphicFramePr>
            <p:nvPr/>
          </p:nvGraphicFramePr>
          <p:xfrm>
            <a:off x="5472" y="2852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2" name="Equation" r:id="rId11" imgW="152400" imgH="165100" progId="Equation.3">
                    <p:embed/>
                  </p:oleObj>
                </mc:Choice>
                <mc:Fallback>
                  <p:oleObj name="Equation" r:id="rId11" imgW="152400" imgH="165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2852"/>
                          <a:ext cx="2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53" name="Group 134"/>
          <p:cNvGrpSpPr/>
          <p:nvPr/>
        </p:nvGrpSpPr>
        <p:grpSpPr bwMode="auto">
          <a:xfrm>
            <a:off x="482600" y="3516313"/>
            <a:ext cx="4978400" cy="519112"/>
            <a:chOff x="560" y="2217"/>
            <a:chExt cx="3136" cy="327"/>
          </a:xfrm>
        </p:grpSpPr>
        <p:graphicFrame>
          <p:nvGraphicFramePr>
            <p:cNvPr id="35856" name="Object 8"/>
            <p:cNvGraphicFramePr>
              <a:graphicFrameLocks noChangeAspect="1"/>
            </p:cNvGraphicFramePr>
            <p:nvPr/>
          </p:nvGraphicFramePr>
          <p:xfrm>
            <a:off x="560" y="2234"/>
            <a:ext cx="865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3" name="Equation" r:id="rId13" imgW="494665" imgH="177800" progId="Equation.DSMT4">
                    <p:embed/>
                  </p:oleObj>
                </mc:Choice>
                <mc:Fallback>
                  <p:oleObj name="Equation" r:id="rId13" imgW="494665" imgH="177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" y="2234"/>
                          <a:ext cx="865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7" name="Text Box 136"/>
            <p:cNvSpPr txBox="1">
              <a:spLocks noChangeArrowheads="1"/>
            </p:cNvSpPr>
            <p:nvPr/>
          </p:nvSpPr>
          <p:spPr bwMode="auto">
            <a:xfrm>
              <a:off x="1536" y="2217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只有保守内力做功</a:t>
              </a:r>
              <a:endPara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6754" name="Group 137"/>
          <p:cNvGrpSpPr/>
          <p:nvPr/>
        </p:nvGrpSpPr>
        <p:grpSpPr bwMode="auto">
          <a:xfrm>
            <a:off x="407988" y="4149725"/>
            <a:ext cx="4495800" cy="631825"/>
            <a:chOff x="244" y="2533"/>
            <a:chExt cx="2832" cy="398"/>
          </a:xfrm>
        </p:grpSpPr>
        <p:sp>
          <p:nvSpPr>
            <p:cNvPr id="35854" name="Text Box 138"/>
            <p:cNvSpPr txBox="1">
              <a:spLocks noChangeArrowheads="1"/>
            </p:cNvSpPr>
            <p:nvPr/>
          </p:nvSpPr>
          <p:spPr bwMode="auto">
            <a:xfrm>
              <a:off x="244" y="2545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系统机械能守恒</a:t>
              </a:r>
              <a:endPara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55" name="Object 10"/>
            <p:cNvGraphicFramePr>
              <a:graphicFrameLocks noChangeAspect="1"/>
            </p:cNvGraphicFramePr>
            <p:nvPr/>
          </p:nvGraphicFramePr>
          <p:xfrm>
            <a:off x="2001" y="2533"/>
            <a:ext cx="1019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4" name="Equation" r:id="rId15" imgW="584200" imgH="228600" progId="Equation.DSMT4">
                    <p:embed/>
                  </p:oleObj>
                </mc:Choice>
                <mc:Fallback>
                  <p:oleObj name="Equation" r:id="rId15" imgW="5842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2533"/>
                          <a:ext cx="1019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55" name="Group 142"/>
          <p:cNvGrpSpPr/>
          <p:nvPr/>
        </p:nvGrpSpPr>
        <p:grpSpPr bwMode="auto">
          <a:xfrm>
            <a:off x="401638" y="5241925"/>
            <a:ext cx="6248400" cy="519113"/>
            <a:chOff x="384" y="3552"/>
            <a:chExt cx="3936" cy="327"/>
          </a:xfrm>
        </p:grpSpPr>
        <p:sp>
          <p:nvSpPr>
            <p:cNvPr id="35852" name="Text Box 143"/>
            <p:cNvSpPr txBox="1">
              <a:spLocks noChangeArrowheads="1"/>
            </p:cNvSpPr>
            <p:nvPr/>
          </p:nvSpPr>
          <p:spPr bwMode="auto">
            <a:xfrm>
              <a:off x="384" y="3552"/>
              <a:ext cx="39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取图中点    为重力势能零点</a:t>
              </a:r>
              <a:endPara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53" name="Object 11"/>
            <p:cNvGraphicFramePr>
              <a:graphicFrameLocks noChangeAspect="1"/>
            </p:cNvGraphicFramePr>
            <p:nvPr/>
          </p:nvGraphicFramePr>
          <p:xfrm>
            <a:off x="1341" y="3588"/>
            <a:ext cx="26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5" name="Equation" r:id="rId17" imgW="165100" imgH="165100" progId="Equation.DSMT4">
                    <p:embed/>
                  </p:oleObj>
                </mc:Choice>
                <mc:Fallback>
                  <p:oleObj name="Equation" r:id="rId17" imgW="165100" imgH="1651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" y="3588"/>
                          <a:ext cx="263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56" name="Group 145"/>
          <p:cNvGrpSpPr/>
          <p:nvPr/>
        </p:nvGrpSpPr>
        <p:grpSpPr bwMode="auto">
          <a:xfrm>
            <a:off x="5934075" y="5664200"/>
            <a:ext cx="3097213" cy="544513"/>
            <a:chOff x="3718" y="3662"/>
            <a:chExt cx="1951" cy="343"/>
          </a:xfrm>
        </p:grpSpPr>
        <p:sp>
          <p:nvSpPr>
            <p:cNvPr id="35850" name="Line 146"/>
            <p:cNvSpPr>
              <a:spLocks noChangeShapeType="1"/>
            </p:cNvSpPr>
            <p:nvPr/>
          </p:nvSpPr>
          <p:spPr bwMode="auto">
            <a:xfrm>
              <a:off x="3718" y="3840"/>
              <a:ext cx="1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5851" name="Object 12"/>
            <p:cNvGraphicFramePr>
              <a:graphicFrameLocks noChangeAspect="1"/>
            </p:cNvGraphicFramePr>
            <p:nvPr/>
          </p:nvGraphicFramePr>
          <p:xfrm>
            <a:off x="5099" y="3662"/>
            <a:ext cx="57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6" name="Equation" r:id="rId19" imgW="457200" imgH="241300" progId="Equation.DSMT4">
                    <p:embed/>
                  </p:oleObj>
                </mc:Choice>
                <mc:Fallback>
                  <p:oleObj name="Equation" r:id="rId19" imgW="457200" imgH="2413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" y="3662"/>
                          <a:ext cx="570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DE144-1251-4B41-87EC-AC52AEF059C6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9" grpId="0"/>
      <p:bldP spid="3973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/>
          <p:cNvGrpSpPr/>
          <p:nvPr/>
        </p:nvGrpSpPr>
        <p:grpSpPr bwMode="auto">
          <a:xfrm>
            <a:off x="5867400" y="2765425"/>
            <a:ext cx="3200400" cy="3511550"/>
            <a:chOff x="3728" y="2084"/>
            <a:chExt cx="2016" cy="2212"/>
          </a:xfrm>
        </p:grpSpPr>
        <p:sp>
          <p:nvSpPr>
            <p:cNvPr id="36879" name="Rectangle 5"/>
            <p:cNvSpPr>
              <a:spLocks noChangeArrowheads="1"/>
            </p:cNvSpPr>
            <p:nvPr/>
          </p:nvSpPr>
          <p:spPr bwMode="auto">
            <a:xfrm>
              <a:off x="3728" y="2088"/>
              <a:ext cx="2016" cy="2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880" name="Group 6"/>
            <p:cNvGrpSpPr/>
            <p:nvPr/>
          </p:nvGrpSpPr>
          <p:grpSpPr bwMode="auto">
            <a:xfrm>
              <a:off x="3792" y="2084"/>
              <a:ext cx="1722" cy="2208"/>
              <a:chOff x="3381" y="1920"/>
              <a:chExt cx="1722" cy="2208"/>
            </a:xfrm>
          </p:grpSpPr>
          <p:sp>
            <p:nvSpPr>
              <p:cNvPr id="36882" name="Line 7"/>
              <p:cNvSpPr>
                <a:spLocks noChangeShapeType="1"/>
              </p:cNvSpPr>
              <p:nvPr/>
            </p:nvSpPr>
            <p:spPr bwMode="auto">
              <a:xfrm flipH="1">
                <a:off x="4441" y="2847"/>
                <a:ext cx="61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3" name="AutoShape 8"/>
              <p:cNvSpPr>
                <a:spLocks noChangeArrowheads="1"/>
              </p:cNvSpPr>
              <p:nvPr/>
            </p:nvSpPr>
            <p:spPr bwMode="auto">
              <a:xfrm>
                <a:off x="3381" y="2185"/>
                <a:ext cx="1722" cy="172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1 w 21600"/>
                  <a:gd name="T25" fmla="*/ 3161 h 21600"/>
                  <a:gd name="T26" fmla="*/ 18439 w 21600"/>
                  <a:gd name="T27" fmla="*/ 18439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88" y="10800"/>
                    </a:moveTo>
                    <a:cubicBezTo>
                      <a:pt x="588" y="16440"/>
                      <a:pt x="5160" y="21012"/>
                      <a:pt x="10800" y="21012"/>
                    </a:cubicBezTo>
                    <a:cubicBezTo>
                      <a:pt x="16440" y="21012"/>
                      <a:pt x="21012" y="16440"/>
                      <a:pt x="21012" y="10800"/>
                    </a:cubicBezTo>
                    <a:cubicBezTo>
                      <a:pt x="21012" y="5160"/>
                      <a:pt x="16440" y="588"/>
                      <a:pt x="10800" y="588"/>
                    </a:cubicBezTo>
                    <a:cubicBezTo>
                      <a:pt x="5160" y="588"/>
                      <a:pt x="588" y="5160"/>
                      <a:pt x="588" y="10800"/>
                    </a:cubicBezTo>
                    <a:close/>
                  </a:path>
                </a:pathLst>
              </a:cu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6884" name="Object 2"/>
              <p:cNvGraphicFramePr>
                <a:graphicFrameLocks noChangeAspect="1"/>
              </p:cNvGraphicFramePr>
              <p:nvPr/>
            </p:nvGraphicFramePr>
            <p:xfrm>
              <a:off x="4344" y="2583"/>
              <a:ext cx="371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17" name="Equation" r:id="rId1" imgW="266065" imgH="177800" progId="Equation.DSMT4">
                      <p:embed/>
                    </p:oleObj>
                  </mc:Choice>
                  <mc:Fallback>
                    <p:oleObj name="Equation" r:id="rId1" imgW="266065" imgH="17780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4" y="2583"/>
                            <a:ext cx="371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85" name="Oval 10"/>
              <p:cNvSpPr>
                <a:spLocks noChangeArrowheads="1"/>
              </p:cNvSpPr>
              <p:nvPr/>
            </p:nvSpPr>
            <p:spPr bwMode="auto">
              <a:xfrm>
                <a:off x="4220" y="2141"/>
                <a:ext cx="88" cy="8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6886" name="Group 11"/>
              <p:cNvGrpSpPr/>
              <p:nvPr/>
            </p:nvGrpSpPr>
            <p:grpSpPr bwMode="auto">
              <a:xfrm rot="2271646">
                <a:off x="4245" y="2499"/>
                <a:ext cx="819" cy="128"/>
                <a:chOff x="528" y="3305"/>
                <a:chExt cx="2005" cy="302"/>
              </a:xfrm>
            </p:grpSpPr>
            <p:sp>
              <p:nvSpPr>
                <p:cNvPr id="36953" name="Line 12"/>
                <p:cNvSpPr>
                  <a:spLocks noChangeShapeType="1"/>
                </p:cNvSpPr>
                <p:nvPr/>
              </p:nvSpPr>
              <p:spPr bwMode="auto">
                <a:xfrm rot="10403698" flipH="1">
                  <a:off x="528" y="3420"/>
                  <a:ext cx="7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6954" name="Group 13"/>
                <p:cNvGrpSpPr/>
                <p:nvPr/>
              </p:nvGrpSpPr>
              <p:grpSpPr bwMode="auto">
                <a:xfrm>
                  <a:off x="621" y="3305"/>
                  <a:ext cx="1806" cy="302"/>
                  <a:chOff x="127" y="3305"/>
                  <a:chExt cx="2434" cy="302"/>
                </a:xfrm>
              </p:grpSpPr>
              <p:grpSp>
                <p:nvGrpSpPr>
                  <p:cNvPr id="36958" name="Group 14"/>
                  <p:cNvGrpSpPr/>
                  <p:nvPr/>
                </p:nvGrpSpPr>
                <p:grpSpPr bwMode="auto">
                  <a:xfrm>
                    <a:off x="1104" y="3312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6999" name="Group 15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7006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007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7000" name="Group 18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7004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005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7001" name="Group 21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7002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003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6959" name="Group 24"/>
                  <p:cNvGrpSpPr/>
                  <p:nvPr/>
                </p:nvGrpSpPr>
                <p:grpSpPr bwMode="auto">
                  <a:xfrm>
                    <a:off x="1584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6990" name="Group 25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97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98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91" name="Group 28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95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96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92" name="Group 31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93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94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6960" name="Group 34"/>
                  <p:cNvGrpSpPr/>
                  <p:nvPr/>
                </p:nvGrpSpPr>
                <p:grpSpPr bwMode="auto">
                  <a:xfrm>
                    <a:off x="607" y="3312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6981" name="Group 35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88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89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82" name="Group 38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86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87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83" name="Group 41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84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85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6961" name="Group 44"/>
                  <p:cNvGrpSpPr/>
                  <p:nvPr/>
                </p:nvGrpSpPr>
                <p:grpSpPr bwMode="auto">
                  <a:xfrm>
                    <a:off x="127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6972" name="Group 45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79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80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73" name="Group 48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77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78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74" name="Group 51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75" name="Line 5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76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6962" name="Group 54"/>
                  <p:cNvGrpSpPr/>
                  <p:nvPr/>
                </p:nvGrpSpPr>
                <p:grpSpPr bwMode="auto">
                  <a:xfrm>
                    <a:off x="2064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6963" name="Group 55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70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71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64" name="Group 58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68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69" name="Line 6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65" name="Group 61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66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67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36955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427" y="3408"/>
                  <a:ext cx="27" cy="17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56" name="Line 65"/>
                <p:cNvSpPr>
                  <a:spLocks noChangeShapeType="1"/>
                </p:cNvSpPr>
                <p:nvPr/>
              </p:nvSpPr>
              <p:spPr bwMode="auto">
                <a:xfrm>
                  <a:off x="2454" y="3408"/>
                  <a:ext cx="7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57" name="Line 66"/>
                <p:cNvSpPr>
                  <a:spLocks noChangeShapeType="1"/>
                </p:cNvSpPr>
                <p:nvPr/>
              </p:nvSpPr>
              <p:spPr bwMode="auto">
                <a:xfrm rot="20382100" flipV="1">
                  <a:off x="597" y="3408"/>
                  <a:ext cx="27" cy="17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887" name="Group 67"/>
              <p:cNvGrpSpPr/>
              <p:nvPr/>
            </p:nvGrpSpPr>
            <p:grpSpPr bwMode="auto">
              <a:xfrm rot="5393769">
                <a:off x="3470" y="3023"/>
                <a:ext cx="1543" cy="132"/>
                <a:chOff x="528" y="3305"/>
                <a:chExt cx="2005" cy="302"/>
              </a:xfrm>
            </p:grpSpPr>
            <p:sp>
              <p:nvSpPr>
                <p:cNvPr id="36898" name="Line 68"/>
                <p:cNvSpPr>
                  <a:spLocks noChangeShapeType="1"/>
                </p:cNvSpPr>
                <p:nvPr/>
              </p:nvSpPr>
              <p:spPr bwMode="auto">
                <a:xfrm rot="10403698" flipH="1">
                  <a:off x="528" y="3420"/>
                  <a:ext cx="7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6899" name="Group 69"/>
                <p:cNvGrpSpPr/>
                <p:nvPr/>
              </p:nvGrpSpPr>
              <p:grpSpPr bwMode="auto">
                <a:xfrm>
                  <a:off x="621" y="3305"/>
                  <a:ext cx="1806" cy="302"/>
                  <a:chOff x="127" y="3305"/>
                  <a:chExt cx="2434" cy="302"/>
                </a:xfrm>
              </p:grpSpPr>
              <p:grpSp>
                <p:nvGrpSpPr>
                  <p:cNvPr id="36903" name="Group 70"/>
                  <p:cNvGrpSpPr/>
                  <p:nvPr/>
                </p:nvGrpSpPr>
                <p:grpSpPr bwMode="auto">
                  <a:xfrm>
                    <a:off x="1104" y="3312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6944" name="Group 71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51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52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45" name="Group 74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49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50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46" name="Group 77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47" name="Line 7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48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6904" name="Group 80"/>
                  <p:cNvGrpSpPr/>
                  <p:nvPr/>
                </p:nvGrpSpPr>
                <p:grpSpPr bwMode="auto">
                  <a:xfrm>
                    <a:off x="1584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6935" name="Group 81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42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43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36" name="Group 84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40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41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37" name="Group 87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38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39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6905" name="Group 90"/>
                  <p:cNvGrpSpPr/>
                  <p:nvPr/>
                </p:nvGrpSpPr>
                <p:grpSpPr bwMode="auto">
                  <a:xfrm>
                    <a:off x="607" y="3312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6926" name="Group 91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33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34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27" name="Group 94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31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32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28" name="Group 97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29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30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6906" name="Group 100"/>
                  <p:cNvGrpSpPr/>
                  <p:nvPr/>
                </p:nvGrpSpPr>
                <p:grpSpPr bwMode="auto">
                  <a:xfrm>
                    <a:off x="127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6917" name="Group 101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24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25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18" name="Group 104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22" name="Line 10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23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19" name="Group 107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20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21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6907" name="Group 110"/>
                  <p:cNvGrpSpPr/>
                  <p:nvPr/>
                </p:nvGrpSpPr>
                <p:grpSpPr bwMode="auto">
                  <a:xfrm>
                    <a:off x="2064" y="3305"/>
                    <a:ext cx="497" cy="295"/>
                    <a:chOff x="2928" y="3696"/>
                    <a:chExt cx="1152" cy="240"/>
                  </a:xfrm>
                </p:grpSpPr>
                <p:grpSp>
                  <p:nvGrpSpPr>
                    <p:cNvPr id="36908" name="Group 111"/>
                    <p:cNvGrpSpPr/>
                    <p:nvPr/>
                  </p:nvGrpSpPr>
                  <p:grpSpPr bwMode="auto">
                    <a:xfrm>
                      <a:off x="2928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15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16" name="Line 1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09" name="Group 114"/>
                    <p:cNvGrpSpPr/>
                    <p:nvPr/>
                  </p:nvGrpSpPr>
                  <p:grpSpPr bwMode="auto">
                    <a:xfrm>
                      <a:off x="3312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13" name="Line 11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14" name="Line 11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910" name="Group 117"/>
                    <p:cNvGrpSpPr/>
                    <p:nvPr/>
                  </p:nvGrpSpPr>
                  <p:grpSpPr bwMode="auto">
                    <a:xfrm>
                      <a:off x="3696" y="3696"/>
                      <a:ext cx="384" cy="240"/>
                      <a:chOff x="2928" y="3696"/>
                      <a:chExt cx="384" cy="240"/>
                    </a:xfrm>
                  </p:grpSpPr>
                  <p:sp>
                    <p:nvSpPr>
                      <p:cNvPr id="36911" name="Line 11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28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12" name="Line 11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20" y="3696"/>
                        <a:ext cx="192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36900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2427" y="3408"/>
                  <a:ext cx="27" cy="17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01" name="Line 121"/>
                <p:cNvSpPr>
                  <a:spLocks noChangeShapeType="1"/>
                </p:cNvSpPr>
                <p:nvPr/>
              </p:nvSpPr>
              <p:spPr bwMode="auto">
                <a:xfrm>
                  <a:off x="2454" y="3408"/>
                  <a:ext cx="7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02" name="Line 122"/>
                <p:cNvSpPr>
                  <a:spLocks noChangeShapeType="1"/>
                </p:cNvSpPr>
                <p:nvPr/>
              </p:nvSpPr>
              <p:spPr bwMode="auto">
                <a:xfrm rot="20382100" flipV="1">
                  <a:off x="597" y="3408"/>
                  <a:ext cx="27" cy="17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888" name="Oval 123"/>
              <p:cNvSpPr>
                <a:spLocks noChangeArrowheads="1"/>
              </p:cNvSpPr>
              <p:nvPr/>
            </p:nvSpPr>
            <p:spPr bwMode="auto">
              <a:xfrm>
                <a:off x="4971" y="2759"/>
                <a:ext cx="132" cy="133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889" name="Oval 124"/>
              <p:cNvSpPr>
                <a:spLocks noChangeArrowheads="1"/>
              </p:cNvSpPr>
              <p:nvPr/>
            </p:nvSpPr>
            <p:spPr bwMode="auto">
              <a:xfrm>
                <a:off x="4176" y="3819"/>
                <a:ext cx="132" cy="1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890" name="Line 125"/>
              <p:cNvSpPr>
                <a:spLocks noChangeShapeType="1"/>
              </p:cNvSpPr>
              <p:nvPr/>
            </p:nvSpPr>
            <p:spPr bwMode="auto">
              <a:xfrm flipH="1" flipV="1">
                <a:off x="4264" y="2229"/>
                <a:ext cx="88" cy="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1" name="Line 126"/>
              <p:cNvSpPr>
                <a:spLocks noChangeShapeType="1"/>
              </p:cNvSpPr>
              <p:nvPr/>
            </p:nvSpPr>
            <p:spPr bwMode="auto">
              <a:xfrm flipV="1">
                <a:off x="4264" y="2229"/>
                <a:ext cx="0" cy="1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2" name="Freeform 127"/>
              <p:cNvSpPr/>
              <p:nvPr/>
            </p:nvSpPr>
            <p:spPr bwMode="auto">
              <a:xfrm>
                <a:off x="4744" y="2715"/>
                <a:ext cx="50" cy="132"/>
              </a:xfrm>
              <a:custGeom>
                <a:avLst/>
                <a:gdLst>
                  <a:gd name="T0" fmla="*/ 0 w 201"/>
                  <a:gd name="T1" fmla="*/ 0 h 377"/>
                  <a:gd name="T2" fmla="*/ 0 w 201"/>
                  <a:gd name="T3" fmla="*/ 0 h 377"/>
                  <a:gd name="T4" fmla="*/ 0 w 201"/>
                  <a:gd name="T5" fmla="*/ 0 h 377"/>
                  <a:gd name="T6" fmla="*/ 0 w 201"/>
                  <a:gd name="T7" fmla="*/ 0 h 377"/>
                  <a:gd name="T8" fmla="*/ 0 w 201"/>
                  <a:gd name="T9" fmla="*/ 0 h 377"/>
                  <a:gd name="T10" fmla="*/ 0 w 201"/>
                  <a:gd name="T11" fmla="*/ 0 h 3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1"/>
                  <a:gd name="T19" fmla="*/ 0 h 377"/>
                  <a:gd name="T20" fmla="*/ 201 w 201"/>
                  <a:gd name="T21" fmla="*/ 377 h 3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1" h="377">
                    <a:moveTo>
                      <a:pt x="201" y="0"/>
                    </a:moveTo>
                    <a:cubicBezTo>
                      <a:pt x="191" y="5"/>
                      <a:pt x="170" y="2"/>
                      <a:pt x="142" y="20"/>
                    </a:cubicBezTo>
                    <a:cubicBezTo>
                      <a:pt x="114" y="38"/>
                      <a:pt x="57" y="78"/>
                      <a:pt x="34" y="106"/>
                    </a:cubicBezTo>
                    <a:cubicBezTo>
                      <a:pt x="11" y="134"/>
                      <a:pt x="6" y="154"/>
                      <a:pt x="3" y="188"/>
                    </a:cubicBezTo>
                    <a:cubicBezTo>
                      <a:pt x="0" y="222"/>
                      <a:pt x="7" y="277"/>
                      <a:pt x="13" y="308"/>
                    </a:cubicBezTo>
                    <a:cubicBezTo>
                      <a:pt x="19" y="339"/>
                      <a:pt x="36" y="363"/>
                      <a:pt x="42" y="37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3" name="Line 128"/>
              <p:cNvSpPr>
                <a:spLocks noChangeShapeType="1"/>
              </p:cNvSpPr>
              <p:nvPr/>
            </p:nvSpPr>
            <p:spPr bwMode="auto">
              <a:xfrm>
                <a:off x="4220" y="2980"/>
                <a:ext cx="0" cy="1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36894" name="Object 3"/>
              <p:cNvGraphicFramePr>
                <a:graphicFrameLocks noChangeAspect="1"/>
              </p:cNvGraphicFramePr>
              <p:nvPr/>
            </p:nvGraphicFramePr>
            <p:xfrm>
              <a:off x="3980" y="2934"/>
              <a:ext cx="240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18" name="Equation" r:id="rId3" imgW="127000" imgH="139700" progId="Equation.3">
                      <p:embed/>
                    </p:oleObj>
                  </mc:Choice>
                  <mc:Fallback>
                    <p:oleObj name="Equation" r:id="rId3" imgW="127000" imgH="1397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0" y="2934"/>
                            <a:ext cx="240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5" name="Object 4"/>
              <p:cNvGraphicFramePr>
                <a:graphicFrameLocks noChangeAspect="1"/>
              </p:cNvGraphicFramePr>
              <p:nvPr/>
            </p:nvGraphicFramePr>
            <p:xfrm>
              <a:off x="3955" y="1920"/>
              <a:ext cx="288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19" name="Equation" r:id="rId5" imgW="152400" imgH="165100" progId="Equation.3">
                      <p:embed/>
                    </p:oleObj>
                  </mc:Choice>
                  <mc:Fallback>
                    <p:oleObj name="Equation" r:id="rId5" imgW="152400" imgH="1651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5" y="1920"/>
                            <a:ext cx="288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6" name="Object 12"/>
              <p:cNvGraphicFramePr>
                <a:graphicFrameLocks noChangeAspect="1"/>
              </p:cNvGraphicFramePr>
              <p:nvPr/>
            </p:nvGraphicFramePr>
            <p:xfrm>
              <a:off x="3956" y="3839"/>
              <a:ext cx="264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20" name="Equation" r:id="rId7" imgW="152400" imgH="165100" progId="Equation.3">
                      <p:embed/>
                    </p:oleObj>
                  </mc:Choice>
                  <mc:Fallback>
                    <p:oleObj name="Equation" r:id="rId7" imgW="152400" imgH="1651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6" y="3839"/>
                            <a:ext cx="264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7" name="Object 6"/>
              <p:cNvGraphicFramePr>
                <a:graphicFrameLocks noChangeAspect="1"/>
              </p:cNvGraphicFramePr>
              <p:nvPr/>
            </p:nvGraphicFramePr>
            <p:xfrm>
              <a:off x="4680" y="2256"/>
              <a:ext cx="264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21" name="Equation" r:id="rId9" imgW="152400" imgH="165100" progId="Equation.3">
                      <p:embed/>
                    </p:oleObj>
                  </mc:Choice>
                  <mc:Fallback>
                    <p:oleObj name="Equation" r:id="rId9" imgW="152400" imgH="1651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0" y="2256"/>
                            <a:ext cx="264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6881" name="Object 7"/>
            <p:cNvGraphicFramePr>
              <a:graphicFrameLocks noChangeAspect="1"/>
            </p:cNvGraphicFramePr>
            <p:nvPr/>
          </p:nvGraphicFramePr>
          <p:xfrm>
            <a:off x="5472" y="2852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2" name="Equation" r:id="rId11" imgW="152400" imgH="165100" progId="Equation.3">
                    <p:embed/>
                  </p:oleObj>
                </mc:Choice>
                <mc:Fallback>
                  <p:oleObj name="Equation" r:id="rId11" imgW="152400" imgH="165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2852"/>
                          <a:ext cx="2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67" name="Group 145"/>
          <p:cNvGrpSpPr/>
          <p:nvPr/>
        </p:nvGrpSpPr>
        <p:grpSpPr bwMode="auto">
          <a:xfrm>
            <a:off x="5934075" y="5607050"/>
            <a:ext cx="3097213" cy="544513"/>
            <a:chOff x="3718" y="3662"/>
            <a:chExt cx="1951" cy="343"/>
          </a:xfrm>
        </p:grpSpPr>
        <p:sp>
          <p:nvSpPr>
            <p:cNvPr id="36877" name="Line 146"/>
            <p:cNvSpPr>
              <a:spLocks noChangeShapeType="1"/>
            </p:cNvSpPr>
            <p:nvPr/>
          </p:nvSpPr>
          <p:spPr bwMode="auto">
            <a:xfrm>
              <a:off x="3718" y="3840"/>
              <a:ext cx="1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6878" name="Object 5"/>
            <p:cNvGraphicFramePr>
              <a:graphicFrameLocks noChangeAspect="1"/>
            </p:cNvGraphicFramePr>
            <p:nvPr/>
          </p:nvGraphicFramePr>
          <p:xfrm>
            <a:off x="5099" y="3662"/>
            <a:ext cx="57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3" name="Equation" r:id="rId13" imgW="457200" imgH="241300" progId="Equation.DSMT4">
                    <p:embed/>
                  </p:oleObj>
                </mc:Choice>
                <mc:Fallback>
                  <p:oleObj name="Equation" r:id="rId13" imgW="457200" imgH="241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" y="3662"/>
                          <a:ext cx="570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93" name="Group 2"/>
          <p:cNvGrpSpPr/>
          <p:nvPr/>
        </p:nvGrpSpPr>
        <p:grpSpPr bwMode="auto">
          <a:xfrm>
            <a:off x="984250" y="2425700"/>
            <a:ext cx="3805238" cy="1128713"/>
            <a:chOff x="703" y="2142"/>
            <a:chExt cx="2397" cy="711"/>
          </a:xfrm>
        </p:grpSpPr>
        <p:sp>
          <p:nvSpPr>
            <p:cNvPr id="36875" name="Text Box 3"/>
            <p:cNvSpPr txBox="1">
              <a:spLocks noChangeArrowheads="1"/>
            </p:cNvSpPr>
            <p:nvPr/>
          </p:nvSpPr>
          <p:spPr bwMode="auto">
            <a:xfrm>
              <a:off x="703" y="2350"/>
              <a:ext cx="10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又知      </a:t>
              </a:r>
              <a:endPara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6876" name="Object 12"/>
            <p:cNvGraphicFramePr>
              <a:graphicFrameLocks noChangeAspect="1"/>
            </p:cNvGraphicFramePr>
            <p:nvPr/>
          </p:nvGraphicFramePr>
          <p:xfrm>
            <a:off x="1478" y="2142"/>
            <a:ext cx="1622" cy="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4" name="Equation" r:id="rId15" imgW="1066800" imgH="419100" progId="Equation.DSMT4">
                    <p:embed/>
                  </p:oleObj>
                </mc:Choice>
                <mc:Fallback>
                  <p:oleObj name="Equation" r:id="rId15" imgW="1066800" imgH="4191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8" y="2142"/>
                          <a:ext cx="1622" cy="7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94" name="Group 5"/>
          <p:cNvGrpSpPr/>
          <p:nvPr/>
        </p:nvGrpSpPr>
        <p:grpSpPr bwMode="auto">
          <a:xfrm>
            <a:off x="1068388" y="3816350"/>
            <a:ext cx="3176587" cy="1184275"/>
            <a:chOff x="721" y="3179"/>
            <a:chExt cx="2001" cy="746"/>
          </a:xfrm>
        </p:grpSpPr>
        <p:sp>
          <p:nvSpPr>
            <p:cNvPr id="36873" name="Text Box 6"/>
            <p:cNvSpPr txBox="1">
              <a:spLocks noChangeArrowheads="1"/>
            </p:cNvSpPr>
            <p:nvPr/>
          </p:nvSpPr>
          <p:spPr bwMode="auto">
            <a:xfrm>
              <a:off x="721" y="3360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所以</a:t>
              </a:r>
              <a:endPara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6874" name="Object 13"/>
            <p:cNvGraphicFramePr>
              <a:graphicFrameLocks noChangeAspect="1"/>
            </p:cNvGraphicFramePr>
            <p:nvPr/>
          </p:nvGraphicFramePr>
          <p:xfrm>
            <a:off x="1790" y="3179"/>
            <a:ext cx="932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5" name="Equation" r:id="rId17" imgW="596900" imgH="406400" progId="Equation.DSMT4">
                    <p:embed/>
                  </p:oleObj>
                </mc:Choice>
                <mc:Fallback>
                  <p:oleObj name="Equation" r:id="rId17" imgW="596900" imgH="4064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0" y="3179"/>
                          <a:ext cx="932" cy="7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" name="Object 14"/>
          <p:cNvGraphicFramePr>
            <a:graphicFrameLocks noChangeAspect="1"/>
          </p:cNvGraphicFramePr>
          <p:nvPr/>
        </p:nvGraphicFramePr>
        <p:xfrm>
          <a:off x="1239838" y="1025525"/>
          <a:ext cx="6045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6" name="Equation" r:id="rId19" imgW="2311400" imgH="406400" progId="Equation.DSMT4">
                  <p:embed/>
                </p:oleObj>
              </mc:Choice>
              <mc:Fallback>
                <p:oleObj name="Equation" r:id="rId19" imgW="2311400" imgH="406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1025525"/>
                        <a:ext cx="6045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8C883A-E24D-4637-9414-D9F1AE65D1F2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872" name="Object 10"/>
          <p:cNvGraphicFramePr>
            <a:graphicFrameLocks noChangeAspect="1"/>
          </p:cNvGraphicFramePr>
          <p:nvPr/>
        </p:nvGraphicFramePr>
        <p:xfrm>
          <a:off x="3397250" y="234950"/>
          <a:ext cx="16176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7" name="Equation" r:id="rId21" imgW="584200" imgH="228600" progId="Equation.DSMT4">
                  <p:embed/>
                </p:oleObj>
              </mc:Choice>
              <mc:Fallback>
                <p:oleObj name="Equation" r:id="rId21" imgW="5842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234950"/>
                        <a:ext cx="161766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430EE8-FCB6-4F08-93E6-70FE68FD7924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69875" y="142875"/>
            <a:ext cx="5472113" cy="29352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．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为两个相同的绕着轻绳的定滑轮，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滑轮挂一质量为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的物体，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滑轮受拉力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，而且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Mg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两滑轮的角加速度分别为       ，不计滑轮轴的摩擦，则有</a:t>
            </a:r>
            <a:endParaRPr kumimoji="1"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1660525" y="2030413"/>
          <a:ext cx="14398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" name="公式" r:id="rId1" imgW="508000" imgH="215900" progId="Equation.3">
                  <p:embed/>
                </p:oleObj>
              </mc:Choice>
              <mc:Fallback>
                <p:oleObj name="公式" r:id="rId1" imgW="5080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030413"/>
                        <a:ext cx="143986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3" name="Group 6"/>
          <p:cNvGrpSpPr/>
          <p:nvPr/>
        </p:nvGrpSpPr>
        <p:grpSpPr bwMode="auto">
          <a:xfrm>
            <a:off x="6103938" y="601663"/>
            <a:ext cx="1409700" cy="2187575"/>
            <a:chOff x="1837" y="2115"/>
            <a:chExt cx="888" cy="1379"/>
          </a:xfrm>
        </p:grpSpPr>
        <p:grpSp>
          <p:nvGrpSpPr>
            <p:cNvPr id="37932" name="Group 7"/>
            <p:cNvGrpSpPr/>
            <p:nvPr/>
          </p:nvGrpSpPr>
          <p:grpSpPr bwMode="auto">
            <a:xfrm>
              <a:off x="2018" y="2115"/>
              <a:ext cx="635" cy="90"/>
              <a:chOff x="4128" y="720"/>
              <a:chExt cx="816" cy="96"/>
            </a:xfrm>
          </p:grpSpPr>
          <p:sp>
            <p:nvSpPr>
              <p:cNvPr id="37939" name="Line 8"/>
              <p:cNvSpPr>
                <a:spLocks noChangeShapeType="1"/>
              </p:cNvSpPr>
              <p:nvPr/>
            </p:nvSpPr>
            <p:spPr bwMode="auto">
              <a:xfrm>
                <a:off x="4128" y="816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7940" name="Group 9"/>
              <p:cNvGrpSpPr/>
              <p:nvPr/>
            </p:nvGrpSpPr>
            <p:grpSpPr bwMode="auto">
              <a:xfrm>
                <a:off x="4224" y="720"/>
                <a:ext cx="672" cy="96"/>
                <a:chOff x="336" y="2304"/>
                <a:chExt cx="672" cy="96"/>
              </a:xfrm>
            </p:grpSpPr>
            <p:sp>
              <p:nvSpPr>
                <p:cNvPr id="3794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33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42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3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4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528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44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624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45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20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4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81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4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48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933" name="Oval 18"/>
            <p:cNvSpPr>
              <a:spLocks noChangeArrowheads="1"/>
            </p:cNvSpPr>
            <p:nvPr/>
          </p:nvSpPr>
          <p:spPr bwMode="auto">
            <a:xfrm>
              <a:off x="2114" y="2307"/>
              <a:ext cx="444" cy="444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31750">
              <a:solidFill>
                <a:schemeClr val="folHlink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934" name="Rectangle 19"/>
            <p:cNvSpPr>
              <a:spLocks noChangeArrowheads="1"/>
            </p:cNvSpPr>
            <p:nvPr/>
          </p:nvSpPr>
          <p:spPr bwMode="auto">
            <a:xfrm>
              <a:off x="1969" y="3203"/>
              <a:ext cx="273" cy="227"/>
            </a:xfrm>
            <a:prstGeom prst="rect">
              <a:avLst/>
            </a:prstGeom>
            <a:solidFill>
              <a:srgbClr val="99CCFF">
                <a:alpha val="65097"/>
              </a:srgbClr>
            </a:solidFill>
            <a:ln w="9525">
              <a:solidFill>
                <a:srgbClr val="00CCFF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935" name="AutoShape 20"/>
            <p:cNvSpPr>
              <a:spLocks noChangeArrowheads="1"/>
            </p:cNvSpPr>
            <p:nvPr/>
          </p:nvSpPr>
          <p:spPr bwMode="auto">
            <a:xfrm>
              <a:off x="2286" y="2213"/>
              <a:ext cx="95" cy="3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912 w 21600"/>
                <a:gd name="T13" fmla="*/ 5853 h 21600"/>
                <a:gd name="T14" fmla="*/ 15688 w 21600"/>
                <a:gd name="T15" fmla="*/ 157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0" y="21600"/>
                  </a:lnTo>
                  <a:lnTo>
                    <a:pt x="135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0" scaled="1"/>
            </a:gradFill>
            <a:ln w="9525">
              <a:solidFill>
                <a:schemeClr val="accent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6" name="Line 21"/>
            <p:cNvSpPr>
              <a:spLocks noChangeShapeType="1"/>
            </p:cNvSpPr>
            <p:nvPr/>
          </p:nvSpPr>
          <p:spPr bwMode="auto">
            <a:xfrm>
              <a:off x="2109" y="2523"/>
              <a:ext cx="0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37" name="Rectangle 22"/>
            <p:cNvSpPr>
              <a:spLocks noChangeArrowheads="1"/>
            </p:cNvSpPr>
            <p:nvPr/>
          </p:nvSpPr>
          <p:spPr bwMode="auto">
            <a:xfrm>
              <a:off x="1837" y="2296"/>
              <a:ext cx="49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宋体" panose="02010600030101010101" pitchFamily="2" charset="-122"/>
              </a:endParaRPr>
            </a:p>
          </p:txBody>
        </p:sp>
        <p:sp>
          <p:nvSpPr>
            <p:cNvPr id="37938" name="Rectangle 23"/>
            <p:cNvSpPr>
              <a:spLocks noChangeArrowheads="1"/>
            </p:cNvSpPr>
            <p:nvPr/>
          </p:nvSpPr>
          <p:spPr bwMode="auto">
            <a:xfrm>
              <a:off x="2226" y="3140"/>
              <a:ext cx="49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M</a:t>
              </a:r>
              <a:endParaRPr kumimoji="1" lang="en-US" altLang="zh-CN" sz="2800" b="1">
                <a:latin typeface="宋体" panose="02010600030101010101" pitchFamily="2" charset="-122"/>
              </a:endParaRPr>
            </a:p>
          </p:txBody>
        </p:sp>
      </p:grpSp>
      <p:grpSp>
        <p:nvGrpSpPr>
          <p:cNvPr id="37894" name="Group 24"/>
          <p:cNvGrpSpPr/>
          <p:nvPr/>
        </p:nvGrpSpPr>
        <p:grpSpPr bwMode="auto">
          <a:xfrm>
            <a:off x="7615238" y="601663"/>
            <a:ext cx="1287462" cy="1736725"/>
            <a:chOff x="3288" y="2195"/>
            <a:chExt cx="811" cy="1094"/>
          </a:xfrm>
        </p:grpSpPr>
        <p:sp>
          <p:nvSpPr>
            <p:cNvPr id="37916" name="Rectangle 25"/>
            <p:cNvSpPr>
              <a:spLocks noChangeArrowheads="1"/>
            </p:cNvSpPr>
            <p:nvPr/>
          </p:nvSpPr>
          <p:spPr bwMode="auto">
            <a:xfrm>
              <a:off x="3288" y="2341"/>
              <a:ext cx="49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latin typeface="宋体" panose="02010600030101010101" pitchFamily="2" charset="-122"/>
              </a:endParaRPr>
            </a:p>
          </p:txBody>
        </p:sp>
        <p:grpSp>
          <p:nvGrpSpPr>
            <p:cNvPr id="37917" name="Group 26"/>
            <p:cNvGrpSpPr/>
            <p:nvPr/>
          </p:nvGrpSpPr>
          <p:grpSpPr bwMode="auto">
            <a:xfrm>
              <a:off x="3464" y="2195"/>
              <a:ext cx="635" cy="90"/>
              <a:chOff x="4128" y="720"/>
              <a:chExt cx="816" cy="96"/>
            </a:xfrm>
          </p:grpSpPr>
          <p:sp>
            <p:nvSpPr>
              <p:cNvPr id="37922" name="Line 27"/>
              <p:cNvSpPr>
                <a:spLocks noChangeShapeType="1"/>
              </p:cNvSpPr>
              <p:nvPr/>
            </p:nvSpPr>
            <p:spPr bwMode="auto">
              <a:xfrm>
                <a:off x="4128" y="816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7923" name="Group 28"/>
              <p:cNvGrpSpPr/>
              <p:nvPr/>
            </p:nvGrpSpPr>
            <p:grpSpPr bwMode="auto">
              <a:xfrm>
                <a:off x="4224" y="720"/>
                <a:ext cx="672" cy="96"/>
                <a:chOff x="336" y="2304"/>
                <a:chExt cx="672" cy="96"/>
              </a:xfrm>
            </p:grpSpPr>
            <p:sp>
              <p:nvSpPr>
                <p:cNvPr id="379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3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25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3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26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528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27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624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2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720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29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81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3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31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918" name="Oval 37"/>
            <p:cNvSpPr>
              <a:spLocks noChangeArrowheads="1"/>
            </p:cNvSpPr>
            <p:nvPr/>
          </p:nvSpPr>
          <p:spPr bwMode="auto">
            <a:xfrm>
              <a:off x="3560" y="2387"/>
              <a:ext cx="444" cy="444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31750">
              <a:solidFill>
                <a:schemeClr val="folHlink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919" name="AutoShape 38"/>
            <p:cNvSpPr>
              <a:spLocks noChangeArrowheads="1"/>
            </p:cNvSpPr>
            <p:nvPr/>
          </p:nvSpPr>
          <p:spPr bwMode="auto">
            <a:xfrm>
              <a:off x="3732" y="2293"/>
              <a:ext cx="95" cy="3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912 w 21600"/>
                <a:gd name="T13" fmla="*/ 5853 h 21600"/>
                <a:gd name="T14" fmla="*/ 15688 w 21600"/>
                <a:gd name="T15" fmla="*/ 157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0" y="21600"/>
                  </a:lnTo>
                  <a:lnTo>
                    <a:pt x="135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0" scaled="1"/>
            </a:gradFill>
            <a:ln w="9525">
              <a:solidFill>
                <a:schemeClr val="accent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Line 39"/>
            <p:cNvSpPr>
              <a:spLocks noChangeShapeType="1"/>
            </p:cNvSpPr>
            <p:nvPr/>
          </p:nvSpPr>
          <p:spPr bwMode="auto">
            <a:xfrm>
              <a:off x="3555" y="2603"/>
              <a:ext cx="0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7921" name="Object 3"/>
            <p:cNvGraphicFramePr>
              <a:graphicFrameLocks noChangeAspect="1"/>
            </p:cNvGraphicFramePr>
            <p:nvPr/>
          </p:nvGraphicFramePr>
          <p:xfrm>
            <a:off x="3515" y="3022"/>
            <a:ext cx="333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97" name="公式" r:id="rId3" imgW="203200" imgH="190500" progId="Equation.3">
                    <p:embed/>
                  </p:oleObj>
                </mc:Choice>
                <mc:Fallback>
                  <p:oleObj name="公式" r:id="rId3" imgW="203200" imgH="1905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022"/>
                          <a:ext cx="333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95" name="Object 4"/>
          <p:cNvGraphicFramePr>
            <a:graphicFrameLocks noChangeAspect="1"/>
          </p:cNvGraphicFramePr>
          <p:nvPr/>
        </p:nvGraphicFramePr>
        <p:xfrm>
          <a:off x="846138" y="3063875"/>
          <a:ext cx="165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8" name="公式" r:id="rId5" imgW="571500" imgH="215900" progId="Equation.3">
                  <p:embed/>
                </p:oleObj>
              </mc:Choice>
              <mc:Fallback>
                <p:oleObj name="公式" r:id="rId5" imgW="5715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3063875"/>
                        <a:ext cx="1657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5"/>
          <p:cNvGraphicFramePr>
            <a:graphicFrameLocks noChangeAspect="1"/>
          </p:cNvGraphicFramePr>
          <p:nvPr/>
        </p:nvGraphicFramePr>
        <p:xfrm>
          <a:off x="3654425" y="3025775"/>
          <a:ext cx="165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9" name="公式" r:id="rId7" imgW="571500" imgH="215900" progId="Equation.3">
                  <p:embed/>
                </p:oleObj>
              </mc:Choice>
              <mc:Fallback>
                <p:oleObj name="公式" r:id="rId7" imgW="5715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3025775"/>
                        <a:ext cx="1657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6"/>
          <p:cNvGraphicFramePr>
            <a:graphicFrameLocks noChangeAspect="1"/>
          </p:cNvGraphicFramePr>
          <p:nvPr/>
        </p:nvGraphicFramePr>
        <p:xfrm>
          <a:off x="6786563" y="3025775"/>
          <a:ext cx="17287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" name="公式" r:id="rId9" imgW="571500" imgH="215900" progId="Equation.3">
                  <p:embed/>
                </p:oleObj>
              </mc:Choice>
              <mc:Fallback>
                <p:oleObj name="公式" r:id="rId9" imgW="5715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3025775"/>
                        <a:ext cx="17287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8" name="Group 44"/>
          <p:cNvGrpSpPr/>
          <p:nvPr/>
        </p:nvGrpSpPr>
        <p:grpSpPr bwMode="auto">
          <a:xfrm>
            <a:off x="982663" y="3636963"/>
            <a:ext cx="5400675" cy="638175"/>
            <a:chOff x="2358" y="2728"/>
            <a:chExt cx="3402" cy="402"/>
          </a:xfrm>
        </p:grpSpPr>
        <p:sp>
          <p:nvSpPr>
            <p:cNvPr id="37913" name="Text Box 45"/>
            <p:cNvSpPr txBox="1">
              <a:spLocks noChangeArrowheads="1"/>
            </p:cNvSpPr>
            <p:nvPr/>
          </p:nvSpPr>
          <p:spPr bwMode="auto">
            <a:xfrm>
              <a:off x="2358" y="2728"/>
              <a:ext cx="3402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开始时                 ，以后           </a:t>
              </a:r>
              <a:endParaRPr kumimoji="1" lang="zh-CN" altLang="en-US" sz="2800" b="1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7914" name="Object 7"/>
            <p:cNvGraphicFramePr>
              <a:graphicFrameLocks noChangeAspect="1"/>
            </p:cNvGraphicFramePr>
            <p:nvPr/>
          </p:nvGraphicFramePr>
          <p:xfrm>
            <a:off x="3056" y="2792"/>
            <a:ext cx="104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1" name="公式" r:id="rId11" imgW="571500" imgH="215900" progId="Equation.3">
                    <p:embed/>
                  </p:oleObj>
                </mc:Choice>
                <mc:Fallback>
                  <p:oleObj name="公式" r:id="rId11" imgW="571500" imgH="215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" y="2792"/>
                          <a:ext cx="104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5" name="Object 8"/>
            <p:cNvGraphicFramePr>
              <a:graphicFrameLocks noChangeAspect="1"/>
            </p:cNvGraphicFramePr>
            <p:nvPr/>
          </p:nvGraphicFramePr>
          <p:xfrm>
            <a:off x="4677" y="2773"/>
            <a:ext cx="1021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2" name="公式" r:id="rId12" imgW="571500" imgH="215900" progId="Equation.3">
                    <p:embed/>
                  </p:oleObj>
                </mc:Choice>
                <mc:Fallback>
                  <p:oleObj name="公式" r:id="rId12" imgW="571500" imgH="215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2773"/>
                          <a:ext cx="1021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92" name="Rectangle 48"/>
          <p:cNvSpPr>
            <a:spLocks noChangeArrowheads="1"/>
          </p:cNvSpPr>
          <p:nvPr/>
        </p:nvSpPr>
        <p:spPr bwMode="auto">
          <a:xfrm>
            <a:off x="111125" y="5146675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对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：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82993" name="AutoShape 49"/>
          <p:cNvSpPr/>
          <p:nvPr/>
        </p:nvSpPr>
        <p:spPr bwMode="auto">
          <a:xfrm>
            <a:off x="976313" y="5002213"/>
            <a:ext cx="215900" cy="1008062"/>
          </a:xfrm>
          <a:prstGeom prst="leftBrace">
            <a:avLst>
              <a:gd name="adj1" fmla="val 38909"/>
              <a:gd name="adj2" fmla="val 50000"/>
            </a:avLst>
          </a:pr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2994" name="Object 9"/>
          <p:cNvGraphicFramePr>
            <a:graphicFrameLocks noChangeAspect="1"/>
          </p:cNvGraphicFramePr>
          <p:nvPr/>
        </p:nvGraphicFramePr>
        <p:xfrm>
          <a:off x="1192213" y="5289550"/>
          <a:ext cx="21669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3" name="公式" r:id="rId13" imgW="1155700" imgH="266700" progId="Equation.3">
                  <p:embed/>
                </p:oleObj>
              </mc:Choice>
              <mc:Fallback>
                <p:oleObj name="公式" r:id="rId13" imgW="1155700" imgH="266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5289550"/>
                        <a:ext cx="216693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5" name="Object 10"/>
          <p:cNvGraphicFramePr>
            <a:graphicFrameLocks noChangeAspect="1"/>
          </p:cNvGraphicFramePr>
          <p:nvPr/>
        </p:nvGraphicFramePr>
        <p:xfrm>
          <a:off x="1119188" y="4641850"/>
          <a:ext cx="20812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4" name="公式" r:id="rId15" imgW="1028700" imgH="292100" progId="Equation.3">
                  <p:embed/>
                </p:oleObj>
              </mc:Choice>
              <mc:Fallback>
                <p:oleObj name="公式" r:id="rId15" imgW="1028700" imgH="292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4641850"/>
                        <a:ext cx="20812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6" name="Object 11"/>
          <p:cNvGraphicFramePr>
            <a:graphicFrameLocks noChangeAspect="1"/>
          </p:cNvGraphicFramePr>
          <p:nvPr/>
        </p:nvGraphicFramePr>
        <p:xfrm>
          <a:off x="1254125" y="5776913"/>
          <a:ext cx="13843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5" name="公式" r:id="rId17" imgW="723900" imgH="292100" progId="Equation.3">
                  <p:embed/>
                </p:oleObj>
              </mc:Choice>
              <mc:Fallback>
                <p:oleObj name="公式" r:id="rId17" imgW="723900" imgH="292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5776913"/>
                        <a:ext cx="13843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97" name="Rectangle 53"/>
          <p:cNvSpPr>
            <a:spLocks noChangeArrowheads="1"/>
          </p:cNvSpPr>
          <p:nvPr/>
        </p:nvSpPr>
        <p:spPr bwMode="auto">
          <a:xfrm>
            <a:off x="6059488" y="4641850"/>
            <a:ext cx="115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对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：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82998" name="Object 12"/>
          <p:cNvGraphicFramePr>
            <a:graphicFrameLocks noChangeAspect="1"/>
          </p:cNvGraphicFramePr>
          <p:nvPr/>
        </p:nvGraphicFramePr>
        <p:xfrm>
          <a:off x="6746875" y="4641850"/>
          <a:ext cx="21494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6" name="公式" r:id="rId19" imgW="1066800" imgH="292100" progId="Equation.3">
                  <p:embed/>
                </p:oleObj>
              </mc:Choice>
              <mc:Fallback>
                <p:oleObj name="公式" r:id="rId19" imgW="1066800" imgH="292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4641850"/>
                        <a:ext cx="21494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9" name="Object 13"/>
          <p:cNvGraphicFramePr>
            <a:graphicFrameLocks noChangeAspect="1"/>
          </p:cNvGraphicFramePr>
          <p:nvPr/>
        </p:nvGraphicFramePr>
        <p:xfrm>
          <a:off x="6843713" y="5289550"/>
          <a:ext cx="19796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7" name="公式" r:id="rId21" imgW="977900" imgH="469900" progId="Equation.3">
                  <p:embed/>
                </p:oleObj>
              </mc:Choice>
              <mc:Fallback>
                <p:oleObj name="公式" r:id="rId21" imgW="9779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5289550"/>
                        <a:ext cx="19796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0" name="Object 14"/>
          <p:cNvGraphicFramePr>
            <a:graphicFrameLocks noChangeAspect="1"/>
          </p:cNvGraphicFramePr>
          <p:nvPr/>
        </p:nvGraphicFramePr>
        <p:xfrm>
          <a:off x="3567113" y="4930775"/>
          <a:ext cx="23764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8" name="公式" r:id="rId23" imgW="1219200" imgH="469900" progId="Equation.3">
                  <p:embed/>
                </p:oleObj>
              </mc:Choice>
              <mc:Fallback>
                <p:oleObj name="公式" r:id="rId23" imgW="12192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4930775"/>
                        <a:ext cx="23764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8" name="Rectangle 57"/>
          <p:cNvSpPr>
            <a:spLocks noChangeArrowheads="1"/>
          </p:cNvSpPr>
          <p:nvPr/>
        </p:nvSpPr>
        <p:spPr bwMode="auto">
          <a:xfrm>
            <a:off x="19050" y="302418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zh-CN" altLang="en-US" sz="5400" b="1">
              <a:latin typeface="Times New Roman" panose="02020603050405020304" pitchFamily="18" charset="0"/>
            </a:endParaRPr>
          </a:p>
        </p:txBody>
      </p:sp>
      <p:sp>
        <p:nvSpPr>
          <p:cNvPr id="37909" name="Rectangle 58"/>
          <p:cNvSpPr>
            <a:spLocks noChangeArrowheads="1"/>
          </p:cNvSpPr>
          <p:nvPr/>
        </p:nvSpPr>
        <p:spPr bwMode="auto">
          <a:xfrm>
            <a:off x="2862263" y="3025775"/>
            <a:ext cx="2735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zh-CN" altLang="en-US" sz="5400" b="1">
              <a:latin typeface="Times New Roman" panose="02020603050405020304" pitchFamily="18" charset="0"/>
            </a:endParaRPr>
          </a:p>
        </p:txBody>
      </p:sp>
      <p:sp>
        <p:nvSpPr>
          <p:cNvPr id="37910" name="Rectangle 59"/>
          <p:cNvSpPr>
            <a:spLocks noChangeArrowheads="1"/>
          </p:cNvSpPr>
          <p:nvPr/>
        </p:nvSpPr>
        <p:spPr bwMode="auto">
          <a:xfrm>
            <a:off x="5959475" y="3025775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11" name="Rectangle 60"/>
          <p:cNvSpPr>
            <a:spLocks noChangeArrowheads="1"/>
          </p:cNvSpPr>
          <p:nvPr/>
        </p:nvSpPr>
        <p:spPr bwMode="auto">
          <a:xfrm>
            <a:off x="19050" y="3713163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005" name="Freeform 61"/>
          <p:cNvSpPr/>
          <p:nvPr/>
        </p:nvSpPr>
        <p:spPr bwMode="auto">
          <a:xfrm>
            <a:off x="6319838" y="2921000"/>
            <a:ext cx="304800" cy="673100"/>
          </a:xfrm>
          <a:custGeom>
            <a:avLst/>
            <a:gdLst>
              <a:gd name="T0" fmla="*/ 0 w 192"/>
              <a:gd name="T1" fmla="*/ 2147483646 h 424"/>
              <a:gd name="T2" fmla="*/ 2147483646 w 192"/>
              <a:gd name="T3" fmla="*/ 2147483646 h 424"/>
              <a:gd name="T4" fmla="*/ 2147483646 w 192"/>
              <a:gd name="T5" fmla="*/ 0 h 424"/>
              <a:gd name="T6" fmla="*/ 0 60000 65536"/>
              <a:gd name="T7" fmla="*/ 0 60000 65536"/>
              <a:gd name="T8" fmla="*/ 0 60000 65536"/>
              <a:gd name="T9" fmla="*/ 0 w 192"/>
              <a:gd name="T10" fmla="*/ 0 h 424"/>
              <a:gd name="T11" fmla="*/ 192 w 192"/>
              <a:gd name="T12" fmla="*/ 424 h 4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24">
                <a:moveTo>
                  <a:pt x="0" y="240"/>
                </a:moveTo>
                <a:cubicBezTo>
                  <a:pt x="32" y="332"/>
                  <a:pt x="64" y="424"/>
                  <a:pt x="96" y="384"/>
                </a:cubicBezTo>
                <a:cubicBezTo>
                  <a:pt x="128" y="344"/>
                  <a:pt x="176" y="64"/>
                  <a:pt x="192" y="0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8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8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92" grpId="0"/>
      <p:bldP spid="82993" grpId="0" animBg="1"/>
      <p:bldP spid="82997" grpId="0"/>
      <p:bldP spid="830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77DB19-60AA-4DD2-BD52-D1EB30BC0D32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23850" y="188913"/>
            <a:ext cx="7939088" cy="30845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一飞轮绕中心垂直轴转动，转动惯量为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时角速度为   ，此后</a:t>
            </a:r>
            <a:r>
              <a:rPr kumimoji="1"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飞轮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经历</a:t>
            </a:r>
            <a:r>
              <a:rPr kumimoji="1"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制动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过程</a:t>
            </a:r>
            <a:r>
              <a:rPr kumimoji="1"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阻力矩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的大小与角速度的平方成正比，比例系数为大于零的常数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，当              时，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飞轮的角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加速度为</a:t>
            </a:r>
            <a:r>
              <a:rPr kumimoji="1" lang="zh-CN" altLang="en-US" sz="28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，经历的时间为</a:t>
            </a:r>
            <a:r>
              <a:rPr kumimoji="1" lang="zh-CN" altLang="en-US" sz="28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2671763" y="869950"/>
          <a:ext cx="5000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6" name="公式" r:id="rId1" imgW="190500" imgH="228600" progId="Equation.3">
                  <p:embed/>
                </p:oleObj>
              </mc:Choice>
              <mc:Fallback>
                <p:oleObj name="公式" r:id="rId1" imgW="1905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869950"/>
                        <a:ext cx="500062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"/>
          <p:cNvGraphicFramePr>
            <a:graphicFrameLocks noChangeAspect="1"/>
          </p:cNvGraphicFramePr>
          <p:nvPr/>
        </p:nvGraphicFramePr>
        <p:xfrm>
          <a:off x="3856038" y="1897063"/>
          <a:ext cx="11588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7" name="公式" r:id="rId3" imgW="443865" imgH="355600" progId="Equation.3">
                  <p:embed/>
                </p:oleObj>
              </mc:Choice>
              <mc:Fallback>
                <p:oleObj name="公式" r:id="rId3" imgW="443865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1897063"/>
                        <a:ext cx="115887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4"/>
          <p:cNvGraphicFramePr>
            <a:graphicFrameLocks noChangeAspect="1"/>
          </p:cNvGraphicFramePr>
          <p:nvPr/>
        </p:nvGraphicFramePr>
        <p:xfrm>
          <a:off x="1227138" y="2492375"/>
          <a:ext cx="100806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" name="公式" r:id="rId5" imgW="558800" imgH="495300" progId="Equation.3">
                  <p:embed/>
                </p:oleObj>
              </mc:Choice>
              <mc:Fallback>
                <p:oleObj name="公式" r:id="rId5" imgW="5588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2492375"/>
                        <a:ext cx="100806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5"/>
          <p:cNvGraphicFramePr>
            <a:graphicFrameLocks noChangeAspect="1"/>
          </p:cNvGraphicFramePr>
          <p:nvPr/>
        </p:nvGraphicFramePr>
        <p:xfrm>
          <a:off x="5100638" y="2384425"/>
          <a:ext cx="7286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9" name="Equation" r:id="rId7" imgW="317500" imgH="443865" progId="Equation.DSMT4">
                  <p:embed/>
                </p:oleObj>
              </mc:Choice>
              <mc:Fallback>
                <p:oleObj name="Equation" r:id="rId7" imgW="317500" imgH="44386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2384425"/>
                        <a:ext cx="72866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6"/>
          <p:cNvGraphicFramePr>
            <a:graphicFrameLocks noChangeAspect="1"/>
          </p:cNvGraphicFramePr>
          <p:nvPr/>
        </p:nvGraphicFramePr>
        <p:xfrm>
          <a:off x="2805113" y="3516313"/>
          <a:ext cx="1584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0" name="公式" r:id="rId9" imgW="863600" imgH="254000" progId="Equation.3">
                  <p:embed/>
                </p:oleObj>
              </mc:Choice>
              <mc:Fallback>
                <p:oleObj name="公式" r:id="rId9" imgW="8636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3516313"/>
                        <a:ext cx="15843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7"/>
          <p:cNvGraphicFramePr>
            <a:graphicFrameLocks noChangeAspect="1"/>
          </p:cNvGraphicFramePr>
          <p:nvPr/>
        </p:nvGraphicFramePr>
        <p:xfrm>
          <a:off x="4389438" y="3589338"/>
          <a:ext cx="7921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1" name="公式" r:id="rId11" imgW="457200" imgH="266700" progId="Equation.3">
                  <p:embed/>
                </p:oleObj>
              </mc:Choice>
              <mc:Fallback>
                <p:oleObj name="公式" r:id="rId11" imgW="457200" imgH="266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3589338"/>
                        <a:ext cx="7921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0" name="Object 8"/>
          <p:cNvGraphicFramePr>
            <a:graphicFrameLocks noChangeAspect="1"/>
          </p:cNvGraphicFramePr>
          <p:nvPr/>
        </p:nvGraphicFramePr>
        <p:xfrm>
          <a:off x="5151438" y="3359150"/>
          <a:ext cx="12207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2" name="Equation" r:id="rId13" imgW="508000" imgH="406400" progId="Equation.DSMT4">
                  <p:embed/>
                </p:oleObj>
              </mc:Choice>
              <mc:Fallback>
                <p:oleObj name="Equation" r:id="rId13" imgW="508000" imgH="40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3359150"/>
                        <a:ext cx="12207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Object 9"/>
          <p:cNvGraphicFramePr>
            <a:graphicFrameLocks noChangeAspect="1"/>
          </p:cNvGraphicFramePr>
          <p:nvPr/>
        </p:nvGraphicFramePr>
        <p:xfrm>
          <a:off x="3308350" y="4452938"/>
          <a:ext cx="23749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3" name="公式" r:id="rId15" imgW="1079500" imgH="444500" progId="Equation.3">
                  <p:embed/>
                </p:oleObj>
              </mc:Choice>
              <mc:Fallback>
                <p:oleObj name="公式" r:id="rId15" imgW="10795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4452938"/>
                        <a:ext cx="23749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0"/>
          <p:cNvGraphicFramePr>
            <a:graphicFrameLocks noChangeAspect="1"/>
          </p:cNvGraphicFramePr>
          <p:nvPr/>
        </p:nvGraphicFramePr>
        <p:xfrm>
          <a:off x="3086100" y="4343400"/>
          <a:ext cx="182086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4" name="Equation" r:id="rId17" imgW="647700" imgH="495300" progId="Equation.DSMT4">
                  <p:embed/>
                </p:oleObj>
              </mc:Choice>
              <mc:Fallback>
                <p:oleObj name="Equation" r:id="rId17" imgW="647700" imgH="495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343400"/>
                        <a:ext cx="1820863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1"/>
          <p:cNvGraphicFramePr>
            <a:graphicFrameLocks noChangeAspect="1"/>
          </p:cNvGraphicFramePr>
          <p:nvPr/>
        </p:nvGraphicFramePr>
        <p:xfrm>
          <a:off x="3228975" y="5648325"/>
          <a:ext cx="241141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5" name="Equation" r:id="rId19" imgW="901065" imgH="444500" progId="Equation.DSMT4">
                  <p:embed/>
                </p:oleObj>
              </mc:Choice>
              <mc:Fallback>
                <p:oleObj name="Equation" r:id="rId19" imgW="901065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5648325"/>
                        <a:ext cx="2411413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D0BB1B-EAE9-4961-B8A9-94EB1F625451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0" name="Rectangle 6"/>
          <p:cNvSpPr>
            <a:spLocks noChangeArrowheads="1"/>
          </p:cNvSpPr>
          <p:nvPr/>
        </p:nvSpPr>
        <p:spPr bwMode="auto">
          <a:xfrm>
            <a:off x="333375" y="7938"/>
            <a:ext cx="8424863" cy="177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质量为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、长为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 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的均匀细棒，静止平放在滑动摩擦系数为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的水平桌面上，它可绕过其端点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且与桌面垂直的固定光滑轴转动。另有一水平运动的质量</a:t>
            </a:r>
            <a:endParaRPr kumimoji="1"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940" name="Rectangle 10"/>
          <p:cNvSpPr>
            <a:spLocks noChangeArrowheads="1"/>
          </p:cNvSpPr>
          <p:nvPr/>
        </p:nvSpPr>
        <p:spPr bwMode="auto">
          <a:xfrm>
            <a:off x="323850" y="1711325"/>
            <a:ext cx="5256213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zh-CN" altLang="en-US" sz="2800" b="1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的小球，从侧面垂直于棒的一端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800" b="1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与棒相碰撞，设碰撞时间极短。已知小球在碰撞前后的速度分别为  和  </a:t>
            </a:r>
            <a:r>
              <a:rPr kumimoji="1"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，如图所示。求碰撞后从细棒开始转动到停止转动的过程所需时间。</a:t>
            </a:r>
            <a:r>
              <a:rPr kumimoji="1" lang="zh-CN" altLang="en-US" sz="1400"/>
              <a:t> 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kumimoji="1" lang="en-US" altLang="zh-CN" sz="2800" b="1">
              <a:latin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538413" y="3489325"/>
          <a:ext cx="320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1" name="公式" r:id="rId1" imgW="127000" imgH="177165" progId="Equation.3">
                  <p:embed/>
                </p:oleObj>
              </mc:Choice>
              <mc:Fallback>
                <p:oleObj name="公式" r:id="rId1" imgW="127000" imgH="17716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3489325"/>
                        <a:ext cx="3206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841500" y="3435350"/>
          <a:ext cx="4159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2" name="公式" r:id="rId3" imgW="165100" imgH="228600" progId="Equation.3">
                  <p:embed/>
                </p:oleObj>
              </mc:Choice>
              <mc:Fallback>
                <p:oleObj name="公式" r:id="rId3" imgW="165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435350"/>
                        <a:ext cx="4159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47650" y="51704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004888" y="5154613"/>
            <a:ext cx="786288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小球与</a:t>
            </a:r>
            <a:r>
              <a:rPr kumimoji="1" lang="zh-CN" altLang="en-US" sz="2800" b="1" noProof="1">
                <a:latin typeface="宋体" panose="02010600030101010101" pitchFamily="2" charset="-122"/>
              </a:rPr>
              <a:t>棒</a:t>
            </a:r>
            <a:r>
              <a:rPr kumimoji="1" lang="zh-CN" altLang="en-US" sz="2800" b="1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碰撞前后</a:t>
            </a:r>
            <a:r>
              <a:rPr kumimoji="1" lang="zh-CN" altLang="en-US" sz="2800" b="1">
                <a:latin typeface="宋体" panose="02010600030101010101" pitchFamily="2" charset="-122"/>
              </a:rPr>
              <a:t>，</a:t>
            </a:r>
            <a:r>
              <a:rPr kumimoji="1" lang="zh-CN" altLang="en-US" sz="2800" b="1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小球</a:t>
            </a:r>
            <a:r>
              <a:rPr kumimoji="1" lang="zh-CN" altLang="en-US" sz="2800" b="1" noProof="1">
                <a:latin typeface="宋体" panose="02010600030101010101" pitchFamily="2" charset="-122"/>
              </a:rPr>
              <a:t>和棒</a:t>
            </a:r>
            <a:r>
              <a:rPr kumimoji="1" lang="zh-CN" altLang="en-US" sz="2800" b="1">
                <a:latin typeface="宋体" panose="02010600030101010101" pitchFamily="2" charset="-122"/>
              </a:rPr>
              <a:t>系统</a:t>
            </a:r>
            <a:r>
              <a:rPr kumimoji="1" lang="zh-CN" altLang="en-US" sz="2800" b="1" noProof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角动量守恒</a:t>
            </a:r>
            <a:r>
              <a:rPr kumimoji="1" lang="en-US" altLang="zh-CN" sz="2800" b="1">
                <a:latin typeface="宋体" panose="02010600030101010101" pitchFamily="2" charset="-122"/>
              </a:rPr>
              <a:t>: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268288" y="5961063"/>
          <a:ext cx="13684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3" name="公式" r:id="rId5" imgW="647700" imgH="304800" progId="Equation.3">
                  <p:embed/>
                </p:oleObj>
              </mc:Choice>
              <mc:Fallback>
                <p:oleObj name="公式" r:id="rId5" imgW="647700" imgH="304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5961063"/>
                        <a:ext cx="13684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1697038" y="6019800"/>
          <a:ext cx="19589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4" name="Equation" r:id="rId7" imgW="748665" imgH="177800" progId="Equation.DSMT4">
                  <p:embed/>
                </p:oleObj>
              </mc:Choice>
              <mc:Fallback>
                <p:oleObj name="Equation" r:id="rId7" imgW="748665" imgH="177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6019800"/>
                        <a:ext cx="19589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3952875" y="5699125"/>
          <a:ext cx="26654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5" name="公式" r:id="rId9" imgW="1320800" imgH="508000" progId="Equation.3">
                  <p:embed/>
                </p:oleObj>
              </mc:Choice>
              <mc:Fallback>
                <p:oleObj name="公式" r:id="rId9" imgW="1320800" imgH="50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5699125"/>
                        <a:ext cx="26654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/>
        </p:nvGraphicFramePr>
        <p:xfrm>
          <a:off x="6521450" y="5699125"/>
          <a:ext cx="23225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6" name="公式" r:id="rId11" imgW="1155700" imgH="508000" progId="Equation.3">
                  <p:embed/>
                </p:oleObj>
              </mc:Choice>
              <mc:Fallback>
                <p:oleObj name="公式" r:id="rId11" imgW="11557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5699125"/>
                        <a:ext cx="23225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AutoShape 12"/>
          <p:cNvSpPr>
            <a:spLocks noChangeArrowheads="1"/>
          </p:cNvSpPr>
          <p:nvPr/>
        </p:nvSpPr>
        <p:spPr bwMode="auto">
          <a:xfrm>
            <a:off x="5565775" y="2343150"/>
            <a:ext cx="3384550" cy="2492375"/>
          </a:xfrm>
          <a:prstGeom prst="parallelogram">
            <a:avLst>
              <a:gd name="adj" fmla="val 33949"/>
            </a:avLst>
          </a:prstGeom>
          <a:solidFill>
            <a:srgbClr val="FFFF99">
              <a:alpha val="39999"/>
            </a:srgbClr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9950" name="Rectangle 16"/>
          <p:cNvSpPr>
            <a:spLocks noChangeArrowheads="1"/>
          </p:cNvSpPr>
          <p:nvPr/>
        </p:nvSpPr>
        <p:spPr bwMode="auto">
          <a:xfrm rot="1200000">
            <a:off x="7096125" y="2768600"/>
            <a:ext cx="107950" cy="158432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50000">
                <a:srgbClr val="00CCFF"/>
              </a:gs>
              <a:gs pos="100000">
                <a:srgbClr val="000000"/>
              </a:gs>
            </a:gsLst>
            <a:lin ang="0" scaled="1"/>
          </a:gradFill>
          <a:ln w="9525" algn="ctr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7386638" y="2781300"/>
            <a:ext cx="71437" cy="714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9933FF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rgbClr val="003366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6429375" y="4143375"/>
            <a:ext cx="144463" cy="1444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 algn="ctr">
            <a:solidFill>
              <a:srgbClr val="003366"/>
            </a:solidFill>
            <a:rou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53" name="Line 22"/>
          <p:cNvSpPr>
            <a:spLocks noChangeShapeType="1"/>
          </p:cNvSpPr>
          <p:nvPr/>
        </p:nvSpPr>
        <p:spPr bwMode="auto">
          <a:xfrm>
            <a:off x="5942013" y="414337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54" name="Object 3"/>
          <p:cNvGraphicFramePr>
            <a:graphicFrameLocks noChangeAspect="1"/>
          </p:cNvGraphicFramePr>
          <p:nvPr/>
        </p:nvGraphicFramePr>
        <p:xfrm>
          <a:off x="6013450" y="3600450"/>
          <a:ext cx="4159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7" name="公式" r:id="rId13" imgW="165100" imgH="228600" progId="Equation.3">
                  <p:embed/>
                </p:oleObj>
              </mc:Choice>
              <mc:Fallback>
                <p:oleObj name="公式" r:id="rId13" imgW="165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3600450"/>
                        <a:ext cx="4159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4"/>
          <p:cNvGraphicFramePr>
            <a:graphicFrameLocks noChangeAspect="1"/>
          </p:cNvGraphicFramePr>
          <p:nvPr/>
        </p:nvGraphicFramePr>
        <p:xfrm>
          <a:off x="6030913" y="4325938"/>
          <a:ext cx="3206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8" name="公式" r:id="rId14" imgW="127000" imgH="177165" progId="Equation.3">
                  <p:embed/>
                </p:oleObj>
              </mc:Choice>
              <mc:Fallback>
                <p:oleObj name="公式" r:id="rId14" imgW="127000" imgH="1771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4325938"/>
                        <a:ext cx="3206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6" name="Line 28"/>
          <p:cNvSpPr>
            <a:spLocks noChangeShapeType="1"/>
          </p:cNvSpPr>
          <p:nvPr/>
        </p:nvSpPr>
        <p:spPr bwMode="auto">
          <a:xfrm flipH="1">
            <a:off x="5924550" y="4359275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7" name="Text Box 31"/>
          <p:cNvSpPr txBox="1">
            <a:spLocks noChangeArrowheads="1"/>
          </p:cNvSpPr>
          <p:nvPr/>
        </p:nvSpPr>
        <p:spPr bwMode="auto">
          <a:xfrm>
            <a:off x="6861175" y="4143375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endParaRPr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39958" name="Text Box 32"/>
          <p:cNvSpPr txBox="1">
            <a:spLocks noChangeArrowheads="1"/>
          </p:cNvSpPr>
          <p:nvPr/>
        </p:nvSpPr>
        <p:spPr bwMode="auto">
          <a:xfrm>
            <a:off x="7439025" y="2487613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O</a:t>
            </a:r>
            <a:endParaRPr lang="en-US" altLang="zh-CN" sz="24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5"/>
          <p:cNvGrpSpPr/>
          <p:nvPr/>
        </p:nvGrpSpPr>
        <p:grpSpPr bwMode="auto">
          <a:xfrm>
            <a:off x="5689600" y="982663"/>
            <a:ext cx="3384550" cy="2492375"/>
            <a:chOff x="3470" y="2160"/>
            <a:chExt cx="2132" cy="1570"/>
          </a:xfrm>
        </p:grpSpPr>
        <p:sp>
          <p:nvSpPr>
            <p:cNvPr id="40982" name="AutoShape 6"/>
            <p:cNvSpPr>
              <a:spLocks noChangeArrowheads="1"/>
            </p:cNvSpPr>
            <p:nvPr/>
          </p:nvSpPr>
          <p:spPr bwMode="auto">
            <a:xfrm>
              <a:off x="3470" y="2160"/>
              <a:ext cx="2132" cy="1570"/>
            </a:xfrm>
            <a:prstGeom prst="parallelogram">
              <a:avLst>
                <a:gd name="adj" fmla="val 33949"/>
              </a:avLst>
            </a:prstGeom>
            <a:solidFill>
              <a:srgbClr val="FFFF99">
                <a:alpha val="39999"/>
              </a:srgb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983" name="Rectangle 7"/>
            <p:cNvSpPr>
              <a:spLocks noChangeArrowheads="1"/>
            </p:cNvSpPr>
            <p:nvPr/>
          </p:nvSpPr>
          <p:spPr bwMode="auto">
            <a:xfrm rot="1200000">
              <a:off x="4434" y="2428"/>
              <a:ext cx="68" cy="998"/>
            </a:xfrm>
            <a:prstGeom prst="rect">
              <a:avLst/>
            </a:prstGeom>
            <a:gradFill rotWithShape="1">
              <a:gsLst>
                <a:gs pos="0">
                  <a:srgbClr val="000000"/>
                </a:gs>
                <a:gs pos="50000">
                  <a:srgbClr val="00CCFF"/>
                </a:gs>
                <a:gs pos="100000">
                  <a:srgbClr val="000000"/>
                </a:gs>
              </a:gsLst>
              <a:lin ang="0" scaled="1"/>
            </a:gradFill>
            <a:ln w="9525" algn="ctr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984" name="Oval 8"/>
            <p:cNvSpPr>
              <a:spLocks noChangeArrowheads="1"/>
            </p:cNvSpPr>
            <p:nvPr/>
          </p:nvSpPr>
          <p:spPr bwMode="auto">
            <a:xfrm>
              <a:off x="4617" y="2436"/>
              <a:ext cx="45" cy="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9933FF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003366"/>
              </a:solidFill>
              <a:rou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4014" y="3294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003366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6" name="Line 10"/>
            <p:cNvSpPr>
              <a:spLocks noChangeShapeType="1"/>
            </p:cNvSpPr>
            <p:nvPr/>
          </p:nvSpPr>
          <p:spPr bwMode="auto">
            <a:xfrm>
              <a:off x="3707" y="3294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87" name="Object 2"/>
            <p:cNvGraphicFramePr>
              <a:graphicFrameLocks noChangeAspect="1"/>
            </p:cNvGraphicFramePr>
            <p:nvPr/>
          </p:nvGraphicFramePr>
          <p:xfrm>
            <a:off x="3752" y="2952"/>
            <a:ext cx="262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82" name="公式" r:id="rId1" imgW="165100" imgH="228600" progId="Equation.3">
                    <p:embed/>
                  </p:oleObj>
                </mc:Choice>
                <mc:Fallback>
                  <p:oleObj name="公式" r:id="rId1" imgW="165100" imgH="2286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" y="2952"/>
                          <a:ext cx="262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8" name="Object 3"/>
            <p:cNvGraphicFramePr>
              <a:graphicFrameLocks noChangeAspect="1"/>
            </p:cNvGraphicFramePr>
            <p:nvPr/>
          </p:nvGraphicFramePr>
          <p:xfrm>
            <a:off x="3763" y="3409"/>
            <a:ext cx="20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83" name="公式" r:id="rId3" imgW="127000" imgH="177165" progId="Equation.3">
                    <p:embed/>
                  </p:oleObj>
                </mc:Choice>
                <mc:Fallback>
                  <p:oleObj name="公式" r:id="rId3" imgW="127000" imgH="17716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3" y="3409"/>
                          <a:ext cx="20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9" name="Line 13"/>
            <p:cNvSpPr>
              <a:spLocks noChangeShapeType="1"/>
            </p:cNvSpPr>
            <p:nvPr/>
          </p:nvSpPr>
          <p:spPr bwMode="auto">
            <a:xfrm flipH="1">
              <a:off x="3696" y="3430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Text Box 14"/>
            <p:cNvSpPr txBox="1">
              <a:spLocks noChangeArrowheads="1"/>
            </p:cNvSpPr>
            <p:nvPr/>
          </p:nvSpPr>
          <p:spPr bwMode="auto">
            <a:xfrm>
              <a:off x="4286" y="3294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endParaRPr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40991" name="Text Box 15"/>
            <p:cNvSpPr txBox="1">
              <a:spLocks noChangeArrowheads="1"/>
            </p:cNvSpPr>
            <p:nvPr/>
          </p:nvSpPr>
          <p:spPr bwMode="auto">
            <a:xfrm>
              <a:off x="4650" y="2251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O</a:t>
              </a:r>
              <a:endParaRPr lang="en-US" altLang="zh-CN" sz="24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F68F9F-C02D-45EA-B27D-4BF7E71305E5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72" name="Text Box 24"/>
          <p:cNvSpPr txBox="1">
            <a:spLocks noChangeArrowheads="1"/>
          </p:cNvSpPr>
          <p:nvPr/>
        </p:nvSpPr>
        <p:spPr bwMode="auto">
          <a:xfrm>
            <a:off x="155575" y="190500"/>
            <a:ext cx="8153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摩擦阻力矩使棒停止转动。</a:t>
            </a:r>
            <a:endParaRPr kumimoji="1" lang="zh-CN" altLang="en-US" sz="2800" b="1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673" name="Text Box 25"/>
          <p:cNvSpPr txBox="1">
            <a:spLocks noChangeArrowheads="1"/>
          </p:cNvSpPr>
          <p:nvPr/>
        </p:nvSpPr>
        <p:spPr bwMode="auto">
          <a:xfrm>
            <a:off x="4679950" y="187325"/>
            <a:ext cx="4464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摩擦阻力矩的计算？</a:t>
            </a:r>
            <a:endParaRPr kumimoji="1" lang="zh-CN" altLang="en-US" b="1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26"/>
          <p:cNvGrpSpPr/>
          <p:nvPr/>
        </p:nvGrpSpPr>
        <p:grpSpPr bwMode="auto">
          <a:xfrm>
            <a:off x="6399213" y="1487488"/>
            <a:ext cx="1162050" cy="2522537"/>
            <a:chOff x="3917" y="2478"/>
            <a:chExt cx="732" cy="1589"/>
          </a:xfrm>
        </p:grpSpPr>
        <p:sp>
          <p:nvSpPr>
            <p:cNvPr id="40980" name="Line 27"/>
            <p:cNvSpPr>
              <a:spLocks noChangeShapeType="1"/>
            </p:cNvSpPr>
            <p:nvPr/>
          </p:nvSpPr>
          <p:spPr bwMode="auto">
            <a:xfrm flipH="1">
              <a:off x="4150" y="2478"/>
              <a:ext cx="499" cy="14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Text Box 28"/>
            <p:cNvSpPr txBox="1">
              <a:spLocks noChangeArrowheads="1"/>
            </p:cNvSpPr>
            <p:nvPr/>
          </p:nvSpPr>
          <p:spPr bwMode="auto">
            <a:xfrm>
              <a:off x="3917" y="3702"/>
              <a:ext cx="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55677" name="Text Box 29"/>
          <p:cNvSpPr txBox="1">
            <a:spLocks noChangeArrowheads="1"/>
          </p:cNvSpPr>
          <p:nvPr/>
        </p:nvSpPr>
        <p:spPr bwMode="auto">
          <a:xfrm>
            <a:off x="7345363" y="19192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8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5678" name="Line 30"/>
          <p:cNvSpPr>
            <a:spLocks noChangeShapeType="1"/>
          </p:cNvSpPr>
          <p:nvPr/>
        </p:nvSpPr>
        <p:spPr bwMode="auto">
          <a:xfrm rot="360000" flipH="1">
            <a:off x="7250113" y="1992313"/>
            <a:ext cx="73025" cy="287337"/>
          </a:xfrm>
          <a:prstGeom prst="line">
            <a:avLst/>
          </a:prstGeom>
          <a:noFill/>
          <a:ln w="88900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55679" name="Object 9"/>
          <p:cNvGraphicFramePr>
            <a:graphicFrameLocks noChangeAspect="1"/>
          </p:cNvGraphicFramePr>
          <p:nvPr/>
        </p:nvGraphicFramePr>
        <p:xfrm>
          <a:off x="250825" y="2501900"/>
          <a:ext cx="3471863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4" name="公式" r:id="rId5" imgW="1524000" imgH="647700" progId="Equation.3">
                  <p:embed/>
                </p:oleObj>
              </mc:Choice>
              <mc:Fallback>
                <p:oleObj name="公式" r:id="rId5" imgW="1524000" imgH="647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501900"/>
                        <a:ext cx="3471863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155575" y="982663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取质元：</a:t>
            </a:r>
            <a:endParaRPr kumimoji="1" lang="zh-CN" altLang="en-US" sz="28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81" name="Text Box 33"/>
          <p:cNvSpPr txBox="1">
            <a:spLocks noChangeArrowheads="1"/>
          </p:cNvSpPr>
          <p:nvPr/>
        </p:nvSpPr>
        <p:spPr bwMode="auto">
          <a:xfrm>
            <a:off x="155575" y="173672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所受阻力矩为：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155682" name="Object 10"/>
          <p:cNvGraphicFramePr>
            <a:graphicFrameLocks noChangeAspect="1"/>
          </p:cNvGraphicFramePr>
          <p:nvPr/>
        </p:nvGraphicFramePr>
        <p:xfrm>
          <a:off x="1979613" y="1011238"/>
          <a:ext cx="17922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5" name="公式" r:id="rId7" imgW="876300" imgH="241300" progId="Equation.3">
                  <p:embed/>
                </p:oleObj>
              </mc:Choice>
              <mc:Fallback>
                <p:oleObj name="公式" r:id="rId7" imgW="8763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11238"/>
                        <a:ext cx="17922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3" name="Object 11"/>
          <p:cNvGraphicFramePr>
            <a:graphicFrameLocks noChangeAspect="1"/>
          </p:cNvGraphicFramePr>
          <p:nvPr/>
        </p:nvGraphicFramePr>
        <p:xfrm>
          <a:off x="2827338" y="1793875"/>
          <a:ext cx="27828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6" name="Equation" r:id="rId9" imgW="1091565" imgH="241300" progId="Equation.DSMT4">
                  <p:embed/>
                </p:oleObj>
              </mc:Choice>
              <mc:Fallback>
                <p:oleObj name="Equation" r:id="rId9" imgW="1091565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1793875"/>
                        <a:ext cx="278288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4" name="Object 12"/>
          <p:cNvGraphicFramePr>
            <a:graphicFrameLocks noChangeAspect="1"/>
          </p:cNvGraphicFramePr>
          <p:nvPr/>
        </p:nvGraphicFramePr>
        <p:xfrm>
          <a:off x="3649663" y="2681288"/>
          <a:ext cx="19923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7" name="公式" r:id="rId11" imgW="863600" imgH="444500" progId="Equation.3">
                  <p:embed/>
                </p:oleObj>
              </mc:Choice>
              <mc:Fallback>
                <p:oleObj name="公式" r:id="rId11" imgW="8636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2681288"/>
                        <a:ext cx="19923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5" name="Object 13"/>
          <p:cNvGraphicFramePr>
            <a:graphicFrameLocks noChangeAspect="1"/>
          </p:cNvGraphicFramePr>
          <p:nvPr/>
        </p:nvGraphicFramePr>
        <p:xfrm>
          <a:off x="4365625" y="866775"/>
          <a:ext cx="145573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8" name="公式" r:id="rId13" imgW="647700" imgH="457200" progId="Equation.3">
                  <p:embed/>
                </p:oleObj>
              </mc:Choice>
              <mc:Fallback>
                <p:oleObj name="公式" r:id="rId13" imgW="6477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866775"/>
                        <a:ext cx="1455738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86" name="Text Box 38"/>
          <p:cNvSpPr txBox="1">
            <a:spLocks noChangeArrowheads="1"/>
          </p:cNvSpPr>
          <p:nvPr/>
        </p:nvSpPr>
        <p:spPr bwMode="auto">
          <a:xfrm>
            <a:off x="155575" y="4017963"/>
            <a:ext cx="3883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由角动量定理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55687" name="Object 14"/>
          <p:cNvGraphicFramePr>
            <a:graphicFrameLocks noChangeAspect="1"/>
          </p:cNvGraphicFramePr>
          <p:nvPr/>
        </p:nvGraphicFramePr>
        <p:xfrm>
          <a:off x="2782888" y="3784600"/>
          <a:ext cx="30972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9" name="公式" r:id="rId15" imgW="1371600" imgH="444500" progId="Equation.3">
                  <p:embed/>
                </p:oleObj>
              </mc:Choice>
              <mc:Fallback>
                <p:oleObj name="公式" r:id="rId15" imgW="13716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784600"/>
                        <a:ext cx="30972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8" name="Object 15"/>
          <p:cNvGraphicFramePr>
            <a:graphicFrameLocks noChangeAspect="1"/>
          </p:cNvGraphicFramePr>
          <p:nvPr/>
        </p:nvGraphicFramePr>
        <p:xfrm>
          <a:off x="2803525" y="4852988"/>
          <a:ext cx="3022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0" name="公式" r:id="rId17" imgW="1333500" imgH="317500" progId="Equation.3">
                  <p:embed/>
                </p:oleObj>
              </mc:Choice>
              <mc:Fallback>
                <p:oleObj name="公式" r:id="rId17" imgW="1333500" imgH="317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4852988"/>
                        <a:ext cx="3022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9" name="Object 16"/>
          <p:cNvGraphicFramePr>
            <a:graphicFrameLocks noChangeAspect="1"/>
          </p:cNvGraphicFramePr>
          <p:nvPr/>
        </p:nvGraphicFramePr>
        <p:xfrm>
          <a:off x="3022600" y="5545138"/>
          <a:ext cx="2700338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1" name="公式" r:id="rId19" imgW="1270000" imgH="546100" progId="Equation.3">
                  <p:embed/>
                </p:oleObj>
              </mc:Choice>
              <mc:Fallback>
                <p:oleObj name="公式" r:id="rId19" imgW="1270000" imgH="546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5545138"/>
                        <a:ext cx="2700338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155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5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1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72" grpId="0" autoUpdateAnimBg="0" build="p"/>
      <p:bldP spid="155673" grpId="0" autoUpdateAnimBg="0" build="p"/>
      <p:bldP spid="155677" grpId="0"/>
      <p:bldP spid="155678" grpId="0" animBg="1"/>
      <p:bldP spid="155680" grpId="0" autoUpdateAnimBg="0"/>
      <p:bldP spid="155681" grpId="0" autoUpdateAnimBg="0" build="p"/>
      <p:bldP spid="15568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9050" y="0"/>
            <a:ext cx="91440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杆由水平从静止下摆到垂直瞬间与飞来的小球相碰，碰后球以    反弹。求碰后瞬间杆的角速度    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？</a:t>
            </a:r>
            <a:endParaRPr lang="zh-CN" alt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1987" name="Group 3"/>
          <p:cNvGrpSpPr/>
          <p:nvPr/>
        </p:nvGrpSpPr>
        <p:grpSpPr bwMode="auto">
          <a:xfrm>
            <a:off x="5765800" y="1855788"/>
            <a:ext cx="2819400" cy="152400"/>
            <a:chOff x="0" y="0"/>
            <a:chExt cx="1776" cy="96"/>
          </a:xfrm>
        </p:grpSpPr>
        <p:sp>
          <p:nvSpPr>
            <p:cNvPr id="42042" name="Rectangle 4" descr="窄竖线"/>
            <p:cNvSpPr>
              <a:spLocks noChangeArrowheads="1"/>
            </p:cNvSpPr>
            <p:nvPr/>
          </p:nvSpPr>
          <p:spPr bwMode="auto">
            <a:xfrm>
              <a:off x="0" y="0"/>
              <a:ext cx="1776" cy="9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rgbClr val="00FF99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2043" name="Oval 5" descr="窄竖线"/>
            <p:cNvSpPr>
              <a:spLocks noChangeArrowheads="1"/>
            </p:cNvSpPr>
            <p:nvPr/>
          </p:nvSpPr>
          <p:spPr bwMode="auto">
            <a:xfrm>
              <a:off x="48" y="0"/>
              <a:ext cx="48" cy="48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rgbClr val="00FF99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8198" name="Group 6"/>
          <p:cNvGrpSpPr/>
          <p:nvPr/>
        </p:nvGrpSpPr>
        <p:grpSpPr bwMode="auto">
          <a:xfrm rot="5400000">
            <a:off x="4432300" y="3189288"/>
            <a:ext cx="2819400" cy="152400"/>
            <a:chOff x="0" y="0"/>
            <a:chExt cx="1776" cy="96"/>
          </a:xfrm>
        </p:grpSpPr>
        <p:sp>
          <p:nvSpPr>
            <p:cNvPr id="42040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776" cy="96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336600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2041" name="Oval 8"/>
            <p:cNvSpPr>
              <a:spLocks noChangeArrowheads="1"/>
            </p:cNvSpPr>
            <p:nvPr/>
          </p:nvSpPr>
          <p:spPr bwMode="auto">
            <a:xfrm>
              <a:off x="48" y="0"/>
              <a:ext cx="48" cy="48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rgbClr val="336600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5461000" y="3913188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8202" name="Group 10"/>
          <p:cNvGrpSpPr/>
          <p:nvPr/>
        </p:nvGrpSpPr>
        <p:grpSpPr bwMode="auto">
          <a:xfrm>
            <a:off x="5308600" y="3379788"/>
            <a:ext cx="381000" cy="400050"/>
            <a:chOff x="0" y="0"/>
            <a:chExt cx="240" cy="252"/>
          </a:xfrm>
        </p:grpSpPr>
        <p:sp>
          <p:nvSpPr>
            <p:cNvPr id="42038" name="Line 11"/>
            <p:cNvSpPr>
              <a:spLocks noChangeShapeType="1"/>
            </p:cNvSpPr>
            <p:nvPr/>
          </p:nvSpPr>
          <p:spPr bwMode="auto">
            <a:xfrm>
              <a:off x="0" y="240"/>
              <a:ext cx="240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39" name="Rectangle 12"/>
            <p:cNvSpPr>
              <a:spLocks noChangeArrowheads="1"/>
            </p:cNvSpPr>
            <p:nvPr/>
          </p:nvSpPr>
          <p:spPr bwMode="auto">
            <a:xfrm>
              <a:off x="48" y="0"/>
              <a:ext cx="1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600" b="1" i="1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endParaRPr lang="zh-CN" altLang="zh-CN" sz="2800" b="1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8205" name="Group 13"/>
          <p:cNvGrpSpPr/>
          <p:nvPr/>
        </p:nvGrpSpPr>
        <p:grpSpPr bwMode="auto">
          <a:xfrm>
            <a:off x="5232400" y="4183063"/>
            <a:ext cx="457200" cy="492125"/>
            <a:chOff x="0" y="0"/>
            <a:chExt cx="288" cy="310"/>
          </a:xfrm>
        </p:grpSpPr>
        <p:sp>
          <p:nvSpPr>
            <p:cNvPr id="42036" name="Line 14"/>
            <p:cNvSpPr>
              <a:spLocks noChangeShapeType="1"/>
            </p:cNvSpPr>
            <p:nvPr/>
          </p:nvSpPr>
          <p:spPr bwMode="auto">
            <a:xfrm flipH="1">
              <a:off x="0" y="0"/>
              <a:ext cx="288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2037" name="Object 15"/>
            <p:cNvGraphicFramePr>
              <a:graphicFrameLocks noChangeAspect="1"/>
            </p:cNvGraphicFramePr>
            <p:nvPr/>
          </p:nvGraphicFramePr>
          <p:xfrm>
            <a:off x="20" y="48"/>
            <a:ext cx="24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10" name="Equation" r:id="rId2" imgW="165100" imgH="177800" progId="Equation.DSMT4">
                    <p:embed/>
                  </p:oleObj>
                </mc:Choice>
                <mc:Fallback>
                  <p:oleObj name="Equation" r:id="rId2" imgW="165100" imgH="177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" y="48"/>
                          <a:ext cx="24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31788" y="1039813"/>
            <a:ext cx="5105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下摆过程</a:t>
            </a:r>
            <a:r>
              <a:rPr lang="zh-CN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机械能守恒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7823200" y="1474788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1" name="" r:id="rId4" imgW="913765" imgH="406400" progId="Equation.3">
                  <p:embed/>
                </p:oleObj>
              </mc:Choice>
              <mc:Fallback>
                <p:oleObj name="" r:id="rId4" imgW="913765" imgH="406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1474788"/>
                        <a:ext cx="91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10" name="Group 18"/>
          <p:cNvGrpSpPr/>
          <p:nvPr/>
        </p:nvGrpSpPr>
        <p:grpSpPr bwMode="auto">
          <a:xfrm>
            <a:off x="5535613" y="4675188"/>
            <a:ext cx="539750" cy="444500"/>
            <a:chOff x="0" y="0"/>
            <a:chExt cx="340" cy="280"/>
          </a:xfrm>
        </p:grpSpPr>
        <p:graphicFrame>
          <p:nvGraphicFramePr>
            <p:cNvPr id="42034" name="Object 19"/>
            <p:cNvGraphicFramePr>
              <a:graphicFrameLocks noChangeAspect="1"/>
            </p:cNvGraphicFramePr>
            <p:nvPr/>
          </p:nvGraphicFramePr>
          <p:xfrm>
            <a:off x="90" y="136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12" name="" r:id="rId6" imgW="280035" imgH="228600" progId="Equation.3">
                    <p:embed/>
                  </p:oleObj>
                </mc:Choice>
                <mc:Fallback>
                  <p:oleObj name="" r:id="rId6" imgW="280035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" y="136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5" name="未知"/>
            <p:cNvSpPr/>
            <p:nvPr/>
          </p:nvSpPr>
          <p:spPr bwMode="auto">
            <a:xfrm>
              <a:off x="0" y="0"/>
              <a:ext cx="340" cy="104"/>
            </a:xfrm>
            <a:custGeom>
              <a:avLst/>
              <a:gdLst>
                <a:gd name="T0" fmla="*/ 340 w 340"/>
                <a:gd name="T1" fmla="*/ 0 h 104"/>
                <a:gd name="T2" fmla="*/ 302 w 340"/>
                <a:gd name="T3" fmla="*/ 57 h 104"/>
                <a:gd name="T4" fmla="*/ 170 w 340"/>
                <a:gd name="T5" fmla="*/ 104 h 104"/>
                <a:gd name="T6" fmla="*/ 57 w 340"/>
                <a:gd name="T7" fmla="*/ 95 h 104"/>
                <a:gd name="T8" fmla="*/ 0 w 340"/>
                <a:gd name="T9" fmla="*/ 48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104">
                  <a:moveTo>
                    <a:pt x="340" y="0"/>
                  </a:moveTo>
                  <a:cubicBezTo>
                    <a:pt x="327" y="19"/>
                    <a:pt x="315" y="38"/>
                    <a:pt x="302" y="57"/>
                  </a:cubicBezTo>
                  <a:cubicBezTo>
                    <a:pt x="280" y="90"/>
                    <a:pt x="204" y="96"/>
                    <a:pt x="170" y="104"/>
                  </a:cubicBezTo>
                  <a:cubicBezTo>
                    <a:pt x="132" y="101"/>
                    <a:pt x="94" y="102"/>
                    <a:pt x="57" y="95"/>
                  </a:cubicBezTo>
                  <a:cubicBezTo>
                    <a:pt x="25" y="89"/>
                    <a:pt x="26" y="48"/>
                    <a:pt x="0" y="48"/>
                  </a:cubicBezTo>
                </a:path>
              </a:pathLst>
            </a:custGeom>
            <a:noFill/>
            <a:ln w="28575" cmpd="sng">
              <a:solidFill>
                <a:srgbClr val="00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1374775" y="5578475"/>
          <a:ext cx="15097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3" name="Equation" r:id="rId8" imgW="622300" imgH="444500" progId="Equation.DSMT4">
                  <p:embed/>
                </p:oleObj>
              </mc:Choice>
              <mc:Fallback>
                <p:oleObj name="Equation" r:id="rId8" imgW="622300" imgH="4445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5578475"/>
                        <a:ext cx="15097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5003800" y="3802063"/>
          <a:ext cx="444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4" name="" r:id="rId10" imgW="800100" imgH="584200" progId="Equation.3">
                  <p:embed/>
                </p:oleObj>
              </mc:Choice>
              <mc:Fallback>
                <p:oleObj name="" r:id="rId10" imgW="800100" imgH="584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802063"/>
                        <a:ext cx="444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18" name="Group 26"/>
          <p:cNvGrpSpPr/>
          <p:nvPr/>
        </p:nvGrpSpPr>
        <p:grpSpPr bwMode="auto">
          <a:xfrm>
            <a:off x="4851400" y="1433513"/>
            <a:ext cx="1187450" cy="504825"/>
            <a:chOff x="0" y="0"/>
            <a:chExt cx="748" cy="318"/>
          </a:xfrm>
        </p:grpSpPr>
        <p:sp>
          <p:nvSpPr>
            <p:cNvPr id="42032" name="Line 27"/>
            <p:cNvSpPr>
              <a:spLocks noChangeShapeType="1"/>
            </p:cNvSpPr>
            <p:nvPr/>
          </p:nvSpPr>
          <p:spPr bwMode="auto">
            <a:xfrm flipH="1">
              <a:off x="158" y="318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2033" name="Object 28"/>
            <p:cNvGraphicFramePr>
              <a:graphicFrameLocks noChangeAspect="1"/>
            </p:cNvGraphicFramePr>
            <p:nvPr/>
          </p:nvGraphicFramePr>
          <p:xfrm>
            <a:off x="0" y="0"/>
            <a:ext cx="6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15" name="" r:id="rId12" imgW="1029335" imgH="469900" progId="Equation.3">
                    <p:embed/>
                  </p:oleObj>
                </mc:Choice>
                <mc:Fallback>
                  <p:oleObj name="" r:id="rId12" imgW="1029335" imgH="4699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6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474663" y="1563688"/>
            <a:ext cx="324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水平瞬间：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222" name="Object 30"/>
          <p:cNvGraphicFramePr>
            <a:graphicFrameLocks noChangeAspect="1"/>
          </p:cNvGraphicFramePr>
          <p:nvPr/>
        </p:nvGraphicFramePr>
        <p:xfrm>
          <a:off x="2346325" y="1635125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6" name="" r:id="rId14" imgW="990600" imgH="431800" progId="Equation.3">
                  <p:embed/>
                </p:oleObj>
              </mc:Choice>
              <mc:Fallback>
                <p:oleObj name="" r:id="rId14" imgW="990600" imgH="431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1635125"/>
                        <a:ext cx="99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455613" y="2139950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与小球碰撞前瞬间：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224" name="Object 32"/>
          <p:cNvGraphicFramePr>
            <a:graphicFrameLocks noChangeAspect="1"/>
          </p:cNvGraphicFramePr>
          <p:nvPr/>
        </p:nvGraphicFramePr>
        <p:xfrm>
          <a:off x="1343025" y="2581275"/>
          <a:ext cx="265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7" name="" r:id="rId16" imgW="2654300" imgH="838200" progId="Equation.3">
                  <p:embed/>
                </p:oleObj>
              </mc:Choice>
              <mc:Fallback>
                <p:oleObj name="" r:id="rId16" imgW="2654300" imgH="838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2581275"/>
                        <a:ext cx="265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5" name="Object 33"/>
          <p:cNvGraphicFramePr>
            <a:graphicFrameLocks noChangeAspect="1"/>
          </p:cNvGraphicFramePr>
          <p:nvPr/>
        </p:nvGraphicFramePr>
        <p:xfrm>
          <a:off x="1317625" y="3336925"/>
          <a:ext cx="26955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8" name="Equation" r:id="rId18" imgW="1155065" imgH="406400" progId="Equation.DSMT4">
                  <p:embed/>
                </p:oleObj>
              </mc:Choice>
              <mc:Fallback>
                <p:oleObj name="Equation" r:id="rId18" imgW="1155065" imgH="4064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3336925"/>
                        <a:ext cx="26955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6" name="Object 34"/>
          <p:cNvGraphicFramePr>
            <a:graphicFrameLocks noChangeAspect="1"/>
          </p:cNvGraphicFramePr>
          <p:nvPr/>
        </p:nvGraphicFramePr>
        <p:xfrm>
          <a:off x="803275" y="4329113"/>
          <a:ext cx="35941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9" name="" r:id="rId20" imgW="3594100" imgH="1282700" progId="Equation.3">
                  <p:embed/>
                </p:oleObj>
              </mc:Choice>
              <mc:Fallback>
                <p:oleObj name="" r:id="rId20" imgW="3594100" imgH="12827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329113"/>
                        <a:ext cx="35941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27" name="Group 35"/>
          <p:cNvGrpSpPr/>
          <p:nvPr/>
        </p:nvGrpSpPr>
        <p:grpSpPr bwMode="auto">
          <a:xfrm>
            <a:off x="5967413" y="4754563"/>
            <a:ext cx="539750" cy="639762"/>
            <a:chOff x="0" y="0"/>
            <a:chExt cx="340" cy="403"/>
          </a:xfrm>
        </p:grpSpPr>
        <p:sp>
          <p:nvSpPr>
            <p:cNvPr id="42030" name="Arc 36"/>
            <p:cNvSpPr/>
            <p:nvPr/>
          </p:nvSpPr>
          <p:spPr bwMode="auto">
            <a:xfrm rot="1112948" flipV="1">
              <a:off x="0" y="0"/>
              <a:ext cx="227" cy="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31" name="Object 37"/>
            <p:cNvGraphicFramePr>
              <a:graphicFrameLocks noChangeAspect="1"/>
            </p:cNvGraphicFramePr>
            <p:nvPr/>
          </p:nvGraphicFramePr>
          <p:xfrm>
            <a:off x="108" y="195"/>
            <a:ext cx="2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20" name="" r:id="rId22" imgW="368300" imgH="330200" progId="Equation.3">
                    <p:embed/>
                  </p:oleObj>
                </mc:Choice>
                <mc:Fallback>
                  <p:oleObj name="" r:id="rId22" imgW="368300" imgH="330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" y="195"/>
                          <a:ext cx="23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05" name="Object 41"/>
          <p:cNvGraphicFramePr>
            <a:graphicFrameLocks noChangeAspect="1"/>
          </p:cNvGraphicFramePr>
          <p:nvPr/>
        </p:nvGraphicFramePr>
        <p:xfrm>
          <a:off x="6875463" y="1371600"/>
          <a:ext cx="784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1" name="Equation" r:id="rId24" imgW="330200" imgH="203200" progId="Equation.DSMT4">
                  <p:embed/>
                </p:oleObj>
              </mc:Choice>
              <mc:Fallback>
                <p:oleObj name="Equation" r:id="rId24" imgW="330200" imgH="203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1371600"/>
                        <a:ext cx="784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35" name="Group 43"/>
          <p:cNvGrpSpPr/>
          <p:nvPr/>
        </p:nvGrpSpPr>
        <p:grpSpPr bwMode="auto">
          <a:xfrm>
            <a:off x="5751513" y="1857375"/>
            <a:ext cx="2819400" cy="152400"/>
            <a:chOff x="0" y="0"/>
            <a:chExt cx="1776" cy="96"/>
          </a:xfrm>
        </p:grpSpPr>
        <p:sp>
          <p:nvSpPr>
            <p:cNvPr id="42028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1776" cy="96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00FF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2029" name="Oval 45"/>
            <p:cNvSpPr>
              <a:spLocks noChangeArrowheads="1"/>
            </p:cNvSpPr>
            <p:nvPr/>
          </p:nvSpPr>
          <p:spPr bwMode="auto">
            <a:xfrm>
              <a:off x="48" y="0"/>
              <a:ext cx="48" cy="48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rgbClr val="00FF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8238" name="Group 46"/>
          <p:cNvGrpSpPr/>
          <p:nvPr/>
        </p:nvGrpSpPr>
        <p:grpSpPr bwMode="auto">
          <a:xfrm rot="637180">
            <a:off x="5715000" y="2119313"/>
            <a:ext cx="2819400" cy="152400"/>
            <a:chOff x="0" y="0"/>
            <a:chExt cx="1776" cy="96"/>
          </a:xfrm>
        </p:grpSpPr>
        <p:sp>
          <p:nvSpPr>
            <p:cNvPr id="42026" name="Rectangle 47"/>
            <p:cNvSpPr>
              <a:spLocks noChangeArrowheads="1"/>
            </p:cNvSpPr>
            <p:nvPr/>
          </p:nvSpPr>
          <p:spPr bwMode="auto">
            <a:xfrm>
              <a:off x="0" y="0"/>
              <a:ext cx="1776" cy="96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00FF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2027" name="Oval 48"/>
            <p:cNvSpPr>
              <a:spLocks noChangeArrowheads="1"/>
            </p:cNvSpPr>
            <p:nvPr/>
          </p:nvSpPr>
          <p:spPr bwMode="auto">
            <a:xfrm>
              <a:off x="48" y="0"/>
              <a:ext cx="48" cy="48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rgbClr val="00FF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8241" name="Group 49"/>
          <p:cNvGrpSpPr/>
          <p:nvPr/>
        </p:nvGrpSpPr>
        <p:grpSpPr bwMode="auto">
          <a:xfrm rot="1357868">
            <a:off x="5678488" y="2362200"/>
            <a:ext cx="2819400" cy="152400"/>
            <a:chOff x="0" y="0"/>
            <a:chExt cx="1776" cy="96"/>
          </a:xfrm>
        </p:grpSpPr>
        <p:sp>
          <p:nvSpPr>
            <p:cNvPr id="42024" name="Rectangle 50"/>
            <p:cNvSpPr>
              <a:spLocks noChangeArrowheads="1"/>
            </p:cNvSpPr>
            <p:nvPr/>
          </p:nvSpPr>
          <p:spPr bwMode="auto">
            <a:xfrm>
              <a:off x="0" y="0"/>
              <a:ext cx="1776" cy="96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00FF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2025" name="Oval 51"/>
            <p:cNvSpPr>
              <a:spLocks noChangeArrowheads="1"/>
            </p:cNvSpPr>
            <p:nvPr/>
          </p:nvSpPr>
          <p:spPr bwMode="auto">
            <a:xfrm>
              <a:off x="48" y="0"/>
              <a:ext cx="48" cy="48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rgbClr val="00FF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8244" name="Group 52"/>
          <p:cNvGrpSpPr/>
          <p:nvPr/>
        </p:nvGrpSpPr>
        <p:grpSpPr bwMode="auto">
          <a:xfrm rot="1855697">
            <a:off x="5535613" y="2505075"/>
            <a:ext cx="2819400" cy="152400"/>
            <a:chOff x="0" y="0"/>
            <a:chExt cx="1776" cy="96"/>
          </a:xfrm>
        </p:grpSpPr>
        <p:sp>
          <p:nvSpPr>
            <p:cNvPr id="42022" name="Rectangle 53"/>
            <p:cNvSpPr>
              <a:spLocks noChangeArrowheads="1"/>
            </p:cNvSpPr>
            <p:nvPr/>
          </p:nvSpPr>
          <p:spPr bwMode="auto">
            <a:xfrm>
              <a:off x="0" y="0"/>
              <a:ext cx="1776" cy="96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00FF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2023" name="Oval 54"/>
            <p:cNvSpPr>
              <a:spLocks noChangeArrowheads="1"/>
            </p:cNvSpPr>
            <p:nvPr/>
          </p:nvSpPr>
          <p:spPr bwMode="auto">
            <a:xfrm>
              <a:off x="48" y="0"/>
              <a:ext cx="48" cy="48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rgbClr val="00FF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8247" name="Group 55"/>
          <p:cNvGrpSpPr/>
          <p:nvPr/>
        </p:nvGrpSpPr>
        <p:grpSpPr bwMode="auto">
          <a:xfrm rot="2423437">
            <a:off x="5391150" y="2722563"/>
            <a:ext cx="2819400" cy="152400"/>
            <a:chOff x="0" y="0"/>
            <a:chExt cx="1776" cy="96"/>
          </a:xfrm>
        </p:grpSpPr>
        <p:sp>
          <p:nvSpPr>
            <p:cNvPr id="42020" name="Rectangle 56"/>
            <p:cNvSpPr>
              <a:spLocks noChangeArrowheads="1"/>
            </p:cNvSpPr>
            <p:nvPr/>
          </p:nvSpPr>
          <p:spPr bwMode="auto">
            <a:xfrm>
              <a:off x="0" y="0"/>
              <a:ext cx="1776" cy="96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00FF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2021" name="Oval 57"/>
            <p:cNvSpPr>
              <a:spLocks noChangeArrowheads="1"/>
            </p:cNvSpPr>
            <p:nvPr/>
          </p:nvSpPr>
          <p:spPr bwMode="auto">
            <a:xfrm>
              <a:off x="48" y="0"/>
              <a:ext cx="48" cy="48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rgbClr val="00FF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8250" name="Group 58"/>
          <p:cNvGrpSpPr/>
          <p:nvPr/>
        </p:nvGrpSpPr>
        <p:grpSpPr bwMode="auto">
          <a:xfrm rot="3515150">
            <a:off x="5065713" y="2936875"/>
            <a:ext cx="2819400" cy="152400"/>
            <a:chOff x="0" y="0"/>
            <a:chExt cx="1776" cy="96"/>
          </a:xfrm>
        </p:grpSpPr>
        <p:sp>
          <p:nvSpPr>
            <p:cNvPr id="42018" name="Rectangle 59"/>
            <p:cNvSpPr>
              <a:spLocks noChangeArrowheads="1"/>
            </p:cNvSpPr>
            <p:nvPr/>
          </p:nvSpPr>
          <p:spPr bwMode="auto">
            <a:xfrm>
              <a:off x="0" y="0"/>
              <a:ext cx="1776" cy="96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00FF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2019" name="Oval 60"/>
            <p:cNvSpPr>
              <a:spLocks noChangeArrowheads="1"/>
            </p:cNvSpPr>
            <p:nvPr/>
          </p:nvSpPr>
          <p:spPr bwMode="auto">
            <a:xfrm>
              <a:off x="48" y="0"/>
              <a:ext cx="48" cy="48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rgbClr val="00FF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8253" name="Group 61"/>
          <p:cNvGrpSpPr/>
          <p:nvPr/>
        </p:nvGrpSpPr>
        <p:grpSpPr bwMode="auto">
          <a:xfrm rot="4384701">
            <a:off x="4776788" y="3055938"/>
            <a:ext cx="2819400" cy="152400"/>
            <a:chOff x="0" y="0"/>
            <a:chExt cx="1776" cy="96"/>
          </a:xfrm>
        </p:grpSpPr>
        <p:sp>
          <p:nvSpPr>
            <p:cNvPr id="42016" name="Rectangle 62"/>
            <p:cNvSpPr>
              <a:spLocks noChangeArrowheads="1"/>
            </p:cNvSpPr>
            <p:nvPr/>
          </p:nvSpPr>
          <p:spPr bwMode="auto">
            <a:xfrm>
              <a:off x="0" y="0"/>
              <a:ext cx="1776" cy="96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00FF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2017" name="Oval 63"/>
            <p:cNvSpPr>
              <a:spLocks noChangeArrowheads="1"/>
            </p:cNvSpPr>
            <p:nvPr/>
          </p:nvSpPr>
          <p:spPr bwMode="auto">
            <a:xfrm>
              <a:off x="48" y="0"/>
              <a:ext cx="48" cy="48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rgbClr val="00FF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aphicFrame>
        <p:nvGraphicFramePr>
          <p:cNvPr id="42013" name="Object 37"/>
          <p:cNvGraphicFramePr>
            <a:graphicFrameLocks noChangeAspect="1"/>
          </p:cNvGraphicFramePr>
          <p:nvPr/>
        </p:nvGraphicFramePr>
        <p:xfrm>
          <a:off x="6543675" y="477838"/>
          <a:ext cx="368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2" name="" r:id="rId26" imgW="368300" imgH="330200" progId="Equation.3">
                  <p:embed/>
                </p:oleObj>
              </mc:Choice>
              <mc:Fallback>
                <p:oleObj name="" r:id="rId26" imgW="368300" imgH="330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477838"/>
                        <a:ext cx="368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4" name="Object 15"/>
          <p:cNvGraphicFramePr>
            <a:graphicFrameLocks noChangeAspect="1"/>
          </p:cNvGraphicFramePr>
          <p:nvPr/>
        </p:nvGraphicFramePr>
        <p:xfrm>
          <a:off x="1535113" y="477838"/>
          <a:ext cx="3857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3" name="Equation" r:id="rId27" imgW="165100" imgH="177800" progId="Equation.DSMT4">
                  <p:embed/>
                </p:oleObj>
              </mc:Choice>
              <mc:Fallback>
                <p:oleObj name="Equation" r:id="rId27" imgW="165100" imgH="177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477838"/>
                        <a:ext cx="3857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D5088F-006B-4F05-949E-EC924CEB1D5F}" type="slidenum">
              <a:rPr lang="en-US" altLang="zh-CN" sz="2400" b="1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b="1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/>
      <p:bldP spid="8208" grpId="0" autoUpdateAnimBg="0"/>
      <p:bldP spid="8221" grpId="0" autoUpdateAnimBg="0"/>
      <p:bldP spid="822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820988" y="2509838"/>
            <a:ext cx="252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碰撞前瞬间：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894013" y="1863725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以垂直纸面向外为</a:t>
            </a: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的方向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822575" y="3446463"/>
            <a:ext cx="2519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碰撞后瞬间：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221" name="Group 5"/>
          <p:cNvGrpSpPr/>
          <p:nvPr/>
        </p:nvGrpSpPr>
        <p:grpSpPr bwMode="auto">
          <a:xfrm>
            <a:off x="2787650" y="4311650"/>
            <a:ext cx="1422400" cy="519113"/>
            <a:chOff x="0" y="0"/>
            <a:chExt cx="896" cy="327"/>
          </a:xfrm>
        </p:grpSpPr>
        <p:sp>
          <p:nvSpPr>
            <p:cNvPr id="43063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令</a:t>
              </a:r>
              <a:endPara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3064" name="Object 7"/>
            <p:cNvGraphicFramePr>
              <a:graphicFrameLocks noChangeAspect="1"/>
            </p:cNvGraphicFramePr>
            <p:nvPr/>
          </p:nvGraphicFramePr>
          <p:xfrm>
            <a:off x="336" y="96"/>
            <a:ext cx="5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50" name="" r:id="rId1" imgW="888365" imgH="304800" progId="Equation.3">
                    <p:embed/>
                  </p:oleObj>
                </mc:Choice>
                <mc:Fallback>
                  <p:oleObj name="" r:id="rId1" imgW="888365" imgH="304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96"/>
                          <a:ext cx="5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4711700" y="4152900"/>
          <a:ext cx="29146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1" name="Equation" r:id="rId3" imgW="1307465" imgH="406400" progId="Equation.DSMT4">
                  <p:embed/>
                </p:oleObj>
              </mc:Choice>
              <mc:Fallback>
                <p:oleObj name="Equation" r:id="rId3" imgW="1307465" imgH="40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4152900"/>
                        <a:ext cx="29146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5241925" y="2624138"/>
          <a:ext cx="558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2" name="" r:id="rId5" imgW="558800" imgH="292100" progId="Equation.3">
                  <p:embed/>
                </p:oleObj>
              </mc:Choice>
              <mc:Fallback>
                <p:oleObj name="" r:id="rId5" imgW="558800" imgH="292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2624138"/>
                        <a:ext cx="558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5175250" y="3573463"/>
          <a:ext cx="635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3" name="" r:id="rId7" imgW="635000" imgH="317500" progId="Equation.3">
                  <p:embed/>
                </p:oleObj>
              </mc:Choice>
              <mc:Fallback>
                <p:oleObj name="" r:id="rId7" imgW="635000" imgH="317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3573463"/>
                        <a:ext cx="635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7" name="Group 15"/>
          <p:cNvGrpSpPr/>
          <p:nvPr/>
        </p:nvGrpSpPr>
        <p:grpSpPr bwMode="auto">
          <a:xfrm>
            <a:off x="0" y="0"/>
            <a:ext cx="2124075" cy="3357563"/>
            <a:chOff x="0" y="0"/>
            <a:chExt cx="1338" cy="2115"/>
          </a:xfrm>
        </p:grpSpPr>
        <p:sp>
          <p:nvSpPr>
            <p:cNvPr id="43047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338" cy="2115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grpSp>
          <p:nvGrpSpPr>
            <p:cNvPr id="43048" name="Group 17"/>
            <p:cNvGrpSpPr/>
            <p:nvPr/>
          </p:nvGrpSpPr>
          <p:grpSpPr bwMode="auto">
            <a:xfrm rot="5400000">
              <a:off x="-340" y="949"/>
              <a:ext cx="1776" cy="96"/>
              <a:chOff x="0" y="0"/>
              <a:chExt cx="1776" cy="96"/>
            </a:xfrm>
          </p:grpSpPr>
          <p:sp>
            <p:nvSpPr>
              <p:cNvPr id="43061" name="Rectangle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7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43062" name="Oval 19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48" cy="4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p:grpSp>
        <p:sp>
          <p:nvSpPr>
            <p:cNvPr id="43049" name="Rectangle 20"/>
            <p:cNvSpPr>
              <a:spLocks noChangeArrowheads="1"/>
            </p:cNvSpPr>
            <p:nvPr/>
          </p:nvSpPr>
          <p:spPr bwMode="auto">
            <a:xfrm>
              <a:off x="340" y="28"/>
              <a:ext cx="1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600" b="1" i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o</a:t>
              </a: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3050" name="Line 21"/>
            <p:cNvSpPr>
              <a:spLocks noChangeShapeType="1"/>
            </p:cNvSpPr>
            <p:nvPr/>
          </p:nvSpPr>
          <p:spPr bwMode="auto">
            <a:xfrm>
              <a:off x="143" y="1389"/>
              <a:ext cx="28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51" name="Rectangle 22"/>
            <p:cNvSpPr>
              <a:spLocks noChangeArrowheads="1"/>
            </p:cNvSpPr>
            <p:nvPr/>
          </p:nvSpPr>
          <p:spPr bwMode="auto">
            <a:xfrm>
              <a:off x="212" y="1117"/>
              <a:ext cx="1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600" b="1" i="1">
                  <a:solidFill>
                    <a:srgbClr val="FFFFFF"/>
                  </a:solidFill>
                  <a:latin typeface="Book Antiqua" panose="02040602050305030304" pitchFamily="18" charset="0"/>
                  <a:ea typeface="隶书" panose="02010509060101010101" pitchFamily="49" charset="-122"/>
                </a:rPr>
                <a:t>v</a:t>
              </a:r>
              <a:endParaRPr lang="zh-CN" altLang="zh-CN" sz="2800" b="1">
                <a:solidFill>
                  <a:srgbClr val="000000"/>
                </a:solidFill>
                <a:latin typeface="Book Antiqua" panose="0204060205030503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3052" name="Line 23"/>
            <p:cNvSpPr>
              <a:spLocks noChangeShapeType="1"/>
            </p:cNvSpPr>
            <p:nvPr/>
          </p:nvSpPr>
          <p:spPr bwMode="auto">
            <a:xfrm>
              <a:off x="596" y="1501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53" name="Line 24"/>
            <p:cNvSpPr>
              <a:spLocks noChangeShapeType="1"/>
            </p:cNvSpPr>
            <p:nvPr/>
          </p:nvSpPr>
          <p:spPr bwMode="auto">
            <a:xfrm>
              <a:off x="596" y="157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54" name="Line 25"/>
            <p:cNvSpPr>
              <a:spLocks noChangeShapeType="1"/>
            </p:cNvSpPr>
            <p:nvPr/>
          </p:nvSpPr>
          <p:spPr bwMode="auto">
            <a:xfrm>
              <a:off x="740" y="157"/>
              <a:ext cx="0" cy="13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55" name="Rectangle 26"/>
            <p:cNvSpPr>
              <a:spLocks noChangeArrowheads="1"/>
            </p:cNvSpPr>
            <p:nvPr/>
          </p:nvSpPr>
          <p:spPr bwMode="auto">
            <a:xfrm>
              <a:off x="788" y="685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600" b="1" i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l</a:t>
              </a: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3056" name="AutoShape 27"/>
            <p:cNvSpPr>
              <a:spLocks noChangeArrowheads="1"/>
            </p:cNvSpPr>
            <p:nvPr/>
          </p:nvSpPr>
          <p:spPr bwMode="auto">
            <a:xfrm rot="-7529917">
              <a:off x="954" y="1418"/>
              <a:ext cx="96" cy="672"/>
            </a:xfrm>
            <a:prstGeom prst="moon">
              <a:avLst>
                <a:gd name="adj" fmla="val 3819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3057" name="Rectangle 28"/>
            <p:cNvSpPr>
              <a:spLocks noChangeArrowheads="1"/>
            </p:cNvSpPr>
            <p:nvPr/>
          </p:nvSpPr>
          <p:spPr bwMode="auto">
            <a:xfrm>
              <a:off x="884" y="1789"/>
              <a:ext cx="1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600" b="1" i="1">
                  <a:solidFill>
                    <a:srgbClr val="FFFFFF"/>
                  </a:solidFill>
                  <a:latin typeface="Symbol" panose="05050102010706020507" pitchFamily="18" charset="2"/>
                  <a:ea typeface="隶书" panose="02010509060101010101" pitchFamily="49" charset="-122"/>
                </a:rPr>
                <a:t>w</a:t>
              </a: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3058" name="Oval 29"/>
            <p:cNvSpPr>
              <a:spLocks noChangeArrowheads="1"/>
            </p:cNvSpPr>
            <p:nvPr/>
          </p:nvSpPr>
          <p:spPr bwMode="auto">
            <a:xfrm>
              <a:off x="340" y="1453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3059" name="Line 30"/>
            <p:cNvSpPr>
              <a:spLocks noChangeShapeType="1"/>
            </p:cNvSpPr>
            <p:nvPr/>
          </p:nvSpPr>
          <p:spPr bwMode="auto">
            <a:xfrm flipH="1">
              <a:off x="703" y="1910"/>
              <a:ext cx="136" cy="4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3060" name="Object 31"/>
            <p:cNvGraphicFramePr>
              <a:graphicFrameLocks noChangeAspect="1"/>
            </p:cNvGraphicFramePr>
            <p:nvPr/>
          </p:nvGraphicFramePr>
          <p:xfrm>
            <a:off x="204" y="1570"/>
            <a:ext cx="2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54" name="" r:id="rId9" imgW="800100" imgH="584200" progId="Equation.3">
                    <p:embed/>
                  </p:oleObj>
                </mc:Choice>
                <mc:Fallback>
                  <p:oleObj name="" r:id="rId9" imgW="800100" imgH="584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570"/>
                          <a:ext cx="2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8" name="Group 32"/>
          <p:cNvGrpSpPr/>
          <p:nvPr/>
        </p:nvGrpSpPr>
        <p:grpSpPr bwMode="auto">
          <a:xfrm>
            <a:off x="0" y="3573463"/>
            <a:ext cx="2160588" cy="3284537"/>
            <a:chOff x="0" y="0"/>
            <a:chExt cx="1361" cy="2069"/>
          </a:xfrm>
        </p:grpSpPr>
        <p:sp>
          <p:nvSpPr>
            <p:cNvPr id="43031" name="Rectangle 33"/>
            <p:cNvSpPr>
              <a:spLocks noChangeArrowheads="1"/>
            </p:cNvSpPr>
            <p:nvPr/>
          </p:nvSpPr>
          <p:spPr bwMode="auto">
            <a:xfrm>
              <a:off x="0" y="0"/>
              <a:ext cx="1361" cy="2069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grpSp>
          <p:nvGrpSpPr>
            <p:cNvPr id="43032" name="Group 34"/>
            <p:cNvGrpSpPr/>
            <p:nvPr/>
          </p:nvGrpSpPr>
          <p:grpSpPr bwMode="auto">
            <a:xfrm rot="5400000">
              <a:off x="-340" y="972"/>
              <a:ext cx="1776" cy="96"/>
              <a:chOff x="0" y="0"/>
              <a:chExt cx="1776" cy="96"/>
            </a:xfrm>
          </p:grpSpPr>
          <p:sp>
            <p:nvSpPr>
              <p:cNvPr id="43045" name="Rectangle 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7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43046" name="Oval 36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48" cy="4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p:grpSp>
        <p:sp>
          <p:nvSpPr>
            <p:cNvPr id="43033" name="Rectangle 37"/>
            <p:cNvSpPr>
              <a:spLocks noChangeArrowheads="1"/>
            </p:cNvSpPr>
            <p:nvPr/>
          </p:nvSpPr>
          <p:spPr bwMode="auto">
            <a:xfrm>
              <a:off x="404" y="22"/>
              <a:ext cx="1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600" b="1" i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o</a:t>
              </a: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3034" name="Line 38"/>
            <p:cNvSpPr>
              <a:spLocks noChangeShapeType="1"/>
            </p:cNvSpPr>
            <p:nvPr/>
          </p:nvSpPr>
          <p:spPr bwMode="auto">
            <a:xfrm>
              <a:off x="596" y="1524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5" name="Line 39"/>
            <p:cNvSpPr>
              <a:spLocks noChangeShapeType="1"/>
            </p:cNvSpPr>
            <p:nvPr/>
          </p:nvSpPr>
          <p:spPr bwMode="auto">
            <a:xfrm>
              <a:off x="596" y="180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6" name="Line 40"/>
            <p:cNvSpPr>
              <a:spLocks noChangeShapeType="1"/>
            </p:cNvSpPr>
            <p:nvPr/>
          </p:nvSpPr>
          <p:spPr bwMode="auto">
            <a:xfrm>
              <a:off x="740" y="180"/>
              <a:ext cx="0" cy="13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7" name="Rectangle 41"/>
            <p:cNvSpPr>
              <a:spLocks noChangeArrowheads="1"/>
            </p:cNvSpPr>
            <p:nvPr/>
          </p:nvSpPr>
          <p:spPr bwMode="auto">
            <a:xfrm>
              <a:off x="788" y="7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600" b="1" i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l</a:t>
              </a: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3038" name="AutoShape 42"/>
            <p:cNvSpPr>
              <a:spLocks noChangeArrowheads="1"/>
            </p:cNvSpPr>
            <p:nvPr/>
          </p:nvSpPr>
          <p:spPr bwMode="auto">
            <a:xfrm rot="-7529917">
              <a:off x="869" y="1510"/>
              <a:ext cx="91" cy="629"/>
            </a:xfrm>
            <a:prstGeom prst="moon">
              <a:avLst>
                <a:gd name="adj" fmla="val 3819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3039" name="Line 43"/>
            <p:cNvSpPr>
              <a:spLocks noChangeShapeType="1"/>
            </p:cNvSpPr>
            <p:nvPr/>
          </p:nvSpPr>
          <p:spPr bwMode="auto">
            <a:xfrm flipH="1">
              <a:off x="113" y="1661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3040" name="Object 44"/>
            <p:cNvGraphicFramePr>
              <a:graphicFrameLocks noChangeAspect="1"/>
            </p:cNvGraphicFramePr>
            <p:nvPr/>
          </p:nvGraphicFramePr>
          <p:xfrm>
            <a:off x="143" y="1650"/>
            <a:ext cx="25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55" name="Equation" r:id="rId11" imgW="241300" imgH="279400" progId="Equation.DSMT4">
                    <p:embed/>
                  </p:oleObj>
                </mc:Choice>
                <mc:Fallback>
                  <p:oleObj name="Equation" r:id="rId11" imgW="241300" imgH="2794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" y="1650"/>
                          <a:ext cx="25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1" name="Object 45"/>
            <p:cNvGraphicFramePr>
              <a:graphicFrameLocks noChangeAspect="1"/>
            </p:cNvGraphicFramePr>
            <p:nvPr/>
          </p:nvGraphicFramePr>
          <p:xfrm>
            <a:off x="907" y="1859"/>
            <a:ext cx="22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56" name="" r:id="rId13" imgW="609600" imgH="533400" progId="Equation.3">
                    <p:embed/>
                  </p:oleObj>
                </mc:Choice>
                <mc:Fallback>
                  <p:oleObj name="" r:id="rId13" imgW="609600" imgH="5334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1859"/>
                          <a:ext cx="22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2" name="Oval 46"/>
            <p:cNvSpPr>
              <a:spLocks noChangeArrowheads="1"/>
            </p:cNvSpPr>
            <p:nvPr/>
          </p:nvSpPr>
          <p:spPr bwMode="auto">
            <a:xfrm>
              <a:off x="340" y="14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43043" name="Object 47"/>
            <p:cNvGraphicFramePr>
              <a:graphicFrameLocks noChangeAspect="1"/>
            </p:cNvGraphicFramePr>
            <p:nvPr/>
          </p:nvGraphicFramePr>
          <p:xfrm>
            <a:off x="113" y="1326"/>
            <a:ext cx="2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57" name="" r:id="rId15" imgW="800100" imgH="584200" progId="Equation.3">
                    <p:embed/>
                  </p:oleObj>
                </mc:Choice>
                <mc:Fallback>
                  <p:oleObj name="" r:id="rId15" imgW="800100" imgH="5842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1326"/>
                          <a:ext cx="2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4" name="Line 48"/>
            <p:cNvSpPr>
              <a:spLocks noChangeShapeType="1"/>
            </p:cNvSpPr>
            <p:nvPr/>
          </p:nvSpPr>
          <p:spPr bwMode="auto">
            <a:xfrm flipV="1">
              <a:off x="1134" y="1542"/>
              <a:ext cx="45" cy="13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9265" name="Object 49"/>
          <p:cNvGraphicFramePr>
            <a:graphicFrameLocks noChangeAspect="1"/>
          </p:cNvGraphicFramePr>
          <p:nvPr/>
        </p:nvGraphicFramePr>
        <p:xfrm>
          <a:off x="6959600" y="2351088"/>
          <a:ext cx="111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8" name="" r:id="rId17" imgW="1118235" imgH="838835" progId="Equation.3">
                  <p:embed/>
                </p:oleObj>
              </mc:Choice>
              <mc:Fallback>
                <p:oleObj name="" r:id="rId17" imgW="1118235" imgH="838835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2351088"/>
                        <a:ext cx="1117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6" name="Object 50"/>
          <p:cNvGraphicFramePr>
            <a:graphicFrameLocks noChangeAspect="1"/>
          </p:cNvGraphicFramePr>
          <p:nvPr/>
        </p:nvGraphicFramePr>
        <p:xfrm>
          <a:off x="7058025" y="3336925"/>
          <a:ext cx="120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9" name="" r:id="rId19" imgW="1207135" imgH="838835" progId="Equation.3">
                  <p:embed/>
                </p:oleObj>
              </mc:Choice>
              <mc:Fallback>
                <p:oleObj name="" r:id="rId19" imgW="1207135" imgH="838835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3336925"/>
                        <a:ext cx="120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7" name="Text Box 51"/>
          <p:cNvSpPr txBox="1">
            <a:spLocks noChangeArrowheads="1"/>
          </p:cNvSpPr>
          <p:nvPr/>
        </p:nvSpPr>
        <p:spPr bwMode="auto">
          <a:xfrm>
            <a:off x="5810250" y="3311525"/>
            <a:ext cx="719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</a:t>
            </a: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9270" name="Rectangle 54"/>
          <p:cNvSpPr>
            <a:spLocks noChangeArrowheads="1"/>
          </p:cNvSpPr>
          <p:nvPr/>
        </p:nvSpPr>
        <p:spPr bwMode="auto">
          <a:xfrm>
            <a:off x="2232025" y="1150938"/>
            <a:ext cx="7048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杆</a:t>
            </a: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球系统碰撞前后对支点有角动量守恒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71" name="Object 55"/>
          <p:cNvGraphicFramePr>
            <a:graphicFrameLocks noChangeAspect="1"/>
          </p:cNvGraphicFramePr>
          <p:nvPr/>
        </p:nvGraphicFramePr>
        <p:xfrm>
          <a:off x="7296150" y="4232275"/>
          <a:ext cx="6762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0" name="" r:id="rId21" imgW="1371600" imgH="1651000" progId="Equation.3">
                  <p:embed/>
                </p:oleObj>
              </mc:Choice>
              <mc:Fallback>
                <p:oleObj name="" r:id="rId21" imgW="1371600" imgH="16510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150" y="4232275"/>
                        <a:ext cx="676275" cy="804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2" name="Object 56"/>
          <p:cNvGraphicFramePr>
            <a:graphicFrameLocks noChangeAspect="1"/>
          </p:cNvGraphicFramePr>
          <p:nvPr/>
        </p:nvGraphicFramePr>
        <p:xfrm>
          <a:off x="6818313" y="36718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1" name="" r:id="rId23" imgW="406400" imgH="381000" progId="Equation.3">
                  <p:embed/>
                </p:oleObj>
              </mc:Choice>
              <mc:Fallback>
                <p:oleObj name="" r:id="rId23" imgW="406400" imgH="3810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313" y="3671888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3" name="Object 57"/>
          <p:cNvGraphicFramePr>
            <a:graphicFrameLocks noChangeAspect="1"/>
          </p:cNvGraphicFramePr>
          <p:nvPr/>
        </p:nvGraphicFramePr>
        <p:xfrm>
          <a:off x="5856288" y="2532063"/>
          <a:ext cx="8556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2" name="Equation" r:id="rId25" imgW="330200" imgH="177800" progId="Equation.DSMT4">
                  <p:embed/>
                </p:oleObj>
              </mc:Choice>
              <mc:Fallback>
                <p:oleObj name="Equation" r:id="rId25" imgW="330200" imgH="1778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288" y="2532063"/>
                        <a:ext cx="8556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6600825" y="2351088"/>
            <a:ext cx="719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</a:t>
            </a: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9275" name="Object 59"/>
          <p:cNvGraphicFramePr>
            <a:graphicFrameLocks noChangeAspect="1"/>
          </p:cNvGraphicFramePr>
          <p:nvPr/>
        </p:nvGraphicFramePr>
        <p:xfrm>
          <a:off x="6091238" y="3600450"/>
          <a:ext cx="787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3" name="Equation" r:id="rId27" imgW="787400" imgH="330200" progId="Equation.DSMT4">
                  <p:embed/>
                </p:oleObj>
              </mc:Choice>
              <mc:Fallback>
                <p:oleObj name="Equation" r:id="rId27" imgW="787400" imgH="330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238" y="3600450"/>
                        <a:ext cx="787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8" name="矩形 1"/>
          <p:cNvSpPr>
            <a:spLocks noChangeArrowheads="1"/>
          </p:cNvSpPr>
          <p:nvPr/>
        </p:nvSpPr>
        <p:spPr bwMode="auto">
          <a:xfrm>
            <a:off x="2454275" y="365125"/>
            <a:ext cx="3895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杆在与球碰撞前瞬间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3029" name="对象 2"/>
          <p:cNvGraphicFramePr>
            <a:graphicFrameLocks noChangeAspect="1"/>
          </p:cNvGraphicFramePr>
          <p:nvPr/>
        </p:nvGraphicFramePr>
        <p:xfrm>
          <a:off x="5878513" y="53975"/>
          <a:ext cx="14605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4" name="Equation" r:id="rId29" imgW="622300" imgH="444500" progId="Equation.DSMT4">
                  <p:embed/>
                </p:oleObj>
              </mc:Choice>
              <mc:Fallback>
                <p:oleObj name="Equation" r:id="rId29" imgW="622300" imgH="4445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53975"/>
                        <a:ext cx="146050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91A31F-C509-4437-B1A3-734B2BC25F51}" type="slidenum">
              <a:rPr lang="en-US" altLang="zh-CN" sz="2400" b="1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b="1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0" grpId="0" autoUpdateAnimBg="0"/>
      <p:bldP spid="9267" grpId="0" autoUpdateAnimBg="0"/>
      <p:bldP spid="9270" grpId="0" autoUpdateAnimBg="0"/>
      <p:bldP spid="927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93663" y="36513"/>
            <a:ext cx="887412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一个质量为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，半径为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的水平均匀圆盘可绕通过其中心的光滑竖直轴自由转动。在盘的边缘上站着一个质量为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的人，起初两者均相对地面静止。当人沿盘的边缘走完一周时，盘对地面转过的角度多大？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300038" y="1768475"/>
            <a:ext cx="45704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解：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441348" name="Object 4"/>
          <p:cNvGraphicFramePr>
            <a:graphicFrameLocks noChangeAspect="1"/>
          </p:cNvGraphicFramePr>
          <p:nvPr/>
        </p:nvGraphicFramePr>
        <p:xfrm>
          <a:off x="711200" y="2295525"/>
          <a:ext cx="13271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99" name="公式" r:id="rId1" imgW="660400" imgH="203200" progId="Equation.3">
                  <p:embed/>
                </p:oleObj>
              </mc:Choice>
              <mc:Fallback>
                <p:oleObj name="公式" r:id="rId1" imgW="6604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295525"/>
                        <a:ext cx="13271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349" name="Group 5"/>
          <p:cNvGrpSpPr/>
          <p:nvPr/>
        </p:nvGrpSpPr>
        <p:grpSpPr bwMode="auto">
          <a:xfrm>
            <a:off x="6934200" y="2409825"/>
            <a:ext cx="2209800" cy="1736725"/>
            <a:chOff x="4537" y="2240"/>
            <a:chExt cx="1508" cy="1094"/>
          </a:xfrm>
        </p:grpSpPr>
        <p:sp>
          <p:nvSpPr>
            <p:cNvPr id="44064" name="Oval 6"/>
            <p:cNvSpPr>
              <a:spLocks noChangeArrowheads="1"/>
            </p:cNvSpPr>
            <p:nvPr/>
          </p:nvSpPr>
          <p:spPr bwMode="auto">
            <a:xfrm>
              <a:off x="4537" y="2259"/>
              <a:ext cx="1095" cy="1075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rgbClr val="660066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65" name="Line 7"/>
            <p:cNvSpPr>
              <a:spLocks noChangeShapeType="1"/>
            </p:cNvSpPr>
            <p:nvPr/>
          </p:nvSpPr>
          <p:spPr bwMode="auto">
            <a:xfrm>
              <a:off x="5085" y="2802"/>
              <a:ext cx="5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Oval 8"/>
            <p:cNvSpPr>
              <a:spLocks noChangeArrowheads="1"/>
            </p:cNvSpPr>
            <p:nvPr/>
          </p:nvSpPr>
          <p:spPr bwMode="auto">
            <a:xfrm>
              <a:off x="5578" y="2736"/>
              <a:ext cx="99" cy="99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67" name="Freeform 9"/>
            <p:cNvSpPr/>
            <p:nvPr/>
          </p:nvSpPr>
          <p:spPr bwMode="auto">
            <a:xfrm>
              <a:off x="5304" y="2240"/>
              <a:ext cx="296" cy="233"/>
            </a:xfrm>
            <a:custGeom>
              <a:avLst/>
              <a:gdLst>
                <a:gd name="T0" fmla="*/ 0 w 540"/>
                <a:gd name="T1" fmla="*/ 0 h 420"/>
                <a:gd name="T2" fmla="*/ 9 w 540"/>
                <a:gd name="T3" fmla="*/ 4 h 420"/>
                <a:gd name="T4" fmla="*/ 15 w 540"/>
                <a:gd name="T5" fmla="*/ 12 h 4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0" h="420">
                  <a:moveTo>
                    <a:pt x="0" y="0"/>
                  </a:moveTo>
                  <a:cubicBezTo>
                    <a:pt x="115" y="45"/>
                    <a:pt x="230" y="90"/>
                    <a:pt x="320" y="160"/>
                  </a:cubicBezTo>
                  <a:cubicBezTo>
                    <a:pt x="410" y="230"/>
                    <a:pt x="475" y="325"/>
                    <a:pt x="540" y="420"/>
                  </a:cubicBezTo>
                </a:path>
              </a:pathLst>
            </a:custGeom>
            <a:noFill/>
            <a:ln w="28575" cmpd="sng">
              <a:solidFill>
                <a:srgbClr val="660066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Text Box 10"/>
            <p:cNvSpPr txBox="1">
              <a:spLocks noChangeArrowheads="1"/>
            </p:cNvSpPr>
            <p:nvPr/>
          </p:nvSpPr>
          <p:spPr bwMode="auto">
            <a:xfrm>
              <a:off x="5650" y="2647"/>
              <a:ext cx="395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m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44069" name="Text Box 11"/>
            <p:cNvSpPr txBox="1">
              <a:spLocks noChangeArrowheads="1"/>
            </p:cNvSpPr>
            <p:nvPr/>
          </p:nvSpPr>
          <p:spPr bwMode="auto">
            <a:xfrm>
              <a:off x="5005" y="2471"/>
              <a:ext cx="41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5400" b="1">
                  <a:latin typeface="Times New Roman" panose="02020603050405020304" pitchFamily="18" charset="0"/>
                </a:rPr>
                <a:t>·</a:t>
              </a:r>
              <a:endParaRPr kumimoji="1" lang="en-US" altLang="zh-CN" sz="5400" b="1">
                <a:latin typeface="Times New Roman" panose="02020603050405020304" pitchFamily="18" charset="0"/>
              </a:endParaRPr>
            </a:p>
          </p:txBody>
        </p:sp>
        <p:sp>
          <p:nvSpPr>
            <p:cNvPr id="44070" name="Text Box 12"/>
            <p:cNvSpPr txBox="1">
              <a:spLocks noChangeArrowheads="1"/>
            </p:cNvSpPr>
            <p:nvPr/>
          </p:nvSpPr>
          <p:spPr bwMode="auto">
            <a:xfrm>
              <a:off x="4905" y="2747"/>
              <a:ext cx="416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O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44071" name="Text Box 13"/>
            <p:cNvSpPr txBox="1">
              <a:spLocks noChangeArrowheads="1"/>
            </p:cNvSpPr>
            <p:nvPr/>
          </p:nvSpPr>
          <p:spPr bwMode="auto">
            <a:xfrm>
              <a:off x="4614" y="2456"/>
              <a:ext cx="416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M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44072" name="Text Box 14"/>
            <p:cNvSpPr txBox="1">
              <a:spLocks noChangeArrowheads="1"/>
            </p:cNvSpPr>
            <p:nvPr/>
          </p:nvSpPr>
          <p:spPr bwMode="auto">
            <a:xfrm>
              <a:off x="4996" y="2337"/>
              <a:ext cx="41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R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73" name="Object 15"/>
            <p:cNvGraphicFramePr>
              <a:graphicFrameLocks noChangeAspect="1"/>
            </p:cNvGraphicFramePr>
            <p:nvPr/>
          </p:nvGraphicFramePr>
          <p:xfrm>
            <a:off x="5639" y="2346"/>
            <a:ext cx="23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00" name="公式" r:id="rId3" imgW="203200" imgH="177800" progId="Equation.3">
                    <p:embed/>
                  </p:oleObj>
                </mc:Choice>
                <mc:Fallback>
                  <p:oleObj name="公式" r:id="rId3" imgW="203200" imgH="177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9" y="2346"/>
                          <a:ext cx="23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4" name="Line 16"/>
            <p:cNvSpPr>
              <a:spLocks noChangeShapeType="1"/>
            </p:cNvSpPr>
            <p:nvPr/>
          </p:nvSpPr>
          <p:spPr bwMode="auto">
            <a:xfrm flipV="1">
              <a:off x="5107" y="2344"/>
              <a:ext cx="273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5" name="Freeform 17"/>
            <p:cNvSpPr/>
            <p:nvPr/>
          </p:nvSpPr>
          <p:spPr bwMode="auto">
            <a:xfrm>
              <a:off x="5191" y="2632"/>
              <a:ext cx="108" cy="168"/>
            </a:xfrm>
            <a:custGeom>
              <a:avLst/>
              <a:gdLst>
                <a:gd name="T0" fmla="*/ 0 w 110"/>
                <a:gd name="T1" fmla="*/ 0 h 168"/>
                <a:gd name="T2" fmla="*/ 84 w 110"/>
                <a:gd name="T3" fmla="*/ 84 h 168"/>
                <a:gd name="T4" fmla="*/ 77 w 110"/>
                <a:gd name="T5" fmla="*/ 168 h 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" h="168">
                  <a:moveTo>
                    <a:pt x="0" y="0"/>
                  </a:moveTo>
                  <a:cubicBezTo>
                    <a:pt x="41" y="28"/>
                    <a:pt x="82" y="56"/>
                    <a:pt x="96" y="84"/>
                  </a:cubicBezTo>
                  <a:cubicBezTo>
                    <a:pt x="110" y="112"/>
                    <a:pt x="97" y="140"/>
                    <a:pt x="84" y="168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76" name="Object 18"/>
            <p:cNvGraphicFramePr>
              <a:graphicFrameLocks noChangeAspect="1"/>
            </p:cNvGraphicFramePr>
            <p:nvPr/>
          </p:nvGraphicFramePr>
          <p:xfrm>
            <a:off x="5300" y="2532"/>
            <a:ext cx="16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01" name="公式" r:id="rId5" imgW="342900" imgH="444500" progId="Equation.3">
                    <p:embed/>
                  </p:oleObj>
                </mc:Choice>
                <mc:Fallback>
                  <p:oleObj name="公式" r:id="rId5" imgW="342900" imgH="4445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0" y="2532"/>
                          <a:ext cx="161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7" name="Line 19"/>
            <p:cNvSpPr>
              <a:spLocks noChangeShapeType="1"/>
            </p:cNvSpPr>
            <p:nvPr/>
          </p:nvSpPr>
          <p:spPr bwMode="auto">
            <a:xfrm>
              <a:off x="5133" y="2812"/>
              <a:ext cx="465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78" name="Object 20"/>
            <p:cNvGraphicFramePr>
              <a:graphicFrameLocks noChangeAspect="1"/>
            </p:cNvGraphicFramePr>
            <p:nvPr/>
          </p:nvGraphicFramePr>
          <p:xfrm>
            <a:off x="5349" y="2773"/>
            <a:ext cx="19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02" name="公式" r:id="rId7" imgW="139700" imgH="215900" progId="Equation.3">
                    <p:embed/>
                  </p:oleObj>
                </mc:Choice>
                <mc:Fallback>
                  <p:oleObj name="公式" r:id="rId7" imgW="139700" imgH="2159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9" y="2773"/>
                          <a:ext cx="193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9" name="Freeform 21"/>
            <p:cNvSpPr/>
            <p:nvPr/>
          </p:nvSpPr>
          <p:spPr bwMode="auto">
            <a:xfrm rot="10304160" flipH="1">
              <a:off x="5483" y="2990"/>
              <a:ext cx="232" cy="241"/>
            </a:xfrm>
            <a:custGeom>
              <a:avLst/>
              <a:gdLst>
                <a:gd name="T0" fmla="*/ 0 w 540"/>
                <a:gd name="T1" fmla="*/ 0 h 420"/>
                <a:gd name="T2" fmla="*/ 2 w 540"/>
                <a:gd name="T3" fmla="*/ 6 h 420"/>
                <a:gd name="T4" fmla="*/ 3 w 540"/>
                <a:gd name="T5" fmla="*/ 15 h 4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0" h="420">
                  <a:moveTo>
                    <a:pt x="0" y="0"/>
                  </a:moveTo>
                  <a:cubicBezTo>
                    <a:pt x="115" y="45"/>
                    <a:pt x="230" y="90"/>
                    <a:pt x="320" y="160"/>
                  </a:cubicBezTo>
                  <a:cubicBezTo>
                    <a:pt x="410" y="230"/>
                    <a:pt x="475" y="325"/>
                    <a:pt x="540" y="420"/>
                  </a:cubicBezTo>
                </a:path>
              </a:pathLst>
            </a:custGeom>
            <a:noFill/>
            <a:ln w="28575" cmpd="sng">
              <a:solidFill>
                <a:srgbClr val="660066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080" name="Object 22"/>
            <p:cNvGraphicFramePr>
              <a:graphicFrameLocks noChangeAspect="1"/>
            </p:cNvGraphicFramePr>
            <p:nvPr/>
          </p:nvGraphicFramePr>
          <p:xfrm>
            <a:off x="5626" y="3050"/>
            <a:ext cx="29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03" name="公式" r:id="rId9" imgW="279400" imgH="266700" progId="Equation.3">
                    <p:embed/>
                  </p:oleObj>
                </mc:Choice>
                <mc:Fallback>
                  <p:oleObj name="公式" r:id="rId9" imgW="279400" imgH="2667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6" y="3050"/>
                          <a:ext cx="29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1367" name="Rectangle 23"/>
          <p:cNvSpPr>
            <a:spLocks noChangeArrowheads="1"/>
          </p:cNvSpPr>
          <p:nvPr/>
        </p:nvSpPr>
        <p:spPr bwMode="auto">
          <a:xfrm>
            <a:off x="900113" y="1781175"/>
            <a:ext cx="7753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系统对竖直轴的角动量守恒。</a:t>
            </a:r>
            <a:endParaRPr lang="zh-CN" altLang="en-US" sz="2400" b="1"/>
          </a:p>
        </p:txBody>
      </p:sp>
      <p:sp>
        <p:nvSpPr>
          <p:cNvPr id="441368" name="Rectangle 24"/>
          <p:cNvSpPr>
            <a:spLocks noChangeArrowheads="1"/>
          </p:cNvSpPr>
          <p:nvPr/>
        </p:nvSpPr>
        <p:spPr bwMode="auto">
          <a:xfrm>
            <a:off x="4870450" y="1781175"/>
            <a:ext cx="45656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系统的初始角动量为零。</a:t>
            </a:r>
            <a:endParaRPr lang="zh-CN" altLang="en-US" sz="2400" b="1"/>
          </a:p>
        </p:txBody>
      </p:sp>
      <p:graphicFrame>
        <p:nvGraphicFramePr>
          <p:cNvPr id="441369" name="Object 25"/>
          <p:cNvGraphicFramePr>
            <a:graphicFrameLocks noChangeAspect="1"/>
          </p:cNvGraphicFramePr>
          <p:nvPr/>
        </p:nvGraphicFramePr>
        <p:xfrm>
          <a:off x="790575" y="2741613"/>
          <a:ext cx="23034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4" name="公式" r:id="rId11" imgW="1016000" imgH="203200" progId="Equation.3">
                  <p:embed/>
                </p:oleObj>
              </mc:Choice>
              <mc:Fallback>
                <p:oleObj name="公式" r:id="rId11" imgW="1016000" imgH="203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2741613"/>
                        <a:ext cx="23034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70" name="Object 26"/>
          <p:cNvGraphicFramePr>
            <a:graphicFrameLocks noChangeAspect="1"/>
          </p:cNvGraphicFramePr>
          <p:nvPr/>
        </p:nvGraphicFramePr>
        <p:xfrm>
          <a:off x="1501775" y="3165475"/>
          <a:ext cx="24288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5" name="Equation" r:id="rId13" imgW="1040765" imgH="203200" progId="Equation.DSMT4">
                  <p:embed/>
                </p:oleObj>
              </mc:Choice>
              <mc:Fallback>
                <p:oleObj name="Equation" r:id="rId13" imgW="1040765" imgH="203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165475"/>
                        <a:ext cx="24288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71" name="Object 27"/>
          <p:cNvGraphicFramePr>
            <a:graphicFrameLocks noChangeAspect="1"/>
          </p:cNvGraphicFramePr>
          <p:nvPr/>
        </p:nvGraphicFramePr>
        <p:xfrm>
          <a:off x="1150938" y="4376738"/>
          <a:ext cx="12493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6" name="Equation" r:id="rId15" imgW="621665" imgH="177800" progId="Equation.DSMT4">
                  <p:embed/>
                </p:oleObj>
              </mc:Choice>
              <mc:Fallback>
                <p:oleObj name="Equation" r:id="rId15" imgW="621665" imgH="177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376738"/>
                        <a:ext cx="12493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72" name="Object 28"/>
          <p:cNvGraphicFramePr>
            <a:graphicFrameLocks noChangeAspect="1"/>
          </p:cNvGraphicFramePr>
          <p:nvPr/>
        </p:nvGraphicFramePr>
        <p:xfrm>
          <a:off x="1185863" y="3649663"/>
          <a:ext cx="22431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7" name="公式" r:id="rId17" imgW="1981200" imgH="304800" progId="Equation.3">
                  <p:embed/>
                </p:oleObj>
              </mc:Choice>
              <mc:Fallback>
                <p:oleObj name="公式" r:id="rId17" imgW="1981200" imgH="304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3649663"/>
                        <a:ext cx="2243137" cy="4968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73" name="Object 29"/>
          <p:cNvGraphicFramePr>
            <a:graphicFrameLocks noChangeAspect="1"/>
          </p:cNvGraphicFramePr>
          <p:nvPr/>
        </p:nvGraphicFramePr>
        <p:xfrm>
          <a:off x="2386013" y="4124325"/>
          <a:ext cx="16795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8" name="Equation" r:id="rId19" imgW="735965" imgH="406400" progId="Equation.DSMT4">
                  <p:embed/>
                </p:oleObj>
              </mc:Choice>
              <mc:Fallback>
                <p:oleObj name="Equation" r:id="rId19" imgW="735965" imgH="406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4124325"/>
                        <a:ext cx="167957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74" name="Object 30"/>
          <p:cNvGraphicFramePr>
            <a:graphicFrameLocks noChangeAspect="1"/>
          </p:cNvGraphicFramePr>
          <p:nvPr/>
        </p:nvGraphicFramePr>
        <p:xfrm>
          <a:off x="712788" y="4816475"/>
          <a:ext cx="311943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9" name="Equation" r:id="rId21" imgW="1332865" imgH="406400" progId="Equation.DSMT4">
                  <p:embed/>
                </p:oleObj>
              </mc:Choice>
              <mc:Fallback>
                <p:oleObj name="Equation" r:id="rId21" imgW="1332865" imgH="4064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4816475"/>
                        <a:ext cx="311943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75" name="Object 31"/>
          <p:cNvGraphicFramePr>
            <a:graphicFrameLocks noChangeAspect="1"/>
          </p:cNvGraphicFramePr>
          <p:nvPr/>
        </p:nvGraphicFramePr>
        <p:xfrm>
          <a:off x="576263" y="5730875"/>
          <a:ext cx="34512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0" name="公式" r:id="rId23" imgW="1308100" imgH="368300" progId="Equation.3">
                  <p:embed/>
                </p:oleObj>
              </mc:Choice>
              <mc:Fallback>
                <p:oleObj name="公式" r:id="rId23" imgW="1308100" imgH="368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730875"/>
                        <a:ext cx="34512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76" name="Object 32"/>
          <p:cNvGraphicFramePr>
            <a:graphicFrameLocks noChangeAspect="1"/>
          </p:cNvGraphicFramePr>
          <p:nvPr/>
        </p:nvGraphicFramePr>
        <p:xfrm>
          <a:off x="4330700" y="2409825"/>
          <a:ext cx="24971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1" name="公式" r:id="rId25" imgW="951865" imgH="330200" progId="Equation.3">
                  <p:embed/>
                </p:oleObj>
              </mc:Choice>
              <mc:Fallback>
                <p:oleObj name="公式" r:id="rId25" imgW="951865" imgH="330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2409825"/>
                        <a:ext cx="24971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77" name="Object 33"/>
          <p:cNvGraphicFramePr>
            <a:graphicFrameLocks noChangeAspect="1"/>
          </p:cNvGraphicFramePr>
          <p:nvPr/>
        </p:nvGraphicFramePr>
        <p:xfrm>
          <a:off x="4375150" y="3300413"/>
          <a:ext cx="22685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2" name="公式" r:id="rId27" imgW="862965" imgH="330200" progId="Equation.3">
                  <p:embed/>
                </p:oleObj>
              </mc:Choice>
              <mc:Fallback>
                <p:oleObj name="公式" r:id="rId27" imgW="862965" imgH="330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3300413"/>
                        <a:ext cx="22685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78" name="Object 34"/>
          <p:cNvGraphicFramePr>
            <a:graphicFrameLocks noChangeAspect="1"/>
          </p:cNvGraphicFramePr>
          <p:nvPr/>
        </p:nvGraphicFramePr>
        <p:xfrm>
          <a:off x="5194300" y="3281363"/>
          <a:ext cx="17462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3" name="Equation" r:id="rId29" imgW="139700" imgH="177800" progId="Equation.DSMT4">
                  <p:embed/>
                </p:oleObj>
              </mc:Choice>
              <mc:Fallback>
                <p:oleObj name="Equation" r:id="rId29" imgW="139700" imgH="177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3281363"/>
                        <a:ext cx="174625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79" name="Object 35"/>
          <p:cNvGraphicFramePr>
            <a:graphicFrameLocks noChangeAspect="1"/>
          </p:cNvGraphicFramePr>
          <p:nvPr/>
        </p:nvGraphicFramePr>
        <p:xfrm>
          <a:off x="5087938" y="3867150"/>
          <a:ext cx="19208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4" name="Equation" r:id="rId31" imgW="165100" imgH="203200" progId="Equation.DSMT4">
                  <p:embed/>
                </p:oleObj>
              </mc:Choice>
              <mc:Fallback>
                <p:oleObj name="Equation" r:id="rId31" imgW="165100" imgH="2032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3867150"/>
                        <a:ext cx="192087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80" name="Object 36"/>
          <p:cNvGraphicFramePr>
            <a:graphicFrameLocks noChangeAspect="1"/>
          </p:cNvGraphicFramePr>
          <p:nvPr/>
        </p:nvGraphicFramePr>
        <p:xfrm>
          <a:off x="6059488" y="3279775"/>
          <a:ext cx="2063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5" name="Equation" r:id="rId33" imgW="139700" imgH="165100" progId="Equation.DSMT4">
                  <p:embed/>
                </p:oleObj>
              </mc:Choice>
              <mc:Fallback>
                <p:oleObj name="Equation" r:id="rId33" imgW="139700" imgH="1651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3279775"/>
                        <a:ext cx="20637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81" name="Object 37"/>
          <p:cNvGraphicFramePr>
            <a:graphicFrameLocks noChangeAspect="1"/>
          </p:cNvGraphicFramePr>
          <p:nvPr/>
        </p:nvGraphicFramePr>
        <p:xfrm>
          <a:off x="5964238" y="3871913"/>
          <a:ext cx="1857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6" name="Equation" r:id="rId35" imgW="165100" imgH="203200" progId="Equation.DSMT4">
                  <p:embed/>
                </p:oleObj>
              </mc:Choice>
              <mc:Fallback>
                <p:oleObj name="Equation" r:id="rId35" imgW="165100" imgH="203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3871913"/>
                        <a:ext cx="185737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82" name="Object 38"/>
          <p:cNvGraphicFramePr>
            <a:graphicFrameLocks noChangeAspect="1"/>
          </p:cNvGraphicFramePr>
          <p:nvPr/>
        </p:nvGraphicFramePr>
        <p:xfrm>
          <a:off x="4668838" y="4070350"/>
          <a:ext cx="15557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7" name="Equation" r:id="rId37" imgW="735965" imgH="406400" progId="Equation.DSMT4">
                  <p:embed/>
                </p:oleObj>
              </mc:Choice>
              <mc:Fallback>
                <p:oleObj name="Equation" r:id="rId37" imgW="735965" imgH="4064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4070350"/>
                        <a:ext cx="15557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83" name="Object 39"/>
          <p:cNvGraphicFramePr>
            <a:graphicFrameLocks noChangeAspect="1"/>
          </p:cNvGraphicFramePr>
          <p:nvPr/>
        </p:nvGraphicFramePr>
        <p:xfrm>
          <a:off x="4640263" y="5033963"/>
          <a:ext cx="23876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8" name="Equation" r:id="rId39" imgW="1129665" imgH="406400" progId="Equation.DSMT4">
                  <p:embed/>
                </p:oleObj>
              </mc:Choice>
              <mc:Fallback>
                <p:oleObj name="Equation" r:id="rId39" imgW="1129665" imgH="406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5033963"/>
                        <a:ext cx="23876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84" name="Object 40"/>
          <p:cNvGraphicFramePr>
            <a:graphicFrameLocks noChangeAspect="1"/>
          </p:cNvGraphicFramePr>
          <p:nvPr/>
        </p:nvGraphicFramePr>
        <p:xfrm>
          <a:off x="4391025" y="5865813"/>
          <a:ext cx="26558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9" name="Equation" r:id="rId41" imgW="1256665" imgH="406400" progId="Equation.DSMT4">
                  <p:embed/>
                </p:oleObj>
              </mc:Choice>
              <mc:Fallback>
                <p:oleObj name="Equation" r:id="rId41" imgW="1256665" imgH="4064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5865813"/>
                        <a:ext cx="265588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85" name="Object 41"/>
          <p:cNvGraphicFramePr>
            <a:graphicFrameLocks noChangeAspect="1"/>
          </p:cNvGraphicFramePr>
          <p:nvPr/>
        </p:nvGraphicFramePr>
        <p:xfrm>
          <a:off x="6602413" y="4495800"/>
          <a:ext cx="19859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20" name="公式" r:id="rId43" imgW="939165" imgH="330200" progId="Equation.3">
                  <p:embed/>
                </p:oleObj>
              </mc:Choice>
              <mc:Fallback>
                <p:oleObj name="公式" r:id="rId43" imgW="939165" imgH="330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4495800"/>
                        <a:ext cx="198596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87" name="Line 43"/>
          <p:cNvSpPr>
            <a:spLocks noChangeShapeType="1"/>
          </p:cNvSpPr>
          <p:nvPr/>
        </p:nvSpPr>
        <p:spPr bwMode="auto">
          <a:xfrm>
            <a:off x="4219575" y="2243138"/>
            <a:ext cx="0" cy="461486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58" name="Rectangle 45">
            <a:hlinkClick r:id="" action="ppaction://macro?name=TimerOnOff"/>
          </p:cNvPr>
          <p:cNvSpPr>
            <a:spLocks noChangeArrowheads="1"/>
          </p:cNvSpPr>
          <p:nvPr/>
        </p:nvSpPr>
        <p:spPr bwMode="auto">
          <a:xfrm>
            <a:off x="8528050" y="-41275"/>
            <a:ext cx="185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59" name="Rectangle 46">
            <a:hlinkClick r:id="" action="ppaction://macro?name=TimerOnOff"/>
          </p:cNvPr>
          <p:cNvSpPr>
            <a:spLocks noChangeArrowheads="1"/>
          </p:cNvSpPr>
          <p:nvPr/>
        </p:nvSpPr>
        <p:spPr bwMode="auto">
          <a:xfrm>
            <a:off x="8528050" y="-41275"/>
            <a:ext cx="185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6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E9E11-4C6B-453A-83CE-375D8A914A87}" type="slidenum">
              <a:rPr lang="en-US" altLang="zh-CN" sz="2400" b="1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b="1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6761163" y="4513263"/>
            <a:ext cx="1698625" cy="741362"/>
            <a:chOff x="6760723" y="4513634"/>
            <a:chExt cx="1698942" cy="740719"/>
          </a:xfrm>
        </p:grpSpPr>
        <p:cxnSp>
          <p:nvCxnSpPr>
            <p:cNvPr id="44062" name="直接连接符 2"/>
            <p:cNvCxnSpPr>
              <a:cxnSpLocks noChangeShapeType="1"/>
            </p:cNvCxnSpPr>
            <p:nvPr/>
          </p:nvCxnSpPr>
          <p:spPr bwMode="auto">
            <a:xfrm>
              <a:off x="6760723" y="4591455"/>
              <a:ext cx="1698942" cy="622571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63" name="直接连接符 51"/>
            <p:cNvCxnSpPr>
              <a:cxnSpLocks noChangeShapeType="1"/>
            </p:cNvCxnSpPr>
            <p:nvPr/>
          </p:nvCxnSpPr>
          <p:spPr bwMode="auto">
            <a:xfrm flipV="1">
              <a:off x="6843012" y="4513634"/>
              <a:ext cx="1616653" cy="740719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4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4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4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4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4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4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4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4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44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44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44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4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4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44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4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44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44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/>
      <p:bldP spid="441367" grpId="0"/>
      <p:bldP spid="441368" grpId="0"/>
      <p:bldP spid="4413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370" name="Group 2"/>
          <p:cNvGrpSpPr/>
          <p:nvPr/>
        </p:nvGrpSpPr>
        <p:grpSpPr bwMode="auto">
          <a:xfrm>
            <a:off x="5654675" y="714375"/>
            <a:ext cx="3354388" cy="3854450"/>
            <a:chOff x="365" y="588"/>
            <a:chExt cx="2297" cy="2428"/>
          </a:xfrm>
        </p:grpSpPr>
        <p:sp>
          <p:nvSpPr>
            <p:cNvPr id="45086" name="Text Box 3"/>
            <p:cNvSpPr txBox="1">
              <a:spLocks noChangeArrowheads="1"/>
            </p:cNvSpPr>
            <p:nvPr/>
          </p:nvSpPr>
          <p:spPr bwMode="auto">
            <a:xfrm>
              <a:off x="970" y="588"/>
              <a:ext cx="146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m 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黏土块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)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45087" name="Group 4"/>
            <p:cNvGrpSpPr/>
            <p:nvPr/>
          </p:nvGrpSpPr>
          <p:grpSpPr bwMode="auto">
            <a:xfrm>
              <a:off x="365" y="673"/>
              <a:ext cx="2297" cy="2343"/>
              <a:chOff x="365" y="673"/>
              <a:chExt cx="2297" cy="2343"/>
            </a:xfrm>
          </p:grpSpPr>
          <p:sp>
            <p:nvSpPr>
              <p:cNvPr id="45088" name="Oval 5"/>
              <p:cNvSpPr>
                <a:spLocks noChangeArrowheads="1"/>
              </p:cNvSpPr>
              <p:nvPr/>
            </p:nvSpPr>
            <p:spPr bwMode="auto">
              <a:xfrm>
                <a:off x="365" y="1712"/>
                <a:ext cx="1008" cy="976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660066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/>
              </a:p>
            </p:txBody>
          </p:sp>
          <p:sp>
            <p:nvSpPr>
              <p:cNvPr id="45089" name="Line 6"/>
              <p:cNvSpPr>
                <a:spLocks noChangeShapeType="1"/>
              </p:cNvSpPr>
              <p:nvPr/>
            </p:nvSpPr>
            <p:spPr bwMode="auto">
              <a:xfrm>
                <a:off x="864" y="2211"/>
                <a:ext cx="1082" cy="0"/>
              </a:xfrm>
              <a:prstGeom prst="line">
                <a:avLst/>
              </a:prstGeom>
              <a:noFill/>
              <a:ln w="19050">
                <a:solidFill>
                  <a:srgbClr val="CC0099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0" name="Line 7"/>
              <p:cNvSpPr>
                <a:spLocks noChangeShapeType="1"/>
              </p:cNvSpPr>
              <p:nvPr/>
            </p:nvSpPr>
            <p:spPr bwMode="auto">
              <a:xfrm rot="16200000" flipV="1">
                <a:off x="158" y="1495"/>
                <a:ext cx="1432" cy="0"/>
              </a:xfrm>
              <a:prstGeom prst="line">
                <a:avLst/>
              </a:prstGeom>
              <a:noFill/>
              <a:ln w="19050">
                <a:solidFill>
                  <a:srgbClr val="CC0099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1" name="Text Box 8"/>
              <p:cNvSpPr txBox="1">
                <a:spLocks noChangeArrowheads="1"/>
              </p:cNvSpPr>
              <p:nvPr/>
            </p:nvSpPr>
            <p:spPr bwMode="auto">
              <a:xfrm>
                <a:off x="594" y="673"/>
                <a:ext cx="37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 y</a:t>
                </a:r>
                <a:endParaRPr kumimoji="1" lang="en-US" altLang="zh-CN" sz="28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92" name="Text Box 9"/>
              <p:cNvSpPr txBox="1">
                <a:spLocks noChangeArrowheads="1"/>
              </p:cNvSpPr>
              <p:nvPr/>
            </p:nvSpPr>
            <p:spPr bwMode="auto">
              <a:xfrm>
                <a:off x="1951" y="1964"/>
                <a:ext cx="37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x</a:t>
                </a:r>
                <a:endParaRPr kumimoji="1" lang="en-US" altLang="zh-CN" sz="28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93" name="Oval 10"/>
              <p:cNvSpPr>
                <a:spLocks noChangeArrowheads="1"/>
              </p:cNvSpPr>
              <p:nvPr/>
            </p:nvSpPr>
            <p:spPr bwMode="auto">
              <a:xfrm>
                <a:off x="1076" y="874"/>
                <a:ext cx="95" cy="96"/>
              </a:xfrm>
              <a:prstGeom prst="ellipse">
                <a:avLst/>
              </a:prstGeom>
              <a:solidFill>
                <a:srgbClr val="FF9900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5094" name="Line 11"/>
              <p:cNvSpPr>
                <a:spLocks noChangeShapeType="1"/>
              </p:cNvSpPr>
              <p:nvPr/>
            </p:nvSpPr>
            <p:spPr bwMode="auto">
              <a:xfrm flipV="1">
                <a:off x="864" y="1776"/>
                <a:ext cx="244" cy="43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5" name="Line 12"/>
              <p:cNvSpPr>
                <a:spLocks noChangeShapeType="1"/>
              </p:cNvSpPr>
              <p:nvPr/>
            </p:nvSpPr>
            <p:spPr bwMode="auto">
              <a:xfrm flipV="1">
                <a:off x="1117" y="959"/>
                <a:ext cx="0" cy="820"/>
              </a:xfrm>
              <a:prstGeom prst="line">
                <a:avLst/>
              </a:prstGeom>
              <a:noFill/>
              <a:ln w="28575">
                <a:solidFill>
                  <a:srgbClr val="660066"/>
                </a:solidFill>
                <a:prstDash val="dash"/>
                <a:round/>
                <a:head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6" name="Line 13"/>
              <p:cNvSpPr>
                <a:spLocks noChangeShapeType="1"/>
              </p:cNvSpPr>
              <p:nvPr/>
            </p:nvSpPr>
            <p:spPr bwMode="auto">
              <a:xfrm>
                <a:off x="1129" y="917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CC00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7" name="Line 14"/>
              <p:cNvSpPr>
                <a:spLocks noChangeShapeType="1"/>
              </p:cNvSpPr>
              <p:nvPr/>
            </p:nvSpPr>
            <p:spPr bwMode="auto">
              <a:xfrm>
                <a:off x="1129" y="1765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CC00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8" name="Line 15"/>
              <p:cNvSpPr>
                <a:spLocks noChangeShapeType="1"/>
              </p:cNvSpPr>
              <p:nvPr/>
            </p:nvSpPr>
            <p:spPr bwMode="auto">
              <a:xfrm>
                <a:off x="1447" y="1437"/>
                <a:ext cx="0" cy="339"/>
              </a:xfrm>
              <a:prstGeom prst="line">
                <a:avLst/>
              </a:prstGeom>
              <a:noFill/>
              <a:ln w="19050">
                <a:solidFill>
                  <a:srgbClr val="CC0099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9" name="Line 16"/>
              <p:cNvSpPr>
                <a:spLocks noChangeShapeType="1"/>
              </p:cNvSpPr>
              <p:nvPr/>
            </p:nvSpPr>
            <p:spPr bwMode="auto">
              <a:xfrm flipV="1">
                <a:off x="1436" y="906"/>
                <a:ext cx="0" cy="308"/>
              </a:xfrm>
              <a:prstGeom prst="line">
                <a:avLst/>
              </a:prstGeom>
              <a:noFill/>
              <a:ln w="19050">
                <a:solidFill>
                  <a:srgbClr val="CC0099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0" name="Text Box 17"/>
              <p:cNvSpPr txBox="1">
                <a:spLocks noChangeArrowheads="1"/>
              </p:cNvSpPr>
              <p:nvPr/>
            </p:nvSpPr>
            <p:spPr bwMode="auto">
              <a:xfrm>
                <a:off x="1320" y="1146"/>
                <a:ext cx="413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8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01" name="Text Box 18"/>
              <p:cNvSpPr txBox="1">
                <a:spLocks noChangeArrowheads="1"/>
              </p:cNvSpPr>
              <p:nvPr/>
            </p:nvSpPr>
            <p:spPr bwMode="auto">
              <a:xfrm>
                <a:off x="874" y="1435"/>
                <a:ext cx="37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P</a:t>
                </a:r>
                <a:endParaRPr kumimoji="1"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02" name="Freeform 19"/>
              <p:cNvSpPr/>
              <p:nvPr/>
            </p:nvSpPr>
            <p:spPr bwMode="auto">
              <a:xfrm>
                <a:off x="938" y="2083"/>
                <a:ext cx="85" cy="117"/>
              </a:xfrm>
              <a:custGeom>
                <a:avLst/>
                <a:gdLst>
                  <a:gd name="T0" fmla="*/ 0 w 140"/>
                  <a:gd name="T1" fmla="*/ 0 h 220"/>
                  <a:gd name="T2" fmla="*/ 6 w 140"/>
                  <a:gd name="T3" fmla="*/ 2 h 220"/>
                  <a:gd name="T4" fmla="*/ 6 w 140"/>
                  <a:gd name="T5" fmla="*/ 5 h 22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0" h="220">
                    <a:moveTo>
                      <a:pt x="0" y="0"/>
                    </a:moveTo>
                    <a:cubicBezTo>
                      <a:pt x="50" y="21"/>
                      <a:pt x="100" y="43"/>
                      <a:pt x="120" y="80"/>
                    </a:cubicBezTo>
                    <a:cubicBezTo>
                      <a:pt x="140" y="117"/>
                      <a:pt x="130" y="168"/>
                      <a:pt x="120" y="220"/>
                    </a:cubicBezTo>
                  </a:path>
                </a:pathLst>
              </a:custGeom>
              <a:noFill/>
              <a:ln w="19050" cmpd="sng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3" name="Text Box 20"/>
              <p:cNvSpPr txBox="1">
                <a:spLocks noChangeArrowheads="1"/>
              </p:cNvSpPr>
              <p:nvPr/>
            </p:nvSpPr>
            <p:spPr bwMode="auto">
              <a:xfrm>
                <a:off x="910" y="1924"/>
                <a:ext cx="37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latin typeface="宋体" panose="02010600030101010101" pitchFamily="2" charset="-122"/>
                  </a:rPr>
                  <a:t>θ</a:t>
                </a:r>
                <a:endParaRPr kumimoji="1"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04" name="Text Box 21"/>
              <p:cNvSpPr txBox="1">
                <a:spLocks noChangeArrowheads="1"/>
              </p:cNvSpPr>
              <p:nvPr/>
            </p:nvSpPr>
            <p:spPr bwMode="auto">
              <a:xfrm>
                <a:off x="581" y="2044"/>
                <a:ext cx="414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O</a:t>
                </a:r>
                <a:endParaRPr kumimoji="1"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05" name="Text Box 22"/>
              <p:cNvSpPr txBox="1">
                <a:spLocks noChangeArrowheads="1"/>
              </p:cNvSpPr>
              <p:nvPr/>
            </p:nvSpPr>
            <p:spPr bwMode="auto">
              <a:xfrm>
                <a:off x="460" y="1797"/>
                <a:ext cx="414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M</a:t>
                </a:r>
                <a:endParaRPr kumimoji="1"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06" name="Text Box 23"/>
              <p:cNvSpPr txBox="1">
                <a:spLocks noChangeArrowheads="1"/>
              </p:cNvSpPr>
              <p:nvPr/>
            </p:nvSpPr>
            <p:spPr bwMode="auto">
              <a:xfrm>
                <a:off x="456" y="2239"/>
                <a:ext cx="838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光滑轴</a:t>
                </a:r>
                <a:endParaRPr kumimoji="1"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07" name="Text Box 24"/>
              <p:cNvSpPr txBox="1">
                <a:spLocks noChangeArrowheads="1"/>
              </p:cNvSpPr>
              <p:nvPr/>
            </p:nvSpPr>
            <p:spPr bwMode="auto">
              <a:xfrm>
                <a:off x="414" y="2698"/>
                <a:ext cx="1144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匀质圆盘</a:t>
                </a:r>
                <a:endParaRPr kumimoji="1"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08" name="Text Box 25"/>
              <p:cNvSpPr txBox="1">
                <a:spLocks noChangeArrowheads="1"/>
              </p:cNvSpPr>
              <p:nvPr/>
            </p:nvSpPr>
            <p:spPr bwMode="auto">
              <a:xfrm>
                <a:off x="1433" y="2238"/>
                <a:ext cx="1229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（水平）</a:t>
                </a:r>
                <a:endParaRPr kumimoji="1"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09" name="Text Box 26"/>
              <p:cNvSpPr txBox="1">
                <a:spLocks noChangeArrowheads="1"/>
              </p:cNvSpPr>
              <p:nvPr/>
            </p:nvSpPr>
            <p:spPr bwMode="auto">
              <a:xfrm>
                <a:off x="827" y="1703"/>
                <a:ext cx="414" cy="3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R</a:t>
                </a:r>
                <a:endParaRPr kumimoji="1" lang="en-US" altLang="zh-CN" sz="2400" b="1" i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5059" name="Group 27"/>
          <p:cNvGrpSpPr/>
          <p:nvPr/>
        </p:nvGrpSpPr>
        <p:grpSpPr bwMode="auto">
          <a:xfrm>
            <a:off x="147638" y="195263"/>
            <a:ext cx="9021762" cy="519112"/>
            <a:chOff x="453" y="228"/>
            <a:chExt cx="6156" cy="327"/>
          </a:xfrm>
        </p:grpSpPr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453" y="228"/>
              <a:ext cx="61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8.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如图示，已知：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h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R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=2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m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，    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=60</a:t>
              </a:r>
              <a:r>
                <a:rPr kumimoji="1"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 </a:t>
              </a:r>
              <a:r>
                <a:rPr kumimoji="1" lang="zh-CN" altLang="en-US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  <a:endPara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5085" name="Object 29"/>
            <p:cNvGraphicFramePr>
              <a:graphicFrameLocks noChangeAspect="1"/>
            </p:cNvGraphicFramePr>
            <p:nvPr/>
          </p:nvGraphicFramePr>
          <p:xfrm>
            <a:off x="4702" y="285"/>
            <a:ext cx="16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4" name="公式" r:id="rId1" imgW="342900" imgH="444500" progId="Equation.3">
                    <p:embed/>
                  </p:oleObj>
                </mc:Choice>
                <mc:Fallback>
                  <p:oleObj name="公式" r:id="rId1" imgW="342900" imgH="4445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85"/>
                          <a:ext cx="16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2398" name="Group 30"/>
          <p:cNvGrpSpPr/>
          <p:nvPr/>
        </p:nvGrpSpPr>
        <p:grpSpPr bwMode="auto">
          <a:xfrm>
            <a:off x="227013" y="798513"/>
            <a:ext cx="4686300" cy="538162"/>
            <a:chOff x="2292" y="559"/>
            <a:chExt cx="2952" cy="339"/>
          </a:xfrm>
        </p:grpSpPr>
        <p:sp>
          <p:nvSpPr>
            <p:cNvPr id="45082" name="Text Box 31"/>
            <p:cNvSpPr txBox="1">
              <a:spLocks noChangeArrowheads="1"/>
            </p:cNvSpPr>
            <p:nvPr/>
          </p:nvSpPr>
          <p:spPr bwMode="auto">
            <a:xfrm>
              <a:off x="2292" y="564"/>
              <a:ext cx="29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求：碰撞的瞬间盘的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5083" name="Object 32"/>
            <p:cNvGraphicFramePr>
              <a:graphicFrameLocks noChangeAspect="1"/>
            </p:cNvGraphicFramePr>
            <p:nvPr/>
          </p:nvGraphicFramePr>
          <p:xfrm>
            <a:off x="4387" y="559"/>
            <a:ext cx="72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5" name="公式" r:id="rId3" imgW="1511300" imgH="660400" progId="Equation.3">
                    <p:embed/>
                  </p:oleObj>
                </mc:Choice>
                <mc:Fallback>
                  <p:oleObj name="公式" r:id="rId3" imgW="1511300" imgH="6604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559"/>
                          <a:ext cx="72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2401" name="Group 33"/>
          <p:cNvGrpSpPr/>
          <p:nvPr/>
        </p:nvGrpSpPr>
        <p:grpSpPr bwMode="auto">
          <a:xfrm>
            <a:off x="849313" y="1296988"/>
            <a:ext cx="4895850" cy="593725"/>
            <a:chOff x="2268" y="984"/>
            <a:chExt cx="3084" cy="374"/>
          </a:xfrm>
        </p:grpSpPr>
        <p:sp>
          <p:nvSpPr>
            <p:cNvPr id="45080" name="Text Box 34"/>
            <p:cNvSpPr txBox="1">
              <a:spLocks noChangeArrowheads="1"/>
            </p:cNvSpPr>
            <p:nvPr/>
          </p:nvSpPr>
          <p:spPr bwMode="auto">
            <a:xfrm>
              <a:off x="2268" y="984"/>
              <a:ext cx="3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P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转到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x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轴时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盘                         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5081" name="Object 35"/>
            <p:cNvGraphicFramePr>
              <a:graphicFrameLocks noChangeAspect="1"/>
            </p:cNvGraphicFramePr>
            <p:nvPr/>
          </p:nvGraphicFramePr>
          <p:xfrm>
            <a:off x="4100" y="1002"/>
            <a:ext cx="117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6" name="公式" r:id="rId5" imgW="1244600" imgH="304800" progId="Equation.3">
                    <p:embed/>
                  </p:oleObj>
                </mc:Choice>
                <mc:Fallback>
                  <p:oleObj name="公式" r:id="rId5" imgW="1244600" imgH="3048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" y="1002"/>
                          <a:ext cx="117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2404" name="Text Box 36"/>
          <p:cNvSpPr txBox="1">
            <a:spLocks noChangeArrowheads="1"/>
          </p:cNvSpPr>
          <p:nvPr/>
        </p:nvSpPr>
        <p:spPr bwMode="auto">
          <a:xfrm>
            <a:off x="452438" y="1979613"/>
            <a:ext cx="191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2405" name="Text Box 37"/>
          <p:cNvSpPr txBox="1">
            <a:spLocks noChangeArrowheads="1"/>
          </p:cNvSpPr>
          <p:nvPr/>
        </p:nvSpPr>
        <p:spPr bwMode="auto">
          <a:xfrm>
            <a:off x="1176338" y="1979613"/>
            <a:ext cx="3730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M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由静止下落：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42406" name="Object 38"/>
          <p:cNvGraphicFramePr>
            <a:graphicFrameLocks noChangeAspect="1"/>
          </p:cNvGraphicFramePr>
          <p:nvPr/>
        </p:nvGraphicFramePr>
        <p:xfrm>
          <a:off x="1974850" y="2525713"/>
          <a:ext cx="22955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7" name="Equation" r:id="rId7" imgW="1701800" imgH="787400" progId="Equation.DSMT4">
                  <p:embed/>
                </p:oleObj>
              </mc:Choice>
              <mc:Fallback>
                <p:oleObj name="Equation" r:id="rId7" imgW="1701800" imgH="7874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2525713"/>
                        <a:ext cx="22955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40"/>
          <p:cNvGraphicFramePr>
            <a:graphicFrameLocks noChangeAspect="1"/>
          </p:cNvGraphicFramePr>
          <p:nvPr/>
        </p:nvGraphicFramePr>
        <p:xfrm>
          <a:off x="2259013" y="3735388"/>
          <a:ext cx="15541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8" name="Equation" r:id="rId9" imgW="2387600" imgH="914400" progId="Equation.DSMT4">
                  <p:embed/>
                </p:oleObj>
              </mc:Choice>
              <mc:Fallback>
                <p:oleObj name="Equation" r:id="rId9" imgW="2387600" imgH="9144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3735388"/>
                        <a:ext cx="155416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2410" name="Group 42"/>
          <p:cNvGrpSpPr/>
          <p:nvPr/>
        </p:nvGrpSpPr>
        <p:grpSpPr bwMode="auto">
          <a:xfrm>
            <a:off x="608013" y="2532063"/>
            <a:ext cx="1135062" cy="2317750"/>
            <a:chOff x="2415" y="1568"/>
            <a:chExt cx="715" cy="1460"/>
          </a:xfrm>
        </p:grpSpPr>
        <p:sp>
          <p:nvSpPr>
            <p:cNvPr id="45073" name="Text Box 43"/>
            <p:cNvSpPr txBox="1">
              <a:spLocks noChangeArrowheads="1"/>
            </p:cNvSpPr>
            <p:nvPr/>
          </p:nvSpPr>
          <p:spPr bwMode="auto">
            <a:xfrm>
              <a:off x="2507" y="1568"/>
              <a:ext cx="4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m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074" name="Oval 44"/>
            <p:cNvSpPr>
              <a:spLocks noChangeArrowheads="1"/>
            </p:cNvSpPr>
            <p:nvPr/>
          </p:nvSpPr>
          <p:spPr bwMode="auto">
            <a:xfrm>
              <a:off x="2642" y="1883"/>
              <a:ext cx="90" cy="89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5075" name="Line 45"/>
            <p:cNvSpPr>
              <a:spLocks noChangeShapeType="1"/>
            </p:cNvSpPr>
            <p:nvPr/>
          </p:nvSpPr>
          <p:spPr bwMode="auto">
            <a:xfrm flipV="1">
              <a:off x="2693" y="1962"/>
              <a:ext cx="0" cy="77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Text Box 46"/>
            <p:cNvSpPr txBox="1">
              <a:spLocks noChangeArrowheads="1"/>
            </p:cNvSpPr>
            <p:nvPr/>
          </p:nvSpPr>
          <p:spPr bwMode="auto">
            <a:xfrm>
              <a:off x="2425" y="2650"/>
              <a:ext cx="34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P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45077" name="Text Box 47"/>
            <p:cNvSpPr txBox="1">
              <a:spLocks noChangeArrowheads="1"/>
            </p:cNvSpPr>
            <p:nvPr/>
          </p:nvSpPr>
          <p:spPr bwMode="auto">
            <a:xfrm>
              <a:off x="2415" y="2130"/>
              <a:ext cx="3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45078" name="Line 48"/>
            <p:cNvSpPr>
              <a:spLocks noChangeShapeType="1"/>
            </p:cNvSpPr>
            <p:nvPr/>
          </p:nvSpPr>
          <p:spPr bwMode="auto">
            <a:xfrm flipH="1">
              <a:off x="2782" y="2440"/>
              <a:ext cx="0" cy="2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9" name="Text Box 49"/>
            <p:cNvSpPr txBox="1">
              <a:spLocks noChangeArrowheads="1"/>
            </p:cNvSpPr>
            <p:nvPr/>
          </p:nvSpPr>
          <p:spPr bwMode="auto">
            <a:xfrm>
              <a:off x="2742" y="2341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Book Antiqua" panose="02040602050305030304" pitchFamily="18" charset="0"/>
                </a:rPr>
                <a:t>v</a:t>
              </a:r>
              <a:endParaRPr kumimoji="1" lang="en-US" altLang="zh-CN" sz="2800" b="1" i="1">
                <a:latin typeface="Book Antiqua" panose="02040602050305030304" pitchFamily="18" charset="0"/>
              </a:endParaRPr>
            </a:p>
          </p:txBody>
        </p:sp>
      </p:grpSp>
      <p:sp>
        <p:nvSpPr>
          <p:cNvPr id="442418" name="Text Box 50"/>
          <p:cNvSpPr txBox="1">
            <a:spLocks noChangeArrowheads="1"/>
          </p:cNvSpPr>
          <p:nvPr/>
        </p:nvSpPr>
        <p:spPr bwMode="auto">
          <a:xfrm>
            <a:off x="315913" y="4725988"/>
            <a:ext cx="8501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对黏土块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+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圆盘系统，碰撞中重力对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O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轴力矩可忽略，系统角动量守恒：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39953" name="Object 52"/>
          <p:cNvGraphicFramePr>
            <a:graphicFrameLocks noChangeAspect="1"/>
          </p:cNvGraphicFramePr>
          <p:nvPr/>
        </p:nvGraphicFramePr>
        <p:xfrm>
          <a:off x="3041650" y="5672138"/>
          <a:ext cx="28575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9" name="Equation" r:id="rId11" imgW="4648200" imgH="939800" progId="Equation.DSMT4">
                  <p:embed/>
                </p:oleObj>
              </mc:Choice>
              <mc:Fallback>
                <p:oleObj name="Equation" r:id="rId11" imgW="4648200" imgH="9398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5672138"/>
                        <a:ext cx="28575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2422" name="Picture 54" descr="0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50050"/>
            <a:ext cx="1476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0" name="Rectangle 55">
            <a:hlinkClick r:id="" action="ppaction://macro?name=TimerOnOff"/>
          </p:cNvPr>
          <p:cNvSpPr>
            <a:spLocks noChangeArrowheads="1"/>
          </p:cNvSpPr>
          <p:nvPr/>
        </p:nvSpPr>
        <p:spPr bwMode="auto">
          <a:xfrm>
            <a:off x="8528050" y="-41275"/>
            <a:ext cx="185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71" name="Rectangle 56">
            <a:hlinkClick r:id="" action="ppaction://macro?name=TimerOnOff"/>
          </p:cNvPr>
          <p:cNvSpPr>
            <a:spLocks noChangeArrowheads="1"/>
          </p:cNvSpPr>
          <p:nvPr/>
        </p:nvSpPr>
        <p:spPr bwMode="auto">
          <a:xfrm>
            <a:off x="8528050" y="-41275"/>
            <a:ext cx="185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7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9F225E-2E3E-46E6-9BA2-791F4C6CB76B}" type="slidenum">
              <a:rPr lang="en-US" altLang="zh-CN" sz="2400" b="1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b="1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04" grpId="0"/>
      <p:bldP spid="442405" grpId="0"/>
      <p:bldP spid="4424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955"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29285" indent="-241935" defTabSz="909955"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67740" indent="-193675" defTabSz="909955"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54455" indent="-193675" defTabSz="909955"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741805" indent="-193675" defTabSz="909955"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129155" indent="-193675" defTabSz="909955" eaLnBrk="0" fontAlgn="base" hangingPunct="0">
              <a:spcBef>
                <a:spcPct val="0"/>
              </a:spcBef>
              <a:spcAft>
                <a:spcPct val="0"/>
              </a:spcAft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515870" indent="-193675" defTabSz="909955" eaLnBrk="0" fontAlgn="base" hangingPunct="0">
              <a:spcBef>
                <a:spcPct val="0"/>
              </a:spcBef>
              <a:spcAft>
                <a:spcPct val="0"/>
              </a:spcAft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903220" indent="-193675" defTabSz="909955" eaLnBrk="0" fontAlgn="base" hangingPunct="0">
              <a:spcBef>
                <a:spcPct val="0"/>
              </a:spcBef>
              <a:spcAft>
                <a:spcPct val="0"/>
              </a:spcAft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289935" indent="-193675" defTabSz="909955" eaLnBrk="0" fontAlgn="base" hangingPunct="0">
              <a:spcBef>
                <a:spcPct val="0"/>
              </a:spcBef>
              <a:spcAft>
                <a:spcPct val="0"/>
              </a:spcAft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27652" name="文本框 1"/>
          <p:cNvSpPr txBox="1">
            <a:spLocks noChangeArrowheads="1"/>
          </p:cNvSpPr>
          <p:nvPr/>
        </p:nvSpPr>
        <p:spPr bwMode="auto">
          <a:xfrm>
            <a:off x="520743" y="833535"/>
            <a:ext cx="7816563" cy="173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370">
                <a:solidFill>
                  <a:srgbClr val="000000"/>
                </a:solidFill>
              </a:rPr>
              <a:t>天文导航（星光导航、射电天文导航）</a:t>
            </a:r>
            <a:endParaRPr lang="en-US" altLang="zh-CN" sz="237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370">
                <a:solidFill>
                  <a:srgbClr val="000000"/>
                </a:solidFill>
              </a:rPr>
              <a:t>卫星导航系统（</a:t>
            </a:r>
            <a:r>
              <a:rPr lang="en-US" altLang="zh-CN" sz="2370">
                <a:solidFill>
                  <a:srgbClr val="000000"/>
                </a:solidFill>
              </a:rPr>
              <a:t>GPS</a:t>
            </a:r>
            <a:r>
              <a:rPr lang="zh-CN" altLang="en-US" sz="2370">
                <a:solidFill>
                  <a:srgbClr val="000000"/>
                </a:solidFill>
              </a:rPr>
              <a:t>、</a:t>
            </a:r>
            <a:r>
              <a:rPr lang="en-US" altLang="zh-CN" sz="2370">
                <a:solidFill>
                  <a:srgbClr val="000000"/>
                </a:solidFill>
              </a:rPr>
              <a:t>GLONASS</a:t>
            </a:r>
            <a:r>
              <a:rPr lang="zh-CN" altLang="en-US" sz="2370">
                <a:solidFill>
                  <a:srgbClr val="000000"/>
                </a:solidFill>
              </a:rPr>
              <a:t>、</a:t>
            </a:r>
            <a:r>
              <a:rPr lang="en-US" altLang="zh-CN" sz="2370">
                <a:solidFill>
                  <a:srgbClr val="000000"/>
                </a:solidFill>
              </a:rPr>
              <a:t>Galileo</a:t>
            </a:r>
            <a:r>
              <a:rPr lang="zh-CN" altLang="en-US" sz="2370">
                <a:solidFill>
                  <a:srgbClr val="000000"/>
                </a:solidFill>
              </a:rPr>
              <a:t>、北斗）</a:t>
            </a:r>
            <a:endParaRPr lang="en-US" altLang="zh-CN" sz="237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370">
                <a:solidFill>
                  <a:srgbClr val="000000"/>
                </a:solidFill>
              </a:rPr>
              <a:t>惯性导航系统</a:t>
            </a:r>
            <a:endParaRPr lang="zh-CN" altLang="en-US" sz="2370">
              <a:solidFill>
                <a:srgbClr val="000000"/>
              </a:solidFill>
            </a:endParaRPr>
          </a:p>
        </p:txBody>
      </p:sp>
      <p:pic>
        <p:nvPicPr>
          <p:cNvPr id="27653" name="Picture 14" descr="See the source imag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8" r="6619"/>
          <a:stretch>
            <a:fillRect/>
          </a:stretch>
        </p:blipFill>
        <p:spPr bwMode="auto">
          <a:xfrm>
            <a:off x="146487" y="2955271"/>
            <a:ext cx="3064127" cy="263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8" descr="http://www.beidou.gov.cn/xt/xtjs/201710/W0201712246071666365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7" r="26398"/>
          <a:stretch>
            <a:fillRect/>
          </a:stretch>
        </p:blipFill>
        <p:spPr bwMode="auto">
          <a:xfrm>
            <a:off x="3300656" y="2955271"/>
            <a:ext cx="3043969" cy="263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20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67" y="2955271"/>
            <a:ext cx="2576286" cy="263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矩形 2"/>
          <p:cNvSpPr>
            <a:spLocks noChangeArrowheads="1"/>
          </p:cNvSpPr>
          <p:nvPr/>
        </p:nvSpPr>
        <p:spPr bwMode="auto">
          <a:xfrm>
            <a:off x="991809" y="5717016"/>
            <a:ext cx="1402948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370">
                <a:solidFill>
                  <a:srgbClr val="000000"/>
                </a:solidFill>
              </a:rPr>
              <a:t>天文导航</a:t>
            </a:r>
            <a:endParaRPr lang="zh-CN" altLang="en-US" sz="2370">
              <a:solidFill>
                <a:srgbClr val="000000"/>
              </a:solidFill>
            </a:endParaRPr>
          </a:p>
        </p:txBody>
      </p:sp>
      <p:sp>
        <p:nvSpPr>
          <p:cNvPr id="27657" name="矩形 3"/>
          <p:cNvSpPr>
            <a:spLocks noChangeArrowheads="1"/>
          </p:cNvSpPr>
          <p:nvPr/>
        </p:nvSpPr>
        <p:spPr bwMode="auto">
          <a:xfrm>
            <a:off x="3832847" y="5707609"/>
            <a:ext cx="2012089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370">
                <a:solidFill>
                  <a:srgbClr val="000000"/>
                </a:solidFill>
              </a:rPr>
              <a:t>北斗导航系统</a:t>
            </a:r>
            <a:endParaRPr lang="zh-CN" altLang="en-US" sz="2370">
              <a:solidFill>
                <a:srgbClr val="000000"/>
              </a:solidFill>
            </a:endParaRPr>
          </a:p>
        </p:txBody>
      </p:sp>
      <p:sp>
        <p:nvSpPr>
          <p:cNvPr id="27658" name="矩形 4"/>
          <p:cNvSpPr>
            <a:spLocks noChangeArrowheads="1"/>
          </p:cNvSpPr>
          <p:nvPr/>
        </p:nvSpPr>
        <p:spPr bwMode="auto">
          <a:xfrm>
            <a:off x="7036741" y="5717016"/>
            <a:ext cx="1402948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370">
                <a:solidFill>
                  <a:srgbClr val="000000"/>
                </a:solidFill>
              </a:rPr>
              <a:t>惯性导航</a:t>
            </a:r>
            <a:endParaRPr lang="zh-CN" altLang="en-US" sz="2370">
              <a:solidFill>
                <a:srgbClr val="000000"/>
              </a:solidFill>
            </a:endParaRPr>
          </a:p>
        </p:txBody>
      </p:sp>
      <p:sp>
        <p:nvSpPr>
          <p:cNvPr id="19" name="标题 1"/>
          <p:cNvSpPr txBox="1">
            <a:spLocks noChangeArrowheads="1"/>
          </p:cNvSpPr>
          <p:nvPr/>
        </p:nvSpPr>
        <p:spPr bwMode="auto">
          <a:xfrm>
            <a:off x="0" y="98624"/>
            <a:ext cx="9144000" cy="65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731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731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731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731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731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731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731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731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305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导航系统</a:t>
            </a:r>
            <a:endParaRPr lang="zh-CN" altLang="en-US" sz="305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394" name="Object 2"/>
          <p:cNvGraphicFramePr>
            <a:graphicFrameLocks noChangeAspect="1"/>
          </p:cNvGraphicFramePr>
          <p:nvPr/>
        </p:nvGraphicFramePr>
        <p:xfrm>
          <a:off x="3924300" y="266700"/>
          <a:ext cx="377666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2" name="公式" r:id="rId1" imgW="3632200" imgH="711200" progId="Equation.3">
                  <p:embed/>
                </p:oleObj>
              </mc:Choice>
              <mc:Fallback>
                <p:oleObj name="公式" r:id="rId1" imgW="36322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66700"/>
                        <a:ext cx="3776663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7708900" y="307975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(3)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222250" y="1987550"/>
            <a:ext cx="6557963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对（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m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M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地球）系统，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只有重力做功，机械能守恒 。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令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重合时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P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 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3397" name="Group 5"/>
          <p:cNvGrpSpPr/>
          <p:nvPr/>
        </p:nvGrpSpPr>
        <p:grpSpPr bwMode="auto">
          <a:xfrm>
            <a:off x="6732588" y="2024063"/>
            <a:ext cx="2308225" cy="2374900"/>
            <a:chOff x="323" y="1468"/>
            <a:chExt cx="1594" cy="1496"/>
          </a:xfrm>
        </p:grpSpPr>
        <p:grpSp>
          <p:nvGrpSpPr>
            <p:cNvPr id="46107" name="Group 6"/>
            <p:cNvGrpSpPr/>
            <p:nvPr/>
          </p:nvGrpSpPr>
          <p:grpSpPr bwMode="auto">
            <a:xfrm>
              <a:off x="323" y="1468"/>
              <a:ext cx="1594" cy="1496"/>
              <a:chOff x="407" y="1348"/>
              <a:chExt cx="1594" cy="1496"/>
            </a:xfrm>
          </p:grpSpPr>
          <p:sp>
            <p:nvSpPr>
              <p:cNvPr id="46111" name="Oval 7"/>
              <p:cNvSpPr>
                <a:spLocks noChangeArrowheads="1"/>
              </p:cNvSpPr>
              <p:nvPr/>
            </p:nvSpPr>
            <p:spPr bwMode="auto">
              <a:xfrm>
                <a:off x="407" y="1367"/>
                <a:ext cx="1108" cy="1075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rgbClr val="660066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6112" name="Line 8"/>
              <p:cNvSpPr>
                <a:spLocks noChangeShapeType="1"/>
              </p:cNvSpPr>
              <p:nvPr/>
            </p:nvSpPr>
            <p:spPr bwMode="auto">
              <a:xfrm>
                <a:off x="961" y="1910"/>
                <a:ext cx="55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3" name="Line 9"/>
              <p:cNvSpPr>
                <a:spLocks noChangeShapeType="1"/>
              </p:cNvSpPr>
              <p:nvPr/>
            </p:nvSpPr>
            <p:spPr bwMode="auto">
              <a:xfrm>
                <a:off x="1515" y="1899"/>
                <a:ext cx="0" cy="732"/>
              </a:xfrm>
              <a:prstGeom prst="line">
                <a:avLst/>
              </a:prstGeom>
              <a:noFill/>
              <a:ln w="28575">
                <a:solidFill>
                  <a:srgbClr val="660066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4" name="Oval 10"/>
              <p:cNvSpPr>
                <a:spLocks noChangeArrowheads="1"/>
              </p:cNvSpPr>
              <p:nvPr/>
            </p:nvSpPr>
            <p:spPr bwMode="auto">
              <a:xfrm>
                <a:off x="1460" y="1844"/>
                <a:ext cx="100" cy="99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6115" name="Freeform 11"/>
              <p:cNvSpPr/>
              <p:nvPr/>
            </p:nvSpPr>
            <p:spPr bwMode="auto">
              <a:xfrm>
                <a:off x="1183" y="1348"/>
                <a:ext cx="299" cy="233"/>
              </a:xfrm>
              <a:custGeom>
                <a:avLst/>
                <a:gdLst>
                  <a:gd name="T0" fmla="*/ 0 w 540"/>
                  <a:gd name="T1" fmla="*/ 0 h 420"/>
                  <a:gd name="T2" fmla="*/ 9 w 540"/>
                  <a:gd name="T3" fmla="*/ 4 h 420"/>
                  <a:gd name="T4" fmla="*/ 16 w 540"/>
                  <a:gd name="T5" fmla="*/ 12 h 42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40" h="420">
                    <a:moveTo>
                      <a:pt x="0" y="0"/>
                    </a:moveTo>
                    <a:cubicBezTo>
                      <a:pt x="115" y="45"/>
                      <a:pt x="230" y="90"/>
                      <a:pt x="320" y="160"/>
                    </a:cubicBezTo>
                    <a:cubicBezTo>
                      <a:pt x="410" y="230"/>
                      <a:pt x="475" y="325"/>
                      <a:pt x="540" y="420"/>
                    </a:cubicBezTo>
                  </a:path>
                </a:pathLst>
              </a:custGeom>
              <a:noFill/>
              <a:ln w="28575" cmpd="sng">
                <a:solidFill>
                  <a:srgbClr val="660066"/>
                </a:solidFill>
                <a:round/>
                <a:headEnd type="none" w="med" len="med"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6" name="Text Box 12"/>
              <p:cNvSpPr txBox="1">
                <a:spLocks noChangeArrowheads="1"/>
              </p:cNvSpPr>
              <p:nvPr/>
            </p:nvSpPr>
            <p:spPr bwMode="auto">
              <a:xfrm>
                <a:off x="1533" y="1755"/>
                <a:ext cx="39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m</a:t>
                </a:r>
                <a:endParaRPr kumimoji="1" lang="en-US" altLang="zh-CN" sz="28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17" name="Text Box 13"/>
              <p:cNvSpPr txBox="1">
                <a:spLocks noChangeArrowheads="1"/>
              </p:cNvSpPr>
              <p:nvPr/>
            </p:nvSpPr>
            <p:spPr bwMode="auto">
              <a:xfrm>
                <a:off x="1080" y="2356"/>
                <a:ext cx="466" cy="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mg</a:t>
                </a:r>
                <a:endParaRPr kumimoji="1" lang="en-US" altLang="zh-CN" sz="28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18" name="Text Box 14"/>
              <p:cNvSpPr txBox="1">
                <a:spLocks noChangeArrowheads="1"/>
              </p:cNvSpPr>
              <p:nvPr/>
            </p:nvSpPr>
            <p:spPr bwMode="auto">
              <a:xfrm>
                <a:off x="880" y="1579"/>
                <a:ext cx="421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5400" b="1">
                    <a:latin typeface="Times New Roman" panose="02020603050405020304" pitchFamily="18" charset="0"/>
                  </a:rPr>
                  <a:t>·</a:t>
                </a:r>
                <a:endParaRPr kumimoji="1" lang="en-US" altLang="zh-CN" sz="5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19" name="Text Box 15"/>
              <p:cNvSpPr txBox="1">
                <a:spLocks noChangeArrowheads="1"/>
              </p:cNvSpPr>
              <p:nvPr/>
            </p:nvSpPr>
            <p:spPr bwMode="auto">
              <a:xfrm>
                <a:off x="695" y="1864"/>
                <a:ext cx="42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O</a:t>
                </a:r>
                <a:endParaRPr kumimoji="1"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20" name="Text Box 16"/>
              <p:cNvSpPr txBox="1">
                <a:spLocks noChangeArrowheads="1"/>
              </p:cNvSpPr>
              <p:nvPr/>
            </p:nvSpPr>
            <p:spPr bwMode="auto">
              <a:xfrm>
                <a:off x="562" y="1489"/>
                <a:ext cx="42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M</a:t>
                </a:r>
                <a:endParaRPr kumimoji="1" lang="en-US" altLang="zh-CN" sz="28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21" name="Text Box 17"/>
              <p:cNvSpPr txBox="1">
                <a:spLocks noChangeArrowheads="1"/>
              </p:cNvSpPr>
              <p:nvPr/>
            </p:nvSpPr>
            <p:spPr bwMode="auto">
              <a:xfrm>
                <a:off x="1108" y="1846"/>
                <a:ext cx="421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R</a:t>
                </a:r>
                <a:endParaRPr kumimoji="1" lang="en-US" altLang="zh-CN" sz="2800" b="1" i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6122" name="Object 18"/>
              <p:cNvGraphicFramePr>
                <a:graphicFrameLocks noChangeAspect="1"/>
              </p:cNvGraphicFramePr>
              <p:nvPr/>
            </p:nvGraphicFramePr>
            <p:xfrm>
              <a:off x="1512" y="1416"/>
              <a:ext cx="4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33" name="公式" r:id="rId3" imgW="1041400" imgH="431800" progId="Equation.3">
                      <p:embed/>
                    </p:oleObj>
                  </mc:Choice>
                  <mc:Fallback>
                    <p:oleObj name="公式" r:id="rId3" imgW="1041400" imgH="4318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2" y="1416"/>
                            <a:ext cx="4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6108" name="Line 19"/>
            <p:cNvSpPr>
              <a:spLocks noChangeShapeType="1"/>
            </p:cNvSpPr>
            <p:nvPr/>
          </p:nvSpPr>
          <p:spPr bwMode="auto">
            <a:xfrm flipV="1">
              <a:off x="900" y="1572"/>
              <a:ext cx="276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9" name="Freeform 20"/>
            <p:cNvSpPr/>
            <p:nvPr/>
          </p:nvSpPr>
          <p:spPr bwMode="auto">
            <a:xfrm>
              <a:off x="984" y="1860"/>
              <a:ext cx="110" cy="168"/>
            </a:xfrm>
            <a:custGeom>
              <a:avLst/>
              <a:gdLst>
                <a:gd name="T0" fmla="*/ 0 w 110"/>
                <a:gd name="T1" fmla="*/ 0 h 168"/>
                <a:gd name="T2" fmla="*/ 96 w 110"/>
                <a:gd name="T3" fmla="*/ 84 h 168"/>
                <a:gd name="T4" fmla="*/ 84 w 110"/>
                <a:gd name="T5" fmla="*/ 168 h 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" h="168">
                  <a:moveTo>
                    <a:pt x="0" y="0"/>
                  </a:moveTo>
                  <a:cubicBezTo>
                    <a:pt x="41" y="28"/>
                    <a:pt x="82" y="56"/>
                    <a:pt x="96" y="84"/>
                  </a:cubicBezTo>
                  <a:cubicBezTo>
                    <a:pt x="110" y="112"/>
                    <a:pt x="97" y="140"/>
                    <a:pt x="84" y="16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110" name="Object 21"/>
            <p:cNvGraphicFramePr>
              <a:graphicFrameLocks noChangeAspect="1"/>
            </p:cNvGraphicFramePr>
            <p:nvPr/>
          </p:nvGraphicFramePr>
          <p:xfrm>
            <a:off x="1120" y="1760"/>
            <a:ext cx="163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34" name="公式" r:id="rId5" imgW="342900" imgH="444500" progId="Equation.3">
                    <p:embed/>
                  </p:oleObj>
                </mc:Choice>
                <mc:Fallback>
                  <p:oleObj name="公式" r:id="rId5" imgW="342900" imgH="4445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1760"/>
                          <a:ext cx="163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3415" name="Object 23"/>
          <p:cNvGraphicFramePr>
            <a:graphicFrameLocks noChangeAspect="1"/>
          </p:cNvGraphicFramePr>
          <p:nvPr/>
        </p:nvGraphicFramePr>
        <p:xfrm>
          <a:off x="1060450" y="3117850"/>
          <a:ext cx="38417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5" name="Equation" r:id="rId7" imgW="7810500" imgH="1282700" progId="Equation.DSMT4">
                  <p:embed/>
                </p:oleObj>
              </mc:Choice>
              <mc:Fallback>
                <p:oleObj name="Equation" r:id="rId7" imgW="7810500" imgH="1282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3117850"/>
                        <a:ext cx="38417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16" name="Text Box 24"/>
          <p:cNvSpPr txBox="1">
            <a:spLocks noChangeArrowheads="1"/>
          </p:cNvSpPr>
          <p:nvPr/>
        </p:nvSpPr>
        <p:spPr bwMode="auto">
          <a:xfrm>
            <a:off x="5046663" y="3171825"/>
            <a:ext cx="969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(5)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443417" name="Text Box 25"/>
          <p:cNvSpPr txBox="1">
            <a:spLocks noChangeArrowheads="1"/>
          </p:cNvSpPr>
          <p:nvPr/>
        </p:nvSpPr>
        <p:spPr bwMode="auto">
          <a:xfrm>
            <a:off x="127000" y="3967163"/>
            <a:ext cx="3373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由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(3)(4)(5)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得：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43418" name="Text Box 26"/>
          <p:cNvSpPr txBox="1">
            <a:spLocks noChangeArrowheads="1"/>
          </p:cNvSpPr>
          <p:nvPr/>
        </p:nvSpPr>
        <p:spPr bwMode="auto">
          <a:xfrm>
            <a:off x="438150" y="1295400"/>
            <a:ext cx="3489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由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(1)(2)(3)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得： 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43419" name="Object 27"/>
          <p:cNvGraphicFramePr>
            <a:graphicFrameLocks noChangeAspect="1"/>
          </p:cNvGraphicFramePr>
          <p:nvPr/>
        </p:nvGraphicFramePr>
        <p:xfrm>
          <a:off x="3167063" y="1066800"/>
          <a:ext cx="22447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6" name="Equation" r:id="rId9" imgW="4381500" imgH="1549400" progId="Equation.DSMT4">
                  <p:embed/>
                </p:oleObj>
              </mc:Choice>
              <mc:Fallback>
                <p:oleObj name="Equation" r:id="rId9" imgW="4381500" imgH="1549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1066800"/>
                        <a:ext cx="22447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20" name="Text Box 28"/>
          <p:cNvSpPr txBox="1">
            <a:spLocks noChangeArrowheads="1"/>
          </p:cNvSpPr>
          <p:nvPr/>
        </p:nvSpPr>
        <p:spPr bwMode="auto">
          <a:xfrm>
            <a:off x="5411788" y="12954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(4)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43421" name="Object 29"/>
          <p:cNvGraphicFramePr>
            <a:graphicFrameLocks noChangeAspect="1"/>
          </p:cNvGraphicFramePr>
          <p:nvPr/>
        </p:nvGraphicFramePr>
        <p:xfrm>
          <a:off x="1089025" y="5634038"/>
          <a:ext cx="338613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7" name="公式" r:id="rId11" imgW="3467100" imgH="876300" progId="Equation.3">
                  <p:embed/>
                </p:oleObj>
              </mc:Choice>
              <mc:Fallback>
                <p:oleObj name="公式" r:id="rId11" imgW="3467100" imgH="876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5634038"/>
                        <a:ext cx="3386138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22" name="Object 30"/>
          <p:cNvGraphicFramePr>
            <a:graphicFrameLocks noChangeAspect="1"/>
          </p:cNvGraphicFramePr>
          <p:nvPr/>
        </p:nvGraphicFramePr>
        <p:xfrm>
          <a:off x="4665663" y="4506913"/>
          <a:ext cx="33115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8" name="Equation" r:id="rId13" imgW="5778500" imgH="1574800" progId="Equation.DSMT4">
                  <p:embed/>
                </p:oleObj>
              </mc:Choice>
              <mc:Fallback>
                <p:oleObj name="Equation" r:id="rId13" imgW="5778500" imgH="1574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4506913"/>
                        <a:ext cx="331152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23" name="Object 31"/>
          <p:cNvGraphicFramePr>
            <a:graphicFrameLocks noChangeAspect="1"/>
          </p:cNvGraphicFramePr>
          <p:nvPr/>
        </p:nvGraphicFramePr>
        <p:xfrm>
          <a:off x="4110038" y="3865563"/>
          <a:ext cx="14668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9" name="Equation" r:id="rId15" imgW="1117600" imgH="381000" progId="Equation.DSMT4">
                  <p:embed/>
                </p:oleObj>
              </mc:Choice>
              <mc:Fallback>
                <p:oleObj name="Equation" r:id="rId15" imgW="1117600" imgH="3810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3865563"/>
                        <a:ext cx="14668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24" name="Line 32"/>
          <p:cNvSpPr>
            <a:spLocks noChangeShapeType="1"/>
          </p:cNvSpPr>
          <p:nvPr/>
        </p:nvSpPr>
        <p:spPr bwMode="auto">
          <a:xfrm flipH="1">
            <a:off x="4843463" y="4440238"/>
            <a:ext cx="0" cy="44450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3426" name="Object 34"/>
          <p:cNvGraphicFramePr>
            <a:graphicFrameLocks noChangeAspect="1"/>
          </p:cNvGraphicFramePr>
          <p:nvPr/>
        </p:nvGraphicFramePr>
        <p:xfrm>
          <a:off x="1158875" y="4578350"/>
          <a:ext cx="345598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0" name="Equation" r:id="rId17" imgW="7366000" imgH="1651000" progId="Equation.DSMT4">
                  <p:embed/>
                </p:oleObj>
              </mc:Choice>
              <mc:Fallback>
                <p:oleObj name="Equation" r:id="rId17" imgW="7366000" imgH="16510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4578350"/>
                        <a:ext cx="34559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3427" name="Group 35"/>
          <p:cNvGrpSpPr/>
          <p:nvPr/>
        </p:nvGrpSpPr>
        <p:grpSpPr bwMode="auto">
          <a:xfrm>
            <a:off x="71438" y="163513"/>
            <a:ext cx="3638550" cy="995362"/>
            <a:chOff x="44" y="164"/>
            <a:chExt cx="2292" cy="627"/>
          </a:xfrm>
        </p:grpSpPr>
        <p:graphicFrame>
          <p:nvGraphicFramePr>
            <p:cNvPr id="46101" name="Object 36"/>
            <p:cNvGraphicFramePr>
              <a:graphicFrameLocks noChangeAspect="1"/>
            </p:cNvGraphicFramePr>
            <p:nvPr/>
          </p:nvGraphicFramePr>
          <p:xfrm>
            <a:off x="776" y="171"/>
            <a:ext cx="80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41" name="Equation" r:id="rId19" imgW="2387600" imgH="914400" progId="Equation.DSMT4">
                    <p:embed/>
                  </p:oleObj>
                </mc:Choice>
                <mc:Fallback>
                  <p:oleObj name="Equation" r:id="rId19" imgW="2387600" imgH="9144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171"/>
                          <a:ext cx="808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2" name="Text Box 37"/>
            <p:cNvSpPr txBox="1">
              <a:spLocks noChangeArrowheads="1"/>
            </p:cNvSpPr>
            <p:nvPr/>
          </p:nvSpPr>
          <p:spPr bwMode="auto">
            <a:xfrm>
              <a:off x="1825" y="164"/>
              <a:ext cx="5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(1)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103" name="Object 38"/>
            <p:cNvGraphicFramePr>
              <a:graphicFrameLocks noChangeAspect="1"/>
            </p:cNvGraphicFramePr>
            <p:nvPr/>
          </p:nvGraphicFramePr>
          <p:xfrm>
            <a:off x="452" y="474"/>
            <a:ext cx="143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42" name="Equation" r:id="rId21" imgW="4648200" imgH="939800" progId="Equation.DSMT4">
                    <p:embed/>
                  </p:oleObj>
                </mc:Choice>
                <mc:Fallback>
                  <p:oleObj name="Equation" r:id="rId21" imgW="4648200" imgH="9398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" y="474"/>
                          <a:ext cx="143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4" name="Text Box 39"/>
            <p:cNvSpPr txBox="1">
              <a:spLocks noChangeArrowheads="1"/>
            </p:cNvSpPr>
            <p:nvPr/>
          </p:nvSpPr>
          <p:spPr bwMode="auto">
            <a:xfrm>
              <a:off x="1837" y="436"/>
              <a:ext cx="4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(2)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05" name="Rectangle 40"/>
            <p:cNvSpPr>
              <a:spLocks noChangeArrowheads="1"/>
            </p:cNvSpPr>
            <p:nvPr/>
          </p:nvSpPr>
          <p:spPr bwMode="auto">
            <a:xfrm>
              <a:off x="385" y="164"/>
              <a:ext cx="1951" cy="627"/>
            </a:xfrm>
            <a:prstGeom prst="rect">
              <a:avLst/>
            </a:prstGeom>
            <a:noFill/>
            <a:ln w="19050">
              <a:solidFill>
                <a:srgbClr val="9900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pic>
          <p:nvPicPr>
            <p:cNvPr id="46106" name="Picture 41" descr="dove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" y="255"/>
              <a:ext cx="386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98" name="Rectangle 43">
            <a:hlinkClick r:id="" action="ppaction://macro?name=TimerOnOff"/>
          </p:cNvPr>
          <p:cNvSpPr>
            <a:spLocks noChangeArrowheads="1"/>
          </p:cNvSpPr>
          <p:nvPr/>
        </p:nvSpPr>
        <p:spPr bwMode="auto">
          <a:xfrm>
            <a:off x="8528050" y="-41275"/>
            <a:ext cx="185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6099" name="Rectangle 44">
            <a:hlinkClick r:id="" action="ppaction://macro?name=TimerOnOff"/>
          </p:cNvPr>
          <p:cNvSpPr>
            <a:spLocks noChangeArrowheads="1"/>
          </p:cNvSpPr>
          <p:nvPr/>
        </p:nvSpPr>
        <p:spPr bwMode="auto">
          <a:xfrm>
            <a:off x="8528050" y="-41275"/>
            <a:ext cx="185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610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A58E41-70AD-411C-A3E7-0A4A4F5950FF}" type="slidenum">
              <a:rPr lang="en-US" altLang="zh-CN" sz="2400" b="1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b="1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3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4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4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autoUpdateAnimBg="0"/>
      <p:bldP spid="443396" grpId="0" autoUpdateAnimBg="0"/>
      <p:bldP spid="443416" grpId="0" autoUpdateAnimBg="0"/>
      <p:bldP spid="443417" grpId="0" autoUpdateAnimBg="0"/>
      <p:bldP spid="443418" grpId="0"/>
      <p:bldP spid="443420" grpId="0" autoUpdateAnimBg="0"/>
      <p:bldP spid="4434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955"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29285" indent="-241935" defTabSz="909955"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67740" indent="-193675" defTabSz="909955"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54455" indent="-193675" defTabSz="909955"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741805" indent="-193675" defTabSz="909955"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129155" indent="-193675" defTabSz="909955" eaLnBrk="0" fontAlgn="base" hangingPunct="0">
              <a:spcBef>
                <a:spcPct val="0"/>
              </a:spcBef>
              <a:spcAft>
                <a:spcPct val="0"/>
              </a:spcAft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515870" indent="-193675" defTabSz="909955" eaLnBrk="0" fontAlgn="base" hangingPunct="0">
              <a:spcBef>
                <a:spcPct val="0"/>
              </a:spcBef>
              <a:spcAft>
                <a:spcPct val="0"/>
              </a:spcAft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903220" indent="-193675" defTabSz="909955" eaLnBrk="0" fontAlgn="base" hangingPunct="0">
              <a:spcBef>
                <a:spcPct val="0"/>
              </a:spcBef>
              <a:spcAft>
                <a:spcPct val="0"/>
              </a:spcAft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289935" indent="-193675" defTabSz="909955" eaLnBrk="0" fontAlgn="base" hangingPunct="0">
              <a:spcBef>
                <a:spcPct val="0"/>
              </a:spcBef>
              <a:spcAft>
                <a:spcPct val="0"/>
              </a:spcAft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307B9FF-2388-44BA-B6FA-BC3119AFD4AC}" type="slidenum">
              <a:rPr lang="en-US" altLang="zh-CN" sz="1695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695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标题 1"/>
          <p:cNvSpPr txBox="1">
            <a:spLocks noChangeArrowheads="1"/>
          </p:cNvSpPr>
          <p:nvPr/>
        </p:nvSpPr>
        <p:spPr bwMode="auto">
          <a:xfrm>
            <a:off x="0" y="98624"/>
            <a:ext cx="9144000" cy="65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731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731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731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731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731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731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731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731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3050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惯性导航系统组成</a:t>
            </a:r>
            <a:endParaRPr lang="zh-CN" altLang="en-US" sz="305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28677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90" y="942340"/>
            <a:ext cx="4427855" cy="276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文本框 6"/>
          <p:cNvSpPr txBox="1">
            <a:spLocks noChangeArrowheads="1"/>
          </p:cNvSpPr>
          <p:nvPr/>
        </p:nvSpPr>
        <p:spPr bwMode="auto">
          <a:xfrm>
            <a:off x="2134235" y="3765583"/>
            <a:ext cx="5203640" cy="173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70" dirty="0">
                <a:solidFill>
                  <a:srgbClr val="000000"/>
                </a:solidFill>
              </a:rPr>
              <a:t>加速度计提供速度、位置信息</a:t>
            </a:r>
            <a:endParaRPr lang="en-US" altLang="zh-CN" sz="237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70" dirty="0">
                <a:solidFill>
                  <a:srgbClr val="000000"/>
                </a:solidFill>
              </a:rPr>
              <a:t>陀螺仪提供姿态、航向信息</a:t>
            </a:r>
            <a:endParaRPr lang="en-US" altLang="zh-CN" sz="237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70" dirty="0">
                <a:solidFill>
                  <a:srgbClr val="000000"/>
                </a:solidFill>
              </a:rPr>
              <a:t>不依赖外部信息</a:t>
            </a:r>
            <a:endParaRPr lang="zh-CN" altLang="en-US" sz="237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955"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29285" indent="-241935" defTabSz="909955"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67740" indent="-193675" defTabSz="909955"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54455" indent="-193675" defTabSz="909955"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741805" indent="-193675" defTabSz="909955"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129155" indent="-193675" defTabSz="909955" eaLnBrk="0" fontAlgn="base" hangingPunct="0">
              <a:spcBef>
                <a:spcPct val="0"/>
              </a:spcBef>
              <a:spcAft>
                <a:spcPct val="0"/>
              </a:spcAft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515870" indent="-193675" defTabSz="909955" eaLnBrk="0" fontAlgn="base" hangingPunct="0">
              <a:spcBef>
                <a:spcPct val="0"/>
              </a:spcBef>
              <a:spcAft>
                <a:spcPct val="0"/>
              </a:spcAft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903220" indent="-193675" defTabSz="909955" eaLnBrk="0" fontAlgn="base" hangingPunct="0">
              <a:spcBef>
                <a:spcPct val="0"/>
              </a:spcBef>
              <a:spcAft>
                <a:spcPct val="0"/>
              </a:spcAft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289935" indent="-193675" defTabSz="909955" eaLnBrk="0" fontAlgn="base" hangingPunct="0">
              <a:spcBef>
                <a:spcPct val="0"/>
              </a:spcBef>
              <a:spcAft>
                <a:spcPct val="0"/>
              </a:spcAft>
              <a:defRPr sz="237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EFDF52F-5FE8-40B5-B583-BB4DFF6682E4}" type="slidenum">
              <a:rPr lang="en-US" altLang="zh-CN" sz="1695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695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标题 1"/>
          <p:cNvSpPr txBox="1">
            <a:spLocks noChangeArrowheads="1"/>
          </p:cNvSpPr>
          <p:nvPr/>
        </p:nvSpPr>
        <p:spPr bwMode="auto">
          <a:xfrm>
            <a:off x="80047" y="32651"/>
            <a:ext cx="9144000" cy="65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731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731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731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731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731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731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731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731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3050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中等精度惯导系统</a:t>
            </a:r>
            <a:endParaRPr lang="zh-CN" altLang="en-US" sz="305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algn="ctr">
              <a:lnSpc>
                <a:spcPct val="130000"/>
              </a:lnSpc>
            </a:pPr>
            <a:endParaRPr lang="zh-CN" altLang="en-US" sz="305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29700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" y="1631513"/>
            <a:ext cx="2126074" cy="232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73" y="1631513"/>
            <a:ext cx="1948677" cy="232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242511" y="4105663"/>
            <a:ext cx="2587975" cy="717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altLang="zh-CN" sz="203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FIN3110 </a:t>
            </a:r>
            <a:endParaRPr lang="en-US" altLang="zh-CN" sz="2030" b="1" kern="100" dirty="0" smtClean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spcAft>
                <a:spcPts val="0"/>
              </a:spcAft>
              <a:defRPr/>
            </a:pPr>
            <a:r>
              <a:rPr lang="en-US" altLang="zh-CN" sz="2030" b="1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178x178x279 </a:t>
            </a:r>
            <a:r>
              <a:rPr lang="en-US" altLang="zh-CN" sz="203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mm</a:t>
            </a:r>
            <a:r>
              <a:rPr lang="en-US" altLang="zh-CN" sz="2030" b="1" kern="100" baseline="30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zh-CN" altLang="zh-CN" sz="2030" b="1" kern="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703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696" y="1631513"/>
            <a:ext cx="2206709" cy="232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图片 10" descr="Royal Navy selects iXBlue MARINS M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9" t="2713" r="25682" b="1486"/>
          <a:stretch>
            <a:fillRect/>
          </a:stretch>
        </p:blipFill>
        <p:spPr bwMode="auto">
          <a:xfrm>
            <a:off x="6913960" y="1631513"/>
            <a:ext cx="2179831" cy="232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494666" y="4105663"/>
            <a:ext cx="2504481" cy="717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3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SIGMA 40EXP</a:t>
            </a:r>
            <a:endParaRPr lang="en-US" altLang="zh-CN" sz="2030" b="1" kern="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3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253x262x414 mm</a:t>
            </a:r>
            <a:r>
              <a:rPr lang="en-US" altLang="zh-CN" sz="2030" b="1" kern="100" baseline="30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03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zh-CN" altLang="en-US" sz="2030" b="1" kern="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4558" y="4096538"/>
            <a:ext cx="2577224" cy="717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altLang="zh-CN" sz="203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MK-39</a:t>
            </a:r>
            <a:endParaRPr lang="en-US" altLang="zh-CN" sz="2030" b="1" kern="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spcAft>
                <a:spcPts val="0"/>
              </a:spcAft>
              <a:defRPr/>
            </a:pPr>
            <a:r>
              <a:rPr lang="en-US" altLang="zh-CN" sz="203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444x491x621 mm</a:t>
            </a:r>
            <a:r>
              <a:rPr lang="en-US" altLang="zh-CN" sz="2030" b="1" kern="100" baseline="30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zh-CN" altLang="zh-CN" sz="2030" b="1" kern="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95620" y="4084608"/>
            <a:ext cx="2434514" cy="717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3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MARINS M7</a:t>
            </a:r>
            <a:endParaRPr lang="en-US" altLang="zh-CN" sz="2030" b="1" kern="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3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500x400x344 mm</a:t>
            </a:r>
            <a:r>
              <a:rPr lang="en-US" altLang="zh-CN" sz="2030" b="1" kern="100" baseline="30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03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zh-CN" altLang="en-US" sz="2030" b="1" kern="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708" name="Picture 2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1" t="29578" r="13197" b="22560"/>
          <a:stretch>
            <a:fillRect/>
          </a:stretch>
        </p:blipFill>
        <p:spPr bwMode="auto">
          <a:xfrm>
            <a:off x="138623" y="997185"/>
            <a:ext cx="2128762" cy="77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4" descr="See the source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7"/>
          <a:stretch>
            <a:fillRect/>
          </a:stretch>
        </p:blipFill>
        <p:spPr bwMode="auto">
          <a:xfrm>
            <a:off x="2356083" y="1142328"/>
            <a:ext cx="2128762" cy="48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0" descr="See the source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522" y="1167864"/>
            <a:ext cx="2128762" cy="43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1" name="Picture 12" descr="See the source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47" y="1190709"/>
            <a:ext cx="2128762" cy="39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2" name="矩形 16"/>
          <p:cNvSpPr>
            <a:spLocks noChangeArrowheads="1"/>
          </p:cNvSpPr>
          <p:nvPr/>
        </p:nvSpPr>
        <p:spPr bwMode="auto">
          <a:xfrm>
            <a:off x="348527" y="4749397"/>
            <a:ext cx="1820068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37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&lt;1Nm/24h</a:t>
            </a:r>
            <a:endParaRPr lang="zh-CN" altLang="en-US" sz="2370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13" name="矩形 18"/>
          <p:cNvSpPr>
            <a:spLocks noChangeArrowheads="1"/>
          </p:cNvSpPr>
          <p:nvPr/>
        </p:nvSpPr>
        <p:spPr bwMode="auto">
          <a:xfrm>
            <a:off x="4830485" y="4749397"/>
            <a:ext cx="1885919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37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&lt;1 Nm/24h</a:t>
            </a:r>
            <a:endParaRPr lang="zh-CN" altLang="en-US" sz="2370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14" name="矩形 19"/>
          <p:cNvSpPr>
            <a:spLocks noChangeArrowheads="1"/>
          </p:cNvSpPr>
          <p:nvPr/>
        </p:nvSpPr>
        <p:spPr bwMode="auto">
          <a:xfrm>
            <a:off x="2602274" y="4749397"/>
            <a:ext cx="168567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37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&lt;0.6Nm/h</a:t>
            </a:r>
            <a:endParaRPr lang="zh-CN" altLang="en-US" sz="2370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15" name="矩形 21"/>
          <p:cNvSpPr>
            <a:spLocks noChangeArrowheads="1"/>
          </p:cNvSpPr>
          <p:nvPr/>
        </p:nvSpPr>
        <p:spPr bwMode="auto">
          <a:xfrm>
            <a:off x="7297913" y="4749397"/>
            <a:ext cx="1795877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37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Nm/72h</a:t>
            </a:r>
            <a:endParaRPr lang="zh-CN" altLang="en-US" sz="2370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151560" y="5221671"/>
            <a:ext cx="2709127" cy="45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37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2370" b="1" dirty="0">
                <a:solidFill>
                  <a:srgbClr val="FF0000"/>
                </a:solidFill>
                <a:ea typeface="微软雅黑" panose="020B0503020204020204" pitchFamily="34" charset="-122"/>
              </a:rPr>
              <a:t>3.5</a:t>
            </a:r>
            <a:r>
              <a:rPr lang="en-US" altLang="zh-CN" sz="237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10</a:t>
            </a:r>
            <a:r>
              <a:rPr lang="en-US" altLang="zh-CN" sz="2370" b="1" baseline="30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-9</a:t>
            </a:r>
            <a:r>
              <a:rPr lang="en-US" altLang="zh-CN" sz="2370" b="1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37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rad/s)</a:t>
            </a:r>
            <a:endParaRPr lang="zh-CN" altLang="en-US" sz="237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76074" y="5221671"/>
            <a:ext cx="2627215" cy="45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37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(4.810</a:t>
            </a:r>
            <a:r>
              <a:rPr lang="en-US" altLang="zh-CN" sz="2370" b="1" baseline="30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-8</a:t>
            </a:r>
            <a:r>
              <a:rPr lang="en-US" altLang="zh-CN" sz="2370" b="1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37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rad/s)</a:t>
            </a:r>
            <a:endParaRPr lang="zh-CN" altLang="en-US" sz="237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48590" y="5230796"/>
            <a:ext cx="2450557" cy="45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370" b="1" dirty="0">
                <a:solidFill>
                  <a:srgbClr val="FF0000"/>
                </a:solidFill>
                <a:ea typeface="微软雅黑" panose="020B0503020204020204" pitchFamily="34" charset="-122"/>
              </a:rPr>
              <a:t>(3.5</a:t>
            </a:r>
            <a:r>
              <a:rPr lang="en-US" altLang="zh-CN" sz="237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10</a:t>
            </a:r>
            <a:r>
              <a:rPr lang="en-US" altLang="zh-CN" sz="2370" b="1" baseline="30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-9</a:t>
            </a:r>
            <a:r>
              <a:rPr lang="en-US" altLang="zh-CN" sz="2370" b="1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37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rad/s)</a:t>
            </a:r>
            <a:endParaRPr lang="zh-CN" altLang="en-US" sz="237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81754" y="5221671"/>
            <a:ext cx="2342293" cy="45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370" b="1" dirty="0">
                <a:solidFill>
                  <a:srgbClr val="FF0000"/>
                </a:solidFill>
                <a:ea typeface="微软雅黑" panose="020B0503020204020204" pitchFamily="34" charset="-122"/>
              </a:rPr>
              <a:t>(1</a:t>
            </a:r>
            <a:r>
              <a:rPr lang="en-US" altLang="zh-CN" sz="237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10</a:t>
            </a:r>
            <a:r>
              <a:rPr lang="en-US" altLang="zh-CN" sz="2370" b="1" baseline="30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-9</a:t>
            </a:r>
            <a:r>
              <a:rPr lang="en-US" altLang="zh-CN" sz="2370" b="1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37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rad/s)</a:t>
            </a:r>
            <a:endParaRPr lang="zh-CN" altLang="en-US" sz="237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0" y="5782188"/>
            <a:ext cx="9175109" cy="45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70" b="1" dirty="0">
                <a:solidFill>
                  <a:srgbClr val="0000FF"/>
                </a:solidFill>
                <a:ea typeface="微软雅黑" panose="020B0503020204020204" pitchFamily="34" charset="-122"/>
              </a:rPr>
              <a:t>1Nm/h=(1/60)</a:t>
            </a:r>
            <a:r>
              <a:rPr lang="en-US" altLang="zh-CN" sz="2370" b="1" baseline="30000" dirty="0">
                <a:solidFill>
                  <a:srgbClr val="0000FF"/>
                </a:solidFill>
                <a:ea typeface="微软雅黑" panose="020B0503020204020204" pitchFamily="34" charset="-122"/>
              </a:rPr>
              <a:t> o</a:t>
            </a:r>
            <a:r>
              <a:rPr lang="en-US" altLang="zh-CN" sz="2370" b="1" dirty="0">
                <a:solidFill>
                  <a:srgbClr val="0000FF"/>
                </a:solidFill>
                <a:ea typeface="微软雅黑" panose="020B0503020204020204" pitchFamily="34" charset="-122"/>
              </a:rPr>
              <a:t>/h; 1 </a:t>
            </a:r>
            <a:r>
              <a:rPr lang="en-US" altLang="zh-CN" sz="2370" b="1" baseline="30000" dirty="0">
                <a:solidFill>
                  <a:srgbClr val="0000FF"/>
                </a:solidFill>
                <a:ea typeface="微软雅黑" panose="020B0503020204020204" pitchFamily="34" charset="-122"/>
              </a:rPr>
              <a:t>o</a:t>
            </a:r>
            <a:r>
              <a:rPr lang="en-US" altLang="zh-CN" sz="2370" b="1" dirty="0">
                <a:solidFill>
                  <a:srgbClr val="0000FF"/>
                </a:solidFill>
                <a:ea typeface="微软雅黑" panose="020B0503020204020204" pitchFamily="34" charset="-122"/>
              </a:rPr>
              <a:t>/</a:t>
            </a:r>
            <a:r>
              <a:rPr lang="en-US" altLang="zh-CN" sz="2370" b="1" dirty="0">
                <a:solidFill>
                  <a:srgbClr val="0000FF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h  4.810</a:t>
            </a:r>
            <a:r>
              <a:rPr lang="en-US" altLang="zh-CN" sz="2370" b="1" baseline="30000" dirty="0">
                <a:solidFill>
                  <a:srgbClr val="0000FF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-6</a:t>
            </a:r>
            <a:r>
              <a:rPr lang="en-US" altLang="zh-CN" sz="2370" b="1" dirty="0">
                <a:solidFill>
                  <a:srgbClr val="0000FF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rad/s</a:t>
            </a:r>
            <a:endParaRPr lang="zh-CN" altLang="en-US" sz="2370" b="1" dirty="0">
              <a:solidFill>
                <a:srgbClr val="0000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 bwMode="auto">
          <a:xfrm>
            <a:off x="250825" y="71438"/>
            <a:ext cx="8170863" cy="3425825"/>
            <a:chOff x="250825" y="71438"/>
            <a:chExt cx="8170863" cy="3425825"/>
          </a:xfrm>
        </p:grpSpPr>
        <p:sp>
          <p:nvSpPr>
            <p:cNvPr id="133122" name="Text Box 2"/>
            <p:cNvSpPr txBox="1">
              <a:spLocks noChangeArrowheads="1"/>
            </p:cNvSpPr>
            <p:nvPr/>
          </p:nvSpPr>
          <p:spPr bwMode="auto">
            <a:xfrm>
              <a:off x="250825" y="71438"/>
              <a:ext cx="8170863" cy="34258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kumimoji="1" lang="zh-CN" alt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质量很小长度为</a:t>
              </a:r>
              <a:r>
                <a: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l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的均匀细杆，可绕过其中心 </a:t>
              </a:r>
              <a:r>
                <a: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并与纸面垂直的轴在竖直平面内转动</a:t>
              </a:r>
              <a:r>
                <a:rPr lang="zh-CN" altLang="en-US" sz="2800" b="1" dirty="0">
                  <a:latin typeface="Arial" panose="020B0604020202020204" pitchFamily="34" charset="0"/>
                </a:rPr>
                <a:t>。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当细杆静止于水平位置时，有一只小虫以速率</a:t>
              </a:r>
              <a:r>
                <a:rPr lang="zh-CN" altLang="en-US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垂直落在距点</a:t>
              </a:r>
              <a:r>
                <a: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为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/4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处，并背离点</a:t>
              </a:r>
              <a:r>
                <a: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O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向细杆的端点</a:t>
              </a:r>
              <a:r>
                <a: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爬行。设小虫与细杆的质量均为</a:t>
              </a:r>
              <a:r>
                <a: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。问：欲使细杆以恒定的角速度转动，小虫应以多大速率向细杆端点爬行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?</a:t>
              </a:r>
              <a:endParaRPr lang="en-US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344" name="Object 2"/>
            <p:cNvGraphicFramePr>
              <a:graphicFrameLocks noChangeAspect="1"/>
            </p:cNvGraphicFramePr>
            <p:nvPr/>
          </p:nvGraphicFramePr>
          <p:xfrm>
            <a:off x="6072188" y="1195388"/>
            <a:ext cx="504825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44" name="Equation" r:id="rId1" imgW="177800" imgH="228600" progId="Equation.DSMT4">
                    <p:embed/>
                  </p:oleObj>
                </mc:Choice>
                <mc:Fallback>
                  <p:oleObj name="Equation" r:id="rId1" imgW="177800" imgH="228600" progId="Equation.DSMT4">
                    <p:embed/>
                    <p:pic>
                      <p:nvPicPr>
                        <p:cNvPr id="0" name="图片 748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2188" y="1195388"/>
                          <a:ext cx="504825" cy="64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23" name="Group 23"/>
          <p:cNvGrpSpPr/>
          <p:nvPr/>
        </p:nvGrpSpPr>
        <p:grpSpPr bwMode="auto">
          <a:xfrm>
            <a:off x="4968875" y="4595813"/>
            <a:ext cx="4225925" cy="2043112"/>
            <a:chOff x="1687" y="2614"/>
            <a:chExt cx="2662" cy="1287"/>
          </a:xfrm>
        </p:grpSpPr>
        <p:sp>
          <p:nvSpPr>
            <p:cNvPr id="56330" name="Text Box 5"/>
            <p:cNvSpPr txBox="1">
              <a:spLocks noChangeArrowheads="1"/>
            </p:cNvSpPr>
            <p:nvPr/>
          </p:nvSpPr>
          <p:spPr bwMode="auto">
            <a:xfrm>
              <a:off x="3923" y="3113"/>
              <a:ext cx="4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6331" name="Rectangle 6"/>
            <p:cNvSpPr>
              <a:spLocks noChangeArrowheads="1"/>
            </p:cNvSpPr>
            <p:nvPr/>
          </p:nvSpPr>
          <p:spPr bwMode="auto">
            <a:xfrm>
              <a:off x="1687" y="3303"/>
              <a:ext cx="2304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6332" name="Freeform 7"/>
            <p:cNvSpPr/>
            <p:nvPr/>
          </p:nvSpPr>
          <p:spPr bwMode="auto">
            <a:xfrm>
              <a:off x="2841" y="3377"/>
              <a:ext cx="1" cy="233"/>
            </a:xfrm>
            <a:custGeom>
              <a:avLst/>
              <a:gdLst>
                <a:gd name="T0" fmla="*/ 0 w 1"/>
                <a:gd name="T1" fmla="*/ 0 h 84"/>
                <a:gd name="T2" fmla="*/ 0 w 1"/>
                <a:gd name="T3" fmla="*/ 13789 h 84"/>
                <a:gd name="T4" fmla="*/ 0 60000 65536"/>
                <a:gd name="T5" fmla="*/ 0 60000 65536"/>
                <a:gd name="T6" fmla="*/ 0 w 1"/>
                <a:gd name="T7" fmla="*/ 0 h 84"/>
                <a:gd name="T8" fmla="*/ 1 w 1"/>
                <a:gd name="T9" fmla="*/ 84 h 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4">
                  <a:moveTo>
                    <a:pt x="0" y="0"/>
                  </a:moveTo>
                  <a:lnTo>
                    <a:pt x="0" y="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3" name="Freeform 8"/>
            <p:cNvSpPr/>
            <p:nvPr/>
          </p:nvSpPr>
          <p:spPr bwMode="auto">
            <a:xfrm>
              <a:off x="3425" y="3385"/>
              <a:ext cx="1" cy="233"/>
            </a:xfrm>
            <a:custGeom>
              <a:avLst/>
              <a:gdLst>
                <a:gd name="T0" fmla="*/ 0 w 1"/>
                <a:gd name="T1" fmla="*/ 0 h 84"/>
                <a:gd name="T2" fmla="*/ 0 w 1"/>
                <a:gd name="T3" fmla="*/ 13789 h 84"/>
                <a:gd name="T4" fmla="*/ 0 60000 65536"/>
                <a:gd name="T5" fmla="*/ 0 60000 65536"/>
                <a:gd name="T6" fmla="*/ 0 w 1"/>
                <a:gd name="T7" fmla="*/ 0 h 84"/>
                <a:gd name="T8" fmla="*/ 1 w 1"/>
                <a:gd name="T9" fmla="*/ 84 h 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4">
                  <a:moveTo>
                    <a:pt x="0" y="0"/>
                  </a:moveTo>
                  <a:lnTo>
                    <a:pt x="0" y="8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56334" name="Picture 9" descr="BD14752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2614"/>
              <a:ext cx="1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35" name="Text Box 10"/>
            <p:cNvSpPr txBox="1">
              <a:spLocks noChangeArrowheads="1"/>
            </p:cNvSpPr>
            <p:nvPr/>
          </p:nvSpPr>
          <p:spPr bwMode="auto">
            <a:xfrm>
              <a:off x="2619" y="3119"/>
              <a:ext cx="2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800" b="1" i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6" name="Line 11"/>
            <p:cNvSpPr>
              <a:spLocks noChangeShapeType="1"/>
            </p:cNvSpPr>
            <p:nvPr/>
          </p:nvSpPr>
          <p:spPr bwMode="auto">
            <a:xfrm>
              <a:off x="2841" y="3452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7" name="Line 12"/>
            <p:cNvSpPr>
              <a:spLocks noChangeShapeType="1"/>
            </p:cNvSpPr>
            <p:nvPr/>
          </p:nvSpPr>
          <p:spPr bwMode="auto">
            <a:xfrm>
              <a:off x="3420" y="3455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8" name="Line 13"/>
            <p:cNvSpPr>
              <a:spLocks noChangeShapeType="1"/>
            </p:cNvSpPr>
            <p:nvPr/>
          </p:nvSpPr>
          <p:spPr bwMode="auto">
            <a:xfrm>
              <a:off x="3250" y="3626"/>
              <a:ext cx="1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9" name="Line 14"/>
            <p:cNvSpPr>
              <a:spLocks noChangeShapeType="1"/>
            </p:cNvSpPr>
            <p:nvPr/>
          </p:nvSpPr>
          <p:spPr bwMode="auto">
            <a:xfrm flipH="1">
              <a:off x="2827" y="3628"/>
              <a:ext cx="1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6340" name="Object 5"/>
            <p:cNvGraphicFramePr>
              <a:graphicFrameLocks noChangeAspect="1"/>
            </p:cNvGraphicFramePr>
            <p:nvPr/>
          </p:nvGraphicFramePr>
          <p:xfrm>
            <a:off x="3016" y="3430"/>
            <a:ext cx="209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45" name="公式" r:id="rId4" imgW="152400" imgH="342900" progId="Equation.3">
                    <p:embed/>
                  </p:oleObj>
                </mc:Choice>
                <mc:Fallback>
                  <p:oleObj name="公式" r:id="rId4" imgW="152400" imgH="342900" progId="Equation.3">
                    <p:embed/>
                    <p:pic>
                      <p:nvPicPr>
                        <p:cNvPr id="0" name="图片 748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430"/>
                          <a:ext cx="209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H="1">
              <a:off x="3424" y="2831"/>
              <a:ext cx="0" cy="363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6342" name="Object 6"/>
            <p:cNvGraphicFramePr>
              <a:graphicFrameLocks noChangeAspect="1"/>
            </p:cNvGraphicFramePr>
            <p:nvPr/>
          </p:nvGraphicFramePr>
          <p:xfrm>
            <a:off x="3446" y="2886"/>
            <a:ext cx="28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46" name="公式" r:id="rId6" imgW="241300" imgH="342900" progId="Equation.3">
                    <p:embed/>
                  </p:oleObj>
                </mc:Choice>
                <mc:Fallback>
                  <p:oleObj name="公式" r:id="rId6" imgW="241300" imgH="342900" progId="Equation.3">
                    <p:embed/>
                    <p:pic>
                      <p:nvPicPr>
                        <p:cNvPr id="0" name="图片 748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2886"/>
                          <a:ext cx="28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44" name="Text Box 24"/>
          <p:cNvSpPr txBox="1">
            <a:spLocks noChangeArrowheads="1"/>
          </p:cNvSpPr>
          <p:nvPr/>
        </p:nvSpPr>
        <p:spPr bwMode="auto">
          <a:xfrm>
            <a:off x="338138" y="361473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1000125" y="3576638"/>
            <a:ext cx="7856538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虫与杆的系统，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碰撞中重力对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O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轴力矩可忽略，</a:t>
            </a:r>
            <a:r>
              <a:rPr lang="zh-CN" altLang="en-US" sz="2800" b="1">
                <a:latin typeface="Times New Roman" panose="02020603050405020304" pitchFamily="18" charset="0"/>
              </a:rPr>
              <a:t>系统角动量守恒。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33146" name="Object 3"/>
          <p:cNvGraphicFramePr>
            <a:graphicFrameLocks noChangeAspect="1"/>
          </p:cNvGraphicFramePr>
          <p:nvPr/>
        </p:nvGraphicFramePr>
        <p:xfrm>
          <a:off x="636588" y="4581525"/>
          <a:ext cx="12334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7" name="Equation" r:id="rId8" imgW="431800" imgH="406400" progId="Equation.DSMT4">
                  <p:embed/>
                </p:oleObj>
              </mc:Choice>
              <mc:Fallback>
                <p:oleObj name="Equation" r:id="rId8" imgW="431800" imgH="406400" progId="Equation.DSMT4">
                  <p:embed/>
                  <p:pic>
                    <p:nvPicPr>
                      <p:cNvPr id="0" name="图片 74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4581525"/>
                        <a:ext cx="1233487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7" name="Object 4"/>
          <p:cNvGraphicFramePr>
            <a:graphicFrameLocks noChangeAspect="1"/>
          </p:cNvGraphicFramePr>
          <p:nvPr/>
        </p:nvGraphicFramePr>
        <p:xfrm>
          <a:off x="1912938" y="5602288"/>
          <a:ext cx="20320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8" name="公式" r:id="rId10" imgW="673100" imgH="381000" progId="Equation.3">
                  <p:embed/>
                </p:oleObj>
              </mc:Choice>
              <mc:Fallback>
                <p:oleObj name="公式" r:id="rId10" imgW="673100" imgH="381000" progId="Equation.3">
                  <p:embed/>
                  <p:pic>
                    <p:nvPicPr>
                      <p:cNvPr id="0" name="图片 74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5602288"/>
                        <a:ext cx="203200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F182FA-5F84-44D4-8FE8-37514E61C94A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7128" name="Object 24"/>
          <p:cNvGraphicFramePr>
            <a:graphicFrameLocks noChangeAspect="1"/>
          </p:cNvGraphicFramePr>
          <p:nvPr/>
        </p:nvGraphicFramePr>
        <p:xfrm>
          <a:off x="1981200" y="4619625"/>
          <a:ext cx="35655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9" name="Equation" r:id="rId12" imgW="1409065" imgH="444500" progId="Equation.DSMT4">
                  <p:embed/>
                </p:oleObj>
              </mc:Choice>
              <mc:Fallback>
                <p:oleObj name="Equation" r:id="rId12" imgW="1409065" imgH="444500" progId="Equation.DSMT4">
                  <p:embed/>
                  <p:pic>
                    <p:nvPicPr>
                      <p:cNvPr id="0" name="图片 74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19625"/>
                        <a:ext cx="35655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4" grpId="0" autoUpdateAnimBg="0"/>
      <p:bldP spid="1331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611188" y="260350"/>
          <a:ext cx="16478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8" name="公式" r:id="rId1" imgW="673100" imgH="381000" progId="Equation.3">
                  <p:embed/>
                </p:oleObj>
              </mc:Choice>
              <mc:Fallback>
                <p:oleObj name="公式" r:id="rId1" imgW="673100" imgH="381000" progId="Equation.3">
                  <p:embed/>
                  <p:pic>
                    <p:nvPicPr>
                      <p:cNvPr id="0" name="图片 758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0350"/>
                        <a:ext cx="16478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368300" y="1268413"/>
            <a:ext cx="3406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</a:rPr>
              <a:t>由角动量定理</a:t>
            </a:r>
            <a:endParaRPr lang="zh-CN" altLang="en-US" sz="28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5173" name="Object 3"/>
          <p:cNvGraphicFramePr>
            <a:graphicFrameLocks noChangeAspect="1"/>
          </p:cNvGraphicFramePr>
          <p:nvPr/>
        </p:nvGraphicFramePr>
        <p:xfrm>
          <a:off x="492125" y="1947863"/>
          <a:ext cx="39211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9" name="Equation" r:id="rId3" imgW="38100000" imgH="9448800" progId="Equation.DSMT4">
                  <p:embed/>
                </p:oleObj>
              </mc:Choice>
              <mc:Fallback>
                <p:oleObj name="Equation" r:id="rId3" imgW="38100000" imgH="9448800" progId="Equation.DSMT4">
                  <p:embed/>
                  <p:pic>
                    <p:nvPicPr>
                      <p:cNvPr id="0" name="图片 758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1947863"/>
                        <a:ext cx="39211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4"/>
          <p:cNvGraphicFramePr>
            <a:graphicFrameLocks noChangeAspect="1"/>
          </p:cNvGraphicFramePr>
          <p:nvPr/>
        </p:nvGraphicFramePr>
        <p:xfrm>
          <a:off x="300038" y="3016250"/>
          <a:ext cx="825658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0" name="Equation" r:id="rId5" imgW="65836800" imgH="9448800" progId="Equation.DSMT4">
                  <p:embed/>
                </p:oleObj>
              </mc:Choice>
              <mc:Fallback>
                <p:oleObj name="Equation" r:id="rId5" imgW="65836800" imgH="9448800" progId="Equation.DSMT4">
                  <p:embed/>
                  <p:pic>
                    <p:nvPicPr>
                      <p:cNvPr id="0" name="图片 758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3016250"/>
                        <a:ext cx="8256587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 bwMode="auto">
          <a:xfrm>
            <a:off x="395288" y="4167188"/>
            <a:ext cx="2736850" cy="530225"/>
            <a:chOff x="249" y="2625"/>
            <a:chExt cx="1724" cy="334"/>
          </a:xfrm>
        </p:grpSpPr>
        <p:sp>
          <p:nvSpPr>
            <p:cNvPr id="57355" name="Text Box 8"/>
            <p:cNvSpPr txBox="1">
              <a:spLocks noChangeArrowheads="1"/>
            </p:cNvSpPr>
            <p:nvPr/>
          </p:nvSpPr>
          <p:spPr bwMode="auto">
            <a:xfrm>
              <a:off x="249" y="2625"/>
              <a:ext cx="17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考虑到</a:t>
              </a:r>
              <a:endPara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56" name="Object 7"/>
            <p:cNvGraphicFramePr>
              <a:graphicFrameLocks noChangeAspect="1"/>
            </p:cNvGraphicFramePr>
            <p:nvPr/>
          </p:nvGraphicFramePr>
          <p:xfrm>
            <a:off x="1030" y="2641"/>
            <a:ext cx="86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71" name="公式" r:id="rId7" imgW="443865" imgH="177800" progId="Equation.3">
                    <p:embed/>
                  </p:oleObj>
                </mc:Choice>
                <mc:Fallback>
                  <p:oleObj name="公式" r:id="rId7" imgW="443865" imgH="177800" progId="Equation.3">
                    <p:embed/>
                    <p:pic>
                      <p:nvPicPr>
                        <p:cNvPr id="0" name="图片 758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2641"/>
                          <a:ext cx="86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179" name="Object 5"/>
          <p:cNvGraphicFramePr>
            <a:graphicFrameLocks noChangeAspect="1"/>
          </p:cNvGraphicFramePr>
          <p:nvPr/>
        </p:nvGraphicFramePr>
        <p:xfrm>
          <a:off x="1368425" y="4722813"/>
          <a:ext cx="595947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2" name="Equation" r:id="rId9" imgW="52120800" imgH="10668000" progId="Equation.DSMT4">
                  <p:embed/>
                </p:oleObj>
              </mc:Choice>
              <mc:Fallback>
                <p:oleObj name="Equation" r:id="rId9" imgW="52120800" imgH="10668000" progId="Equation.DSMT4">
                  <p:embed/>
                  <p:pic>
                    <p:nvPicPr>
                      <p:cNvPr id="0" name="图片 75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722813"/>
                        <a:ext cx="5959475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1303338" y="6026150"/>
            <a:ext cx="6192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1C1C1C"/>
                </a:solidFill>
              </a:rPr>
              <a:t>此即小虫需具有的爬行速率。</a:t>
            </a:r>
            <a:endParaRPr lang="zh-CN" altLang="en-US" sz="2800" b="1">
              <a:solidFill>
                <a:srgbClr val="1C1C1C"/>
              </a:solidFill>
            </a:endParaRPr>
          </a:p>
        </p:txBody>
      </p:sp>
      <p:sp>
        <p:nvSpPr>
          <p:cNvPr id="5735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588263-E9B8-4B77-8A20-022DB277E034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5873" name="" r:id="rId11" imgW="4227512" imgH="2938462"/>
        </mc:Choice>
        <mc:Fallback>
          <p:control name="" r:id="rId11" imgW="4227512" imgH="2938462">
            <p:pic>
              <p:nvPicPr>
                <p:cNvPr id="0" name="Host Control  7587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4665663" y="115888"/>
                  <a:ext cx="4227512" cy="2938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utoUpdateAnimBg="0"/>
      <p:bldP spid="1351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928938" y="119063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kumimoji="1"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kumimoji="1"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节   进动</a:t>
            </a:r>
            <a:endParaRPr kumimoji="1"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381000" y="1295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刚体的转轴不固定，如陀螺的运动。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4419" name="Text Box 35"/>
          <p:cNvSpPr txBox="1">
            <a:spLocks noChangeArrowheads="1"/>
          </p:cNvSpPr>
          <p:nvPr/>
        </p:nvSpPr>
        <p:spPr bwMode="auto">
          <a:xfrm>
            <a:off x="381000" y="18288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陀螺没有转动时，重力矩使它倾倒。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4420" name="Text Box 36"/>
          <p:cNvSpPr txBox="1">
            <a:spLocks noChangeArrowheads="1"/>
          </p:cNvSpPr>
          <p:nvPr/>
        </p:nvSpPr>
        <p:spPr bwMode="auto">
          <a:xfrm>
            <a:off x="381000" y="2362200"/>
            <a:ext cx="3903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陀螺高速转动时？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44427" name="Object 2"/>
          <p:cNvGraphicFramePr>
            <a:graphicFrameLocks noChangeAspect="1"/>
          </p:cNvGraphicFramePr>
          <p:nvPr/>
        </p:nvGraphicFramePr>
        <p:xfrm>
          <a:off x="2299591" y="2887867"/>
          <a:ext cx="1786635" cy="1318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2" name="Equation" r:id="rId1" imgW="13106400" imgH="10058400" progId="Equation.DSMT4">
                  <p:embed/>
                </p:oleObj>
              </mc:Choice>
              <mc:Fallback>
                <p:oleObj name="Equation" r:id="rId1" imgW="13106400" imgH="10058400" progId="Equation.DSMT4">
                  <p:embed/>
                  <p:pic>
                    <p:nvPicPr>
                      <p:cNvPr id="0" name="图片 769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591" y="2887867"/>
                        <a:ext cx="1786635" cy="1318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4"/>
          <p:cNvGrpSpPr/>
          <p:nvPr/>
        </p:nvGrpSpPr>
        <p:grpSpPr bwMode="auto">
          <a:xfrm>
            <a:off x="5003800" y="4025900"/>
            <a:ext cx="2911475" cy="2820988"/>
            <a:chOff x="3387" y="2518"/>
            <a:chExt cx="1834" cy="1777"/>
          </a:xfrm>
        </p:grpSpPr>
        <p:graphicFrame>
          <p:nvGraphicFramePr>
            <p:cNvPr id="20554" name="Object 9"/>
            <p:cNvGraphicFramePr>
              <a:graphicFrameLocks noChangeAspect="1"/>
            </p:cNvGraphicFramePr>
            <p:nvPr/>
          </p:nvGraphicFramePr>
          <p:xfrm>
            <a:off x="3387" y="2518"/>
            <a:ext cx="23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3" name="公式" r:id="rId3" imgW="177800" imgH="266700" progId="Equation.3">
                    <p:embed/>
                  </p:oleObj>
                </mc:Choice>
                <mc:Fallback>
                  <p:oleObj name="公式" r:id="rId3" imgW="177800" imgH="266700" progId="Equation.3">
                    <p:embed/>
                    <p:pic>
                      <p:nvPicPr>
                        <p:cNvPr id="0" name="图片 769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7" y="2518"/>
                          <a:ext cx="23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5" name="Line 46"/>
            <p:cNvSpPr>
              <a:spLocks noChangeShapeType="1"/>
            </p:cNvSpPr>
            <p:nvPr/>
          </p:nvSpPr>
          <p:spPr bwMode="auto">
            <a:xfrm flipH="1" flipV="1">
              <a:off x="3589" y="2581"/>
              <a:ext cx="816" cy="144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556" name="Group 47"/>
            <p:cNvGrpSpPr/>
            <p:nvPr/>
          </p:nvGrpSpPr>
          <p:grpSpPr bwMode="auto">
            <a:xfrm>
              <a:off x="3586" y="3965"/>
              <a:ext cx="1635" cy="330"/>
              <a:chOff x="3723" y="3616"/>
              <a:chExt cx="1635" cy="330"/>
            </a:xfrm>
          </p:grpSpPr>
          <p:sp>
            <p:nvSpPr>
              <p:cNvPr id="20557" name="Text Box 48"/>
              <p:cNvSpPr txBox="1">
                <a:spLocks noChangeArrowheads="1"/>
              </p:cNvSpPr>
              <p:nvPr/>
            </p:nvSpPr>
            <p:spPr bwMode="auto">
              <a:xfrm>
                <a:off x="4400" y="3616"/>
                <a:ext cx="28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  <a:endPara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0558" name="Group 49"/>
              <p:cNvGrpSpPr/>
              <p:nvPr/>
            </p:nvGrpSpPr>
            <p:grpSpPr bwMode="auto">
              <a:xfrm>
                <a:off x="4404" y="3686"/>
                <a:ext cx="672" cy="96"/>
                <a:chOff x="336" y="2304"/>
                <a:chExt cx="672" cy="96"/>
              </a:xfrm>
            </p:grpSpPr>
            <p:sp>
              <p:nvSpPr>
                <p:cNvPr id="20571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33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2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43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3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28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4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624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5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720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6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81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7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8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559" name="Line 58"/>
              <p:cNvSpPr>
                <a:spLocks noChangeShapeType="1"/>
              </p:cNvSpPr>
              <p:nvPr/>
            </p:nvSpPr>
            <p:spPr bwMode="auto">
              <a:xfrm flipV="1">
                <a:off x="3774" y="3674"/>
                <a:ext cx="158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560" name="Group 59"/>
              <p:cNvGrpSpPr/>
              <p:nvPr/>
            </p:nvGrpSpPr>
            <p:grpSpPr bwMode="auto">
              <a:xfrm>
                <a:off x="3723" y="3686"/>
                <a:ext cx="672" cy="96"/>
                <a:chOff x="336" y="2304"/>
                <a:chExt cx="672" cy="96"/>
              </a:xfrm>
            </p:grpSpPr>
            <p:sp>
              <p:nvSpPr>
                <p:cNvPr id="20563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3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4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3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5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528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6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624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7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720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8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81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9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0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561" name="Line 68"/>
              <p:cNvSpPr>
                <a:spLocks noChangeShapeType="1"/>
              </p:cNvSpPr>
              <p:nvPr/>
            </p:nvSpPr>
            <p:spPr bwMode="auto">
              <a:xfrm flipH="1">
                <a:off x="5079" y="368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62" name="Line 69"/>
              <p:cNvSpPr>
                <a:spLocks noChangeShapeType="1"/>
              </p:cNvSpPr>
              <p:nvPr/>
            </p:nvSpPr>
            <p:spPr bwMode="auto">
              <a:xfrm flipH="1">
                <a:off x="5175" y="368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71"/>
          <p:cNvGrpSpPr/>
          <p:nvPr/>
        </p:nvGrpSpPr>
        <p:grpSpPr bwMode="auto">
          <a:xfrm>
            <a:off x="5335588" y="3724275"/>
            <a:ext cx="784225" cy="604838"/>
            <a:chOff x="3595" y="2341"/>
            <a:chExt cx="494" cy="381"/>
          </a:xfrm>
        </p:grpSpPr>
        <p:sp>
          <p:nvSpPr>
            <p:cNvPr id="20552" name="Line 72"/>
            <p:cNvSpPr>
              <a:spLocks noChangeShapeType="1"/>
            </p:cNvSpPr>
            <p:nvPr/>
          </p:nvSpPr>
          <p:spPr bwMode="auto">
            <a:xfrm>
              <a:off x="3595" y="2602"/>
              <a:ext cx="494" cy="12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53" name="Object 8"/>
            <p:cNvGraphicFramePr>
              <a:graphicFrameLocks noChangeAspect="1"/>
            </p:cNvGraphicFramePr>
            <p:nvPr/>
          </p:nvGraphicFramePr>
          <p:xfrm>
            <a:off x="3742" y="2341"/>
            <a:ext cx="27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4" name="公式" r:id="rId5" imgW="317500" imgH="279400" progId="Equation.3">
                    <p:embed/>
                  </p:oleObj>
                </mc:Choice>
                <mc:Fallback>
                  <p:oleObj name="公式" r:id="rId5" imgW="317500" imgH="279400" progId="Equation.3">
                    <p:embed/>
                    <p:pic>
                      <p:nvPicPr>
                        <p:cNvPr id="0" name="图片 769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341"/>
                          <a:ext cx="27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458" name="Line 74"/>
          <p:cNvSpPr>
            <a:spLocks noChangeShapeType="1"/>
          </p:cNvSpPr>
          <p:nvPr/>
        </p:nvSpPr>
        <p:spPr bwMode="auto">
          <a:xfrm flipH="1" flipV="1">
            <a:off x="6084888" y="4314825"/>
            <a:ext cx="530225" cy="208280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101"/>
          <p:cNvGrpSpPr/>
          <p:nvPr/>
        </p:nvGrpSpPr>
        <p:grpSpPr bwMode="auto">
          <a:xfrm>
            <a:off x="6573838" y="4024313"/>
            <a:ext cx="1785937" cy="2482850"/>
            <a:chOff x="4141" y="2295"/>
            <a:chExt cx="1125" cy="1564"/>
          </a:xfrm>
        </p:grpSpPr>
        <p:grpSp>
          <p:nvGrpSpPr>
            <p:cNvPr id="20540" name="Group 92"/>
            <p:cNvGrpSpPr/>
            <p:nvPr/>
          </p:nvGrpSpPr>
          <p:grpSpPr bwMode="auto">
            <a:xfrm>
              <a:off x="4141" y="2387"/>
              <a:ext cx="871" cy="1472"/>
              <a:chOff x="4141" y="2387"/>
              <a:chExt cx="871" cy="1472"/>
            </a:xfrm>
          </p:grpSpPr>
          <p:grpSp>
            <p:nvGrpSpPr>
              <p:cNvPr id="20547" name="Group 76"/>
              <p:cNvGrpSpPr/>
              <p:nvPr/>
            </p:nvGrpSpPr>
            <p:grpSpPr bwMode="auto">
              <a:xfrm>
                <a:off x="4141" y="2655"/>
                <a:ext cx="799" cy="1204"/>
                <a:chOff x="2912" y="1214"/>
                <a:chExt cx="799" cy="1204"/>
              </a:xfrm>
            </p:grpSpPr>
            <p:sp>
              <p:nvSpPr>
                <p:cNvPr id="20549" name="AutoShape 77"/>
                <p:cNvSpPr>
                  <a:spLocks noChangeArrowheads="1"/>
                </p:cNvSpPr>
                <p:nvPr/>
              </p:nvSpPr>
              <p:spPr bwMode="auto">
                <a:xfrm rot="1833142">
                  <a:off x="2912" y="1271"/>
                  <a:ext cx="672" cy="114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46 w 21600"/>
                    <a:gd name="T13" fmla="*/ 2279 h 21600"/>
                    <a:gd name="T14" fmla="*/ 16554 w 21600"/>
                    <a:gd name="T15" fmla="*/ 13672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>
                  <a:solidFill>
                    <a:srgbClr val="9933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50" name="Rectangle 78"/>
                <p:cNvSpPr>
                  <a:spLocks noChangeArrowheads="1"/>
                </p:cNvSpPr>
                <p:nvPr/>
              </p:nvSpPr>
              <p:spPr bwMode="auto">
                <a:xfrm rot="2203897">
                  <a:off x="3379" y="1298"/>
                  <a:ext cx="251" cy="18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0551" name="AutoShape 79"/>
                <p:cNvSpPr>
                  <a:spLocks noChangeArrowheads="1"/>
                </p:cNvSpPr>
                <p:nvPr/>
              </p:nvSpPr>
              <p:spPr bwMode="auto">
                <a:xfrm rot="1913325">
                  <a:off x="3423" y="1214"/>
                  <a:ext cx="288" cy="192"/>
                </a:xfrm>
                <a:prstGeom prst="can">
                  <a:avLst>
                    <a:gd name="adj" fmla="val 50000"/>
                  </a:avLst>
                </a:prstGeom>
                <a:solidFill>
                  <a:srgbClr val="BBE0E3"/>
                </a:solidFill>
                <a:ln w="28575">
                  <a:solidFill>
                    <a:srgbClr val="993300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20548" name="Line 80"/>
              <p:cNvSpPr>
                <a:spLocks noChangeShapeType="1"/>
              </p:cNvSpPr>
              <p:nvPr/>
            </p:nvSpPr>
            <p:spPr bwMode="auto">
              <a:xfrm flipH="1">
                <a:off x="4173" y="2387"/>
                <a:ext cx="839" cy="1402"/>
              </a:xfrm>
              <a:prstGeom prst="line">
                <a:avLst/>
              </a:prstGeom>
              <a:noFill/>
              <a:ln w="31750">
                <a:solidFill>
                  <a:srgbClr val="9933FF"/>
                </a:solidFill>
                <a:prstDash val="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541" name="Group 81"/>
            <p:cNvGrpSpPr/>
            <p:nvPr/>
          </p:nvGrpSpPr>
          <p:grpSpPr bwMode="auto">
            <a:xfrm>
              <a:off x="4810" y="2505"/>
              <a:ext cx="373" cy="287"/>
              <a:chOff x="3602" y="1045"/>
              <a:chExt cx="373" cy="287"/>
            </a:xfrm>
          </p:grpSpPr>
          <p:graphicFrame>
            <p:nvGraphicFramePr>
              <p:cNvPr id="20545" name="Object 7"/>
              <p:cNvGraphicFramePr>
                <a:graphicFrameLocks noChangeAspect="1"/>
              </p:cNvGraphicFramePr>
              <p:nvPr/>
            </p:nvGraphicFramePr>
            <p:xfrm>
              <a:off x="3742" y="1117"/>
              <a:ext cx="233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955" name="公式" r:id="rId7" imgW="177800" imgH="165100" progId="Equation.3">
                      <p:embed/>
                    </p:oleObj>
                  </mc:Choice>
                  <mc:Fallback>
                    <p:oleObj name="公式" r:id="rId7" imgW="177800" imgH="165100" progId="Equation.3">
                      <p:embed/>
                      <p:pic>
                        <p:nvPicPr>
                          <p:cNvPr id="0" name="图片 769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1117"/>
                            <a:ext cx="233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46" name="Arc 83"/>
              <p:cNvSpPr/>
              <p:nvPr/>
            </p:nvSpPr>
            <p:spPr bwMode="auto">
              <a:xfrm rot="1682852" flipV="1">
                <a:off x="3602" y="1045"/>
                <a:ext cx="216" cy="141"/>
              </a:xfrm>
              <a:custGeom>
                <a:avLst/>
                <a:gdLst>
                  <a:gd name="T0" fmla="*/ 0 w 43200"/>
                  <a:gd name="T1" fmla="*/ 0 h 41856"/>
                  <a:gd name="T2" fmla="*/ 0 w 43200"/>
                  <a:gd name="T3" fmla="*/ 0 h 41856"/>
                  <a:gd name="T4" fmla="*/ 0 w 43200"/>
                  <a:gd name="T5" fmla="*/ 0 h 4185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1856"/>
                  <a:gd name="T11" fmla="*/ 43200 w 43200"/>
                  <a:gd name="T12" fmla="*/ 41856 h 418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1856" fill="none" extrusionOk="0">
                    <a:moveTo>
                      <a:pt x="12854" y="41350"/>
                    </a:moveTo>
                    <a:cubicBezTo>
                      <a:pt x="5039" y="37890"/>
                      <a:pt x="0" y="301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0637"/>
                      <a:pt x="37574" y="38718"/>
                      <a:pt x="29099" y="41856"/>
                    </a:cubicBezTo>
                  </a:path>
                  <a:path w="43200" h="41856" stroke="0" extrusionOk="0">
                    <a:moveTo>
                      <a:pt x="12854" y="41350"/>
                    </a:moveTo>
                    <a:cubicBezTo>
                      <a:pt x="5039" y="37890"/>
                      <a:pt x="0" y="301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0637"/>
                      <a:pt x="37574" y="38718"/>
                      <a:pt x="29099" y="41856"/>
                    </a:cubicBezTo>
                    <a:lnTo>
                      <a:pt x="21600" y="21600"/>
                    </a:lnTo>
                    <a:lnTo>
                      <a:pt x="12854" y="41350"/>
                    </a:lnTo>
                    <a:close/>
                  </a:path>
                </a:pathLst>
              </a:custGeom>
              <a:noFill/>
              <a:ln w="31750">
                <a:solidFill>
                  <a:srgbClr val="9933FF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542" name="Group 91"/>
            <p:cNvGrpSpPr/>
            <p:nvPr/>
          </p:nvGrpSpPr>
          <p:grpSpPr bwMode="auto">
            <a:xfrm>
              <a:off x="4846" y="2295"/>
              <a:ext cx="420" cy="384"/>
              <a:chOff x="4852" y="2295"/>
              <a:chExt cx="420" cy="384"/>
            </a:xfrm>
          </p:grpSpPr>
          <p:sp>
            <p:nvSpPr>
              <p:cNvPr id="20543" name="Line 85"/>
              <p:cNvSpPr>
                <a:spLocks noChangeShapeType="1"/>
              </p:cNvSpPr>
              <p:nvPr/>
            </p:nvSpPr>
            <p:spPr bwMode="auto">
              <a:xfrm flipV="1">
                <a:off x="4852" y="2343"/>
                <a:ext cx="192" cy="336"/>
              </a:xfrm>
              <a:prstGeom prst="line">
                <a:avLst/>
              </a:prstGeom>
              <a:noFill/>
              <a:ln w="41275">
                <a:solidFill>
                  <a:srgbClr val="0000FF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0544" name="Object 6"/>
              <p:cNvGraphicFramePr>
                <a:graphicFrameLocks noChangeAspect="1"/>
              </p:cNvGraphicFramePr>
              <p:nvPr/>
            </p:nvGraphicFramePr>
            <p:xfrm>
              <a:off x="4999" y="2295"/>
              <a:ext cx="273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956" name="公式" r:id="rId9" imgW="241300" imgH="266700" progId="Equation.3">
                      <p:embed/>
                    </p:oleObj>
                  </mc:Choice>
                  <mc:Fallback>
                    <p:oleObj name="公式" r:id="rId9" imgW="241300" imgH="266700" progId="Equation.3">
                      <p:embed/>
                      <p:pic>
                        <p:nvPicPr>
                          <p:cNvPr id="0" name="图片 769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9" y="2295"/>
                            <a:ext cx="273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4471" name="Text Box 87"/>
          <p:cNvSpPr txBox="1">
            <a:spLocks noChangeArrowheads="1"/>
          </p:cNvSpPr>
          <p:nvPr/>
        </p:nvSpPr>
        <p:spPr bwMode="auto">
          <a:xfrm>
            <a:off x="6477000" y="1219200"/>
            <a:ext cx="23622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高速自旋物体的转轴在空间转动的现象。</a:t>
            </a:r>
            <a:endParaRPr kumimoji="1" lang="zh-CN" altLang="en-US" sz="2800" b="1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4472" name="AutoShape 88"/>
          <p:cNvSpPr>
            <a:spLocks noChangeArrowheads="1"/>
          </p:cNvSpPr>
          <p:nvPr/>
        </p:nvSpPr>
        <p:spPr bwMode="auto">
          <a:xfrm>
            <a:off x="5105400" y="2286000"/>
            <a:ext cx="762000" cy="685800"/>
          </a:xfrm>
          <a:prstGeom prst="wedgeEllipseCallout">
            <a:avLst>
              <a:gd name="adj1" fmla="val 136250"/>
              <a:gd name="adj2" fmla="val -80093"/>
            </a:avLst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800" b="1">
              <a:latin typeface="宋体" panose="02010600030101010101" pitchFamily="2" charset="-122"/>
            </a:endParaRPr>
          </a:p>
        </p:txBody>
      </p:sp>
      <p:sp>
        <p:nvSpPr>
          <p:cNvPr id="144473" name="Oval 89"/>
          <p:cNvSpPr>
            <a:spLocks noChangeArrowheads="1"/>
          </p:cNvSpPr>
          <p:nvPr/>
        </p:nvSpPr>
        <p:spPr bwMode="auto">
          <a:xfrm>
            <a:off x="5148263" y="3378200"/>
            <a:ext cx="3048000" cy="990600"/>
          </a:xfrm>
          <a:prstGeom prst="ellipse">
            <a:avLst/>
          </a:prstGeom>
          <a:noFill/>
          <a:ln w="31750">
            <a:solidFill>
              <a:schemeClr val="folHlink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4" name="Group 102"/>
          <p:cNvGrpSpPr/>
          <p:nvPr/>
        </p:nvGrpSpPr>
        <p:grpSpPr bwMode="auto">
          <a:xfrm>
            <a:off x="5492750" y="2889250"/>
            <a:ext cx="1231900" cy="968375"/>
            <a:chOff x="3460" y="1580"/>
            <a:chExt cx="776" cy="610"/>
          </a:xfrm>
        </p:grpSpPr>
        <p:graphicFrame>
          <p:nvGraphicFramePr>
            <p:cNvPr id="20538" name="Object 5"/>
            <p:cNvGraphicFramePr>
              <a:graphicFrameLocks noChangeAspect="1"/>
            </p:cNvGraphicFramePr>
            <p:nvPr/>
          </p:nvGraphicFramePr>
          <p:xfrm>
            <a:off x="3460" y="1580"/>
            <a:ext cx="34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7" name="公式" r:id="rId11" imgW="279400" imgH="355600" progId="Equation.3">
                    <p:embed/>
                  </p:oleObj>
                </mc:Choice>
                <mc:Fallback>
                  <p:oleObj name="公式" r:id="rId11" imgW="279400" imgH="355600" progId="Equation.3">
                    <p:embed/>
                    <p:pic>
                      <p:nvPicPr>
                        <p:cNvPr id="0" name="图片 769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1580"/>
                          <a:ext cx="34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9" name="Arc 96"/>
            <p:cNvSpPr/>
            <p:nvPr/>
          </p:nvSpPr>
          <p:spPr bwMode="auto">
            <a:xfrm>
              <a:off x="3742" y="1888"/>
              <a:ext cx="494" cy="302"/>
            </a:xfrm>
            <a:custGeom>
              <a:avLst/>
              <a:gdLst>
                <a:gd name="T0" fmla="*/ 0 w 11127"/>
                <a:gd name="T1" fmla="*/ 0 h 20969"/>
                <a:gd name="T2" fmla="*/ 0 w 11127"/>
                <a:gd name="T3" fmla="*/ 0 h 20969"/>
                <a:gd name="T4" fmla="*/ 0 w 11127"/>
                <a:gd name="T5" fmla="*/ 0 h 20969"/>
                <a:gd name="T6" fmla="*/ 0 60000 65536"/>
                <a:gd name="T7" fmla="*/ 0 60000 65536"/>
                <a:gd name="T8" fmla="*/ 0 60000 65536"/>
                <a:gd name="T9" fmla="*/ 0 w 11127"/>
                <a:gd name="T10" fmla="*/ 0 h 20969"/>
                <a:gd name="T11" fmla="*/ 11127 w 11127"/>
                <a:gd name="T12" fmla="*/ 20969 h 209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27" h="20969" fill="none" extrusionOk="0">
                  <a:moveTo>
                    <a:pt x="-1" y="2455"/>
                  </a:moveTo>
                  <a:cubicBezTo>
                    <a:pt x="1847" y="1345"/>
                    <a:pt x="3851" y="517"/>
                    <a:pt x="5944" y="0"/>
                  </a:cubicBezTo>
                </a:path>
                <a:path w="11127" h="20969" stroke="0" extrusionOk="0">
                  <a:moveTo>
                    <a:pt x="-1" y="2455"/>
                  </a:moveTo>
                  <a:cubicBezTo>
                    <a:pt x="1847" y="1345"/>
                    <a:pt x="3851" y="517"/>
                    <a:pt x="5944" y="0"/>
                  </a:cubicBezTo>
                  <a:lnTo>
                    <a:pt x="11127" y="20969"/>
                  </a:lnTo>
                  <a:lnTo>
                    <a:pt x="-1" y="2455"/>
                  </a:lnTo>
                  <a:close/>
                </a:path>
              </a:pathLst>
            </a:custGeom>
            <a:noFill/>
            <a:ln w="31750">
              <a:solidFill>
                <a:schemeClr val="folHlink"/>
              </a:solidFill>
              <a:round/>
              <a:headEnd type="arrow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98"/>
          <p:cNvGrpSpPr/>
          <p:nvPr/>
        </p:nvGrpSpPr>
        <p:grpSpPr bwMode="auto">
          <a:xfrm>
            <a:off x="6630988" y="2946400"/>
            <a:ext cx="388937" cy="3465513"/>
            <a:chOff x="4177" y="1616"/>
            <a:chExt cx="245" cy="2183"/>
          </a:xfrm>
        </p:grpSpPr>
        <p:sp>
          <p:nvSpPr>
            <p:cNvPr id="20536" name="Line 90"/>
            <p:cNvSpPr>
              <a:spLocks noChangeShapeType="1"/>
            </p:cNvSpPr>
            <p:nvPr/>
          </p:nvSpPr>
          <p:spPr bwMode="auto">
            <a:xfrm>
              <a:off x="4177" y="1712"/>
              <a:ext cx="0" cy="2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37" name="Object 4"/>
            <p:cNvGraphicFramePr>
              <a:graphicFrameLocks noChangeAspect="1"/>
            </p:cNvGraphicFramePr>
            <p:nvPr/>
          </p:nvGraphicFramePr>
          <p:xfrm>
            <a:off x="4195" y="1616"/>
            <a:ext cx="22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8" name="公式" r:id="rId13" imgW="114300" imgH="139700" progId="Equation.3">
                    <p:embed/>
                  </p:oleObj>
                </mc:Choice>
                <mc:Fallback>
                  <p:oleObj name="公式" r:id="rId13" imgW="114300" imgH="139700" progId="Equation.3">
                    <p:embed/>
                    <p:pic>
                      <p:nvPicPr>
                        <p:cNvPr id="0" name="图片 769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616"/>
                          <a:ext cx="227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487" name="Text Box 103"/>
          <p:cNvSpPr txBox="1">
            <a:spLocks noChangeArrowheads="1"/>
          </p:cNvSpPr>
          <p:nvPr/>
        </p:nvSpPr>
        <p:spPr bwMode="auto">
          <a:xfrm>
            <a:off x="3276600" y="2370138"/>
            <a:ext cx="352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重力矩使其</a:t>
            </a:r>
            <a:r>
              <a:rPr kumimoji="1" lang="zh-CN" altLang="en-US" sz="2800" b="1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进动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49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81E77C-296E-4DD5-8E35-E1E9A6B245CC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" name="Rectangle 43"/>
          <p:cNvSpPr>
            <a:spLocks noChangeArrowheads="1"/>
          </p:cNvSpPr>
          <p:nvPr/>
        </p:nvSpPr>
        <p:spPr bwMode="auto">
          <a:xfrm>
            <a:off x="2757488" y="690563"/>
            <a:ext cx="317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Precession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pSp>
        <p:nvGrpSpPr>
          <p:cNvPr id="99" name="Group 37"/>
          <p:cNvGrpSpPr/>
          <p:nvPr/>
        </p:nvGrpSpPr>
        <p:grpSpPr bwMode="auto">
          <a:xfrm>
            <a:off x="463550" y="4357688"/>
            <a:ext cx="671513" cy="465137"/>
            <a:chOff x="385" y="1447"/>
            <a:chExt cx="423" cy="293"/>
          </a:xfrm>
        </p:grpSpPr>
        <p:graphicFrame>
          <p:nvGraphicFramePr>
            <p:cNvPr id="20534" name="Object 11"/>
            <p:cNvGraphicFramePr>
              <a:graphicFrameLocks noChangeAspect="1"/>
            </p:cNvGraphicFramePr>
            <p:nvPr/>
          </p:nvGraphicFramePr>
          <p:xfrm>
            <a:off x="385" y="1525"/>
            <a:ext cx="23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9" name="公式" r:id="rId15" imgW="241300" imgH="215900" progId="Equation.3">
                    <p:embed/>
                  </p:oleObj>
                </mc:Choice>
                <mc:Fallback>
                  <p:oleObj name="公式" r:id="rId15" imgW="241300" imgH="215900" progId="Equation.3">
                    <p:embed/>
                    <p:pic>
                      <p:nvPicPr>
                        <p:cNvPr id="0" name="图片 769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525"/>
                          <a:ext cx="23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5" name="Arc 39"/>
            <p:cNvSpPr/>
            <p:nvPr/>
          </p:nvSpPr>
          <p:spPr bwMode="auto">
            <a:xfrm rot="19671990" flipV="1">
              <a:off x="592" y="1447"/>
              <a:ext cx="216" cy="141"/>
            </a:xfrm>
            <a:custGeom>
              <a:avLst/>
              <a:gdLst>
                <a:gd name="T0" fmla="*/ 0 w 43200"/>
                <a:gd name="T1" fmla="*/ 0 h 41856"/>
                <a:gd name="T2" fmla="*/ 0 w 43200"/>
                <a:gd name="T3" fmla="*/ 0 h 41856"/>
                <a:gd name="T4" fmla="*/ 0 w 43200"/>
                <a:gd name="T5" fmla="*/ 0 h 4185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856"/>
                <a:gd name="T11" fmla="*/ 43200 w 43200"/>
                <a:gd name="T12" fmla="*/ 41856 h 418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856" fill="none" extrusionOk="0">
                  <a:moveTo>
                    <a:pt x="12854" y="41350"/>
                  </a:moveTo>
                  <a:cubicBezTo>
                    <a:pt x="5039" y="37890"/>
                    <a:pt x="0" y="301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0637"/>
                    <a:pt x="37574" y="38718"/>
                    <a:pt x="29099" y="41856"/>
                  </a:cubicBezTo>
                </a:path>
                <a:path w="43200" h="41856" stroke="0" extrusionOk="0">
                  <a:moveTo>
                    <a:pt x="12854" y="41350"/>
                  </a:moveTo>
                  <a:cubicBezTo>
                    <a:pt x="5039" y="37890"/>
                    <a:pt x="0" y="301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0637"/>
                    <a:pt x="37574" y="38718"/>
                    <a:pt x="29099" y="41856"/>
                  </a:cubicBezTo>
                  <a:lnTo>
                    <a:pt x="21600" y="21600"/>
                  </a:lnTo>
                  <a:lnTo>
                    <a:pt x="12854" y="41350"/>
                  </a:lnTo>
                  <a:close/>
                </a:path>
              </a:pathLst>
            </a:custGeom>
            <a:noFill/>
            <a:ln w="31750">
              <a:solidFill>
                <a:srgbClr val="9933FF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3" name="Group 40"/>
          <p:cNvGrpSpPr/>
          <p:nvPr/>
        </p:nvGrpSpPr>
        <p:grpSpPr bwMode="auto">
          <a:xfrm>
            <a:off x="419100" y="3990975"/>
            <a:ext cx="685800" cy="695325"/>
            <a:chOff x="1066" y="1706"/>
            <a:chExt cx="432" cy="438"/>
          </a:xfrm>
        </p:grpSpPr>
        <p:graphicFrame>
          <p:nvGraphicFramePr>
            <p:cNvPr id="20532" name="Object 10"/>
            <p:cNvGraphicFramePr>
              <a:graphicFrameLocks noChangeAspect="1"/>
            </p:cNvGraphicFramePr>
            <p:nvPr/>
          </p:nvGraphicFramePr>
          <p:xfrm>
            <a:off x="1066" y="1706"/>
            <a:ext cx="23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60" name="公式" r:id="rId17" imgW="241300" imgH="317500" progId="Equation.3">
                    <p:embed/>
                  </p:oleObj>
                </mc:Choice>
                <mc:Fallback>
                  <p:oleObj name="公式" r:id="rId17" imgW="241300" imgH="317500" progId="Equation.3">
                    <p:embed/>
                    <p:pic>
                      <p:nvPicPr>
                        <p:cNvPr id="0" name="图片 769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706"/>
                          <a:ext cx="23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3" name="Line 42"/>
            <p:cNvSpPr>
              <a:spLocks noChangeShapeType="1"/>
            </p:cNvSpPr>
            <p:nvPr/>
          </p:nvSpPr>
          <p:spPr bwMode="auto">
            <a:xfrm flipH="1" flipV="1">
              <a:off x="1306" y="1808"/>
              <a:ext cx="192" cy="336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6" name="Group 100"/>
          <p:cNvGrpSpPr/>
          <p:nvPr/>
        </p:nvGrpSpPr>
        <p:grpSpPr bwMode="auto">
          <a:xfrm>
            <a:off x="755650" y="4167188"/>
            <a:ext cx="2638425" cy="2690812"/>
            <a:chOff x="476" y="2385"/>
            <a:chExt cx="1662" cy="1695"/>
          </a:xfrm>
        </p:grpSpPr>
        <p:grpSp>
          <p:nvGrpSpPr>
            <p:cNvPr id="20502" name="Group 6"/>
            <p:cNvGrpSpPr/>
            <p:nvPr/>
          </p:nvGrpSpPr>
          <p:grpSpPr bwMode="auto">
            <a:xfrm>
              <a:off x="476" y="2659"/>
              <a:ext cx="1662" cy="1421"/>
              <a:chOff x="494" y="2630"/>
              <a:chExt cx="1662" cy="1421"/>
            </a:xfrm>
          </p:grpSpPr>
          <p:sp>
            <p:nvSpPr>
              <p:cNvPr id="20504" name="AutoShape 7"/>
              <p:cNvSpPr>
                <a:spLocks noChangeArrowheads="1"/>
              </p:cNvSpPr>
              <p:nvPr/>
            </p:nvSpPr>
            <p:spPr bwMode="auto">
              <a:xfrm rot="-1823459">
                <a:off x="716" y="2683"/>
                <a:ext cx="672" cy="114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6 w 21600"/>
                  <a:gd name="T13" fmla="*/ 2279 h 21600"/>
                  <a:gd name="T14" fmla="*/ 16554 w 21600"/>
                  <a:gd name="T15" fmla="*/ 1367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BBE0E3"/>
              </a:solidFill>
              <a:ln w="28575" algn="ctr">
                <a:solidFill>
                  <a:srgbClr val="9933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5" name="Text Box 8"/>
              <p:cNvSpPr txBox="1">
                <a:spLocks noChangeArrowheads="1"/>
              </p:cNvSpPr>
              <p:nvPr/>
            </p:nvSpPr>
            <p:spPr bwMode="auto">
              <a:xfrm>
                <a:off x="1199" y="3724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  <a:endPara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0506" name="Group 9"/>
              <p:cNvGrpSpPr/>
              <p:nvPr/>
            </p:nvGrpSpPr>
            <p:grpSpPr bwMode="auto">
              <a:xfrm>
                <a:off x="1202" y="3793"/>
                <a:ext cx="672" cy="96"/>
                <a:chOff x="336" y="2304"/>
                <a:chExt cx="672" cy="96"/>
              </a:xfrm>
            </p:grpSpPr>
            <p:sp>
              <p:nvSpPr>
                <p:cNvPr id="20524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33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2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3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2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528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2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624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2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20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29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81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30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31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507" name="Oval 18"/>
              <p:cNvSpPr>
                <a:spLocks noChangeArrowheads="1"/>
              </p:cNvSpPr>
              <p:nvPr/>
            </p:nvSpPr>
            <p:spPr bwMode="auto">
              <a:xfrm>
                <a:off x="839" y="2940"/>
                <a:ext cx="90" cy="90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003366"/>
                </a:solidFill>
                <a:rou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20508" name="Object 3"/>
              <p:cNvGraphicFramePr>
                <a:graphicFrameLocks noChangeAspect="1"/>
              </p:cNvGraphicFramePr>
              <p:nvPr/>
            </p:nvGraphicFramePr>
            <p:xfrm>
              <a:off x="494" y="3367"/>
              <a:ext cx="376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961" name="公式" r:id="rId19" imgW="444500" imgH="342900" progId="Equation.3">
                      <p:embed/>
                    </p:oleObj>
                  </mc:Choice>
                  <mc:Fallback>
                    <p:oleObj name="公式" r:id="rId19" imgW="444500" imgH="342900" progId="Equation.3">
                      <p:embed/>
                      <p:pic>
                        <p:nvPicPr>
                          <p:cNvPr id="0" name="图片 769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" y="3367"/>
                            <a:ext cx="376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9" name="Line 20"/>
              <p:cNvSpPr>
                <a:spLocks noChangeShapeType="1"/>
              </p:cNvSpPr>
              <p:nvPr/>
            </p:nvSpPr>
            <p:spPr bwMode="auto">
              <a:xfrm flipH="1">
                <a:off x="875" y="3004"/>
                <a:ext cx="5" cy="635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0" name="Line 21"/>
              <p:cNvSpPr>
                <a:spLocks noChangeShapeType="1"/>
              </p:cNvSpPr>
              <p:nvPr/>
            </p:nvSpPr>
            <p:spPr bwMode="auto">
              <a:xfrm flipV="1">
                <a:off x="572" y="3781"/>
                <a:ext cx="158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511" name="Group 22"/>
              <p:cNvGrpSpPr/>
              <p:nvPr/>
            </p:nvGrpSpPr>
            <p:grpSpPr bwMode="auto">
              <a:xfrm>
                <a:off x="521" y="3793"/>
                <a:ext cx="672" cy="96"/>
                <a:chOff x="336" y="2304"/>
                <a:chExt cx="672" cy="96"/>
              </a:xfrm>
            </p:grpSpPr>
            <p:sp>
              <p:nvSpPr>
                <p:cNvPr id="20516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3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17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43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18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528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19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624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20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720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21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81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22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23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512" name="Line 31"/>
              <p:cNvSpPr>
                <a:spLocks noChangeShapeType="1"/>
              </p:cNvSpPr>
              <p:nvPr/>
            </p:nvSpPr>
            <p:spPr bwMode="auto">
              <a:xfrm flipH="1">
                <a:off x="1877" y="3793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3" name="Line 32"/>
              <p:cNvSpPr>
                <a:spLocks noChangeShapeType="1"/>
              </p:cNvSpPr>
              <p:nvPr/>
            </p:nvSpPr>
            <p:spPr bwMode="auto">
              <a:xfrm flipH="1">
                <a:off x="1973" y="3793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4" name="Rectangle 33"/>
              <p:cNvSpPr>
                <a:spLocks noChangeArrowheads="1"/>
              </p:cNvSpPr>
              <p:nvPr/>
            </p:nvSpPr>
            <p:spPr bwMode="auto">
              <a:xfrm rot="-1452705">
                <a:off x="665" y="2724"/>
                <a:ext cx="251" cy="18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0515" name="AutoShape 34"/>
              <p:cNvSpPr>
                <a:spLocks noChangeArrowheads="1"/>
              </p:cNvSpPr>
              <p:nvPr/>
            </p:nvSpPr>
            <p:spPr bwMode="auto">
              <a:xfrm rot="-1743277">
                <a:off x="597" y="2630"/>
                <a:ext cx="288" cy="192"/>
              </a:xfrm>
              <a:prstGeom prst="can">
                <a:avLst>
                  <a:gd name="adj" fmla="val 50000"/>
                </a:avLst>
              </a:prstGeom>
              <a:solidFill>
                <a:srgbClr val="BBE0E3"/>
              </a:solidFill>
              <a:ln w="28575">
                <a:solidFill>
                  <a:srgbClr val="9933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20503" name="Line 99"/>
            <p:cNvSpPr>
              <a:spLocks noChangeShapeType="1"/>
            </p:cNvSpPr>
            <p:nvPr/>
          </p:nvSpPr>
          <p:spPr bwMode="auto">
            <a:xfrm rot="-60000">
              <a:off x="520" y="2385"/>
              <a:ext cx="816" cy="1440"/>
            </a:xfrm>
            <a:prstGeom prst="line">
              <a:avLst/>
            </a:prstGeom>
            <a:noFill/>
            <a:ln w="31750">
              <a:solidFill>
                <a:srgbClr val="9933FF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4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utoUpdateAnimBg="0"/>
      <p:bldP spid="144389" grpId="0" autoUpdateAnimBg="0" build="p"/>
      <p:bldP spid="144419" grpId="0" autoUpdateAnimBg="0" build="p"/>
      <p:bldP spid="144420" grpId="0" autoUpdateAnimBg="0"/>
      <p:bldP spid="144458" grpId="0" animBg="1"/>
      <p:bldP spid="144471" grpId="0" autoUpdateAnimBg="0"/>
      <p:bldP spid="144472" grpId="0" animBg="1" autoUpdateAnimBg="0"/>
      <p:bldP spid="144473" grpId="0" animBg="1"/>
      <p:bldP spid="144487" grpId="0" autoUpdateAnimBg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620E72-BE02-4A66-BD32-5E8C3AD66069}" type="slidenum"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04"/>
          <p:cNvGrpSpPr/>
          <p:nvPr/>
        </p:nvGrpSpPr>
        <p:grpSpPr bwMode="auto">
          <a:xfrm>
            <a:off x="6027738" y="1876425"/>
            <a:ext cx="803275" cy="619125"/>
            <a:chOff x="3371" y="2363"/>
            <a:chExt cx="506" cy="390"/>
          </a:xfrm>
        </p:grpSpPr>
        <p:sp>
          <p:nvSpPr>
            <p:cNvPr id="21576" name="Line 55"/>
            <p:cNvSpPr>
              <a:spLocks noChangeShapeType="1"/>
            </p:cNvSpPr>
            <p:nvPr/>
          </p:nvSpPr>
          <p:spPr bwMode="auto">
            <a:xfrm>
              <a:off x="3371" y="2363"/>
              <a:ext cx="494" cy="12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77" name="Object 16"/>
            <p:cNvGraphicFramePr>
              <a:graphicFrameLocks noChangeAspect="1"/>
            </p:cNvGraphicFramePr>
            <p:nvPr/>
          </p:nvGraphicFramePr>
          <p:xfrm>
            <a:off x="3558" y="2446"/>
            <a:ext cx="31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36" name="公式" r:id="rId1" imgW="317500" imgH="279400" progId="Equation.3">
                    <p:embed/>
                  </p:oleObj>
                </mc:Choice>
                <mc:Fallback>
                  <p:oleObj name="公式" r:id="rId1" imgW="317500" imgH="279400" progId="Equation.3">
                    <p:embed/>
                    <p:pic>
                      <p:nvPicPr>
                        <p:cNvPr id="0" name="图片 78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" y="2446"/>
                          <a:ext cx="319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5465" name="Line 57"/>
          <p:cNvSpPr>
            <a:spLocks noChangeShapeType="1"/>
          </p:cNvSpPr>
          <p:nvPr/>
        </p:nvSpPr>
        <p:spPr bwMode="auto">
          <a:xfrm flipH="1" flipV="1">
            <a:off x="6780213" y="2039938"/>
            <a:ext cx="530225" cy="208280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509" name="Group 95"/>
          <p:cNvGrpSpPr/>
          <p:nvPr/>
        </p:nvGrpSpPr>
        <p:grpSpPr bwMode="auto">
          <a:xfrm>
            <a:off x="5680075" y="617538"/>
            <a:ext cx="3355975" cy="3957637"/>
            <a:chOff x="3152" y="1580"/>
            <a:chExt cx="2114" cy="2493"/>
          </a:xfrm>
        </p:grpSpPr>
        <p:graphicFrame>
          <p:nvGraphicFramePr>
            <p:cNvPr id="21530" name="Object 11"/>
            <p:cNvGraphicFramePr>
              <a:graphicFrameLocks noChangeAspect="1"/>
            </p:cNvGraphicFramePr>
            <p:nvPr/>
          </p:nvGraphicFramePr>
          <p:xfrm>
            <a:off x="3152" y="2296"/>
            <a:ext cx="23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37" name="公式" r:id="rId3" imgW="177800" imgH="266700" progId="Equation.3">
                    <p:embed/>
                  </p:oleObj>
                </mc:Choice>
                <mc:Fallback>
                  <p:oleObj name="公式" r:id="rId3" imgW="177800" imgH="266700" progId="Equation.3">
                    <p:embed/>
                    <p:pic>
                      <p:nvPicPr>
                        <p:cNvPr id="0" name="图片 78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296"/>
                          <a:ext cx="23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1" name="Line 30"/>
            <p:cNvSpPr>
              <a:spLocks noChangeShapeType="1"/>
            </p:cNvSpPr>
            <p:nvPr/>
          </p:nvSpPr>
          <p:spPr bwMode="auto">
            <a:xfrm flipH="1" flipV="1">
              <a:off x="3354" y="2359"/>
              <a:ext cx="832" cy="1446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532" name="Group 31"/>
            <p:cNvGrpSpPr/>
            <p:nvPr/>
          </p:nvGrpSpPr>
          <p:grpSpPr bwMode="auto">
            <a:xfrm>
              <a:off x="3351" y="3743"/>
              <a:ext cx="1635" cy="330"/>
              <a:chOff x="3723" y="3616"/>
              <a:chExt cx="1635" cy="330"/>
            </a:xfrm>
          </p:grpSpPr>
          <p:sp>
            <p:nvSpPr>
              <p:cNvPr id="21554" name="Text Box 32"/>
              <p:cNvSpPr txBox="1">
                <a:spLocks noChangeArrowheads="1"/>
              </p:cNvSpPr>
              <p:nvPr/>
            </p:nvSpPr>
            <p:spPr bwMode="auto">
              <a:xfrm>
                <a:off x="4400" y="3616"/>
                <a:ext cx="28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  <a:endPara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1555" name="Group 33"/>
              <p:cNvGrpSpPr/>
              <p:nvPr/>
            </p:nvGrpSpPr>
            <p:grpSpPr bwMode="auto">
              <a:xfrm>
                <a:off x="4404" y="3686"/>
                <a:ext cx="672" cy="96"/>
                <a:chOff x="336" y="2304"/>
                <a:chExt cx="672" cy="96"/>
              </a:xfrm>
            </p:grpSpPr>
            <p:sp>
              <p:nvSpPr>
                <p:cNvPr id="2156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33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6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43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70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528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7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24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72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20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73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81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7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75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556" name="Line 42"/>
              <p:cNvSpPr>
                <a:spLocks noChangeShapeType="1"/>
              </p:cNvSpPr>
              <p:nvPr/>
            </p:nvSpPr>
            <p:spPr bwMode="auto">
              <a:xfrm flipV="1">
                <a:off x="3774" y="3674"/>
                <a:ext cx="158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1557" name="Group 43"/>
              <p:cNvGrpSpPr/>
              <p:nvPr/>
            </p:nvGrpSpPr>
            <p:grpSpPr bwMode="auto">
              <a:xfrm>
                <a:off x="3723" y="3686"/>
                <a:ext cx="672" cy="96"/>
                <a:chOff x="336" y="2304"/>
                <a:chExt cx="672" cy="96"/>
              </a:xfrm>
            </p:grpSpPr>
            <p:sp>
              <p:nvSpPr>
                <p:cNvPr id="21560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3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61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6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528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63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624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64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720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65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816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66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67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912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558" name="Line 52"/>
              <p:cNvSpPr>
                <a:spLocks noChangeShapeType="1"/>
              </p:cNvSpPr>
              <p:nvPr/>
            </p:nvSpPr>
            <p:spPr bwMode="auto">
              <a:xfrm flipH="1">
                <a:off x="5079" y="368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9" name="Line 53"/>
              <p:cNvSpPr>
                <a:spLocks noChangeShapeType="1"/>
              </p:cNvSpPr>
              <p:nvPr/>
            </p:nvSpPr>
            <p:spPr bwMode="auto">
              <a:xfrm flipH="1">
                <a:off x="5175" y="368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33" name="Group 58"/>
            <p:cNvGrpSpPr/>
            <p:nvPr/>
          </p:nvGrpSpPr>
          <p:grpSpPr bwMode="auto">
            <a:xfrm>
              <a:off x="4141" y="2295"/>
              <a:ext cx="1125" cy="1564"/>
              <a:chOff x="4141" y="2295"/>
              <a:chExt cx="1125" cy="1564"/>
            </a:xfrm>
          </p:grpSpPr>
          <p:grpSp>
            <p:nvGrpSpPr>
              <p:cNvPr id="21542" name="Group 59"/>
              <p:cNvGrpSpPr/>
              <p:nvPr/>
            </p:nvGrpSpPr>
            <p:grpSpPr bwMode="auto">
              <a:xfrm>
                <a:off x="4141" y="2387"/>
                <a:ext cx="871" cy="1472"/>
                <a:chOff x="4141" y="2387"/>
                <a:chExt cx="871" cy="1472"/>
              </a:xfrm>
            </p:grpSpPr>
            <p:grpSp>
              <p:nvGrpSpPr>
                <p:cNvPr id="21549" name="Group 60"/>
                <p:cNvGrpSpPr/>
                <p:nvPr/>
              </p:nvGrpSpPr>
              <p:grpSpPr bwMode="auto">
                <a:xfrm>
                  <a:off x="4141" y="2655"/>
                  <a:ext cx="799" cy="1204"/>
                  <a:chOff x="2912" y="1214"/>
                  <a:chExt cx="799" cy="1204"/>
                </a:xfrm>
              </p:grpSpPr>
              <p:sp>
                <p:nvSpPr>
                  <p:cNvPr id="21551" name="AutoShape 61"/>
                  <p:cNvSpPr>
                    <a:spLocks noChangeArrowheads="1"/>
                  </p:cNvSpPr>
                  <p:nvPr/>
                </p:nvSpPr>
                <p:spPr bwMode="auto">
                  <a:xfrm rot="1833142">
                    <a:off x="2912" y="1271"/>
                    <a:ext cx="672" cy="114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5046 w 21600"/>
                      <a:gd name="T13" fmla="*/ 2279 h 21600"/>
                      <a:gd name="T14" fmla="*/ 16554 w 21600"/>
                      <a:gd name="T15" fmla="*/ 13672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0860" y="2187"/>
                        </a:moveTo>
                        <a:cubicBezTo>
                          <a:pt x="10451" y="1746"/>
                          <a:pt x="9529" y="1018"/>
                          <a:pt x="9015" y="730"/>
                        </a:cubicBezTo>
                        <a:cubicBezTo>
                          <a:pt x="7865" y="152"/>
                          <a:pt x="6685" y="0"/>
                          <a:pt x="5415" y="0"/>
                        </a:cubicBezTo>
                        <a:cubicBezTo>
                          <a:pt x="4175" y="152"/>
                          <a:pt x="2995" y="575"/>
                          <a:pt x="1967" y="1305"/>
                        </a:cubicBezTo>
                        <a:cubicBezTo>
                          <a:pt x="1150" y="2187"/>
                          <a:pt x="575" y="3222"/>
                          <a:pt x="242" y="4220"/>
                        </a:cubicBezTo>
                        <a:cubicBezTo>
                          <a:pt x="0" y="5410"/>
                          <a:pt x="242" y="6560"/>
                          <a:pt x="575" y="7597"/>
                        </a:cubicBezTo>
                        <a:lnTo>
                          <a:pt x="10860" y="21600"/>
                        </a:lnTo>
                        <a:lnTo>
                          <a:pt x="20995" y="7597"/>
                        </a:lnTo>
                        <a:cubicBezTo>
                          <a:pt x="21480" y="6560"/>
                          <a:pt x="21600" y="5410"/>
                          <a:pt x="21480" y="4220"/>
                        </a:cubicBezTo>
                        <a:cubicBezTo>
                          <a:pt x="21115" y="3222"/>
                          <a:pt x="20420" y="2187"/>
                          <a:pt x="19632" y="1305"/>
                        </a:cubicBezTo>
                        <a:cubicBezTo>
                          <a:pt x="18575" y="575"/>
                          <a:pt x="17425" y="152"/>
                          <a:pt x="16275" y="0"/>
                        </a:cubicBezTo>
                        <a:cubicBezTo>
                          <a:pt x="15005" y="0"/>
                          <a:pt x="13735" y="152"/>
                          <a:pt x="12705" y="730"/>
                        </a:cubicBezTo>
                        <a:cubicBezTo>
                          <a:pt x="12176" y="1018"/>
                          <a:pt x="11254" y="1746"/>
                          <a:pt x="10860" y="218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28575">
                    <a:solidFill>
                      <a:srgbClr val="993300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52" name="Rectangle 62"/>
                  <p:cNvSpPr>
                    <a:spLocks noChangeArrowheads="1"/>
                  </p:cNvSpPr>
                  <p:nvPr/>
                </p:nvSpPr>
                <p:spPr bwMode="auto">
                  <a:xfrm rot="2203897">
                    <a:off x="3379" y="1298"/>
                    <a:ext cx="251" cy="185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1553" name="AutoShape 63"/>
                  <p:cNvSpPr>
                    <a:spLocks noChangeArrowheads="1"/>
                  </p:cNvSpPr>
                  <p:nvPr/>
                </p:nvSpPr>
                <p:spPr bwMode="auto">
                  <a:xfrm rot="1913325">
                    <a:off x="3423" y="1214"/>
                    <a:ext cx="288" cy="192"/>
                  </a:xfrm>
                  <a:prstGeom prst="can">
                    <a:avLst>
                      <a:gd name="adj" fmla="val 50000"/>
                    </a:avLst>
                  </a:prstGeom>
                  <a:solidFill>
                    <a:srgbClr val="BBE0E3"/>
                  </a:solidFill>
                  <a:ln w="28575">
                    <a:solidFill>
                      <a:srgbClr val="993300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21550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173" y="2387"/>
                  <a:ext cx="839" cy="1402"/>
                </a:xfrm>
                <a:prstGeom prst="line">
                  <a:avLst/>
                </a:prstGeom>
                <a:noFill/>
                <a:ln w="31750">
                  <a:solidFill>
                    <a:srgbClr val="9933FF"/>
                  </a:solidFill>
                  <a:prstDash val="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43" name="Group 65"/>
              <p:cNvGrpSpPr/>
              <p:nvPr/>
            </p:nvGrpSpPr>
            <p:grpSpPr bwMode="auto">
              <a:xfrm>
                <a:off x="4810" y="2505"/>
                <a:ext cx="373" cy="287"/>
                <a:chOff x="3602" y="1045"/>
                <a:chExt cx="373" cy="287"/>
              </a:xfrm>
            </p:grpSpPr>
            <p:graphicFrame>
              <p:nvGraphicFramePr>
                <p:cNvPr id="21547" name="Object 15"/>
                <p:cNvGraphicFramePr>
                  <a:graphicFrameLocks noChangeAspect="1"/>
                </p:cNvGraphicFramePr>
                <p:nvPr/>
              </p:nvGraphicFramePr>
              <p:xfrm>
                <a:off x="3742" y="1117"/>
                <a:ext cx="233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038" name="公式" r:id="rId5" imgW="177800" imgH="165100" progId="Equation.3">
                        <p:embed/>
                      </p:oleObj>
                    </mc:Choice>
                    <mc:Fallback>
                      <p:oleObj name="公式" r:id="rId5" imgW="177800" imgH="165100" progId="Equation.3">
                        <p:embed/>
                        <p:pic>
                          <p:nvPicPr>
                            <p:cNvPr id="0" name="图片 780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42" y="1117"/>
                              <a:ext cx="233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48" name="Arc 67"/>
                <p:cNvSpPr/>
                <p:nvPr/>
              </p:nvSpPr>
              <p:spPr bwMode="auto">
                <a:xfrm rot="1682852" flipV="1">
                  <a:off x="3602" y="1045"/>
                  <a:ext cx="216" cy="141"/>
                </a:xfrm>
                <a:custGeom>
                  <a:avLst/>
                  <a:gdLst>
                    <a:gd name="T0" fmla="*/ 0 w 43200"/>
                    <a:gd name="T1" fmla="*/ 0 h 41856"/>
                    <a:gd name="T2" fmla="*/ 0 w 43200"/>
                    <a:gd name="T3" fmla="*/ 0 h 41856"/>
                    <a:gd name="T4" fmla="*/ 0 w 43200"/>
                    <a:gd name="T5" fmla="*/ 0 h 41856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1856"/>
                    <a:gd name="T11" fmla="*/ 43200 w 43200"/>
                    <a:gd name="T12" fmla="*/ 41856 h 418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1856" fill="none" extrusionOk="0">
                      <a:moveTo>
                        <a:pt x="12854" y="41350"/>
                      </a:moveTo>
                      <a:cubicBezTo>
                        <a:pt x="5039" y="37890"/>
                        <a:pt x="0" y="301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0637"/>
                        <a:pt x="37574" y="38718"/>
                        <a:pt x="29099" y="41856"/>
                      </a:cubicBezTo>
                    </a:path>
                    <a:path w="43200" h="41856" stroke="0" extrusionOk="0">
                      <a:moveTo>
                        <a:pt x="12854" y="41350"/>
                      </a:moveTo>
                      <a:cubicBezTo>
                        <a:pt x="5039" y="37890"/>
                        <a:pt x="0" y="3014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0637"/>
                        <a:pt x="37574" y="38718"/>
                        <a:pt x="29099" y="41856"/>
                      </a:cubicBezTo>
                      <a:lnTo>
                        <a:pt x="21600" y="21600"/>
                      </a:lnTo>
                      <a:lnTo>
                        <a:pt x="12854" y="4135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9933FF"/>
                  </a:solidFill>
                  <a:round/>
                  <a:headEnd type="none" w="sm" len="sm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44" name="Group 68"/>
              <p:cNvGrpSpPr/>
              <p:nvPr/>
            </p:nvGrpSpPr>
            <p:grpSpPr bwMode="auto">
              <a:xfrm>
                <a:off x="4846" y="2295"/>
                <a:ext cx="420" cy="384"/>
                <a:chOff x="4852" y="2295"/>
                <a:chExt cx="420" cy="384"/>
              </a:xfrm>
            </p:grpSpPr>
            <p:sp>
              <p:nvSpPr>
                <p:cNvPr id="2154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4852" y="2343"/>
                  <a:ext cx="192" cy="336"/>
                </a:xfrm>
                <a:prstGeom prst="line">
                  <a:avLst/>
                </a:prstGeom>
                <a:noFill/>
                <a:ln w="41275">
                  <a:solidFill>
                    <a:srgbClr val="0000FF"/>
                  </a:solidFill>
                  <a:round/>
                  <a:headEnd type="none" w="sm" len="sm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1546" name="Object 14"/>
                <p:cNvGraphicFramePr>
                  <a:graphicFrameLocks noChangeAspect="1"/>
                </p:cNvGraphicFramePr>
                <p:nvPr/>
              </p:nvGraphicFramePr>
              <p:xfrm>
                <a:off x="4999" y="2295"/>
                <a:ext cx="273" cy="2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039" name="公式" r:id="rId7" imgW="241300" imgH="266700" progId="Equation.3">
                        <p:embed/>
                      </p:oleObj>
                    </mc:Choice>
                    <mc:Fallback>
                      <p:oleObj name="公式" r:id="rId7" imgW="241300" imgH="266700" progId="Equation.3">
                        <p:embed/>
                        <p:pic>
                          <p:nvPicPr>
                            <p:cNvPr id="0" name="图片 780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9" y="2295"/>
                              <a:ext cx="273" cy="29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1534" name="Oval 71"/>
            <p:cNvSpPr>
              <a:spLocks noChangeArrowheads="1"/>
            </p:cNvSpPr>
            <p:nvPr/>
          </p:nvSpPr>
          <p:spPr bwMode="auto">
            <a:xfrm>
              <a:off x="3219" y="1888"/>
              <a:ext cx="1920" cy="624"/>
            </a:xfrm>
            <a:prstGeom prst="ellipse">
              <a:avLst/>
            </a:prstGeom>
            <a:noFill/>
            <a:ln w="31750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21535" name="Group 72"/>
            <p:cNvGrpSpPr/>
            <p:nvPr/>
          </p:nvGrpSpPr>
          <p:grpSpPr bwMode="auto">
            <a:xfrm>
              <a:off x="3460" y="1580"/>
              <a:ext cx="776" cy="610"/>
              <a:chOff x="3460" y="1580"/>
              <a:chExt cx="776" cy="610"/>
            </a:xfrm>
          </p:grpSpPr>
          <p:graphicFrame>
            <p:nvGraphicFramePr>
              <p:cNvPr id="21540" name="Object 13"/>
              <p:cNvGraphicFramePr>
                <a:graphicFrameLocks noChangeAspect="1"/>
              </p:cNvGraphicFramePr>
              <p:nvPr/>
            </p:nvGraphicFramePr>
            <p:xfrm>
              <a:off x="3460" y="1580"/>
              <a:ext cx="3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040" name="公式" r:id="rId9" imgW="279400" imgH="355600" progId="Equation.3">
                      <p:embed/>
                    </p:oleObj>
                  </mc:Choice>
                  <mc:Fallback>
                    <p:oleObj name="公式" r:id="rId9" imgW="279400" imgH="355600" progId="Equation.3">
                      <p:embed/>
                      <p:pic>
                        <p:nvPicPr>
                          <p:cNvPr id="0" name="图片 780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0" y="1580"/>
                            <a:ext cx="3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1" name="Arc 74"/>
              <p:cNvSpPr/>
              <p:nvPr/>
            </p:nvSpPr>
            <p:spPr bwMode="auto">
              <a:xfrm>
                <a:off x="3742" y="1888"/>
                <a:ext cx="494" cy="302"/>
              </a:xfrm>
              <a:custGeom>
                <a:avLst/>
                <a:gdLst>
                  <a:gd name="T0" fmla="*/ 0 w 11127"/>
                  <a:gd name="T1" fmla="*/ 0 h 20969"/>
                  <a:gd name="T2" fmla="*/ 0 w 11127"/>
                  <a:gd name="T3" fmla="*/ 0 h 20969"/>
                  <a:gd name="T4" fmla="*/ 0 w 11127"/>
                  <a:gd name="T5" fmla="*/ 0 h 20969"/>
                  <a:gd name="T6" fmla="*/ 0 60000 65536"/>
                  <a:gd name="T7" fmla="*/ 0 60000 65536"/>
                  <a:gd name="T8" fmla="*/ 0 60000 65536"/>
                  <a:gd name="T9" fmla="*/ 0 w 11127"/>
                  <a:gd name="T10" fmla="*/ 0 h 20969"/>
                  <a:gd name="T11" fmla="*/ 11127 w 11127"/>
                  <a:gd name="T12" fmla="*/ 20969 h 209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127" h="20969" fill="none" extrusionOk="0">
                    <a:moveTo>
                      <a:pt x="-1" y="2455"/>
                    </a:moveTo>
                    <a:cubicBezTo>
                      <a:pt x="1847" y="1345"/>
                      <a:pt x="3851" y="517"/>
                      <a:pt x="5944" y="0"/>
                    </a:cubicBezTo>
                  </a:path>
                  <a:path w="11127" h="20969" stroke="0" extrusionOk="0">
                    <a:moveTo>
                      <a:pt x="-1" y="2455"/>
                    </a:moveTo>
                    <a:cubicBezTo>
                      <a:pt x="1847" y="1345"/>
                      <a:pt x="3851" y="517"/>
                      <a:pt x="5944" y="0"/>
                    </a:cubicBezTo>
                    <a:lnTo>
                      <a:pt x="11127" y="20969"/>
                    </a:lnTo>
                    <a:lnTo>
                      <a:pt x="-1" y="2455"/>
                    </a:lnTo>
                    <a:close/>
                  </a:path>
                </a:pathLst>
              </a:custGeom>
              <a:noFill/>
              <a:ln w="31750">
                <a:solidFill>
                  <a:schemeClr val="folHlink"/>
                </a:solidFill>
                <a:round/>
                <a:headEnd type="arrow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36" name="Group 75"/>
            <p:cNvGrpSpPr/>
            <p:nvPr/>
          </p:nvGrpSpPr>
          <p:grpSpPr bwMode="auto">
            <a:xfrm>
              <a:off x="4177" y="1616"/>
              <a:ext cx="245" cy="2183"/>
              <a:chOff x="4177" y="1616"/>
              <a:chExt cx="245" cy="2183"/>
            </a:xfrm>
          </p:grpSpPr>
          <p:sp>
            <p:nvSpPr>
              <p:cNvPr id="21538" name="Line 76"/>
              <p:cNvSpPr>
                <a:spLocks noChangeShapeType="1"/>
              </p:cNvSpPr>
              <p:nvPr/>
            </p:nvSpPr>
            <p:spPr bwMode="auto">
              <a:xfrm>
                <a:off x="4177" y="1712"/>
                <a:ext cx="0" cy="20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1539" name="Object 12"/>
              <p:cNvGraphicFramePr>
                <a:graphicFrameLocks noChangeAspect="1"/>
              </p:cNvGraphicFramePr>
              <p:nvPr/>
            </p:nvGraphicFramePr>
            <p:xfrm>
              <a:off x="4195" y="1616"/>
              <a:ext cx="227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041" name="公式" r:id="rId11" imgW="114300" imgH="139700" progId="Equation.3">
                      <p:embed/>
                    </p:oleObj>
                  </mc:Choice>
                  <mc:Fallback>
                    <p:oleObj name="公式" r:id="rId11" imgW="114300" imgH="139700" progId="Equation.3">
                      <p:embed/>
                      <p:pic>
                        <p:nvPicPr>
                          <p:cNvPr id="0" name="图片 780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" y="1616"/>
                            <a:ext cx="227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37" name="Line 78"/>
            <p:cNvSpPr>
              <a:spLocks noChangeShapeType="1"/>
            </p:cNvSpPr>
            <p:nvPr/>
          </p:nvSpPr>
          <p:spPr bwMode="auto">
            <a:xfrm flipV="1">
              <a:off x="3364" y="2199"/>
              <a:ext cx="816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5488" name="Line 80"/>
          <p:cNvSpPr>
            <a:spLocks noChangeShapeType="1"/>
          </p:cNvSpPr>
          <p:nvPr/>
        </p:nvSpPr>
        <p:spPr bwMode="auto">
          <a:xfrm flipV="1">
            <a:off x="6780213" y="1606550"/>
            <a:ext cx="533400" cy="449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506" name="Arc 98"/>
          <p:cNvSpPr/>
          <p:nvPr/>
        </p:nvSpPr>
        <p:spPr bwMode="auto">
          <a:xfrm rot="1682852" flipV="1">
            <a:off x="7019925" y="3065463"/>
            <a:ext cx="188913" cy="496887"/>
          </a:xfrm>
          <a:custGeom>
            <a:avLst/>
            <a:gdLst>
              <a:gd name="T0" fmla="*/ 2147483646 w 23740"/>
              <a:gd name="T1" fmla="*/ 2147483646 h 35433"/>
              <a:gd name="T2" fmla="*/ 2147483646 w 23740"/>
              <a:gd name="T3" fmla="*/ 0 h 35433"/>
              <a:gd name="T4" fmla="*/ 2147483646 w 23740"/>
              <a:gd name="T5" fmla="*/ 2147483646 h 35433"/>
              <a:gd name="T6" fmla="*/ 0 60000 65536"/>
              <a:gd name="T7" fmla="*/ 0 60000 65536"/>
              <a:gd name="T8" fmla="*/ 0 60000 65536"/>
              <a:gd name="T9" fmla="*/ 0 w 23740"/>
              <a:gd name="T10" fmla="*/ 0 h 35433"/>
              <a:gd name="T11" fmla="*/ 23740 w 23740"/>
              <a:gd name="T12" fmla="*/ 35433 h 354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740" h="35433" fill="none" extrusionOk="0">
                <a:moveTo>
                  <a:pt x="23739" y="35326"/>
                </a:moveTo>
                <a:cubicBezTo>
                  <a:pt x="23028" y="35397"/>
                  <a:pt x="22314" y="35432"/>
                  <a:pt x="21600" y="35433"/>
                </a:cubicBezTo>
                <a:cubicBezTo>
                  <a:pt x="9670" y="35433"/>
                  <a:pt x="0" y="25762"/>
                  <a:pt x="0" y="13833"/>
                </a:cubicBezTo>
                <a:cubicBezTo>
                  <a:pt x="-1" y="8777"/>
                  <a:pt x="1773" y="3882"/>
                  <a:pt x="5010" y="0"/>
                </a:cubicBezTo>
              </a:path>
              <a:path w="23740" h="35433" stroke="0" extrusionOk="0">
                <a:moveTo>
                  <a:pt x="23739" y="35326"/>
                </a:moveTo>
                <a:cubicBezTo>
                  <a:pt x="23028" y="35397"/>
                  <a:pt x="22314" y="35432"/>
                  <a:pt x="21600" y="35433"/>
                </a:cubicBezTo>
                <a:cubicBezTo>
                  <a:pt x="9670" y="35433"/>
                  <a:pt x="0" y="25762"/>
                  <a:pt x="0" y="13833"/>
                </a:cubicBezTo>
                <a:cubicBezTo>
                  <a:pt x="-1" y="8777"/>
                  <a:pt x="1773" y="3882"/>
                  <a:pt x="5010" y="0"/>
                </a:cubicBezTo>
                <a:lnTo>
                  <a:pt x="21600" y="13833"/>
                </a:lnTo>
                <a:lnTo>
                  <a:pt x="23739" y="35326"/>
                </a:lnTo>
                <a:close/>
              </a:path>
            </a:pathLst>
          </a:custGeom>
          <a:noFill/>
          <a:ln w="28575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101"/>
          <p:cNvGrpSpPr/>
          <p:nvPr/>
        </p:nvGrpSpPr>
        <p:grpSpPr bwMode="auto">
          <a:xfrm>
            <a:off x="5969000" y="3138488"/>
            <a:ext cx="1079500" cy="436562"/>
            <a:chOff x="3334" y="3158"/>
            <a:chExt cx="680" cy="275"/>
          </a:xfrm>
        </p:grpSpPr>
        <p:graphicFrame>
          <p:nvGraphicFramePr>
            <p:cNvPr id="21528" name="Object 10"/>
            <p:cNvGraphicFramePr>
              <a:graphicFrameLocks noChangeAspect="1"/>
            </p:cNvGraphicFramePr>
            <p:nvPr/>
          </p:nvGraphicFramePr>
          <p:xfrm>
            <a:off x="3334" y="3158"/>
            <a:ext cx="22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42" name="公式" r:id="rId13" imgW="165100" imgH="241300" progId="Equation.3">
                    <p:embed/>
                  </p:oleObj>
                </mc:Choice>
                <mc:Fallback>
                  <p:oleObj name="公式" r:id="rId13" imgW="165100" imgH="241300" progId="Equation.3">
                    <p:embed/>
                    <p:pic>
                      <p:nvPicPr>
                        <p:cNvPr id="0" name="图片 78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158"/>
                          <a:ext cx="22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9" name="Line 100"/>
            <p:cNvSpPr>
              <a:spLocks noChangeShapeType="1"/>
            </p:cNvSpPr>
            <p:nvPr/>
          </p:nvSpPr>
          <p:spPr bwMode="auto">
            <a:xfrm flipV="1">
              <a:off x="3515" y="3203"/>
              <a:ext cx="499" cy="91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09"/>
          <p:cNvGrpSpPr/>
          <p:nvPr/>
        </p:nvGrpSpPr>
        <p:grpSpPr bwMode="auto">
          <a:xfrm>
            <a:off x="6894513" y="1239840"/>
            <a:ext cx="1358900" cy="587375"/>
            <a:chOff x="4217" y="1434"/>
            <a:chExt cx="856" cy="370"/>
          </a:xfrm>
        </p:grpSpPr>
        <p:graphicFrame>
          <p:nvGraphicFramePr>
            <p:cNvPr id="21525" name="Object 9"/>
            <p:cNvGraphicFramePr>
              <a:graphicFrameLocks noChangeAspect="1"/>
            </p:cNvGraphicFramePr>
            <p:nvPr/>
          </p:nvGraphicFramePr>
          <p:xfrm>
            <a:off x="4828" y="1463"/>
            <a:ext cx="20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43" name="Equation" r:id="rId15" imgW="228600" imgH="203200" progId="Equation.DSMT4">
                    <p:embed/>
                  </p:oleObj>
                </mc:Choice>
                <mc:Fallback>
                  <p:oleObj name="Equation" r:id="rId15" imgW="228600" imgH="203200" progId="Equation.DSMT4">
                    <p:embed/>
                    <p:pic>
                      <p:nvPicPr>
                        <p:cNvPr id="0" name="图片 78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8" y="1463"/>
                          <a:ext cx="20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6" name="Arc 107"/>
            <p:cNvSpPr/>
            <p:nvPr/>
          </p:nvSpPr>
          <p:spPr bwMode="auto">
            <a:xfrm>
              <a:off x="4217" y="1685"/>
              <a:ext cx="187" cy="119"/>
            </a:xfrm>
            <a:custGeom>
              <a:avLst/>
              <a:gdLst>
                <a:gd name="T0" fmla="*/ 0 w 21165"/>
                <a:gd name="T1" fmla="*/ 0 h 18082"/>
                <a:gd name="T2" fmla="*/ 0 w 21165"/>
                <a:gd name="T3" fmla="*/ 0 h 18082"/>
                <a:gd name="T4" fmla="*/ 0 w 21165"/>
                <a:gd name="T5" fmla="*/ 0 h 18082"/>
                <a:gd name="T6" fmla="*/ 0 60000 65536"/>
                <a:gd name="T7" fmla="*/ 0 60000 65536"/>
                <a:gd name="T8" fmla="*/ 0 60000 65536"/>
                <a:gd name="T9" fmla="*/ 0 w 21165"/>
                <a:gd name="T10" fmla="*/ 0 h 18082"/>
                <a:gd name="T11" fmla="*/ 21165 w 21165"/>
                <a:gd name="T12" fmla="*/ 18082 h 180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65" h="18082" fill="none" extrusionOk="0">
                  <a:moveTo>
                    <a:pt x="9349" y="18082"/>
                  </a:moveTo>
                  <a:cubicBezTo>
                    <a:pt x="4519" y="14925"/>
                    <a:pt x="1152" y="9967"/>
                    <a:pt x="0" y="4313"/>
                  </a:cubicBezTo>
                </a:path>
                <a:path w="21165" h="18082" stroke="0" extrusionOk="0">
                  <a:moveTo>
                    <a:pt x="9349" y="18082"/>
                  </a:moveTo>
                  <a:cubicBezTo>
                    <a:pt x="4519" y="14925"/>
                    <a:pt x="1152" y="9967"/>
                    <a:pt x="0" y="4313"/>
                  </a:cubicBezTo>
                  <a:lnTo>
                    <a:pt x="21165" y="0"/>
                  </a:lnTo>
                  <a:lnTo>
                    <a:pt x="9349" y="18082"/>
                  </a:lnTo>
                  <a:close/>
                </a:path>
              </a:pathLst>
            </a:custGeom>
            <a:noFill/>
            <a:ln w="28575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AutoShape 108"/>
            <p:cNvSpPr>
              <a:spLocks noChangeArrowheads="1"/>
            </p:cNvSpPr>
            <p:nvPr/>
          </p:nvSpPr>
          <p:spPr bwMode="auto">
            <a:xfrm flipH="1">
              <a:off x="4785" y="1434"/>
              <a:ext cx="288" cy="318"/>
            </a:xfrm>
            <a:prstGeom prst="wedgeEllipseCallout">
              <a:avLst>
                <a:gd name="adj1" fmla="val 201389"/>
                <a:gd name="adj2" fmla="val 44023"/>
              </a:avLst>
            </a:prstGeom>
            <a:noFill/>
            <a:ln w="28575" algn="ctr">
              <a:solidFill>
                <a:srgbClr val="99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5518" name="Text Box 110"/>
          <p:cNvSpPr txBox="1">
            <a:spLocks noChangeArrowheads="1"/>
          </p:cNvSpPr>
          <p:nvPr/>
        </p:nvSpPr>
        <p:spPr bwMode="auto">
          <a:xfrm>
            <a:off x="228600" y="277813"/>
            <a:ext cx="2827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进动角速度：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519" name="Text Box 111"/>
          <p:cNvSpPr txBox="1">
            <a:spLocks noChangeArrowheads="1"/>
          </p:cNvSpPr>
          <p:nvPr/>
        </p:nvSpPr>
        <p:spPr bwMode="auto">
          <a:xfrm>
            <a:off x="247650" y="1038225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en-US" dirty="0" err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en-US" b="1" i="1" dirty="0" err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en-US" sz="2800" b="1" dirty="0" err="1">
                <a:latin typeface="楷体_GB2312" pitchFamily="49" charset="-122"/>
                <a:ea typeface="楷体_GB2312" pitchFamily="49" charset="-122"/>
              </a:rPr>
              <a:t>时间内，角动量的增量很小</a:t>
            </a:r>
            <a:r>
              <a:rPr kumimoji="1" lang="en-US" altLang="en-US" sz="2800" b="1" dirty="0"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45520" name="Object 2"/>
          <p:cNvGraphicFramePr>
            <a:graphicFrameLocks noChangeAspect="1"/>
          </p:cNvGraphicFramePr>
          <p:nvPr/>
        </p:nvGraphicFramePr>
        <p:xfrm>
          <a:off x="2676525" y="2560638"/>
          <a:ext cx="18875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4" name="Equation" r:id="rId17" imgW="1231900" imgH="304800" progId="Equation.DSMT4">
                  <p:embed/>
                </p:oleObj>
              </mc:Choice>
              <mc:Fallback>
                <p:oleObj name="Equation" r:id="rId17" imgW="1231900" imgH="304800" progId="Equation.DSMT4">
                  <p:embed/>
                  <p:pic>
                    <p:nvPicPr>
                      <p:cNvPr id="0" name="图片 78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2560638"/>
                        <a:ext cx="18875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523" name="Text Box 115"/>
          <p:cNvSpPr txBox="1">
            <a:spLocks noChangeArrowheads="1"/>
          </p:cNvSpPr>
          <p:nvPr/>
        </p:nvSpPr>
        <p:spPr bwMode="auto">
          <a:xfrm>
            <a:off x="304800" y="2506663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角动量定理</a:t>
            </a:r>
            <a:r>
              <a:rPr kumimoji="1" lang="en-US" altLang="zh-CN" sz="2800" b="1">
                <a:latin typeface="宋体" panose="02010600030101010101" pitchFamily="2" charset="-122"/>
              </a:rPr>
              <a:t>:</a:t>
            </a:r>
            <a:endParaRPr kumimoji="1" lang="en-US" altLang="zh-CN" sz="1800" b="1">
              <a:latin typeface="宋体" panose="02010600030101010101" pitchFamily="2" charset="-122"/>
            </a:endParaRPr>
          </a:p>
        </p:txBody>
      </p:sp>
      <p:graphicFrame>
        <p:nvGraphicFramePr>
          <p:cNvPr id="145524" name="Object 3"/>
          <p:cNvGraphicFramePr>
            <a:graphicFrameLocks noChangeAspect="1"/>
          </p:cNvGraphicFramePr>
          <p:nvPr/>
        </p:nvGraphicFramePr>
        <p:xfrm>
          <a:off x="2597150" y="28575"/>
          <a:ext cx="14732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5" name="Equation" r:id="rId19" imgW="1079500" imgH="749300" progId="Equation.DSMT4">
                  <p:embed/>
                </p:oleObj>
              </mc:Choice>
              <mc:Fallback>
                <p:oleObj name="Equation" r:id="rId19" imgW="1079500" imgH="749300" progId="Equation.DSMT4">
                  <p:embed/>
                  <p:pic>
                    <p:nvPicPr>
                      <p:cNvPr id="0" name="图片 78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8575"/>
                        <a:ext cx="14732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25" name="Object 4"/>
          <p:cNvGraphicFramePr>
            <a:graphicFrameLocks noChangeAspect="1"/>
          </p:cNvGraphicFramePr>
          <p:nvPr/>
        </p:nvGraphicFramePr>
        <p:xfrm>
          <a:off x="1279525" y="1760538"/>
          <a:ext cx="28797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6" name="Equation" r:id="rId21" imgW="1866900" imgH="342900" progId="Equation.DSMT4">
                  <p:embed/>
                </p:oleObj>
              </mc:Choice>
              <mc:Fallback>
                <p:oleObj name="Equation" r:id="rId21" imgW="1866900" imgH="342900" progId="Equation.DSMT4">
                  <p:embed/>
                  <p:pic>
                    <p:nvPicPr>
                      <p:cNvPr id="0" name="图片 78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1760538"/>
                        <a:ext cx="28797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26" name="Object 5"/>
          <p:cNvGraphicFramePr>
            <a:graphicFrameLocks noChangeAspect="1"/>
          </p:cNvGraphicFramePr>
          <p:nvPr/>
        </p:nvGraphicFramePr>
        <p:xfrm>
          <a:off x="2109788" y="3311525"/>
          <a:ext cx="30972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7" name="Equation" r:id="rId23" imgW="2070100" imgH="342900" progId="Equation.DSMT4">
                  <p:embed/>
                </p:oleObj>
              </mc:Choice>
              <mc:Fallback>
                <p:oleObj name="Equation" r:id="rId23" imgW="2070100" imgH="342900" progId="Equation.DSMT4">
                  <p:embed/>
                  <p:pic>
                    <p:nvPicPr>
                      <p:cNvPr id="0" name="图片 78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311525"/>
                        <a:ext cx="309721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527" name="Text Box 119"/>
          <p:cNvSpPr txBox="1">
            <a:spLocks noChangeArrowheads="1"/>
          </p:cNvSpPr>
          <p:nvPr/>
        </p:nvSpPr>
        <p:spPr bwMode="auto">
          <a:xfrm>
            <a:off x="293688" y="41290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en-US" sz="2800" b="1">
                <a:latin typeface="楷体_GB2312" pitchFamily="49" charset="-122"/>
                <a:ea typeface="楷体_GB2312" pitchFamily="49" charset="-122"/>
              </a:rPr>
              <a:t>得:</a:t>
            </a:r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5528" name="Object 6"/>
          <p:cNvGraphicFramePr>
            <a:graphicFrameLocks noChangeAspect="1"/>
          </p:cNvGraphicFramePr>
          <p:nvPr/>
        </p:nvGraphicFramePr>
        <p:xfrm>
          <a:off x="1295400" y="3832225"/>
          <a:ext cx="352107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8" name="Equation" r:id="rId25" imgW="2273300" imgH="749300" progId="Equation.DSMT4">
                  <p:embed/>
                </p:oleObj>
              </mc:Choice>
              <mc:Fallback>
                <p:oleObj name="Equation" r:id="rId25" imgW="2273300" imgH="749300" progId="Equation.DSMT4">
                  <p:embed/>
                  <p:pic>
                    <p:nvPicPr>
                      <p:cNvPr id="0" name="图片 78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32225"/>
                        <a:ext cx="3521075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529" name="Text Box 121"/>
          <p:cNvSpPr txBox="1">
            <a:spLocks noChangeArrowheads="1"/>
          </p:cNvSpPr>
          <p:nvPr/>
        </p:nvSpPr>
        <p:spPr bwMode="auto">
          <a:xfrm>
            <a:off x="938213" y="6129338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与外力矩成正比，与角动量成反比。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5531" name="Object 8"/>
          <p:cNvGraphicFramePr>
            <a:graphicFrameLocks noChangeAspect="1"/>
          </p:cNvGraphicFramePr>
          <p:nvPr/>
        </p:nvGraphicFramePr>
        <p:xfrm>
          <a:off x="3005138" y="4908550"/>
          <a:ext cx="2144712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9" name="Equation" r:id="rId27" imgW="1371600" imgH="749300" progId="Equation.DSMT4">
                  <p:embed/>
                </p:oleObj>
              </mc:Choice>
              <mc:Fallback>
                <p:oleObj name="Equation" r:id="rId27" imgW="1371600" imgH="749300" progId="Equation.DSMT4">
                  <p:embed/>
                  <p:pic>
                    <p:nvPicPr>
                      <p:cNvPr id="0" name="图片 78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908550"/>
                        <a:ext cx="2144712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4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4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5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4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4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4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14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14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4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14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145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65" grpId="0" animBg="1"/>
      <p:bldP spid="145488" grpId="0" animBg="1"/>
      <p:bldP spid="145506" grpId="0" animBg="1"/>
      <p:bldP spid="145518" grpId="0" autoUpdateAnimBg="0" build="p"/>
      <p:bldP spid="145519" grpId="0" autoUpdateAnimBg="0"/>
      <p:bldP spid="145523" grpId="0" autoUpdateAnimBg="0" build="p"/>
      <p:bldP spid="145527" grpId="0" autoUpdateAnimBg="0"/>
      <p:bldP spid="145529" grpId="0" autoUpdateAnimBg="0" build="p"/>
    </p:bldLst>
  </p:timing>
</p:sld>
</file>

<file path=ppt/theme/theme1.xml><?xml version="1.0" encoding="utf-8"?>
<a:theme xmlns:a="http://schemas.openxmlformats.org/drawingml/2006/main" name="1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FF33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2953</Words>
  <Application>WPS 演示</Application>
  <PresentationFormat>全屏显示(4:3)</PresentationFormat>
  <Paragraphs>512</Paragraphs>
  <Slides>30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246</vt:i4>
      </vt:variant>
      <vt:variant>
        <vt:lpstr>幻灯片标题</vt:lpstr>
      </vt:variant>
      <vt:variant>
        <vt:i4>30</vt:i4>
      </vt:variant>
    </vt:vector>
  </HeadingPairs>
  <TitlesOfParts>
    <vt:vector size="297" baseType="lpstr">
      <vt:lpstr>Arial</vt:lpstr>
      <vt:lpstr>宋体</vt:lpstr>
      <vt:lpstr>Wingdings</vt:lpstr>
      <vt:lpstr>Times New Roman</vt:lpstr>
      <vt:lpstr>华文中宋</vt:lpstr>
      <vt:lpstr>仿宋_GB2312</vt:lpstr>
      <vt:lpstr>仿宋</vt:lpstr>
      <vt:lpstr>黑体</vt:lpstr>
      <vt:lpstr>楷体_GB2312</vt:lpstr>
      <vt:lpstr>新宋体</vt:lpstr>
      <vt:lpstr>微软雅黑</vt:lpstr>
      <vt:lpstr>创艺简魏碑</vt:lpstr>
      <vt:lpstr>Symbol</vt:lpstr>
      <vt:lpstr>Calibri</vt:lpstr>
      <vt:lpstr>Arial Unicode MS</vt:lpstr>
      <vt:lpstr>华文新魏</vt:lpstr>
      <vt:lpstr>Book Antiqua</vt:lpstr>
      <vt:lpstr>隶书</vt:lpstr>
      <vt:lpstr>1_默认设计模板</vt:lpstr>
      <vt:lpstr>默认设计模板</vt:lpstr>
      <vt:lpstr>2_默认设计模板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华中科大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  刚体的定轴转动</dc:title>
  <dc:creator>朱佑新</dc:creator>
  <cp:lastModifiedBy>kaiwa</cp:lastModifiedBy>
  <cp:revision>372</cp:revision>
  <cp:lastPrinted>2019-03-22T05:11:00Z</cp:lastPrinted>
  <dcterms:created xsi:type="dcterms:W3CDTF">2003-05-11T13:36:00Z</dcterms:created>
  <dcterms:modified xsi:type="dcterms:W3CDTF">2021-03-29T11:39:27Z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568040CA2F77415289D1671EE12AC4A1</vt:lpwstr>
  </property>
  <property fmtid="{D5CDD505-2E9C-101B-9397-08002B2CF9AE}" pid="3" name="KSOProductBuildVer">
    <vt:lpwstr>2052-11.1.0.10356</vt:lpwstr>
  </property>
</Properties>
</file>